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3"/>
  </p:notesMasterIdLst>
  <p:handoutMasterIdLst>
    <p:handoutMasterId r:id="rId84"/>
  </p:handoutMasterIdLst>
  <p:sldIdLst>
    <p:sldId id="256" r:id="rId2"/>
    <p:sldId id="518" r:id="rId3"/>
    <p:sldId id="568" r:id="rId4"/>
    <p:sldId id="646" r:id="rId5"/>
    <p:sldId id="645" r:id="rId6"/>
    <p:sldId id="647" r:id="rId7"/>
    <p:sldId id="617" r:id="rId8"/>
    <p:sldId id="520" r:id="rId9"/>
    <p:sldId id="573" r:id="rId10"/>
    <p:sldId id="648" r:id="rId11"/>
    <p:sldId id="649" r:id="rId12"/>
    <p:sldId id="618" r:id="rId13"/>
    <p:sldId id="619" r:id="rId14"/>
    <p:sldId id="620" r:id="rId15"/>
    <p:sldId id="621" r:id="rId16"/>
    <p:sldId id="622" r:id="rId17"/>
    <p:sldId id="623" r:id="rId18"/>
    <p:sldId id="624" r:id="rId19"/>
    <p:sldId id="625" r:id="rId20"/>
    <p:sldId id="626" r:id="rId21"/>
    <p:sldId id="627" r:id="rId22"/>
    <p:sldId id="628" r:id="rId23"/>
    <p:sldId id="629" r:id="rId24"/>
    <p:sldId id="630" r:id="rId25"/>
    <p:sldId id="631" r:id="rId26"/>
    <p:sldId id="632" r:id="rId27"/>
    <p:sldId id="633" r:id="rId28"/>
    <p:sldId id="634" r:id="rId29"/>
    <p:sldId id="635" r:id="rId30"/>
    <p:sldId id="636" r:id="rId31"/>
    <p:sldId id="637" r:id="rId32"/>
    <p:sldId id="638" r:id="rId33"/>
    <p:sldId id="639" r:id="rId34"/>
    <p:sldId id="640" r:id="rId35"/>
    <p:sldId id="641" r:id="rId36"/>
    <p:sldId id="642" r:id="rId37"/>
    <p:sldId id="643" r:id="rId38"/>
    <p:sldId id="644" r:id="rId39"/>
    <p:sldId id="650" r:id="rId40"/>
    <p:sldId id="578" r:id="rId41"/>
    <p:sldId id="599" r:id="rId42"/>
    <p:sldId id="616" r:id="rId43"/>
    <p:sldId id="614" r:id="rId44"/>
    <p:sldId id="612" r:id="rId45"/>
    <p:sldId id="580" r:id="rId46"/>
    <p:sldId id="581" r:id="rId47"/>
    <p:sldId id="600" r:id="rId48"/>
    <p:sldId id="602" r:id="rId49"/>
    <p:sldId id="585" r:id="rId50"/>
    <p:sldId id="603" r:id="rId51"/>
    <p:sldId id="586" r:id="rId52"/>
    <p:sldId id="587" r:id="rId53"/>
    <p:sldId id="588" r:id="rId54"/>
    <p:sldId id="590" r:id="rId55"/>
    <p:sldId id="651" r:id="rId56"/>
    <p:sldId id="664" r:id="rId57"/>
    <p:sldId id="652" r:id="rId58"/>
    <p:sldId id="653" r:id="rId59"/>
    <p:sldId id="654" r:id="rId60"/>
    <p:sldId id="655" r:id="rId61"/>
    <p:sldId id="656" r:id="rId62"/>
    <p:sldId id="665" r:id="rId63"/>
    <p:sldId id="666" r:id="rId64"/>
    <p:sldId id="658" r:id="rId65"/>
    <p:sldId id="661" r:id="rId66"/>
    <p:sldId id="662" r:id="rId67"/>
    <p:sldId id="591" r:id="rId68"/>
    <p:sldId id="539" r:id="rId69"/>
    <p:sldId id="562" r:id="rId70"/>
    <p:sldId id="541" r:id="rId71"/>
    <p:sldId id="563" r:id="rId72"/>
    <p:sldId id="544" r:id="rId73"/>
    <p:sldId id="671" r:id="rId74"/>
    <p:sldId id="672" r:id="rId75"/>
    <p:sldId id="667" r:id="rId76"/>
    <p:sldId id="668" r:id="rId77"/>
    <p:sldId id="669" r:id="rId78"/>
    <p:sldId id="670" r:id="rId79"/>
    <p:sldId id="556" r:id="rId80"/>
    <p:sldId id="557" r:id="rId81"/>
    <p:sldId id="409" r:id="rId82"/>
  </p:sldIdLst>
  <p:sldSz cx="12192000" cy="6858000"/>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18623"/>
    <a:srgbClr val="9E7800"/>
    <a:srgbClr val="C49500"/>
    <a:srgbClr val="F430AB"/>
    <a:srgbClr val="E6E703"/>
    <a:srgbClr val="72AAAE"/>
    <a:srgbClr val="2A40E2"/>
    <a:srgbClr val="233AE1"/>
    <a:srgbClr val="1C31CA"/>
    <a:srgbClr val="7281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6"/>
    <p:restoredTop sz="95005" autoAdjust="0"/>
  </p:normalViewPr>
  <p:slideViewPr>
    <p:cSldViewPr>
      <p:cViewPr varScale="1">
        <p:scale>
          <a:sx n="128" d="100"/>
          <a:sy n="128" d="100"/>
        </p:scale>
        <p:origin x="156" y="234"/>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135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_rels/viewProps.xml.rels><?xml version="1.0" encoding="UTF-8" standalone="yes"?>
<Relationships xmlns="http://schemas.openxmlformats.org/package/2006/relationships"><Relationship Id="rId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377495" y="6956426"/>
            <a:ext cx="847805" cy="28333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95" tIns="46988" rIns="92295" bIns="46988">
            <a:spAutoFit/>
          </a:bodyPr>
          <a:lstStyle/>
          <a:p>
            <a:pPr algn="ctr" defTabSz="917376">
              <a:lnSpc>
                <a:spcPct val="90000"/>
              </a:lnSpc>
            </a:pPr>
            <a:r>
              <a:rPr lang="en-US" sz="1300" b="0">
                <a:latin typeface="Gill Sans Light" charset="0"/>
                <a:cs typeface="Gill Sans Light" charset="0"/>
              </a:rPr>
              <a:t>Page </a:t>
            </a:r>
            <a:fld id="{073744B8-EF17-EB47-B355-93F8159194C2}" type="slidenum">
              <a:rPr lang="en-US" sz="1300" b="0">
                <a:latin typeface="Gill Sans Light" charset="0"/>
                <a:cs typeface="Gill Sans Light" charset="0"/>
              </a:rPr>
              <a:pPr algn="ctr" defTabSz="917376">
                <a:lnSpc>
                  <a:spcPct val="90000"/>
                </a:lnSpc>
              </a:pPr>
              <a:t>‹#›</a:t>
            </a:fld>
            <a:endParaRPr lang="en-US" sz="1300" b="0">
              <a:latin typeface="Gill Sans Light" charset="0"/>
              <a:cs typeface="Gill Sans Light" charset="0"/>
            </a:endParaRPr>
          </a:p>
        </p:txBody>
      </p:sp>
    </p:spTree>
    <p:extLst>
      <p:ext uri="{BB962C8B-B14F-4D97-AF65-F5344CB8AC3E}">
        <p14:creationId xmlns:p14="http://schemas.microsoft.com/office/powerpoint/2010/main" val="71744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362593" y="6956426"/>
            <a:ext cx="877605" cy="28333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95" tIns="46988" rIns="92295" bIns="46988">
            <a:spAutoFit/>
          </a:bodyPr>
          <a:lstStyle/>
          <a:p>
            <a:pPr algn="ctr" defTabSz="917376">
              <a:lnSpc>
                <a:spcPct val="90000"/>
              </a:lnSpc>
            </a:pPr>
            <a:r>
              <a:rPr lang="en-US" sz="1300" b="0"/>
              <a:t>Page </a:t>
            </a:r>
            <a:fld id="{6D259941-7246-4245-A40C-55C6F952DF9E}" type="slidenum">
              <a:rPr lang="en-US" sz="1300" b="0"/>
              <a:pPr algn="ctr" defTabSz="917376">
                <a:lnSpc>
                  <a:spcPct val="90000"/>
                </a:lnSpc>
              </a:pPr>
              <a:t>‹#›</a:t>
            </a:fld>
            <a:endParaRPr lang="en-US" sz="1300" b="0"/>
          </a:p>
        </p:txBody>
      </p:sp>
      <p:sp>
        <p:nvSpPr>
          <p:cNvPr id="65539" name="Rectangle 3"/>
          <p:cNvSpPr>
            <a:spLocks noGrp="1" noRot="1" noChangeAspect="1" noChangeArrowheads="1" noTextEdit="1"/>
          </p:cNvSpPr>
          <p:nvPr>
            <p:ph type="sldImg" idx="2"/>
          </p:nvPr>
        </p:nvSpPr>
        <p:spPr bwMode="auto">
          <a:xfrm>
            <a:off x="2362200" y="547688"/>
            <a:ext cx="4876800" cy="2744787"/>
          </a:xfrm>
          <a:prstGeom prst="rect">
            <a:avLst/>
          </a:prstGeom>
          <a:noFill/>
          <a:ln w="12700">
            <a:solidFill>
              <a:schemeClr val="tx1"/>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2" name="Rectangle 4"/>
          <p:cNvSpPr>
            <a:spLocks noGrp="1" noChangeArrowheads="1"/>
          </p:cNvSpPr>
          <p:nvPr>
            <p:ph type="body" sz="quarter" idx="3"/>
          </p:nvPr>
        </p:nvSpPr>
        <p:spPr bwMode="auto">
          <a:xfrm>
            <a:off x="1281114" y="3475040"/>
            <a:ext cx="7038975" cy="32924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5650" tIns="46988" rIns="95650" bIns="46988"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5107729"/>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ＭＳ Ｐゴシック" charset="0"/>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2362200" y="547688"/>
            <a:ext cx="4876800" cy="2744787"/>
          </a:xfrm>
          <a:ln/>
        </p:spPr>
      </p:sp>
      <p:sp>
        <p:nvSpPr>
          <p:cNvPr id="66563"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1427" tIns="45714" rIns="91427" bIns="45714"/>
          <a:lstStyle/>
          <a:p>
            <a:pPr>
              <a:defRPr/>
            </a:pPr>
            <a:fld id="{7DAEA246-AA45-9741-BAF0-58C69264CAE3}" type="slidenum">
              <a:rPr lang="en-US" smtClean="0"/>
              <a:pPr>
                <a:defRPr/>
              </a:pPr>
              <a:t>66</a:t>
            </a:fld>
            <a:endParaRPr lang="en-US"/>
          </a:p>
        </p:txBody>
      </p:sp>
    </p:spTree>
    <p:extLst>
      <p:ext uri="{BB962C8B-B14F-4D97-AF65-F5344CB8AC3E}">
        <p14:creationId xmlns:p14="http://schemas.microsoft.com/office/powerpoint/2010/main" val="890475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2362200" y="547688"/>
            <a:ext cx="4876800" cy="2744787"/>
          </a:xfrm>
          <a:ln/>
        </p:spPr>
      </p:sp>
      <p:sp>
        <p:nvSpPr>
          <p:cNvPr id="77827"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tLang="en-US">
                <a:latin typeface="Comic Sans MS" charset="0"/>
                <a:ea typeface="+mn-ea"/>
                <a:cs typeface="+mn-cs"/>
              </a:rPr>
              <a:t>Distance 186 light secs to 21 light minutes one-way</a:t>
            </a:r>
          </a:p>
          <a:p>
            <a:pPr>
              <a:defRPr/>
            </a:pPr>
            <a:r>
              <a:rPr lang="en-US" altLang="en-US">
                <a:latin typeface="Comic Sans MS" charset="0"/>
                <a:ea typeface="+mn-ea"/>
                <a:cs typeface="+mn-cs"/>
              </a:rPr>
              <a:t>Nearly two earth years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2362200" y="547688"/>
            <a:ext cx="4876800" cy="2744787"/>
          </a:xfrm>
          <a:ln/>
        </p:spPr>
      </p:sp>
      <p:sp>
        <p:nvSpPr>
          <p:cNvPr id="83971"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2362200" y="547688"/>
            <a:ext cx="4876800" cy="2744787"/>
          </a:xfrm>
          <a:ln/>
        </p:spPr>
      </p:sp>
      <p:sp>
        <p:nvSpPr>
          <p:cNvPr id="84995"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2362200" y="547688"/>
            <a:ext cx="4876800" cy="2744787"/>
          </a:xfrm>
          <a:ln/>
        </p:spPr>
      </p:sp>
      <p:sp>
        <p:nvSpPr>
          <p:cNvPr id="92163"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2362200" y="547688"/>
            <a:ext cx="4876800" cy="2744787"/>
          </a:xfrm>
          <a:ln/>
        </p:spPr>
      </p:sp>
      <p:sp>
        <p:nvSpPr>
          <p:cNvPr id="68611"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2362200" y="547688"/>
            <a:ext cx="4876800" cy="2744787"/>
          </a:xfrm>
          <a:ln/>
        </p:spPr>
      </p:sp>
      <p:sp>
        <p:nvSpPr>
          <p:cNvPr id="67587"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tLang="en-US">
                <a:latin typeface="Comic Sans MS" charset="0"/>
                <a:ea typeface="ＭＳ Ｐゴシック" charset="-128"/>
                <a:cs typeface="+mn-cs"/>
              </a:rPr>
              <a:t>In this course we are not focusing on a single node system but on the end-to-end system. The reason is very simple: today the majority of applications we use does not run on our system. Social networks, e-mail, google docs, online gamming, etc. </a:t>
            </a:r>
          </a:p>
        </p:txBody>
      </p:sp>
    </p:spTree>
    <p:extLst>
      <p:ext uri="{BB962C8B-B14F-4D97-AF65-F5344CB8AC3E}">
        <p14:creationId xmlns:p14="http://schemas.microsoft.com/office/powerpoint/2010/main" val="1408254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body" idx="1"/>
          </p:nvPr>
        </p:nvSpPr>
        <p:spPr>
          <a:xfrm>
            <a:off x="525291" y="4367930"/>
            <a:ext cx="6031583" cy="4136462"/>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5647" tIns="46986" rIns="95647" bIns="46986"/>
          <a:lstStyle/>
          <a:p>
            <a:endParaRPr lang="en-US" dirty="0">
              <a:ea typeface="ＭＳ Ｐゴシック" charset="0"/>
              <a:cs typeface="ＭＳ Ｐゴシック" charset="0"/>
            </a:endParaRPr>
          </a:p>
        </p:txBody>
      </p:sp>
      <p:sp>
        <p:nvSpPr>
          <p:cNvPr id="44034" name="Rectangle 3"/>
          <p:cNvSpPr>
            <a:spLocks noGrp="1" noRot="1" noChangeAspect="1" noChangeArrowheads="1" noTextEdit="1"/>
          </p:cNvSpPr>
          <p:nvPr>
            <p:ph type="sldImg"/>
          </p:nvPr>
        </p:nvSpPr>
        <p:spPr>
          <a:xfrm>
            <a:off x="454025" y="588963"/>
            <a:ext cx="6105525" cy="3435350"/>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404521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2362200" y="547688"/>
            <a:ext cx="4876800" cy="2744787"/>
          </a:xfrm>
          <a:ln/>
        </p:spPr>
      </p:sp>
      <p:sp>
        <p:nvSpPr>
          <p:cNvPr id="74755" name="Notes Placeholder 2"/>
          <p:cNvSpPr>
            <a:spLocks noGrp="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49155" name="Slide Number Placeholder 3"/>
          <p:cNvSpPr>
            <a:spLocks noGrp="1"/>
          </p:cNvSpPr>
          <p:nvPr>
            <p:ph type="sldNum" sz="quarter" idx="4294967295"/>
          </p:nvPr>
        </p:nvSpPr>
        <p:spPr bwMode="auto">
          <a:xfrm>
            <a:off x="3983040" y="8763002"/>
            <a:ext cx="3038475" cy="4095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1" rIns="91419" bIns="45711"/>
          <a:lstStyle>
            <a:lvl1pPr>
              <a:defRPr sz="2400" b="1">
                <a:solidFill>
                  <a:schemeClr val="tx1"/>
                </a:solidFill>
                <a:latin typeface="Comic Sans MS" charset="0"/>
                <a:ea typeface="ＭＳ Ｐゴシック" charset="0"/>
                <a:cs typeface="ＭＳ Ｐゴシック" charset="0"/>
              </a:defRPr>
            </a:lvl1pPr>
            <a:lvl2pPr marL="742789" indent="-285688">
              <a:defRPr sz="2400" b="1">
                <a:solidFill>
                  <a:schemeClr val="tx1"/>
                </a:solidFill>
                <a:latin typeface="Comic Sans MS" charset="0"/>
                <a:ea typeface="ＭＳ Ｐゴシック" charset="0"/>
              </a:defRPr>
            </a:lvl2pPr>
            <a:lvl3pPr marL="1142753" indent="-228550">
              <a:defRPr sz="2400" b="1">
                <a:solidFill>
                  <a:schemeClr val="tx1"/>
                </a:solidFill>
                <a:latin typeface="Comic Sans MS" charset="0"/>
                <a:ea typeface="ＭＳ Ｐゴシック" charset="0"/>
              </a:defRPr>
            </a:lvl3pPr>
            <a:lvl4pPr marL="1599854" indent="-228550">
              <a:defRPr sz="2400" b="1">
                <a:solidFill>
                  <a:schemeClr val="tx1"/>
                </a:solidFill>
                <a:latin typeface="Comic Sans MS" charset="0"/>
                <a:ea typeface="ＭＳ Ｐゴシック" charset="0"/>
              </a:defRPr>
            </a:lvl4pPr>
            <a:lvl5pPr marL="2056953" indent="-228550">
              <a:defRPr sz="2400" b="1">
                <a:solidFill>
                  <a:schemeClr val="tx1"/>
                </a:solidFill>
                <a:latin typeface="Comic Sans MS" charset="0"/>
                <a:ea typeface="ＭＳ Ｐゴシック" charset="0"/>
              </a:defRPr>
            </a:lvl5pPr>
            <a:lvl6pPr marL="2514054" indent="-228550" eaLnBrk="0" fontAlgn="base" hangingPunct="0">
              <a:spcBef>
                <a:spcPct val="0"/>
              </a:spcBef>
              <a:spcAft>
                <a:spcPct val="0"/>
              </a:spcAft>
              <a:defRPr sz="2400" b="1">
                <a:solidFill>
                  <a:schemeClr val="tx1"/>
                </a:solidFill>
                <a:latin typeface="Comic Sans MS" charset="0"/>
                <a:ea typeface="ＭＳ Ｐゴシック" charset="0"/>
              </a:defRPr>
            </a:lvl6pPr>
            <a:lvl7pPr marL="2971157" indent="-228550" eaLnBrk="0" fontAlgn="base" hangingPunct="0">
              <a:spcBef>
                <a:spcPct val="0"/>
              </a:spcBef>
              <a:spcAft>
                <a:spcPct val="0"/>
              </a:spcAft>
              <a:defRPr sz="2400" b="1">
                <a:solidFill>
                  <a:schemeClr val="tx1"/>
                </a:solidFill>
                <a:latin typeface="Comic Sans MS" charset="0"/>
                <a:ea typeface="ＭＳ Ｐゴシック" charset="0"/>
              </a:defRPr>
            </a:lvl7pPr>
            <a:lvl8pPr marL="3428257" indent="-228550" eaLnBrk="0" fontAlgn="base" hangingPunct="0">
              <a:spcBef>
                <a:spcPct val="0"/>
              </a:spcBef>
              <a:spcAft>
                <a:spcPct val="0"/>
              </a:spcAft>
              <a:defRPr sz="2400" b="1">
                <a:solidFill>
                  <a:schemeClr val="tx1"/>
                </a:solidFill>
                <a:latin typeface="Comic Sans MS" charset="0"/>
                <a:ea typeface="ＭＳ Ｐゴシック" charset="0"/>
              </a:defRPr>
            </a:lvl8pPr>
            <a:lvl9pPr marL="3885358" indent="-228550" eaLnBrk="0" fontAlgn="base" hangingPunct="0">
              <a:spcBef>
                <a:spcPct val="0"/>
              </a:spcBef>
              <a:spcAft>
                <a:spcPct val="0"/>
              </a:spcAft>
              <a:defRPr sz="2400" b="1">
                <a:solidFill>
                  <a:schemeClr val="tx1"/>
                </a:solidFill>
                <a:latin typeface="Comic Sans MS" charset="0"/>
                <a:ea typeface="ＭＳ Ｐゴシック" charset="0"/>
              </a:defRPr>
            </a:lvl9pPr>
          </a:lstStyle>
          <a:p>
            <a:fld id="{FCA468EE-B5DA-AC4E-AF81-7ECCEEA7E6F8}" type="slidenum">
              <a:rPr lang="en-US" sz="1800"/>
              <a:pPr/>
              <a:t>49</a:t>
            </a:fld>
            <a:endParaRPr lang="en-US" sz="1800"/>
          </a:p>
        </p:txBody>
      </p:sp>
    </p:spTree>
    <p:extLst>
      <p:ext uri="{BB962C8B-B14F-4D97-AF65-F5344CB8AC3E}">
        <p14:creationId xmlns:p14="http://schemas.microsoft.com/office/powerpoint/2010/main" val="398346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434975" y="690563"/>
            <a:ext cx="6127750" cy="3448050"/>
          </a:xfrm>
          <a:ln/>
        </p:spPr>
      </p:sp>
      <p:sp>
        <p:nvSpPr>
          <p:cNvPr id="73731" name="Rectangle 3"/>
          <p:cNvSpPr>
            <a:spLocks noGrp="1" noChangeArrowheads="1"/>
          </p:cNvSpPr>
          <p:nvPr>
            <p:ph type="body" idx="1"/>
          </p:nvPr>
        </p:nvSpPr>
        <p:spPr>
          <a:xfrm>
            <a:off x="700089" y="4367214"/>
            <a:ext cx="5597525" cy="41370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Comic Sans MS" charset="0"/>
              </a:rPr>
              <a:t>Of the enormous variety of CITRIS projects going on at Berkeley, I will present one set that is tied together by this picture: the design, construction and use of MEMS devices, the sensor networks containing them, and making the information from these networks available to widely distributed users as scalable, reliable and secure services. </a:t>
            </a:r>
          </a:p>
          <a:p>
            <a:pPr>
              <a:defRPr/>
            </a:pPr>
            <a:r>
              <a:rPr lang="en-US">
                <a:latin typeface="Comic Sans MS" charset="0"/>
              </a:rPr>
              <a:t>The name we give to such an integrated system is a Societal Scale Information System, a name meant to evoke its scale – enormous -  and purpose – benefiting people and the economy.</a:t>
            </a:r>
          </a:p>
          <a:p>
            <a:pPr>
              <a:defRPr/>
            </a:pPr>
            <a:endParaRPr lang="en-US">
              <a:latin typeface="Comic Sans MS" charset="0"/>
            </a:endParaRPr>
          </a:p>
          <a:p>
            <a:pPr>
              <a:defRPr/>
            </a:pPr>
            <a:r>
              <a:rPr lang="en-US">
                <a:latin typeface="Comic Sans MS" charset="0"/>
              </a:rPr>
              <a:t>I will leave the details of all the specific applications that Ruzena mentioned, be it to energy efficiency or education or disaster response the social sciences, and indeed most details, to later talks and posters. </a:t>
            </a:r>
          </a:p>
        </p:txBody>
      </p:sp>
    </p:spTree>
    <p:extLst>
      <p:ext uri="{BB962C8B-B14F-4D97-AF65-F5344CB8AC3E}">
        <p14:creationId xmlns:p14="http://schemas.microsoft.com/office/powerpoint/2010/main" val="1757833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2365375" y="550863"/>
            <a:ext cx="4872038" cy="2741612"/>
          </a:xfrm>
          <a:ln/>
        </p:spPr>
      </p:sp>
      <p:sp>
        <p:nvSpPr>
          <p:cNvPr id="71683" name="Rectangle 3"/>
          <p:cNvSpPr>
            <a:spLocks noGrp="1" noChangeArrowheads="1"/>
          </p:cNvSpPr>
          <p:nvPr>
            <p:ph type="body" idx="1"/>
          </p:nvPr>
        </p:nvSpPr>
        <p:spPr>
          <a:xfrm>
            <a:off x="1279526" y="3475040"/>
            <a:ext cx="7042150" cy="32908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extLst>
      <p:ext uri="{BB962C8B-B14F-4D97-AF65-F5344CB8AC3E}">
        <p14:creationId xmlns:p14="http://schemas.microsoft.com/office/powerpoint/2010/main" val="3515552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4787"/>
          </a:xfrm>
        </p:spPr>
      </p:sp>
      <p:sp>
        <p:nvSpPr>
          <p:cNvPr id="33794" name="Notes Placeholder 2"/>
          <p:cNvSpPr>
            <a:spLocks noGrp="1"/>
          </p:cNvSpPr>
          <p:nvPr>
            <p:ph type="body" idx="1"/>
          </p:nvPr>
        </p:nvSpPr>
        <p:spPr>
          <a:noFill/>
          <a:extLst>
            <a:ext uri="{FAA26D3D-D897-4be2-8F04-BA451C77F1D7}">
              <ma14:placeholderFlag xmlns:ma14="http://schemas.microsoft.com/office/mac/drawingml/2011/main" xmlns="" val="1"/>
            </a:ext>
          </a:extLst>
        </p:spPr>
        <p:txBody>
          <a:bodyPr/>
          <a:lstStyle/>
          <a:p>
            <a:endParaRPr lang="en-US">
              <a:latin typeface="Comic Sans MS" charset="0"/>
            </a:endParaRPr>
          </a:p>
        </p:txBody>
      </p:sp>
    </p:spTree>
    <p:extLst>
      <p:ext uri="{BB962C8B-B14F-4D97-AF65-F5344CB8AC3E}">
        <p14:creationId xmlns:p14="http://schemas.microsoft.com/office/powerpoint/2010/main" val="2009921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4787"/>
          </a:xfrm>
        </p:spPr>
      </p:sp>
      <p:sp>
        <p:nvSpPr>
          <p:cNvPr id="3" name="Notes Placeholder 2"/>
          <p:cNvSpPr>
            <a:spLocks noGrp="1"/>
          </p:cNvSpPr>
          <p:nvPr>
            <p:ph type="body" idx="1"/>
          </p:nvPr>
        </p:nvSpPr>
        <p:spPr/>
        <p:txBody>
          <a:bodyPr/>
          <a:lstStyle/>
          <a:p>
            <a:r>
              <a:rPr lang="en-US" dirty="0"/>
              <a:t>Networking bandwidth is</a:t>
            </a:r>
            <a:r>
              <a:rPr lang="en-US" baseline="0" dirty="0"/>
              <a:t> expected to also outpace the CPU power, so more bandwidth per core.  </a:t>
            </a:r>
            <a:endParaRPr lang="en-US" dirty="0"/>
          </a:p>
        </p:txBody>
      </p:sp>
    </p:spTree>
    <p:extLst>
      <p:ext uri="{BB962C8B-B14F-4D97-AF65-F5344CB8AC3E}">
        <p14:creationId xmlns:p14="http://schemas.microsoft.com/office/powerpoint/2010/main" val="2219607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914400" y="2130426"/>
            <a:ext cx="10363200" cy="1470025"/>
          </a:xfrm>
        </p:spPr>
        <p:txBody>
          <a:bodyPr/>
          <a:lstStyle>
            <a:lvl1pPr>
              <a:defRPr sz="3600"/>
            </a:lvl1pPr>
          </a:lstStyle>
          <a:p>
            <a:pPr lvl="0"/>
            <a:r>
              <a:rPr lang="en-US" noProof="0"/>
              <a:t>Click to edit Master title style</a:t>
            </a:r>
          </a:p>
        </p:txBody>
      </p:sp>
      <p:sp>
        <p:nvSpPr>
          <p:cNvPr id="12800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030069191"/>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112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152400"/>
            <a:ext cx="2641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7216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1902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152400"/>
            <a:ext cx="9550400" cy="533400"/>
          </a:xfrm>
        </p:spPr>
        <p:txBody>
          <a:bodyPr/>
          <a:lstStyle/>
          <a:p>
            <a:r>
              <a:rPr lang="en-US"/>
              <a:t>Click to edit Master title style</a:t>
            </a:r>
          </a:p>
        </p:txBody>
      </p:sp>
      <p:sp>
        <p:nvSpPr>
          <p:cNvPr id="3" name="Text Placeholder 2"/>
          <p:cNvSpPr>
            <a:spLocks noGrp="1"/>
          </p:cNvSpPr>
          <p:nvPr>
            <p:ph type="body" sz="half" idx="1"/>
          </p:nvPr>
        </p:nvSpPr>
        <p:spPr>
          <a:xfrm>
            <a:off x="812800" y="914400"/>
            <a:ext cx="5181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9283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charset="0"/>
                <a:ea typeface="Gill Sans" charset="0"/>
                <a:cs typeface="Gill Sans"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Gill Sans Light" charset="0"/>
                <a:ea typeface="Gill Sans Light" charset="0"/>
                <a:cs typeface="Gill Sans Light" charset="0"/>
              </a:defRPr>
            </a:lvl1pPr>
            <a:lvl2pPr>
              <a:defRPr b="0" i="0">
                <a:latin typeface="Gill Sans Light" charset="0"/>
                <a:ea typeface="Gill Sans Light" charset="0"/>
                <a:cs typeface="Gill Sans Light" charset="0"/>
              </a:defRPr>
            </a:lvl2pPr>
            <a:lvl3pPr>
              <a:defRPr b="0" i="0">
                <a:latin typeface="Gill Sans Light" charset="0"/>
                <a:ea typeface="Gill Sans Light" charset="0"/>
                <a:cs typeface="Gill Sans Light" charset="0"/>
              </a:defRPr>
            </a:lvl3pPr>
            <a:lvl4pPr>
              <a:defRPr b="0" i="0">
                <a:latin typeface="Gill Sans Light" charset="0"/>
                <a:ea typeface="Gill Sans Light" charset="0"/>
                <a:cs typeface="Gill Sans Light" charset="0"/>
              </a:defRPr>
            </a:lvl4pPr>
            <a:lvl5pPr>
              <a:defRPr b="0" i="0">
                <a:latin typeface="Gill Sans Light" charset="0"/>
                <a:ea typeface="Gill Sans Light" charset="0"/>
                <a:cs typeface="Gill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2189684"/>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4588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914400"/>
            <a:ext cx="5181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685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0487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878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462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46313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00951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0800" y="152400"/>
            <a:ext cx="95504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a:t>Slide Title</a:t>
            </a:r>
          </a:p>
        </p:txBody>
      </p:sp>
      <p:sp>
        <p:nvSpPr>
          <p:cNvPr id="1027" name="Rectangle 3"/>
          <p:cNvSpPr>
            <a:spLocks noGrp="1" noChangeArrowheads="1"/>
          </p:cNvSpPr>
          <p:nvPr>
            <p:ph type="body" idx="1"/>
          </p:nvPr>
        </p:nvSpPr>
        <p:spPr bwMode="auto">
          <a:xfrm>
            <a:off x="812800" y="914400"/>
            <a:ext cx="10566400" cy="5105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ChangeArrowheads="1"/>
          </p:cNvSpPr>
          <p:nvPr userDrawn="1"/>
        </p:nvSpPr>
        <p:spPr bwMode="auto">
          <a:xfrm>
            <a:off x="10811354" y="6551613"/>
            <a:ext cx="888044" cy="30520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p>
            <a:pPr algn="ctr"/>
            <a:r>
              <a:rPr lang="en-US" sz="1400" b="0">
                <a:solidFill>
                  <a:srgbClr val="2A40E2"/>
                </a:solidFill>
                <a:latin typeface="Gill Sans" charset="0"/>
                <a:cs typeface="Gill Sans" charset="0"/>
              </a:rPr>
              <a:t>Lec 1.</a:t>
            </a:r>
            <a:fld id="{8B82DB86-37F9-954E-8F10-00623E1FD261}" type="slidenum">
              <a:rPr lang="en-US" sz="1400" b="0">
                <a:solidFill>
                  <a:srgbClr val="2A40E2"/>
                </a:solidFill>
                <a:latin typeface="Gill Sans" charset="0"/>
                <a:cs typeface="Gill Sans" charset="0"/>
              </a:rPr>
              <a:pPr algn="ctr"/>
              <a:t>‹#›</a:t>
            </a:fld>
            <a:endParaRPr lang="en-US" sz="1400" b="0">
              <a:solidFill>
                <a:srgbClr val="2A40E2"/>
              </a:solidFill>
              <a:latin typeface="Gill Sans" charset="0"/>
              <a:cs typeface="Gill Sans" charset="0"/>
            </a:endParaRPr>
          </a:p>
        </p:txBody>
      </p:sp>
      <p:sp>
        <p:nvSpPr>
          <p:cNvPr id="1029" name="Text Box 5"/>
          <p:cNvSpPr txBox="1">
            <a:spLocks noChangeArrowheads="1"/>
          </p:cNvSpPr>
          <p:nvPr/>
        </p:nvSpPr>
        <p:spPr bwMode="auto">
          <a:xfrm>
            <a:off x="1" y="6550025"/>
            <a:ext cx="780961"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b="0" dirty="0" smtClean="0">
                <a:solidFill>
                  <a:srgbClr val="2A40E2"/>
                </a:solidFill>
                <a:latin typeface="Gill Sans" charset="0"/>
                <a:ea typeface="Gill Sans" charset="0"/>
                <a:cs typeface="Gill Sans" charset="0"/>
              </a:rPr>
              <a:t>8/26/20</a:t>
            </a:r>
            <a:endParaRPr lang="en-US" sz="1400" b="0" dirty="0">
              <a:solidFill>
                <a:srgbClr val="2A40E2"/>
              </a:solidFill>
              <a:latin typeface="Gill Sans" charset="0"/>
              <a:ea typeface="Gill Sans" charset="0"/>
              <a:cs typeface="Gill Sans" charset="0"/>
            </a:endParaRPr>
          </a:p>
        </p:txBody>
      </p:sp>
      <p:sp>
        <p:nvSpPr>
          <p:cNvPr id="1030" name="Line 6"/>
          <p:cNvSpPr>
            <a:spLocks noChangeShapeType="1"/>
          </p:cNvSpPr>
          <p:nvPr userDrawn="1"/>
        </p:nvSpPr>
        <p:spPr bwMode="auto">
          <a:xfrm>
            <a:off x="1320800" y="685800"/>
            <a:ext cx="9550400" cy="0"/>
          </a:xfrm>
          <a:prstGeom prst="line">
            <a:avLst/>
          </a:prstGeom>
          <a:noFill/>
          <a:ln w="38100" cmpd="dbl">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
        <p:nvSpPr>
          <p:cNvPr id="1031" name="Text Box 7"/>
          <p:cNvSpPr txBox="1">
            <a:spLocks noChangeArrowheads="1"/>
          </p:cNvSpPr>
          <p:nvPr userDrawn="1"/>
        </p:nvSpPr>
        <p:spPr bwMode="auto">
          <a:xfrm>
            <a:off x="4004418" y="6550025"/>
            <a:ext cx="3137375"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charset="0"/>
                <a:ea typeface="ＭＳ Ｐゴシック" charset="0"/>
                <a:cs typeface="Arial" charset="0"/>
              </a:defRPr>
            </a:lvl1pPr>
            <a:lvl2pPr marL="742950" indent="-285750">
              <a:defRPr b="1">
                <a:solidFill>
                  <a:schemeClr val="tx1"/>
                </a:solidFill>
                <a:latin typeface="Comic Sans MS" charset="0"/>
                <a:ea typeface="Arial" charset="0"/>
                <a:cs typeface="Arial" charset="0"/>
              </a:defRPr>
            </a:lvl2pPr>
            <a:lvl3pPr marL="1143000" indent="-228600">
              <a:defRPr b="1">
                <a:solidFill>
                  <a:schemeClr val="tx1"/>
                </a:solidFill>
                <a:latin typeface="Comic Sans MS" charset="0"/>
                <a:ea typeface="Arial" charset="0"/>
                <a:cs typeface="Arial" charset="0"/>
              </a:defRPr>
            </a:lvl3pPr>
            <a:lvl4pPr marL="1600200" indent="-228600">
              <a:defRPr b="1">
                <a:solidFill>
                  <a:schemeClr val="tx1"/>
                </a:solidFill>
                <a:latin typeface="Comic Sans MS" charset="0"/>
                <a:ea typeface="Arial" charset="0"/>
                <a:cs typeface="Arial" charset="0"/>
              </a:defRPr>
            </a:lvl4pPr>
            <a:lvl5pPr marL="2057400" indent="-228600">
              <a:defRPr b="1">
                <a:solidFill>
                  <a:schemeClr val="tx1"/>
                </a:solidFill>
                <a:latin typeface="Comic Sans MS" charset="0"/>
                <a:ea typeface="Arial" charset="0"/>
                <a:cs typeface="Arial" charset="0"/>
              </a:defRPr>
            </a:lvl5pPr>
            <a:lvl6pPr marL="2514600" indent="-228600" eaLnBrk="0" fontAlgn="base" hangingPunct="0">
              <a:spcBef>
                <a:spcPct val="0"/>
              </a:spcBef>
              <a:spcAft>
                <a:spcPct val="0"/>
              </a:spcAft>
              <a:defRPr b="1">
                <a:solidFill>
                  <a:schemeClr val="tx1"/>
                </a:solidFill>
                <a:latin typeface="Comic Sans MS" charset="0"/>
                <a:ea typeface="Arial" charset="0"/>
                <a:cs typeface="Arial" charset="0"/>
              </a:defRPr>
            </a:lvl6pPr>
            <a:lvl7pPr marL="2971800" indent="-228600" eaLnBrk="0" fontAlgn="base" hangingPunct="0">
              <a:spcBef>
                <a:spcPct val="0"/>
              </a:spcBef>
              <a:spcAft>
                <a:spcPct val="0"/>
              </a:spcAft>
              <a:defRPr b="1">
                <a:solidFill>
                  <a:schemeClr val="tx1"/>
                </a:solidFill>
                <a:latin typeface="Comic Sans MS" charset="0"/>
                <a:ea typeface="Arial" charset="0"/>
                <a:cs typeface="Arial" charset="0"/>
              </a:defRPr>
            </a:lvl7pPr>
            <a:lvl8pPr marL="3429000" indent="-228600" eaLnBrk="0" fontAlgn="base" hangingPunct="0">
              <a:spcBef>
                <a:spcPct val="0"/>
              </a:spcBef>
              <a:spcAft>
                <a:spcPct val="0"/>
              </a:spcAft>
              <a:defRPr b="1">
                <a:solidFill>
                  <a:schemeClr val="tx1"/>
                </a:solidFill>
                <a:latin typeface="Comic Sans MS" charset="0"/>
                <a:ea typeface="Arial" charset="0"/>
                <a:cs typeface="Arial" charset="0"/>
              </a:defRPr>
            </a:lvl8pPr>
            <a:lvl9pPr marL="3886200" indent="-228600" eaLnBrk="0" fontAlgn="base" hangingPunct="0">
              <a:spcBef>
                <a:spcPct val="0"/>
              </a:spcBef>
              <a:spcAft>
                <a:spcPct val="0"/>
              </a:spcAft>
              <a:defRPr b="1">
                <a:solidFill>
                  <a:schemeClr val="tx1"/>
                </a:solidFill>
                <a:latin typeface="Comic Sans MS" charset="0"/>
                <a:ea typeface="Arial" charset="0"/>
                <a:cs typeface="Arial" charset="0"/>
              </a:defRPr>
            </a:lvl9pPr>
          </a:lstStyle>
          <a:p>
            <a:pPr>
              <a:defRPr/>
            </a:pPr>
            <a:r>
              <a:rPr lang="en-US" sz="1400" b="0" dirty="0" smtClean="0">
                <a:solidFill>
                  <a:srgbClr val="2A40E2"/>
                </a:solidFill>
                <a:latin typeface="Gill Sans" charset="0"/>
                <a:cs typeface="Gill Sans" charset="0"/>
              </a:rPr>
              <a:t>Kubiatowicz </a:t>
            </a:r>
            <a:r>
              <a:rPr lang="en-US" sz="1400" b="0" dirty="0">
                <a:solidFill>
                  <a:srgbClr val="2A40E2"/>
                </a:solidFill>
                <a:latin typeface="Gill Sans" charset="0"/>
                <a:cs typeface="Gill Sans" charset="0"/>
              </a:rPr>
              <a:t>CS162 © UCB </a:t>
            </a:r>
            <a:r>
              <a:rPr lang="en-US" sz="1400" b="0" dirty="0" smtClean="0">
                <a:solidFill>
                  <a:srgbClr val="2A40E2"/>
                </a:solidFill>
                <a:latin typeface="Gill Sans" charset="0"/>
                <a:cs typeface="Gill Sans" charset="0"/>
              </a:rPr>
              <a:t>Fall 2020</a:t>
            </a:r>
            <a:endParaRPr lang="en-US" sz="1400" b="0" dirty="0">
              <a:solidFill>
                <a:srgbClr val="2A40E2"/>
              </a:solidFill>
              <a:latin typeface="Gill Sans" charset="0"/>
              <a:cs typeface="Gill Sans" charset="0"/>
            </a:endParaRPr>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p:timing>
    <p:tnLst>
      <p:par>
        <p:cTn id="1" dur="indefinite" restart="never" nodeType="tmRoot"/>
      </p:par>
    </p:tnLst>
  </p:timing>
  <p:txStyles>
    <p:titleStyle>
      <a:lvl1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1pPr>
      <a:lvl2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2pPr>
      <a:lvl3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3pPr>
      <a:lvl4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4pPr>
      <a:lvl5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a:solidFill>
            <a:schemeClr val="tx1"/>
          </a:solidFill>
          <a:latin typeface="Gill Sans" charset="0"/>
          <a:ea typeface="ＭＳ Ｐゴシック" charset="0"/>
          <a:cs typeface="Gill Sans" charset="0"/>
        </a:defRPr>
      </a:lvl1pPr>
      <a:lvl2pPr marL="685800" indent="-228600" algn="l" rtl="0" eaLnBrk="0" fontAlgn="base" hangingPunct="0">
        <a:lnSpc>
          <a:spcPct val="90000"/>
        </a:lnSpc>
        <a:spcBef>
          <a:spcPct val="30000"/>
        </a:spcBef>
        <a:spcAft>
          <a:spcPct val="0"/>
        </a:spcAft>
        <a:buSzPct val="100000"/>
        <a:buChar char="–"/>
        <a:defRPr sz="2200">
          <a:solidFill>
            <a:schemeClr val="tx1"/>
          </a:solidFill>
          <a:latin typeface="Gill Sans" charset="0"/>
          <a:ea typeface="Gill Sans" charset="0"/>
          <a:cs typeface="Gill Sans" charset="0"/>
        </a:defRPr>
      </a:lvl2pPr>
      <a:lvl3pPr marL="1143000" indent="-22860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3pPr>
      <a:lvl4pPr marL="15430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4pPr>
      <a:lvl5pPr marL="20002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hyperlink" Target="https://commons.wikimedia.org/wiki/File:Sony_Li-ion_battery_pack_VGP-BPS9-B-4427.jpg" TargetMode="Externa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56.jpeg"/></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6.xml"/><Relationship Id="rId5" Type="http://schemas.openxmlformats.org/officeDocument/2006/relationships/hyperlink" Target="http://www.w3.org/Protocols/HTTP/AsImplemented.html" TargetMode="Externa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hyperlink" Target="https://cs162.eecs.berkeley.edu/ladder/"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3" Type="http://schemas.openxmlformats.org/officeDocument/2006/relationships/notesSlide" Target="../notesSlides/notesSlide6.xml"/><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slideLayout" Target="../slideLayouts/slideLayout2.xml"/><Relationship Id="rId16" Type="http://schemas.openxmlformats.org/officeDocument/2006/relationships/image" Target="../media/image80.png"/><Relationship Id="rId1" Type="http://schemas.openxmlformats.org/officeDocument/2006/relationships/vmlDrawing" Target="../drawings/vmlDrawing1.v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5.png"/><Relationship Id="rId15" Type="http://schemas.openxmlformats.org/officeDocument/2006/relationships/oleObject" Target="../embeddings/oleObject1.bin"/><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 Id="rId1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4.emf"/><Relationship Id="rId4" Type="http://schemas.openxmlformats.org/officeDocument/2006/relationships/oleObject" Target="../embeddings/oleObject2.bin"/></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7.tiff"/><Relationship Id="rId3" Type="http://schemas.openxmlformats.org/officeDocument/2006/relationships/image" Target="../media/image13.png"/><Relationship Id="rId21" Type="http://schemas.openxmlformats.org/officeDocument/2006/relationships/image" Target="../media/image30.tiff"/><Relationship Id="rId7" Type="http://schemas.openxmlformats.org/officeDocument/2006/relationships/hyperlink" Target="http://images.google.com/imgres?imgurl=http://static.howstuffworks.com/gif/cell-phone-nokia.jpg&amp;imgrefurl=http://electronics.howstuffworks.com/cell-phone.htm&amp;h=200&amp;w=200&amp;sz=22&amp;tbnid=ftqjm3_El-gJ:&amp;tbnh=99&amp;tbnw=99&amp;start=7&amp;prev=/images?q=cell+phone&amp;hl=en&amp;lr=&amp;ie=UTF-8" TargetMode="External"/><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2.jpeg"/><Relationship Id="rId16" Type="http://schemas.openxmlformats.org/officeDocument/2006/relationships/image" Target="../media/image25.png"/><Relationship Id="rId20" Type="http://schemas.openxmlformats.org/officeDocument/2006/relationships/image" Target="../media/image29.tiff"/><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0.jpe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19.jpeg"/><Relationship Id="rId19" Type="http://schemas.openxmlformats.org/officeDocument/2006/relationships/image" Target="../media/image28.tiff"/><Relationship Id="rId4" Type="http://schemas.openxmlformats.org/officeDocument/2006/relationships/image" Target="../media/image14.jpeg"/><Relationship Id="rId9" Type="http://schemas.openxmlformats.org/officeDocument/2006/relationships/image" Target="../media/image18.jpeg"/><Relationship Id="rId1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tif"/><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tif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ospmag.com/issue/article/Time-Is-Not-Always-On-Our-Side"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images.google.com/imgres?imgurl=http://static.howstuffworks.com/gif/cell-phone-nokia.jpg&amp;imgrefurl=http://electronics.howstuffworks.com/cell-phone.htm&amp;h=200&amp;w=200&amp;sz=22&amp;tbnid=ftqjm3_El-gJ:&amp;tbnh=99&amp;tbnw=99&amp;start=7&amp;prev=/images?q=cell+phone&amp;hl=en&amp;lr=&amp;ie=UTF-8" TargetMode="External"/><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jpeg"/><Relationship Id="rId21" Type="http://schemas.openxmlformats.org/officeDocument/2006/relationships/image" Target="../media/image29.tiff"/><Relationship Id="rId7" Type="http://schemas.openxmlformats.org/officeDocument/2006/relationships/image" Target="../media/image16.png"/><Relationship Id="rId12" Type="http://schemas.openxmlformats.org/officeDocument/2006/relationships/image" Target="../media/image20.jpeg"/><Relationship Id="rId17" Type="http://schemas.openxmlformats.org/officeDocument/2006/relationships/image" Target="../media/image25.png"/><Relationship Id="rId2" Type="http://schemas.openxmlformats.org/officeDocument/2006/relationships/notesSlide" Target="../notesSlides/notesSlide10.xml"/><Relationship Id="rId16" Type="http://schemas.openxmlformats.org/officeDocument/2006/relationships/image" Target="../media/image24.png"/><Relationship Id="rId20"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jpeg"/><Relationship Id="rId5" Type="http://schemas.openxmlformats.org/officeDocument/2006/relationships/image" Target="../media/image14.jpeg"/><Relationship Id="rId15" Type="http://schemas.openxmlformats.org/officeDocument/2006/relationships/image" Target="../media/image23.png"/><Relationship Id="rId10" Type="http://schemas.openxmlformats.org/officeDocument/2006/relationships/image" Target="../media/image18.jpeg"/><Relationship Id="rId19" Type="http://schemas.openxmlformats.org/officeDocument/2006/relationships/image" Target="../media/image27.tiff"/><Relationship Id="rId4" Type="http://schemas.openxmlformats.org/officeDocument/2006/relationships/image" Target="../media/image13.pn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tiff"/></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0.e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2.wmf"/><Relationship Id="rId4" Type="http://schemas.openxmlformats.org/officeDocument/2006/relationships/image" Target="../media/image11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6.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33600" y="1295400"/>
            <a:ext cx="7848600" cy="2057400"/>
          </a:xfrm>
        </p:spPr>
        <p:txBody>
          <a:bodyPr/>
          <a:lstStyle/>
          <a:p>
            <a:pPr>
              <a:defRPr/>
            </a:pPr>
            <a:r>
              <a:rPr lang="en-US" sz="3000" dirty="0"/>
              <a:t>CS162</a:t>
            </a:r>
            <a:br>
              <a:rPr lang="en-US" sz="3000" dirty="0"/>
            </a:br>
            <a:r>
              <a:rPr lang="en-US" sz="3000" dirty="0"/>
              <a:t>Operating Systems and</a:t>
            </a:r>
            <a:br>
              <a:rPr lang="en-US" sz="3000" dirty="0"/>
            </a:br>
            <a:r>
              <a:rPr lang="en-US" sz="3000" dirty="0"/>
              <a:t>Systems Programming</a:t>
            </a:r>
            <a:br>
              <a:rPr lang="en-US" sz="3000" dirty="0"/>
            </a:br>
            <a:r>
              <a:rPr lang="en-US" sz="3000" dirty="0"/>
              <a:t>Lecture 1</a:t>
            </a:r>
            <a:br>
              <a:rPr lang="en-US" sz="3000" dirty="0"/>
            </a:br>
            <a:r>
              <a:rPr lang="en-US" sz="3000" dirty="0"/>
              <a:t/>
            </a:r>
            <a:br>
              <a:rPr lang="en-US" sz="3000" dirty="0"/>
            </a:br>
            <a:r>
              <a:rPr lang="en-US" sz="3000" dirty="0"/>
              <a:t>What is an Operating System?</a:t>
            </a:r>
          </a:p>
        </p:txBody>
      </p:sp>
      <p:sp>
        <p:nvSpPr>
          <p:cNvPr id="3075" name="Rectangle 3"/>
          <p:cNvSpPr>
            <a:spLocks noGrp="1" noChangeArrowheads="1"/>
          </p:cNvSpPr>
          <p:nvPr>
            <p:ph type="subTitle" idx="1"/>
          </p:nvPr>
        </p:nvSpPr>
        <p:spPr>
          <a:xfrm>
            <a:off x="2133600" y="4191000"/>
            <a:ext cx="8001000" cy="1447800"/>
          </a:xfrm>
        </p:spPr>
        <p:txBody>
          <a:bodyPr/>
          <a:lstStyle/>
          <a:p>
            <a:pPr marL="285750" indent="-285750">
              <a:defRPr/>
            </a:pPr>
            <a:r>
              <a:rPr lang="en-US" altLang="en-US" dirty="0" smtClean="0">
                <a:ea typeface="Gill Sans" charset="0"/>
              </a:rPr>
              <a:t>August 26</a:t>
            </a:r>
            <a:r>
              <a:rPr lang="en-US" altLang="en-US" baseline="30000" dirty="0" smtClean="0">
                <a:ea typeface="Gill Sans" charset="0"/>
              </a:rPr>
              <a:t>th</a:t>
            </a:r>
            <a:r>
              <a:rPr lang="en-US" altLang="en-US" dirty="0" smtClean="0">
                <a:ea typeface="Gill Sans" charset="0"/>
              </a:rPr>
              <a:t>, 2020</a:t>
            </a:r>
            <a:endParaRPr lang="en-US" altLang="en-US" dirty="0">
              <a:ea typeface="Gill Sans" charset="0"/>
            </a:endParaRPr>
          </a:p>
          <a:p>
            <a:pPr marL="285750" indent="-285750">
              <a:defRPr/>
            </a:pPr>
            <a:r>
              <a:rPr lang="en-US" altLang="en-US" dirty="0">
                <a:ea typeface="Gill Sans" charset="0"/>
              </a:rPr>
              <a:t>Prof. </a:t>
            </a:r>
            <a:r>
              <a:rPr lang="en-US" altLang="en-US" dirty="0" smtClean="0">
                <a:ea typeface="Gill Sans" charset="0"/>
              </a:rPr>
              <a:t>John </a:t>
            </a:r>
            <a:r>
              <a:rPr lang="en-US" altLang="en-US" dirty="0" err="1" smtClean="0">
                <a:ea typeface="Gill Sans" charset="0"/>
              </a:rPr>
              <a:t>Kubiatowicz</a:t>
            </a:r>
            <a:endParaRPr lang="en-US" altLang="en-US" dirty="0">
              <a:ea typeface="Gill Sans" charset="0"/>
            </a:endParaRPr>
          </a:p>
          <a:p>
            <a:pPr marL="285750" indent="-285750">
              <a:defRPr/>
            </a:pPr>
            <a:r>
              <a:rPr lang="en-US" altLang="en-US" dirty="0">
                <a:ea typeface="Gill Sans" charset="0"/>
              </a:rPr>
              <a:t>http://cs162.eecs.Berkeley.edu</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90800"/>
            <a:ext cx="9550400" cy="533400"/>
          </a:xfrm>
        </p:spPr>
        <p:txBody>
          <a:bodyPr/>
          <a:lstStyle/>
          <a:p>
            <a:r>
              <a:rPr lang="en-US" dirty="0" smtClean="0"/>
              <a:t>But: What is an operating system?</a:t>
            </a:r>
            <a:endParaRPr lang="en-US" dirty="0"/>
          </a:p>
        </p:txBody>
      </p:sp>
    </p:spTree>
    <p:extLst>
      <p:ext uri="{BB962C8B-B14F-4D97-AF65-F5344CB8AC3E}">
        <p14:creationId xmlns:p14="http://schemas.microsoft.com/office/powerpoint/2010/main" val="33966841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7F9E4-4A1F-4CAF-8B90-E460BD161FE7}"/>
              </a:ext>
            </a:extLst>
          </p:cNvPr>
          <p:cNvSpPr>
            <a:spLocks noGrp="1"/>
          </p:cNvSpPr>
          <p:nvPr>
            <p:ph type="title"/>
          </p:nvPr>
        </p:nvSpPr>
        <p:spPr/>
        <p:txBody>
          <a:bodyPr/>
          <a:lstStyle/>
          <a:p>
            <a:r>
              <a:rPr lang="en-US" dirty="0"/>
              <a:t>What does an Operating System </a:t>
            </a:r>
            <a:r>
              <a:rPr lang="en-US" i="1" dirty="0"/>
              <a:t>do?</a:t>
            </a:r>
          </a:p>
        </p:txBody>
      </p:sp>
      <p:sp>
        <p:nvSpPr>
          <p:cNvPr id="3" name="Content Placeholder 2">
            <a:extLst>
              <a:ext uri="{FF2B5EF4-FFF2-40B4-BE49-F238E27FC236}">
                <a16:creationId xmlns:a16="http://schemas.microsoft.com/office/drawing/2014/main" id="{B675ECC8-190C-482C-914D-54FC4C3E24F0}"/>
              </a:ext>
            </a:extLst>
          </p:cNvPr>
          <p:cNvSpPr>
            <a:spLocks noGrp="1"/>
          </p:cNvSpPr>
          <p:nvPr>
            <p:ph idx="1"/>
          </p:nvPr>
        </p:nvSpPr>
        <p:spPr/>
        <p:txBody>
          <a:bodyPr>
            <a:normAutofit/>
          </a:bodyPr>
          <a:lstStyle/>
          <a:p>
            <a:pPr>
              <a:defRPr/>
            </a:pPr>
            <a:r>
              <a:rPr lang="en-US" dirty="0">
                <a:ea typeface="ＭＳ Ｐゴシック" charset="0"/>
              </a:rPr>
              <a:t>Most Likely:</a:t>
            </a:r>
          </a:p>
          <a:p>
            <a:pPr lvl="1">
              <a:defRPr/>
            </a:pPr>
            <a:r>
              <a:rPr lang="en-US" dirty="0">
                <a:ea typeface="ＭＳ Ｐゴシック" charset="0"/>
              </a:rPr>
              <a:t>Memory Management</a:t>
            </a:r>
          </a:p>
          <a:p>
            <a:pPr lvl="1">
              <a:defRPr/>
            </a:pPr>
            <a:r>
              <a:rPr lang="en-US" dirty="0">
                <a:ea typeface="ＭＳ Ｐゴシック" charset="0"/>
              </a:rPr>
              <a:t>I/O Management</a:t>
            </a:r>
          </a:p>
          <a:p>
            <a:pPr lvl="1">
              <a:defRPr/>
            </a:pPr>
            <a:r>
              <a:rPr lang="en-US" dirty="0">
                <a:ea typeface="ＭＳ Ｐゴシック" charset="0"/>
              </a:rPr>
              <a:t>CPU Scheduling</a:t>
            </a:r>
          </a:p>
          <a:p>
            <a:pPr lvl="1">
              <a:defRPr/>
            </a:pPr>
            <a:r>
              <a:rPr lang="en-US" dirty="0">
                <a:ea typeface="ＭＳ Ｐゴシック" charset="0"/>
              </a:rPr>
              <a:t>Communications? (Does Email belong in OS?)</a:t>
            </a:r>
          </a:p>
          <a:p>
            <a:pPr lvl="1">
              <a:defRPr/>
            </a:pPr>
            <a:r>
              <a:rPr lang="en-US" dirty="0">
                <a:ea typeface="ＭＳ Ｐゴシック" charset="0"/>
              </a:rPr>
              <a:t>Multitasking/multiprogramming?</a:t>
            </a:r>
          </a:p>
          <a:p>
            <a:pPr>
              <a:defRPr/>
            </a:pPr>
            <a:r>
              <a:rPr lang="en-US" dirty="0">
                <a:ea typeface="ＭＳ Ｐゴシック" charset="0"/>
              </a:rPr>
              <a:t>What about?</a:t>
            </a:r>
          </a:p>
          <a:p>
            <a:pPr lvl="1">
              <a:defRPr/>
            </a:pPr>
            <a:r>
              <a:rPr lang="en-US" dirty="0">
                <a:ea typeface="ＭＳ Ｐゴシック" charset="0"/>
              </a:rPr>
              <a:t>File System?</a:t>
            </a:r>
          </a:p>
          <a:p>
            <a:pPr lvl="1">
              <a:defRPr/>
            </a:pPr>
            <a:r>
              <a:rPr lang="en-US" dirty="0">
                <a:ea typeface="ＭＳ Ｐゴシック" charset="0"/>
              </a:rPr>
              <a:t>Multimedia Support?</a:t>
            </a:r>
          </a:p>
          <a:p>
            <a:pPr lvl="1">
              <a:defRPr/>
            </a:pPr>
            <a:r>
              <a:rPr lang="en-US" dirty="0">
                <a:ea typeface="ＭＳ Ｐゴシック" charset="0"/>
              </a:rPr>
              <a:t>User Interface?</a:t>
            </a:r>
          </a:p>
          <a:p>
            <a:pPr lvl="1">
              <a:defRPr/>
            </a:pPr>
            <a:r>
              <a:rPr lang="en-US" dirty="0">
                <a:ea typeface="ＭＳ Ｐゴシック" charset="0"/>
              </a:rPr>
              <a:t>Internet Browser? </a:t>
            </a:r>
            <a:r>
              <a:rPr lang="en-US" dirty="0">
                <a:ea typeface="ＭＳ Ｐゴシック" charset="0"/>
                <a:sym typeface="Wingdings" charset="0"/>
              </a:rPr>
              <a:t></a:t>
            </a:r>
          </a:p>
          <a:p>
            <a:pPr>
              <a:defRPr/>
            </a:pPr>
            <a:r>
              <a:rPr lang="en-US" dirty="0">
                <a:ea typeface="ＭＳ Ｐゴシック" charset="0"/>
                <a:sym typeface="Wingdings" charset="0"/>
              </a:rPr>
              <a:t>Is this only interesting to Academics??</a:t>
            </a:r>
            <a:endParaRPr lang="en-US" dirty="0"/>
          </a:p>
        </p:txBody>
      </p:sp>
    </p:spTree>
    <p:extLst>
      <p:ext uri="{BB962C8B-B14F-4D97-AF65-F5344CB8AC3E}">
        <p14:creationId xmlns:p14="http://schemas.microsoft.com/office/powerpoint/2010/main" val="2789705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2FD8D-A0FD-4AE2-B3B0-8C98639B237E}"/>
              </a:ext>
            </a:extLst>
          </p:cNvPr>
          <p:cNvSpPr>
            <a:spLocks noGrp="1"/>
          </p:cNvSpPr>
          <p:nvPr>
            <p:ph type="title"/>
          </p:nvPr>
        </p:nvSpPr>
        <p:spPr/>
        <p:txBody>
          <a:bodyPr/>
          <a:lstStyle/>
          <a:p>
            <a:r>
              <a:rPr lang="en-US" dirty="0"/>
              <a:t>Definition of an Operating System</a:t>
            </a:r>
          </a:p>
        </p:txBody>
      </p:sp>
      <p:sp>
        <p:nvSpPr>
          <p:cNvPr id="3" name="Content Placeholder 2">
            <a:extLst>
              <a:ext uri="{FF2B5EF4-FFF2-40B4-BE49-F238E27FC236}">
                <a16:creationId xmlns:a16="http://schemas.microsoft.com/office/drawing/2014/main" id="{B96C7DEA-D5E1-4022-B50B-A5D8922FFA67}"/>
              </a:ext>
            </a:extLst>
          </p:cNvPr>
          <p:cNvSpPr>
            <a:spLocks noGrp="1"/>
          </p:cNvSpPr>
          <p:nvPr>
            <p:ph idx="1"/>
          </p:nvPr>
        </p:nvSpPr>
        <p:spPr/>
        <p:txBody>
          <a:bodyPr/>
          <a:lstStyle/>
          <a:p>
            <a:r>
              <a:rPr lang="en-US" dirty="0"/>
              <a:t>No universally accepted definition</a:t>
            </a:r>
          </a:p>
          <a:p>
            <a:r>
              <a:rPr lang="en-US" dirty="0"/>
              <a:t>“Everything a vendor ships when you order an operating system” is good approximation</a:t>
            </a:r>
          </a:p>
          <a:p>
            <a:pPr lvl="1"/>
            <a:r>
              <a:rPr lang="en-US" dirty="0"/>
              <a:t>But varies wildly</a:t>
            </a:r>
          </a:p>
          <a:p>
            <a:pPr lvl="1"/>
            <a:endParaRPr lang="en-US" dirty="0"/>
          </a:p>
          <a:p>
            <a:r>
              <a:rPr lang="en-US" dirty="0"/>
              <a:t>“The one program running at all times on the computer” is the </a:t>
            </a:r>
            <a:r>
              <a:rPr lang="en-US" b="1" u="sng" dirty="0">
                <a:solidFill>
                  <a:srgbClr val="FF0000"/>
                </a:solidFill>
              </a:rPr>
              <a:t>kernel</a:t>
            </a:r>
          </a:p>
          <a:p>
            <a:pPr lvl="1"/>
            <a:r>
              <a:rPr lang="en-US" dirty="0"/>
              <a:t>Everything else is either a system program (ships with the operating system) or an application program</a:t>
            </a:r>
          </a:p>
        </p:txBody>
      </p:sp>
    </p:spTree>
    <p:extLst>
      <p:ext uri="{BB962C8B-B14F-4D97-AF65-F5344CB8AC3E}">
        <p14:creationId xmlns:p14="http://schemas.microsoft.com/office/powerpoint/2010/main" val="63378566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8C7C9-BF17-4047-9AB4-320E913CB290}"/>
              </a:ext>
            </a:extLst>
          </p:cNvPr>
          <p:cNvSpPr>
            <a:spLocks noGrp="1"/>
          </p:cNvSpPr>
          <p:nvPr>
            <p:ph type="title"/>
          </p:nvPr>
        </p:nvSpPr>
        <p:spPr/>
        <p:txBody>
          <a:bodyPr/>
          <a:lstStyle/>
          <a:p>
            <a:r>
              <a:rPr lang="en-US" dirty="0"/>
              <a:t>One Definition of an Operating System</a:t>
            </a:r>
          </a:p>
        </p:txBody>
      </p:sp>
      <p:sp>
        <p:nvSpPr>
          <p:cNvPr id="3" name="Content Placeholder 2">
            <a:extLst>
              <a:ext uri="{FF2B5EF4-FFF2-40B4-BE49-F238E27FC236}">
                <a16:creationId xmlns:a16="http://schemas.microsoft.com/office/drawing/2014/main" id="{76448E88-26B6-40BC-B4C6-50C0D3EFF269}"/>
              </a:ext>
            </a:extLst>
          </p:cNvPr>
          <p:cNvSpPr>
            <a:spLocks noGrp="1"/>
          </p:cNvSpPr>
          <p:nvPr>
            <p:ph idx="1"/>
          </p:nvPr>
        </p:nvSpPr>
        <p:spPr>
          <a:xfrm>
            <a:off x="685800" y="1066800"/>
            <a:ext cx="10515600" cy="2554218"/>
          </a:xfrm>
        </p:spPr>
        <p:txBody>
          <a:bodyPr/>
          <a:lstStyle/>
          <a:p>
            <a:r>
              <a:rPr lang="en-US" dirty="0"/>
              <a:t>Special layer of software that provides application software access to hardware resources</a:t>
            </a:r>
          </a:p>
          <a:p>
            <a:pPr lvl="1"/>
            <a:r>
              <a:rPr lang="en-US" dirty="0"/>
              <a:t>Convenient abstraction of complex hardware devices</a:t>
            </a:r>
          </a:p>
          <a:p>
            <a:pPr lvl="1"/>
            <a:r>
              <a:rPr lang="en-US" dirty="0"/>
              <a:t>Protected access to shared resources</a:t>
            </a:r>
          </a:p>
          <a:p>
            <a:pPr lvl="1"/>
            <a:r>
              <a:rPr lang="en-US" dirty="0"/>
              <a:t>Security and authentication</a:t>
            </a:r>
          </a:p>
          <a:p>
            <a:pPr lvl="1"/>
            <a:r>
              <a:rPr lang="en-US" dirty="0"/>
              <a:t>Communication</a:t>
            </a:r>
          </a:p>
        </p:txBody>
      </p:sp>
      <p:sp>
        <p:nvSpPr>
          <p:cNvPr id="8" name="Rectangle 7">
            <a:extLst>
              <a:ext uri="{FF2B5EF4-FFF2-40B4-BE49-F238E27FC236}">
                <a16:creationId xmlns:a16="http://schemas.microsoft.com/office/drawing/2014/main" id="{18A0CC46-0699-434B-8CFC-71FDF0FD8C28}"/>
              </a:ext>
            </a:extLst>
          </p:cNvPr>
          <p:cNvSpPr/>
          <p:nvPr/>
        </p:nvSpPr>
        <p:spPr bwMode="auto">
          <a:xfrm>
            <a:off x="6944139" y="3965575"/>
            <a:ext cx="2362200" cy="914400"/>
          </a:xfrm>
          <a:prstGeom prst="rect">
            <a:avLst/>
          </a:prstGeom>
          <a:solidFill>
            <a:srgbClr val="00B0F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Hardware</a:t>
            </a:r>
          </a:p>
        </p:txBody>
      </p:sp>
      <p:sp>
        <p:nvSpPr>
          <p:cNvPr id="9" name="Rounded Rectangle 10">
            <a:extLst>
              <a:ext uri="{FF2B5EF4-FFF2-40B4-BE49-F238E27FC236}">
                <a16:creationId xmlns:a16="http://schemas.microsoft.com/office/drawing/2014/main" id="{D194C33F-85E0-4789-B53D-3E97D6F04D26}"/>
              </a:ext>
            </a:extLst>
          </p:cNvPr>
          <p:cNvSpPr/>
          <p:nvPr/>
        </p:nvSpPr>
        <p:spPr bwMode="auto">
          <a:xfrm>
            <a:off x="6944139" y="2974975"/>
            <a:ext cx="914400" cy="685800"/>
          </a:xfrm>
          <a:prstGeom prst="roundRect">
            <a:avLst/>
          </a:prstGeom>
          <a:solidFill>
            <a:srgbClr val="00AE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rPr>
              <a:t>appln</a:t>
            </a:r>
            <a:endParaRPr kumimoji="0" lang="en-US" sz="1800" b="0" i="0" u="none" strike="noStrike" cap="none" normalizeH="0" baseline="0" dirty="0">
              <a:ln>
                <a:noFill/>
              </a:ln>
              <a:solidFill>
                <a:schemeClr val="tx1"/>
              </a:solidFill>
              <a:effectLst/>
              <a:latin typeface="Arial" charset="0"/>
            </a:endParaRPr>
          </a:p>
        </p:txBody>
      </p:sp>
      <p:sp>
        <p:nvSpPr>
          <p:cNvPr id="10" name="Rounded Rectangle 11">
            <a:extLst>
              <a:ext uri="{FF2B5EF4-FFF2-40B4-BE49-F238E27FC236}">
                <a16:creationId xmlns:a16="http://schemas.microsoft.com/office/drawing/2014/main" id="{6F69D11C-C125-4A33-9F9F-C75DA665B567}"/>
              </a:ext>
            </a:extLst>
          </p:cNvPr>
          <p:cNvSpPr/>
          <p:nvPr/>
        </p:nvSpPr>
        <p:spPr bwMode="auto">
          <a:xfrm>
            <a:off x="7401339" y="2822575"/>
            <a:ext cx="914400" cy="685800"/>
          </a:xfrm>
          <a:prstGeom prst="round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rPr>
              <a:t>appln</a:t>
            </a:r>
            <a:endParaRPr kumimoji="0" lang="en-US" sz="1800" b="0" i="0" u="none" strike="noStrike" cap="none" normalizeH="0" baseline="0" dirty="0">
              <a:ln>
                <a:noFill/>
              </a:ln>
              <a:solidFill>
                <a:schemeClr val="tx1"/>
              </a:solidFill>
              <a:effectLst/>
              <a:latin typeface="Arial" charset="0"/>
            </a:endParaRPr>
          </a:p>
        </p:txBody>
      </p:sp>
      <p:sp>
        <p:nvSpPr>
          <p:cNvPr id="11" name="Rounded Rectangle 12">
            <a:extLst>
              <a:ext uri="{FF2B5EF4-FFF2-40B4-BE49-F238E27FC236}">
                <a16:creationId xmlns:a16="http://schemas.microsoft.com/office/drawing/2014/main" id="{7C62DD0C-378C-4F26-9F99-91AFCCF852A5}"/>
              </a:ext>
            </a:extLst>
          </p:cNvPr>
          <p:cNvSpPr/>
          <p:nvPr/>
        </p:nvSpPr>
        <p:spPr bwMode="auto">
          <a:xfrm>
            <a:off x="7782339" y="2670175"/>
            <a:ext cx="914400" cy="685800"/>
          </a:xfrm>
          <a:prstGeom prst="roundRect">
            <a:avLst/>
          </a:prstGeom>
          <a:solidFill>
            <a:srgbClr val="FF66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rPr>
              <a:t>appln</a:t>
            </a:r>
            <a:endParaRPr kumimoji="0" lang="en-US" sz="1800" b="0" i="0"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AF5EFF4B-EBD9-492A-A77F-72AC6541913E}"/>
              </a:ext>
            </a:extLst>
          </p:cNvPr>
          <p:cNvSpPr/>
          <p:nvPr/>
        </p:nvSpPr>
        <p:spPr bwMode="auto">
          <a:xfrm>
            <a:off x="7553739" y="3736975"/>
            <a:ext cx="2057400" cy="152400"/>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6E0B3E75-69E1-4EE7-9229-92F92717286F}"/>
              </a:ext>
            </a:extLst>
          </p:cNvPr>
          <p:cNvSpPr/>
          <p:nvPr/>
        </p:nvSpPr>
        <p:spPr bwMode="auto">
          <a:xfrm>
            <a:off x="8849139" y="3279775"/>
            <a:ext cx="762000" cy="457200"/>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OS</a:t>
            </a:r>
          </a:p>
        </p:txBody>
      </p:sp>
      <p:cxnSp>
        <p:nvCxnSpPr>
          <p:cNvPr id="14" name="Straight Arrow Connector 13">
            <a:extLst>
              <a:ext uri="{FF2B5EF4-FFF2-40B4-BE49-F238E27FC236}">
                <a16:creationId xmlns:a16="http://schemas.microsoft.com/office/drawing/2014/main" id="{62CB66B2-5F60-479F-BBCE-D2C1F4C5DE55}"/>
              </a:ext>
            </a:extLst>
          </p:cNvPr>
          <p:cNvCxnSpPr>
            <a:stCxn id="8" idx="3"/>
          </p:cNvCxnSpPr>
          <p:nvPr/>
        </p:nvCxnSpPr>
        <p:spPr bwMode="auto">
          <a:xfrm>
            <a:off x="9306339" y="4422775"/>
            <a:ext cx="1524000" cy="0"/>
          </a:xfrm>
          <a:prstGeom prst="straightConnector1">
            <a:avLst/>
          </a:prstGeom>
          <a:solidFill>
            <a:schemeClr val="accent1"/>
          </a:solidFill>
          <a:ln w="12700" cap="flat" cmpd="sng" algn="ctr">
            <a:solidFill>
              <a:schemeClr val="tx1"/>
            </a:solidFill>
            <a:prstDash val="solid"/>
            <a:round/>
            <a:headEnd type="arrow"/>
            <a:tailEnd type="arrow"/>
          </a:ln>
          <a:effectLst/>
        </p:spPr>
      </p:cxnSp>
    </p:spTree>
    <p:extLst>
      <p:ext uri="{BB962C8B-B14F-4D97-AF65-F5344CB8AC3E}">
        <p14:creationId xmlns:p14="http://schemas.microsoft.com/office/powerpoint/2010/main" val="4019709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3C33-6A58-4CE4-A822-166880BCD49E}"/>
              </a:ext>
            </a:extLst>
          </p:cNvPr>
          <p:cNvSpPr>
            <a:spLocks noGrp="1"/>
          </p:cNvSpPr>
          <p:nvPr>
            <p:ph type="title"/>
          </p:nvPr>
        </p:nvSpPr>
        <p:spPr/>
        <p:txBody>
          <a:bodyPr/>
          <a:lstStyle/>
          <a:p>
            <a:pPr>
              <a:tabLst>
                <a:tab pos="5548313" algn="l"/>
              </a:tabLst>
            </a:pPr>
            <a:r>
              <a:rPr lang="en-US" i="1" dirty="0">
                <a:solidFill>
                  <a:srgbClr val="FFC000"/>
                </a:solidFill>
                <a:effectLst>
                  <a:outerShdw blurRad="38100" dist="38100" dir="2700000" algn="tl">
                    <a:srgbClr val="000000">
                      <a:alpha val="43137"/>
                    </a:srgbClr>
                  </a:outerShdw>
                </a:effectLst>
              </a:rPr>
              <a:t>Operating</a:t>
            </a:r>
            <a:r>
              <a:rPr lang="en-US" dirty="0"/>
              <a:t> System</a:t>
            </a:r>
          </a:p>
        </p:txBody>
      </p:sp>
      <p:pic>
        <p:nvPicPr>
          <p:cNvPr id="6" name="Picture 5">
            <a:extLst>
              <a:ext uri="{FF2B5EF4-FFF2-40B4-BE49-F238E27FC236}">
                <a16:creationId xmlns:a16="http://schemas.microsoft.com/office/drawing/2014/main" id="{0482B227-6023-4197-80BC-29D96A092A4C}"/>
              </a:ext>
            </a:extLst>
          </p:cNvPr>
          <p:cNvPicPr>
            <a:picLocks noChangeAspect="1"/>
          </p:cNvPicPr>
          <p:nvPr/>
        </p:nvPicPr>
        <p:blipFill>
          <a:blip r:embed="rId2"/>
          <a:stretch>
            <a:fillRect/>
          </a:stretch>
        </p:blipFill>
        <p:spPr>
          <a:xfrm>
            <a:off x="427809" y="1638556"/>
            <a:ext cx="3886200" cy="2921955"/>
          </a:xfrm>
          <a:prstGeom prst="rect">
            <a:avLst/>
          </a:prstGeom>
        </p:spPr>
      </p:pic>
      <p:sp>
        <p:nvSpPr>
          <p:cNvPr id="7" name="TextBox 6">
            <a:extLst>
              <a:ext uri="{FF2B5EF4-FFF2-40B4-BE49-F238E27FC236}">
                <a16:creationId xmlns:a16="http://schemas.microsoft.com/office/drawing/2014/main" id="{6B9FBE00-98CB-4F23-A4FE-9B700E9CD463}"/>
              </a:ext>
            </a:extLst>
          </p:cNvPr>
          <p:cNvSpPr txBox="1"/>
          <p:nvPr/>
        </p:nvSpPr>
        <p:spPr>
          <a:xfrm>
            <a:off x="899353" y="4640173"/>
            <a:ext cx="2943113" cy="461665"/>
          </a:xfrm>
          <a:prstGeom prst="rect">
            <a:avLst/>
          </a:prstGeom>
          <a:noFill/>
        </p:spPr>
        <p:txBody>
          <a:bodyPr wrap="none" rtlCol="0">
            <a:spAutoFit/>
          </a:bodyPr>
          <a:lstStyle/>
          <a:p>
            <a:pPr algn="ctr"/>
            <a:r>
              <a:rPr lang="en-US" sz="2400" dirty="0"/>
              <a:t>Switchboard Operator</a:t>
            </a:r>
          </a:p>
        </p:txBody>
      </p:sp>
      <p:pic>
        <p:nvPicPr>
          <p:cNvPr id="8" name="Picture 7">
            <a:extLst>
              <a:ext uri="{FF2B5EF4-FFF2-40B4-BE49-F238E27FC236}">
                <a16:creationId xmlns:a16="http://schemas.microsoft.com/office/drawing/2014/main" id="{E206FA27-A412-499A-94A8-52309D3B189B}"/>
              </a:ext>
            </a:extLst>
          </p:cNvPr>
          <p:cNvPicPr>
            <a:picLocks noChangeAspect="1"/>
          </p:cNvPicPr>
          <p:nvPr/>
        </p:nvPicPr>
        <p:blipFill>
          <a:blip r:embed="rId3"/>
          <a:stretch>
            <a:fillRect/>
          </a:stretch>
        </p:blipFill>
        <p:spPr>
          <a:xfrm>
            <a:off x="4827050" y="2479759"/>
            <a:ext cx="4089400" cy="3067050"/>
          </a:xfrm>
          <a:prstGeom prst="rect">
            <a:avLst/>
          </a:prstGeom>
        </p:spPr>
      </p:pic>
      <p:sp>
        <p:nvSpPr>
          <p:cNvPr id="9" name="TextBox 8">
            <a:extLst>
              <a:ext uri="{FF2B5EF4-FFF2-40B4-BE49-F238E27FC236}">
                <a16:creationId xmlns:a16="http://schemas.microsoft.com/office/drawing/2014/main" id="{20026777-F0F2-44FE-B0FB-8A68B3E797C3}"/>
              </a:ext>
            </a:extLst>
          </p:cNvPr>
          <p:cNvSpPr txBox="1"/>
          <p:nvPr/>
        </p:nvSpPr>
        <p:spPr>
          <a:xfrm>
            <a:off x="5492975" y="5582247"/>
            <a:ext cx="2757550" cy="461665"/>
          </a:xfrm>
          <a:prstGeom prst="rect">
            <a:avLst/>
          </a:prstGeom>
          <a:noFill/>
        </p:spPr>
        <p:txBody>
          <a:bodyPr wrap="none" rtlCol="0">
            <a:spAutoFit/>
          </a:bodyPr>
          <a:lstStyle/>
          <a:p>
            <a:pPr algn="ctr"/>
            <a:r>
              <a:rPr lang="en-US" sz="2400" dirty="0"/>
              <a:t>Computer Operators</a:t>
            </a:r>
          </a:p>
        </p:txBody>
      </p:sp>
      <p:pic>
        <p:nvPicPr>
          <p:cNvPr id="10" name="Picture 9">
            <a:extLst>
              <a:ext uri="{FF2B5EF4-FFF2-40B4-BE49-F238E27FC236}">
                <a16:creationId xmlns:a16="http://schemas.microsoft.com/office/drawing/2014/main" id="{39A04336-B193-493B-B5E8-C870DD3ADAFD}"/>
              </a:ext>
            </a:extLst>
          </p:cNvPr>
          <p:cNvPicPr>
            <a:picLocks noChangeAspect="1"/>
          </p:cNvPicPr>
          <p:nvPr/>
        </p:nvPicPr>
        <p:blipFill>
          <a:blip r:embed="rId4"/>
          <a:stretch>
            <a:fillRect/>
          </a:stretch>
        </p:blipFill>
        <p:spPr>
          <a:xfrm>
            <a:off x="9236372" y="1311359"/>
            <a:ext cx="2527819" cy="2336800"/>
          </a:xfrm>
          <a:prstGeom prst="rect">
            <a:avLst/>
          </a:prstGeom>
        </p:spPr>
      </p:pic>
      <p:sp>
        <p:nvSpPr>
          <p:cNvPr id="11" name="TextBox 10">
            <a:extLst>
              <a:ext uri="{FF2B5EF4-FFF2-40B4-BE49-F238E27FC236}">
                <a16:creationId xmlns:a16="http://schemas.microsoft.com/office/drawing/2014/main" id="{B2398194-6E16-4BAC-B0BE-091D41298BC2}"/>
              </a:ext>
            </a:extLst>
          </p:cNvPr>
          <p:cNvSpPr txBox="1"/>
          <p:nvPr/>
        </p:nvSpPr>
        <p:spPr>
          <a:xfrm>
            <a:off x="9306785" y="3760073"/>
            <a:ext cx="2387000" cy="461665"/>
          </a:xfrm>
          <a:prstGeom prst="rect">
            <a:avLst/>
          </a:prstGeom>
          <a:noFill/>
        </p:spPr>
        <p:txBody>
          <a:bodyPr wrap="none" rtlCol="0">
            <a:spAutoFit/>
          </a:bodyPr>
          <a:lstStyle/>
          <a:p>
            <a:pPr algn="ctr"/>
            <a:r>
              <a:rPr lang="en-US" sz="2400" dirty="0"/>
              <a:t>Operating System</a:t>
            </a:r>
          </a:p>
        </p:txBody>
      </p:sp>
    </p:spTree>
    <p:extLst>
      <p:ext uri="{BB962C8B-B14F-4D97-AF65-F5344CB8AC3E}">
        <p14:creationId xmlns:p14="http://schemas.microsoft.com/office/powerpoint/2010/main" val="3564866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6DF1-AE35-4D90-9EA8-B0CBE002AD54}"/>
              </a:ext>
            </a:extLst>
          </p:cNvPr>
          <p:cNvSpPr>
            <a:spLocks noGrp="1"/>
          </p:cNvSpPr>
          <p:nvPr>
            <p:ph type="title"/>
          </p:nvPr>
        </p:nvSpPr>
        <p:spPr/>
        <p:txBody>
          <a:bodyPr/>
          <a:lstStyle/>
          <a:p>
            <a:r>
              <a:rPr lang="en-US" dirty="0"/>
              <a:t>Operating </a:t>
            </a:r>
            <a:r>
              <a:rPr lang="en-US" i="1" dirty="0">
                <a:solidFill>
                  <a:srgbClr val="FFC000"/>
                </a:solidFill>
                <a:effectLst>
                  <a:outerShdw blurRad="38100" dist="38100" dir="2700000" algn="tl">
                    <a:srgbClr val="000000">
                      <a:alpha val="43137"/>
                    </a:srgbClr>
                  </a:outerShdw>
                </a:effectLst>
              </a:rPr>
              <a:t>System</a:t>
            </a:r>
          </a:p>
        </p:txBody>
      </p:sp>
      <p:sp>
        <p:nvSpPr>
          <p:cNvPr id="6" name="Content Placeholder 5">
            <a:extLst>
              <a:ext uri="{FF2B5EF4-FFF2-40B4-BE49-F238E27FC236}">
                <a16:creationId xmlns:a16="http://schemas.microsoft.com/office/drawing/2014/main" id="{AC019152-3384-4A90-84D4-3C8EEFE7F392}"/>
              </a:ext>
            </a:extLst>
          </p:cNvPr>
          <p:cNvSpPr>
            <a:spLocks noGrp="1"/>
          </p:cNvSpPr>
          <p:nvPr>
            <p:ph idx="1"/>
          </p:nvPr>
        </p:nvSpPr>
        <p:spPr>
          <a:xfrm>
            <a:off x="685800" y="914400"/>
            <a:ext cx="11049000" cy="5105400"/>
          </a:xfrm>
        </p:spPr>
        <p:txBody>
          <a:bodyPr>
            <a:normAutofit/>
          </a:bodyPr>
          <a:lstStyle/>
          <a:p>
            <a:pPr marL="0" indent="0">
              <a:spcAft>
                <a:spcPts val="1800"/>
              </a:spcAft>
              <a:buNone/>
            </a:pPr>
            <a:r>
              <a:rPr lang="en-US" sz="3200" dirty="0"/>
              <a:t>What makes something a </a:t>
            </a:r>
            <a:r>
              <a:rPr lang="en-US" sz="3200" b="1" i="1" dirty="0"/>
              <a:t>system?</a:t>
            </a:r>
            <a:endParaRPr lang="en-US" sz="2000" b="1" i="1" dirty="0"/>
          </a:p>
          <a:p>
            <a:r>
              <a:rPr lang="en-US" sz="2000" dirty="0"/>
              <a:t>Multiple interrelated parts</a:t>
            </a:r>
          </a:p>
          <a:p>
            <a:pPr lvl="1"/>
            <a:r>
              <a:rPr lang="en-US" sz="2000" dirty="0"/>
              <a:t>Each potentially interacts with the others</a:t>
            </a:r>
          </a:p>
          <a:p>
            <a:r>
              <a:rPr lang="en-US" sz="2000" dirty="0"/>
              <a:t>Robustness requires an </a:t>
            </a:r>
            <a:r>
              <a:rPr lang="en-US" sz="2000" b="1" i="1" dirty="0"/>
              <a:t>engineering mindset</a:t>
            </a:r>
          </a:p>
          <a:p>
            <a:pPr lvl="1"/>
            <a:r>
              <a:rPr lang="en-US" sz="2000" dirty="0"/>
              <a:t>Meticulous error handling, defending against malicious careless users</a:t>
            </a:r>
          </a:p>
          <a:p>
            <a:pPr lvl="1"/>
            <a:r>
              <a:rPr lang="en-US" sz="2000" dirty="0"/>
              <a:t>Treating the computer as a concrete machine, with all of its limitations and possible failure cases</a:t>
            </a:r>
          </a:p>
          <a:p>
            <a:pPr marL="457200" lvl="1" indent="0">
              <a:buNone/>
            </a:pPr>
            <a:endParaRPr lang="en-US" sz="2000" dirty="0"/>
          </a:p>
          <a:p>
            <a:pPr marL="0" indent="0">
              <a:buNone/>
            </a:pPr>
            <a:r>
              <a:rPr lang="en-US" sz="3200" b="1" i="1" dirty="0"/>
              <a:t>System programming is an important part of this class!</a:t>
            </a:r>
          </a:p>
        </p:txBody>
      </p:sp>
    </p:spTree>
    <p:extLst>
      <p:ext uri="{BB962C8B-B14F-4D97-AF65-F5344CB8AC3E}">
        <p14:creationId xmlns:p14="http://schemas.microsoft.com/office/powerpoint/2010/main" val="1979614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E7D8-34B0-4516-90F0-B5E99E59BD14}"/>
              </a:ext>
            </a:extLst>
          </p:cNvPr>
          <p:cNvSpPr>
            <a:spLocks noGrp="1"/>
          </p:cNvSpPr>
          <p:nvPr>
            <p:ph type="title"/>
          </p:nvPr>
        </p:nvSpPr>
        <p:spPr/>
        <p:txBody>
          <a:bodyPr/>
          <a:lstStyle/>
          <a:p>
            <a:r>
              <a:rPr lang="en-US" dirty="0"/>
              <a:t>Hardware/Software Interface</a:t>
            </a:r>
          </a:p>
        </p:txBody>
      </p:sp>
      <p:sp>
        <p:nvSpPr>
          <p:cNvPr id="47" name="Rectangle 46">
            <a:extLst>
              <a:ext uri="{FF2B5EF4-FFF2-40B4-BE49-F238E27FC236}">
                <a16:creationId xmlns:a16="http://schemas.microsoft.com/office/drawing/2014/main" id="{8302F81B-FD18-4859-B026-41E8B93C76C8}"/>
              </a:ext>
            </a:extLst>
          </p:cNvPr>
          <p:cNvSpPr/>
          <p:nvPr/>
        </p:nvSpPr>
        <p:spPr bwMode="auto">
          <a:xfrm>
            <a:off x="902185" y="1924179"/>
            <a:ext cx="6705600" cy="4020607"/>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ill Sans Light"/>
            </a:endParaRPr>
          </a:p>
        </p:txBody>
      </p:sp>
      <p:pic>
        <p:nvPicPr>
          <p:cNvPr id="48" name="Picture 47">
            <a:extLst>
              <a:ext uri="{FF2B5EF4-FFF2-40B4-BE49-F238E27FC236}">
                <a16:creationId xmlns:a16="http://schemas.microsoft.com/office/drawing/2014/main" id="{4BAAC97C-C73C-4E2C-A48D-945E61049C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5293547" y="3966884"/>
            <a:ext cx="1056937" cy="1056937"/>
          </a:xfrm>
          <a:prstGeom prst="rect">
            <a:avLst/>
          </a:prstGeom>
        </p:spPr>
      </p:pic>
      <p:cxnSp>
        <p:nvCxnSpPr>
          <p:cNvPr id="49" name="Straight Arrow Connector 48">
            <a:extLst>
              <a:ext uri="{FF2B5EF4-FFF2-40B4-BE49-F238E27FC236}">
                <a16:creationId xmlns:a16="http://schemas.microsoft.com/office/drawing/2014/main" id="{78C7FDFA-FFB6-4322-A17C-55D8DEE519FC}"/>
              </a:ext>
            </a:extLst>
          </p:cNvPr>
          <p:cNvCxnSpPr>
            <a:cxnSpLocks/>
            <a:stCxn id="55" idx="3"/>
          </p:cNvCxnSpPr>
          <p:nvPr/>
        </p:nvCxnSpPr>
        <p:spPr bwMode="auto">
          <a:xfrm flipV="1">
            <a:off x="3188185" y="3146451"/>
            <a:ext cx="2057400" cy="38100"/>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50" name="Straight Arrow Connector 49">
            <a:extLst>
              <a:ext uri="{FF2B5EF4-FFF2-40B4-BE49-F238E27FC236}">
                <a16:creationId xmlns:a16="http://schemas.microsoft.com/office/drawing/2014/main" id="{09EF3F89-EF59-46E3-A19C-5B4DAFB25231}"/>
              </a:ext>
            </a:extLst>
          </p:cNvPr>
          <p:cNvCxnSpPr/>
          <p:nvPr/>
        </p:nvCxnSpPr>
        <p:spPr bwMode="auto">
          <a:xfrm>
            <a:off x="3569185" y="3146451"/>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51" name="Can 38">
            <a:extLst>
              <a:ext uri="{FF2B5EF4-FFF2-40B4-BE49-F238E27FC236}">
                <a16:creationId xmlns:a16="http://schemas.microsoft.com/office/drawing/2014/main" id="{982CAF20-A0F1-4184-956D-078A4EFEFDE8}"/>
              </a:ext>
            </a:extLst>
          </p:cNvPr>
          <p:cNvSpPr/>
          <p:nvPr/>
        </p:nvSpPr>
        <p:spPr bwMode="auto">
          <a:xfrm>
            <a:off x="1740385" y="4137051"/>
            <a:ext cx="1143000" cy="1295400"/>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Gill Sans Light"/>
              </a:rPr>
              <a:t>Storage</a:t>
            </a:r>
            <a:endParaRPr kumimoji="0" lang="en-US" sz="1800" b="0" i="0" u="none" strike="noStrike" cap="none" normalizeH="0" baseline="0" dirty="0">
              <a:ln>
                <a:noFill/>
              </a:ln>
              <a:solidFill>
                <a:schemeClr val="tx1"/>
              </a:solidFill>
              <a:effectLst/>
              <a:latin typeface="Gill Sans Light"/>
            </a:endParaRPr>
          </a:p>
        </p:txBody>
      </p:sp>
      <p:pic>
        <p:nvPicPr>
          <p:cNvPr id="52" name="Picture 51">
            <a:extLst>
              <a:ext uri="{FF2B5EF4-FFF2-40B4-BE49-F238E27FC236}">
                <a16:creationId xmlns:a16="http://schemas.microsoft.com/office/drawing/2014/main" id="{93769F73-78A3-4780-9775-5D99726286D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64583" y="4735840"/>
            <a:ext cx="939801" cy="639203"/>
          </a:xfrm>
          <a:prstGeom prst="rect">
            <a:avLst/>
          </a:prstGeom>
        </p:spPr>
      </p:pic>
      <p:pic>
        <p:nvPicPr>
          <p:cNvPr id="53" name="Picture 52">
            <a:extLst>
              <a:ext uri="{FF2B5EF4-FFF2-40B4-BE49-F238E27FC236}">
                <a16:creationId xmlns:a16="http://schemas.microsoft.com/office/drawing/2014/main" id="{08C9357B-3F61-41CE-B58B-1DDEB7BD128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62503" y="4808362"/>
            <a:ext cx="730629" cy="517187"/>
          </a:xfrm>
          <a:prstGeom prst="rect">
            <a:avLst/>
          </a:prstGeom>
        </p:spPr>
      </p:pic>
      <p:pic>
        <p:nvPicPr>
          <p:cNvPr id="54" name="Picture 53">
            <a:extLst>
              <a:ext uri="{FF2B5EF4-FFF2-40B4-BE49-F238E27FC236}">
                <a16:creationId xmlns:a16="http://schemas.microsoft.com/office/drawing/2014/main" id="{715A3CE7-65B6-4F0F-9951-10D6FBF0A29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407385" y="5287450"/>
            <a:ext cx="723900" cy="455315"/>
          </a:xfrm>
          <a:prstGeom prst="rect">
            <a:avLst/>
          </a:prstGeom>
        </p:spPr>
      </p:pic>
      <p:sp>
        <p:nvSpPr>
          <p:cNvPr id="55" name="Rounded Rectangle 6">
            <a:extLst>
              <a:ext uri="{FF2B5EF4-FFF2-40B4-BE49-F238E27FC236}">
                <a16:creationId xmlns:a16="http://schemas.microsoft.com/office/drawing/2014/main" id="{46107393-DBE3-4B7D-9A45-6C90277AA5E7}"/>
              </a:ext>
            </a:extLst>
          </p:cNvPr>
          <p:cNvSpPr/>
          <p:nvPr/>
        </p:nvSpPr>
        <p:spPr bwMode="auto">
          <a:xfrm>
            <a:off x="1587985" y="2765451"/>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Gill Sans Light"/>
              </a:rPr>
              <a:t>Processor</a:t>
            </a:r>
          </a:p>
        </p:txBody>
      </p:sp>
      <p:sp>
        <p:nvSpPr>
          <p:cNvPr id="56" name="Rectangle 55">
            <a:extLst>
              <a:ext uri="{FF2B5EF4-FFF2-40B4-BE49-F238E27FC236}">
                <a16:creationId xmlns:a16="http://schemas.microsoft.com/office/drawing/2014/main" id="{4C9E33C6-980F-49E3-932B-C7384DE683AF}"/>
              </a:ext>
            </a:extLst>
          </p:cNvPr>
          <p:cNvSpPr/>
          <p:nvPr/>
        </p:nvSpPr>
        <p:spPr>
          <a:xfrm>
            <a:off x="902185" y="1927251"/>
            <a:ext cx="1236236" cy="369332"/>
          </a:xfrm>
          <a:prstGeom prst="rect">
            <a:avLst/>
          </a:prstGeom>
        </p:spPr>
        <p:txBody>
          <a:bodyPr wrap="none">
            <a:spAutoFit/>
          </a:bodyPr>
          <a:lstStyle/>
          <a:p>
            <a:r>
              <a:rPr lang="en-US" dirty="0">
                <a:latin typeface="Gill Sans Light"/>
              </a:rPr>
              <a:t>Hardware</a:t>
            </a:r>
          </a:p>
        </p:txBody>
      </p:sp>
      <p:sp>
        <p:nvSpPr>
          <p:cNvPr id="57" name="Rectangle 56">
            <a:extLst>
              <a:ext uri="{FF2B5EF4-FFF2-40B4-BE49-F238E27FC236}">
                <a16:creationId xmlns:a16="http://schemas.microsoft.com/office/drawing/2014/main" id="{E0594FD3-1212-4900-967A-89F91919EF92}"/>
              </a:ext>
            </a:extLst>
          </p:cNvPr>
          <p:cNvSpPr/>
          <p:nvPr/>
        </p:nvSpPr>
        <p:spPr bwMode="auto">
          <a:xfrm>
            <a:off x="5245585" y="2003451"/>
            <a:ext cx="1752600" cy="1676400"/>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Gill Sans Light"/>
              </a:rPr>
              <a:t>Memory</a:t>
            </a:r>
          </a:p>
        </p:txBody>
      </p:sp>
      <p:sp>
        <p:nvSpPr>
          <p:cNvPr id="58" name="TextBox 57">
            <a:extLst>
              <a:ext uri="{FF2B5EF4-FFF2-40B4-BE49-F238E27FC236}">
                <a16:creationId xmlns:a16="http://schemas.microsoft.com/office/drawing/2014/main" id="{F95A7498-B310-4312-88DB-E984D4137483}"/>
              </a:ext>
            </a:extLst>
          </p:cNvPr>
          <p:cNvSpPr txBox="1"/>
          <p:nvPr/>
        </p:nvSpPr>
        <p:spPr>
          <a:xfrm>
            <a:off x="5931385" y="3766522"/>
            <a:ext cx="1223412" cy="369332"/>
          </a:xfrm>
          <a:prstGeom prst="rect">
            <a:avLst/>
          </a:prstGeom>
          <a:noFill/>
        </p:spPr>
        <p:txBody>
          <a:bodyPr wrap="none" rtlCol="0">
            <a:spAutoFit/>
          </a:bodyPr>
          <a:lstStyle/>
          <a:p>
            <a:r>
              <a:rPr lang="en-US" dirty="0">
                <a:latin typeface="Gill Sans Light"/>
              </a:rPr>
              <a:t>Networks</a:t>
            </a:r>
          </a:p>
        </p:txBody>
      </p:sp>
      <p:sp>
        <p:nvSpPr>
          <p:cNvPr id="59" name="TextBox 58">
            <a:extLst>
              <a:ext uri="{FF2B5EF4-FFF2-40B4-BE49-F238E27FC236}">
                <a16:creationId xmlns:a16="http://schemas.microsoft.com/office/drawing/2014/main" id="{6E7B7690-107E-44BD-87BA-02C86A7F68DF}"/>
              </a:ext>
            </a:extLst>
          </p:cNvPr>
          <p:cNvSpPr txBox="1"/>
          <p:nvPr/>
        </p:nvSpPr>
        <p:spPr>
          <a:xfrm>
            <a:off x="6007585" y="5287450"/>
            <a:ext cx="1133644" cy="369332"/>
          </a:xfrm>
          <a:prstGeom prst="rect">
            <a:avLst/>
          </a:prstGeom>
          <a:noFill/>
        </p:spPr>
        <p:txBody>
          <a:bodyPr wrap="none" rtlCol="0">
            <a:spAutoFit/>
          </a:bodyPr>
          <a:lstStyle/>
          <a:p>
            <a:r>
              <a:rPr lang="en-US" dirty="0">
                <a:latin typeface="Gill Sans Light"/>
              </a:rPr>
              <a:t>Displays</a:t>
            </a:r>
          </a:p>
        </p:txBody>
      </p:sp>
      <p:sp>
        <p:nvSpPr>
          <p:cNvPr id="60" name="TextBox 59">
            <a:extLst>
              <a:ext uri="{FF2B5EF4-FFF2-40B4-BE49-F238E27FC236}">
                <a16:creationId xmlns:a16="http://schemas.microsoft.com/office/drawing/2014/main" id="{AD5BEF6F-19AA-429D-873B-950970501FB5}"/>
              </a:ext>
            </a:extLst>
          </p:cNvPr>
          <p:cNvSpPr txBox="1"/>
          <p:nvPr/>
        </p:nvSpPr>
        <p:spPr>
          <a:xfrm>
            <a:off x="4635985" y="5439850"/>
            <a:ext cx="877163" cy="369332"/>
          </a:xfrm>
          <a:prstGeom prst="rect">
            <a:avLst/>
          </a:prstGeom>
          <a:noFill/>
        </p:spPr>
        <p:txBody>
          <a:bodyPr wrap="none" rtlCol="0">
            <a:spAutoFit/>
          </a:bodyPr>
          <a:lstStyle/>
          <a:p>
            <a:r>
              <a:rPr lang="en-US" dirty="0">
                <a:latin typeface="Gill Sans Light"/>
              </a:rPr>
              <a:t>Inputs</a:t>
            </a:r>
          </a:p>
        </p:txBody>
      </p:sp>
      <p:sp>
        <p:nvSpPr>
          <p:cNvPr id="61" name="TextBox 60">
            <a:extLst>
              <a:ext uri="{FF2B5EF4-FFF2-40B4-BE49-F238E27FC236}">
                <a16:creationId xmlns:a16="http://schemas.microsoft.com/office/drawing/2014/main" id="{DB43F8FE-FF7D-4365-9BB1-22FA25E05130}"/>
              </a:ext>
            </a:extLst>
          </p:cNvPr>
          <p:cNvSpPr txBox="1"/>
          <p:nvPr/>
        </p:nvSpPr>
        <p:spPr>
          <a:xfrm>
            <a:off x="2083285" y="1654171"/>
            <a:ext cx="4914900" cy="400110"/>
          </a:xfrm>
          <a:prstGeom prst="rect">
            <a:avLst/>
          </a:prstGeom>
          <a:solidFill>
            <a:srgbClr val="EFE683"/>
          </a:solidFill>
          <a:ln>
            <a:solidFill>
              <a:schemeClr val="tx1"/>
            </a:solidFill>
          </a:ln>
        </p:spPr>
        <p:txBody>
          <a:bodyPr wrap="square" rtlCol="0">
            <a:spAutoFit/>
          </a:bodyPr>
          <a:lstStyle/>
          <a:p>
            <a:pPr algn="ctr"/>
            <a:r>
              <a:rPr lang="en-US" sz="2000" b="1" i="1" dirty="0">
                <a:latin typeface="Gill Sans Light"/>
              </a:rPr>
              <a:t>Instruction Set Architecture (ISA)</a:t>
            </a:r>
          </a:p>
        </p:txBody>
      </p:sp>
      <p:grpSp>
        <p:nvGrpSpPr>
          <p:cNvPr id="62" name="Group 61">
            <a:extLst>
              <a:ext uri="{FF2B5EF4-FFF2-40B4-BE49-F238E27FC236}">
                <a16:creationId xmlns:a16="http://schemas.microsoft.com/office/drawing/2014/main" id="{26E25CDD-38ED-433D-A202-8AC05E51E58C}"/>
              </a:ext>
            </a:extLst>
          </p:cNvPr>
          <p:cNvGrpSpPr/>
          <p:nvPr/>
        </p:nvGrpSpPr>
        <p:grpSpPr>
          <a:xfrm>
            <a:off x="2502385" y="3222651"/>
            <a:ext cx="533400" cy="304800"/>
            <a:chOff x="3124200" y="3657600"/>
            <a:chExt cx="533400" cy="304800"/>
          </a:xfrm>
        </p:grpSpPr>
        <p:sp>
          <p:nvSpPr>
            <p:cNvPr id="63" name="Rectangle 62">
              <a:extLst>
                <a:ext uri="{FF2B5EF4-FFF2-40B4-BE49-F238E27FC236}">
                  <a16:creationId xmlns:a16="http://schemas.microsoft.com/office/drawing/2014/main" id="{01A45E3B-5684-423A-9EB2-408D7C2F43FD}"/>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64" name="Rectangle 63">
              <a:extLst>
                <a:ext uri="{FF2B5EF4-FFF2-40B4-BE49-F238E27FC236}">
                  <a16:creationId xmlns:a16="http://schemas.microsoft.com/office/drawing/2014/main" id="{6410CBAE-4286-4C94-9008-6C570FA1904B}"/>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grpSp>
      <p:sp>
        <p:nvSpPr>
          <p:cNvPr id="65" name="Rectangle 64">
            <a:extLst>
              <a:ext uri="{FF2B5EF4-FFF2-40B4-BE49-F238E27FC236}">
                <a16:creationId xmlns:a16="http://schemas.microsoft.com/office/drawing/2014/main" id="{EB501785-639B-4F67-A38A-F2EEEE998AD5}"/>
              </a:ext>
            </a:extLst>
          </p:cNvPr>
          <p:cNvSpPr/>
          <p:nvPr/>
        </p:nvSpPr>
        <p:spPr bwMode="auto">
          <a:xfrm>
            <a:off x="5321785" y="2460651"/>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66" name="Rectangle 65">
            <a:extLst>
              <a:ext uri="{FF2B5EF4-FFF2-40B4-BE49-F238E27FC236}">
                <a16:creationId xmlns:a16="http://schemas.microsoft.com/office/drawing/2014/main" id="{0293BD4F-A083-4543-84C8-976B9EE3BB0B}"/>
              </a:ext>
            </a:extLst>
          </p:cNvPr>
          <p:cNvSpPr/>
          <p:nvPr/>
        </p:nvSpPr>
        <p:spPr bwMode="auto">
          <a:xfrm>
            <a:off x="5293547" y="3298851"/>
            <a:ext cx="1656676"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OS Memory</a:t>
            </a:r>
          </a:p>
        </p:txBody>
      </p:sp>
      <p:sp>
        <p:nvSpPr>
          <p:cNvPr id="67" name="Rectangle 66">
            <a:extLst>
              <a:ext uri="{FF2B5EF4-FFF2-40B4-BE49-F238E27FC236}">
                <a16:creationId xmlns:a16="http://schemas.microsoft.com/office/drawing/2014/main" id="{834DB08E-F9C7-4DF8-BADB-9FEE92EF9667}"/>
              </a:ext>
            </a:extLst>
          </p:cNvPr>
          <p:cNvSpPr/>
          <p:nvPr/>
        </p:nvSpPr>
        <p:spPr bwMode="auto">
          <a:xfrm>
            <a:off x="6312385" y="2460651"/>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68" name="Rectangle 67">
            <a:extLst>
              <a:ext uri="{FF2B5EF4-FFF2-40B4-BE49-F238E27FC236}">
                <a16:creationId xmlns:a16="http://schemas.microsoft.com/office/drawing/2014/main" id="{59C6283B-1A57-49FD-808C-2015CBDF0851}"/>
              </a:ext>
            </a:extLst>
          </p:cNvPr>
          <p:cNvSpPr/>
          <p:nvPr/>
        </p:nvSpPr>
        <p:spPr bwMode="auto">
          <a:xfrm>
            <a:off x="6236185" y="2689251"/>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cxnSp>
        <p:nvCxnSpPr>
          <p:cNvPr id="69" name="Curved Connector 54">
            <a:extLst>
              <a:ext uri="{FF2B5EF4-FFF2-40B4-BE49-F238E27FC236}">
                <a16:creationId xmlns:a16="http://schemas.microsoft.com/office/drawing/2014/main" id="{83500A85-A42E-42ED-A298-D2EEBF7EE43A}"/>
              </a:ext>
            </a:extLst>
          </p:cNvPr>
          <p:cNvCxnSpPr>
            <a:cxnSpLocks/>
          </p:cNvCxnSpPr>
          <p:nvPr/>
        </p:nvCxnSpPr>
        <p:spPr bwMode="auto">
          <a:xfrm flipV="1">
            <a:off x="2857986" y="3032068"/>
            <a:ext cx="3073399" cy="381000"/>
          </a:xfrm>
          <a:prstGeom prst="curvedConnector3">
            <a:avLst>
              <a:gd name="adj1" fmla="val 50000"/>
            </a:avLst>
          </a:prstGeom>
          <a:solidFill>
            <a:schemeClr val="accent1"/>
          </a:solidFill>
          <a:ln w="22225" cap="flat" cmpd="sng" algn="ctr">
            <a:solidFill>
              <a:schemeClr val="tx1"/>
            </a:solidFill>
            <a:prstDash val="solid"/>
            <a:round/>
            <a:headEnd type="triangle" w="sm" len="sm"/>
            <a:tailEnd type="triangle"/>
          </a:ln>
          <a:effectLst/>
        </p:spPr>
      </p:cxnSp>
      <p:grpSp>
        <p:nvGrpSpPr>
          <p:cNvPr id="70" name="Group 69">
            <a:extLst>
              <a:ext uri="{FF2B5EF4-FFF2-40B4-BE49-F238E27FC236}">
                <a16:creationId xmlns:a16="http://schemas.microsoft.com/office/drawing/2014/main" id="{CD43D0EE-DD24-455C-8A66-0831CD88C116}"/>
              </a:ext>
            </a:extLst>
          </p:cNvPr>
          <p:cNvGrpSpPr/>
          <p:nvPr/>
        </p:nvGrpSpPr>
        <p:grpSpPr>
          <a:xfrm>
            <a:off x="2883385" y="3817118"/>
            <a:ext cx="1371600" cy="1992064"/>
            <a:chOff x="3505200" y="4267200"/>
            <a:chExt cx="1371600" cy="2286000"/>
          </a:xfrm>
        </p:grpSpPr>
        <p:sp>
          <p:nvSpPr>
            <p:cNvPr id="71" name="Rectangle 70">
              <a:extLst>
                <a:ext uri="{FF2B5EF4-FFF2-40B4-BE49-F238E27FC236}">
                  <a16:creationId xmlns:a16="http://schemas.microsoft.com/office/drawing/2014/main" id="{2EDBD4DB-F6ED-433C-8A0E-4F0362A96D1A}"/>
                </a:ext>
              </a:extLst>
            </p:cNvPr>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Gill Sans Light"/>
                </a:rPr>
                <a:t>Ctrlr</a:t>
              </a:r>
              <a:endParaRPr kumimoji="0" lang="en-US" sz="1800" b="0" i="0" u="none" strike="noStrike" cap="none" normalizeH="0" baseline="0" dirty="0">
                <a:ln>
                  <a:noFill/>
                </a:ln>
                <a:solidFill>
                  <a:schemeClr val="tx1"/>
                </a:solidFill>
                <a:effectLst/>
                <a:latin typeface="Gill Sans Light"/>
              </a:endParaRPr>
            </a:p>
          </p:txBody>
        </p:sp>
        <p:cxnSp>
          <p:nvCxnSpPr>
            <p:cNvPr id="72" name="Straight Arrow Connector 71">
              <a:extLst>
                <a:ext uri="{FF2B5EF4-FFF2-40B4-BE49-F238E27FC236}">
                  <a16:creationId xmlns:a16="http://schemas.microsoft.com/office/drawing/2014/main" id="{26EE907F-5D83-44E0-8A43-0CF6EAFAB315}"/>
                </a:ext>
              </a:extLst>
            </p:cNvPr>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3" name="Straight Arrow Connector 72">
              <a:extLst>
                <a:ext uri="{FF2B5EF4-FFF2-40B4-BE49-F238E27FC236}">
                  <a16:creationId xmlns:a16="http://schemas.microsoft.com/office/drawing/2014/main" id="{90B66A94-D2D1-4627-9118-672FCFCB97F8}"/>
                </a:ext>
              </a:extLst>
            </p:cNvPr>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4" name="Straight Arrow Connector 73">
              <a:extLst>
                <a:ext uri="{FF2B5EF4-FFF2-40B4-BE49-F238E27FC236}">
                  <a16:creationId xmlns:a16="http://schemas.microsoft.com/office/drawing/2014/main" id="{496DD252-79E7-4064-9138-BFD622334421}"/>
                </a:ext>
              </a:extLst>
            </p:cNvPr>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5" name="Straight Arrow Connector 74">
              <a:extLst>
                <a:ext uri="{FF2B5EF4-FFF2-40B4-BE49-F238E27FC236}">
                  <a16:creationId xmlns:a16="http://schemas.microsoft.com/office/drawing/2014/main" id="{33D7F883-A2A3-4917-8D8C-3F06BA2C4B19}"/>
                </a:ext>
              </a:extLst>
            </p:cNvPr>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76" name="Rectangle 75">
              <a:extLst>
                <a:ext uri="{FF2B5EF4-FFF2-40B4-BE49-F238E27FC236}">
                  <a16:creationId xmlns:a16="http://schemas.microsoft.com/office/drawing/2014/main" id="{413247C2-E959-49F0-A2D6-CE08091C1010}"/>
                </a:ext>
              </a:extLst>
            </p:cNvPr>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ill Sans Light"/>
              </a:endParaRPr>
            </a:p>
          </p:txBody>
        </p:sp>
        <p:cxnSp>
          <p:nvCxnSpPr>
            <p:cNvPr id="77" name="Straight Arrow Connector 76">
              <a:extLst>
                <a:ext uri="{FF2B5EF4-FFF2-40B4-BE49-F238E27FC236}">
                  <a16:creationId xmlns:a16="http://schemas.microsoft.com/office/drawing/2014/main" id="{BC89D49B-F396-4E92-9D66-A2421A19A865}"/>
                </a:ext>
              </a:extLst>
            </p:cNvPr>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8" name="Straight Arrow Connector 77">
              <a:extLst>
                <a:ext uri="{FF2B5EF4-FFF2-40B4-BE49-F238E27FC236}">
                  <a16:creationId xmlns:a16="http://schemas.microsoft.com/office/drawing/2014/main" id="{313D7349-AD4A-4282-917D-8A26E8D4EA5C}"/>
                </a:ext>
              </a:extLst>
            </p:cNvPr>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9" name="Straight Arrow Connector 78">
              <a:extLst>
                <a:ext uri="{FF2B5EF4-FFF2-40B4-BE49-F238E27FC236}">
                  <a16:creationId xmlns:a16="http://schemas.microsoft.com/office/drawing/2014/main" id="{E66D56F2-FABD-4202-A878-CAEA7458A757}"/>
                </a:ext>
              </a:extLst>
            </p:cNvPr>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sp>
        <p:nvSpPr>
          <p:cNvPr id="81" name="Rectangle 80">
            <a:extLst>
              <a:ext uri="{FF2B5EF4-FFF2-40B4-BE49-F238E27FC236}">
                <a16:creationId xmlns:a16="http://schemas.microsoft.com/office/drawing/2014/main" id="{941CA958-5C3B-4937-8266-7A4CB62B76AD}"/>
              </a:ext>
            </a:extLst>
          </p:cNvPr>
          <p:cNvSpPr/>
          <p:nvPr/>
        </p:nvSpPr>
        <p:spPr bwMode="auto">
          <a:xfrm>
            <a:off x="4254985" y="2689251"/>
            <a:ext cx="609598" cy="762000"/>
          </a:xfrm>
          <a:prstGeom prst="rect">
            <a:avLst/>
          </a:prstGeom>
          <a:solidFill>
            <a:srgbClr val="00B0F0"/>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Cache</a:t>
            </a:r>
          </a:p>
        </p:txBody>
      </p:sp>
      <p:grpSp>
        <p:nvGrpSpPr>
          <p:cNvPr id="83" name="Group 82">
            <a:extLst>
              <a:ext uri="{FF2B5EF4-FFF2-40B4-BE49-F238E27FC236}">
                <a16:creationId xmlns:a16="http://schemas.microsoft.com/office/drawing/2014/main" id="{CB4A8CDA-18D0-4461-9679-B900EE7898F6}"/>
              </a:ext>
            </a:extLst>
          </p:cNvPr>
          <p:cNvGrpSpPr/>
          <p:nvPr/>
        </p:nvGrpSpPr>
        <p:grpSpPr>
          <a:xfrm>
            <a:off x="3486696" y="2219351"/>
            <a:ext cx="737701" cy="830997"/>
            <a:chOff x="4108511" y="2654300"/>
            <a:chExt cx="737701" cy="830997"/>
          </a:xfrm>
        </p:grpSpPr>
        <p:sp>
          <p:nvSpPr>
            <p:cNvPr id="84" name="Rectangle 83">
              <a:extLst>
                <a:ext uri="{FF2B5EF4-FFF2-40B4-BE49-F238E27FC236}">
                  <a16:creationId xmlns:a16="http://schemas.microsoft.com/office/drawing/2014/main" id="{15625F88-BE10-4B4F-B0E8-619C57B3165D}"/>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85" name="TextBox 84">
              <a:extLst>
                <a:ext uri="{FF2B5EF4-FFF2-40B4-BE49-F238E27FC236}">
                  <a16:creationId xmlns:a16="http://schemas.microsoft.com/office/drawing/2014/main" id="{053C1DE2-90E0-489C-9A39-323D4C62C1BD}"/>
                </a:ext>
              </a:extLst>
            </p:cNvPr>
            <p:cNvSpPr txBox="1"/>
            <p:nvPr/>
          </p:nvSpPr>
          <p:spPr>
            <a:xfrm>
              <a:off x="4108511" y="2654300"/>
              <a:ext cx="737701" cy="830997"/>
            </a:xfrm>
            <a:prstGeom prst="rect">
              <a:avLst/>
            </a:prstGeom>
            <a:noFill/>
          </p:spPr>
          <p:txBody>
            <a:bodyPr wrap="none" rtlCol="0">
              <a:spAutoFit/>
            </a:bodyPr>
            <a:lstStyle/>
            <a:p>
              <a:pPr algn="ctr"/>
              <a:r>
                <a:rPr lang="en-US" sz="1600" dirty="0" smtClean="0">
                  <a:latin typeface="Gill Sans Light"/>
                </a:rPr>
                <a:t>Page</a:t>
              </a:r>
              <a:br>
                <a:rPr lang="en-US" sz="1600" dirty="0" smtClean="0">
                  <a:latin typeface="Gill Sans Light"/>
                </a:rPr>
              </a:br>
              <a:r>
                <a:rPr lang="en-US" sz="1600" dirty="0" smtClean="0">
                  <a:latin typeface="Gill Sans Light"/>
                </a:rPr>
                <a:t>Table</a:t>
              </a:r>
              <a:endParaRPr lang="en-US" sz="1600" dirty="0">
                <a:latin typeface="Gill Sans Light"/>
              </a:endParaRPr>
            </a:p>
            <a:p>
              <a:pPr algn="ctr"/>
              <a:r>
                <a:rPr lang="en-US" sz="1600" dirty="0">
                  <a:latin typeface="Gill Sans Light"/>
                </a:rPr>
                <a:t>&amp; </a:t>
              </a:r>
              <a:r>
                <a:rPr lang="en-US" sz="1400" dirty="0">
                  <a:latin typeface="Gill Sans Light"/>
                </a:rPr>
                <a:t>TLB</a:t>
              </a:r>
              <a:endParaRPr lang="en-US" sz="1600" dirty="0">
                <a:latin typeface="Gill Sans Light"/>
              </a:endParaRPr>
            </a:p>
          </p:txBody>
        </p:sp>
      </p:grpSp>
      <p:sp>
        <p:nvSpPr>
          <p:cNvPr id="87" name="Rectangle 86">
            <a:extLst>
              <a:ext uri="{FF2B5EF4-FFF2-40B4-BE49-F238E27FC236}">
                <a16:creationId xmlns:a16="http://schemas.microsoft.com/office/drawing/2014/main" id="{61CDAADA-15F9-4411-B466-EAB818520255}"/>
              </a:ext>
            </a:extLst>
          </p:cNvPr>
          <p:cNvSpPr/>
          <p:nvPr/>
        </p:nvSpPr>
        <p:spPr>
          <a:xfrm>
            <a:off x="941490" y="1176492"/>
            <a:ext cx="1159292" cy="369332"/>
          </a:xfrm>
          <a:prstGeom prst="rect">
            <a:avLst/>
          </a:prstGeom>
        </p:spPr>
        <p:txBody>
          <a:bodyPr wrap="none">
            <a:spAutoFit/>
          </a:bodyPr>
          <a:lstStyle/>
          <a:p>
            <a:r>
              <a:rPr lang="en-US" dirty="0">
                <a:latin typeface="Gill Sans Light"/>
              </a:rPr>
              <a:t>Software</a:t>
            </a:r>
          </a:p>
        </p:txBody>
      </p:sp>
      <p:sp>
        <p:nvSpPr>
          <p:cNvPr id="89" name="TextBox 88">
            <a:extLst>
              <a:ext uri="{FF2B5EF4-FFF2-40B4-BE49-F238E27FC236}">
                <a16:creationId xmlns:a16="http://schemas.microsoft.com/office/drawing/2014/main" id="{B3DCF606-9024-4662-BFA5-1ACF5775A2CA}"/>
              </a:ext>
            </a:extLst>
          </p:cNvPr>
          <p:cNvSpPr txBox="1"/>
          <p:nvPr/>
        </p:nvSpPr>
        <p:spPr>
          <a:xfrm>
            <a:off x="7933734" y="1193546"/>
            <a:ext cx="3857434" cy="1384995"/>
          </a:xfrm>
          <a:prstGeom prst="rect">
            <a:avLst/>
          </a:prstGeom>
          <a:noFill/>
        </p:spPr>
        <p:txBody>
          <a:bodyPr wrap="square" rtlCol="0">
            <a:spAutoFit/>
          </a:bodyPr>
          <a:lstStyle/>
          <a:p>
            <a:r>
              <a:rPr lang="en-US" sz="2800" b="1" dirty="0">
                <a:latin typeface="Gill Sans Light"/>
              </a:rPr>
              <a:t>What you learned in CS 61C – Machine </a:t>
            </a:r>
            <a:r>
              <a:rPr lang="en-US" sz="2800" b="1" dirty="0" smtClean="0">
                <a:latin typeface="Gill Sans Light"/>
              </a:rPr>
              <a:t>Structures </a:t>
            </a:r>
            <a:r>
              <a:rPr lang="en-US" sz="2800" b="1" dirty="0">
                <a:latin typeface="Gill Sans Light"/>
              </a:rPr>
              <a:t>(and C)</a:t>
            </a:r>
          </a:p>
        </p:txBody>
      </p:sp>
      <p:sp>
        <p:nvSpPr>
          <p:cNvPr id="91" name="Rectangle: Folded Corner 90">
            <a:extLst>
              <a:ext uri="{FF2B5EF4-FFF2-40B4-BE49-F238E27FC236}">
                <a16:creationId xmlns:a16="http://schemas.microsoft.com/office/drawing/2014/main" id="{790179F4-A640-408F-BA29-C1BE57B90833}"/>
              </a:ext>
            </a:extLst>
          </p:cNvPr>
          <p:cNvSpPr/>
          <p:nvPr/>
        </p:nvSpPr>
        <p:spPr>
          <a:xfrm>
            <a:off x="2083284" y="914400"/>
            <a:ext cx="1181101" cy="680484"/>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latin typeface="Gill Sans Light"/>
              </a:rPr>
              <a:t>Running Program</a:t>
            </a:r>
          </a:p>
        </p:txBody>
      </p:sp>
      <p:sp>
        <p:nvSpPr>
          <p:cNvPr id="92" name="TextBox 91">
            <a:extLst>
              <a:ext uri="{FF2B5EF4-FFF2-40B4-BE49-F238E27FC236}">
                <a16:creationId xmlns:a16="http://schemas.microsoft.com/office/drawing/2014/main" id="{FC495F3C-5271-47BA-BDD8-6F95BCEE900C}"/>
              </a:ext>
            </a:extLst>
          </p:cNvPr>
          <p:cNvSpPr txBox="1"/>
          <p:nvPr/>
        </p:nvSpPr>
        <p:spPr>
          <a:xfrm>
            <a:off x="7942721" y="3634215"/>
            <a:ext cx="4054526" cy="1384995"/>
          </a:xfrm>
          <a:prstGeom prst="rect">
            <a:avLst/>
          </a:prstGeom>
          <a:noFill/>
        </p:spPr>
        <p:txBody>
          <a:bodyPr wrap="square" rtlCol="0">
            <a:spAutoFit/>
          </a:bodyPr>
          <a:lstStyle/>
          <a:p>
            <a:r>
              <a:rPr lang="en-US" sz="2800" b="1" dirty="0">
                <a:latin typeface="Gill Sans Light"/>
              </a:rPr>
              <a:t>The OS </a:t>
            </a:r>
            <a:r>
              <a:rPr lang="en-US" sz="2800" b="1" i="1" dirty="0">
                <a:latin typeface="Gill Sans Light"/>
              </a:rPr>
              <a:t>abstracts</a:t>
            </a:r>
            <a:r>
              <a:rPr lang="en-US" sz="2800" b="1" dirty="0">
                <a:latin typeface="Gill Sans Light"/>
              </a:rPr>
              <a:t> these hardware details from the application</a:t>
            </a:r>
          </a:p>
        </p:txBody>
      </p:sp>
    </p:spTree>
    <p:extLst>
      <p:ext uri="{BB962C8B-B14F-4D97-AF65-F5344CB8AC3E}">
        <p14:creationId xmlns:p14="http://schemas.microsoft.com/office/powerpoint/2010/main" val="3405635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5" grpId="0" animBg="1"/>
      <p:bldP spid="57" grpId="0" animBg="1"/>
      <p:bldP spid="58" grpId="0"/>
      <p:bldP spid="59" grpId="0"/>
      <p:bldP spid="60" grpId="0"/>
      <p:bldP spid="61" grpId="0" animBg="1"/>
      <p:bldP spid="65" grpId="0" animBg="1"/>
      <p:bldP spid="66" grpId="0" animBg="1"/>
      <p:bldP spid="67" grpId="0" animBg="1"/>
      <p:bldP spid="68" grpId="0" animBg="1"/>
      <p:bldP spid="81" grpId="0" animBg="1"/>
      <p:bldP spid="87" grpId="0"/>
      <p:bldP spid="89" grpId="0"/>
      <p:bldP spid="91" grpId="0" animBg="1"/>
      <p:bldP spid="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FFBD-86D7-4430-8623-1A5A496FA90C}"/>
              </a:ext>
            </a:extLst>
          </p:cNvPr>
          <p:cNvSpPr>
            <a:spLocks noGrp="1"/>
          </p:cNvSpPr>
          <p:nvPr>
            <p:ph type="title"/>
          </p:nvPr>
        </p:nvSpPr>
        <p:spPr/>
        <p:txBody>
          <a:bodyPr/>
          <a:lstStyle/>
          <a:p>
            <a:r>
              <a:rPr lang="en-US" dirty="0"/>
              <a:t>What is an Operating System?</a:t>
            </a:r>
          </a:p>
        </p:txBody>
      </p:sp>
      <p:sp>
        <p:nvSpPr>
          <p:cNvPr id="3" name="Content Placeholder 2">
            <a:extLst>
              <a:ext uri="{FF2B5EF4-FFF2-40B4-BE49-F238E27FC236}">
                <a16:creationId xmlns:a16="http://schemas.microsoft.com/office/drawing/2014/main" id="{3045FBDC-6D09-4175-BD95-8438526B950F}"/>
              </a:ext>
            </a:extLst>
          </p:cNvPr>
          <p:cNvSpPr>
            <a:spLocks noGrp="1"/>
          </p:cNvSpPr>
          <p:nvPr>
            <p:ph idx="1"/>
          </p:nvPr>
        </p:nvSpPr>
        <p:spPr>
          <a:xfrm>
            <a:off x="2213112" y="1825625"/>
            <a:ext cx="9140687" cy="4351338"/>
          </a:xfrm>
        </p:spPr>
        <p:txBody>
          <a:bodyPr/>
          <a:lstStyle/>
          <a:p>
            <a:r>
              <a:rPr lang="en-US" dirty="0">
                <a:solidFill>
                  <a:srgbClr val="FF0000"/>
                </a:solidFill>
              </a:rPr>
              <a:t>Illusionist</a:t>
            </a:r>
          </a:p>
          <a:p>
            <a:pPr lvl="1"/>
            <a:r>
              <a:rPr lang="en-US" dirty="0">
                <a:solidFill>
                  <a:srgbClr val="FF0000"/>
                </a:solidFill>
              </a:rPr>
              <a:t>Provide clean, easy-to-use abstractions of physical resources</a:t>
            </a:r>
          </a:p>
          <a:p>
            <a:pPr lvl="2"/>
            <a:r>
              <a:rPr lang="en-US" dirty="0">
                <a:solidFill>
                  <a:srgbClr val="FF0000"/>
                </a:solidFill>
              </a:rPr>
              <a:t>Infinite memory, dedicated machine</a:t>
            </a:r>
          </a:p>
          <a:p>
            <a:pPr lvl="2"/>
            <a:r>
              <a:rPr lang="en-US" dirty="0">
                <a:solidFill>
                  <a:srgbClr val="FF0000"/>
                </a:solidFill>
              </a:rPr>
              <a:t>Higher level objects: files, users, messages</a:t>
            </a:r>
          </a:p>
          <a:p>
            <a:pPr lvl="2"/>
            <a:r>
              <a:rPr lang="en-US" dirty="0">
                <a:solidFill>
                  <a:srgbClr val="FF0000"/>
                </a:solidFill>
              </a:rPr>
              <a:t>Masking limitations, virtualization</a:t>
            </a:r>
          </a:p>
        </p:txBody>
      </p:sp>
      <p:pic>
        <p:nvPicPr>
          <p:cNvPr id="7" name="Picture 6">
            <a:extLst>
              <a:ext uri="{FF2B5EF4-FFF2-40B4-BE49-F238E27FC236}">
                <a16:creationId xmlns:a16="http://schemas.microsoft.com/office/drawing/2014/main" id="{65C00F34-1D9D-426C-8D4D-28C7ACFC9737}"/>
              </a:ext>
            </a:extLst>
          </p:cNvPr>
          <p:cNvPicPr>
            <a:picLocks noChangeAspect="1"/>
          </p:cNvPicPr>
          <p:nvPr/>
        </p:nvPicPr>
        <p:blipFill>
          <a:blip r:embed="rId2"/>
          <a:stretch>
            <a:fillRect/>
          </a:stretch>
        </p:blipFill>
        <p:spPr>
          <a:xfrm>
            <a:off x="676835" y="2337630"/>
            <a:ext cx="1291665" cy="1066800"/>
          </a:xfrm>
          <a:prstGeom prst="rect">
            <a:avLst/>
          </a:prstGeom>
        </p:spPr>
      </p:pic>
    </p:spTree>
    <p:extLst>
      <p:ext uri="{BB962C8B-B14F-4D97-AF65-F5344CB8AC3E}">
        <p14:creationId xmlns:p14="http://schemas.microsoft.com/office/powerpoint/2010/main" val="3893556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Virtualizing the Machine</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A186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5533299"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a:t>
            </a:r>
          </a:p>
        </p:txBody>
      </p:sp>
      <p:sp>
        <p:nvSpPr>
          <p:cNvPr id="83" name="Rectangle 82">
            <a:extLst>
              <a:ext uri="{FF2B5EF4-FFF2-40B4-BE49-F238E27FC236}">
                <a16:creationId xmlns:a16="http://schemas.microsoft.com/office/drawing/2014/main" id="{DCEED07B-2876-4266-8889-B6933456A2AD}"/>
              </a:ext>
            </a:extLst>
          </p:cNvPr>
          <p:cNvSpPr/>
          <p:nvPr/>
        </p:nvSpPr>
        <p:spPr>
          <a:xfrm>
            <a:off x="5780949"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86" name="Straight Arrow Connector 85">
            <a:extLst>
              <a:ext uri="{FF2B5EF4-FFF2-40B4-BE49-F238E27FC236}">
                <a16:creationId xmlns:a16="http://schemas.microsoft.com/office/drawing/2014/main" id="{473344DE-150C-48E1-8B18-C5C21A140188}"/>
              </a:ext>
            </a:extLst>
          </p:cNvPr>
          <p:cNvCxnSpPr>
            <a:cxnSpLocks/>
            <a:endCxn id="72" idx="2"/>
          </p:cNvCxnSpPr>
          <p:nvPr/>
        </p:nvCxnSpPr>
        <p:spPr>
          <a:xfrm flipV="1">
            <a:off x="3527724" y="372629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D3737F0-3CFC-4168-9F6E-83512438F226}"/>
              </a:ext>
            </a:extLst>
          </p:cNvPr>
          <p:cNvCxnSpPr>
            <a:cxnSpLocks/>
            <a:endCxn id="74" idx="2"/>
          </p:cNvCxnSpPr>
          <p:nvPr/>
        </p:nvCxnSpPr>
        <p:spPr>
          <a:xfrm flipV="1">
            <a:off x="5660486" y="372900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AC55CD2-CE5F-4C43-BA56-7E0797FC6363}"/>
              </a:ext>
            </a:extLst>
          </p:cNvPr>
          <p:cNvCxnSpPr>
            <a:cxnSpLocks/>
            <a:endCxn id="75" idx="2"/>
          </p:cNvCxnSpPr>
          <p:nvPr/>
        </p:nvCxnSpPr>
        <p:spPr>
          <a:xfrm flipV="1">
            <a:off x="747297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D2027F6-02F0-4F88-AFB8-0786442C29E4}"/>
              </a:ext>
            </a:extLst>
          </p:cNvPr>
          <p:cNvCxnSpPr>
            <a:cxnSpLocks/>
            <a:endCxn id="76" idx="2"/>
          </p:cNvCxnSpPr>
          <p:nvPr/>
        </p:nvCxnSpPr>
        <p:spPr>
          <a:xfrm flipV="1">
            <a:off x="881402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Tree>
    <p:extLst>
      <p:ext uri="{BB962C8B-B14F-4D97-AF65-F5344CB8AC3E}">
        <p14:creationId xmlns:p14="http://schemas.microsoft.com/office/powerpoint/2010/main" val="3056545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42" presetClass="path" presetSubtype="0" fill="hold" grpId="1" nodeType="withEffect">
                                  <p:stCondLst>
                                    <p:cond delay="0"/>
                                  </p:stCondLst>
                                  <p:childTnLst>
                                    <p:animMotion origin="layout" path="M -2.91667E-6 -7.40741E-7 L -2.91667E-6 0.25 " pathEditMode="relative" rAng="0" ptsTypes="AA">
                                      <p:cBhvr>
                                        <p:cTn id="15" dur="1000" spd="-100000" fill="hold"/>
                                        <p:tgtEl>
                                          <p:spTgt spid="72"/>
                                        </p:tgtEl>
                                        <p:attrNameLst>
                                          <p:attrName>ppt_x</p:attrName>
                                          <p:attrName>ppt_y</p:attrName>
                                        </p:attrNameLst>
                                      </p:cBhvr>
                                      <p:rCtr x="0" y="12500"/>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9"/>
                                        </p:tgtEl>
                                        <p:attrNameLst>
                                          <p:attrName>style.visibility</p:attrName>
                                        </p:attrNameLst>
                                      </p:cBhvr>
                                      <p:to>
                                        <p:strVal val="visible"/>
                                      </p:to>
                                    </p:set>
                                  </p:childTnLst>
                                </p:cTn>
                              </p:par>
                              <p:par>
                                <p:cTn id="20" presetID="10" presetClass="entr" presetSubtype="0" fill="hold" grpId="1"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42" presetClass="path" presetSubtype="0" fill="hold" grpId="0" nodeType="withEffect">
                                  <p:stCondLst>
                                    <p:cond delay="0"/>
                                  </p:stCondLst>
                                  <p:childTnLst>
                                    <p:animMotion origin="layout" path="M -2.70833E-6 -3.7037E-6 L -2.70833E-6 0.25 " pathEditMode="relative" rAng="0" ptsTypes="AA">
                                      <p:cBhvr>
                                        <p:cTn id="24" dur="1000" spd="-100000" fill="hold"/>
                                        <p:tgtEl>
                                          <p:spTgt spid="74"/>
                                        </p:tgtEl>
                                        <p:attrNameLst>
                                          <p:attrName>ppt_x</p:attrName>
                                          <p:attrName>ppt_y</p:attrName>
                                        </p:attrNameLst>
                                      </p:cBhvr>
                                      <p:rCtr x="0" y="12500"/>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fade">
                                      <p:cBhvr>
                                        <p:cTn id="31" dur="500"/>
                                        <p:tgtEl>
                                          <p:spTgt spid="75"/>
                                        </p:tgtEl>
                                      </p:cBhvr>
                                    </p:animEffect>
                                  </p:childTnLst>
                                </p:cTn>
                              </p:par>
                              <p:par>
                                <p:cTn id="32" presetID="42" presetClass="path" presetSubtype="0" fill="hold" grpId="1" nodeType="withEffect">
                                  <p:stCondLst>
                                    <p:cond delay="0"/>
                                  </p:stCondLst>
                                  <p:childTnLst>
                                    <p:animMotion origin="layout" path="M -6.25E-7 -3.7037E-6 L -6.25E-7 0.25 " pathEditMode="relative" rAng="0" ptsTypes="AA">
                                      <p:cBhvr>
                                        <p:cTn id="33" dur="1000" spd="-100000" fill="hold"/>
                                        <p:tgtEl>
                                          <p:spTgt spid="75"/>
                                        </p:tgtEl>
                                        <p:attrNameLst>
                                          <p:attrName>ppt_x</p:attrName>
                                          <p:attrName>ppt_y</p:attrName>
                                        </p:attrNameLst>
                                      </p:cBhvr>
                                      <p:rCtr x="0" y="12500"/>
                                    </p:animMotion>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6"/>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500"/>
                                        <p:tgtEl>
                                          <p:spTgt spid="76"/>
                                        </p:tgtEl>
                                      </p:cBhvr>
                                    </p:animEffect>
                                  </p:childTnLst>
                                </p:cTn>
                              </p:par>
                              <p:par>
                                <p:cTn id="41" presetID="42" presetClass="path" presetSubtype="0" fill="hold" grpId="1" nodeType="withEffect">
                                  <p:stCondLst>
                                    <p:cond delay="0"/>
                                  </p:stCondLst>
                                  <p:childTnLst>
                                    <p:animMotion origin="layout" path="M 3.33333E-6 -3.7037E-6 L 3.33333E-6 0.25 " pathEditMode="relative" rAng="0" ptsTypes="AA">
                                      <p:cBhvr>
                                        <p:cTn id="42" dur="1000" spd="-100000" fill="hold"/>
                                        <p:tgtEl>
                                          <p:spTgt spid="76"/>
                                        </p:tgtEl>
                                        <p:attrNameLst>
                                          <p:attrName>ppt_x</p:attrName>
                                          <p:attrName>ppt_y</p:attrName>
                                        </p:attrNameLst>
                                      </p:cBhvr>
                                      <p:rCtr x="0" y="1250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80" grpId="0" animBg="1"/>
      <p:bldP spid="81" grpId="0" animBg="1"/>
      <p:bldP spid="83" grpId="0" animBg="1"/>
      <p:bldP spid="72" grpId="0" animBg="1"/>
      <p:bldP spid="72" grpId="1" animBg="1"/>
      <p:bldP spid="74" grpId="0" animBg="1"/>
      <p:bldP spid="74" grpId="1" animBg="1"/>
      <p:bldP spid="75" grpId="0" animBg="1"/>
      <p:bldP spid="75" grpId="1" animBg="1"/>
      <p:bldP spid="76" grpId="0" animBg="1"/>
      <p:bldP spid="7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7" name="Rectangle 6">
            <a:extLst>
              <a:ext uri="{FF2B5EF4-FFF2-40B4-BE49-F238E27FC236}">
                <a16:creationId xmlns:a16="http://schemas.microsoft.com/office/drawing/2014/main" id="{CFD315FF-BA72-4F9E-8DED-759C799A21BF}"/>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Compiled Program’s View of the World</a:t>
            </a:r>
          </a:p>
        </p:txBody>
      </p: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
        <p:nvSpPr>
          <p:cNvPr id="44" name="Rectangle: Folded Corner 43">
            <a:extLst>
              <a:ext uri="{FF2B5EF4-FFF2-40B4-BE49-F238E27FC236}">
                <a16:creationId xmlns:a16="http://schemas.microsoft.com/office/drawing/2014/main" id="{AC49EB89-57FD-4DB8-AD44-B263F841CDDD}"/>
              </a:ext>
            </a:extLst>
          </p:cNvPr>
          <p:cNvSpPr/>
          <p:nvPr/>
        </p:nvSpPr>
        <p:spPr>
          <a:xfrm>
            <a:off x="5533299"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a:t>
            </a:r>
          </a:p>
        </p:txBody>
      </p:sp>
      <p:sp>
        <p:nvSpPr>
          <p:cNvPr id="45" name="Rectangle 44">
            <a:extLst>
              <a:ext uri="{FF2B5EF4-FFF2-40B4-BE49-F238E27FC236}">
                <a16:creationId xmlns:a16="http://schemas.microsoft.com/office/drawing/2014/main" id="{3984D05F-9DB9-4ABB-8A01-48C0FE934CC6}"/>
              </a:ext>
            </a:extLst>
          </p:cNvPr>
          <p:cNvSpPr/>
          <p:nvPr/>
        </p:nvSpPr>
        <p:spPr>
          <a:xfrm>
            <a:off x="5780949"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14" name="TextBox 13">
            <a:extLst>
              <a:ext uri="{FF2B5EF4-FFF2-40B4-BE49-F238E27FC236}">
                <a16:creationId xmlns:a16="http://schemas.microsoft.com/office/drawing/2014/main" id="{78D1B142-975C-4C22-BD16-8854D8EDC6A1}"/>
              </a:ext>
            </a:extLst>
          </p:cNvPr>
          <p:cNvSpPr txBox="1"/>
          <p:nvPr/>
        </p:nvSpPr>
        <p:spPr>
          <a:xfrm>
            <a:off x="2438400" y="4260929"/>
            <a:ext cx="9053164" cy="1015663"/>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2000" b="1" dirty="0">
                <a:latin typeface="Gill Sans Light"/>
              </a:rPr>
              <a:t>Application’s “machine” </a:t>
            </a:r>
            <a:r>
              <a:rPr lang="en-US" sz="2000" b="1" i="1" dirty="0">
                <a:latin typeface="Gill Sans Light"/>
              </a:rPr>
              <a:t>is</a:t>
            </a:r>
            <a:r>
              <a:rPr lang="en-US" sz="2000" b="1" dirty="0">
                <a:latin typeface="Gill Sans Light"/>
              </a:rPr>
              <a:t> the process abstraction provided by the OS</a:t>
            </a:r>
          </a:p>
          <a:p>
            <a:pPr marL="285750" indent="-285750">
              <a:buFont typeface="Arial" panose="020B0604020202020204" pitchFamily="34" charset="0"/>
              <a:buChar char="•"/>
            </a:pPr>
            <a:r>
              <a:rPr lang="en-US" sz="2000" b="1" dirty="0">
                <a:latin typeface="Gill Sans Light"/>
              </a:rPr>
              <a:t>Each running program runs in its own process</a:t>
            </a:r>
          </a:p>
          <a:p>
            <a:pPr marL="285750" indent="-285750">
              <a:buFont typeface="Arial" panose="020B0604020202020204" pitchFamily="34" charset="0"/>
              <a:buChar char="•"/>
            </a:pPr>
            <a:r>
              <a:rPr lang="en-US" sz="2000" b="1" dirty="0">
                <a:latin typeface="Gill Sans Light"/>
              </a:rPr>
              <a:t>Processes provide nicer interfaces than raw hardware</a:t>
            </a:r>
          </a:p>
        </p:txBody>
      </p:sp>
    </p:spTree>
    <p:extLst>
      <p:ext uri="{BB962C8B-B14F-4D97-AF65-F5344CB8AC3E}">
        <p14:creationId xmlns:p14="http://schemas.microsoft.com/office/powerpoint/2010/main" val="333288897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r>
              <a:rPr lang="en-US" altLang="en-US">
                <a:latin typeface="Gill Sans Light" charset="0"/>
                <a:cs typeface="Gill Sans Light" charset="0"/>
              </a:rPr>
              <a:t>Goals for Today</a:t>
            </a:r>
          </a:p>
        </p:txBody>
      </p:sp>
      <p:sp>
        <p:nvSpPr>
          <p:cNvPr id="9219" name="Rectangle 3"/>
          <p:cNvSpPr>
            <a:spLocks noGrp="1" noChangeArrowheads="1"/>
          </p:cNvSpPr>
          <p:nvPr>
            <p:ph type="body" idx="1"/>
          </p:nvPr>
        </p:nvSpPr>
        <p:spPr/>
        <p:txBody>
          <a:bodyPr/>
          <a:lstStyle/>
          <a:p>
            <a:pPr>
              <a:defRPr/>
            </a:pPr>
            <a:r>
              <a:rPr lang="en-US" dirty="0">
                <a:ea typeface="ＭＳ Ｐゴシック" charset="0"/>
              </a:rPr>
              <a:t>What is an Operating System?</a:t>
            </a:r>
          </a:p>
          <a:p>
            <a:pPr lvl="1">
              <a:defRPr/>
            </a:pPr>
            <a:r>
              <a:rPr lang="en-US" dirty="0">
                <a:ea typeface="ＭＳ Ｐゴシック" charset="0"/>
              </a:rPr>
              <a:t>And – what is it not?</a:t>
            </a:r>
          </a:p>
          <a:p>
            <a:pPr>
              <a:defRPr/>
            </a:pPr>
            <a:r>
              <a:rPr lang="en-US" dirty="0">
                <a:ea typeface="ＭＳ Ｐゴシック" charset="0"/>
              </a:rPr>
              <a:t>What makes Operating Systems so exciting?</a:t>
            </a:r>
          </a:p>
          <a:p>
            <a:pPr>
              <a:defRPr/>
            </a:pPr>
            <a:r>
              <a:rPr lang="en-US" dirty="0">
                <a:ea typeface="ＭＳ Ｐゴシック" charset="0"/>
              </a:rPr>
              <a:t>Oh, and “How does this class operate?”</a:t>
            </a:r>
          </a:p>
          <a:p>
            <a:pPr>
              <a:defRPr/>
            </a:pPr>
            <a:endParaRPr lang="en-US" dirty="0">
              <a:ea typeface="ＭＳ Ｐゴシック" charset="0"/>
            </a:endParaRPr>
          </a:p>
          <a:p>
            <a:pPr>
              <a:buFontTx/>
              <a:buNone/>
              <a:defRPr/>
            </a:pPr>
            <a:r>
              <a:rPr lang="en-US" dirty="0">
                <a:ea typeface="ＭＳ Ｐゴシック" charset="0"/>
              </a:rPr>
              <a:t>Interactive is important!</a:t>
            </a:r>
          </a:p>
          <a:p>
            <a:pPr>
              <a:buFontTx/>
              <a:buNone/>
              <a:defRPr/>
            </a:pPr>
            <a:r>
              <a:rPr lang="en-US" dirty="0">
                <a:ea typeface="ＭＳ Ｐゴシック" charset="0"/>
              </a:rPr>
              <a:t>	Ask Questions!</a:t>
            </a:r>
          </a:p>
          <a:p>
            <a:pPr>
              <a:defRPr/>
            </a:pPr>
            <a:endParaRPr lang="en-US" dirty="0">
              <a:ea typeface="ＭＳ Ｐゴシック" charset="0"/>
            </a:endParaRPr>
          </a:p>
        </p:txBody>
      </p:sp>
      <p:sp>
        <p:nvSpPr>
          <p:cNvPr id="9220" name="Text Box 4"/>
          <p:cNvSpPr txBox="1">
            <a:spLocks noChangeArrowheads="1"/>
          </p:cNvSpPr>
          <p:nvPr/>
        </p:nvSpPr>
        <p:spPr bwMode="auto">
          <a:xfrm>
            <a:off x="2154238" y="5105401"/>
            <a:ext cx="7904162" cy="9239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dirty="0">
                <a:latin typeface="Gill Sans" charset="0"/>
                <a:ea typeface="Gill Sans" charset="0"/>
                <a:cs typeface="Gill Sans" charset="0"/>
              </a:rPr>
              <a:t>Slides courtesy of David Culler, Anthony D. Joseph, John </a:t>
            </a:r>
            <a:r>
              <a:rPr lang="en-US" altLang="en-US" sz="1800" b="0" dirty="0" err="1">
                <a:latin typeface="Gill Sans" charset="0"/>
                <a:ea typeface="Gill Sans" charset="0"/>
                <a:cs typeface="Gill Sans" charset="0"/>
              </a:rPr>
              <a:t>Kubiatowicz</a:t>
            </a:r>
            <a:r>
              <a:rPr lang="en-US" altLang="en-US" sz="1800" b="0" dirty="0">
                <a:latin typeface="Gill Sans" charset="0"/>
                <a:ea typeface="Gill Sans" charset="0"/>
                <a:cs typeface="Gill Sans" charset="0"/>
              </a:rPr>
              <a:t>, AJ Shankar, George </a:t>
            </a:r>
            <a:r>
              <a:rPr lang="en-US" altLang="en-US" sz="1800" b="0" dirty="0" err="1">
                <a:latin typeface="Gill Sans" charset="0"/>
                <a:ea typeface="Gill Sans" charset="0"/>
                <a:cs typeface="Gill Sans" charset="0"/>
              </a:rPr>
              <a:t>Necula</a:t>
            </a:r>
            <a:r>
              <a:rPr lang="en-US" altLang="en-US" sz="1800" b="0" dirty="0">
                <a:latin typeface="Gill Sans" charset="0"/>
                <a:ea typeface="Gill Sans" charset="0"/>
                <a:cs typeface="Gill Sans" charset="0"/>
              </a:rPr>
              <a:t>, Alex Aiken, Eric Brewer, </a:t>
            </a:r>
            <a:r>
              <a:rPr lang="en-US" altLang="en-US" sz="1800" b="0" dirty="0" err="1">
                <a:latin typeface="Gill Sans" charset="0"/>
                <a:ea typeface="Gill Sans" charset="0"/>
                <a:cs typeface="Gill Sans" charset="0"/>
              </a:rPr>
              <a:t>Ras</a:t>
            </a:r>
            <a:r>
              <a:rPr lang="en-US" altLang="en-US" sz="1800" b="0" dirty="0">
                <a:latin typeface="Gill Sans" charset="0"/>
                <a:ea typeface="Gill Sans" charset="0"/>
                <a:cs typeface="Gill Sans" charset="0"/>
              </a:rPr>
              <a:t> </a:t>
            </a:r>
            <a:r>
              <a:rPr lang="en-US" altLang="en-US" sz="1800" b="0" dirty="0" err="1">
                <a:latin typeface="Gill Sans" charset="0"/>
                <a:ea typeface="Gill Sans" charset="0"/>
                <a:cs typeface="Gill Sans" charset="0"/>
              </a:rPr>
              <a:t>Bodik</a:t>
            </a:r>
            <a:r>
              <a:rPr lang="en-US" altLang="en-US" sz="1800" b="0" dirty="0">
                <a:latin typeface="Gill Sans" charset="0"/>
                <a:ea typeface="Gill Sans" charset="0"/>
                <a:cs typeface="Gill Sans" charset="0"/>
              </a:rPr>
              <a:t>, Ion </a:t>
            </a:r>
            <a:r>
              <a:rPr lang="en-US" altLang="en-US" sz="1800" b="0" dirty="0" err="1">
                <a:latin typeface="Gill Sans" charset="0"/>
                <a:ea typeface="Gill Sans" charset="0"/>
                <a:cs typeface="Gill Sans" charset="0"/>
              </a:rPr>
              <a:t>Stoica</a:t>
            </a:r>
            <a:r>
              <a:rPr lang="en-US" altLang="en-US" sz="1800" b="0" dirty="0">
                <a:latin typeface="Gill Sans" charset="0"/>
                <a:ea typeface="Gill Sans" charset="0"/>
                <a:cs typeface="Gill Sans" charset="0"/>
              </a:rPr>
              <a:t>, Doug </a:t>
            </a:r>
            <a:r>
              <a:rPr lang="en-US" altLang="en-US" sz="1800" b="0" dirty="0" err="1">
                <a:latin typeface="Gill Sans" charset="0"/>
                <a:ea typeface="Gill Sans" charset="0"/>
                <a:cs typeface="Gill Sans" charset="0"/>
              </a:rPr>
              <a:t>Tygar</a:t>
            </a:r>
            <a:r>
              <a:rPr lang="en-US" altLang="en-US" sz="1800" b="0" dirty="0">
                <a:latin typeface="Gill Sans" charset="0"/>
                <a:ea typeface="Gill Sans" charset="0"/>
                <a:cs typeface="Gill Sans" charset="0"/>
              </a:rPr>
              <a:t>, and David Wagner.</a:t>
            </a:r>
          </a:p>
        </p:txBody>
      </p:sp>
      <p:pic>
        <p:nvPicPr>
          <p:cNvPr id="5" name="Picture 4">
            <a:extLst>
              <a:ext uri="{FF2B5EF4-FFF2-40B4-BE49-F238E27FC236}">
                <a16:creationId xmlns:a16="http://schemas.microsoft.com/office/drawing/2014/main" id="{39A04336-B193-493B-B5E8-C870DD3ADAFD}"/>
              </a:ext>
            </a:extLst>
          </p:cNvPr>
          <p:cNvPicPr>
            <a:picLocks noChangeAspect="1"/>
          </p:cNvPicPr>
          <p:nvPr/>
        </p:nvPicPr>
        <p:blipFill>
          <a:blip r:embed="rId4"/>
          <a:stretch>
            <a:fillRect/>
          </a:stretch>
        </p:blipFill>
        <p:spPr>
          <a:xfrm>
            <a:off x="7924800" y="904874"/>
            <a:ext cx="2527819" cy="2336800"/>
          </a:xfrm>
          <a:prstGeom prst="rect">
            <a:avLst/>
          </a:prstGeom>
        </p:spPr>
      </p:pic>
    </p:spTree>
    <p:custDataLst>
      <p:tags r:id="rId1"/>
    </p:custDataLst>
    <p:extLst>
      <p:ext uri="{BB962C8B-B14F-4D97-AF65-F5344CB8AC3E}">
        <p14:creationId xmlns:p14="http://schemas.microsoft.com/office/powerpoint/2010/main" val="662035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7" name="Rectangle 6">
            <a:extLst>
              <a:ext uri="{FF2B5EF4-FFF2-40B4-BE49-F238E27FC236}">
                <a16:creationId xmlns:a16="http://schemas.microsoft.com/office/drawing/2014/main" id="{CFD315FF-BA72-4F9E-8DED-759C799A21BF}"/>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System Programmer’s View of the World</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5533299" y="1372394"/>
            <a:ext cx="2014336" cy="1284975"/>
          </a:xfrm>
          <a:prstGeom prst="foldedCorner">
            <a:avLst>
              <a:gd name="adj" fmla="val 213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Program</a:t>
            </a:r>
          </a:p>
        </p:txBody>
      </p:sp>
      <p:sp>
        <p:nvSpPr>
          <p:cNvPr id="14" name="Rectangle 13">
            <a:extLst>
              <a:ext uri="{FF2B5EF4-FFF2-40B4-BE49-F238E27FC236}">
                <a16:creationId xmlns:a16="http://schemas.microsoft.com/office/drawing/2014/main" id="{39E666D2-456F-4701-8AC9-C49B9D04997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pic>
        <p:nvPicPr>
          <p:cNvPr id="23" name="Picture 22" descr="A picture containing table, knife&#10;&#10;Description automatically generated">
            <a:extLst>
              <a:ext uri="{FF2B5EF4-FFF2-40B4-BE49-F238E27FC236}">
                <a16:creationId xmlns:a16="http://schemas.microsoft.com/office/drawing/2014/main" id="{2B6FFED1-7622-447D-9915-C7879170321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63634" y="1825672"/>
            <a:ext cx="1628278" cy="793566"/>
          </a:xfrm>
          <a:prstGeom prst="rect">
            <a:avLst/>
          </a:prstGeom>
        </p:spPr>
      </p:pic>
      <p:sp>
        <p:nvSpPr>
          <p:cNvPr id="47" name="Rectangle 46">
            <a:extLst>
              <a:ext uri="{FF2B5EF4-FFF2-40B4-BE49-F238E27FC236}">
                <a16:creationId xmlns:a16="http://schemas.microsoft.com/office/drawing/2014/main" id="{7723B142-2A94-49C8-866E-A67772D37692}"/>
              </a:ext>
            </a:extLst>
          </p:cNvPr>
          <p:cNvSpPr/>
          <p:nvPr/>
        </p:nvSpPr>
        <p:spPr>
          <a:xfrm>
            <a:off x="2987261" y="1793873"/>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25" name="Straight Arrow Connector 24">
            <a:extLst>
              <a:ext uri="{FF2B5EF4-FFF2-40B4-BE49-F238E27FC236}">
                <a16:creationId xmlns:a16="http://schemas.microsoft.com/office/drawing/2014/main" id="{79D305A1-51B1-4982-AED3-3EBFD5A82406}"/>
              </a:ext>
            </a:extLst>
          </p:cNvPr>
          <p:cNvCxnSpPr>
            <a:cxnSpLocks/>
          </p:cNvCxnSpPr>
          <p:nvPr/>
        </p:nvCxnSpPr>
        <p:spPr>
          <a:xfrm>
            <a:off x="4423299" y="2034166"/>
            <a:ext cx="105285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07F0615B-834E-43D1-856B-5EBE38CDCAC4}"/>
              </a:ext>
            </a:extLst>
          </p:cNvPr>
          <p:cNvSpPr txBox="1"/>
          <p:nvPr/>
        </p:nvSpPr>
        <p:spPr>
          <a:xfrm>
            <a:off x="4474955" y="1684643"/>
            <a:ext cx="914400" cy="338554"/>
          </a:xfrm>
          <a:prstGeom prst="rect">
            <a:avLst/>
          </a:prstGeom>
          <a:noFill/>
        </p:spPr>
        <p:txBody>
          <a:bodyPr wrap="square" rtlCol="0">
            <a:spAutoFit/>
          </a:bodyPr>
          <a:lstStyle/>
          <a:p>
            <a:pPr algn="ctr"/>
            <a:r>
              <a:rPr lang="en-US" sz="1600" dirty="0">
                <a:latin typeface="Gill Sans Light"/>
              </a:rPr>
              <a:t>Linker</a:t>
            </a:r>
          </a:p>
        </p:txBody>
      </p:sp>
      <p:sp>
        <p:nvSpPr>
          <p:cNvPr id="48" name="TextBox 47">
            <a:extLst>
              <a:ext uri="{FF2B5EF4-FFF2-40B4-BE49-F238E27FC236}">
                <a16:creationId xmlns:a16="http://schemas.microsoft.com/office/drawing/2014/main" id="{78D1B142-975C-4C22-BD16-8854D8EDC6A1}"/>
              </a:ext>
            </a:extLst>
          </p:cNvPr>
          <p:cNvSpPr txBox="1"/>
          <p:nvPr/>
        </p:nvSpPr>
        <p:spPr>
          <a:xfrm>
            <a:off x="2438400" y="4260929"/>
            <a:ext cx="9053164" cy="1015663"/>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2000" b="1" dirty="0">
                <a:latin typeface="Gill Sans Light"/>
              </a:rPr>
              <a:t>Application’s “machine” </a:t>
            </a:r>
            <a:r>
              <a:rPr lang="en-US" sz="2000" b="1" i="1" dirty="0">
                <a:latin typeface="Gill Sans Light"/>
              </a:rPr>
              <a:t>is</a:t>
            </a:r>
            <a:r>
              <a:rPr lang="en-US" sz="2000" b="1" dirty="0">
                <a:latin typeface="Gill Sans Light"/>
              </a:rPr>
              <a:t> the process abstraction provided by the OS</a:t>
            </a:r>
          </a:p>
          <a:p>
            <a:pPr marL="285750" indent="-285750">
              <a:buFont typeface="Arial" panose="020B0604020202020204" pitchFamily="34" charset="0"/>
              <a:buChar char="•"/>
            </a:pPr>
            <a:r>
              <a:rPr lang="en-US" sz="2000" b="1" dirty="0">
                <a:latin typeface="Gill Sans Light"/>
              </a:rPr>
              <a:t>Each running program runs in its own process</a:t>
            </a:r>
          </a:p>
          <a:p>
            <a:pPr marL="285750" indent="-285750">
              <a:buFont typeface="Arial" panose="020B0604020202020204" pitchFamily="34" charset="0"/>
              <a:buChar char="•"/>
            </a:pPr>
            <a:r>
              <a:rPr lang="en-US" sz="2000" b="1" dirty="0">
                <a:latin typeface="Gill Sans Light"/>
              </a:rPr>
              <a:t>Processes provide nicer interfaces than raw hardware</a:t>
            </a:r>
          </a:p>
        </p:txBody>
      </p:sp>
    </p:spTree>
    <p:extLst>
      <p:ext uri="{BB962C8B-B14F-4D97-AF65-F5344CB8AC3E}">
        <p14:creationId xmlns:p14="http://schemas.microsoft.com/office/powerpoint/2010/main" val="305225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E57F-5EDE-41A9-A434-BCB74FF40209}"/>
              </a:ext>
            </a:extLst>
          </p:cNvPr>
          <p:cNvSpPr>
            <a:spLocks noGrp="1"/>
          </p:cNvSpPr>
          <p:nvPr>
            <p:ph type="title"/>
          </p:nvPr>
        </p:nvSpPr>
        <p:spPr/>
        <p:txBody>
          <a:bodyPr/>
          <a:lstStyle/>
          <a:p>
            <a:r>
              <a:rPr lang="en-US" dirty="0"/>
              <a:t>What’s in a Process?</a:t>
            </a:r>
          </a:p>
        </p:txBody>
      </p:sp>
      <p:sp>
        <p:nvSpPr>
          <p:cNvPr id="3" name="Content Placeholder 2">
            <a:extLst>
              <a:ext uri="{FF2B5EF4-FFF2-40B4-BE49-F238E27FC236}">
                <a16:creationId xmlns:a16="http://schemas.microsoft.com/office/drawing/2014/main" id="{092203CE-FA9F-4A69-8715-F472952BE715}"/>
              </a:ext>
            </a:extLst>
          </p:cNvPr>
          <p:cNvSpPr>
            <a:spLocks noGrp="1"/>
          </p:cNvSpPr>
          <p:nvPr>
            <p:ph idx="1"/>
          </p:nvPr>
        </p:nvSpPr>
        <p:spPr/>
        <p:txBody>
          <a:bodyPr/>
          <a:lstStyle/>
          <a:p>
            <a:pPr marL="0" indent="0">
              <a:buNone/>
            </a:pPr>
            <a:r>
              <a:rPr lang="en-US" b="1" dirty="0"/>
              <a:t>A process consists of:</a:t>
            </a:r>
          </a:p>
          <a:p>
            <a:r>
              <a:rPr lang="en-US" dirty="0"/>
              <a:t>Address Space</a:t>
            </a:r>
          </a:p>
          <a:p>
            <a:r>
              <a:rPr lang="en-US" dirty="0"/>
              <a:t>One or more threads of control executing in that address space</a:t>
            </a:r>
          </a:p>
          <a:p>
            <a:r>
              <a:rPr lang="en-US" dirty="0"/>
              <a:t>Additional system state associated with it</a:t>
            </a:r>
          </a:p>
          <a:p>
            <a:pPr lvl="1"/>
            <a:r>
              <a:rPr lang="en-US" dirty="0"/>
              <a:t>Open files</a:t>
            </a:r>
          </a:p>
          <a:p>
            <a:pPr lvl="1"/>
            <a:r>
              <a:rPr lang="en-US" dirty="0"/>
              <a:t>Open sockets (network connections)</a:t>
            </a:r>
          </a:p>
          <a:p>
            <a:pPr lvl="1"/>
            <a:r>
              <a:rPr lang="en-US" dirty="0"/>
              <a:t>…</a:t>
            </a:r>
          </a:p>
        </p:txBody>
      </p:sp>
    </p:spTree>
    <p:extLst>
      <p:ext uri="{BB962C8B-B14F-4D97-AF65-F5344CB8AC3E}">
        <p14:creationId xmlns:p14="http://schemas.microsoft.com/office/powerpoint/2010/main" val="208196944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7B7A52-1431-4BE0-884D-B430647E934F}"/>
              </a:ext>
            </a:extLst>
          </p:cNvPr>
          <p:cNvSpPr>
            <a:spLocks noGrp="1"/>
          </p:cNvSpPr>
          <p:nvPr>
            <p:ph type="title"/>
          </p:nvPr>
        </p:nvSpPr>
        <p:spPr>
          <a:xfrm>
            <a:off x="381000" y="1447800"/>
            <a:ext cx="4470400" cy="533400"/>
          </a:xfrm>
        </p:spPr>
        <p:txBody>
          <a:bodyPr/>
          <a:lstStyle/>
          <a:p>
            <a:r>
              <a:rPr lang="en-US" dirty="0"/>
              <a:t>For Example…</a:t>
            </a:r>
          </a:p>
        </p:txBody>
      </p:sp>
      <p:pic>
        <p:nvPicPr>
          <p:cNvPr id="8" name="Picture 7">
            <a:extLst>
              <a:ext uri="{FF2B5EF4-FFF2-40B4-BE49-F238E27FC236}">
                <a16:creationId xmlns:a16="http://schemas.microsoft.com/office/drawing/2014/main" id="{EE957EC1-9714-4F95-8518-7D4FD2E703B5}"/>
              </a:ext>
            </a:extLst>
          </p:cNvPr>
          <p:cNvPicPr>
            <a:picLocks noChangeAspect="1"/>
          </p:cNvPicPr>
          <p:nvPr/>
        </p:nvPicPr>
        <p:blipFill>
          <a:blip r:embed="rId2"/>
          <a:stretch>
            <a:fillRect/>
          </a:stretch>
        </p:blipFill>
        <p:spPr>
          <a:xfrm>
            <a:off x="4343400" y="762000"/>
            <a:ext cx="5047883" cy="5507424"/>
          </a:xfrm>
          <a:prstGeom prst="rect">
            <a:avLst/>
          </a:prstGeom>
        </p:spPr>
      </p:pic>
    </p:spTree>
    <p:extLst>
      <p:ext uri="{BB962C8B-B14F-4D97-AF65-F5344CB8AC3E}">
        <p14:creationId xmlns:p14="http://schemas.microsoft.com/office/powerpoint/2010/main" val="116132412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Operating System’s View of the World</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9"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53551"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144636352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140430" y="1066800"/>
            <a:ext cx="12192000" cy="555524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Running</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Operating System’s View of the World</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28910" y="4603105"/>
            <a:ext cx="718466" cy="710043"/>
            <a:chOff x="4118129" y="2654300"/>
            <a:chExt cx="718466"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18129" y="2654300"/>
              <a:ext cx="718466"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09372" y="4518076"/>
            <a:ext cx="1120820"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82110"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9"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53551"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Running</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49" name="TextBox 48">
            <a:extLst>
              <a:ext uri="{FF2B5EF4-FFF2-40B4-BE49-F238E27FC236}">
                <a16:creationId xmlns:a16="http://schemas.microsoft.com/office/drawing/2014/main" id="{62BE982C-9240-4229-8D46-05D147D5B366}"/>
              </a:ext>
            </a:extLst>
          </p:cNvPr>
          <p:cNvSpPr txBox="1"/>
          <p:nvPr/>
        </p:nvSpPr>
        <p:spPr>
          <a:xfrm>
            <a:off x="1504950" y="1460478"/>
            <a:ext cx="9848849" cy="707886"/>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2000" b="1" dirty="0">
                <a:latin typeface="Gill Sans Light"/>
              </a:rPr>
              <a:t>OS translates from hardware interface to application interface</a:t>
            </a:r>
          </a:p>
          <a:p>
            <a:pPr marL="285750" indent="-285750">
              <a:buFont typeface="Arial" panose="020B0604020202020204" pitchFamily="34" charset="0"/>
              <a:buChar char="•"/>
            </a:pPr>
            <a:r>
              <a:rPr lang="en-US" sz="2000" b="1" dirty="0">
                <a:latin typeface="Gill Sans Light"/>
              </a:rPr>
              <a:t>OS provides each running program with its own process</a:t>
            </a:r>
          </a:p>
        </p:txBody>
      </p:sp>
    </p:spTree>
    <p:extLst>
      <p:ext uri="{BB962C8B-B14F-4D97-AF65-F5344CB8AC3E}">
        <p14:creationId xmlns:p14="http://schemas.microsoft.com/office/powerpoint/2010/main" val="155515629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FFBD-86D7-4430-8623-1A5A496FA90C}"/>
              </a:ext>
            </a:extLst>
          </p:cNvPr>
          <p:cNvSpPr>
            <a:spLocks noGrp="1"/>
          </p:cNvSpPr>
          <p:nvPr>
            <p:ph type="title"/>
          </p:nvPr>
        </p:nvSpPr>
        <p:spPr/>
        <p:txBody>
          <a:bodyPr/>
          <a:lstStyle/>
          <a:p>
            <a:r>
              <a:rPr lang="en-US" dirty="0"/>
              <a:t>What is an Operating System?</a:t>
            </a:r>
          </a:p>
        </p:txBody>
      </p:sp>
      <p:sp>
        <p:nvSpPr>
          <p:cNvPr id="3" name="Content Placeholder 2">
            <a:extLst>
              <a:ext uri="{FF2B5EF4-FFF2-40B4-BE49-F238E27FC236}">
                <a16:creationId xmlns:a16="http://schemas.microsoft.com/office/drawing/2014/main" id="{3045FBDC-6D09-4175-BD95-8438526B950F}"/>
              </a:ext>
            </a:extLst>
          </p:cNvPr>
          <p:cNvSpPr>
            <a:spLocks noGrp="1"/>
          </p:cNvSpPr>
          <p:nvPr>
            <p:ph idx="1"/>
          </p:nvPr>
        </p:nvSpPr>
        <p:spPr>
          <a:xfrm>
            <a:off x="2239617" y="1825625"/>
            <a:ext cx="9114183" cy="4351338"/>
          </a:xfrm>
        </p:spPr>
        <p:txBody>
          <a:bodyPr/>
          <a:lstStyle/>
          <a:p>
            <a:r>
              <a:rPr lang="en-US" dirty="0">
                <a:solidFill>
                  <a:srgbClr val="FF0000"/>
                </a:solidFill>
              </a:rPr>
              <a:t>Referee</a:t>
            </a:r>
          </a:p>
          <a:p>
            <a:pPr lvl="1"/>
            <a:r>
              <a:rPr lang="en-US" dirty="0">
                <a:solidFill>
                  <a:srgbClr val="FF0000"/>
                </a:solidFill>
              </a:rPr>
              <a:t>Manage protection, isolation, and sharing of resources</a:t>
            </a:r>
          </a:p>
          <a:p>
            <a:pPr lvl="2"/>
            <a:r>
              <a:rPr lang="en-US" dirty="0">
                <a:solidFill>
                  <a:srgbClr val="FF0000"/>
                </a:solidFill>
              </a:rPr>
              <a:t>Resource allocation and communication</a:t>
            </a:r>
          </a:p>
          <a:p>
            <a:r>
              <a:rPr lang="en-US" dirty="0"/>
              <a:t>Illusionist</a:t>
            </a:r>
          </a:p>
          <a:p>
            <a:pPr lvl="1"/>
            <a:r>
              <a:rPr lang="en-US" dirty="0"/>
              <a:t>Provide clean, easy-to-use abstractions of physical resources</a:t>
            </a:r>
          </a:p>
          <a:p>
            <a:pPr lvl="2"/>
            <a:r>
              <a:rPr lang="en-US" dirty="0"/>
              <a:t>Infinite memory, dedicated machine</a:t>
            </a:r>
          </a:p>
          <a:p>
            <a:pPr lvl="2"/>
            <a:r>
              <a:rPr lang="en-US" dirty="0"/>
              <a:t>Higher level objects: files, users, messages</a:t>
            </a:r>
          </a:p>
          <a:p>
            <a:pPr lvl="2"/>
            <a:r>
              <a:rPr lang="en-US" dirty="0"/>
              <a:t>Masking limitations, virtualization</a:t>
            </a:r>
          </a:p>
        </p:txBody>
      </p:sp>
      <p:pic>
        <p:nvPicPr>
          <p:cNvPr id="7" name="Picture 6">
            <a:extLst>
              <a:ext uri="{FF2B5EF4-FFF2-40B4-BE49-F238E27FC236}">
                <a16:creationId xmlns:a16="http://schemas.microsoft.com/office/drawing/2014/main" id="{65C00F34-1D9D-426C-8D4D-28C7ACFC9737}"/>
              </a:ext>
            </a:extLst>
          </p:cNvPr>
          <p:cNvPicPr>
            <a:picLocks noChangeAspect="1"/>
          </p:cNvPicPr>
          <p:nvPr/>
        </p:nvPicPr>
        <p:blipFill>
          <a:blip r:embed="rId2"/>
          <a:stretch>
            <a:fillRect/>
          </a:stretch>
        </p:blipFill>
        <p:spPr>
          <a:xfrm>
            <a:off x="676835" y="3502459"/>
            <a:ext cx="1291665" cy="1066800"/>
          </a:xfrm>
          <a:prstGeom prst="rect">
            <a:avLst/>
          </a:prstGeom>
        </p:spPr>
      </p:pic>
      <p:pic>
        <p:nvPicPr>
          <p:cNvPr id="8" name="Picture 7">
            <a:extLst>
              <a:ext uri="{FF2B5EF4-FFF2-40B4-BE49-F238E27FC236}">
                <a16:creationId xmlns:a16="http://schemas.microsoft.com/office/drawing/2014/main" id="{A7E627E2-ECD5-465A-AECF-F32DDB1B5287}"/>
              </a:ext>
            </a:extLst>
          </p:cNvPr>
          <p:cNvPicPr>
            <a:picLocks noChangeAspect="1"/>
          </p:cNvPicPr>
          <p:nvPr/>
        </p:nvPicPr>
        <p:blipFill>
          <a:blip r:embed="rId3"/>
          <a:stretch>
            <a:fillRect/>
          </a:stretch>
        </p:blipFill>
        <p:spPr>
          <a:xfrm>
            <a:off x="404208" y="2092722"/>
            <a:ext cx="1411469" cy="1130300"/>
          </a:xfrm>
          <a:prstGeom prst="rect">
            <a:avLst/>
          </a:prstGeom>
        </p:spPr>
      </p:pic>
    </p:spTree>
    <p:extLst>
      <p:ext uri="{BB962C8B-B14F-4D97-AF65-F5344CB8AC3E}">
        <p14:creationId xmlns:p14="http://schemas.microsoft.com/office/powerpoint/2010/main" val="1990491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OS Basics: Running a Process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rgbClr val="C49500"/>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C495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382027733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OS Basics: Switching Processes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rgbClr val="9E7800"/>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14" name="Straight Arrow Connector 13">
            <a:extLst>
              <a:ext uri="{FF2B5EF4-FFF2-40B4-BE49-F238E27FC236}">
                <a16:creationId xmlns:a16="http://schemas.microsoft.com/office/drawing/2014/main" id="{C1C7397D-AD7D-42C8-AC9C-B5CDBFBAF9AE}"/>
              </a:ext>
            </a:extLst>
          </p:cNvPr>
          <p:cNvCxnSpPr>
            <a:stCxn id="74" idx="2"/>
            <a:endCxn id="13" idx="0"/>
          </p:cNvCxnSpPr>
          <p:nvPr/>
        </p:nvCxnSpPr>
        <p:spPr>
          <a:xfrm>
            <a:off x="4101079" y="3737294"/>
            <a:ext cx="1294228" cy="14507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FF8490D-0418-4507-9F82-CDBB506D280C}"/>
              </a:ext>
            </a:extLst>
          </p:cNvPr>
          <p:cNvCxnSpPr>
            <a:cxnSpLocks/>
            <a:stCxn id="58" idx="2"/>
            <a:endCxn id="16" idx="0"/>
          </p:cNvCxnSpPr>
          <p:nvPr/>
        </p:nvCxnSpPr>
        <p:spPr>
          <a:xfrm flipH="1">
            <a:off x="5889970" y="3737294"/>
            <a:ext cx="2943133" cy="14507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606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OS Basics: Switching Processes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rgbClr val="9E7800"/>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2037373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fill="hold" nodeType="clickEffect">
                                  <p:stCondLst>
                                    <p:cond delay="0"/>
                                  </p:stCondLst>
                                  <p:childTnLst>
                                    <p:animMotion origin="layout" path="M 0 0 L 0.067 -0.04 C 0.081 -0.049 0.102 -0.054 0.124 -0.054 C 0.149 -0.054 0.169 -0.049 0.183 -0.04 L 0.25 0 E" pathEditMode="relative" ptsTypes="">
                                      <p:cBhvr>
                                        <p:cTn id="6" dur="1000" fill="hold"/>
                                        <p:tgtEl>
                                          <p:spTgt spid="10"/>
                                        </p:tgtEl>
                                        <p:attrNameLst>
                                          <p:attrName>ppt_x</p:attrName>
                                          <p:attrName>ppt_y</p:attrName>
                                        </p:attrNameLst>
                                      </p:cBhvr>
                                    </p:animMotion>
                                  </p:childTnLst>
                                </p:cTn>
                              </p:par>
                              <p:par>
                                <p:cTn id="7" presetID="53" presetClass="exit" presetSubtype="32" fill="hold" nodeType="withEffect">
                                  <p:stCondLst>
                                    <p:cond delay="0"/>
                                  </p:stCondLst>
                                  <p:childTnLst>
                                    <p:anim calcmode="lin" valueType="num">
                                      <p:cBhvr>
                                        <p:cTn id="8" dur="1000"/>
                                        <p:tgtEl>
                                          <p:spTgt spid="10"/>
                                        </p:tgtEl>
                                        <p:attrNameLst>
                                          <p:attrName>ppt_w</p:attrName>
                                        </p:attrNameLst>
                                      </p:cBhvr>
                                      <p:tavLst>
                                        <p:tav tm="0">
                                          <p:val>
                                            <p:strVal val="ppt_w"/>
                                          </p:val>
                                        </p:tav>
                                        <p:tav tm="100000">
                                          <p:val>
                                            <p:fltVal val="0"/>
                                          </p:val>
                                        </p:tav>
                                      </p:tavLst>
                                    </p:anim>
                                    <p:anim calcmode="lin" valueType="num">
                                      <p:cBhvr>
                                        <p:cTn id="9" dur="1000"/>
                                        <p:tgtEl>
                                          <p:spTgt spid="10"/>
                                        </p:tgtEl>
                                        <p:attrNameLst>
                                          <p:attrName>ppt_h</p:attrName>
                                        </p:attrNameLst>
                                      </p:cBhvr>
                                      <p:tavLst>
                                        <p:tav tm="0">
                                          <p:val>
                                            <p:strVal val="ppt_h"/>
                                          </p:val>
                                        </p:tav>
                                        <p:tav tm="100000">
                                          <p:val>
                                            <p:fltVal val="0"/>
                                          </p:val>
                                        </p:tav>
                                      </p:tavLst>
                                    </p:anim>
                                    <p:animEffect transition="out" filter="fade">
                                      <p:cBhvr>
                                        <p:cTn id="10" dur="1000"/>
                                        <p:tgtEl>
                                          <p:spTgt spid="10"/>
                                        </p:tgtEl>
                                      </p:cBhvr>
                                    </p:animEffect>
                                    <p:set>
                                      <p:cBhvr>
                                        <p:cTn id="11"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Switching Processes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chemeClr val="accent6"/>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3430236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44" presetClass="path" presetSubtype="0" fill="hold" nodeType="withEffect">
                                  <p:stCondLst>
                                    <p:cond delay="0"/>
                                  </p:stCondLst>
                                  <p:childTnLst>
                                    <p:animMotion origin="layout" path="M 0 0 L 0.067 -0.04 C 0.081 -0.049 0.102 -0.054 0.124 -0.054 C 0.149 -0.054 0.169 -0.049 0.183 -0.04 L 0.25 0 E" pathEditMode="relative" ptsTypes="">
                                      <p:cBhvr>
                                        <p:cTn id="11" dur="1000" spd="-100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90801" y="990601"/>
            <a:ext cx="6773863" cy="544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Title 1"/>
          <p:cNvSpPr>
            <a:spLocks noGrp="1"/>
          </p:cNvSpPr>
          <p:nvPr>
            <p:ph type="title"/>
          </p:nvPr>
        </p:nvSpPr>
        <p:spPr>
          <a:xfrm>
            <a:off x="1981200" y="152400"/>
            <a:ext cx="8077200" cy="533400"/>
          </a:xfrm>
        </p:spPr>
        <p:txBody>
          <a:bodyPr/>
          <a:lstStyle/>
          <a:p>
            <a:pPr>
              <a:defRPr/>
            </a:pPr>
            <a:r>
              <a:rPr lang="en-US">
                <a:latin typeface="Gill Sans Light" charset="0"/>
                <a:ea typeface="ＭＳ Ｐゴシック" charset="0"/>
                <a:cs typeface="Gill Sans Light" charset="0"/>
              </a:rPr>
              <a:t>Greatest Artifact of Human Civilization…</a:t>
            </a:r>
          </a:p>
        </p:txBody>
      </p:sp>
    </p:spTree>
    <p:extLst>
      <p:ext uri="{BB962C8B-B14F-4D97-AF65-F5344CB8AC3E}">
        <p14:creationId xmlns:p14="http://schemas.microsoft.com/office/powerpoint/2010/main" val="301878764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Switching Processes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chemeClr val="accent6"/>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2324099" cy="177506"/>
          </a:xfrm>
          <a:prstGeom prst="curvedConnector3">
            <a:avLst>
              <a:gd name="adj1" fmla="val 50000"/>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70216130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Protection</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chemeClr val="accent6"/>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2324099" cy="177506"/>
          </a:xfrm>
          <a:prstGeom prst="curvedConnector3">
            <a:avLst>
              <a:gd name="adj1" fmla="val 50000"/>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48" name="Straight Arrow Connector 47">
            <a:extLst>
              <a:ext uri="{FF2B5EF4-FFF2-40B4-BE49-F238E27FC236}">
                <a16:creationId xmlns:a16="http://schemas.microsoft.com/office/drawing/2014/main" id="{BE858DB2-7003-40D8-8AF5-0334EED7323F}"/>
              </a:ext>
            </a:extLst>
          </p:cNvPr>
          <p:cNvCxnSpPr>
            <a:cxnSpLocks/>
          </p:cNvCxnSpPr>
          <p:nvPr/>
        </p:nvCxnSpPr>
        <p:spPr>
          <a:xfrm flipH="1">
            <a:off x="5443637" y="3262446"/>
            <a:ext cx="3070450" cy="2051440"/>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D16E4B0-8FE9-4933-B3E2-BA4B33591A3B}"/>
              </a:ext>
            </a:extLst>
          </p:cNvPr>
          <p:cNvCxnSpPr>
            <a:cxnSpLocks/>
          </p:cNvCxnSpPr>
          <p:nvPr/>
        </p:nvCxnSpPr>
        <p:spPr>
          <a:xfrm flipH="1">
            <a:off x="6358944" y="3276270"/>
            <a:ext cx="2518629" cy="2064514"/>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E61B105-AE19-4057-9F4B-4CD31B8FB69B}"/>
              </a:ext>
            </a:extLst>
          </p:cNvPr>
          <p:cNvCxnSpPr>
            <a:cxnSpLocks/>
          </p:cNvCxnSpPr>
          <p:nvPr/>
        </p:nvCxnSpPr>
        <p:spPr>
          <a:xfrm flipH="1">
            <a:off x="7266087" y="3263196"/>
            <a:ext cx="2058605" cy="1931344"/>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613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Protection</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chemeClr val="accent6"/>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2324099" cy="177506"/>
          </a:xfrm>
          <a:prstGeom prst="curvedConnector3">
            <a:avLst>
              <a:gd name="adj1" fmla="val 50000"/>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48" name="Straight Arrow Connector 47">
            <a:extLst>
              <a:ext uri="{FF2B5EF4-FFF2-40B4-BE49-F238E27FC236}">
                <a16:creationId xmlns:a16="http://schemas.microsoft.com/office/drawing/2014/main" id="{BE858DB2-7003-40D8-8AF5-0334EED7323F}"/>
              </a:ext>
            </a:extLst>
          </p:cNvPr>
          <p:cNvCxnSpPr>
            <a:cxnSpLocks/>
          </p:cNvCxnSpPr>
          <p:nvPr/>
        </p:nvCxnSpPr>
        <p:spPr>
          <a:xfrm flipH="1">
            <a:off x="5443637" y="3262446"/>
            <a:ext cx="3070450" cy="2051440"/>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D16E4B0-8FE9-4933-B3E2-BA4B33591A3B}"/>
              </a:ext>
            </a:extLst>
          </p:cNvPr>
          <p:cNvCxnSpPr>
            <a:cxnSpLocks/>
          </p:cNvCxnSpPr>
          <p:nvPr/>
        </p:nvCxnSpPr>
        <p:spPr>
          <a:xfrm flipH="1">
            <a:off x="6358944" y="3276270"/>
            <a:ext cx="2518629" cy="2064514"/>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E61B105-AE19-4057-9F4B-4CD31B8FB69B}"/>
              </a:ext>
            </a:extLst>
          </p:cNvPr>
          <p:cNvCxnSpPr>
            <a:cxnSpLocks/>
          </p:cNvCxnSpPr>
          <p:nvPr/>
        </p:nvCxnSpPr>
        <p:spPr>
          <a:xfrm flipH="1">
            <a:off x="7266087" y="3263196"/>
            <a:ext cx="2058605" cy="1931344"/>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Multiplication Sign 6">
            <a:extLst>
              <a:ext uri="{FF2B5EF4-FFF2-40B4-BE49-F238E27FC236}">
                <a16:creationId xmlns:a16="http://schemas.microsoft.com/office/drawing/2014/main" id="{8837E5CD-DDBD-4E19-BCED-8F23EE8A3189}"/>
              </a:ext>
            </a:extLst>
          </p:cNvPr>
          <p:cNvSpPr/>
          <p:nvPr/>
        </p:nvSpPr>
        <p:spPr>
          <a:xfrm>
            <a:off x="7721761" y="627806"/>
            <a:ext cx="3398938" cy="33989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ill Sans Light"/>
            </a:endParaRPr>
          </a:p>
        </p:txBody>
      </p:sp>
      <p:sp>
        <p:nvSpPr>
          <p:cNvPr id="14" name="Speech Bubble: Rectangle with Corners Rounded 13">
            <a:extLst>
              <a:ext uri="{FF2B5EF4-FFF2-40B4-BE49-F238E27FC236}">
                <a16:creationId xmlns:a16="http://schemas.microsoft.com/office/drawing/2014/main" id="{BEC9F446-3A35-4EA9-9C60-D67D844BB544}"/>
              </a:ext>
            </a:extLst>
          </p:cNvPr>
          <p:cNvSpPr/>
          <p:nvPr/>
        </p:nvSpPr>
        <p:spPr>
          <a:xfrm>
            <a:off x="6096000" y="703457"/>
            <a:ext cx="2459609" cy="1298869"/>
          </a:xfrm>
          <a:prstGeom prst="wedgeRoundRectCallout">
            <a:avLst>
              <a:gd name="adj1" fmla="val -19074"/>
              <a:gd name="adj2" fmla="val 18674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latin typeface="Consolas" panose="020B0609020204030204" pitchFamily="49" charset="0"/>
              </a:rPr>
              <a:t>Segmentation fault (core dumped)</a:t>
            </a:r>
          </a:p>
        </p:txBody>
      </p:sp>
    </p:spTree>
    <p:extLst>
      <p:ext uri="{BB962C8B-B14F-4D97-AF65-F5344CB8AC3E}">
        <p14:creationId xmlns:p14="http://schemas.microsoft.com/office/powerpoint/2010/main" val="671612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79C7B-540E-47BF-80E6-833652732F8B}"/>
              </a:ext>
            </a:extLst>
          </p:cNvPr>
          <p:cNvSpPr>
            <a:spLocks noGrp="1"/>
          </p:cNvSpPr>
          <p:nvPr>
            <p:ph type="title"/>
          </p:nvPr>
        </p:nvSpPr>
        <p:spPr/>
        <p:txBody>
          <a:bodyPr/>
          <a:lstStyle/>
          <a:p>
            <a:r>
              <a:rPr lang="en-US" dirty="0">
                <a:latin typeface="Gill Sans Light"/>
              </a:rPr>
              <a:t>OS Basics: Protection</a:t>
            </a:r>
          </a:p>
        </p:txBody>
      </p:sp>
      <p:sp>
        <p:nvSpPr>
          <p:cNvPr id="6" name="Rectangle 5">
            <a:extLst>
              <a:ext uri="{FF2B5EF4-FFF2-40B4-BE49-F238E27FC236}">
                <a16:creationId xmlns:a16="http://schemas.microsoft.com/office/drawing/2014/main" id="{8A53B99E-1B81-4494-AF3F-20A5844B930F}"/>
              </a:ext>
            </a:extLst>
          </p:cNvPr>
          <p:cNvSpPr/>
          <p:nvPr/>
        </p:nvSpPr>
        <p:spPr bwMode="auto">
          <a:xfrm>
            <a:off x="768790" y="2364551"/>
            <a:ext cx="6705600" cy="38227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Gill Sans Light"/>
            </a:endParaRPr>
          </a:p>
        </p:txBody>
      </p:sp>
      <p:cxnSp>
        <p:nvCxnSpPr>
          <p:cNvPr id="7" name="Straight Arrow Connector 6">
            <a:extLst>
              <a:ext uri="{FF2B5EF4-FFF2-40B4-BE49-F238E27FC236}">
                <a16:creationId xmlns:a16="http://schemas.microsoft.com/office/drawing/2014/main" id="{39EE30BA-81E5-4EDA-B0FE-308380E49D11}"/>
              </a:ext>
            </a:extLst>
          </p:cNvPr>
          <p:cNvCxnSpPr>
            <a:stCxn id="11" idx="3"/>
          </p:cNvCxnSpPr>
          <p:nvPr/>
        </p:nvCxnSpPr>
        <p:spPr bwMode="auto">
          <a:xfrm flipV="1">
            <a:off x="3054790" y="3610700"/>
            <a:ext cx="914400" cy="1115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8" name="Straight Arrow Connector 7">
            <a:extLst>
              <a:ext uri="{FF2B5EF4-FFF2-40B4-BE49-F238E27FC236}">
                <a16:creationId xmlns:a16="http://schemas.microsoft.com/office/drawing/2014/main" id="{79275DEE-4BC1-4DDF-A6AC-C60E35601B6A}"/>
              </a:ext>
            </a:extLst>
          </p:cNvPr>
          <p:cNvCxnSpPr/>
          <p:nvPr/>
        </p:nvCxnSpPr>
        <p:spPr bwMode="auto">
          <a:xfrm>
            <a:off x="3435790" y="3583751"/>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9" name="Can 38">
            <a:extLst>
              <a:ext uri="{FF2B5EF4-FFF2-40B4-BE49-F238E27FC236}">
                <a16:creationId xmlns:a16="http://schemas.microsoft.com/office/drawing/2014/main" id="{F931CDB6-7A54-411C-85D3-C83026204322}"/>
              </a:ext>
            </a:extLst>
          </p:cNvPr>
          <p:cNvSpPr/>
          <p:nvPr/>
        </p:nvSpPr>
        <p:spPr bwMode="auto">
          <a:xfrm>
            <a:off x="1606990" y="4574351"/>
            <a:ext cx="1143000" cy="1295400"/>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sp>
        <p:nvSpPr>
          <p:cNvPr id="11" name="Rounded Rectangle 6">
            <a:extLst>
              <a:ext uri="{FF2B5EF4-FFF2-40B4-BE49-F238E27FC236}">
                <a16:creationId xmlns:a16="http://schemas.microsoft.com/office/drawing/2014/main" id="{73EA3BF9-2DFB-45FE-9506-BB19DF8C5A11}"/>
              </a:ext>
            </a:extLst>
          </p:cNvPr>
          <p:cNvSpPr/>
          <p:nvPr/>
        </p:nvSpPr>
        <p:spPr bwMode="auto">
          <a:xfrm>
            <a:off x="1454590" y="3202751"/>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p>
        </p:txBody>
      </p:sp>
      <p:sp>
        <p:nvSpPr>
          <p:cNvPr id="12" name="Rectangle 11">
            <a:extLst>
              <a:ext uri="{FF2B5EF4-FFF2-40B4-BE49-F238E27FC236}">
                <a16:creationId xmlns:a16="http://schemas.microsoft.com/office/drawing/2014/main" id="{CD8B724A-5F8E-4271-9E5E-1A90A4EDC9D8}"/>
              </a:ext>
            </a:extLst>
          </p:cNvPr>
          <p:cNvSpPr/>
          <p:nvPr/>
        </p:nvSpPr>
        <p:spPr bwMode="auto">
          <a:xfrm>
            <a:off x="2292790" y="2212151"/>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13" name="TextBox 12">
            <a:extLst>
              <a:ext uri="{FF2B5EF4-FFF2-40B4-BE49-F238E27FC236}">
                <a16:creationId xmlns:a16="http://schemas.microsoft.com/office/drawing/2014/main" id="{2D818A1D-0774-4E2E-B2C2-A1AE60B5F59F}"/>
              </a:ext>
            </a:extLst>
          </p:cNvPr>
          <p:cNvSpPr txBox="1"/>
          <p:nvPr/>
        </p:nvSpPr>
        <p:spPr>
          <a:xfrm>
            <a:off x="3130990" y="1907351"/>
            <a:ext cx="2817887" cy="338554"/>
          </a:xfrm>
          <a:prstGeom prst="rect">
            <a:avLst/>
          </a:prstGeom>
          <a:noFill/>
        </p:spPr>
        <p:txBody>
          <a:bodyPr wrap="none" rtlCol="0">
            <a:spAutoFit/>
          </a:bodyPr>
          <a:lstStyle/>
          <a:p>
            <a:r>
              <a:rPr lang="en-US" sz="1600" dirty="0">
                <a:latin typeface="Gill Sans Light"/>
              </a:rPr>
              <a:t>OS Hardware Virtualization</a:t>
            </a:r>
          </a:p>
        </p:txBody>
      </p:sp>
      <p:sp>
        <p:nvSpPr>
          <p:cNvPr id="14" name="Rectangle 13">
            <a:extLst>
              <a:ext uri="{FF2B5EF4-FFF2-40B4-BE49-F238E27FC236}">
                <a16:creationId xmlns:a16="http://schemas.microsoft.com/office/drawing/2014/main" id="{8C7D1D8C-9A58-4B86-AA62-808D4497E6E9}"/>
              </a:ext>
            </a:extLst>
          </p:cNvPr>
          <p:cNvSpPr/>
          <p:nvPr/>
        </p:nvSpPr>
        <p:spPr>
          <a:xfrm>
            <a:off x="768790" y="2364551"/>
            <a:ext cx="1119217" cy="338554"/>
          </a:xfrm>
          <a:prstGeom prst="rect">
            <a:avLst/>
          </a:prstGeom>
        </p:spPr>
        <p:txBody>
          <a:bodyPr wrap="none">
            <a:spAutoFit/>
          </a:bodyPr>
          <a:lstStyle/>
          <a:p>
            <a:r>
              <a:rPr lang="en-US" sz="1600" dirty="0">
                <a:latin typeface="Gill Sans Light"/>
              </a:rPr>
              <a:t>Hardware</a:t>
            </a:r>
          </a:p>
        </p:txBody>
      </p:sp>
      <p:sp>
        <p:nvSpPr>
          <p:cNvPr id="15" name="Rectangle 14">
            <a:extLst>
              <a:ext uri="{FF2B5EF4-FFF2-40B4-BE49-F238E27FC236}">
                <a16:creationId xmlns:a16="http://schemas.microsoft.com/office/drawing/2014/main" id="{D6E49782-3C7E-4A2F-8C69-EF30E404E2F8}"/>
              </a:ext>
            </a:extLst>
          </p:cNvPr>
          <p:cNvSpPr/>
          <p:nvPr/>
        </p:nvSpPr>
        <p:spPr>
          <a:xfrm>
            <a:off x="768790" y="1983551"/>
            <a:ext cx="1051891" cy="338554"/>
          </a:xfrm>
          <a:prstGeom prst="rect">
            <a:avLst/>
          </a:prstGeom>
        </p:spPr>
        <p:txBody>
          <a:bodyPr wrap="none">
            <a:spAutoFit/>
          </a:bodyPr>
          <a:lstStyle/>
          <a:p>
            <a:r>
              <a:rPr lang="en-US" sz="1600" dirty="0">
                <a:latin typeface="Gill Sans Light"/>
              </a:rPr>
              <a:t>Software</a:t>
            </a:r>
          </a:p>
        </p:txBody>
      </p:sp>
      <p:sp>
        <p:nvSpPr>
          <p:cNvPr id="16" name="Rectangle 15">
            <a:extLst>
              <a:ext uri="{FF2B5EF4-FFF2-40B4-BE49-F238E27FC236}">
                <a16:creationId xmlns:a16="http://schemas.microsoft.com/office/drawing/2014/main" id="{3D53F5D6-0363-47AD-87A6-F1F9E92216DF}"/>
              </a:ext>
            </a:extLst>
          </p:cNvPr>
          <p:cNvSpPr/>
          <p:nvPr/>
        </p:nvSpPr>
        <p:spPr bwMode="auto">
          <a:xfrm>
            <a:off x="3969190" y="2440751"/>
            <a:ext cx="1752600" cy="1676400"/>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sp>
        <p:nvSpPr>
          <p:cNvPr id="17" name="TextBox 16">
            <a:extLst>
              <a:ext uri="{FF2B5EF4-FFF2-40B4-BE49-F238E27FC236}">
                <a16:creationId xmlns:a16="http://schemas.microsoft.com/office/drawing/2014/main" id="{9BF36F96-6A2C-4201-8DFF-E279883EE5E5}"/>
              </a:ext>
            </a:extLst>
          </p:cNvPr>
          <p:cNvSpPr txBox="1"/>
          <p:nvPr/>
        </p:nvSpPr>
        <p:spPr>
          <a:xfrm>
            <a:off x="2624527" y="1517513"/>
            <a:ext cx="1152880" cy="338554"/>
          </a:xfrm>
          <a:prstGeom prst="rect">
            <a:avLst/>
          </a:prstGeom>
          <a:solidFill>
            <a:srgbClr val="A18623"/>
          </a:solidFill>
          <a:ln>
            <a:solidFill>
              <a:schemeClr val="tx1"/>
            </a:solidFill>
          </a:ln>
        </p:spPr>
        <p:txBody>
          <a:bodyPr wrap="none" rtlCol="0">
            <a:spAutoFit/>
          </a:bodyPr>
          <a:lstStyle/>
          <a:p>
            <a:r>
              <a:rPr lang="en-US" sz="1600" i="1" dirty="0">
                <a:latin typeface="Gill Sans Light"/>
              </a:rPr>
              <a:t>Process 1</a:t>
            </a:r>
          </a:p>
        </p:txBody>
      </p:sp>
      <p:sp>
        <p:nvSpPr>
          <p:cNvPr id="20" name="TextBox 19">
            <a:extLst>
              <a:ext uri="{FF2B5EF4-FFF2-40B4-BE49-F238E27FC236}">
                <a16:creationId xmlns:a16="http://schemas.microsoft.com/office/drawing/2014/main" id="{27DBA43E-DF7C-4D3C-B70C-D2D06A4934B5}"/>
              </a:ext>
            </a:extLst>
          </p:cNvPr>
          <p:cNvSpPr txBox="1"/>
          <p:nvPr/>
        </p:nvSpPr>
        <p:spPr>
          <a:xfrm>
            <a:off x="1911790" y="2364551"/>
            <a:ext cx="441146" cy="276999"/>
          </a:xfrm>
          <a:prstGeom prst="rect">
            <a:avLst/>
          </a:prstGeom>
          <a:solidFill>
            <a:srgbClr val="EFE683"/>
          </a:solidFill>
          <a:ln>
            <a:solidFill>
              <a:schemeClr val="accent1">
                <a:lumMod val="60000"/>
                <a:lumOff val="40000"/>
              </a:schemeClr>
            </a:solidFill>
          </a:ln>
        </p:spPr>
        <p:txBody>
          <a:bodyPr wrap="none" rtlCol="0">
            <a:spAutoFit/>
          </a:bodyPr>
          <a:lstStyle/>
          <a:p>
            <a:r>
              <a:rPr lang="en-US" sz="1200" i="1" dirty="0">
                <a:latin typeface="Gill Sans Light"/>
              </a:rPr>
              <a:t>ISA</a:t>
            </a:r>
          </a:p>
        </p:txBody>
      </p:sp>
      <p:grpSp>
        <p:nvGrpSpPr>
          <p:cNvPr id="23" name="Group 22">
            <a:extLst>
              <a:ext uri="{FF2B5EF4-FFF2-40B4-BE49-F238E27FC236}">
                <a16:creationId xmlns:a16="http://schemas.microsoft.com/office/drawing/2014/main" id="{871B7B07-C2C7-4DFD-8E78-B7F2B12E79E1}"/>
              </a:ext>
            </a:extLst>
          </p:cNvPr>
          <p:cNvGrpSpPr/>
          <p:nvPr/>
        </p:nvGrpSpPr>
        <p:grpSpPr>
          <a:xfrm>
            <a:off x="2368990" y="3659951"/>
            <a:ext cx="533400" cy="304800"/>
            <a:chOff x="3124200" y="3657600"/>
            <a:chExt cx="533400" cy="304800"/>
          </a:xfrm>
          <a:solidFill>
            <a:schemeClr val="accent6"/>
          </a:solidFill>
        </p:grpSpPr>
        <p:sp>
          <p:nvSpPr>
            <p:cNvPr id="24" name="Rectangle 23">
              <a:extLst>
                <a:ext uri="{FF2B5EF4-FFF2-40B4-BE49-F238E27FC236}">
                  <a16:creationId xmlns:a16="http://schemas.microsoft.com/office/drawing/2014/main" id="{2BE7592F-8692-459A-87BD-175BF63741CB}"/>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5" name="Rectangle 24">
              <a:extLst>
                <a:ext uri="{FF2B5EF4-FFF2-40B4-BE49-F238E27FC236}">
                  <a16:creationId xmlns:a16="http://schemas.microsoft.com/office/drawing/2014/main" id="{45B552A2-E623-4298-9D2C-E8DA7CFA0619}"/>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grpSp>
      <p:sp>
        <p:nvSpPr>
          <p:cNvPr id="26" name="Rectangle 25">
            <a:extLst>
              <a:ext uri="{FF2B5EF4-FFF2-40B4-BE49-F238E27FC236}">
                <a16:creationId xmlns:a16="http://schemas.microsoft.com/office/drawing/2014/main" id="{570BE518-A41A-44C8-BE5B-384793DEB01A}"/>
              </a:ext>
            </a:extLst>
          </p:cNvPr>
          <p:cNvSpPr/>
          <p:nvPr/>
        </p:nvSpPr>
        <p:spPr bwMode="auto">
          <a:xfrm>
            <a:off x="4045390" y="2897951"/>
            <a:ext cx="838200" cy="685800"/>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7" name="Rectangle 26">
            <a:extLst>
              <a:ext uri="{FF2B5EF4-FFF2-40B4-BE49-F238E27FC236}">
                <a16:creationId xmlns:a16="http://schemas.microsoft.com/office/drawing/2014/main" id="{01CDF013-B14B-4959-AB17-68E3D9F1B2A5}"/>
              </a:ext>
            </a:extLst>
          </p:cNvPr>
          <p:cNvSpPr/>
          <p:nvPr/>
        </p:nvSpPr>
        <p:spPr bwMode="auto">
          <a:xfrm>
            <a:off x="4121590" y="3736151"/>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OS Memory</a:t>
            </a:r>
          </a:p>
        </p:txBody>
      </p:sp>
      <p:sp>
        <p:nvSpPr>
          <p:cNvPr id="28" name="Rectangle 27">
            <a:extLst>
              <a:ext uri="{FF2B5EF4-FFF2-40B4-BE49-F238E27FC236}">
                <a16:creationId xmlns:a16="http://schemas.microsoft.com/office/drawing/2014/main" id="{2511BE6E-F6D9-4B14-96C6-46DCA6D9A73A}"/>
              </a:ext>
            </a:extLst>
          </p:cNvPr>
          <p:cNvSpPr/>
          <p:nvPr/>
        </p:nvSpPr>
        <p:spPr bwMode="auto">
          <a:xfrm>
            <a:off x="5035990" y="2897951"/>
            <a:ext cx="609600" cy="381000"/>
          </a:xfrm>
          <a:prstGeom prst="rect">
            <a:avLst/>
          </a:prstGeom>
          <a:solidFill>
            <a:srgbClr val="C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9" name="Rectangle 28">
            <a:extLst>
              <a:ext uri="{FF2B5EF4-FFF2-40B4-BE49-F238E27FC236}">
                <a16:creationId xmlns:a16="http://schemas.microsoft.com/office/drawing/2014/main" id="{7119B6C9-A14B-486D-BDD1-070DF9283C04}"/>
              </a:ext>
            </a:extLst>
          </p:cNvPr>
          <p:cNvSpPr/>
          <p:nvPr/>
        </p:nvSpPr>
        <p:spPr bwMode="auto">
          <a:xfrm>
            <a:off x="4959790" y="3126551"/>
            <a:ext cx="609600" cy="381000"/>
          </a:xfrm>
          <a:prstGeom prst="rect">
            <a:avLst/>
          </a:prstGeom>
          <a:solidFill>
            <a:srgbClr val="A1862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cxnSp>
        <p:nvCxnSpPr>
          <p:cNvPr id="30" name="Curved Connector 54">
            <a:extLst>
              <a:ext uri="{FF2B5EF4-FFF2-40B4-BE49-F238E27FC236}">
                <a16:creationId xmlns:a16="http://schemas.microsoft.com/office/drawing/2014/main" id="{A2D966F5-4258-4B9B-A57C-EB7585E46D3D}"/>
              </a:ext>
            </a:extLst>
          </p:cNvPr>
          <p:cNvCxnSpPr/>
          <p:nvPr/>
        </p:nvCxnSpPr>
        <p:spPr bwMode="auto">
          <a:xfrm rot="5400000" flipH="1" flipV="1">
            <a:off x="3111940" y="2688401"/>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grpSp>
        <p:nvGrpSpPr>
          <p:cNvPr id="32" name="Group 31">
            <a:extLst>
              <a:ext uri="{FF2B5EF4-FFF2-40B4-BE49-F238E27FC236}">
                <a16:creationId xmlns:a16="http://schemas.microsoft.com/office/drawing/2014/main" id="{A71511FA-E8D9-4781-9765-9BFF7CF69C2C}"/>
              </a:ext>
            </a:extLst>
          </p:cNvPr>
          <p:cNvGrpSpPr/>
          <p:nvPr/>
        </p:nvGrpSpPr>
        <p:grpSpPr>
          <a:xfrm>
            <a:off x="1104585" y="3278951"/>
            <a:ext cx="6293605" cy="1418553"/>
            <a:chOff x="1707395" y="3276600"/>
            <a:chExt cx="6293605" cy="1418553"/>
          </a:xfrm>
        </p:grpSpPr>
        <p:sp>
          <p:nvSpPr>
            <p:cNvPr id="33" name="Arc 32">
              <a:extLst>
                <a:ext uri="{FF2B5EF4-FFF2-40B4-BE49-F238E27FC236}">
                  <a16:creationId xmlns:a16="http://schemas.microsoft.com/office/drawing/2014/main" id="{7B9C69FD-EDF9-41E4-B4E2-A20DE25E7631}"/>
                </a:ext>
              </a:extLst>
            </p:cNvPr>
            <p:cNvSpPr/>
            <p:nvPr/>
          </p:nvSpPr>
          <p:spPr bwMode="auto">
            <a:xfrm rot="21036509">
              <a:off x="1707395" y="3819625"/>
              <a:ext cx="6034009" cy="875528"/>
            </a:xfrm>
            <a:prstGeom prst="arc">
              <a:avLst>
                <a:gd name="adj1" fmla="val 10911104"/>
                <a:gd name="adj2" fmla="val 0"/>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34" name="TextBox 33">
              <a:extLst>
                <a:ext uri="{FF2B5EF4-FFF2-40B4-BE49-F238E27FC236}">
                  <a16:creationId xmlns:a16="http://schemas.microsoft.com/office/drawing/2014/main" id="{D49CCC1A-0869-48FB-B8DD-A459E52B4240}"/>
                </a:ext>
              </a:extLst>
            </p:cNvPr>
            <p:cNvSpPr txBox="1"/>
            <p:nvPr/>
          </p:nvSpPr>
          <p:spPr>
            <a:xfrm>
              <a:off x="6553200" y="3276600"/>
              <a:ext cx="1447800" cy="584775"/>
            </a:xfrm>
            <a:prstGeom prst="rect">
              <a:avLst/>
            </a:prstGeom>
            <a:noFill/>
          </p:spPr>
          <p:txBody>
            <a:bodyPr wrap="square" rtlCol="0">
              <a:spAutoFit/>
            </a:bodyPr>
            <a:lstStyle/>
            <a:p>
              <a:r>
                <a:rPr lang="en-US" sz="1600" dirty="0">
                  <a:latin typeface="Gill Sans Light"/>
                </a:rPr>
                <a:t>Protection Boundary</a:t>
              </a:r>
            </a:p>
          </p:txBody>
        </p:sp>
      </p:grpSp>
      <p:pic>
        <p:nvPicPr>
          <p:cNvPr id="35" name="Picture 34">
            <a:extLst>
              <a:ext uri="{FF2B5EF4-FFF2-40B4-BE49-F238E27FC236}">
                <a16:creationId xmlns:a16="http://schemas.microsoft.com/office/drawing/2014/main" id="{24B984E5-2500-4631-A5D8-74ECB63F920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4220604" y="4597165"/>
            <a:ext cx="967786" cy="967786"/>
          </a:xfrm>
          <a:prstGeom prst="rect">
            <a:avLst/>
          </a:prstGeom>
        </p:spPr>
      </p:pic>
      <p:pic>
        <p:nvPicPr>
          <p:cNvPr id="36" name="Picture 35">
            <a:extLst>
              <a:ext uri="{FF2B5EF4-FFF2-40B4-BE49-F238E27FC236}">
                <a16:creationId xmlns:a16="http://schemas.microsoft.com/office/drawing/2014/main" id="{F05E90D5-68EB-458D-A2A0-1843C8D659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97004" y="4850149"/>
            <a:ext cx="1237948" cy="876300"/>
          </a:xfrm>
          <a:prstGeom prst="rect">
            <a:avLst/>
          </a:prstGeom>
        </p:spPr>
      </p:pic>
      <p:pic>
        <p:nvPicPr>
          <p:cNvPr id="37" name="Picture 36">
            <a:extLst>
              <a:ext uri="{FF2B5EF4-FFF2-40B4-BE49-F238E27FC236}">
                <a16:creationId xmlns:a16="http://schemas.microsoft.com/office/drawing/2014/main" id="{37C68F0A-8BC2-412B-8D79-B8178EA29E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73990" y="5603051"/>
            <a:ext cx="723900" cy="455315"/>
          </a:xfrm>
          <a:prstGeom prst="rect">
            <a:avLst/>
          </a:prstGeom>
        </p:spPr>
      </p:pic>
      <p:sp>
        <p:nvSpPr>
          <p:cNvPr id="38" name="TextBox 37">
            <a:extLst>
              <a:ext uri="{FF2B5EF4-FFF2-40B4-BE49-F238E27FC236}">
                <a16:creationId xmlns:a16="http://schemas.microsoft.com/office/drawing/2014/main" id="{FA1D82C4-E5D5-464F-820A-27D6D114EAC5}"/>
              </a:ext>
            </a:extLst>
          </p:cNvPr>
          <p:cNvSpPr txBox="1"/>
          <p:nvPr/>
        </p:nvSpPr>
        <p:spPr>
          <a:xfrm>
            <a:off x="4624108" y="4437899"/>
            <a:ext cx="1107996" cy="338554"/>
          </a:xfrm>
          <a:prstGeom prst="rect">
            <a:avLst/>
          </a:prstGeom>
          <a:noFill/>
        </p:spPr>
        <p:txBody>
          <a:bodyPr wrap="none" rtlCol="0">
            <a:spAutoFit/>
          </a:bodyPr>
          <a:lstStyle/>
          <a:p>
            <a:r>
              <a:rPr lang="en-US" sz="1600" dirty="0">
                <a:latin typeface="Gill Sans Light"/>
              </a:rPr>
              <a:t>Networks</a:t>
            </a:r>
          </a:p>
        </p:txBody>
      </p:sp>
      <p:sp>
        <p:nvSpPr>
          <p:cNvPr id="39" name="TextBox 38">
            <a:extLst>
              <a:ext uri="{FF2B5EF4-FFF2-40B4-BE49-F238E27FC236}">
                <a16:creationId xmlns:a16="http://schemas.microsoft.com/office/drawing/2014/main" id="{51954E79-7F89-4809-BD76-698021570D0D}"/>
              </a:ext>
            </a:extLst>
          </p:cNvPr>
          <p:cNvSpPr txBox="1"/>
          <p:nvPr/>
        </p:nvSpPr>
        <p:spPr>
          <a:xfrm>
            <a:off x="5943059" y="4412499"/>
            <a:ext cx="1027845" cy="338554"/>
          </a:xfrm>
          <a:prstGeom prst="rect">
            <a:avLst/>
          </a:prstGeom>
          <a:noFill/>
        </p:spPr>
        <p:txBody>
          <a:bodyPr wrap="none" rtlCol="0">
            <a:spAutoFit/>
          </a:bodyPr>
          <a:lstStyle/>
          <a:p>
            <a:r>
              <a:rPr lang="en-US" sz="1600" dirty="0">
                <a:latin typeface="Gill Sans Light"/>
              </a:rPr>
              <a:t>Displays</a:t>
            </a:r>
          </a:p>
        </p:txBody>
      </p:sp>
      <p:sp>
        <p:nvSpPr>
          <p:cNvPr id="40" name="TextBox 39">
            <a:extLst>
              <a:ext uri="{FF2B5EF4-FFF2-40B4-BE49-F238E27FC236}">
                <a16:creationId xmlns:a16="http://schemas.microsoft.com/office/drawing/2014/main" id="{31A4AEF2-4F69-48B6-90F5-74FD3AE60D36}"/>
              </a:ext>
            </a:extLst>
          </p:cNvPr>
          <p:cNvSpPr txBox="1"/>
          <p:nvPr/>
        </p:nvSpPr>
        <p:spPr>
          <a:xfrm>
            <a:off x="5111168" y="5614719"/>
            <a:ext cx="800219" cy="338554"/>
          </a:xfrm>
          <a:prstGeom prst="rect">
            <a:avLst/>
          </a:prstGeom>
          <a:noFill/>
        </p:spPr>
        <p:txBody>
          <a:bodyPr wrap="none" rtlCol="0">
            <a:spAutoFit/>
          </a:bodyPr>
          <a:lstStyle/>
          <a:p>
            <a:r>
              <a:rPr lang="en-US" sz="1600" dirty="0">
                <a:latin typeface="Gill Sans Light"/>
              </a:rPr>
              <a:t>Inputs</a:t>
            </a:r>
          </a:p>
        </p:txBody>
      </p:sp>
      <p:sp>
        <p:nvSpPr>
          <p:cNvPr id="53" name="TextBox 52">
            <a:extLst>
              <a:ext uri="{FF2B5EF4-FFF2-40B4-BE49-F238E27FC236}">
                <a16:creationId xmlns:a16="http://schemas.microsoft.com/office/drawing/2014/main" id="{9F717BDA-9465-43DF-B246-65C26E7F81A1}"/>
              </a:ext>
            </a:extLst>
          </p:cNvPr>
          <p:cNvSpPr txBox="1"/>
          <p:nvPr/>
        </p:nvSpPr>
        <p:spPr>
          <a:xfrm>
            <a:off x="3980765" y="1511262"/>
            <a:ext cx="1152880" cy="338554"/>
          </a:xfrm>
          <a:prstGeom prst="rect">
            <a:avLst/>
          </a:prstGeom>
          <a:solidFill>
            <a:schemeClr val="accent6"/>
          </a:solidFill>
          <a:ln>
            <a:solidFill>
              <a:schemeClr val="tx1"/>
            </a:solidFill>
          </a:ln>
        </p:spPr>
        <p:txBody>
          <a:bodyPr wrap="none" rtlCol="0">
            <a:spAutoFit/>
          </a:bodyPr>
          <a:lstStyle/>
          <a:p>
            <a:r>
              <a:rPr lang="en-US" sz="1600" i="1" dirty="0">
                <a:latin typeface="Gill Sans Light"/>
              </a:rPr>
              <a:t>Process 2</a:t>
            </a:r>
          </a:p>
        </p:txBody>
      </p:sp>
      <p:sp>
        <p:nvSpPr>
          <p:cNvPr id="54" name="TextBox 53">
            <a:extLst>
              <a:ext uri="{FF2B5EF4-FFF2-40B4-BE49-F238E27FC236}">
                <a16:creationId xmlns:a16="http://schemas.microsoft.com/office/drawing/2014/main" id="{49859802-B6D8-4A45-BDAA-80EF3A1B8AC6}"/>
              </a:ext>
            </a:extLst>
          </p:cNvPr>
          <p:cNvSpPr txBox="1"/>
          <p:nvPr/>
        </p:nvSpPr>
        <p:spPr>
          <a:xfrm>
            <a:off x="5337003" y="1511559"/>
            <a:ext cx="1152880" cy="338554"/>
          </a:xfrm>
          <a:prstGeom prst="rect">
            <a:avLst/>
          </a:prstGeom>
          <a:solidFill>
            <a:srgbClr val="C00000"/>
          </a:solidFill>
          <a:ln>
            <a:solidFill>
              <a:schemeClr val="tx1"/>
            </a:solidFill>
          </a:ln>
        </p:spPr>
        <p:txBody>
          <a:bodyPr wrap="none" rtlCol="0">
            <a:spAutoFit/>
          </a:bodyPr>
          <a:lstStyle/>
          <a:p>
            <a:r>
              <a:rPr lang="en-US" sz="1600" i="1" dirty="0">
                <a:latin typeface="Gill Sans Light"/>
              </a:rPr>
              <a:t>Process 3</a:t>
            </a:r>
          </a:p>
        </p:txBody>
      </p:sp>
      <p:sp>
        <p:nvSpPr>
          <p:cNvPr id="55" name="TextBox 54">
            <a:extLst>
              <a:ext uri="{FF2B5EF4-FFF2-40B4-BE49-F238E27FC236}">
                <a16:creationId xmlns:a16="http://schemas.microsoft.com/office/drawing/2014/main" id="{4AE921AD-3768-4905-8CD5-E6AB355C13CD}"/>
              </a:ext>
            </a:extLst>
          </p:cNvPr>
          <p:cNvSpPr txBox="1"/>
          <p:nvPr/>
        </p:nvSpPr>
        <p:spPr>
          <a:xfrm>
            <a:off x="7626791" y="1662936"/>
            <a:ext cx="4555636" cy="3970318"/>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Gill Sans Light"/>
              </a:rPr>
              <a:t>OS </a:t>
            </a:r>
            <a:r>
              <a:rPr lang="en-US" sz="2800" b="1" i="1" dirty="0">
                <a:latin typeface="Gill Sans Light"/>
              </a:rPr>
              <a:t>isolates</a:t>
            </a:r>
            <a:r>
              <a:rPr lang="en-US" sz="2800" b="1" dirty="0">
                <a:latin typeface="Gill Sans Light"/>
              </a:rPr>
              <a:t> processes from each other</a:t>
            </a:r>
            <a:br>
              <a:rPr lang="en-US" sz="2800" b="1" dirty="0">
                <a:latin typeface="Gill Sans Light"/>
              </a:rPr>
            </a:br>
            <a:endParaRPr lang="en-US" sz="2800" b="1" dirty="0">
              <a:latin typeface="Gill Sans Light"/>
            </a:endParaRPr>
          </a:p>
          <a:p>
            <a:pPr marL="457200" indent="-457200">
              <a:buFont typeface="Arial" panose="020B0604020202020204" pitchFamily="34" charset="0"/>
              <a:buChar char="•"/>
            </a:pPr>
            <a:r>
              <a:rPr lang="en-US" sz="2800" b="1" dirty="0">
                <a:latin typeface="Gill Sans Light"/>
              </a:rPr>
              <a:t>OS </a:t>
            </a:r>
            <a:r>
              <a:rPr lang="en-US" sz="2800" b="1" i="1" dirty="0">
                <a:latin typeface="Gill Sans Light"/>
              </a:rPr>
              <a:t>isolates</a:t>
            </a:r>
            <a:r>
              <a:rPr lang="en-US" sz="2800" b="1" dirty="0">
                <a:latin typeface="Gill Sans Light"/>
              </a:rPr>
              <a:t> itself from other processes</a:t>
            </a:r>
          </a:p>
          <a:p>
            <a:pPr marL="457200" indent="-457200">
              <a:buFont typeface="Arial" panose="020B0604020202020204" pitchFamily="34" charset="0"/>
              <a:buChar char="•"/>
            </a:pPr>
            <a:endParaRPr lang="en-US" sz="2800" b="1" dirty="0">
              <a:latin typeface="Gill Sans Light"/>
            </a:endParaRPr>
          </a:p>
          <a:p>
            <a:pPr marL="457200" indent="-457200">
              <a:buFont typeface="Arial" panose="020B0604020202020204" pitchFamily="34" charset="0"/>
              <a:buChar char="•"/>
            </a:pPr>
            <a:r>
              <a:rPr lang="en-US" sz="2800" b="1" dirty="0">
                <a:latin typeface="Gill Sans Light"/>
              </a:rPr>
              <a:t>… even though they are actually running on the same hardware!</a:t>
            </a:r>
          </a:p>
        </p:txBody>
      </p:sp>
      <p:grpSp>
        <p:nvGrpSpPr>
          <p:cNvPr id="41" name="Group 40">
            <a:extLst>
              <a:ext uri="{FF2B5EF4-FFF2-40B4-BE49-F238E27FC236}">
                <a16:creationId xmlns:a16="http://schemas.microsoft.com/office/drawing/2014/main" id="{59264C3C-1BB0-4A0E-A7E3-5AAEB4D94534}"/>
              </a:ext>
            </a:extLst>
          </p:cNvPr>
          <p:cNvGrpSpPr/>
          <p:nvPr/>
        </p:nvGrpSpPr>
        <p:grpSpPr>
          <a:xfrm>
            <a:off x="2756828" y="4251765"/>
            <a:ext cx="1371600" cy="1848422"/>
            <a:chOff x="3505200" y="4267200"/>
            <a:chExt cx="1371600" cy="2286000"/>
          </a:xfrm>
        </p:grpSpPr>
        <p:sp>
          <p:nvSpPr>
            <p:cNvPr id="42" name="Rectangle 41">
              <a:extLst>
                <a:ext uri="{FF2B5EF4-FFF2-40B4-BE49-F238E27FC236}">
                  <a16:creationId xmlns:a16="http://schemas.microsoft.com/office/drawing/2014/main" id="{DDB212D1-9299-41C2-9B1B-B4F39A4FDF5F}"/>
                </a:ext>
              </a:extLst>
            </p:cNvPr>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Gill Sans Light"/>
                </a:rPr>
                <a:t>Ctrlr</a:t>
              </a:r>
              <a:endParaRPr kumimoji="0" lang="en-US" sz="1600" b="0" i="0" u="none" strike="noStrike" cap="none" normalizeH="0" baseline="0" dirty="0">
                <a:ln>
                  <a:noFill/>
                </a:ln>
                <a:solidFill>
                  <a:schemeClr val="tx1"/>
                </a:solidFill>
                <a:effectLst/>
                <a:latin typeface="Gill Sans Light"/>
              </a:endParaRPr>
            </a:p>
          </p:txBody>
        </p:sp>
        <p:cxnSp>
          <p:nvCxnSpPr>
            <p:cNvPr id="43" name="Straight Arrow Connector 42">
              <a:extLst>
                <a:ext uri="{FF2B5EF4-FFF2-40B4-BE49-F238E27FC236}">
                  <a16:creationId xmlns:a16="http://schemas.microsoft.com/office/drawing/2014/main" id="{655DD045-D05D-45FF-B2FB-8B8DD928E4B8}"/>
                </a:ext>
              </a:extLst>
            </p:cNvPr>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4" name="Straight Arrow Connector 43">
              <a:extLst>
                <a:ext uri="{FF2B5EF4-FFF2-40B4-BE49-F238E27FC236}">
                  <a16:creationId xmlns:a16="http://schemas.microsoft.com/office/drawing/2014/main" id="{19E31743-3C12-4E63-B396-94897C50535B}"/>
                </a:ext>
              </a:extLst>
            </p:cNvPr>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5" name="Straight Arrow Connector 44">
              <a:extLst>
                <a:ext uri="{FF2B5EF4-FFF2-40B4-BE49-F238E27FC236}">
                  <a16:creationId xmlns:a16="http://schemas.microsoft.com/office/drawing/2014/main" id="{7C39D10C-CEF4-4142-B046-FE30CAD1AE10}"/>
                </a:ext>
              </a:extLst>
            </p:cNvPr>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6" name="Straight Arrow Connector 45">
              <a:extLst>
                <a:ext uri="{FF2B5EF4-FFF2-40B4-BE49-F238E27FC236}">
                  <a16:creationId xmlns:a16="http://schemas.microsoft.com/office/drawing/2014/main" id="{5464393B-A890-44C7-9CD8-0772A9EA9D73}"/>
                </a:ext>
              </a:extLst>
            </p:cNvPr>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47" name="Rectangle 46">
              <a:extLst>
                <a:ext uri="{FF2B5EF4-FFF2-40B4-BE49-F238E27FC236}">
                  <a16:creationId xmlns:a16="http://schemas.microsoft.com/office/drawing/2014/main" id="{4047B4F1-BE00-4EC3-BD55-72D9311B27EE}"/>
                </a:ext>
              </a:extLst>
            </p:cNvPr>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Gill Sans Light"/>
              </a:endParaRPr>
            </a:p>
          </p:txBody>
        </p:sp>
        <p:cxnSp>
          <p:nvCxnSpPr>
            <p:cNvPr id="48" name="Straight Arrow Connector 47">
              <a:extLst>
                <a:ext uri="{FF2B5EF4-FFF2-40B4-BE49-F238E27FC236}">
                  <a16:creationId xmlns:a16="http://schemas.microsoft.com/office/drawing/2014/main" id="{27F51095-FE36-46CF-AC63-0B06A595CBD5}"/>
                </a:ext>
              </a:extLst>
            </p:cNvPr>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9" name="Straight Arrow Connector 48">
              <a:extLst>
                <a:ext uri="{FF2B5EF4-FFF2-40B4-BE49-F238E27FC236}">
                  <a16:creationId xmlns:a16="http://schemas.microsoft.com/office/drawing/2014/main" id="{41B2320C-FD77-4624-A661-05D11C84E414}"/>
                </a:ext>
              </a:extLst>
            </p:cNvPr>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50" name="Straight Arrow Connector 49">
              <a:extLst>
                <a:ext uri="{FF2B5EF4-FFF2-40B4-BE49-F238E27FC236}">
                  <a16:creationId xmlns:a16="http://schemas.microsoft.com/office/drawing/2014/main" id="{DA97E38A-5EB2-44E8-986F-B27ED4288FEF}"/>
                </a:ext>
              </a:extLst>
            </p:cNvPr>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spTree>
    <p:extLst>
      <p:ext uri="{BB962C8B-B14F-4D97-AF65-F5344CB8AC3E}">
        <p14:creationId xmlns:p14="http://schemas.microsoft.com/office/powerpoint/2010/main" val="3715566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FFBD-86D7-4430-8623-1A5A496FA90C}"/>
              </a:ext>
            </a:extLst>
          </p:cNvPr>
          <p:cNvSpPr>
            <a:spLocks noGrp="1"/>
          </p:cNvSpPr>
          <p:nvPr>
            <p:ph type="title"/>
          </p:nvPr>
        </p:nvSpPr>
        <p:spPr/>
        <p:txBody>
          <a:bodyPr/>
          <a:lstStyle/>
          <a:p>
            <a:r>
              <a:rPr lang="en-US" dirty="0"/>
              <a:t>What is an Operating System?</a:t>
            </a:r>
          </a:p>
        </p:txBody>
      </p:sp>
      <p:sp>
        <p:nvSpPr>
          <p:cNvPr id="3" name="Content Placeholder 2">
            <a:extLst>
              <a:ext uri="{FF2B5EF4-FFF2-40B4-BE49-F238E27FC236}">
                <a16:creationId xmlns:a16="http://schemas.microsoft.com/office/drawing/2014/main" id="{3045FBDC-6D09-4175-BD95-8438526B950F}"/>
              </a:ext>
            </a:extLst>
          </p:cNvPr>
          <p:cNvSpPr>
            <a:spLocks noGrp="1"/>
          </p:cNvSpPr>
          <p:nvPr>
            <p:ph idx="1"/>
          </p:nvPr>
        </p:nvSpPr>
        <p:spPr>
          <a:xfrm>
            <a:off x="2239617" y="1367738"/>
            <a:ext cx="9114183" cy="5125137"/>
          </a:xfrm>
        </p:spPr>
        <p:txBody>
          <a:bodyPr>
            <a:normAutofit/>
          </a:bodyPr>
          <a:lstStyle/>
          <a:p>
            <a:r>
              <a:rPr lang="en-US" dirty="0"/>
              <a:t>Referee</a:t>
            </a:r>
          </a:p>
          <a:p>
            <a:pPr lvl="1"/>
            <a:r>
              <a:rPr lang="en-US" dirty="0"/>
              <a:t>Manage protection, isolation, and sharing of resources</a:t>
            </a:r>
          </a:p>
          <a:p>
            <a:pPr lvl="2"/>
            <a:r>
              <a:rPr lang="en-US" dirty="0"/>
              <a:t>Resource allocation and communication</a:t>
            </a:r>
          </a:p>
          <a:p>
            <a:r>
              <a:rPr lang="en-US" dirty="0"/>
              <a:t>Illusionist</a:t>
            </a:r>
          </a:p>
          <a:p>
            <a:pPr lvl="1"/>
            <a:r>
              <a:rPr lang="en-US" dirty="0"/>
              <a:t>Provide clean, easy-to-use abstractions of physical resources</a:t>
            </a:r>
          </a:p>
          <a:p>
            <a:pPr lvl="2"/>
            <a:r>
              <a:rPr lang="en-US" dirty="0"/>
              <a:t>Infinite memory, dedicated machine</a:t>
            </a:r>
          </a:p>
          <a:p>
            <a:pPr lvl="2"/>
            <a:r>
              <a:rPr lang="en-US" dirty="0"/>
              <a:t>Higher level objects: files, users, messages</a:t>
            </a:r>
          </a:p>
          <a:p>
            <a:pPr lvl="2"/>
            <a:r>
              <a:rPr lang="en-US" dirty="0"/>
              <a:t>Masking limitations, virtualization</a:t>
            </a:r>
          </a:p>
          <a:p>
            <a:r>
              <a:rPr lang="en-US" dirty="0">
                <a:solidFill>
                  <a:srgbClr val="FF0000"/>
                </a:solidFill>
              </a:rPr>
              <a:t>Glue</a:t>
            </a:r>
          </a:p>
          <a:p>
            <a:pPr lvl="1"/>
            <a:r>
              <a:rPr lang="en-US" dirty="0">
                <a:solidFill>
                  <a:srgbClr val="FF0000"/>
                </a:solidFill>
              </a:rPr>
              <a:t>Common services</a:t>
            </a:r>
          </a:p>
          <a:p>
            <a:pPr lvl="2"/>
            <a:r>
              <a:rPr lang="en-US" dirty="0">
                <a:solidFill>
                  <a:srgbClr val="FF0000"/>
                </a:solidFill>
              </a:rPr>
              <a:t>Storage, Window system, Networking</a:t>
            </a:r>
          </a:p>
          <a:p>
            <a:pPr lvl="2"/>
            <a:r>
              <a:rPr lang="en-US" dirty="0">
                <a:solidFill>
                  <a:srgbClr val="FF0000"/>
                </a:solidFill>
              </a:rPr>
              <a:t>Sharing, Authorization</a:t>
            </a:r>
          </a:p>
          <a:p>
            <a:pPr lvl="2"/>
            <a:r>
              <a:rPr lang="en-US" dirty="0">
                <a:solidFill>
                  <a:srgbClr val="FF0000"/>
                </a:solidFill>
              </a:rPr>
              <a:t>Look and feel</a:t>
            </a:r>
          </a:p>
          <a:p>
            <a:pPr lvl="2"/>
            <a:endParaRPr lang="en-US" dirty="0"/>
          </a:p>
        </p:txBody>
      </p:sp>
      <p:pic>
        <p:nvPicPr>
          <p:cNvPr id="7" name="Picture 6">
            <a:extLst>
              <a:ext uri="{FF2B5EF4-FFF2-40B4-BE49-F238E27FC236}">
                <a16:creationId xmlns:a16="http://schemas.microsoft.com/office/drawing/2014/main" id="{65C00F34-1D9D-426C-8D4D-28C7ACFC9737}"/>
              </a:ext>
            </a:extLst>
          </p:cNvPr>
          <p:cNvPicPr>
            <a:picLocks noChangeAspect="1"/>
          </p:cNvPicPr>
          <p:nvPr/>
        </p:nvPicPr>
        <p:blipFill>
          <a:blip r:embed="rId2"/>
          <a:stretch>
            <a:fillRect/>
          </a:stretch>
        </p:blipFill>
        <p:spPr>
          <a:xfrm>
            <a:off x="676835" y="3044573"/>
            <a:ext cx="1291665" cy="1066800"/>
          </a:xfrm>
          <a:prstGeom prst="rect">
            <a:avLst/>
          </a:prstGeom>
        </p:spPr>
      </p:pic>
      <p:pic>
        <p:nvPicPr>
          <p:cNvPr id="8" name="Picture 7">
            <a:extLst>
              <a:ext uri="{FF2B5EF4-FFF2-40B4-BE49-F238E27FC236}">
                <a16:creationId xmlns:a16="http://schemas.microsoft.com/office/drawing/2014/main" id="{A7E627E2-ECD5-465A-AECF-F32DDB1B5287}"/>
              </a:ext>
            </a:extLst>
          </p:cNvPr>
          <p:cNvPicPr>
            <a:picLocks noChangeAspect="1"/>
          </p:cNvPicPr>
          <p:nvPr/>
        </p:nvPicPr>
        <p:blipFill>
          <a:blip r:embed="rId3"/>
          <a:stretch>
            <a:fillRect/>
          </a:stretch>
        </p:blipFill>
        <p:spPr>
          <a:xfrm>
            <a:off x="404208" y="1634836"/>
            <a:ext cx="1411469" cy="1130300"/>
          </a:xfrm>
          <a:prstGeom prst="rect">
            <a:avLst/>
          </a:prstGeom>
        </p:spPr>
      </p:pic>
      <p:pic>
        <p:nvPicPr>
          <p:cNvPr id="9" name="Picture 8">
            <a:extLst>
              <a:ext uri="{FF2B5EF4-FFF2-40B4-BE49-F238E27FC236}">
                <a16:creationId xmlns:a16="http://schemas.microsoft.com/office/drawing/2014/main" id="{B7B88C3A-D17E-4693-A137-D440D9027B0E}"/>
              </a:ext>
            </a:extLst>
          </p:cNvPr>
          <p:cNvPicPr>
            <a:picLocks noChangeAspect="1"/>
          </p:cNvPicPr>
          <p:nvPr/>
        </p:nvPicPr>
        <p:blipFill>
          <a:blip r:embed="rId4"/>
          <a:stretch>
            <a:fillRect/>
          </a:stretch>
        </p:blipFill>
        <p:spPr>
          <a:xfrm>
            <a:off x="439807" y="5010113"/>
            <a:ext cx="1664252" cy="1117600"/>
          </a:xfrm>
          <a:prstGeom prst="rect">
            <a:avLst/>
          </a:prstGeom>
        </p:spPr>
      </p:pic>
    </p:spTree>
    <p:extLst>
      <p:ext uri="{BB962C8B-B14F-4D97-AF65-F5344CB8AC3E}">
        <p14:creationId xmlns:p14="http://schemas.microsoft.com/office/powerpoint/2010/main" val="4220333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79C7B-540E-47BF-80E6-833652732F8B}"/>
              </a:ext>
            </a:extLst>
          </p:cNvPr>
          <p:cNvSpPr>
            <a:spLocks noGrp="1"/>
          </p:cNvSpPr>
          <p:nvPr>
            <p:ph type="title"/>
          </p:nvPr>
        </p:nvSpPr>
        <p:spPr/>
        <p:txBody>
          <a:bodyPr/>
          <a:lstStyle/>
          <a:p>
            <a:r>
              <a:rPr lang="en-US" dirty="0">
                <a:latin typeface="Gill Sans Light"/>
              </a:rPr>
              <a:t>OS Basics: I/O</a:t>
            </a:r>
          </a:p>
        </p:txBody>
      </p:sp>
      <p:sp>
        <p:nvSpPr>
          <p:cNvPr id="6" name="Rectangle 5">
            <a:extLst>
              <a:ext uri="{FF2B5EF4-FFF2-40B4-BE49-F238E27FC236}">
                <a16:creationId xmlns:a16="http://schemas.microsoft.com/office/drawing/2014/main" id="{8A53B99E-1B81-4494-AF3F-20A5844B930F}"/>
              </a:ext>
            </a:extLst>
          </p:cNvPr>
          <p:cNvSpPr/>
          <p:nvPr/>
        </p:nvSpPr>
        <p:spPr bwMode="auto">
          <a:xfrm>
            <a:off x="768790" y="2364551"/>
            <a:ext cx="6705600" cy="38227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Gill Sans Light"/>
            </a:endParaRPr>
          </a:p>
        </p:txBody>
      </p:sp>
      <p:cxnSp>
        <p:nvCxnSpPr>
          <p:cNvPr id="7" name="Straight Arrow Connector 6">
            <a:extLst>
              <a:ext uri="{FF2B5EF4-FFF2-40B4-BE49-F238E27FC236}">
                <a16:creationId xmlns:a16="http://schemas.microsoft.com/office/drawing/2014/main" id="{39EE30BA-81E5-4EDA-B0FE-308380E49D11}"/>
              </a:ext>
            </a:extLst>
          </p:cNvPr>
          <p:cNvCxnSpPr>
            <a:stCxn id="11" idx="3"/>
          </p:cNvCxnSpPr>
          <p:nvPr/>
        </p:nvCxnSpPr>
        <p:spPr bwMode="auto">
          <a:xfrm flipV="1">
            <a:off x="3054790" y="3610700"/>
            <a:ext cx="914400" cy="1115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8" name="Straight Arrow Connector 7">
            <a:extLst>
              <a:ext uri="{FF2B5EF4-FFF2-40B4-BE49-F238E27FC236}">
                <a16:creationId xmlns:a16="http://schemas.microsoft.com/office/drawing/2014/main" id="{79275DEE-4BC1-4DDF-A6AC-C60E35601B6A}"/>
              </a:ext>
            </a:extLst>
          </p:cNvPr>
          <p:cNvCxnSpPr/>
          <p:nvPr/>
        </p:nvCxnSpPr>
        <p:spPr bwMode="auto">
          <a:xfrm>
            <a:off x="3435790" y="3583751"/>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9" name="Can 38">
            <a:extLst>
              <a:ext uri="{FF2B5EF4-FFF2-40B4-BE49-F238E27FC236}">
                <a16:creationId xmlns:a16="http://schemas.microsoft.com/office/drawing/2014/main" id="{F931CDB6-7A54-411C-85D3-C83026204322}"/>
              </a:ext>
            </a:extLst>
          </p:cNvPr>
          <p:cNvSpPr/>
          <p:nvPr/>
        </p:nvSpPr>
        <p:spPr bwMode="auto">
          <a:xfrm>
            <a:off x="1606990" y="4574351"/>
            <a:ext cx="1143000" cy="1295400"/>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sp>
        <p:nvSpPr>
          <p:cNvPr id="11" name="Rounded Rectangle 6">
            <a:extLst>
              <a:ext uri="{FF2B5EF4-FFF2-40B4-BE49-F238E27FC236}">
                <a16:creationId xmlns:a16="http://schemas.microsoft.com/office/drawing/2014/main" id="{73EA3BF9-2DFB-45FE-9506-BB19DF8C5A11}"/>
              </a:ext>
            </a:extLst>
          </p:cNvPr>
          <p:cNvSpPr/>
          <p:nvPr/>
        </p:nvSpPr>
        <p:spPr bwMode="auto">
          <a:xfrm>
            <a:off x="1454590" y="3202751"/>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p>
        </p:txBody>
      </p:sp>
      <p:sp>
        <p:nvSpPr>
          <p:cNvPr id="12" name="Rectangle 11">
            <a:extLst>
              <a:ext uri="{FF2B5EF4-FFF2-40B4-BE49-F238E27FC236}">
                <a16:creationId xmlns:a16="http://schemas.microsoft.com/office/drawing/2014/main" id="{CD8B724A-5F8E-4271-9E5E-1A90A4EDC9D8}"/>
              </a:ext>
            </a:extLst>
          </p:cNvPr>
          <p:cNvSpPr/>
          <p:nvPr/>
        </p:nvSpPr>
        <p:spPr bwMode="auto">
          <a:xfrm>
            <a:off x="2292790" y="2212151"/>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13" name="TextBox 12">
            <a:extLst>
              <a:ext uri="{FF2B5EF4-FFF2-40B4-BE49-F238E27FC236}">
                <a16:creationId xmlns:a16="http://schemas.microsoft.com/office/drawing/2014/main" id="{2D818A1D-0774-4E2E-B2C2-A1AE60B5F59F}"/>
              </a:ext>
            </a:extLst>
          </p:cNvPr>
          <p:cNvSpPr txBox="1"/>
          <p:nvPr/>
        </p:nvSpPr>
        <p:spPr>
          <a:xfrm>
            <a:off x="3130990" y="1907351"/>
            <a:ext cx="2817887" cy="338554"/>
          </a:xfrm>
          <a:prstGeom prst="rect">
            <a:avLst/>
          </a:prstGeom>
          <a:noFill/>
        </p:spPr>
        <p:txBody>
          <a:bodyPr wrap="none" rtlCol="0">
            <a:spAutoFit/>
          </a:bodyPr>
          <a:lstStyle/>
          <a:p>
            <a:r>
              <a:rPr lang="en-US" sz="1600" dirty="0">
                <a:latin typeface="Gill Sans Light"/>
              </a:rPr>
              <a:t>OS Hardware Virtualization</a:t>
            </a:r>
          </a:p>
        </p:txBody>
      </p:sp>
      <p:sp>
        <p:nvSpPr>
          <p:cNvPr id="14" name="Rectangle 13">
            <a:extLst>
              <a:ext uri="{FF2B5EF4-FFF2-40B4-BE49-F238E27FC236}">
                <a16:creationId xmlns:a16="http://schemas.microsoft.com/office/drawing/2014/main" id="{8C7D1D8C-9A58-4B86-AA62-808D4497E6E9}"/>
              </a:ext>
            </a:extLst>
          </p:cNvPr>
          <p:cNvSpPr/>
          <p:nvPr/>
        </p:nvSpPr>
        <p:spPr>
          <a:xfrm>
            <a:off x="768790" y="2364551"/>
            <a:ext cx="1119217" cy="338554"/>
          </a:xfrm>
          <a:prstGeom prst="rect">
            <a:avLst/>
          </a:prstGeom>
        </p:spPr>
        <p:txBody>
          <a:bodyPr wrap="none">
            <a:spAutoFit/>
          </a:bodyPr>
          <a:lstStyle/>
          <a:p>
            <a:r>
              <a:rPr lang="en-US" sz="1600" dirty="0">
                <a:latin typeface="Gill Sans Light"/>
              </a:rPr>
              <a:t>Hardware</a:t>
            </a:r>
          </a:p>
        </p:txBody>
      </p:sp>
      <p:sp>
        <p:nvSpPr>
          <p:cNvPr id="15" name="Rectangle 14">
            <a:extLst>
              <a:ext uri="{FF2B5EF4-FFF2-40B4-BE49-F238E27FC236}">
                <a16:creationId xmlns:a16="http://schemas.microsoft.com/office/drawing/2014/main" id="{D6E49782-3C7E-4A2F-8C69-EF30E404E2F8}"/>
              </a:ext>
            </a:extLst>
          </p:cNvPr>
          <p:cNvSpPr/>
          <p:nvPr/>
        </p:nvSpPr>
        <p:spPr>
          <a:xfrm>
            <a:off x="768790" y="1983551"/>
            <a:ext cx="1051891" cy="338554"/>
          </a:xfrm>
          <a:prstGeom prst="rect">
            <a:avLst/>
          </a:prstGeom>
        </p:spPr>
        <p:txBody>
          <a:bodyPr wrap="none">
            <a:spAutoFit/>
          </a:bodyPr>
          <a:lstStyle/>
          <a:p>
            <a:r>
              <a:rPr lang="en-US" sz="1600" dirty="0">
                <a:latin typeface="Gill Sans Light"/>
              </a:rPr>
              <a:t>Software</a:t>
            </a:r>
          </a:p>
        </p:txBody>
      </p:sp>
      <p:sp>
        <p:nvSpPr>
          <p:cNvPr id="16" name="Rectangle 15">
            <a:extLst>
              <a:ext uri="{FF2B5EF4-FFF2-40B4-BE49-F238E27FC236}">
                <a16:creationId xmlns:a16="http://schemas.microsoft.com/office/drawing/2014/main" id="{3D53F5D6-0363-47AD-87A6-F1F9E92216DF}"/>
              </a:ext>
            </a:extLst>
          </p:cNvPr>
          <p:cNvSpPr/>
          <p:nvPr/>
        </p:nvSpPr>
        <p:spPr bwMode="auto">
          <a:xfrm>
            <a:off x="3969190" y="2440751"/>
            <a:ext cx="1752600" cy="1676400"/>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sp>
        <p:nvSpPr>
          <p:cNvPr id="17" name="TextBox 16">
            <a:extLst>
              <a:ext uri="{FF2B5EF4-FFF2-40B4-BE49-F238E27FC236}">
                <a16:creationId xmlns:a16="http://schemas.microsoft.com/office/drawing/2014/main" id="{9BF36F96-6A2C-4201-8DFF-E279883EE5E5}"/>
              </a:ext>
            </a:extLst>
          </p:cNvPr>
          <p:cNvSpPr txBox="1"/>
          <p:nvPr/>
        </p:nvSpPr>
        <p:spPr>
          <a:xfrm>
            <a:off x="2624527" y="1517513"/>
            <a:ext cx="1152880" cy="338554"/>
          </a:xfrm>
          <a:prstGeom prst="rect">
            <a:avLst/>
          </a:prstGeom>
          <a:solidFill>
            <a:srgbClr val="9E7800"/>
          </a:solidFill>
          <a:ln>
            <a:solidFill>
              <a:schemeClr val="tx1"/>
            </a:solidFill>
          </a:ln>
        </p:spPr>
        <p:txBody>
          <a:bodyPr wrap="none" rtlCol="0">
            <a:spAutoFit/>
          </a:bodyPr>
          <a:lstStyle/>
          <a:p>
            <a:r>
              <a:rPr lang="en-US" sz="1600" i="1" dirty="0">
                <a:latin typeface="Gill Sans Light"/>
              </a:rPr>
              <a:t>Process 1</a:t>
            </a:r>
          </a:p>
        </p:txBody>
      </p:sp>
      <p:sp>
        <p:nvSpPr>
          <p:cNvPr id="20" name="TextBox 19">
            <a:extLst>
              <a:ext uri="{FF2B5EF4-FFF2-40B4-BE49-F238E27FC236}">
                <a16:creationId xmlns:a16="http://schemas.microsoft.com/office/drawing/2014/main" id="{27DBA43E-DF7C-4D3C-B70C-D2D06A4934B5}"/>
              </a:ext>
            </a:extLst>
          </p:cNvPr>
          <p:cNvSpPr txBox="1"/>
          <p:nvPr/>
        </p:nvSpPr>
        <p:spPr>
          <a:xfrm>
            <a:off x="1911790" y="2364551"/>
            <a:ext cx="441146" cy="276999"/>
          </a:xfrm>
          <a:prstGeom prst="rect">
            <a:avLst/>
          </a:prstGeom>
          <a:solidFill>
            <a:srgbClr val="EFE683"/>
          </a:solidFill>
          <a:ln>
            <a:solidFill>
              <a:schemeClr val="accent1">
                <a:lumMod val="60000"/>
                <a:lumOff val="40000"/>
              </a:schemeClr>
            </a:solidFill>
          </a:ln>
        </p:spPr>
        <p:txBody>
          <a:bodyPr wrap="none" rtlCol="0">
            <a:spAutoFit/>
          </a:bodyPr>
          <a:lstStyle/>
          <a:p>
            <a:r>
              <a:rPr lang="en-US" sz="1200" i="1" dirty="0">
                <a:latin typeface="Gill Sans Light"/>
              </a:rPr>
              <a:t>ISA</a:t>
            </a:r>
          </a:p>
        </p:txBody>
      </p:sp>
      <p:grpSp>
        <p:nvGrpSpPr>
          <p:cNvPr id="23" name="Group 22">
            <a:extLst>
              <a:ext uri="{FF2B5EF4-FFF2-40B4-BE49-F238E27FC236}">
                <a16:creationId xmlns:a16="http://schemas.microsoft.com/office/drawing/2014/main" id="{871B7B07-C2C7-4DFD-8E78-B7F2B12E79E1}"/>
              </a:ext>
            </a:extLst>
          </p:cNvPr>
          <p:cNvGrpSpPr/>
          <p:nvPr/>
        </p:nvGrpSpPr>
        <p:grpSpPr>
          <a:xfrm>
            <a:off x="2368990" y="3659951"/>
            <a:ext cx="533400" cy="304800"/>
            <a:chOff x="3124200" y="3657600"/>
            <a:chExt cx="533400" cy="304800"/>
          </a:xfrm>
          <a:solidFill>
            <a:schemeClr val="accent6"/>
          </a:solidFill>
        </p:grpSpPr>
        <p:sp>
          <p:nvSpPr>
            <p:cNvPr id="24" name="Rectangle 23">
              <a:extLst>
                <a:ext uri="{FF2B5EF4-FFF2-40B4-BE49-F238E27FC236}">
                  <a16:creationId xmlns:a16="http://schemas.microsoft.com/office/drawing/2014/main" id="{2BE7592F-8692-459A-87BD-175BF63741CB}"/>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5" name="Rectangle 24">
              <a:extLst>
                <a:ext uri="{FF2B5EF4-FFF2-40B4-BE49-F238E27FC236}">
                  <a16:creationId xmlns:a16="http://schemas.microsoft.com/office/drawing/2014/main" id="{45B552A2-E623-4298-9D2C-E8DA7CFA0619}"/>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grpSp>
      <p:sp>
        <p:nvSpPr>
          <p:cNvPr id="26" name="Rectangle 25">
            <a:extLst>
              <a:ext uri="{FF2B5EF4-FFF2-40B4-BE49-F238E27FC236}">
                <a16:creationId xmlns:a16="http://schemas.microsoft.com/office/drawing/2014/main" id="{570BE518-A41A-44C8-BE5B-384793DEB01A}"/>
              </a:ext>
            </a:extLst>
          </p:cNvPr>
          <p:cNvSpPr/>
          <p:nvPr/>
        </p:nvSpPr>
        <p:spPr bwMode="auto">
          <a:xfrm>
            <a:off x="4045390" y="2897951"/>
            <a:ext cx="838200" cy="685800"/>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7" name="Rectangle 26">
            <a:extLst>
              <a:ext uri="{FF2B5EF4-FFF2-40B4-BE49-F238E27FC236}">
                <a16:creationId xmlns:a16="http://schemas.microsoft.com/office/drawing/2014/main" id="{01CDF013-B14B-4959-AB17-68E3D9F1B2A5}"/>
              </a:ext>
            </a:extLst>
          </p:cNvPr>
          <p:cNvSpPr/>
          <p:nvPr/>
        </p:nvSpPr>
        <p:spPr bwMode="auto">
          <a:xfrm>
            <a:off x="4121590" y="3736151"/>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OS Memory</a:t>
            </a:r>
          </a:p>
        </p:txBody>
      </p:sp>
      <p:sp>
        <p:nvSpPr>
          <p:cNvPr id="28" name="Rectangle 27">
            <a:extLst>
              <a:ext uri="{FF2B5EF4-FFF2-40B4-BE49-F238E27FC236}">
                <a16:creationId xmlns:a16="http://schemas.microsoft.com/office/drawing/2014/main" id="{2511BE6E-F6D9-4B14-96C6-46DCA6D9A73A}"/>
              </a:ext>
            </a:extLst>
          </p:cNvPr>
          <p:cNvSpPr/>
          <p:nvPr/>
        </p:nvSpPr>
        <p:spPr bwMode="auto">
          <a:xfrm>
            <a:off x="5035990" y="2897951"/>
            <a:ext cx="609600" cy="381000"/>
          </a:xfrm>
          <a:prstGeom prst="rect">
            <a:avLst/>
          </a:prstGeom>
          <a:solidFill>
            <a:srgbClr val="C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9" name="Rectangle 28">
            <a:extLst>
              <a:ext uri="{FF2B5EF4-FFF2-40B4-BE49-F238E27FC236}">
                <a16:creationId xmlns:a16="http://schemas.microsoft.com/office/drawing/2014/main" id="{7119B6C9-A14B-486D-BDD1-070DF9283C04}"/>
              </a:ext>
            </a:extLst>
          </p:cNvPr>
          <p:cNvSpPr/>
          <p:nvPr/>
        </p:nvSpPr>
        <p:spPr bwMode="auto">
          <a:xfrm>
            <a:off x="4959790" y="3126551"/>
            <a:ext cx="609600" cy="381000"/>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cxnSp>
        <p:nvCxnSpPr>
          <p:cNvPr id="30" name="Curved Connector 54">
            <a:extLst>
              <a:ext uri="{FF2B5EF4-FFF2-40B4-BE49-F238E27FC236}">
                <a16:creationId xmlns:a16="http://schemas.microsoft.com/office/drawing/2014/main" id="{A2D966F5-4258-4B9B-A57C-EB7585E46D3D}"/>
              </a:ext>
            </a:extLst>
          </p:cNvPr>
          <p:cNvCxnSpPr/>
          <p:nvPr/>
        </p:nvCxnSpPr>
        <p:spPr bwMode="auto">
          <a:xfrm rot="5400000" flipH="1" flipV="1">
            <a:off x="3111940" y="2688401"/>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grpSp>
        <p:nvGrpSpPr>
          <p:cNvPr id="32" name="Group 31">
            <a:extLst>
              <a:ext uri="{FF2B5EF4-FFF2-40B4-BE49-F238E27FC236}">
                <a16:creationId xmlns:a16="http://schemas.microsoft.com/office/drawing/2014/main" id="{A71511FA-E8D9-4781-9765-9BFF7CF69C2C}"/>
              </a:ext>
            </a:extLst>
          </p:cNvPr>
          <p:cNvGrpSpPr/>
          <p:nvPr/>
        </p:nvGrpSpPr>
        <p:grpSpPr>
          <a:xfrm>
            <a:off x="1104585" y="3278951"/>
            <a:ext cx="6293605" cy="1418553"/>
            <a:chOff x="1707395" y="3276600"/>
            <a:chExt cx="6293605" cy="1418553"/>
          </a:xfrm>
        </p:grpSpPr>
        <p:sp>
          <p:nvSpPr>
            <p:cNvPr id="33" name="Arc 32">
              <a:extLst>
                <a:ext uri="{FF2B5EF4-FFF2-40B4-BE49-F238E27FC236}">
                  <a16:creationId xmlns:a16="http://schemas.microsoft.com/office/drawing/2014/main" id="{7B9C69FD-EDF9-41E4-B4E2-A20DE25E7631}"/>
                </a:ext>
              </a:extLst>
            </p:cNvPr>
            <p:cNvSpPr/>
            <p:nvPr/>
          </p:nvSpPr>
          <p:spPr bwMode="auto">
            <a:xfrm rot="21036509">
              <a:off x="1707395" y="3819625"/>
              <a:ext cx="6034009" cy="875528"/>
            </a:xfrm>
            <a:prstGeom prst="arc">
              <a:avLst>
                <a:gd name="adj1" fmla="val 10911104"/>
                <a:gd name="adj2" fmla="val 0"/>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34" name="TextBox 33">
              <a:extLst>
                <a:ext uri="{FF2B5EF4-FFF2-40B4-BE49-F238E27FC236}">
                  <a16:creationId xmlns:a16="http://schemas.microsoft.com/office/drawing/2014/main" id="{D49CCC1A-0869-48FB-B8DD-A459E52B4240}"/>
                </a:ext>
              </a:extLst>
            </p:cNvPr>
            <p:cNvSpPr txBox="1"/>
            <p:nvPr/>
          </p:nvSpPr>
          <p:spPr>
            <a:xfrm>
              <a:off x="6553200" y="3276600"/>
              <a:ext cx="1447800" cy="584775"/>
            </a:xfrm>
            <a:prstGeom prst="rect">
              <a:avLst/>
            </a:prstGeom>
            <a:noFill/>
          </p:spPr>
          <p:txBody>
            <a:bodyPr wrap="square" rtlCol="0">
              <a:spAutoFit/>
            </a:bodyPr>
            <a:lstStyle/>
            <a:p>
              <a:r>
                <a:rPr lang="en-US" sz="1600" dirty="0">
                  <a:latin typeface="Gill Sans Light"/>
                </a:rPr>
                <a:t>Protection Boundary</a:t>
              </a:r>
            </a:p>
          </p:txBody>
        </p:sp>
      </p:grpSp>
      <p:pic>
        <p:nvPicPr>
          <p:cNvPr id="35" name="Picture 34">
            <a:extLst>
              <a:ext uri="{FF2B5EF4-FFF2-40B4-BE49-F238E27FC236}">
                <a16:creationId xmlns:a16="http://schemas.microsoft.com/office/drawing/2014/main" id="{24B984E5-2500-4631-A5D8-74ECB63F920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4220604" y="4597165"/>
            <a:ext cx="967786" cy="967786"/>
          </a:xfrm>
          <a:prstGeom prst="rect">
            <a:avLst/>
          </a:prstGeom>
        </p:spPr>
      </p:pic>
      <p:pic>
        <p:nvPicPr>
          <p:cNvPr id="36" name="Picture 35">
            <a:extLst>
              <a:ext uri="{FF2B5EF4-FFF2-40B4-BE49-F238E27FC236}">
                <a16:creationId xmlns:a16="http://schemas.microsoft.com/office/drawing/2014/main" id="{F05E90D5-68EB-458D-A2A0-1843C8D659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97004" y="4850149"/>
            <a:ext cx="1237948" cy="876300"/>
          </a:xfrm>
          <a:prstGeom prst="rect">
            <a:avLst/>
          </a:prstGeom>
        </p:spPr>
      </p:pic>
      <p:pic>
        <p:nvPicPr>
          <p:cNvPr id="37" name="Picture 36">
            <a:extLst>
              <a:ext uri="{FF2B5EF4-FFF2-40B4-BE49-F238E27FC236}">
                <a16:creationId xmlns:a16="http://schemas.microsoft.com/office/drawing/2014/main" id="{37C68F0A-8BC2-412B-8D79-B8178EA29E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73990" y="5603051"/>
            <a:ext cx="723900" cy="455315"/>
          </a:xfrm>
          <a:prstGeom prst="rect">
            <a:avLst/>
          </a:prstGeom>
        </p:spPr>
      </p:pic>
      <p:sp>
        <p:nvSpPr>
          <p:cNvPr id="38" name="TextBox 37">
            <a:extLst>
              <a:ext uri="{FF2B5EF4-FFF2-40B4-BE49-F238E27FC236}">
                <a16:creationId xmlns:a16="http://schemas.microsoft.com/office/drawing/2014/main" id="{FA1D82C4-E5D5-464F-820A-27D6D114EAC5}"/>
              </a:ext>
            </a:extLst>
          </p:cNvPr>
          <p:cNvSpPr txBox="1"/>
          <p:nvPr/>
        </p:nvSpPr>
        <p:spPr>
          <a:xfrm>
            <a:off x="4624108" y="4437899"/>
            <a:ext cx="1107996" cy="338554"/>
          </a:xfrm>
          <a:prstGeom prst="rect">
            <a:avLst/>
          </a:prstGeom>
          <a:noFill/>
        </p:spPr>
        <p:txBody>
          <a:bodyPr wrap="none" rtlCol="0">
            <a:spAutoFit/>
          </a:bodyPr>
          <a:lstStyle/>
          <a:p>
            <a:r>
              <a:rPr lang="en-US" sz="1600" dirty="0">
                <a:latin typeface="Gill Sans Light"/>
              </a:rPr>
              <a:t>Networks</a:t>
            </a:r>
          </a:p>
        </p:txBody>
      </p:sp>
      <p:sp>
        <p:nvSpPr>
          <p:cNvPr id="39" name="TextBox 38">
            <a:extLst>
              <a:ext uri="{FF2B5EF4-FFF2-40B4-BE49-F238E27FC236}">
                <a16:creationId xmlns:a16="http://schemas.microsoft.com/office/drawing/2014/main" id="{51954E79-7F89-4809-BD76-698021570D0D}"/>
              </a:ext>
            </a:extLst>
          </p:cNvPr>
          <p:cNvSpPr txBox="1"/>
          <p:nvPr/>
        </p:nvSpPr>
        <p:spPr>
          <a:xfrm>
            <a:off x="5943059" y="4412499"/>
            <a:ext cx="1027845" cy="338554"/>
          </a:xfrm>
          <a:prstGeom prst="rect">
            <a:avLst/>
          </a:prstGeom>
          <a:noFill/>
        </p:spPr>
        <p:txBody>
          <a:bodyPr wrap="none" rtlCol="0">
            <a:spAutoFit/>
          </a:bodyPr>
          <a:lstStyle/>
          <a:p>
            <a:r>
              <a:rPr lang="en-US" sz="1600" dirty="0">
                <a:latin typeface="Gill Sans Light"/>
              </a:rPr>
              <a:t>Displays</a:t>
            </a:r>
          </a:p>
        </p:txBody>
      </p:sp>
      <p:sp>
        <p:nvSpPr>
          <p:cNvPr id="40" name="TextBox 39">
            <a:extLst>
              <a:ext uri="{FF2B5EF4-FFF2-40B4-BE49-F238E27FC236}">
                <a16:creationId xmlns:a16="http://schemas.microsoft.com/office/drawing/2014/main" id="{31A4AEF2-4F69-48B6-90F5-74FD3AE60D36}"/>
              </a:ext>
            </a:extLst>
          </p:cNvPr>
          <p:cNvSpPr txBox="1"/>
          <p:nvPr/>
        </p:nvSpPr>
        <p:spPr>
          <a:xfrm>
            <a:off x="5111168" y="5614719"/>
            <a:ext cx="800219" cy="338554"/>
          </a:xfrm>
          <a:prstGeom prst="rect">
            <a:avLst/>
          </a:prstGeom>
          <a:noFill/>
        </p:spPr>
        <p:txBody>
          <a:bodyPr wrap="none" rtlCol="0">
            <a:spAutoFit/>
          </a:bodyPr>
          <a:lstStyle/>
          <a:p>
            <a:r>
              <a:rPr lang="en-US" sz="1600" dirty="0">
                <a:latin typeface="Gill Sans Light"/>
              </a:rPr>
              <a:t>Inputs</a:t>
            </a:r>
          </a:p>
        </p:txBody>
      </p:sp>
      <p:sp>
        <p:nvSpPr>
          <p:cNvPr id="53" name="TextBox 52">
            <a:extLst>
              <a:ext uri="{FF2B5EF4-FFF2-40B4-BE49-F238E27FC236}">
                <a16:creationId xmlns:a16="http://schemas.microsoft.com/office/drawing/2014/main" id="{9F717BDA-9465-43DF-B246-65C26E7F81A1}"/>
              </a:ext>
            </a:extLst>
          </p:cNvPr>
          <p:cNvSpPr txBox="1"/>
          <p:nvPr/>
        </p:nvSpPr>
        <p:spPr>
          <a:xfrm>
            <a:off x="3980765" y="1511262"/>
            <a:ext cx="1152880" cy="338554"/>
          </a:xfrm>
          <a:prstGeom prst="rect">
            <a:avLst/>
          </a:prstGeom>
          <a:solidFill>
            <a:schemeClr val="accent6"/>
          </a:solidFill>
          <a:ln>
            <a:solidFill>
              <a:schemeClr val="tx1"/>
            </a:solidFill>
          </a:ln>
        </p:spPr>
        <p:txBody>
          <a:bodyPr wrap="none" rtlCol="0">
            <a:spAutoFit/>
          </a:bodyPr>
          <a:lstStyle/>
          <a:p>
            <a:r>
              <a:rPr lang="en-US" sz="1600" i="1" dirty="0">
                <a:latin typeface="Gill Sans Light"/>
              </a:rPr>
              <a:t>Process 2</a:t>
            </a:r>
          </a:p>
        </p:txBody>
      </p:sp>
      <p:sp>
        <p:nvSpPr>
          <p:cNvPr id="54" name="TextBox 53">
            <a:extLst>
              <a:ext uri="{FF2B5EF4-FFF2-40B4-BE49-F238E27FC236}">
                <a16:creationId xmlns:a16="http://schemas.microsoft.com/office/drawing/2014/main" id="{49859802-B6D8-4A45-BDAA-80EF3A1B8AC6}"/>
              </a:ext>
            </a:extLst>
          </p:cNvPr>
          <p:cNvSpPr txBox="1"/>
          <p:nvPr/>
        </p:nvSpPr>
        <p:spPr>
          <a:xfrm>
            <a:off x="5337003" y="1511559"/>
            <a:ext cx="1152880" cy="338554"/>
          </a:xfrm>
          <a:prstGeom prst="rect">
            <a:avLst/>
          </a:prstGeom>
          <a:solidFill>
            <a:srgbClr val="C00000"/>
          </a:solidFill>
          <a:ln>
            <a:solidFill>
              <a:schemeClr val="tx1"/>
            </a:solidFill>
          </a:ln>
        </p:spPr>
        <p:txBody>
          <a:bodyPr wrap="none" rtlCol="0">
            <a:spAutoFit/>
          </a:bodyPr>
          <a:lstStyle/>
          <a:p>
            <a:r>
              <a:rPr lang="en-US" sz="1600" i="1" dirty="0">
                <a:latin typeface="Gill Sans Light"/>
              </a:rPr>
              <a:t>Process 3</a:t>
            </a:r>
          </a:p>
        </p:txBody>
      </p:sp>
      <p:sp>
        <p:nvSpPr>
          <p:cNvPr id="55" name="TextBox 54">
            <a:extLst>
              <a:ext uri="{FF2B5EF4-FFF2-40B4-BE49-F238E27FC236}">
                <a16:creationId xmlns:a16="http://schemas.microsoft.com/office/drawing/2014/main" id="{4AE921AD-3768-4905-8CD5-E6AB355C13CD}"/>
              </a:ext>
            </a:extLst>
          </p:cNvPr>
          <p:cNvSpPr txBox="1"/>
          <p:nvPr/>
        </p:nvSpPr>
        <p:spPr>
          <a:xfrm>
            <a:off x="7626791" y="2395091"/>
            <a:ext cx="4260408" cy="1384995"/>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Gill Sans Light"/>
              </a:rPr>
              <a:t>OS provides common services in the form of I/O</a:t>
            </a:r>
          </a:p>
        </p:txBody>
      </p:sp>
      <p:grpSp>
        <p:nvGrpSpPr>
          <p:cNvPr id="41" name="Group 40">
            <a:extLst>
              <a:ext uri="{FF2B5EF4-FFF2-40B4-BE49-F238E27FC236}">
                <a16:creationId xmlns:a16="http://schemas.microsoft.com/office/drawing/2014/main" id="{59264C3C-1BB0-4A0E-A7E3-5AAEB4D94534}"/>
              </a:ext>
            </a:extLst>
          </p:cNvPr>
          <p:cNvGrpSpPr/>
          <p:nvPr/>
        </p:nvGrpSpPr>
        <p:grpSpPr>
          <a:xfrm>
            <a:off x="2756828" y="4251765"/>
            <a:ext cx="1371600" cy="1848422"/>
            <a:chOff x="3505200" y="4267200"/>
            <a:chExt cx="1371600" cy="2286000"/>
          </a:xfrm>
        </p:grpSpPr>
        <p:sp>
          <p:nvSpPr>
            <p:cNvPr id="42" name="Rectangle 41">
              <a:extLst>
                <a:ext uri="{FF2B5EF4-FFF2-40B4-BE49-F238E27FC236}">
                  <a16:creationId xmlns:a16="http://schemas.microsoft.com/office/drawing/2014/main" id="{DDB212D1-9299-41C2-9B1B-B4F39A4FDF5F}"/>
                </a:ext>
              </a:extLst>
            </p:cNvPr>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Gill Sans Light"/>
                </a:rPr>
                <a:t>Ctrlr</a:t>
              </a:r>
              <a:endParaRPr kumimoji="0" lang="en-US" sz="1600" b="0" i="0" u="none" strike="noStrike" cap="none" normalizeH="0" baseline="0" dirty="0">
                <a:ln>
                  <a:noFill/>
                </a:ln>
                <a:solidFill>
                  <a:schemeClr val="tx1"/>
                </a:solidFill>
                <a:effectLst/>
                <a:latin typeface="Gill Sans Light"/>
              </a:endParaRPr>
            </a:p>
          </p:txBody>
        </p:sp>
        <p:cxnSp>
          <p:nvCxnSpPr>
            <p:cNvPr id="43" name="Straight Arrow Connector 42">
              <a:extLst>
                <a:ext uri="{FF2B5EF4-FFF2-40B4-BE49-F238E27FC236}">
                  <a16:creationId xmlns:a16="http://schemas.microsoft.com/office/drawing/2014/main" id="{655DD045-D05D-45FF-B2FB-8B8DD928E4B8}"/>
                </a:ext>
              </a:extLst>
            </p:cNvPr>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4" name="Straight Arrow Connector 43">
              <a:extLst>
                <a:ext uri="{FF2B5EF4-FFF2-40B4-BE49-F238E27FC236}">
                  <a16:creationId xmlns:a16="http://schemas.microsoft.com/office/drawing/2014/main" id="{19E31743-3C12-4E63-B396-94897C50535B}"/>
                </a:ext>
              </a:extLst>
            </p:cNvPr>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5" name="Straight Arrow Connector 44">
              <a:extLst>
                <a:ext uri="{FF2B5EF4-FFF2-40B4-BE49-F238E27FC236}">
                  <a16:creationId xmlns:a16="http://schemas.microsoft.com/office/drawing/2014/main" id="{7C39D10C-CEF4-4142-B046-FE30CAD1AE10}"/>
                </a:ext>
              </a:extLst>
            </p:cNvPr>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6" name="Straight Arrow Connector 45">
              <a:extLst>
                <a:ext uri="{FF2B5EF4-FFF2-40B4-BE49-F238E27FC236}">
                  <a16:creationId xmlns:a16="http://schemas.microsoft.com/office/drawing/2014/main" id="{5464393B-A890-44C7-9CD8-0772A9EA9D73}"/>
                </a:ext>
              </a:extLst>
            </p:cNvPr>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47" name="Rectangle 46">
              <a:extLst>
                <a:ext uri="{FF2B5EF4-FFF2-40B4-BE49-F238E27FC236}">
                  <a16:creationId xmlns:a16="http://schemas.microsoft.com/office/drawing/2014/main" id="{4047B4F1-BE00-4EC3-BD55-72D9311B27EE}"/>
                </a:ext>
              </a:extLst>
            </p:cNvPr>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Gill Sans Light"/>
              </a:endParaRPr>
            </a:p>
          </p:txBody>
        </p:sp>
        <p:cxnSp>
          <p:nvCxnSpPr>
            <p:cNvPr id="48" name="Straight Arrow Connector 47">
              <a:extLst>
                <a:ext uri="{FF2B5EF4-FFF2-40B4-BE49-F238E27FC236}">
                  <a16:creationId xmlns:a16="http://schemas.microsoft.com/office/drawing/2014/main" id="{27F51095-FE36-46CF-AC63-0B06A595CBD5}"/>
                </a:ext>
              </a:extLst>
            </p:cNvPr>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9" name="Straight Arrow Connector 48">
              <a:extLst>
                <a:ext uri="{FF2B5EF4-FFF2-40B4-BE49-F238E27FC236}">
                  <a16:creationId xmlns:a16="http://schemas.microsoft.com/office/drawing/2014/main" id="{41B2320C-FD77-4624-A661-05D11C84E414}"/>
                </a:ext>
              </a:extLst>
            </p:cNvPr>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50" name="Straight Arrow Connector 49">
              <a:extLst>
                <a:ext uri="{FF2B5EF4-FFF2-40B4-BE49-F238E27FC236}">
                  <a16:creationId xmlns:a16="http://schemas.microsoft.com/office/drawing/2014/main" id="{DA97E38A-5EB2-44E8-986F-B27ED4288FEF}"/>
                </a:ext>
              </a:extLst>
            </p:cNvPr>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cxnSp>
        <p:nvCxnSpPr>
          <p:cNvPr id="18" name="Connector: Curved 17">
            <a:extLst>
              <a:ext uri="{FF2B5EF4-FFF2-40B4-BE49-F238E27FC236}">
                <a16:creationId xmlns:a16="http://schemas.microsoft.com/office/drawing/2014/main" id="{2A0BE913-1429-436D-94C6-24052ACF92BB}"/>
              </a:ext>
            </a:extLst>
          </p:cNvPr>
          <p:cNvCxnSpPr>
            <a:cxnSpLocks/>
          </p:cNvCxnSpPr>
          <p:nvPr/>
        </p:nvCxnSpPr>
        <p:spPr>
          <a:xfrm flipV="1">
            <a:off x="2206487" y="3278952"/>
            <a:ext cx="2232991" cy="1835410"/>
          </a:xfrm>
          <a:prstGeom prst="curvedConnector3">
            <a:avLst>
              <a:gd name="adj1" fmla="val 50000"/>
            </a:avLst>
          </a:prstGeom>
          <a:ln w="38100">
            <a:solidFill>
              <a:schemeClr val="accent4"/>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E4CEB136-A8E6-4A39-99A3-3D6865766D81}"/>
              </a:ext>
            </a:extLst>
          </p:cNvPr>
          <p:cNvCxnSpPr>
            <a:cxnSpLocks/>
            <a:stCxn id="35" idx="3"/>
          </p:cNvCxnSpPr>
          <p:nvPr/>
        </p:nvCxnSpPr>
        <p:spPr>
          <a:xfrm rot="10800000" flipH="1">
            <a:off x="4220604" y="3429000"/>
            <a:ext cx="218874" cy="1652058"/>
          </a:xfrm>
          <a:prstGeom prst="curvedConnector4">
            <a:avLst>
              <a:gd name="adj1" fmla="val -267921"/>
              <a:gd name="adj2" fmla="val 99539"/>
            </a:avLst>
          </a:prstGeom>
          <a:ln w="38100">
            <a:solidFill>
              <a:schemeClr val="accent4"/>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663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randombar(horizontal)">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C9E6E95A-32F0-4FC5-98AD-C0A3E3646830}"/>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60" name="Rectangle 59">
            <a:extLst>
              <a:ext uri="{FF2B5EF4-FFF2-40B4-BE49-F238E27FC236}">
                <a16:creationId xmlns:a16="http://schemas.microsoft.com/office/drawing/2014/main" id="{6F26E660-E4F1-4D2B-8C4C-A0912E6CDF41}"/>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Look and Feel</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pic>
        <p:nvPicPr>
          <p:cNvPr id="29" name="Picture 28">
            <a:extLst>
              <a:ext uri="{FF2B5EF4-FFF2-40B4-BE49-F238E27FC236}">
                <a16:creationId xmlns:a16="http://schemas.microsoft.com/office/drawing/2014/main" id="{239646AE-0FBB-41A0-BB69-3C54B9834A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83123" y="4996701"/>
            <a:ext cx="759904" cy="537908"/>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2" name="TextBox 31">
            <a:extLst>
              <a:ext uri="{FF2B5EF4-FFF2-40B4-BE49-F238E27FC236}">
                <a16:creationId xmlns:a16="http://schemas.microsoft.com/office/drawing/2014/main" id="{B1E08F74-D518-422B-926E-1DC4B2DBA85E}"/>
              </a:ext>
            </a:extLst>
          </p:cNvPr>
          <p:cNvSpPr txBox="1"/>
          <p:nvPr/>
        </p:nvSpPr>
        <p:spPr>
          <a:xfrm>
            <a:off x="9781559" y="4524416"/>
            <a:ext cx="1027845" cy="338554"/>
          </a:xfrm>
          <a:prstGeom prst="rect">
            <a:avLst/>
          </a:prstGeom>
          <a:noFill/>
        </p:spPr>
        <p:txBody>
          <a:bodyPr wrap="none" rtlCol="0">
            <a:spAutoFit/>
          </a:bodyPr>
          <a:lstStyle/>
          <a:p>
            <a:pPr algn="ctr"/>
            <a:r>
              <a:rPr lang="en-US" sz="1600" dirty="0">
                <a:latin typeface="Gill Sans Light"/>
              </a:rPr>
              <a:t>Displays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83152D4-216C-49CA-89B6-BF4FD78B32A1}"/>
              </a:ext>
            </a:extLst>
          </p:cNvPr>
          <p:cNvCxnSpPr>
            <a:cxnSpLocks/>
          </p:cNvCxnSpPr>
          <p:nvPr/>
        </p:nvCxnSpPr>
        <p:spPr>
          <a:xfrm flipV="1">
            <a:off x="10241074" y="5568661"/>
            <a:ext cx="0" cy="336839"/>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5533299"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a:t>
            </a:r>
          </a:p>
        </p:txBody>
      </p:sp>
      <p:sp>
        <p:nvSpPr>
          <p:cNvPr id="83" name="Rectangle 82">
            <a:extLst>
              <a:ext uri="{FF2B5EF4-FFF2-40B4-BE49-F238E27FC236}">
                <a16:creationId xmlns:a16="http://schemas.microsoft.com/office/drawing/2014/main" id="{DCEED07B-2876-4266-8889-B6933456A2AD}"/>
              </a:ext>
            </a:extLst>
          </p:cNvPr>
          <p:cNvSpPr/>
          <p:nvPr/>
        </p:nvSpPr>
        <p:spPr>
          <a:xfrm>
            <a:off x="5780949"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86" name="Straight Arrow Connector 85">
            <a:extLst>
              <a:ext uri="{FF2B5EF4-FFF2-40B4-BE49-F238E27FC236}">
                <a16:creationId xmlns:a16="http://schemas.microsoft.com/office/drawing/2014/main" id="{473344DE-150C-48E1-8B18-C5C21A140188}"/>
              </a:ext>
            </a:extLst>
          </p:cNvPr>
          <p:cNvCxnSpPr>
            <a:cxnSpLocks/>
            <a:endCxn id="72" idx="2"/>
          </p:cNvCxnSpPr>
          <p:nvPr/>
        </p:nvCxnSpPr>
        <p:spPr>
          <a:xfrm flipV="1">
            <a:off x="3527724" y="372629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D3737F0-3CFC-4168-9F6E-83512438F226}"/>
              </a:ext>
            </a:extLst>
          </p:cNvPr>
          <p:cNvCxnSpPr>
            <a:cxnSpLocks/>
            <a:endCxn id="74" idx="2"/>
          </p:cNvCxnSpPr>
          <p:nvPr/>
        </p:nvCxnSpPr>
        <p:spPr>
          <a:xfrm flipV="1">
            <a:off x="5660486" y="372900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AC55CD2-CE5F-4C43-BA56-7E0797FC6363}"/>
              </a:ext>
            </a:extLst>
          </p:cNvPr>
          <p:cNvCxnSpPr>
            <a:cxnSpLocks/>
            <a:endCxn id="75" idx="2"/>
          </p:cNvCxnSpPr>
          <p:nvPr/>
        </p:nvCxnSpPr>
        <p:spPr>
          <a:xfrm flipV="1">
            <a:off x="747297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D2027F6-02F0-4F88-AFB8-0786442C29E4}"/>
              </a:ext>
            </a:extLst>
          </p:cNvPr>
          <p:cNvCxnSpPr>
            <a:cxnSpLocks/>
            <a:endCxn id="76" idx="2"/>
          </p:cNvCxnSpPr>
          <p:nvPr/>
        </p:nvCxnSpPr>
        <p:spPr>
          <a:xfrm flipV="1">
            <a:off x="881402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E97C817-F8C7-40F3-ACDD-3D43C22ADBA0}"/>
              </a:ext>
            </a:extLst>
          </p:cNvPr>
          <p:cNvCxnSpPr>
            <a:cxnSpLocks/>
            <a:endCxn id="77" idx="2"/>
          </p:cNvCxnSpPr>
          <p:nvPr/>
        </p:nvCxnSpPr>
        <p:spPr>
          <a:xfrm flipV="1">
            <a:off x="10268534" y="372185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
        <p:nvSpPr>
          <p:cNvPr id="77" name="TextBox 76">
            <a:extLst>
              <a:ext uri="{FF2B5EF4-FFF2-40B4-BE49-F238E27FC236}">
                <a16:creationId xmlns:a16="http://schemas.microsoft.com/office/drawing/2014/main" id="{F3F55CC6-C2AF-49B7-897C-3319F86A34A9}"/>
              </a:ext>
            </a:extLst>
          </p:cNvPr>
          <p:cNvSpPr txBox="1"/>
          <p:nvPr/>
        </p:nvSpPr>
        <p:spPr>
          <a:xfrm>
            <a:off x="9672060" y="3321742"/>
            <a:ext cx="120339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Windows</a:t>
            </a:r>
          </a:p>
        </p:txBody>
      </p:sp>
    </p:spTree>
    <p:extLst>
      <p:ext uri="{BB962C8B-B14F-4D97-AF65-F5344CB8AC3E}">
        <p14:creationId xmlns:p14="http://schemas.microsoft.com/office/powerpoint/2010/main" val="991127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500"/>
                                        <p:tgtEl>
                                          <p:spTgt spid="77"/>
                                        </p:tgtEl>
                                      </p:cBhvr>
                                    </p:animEffect>
                                  </p:childTnLst>
                                </p:cTn>
                              </p:par>
                              <p:par>
                                <p:cTn id="10" presetID="42" presetClass="path" presetSubtype="0" fill="hold" grpId="1" nodeType="withEffect">
                                  <p:stCondLst>
                                    <p:cond delay="0"/>
                                  </p:stCondLst>
                                  <p:childTnLst>
                                    <p:animMotion origin="layout" path="M 1.66667E-6 2.22222E-6 L 1.66667E-6 0.25 " pathEditMode="relative" rAng="0" ptsTypes="AA">
                                      <p:cBhvr>
                                        <p:cTn id="11" dur="1000" spd="-100000" fill="hold"/>
                                        <p:tgtEl>
                                          <p:spTgt spid="77"/>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B28B7DC6-C90F-4763-AA08-2CAC00AED63F}"/>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61" name="Rectangle 60">
            <a:extLst>
              <a:ext uri="{FF2B5EF4-FFF2-40B4-BE49-F238E27FC236}">
                <a16:creationId xmlns:a16="http://schemas.microsoft.com/office/drawing/2014/main" id="{B9458287-0189-4911-ADC7-D7257087F921}"/>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Background Management</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49" y="4470400"/>
            <a:ext cx="11458437"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pic>
        <p:nvPicPr>
          <p:cNvPr id="29" name="Picture 28">
            <a:extLst>
              <a:ext uri="{FF2B5EF4-FFF2-40B4-BE49-F238E27FC236}">
                <a16:creationId xmlns:a16="http://schemas.microsoft.com/office/drawing/2014/main" id="{239646AE-0FBB-41A0-BB69-3C54B9834A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83123" y="4996701"/>
            <a:ext cx="759904" cy="537908"/>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2" name="TextBox 31">
            <a:extLst>
              <a:ext uri="{FF2B5EF4-FFF2-40B4-BE49-F238E27FC236}">
                <a16:creationId xmlns:a16="http://schemas.microsoft.com/office/drawing/2014/main" id="{B1E08F74-D518-422B-926E-1DC4B2DBA85E}"/>
              </a:ext>
            </a:extLst>
          </p:cNvPr>
          <p:cNvSpPr txBox="1"/>
          <p:nvPr/>
        </p:nvSpPr>
        <p:spPr>
          <a:xfrm>
            <a:off x="9781559" y="4524416"/>
            <a:ext cx="1027845" cy="338554"/>
          </a:xfrm>
          <a:prstGeom prst="rect">
            <a:avLst/>
          </a:prstGeom>
          <a:noFill/>
        </p:spPr>
        <p:txBody>
          <a:bodyPr wrap="none" rtlCol="0">
            <a:spAutoFit/>
          </a:bodyPr>
          <a:lstStyle/>
          <a:p>
            <a:pPr algn="ctr"/>
            <a:r>
              <a:rPr lang="en-US" sz="1600" dirty="0">
                <a:latin typeface="Gill Sans Light"/>
              </a:rPr>
              <a:t>Displays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83152D4-216C-49CA-89B6-BF4FD78B32A1}"/>
              </a:ext>
            </a:extLst>
          </p:cNvPr>
          <p:cNvCxnSpPr>
            <a:cxnSpLocks/>
          </p:cNvCxnSpPr>
          <p:nvPr/>
        </p:nvCxnSpPr>
        <p:spPr>
          <a:xfrm flipV="1">
            <a:off x="10241074" y="5568661"/>
            <a:ext cx="0" cy="336839"/>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666023" cy="6215"/>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10103676"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5533299"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a:t>
            </a:r>
          </a:p>
        </p:txBody>
      </p:sp>
      <p:sp>
        <p:nvSpPr>
          <p:cNvPr id="83" name="Rectangle 82">
            <a:extLst>
              <a:ext uri="{FF2B5EF4-FFF2-40B4-BE49-F238E27FC236}">
                <a16:creationId xmlns:a16="http://schemas.microsoft.com/office/drawing/2014/main" id="{DCEED07B-2876-4266-8889-B6933456A2AD}"/>
              </a:ext>
            </a:extLst>
          </p:cNvPr>
          <p:cNvSpPr/>
          <p:nvPr/>
        </p:nvSpPr>
        <p:spPr>
          <a:xfrm>
            <a:off x="5780949"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86" name="Straight Arrow Connector 85">
            <a:extLst>
              <a:ext uri="{FF2B5EF4-FFF2-40B4-BE49-F238E27FC236}">
                <a16:creationId xmlns:a16="http://schemas.microsoft.com/office/drawing/2014/main" id="{473344DE-150C-48E1-8B18-C5C21A140188}"/>
              </a:ext>
            </a:extLst>
          </p:cNvPr>
          <p:cNvCxnSpPr>
            <a:cxnSpLocks/>
            <a:endCxn id="72" idx="2"/>
          </p:cNvCxnSpPr>
          <p:nvPr/>
        </p:nvCxnSpPr>
        <p:spPr>
          <a:xfrm flipV="1">
            <a:off x="3527724" y="372629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D3737F0-3CFC-4168-9F6E-83512438F226}"/>
              </a:ext>
            </a:extLst>
          </p:cNvPr>
          <p:cNvCxnSpPr>
            <a:cxnSpLocks/>
            <a:endCxn id="74" idx="2"/>
          </p:cNvCxnSpPr>
          <p:nvPr/>
        </p:nvCxnSpPr>
        <p:spPr>
          <a:xfrm flipV="1">
            <a:off x="5660486" y="372900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AC55CD2-CE5F-4C43-BA56-7E0797FC6363}"/>
              </a:ext>
            </a:extLst>
          </p:cNvPr>
          <p:cNvCxnSpPr>
            <a:cxnSpLocks/>
            <a:endCxn id="75" idx="2"/>
          </p:cNvCxnSpPr>
          <p:nvPr/>
        </p:nvCxnSpPr>
        <p:spPr>
          <a:xfrm flipV="1">
            <a:off x="747297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D2027F6-02F0-4F88-AFB8-0786442C29E4}"/>
              </a:ext>
            </a:extLst>
          </p:cNvPr>
          <p:cNvCxnSpPr>
            <a:cxnSpLocks/>
            <a:endCxn id="76" idx="2"/>
          </p:cNvCxnSpPr>
          <p:nvPr/>
        </p:nvCxnSpPr>
        <p:spPr>
          <a:xfrm flipV="1">
            <a:off x="881402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E97C817-F8C7-40F3-ACDD-3D43C22ADBA0}"/>
              </a:ext>
            </a:extLst>
          </p:cNvPr>
          <p:cNvCxnSpPr>
            <a:cxnSpLocks/>
            <a:endCxn id="77" idx="2"/>
          </p:cNvCxnSpPr>
          <p:nvPr/>
        </p:nvCxnSpPr>
        <p:spPr>
          <a:xfrm flipV="1">
            <a:off x="10268534" y="372185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
        <p:nvSpPr>
          <p:cNvPr id="77" name="TextBox 76">
            <a:extLst>
              <a:ext uri="{FF2B5EF4-FFF2-40B4-BE49-F238E27FC236}">
                <a16:creationId xmlns:a16="http://schemas.microsoft.com/office/drawing/2014/main" id="{F3F55CC6-C2AF-49B7-897C-3319F86A34A9}"/>
              </a:ext>
            </a:extLst>
          </p:cNvPr>
          <p:cNvSpPr txBox="1"/>
          <p:nvPr/>
        </p:nvSpPr>
        <p:spPr>
          <a:xfrm>
            <a:off x="9672060" y="3321742"/>
            <a:ext cx="120339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Windows</a:t>
            </a:r>
          </a:p>
        </p:txBody>
      </p:sp>
      <p:pic>
        <p:nvPicPr>
          <p:cNvPr id="14" name="Picture 13" descr="A picture containing battery&#10;&#10;Description automatically generated">
            <a:extLst>
              <a:ext uri="{FF2B5EF4-FFF2-40B4-BE49-F238E27FC236}">
                <a16:creationId xmlns:a16="http://schemas.microsoft.com/office/drawing/2014/main" id="{41F1D657-BB6E-4341-8DB7-3A097BE48644}"/>
              </a:ext>
            </a:extLst>
          </p:cNvPr>
          <p:cNvPicPr>
            <a:picLocks noChangeAspect="1"/>
          </p:cNvPicPr>
          <p:nvPr/>
        </p:nvPicPr>
        <p:blipFill>
          <a:blip r:embed="rId4" cstate="email">
            <a:clrChange>
              <a:clrFrom>
                <a:srgbClr val="F6F8F7"/>
              </a:clrFrom>
              <a:clrTo>
                <a:srgbClr val="F6F8F7">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0948105" y="4977301"/>
            <a:ext cx="1164381" cy="635612"/>
          </a:xfrm>
          <a:prstGeom prst="rect">
            <a:avLst/>
          </a:prstGeom>
        </p:spPr>
      </p:pic>
      <p:cxnSp>
        <p:nvCxnSpPr>
          <p:cNvPr id="54" name="Straight Arrow Connector 53">
            <a:extLst>
              <a:ext uri="{FF2B5EF4-FFF2-40B4-BE49-F238E27FC236}">
                <a16:creationId xmlns:a16="http://schemas.microsoft.com/office/drawing/2014/main" id="{727B40DB-3B44-485C-88B9-A60863527017}"/>
              </a:ext>
            </a:extLst>
          </p:cNvPr>
          <p:cNvCxnSpPr>
            <a:cxnSpLocks/>
          </p:cNvCxnSpPr>
          <p:nvPr/>
        </p:nvCxnSpPr>
        <p:spPr>
          <a:xfrm flipV="1">
            <a:off x="11513283" y="5568661"/>
            <a:ext cx="0" cy="336839"/>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51246D6-E6DA-45C9-A8A6-C4F552FA9610}"/>
              </a:ext>
            </a:extLst>
          </p:cNvPr>
          <p:cNvSpPr txBox="1"/>
          <p:nvPr/>
        </p:nvSpPr>
        <p:spPr>
          <a:xfrm>
            <a:off x="11052698" y="4530603"/>
            <a:ext cx="891591" cy="338554"/>
          </a:xfrm>
          <a:prstGeom prst="rect">
            <a:avLst/>
          </a:prstGeom>
          <a:noFill/>
        </p:spPr>
        <p:txBody>
          <a:bodyPr wrap="none" rtlCol="0">
            <a:spAutoFit/>
          </a:bodyPr>
          <a:lstStyle/>
          <a:p>
            <a:pPr algn="ctr"/>
            <a:r>
              <a:rPr lang="en-US" sz="1600" dirty="0">
                <a:latin typeface="Gill Sans Light"/>
              </a:rPr>
              <a:t>Battery</a:t>
            </a:r>
          </a:p>
        </p:txBody>
      </p:sp>
      <p:sp>
        <p:nvSpPr>
          <p:cNvPr id="24" name="Rectangle: Rounded Corners 23">
            <a:extLst>
              <a:ext uri="{FF2B5EF4-FFF2-40B4-BE49-F238E27FC236}">
                <a16:creationId xmlns:a16="http://schemas.microsoft.com/office/drawing/2014/main" id="{A55C64A1-963F-4155-AF07-ED9130DC0345}"/>
              </a:ext>
            </a:extLst>
          </p:cNvPr>
          <p:cNvSpPr/>
          <p:nvPr/>
        </p:nvSpPr>
        <p:spPr>
          <a:xfrm>
            <a:off x="10895926" y="3902369"/>
            <a:ext cx="1097206" cy="537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ill Sans Light"/>
              </a:rPr>
              <a:t>Power Manager</a:t>
            </a:r>
          </a:p>
        </p:txBody>
      </p:sp>
      <p:sp>
        <p:nvSpPr>
          <p:cNvPr id="57" name="Rectangle: Rounded Corners 56">
            <a:extLst>
              <a:ext uri="{FF2B5EF4-FFF2-40B4-BE49-F238E27FC236}">
                <a16:creationId xmlns:a16="http://schemas.microsoft.com/office/drawing/2014/main" id="{E0048F16-B2FA-4714-B043-98683F32D537}"/>
              </a:ext>
            </a:extLst>
          </p:cNvPr>
          <p:cNvSpPr/>
          <p:nvPr/>
        </p:nvSpPr>
        <p:spPr>
          <a:xfrm>
            <a:off x="8525463" y="3942059"/>
            <a:ext cx="1097206" cy="537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ill Sans Light"/>
              </a:rPr>
              <a:t>Network Manager</a:t>
            </a:r>
          </a:p>
        </p:txBody>
      </p:sp>
    </p:spTree>
    <p:extLst>
      <p:ext uri="{BB962C8B-B14F-4D97-AF65-F5344CB8AC3E}">
        <p14:creationId xmlns:p14="http://schemas.microsoft.com/office/powerpoint/2010/main" val="276665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FFBD-86D7-4430-8623-1A5A496FA90C}"/>
              </a:ext>
            </a:extLst>
          </p:cNvPr>
          <p:cNvSpPr>
            <a:spLocks noGrp="1"/>
          </p:cNvSpPr>
          <p:nvPr>
            <p:ph type="title"/>
          </p:nvPr>
        </p:nvSpPr>
        <p:spPr/>
        <p:txBody>
          <a:bodyPr/>
          <a:lstStyle/>
          <a:p>
            <a:r>
              <a:rPr lang="en-US" dirty="0"/>
              <a:t>What is an Operating System?</a:t>
            </a:r>
          </a:p>
        </p:txBody>
      </p:sp>
      <p:sp>
        <p:nvSpPr>
          <p:cNvPr id="3" name="Content Placeholder 2">
            <a:extLst>
              <a:ext uri="{FF2B5EF4-FFF2-40B4-BE49-F238E27FC236}">
                <a16:creationId xmlns:a16="http://schemas.microsoft.com/office/drawing/2014/main" id="{3045FBDC-6D09-4175-BD95-8438526B950F}"/>
              </a:ext>
            </a:extLst>
          </p:cNvPr>
          <p:cNvSpPr>
            <a:spLocks noGrp="1"/>
          </p:cNvSpPr>
          <p:nvPr>
            <p:ph idx="1"/>
          </p:nvPr>
        </p:nvSpPr>
        <p:spPr>
          <a:xfrm>
            <a:off x="2239617" y="1367738"/>
            <a:ext cx="9114183" cy="5125137"/>
          </a:xfrm>
        </p:spPr>
        <p:txBody>
          <a:bodyPr>
            <a:normAutofit/>
          </a:bodyPr>
          <a:lstStyle/>
          <a:p>
            <a:r>
              <a:rPr lang="en-US" dirty="0"/>
              <a:t>Referee</a:t>
            </a:r>
          </a:p>
          <a:p>
            <a:pPr lvl="1"/>
            <a:r>
              <a:rPr lang="en-US" dirty="0"/>
              <a:t>Manage protection, isolation, and sharing of resources</a:t>
            </a:r>
          </a:p>
          <a:p>
            <a:pPr lvl="2"/>
            <a:r>
              <a:rPr lang="en-US" dirty="0"/>
              <a:t>Resource allocation and communication</a:t>
            </a:r>
          </a:p>
          <a:p>
            <a:r>
              <a:rPr lang="en-US" dirty="0"/>
              <a:t>Illusionist</a:t>
            </a:r>
          </a:p>
          <a:p>
            <a:pPr lvl="1"/>
            <a:r>
              <a:rPr lang="en-US" dirty="0"/>
              <a:t>Provide clean, easy-to-use abstractions of physical resources</a:t>
            </a:r>
          </a:p>
          <a:p>
            <a:pPr lvl="2"/>
            <a:r>
              <a:rPr lang="en-US" dirty="0"/>
              <a:t>Infinite memory, dedicated machine</a:t>
            </a:r>
          </a:p>
          <a:p>
            <a:pPr lvl="2"/>
            <a:r>
              <a:rPr lang="en-US" dirty="0"/>
              <a:t>Higher level objects: files, users, messages</a:t>
            </a:r>
          </a:p>
          <a:p>
            <a:pPr lvl="2"/>
            <a:r>
              <a:rPr lang="en-US" dirty="0"/>
              <a:t>Masking limitations, virtualization</a:t>
            </a:r>
          </a:p>
          <a:p>
            <a:r>
              <a:rPr lang="en-US" dirty="0"/>
              <a:t>Glue</a:t>
            </a:r>
          </a:p>
          <a:p>
            <a:pPr lvl="1"/>
            <a:r>
              <a:rPr lang="en-US" dirty="0"/>
              <a:t>Common services</a:t>
            </a:r>
          </a:p>
          <a:p>
            <a:pPr lvl="2"/>
            <a:r>
              <a:rPr lang="en-US" dirty="0"/>
              <a:t>Storage, Window system, Networking</a:t>
            </a:r>
          </a:p>
          <a:p>
            <a:pPr lvl="2"/>
            <a:r>
              <a:rPr lang="en-US" dirty="0"/>
              <a:t>Sharing, Authorization</a:t>
            </a:r>
          </a:p>
          <a:p>
            <a:pPr lvl="2"/>
            <a:r>
              <a:rPr lang="en-US" dirty="0"/>
              <a:t>Look and feel</a:t>
            </a:r>
          </a:p>
          <a:p>
            <a:pPr lvl="2"/>
            <a:endParaRPr lang="en-US" dirty="0"/>
          </a:p>
        </p:txBody>
      </p:sp>
      <p:pic>
        <p:nvPicPr>
          <p:cNvPr id="7" name="Picture 6">
            <a:extLst>
              <a:ext uri="{FF2B5EF4-FFF2-40B4-BE49-F238E27FC236}">
                <a16:creationId xmlns:a16="http://schemas.microsoft.com/office/drawing/2014/main" id="{65C00F34-1D9D-426C-8D4D-28C7ACFC9737}"/>
              </a:ext>
            </a:extLst>
          </p:cNvPr>
          <p:cNvPicPr>
            <a:picLocks noChangeAspect="1"/>
          </p:cNvPicPr>
          <p:nvPr/>
        </p:nvPicPr>
        <p:blipFill>
          <a:blip r:embed="rId2"/>
          <a:stretch>
            <a:fillRect/>
          </a:stretch>
        </p:blipFill>
        <p:spPr>
          <a:xfrm>
            <a:off x="676835" y="3044573"/>
            <a:ext cx="1291665" cy="1066800"/>
          </a:xfrm>
          <a:prstGeom prst="rect">
            <a:avLst/>
          </a:prstGeom>
        </p:spPr>
      </p:pic>
      <p:pic>
        <p:nvPicPr>
          <p:cNvPr id="8" name="Picture 7">
            <a:extLst>
              <a:ext uri="{FF2B5EF4-FFF2-40B4-BE49-F238E27FC236}">
                <a16:creationId xmlns:a16="http://schemas.microsoft.com/office/drawing/2014/main" id="{A7E627E2-ECD5-465A-AECF-F32DDB1B5287}"/>
              </a:ext>
            </a:extLst>
          </p:cNvPr>
          <p:cNvPicPr>
            <a:picLocks noChangeAspect="1"/>
          </p:cNvPicPr>
          <p:nvPr/>
        </p:nvPicPr>
        <p:blipFill>
          <a:blip r:embed="rId3"/>
          <a:stretch>
            <a:fillRect/>
          </a:stretch>
        </p:blipFill>
        <p:spPr>
          <a:xfrm>
            <a:off x="404208" y="1634836"/>
            <a:ext cx="1411469" cy="1130300"/>
          </a:xfrm>
          <a:prstGeom prst="rect">
            <a:avLst/>
          </a:prstGeom>
        </p:spPr>
      </p:pic>
      <p:pic>
        <p:nvPicPr>
          <p:cNvPr id="9" name="Picture 8">
            <a:extLst>
              <a:ext uri="{FF2B5EF4-FFF2-40B4-BE49-F238E27FC236}">
                <a16:creationId xmlns:a16="http://schemas.microsoft.com/office/drawing/2014/main" id="{B7B88C3A-D17E-4693-A137-D440D9027B0E}"/>
              </a:ext>
            </a:extLst>
          </p:cNvPr>
          <p:cNvPicPr>
            <a:picLocks noChangeAspect="1"/>
          </p:cNvPicPr>
          <p:nvPr/>
        </p:nvPicPr>
        <p:blipFill>
          <a:blip r:embed="rId4"/>
          <a:stretch>
            <a:fillRect/>
          </a:stretch>
        </p:blipFill>
        <p:spPr>
          <a:xfrm>
            <a:off x="439807" y="5010113"/>
            <a:ext cx="1664252" cy="1117600"/>
          </a:xfrm>
          <a:prstGeom prst="rect">
            <a:avLst/>
          </a:prstGeom>
        </p:spPr>
      </p:pic>
    </p:spTree>
    <p:extLst>
      <p:ext uri="{BB962C8B-B14F-4D97-AF65-F5344CB8AC3E}">
        <p14:creationId xmlns:p14="http://schemas.microsoft.com/office/powerpoint/2010/main" val="159882945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take CS162?</a:t>
            </a:r>
            <a:endParaRPr lang="en-US" dirty="0"/>
          </a:p>
        </p:txBody>
      </p:sp>
      <p:sp>
        <p:nvSpPr>
          <p:cNvPr id="3" name="Content Placeholder 2"/>
          <p:cNvSpPr>
            <a:spLocks noGrp="1"/>
          </p:cNvSpPr>
          <p:nvPr>
            <p:ph idx="1"/>
          </p:nvPr>
        </p:nvSpPr>
        <p:spPr/>
        <p:txBody>
          <a:bodyPr/>
          <a:lstStyle/>
          <a:p>
            <a:r>
              <a:rPr lang="en-US" dirty="0" smtClean="0"/>
              <a:t>Some of you will actually design and build operating systems or components of them.</a:t>
            </a:r>
          </a:p>
          <a:p>
            <a:pPr lvl="1"/>
            <a:r>
              <a:rPr lang="en-US" dirty="0" smtClean="0"/>
              <a:t>Perhaps more now than ever</a:t>
            </a:r>
          </a:p>
          <a:p>
            <a:r>
              <a:rPr lang="en-US" dirty="0" smtClean="0"/>
              <a:t>Many of you will create systems that utilize the core concepts in operating systems.</a:t>
            </a:r>
          </a:p>
          <a:p>
            <a:pPr lvl="1"/>
            <a:r>
              <a:rPr lang="en-US" dirty="0" smtClean="0"/>
              <a:t>Whether you build software or hardware</a:t>
            </a:r>
          </a:p>
          <a:p>
            <a:pPr lvl="1"/>
            <a:r>
              <a:rPr lang="en-US" dirty="0" smtClean="0"/>
              <a:t>The concepts and design patterns appear at many levels</a:t>
            </a:r>
          </a:p>
          <a:p>
            <a:r>
              <a:rPr lang="en-US" dirty="0" smtClean="0"/>
              <a:t>All of you will build applications, etc. that utilize operating systems</a:t>
            </a:r>
          </a:p>
          <a:p>
            <a:pPr lvl="1"/>
            <a:r>
              <a:rPr lang="en-US" dirty="0" smtClean="0"/>
              <a:t>The better you understand their design and implementation, the better use you’ll make of them.</a:t>
            </a:r>
            <a:endParaRPr lang="en-US" dirty="0"/>
          </a:p>
        </p:txBody>
      </p:sp>
    </p:spTree>
    <p:extLst>
      <p:ext uri="{BB962C8B-B14F-4D97-AF65-F5344CB8AC3E}">
        <p14:creationId xmlns:p14="http://schemas.microsoft.com/office/powerpoint/2010/main" val="2038814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90801" y="990601"/>
            <a:ext cx="6773863" cy="544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Title 1"/>
          <p:cNvSpPr>
            <a:spLocks noGrp="1"/>
          </p:cNvSpPr>
          <p:nvPr>
            <p:ph type="title"/>
          </p:nvPr>
        </p:nvSpPr>
        <p:spPr>
          <a:xfrm>
            <a:off x="1981200" y="152400"/>
            <a:ext cx="8077200" cy="533400"/>
          </a:xfrm>
        </p:spPr>
        <p:txBody>
          <a:bodyPr/>
          <a:lstStyle/>
          <a:p>
            <a:pPr>
              <a:defRPr/>
            </a:pPr>
            <a:r>
              <a:rPr lang="en-US">
                <a:latin typeface="Gill Sans Light" charset="0"/>
                <a:ea typeface="ＭＳ Ｐゴシック" charset="0"/>
                <a:cs typeface="Gill Sans Light" charset="0"/>
              </a:rPr>
              <a:t>Greatest Artifact of Human Civilization…</a:t>
            </a:r>
          </a:p>
        </p:txBody>
      </p:sp>
      <p:pic>
        <p:nvPicPr>
          <p:cNvPr id="2" name="Picture 1" descr="Free photo: Iphone, Phone, Smartphone, Mobile - Free Image on Pixabay - 246496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00200" y="1066800"/>
            <a:ext cx="1838509" cy="1378882"/>
          </a:xfrm>
          <a:prstGeom prst="rect">
            <a:avLst/>
          </a:prstGeom>
        </p:spPr>
      </p:pic>
      <p:pic>
        <p:nvPicPr>
          <p:cNvPr id="6" name="Picture 5" descr="Free photo: Iphone, Phone, Smartphone, Mobile - Free Image on Pixabay - 246496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53400" y="685800"/>
            <a:ext cx="1838509" cy="1378882"/>
          </a:xfrm>
          <a:prstGeom prst="rect">
            <a:avLst/>
          </a:prstGeom>
        </p:spPr>
      </p:pic>
      <p:pic>
        <p:nvPicPr>
          <p:cNvPr id="7" name="Picture 6" descr="Free photo: Iphone, Phone, Smartphone, Mobile - Free Image on Pixabay - 246496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95800" y="3200400"/>
            <a:ext cx="1838509" cy="1378882"/>
          </a:xfrm>
          <a:prstGeom prst="rect">
            <a:avLst/>
          </a:prstGeom>
        </p:spPr>
      </p:pic>
      <p:pic>
        <p:nvPicPr>
          <p:cNvPr id="8" name="Picture 7" descr="Free photo: Iphone, Phone, Smartphone, Mobile - Free Image on Pixabay - 246496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27023" y="4210241"/>
            <a:ext cx="1838509" cy="1378882"/>
          </a:xfrm>
          <a:prstGeom prst="rect">
            <a:avLst/>
          </a:prstGeom>
        </p:spPr>
      </p:pic>
      <p:pic>
        <p:nvPicPr>
          <p:cNvPr id="4" name="Picture 3" descr="Making Your Computer Personal"/>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2256" y="1165961"/>
            <a:ext cx="1645596" cy="1117177"/>
          </a:xfrm>
          <a:prstGeom prst="rect">
            <a:avLst/>
          </a:prstGeom>
        </p:spPr>
      </p:pic>
      <p:pic>
        <p:nvPicPr>
          <p:cNvPr id="10" name="Picture 9" descr="Making Your Computer Personal"/>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37953" y="5030534"/>
            <a:ext cx="1645596" cy="1117177"/>
          </a:xfrm>
          <a:prstGeom prst="rect">
            <a:avLst/>
          </a:prstGeom>
        </p:spPr>
      </p:pic>
      <p:pic>
        <p:nvPicPr>
          <p:cNvPr id="11" name="Picture 10" descr="Making Your Computer Personal"/>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97947" y="2868270"/>
            <a:ext cx="1645596" cy="1117177"/>
          </a:xfrm>
          <a:prstGeom prst="rect">
            <a:avLst/>
          </a:prstGeom>
        </p:spPr>
      </p:pic>
      <p:pic>
        <p:nvPicPr>
          <p:cNvPr id="12" name="Picture 11" descr="Making Your Computer Personal"/>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2866" y="4446109"/>
            <a:ext cx="1645596" cy="1117177"/>
          </a:xfrm>
          <a:prstGeom prst="rect">
            <a:avLst/>
          </a:prstGeom>
        </p:spPr>
      </p:pic>
      <p:pic>
        <p:nvPicPr>
          <p:cNvPr id="13" name="Picture 12">
            <a:extLst>
              <a:ext uri="{FF2B5EF4-FFF2-40B4-BE49-F238E27FC236}">
                <a16:creationId xmlns:a16="http://schemas.microsoft.com/office/drawing/2014/main" id="{3D7BB3CF-C0E5-4951-9916-553799587837}"/>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93221" y="2585917"/>
            <a:ext cx="1897063"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2">
            <a:extLst>
              <a:ext uri="{FF2B5EF4-FFF2-40B4-BE49-F238E27FC236}">
                <a16:creationId xmlns:a16="http://schemas.microsoft.com/office/drawing/2014/main" id="{3D7BB3CF-C0E5-4951-9916-553799587837}"/>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flipH="1">
            <a:off x="6770536" y="3148327"/>
            <a:ext cx="1897063"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Fitbit | My new Fitbit complete with yellow band... =o ..."/>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55244" y="1896477"/>
            <a:ext cx="626596" cy="528691"/>
          </a:xfrm>
          <a:prstGeom prst="rect">
            <a:avLst/>
          </a:prstGeom>
        </p:spPr>
      </p:pic>
      <p:pic>
        <p:nvPicPr>
          <p:cNvPr id="16" name="Picture 15" descr="Fitbit | My new Fitbit complete with yellow band... =o ..."/>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72388" y="5004698"/>
            <a:ext cx="626596" cy="528691"/>
          </a:xfrm>
          <a:prstGeom prst="rect">
            <a:avLst/>
          </a:prstGeom>
        </p:spPr>
      </p:pic>
      <p:pic>
        <p:nvPicPr>
          <p:cNvPr id="9" name="Picture 8" descr="Tesla car 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823871" y="1402159"/>
            <a:ext cx="1976580" cy="1248540"/>
          </a:xfrm>
          <a:prstGeom prst="rect">
            <a:avLst/>
          </a:prstGeom>
        </p:spPr>
      </p:pic>
      <p:pic>
        <p:nvPicPr>
          <p:cNvPr id="18" name="Picture 17" descr="Tesla car 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flipH="1">
            <a:off x="369480" y="5313859"/>
            <a:ext cx="1976580" cy="1248540"/>
          </a:xfrm>
          <a:prstGeom prst="rect">
            <a:avLst/>
          </a:prstGeom>
        </p:spPr>
      </p:pic>
      <p:pic>
        <p:nvPicPr>
          <p:cNvPr id="15" name="Picture 14" descr="the last cult of England | Staff of Programmes Ltd, London, … | Flick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1591" y="1591469"/>
            <a:ext cx="6086475" cy="4238625"/>
          </a:xfrm>
          <a:prstGeom prst="rect">
            <a:avLst/>
          </a:prstGeom>
        </p:spPr>
      </p:pic>
      <p:sp>
        <p:nvSpPr>
          <p:cNvPr id="17" name="Rectangle 16"/>
          <p:cNvSpPr/>
          <p:nvPr/>
        </p:nvSpPr>
        <p:spPr>
          <a:xfrm>
            <a:off x="3512003" y="3018275"/>
            <a:ext cx="4786888"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The Internet!</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894594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nodeType="afterEffect">
                                  <p:stCondLst>
                                    <p:cond delay="1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nodeType="afterEffect">
                                  <p:stCondLst>
                                    <p:cond delay="1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nodeType="afterEffect">
                                  <p:stCondLst>
                                    <p:cond delay="1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nodeType="afterEffect">
                                  <p:stCondLst>
                                    <p:cond delay="10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1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nodeType="afterEffect">
                                  <p:stCondLst>
                                    <p:cond delay="10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nodeType="afterEffect">
                                  <p:stCondLst>
                                    <p:cond delay="100"/>
                                  </p:stCondLst>
                                  <p:childTnLst>
                                    <p:set>
                                      <p:cBhvr>
                                        <p:cTn id="30" dur="1" fill="hold">
                                          <p:stCondLst>
                                            <p:cond delay="0"/>
                                          </p:stCondLst>
                                        </p:cTn>
                                        <p:tgtEl>
                                          <p:spTgt spid="2"/>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nodeType="afterEffect">
                                  <p:stCondLst>
                                    <p:cond delay="1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nodeType="afterEffect">
                                  <p:stCondLst>
                                    <p:cond delay="1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nodeType="afterEffect">
                                  <p:stCondLst>
                                    <p:cond delay="100"/>
                                  </p:stCondLst>
                                  <p:childTnLst>
                                    <p:set>
                                      <p:cBhvr>
                                        <p:cTn id="39" dur="1" fill="hold">
                                          <p:stCondLst>
                                            <p:cond delay="0"/>
                                          </p:stCondLst>
                                        </p:cTn>
                                        <p:tgtEl>
                                          <p:spTgt spid="12"/>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nodeType="afterEffect">
                                  <p:stCondLst>
                                    <p:cond delay="10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nodeType="afterEffect">
                                  <p:stCondLst>
                                    <p:cond delay="10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362201" y="290952"/>
            <a:ext cx="7292975" cy="316880"/>
          </a:xfrm>
        </p:spPr>
        <p:txBody>
          <a:bodyPr/>
          <a:lstStyle/>
          <a:p>
            <a:r>
              <a:rPr lang="en-US" dirty="0" smtClean="0"/>
              <a:t>Who am I?</a:t>
            </a:r>
          </a:p>
        </p:txBody>
      </p:sp>
      <p:sp>
        <p:nvSpPr>
          <p:cNvPr id="955395" name="Rectangle 3"/>
          <p:cNvSpPr>
            <a:spLocks noGrp="1" noChangeArrowheads="1"/>
          </p:cNvSpPr>
          <p:nvPr>
            <p:ph type="body" idx="1"/>
          </p:nvPr>
        </p:nvSpPr>
        <p:spPr>
          <a:xfrm>
            <a:off x="1694064" y="723638"/>
            <a:ext cx="8763000" cy="6134362"/>
          </a:xfrm>
        </p:spPr>
        <p:txBody>
          <a:bodyPr>
            <a:normAutofit fontScale="92500" lnSpcReduction="20000"/>
          </a:bodyPr>
          <a:lstStyle/>
          <a:p>
            <a:pPr>
              <a:defRPr/>
            </a:pPr>
            <a:r>
              <a:rPr lang="en-US" dirty="0" smtClean="0"/>
              <a:t>Professor John Kubiatowicz (Prof “</a:t>
            </a:r>
            <a:r>
              <a:rPr lang="en-US" dirty="0" err="1" smtClean="0"/>
              <a:t>Kubi</a:t>
            </a:r>
            <a:r>
              <a:rPr lang="en-US" dirty="0" smtClean="0"/>
              <a:t>”)</a:t>
            </a:r>
          </a:p>
          <a:p>
            <a:pPr lvl="1">
              <a:defRPr/>
            </a:pPr>
            <a:r>
              <a:rPr lang="en-US" dirty="0" smtClean="0"/>
              <a:t>Background in Hardware Design</a:t>
            </a:r>
          </a:p>
          <a:p>
            <a:pPr lvl="2">
              <a:defRPr/>
            </a:pPr>
            <a:r>
              <a:rPr lang="en-US" dirty="0" smtClean="0"/>
              <a:t>Alewife project at MIT</a:t>
            </a:r>
          </a:p>
          <a:p>
            <a:pPr lvl="2">
              <a:defRPr/>
            </a:pPr>
            <a:r>
              <a:rPr lang="en-US" dirty="0" smtClean="0"/>
              <a:t>Designed CMMU, Modified SPAR C processor</a:t>
            </a:r>
          </a:p>
          <a:p>
            <a:pPr lvl="2">
              <a:defRPr/>
            </a:pPr>
            <a:r>
              <a:rPr lang="en-US" dirty="0" smtClean="0"/>
              <a:t>Helped to write operating system</a:t>
            </a:r>
          </a:p>
          <a:p>
            <a:pPr lvl="1">
              <a:defRPr/>
            </a:pPr>
            <a:r>
              <a:rPr lang="en-US" dirty="0" smtClean="0"/>
              <a:t>Background in Operating Systems</a:t>
            </a:r>
          </a:p>
          <a:p>
            <a:pPr lvl="2">
              <a:defRPr/>
            </a:pPr>
            <a:r>
              <a:rPr lang="en-US" dirty="0" smtClean="0"/>
              <a:t>Worked for Project Athena (MIT) </a:t>
            </a:r>
          </a:p>
          <a:p>
            <a:pPr lvl="2">
              <a:defRPr/>
            </a:pPr>
            <a:r>
              <a:rPr lang="en-US" dirty="0" smtClean="0"/>
              <a:t>OS Developer (device drivers, network file systems)</a:t>
            </a:r>
          </a:p>
          <a:p>
            <a:pPr lvl="2">
              <a:defRPr/>
            </a:pPr>
            <a:r>
              <a:rPr lang="en-US" dirty="0" smtClean="0"/>
              <a:t>Worked on Clustered High-Availability systems.</a:t>
            </a:r>
          </a:p>
          <a:p>
            <a:pPr lvl="1">
              <a:defRPr/>
            </a:pPr>
            <a:r>
              <a:rPr lang="en-US" dirty="0" smtClean="0"/>
              <a:t>Peer-to-Peer</a:t>
            </a:r>
          </a:p>
          <a:p>
            <a:pPr lvl="2">
              <a:defRPr/>
            </a:pPr>
            <a:r>
              <a:rPr lang="en-US" dirty="0" err="1" smtClean="0"/>
              <a:t>OceanStore</a:t>
            </a:r>
            <a:r>
              <a:rPr lang="en-US" dirty="0" smtClean="0"/>
              <a:t> project – Store your data for 1000 years</a:t>
            </a:r>
          </a:p>
          <a:p>
            <a:pPr lvl="2">
              <a:defRPr/>
            </a:pPr>
            <a:r>
              <a:rPr lang="en-US" dirty="0" smtClean="0"/>
              <a:t>Tapestry and Bamboo – Find you data around globe</a:t>
            </a:r>
          </a:p>
          <a:p>
            <a:pPr lvl="2">
              <a:defRPr/>
            </a:pPr>
            <a:r>
              <a:rPr lang="en-US" dirty="0" smtClean="0"/>
              <a:t>One of the first cloud storage projects!  (Before the cloud!)</a:t>
            </a:r>
          </a:p>
          <a:p>
            <a:pPr lvl="1">
              <a:defRPr/>
            </a:pPr>
            <a:r>
              <a:rPr lang="en-US" dirty="0" smtClean="0"/>
              <a:t>Quantum Computing</a:t>
            </a:r>
          </a:p>
          <a:p>
            <a:pPr lvl="2">
              <a:defRPr/>
            </a:pPr>
            <a:r>
              <a:rPr lang="en-US" dirty="0" smtClean="0"/>
              <a:t>Exploring architectures for quantum computers</a:t>
            </a:r>
          </a:p>
          <a:p>
            <a:pPr lvl="2">
              <a:defRPr/>
            </a:pPr>
            <a:r>
              <a:rPr lang="en-US" dirty="0" smtClean="0"/>
              <a:t>CAD tool set yields some interesting results</a:t>
            </a:r>
          </a:p>
          <a:p>
            <a:pPr lvl="1">
              <a:defRPr/>
            </a:pPr>
            <a:r>
              <a:rPr lang="en-US" dirty="0" err="1">
                <a:solidFill>
                  <a:srgbClr val="FF0000"/>
                </a:solidFill>
              </a:rPr>
              <a:t>SwarmLAB</a:t>
            </a:r>
            <a:r>
              <a:rPr lang="en-US" dirty="0">
                <a:solidFill>
                  <a:srgbClr val="FF0000"/>
                </a:solidFill>
              </a:rPr>
              <a:t>/Berkeley Lab for Intelligent Edge</a:t>
            </a:r>
          </a:p>
          <a:p>
            <a:pPr lvl="2">
              <a:defRPr/>
            </a:pPr>
            <a:r>
              <a:rPr lang="en-US" dirty="0">
                <a:solidFill>
                  <a:srgbClr val="FF0000"/>
                </a:solidFill>
              </a:rPr>
              <a:t>Global Data Plane (GDP)/</a:t>
            </a:r>
            <a:r>
              <a:rPr lang="en-US" dirty="0" err="1">
                <a:solidFill>
                  <a:srgbClr val="FF0000"/>
                </a:solidFill>
              </a:rPr>
              <a:t>DataCapsules</a:t>
            </a:r>
            <a:endParaRPr lang="en-US" dirty="0">
              <a:solidFill>
                <a:srgbClr val="FF0000"/>
              </a:solidFill>
            </a:endParaRPr>
          </a:p>
          <a:p>
            <a:pPr lvl="2">
              <a:defRPr/>
            </a:pPr>
            <a:r>
              <a:rPr lang="en-US" dirty="0">
                <a:solidFill>
                  <a:srgbClr val="FF0000"/>
                </a:solidFill>
              </a:rPr>
              <a:t>Fog </a:t>
            </a:r>
            <a:r>
              <a:rPr lang="en-US" dirty="0" smtClean="0">
                <a:solidFill>
                  <a:srgbClr val="FF0000"/>
                </a:solidFill>
              </a:rPr>
              <a:t>Robotics</a:t>
            </a:r>
          </a:p>
          <a:p>
            <a:pPr lvl="2">
              <a:defRPr/>
            </a:pPr>
            <a:r>
              <a:rPr lang="en-US" dirty="0" smtClean="0">
                <a:solidFill>
                  <a:srgbClr val="FF0000"/>
                </a:solidFill>
              </a:rPr>
              <a:t>Hardened Data Containers</a:t>
            </a:r>
            <a:endParaRPr lang="en-US" dirty="0">
              <a:solidFill>
                <a:srgbClr val="FF0000"/>
              </a:solidFill>
            </a:endParaRPr>
          </a:p>
        </p:txBody>
      </p:sp>
      <p:grpSp>
        <p:nvGrpSpPr>
          <p:cNvPr id="2" name="Group 1"/>
          <p:cNvGrpSpPr>
            <a:grpSpLocks/>
          </p:cNvGrpSpPr>
          <p:nvPr/>
        </p:nvGrpSpPr>
        <p:grpSpPr bwMode="auto">
          <a:xfrm>
            <a:off x="9525000" y="1924814"/>
            <a:ext cx="1935550" cy="1355159"/>
            <a:chOff x="6934200" y="2813050"/>
            <a:chExt cx="2209800" cy="1763713"/>
          </a:xfrm>
        </p:grpSpPr>
        <p:grpSp>
          <p:nvGrpSpPr>
            <p:cNvPr id="4107" name="Group 6"/>
            <p:cNvGrpSpPr>
              <a:grpSpLocks/>
            </p:cNvGrpSpPr>
            <p:nvPr/>
          </p:nvGrpSpPr>
          <p:grpSpPr bwMode="auto">
            <a:xfrm>
              <a:off x="6934200" y="2813050"/>
              <a:ext cx="1698625" cy="1763713"/>
              <a:chOff x="1968" y="960"/>
              <a:chExt cx="1776" cy="1776"/>
            </a:xfrm>
          </p:grpSpPr>
          <p:pic>
            <p:nvPicPr>
              <p:cNvPr id="4109"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l="2563" t="2563" r="2563" b="2563"/>
              <a:stretch>
                <a:fillRect/>
              </a:stretch>
            </p:blipFill>
            <p:spPr bwMode="auto">
              <a:xfrm>
                <a:off x="1968" y="960"/>
                <a:ext cx="1776" cy="17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8" descr="Viewlogo_new0"/>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2448" y="1056"/>
                <a:ext cx="864"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9" descr="Viewlogo_new0"/>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8" y="2067"/>
                <a:ext cx="864"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0" descr="Viewlogo_new0"/>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1943" y="1584"/>
                <a:ext cx="864"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1" descr="Viewlogo_new0"/>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2906" y="1561"/>
                <a:ext cx="864"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8" name="Rectangle 12"/>
            <p:cNvSpPr>
              <a:spLocks noChangeArrowheads="1"/>
            </p:cNvSpPr>
            <p:nvPr/>
          </p:nvSpPr>
          <p:spPr bwMode="auto">
            <a:xfrm rot="5400000">
              <a:off x="8153400" y="3433763"/>
              <a:ext cx="1524000" cy="457200"/>
            </a:xfrm>
            <a:prstGeom prst="rect">
              <a:avLst/>
            </a:prstGeom>
            <a:solidFill>
              <a:schemeClr val="bg1"/>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600">
                  <a:latin typeface="Comic Sans MS" pitchFamily="66" charset="0"/>
                </a:rPr>
                <a:t>Tessellation</a:t>
              </a:r>
            </a:p>
          </p:txBody>
        </p:sp>
      </p:grpSp>
      <p:grpSp>
        <p:nvGrpSpPr>
          <p:cNvPr id="3" name="Group 2"/>
          <p:cNvGrpSpPr>
            <a:grpSpLocks/>
          </p:cNvGrpSpPr>
          <p:nvPr/>
        </p:nvGrpSpPr>
        <p:grpSpPr bwMode="auto">
          <a:xfrm>
            <a:off x="9525000" y="315373"/>
            <a:ext cx="1935550" cy="1478404"/>
            <a:chOff x="6934200" y="919163"/>
            <a:chExt cx="2209800" cy="1762125"/>
          </a:xfrm>
        </p:grpSpPr>
        <p:pic>
          <p:nvPicPr>
            <p:cNvPr id="4105" name="Picture 4" descr="cmmu-photo-smal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34200" y="919163"/>
              <a:ext cx="17621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3"/>
            <p:cNvSpPr>
              <a:spLocks noChangeArrowheads="1"/>
            </p:cNvSpPr>
            <p:nvPr/>
          </p:nvSpPr>
          <p:spPr bwMode="auto">
            <a:xfrm rot="5400000">
              <a:off x="8153400" y="1528763"/>
              <a:ext cx="1524000" cy="457200"/>
            </a:xfrm>
            <a:prstGeom prst="rect">
              <a:avLst/>
            </a:prstGeom>
            <a:solidFill>
              <a:schemeClr val="bg1"/>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600" dirty="0">
                  <a:latin typeface="Comic Sans MS" pitchFamily="66" charset="0"/>
                </a:rPr>
                <a:t>Alewife</a:t>
              </a:r>
            </a:p>
          </p:txBody>
        </p:sp>
      </p:grpSp>
      <p:grpSp>
        <p:nvGrpSpPr>
          <p:cNvPr id="4" name="Group 3"/>
          <p:cNvGrpSpPr>
            <a:grpSpLocks/>
          </p:cNvGrpSpPr>
          <p:nvPr/>
        </p:nvGrpSpPr>
        <p:grpSpPr bwMode="auto">
          <a:xfrm>
            <a:off x="9601200" y="3220214"/>
            <a:ext cx="1843542" cy="1829884"/>
            <a:chOff x="6993727" y="4483666"/>
            <a:chExt cx="2150273" cy="2343150"/>
          </a:xfrm>
        </p:grpSpPr>
        <p:pic>
          <p:nvPicPr>
            <p:cNvPr id="4103" name="Picture 5" descr="oceanblue"/>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3727" y="4483666"/>
              <a:ext cx="1600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14"/>
            <p:cNvSpPr>
              <a:spLocks noChangeArrowheads="1"/>
            </p:cNvSpPr>
            <p:nvPr/>
          </p:nvSpPr>
          <p:spPr bwMode="auto">
            <a:xfrm rot="5400000">
              <a:off x="8153400" y="5643563"/>
              <a:ext cx="1524000" cy="457200"/>
            </a:xfrm>
            <a:prstGeom prst="rect">
              <a:avLst/>
            </a:prstGeom>
            <a:solidFill>
              <a:schemeClr val="bg1"/>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600">
                  <a:latin typeface="Comic Sans MS" pitchFamily="66" charset="0"/>
                </a:rPr>
                <a:t>OceanStore</a:t>
              </a:r>
            </a:p>
          </p:txBody>
        </p:sp>
      </p:grpSp>
      <p:pic>
        <p:nvPicPr>
          <p:cNvPr id="5" name="Picture 4"/>
          <p:cNvPicPr>
            <a:picLocks noChangeAspect="1"/>
          </p:cNvPicPr>
          <p:nvPr/>
        </p:nvPicPr>
        <p:blipFill rotWithShape="1">
          <a:blip r:embed="rId7" cstate="email">
            <a:extLst>
              <a:ext uri="{28A0092B-C50C-407E-A947-70E740481C1C}">
                <a14:useLocalDpi xmlns:a14="http://schemas.microsoft.com/office/drawing/2010/main" val="0"/>
              </a:ext>
            </a:extLst>
          </a:blip>
          <a:srcRect l="12222" t="8148" r="16667" b="13704"/>
          <a:stretch/>
        </p:blipFill>
        <p:spPr>
          <a:xfrm rot="5400000">
            <a:off x="-44058" y="1542608"/>
            <a:ext cx="2235249" cy="1842334"/>
          </a:xfrm>
          <a:prstGeom prst="rect">
            <a:avLst/>
          </a:prstGeom>
          <a:ln>
            <a:solidFill>
              <a:schemeClr val="tx1"/>
            </a:solidFill>
          </a:ln>
        </p:spPr>
      </p:pic>
      <p:grpSp>
        <p:nvGrpSpPr>
          <p:cNvPr id="8" name="Group 7"/>
          <p:cNvGrpSpPr/>
          <p:nvPr/>
        </p:nvGrpSpPr>
        <p:grpSpPr>
          <a:xfrm>
            <a:off x="7742081" y="5439232"/>
            <a:ext cx="3546501" cy="1190168"/>
            <a:chOff x="7742081" y="5352459"/>
            <a:chExt cx="3546501" cy="1190168"/>
          </a:xfrm>
        </p:grpSpPr>
        <p:grpSp>
          <p:nvGrpSpPr>
            <p:cNvPr id="19" name="Group 18"/>
            <p:cNvGrpSpPr/>
            <p:nvPr/>
          </p:nvGrpSpPr>
          <p:grpSpPr>
            <a:xfrm>
              <a:off x="7742081" y="5360963"/>
              <a:ext cx="3078319" cy="1173160"/>
              <a:chOff x="540152" y="1386710"/>
              <a:chExt cx="4935659" cy="2086182"/>
            </a:xfrm>
          </p:grpSpPr>
          <p:grpSp>
            <p:nvGrpSpPr>
              <p:cNvPr id="20" name="Group 19"/>
              <p:cNvGrpSpPr/>
              <p:nvPr/>
            </p:nvGrpSpPr>
            <p:grpSpPr>
              <a:xfrm>
                <a:off x="3461101" y="1386710"/>
                <a:ext cx="2014710" cy="2086182"/>
                <a:chOff x="1139064" y="590166"/>
                <a:chExt cx="2014710" cy="2086182"/>
              </a:xfrm>
            </p:grpSpPr>
            <p:pic>
              <p:nvPicPr>
                <p:cNvPr id="22" name="Picture 21"/>
                <p:cNvPicPr>
                  <a:picLocks noChangeAspect="1"/>
                </p:cNvPicPr>
                <p:nvPr/>
              </p:nvPicPr>
              <p:blipFill>
                <a:blip r:embed="rId8" cstate="email">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1139064" y="590166"/>
                  <a:ext cx="2014710" cy="2086182"/>
                </a:xfrm>
                <a:prstGeom prst="rect">
                  <a:avLst/>
                </a:prstGeom>
              </p:spPr>
            </p:pic>
            <p:sp>
              <p:nvSpPr>
                <p:cNvPr id="23" name="TextBox 22"/>
                <p:cNvSpPr txBox="1"/>
                <p:nvPr/>
              </p:nvSpPr>
              <p:spPr>
                <a:xfrm rot="19135451">
                  <a:off x="2329706" y="1189057"/>
                  <a:ext cx="296191" cy="930421"/>
                </a:xfrm>
                <a:prstGeom prst="rect">
                  <a:avLst/>
                </a:prstGeom>
                <a:noFill/>
              </p:spPr>
              <p:txBody>
                <a:bodyPr wrap="none" rtlCol="0">
                  <a:spAutoFit/>
                </a:bodyPr>
                <a:lstStyle/>
                <a:p>
                  <a:endParaRPr lang="en-US" sz="2800" dirty="0"/>
                </a:p>
              </p:txBody>
            </p:sp>
          </p:grpSp>
          <p:pic>
            <p:nvPicPr>
              <p:cNvPr id="21" name="Picture 20" descr="Free photo: Dock, &lt;strong&gt;Container&lt;/strong&gt;, Export, Cargo - Free Image on Pixabay - 44198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40152" y="1387622"/>
                <a:ext cx="2833688" cy="1895029"/>
              </a:xfrm>
              <a:prstGeom prst="rect">
                <a:avLst/>
              </a:prstGeom>
            </p:spPr>
          </p:pic>
        </p:grpSp>
        <p:sp>
          <p:nvSpPr>
            <p:cNvPr id="24" name="Rectangle 14"/>
            <p:cNvSpPr>
              <a:spLocks noChangeArrowheads="1"/>
            </p:cNvSpPr>
            <p:nvPr/>
          </p:nvSpPr>
          <p:spPr bwMode="auto">
            <a:xfrm rot="5400000">
              <a:off x="10497507" y="5751552"/>
              <a:ext cx="1190168" cy="391982"/>
            </a:xfrm>
            <a:prstGeom prst="rect">
              <a:avLst/>
            </a:prstGeom>
            <a:solidFill>
              <a:schemeClr val="bg1"/>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600" dirty="0" smtClean="0">
                  <a:latin typeface="Comic Sans MS" pitchFamily="66" charset="0"/>
                </a:rPr>
                <a:t>Global Data </a:t>
              </a:r>
            </a:p>
            <a:p>
              <a:pPr algn="ctr">
                <a:spcBef>
                  <a:spcPct val="0"/>
                </a:spcBef>
              </a:pPr>
              <a:r>
                <a:rPr lang="en-US" sz="1600" dirty="0" smtClean="0">
                  <a:latin typeface="Comic Sans MS" pitchFamily="66" charset="0"/>
                </a:rPr>
                <a:t>Plane</a:t>
              </a:r>
              <a:endParaRPr lang="en-US" sz="1600" dirty="0">
                <a:latin typeface="Comic Sans MS" pitchFamily="66" charset="0"/>
              </a:endParaRPr>
            </a:p>
          </p:txBody>
        </p:sp>
      </p:grpSp>
      <p:sp>
        <p:nvSpPr>
          <p:cNvPr id="25" name="Rectangle 16"/>
          <p:cNvSpPr>
            <a:spLocks noChangeArrowheads="1"/>
          </p:cNvSpPr>
          <p:nvPr/>
        </p:nvSpPr>
        <p:spPr bwMode="auto">
          <a:xfrm>
            <a:off x="0" y="3644688"/>
            <a:ext cx="218200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John Kubiatowicz</a:t>
            </a:r>
            <a:br>
              <a:rPr lang="en-US" sz="2000" b="0" dirty="0" smtClean="0">
                <a:latin typeface="Gill Sans Light"/>
              </a:rPr>
            </a:br>
            <a:r>
              <a:rPr lang="en-US" sz="2000" b="0" dirty="0" smtClean="0">
                <a:latin typeface="Gill Sans Light"/>
              </a:rPr>
              <a:t>(KUBI)</a:t>
            </a:r>
            <a:endParaRPr lang="en-US" sz="2000" b="0" dirty="0">
              <a:latin typeface="Gill Sans Light"/>
            </a:endParaRPr>
          </a:p>
        </p:txBody>
      </p:sp>
    </p:spTree>
    <p:extLst>
      <p:ext uri="{BB962C8B-B14F-4D97-AF65-F5344CB8AC3E}">
        <p14:creationId xmlns:p14="http://schemas.microsoft.com/office/powerpoint/2010/main" val="8690405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5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53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53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539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5395">
                                            <p:txEl>
                                              <p:pRg st="4" end="4"/>
                                            </p:txEl>
                                          </p:spTgt>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55395">
                                            <p:txEl>
                                              <p:pRg st="5" end="5"/>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55395">
                                            <p:txEl>
                                              <p:pRg st="6" end="6"/>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55395">
                                            <p:txEl>
                                              <p:pRg st="7" end="7"/>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955395">
                                            <p:txEl>
                                              <p:pRg st="8" end="8"/>
                                            </p:txEl>
                                          </p:spTgt>
                                        </p:tgtEl>
                                        <p:attrNameLst>
                                          <p:attrName>style.visibility</p:attrName>
                                        </p:attrNameLst>
                                      </p:cBhvr>
                                      <p:to>
                                        <p:strVal val="visible"/>
                                      </p:to>
                                    </p:set>
                                  </p:childTnLst>
                                </p:cTn>
                              </p:par>
                            </p:childTnLst>
                          </p:cTn>
                        </p:par>
                        <p:par>
                          <p:cTn id="30" fill="hold" nodeType="afterGroup">
                            <p:stCondLst>
                              <p:cond delay="0"/>
                            </p:stCondLst>
                            <p:childTnLst>
                              <p:par>
                                <p:cTn id="31" presetID="1"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55395">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55395">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55395">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55395">
                                            <p:txEl>
                                              <p:pRg st="12" end="12"/>
                                            </p:txEl>
                                          </p:spTgt>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55395">
                                            <p:txEl>
                                              <p:pRg st="13" end="13"/>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55395">
                                            <p:txEl>
                                              <p:pRg st="14" end="14"/>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955395">
                                            <p:txEl>
                                              <p:pRg st="15" end="15"/>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955395">
                                            <p:txEl>
                                              <p:pRg st="16" end="16"/>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955395">
                                            <p:txEl>
                                              <p:pRg st="17" end="17"/>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55395">
                                            <p:txEl>
                                              <p:pRg st="18" end="18"/>
                                            </p:txEl>
                                          </p:spTgt>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955395">
                                            <p:txEl>
                                              <p:pRg st="19" end="19"/>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5" grpId="0" uiExpand="1"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latin typeface="Gill Sans Light" charset="0"/>
                <a:cs typeface="Gill Sans Light" charset="0"/>
              </a:rPr>
              <a:t>CS162 TAs: Sections TBA</a:t>
            </a:r>
            <a:endParaRPr lang="en-US" dirty="0"/>
          </a:p>
        </p:txBody>
      </p:sp>
      <p:grpSp>
        <p:nvGrpSpPr>
          <p:cNvPr id="56" name="Group 55"/>
          <p:cNvGrpSpPr/>
          <p:nvPr/>
        </p:nvGrpSpPr>
        <p:grpSpPr>
          <a:xfrm>
            <a:off x="449778" y="979560"/>
            <a:ext cx="1830384" cy="2525642"/>
            <a:chOff x="367304" y="903360"/>
            <a:chExt cx="1830384" cy="2525642"/>
          </a:xfrm>
        </p:grpSpPr>
        <p:sp>
          <p:nvSpPr>
            <p:cNvPr id="11" name="Rectangle 16"/>
            <p:cNvSpPr>
              <a:spLocks noChangeArrowheads="1"/>
            </p:cNvSpPr>
            <p:nvPr/>
          </p:nvSpPr>
          <p:spPr bwMode="auto">
            <a:xfrm>
              <a:off x="468813" y="2721116"/>
              <a:ext cx="162736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Neil Kulkarni</a:t>
              </a:r>
              <a:br>
                <a:rPr lang="en-US" sz="2000" b="0" dirty="0" smtClean="0">
                  <a:latin typeface="Gill Sans Light"/>
                </a:rPr>
              </a:br>
              <a:r>
                <a:rPr lang="en-US" sz="2000" b="0" dirty="0" smtClean="0">
                  <a:latin typeface="Gill Sans Light"/>
                  <a:cs typeface="Gill Sans Light" charset="0"/>
                </a:rPr>
                <a:t>(Head </a:t>
              </a:r>
              <a:r>
                <a:rPr lang="en-US" sz="2000" b="0" dirty="0">
                  <a:latin typeface="Gill Sans Light"/>
                  <a:cs typeface="Gill Sans Light" charset="0"/>
                </a:rPr>
                <a:t>TA)</a:t>
              </a:r>
              <a:endParaRPr lang="en-US" sz="2000" b="0" dirty="0">
                <a:latin typeface="Gill Sans Light"/>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17222" t="14109" r="31943" b="36012"/>
            <a:stretch/>
          </p:blipFill>
          <p:spPr>
            <a:xfrm>
              <a:off x="367304" y="903360"/>
              <a:ext cx="1830384" cy="1828800"/>
            </a:xfrm>
            <a:prstGeom prst="rect">
              <a:avLst/>
            </a:prstGeom>
          </p:spPr>
        </p:pic>
      </p:grpSp>
      <p:grpSp>
        <p:nvGrpSpPr>
          <p:cNvPr id="55" name="Group 54"/>
          <p:cNvGrpSpPr/>
          <p:nvPr/>
        </p:nvGrpSpPr>
        <p:grpSpPr>
          <a:xfrm>
            <a:off x="367743" y="3653003"/>
            <a:ext cx="1994457" cy="2519197"/>
            <a:chOff x="285269" y="3500603"/>
            <a:chExt cx="1994457" cy="2519197"/>
          </a:xfrm>
        </p:grpSpPr>
        <p:sp>
          <p:nvSpPr>
            <p:cNvPr id="35" name="Rectangle 16"/>
            <p:cNvSpPr>
              <a:spLocks noChangeArrowheads="1"/>
            </p:cNvSpPr>
            <p:nvPr/>
          </p:nvSpPr>
          <p:spPr bwMode="auto">
            <a:xfrm>
              <a:off x="285269" y="5311914"/>
              <a:ext cx="199445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err="1" smtClean="0">
                  <a:latin typeface="Gill Sans Light"/>
                </a:rPr>
                <a:t>Akshat</a:t>
              </a:r>
              <a:r>
                <a:rPr lang="en-US" sz="2000" b="0" dirty="0" smtClean="0">
                  <a:latin typeface="Gill Sans Light"/>
                </a:rPr>
                <a:t> </a:t>
              </a:r>
              <a:r>
                <a:rPr lang="en-US" sz="2000" b="0" dirty="0" err="1" smtClean="0">
                  <a:latin typeface="Gill Sans Light"/>
                </a:rPr>
                <a:t>Gokhale</a:t>
              </a:r>
              <a:r>
                <a:rPr lang="en-US" sz="2000" b="0" dirty="0">
                  <a:latin typeface="Gill Sans Light"/>
                </a:rPr>
                <a:t/>
              </a:r>
              <a:br>
                <a:rPr lang="en-US" sz="2000" b="0" dirty="0">
                  <a:latin typeface="Gill Sans Light"/>
                </a:rPr>
              </a:br>
              <a:r>
                <a:rPr lang="en-US" sz="2000" b="0" dirty="0">
                  <a:latin typeface="Gill Sans Light"/>
                  <a:cs typeface="Gill Sans Light" charset="0"/>
                </a:rPr>
                <a:t>(Head TA)</a:t>
              </a:r>
              <a:endParaRPr lang="en-US" sz="2000" b="0" dirty="0">
                <a:latin typeface="Gill Sans Light"/>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l="6000" t="-400" r="24800" b="31200"/>
            <a:stretch/>
          </p:blipFill>
          <p:spPr>
            <a:xfrm>
              <a:off x="368097" y="3500603"/>
              <a:ext cx="1828800" cy="1828800"/>
            </a:xfrm>
            <a:prstGeom prst="rect">
              <a:avLst/>
            </a:prstGeom>
          </p:spPr>
        </p:pic>
      </p:grpSp>
      <p:grpSp>
        <p:nvGrpSpPr>
          <p:cNvPr id="45" name="Group 44"/>
          <p:cNvGrpSpPr/>
          <p:nvPr/>
        </p:nvGrpSpPr>
        <p:grpSpPr>
          <a:xfrm>
            <a:off x="2917370" y="1019990"/>
            <a:ext cx="1828800" cy="2177435"/>
            <a:chOff x="2917370" y="943790"/>
            <a:chExt cx="1828800" cy="2177435"/>
          </a:xfrm>
        </p:grpSpPr>
        <p:pic>
          <p:nvPicPr>
            <p:cNvPr id="4" name="Picture 3"/>
            <p:cNvPicPr>
              <a:picLocks noChangeAspect="1"/>
            </p:cNvPicPr>
            <p:nvPr/>
          </p:nvPicPr>
          <p:blipFill rotWithShape="1">
            <a:blip r:embed="rId4" cstate="email">
              <a:extLst>
                <a:ext uri="{28A0092B-C50C-407E-A947-70E740481C1C}">
                  <a14:useLocalDpi xmlns:a14="http://schemas.microsoft.com/office/drawing/2010/main" val="0"/>
                </a:ext>
              </a:extLst>
            </a:blip>
            <a:srcRect l="16552" t="6282" r="23898" b="34167"/>
            <a:stretch/>
          </p:blipFill>
          <p:spPr>
            <a:xfrm>
              <a:off x="2917370" y="943790"/>
              <a:ext cx="1828800" cy="1828800"/>
            </a:xfrm>
            <a:prstGeom prst="rect">
              <a:avLst/>
            </a:prstGeom>
            <a:ln>
              <a:solidFill>
                <a:schemeClr val="tx1"/>
              </a:solidFill>
            </a:ln>
          </p:spPr>
        </p:pic>
        <p:sp>
          <p:nvSpPr>
            <p:cNvPr id="36" name="Rectangle 16"/>
            <p:cNvSpPr>
              <a:spLocks noChangeArrowheads="1"/>
            </p:cNvSpPr>
            <p:nvPr/>
          </p:nvSpPr>
          <p:spPr bwMode="auto">
            <a:xfrm>
              <a:off x="3182395" y="2721115"/>
              <a:ext cx="129875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Alina Dan</a:t>
              </a:r>
              <a:endParaRPr lang="en-US" sz="2000" b="0" dirty="0">
                <a:latin typeface="Gill Sans Light"/>
              </a:endParaRPr>
            </a:p>
          </p:txBody>
        </p:sp>
      </p:grpSp>
      <p:grpSp>
        <p:nvGrpSpPr>
          <p:cNvPr id="44" name="Group 43"/>
          <p:cNvGrpSpPr/>
          <p:nvPr/>
        </p:nvGrpSpPr>
        <p:grpSpPr>
          <a:xfrm>
            <a:off x="7445808" y="1019990"/>
            <a:ext cx="1879041" cy="2177434"/>
            <a:chOff x="5167683" y="943791"/>
            <a:chExt cx="1879041" cy="2177434"/>
          </a:xfrm>
        </p:grpSpPr>
        <p:sp>
          <p:nvSpPr>
            <p:cNvPr id="39" name="Rectangle 16"/>
            <p:cNvSpPr>
              <a:spLocks noChangeArrowheads="1"/>
            </p:cNvSpPr>
            <p:nvPr/>
          </p:nvSpPr>
          <p:spPr bwMode="auto">
            <a:xfrm>
              <a:off x="5167683" y="2721115"/>
              <a:ext cx="187904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John Markham</a:t>
              </a:r>
              <a:endParaRPr lang="en-US" sz="2000" b="0" dirty="0">
                <a:latin typeface="Gill Sans Light"/>
              </a:endParaRPr>
            </a:p>
          </p:txBody>
        </p:sp>
        <p:pic>
          <p:nvPicPr>
            <p:cNvPr id="13" name="Picture 12"/>
            <p:cNvPicPr>
              <a:picLocks noChangeAspect="1"/>
            </p:cNvPicPr>
            <p:nvPr/>
          </p:nvPicPr>
          <p:blipFill rotWithShape="1">
            <a:blip r:embed="rId5" cstate="email">
              <a:extLst>
                <a:ext uri="{28A0092B-C50C-407E-A947-70E740481C1C}">
                  <a14:useLocalDpi xmlns:a14="http://schemas.microsoft.com/office/drawing/2010/main" val="0"/>
                </a:ext>
              </a:extLst>
            </a:blip>
            <a:srcRect l="4108" t="501" r="51904" b="55511"/>
            <a:stretch/>
          </p:blipFill>
          <p:spPr>
            <a:xfrm>
              <a:off x="5192803" y="943791"/>
              <a:ext cx="1828800" cy="1828800"/>
            </a:xfrm>
            <a:prstGeom prst="rect">
              <a:avLst/>
            </a:prstGeom>
            <a:ln>
              <a:solidFill>
                <a:schemeClr val="tx1"/>
              </a:solidFill>
            </a:ln>
          </p:spPr>
        </p:pic>
      </p:grpSp>
      <p:grpSp>
        <p:nvGrpSpPr>
          <p:cNvPr id="43" name="Group 42"/>
          <p:cNvGrpSpPr/>
          <p:nvPr/>
        </p:nvGrpSpPr>
        <p:grpSpPr>
          <a:xfrm>
            <a:off x="5181600" y="1019990"/>
            <a:ext cx="1828800" cy="2177435"/>
            <a:chOff x="7752328" y="943790"/>
            <a:chExt cx="1828800" cy="2177435"/>
          </a:xfrm>
        </p:grpSpPr>
        <p:pic>
          <p:nvPicPr>
            <p:cNvPr id="16" name="Picture 15"/>
            <p:cNvPicPr>
              <a:picLocks noChangeAspect="1"/>
            </p:cNvPicPr>
            <p:nvPr/>
          </p:nvPicPr>
          <p:blipFill rotWithShape="1">
            <a:blip r:embed="rId6" cstate="email">
              <a:extLst>
                <a:ext uri="{28A0092B-C50C-407E-A947-70E740481C1C}">
                  <a14:useLocalDpi xmlns:a14="http://schemas.microsoft.com/office/drawing/2010/main" val="0"/>
                </a:ext>
              </a:extLst>
            </a:blip>
            <a:srcRect l="14800" t="2800" r="14800" b="26800"/>
            <a:stretch/>
          </p:blipFill>
          <p:spPr>
            <a:xfrm>
              <a:off x="7752328" y="943790"/>
              <a:ext cx="1828800" cy="1828800"/>
            </a:xfrm>
            <a:prstGeom prst="rect">
              <a:avLst/>
            </a:prstGeom>
            <a:ln>
              <a:solidFill>
                <a:schemeClr val="tx1"/>
              </a:solidFill>
            </a:ln>
          </p:spPr>
        </p:pic>
        <p:sp>
          <p:nvSpPr>
            <p:cNvPr id="40" name="Rectangle 16"/>
            <p:cNvSpPr>
              <a:spLocks noChangeArrowheads="1"/>
            </p:cNvSpPr>
            <p:nvPr/>
          </p:nvSpPr>
          <p:spPr bwMode="auto">
            <a:xfrm>
              <a:off x="7902377" y="2721115"/>
              <a:ext cx="15408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William Hsu</a:t>
              </a:r>
            </a:p>
          </p:txBody>
        </p:sp>
      </p:grpSp>
      <p:grpSp>
        <p:nvGrpSpPr>
          <p:cNvPr id="42" name="Group 41"/>
          <p:cNvGrpSpPr/>
          <p:nvPr/>
        </p:nvGrpSpPr>
        <p:grpSpPr>
          <a:xfrm>
            <a:off x="9677400" y="1023738"/>
            <a:ext cx="1828800" cy="2177435"/>
            <a:chOff x="9767741" y="943790"/>
            <a:chExt cx="1828800" cy="2177435"/>
          </a:xfrm>
        </p:grpSpPr>
        <p:pic>
          <p:nvPicPr>
            <p:cNvPr id="23" name="Picture 22"/>
            <p:cNvPicPr>
              <a:picLocks noChangeAspect="1"/>
            </p:cNvPicPr>
            <p:nvPr/>
          </p:nvPicPr>
          <p:blipFill rotWithShape="1">
            <a:blip r:embed="rId7" cstate="email">
              <a:extLst>
                <a:ext uri="{28A0092B-C50C-407E-A947-70E740481C1C}">
                  <a14:useLocalDpi xmlns:a14="http://schemas.microsoft.com/office/drawing/2010/main" val="0"/>
                </a:ext>
              </a:extLst>
            </a:blip>
            <a:srcRect l="4688" t="781" r="10155" b="14062"/>
            <a:stretch/>
          </p:blipFill>
          <p:spPr>
            <a:xfrm>
              <a:off x="9767741" y="943790"/>
              <a:ext cx="1828800" cy="1828800"/>
            </a:xfrm>
            <a:prstGeom prst="rect">
              <a:avLst/>
            </a:prstGeom>
            <a:ln>
              <a:solidFill>
                <a:schemeClr val="tx1"/>
              </a:solidFill>
            </a:ln>
          </p:spPr>
        </p:pic>
        <p:sp>
          <p:nvSpPr>
            <p:cNvPr id="41" name="Rectangle 16"/>
            <p:cNvSpPr>
              <a:spLocks noChangeArrowheads="1"/>
            </p:cNvSpPr>
            <p:nvPr/>
          </p:nvSpPr>
          <p:spPr bwMode="auto">
            <a:xfrm>
              <a:off x="10068608" y="2721115"/>
              <a:ext cx="122706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Taj </a:t>
              </a:r>
              <a:r>
                <a:rPr lang="en-US" sz="2000" b="0" dirty="0" err="1" smtClean="0">
                  <a:latin typeface="Gill Sans Light"/>
                </a:rPr>
                <a:t>Shaik</a:t>
              </a:r>
              <a:endParaRPr lang="en-US" sz="2000" b="0" dirty="0" smtClean="0">
                <a:latin typeface="Gill Sans Light"/>
              </a:endParaRPr>
            </a:p>
          </p:txBody>
        </p:sp>
      </p:grpSp>
      <p:grpSp>
        <p:nvGrpSpPr>
          <p:cNvPr id="54" name="Group 53"/>
          <p:cNvGrpSpPr/>
          <p:nvPr/>
        </p:nvGrpSpPr>
        <p:grpSpPr>
          <a:xfrm>
            <a:off x="4032499" y="3581400"/>
            <a:ext cx="1911101" cy="2206824"/>
            <a:chOff x="2876223" y="3505200"/>
            <a:chExt cx="1911101" cy="2206824"/>
          </a:xfrm>
        </p:grpSpPr>
        <p:pic>
          <p:nvPicPr>
            <p:cNvPr id="46" name="Picture 45"/>
            <p:cNvPicPr>
              <a:picLocks noChangeAspect="1"/>
            </p:cNvPicPr>
            <p:nvPr/>
          </p:nvPicPr>
          <p:blipFill rotWithShape="1">
            <a:blip r:embed="rId8" cstate="email">
              <a:extLst>
                <a:ext uri="{28A0092B-C50C-407E-A947-70E740481C1C}">
                  <a14:useLocalDpi xmlns:a14="http://schemas.microsoft.com/office/drawing/2010/main" val="0"/>
                </a:ext>
              </a:extLst>
            </a:blip>
            <a:srcRect l="22349" t="2350" r="19999" b="39999"/>
            <a:stretch/>
          </p:blipFill>
          <p:spPr>
            <a:xfrm>
              <a:off x="2917373" y="3505200"/>
              <a:ext cx="1828800" cy="1828800"/>
            </a:xfrm>
            <a:prstGeom prst="rect">
              <a:avLst/>
            </a:prstGeom>
            <a:ln>
              <a:solidFill>
                <a:schemeClr val="tx1"/>
              </a:solidFill>
            </a:ln>
          </p:spPr>
        </p:pic>
        <p:sp>
          <p:nvSpPr>
            <p:cNvPr id="47" name="Rectangle 16"/>
            <p:cNvSpPr>
              <a:spLocks noChangeArrowheads="1"/>
            </p:cNvSpPr>
            <p:nvPr/>
          </p:nvSpPr>
          <p:spPr bwMode="auto">
            <a:xfrm>
              <a:off x="2876223" y="5311914"/>
              <a:ext cx="191110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Kevin </a:t>
              </a:r>
              <a:r>
                <a:rPr lang="en-US" sz="2000" b="0" dirty="0" err="1" smtClean="0">
                  <a:latin typeface="Gill Sans Light"/>
                </a:rPr>
                <a:t>Svetlitski</a:t>
              </a:r>
              <a:endParaRPr lang="en-US" sz="2000" b="0" dirty="0">
                <a:latin typeface="Gill Sans Light"/>
              </a:endParaRPr>
            </a:p>
          </p:txBody>
        </p:sp>
      </p:grpSp>
      <p:grpSp>
        <p:nvGrpSpPr>
          <p:cNvPr id="53" name="Group 52"/>
          <p:cNvGrpSpPr/>
          <p:nvPr/>
        </p:nvGrpSpPr>
        <p:grpSpPr>
          <a:xfrm>
            <a:off x="6324600" y="3581402"/>
            <a:ext cx="1828800" cy="2228910"/>
            <a:chOff x="5112131" y="3483114"/>
            <a:chExt cx="1828800" cy="2228910"/>
          </a:xfrm>
        </p:grpSpPr>
        <p:pic>
          <p:nvPicPr>
            <p:cNvPr id="48" name="Picture 47"/>
            <p:cNvPicPr>
              <a:picLocks noChangeAspect="1"/>
            </p:cNvPicPr>
            <p:nvPr/>
          </p:nvPicPr>
          <p:blipFill rotWithShape="1">
            <a:blip r:embed="rId9" cstate="email">
              <a:extLst>
                <a:ext uri="{28A0092B-C50C-407E-A947-70E740481C1C}">
                  <a14:useLocalDpi xmlns:a14="http://schemas.microsoft.com/office/drawing/2010/main" val="0"/>
                </a:ext>
              </a:extLst>
            </a:blip>
            <a:srcRect t="36800" r="38800" b="2000"/>
            <a:stretch/>
          </p:blipFill>
          <p:spPr>
            <a:xfrm>
              <a:off x="5112131" y="3483114"/>
              <a:ext cx="1828800" cy="1828800"/>
            </a:xfrm>
            <a:prstGeom prst="rect">
              <a:avLst/>
            </a:prstGeom>
            <a:ln>
              <a:solidFill>
                <a:schemeClr val="tx1"/>
              </a:solidFill>
            </a:ln>
          </p:spPr>
        </p:pic>
        <p:sp>
          <p:nvSpPr>
            <p:cNvPr id="49" name="Rectangle 16"/>
            <p:cNvSpPr>
              <a:spLocks noChangeArrowheads="1"/>
            </p:cNvSpPr>
            <p:nvPr/>
          </p:nvSpPr>
          <p:spPr bwMode="auto">
            <a:xfrm>
              <a:off x="5442633" y="5311914"/>
              <a:ext cx="112287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Allan Yu</a:t>
              </a:r>
              <a:endParaRPr lang="en-US" sz="2000" b="0" dirty="0">
                <a:latin typeface="Gill Sans Light"/>
              </a:endParaRPr>
            </a:p>
          </p:txBody>
        </p:sp>
      </p:grpSp>
      <p:grpSp>
        <p:nvGrpSpPr>
          <p:cNvPr id="52" name="Group 51"/>
          <p:cNvGrpSpPr/>
          <p:nvPr/>
        </p:nvGrpSpPr>
        <p:grpSpPr>
          <a:xfrm>
            <a:off x="8534400" y="3584005"/>
            <a:ext cx="1828800" cy="2236617"/>
            <a:chOff x="7470928" y="3475407"/>
            <a:chExt cx="1828800" cy="2236617"/>
          </a:xfrm>
        </p:grpSpPr>
        <p:pic>
          <p:nvPicPr>
            <p:cNvPr id="50" name="Picture 49"/>
            <p:cNvPicPr>
              <a:picLocks noChangeAspect="1"/>
            </p:cNvPicPr>
            <p:nvPr/>
          </p:nvPicPr>
          <p:blipFill rotWithShape="1">
            <a:blip r:embed="rId10" cstate="email">
              <a:extLst>
                <a:ext uri="{28A0092B-C50C-407E-A947-70E740481C1C}">
                  <a14:useLocalDpi xmlns:a14="http://schemas.microsoft.com/office/drawing/2010/main" val="0"/>
                </a:ext>
              </a:extLst>
            </a:blip>
            <a:srcRect l="11794" t="8000" r="12207" b="16001"/>
            <a:stretch/>
          </p:blipFill>
          <p:spPr>
            <a:xfrm>
              <a:off x="7470928" y="3475407"/>
              <a:ext cx="1828800" cy="1828800"/>
            </a:xfrm>
            <a:prstGeom prst="rect">
              <a:avLst/>
            </a:prstGeom>
            <a:ln>
              <a:solidFill>
                <a:schemeClr val="tx1"/>
              </a:solidFill>
            </a:ln>
          </p:spPr>
        </p:pic>
        <p:sp>
          <p:nvSpPr>
            <p:cNvPr id="51" name="Rectangle 16"/>
            <p:cNvSpPr>
              <a:spLocks noChangeArrowheads="1"/>
            </p:cNvSpPr>
            <p:nvPr/>
          </p:nvSpPr>
          <p:spPr bwMode="auto">
            <a:xfrm>
              <a:off x="7788626" y="5311914"/>
              <a:ext cx="119340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Kevin Yu</a:t>
              </a:r>
              <a:endParaRPr lang="en-US" sz="2000" b="0" dirty="0">
                <a:latin typeface="Gill Sans Light"/>
              </a:endParaRPr>
            </a:p>
          </p:txBody>
        </p:sp>
      </p:grpSp>
    </p:spTree>
    <p:extLst>
      <p:ext uri="{BB962C8B-B14F-4D97-AF65-F5344CB8AC3E}">
        <p14:creationId xmlns:p14="http://schemas.microsoft.com/office/powerpoint/2010/main" val="141589867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Enrollment</a:t>
            </a:r>
            <a:endParaRPr lang="en-US" dirty="0"/>
          </a:p>
        </p:txBody>
      </p:sp>
      <p:sp>
        <p:nvSpPr>
          <p:cNvPr id="3" name="Content Placeholder 2"/>
          <p:cNvSpPr>
            <a:spLocks noGrp="1"/>
          </p:cNvSpPr>
          <p:nvPr>
            <p:ph idx="1"/>
          </p:nvPr>
        </p:nvSpPr>
        <p:spPr>
          <a:xfrm>
            <a:off x="596900" y="697523"/>
            <a:ext cx="10998200" cy="5105400"/>
          </a:xfrm>
        </p:spPr>
        <p:txBody>
          <a:bodyPr/>
          <a:lstStyle/>
          <a:p>
            <a:pPr>
              <a:lnSpc>
                <a:spcPct val="85000"/>
              </a:lnSpc>
              <a:defRPr/>
            </a:pPr>
            <a:r>
              <a:rPr lang="en-US" dirty="0" smtClean="0">
                <a:solidFill>
                  <a:srgbClr val="FF0000"/>
                </a:solidFill>
                <a:ea typeface="ＭＳ Ｐゴシック" charset="0"/>
              </a:rPr>
              <a:t>Class has 428 limit</a:t>
            </a:r>
          </a:p>
          <a:p>
            <a:pPr lvl="1">
              <a:lnSpc>
                <a:spcPct val="85000"/>
              </a:lnSpc>
              <a:defRPr/>
            </a:pPr>
            <a:r>
              <a:rPr lang="en-US" dirty="0" smtClean="0">
                <a:solidFill>
                  <a:srgbClr val="FF0000"/>
                </a:solidFill>
                <a:ea typeface="ＭＳ Ｐゴシック" charset="0"/>
              </a:rPr>
              <a:t>Probably won’t make class larger</a:t>
            </a:r>
          </a:p>
          <a:p>
            <a:pPr>
              <a:lnSpc>
                <a:spcPct val="85000"/>
              </a:lnSpc>
              <a:defRPr/>
            </a:pPr>
            <a:r>
              <a:rPr lang="en-US" dirty="0" smtClean="0">
                <a:solidFill>
                  <a:srgbClr val="FF0000"/>
                </a:solidFill>
                <a:ea typeface="ＭＳ Ｐゴシック" charset="0"/>
              </a:rPr>
              <a:t>This </a:t>
            </a:r>
            <a:r>
              <a:rPr lang="en-US" dirty="0">
                <a:solidFill>
                  <a:srgbClr val="FF0000"/>
                </a:solidFill>
                <a:ea typeface="ＭＳ Ｐゴシック" charset="0"/>
              </a:rPr>
              <a:t>is an Early Drop Deadline course (September 4th)</a:t>
            </a:r>
          </a:p>
          <a:p>
            <a:pPr lvl="1">
              <a:lnSpc>
                <a:spcPct val="85000"/>
              </a:lnSpc>
              <a:defRPr/>
            </a:pPr>
            <a:r>
              <a:rPr lang="en-US" dirty="0">
                <a:ea typeface="ＭＳ Ｐゴシック" charset="0"/>
              </a:rPr>
              <a:t>If you are not serious about taking, please drop early </a:t>
            </a:r>
          </a:p>
          <a:p>
            <a:pPr lvl="1">
              <a:lnSpc>
                <a:spcPct val="85000"/>
              </a:lnSpc>
              <a:defRPr/>
            </a:pPr>
            <a:r>
              <a:rPr lang="en-US" dirty="0">
                <a:ea typeface="ＭＳ Ｐゴシック" charset="0"/>
              </a:rPr>
              <a:t>Department will continue to admit students as other students </a:t>
            </a:r>
            <a:r>
              <a:rPr lang="en-US" dirty="0" smtClean="0">
                <a:ea typeface="ＭＳ Ｐゴシック" charset="0"/>
              </a:rPr>
              <a:t>drop</a:t>
            </a:r>
          </a:p>
          <a:p>
            <a:pPr lvl="1">
              <a:lnSpc>
                <a:spcPct val="85000"/>
              </a:lnSpc>
              <a:defRPr/>
            </a:pPr>
            <a:r>
              <a:rPr lang="en-US" dirty="0" smtClean="0">
                <a:ea typeface="ＭＳ Ｐゴシック" charset="0"/>
              </a:rPr>
              <a:t>Really hard to drop afterwards!  </a:t>
            </a:r>
          </a:p>
          <a:p>
            <a:pPr lvl="2">
              <a:lnSpc>
                <a:spcPct val="85000"/>
              </a:lnSpc>
              <a:defRPr/>
            </a:pPr>
            <a:r>
              <a:rPr lang="en-US" dirty="0" smtClean="0">
                <a:ea typeface="ＭＳ Ｐゴシック" charset="0"/>
              </a:rPr>
              <a:t>Don’t forget to keep up with work if you are still on the waitlist!</a:t>
            </a:r>
          </a:p>
          <a:p>
            <a:pPr>
              <a:lnSpc>
                <a:spcPct val="85000"/>
              </a:lnSpc>
              <a:defRPr/>
            </a:pPr>
            <a:r>
              <a:rPr lang="en-US" dirty="0" smtClean="0">
                <a:ea typeface="ＭＳ Ｐゴシック" charset="0"/>
              </a:rPr>
              <a:t>We are serious about requiring CAMERAs</a:t>
            </a:r>
          </a:p>
          <a:p>
            <a:pPr lvl="1">
              <a:lnSpc>
                <a:spcPct val="85000"/>
              </a:lnSpc>
              <a:defRPr/>
            </a:pPr>
            <a:r>
              <a:rPr lang="en-US" dirty="0" smtClean="0">
                <a:ea typeface="ＭＳ Ｐゴシック" charset="0"/>
              </a:rPr>
              <a:t>Zoom proctoring of exams</a:t>
            </a:r>
          </a:p>
          <a:p>
            <a:pPr lvl="1">
              <a:lnSpc>
                <a:spcPct val="85000"/>
              </a:lnSpc>
              <a:defRPr/>
            </a:pPr>
            <a:r>
              <a:rPr lang="en-US" dirty="0" smtClean="0">
                <a:ea typeface="ＭＳ Ｐゴシック" charset="0"/>
              </a:rPr>
              <a:t>Required sections, design reviews, interactions with your group (screen shots!)</a:t>
            </a:r>
          </a:p>
          <a:p>
            <a:pPr lvl="1">
              <a:lnSpc>
                <a:spcPct val="85000"/>
              </a:lnSpc>
              <a:defRPr/>
            </a:pPr>
            <a:r>
              <a:rPr lang="en-US" dirty="0" smtClean="0">
                <a:ea typeface="ＭＳ Ｐゴシック" charset="0"/>
              </a:rPr>
              <a:t>This is part of keeping people from falling off into /dev/null in cyberspace!</a:t>
            </a:r>
            <a:endParaRPr lang="en-US" dirty="0">
              <a:ea typeface="ＭＳ Ｐゴシック" charset="0"/>
            </a:endParaRPr>
          </a:p>
          <a:p>
            <a:pPr>
              <a:lnSpc>
                <a:spcPct val="85000"/>
              </a:lnSpc>
              <a:defRPr/>
            </a:pPr>
            <a:r>
              <a:rPr lang="en-US" dirty="0">
                <a:ea typeface="ＭＳ Ｐゴシック" charset="0"/>
              </a:rPr>
              <a:t>On the waitlist/Concurrent enrollment </a:t>
            </a:r>
            <a:r>
              <a:rPr lang="en-US" dirty="0" smtClean="0">
                <a:ea typeface="ＭＳ Ｐゴシック" charset="0"/>
              </a:rPr>
              <a:t>???</a:t>
            </a:r>
            <a:endParaRPr lang="en-US" dirty="0">
              <a:ea typeface="ＭＳ Ｐゴシック" charset="0"/>
            </a:endParaRPr>
          </a:p>
          <a:p>
            <a:pPr lvl="1">
              <a:lnSpc>
                <a:spcPct val="85000"/>
              </a:lnSpc>
              <a:defRPr/>
            </a:pPr>
            <a:r>
              <a:rPr lang="en-US" dirty="0">
                <a:solidFill>
                  <a:srgbClr val="FF0000"/>
                </a:solidFill>
                <a:ea typeface="ＭＳ Ｐゴシック" charset="0"/>
              </a:rPr>
              <a:t>Unfortunately, we maxed out sections and TA Support</a:t>
            </a:r>
          </a:p>
          <a:p>
            <a:pPr lvl="1">
              <a:lnSpc>
                <a:spcPct val="85000"/>
              </a:lnSpc>
              <a:defRPr/>
            </a:pPr>
            <a:r>
              <a:rPr lang="en-US" dirty="0">
                <a:solidFill>
                  <a:srgbClr val="FF0000"/>
                </a:solidFill>
                <a:ea typeface="ＭＳ Ｐゴシック" charset="0"/>
              </a:rPr>
              <a:t>If people drop, we can move others off waitlist</a:t>
            </a:r>
          </a:p>
          <a:p>
            <a:pPr lvl="1">
              <a:lnSpc>
                <a:spcPct val="85000"/>
              </a:lnSpc>
              <a:defRPr/>
            </a:pPr>
            <a:r>
              <a:rPr lang="en-US" dirty="0">
                <a:solidFill>
                  <a:srgbClr val="FF0000"/>
                </a:solidFill>
                <a:ea typeface="ＭＳ Ｐゴシック" charset="0"/>
              </a:rPr>
              <a:t>Concurrent enrollment is after the waitlist</a:t>
            </a:r>
          </a:p>
          <a:p>
            <a:endParaRPr lang="en-US" dirty="0"/>
          </a:p>
        </p:txBody>
      </p:sp>
    </p:spTree>
    <p:extLst>
      <p:ext uri="{BB962C8B-B14F-4D97-AF65-F5344CB8AC3E}">
        <p14:creationId xmlns:p14="http://schemas.microsoft.com/office/powerpoint/2010/main" val="3834306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 calcmode="lin" valueType="num">
                                      <p:cBhvr additive="base">
                                        <p:cTn id="65" dur="500" fill="hold"/>
                                        <p:tgtEl>
                                          <p:spTgt spid="3">
                                            <p:txEl>
                                              <p:pRg st="13" end="13"/>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3">
                                            <p:txEl>
                                              <p:pRg st="13" end="13"/>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3">
                                            <p:txEl>
                                              <p:pRg st="14" end="14"/>
                                            </p:txEl>
                                          </p:spTgt>
                                        </p:tgtEl>
                                        <p:attrNameLst>
                                          <p:attrName>style.visibility</p:attrName>
                                        </p:attrNameLst>
                                      </p:cBhvr>
                                      <p:to>
                                        <p:strVal val="visible"/>
                                      </p:to>
                                    </p:set>
                                    <p:anim calcmode="lin" valueType="num">
                                      <p:cBhvr additive="base">
                                        <p:cTn id="69" dur="500" fill="hold"/>
                                        <p:tgtEl>
                                          <p:spTgt spid="3">
                                            <p:txEl>
                                              <p:pRg st="14" end="14"/>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3">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CS162 in the age of COVID-19</a:t>
            </a:r>
            <a:endParaRPr lang="en-US" dirty="0"/>
          </a:p>
        </p:txBody>
      </p:sp>
      <p:pic>
        <p:nvPicPr>
          <p:cNvPr id="4" name="Picture 3" descr="Effective Teamwork with Online Collaboration Tools ..."/>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49754" y="703385"/>
            <a:ext cx="9065846" cy="5888800"/>
          </a:xfrm>
          <a:prstGeom prst="rect">
            <a:avLst/>
          </a:prstGeom>
        </p:spPr>
      </p:pic>
    </p:spTree>
    <p:extLst>
      <p:ext uri="{BB962C8B-B14F-4D97-AF65-F5344CB8AC3E}">
        <p14:creationId xmlns:p14="http://schemas.microsoft.com/office/powerpoint/2010/main" val="403764298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83034"/>
            <a:ext cx="10998200" cy="5257800"/>
          </a:xfrm>
        </p:spPr>
        <p:txBody>
          <a:bodyPr/>
          <a:lstStyle/>
          <a:p>
            <a:r>
              <a:rPr lang="en-US" dirty="0" smtClean="0"/>
              <a:t>Well, things are considerably different this term!</a:t>
            </a:r>
          </a:p>
          <a:p>
            <a:pPr lvl="1"/>
            <a:r>
              <a:rPr lang="en-US" dirty="0" smtClean="0"/>
              <a:t>Even different than last term, since we are starting off remote</a:t>
            </a:r>
          </a:p>
          <a:p>
            <a:pPr lvl="1"/>
            <a:r>
              <a:rPr lang="en-US" dirty="0" smtClean="0"/>
              <a:t>Everything is remote – all term!</a:t>
            </a:r>
          </a:p>
          <a:p>
            <a:r>
              <a:rPr lang="en-US" dirty="0" smtClean="0"/>
              <a:t>Most important thing: People, Interactions, Collaboration</a:t>
            </a:r>
          </a:p>
          <a:p>
            <a:pPr lvl="1"/>
            <a:r>
              <a:rPr lang="en-US" dirty="0" smtClean="0"/>
              <a:t>How do we recover collaboration without direct interaction?  </a:t>
            </a:r>
          </a:p>
          <a:p>
            <a:pPr lvl="1"/>
            <a:r>
              <a:rPr lang="en-US" dirty="0" smtClean="0"/>
              <a:t>Remember group meetings?</a:t>
            </a:r>
          </a:p>
          <a:p>
            <a:r>
              <a:rPr lang="en-US" dirty="0" smtClean="0"/>
              <a:t>Must </a:t>
            </a:r>
            <a:r>
              <a:rPr lang="en-US" i="1" dirty="0" smtClean="0">
                <a:solidFill>
                  <a:srgbClr val="FF0000"/>
                </a:solidFill>
              </a:rPr>
              <a:t>Work</a:t>
            </a:r>
            <a:r>
              <a:rPr lang="en-US" dirty="0" smtClean="0"/>
              <a:t> to bring everyone along (virtually)!</a:t>
            </a:r>
          </a:p>
          <a:p>
            <a:pPr lvl="1"/>
            <a:r>
              <a:rPr lang="en-US" dirty="0" smtClean="0"/>
              <a:t>Cameras are </a:t>
            </a:r>
            <a:r>
              <a:rPr lang="en-US" i="1" dirty="0" smtClean="0"/>
              <a:t>essential </a:t>
            </a:r>
            <a:r>
              <a:rPr lang="en-US" dirty="0" smtClean="0"/>
              <a:t>components of this class</a:t>
            </a:r>
          </a:p>
          <a:p>
            <a:pPr lvl="2"/>
            <a:r>
              <a:rPr lang="en-US" dirty="0" smtClean="0">
                <a:solidFill>
                  <a:srgbClr val="FF0000"/>
                </a:solidFill>
              </a:rPr>
              <a:t>Must have a camera and plan to turn it on</a:t>
            </a:r>
          </a:p>
          <a:p>
            <a:pPr lvl="2"/>
            <a:r>
              <a:rPr lang="en-US" dirty="0" smtClean="0"/>
              <a:t>Will need it for exams, discussion sections, design reviews, OH</a:t>
            </a:r>
          </a:p>
          <a:p>
            <a:pPr lvl="1"/>
            <a:r>
              <a:rPr lang="en-US" dirty="0" smtClean="0"/>
              <a:t>Need to bring back personal interaction – even if it is virtual</a:t>
            </a:r>
          </a:p>
          <a:p>
            <a:pPr lvl="2"/>
            <a:r>
              <a:rPr lang="en-US" dirty="0" smtClean="0"/>
              <a:t>Humans not good at interacting text-only </a:t>
            </a:r>
          </a:p>
          <a:p>
            <a:pPr lvl="2"/>
            <a:r>
              <a:rPr lang="en-US" dirty="0" smtClean="0"/>
              <a:t>Virtual coffee hours with your group (camera turned on!)</a:t>
            </a:r>
          </a:p>
          <a:p>
            <a:pPr lvl="1"/>
            <a:r>
              <a:rPr lang="en-US" dirty="0" smtClean="0"/>
              <a:t>Required attendance at: Discussion sections, Design Reviews</a:t>
            </a:r>
          </a:p>
          <a:p>
            <a:pPr lvl="2"/>
            <a:r>
              <a:rPr lang="en-US" dirty="0" smtClean="0"/>
              <a:t>With camera turned on!</a:t>
            </a:r>
          </a:p>
        </p:txBody>
      </p:sp>
      <p:pic>
        <p:nvPicPr>
          <p:cNvPr id="21" name="Picture 20" descr="Team:TU-Delft/Collaborations - 2013.igem.or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57057" y="2988660"/>
            <a:ext cx="1777343" cy="1278540"/>
          </a:xfrm>
          <a:prstGeom prst="rect">
            <a:avLst/>
          </a:prstGeom>
        </p:spPr>
      </p:pic>
      <p:sp>
        <p:nvSpPr>
          <p:cNvPr id="2" name="Title 1"/>
          <p:cNvSpPr>
            <a:spLocks noGrp="1"/>
          </p:cNvSpPr>
          <p:nvPr>
            <p:ph type="title"/>
          </p:nvPr>
        </p:nvSpPr>
        <p:spPr/>
        <p:txBody>
          <a:bodyPr/>
          <a:lstStyle/>
          <a:p>
            <a:r>
              <a:rPr lang="en-US" dirty="0" smtClean="0"/>
              <a:t>CS162 in the age of COVID-19</a:t>
            </a:r>
            <a:endParaRPr lang="en-US" dirty="0"/>
          </a:p>
        </p:txBody>
      </p:sp>
      <p:pic>
        <p:nvPicPr>
          <p:cNvPr id="9" name="Picture 8" descr="Collaboration - Highway image"/>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20200" y="152400"/>
            <a:ext cx="2816469" cy="1611646"/>
          </a:xfrm>
          <a:prstGeom prst="rect">
            <a:avLst/>
          </a:prstGeom>
        </p:spPr>
      </p:pic>
      <p:pic>
        <p:nvPicPr>
          <p:cNvPr id="14" name="Picture 13" descr="Photo Of People Sitting Near Fence · Free Stock Photo"/>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683869" y="1981200"/>
            <a:ext cx="3352800" cy="1751838"/>
          </a:xfrm>
          <a:prstGeom prst="rect">
            <a:avLst/>
          </a:prstGeom>
        </p:spPr>
      </p:pic>
      <p:pic>
        <p:nvPicPr>
          <p:cNvPr id="15" name="Picture 14" descr="Questions for Reflection and Discussion – Matthew 10 1-15 ..."/>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13366" y="5456704"/>
            <a:ext cx="3293806" cy="1126191"/>
          </a:xfrm>
          <a:prstGeom prst="rect">
            <a:avLst/>
          </a:prstGeom>
        </p:spPr>
      </p:pic>
      <p:grpSp>
        <p:nvGrpSpPr>
          <p:cNvPr id="20" name="Group 19"/>
          <p:cNvGrpSpPr/>
          <p:nvPr/>
        </p:nvGrpSpPr>
        <p:grpSpPr>
          <a:xfrm>
            <a:off x="8713366" y="3947261"/>
            <a:ext cx="3428631" cy="1321597"/>
            <a:chOff x="8713366" y="3947261"/>
            <a:chExt cx="3428631" cy="1321597"/>
          </a:xfrm>
        </p:grpSpPr>
        <p:pic>
          <p:nvPicPr>
            <p:cNvPr id="12" name="Picture 11" descr="Web Camera PNG Transparent Images | PNG All"/>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820400" y="3947261"/>
              <a:ext cx="1321597" cy="1321597"/>
            </a:xfrm>
            <a:prstGeom prst="rect">
              <a:avLst/>
            </a:prstGeom>
          </p:spPr>
        </p:pic>
        <p:pic>
          <p:nvPicPr>
            <p:cNvPr id="16" name="Picture 15" descr="Web Camera PNG Transparent Images | PNG All"/>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8713366" y="3947261"/>
              <a:ext cx="1321597" cy="1321597"/>
            </a:xfrm>
            <a:prstGeom prst="rect">
              <a:avLst/>
            </a:prstGeom>
          </p:spPr>
        </p:pic>
      </p:grpSp>
      <p:sp>
        <p:nvSpPr>
          <p:cNvPr id="18" name="Oval Callout 17"/>
          <p:cNvSpPr/>
          <p:nvPr/>
        </p:nvSpPr>
        <p:spPr bwMode="auto">
          <a:xfrm>
            <a:off x="9903861" y="3891425"/>
            <a:ext cx="1086159" cy="401073"/>
          </a:xfrm>
          <a:prstGeom prst="wedgeEllipseCallout">
            <a:avLst>
              <a:gd name="adj1" fmla="val -48406"/>
              <a:gd name="adj2" fmla="val 75176"/>
            </a:avLst>
          </a:prstGeom>
          <a:solidFill>
            <a:schemeClr val="bg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omic Sans MS" pitchFamily="66" charset="0"/>
              </a:rPr>
              <a:t>Hello</a:t>
            </a:r>
            <a:r>
              <a:rPr kumimoji="0" lang="en-US" sz="1800" b="1" i="0" u="none" strike="noStrike" cap="none" normalizeH="0" baseline="0" dirty="0" smtClean="0">
                <a:ln>
                  <a:noFill/>
                </a:ln>
                <a:solidFill>
                  <a:schemeClr val="tx1"/>
                </a:solidFill>
                <a:effectLst/>
                <a:latin typeface="Comic Sans MS" pitchFamily="66" charset="0"/>
              </a:rPr>
              <a:t>!</a:t>
            </a:r>
          </a:p>
        </p:txBody>
      </p:sp>
      <p:sp>
        <p:nvSpPr>
          <p:cNvPr id="19" name="Oval Callout 18"/>
          <p:cNvSpPr/>
          <p:nvPr/>
        </p:nvSpPr>
        <p:spPr bwMode="auto">
          <a:xfrm>
            <a:off x="9982200" y="4538461"/>
            <a:ext cx="1007821" cy="358783"/>
          </a:xfrm>
          <a:prstGeom prst="wedgeEllipseCallout">
            <a:avLst>
              <a:gd name="adj1" fmla="val 49809"/>
              <a:gd name="adj2" fmla="val -47249"/>
            </a:avLst>
          </a:prstGeom>
          <a:solidFill>
            <a:schemeClr val="bg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omic Sans MS" pitchFamily="66" charset="0"/>
              </a:rPr>
              <a:t>Hi!</a:t>
            </a:r>
          </a:p>
        </p:txBody>
      </p:sp>
    </p:spTree>
    <p:extLst>
      <p:ext uri="{BB962C8B-B14F-4D97-AF65-F5344CB8AC3E}">
        <p14:creationId xmlns:p14="http://schemas.microsoft.com/office/powerpoint/2010/main" val="4245403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4" presetClass="entr" presetSubtype="32"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ox(ou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par>
                          <p:cTn id="63" fill="hold">
                            <p:stCondLst>
                              <p:cond delay="0"/>
                            </p:stCondLst>
                            <p:childTnLst>
                              <p:par>
                                <p:cTn id="64" presetID="22" presetClass="entr" presetSubtype="4"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right)">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xEl>
                                              <p:pRg st="10" end="10"/>
                                            </p:txEl>
                                          </p:spTgt>
                                        </p:tgtEl>
                                        <p:attrNameLst>
                                          <p:attrName>style.visibility</p:attrName>
                                        </p:attrNameLst>
                                      </p:cBhvr>
                                      <p:to>
                                        <p:strVal val="visible"/>
                                      </p:to>
                                    </p:set>
                                    <p:anim calcmode="lin" valueType="num">
                                      <p:cBhvr additive="base">
                                        <p:cTn id="7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
                                            <p:txEl>
                                              <p:pRg st="11" end="11"/>
                                            </p:txEl>
                                          </p:spTgt>
                                        </p:tgtEl>
                                        <p:attrNameLst>
                                          <p:attrName>style.visibility</p:attrName>
                                        </p:attrNameLst>
                                      </p:cBhvr>
                                      <p:to>
                                        <p:strVal val="visible"/>
                                      </p:to>
                                    </p:set>
                                    <p:anim calcmode="lin" valueType="num">
                                      <p:cBhvr additive="base">
                                        <p:cTn id="7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
                                            <p:txEl>
                                              <p:pRg st="12" end="12"/>
                                            </p:txEl>
                                          </p:spTgt>
                                        </p:tgtEl>
                                        <p:attrNameLst>
                                          <p:attrName>style.visibility</p:attrName>
                                        </p:attrNameLst>
                                      </p:cBhvr>
                                      <p:to>
                                        <p:strVal val="visible"/>
                                      </p:to>
                                    </p:set>
                                    <p:anim calcmode="lin" valueType="num">
                                      <p:cBhvr additive="base">
                                        <p:cTn id="8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
                                            <p:txEl>
                                              <p:pRg st="13" end="13"/>
                                            </p:txEl>
                                          </p:spTgt>
                                        </p:tgtEl>
                                        <p:attrNameLst>
                                          <p:attrName>style.visibility</p:attrName>
                                        </p:attrNameLst>
                                      </p:cBhvr>
                                      <p:to>
                                        <p:strVal val="visible"/>
                                      </p:to>
                                    </p:set>
                                    <p:anim calcmode="lin" valueType="num">
                                      <p:cBhvr additive="base">
                                        <p:cTn id="8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
                                            <p:txEl>
                                              <p:pRg st="14" end="14"/>
                                            </p:txEl>
                                          </p:spTgt>
                                        </p:tgtEl>
                                        <p:attrNameLst>
                                          <p:attrName>style.visibility</p:attrName>
                                        </p:attrNameLst>
                                      </p:cBhvr>
                                      <p:to>
                                        <p:strVal val="visible"/>
                                      </p:to>
                                    </p:set>
                                    <p:anim calcmode="lin" valueType="num">
                                      <p:cBhvr additive="base">
                                        <p:cTn id="9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a:defRPr/>
            </a:pPr>
            <a:r>
              <a:rPr lang="en-US" altLang="en-US">
                <a:latin typeface="Gill Sans Light" charset="0"/>
                <a:ea typeface="ＭＳ Ｐゴシック" charset="-128"/>
                <a:cs typeface="Gill Sans Light" charset="0"/>
              </a:rPr>
              <a:t>Infrastructure, Textbook &amp; Readings</a:t>
            </a:r>
          </a:p>
        </p:txBody>
      </p:sp>
      <p:sp>
        <p:nvSpPr>
          <p:cNvPr id="37890" name="Content Placeholder 2"/>
          <p:cNvSpPr>
            <a:spLocks noGrp="1"/>
          </p:cNvSpPr>
          <p:nvPr>
            <p:ph idx="1"/>
          </p:nvPr>
        </p:nvSpPr>
        <p:spPr>
          <a:xfrm>
            <a:off x="381000" y="703384"/>
            <a:ext cx="8903299" cy="6002215"/>
          </a:xfrm>
        </p:spPr>
        <p:txBody>
          <a:bodyPr>
            <a:normAutofit lnSpcReduction="10000"/>
          </a:bodyPr>
          <a:lstStyle/>
          <a:p>
            <a:pPr>
              <a:tabLst>
                <a:tab pos="1265238" algn="l"/>
              </a:tabLst>
              <a:defRPr/>
            </a:pPr>
            <a:r>
              <a:rPr lang="en-US" sz="2200" dirty="0">
                <a:ea typeface="ＭＳ Ｐゴシック" charset="0"/>
              </a:rPr>
              <a:t>Infrastructure</a:t>
            </a:r>
          </a:p>
          <a:p>
            <a:pPr lvl="1">
              <a:tabLst>
                <a:tab pos="1265238" algn="l"/>
              </a:tabLst>
              <a:defRPr/>
            </a:pPr>
            <a:r>
              <a:rPr lang="en-US" sz="2000" dirty="0">
                <a:ea typeface="ＭＳ Ｐゴシック" charset="0"/>
              </a:rPr>
              <a:t>Website: 	</a:t>
            </a:r>
            <a:r>
              <a:rPr lang="en-US" sz="1800" b="1" dirty="0">
                <a:solidFill>
                  <a:srgbClr val="FF0000"/>
                </a:solidFill>
                <a:latin typeface="Courier New" panose="02070309020205020404" pitchFamily="49" charset="0"/>
                <a:ea typeface="ＭＳ Ｐゴシック" charset="0"/>
                <a:cs typeface="Courier New" panose="02070309020205020404" pitchFamily="49" charset="0"/>
              </a:rPr>
              <a:t>http://cs162.eecs.berkeley.edu</a:t>
            </a:r>
          </a:p>
          <a:p>
            <a:pPr lvl="1">
              <a:tabLst>
                <a:tab pos="1265238" algn="l"/>
              </a:tabLst>
              <a:defRPr/>
            </a:pPr>
            <a:r>
              <a:rPr lang="en-US" sz="2000" dirty="0">
                <a:ea typeface="ＭＳ Ｐゴシック" charset="0"/>
              </a:rPr>
              <a:t>Piazza: 	</a:t>
            </a:r>
            <a:r>
              <a:rPr lang="en-US" sz="1800" b="1" dirty="0">
                <a:solidFill>
                  <a:srgbClr val="FF0000"/>
                </a:solidFill>
                <a:latin typeface="Courier New" panose="02070309020205020404" pitchFamily="49" charset="0"/>
                <a:ea typeface="ＭＳ Ｐゴシック" charset="0"/>
                <a:cs typeface="Courier New" panose="02070309020205020404" pitchFamily="49" charset="0"/>
              </a:rPr>
              <a:t>https://</a:t>
            </a:r>
            <a:r>
              <a:rPr lang="en-US" sz="1800" b="1" dirty="0" smtClean="0">
                <a:solidFill>
                  <a:srgbClr val="FF0000"/>
                </a:solidFill>
                <a:latin typeface="Courier New" panose="02070309020205020404" pitchFamily="49" charset="0"/>
                <a:ea typeface="ＭＳ Ｐゴシック" charset="0"/>
                <a:cs typeface="Courier New" panose="02070309020205020404" pitchFamily="49" charset="0"/>
              </a:rPr>
              <a:t>piazza.com/berkeley/fall2020/cs162</a:t>
            </a:r>
          </a:p>
          <a:p>
            <a:pPr lvl="1">
              <a:tabLst>
                <a:tab pos="1265238" algn="l"/>
              </a:tabLst>
              <a:defRPr/>
            </a:pPr>
            <a:r>
              <a:rPr lang="en-US" sz="2000" dirty="0" smtClean="0">
                <a:ea typeface="ＭＳ Ｐゴシック" charset="0"/>
              </a:rPr>
              <a:t>Lecture Recordings: Tentatively as links off main class page (next day)</a:t>
            </a:r>
          </a:p>
          <a:p>
            <a:pPr>
              <a:tabLst>
                <a:tab pos="1265238" algn="l"/>
              </a:tabLst>
              <a:defRPr/>
            </a:pPr>
            <a:r>
              <a:rPr lang="en-US" sz="2200" dirty="0" smtClean="0">
                <a:ea typeface="ＭＳ Ｐゴシック" charset="0"/>
              </a:rPr>
              <a:t>Textbook</a:t>
            </a:r>
            <a:r>
              <a:rPr lang="en-US" sz="2200" dirty="0">
                <a:ea typeface="ＭＳ Ｐゴシック" charset="0"/>
              </a:rPr>
              <a:t>: Operating Systems: Principles and Practice </a:t>
            </a:r>
            <a:br>
              <a:rPr lang="en-US" sz="2200" dirty="0">
                <a:ea typeface="ＭＳ Ｐゴシック" charset="0"/>
              </a:rPr>
            </a:br>
            <a:r>
              <a:rPr lang="en-US" sz="2200" dirty="0">
                <a:ea typeface="ＭＳ Ｐゴシック" charset="0"/>
              </a:rPr>
              <a:t>(2nd Edition)  Anderson and </a:t>
            </a:r>
            <a:r>
              <a:rPr lang="en-US" sz="2200" dirty="0" err="1" smtClean="0">
                <a:ea typeface="ＭＳ Ｐゴシック" charset="0"/>
              </a:rPr>
              <a:t>Dahlin</a:t>
            </a:r>
            <a:endParaRPr lang="en-US" sz="2200" dirty="0">
              <a:ea typeface="ＭＳ Ｐゴシック" charset="0"/>
            </a:endParaRPr>
          </a:p>
          <a:p>
            <a:pPr lvl="1">
              <a:tabLst>
                <a:tab pos="1265238" algn="l"/>
              </a:tabLst>
              <a:defRPr/>
            </a:pPr>
            <a:r>
              <a:rPr lang="en-US" sz="2000" dirty="0" smtClean="0">
                <a:ea typeface="ＭＳ Ｐゴシック" charset="0"/>
              </a:rPr>
              <a:t>Suggested readings posted along with lectures</a:t>
            </a:r>
            <a:endParaRPr lang="en-US" sz="2000" dirty="0">
              <a:ea typeface="ＭＳ Ｐゴシック" charset="0"/>
            </a:endParaRPr>
          </a:p>
          <a:p>
            <a:pPr lvl="1">
              <a:tabLst>
                <a:tab pos="1265238" algn="l"/>
              </a:tabLst>
              <a:defRPr/>
            </a:pPr>
            <a:r>
              <a:rPr lang="en-US" sz="2000" dirty="0" smtClean="0">
                <a:ea typeface="ＭＳ Ｐゴシック" charset="0"/>
              </a:rPr>
              <a:t>Try to keep up with material in book as well as lectures</a:t>
            </a:r>
            <a:endParaRPr lang="en-US" sz="2000" dirty="0">
              <a:ea typeface="ＭＳ Ｐゴシック" charset="0"/>
            </a:endParaRPr>
          </a:p>
          <a:p>
            <a:pPr>
              <a:tabLst>
                <a:tab pos="1265238" algn="l"/>
              </a:tabLst>
              <a:defRPr/>
            </a:pPr>
            <a:r>
              <a:rPr lang="en-US" sz="2200" dirty="0" smtClean="0">
                <a:ea typeface="ＭＳ Ｐゴシック" charset="0"/>
              </a:rPr>
              <a:t>Supplementary Material</a:t>
            </a:r>
          </a:p>
          <a:p>
            <a:pPr lvl="1"/>
            <a:r>
              <a:rPr lang="en-US" sz="1800" dirty="0"/>
              <a:t>Operating Systems: Three Easy Pieces, </a:t>
            </a:r>
            <a:r>
              <a:rPr lang="en-US" sz="1800" dirty="0" smtClean="0"/>
              <a:t/>
            </a:r>
            <a:br>
              <a:rPr lang="en-US" sz="1800" dirty="0" smtClean="0"/>
            </a:br>
            <a:r>
              <a:rPr lang="en-US" sz="1800" dirty="0" smtClean="0"/>
              <a:t>by </a:t>
            </a:r>
            <a:r>
              <a:rPr lang="en-US" sz="1800" dirty="0" err="1"/>
              <a:t>Remzi</a:t>
            </a:r>
            <a:r>
              <a:rPr lang="en-US" sz="1800" dirty="0"/>
              <a:t> and Andrea </a:t>
            </a:r>
            <a:r>
              <a:rPr lang="en-US" sz="1800" dirty="0" err="1"/>
              <a:t>Arpaci-Dusseau</a:t>
            </a:r>
            <a:r>
              <a:rPr lang="en-US" sz="1800" dirty="0"/>
              <a:t>, available for free online</a:t>
            </a:r>
          </a:p>
          <a:p>
            <a:pPr lvl="1"/>
            <a:r>
              <a:rPr lang="en-US" sz="1800" dirty="0"/>
              <a:t>Linux Kernel Development, 3</a:t>
            </a:r>
            <a:r>
              <a:rPr lang="en-US" sz="1800" baseline="30000" dirty="0"/>
              <a:t>rd</a:t>
            </a:r>
            <a:r>
              <a:rPr lang="en-US" sz="1800" dirty="0"/>
              <a:t> edition, by Robert </a:t>
            </a:r>
            <a:r>
              <a:rPr lang="en-US" sz="1800" dirty="0" smtClean="0"/>
              <a:t>Love</a:t>
            </a:r>
            <a:endParaRPr lang="en-US" sz="1800" dirty="0">
              <a:ea typeface="ＭＳ Ｐゴシック" charset="0"/>
            </a:endParaRPr>
          </a:p>
          <a:p>
            <a:pPr>
              <a:tabLst>
                <a:tab pos="1265238" algn="l"/>
              </a:tabLst>
              <a:defRPr/>
            </a:pPr>
            <a:r>
              <a:rPr lang="en-US" sz="2200" dirty="0">
                <a:ea typeface="ＭＳ Ｐゴシック" charset="0"/>
              </a:rPr>
              <a:t>Online supplements</a:t>
            </a:r>
          </a:p>
          <a:p>
            <a:pPr lvl="1">
              <a:tabLst>
                <a:tab pos="1265238" algn="l"/>
              </a:tabLst>
              <a:defRPr/>
            </a:pPr>
            <a:r>
              <a:rPr lang="en-US" sz="2000" dirty="0">
                <a:ea typeface="ＭＳ Ｐゴシック" charset="0"/>
              </a:rPr>
              <a:t>See course website</a:t>
            </a:r>
          </a:p>
          <a:p>
            <a:pPr lvl="1">
              <a:tabLst>
                <a:tab pos="1265238" algn="l"/>
              </a:tabLst>
              <a:defRPr/>
            </a:pPr>
            <a:r>
              <a:rPr lang="en-US" sz="2000" dirty="0">
                <a:ea typeface="ＭＳ Ｐゴシック" charset="0"/>
              </a:rPr>
              <a:t>Includes Appendices, sample problems, etc.</a:t>
            </a:r>
          </a:p>
          <a:p>
            <a:pPr lvl="1">
              <a:tabLst>
                <a:tab pos="1265238" algn="l"/>
              </a:tabLst>
              <a:defRPr/>
            </a:pPr>
            <a:r>
              <a:rPr lang="en-US" sz="2000" dirty="0">
                <a:ea typeface="ＭＳ Ｐゴシック" charset="0"/>
              </a:rPr>
              <a:t>Networking, Databases, Software </a:t>
            </a:r>
            <a:r>
              <a:rPr lang="en-US" sz="2000" dirty="0" err="1">
                <a:ea typeface="ＭＳ Ｐゴシック" charset="0"/>
              </a:rPr>
              <a:t>Eng</a:t>
            </a:r>
            <a:r>
              <a:rPr lang="en-US" sz="2000" dirty="0">
                <a:ea typeface="ＭＳ Ｐゴシック" charset="0"/>
              </a:rPr>
              <a:t>, Security</a:t>
            </a:r>
          </a:p>
          <a:p>
            <a:pPr lvl="1">
              <a:tabLst>
                <a:tab pos="1265238" algn="l"/>
              </a:tabLst>
              <a:defRPr/>
            </a:pPr>
            <a:r>
              <a:rPr lang="en-US" sz="2000" dirty="0">
                <a:solidFill>
                  <a:srgbClr val="FF0000"/>
                </a:solidFill>
                <a:ea typeface="ＭＳ Ｐゴシック" charset="0"/>
              </a:rPr>
              <a:t>Some Research Papers! </a:t>
            </a:r>
          </a:p>
          <a:p>
            <a:pPr>
              <a:tabLst>
                <a:tab pos="1265238" algn="l"/>
              </a:tabLst>
              <a:defRPr/>
            </a:pPr>
            <a:endParaRPr lang="en-US" sz="2200" dirty="0">
              <a:ea typeface="ＭＳ Ｐゴシック" charset="0"/>
            </a:endParaRPr>
          </a:p>
        </p:txBody>
      </p:sp>
      <p:pic>
        <p:nvPicPr>
          <p:cNvPr id="6" name="Picture 5">
            <a:extLst>
              <a:ext uri="{FF2B5EF4-FFF2-40B4-BE49-F238E27FC236}">
                <a16:creationId xmlns:a16="http://schemas.microsoft.com/office/drawing/2014/main" id="{8AB33325-2E22-49B0-AAE0-2B4BDB3D11D7}"/>
              </a:ext>
            </a:extLst>
          </p:cNvPr>
          <p:cNvPicPr>
            <a:picLocks noChangeAspect="1"/>
          </p:cNvPicPr>
          <p:nvPr/>
        </p:nvPicPr>
        <p:blipFill>
          <a:blip r:embed="rId2"/>
          <a:stretch>
            <a:fillRect/>
          </a:stretch>
        </p:blipFill>
        <p:spPr>
          <a:xfrm>
            <a:off x="9448800" y="685800"/>
            <a:ext cx="1828800" cy="2427667"/>
          </a:xfrm>
          <a:prstGeom prst="rect">
            <a:avLst/>
          </a:prstGeom>
          <a:ln>
            <a:solidFill>
              <a:schemeClr val="tx1"/>
            </a:solidFill>
          </a:ln>
        </p:spPr>
      </p:pic>
      <p:pic>
        <p:nvPicPr>
          <p:cNvPr id="7" name="Picture 6">
            <a:extLst>
              <a:ext uri="{FF2B5EF4-FFF2-40B4-BE49-F238E27FC236}">
                <a16:creationId xmlns:a16="http://schemas.microsoft.com/office/drawing/2014/main" id="{17C11C20-D592-47F7-91C2-3DE51CF6CA01}"/>
              </a:ext>
            </a:extLst>
          </p:cNvPr>
          <p:cNvPicPr>
            <a:picLocks noChangeAspect="1"/>
          </p:cNvPicPr>
          <p:nvPr/>
        </p:nvPicPr>
        <p:blipFill>
          <a:blip r:embed="rId3"/>
          <a:stretch>
            <a:fillRect/>
          </a:stretch>
        </p:blipFill>
        <p:spPr>
          <a:xfrm>
            <a:off x="8471877" y="3276600"/>
            <a:ext cx="1116576" cy="1747683"/>
          </a:xfrm>
          <a:prstGeom prst="rect">
            <a:avLst/>
          </a:prstGeom>
        </p:spPr>
      </p:pic>
      <p:pic>
        <p:nvPicPr>
          <p:cNvPr id="8" name="Picture 7">
            <a:extLst>
              <a:ext uri="{FF2B5EF4-FFF2-40B4-BE49-F238E27FC236}">
                <a16:creationId xmlns:a16="http://schemas.microsoft.com/office/drawing/2014/main" id="{76E4C651-554B-4DF4-8239-B55DD36478FC}"/>
              </a:ext>
            </a:extLst>
          </p:cNvPr>
          <p:cNvPicPr>
            <a:picLocks noChangeAspect="1"/>
          </p:cNvPicPr>
          <p:nvPr/>
        </p:nvPicPr>
        <p:blipFill>
          <a:blip r:embed="rId4"/>
          <a:stretch>
            <a:fillRect/>
          </a:stretch>
        </p:blipFill>
        <p:spPr>
          <a:xfrm>
            <a:off x="9917455" y="3288117"/>
            <a:ext cx="1348422" cy="1736166"/>
          </a:xfrm>
          <a:prstGeom prst="rect">
            <a:avLst/>
          </a:prstGeom>
        </p:spPr>
      </p:pic>
    </p:spTree>
    <p:extLst>
      <p:ext uri="{BB962C8B-B14F-4D97-AF65-F5344CB8AC3E}">
        <p14:creationId xmlns:p14="http://schemas.microsoft.com/office/powerpoint/2010/main" val="1697778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500" fill="hold"/>
                                        <p:tgtEl>
                                          <p:spTgt spid="3789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789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7890">
                                            <p:txEl>
                                              <p:pRg st="1" end="1"/>
                                            </p:txEl>
                                          </p:spTgt>
                                        </p:tgtEl>
                                        <p:attrNameLst>
                                          <p:attrName>style.visibility</p:attrName>
                                        </p:attrNameLst>
                                      </p:cBhvr>
                                      <p:to>
                                        <p:strVal val="visible"/>
                                      </p:to>
                                    </p:set>
                                    <p:anim calcmode="lin" valueType="num">
                                      <p:cBhvr additive="base">
                                        <p:cTn id="11" dur="500" fill="hold"/>
                                        <p:tgtEl>
                                          <p:spTgt spid="37890">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789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7890">
                                            <p:txEl>
                                              <p:pRg st="2" end="2"/>
                                            </p:txEl>
                                          </p:spTgt>
                                        </p:tgtEl>
                                        <p:attrNameLst>
                                          <p:attrName>style.visibility</p:attrName>
                                        </p:attrNameLst>
                                      </p:cBhvr>
                                      <p:to>
                                        <p:strVal val="visible"/>
                                      </p:to>
                                    </p:set>
                                    <p:anim calcmode="lin" valueType="num">
                                      <p:cBhvr additive="base">
                                        <p:cTn id="15" dur="500" fill="hold"/>
                                        <p:tgtEl>
                                          <p:spTgt spid="37890">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789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7890">
                                            <p:txEl>
                                              <p:pRg st="3" end="3"/>
                                            </p:txEl>
                                          </p:spTgt>
                                        </p:tgtEl>
                                        <p:attrNameLst>
                                          <p:attrName>style.visibility</p:attrName>
                                        </p:attrNameLst>
                                      </p:cBhvr>
                                      <p:to>
                                        <p:strVal val="visible"/>
                                      </p:to>
                                    </p:set>
                                    <p:anim calcmode="lin" valueType="num">
                                      <p:cBhvr additive="base">
                                        <p:cTn id="19" dur="500" fill="hold"/>
                                        <p:tgtEl>
                                          <p:spTgt spid="37890">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7890">
                                            <p:txEl>
                                              <p:pRg st="4" end="4"/>
                                            </p:txEl>
                                          </p:spTgt>
                                        </p:tgtEl>
                                        <p:attrNameLst>
                                          <p:attrName>style.visibility</p:attrName>
                                        </p:attrNameLst>
                                      </p:cBhvr>
                                      <p:to>
                                        <p:strVal val="visible"/>
                                      </p:to>
                                    </p:set>
                                    <p:anim calcmode="lin" valueType="num">
                                      <p:cBhvr additive="base">
                                        <p:cTn id="25" dur="500" fill="hold"/>
                                        <p:tgtEl>
                                          <p:spTgt spid="37890">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7890">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7890">
                                            <p:txEl>
                                              <p:pRg st="5" end="5"/>
                                            </p:txEl>
                                          </p:spTgt>
                                        </p:tgtEl>
                                        <p:attrNameLst>
                                          <p:attrName>style.visibility</p:attrName>
                                        </p:attrNameLst>
                                      </p:cBhvr>
                                      <p:to>
                                        <p:strVal val="visible"/>
                                      </p:to>
                                    </p:set>
                                    <p:anim calcmode="lin" valueType="num">
                                      <p:cBhvr additive="base">
                                        <p:cTn id="29" dur="500" fill="hold"/>
                                        <p:tgtEl>
                                          <p:spTgt spid="37890">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7890">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37890">
                                            <p:txEl>
                                              <p:pRg st="6" end="6"/>
                                            </p:txEl>
                                          </p:spTgt>
                                        </p:tgtEl>
                                        <p:attrNameLst>
                                          <p:attrName>style.visibility</p:attrName>
                                        </p:attrNameLst>
                                      </p:cBhvr>
                                      <p:to>
                                        <p:strVal val="visible"/>
                                      </p:to>
                                    </p:set>
                                    <p:anim calcmode="lin" valueType="num">
                                      <p:cBhvr additive="base">
                                        <p:cTn id="33" dur="500" fill="hold"/>
                                        <p:tgtEl>
                                          <p:spTgt spid="37890">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789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7890">
                                            <p:txEl>
                                              <p:pRg st="7" end="7"/>
                                            </p:txEl>
                                          </p:spTgt>
                                        </p:tgtEl>
                                        <p:attrNameLst>
                                          <p:attrName>style.visibility</p:attrName>
                                        </p:attrNameLst>
                                      </p:cBhvr>
                                      <p:to>
                                        <p:strVal val="visible"/>
                                      </p:to>
                                    </p:set>
                                    <p:anim calcmode="lin" valueType="num">
                                      <p:cBhvr additive="base">
                                        <p:cTn id="43" dur="500" fill="hold"/>
                                        <p:tgtEl>
                                          <p:spTgt spid="37890">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7890">
                                            <p:txEl>
                                              <p:pRg st="7" end="7"/>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7890">
                                            <p:txEl>
                                              <p:pRg st="8" end="8"/>
                                            </p:txEl>
                                          </p:spTgt>
                                        </p:tgtEl>
                                        <p:attrNameLst>
                                          <p:attrName>style.visibility</p:attrName>
                                        </p:attrNameLst>
                                      </p:cBhvr>
                                      <p:to>
                                        <p:strVal val="visible"/>
                                      </p:to>
                                    </p:set>
                                    <p:anim calcmode="lin" valueType="num">
                                      <p:cBhvr additive="base">
                                        <p:cTn id="47" dur="500" fill="hold"/>
                                        <p:tgtEl>
                                          <p:spTgt spid="37890">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7890">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7890">
                                            <p:txEl>
                                              <p:pRg st="9" end="9"/>
                                            </p:txEl>
                                          </p:spTgt>
                                        </p:tgtEl>
                                        <p:attrNameLst>
                                          <p:attrName>style.visibility</p:attrName>
                                        </p:attrNameLst>
                                      </p:cBhvr>
                                      <p:to>
                                        <p:strVal val="visible"/>
                                      </p:to>
                                    </p:set>
                                    <p:anim calcmode="lin" valueType="num">
                                      <p:cBhvr additive="base">
                                        <p:cTn id="51" dur="500" fill="hold"/>
                                        <p:tgtEl>
                                          <p:spTgt spid="37890">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7890">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1+#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1+#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37890">
                                            <p:txEl>
                                              <p:pRg st="10" end="10"/>
                                            </p:txEl>
                                          </p:spTgt>
                                        </p:tgtEl>
                                        <p:attrNameLst>
                                          <p:attrName>style.visibility</p:attrName>
                                        </p:attrNameLst>
                                      </p:cBhvr>
                                      <p:to>
                                        <p:strVal val="visible"/>
                                      </p:to>
                                    </p:set>
                                    <p:anim calcmode="lin" valueType="num">
                                      <p:cBhvr additive="base">
                                        <p:cTn id="65" dur="500" fill="hold"/>
                                        <p:tgtEl>
                                          <p:spTgt spid="37890">
                                            <p:txEl>
                                              <p:pRg st="10" end="10"/>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37890">
                                            <p:txEl>
                                              <p:pRg st="10" end="10"/>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37890">
                                            <p:txEl>
                                              <p:pRg st="11" end="11"/>
                                            </p:txEl>
                                          </p:spTgt>
                                        </p:tgtEl>
                                        <p:attrNameLst>
                                          <p:attrName>style.visibility</p:attrName>
                                        </p:attrNameLst>
                                      </p:cBhvr>
                                      <p:to>
                                        <p:strVal val="visible"/>
                                      </p:to>
                                    </p:set>
                                    <p:anim calcmode="lin" valueType="num">
                                      <p:cBhvr additive="base">
                                        <p:cTn id="69" dur="500" fill="hold"/>
                                        <p:tgtEl>
                                          <p:spTgt spid="37890">
                                            <p:txEl>
                                              <p:pRg st="11" end="11"/>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37890">
                                            <p:txEl>
                                              <p:pRg st="11" end="11"/>
                                            </p:txEl>
                                          </p:spTgt>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37890">
                                            <p:txEl>
                                              <p:pRg st="12" end="12"/>
                                            </p:txEl>
                                          </p:spTgt>
                                        </p:tgtEl>
                                        <p:attrNameLst>
                                          <p:attrName>style.visibility</p:attrName>
                                        </p:attrNameLst>
                                      </p:cBhvr>
                                      <p:to>
                                        <p:strVal val="visible"/>
                                      </p:to>
                                    </p:set>
                                    <p:anim calcmode="lin" valueType="num">
                                      <p:cBhvr additive="base">
                                        <p:cTn id="73" dur="500" fill="hold"/>
                                        <p:tgtEl>
                                          <p:spTgt spid="37890">
                                            <p:txEl>
                                              <p:pRg st="12" end="12"/>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37890">
                                            <p:txEl>
                                              <p:pRg st="12" end="12"/>
                                            </p:txEl>
                                          </p:spTgt>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37890">
                                            <p:txEl>
                                              <p:pRg st="13" end="13"/>
                                            </p:txEl>
                                          </p:spTgt>
                                        </p:tgtEl>
                                        <p:attrNameLst>
                                          <p:attrName>style.visibility</p:attrName>
                                        </p:attrNameLst>
                                      </p:cBhvr>
                                      <p:to>
                                        <p:strVal val="visible"/>
                                      </p:to>
                                    </p:set>
                                    <p:anim calcmode="lin" valueType="num">
                                      <p:cBhvr additive="base">
                                        <p:cTn id="77" dur="500" fill="hold"/>
                                        <p:tgtEl>
                                          <p:spTgt spid="37890">
                                            <p:txEl>
                                              <p:pRg st="13" end="13"/>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37890">
                                            <p:txEl>
                                              <p:pRg st="13" end="13"/>
                                            </p:txEl>
                                          </p:spTgt>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37890">
                                            <p:txEl>
                                              <p:pRg st="14" end="14"/>
                                            </p:txEl>
                                          </p:spTgt>
                                        </p:tgtEl>
                                        <p:attrNameLst>
                                          <p:attrName>style.visibility</p:attrName>
                                        </p:attrNameLst>
                                      </p:cBhvr>
                                      <p:to>
                                        <p:strVal val="visible"/>
                                      </p:to>
                                    </p:set>
                                    <p:anim calcmode="lin" valueType="num">
                                      <p:cBhvr additive="base">
                                        <p:cTn id="81" dur="500" fill="hold"/>
                                        <p:tgtEl>
                                          <p:spTgt spid="37890">
                                            <p:txEl>
                                              <p:pRg st="14" end="14"/>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37890">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a:defRPr/>
            </a:pPr>
            <a:r>
              <a:rPr lang="en-US" altLang="en-US">
                <a:latin typeface="Gill Sans Light" charset="0"/>
                <a:cs typeface="Gill Sans Light" charset="0"/>
              </a:rPr>
              <a:t>Syllabus</a:t>
            </a:r>
          </a:p>
        </p:txBody>
      </p:sp>
      <p:sp>
        <p:nvSpPr>
          <p:cNvPr id="3" name="Content Placeholder 2"/>
          <p:cNvSpPr>
            <a:spLocks noGrp="1"/>
          </p:cNvSpPr>
          <p:nvPr>
            <p:ph idx="1"/>
          </p:nvPr>
        </p:nvSpPr>
        <p:spPr>
          <a:xfrm>
            <a:off x="762000" y="838200"/>
            <a:ext cx="9753600" cy="5562600"/>
          </a:xfrm>
        </p:spPr>
        <p:txBody>
          <a:bodyPr>
            <a:normAutofit/>
          </a:bodyPr>
          <a:lstStyle/>
          <a:p>
            <a:pPr>
              <a:lnSpc>
                <a:spcPct val="80000"/>
              </a:lnSpc>
              <a:defRPr/>
            </a:pPr>
            <a:r>
              <a:rPr lang="en-US" dirty="0">
                <a:ea typeface="ＭＳ Ｐゴシック" charset="0"/>
              </a:rPr>
              <a:t>OS Concepts: How to Navigate as a Systems Programmer!</a:t>
            </a:r>
          </a:p>
          <a:p>
            <a:pPr lvl="1">
              <a:lnSpc>
                <a:spcPct val="80000"/>
              </a:lnSpc>
              <a:defRPr/>
            </a:pPr>
            <a:r>
              <a:rPr lang="en-US" dirty="0">
                <a:ea typeface="ＭＳ Ｐゴシック" charset="0"/>
              </a:rPr>
              <a:t>Process, I/O, Networks and Virtual Machines</a:t>
            </a:r>
          </a:p>
          <a:p>
            <a:pPr>
              <a:lnSpc>
                <a:spcPct val="80000"/>
              </a:lnSpc>
              <a:defRPr/>
            </a:pPr>
            <a:r>
              <a:rPr lang="en-US" dirty="0">
                <a:ea typeface="ＭＳ Ｐゴシック" charset="0"/>
              </a:rPr>
              <a:t>Concurrency</a:t>
            </a:r>
          </a:p>
          <a:p>
            <a:pPr lvl="1">
              <a:lnSpc>
                <a:spcPct val="80000"/>
              </a:lnSpc>
              <a:defRPr/>
            </a:pPr>
            <a:r>
              <a:rPr lang="en-US" dirty="0">
                <a:ea typeface="ＭＳ Ｐゴシック" charset="0"/>
              </a:rPr>
              <a:t>Threads, scheduling, locks, deadlock, scalability, fairness</a:t>
            </a:r>
          </a:p>
          <a:p>
            <a:pPr>
              <a:lnSpc>
                <a:spcPct val="80000"/>
              </a:lnSpc>
              <a:defRPr/>
            </a:pPr>
            <a:r>
              <a:rPr lang="en-US" dirty="0">
                <a:ea typeface="ＭＳ Ｐゴシック" charset="0"/>
              </a:rPr>
              <a:t>Address Space</a:t>
            </a:r>
          </a:p>
          <a:p>
            <a:pPr lvl="1">
              <a:lnSpc>
                <a:spcPct val="80000"/>
              </a:lnSpc>
              <a:defRPr/>
            </a:pPr>
            <a:r>
              <a:rPr lang="en-US" dirty="0">
                <a:ea typeface="ＭＳ Ｐゴシック" charset="0"/>
              </a:rPr>
              <a:t>Virtual memory, address translation, protection, sharing</a:t>
            </a:r>
          </a:p>
          <a:p>
            <a:pPr>
              <a:lnSpc>
                <a:spcPct val="80000"/>
              </a:lnSpc>
              <a:defRPr/>
            </a:pPr>
            <a:r>
              <a:rPr lang="en-US" dirty="0">
                <a:ea typeface="ＭＳ Ｐゴシック" charset="0"/>
              </a:rPr>
              <a:t>File Systems</a:t>
            </a:r>
          </a:p>
          <a:p>
            <a:pPr lvl="1">
              <a:lnSpc>
                <a:spcPct val="80000"/>
              </a:lnSpc>
              <a:defRPr/>
            </a:pPr>
            <a:r>
              <a:rPr lang="en-US" dirty="0">
                <a:ea typeface="ＭＳ Ｐゴシック" charset="0"/>
              </a:rPr>
              <a:t>I/O devices, file objects, storage, naming, caching, performance, paging, transactions, databases</a:t>
            </a:r>
          </a:p>
          <a:p>
            <a:pPr>
              <a:lnSpc>
                <a:spcPct val="80000"/>
              </a:lnSpc>
              <a:defRPr/>
            </a:pPr>
            <a:r>
              <a:rPr lang="en-US" dirty="0">
                <a:ea typeface="ＭＳ Ｐゴシック" charset="0"/>
              </a:rPr>
              <a:t>Distributed Systems</a:t>
            </a:r>
          </a:p>
          <a:p>
            <a:pPr lvl="1">
              <a:lnSpc>
                <a:spcPct val="80000"/>
              </a:lnSpc>
              <a:defRPr/>
            </a:pPr>
            <a:r>
              <a:rPr lang="en-US" dirty="0">
                <a:ea typeface="ＭＳ Ｐゴシック" charset="0"/>
              </a:rPr>
              <a:t>Protocols, N-Tiers, RPC, NFS, DHTs, Consistency, Scalability, multicast</a:t>
            </a:r>
          </a:p>
          <a:p>
            <a:pPr>
              <a:lnSpc>
                <a:spcPct val="80000"/>
              </a:lnSpc>
              <a:defRPr/>
            </a:pPr>
            <a:r>
              <a:rPr lang="en-US" dirty="0">
                <a:ea typeface="ＭＳ Ｐゴシック" charset="0"/>
              </a:rPr>
              <a:t>Reliability &amp; Security</a:t>
            </a:r>
          </a:p>
          <a:p>
            <a:pPr lvl="1">
              <a:lnSpc>
                <a:spcPct val="80000"/>
              </a:lnSpc>
              <a:defRPr/>
            </a:pPr>
            <a:r>
              <a:rPr lang="en-US" dirty="0">
                <a:ea typeface="ＭＳ Ｐゴシック" charset="0"/>
              </a:rPr>
              <a:t>Fault tolerance, protection, security</a:t>
            </a:r>
          </a:p>
          <a:p>
            <a:pPr>
              <a:lnSpc>
                <a:spcPct val="80000"/>
              </a:lnSpc>
              <a:defRPr/>
            </a:pPr>
            <a:r>
              <a:rPr lang="en-US" dirty="0">
                <a:ea typeface="ＭＳ Ｐゴシック" charset="0"/>
              </a:rPr>
              <a:t>Cloud Infrastructure</a:t>
            </a:r>
          </a:p>
          <a:p>
            <a:pPr>
              <a:lnSpc>
                <a:spcPct val="80000"/>
              </a:lnSpc>
              <a:defRPr/>
            </a:pPr>
            <a:endParaRPr lang="en-US" dirty="0">
              <a:ea typeface="ＭＳ Ｐゴシック" charset="0"/>
            </a:endParaRPr>
          </a:p>
        </p:txBody>
      </p:sp>
    </p:spTree>
    <p:extLst>
      <p:ext uri="{BB962C8B-B14F-4D97-AF65-F5344CB8AC3E}">
        <p14:creationId xmlns:p14="http://schemas.microsoft.com/office/powerpoint/2010/main" val="688644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by Doing</a:t>
            </a:r>
          </a:p>
        </p:txBody>
      </p:sp>
      <p:sp>
        <p:nvSpPr>
          <p:cNvPr id="3" name="Content Placeholder 2"/>
          <p:cNvSpPr>
            <a:spLocks noGrp="1"/>
          </p:cNvSpPr>
          <p:nvPr>
            <p:ph idx="1"/>
          </p:nvPr>
        </p:nvSpPr>
        <p:spPr>
          <a:xfrm>
            <a:off x="609600" y="762000"/>
            <a:ext cx="9982200" cy="5867400"/>
          </a:xfrm>
        </p:spPr>
        <p:txBody>
          <a:bodyPr>
            <a:normAutofit/>
          </a:bodyPr>
          <a:lstStyle/>
          <a:p>
            <a:r>
              <a:rPr lang="en-US" dirty="0" smtClean="0"/>
              <a:t>Individual </a:t>
            </a:r>
            <a:r>
              <a:rPr lang="en-US" dirty="0" err="1"/>
              <a:t>Homeworks</a:t>
            </a:r>
            <a:r>
              <a:rPr lang="en-US" dirty="0"/>
              <a:t> (2 weeks) - preliminary</a:t>
            </a:r>
          </a:p>
          <a:p>
            <a:pPr lvl="1"/>
            <a:r>
              <a:rPr lang="en-US" dirty="0"/>
              <a:t>0. Tools &amp; Environment, </a:t>
            </a:r>
            <a:r>
              <a:rPr lang="en-US" dirty="0" err="1"/>
              <a:t>Autograding</a:t>
            </a:r>
            <a:r>
              <a:rPr lang="en-US" dirty="0"/>
              <a:t>, recall C, </a:t>
            </a:r>
            <a:r>
              <a:rPr lang="en-US" dirty="0" smtClean="0"/>
              <a:t>executable</a:t>
            </a:r>
          </a:p>
          <a:p>
            <a:pPr lvl="1"/>
            <a:r>
              <a:rPr lang="en-US" dirty="0" smtClean="0"/>
              <a:t>1. Lists in C</a:t>
            </a:r>
            <a:endParaRPr lang="en-US" dirty="0"/>
          </a:p>
          <a:p>
            <a:pPr lvl="1"/>
            <a:r>
              <a:rPr lang="en-US" dirty="0"/>
              <a:t>2</a:t>
            </a:r>
            <a:r>
              <a:rPr lang="en-US" dirty="0" smtClean="0"/>
              <a:t>. Basic </a:t>
            </a:r>
            <a:r>
              <a:rPr lang="en-US" dirty="0"/>
              <a:t>Threads</a:t>
            </a:r>
          </a:p>
          <a:p>
            <a:pPr lvl="1"/>
            <a:r>
              <a:rPr lang="en-US" dirty="0"/>
              <a:t>3</a:t>
            </a:r>
            <a:r>
              <a:rPr lang="en-US" dirty="0" smtClean="0"/>
              <a:t>. </a:t>
            </a:r>
            <a:r>
              <a:rPr lang="en-US" dirty="0"/>
              <a:t>BYOS – build your own shell</a:t>
            </a:r>
          </a:p>
          <a:p>
            <a:pPr lvl="1"/>
            <a:r>
              <a:rPr lang="en-US" dirty="0" smtClean="0"/>
              <a:t>4</a:t>
            </a:r>
            <a:r>
              <a:rPr lang="en-US" dirty="0"/>
              <a:t>. Sockets &amp; Threads in HTTP server</a:t>
            </a:r>
          </a:p>
          <a:p>
            <a:pPr lvl="1"/>
            <a:r>
              <a:rPr lang="en-US" dirty="0"/>
              <a:t>5. Memory mapping and </a:t>
            </a:r>
            <a:r>
              <a:rPr lang="en-US" dirty="0" smtClean="0"/>
              <a:t>management (MALLOC)</a:t>
            </a:r>
          </a:p>
          <a:p>
            <a:pPr lvl="1"/>
            <a:r>
              <a:rPr lang="en-US" dirty="0" smtClean="0"/>
              <a:t>6. SBRK and the Heap</a:t>
            </a:r>
          </a:p>
          <a:p>
            <a:r>
              <a:rPr lang="en-US" dirty="0"/>
              <a:t>Three (and ½) Group Projects </a:t>
            </a:r>
          </a:p>
          <a:p>
            <a:pPr lvl="1"/>
            <a:r>
              <a:rPr lang="en-US" dirty="0"/>
              <a:t>0. Getting Started (Individual, before you have a group)</a:t>
            </a:r>
          </a:p>
          <a:p>
            <a:pPr lvl="1"/>
            <a:r>
              <a:rPr lang="en-US" dirty="0"/>
              <a:t>1. User-programs (exec &amp; </a:t>
            </a:r>
            <a:r>
              <a:rPr lang="en-US" dirty="0" err="1"/>
              <a:t>syscall</a:t>
            </a:r>
            <a:r>
              <a:rPr lang="en-US" dirty="0"/>
              <a:t>)</a:t>
            </a:r>
          </a:p>
          <a:p>
            <a:pPr lvl="1"/>
            <a:r>
              <a:rPr lang="en-US" dirty="0"/>
              <a:t>2. Threads &amp; Scheduling</a:t>
            </a:r>
          </a:p>
          <a:p>
            <a:pPr lvl="1"/>
            <a:r>
              <a:rPr lang="en-US" dirty="0"/>
              <a:t>3. File Systems</a:t>
            </a:r>
          </a:p>
          <a:p>
            <a:endParaRPr lang="en-US" dirty="0"/>
          </a:p>
        </p:txBody>
      </p:sp>
      <p:pic>
        <p:nvPicPr>
          <p:cNvPr id="13" name="Picture 12" descr="Life of an Educator - Dr. Justin Tarte: The 21st century ..."/>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53400" y="3886200"/>
            <a:ext cx="3710734" cy="2514600"/>
          </a:xfrm>
          <a:prstGeom prst="rect">
            <a:avLst/>
          </a:prstGeom>
        </p:spPr>
      </p:pic>
      <p:pic>
        <p:nvPicPr>
          <p:cNvPr id="4" name="Picture 3" descr="Carpenter Hummer Wood · Free vector graphic on Pixabay"/>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15400" y="914400"/>
            <a:ext cx="2400300" cy="2959274"/>
          </a:xfrm>
          <a:prstGeom prst="rect">
            <a:avLst/>
          </a:prstGeom>
        </p:spPr>
      </p:pic>
    </p:spTree>
    <p:extLst>
      <p:ext uri="{BB962C8B-B14F-4D97-AF65-F5344CB8AC3E}">
        <p14:creationId xmlns:p14="http://schemas.microsoft.com/office/powerpoint/2010/main" val="1439400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2517776" y="188876"/>
            <a:ext cx="7159625" cy="496925"/>
          </a:xfrm>
          <a:noFill/>
        </p:spPr>
        <p:txBody>
          <a:bodyPr vert="horz" wrap="square" lIns="63493" tIns="25397" rIns="63493" bIns="25397" numCol="1" anchor="t" anchorCtr="0" compatLnSpc="1">
            <a:prstTxWarp prst="textNoShape">
              <a:avLst/>
            </a:prstTxWarp>
            <a:spAutoFit/>
          </a:bodyPr>
          <a:lstStyle/>
          <a:p>
            <a:r>
              <a:rPr lang="en-US" dirty="0">
                <a:latin typeface="Helvetica" charset="0"/>
                <a:ea typeface="ＭＳ Ｐゴシック" charset="0"/>
                <a:cs typeface="ＭＳ Ｐゴシック" charset="0"/>
              </a:rPr>
              <a:t>Group Projects</a:t>
            </a:r>
          </a:p>
        </p:txBody>
      </p:sp>
      <p:sp>
        <p:nvSpPr>
          <p:cNvPr id="185347" name="Rectangle 3"/>
          <p:cNvSpPr>
            <a:spLocks noGrp="1" noChangeArrowheads="1"/>
          </p:cNvSpPr>
          <p:nvPr>
            <p:ph type="body" idx="1"/>
          </p:nvPr>
        </p:nvSpPr>
        <p:spPr>
          <a:xfrm>
            <a:off x="533400" y="762000"/>
            <a:ext cx="10820400" cy="6096000"/>
          </a:xfrm>
          <a:noFill/>
        </p:spPr>
        <p:txBody>
          <a:bodyPr vert="horz" wrap="square" lIns="63493" tIns="25397" rIns="63493" bIns="25397" numCol="1" anchor="t" anchorCtr="0" compatLnSpc="1">
            <a:prstTxWarp prst="textNoShape">
              <a:avLst/>
            </a:prstTxWarp>
            <a:normAutofit fontScale="92500" lnSpcReduction="10000"/>
          </a:bodyPr>
          <a:lstStyle/>
          <a:p>
            <a:r>
              <a:rPr lang="en-US" dirty="0">
                <a:latin typeface="Helvetica" charset="0"/>
                <a:ea typeface="ＭＳ Ｐゴシック" charset="0"/>
                <a:cs typeface="ＭＳ Ｐゴシック" charset="0"/>
              </a:rPr>
              <a:t>Project teams have 4 </a:t>
            </a:r>
            <a:r>
              <a:rPr lang="en-US" dirty="0" smtClean="0">
                <a:latin typeface="Helvetica" charset="0"/>
                <a:ea typeface="ＭＳ Ｐゴシック" charset="0"/>
                <a:cs typeface="ＭＳ Ｐゴシック" charset="0"/>
              </a:rPr>
              <a:t>members! </a:t>
            </a:r>
            <a:endParaRPr lang="en-US" dirty="0">
              <a:latin typeface="Helvetica" charset="0"/>
              <a:ea typeface="ＭＳ Ｐゴシック" charset="0"/>
              <a:cs typeface="ＭＳ Ｐゴシック" charset="0"/>
            </a:endParaRPr>
          </a:p>
          <a:p>
            <a:pPr lvl="1"/>
            <a:r>
              <a:rPr lang="en-US" dirty="0">
                <a:latin typeface="Helvetica" charset="0"/>
                <a:ea typeface="ＭＳ Ｐゴシック" charset="0"/>
                <a:cs typeface="ＭＳ Ｐゴシック" charset="0"/>
              </a:rPr>
              <a:t>never 5, 3 </a:t>
            </a:r>
            <a:r>
              <a:rPr lang="en-US" dirty="0" smtClean="0">
                <a:latin typeface="Helvetica" charset="0"/>
                <a:ea typeface="ＭＳ Ｐゴシック" charset="0"/>
                <a:cs typeface="ＭＳ Ｐゴシック" charset="0"/>
              </a:rPr>
              <a:t>requires </a:t>
            </a:r>
            <a:r>
              <a:rPr lang="en-US" dirty="0">
                <a:latin typeface="Helvetica" charset="0"/>
                <a:ea typeface="ＭＳ Ｐゴシック" charset="0"/>
                <a:cs typeface="ＭＳ Ｐゴシック" charset="0"/>
              </a:rPr>
              <a:t>serious </a:t>
            </a:r>
            <a:r>
              <a:rPr lang="en-US" dirty="0" smtClean="0">
                <a:latin typeface="Helvetica" charset="0"/>
                <a:ea typeface="ＭＳ Ｐゴシック" charset="0"/>
                <a:cs typeface="ＭＳ Ｐゴシック" charset="0"/>
              </a:rPr>
              <a:t>justification</a:t>
            </a:r>
            <a:endParaRPr lang="en-US" dirty="0">
              <a:latin typeface="Helvetica" charset="0"/>
              <a:ea typeface="ＭＳ Ｐゴシック" charset="0"/>
              <a:cs typeface="ＭＳ Ｐゴシック" charset="0"/>
            </a:endParaRPr>
          </a:p>
          <a:p>
            <a:pPr lvl="1"/>
            <a:r>
              <a:rPr lang="en-US" dirty="0">
                <a:latin typeface="Helvetica" charset="0"/>
                <a:ea typeface="ＭＳ Ｐゴシック" charset="0"/>
              </a:rPr>
              <a:t>Must work in groups in “the real world”</a:t>
            </a:r>
          </a:p>
          <a:p>
            <a:pPr lvl="1"/>
            <a:r>
              <a:rPr lang="en-US" altLang="ja-JP" dirty="0">
                <a:latin typeface="Helvetica" charset="0"/>
                <a:ea typeface="ＭＳ Ｐゴシック" charset="0"/>
              </a:rPr>
              <a:t>Same section (at least same TA)</a:t>
            </a:r>
          </a:p>
          <a:p>
            <a:r>
              <a:rPr lang="en-US" dirty="0"/>
              <a:t>Communication and cooperation will be </a:t>
            </a:r>
            <a:r>
              <a:rPr lang="en-US" dirty="0" smtClean="0"/>
              <a:t>essential</a:t>
            </a:r>
          </a:p>
          <a:p>
            <a:pPr lvl="1"/>
            <a:r>
              <a:rPr lang="en-US" dirty="0" smtClean="0"/>
              <a:t>Regular meetings WITH CAMERA TURNED ON!</a:t>
            </a:r>
          </a:p>
          <a:p>
            <a:pPr lvl="2"/>
            <a:r>
              <a:rPr lang="en-US" dirty="0" smtClean="0"/>
              <a:t>Extra credit for screen shots of all of you together in zoom with camera enabled</a:t>
            </a:r>
            <a:endParaRPr lang="en-US" dirty="0"/>
          </a:p>
          <a:p>
            <a:pPr lvl="1"/>
            <a:r>
              <a:rPr lang="en-US" dirty="0"/>
              <a:t>Design Documents</a:t>
            </a:r>
          </a:p>
          <a:p>
            <a:pPr lvl="1"/>
            <a:r>
              <a:rPr lang="en-US" dirty="0"/>
              <a:t>Slack/Messenger/whatever doesn’t replace </a:t>
            </a:r>
            <a:r>
              <a:rPr lang="en-US" dirty="0" smtClean="0">
                <a:solidFill>
                  <a:srgbClr val="FF0000"/>
                </a:solidFill>
              </a:rPr>
              <a:t>face-to-face!</a:t>
            </a:r>
            <a:endParaRPr lang="en-US" dirty="0">
              <a:solidFill>
                <a:srgbClr val="FF0000"/>
              </a:solidFill>
            </a:endParaRPr>
          </a:p>
          <a:p>
            <a:r>
              <a:rPr lang="en-US" dirty="0"/>
              <a:t>Everyone should do work and have clear responsibilities</a:t>
            </a:r>
          </a:p>
          <a:p>
            <a:pPr lvl="1"/>
            <a:r>
              <a:rPr lang="en-US" dirty="0"/>
              <a:t>You will evaluate your teammates at the end of each project</a:t>
            </a:r>
          </a:p>
          <a:p>
            <a:pPr lvl="1"/>
            <a:r>
              <a:rPr lang="en-US" dirty="0"/>
              <a:t>Dividing up by Task is the worst approach.  Work as a team.</a:t>
            </a:r>
          </a:p>
          <a:p>
            <a:r>
              <a:rPr lang="en-US" dirty="0">
                <a:latin typeface="Helvetica" charset="0"/>
                <a:ea typeface="ＭＳ Ｐゴシック" charset="0"/>
                <a:cs typeface="ＭＳ Ｐゴシック" charset="0"/>
              </a:rPr>
              <a:t>Communicate with supervisor (TAs)</a:t>
            </a:r>
          </a:p>
          <a:p>
            <a:pPr lvl="1"/>
            <a:r>
              <a:rPr lang="en-US" dirty="0">
                <a:latin typeface="Helvetica" charset="0"/>
                <a:ea typeface="ＭＳ Ｐゴシック" charset="0"/>
              </a:rPr>
              <a:t>What is the team’s plan?</a:t>
            </a:r>
          </a:p>
          <a:p>
            <a:pPr lvl="1"/>
            <a:r>
              <a:rPr lang="en-US" dirty="0">
                <a:latin typeface="Helvetica" charset="0"/>
                <a:ea typeface="ＭＳ Ｐゴシック" charset="0"/>
              </a:rPr>
              <a:t>What is each member’</a:t>
            </a:r>
            <a:r>
              <a:rPr lang="en-US" altLang="ja-JP" dirty="0">
                <a:latin typeface="Helvetica" charset="0"/>
                <a:ea typeface="ＭＳ Ｐゴシック" charset="0"/>
              </a:rPr>
              <a:t>s responsibility?</a:t>
            </a:r>
          </a:p>
          <a:p>
            <a:pPr lvl="1"/>
            <a:r>
              <a:rPr lang="en-US" dirty="0">
                <a:latin typeface="Helvetica" charset="0"/>
                <a:ea typeface="ＭＳ Ｐゴシック" charset="0"/>
              </a:rPr>
              <a:t>Short progress reports are </a:t>
            </a:r>
            <a:r>
              <a:rPr lang="en-US" dirty="0" smtClean="0">
                <a:latin typeface="Helvetica" charset="0"/>
                <a:ea typeface="ＭＳ Ｐゴシック" charset="0"/>
              </a:rPr>
              <a:t>required</a:t>
            </a:r>
          </a:p>
          <a:p>
            <a:pPr lvl="1"/>
            <a:r>
              <a:rPr lang="en-US" dirty="0">
                <a:solidFill>
                  <a:srgbClr val="FF0000"/>
                </a:solidFill>
                <a:ea typeface="ＭＳ Ｐゴシック" charset="0"/>
              </a:rPr>
              <a:t>Design Documents: High-level description for a manager</a:t>
            </a:r>
            <a:r>
              <a:rPr lang="en-US" dirty="0" smtClean="0">
                <a:solidFill>
                  <a:srgbClr val="FF0000"/>
                </a:solidFill>
                <a:ea typeface="ＭＳ Ｐゴシック" charset="0"/>
              </a:rPr>
              <a:t>!</a:t>
            </a:r>
            <a:endParaRPr lang="en-US" dirty="0">
              <a:solidFill>
                <a:srgbClr val="FF0000"/>
              </a:solidFill>
              <a:ea typeface="ＭＳ Ｐゴシック" charset="0"/>
            </a:endParaRPr>
          </a:p>
        </p:txBody>
      </p:sp>
      <p:pic>
        <p:nvPicPr>
          <p:cNvPr id="5" name="Picture 4" descr="Datei:Working Together Teamwork Puzzle Concept.jpg – Wikipedia"/>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37955" y="3429000"/>
            <a:ext cx="3038400" cy="3038400"/>
          </a:xfrm>
          <a:prstGeom prst="rect">
            <a:avLst/>
          </a:prstGeom>
        </p:spPr>
      </p:pic>
    </p:spTree>
    <p:custDataLst>
      <p:tags r:id="rId1"/>
    </p:custDataLst>
    <p:extLst>
      <p:ext uri="{BB962C8B-B14F-4D97-AF65-F5344CB8AC3E}">
        <p14:creationId xmlns:p14="http://schemas.microsoft.com/office/powerpoint/2010/main" val="12672380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anim calcmode="lin" valueType="num">
                                      <p:cBhvr additive="base">
                                        <p:cTn id="7" dur="500" fill="hold"/>
                                        <p:tgtEl>
                                          <p:spTgt spid="1853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534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5347">
                                            <p:txEl>
                                              <p:pRg st="1" end="1"/>
                                            </p:txEl>
                                          </p:spTgt>
                                        </p:tgtEl>
                                        <p:attrNameLst>
                                          <p:attrName>style.visibility</p:attrName>
                                        </p:attrNameLst>
                                      </p:cBhvr>
                                      <p:to>
                                        <p:strVal val="visible"/>
                                      </p:to>
                                    </p:set>
                                    <p:anim calcmode="lin" valueType="num">
                                      <p:cBhvr additive="base">
                                        <p:cTn id="11" dur="500" fill="hold"/>
                                        <p:tgtEl>
                                          <p:spTgt spid="18534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8534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85347">
                                            <p:txEl>
                                              <p:pRg st="2" end="2"/>
                                            </p:txEl>
                                          </p:spTgt>
                                        </p:tgtEl>
                                        <p:attrNameLst>
                                          <p:attrName>style.visibility</p:attrName>
                                        </p:attrNameLst>
                                      </p:cBhvr>
                                      <p:to>
                                        <p:strVal val="visible"/>
                                      </p:to>
                                    </p:set>
                                    <p:anim calcmode="lin" valueType="num">
                                      <p:cBhvr additive="base">
                                        <p:cTn id="15" dur="500" fill="hold"/>
                                        <p:tgtEl>
                                          <p:spTgt spid="18534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8534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85347">
                                            <p:txEl>
                                              <p:pRg st="3" end="3"/>
                                            </p:txEl>
                                          </p:spTgt>
                                        </p:tgtEl>
                                        <p:attrNameLst>
                                          <p:attrName>style.visibility</p:attrName>
                                        </p:attrNameLst>
                                      </p:cBhvr>
                                      <p:to>
                                        <p:strVal val="visible"/>
                                      </p:to>
                                    </p:set>
                                    <p:anim calcmode="lin" valueType="num">
                                      <p:cBhvr additive="base">
                                        <p:cTn id="19" dur="500" fill="hold"/>
                                        <p:tgtEl>
                                          <p:spTgt spid="18534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53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5347">
                                            <p:txEl>
                                              <p:pRg st="4" end="4"/>
                                            </p:txEl>
                                          </p:spTgt>
                                        </p:tgtEl>
                                        <p:attrNameLst>
                                          <p:attrName>style.visibility</p:attrName>
                                        </p:attrNameLst>
                                      </p:cBhvr>
                                      <p:to>
                                        <p:strVal val="visible"/>
                                      </p:to>
                                    </p:set>
                                    <p:anim calcmode="lin" valueType="num">
                                      <p:cBhvr additive="base">
                                        <p:cTn id="25" dur="500" fill="hold"/>
                                        <p:tgtEl>
                                          <p:spTgt spid="18534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5347">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85347">
                                            <p:txEl>
                                              <p:pRg st="5" end="5"/>
                                            </p:txEl>
                                          </p:spTgt>
                                        </p:tgtEl>
                                        <p:attrNameLst>
                                          <p:attrName>style.visibility</p:attrName>
                                        </p:attrNameLst>
                                      </p:cBhvr>
                                      <p:to>
                                        <p:strVal val="visible"/>
                                      </p:to>
                                    </p:set>
                                    <p:anim calcmode="lin" valueType="num">
                                      <p:cBhvr additive="base">
                                        <p:cTn id="29" dur="500" fill="hold"/>
                                        <p:tgtEl>
                                          <p:spTgt spid="185347">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85347">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85347">
                                            <p:txEl>
                                              <p:pRg st="6" end="6"/>
                                            </p:txEl>
                                          </p:spTgt>
                                        </p:tgtEl>
                                        <p:attrNameLst>
                                          <p:attrName>style.visibility</p:attrName>
                                        </p:attrNameLst>
                                      </p:cBhvr>
                                      <p:to>
                                        <p:strVal val="visible"/>
                                      </p:to>
                                    </p:set>
                                    <p:anim calcmode="lin" valueType="num">
                                      <p:cBhvr additive="base">
                                        <p:cTn id="33" dur="500" fill="hold"/>
                                        <p:tgtEl>
                                          <p:spTgt spid="185347">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85347">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5347">
                                            <p:txEl>
                                              <p:pRg st="7" end="7"/>
                                            </p:txEl>
                                          </p:spTgt>
                                        </p:tgtEl>
                                        <p:attrNameLst>
                                          <p:attrName>style.visibility</p:attrName>
                                        </p:attrNameLst>
                                      </p:cBhvr>
                                      <p:to>
                                        <p:strVal val="visible"/>
                                      </p:to>
                                    </p:set>
                                    <p:anim calcmode="lin" valueType="num">
                                      <p:cBhvr additive="base">
                                        <p:cTn id="37" dur="500" fill="hold"/>
                                        <p:tgtEl>
                                          <p:spTgt spid="185347">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85347">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85347">
                                            <p:txEl>
                                              <p:pRg st="8" end="8"/>
                                            </p:txEl>
                                          </p:spTgt>
                                        </p:tgtEl>
                                        <p:attrNameLst>
                                          <p:attrName>style.visibility</p:attrName>
                                        </p:attrNameLst>
                                      </p:cBhvr>
                                      <p:to>
                                        <p:strVal val="visible"/>
                                      </p:to>
                                    </p:set>
                                    <p:anim calcmode="lin" valueType="num">
                                      <p:cBhvr additive="base">
                                        <p:cTn id="41" dur="500" fill="hold"/>
                                        <p:tgtEl>
                                          <p:spTgt spid="185347">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8534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85347">
                                            <p:txEl>
                                              <p:pRg st="9" end="9"/>
                                            </p:txEl>
                                          </p:spTgt>
                                        </p:tgtEl>
                                        <p:attrNameLst>
                                          <p:attrName>style.visibility</p:attrName>
                                        </p:attrNameLst>
                                      </p:cBhvr>
                                      <p:to>
                                        <p:strVal val="visible"/>
                                      </p:to>
                                    </p:set>
                                    <p:anim calcmode="lin" valueType="num">
                                      <p:cBhvr additive="base">
                                        <p:cTn id="47" dur="500" fill="hold"/>
                                        <p:tgtEl>
                                          <p:spTgt spid="185347">
                                            <p:txEl>
                                              <p:pRg st="9" end="9"/>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85347">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85347">
                                            <p:txEl>
                                              <p:pRg st="10" end="10"/>
                                            </p:txEl>
                                          </p:spTgt>
                                        </p:tgtEl>
                                        <p:attrNameLst>
                                          <p:attrName>style.visibility</p:attrName>
                                        </p:attrNameLst>
                                      </p:cBhvr>
                                      <p:to>
                                        <p:strVal val="visible"/>
                                      </p:to>
                                    </p:set>
                                    <p:anim calcmode="lin" valueType="num">
                                      <p:cBhvr additive="base">
                                        <p:cTn id="51" dur="500" fill="hold"/>
                                        <p:tgtEl>
                                          <p:spTgt spid="185347">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85347">
                                            <p:txEl>
                                              <p:pRg st="10" end="1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85347">
                                            <p:txEl>
                                              <p:pRg st="11" end="11"/>
                                            </p:txEl>
                                          </p:spTgt>
                                        </p:tgtEl>
                                        <p:attrNameLst>
                                          <p:attrName>style.visibility</p:attrName>
                                        </p:attrNameLst>
                                      </p:cBhvr>
                                      <p:to>
                                        <p:strVal val="visible"/>
                                      </p:to>
                                    </p:set>
                                    <p:anim calcmode="lin" valueType="num">
                                      <p:cBhvr additive="base">
                                        <p:cTn id="55" dur="500" fill="hold"/>
                                        <p:tgtEl>
                                          <p:spTgt spid="185347">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85347">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85347">
                                            <p:txEl>
                                              <p:pRg st="12" end="12"/>
                                            </p:txEl>
                                          </p:spTgt>
                                        </p:tgtEl>
                                        <p:attrNameLst>
                                          <p:attrName>style.visibility</p:attrName>
                                        </p:attrNameLst>
                                      </p:cBhvr>
                                      <p:to>
                                        <p:strVal val="visible"/>
                                      </p:to>
                                    </p:set>
                                    <p:anim calcmode="lin" valueType="num">
                                      <p:cBhvr additive="base">
                                        <p:cTn id="61" dur="500" fill="hold"/>
                                        <p:tgtEl>
                                          <p:spTgt spid="185347">
                                            <p:txEl>
                                              <p:pRg st="12" end="12"/>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85347">
                                            <p:txEl>
                                              <p:pRg st="12" end="12"/>
                                            </p:txEl>
                                          </p:spTgt>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85347">
                                            <p:txEl>
                                              <p:pRg st="13" end="13"/>
                                            </p:txEl>
                                          </p:spTgt>
                                        </p:tgtEl>
                                        <p:attrNameLst>
                                          <p:attrName>style.visibility</p:attrName>
                                        </p:attrNameLst>
                                      </p:cBhvr>
                                      <p:to>
                                        <p:strVal val="visible"/>
                                      </p:to>
                                    </p:set>
                                    <p:anim calcmode="lin" valueType="num">
                                      <p:cBhvr additive="base">
                                        <p:cTn id="65" dur="500" fill="hold"/>
                                        <p:tgtEl>
                                          <p:spTgt spid="185347">
                                            <p:txEl>
                                              <p:pRg st="13" end="13"/>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185347">
                                            <p:txEl>
                                              <p:pRg st="13" end="13"/>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85347">
                                            <p:txEl>
                                              <p:pRg st="14" end="14"/>
                                            </p:txEl>
                                          </p:spTgt>
                                        </p:tgtEl>
                                        <p:attrNameLst>
                                          <p:attrName>style.visibility</p:attrName>
                                        </p:attrNameLst>
                                      </p:cBhvr>
                                      <p:to>
                                        <p:strVal val="visible"/>
                                      </p:to>
                                    </p:set>
                                    <p:anim calcmode="lin" valueType="num">
                                      <p:cBhvr additive="base">
                                        <p:cTn id="69" dur="500" fill="hold"/>
                                        <p:tgtEl>
                                          <p:spTgt spid="185347">
                                            <p:txEl>
                                              <p:pRg st="14" end="14"/>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85347">
                                            <p:txEl>
                                              <p:pRg st="14" end="14"/>
                                            </p:txEl>
                                          </p:spTgt>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85347">
                                            <p:txEl>
                                              <p:pRg st="15" end="15"/>
                                            </p:txEl>
                                          </p:spTgt>
                                        </p:tgtEl>
                                        <p:attrNameLst>
                                          <p:attrName>style.visibility</p:attrName>
                                        </p:attrNameLst>
                                      </p:cBhvr>
                                      <p:to>
                                        <p:strVal val="visible"/>
                                      </p:to>
                                    </p:set>
                                    <p:anim calcmode="lin" valueType="num">
                                      <p:cBhvr additive="base">
                                        <p:cTn id="73" dur="500" fill="hold"/>
                                        <p:tgtEl>
                                          <p:spTgt spid="185347">
                                            <p:txEl>
                                              <p:pRg st="15" end="15"/>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85347">
                                            <p:txEl>
                                              <p:pRg st="15" end="15"/>
                                            </p:txEl>
                                          </p:spTgt>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85347">
                                            <p:txEl>
                                              <p:pRg st="16" end="16"/>
                                            </p:txEl>
                                          </p:spTgt>
                                        </p:tgtEl>
                                        <p:attrNameLst>
                                          <p:attrName>style.visibility</p:attrName>
                                        </p:attrNameLst>
                                      </p:cBhvr>
                                      <p:to>
                                        <p:strVal val="visible"/>
                                      </p:to>
                                    </p:set>
                                    <p:anim calcmode="lin" valueType="num">
                                      <p:cBhvr additive="base">
                                        <p:cTn id="77" dur="500" fill="hold"/>
                                        <p:tgtEl>
                                          <p:spTgt spid="185347">
                                            <p:txEl>
                                              <p:pRg st="16" end="16"/>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185347">
                                            <p:txEl>
                                              <p:pRg st="16" end="1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defRPr/>
            </a:pPr>
            <a:r>
              <a:rPr lang="en-US" altLang="en-US">
                <a:latin typeface="Gill Sans Light" charset="0"/>
                <a:cs typeface="Gill Sans Light" charset="0"/>
              </a:rPr>
              <a:t>Getting started</a:t>
            </a:r>
          </a:p>
        </p:txBody>
      </p:sp>
      <p:sp>
        <p:nvSpPr>
          <p:cNvPr id="36867" name="Content Placeholder 2"/>
          <p:cNvSpPr>
            <a:spLocks noGrp="1"/>
          </p:cNvSpPr>
          <p:nvPr>
            <p:ph idx="1"/>
          </p:nvPr>
        </p:nvSpPr>
        <p:spPr>
          <a:xfrm>
            <a:off x="228600" y="762000"/>
            <a:ext cx="11506200" cy="5867400"/>
          </a:xfrm>
        </p:spPr>
        <p:txBody>
          <a:bodyPr>
            <a:normAutofit/>
          </a:bodyPr>
          <a:lstStyle/>
          <a:p>
            <a:pPr>
              <a:lnSpc>
                <a:spcPct val="85000"/>
              </a:lnSpc>
              <a:defRPr/>
            </a:pPr>
            <a:r>
              <a:rPr lang="en-US" dirty="0" smtClean="0">
                <a:solidFill>
                  <a:srgbClr val="FF0000"/>
                </a:solidFill>
                <a:ea typeface="ＭＳ Ｐゴシック" charset="0"/>
              </a:rPr>
              <a:t>Time-zone Survey!</a:t>
            </a:r>
          </a:p>
          <a:p>
            <a:pPr lvl="1">
              <a:lnSpc>
                <a:spcPct val="85000"/>
              </a:lnSpc>
              <a:defRPr/>
            </a:pPr>
            <a:r>
              <a:rPr lang="en-US" dirty="0" smtClean="0">
                <a:solidFill>
                  <a:srgbClr val="FF0000"/>
                </a:solidFill>
                <a:ea typeface="ＭＳ Ｐゴシック" charset="0"/>
              </a:rPr>
              <a:t>We need to know where you are so that we can plan section/midterm times</a:t>
            </a:r>
          </a:p>
          <a:p>
            <a:pPr>
              <a:lnSpc>
                <a:spcPct val="85000"/>
              </a:lnSpc>
              <a:defRPr/>
            </a:pPr>
            <a:r>
              <a:rPr lang="en-US" dirty="0" smtClean="0">
                <a:solidFill>
                  <a:srgbClr val="FF0000"/>
                </a:solidFill>
                <a:ea typeface="ＭＳ Ｐゴシック" charset="0"/>
              </a:rPr>
              <a:t>Start </a:t>
            </a:r>
            <a:r>
              <a:rPr lang="en-US" dirty="0">
                <a:solidFill>
                  <a:srgbClr val="FF0000"/>
                </a:solidFill>
                <a:ea typeface="ＭＳ Ｐゴシック" charset="0"/>
              </a:rPr>
              <a:t>homework </a:t>
            </a:r>
            <a:r>
              <a:rPr lang="en-US" dirty="0" smtClean="0">
                <a:solidFill>
                  <a:srgbClr val="FF0000"/>
                </a:solidFill>
                <a:ea typeface="ＭＳ Ｐゴシック" charset="0"/>
              </a:rPr>
              <a:t>0 and Project 0 right away (hopefully Today!)</a:t>
            </a:r>
            <a:endParaRPr lang="en-US" dirty="0">
              <a:solidFill>
                <a:srgbClr val="FF0000"/>
              </a:solidFill>
              <a:ea typeface="ＭＳ Ｐゴシック" charset="0"/>
            </a:endParaRPr>
          </a:p>
          <a:p>
            <a:pPr lvl="1">
              <a:lnSpc>
                <a:spcPct val="85000"/>
              </a:lnSpc>
              <a:defRPr/>
            </a:pPr>
            <a:r>
              <a:rPr lang="en-US" dirty="0" err="1">
                <a:ea typeface="ＭＳ Ｐゴシック" charset="0"/>
              </a:rPr>
              <a:t>Github</a:t>
            </a:r>
            <a:r>
              <a:rPr lang="en-US" dirty="0">
                <a:ea typeface="ＭＳ Ｐゴシック" charset="0"/>
              </a:rPr>
              <a:t> account</a:t>
            </a:r>
          </a:p>
          <a:p>
            <a:pPr lvl="1">
              <a:lnSpc>
                <a:spcPct val="85000"/>
              </a:lnSpc>
              <a:defRPr/>
            </a:pPr>
            <a:r>
              <a:rPr lang="en-US" dirty="0">
                <a:ea typeface="ＭＳ Ｐゴシック" charset="0"/>
              </a:rPr>
              <a:t>Registration survey</a:t>
            </a:r>
          </a:p>
          <a:p>
            <a:pPr lvl="1">
              <a:lnSpc>
                <a:spcPct val="85000"/>
              </a:lnSpc>
              <a:defRPr/>
            </a:pPr>
            <a:r>
              <a:rPr lang="en-US" dirty="0">
                <a:ea typeface="ＭＳ Ｐゴシック" charset="0"/>
              </a:rPr>
              <a:t>Vagrant </a:t>
            </a:r>
            <a:r>
              <a:rPr lang="en-US" dirty="0" err="1">
                <a:ea typeface="ＭＳ Ｐゴシック" charset="0"/>
              </a:rPr>
              <a:t>virtualbox</a:t>
            </a:r>
            <a:r>
              <a:rPr lang="en-US" dirty="0">
                <a:ea typeface="ＭＳ Ｐゴシック" charset="0"/>
              </a:rPr>
              <a:t> – VM environment for the course</a:t>
            </a:r>
          </a:p>
          <a:p>
            <a:pPr lvl="2">
              <a:lnSpc>
                <a:spcPct val="85000"/>
              </a:lnSpc>
              <a:defRPr/>
            </a:pPr>
            <a:r>
              <a:rPr lang="en-US" dirty="0">
                <a:ea typeface="ＭＳ Ｐゴシック" charset="0"/>
              </a:rPr>
              <a:t>Consistent, managed environment on your machine</a:t>
            </a:r>
          </a:p>
          <a:p>
            <a:pPr lvl="1">
              <a:lnSpc>
                <a:spcPct val="85000"/>
              </a:lnSpc>
              <a:defRPr/>
            </a:pPr>
            <a:r>
              <a:rPr lang="en-US" dirty="0">
                <a:ea typeface="ＭＳ Ｐゴシック" charset="0"/>
              </a:rPr>
              <a:t>Get familiar with all the cs162 tools</a:t>
            </a:r>
          </a:p>
          <a:p>
            <a:pPr lvl="1">
              <a:lnSpc>
                <a:spcPct val="85000"/>
              </a:lnSpc>
              <a:defRPr/>
            </a:pPr>
            <a:r>
              <a:rPr lang="en-US" dirty="0">
                <a:ea typeface="ＭＳ Ｐゴシック" charset="0"/>
              </a:rPr>
              <a:t>Submit to </a:t>
            </a:r>
            <a:r>
              <a:rPr lang="en-US" dirty="0" err="1">
                <a:ea typeface="ＭＳ Ｐゴシック" charset="0"/>
              </a:rPr>
              <a:t>autograder</a:t>
            </a:r>
            <a:r>
              <a:rPr lang="en-US" dirty="0">
                <a:ea typeface="ＭＳ Ｐゴシック" charset="0"/>
              </a:rPr>
              <a:t> via </a:t>
            </a:r>
            <a:r>
              <a:rPr lang="en-US" dirty="0" err="1">
                <a:ea typeface="ＭＳ Ｐゴシック" charset="0"/>
              </a:rPr>
              <a:t>git</a:t>
            </a:r>
            <a:endParaRPr lang="en-US" dirty="0">
              <a:ea typeface="ＭＳ Ｐゴシック" charset="0"/>
            </a:endParaRPr>
          </a:p>
          <a:p>
            <a:pPr>
              <a:lnSpc>
                <a:spcPct val="85000"/>
              </a:lnSpc>
              <a:defRPr/>
            </a:pPr>
            <a:r>
              <a:rPr lang="en-US" dirty="0">
                <a:ea typeface="ＭＳ Ｐゴシック" charset="0"/>
              </a:rPr>
              <a:t>Sections on Friday – attend any section you want</a:t>
            </a:r>
          </a:p>
          <a:p>
            <a:pPr lvl="1">
              <a:lnSpc>
                <a:spcPct val="85000"/>
              </a:lnSpc>
              <a:defRPr/>
            </a:pPr>
            <a:r>
              <a:rPr lang="en-US" dirty="0">
                <a:ea typeface="ＭＳ Ｐゴシック" charset="0"/>
              </a:rPr>
              <a:t>We’ll assign permanent sections after forming project </a:t>
            </a:r>
            <a:r>
              <a:rPr lang="en-US" dirty="0" smtClean="0">
                <a:ea typeface="ＭＳ Ｐゴシック" charset="0"/>
              </a:rPr>
              <a:t>groups</a:t>
            </a:r>
          </a:p>
          <a:p>
            <a:pPr lvl="1">
              <a:lnSpc>
                <a:spcPct val="85000"/>
              </a:lnSpc>
              <a:defRPr/>
            </a:pPr>
            <a:r>
              <a:rPr lang="en-US" dirty="0" smtClean="0">
                <a:ea typeface="ＭＳ Ｐゴシック" charset="0"/>
              </a:rPr>
              <a:t>Section attendance will be mandatory</a:t>
            </a:r>
            <a:r>
              <a:rPr lang="en-US" dirty="0">
                <a:ea typeface="ＭＳ Ｐゴシック" charset="0"/>
              </a:rPr>
              <a:t> </a:t>
            </a:r>
            <a:r>
              <a:rPr lang="en-US" dirty="0" smtClean="0">
                <a:ea typeface="ＭＳ Ｐゴシック" charset="0"/>
              </a:rPr>
              <a:t>after we form groups</a:t>
            </a:r>
            <a:endParaRPr lang="en-US" dirty="0">
              <a:ea typeface="ＭＳ Ｐゴシック" charset="0"/>
            </a:endParaRPr>
          </a:p>
          <a:p>
            <a:pPr lvl="1">
              <a:lnSpc>
                <a:spcPct val="85000"/>
              </a:lnSpc>
              <a:defRPr/>
            </a:pPr>
            <a:r>
              <a:rPr lang="en-US" dirty="0" smtClean="0">
                <a:ea typeface="ＭＳ Ｐゴシック" charset="0"/>
              </a:rPr>
              <a:t>These section times will be adjusted after we have a better idea where people are</a:t>
            </a:r>
          </a:p>
        </p:txBody>
      </p:sp>
    </p:spTree>
    <p:extLst>
      <p:ext uri="{BB962C8B-B14F-4D97-AF65-F5344CB8AC3E}">
        <p14:creationId xmlns:p14="http://schemas.microsoft.com/office/powerpoint/2010/main" val="55377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anim calcmode="lin" valueType="num">
                                      <p:cBhvr additive="base">
                                        <p:cTn id="11" dur="500" fill="hold"/>
                                        <p:tgtEl>
                                          <p:spTgt spid="3686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68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 calcmode="lin" valueType="num">
                                      <p:cBhvr additive="base">
                                        <p:cTn id="17" dur="500" fill="hold"/>
                                        <p:tgtEl>
                                          <p:spTgt spid="3686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6867">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6867">
                                            <p:txEl>
                                              <p:pRg st="3" end="3"/>
                                            </p:txEl>
                                          </p:spTgt>
                                        </p:tgtEl>
                                        <p:attrNameLst>
                                          <p:attrName>style.visibility</p:attrName>
                                        </p:attrNameLst>
                                      </p:cBhvr>
                                      <p:to>
                                        <p:strVal val="visible"/>
                                      </p:to>
                                    </p:set>
                                    <p:anim calcmode="lin" valueType="num">
                                      <p:cBhvr additive="base">
                                        <p:cTn id="21" dur="500" fill="hold"/>
                                        <p:tgtEl>
                                          <p:spTgt spid="36867">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6867">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6867">
                                            <p:txEl>
                                              <p:pRg st="4" end="4"/>
                                            </p:txEl>
                                          </p:spTgt>
                                        </p:tgtEl>
                                        <p:attrNameLst>
                                          <p:attrName>style.visibility</p:attrName>
                                        </p:attrNameLst>
                                      </p:cBhvr>
                                      <p:to>
                                        <p:strVal val="visible"/>
                                      </p:to>
                                    </p:set>
                                    <p:anim calcmode="lin" valueType="num">
                                      <p:cBhvr additive="base">
                                        <p:cTn id="25" dur="500" fill="hold"/>
                                        <p:tgtEl>
                                          <p:spTgt spid="3686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6867">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6867">
                                            <p:txEl>
                                              <p:pRg st="5" end="5"/>
                                            </p:txEl>
                                          </p:spTgt>
                                        </p:tgtEl>
                                        <p:attrNameLst>
                                          <p:attrName>style.visibility</p:attrName>
                                        </p:attrNameLst>
                                      </p:cBhvr>
                                      <p:to>
                                        <p:strVal val="visible"/>
                                      </p:to>
                                    </p:set>
                                    <p:anim calcmode="lin" valueType="num">
                                      <p:cBhvr additive="base">
                                        <p:cTn id="29" dur="500" fill="hold"/>
                                        <p:tgtEl>
                                          <p:spTgt spid="36867">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6867">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36867">
                                            <p:txEl>
                                              <p:pRg st="6" end="6"/>
                                            </p:txEl>
                                          </p:spTgt>
                                        </p:tgtEl>
                                        <p:attrNameLst>
                                          <p:attrName>style.visibility</p:attrName>
                                        </p:attrNameLst>
                                      </p:cBhvr>
                                      <p:to>
                                        <p:strVal val="visible"/>
                                      </p:to>
                                    </p:set>
                                    <p:anim calcmode="lin" valueType="num">
                                      <p:cBhvr additive="base">
                                        <p:cTn id="33" dur="500" fill="hold"/>
                                        <p:tgtEl>
                                          <p:spTgt spid="36867">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6867">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36867">
                                            <p:txEl>
                                              <p:pRg st="7" end="7"/>
                                            </p:txEl>
                                          </p:spTgt>
                                        </p:tgtEl>
                                        <p:attrNameLst>
                                          <p:attrName>style.visibility</p:attrName>
                                        </p:attrNameLst>
                                      </p:cBhvr>
                                      <p:to>
                                        <p:strVal val="visible"/>
                                      </p:to>
                                    </p:set>
                                    <p:anim calcmode="lin" valueType="num">
                                      <p:cBhvr additive="base">
                                        <p:cTn id="37" dur="500" fill="hold"/>
                                        <p:tgtEl>
                                          <p:spTgt spid="36867">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6867">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6867">
                                            <p:txEl>
                                              <p:pRg st="8" end="8"/>
                                            </p:txEl>
                                          </p:spTgt>
                                        </p:tgtEl>
                                        <p:attrNameLst>
                                          <p:attrName>style.visibility</p:attrName>
                                        </p:attrNameLst>
                                      </p:cBhvr>
                                      <p:to>
                                        <p:strVal val="visible"/>
                                      </p:to>
                                    </p:set>
                                    <p:anim calcmode="lin" valueType="num">
                                      <p:cBhvr additive="base">
                                        <p:cTn id="41" dur="500" fill="hold"/>
                                        <p:tgtEl>
                                          <p:spTgt spid="36867">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686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36867">
                                            <p:txEl>
                                              <p:pRg st="9" end="9"/>
                                            </p:txEl>
                                          </p:spTgt>
                                        </p:tgtEl>
                                        <p:attrNameLst>
                                          <p:attrName>style.visibility</p:attrName>
                                        </p:attrNameLst>
                                      </p:cBhvr>
                                      <p:to>
                                        <p:strVal val="visible"/>
                                      </p:to>
                                    </p:set>
                                    <p:anim calcmode="lin" valueType="num">
                                      <p:cBhvr additive="base">
                                        <p:cTn id="47" dur="500" fill="hold"/>
                                        <p:tgtEl>
                                          <p:spTgt spid="36867">
                                            <p:txEl>
                                              <p:pRg st="9" end="9"/>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6867">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6867">
                                            <p:txEl>
                                              <p:pRg st="10" end="10"/>
                                            </p:txEl>
                                          </p:spTgt>
                                        </p:tgtEl>
                                        <p:attrNameLst>
                                          <p:attrName>style.visibility</p:attrName>
                                        </p:attrNameLst>
                                      </p:cBhvr>
                                      <p:to>
                                        <p:strVal val="visible"/>
                                      </p:to>
                                    </p:set>
                                    <p:anim calcmode="lin" valueType="num">
                                      <p:cBhvr additive="base">
                                        <p:cTn id="51" dur="500" fill="hold"/>
                                        <p:tgtEl>
                                          <p:spTgt spid="36867">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6867">
                                            <p:txEl>
                                              <p:pRg st="10" end="1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6867">
                                            <p:txEl>
                                              <p:pRg st="11" end="11"/>
                                            </p:txEl>
                                          </p:spTgt>
                                        </p:tgtEl>
                                        <p:attrNameLst>
                                          <p:attrName>style.visibility</p:attrName>
                                        </p:attrNameLst>
                                      </p:cBhvr>
                                      <p:to>
                                        <p:strVal val="visible"/>
                                      </p:to>
                                    </p:set>
                                    <p:anim calcmode="lin" valueType="num">
                                      <p:cBhvr additive="base">
                                        <p:cTn id="55" dur="500" fill="hold"/>
                                        <p:tgtEl>
                                          <p:spTgt spid="36867">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6867">
                                            <p:txEl>
                                              <p:pRg st="11" end="1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6867">
                                            <p:txEl>
                                              <p:pRg st="12" end="12"/>
                                            </p:txEl>
                                          </p:spTgt>
                                        </p:tgtEl>
                                        <p:attrNameLst>
                                          <p:attrName>style.visibility</p:attrName>
                                        </p:attrNameLst>
                                      </p:cBhvr>
                                      <p:to>
                                        <p:strVal val="visible"/>
                                      </p:to>
                                    </p:set>
                                    <p:anim calcmode="lin" valueType="num">
                                      <p:cBhvr additive="base">
                                        <p:cTn id="59" dur="500" fill="hold"/>
                                        <p:tgtEl>
                                          <p:spTgt spid="36867">
                                            <p:txEl>
                                              <p:pRg st="12" end="1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6867">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5339-E633-4040-969D-DD2F6C7A4A9A}"/>
              </a:ext>
            </a:extLst>
          </p:cNvPr>
          <p:cNvSpPr>
            <a:spLocks noGrp="1"/>
          </p:cNvSpPr>
          <p:nvPr>
            <p:ph type="title"/>
          </p:nvPr>
        </p:nvSpPr>
        <p:spPr/>
        <p:txBody>
          <a:bodyPr/>
          <a:lstStyle/>
          <a:p>
            <a:r>
              <a:rPr lang="en-US" dirty="0">
                <a:latin typeface="Gill Sans Light"/>
              </a:rPr>
              <a:t>Running Systems at Internet Scale</a:t>
            </a:r>
          </a:p>
        </p:txBody>
      </p:sp>
      <p:pic>
        <p:nvPicPr>
          <p:cNvPr id="6" name="Picture 5">
            <a:extLst>
              <a:ext uri="{FF2B5EF4-FFF2-40B4-BE49-F238E27FC236}">
                <a16:creationId xmlns:a16="http://schemas.microsoft.com/office/drawing/2014/main" id="{F4404C4F-4A72-4E39-9B48-7A52584D202D}"/>
              </a:ext>
            </a:extLst>
          </p:cNvPr>
          <p:cNvPicPr>
            <a:picLocks noChangeAspect="1"/>
          </p:cNvPicPr>
          <p:nvPr/>
        </p:nvPicPr>
        <p:blipFill>
          <a:blip r:embed="rId2"/>
          <a:stretch>
            <a:fillRect/>
          </a:stretch>
        </p:blipFill>
        <p:spPr>
          <a:xfrm>
            <a:off x="1981200" y="1188346"/>
            <a:ext cx="8393007" cy="4563422"/>
          </a:xfrm>
          <a:prstGeom prst="rect">
            <a:avLst/>
          </a:prstGeom>
        </p:spPr>
      </p:pic>
      <p:sp>
        <p:nvSpPr>
          <p:cNvPr id="7" name="TextBox 6">
            <a:extLst>
              <a:ext uri="{FF2B5EF4-FFF2-40B4-BE49-F238E27FC236}">
                <a16:creationId xmlns:a16="http://schemas.microsoft.com/office/drawing/2014/main" id="{044FD9C0-0B5B-4BD1-985C-A39EF93667FF}"/>
              </a:ext>
            </a:extLst>
          </p:cNvPr>
          <p:cNvSpPr txBox="1"/>
          <p:nvPr/>
        </p:nvSpPr>
        <p:spPr>
          <a:xfrm>
            <a:off x="2304696" y="5747167"/>
            <a:ext cx="754311" cy="338554"/>
          </a:xfrm>
          <a:prstGeom prst="rect">
            <a:avLst/>
          </a:prstGeom>
          <a:noFill/>
        </p:spPr>
        <p:txBody>
          <a:bodyPr wrap="square" rtlCol="0">
            <a:spAutoFit/>
          </a:bodyPr>
          <a:lstStyle/>
          <a:p>
            <a:r>
              <a:rPr lang="en-US" sz="1600" dirty="0">
                <a:latin typeface="Gill Sans Light"/>
              </a:rPr>
              <a:t>1969</a:t>
            </a:r>
          </a:p>
        </p:txBody>
      </p:sp>
      <p:sp>
        <p:nvSpPr>
          <p:cNvPr id="8" name="TextBox 7">
            <a:extLst>
              <a:ext uri="{FF2B5EF4-FFF2-40B4-BE49-F238E27FC236}">
                <a16:creationId xmlns:a16="http://schemas.microsoft.com/office/drawing/2014/main" id="{64D9590D-8154-4105-B1D2-D10750FC3457}"/>
              </a:ext>
            </a:extLst>
          </p:cNvPr>
          <p:cNvSpPr txBox="1"/>
          <p:nvPr/>
        </p:nvSpPr>
        <p:spPr>
          <a:xfrm>
            <a:off x="2944257" y="5757446"/>
            <a:ext cx="778146" cy="338554"/>
          </a:xfrm>
          <a:prstGeom prst="rect">
            <a:avLst/>
          </a:prstGeom>
          <a:noFill/>
        </p:spPr>
        <p:txBody>
          <a:bodyPr wrap="square" rtlCol="0">
            <a:spAutoFit/>
          </a:bodyPr>
          <a:lstStyle/>
          <a:p>
            <a:r>
              <a:rPr lang="en-US" sz="1600" dirty="0">
                <a:latin typeface="Gill Sans Light"/>
              </a:rPr>
              <a:t>1974</a:t>
            </a:r>
          </a:p>
        </p:txBody>
      </p:sp>
      <p:pic>
        <p:nvPicPr>
          <p:cNvPr id="9" name="Picture 8">
            <a:extLst>
              <a:ext uri="{FF2B5EF4-FFF2-40B4-BE49-F238E27FC236}">
                <a16:creationId xmlns:a16="http://schemas.microsoft.com/office/drawing/2014/main" id="{4EECD8BE-B83E-49CB-BFE2-EE20B6CAFE9F}"/>
              </a:ext>
            </a:extLst>
          </p:cNvPr>
          <p:cNvPicPr>
            <a:picLocks noChangeAspect="1"/>
          </p:cNvPicPr>
          <p:nvPr/>
        </p:nvPicPr>
        <p:blipFill>
          <a:blip r:embed="rId3"/>
          <a:stretch>
            <a:fillRect/>
          </a:stretch>
        </p:blipFill>
        <p:spPr>
          <a:xfrm>
            <a:off x="2254203" y="4376460"/>
            <a:ext cx="681262" cy="619758"/>
          </a:xfrm>
          <a:prstGeom prst="rect">
            <a:avLst/>
          </a:prstGeom>
        </p:spPr>
      </p:pic>
      <p:sp>
        <p:nvSpPr>
          <p:cNvPr id="11" name="TextBox 10">
            <a:extLst>
              <a:ext uri="{FF2B5EF4-FFF2-40B4-BE49-F238E27FC236}">
                <a16:creationId xmlns:a16="http://schemas.microsoft.com/office/drawing/2014/main" id="{F9EAF458-43E4-4823-967C-1D5F6440AED9}"/>
              </a:ext>
            </a:extLst>
          </p:cNvPr>
          <p:cNvSpPr txBox="1"/>
          <p:nvPr/>
        </p:nvSpPr>
        <p:spPr>
          <a:xfrm>
            <a:off x="4709501" y="5724532"/>
            <a:ext cx="638632" cy="338554"/>
          </a:xfrm>
          <a:prstGeom prst="rect">
            <a:avLst/>
          </a:prstGeom>
          <a:noFill/>
        </p:spPr>
        <p:txBody>
          <a:bodyPr wrap="square" rtlCol="0">
            <a:spAutoFit/>
          </a:bodyPr>
          <a:lstStyle/>
          <a:p>
            <a:r>
              <a:rPr lang="en-US" sz="1600" dirty="0">
                <a:latin typeface="Gill Sans Light"/>
              </a:rPr>
              <a:t>1990</a:t>
            </a:r>
          </a:p>
        </p:txBody>
      </p:sp>
      <p:cxnSp>
        <p:nvCxnSpPr>
          <p:cNvPr id="19" name="Straight Connector 18">
            <a:extLst>
              <a:ext uri="{FF2B5EF4-FFF2-40B4-BE49-F238E27FC236}">
                <a16:creationId xmlns:a16="http://schemas.microsoft.com/office/drawing/2014/main" id="{D3A2FA59-86CB-408D-9570-EB165588AD0C}"/>
              </a:ext>
            </a:extLst>
          </p:cNvPr>
          <p:cNvCxnSpPr>
            <a:cxnSpLocks/>
          </p:cNvCxnSpPr>
          <p:nvPr/>
        </p:nvCxnSpPr>
        <p:spPr>
          <a:xfrm flipH="1" flipV="1">
            <a:off x="2605781" y="1718973"/>
            <a:ext cx="10553" cy="3277245"/>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643FEDF-1169-4E94-BB6C-14FBF29695EE}"/>
              </a:ext>
            </a:extLst>
          </p:cNvPr>
          <p:cNvCxnSpPr>
            <a:cxnSpLocks/>
          </p:cNvCxnSpPr>
          <p:nvPr/>
        </p:nvCxnSpPr>
        <p:spPr>
          <a:xfrm flipH="1" flipV="1">
            <a:off x="3220024" y="1655356"/>
            <a:ext cx="1" cy="3340863"/>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DC65C32F-923E-4BFE-9803-B65C024B9532}"/>
              </a:ext>
            </a:extLst>
          </p:cNvPr>
          <p:cNvSpPr/>
          <p:nvPr/>
        </p:nvSpPr>
        <p:spPr>
          <a:xfrm rot="16200000">
            <a:off x="2334458" y="2678995"/>
            <a:ext cx="2104137" cy="400110"/>
          </a:xfrm>
          <a:prstGeom prst="rect">
            <a:avLst/>
          </a:prstGeom>
        </p:spPr>
        <p:txBody>
          <a:bodyPr wrap="none">
            <a:spAutoFit/>
          </a:bodyPr>
          <a:lstStyle/>
          <a:p>
            <a:r>
              <a:rPr lang="en-US" sz="2000" u="sng" dirty="0">
                <a:latin typeface="Gill Sans Light"/>
              </a:rPr>
              <a:t>RFC 675 TCP/IP</a:t>
            </a:r>
            <a:endParaRPr lang="en-US" sz="2000" dirty="0">
              <a:latin typeface="Gill Sans Light"/>
            </a:endParaRPr>
          </a:p>
        </p:txBody>
      </p:sp>
      <p:sp>
        <p:nvSpPr>
          <p:cNvPr id="22" name="TextBox 21">
            <a:extLst>
              <a:ext uri="{FF2B5EF4-FFF2-40B4-BE49-F238E27FC236}">
                <a16:creationId xmlns:a16="http://schemas.microsoft.com/office/drawing/2014/main" id="{267A0830-FE50-44EE-BD5F-36D774820614}"/>
              </a:ext>
            </a:extLst>
          </p:cNvPr>
          <p:cNvSpPr txBox="1"/>
          <p:nvPr/>
        </p:nvSpPr>
        <p:spPr>
          <a:xfrm rot="16200000">
            <a:off x="2221032" y="2874164"/>
            <a:ext cx="1197764" cy="369332"/>
          </a:xfrm>
          <a:prstGeom prst="rect">
            <a:avLst/>
          </a:prstGeom>
          <a:noFill/>
        </p:spPr>
        <p:txBody>
          <a:bodyPr wrap="none" rtlCol="0">
            <a:spAutoFit/>
          </a:bodyPr>
          <a:lstStyle/>
          <a:p>
            <a:r>
              <a:rPr lang="en-US" sz="1800" dirty="0" err="1">
                <a:latin typeface="Gill Sans Light"/>
              </a:rPr>
              <a:t>ARPANet</a:t>
            </a:r>
            <a:endParaRPr lang="en-US" sz="1800" dirty="0">
              <a:latin typeface="Gill Sans Light"/>
            </a:endParaRPr>
          </a:p>
        </p:txBody>
      </p:sp>
      <p:sp>
        <p:nvSpPr>
          <p:cNvPr id="23" name="TextBox 22">
            <a:extLst>
              <a:ext uri="{FF2B5EF4-FFF2-40B4-BE49-F238E27FC236}">
                <a16:creationId xmlns:a16="http://schemas.microsoft.com/office/drawing/2014/main" id="{370D8BDC-9983-46A9-B933-2CA30AF6EB1C}"/>
              </a:ext>
            </a:extLst>
          </p:cNvPr>
          <p:cNvSpPr txBox="1"/>
          <p:nvPr/>
        </p:nvSpPr>
        <p:spPr>
          <a:xfrm>
            <a:off x="3934442" y="1610739"/>
            <a:ext cx="1031051" cy="369332"/>
          </a:xfrm>
          <a:prstGeom prst="rect">
            <a:avLst/>
          </a:prstGeom>
          <a:noFill/>
        </p:spPr>
        <p:txBody>
          <a:bodyPr wrap="none" rtlCol="0">
            <a:spAutoFit/>
          </a:bodyPr>
          <a:lstStyle/>
          <a:p>
            <a:r>
              <a:rPr lang="en-US" dirty="0">
                <a:latin typeface="Gill Sans Light"/>
              </a:rPr>
              <a:t>Internet</a:t>
            </a:r>
          </a:p>
        </p:txBody>
      </p:sp>
      <p:pic>
        <p:nvPicPr>
          <p:cNvPr id="24" name="Picture 23">
            <a:extLst>
              <a:ext uri="{FF2B5EF4-FFF2-40B4-BE49-F238E27FC236}">
                <a16:creationId xmlns:a16="http://schemas.microsoft.com/office/drawing/2014/main" id="{4545CE3A-527B-47F8-B0DB-E15DF8247E95}"/>
              </a:ext>
            </a:extLst>
          </p:cNvPr>
          <p:cNvPicPr>
            <a:picLocks noChangeAspect="1"/>
          </p:cNvPicPr>
          <p:nvPr/>
        </p:nvPicPr>
        <p:blipFill>
          <a:blip r:embed="rId4"/>
          <a:stretch>
            <a:fillRect/>
          </a:stretch>
        </p:blipFill>
        <p:spPr>
          <a:xfrm>
            <a:off x="5182586" y="3774782"/>
            <a:ext cx="1051033" cy="761999"/>
          </a:xfrm>
          <a:prstGeom prst="rect">
            <a:avLst/>
          </a:prstGeom>
        </p:spPr>
      </p:pic>
      <p:sp>
        <p:nvSpPr>
          <p:cNvPr id="25" name="Rectangle 24">
            <a:extLst>
              <a:ext uri="{FF2B5EF4-FFF2-40B4-BE49-F238E27FC236}">
                <a16:creationId xmlns:a16="http://schemas.microsoft.com/office/drawing/2014/main" id="{920757D8-E4C4-45C9-8EAF-D19399228C95}"/>
              </a:ext>
            </a:extLst>
          </p:cNvPr>
          <p:cNvSpPr/>
          <p:nvPr/>
        </p:nvSpPr>
        <p:spPr>
          <a:xfrm rot="16200000">
            <a:off x="4579493" y="2854038"/>
            <a:ext cx="1167948" cy="369332"/>
          </a:xfrm>
          <a:prstGeom prst="rect">
            <a:avLst/>
          </a:prstGeom>
        </p:spPr>
        <p:txBody>
          <a:bodyPr wrap="none">
            <a:spAutoFit/>
          </a:bodyPr>
          <a:lstStyle/>
          <a:p>
            <a:r>
              <a:rPr lang="en-US" dirty="0">
                <a:solidFill>
                  <a:srgbClr val="FF0000"/>
                </a:solidFill>
                <a:latin typeface="Gill Sans Light"/>
              </a:rPr>
              <a:t>HTTP</a:t>
            </a:r>
            <a:r>
              <a:rPr lang="en-US" dirty="0">
                <a:latin typeface="Gill Sans Light"/>
              </a:rPr>
              <a:t> </a:t>
            </a:r>
            <a:r>
              <a:rPr lang="en-US" dirty="0">
                <a:latin typeface="Gill Sans Light"/>
                <a:hlinkClick r:id="rId5"/>
              </a:rPr>
              <a:t>0.9</a:t>
            </a:r>
            <a:endParaRPr lang="en-US" dirty="0">
              <a:latin typeface="Gill Sans Light"/>
            </a:endParaRPr>
          </a:p>
        </p:txBody>
      </p:sp>
      <p:cxnSp>
        <p:nvCxnSpPr>
          <p:cNvPr id="29" name="Straight Connector 28">
            <a:extLst>
              <a:ext uri="{FF2B5EF4-FFF2-40B4-BE49-F238E27FC236}">
                <a16:creationId xmlns:a16="http://schemas.microsoft.com/office/drawing/2014/main" id="{6C7FCBD1-4CE1-4DD9-B488-9809990D7BB5}"/>
              </a:ext>
            </a:extLst>
          </p:cNvPr>
          <p:cNvCxnSpPr>
            <a:cxnSpLocks/>
          </p:cNvCxnSpPr>
          <p:nvPr/>
        </p:nvCxnSpPr>
        <p:spPr>
          <a:xfrm flipH="1" flipV="1">
            <a:off x="4947176" y="1655356"/>
            <a:ext cx="1" cy="3300627"/>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7838B5F9-EA3B-4C0A-9981-67F71612EF82}"/>
              </a:ext>
            </a:extLst>
          </p:cNvPr>
          <p:cNvSpPr txBox="1"/>
          <p:nvPr/>
        </p:nvSpPr>
        <p:spPr>
          <a:xfrm>
            <a:off x="5699244" y="1655356"/>
            <a:ext cx="838691" cy="369332"/>
          </a:xfrm>
          <a:prstGeom prst="rect">
            <a:avLst/>
          </a:prstGeom>
          <a:noFill/>
        </p:spPr>
        <p:txBody>
          <a:bodyPr wrap="none" rtlCol="0">
            <a:spAutoFit/>
          </a:bodyPr>
          <a:lstStyle/>
          <a:p>
            <a:r>
              <a:rPr lang="en-US" dirty="0">
                <a:latin typeface="Gill Sans Light"/>
              </a:rPr>
              <a:t>WWW</a:t>
            </a:r>
          </a:p>
        </p:txBody>
      </p:sp>
    </p:spTree>
    <p:extLst>
      <p:ext uri="{BB962C8B-B14F-4D97-AF65-F5344CB8AC3E}">
        <p14:creationId xmlns:p14="http://schemas.microsoft.com/office/powerpoint/2010/main" val="313130167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B3A5-D742-FD4C-8629-863E2E40642F}"/>
              </a:ext>
            </a:extLst>
          </p:cNvPr>
          <p:cNvSpPr>
            <a:spLocks noGrp="1"/>
          </p:cNvSpPr>
          <p:nvPr>
            <p:ph type="title"/>
          </p:nvPr>
        </p:nvSpPr>
        <p:spPr/>
        <p:txBody>
          <a:bodyPr/>
          <a:lstStyle/>
          <a:p>
            <a:r>
              <a:rPr lang="en-US" smtClean="0"/>
              <a:t>Preparing Yourself for this Class</a:t>
            </a:r>
            <a:endParaRPr lang="en-US" dirty="0"/>
          </a:p>
        </p:txBody>
      </p:sp>
      <p:sp>
        <p:nvSpPr>
          <p:cNvPr id="3" name="Content Placeholder 2">
            <a:extLst>
              <a:ext uri="{FF2B5EF4-FFF2-40B4-BE49-F238E27FC236}">
                <a16:creationId xmlns:a16="http://schemas.microsoft.com/office/drawing/2014/main" id="{84855AB3-183D-B341-A349-29846D7B7B20}"/>
              </a:ext>
            </a:extLst>
          </p:cNvPr>
          <p:cNvSpPr>
            <a:spLocks noGrp="1"/>
          </p:cNvSpPr>
          <p:nvPr>
            <p:ph idx="1"/>
          </p:nvPr>
        </p:nvSpPr>
        <p:spPr>
          <a:xfrm>
            <a:off x="609600" y="838200"/>
            <a:ext cx="10820400" cy="5715000"/>
          </a:xfrm>
        </p:spPr>
        <p:txBody>
          <a:bodyPr>
            <a:normAutofit lnSpcReduction="10000"/>
          </a:bodyPr>
          <a:lstStyle/>
          <a:p>
            <a:r>
              <a:rPr lang="en-US" dirty="0" smtClean="0"/>
              <a:t>The projects will require you to be very comfortable with programming and debugging C</a:t>
            </a:r>
          </a:p>
          <a:p>
            <a:pPr lvl="1"/>
            <a:r>
              <a:rPr lang="en-US" dirty="0" smtClean="0"/>
              <a:t>Pointers (including function pointers, void*)</a:t>
            </a:r>
          </a:p>
          <a:p>
            <a:pPr lvl="1"/>
            <a:r>
              <a:rPr lang="en-US" dirty="0" smtClean="0"/>
              <a:t>Memory Management (</a:t>
            </a:r>
            <a:r>
              <a:rPr lang="en-US" dirty="0" err="1" smtClean="0"/>
              <a:t>malloc</a:t>
            </a:r>
            <a:r>
              <a:rPr lang="en-US" dirty="0" smtClean="0"/>
              <a:t>, free, stack vs heap)</a:t>
            </a:r>
          </a:p>
          <a:p>
            <a:pPr lvl="1"/>
            <a:r>
              <a:rPr lang="en-US" dirty="0" smtClean="0"/>
              <a:t>Debugging with GDB</a:t>
            </a:r>
          </a:p>
          <a:p>
            <a:r>
              <a:rPr lang="en-US" dirty="0" smtClean="0"/>
              <a:t>You will be working on a larger, more sophisticated code base than anything you've likely seen in 61C!</a:t>
            </a:r>
          </a:p>
          <a:p>
            <a:r>
              <a:rPr lang="en-US" dirty="0" smtClean="0">
                <a:solidFill>
                  <a:srgbClr val="FF0000"/>
                </a:solidFill>
              </a:rPr>
              <a:t>Review Session on C/C++:</a:t>
            </a:r>
          </a:p>
          <a:p>
            <a:pPr lvl="1"/>
            <a:r>
              <a:rPr lang="en-US" dirty="0" smtClean="0">
                <a:solidFill>
                  <a:srgbClr val="FF0000"/>
                </a:solidFill>
              </a:rPr>
              <a:t>Thursday, 9/03, Time and logistics TBA</a:t>
            </a:r>
          </a:p>
          <a:p>
            <a:r>
              <a:rPr lang="en-US" dirty="0" smtClean="0"/>
              <a:t>"Resources" page on course website</a:t>
            </a:r>
          </a:p>
          <a:p>
            <a:pPr lvl="1"/>
            <a:r>
              <a:rPr lang="en-US" dirty="0" err="1" smtClean="0"/>
              <a:t>Ebooks</a:t>
            </a:r>
            <a:r>
              <a:rPr lang="en-US" dirty="0" smtClean="0"/>
              <a:t> on “</a:t>
            </a:r>
            <a:r>
              <a:rPr lang="en-US" dirty="0" err="1" smtClean="0"/>
              <a:t>git</a:t>
            </a:r>
            <a:r>
              <a:rPr lang="en-US" dirty="0" smtClean="0"/>
              <a:t>” and “C”</a:t>
            </a:r>
          </a:p>
          <a:p>
            <a:r>
              <a:rPr lang="en-US" dirty="0" smtClean="0"/>
              <a:t>C programming reference (still in beta):</a:t>
            </a:r>
          </a:p>
          <a:p>
            <a:pPr lvl="1"/>
            <a:r>
              <a:rPr lang="en-US" dirty="0" smtClean="0">
                <a:hlinkClick r:id="rId2"/>
              </a:rPr>
              <a:t>https://cs162.eecs.berkeley.edu/ladder/</a:t>
            </a:r>
            <a:endParaRPr lang="en-US" dirty="0" smtClean="0"/>
          </a:p>
          <a:p>
            <a:r>
              <a:rPr lang="en-US" dirty="0" smtClean="0"/>
              <a:t>First two sections are also dedicated to programming and debugging review:</a:t>
            </a:r>
          </a:p>
          <a:p>
            <a:pPr lvl="1"/>
            <a:r>
              <a:rPr lang="en-US" dirty="0" smtClean="0"/>
              <a:t>Attend ANY sections in first two weeks</a:t>
            </a:r>
          </a:p>
          <a:p>
            <a:endParaRPr lang="en-US" dirty="0" smtClean="0"/>
          </a:p>
          <a:p>
            <a:pPr lvl="1"/>
            <a:endParaRPr lang="en-US" dirty="0" smtClean="0"/>
          </a:p>
          <a:p>
            <a:endParaRPr lang="en-US" dirty="0"/>
          </a:p>
        </p:txBody>
      </p:sp>
    </p:spTree>
    <p:extLst>
      <p:ext uri="{BB962C8B-B14F-4D97-AF65-F5344CB8AC3E}">
        <p14:creationId xmlns:p14="http://schemas.microsoft.com/office/powerpoint/2010/main" val="166985389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a:defRPr/>
            </a:pPr>
            <a:r>
              <a:rPr lang="en-US" altLang="en-US" dirty="0" smtClean="0">
                <a:latin typeface="Gill Sans Light" charset="0"/>
                <a:cs typeface="Gill Sans Light" charset="0"/>
              </a:rPr>
              <a:t>Grading (Tentative breakdown)</a:t>
            </a:r>
            <a:endParaRPr lang="en-US" altLang="en-US" dirty="0">
              <a:latin typeface="Gill Sans Light" charset="0"/>
              <a:cs typeface="Gill Sans Light" charset="0"/>
            </a:endParaRPr>
          </a:p>
        </p:txBody>
      </p:sp>
      <p:sp>
        <p:nvSpPr>
          <p:cNvPr id="38915" name="Content Placeholder 2"/>
          <p:cNvSpPr>
            <a:spLocks noGrp="1"/>
          </p:cNvSpPr>
          <p:nvPr>
            <p:ph idx="1"/>
          </p:nvPr>
        </p:nvSpPr>
        <p:spPr>
          <a:xfrm>
            <a:off x="457200" y="838200"/>
            <a:ext cx="9753600" cy="5105400"/>
          </a:xfrm>
        </p:spPr>
        <p:txBody>
          <a:bodyPr/>
          <a:lstStyle/>
          <a:p>
            <a:pPr>
              <a:defRPr/>
            </a:pPr>
            <a:r>
              <a:rPr lang="en-US" dirty="0" smtClean="0">
                <a:ea typeface="ＭＳ Ｐゴシック" charset="0"/>
              </a:rPr>
              <a:t>36% </a:t>
            </a:r>
            <a:r>
              <a:rPr lang="en-US" dirty="0">
                <a:ea typeface="ＭＳ Ｐゴシック" charset="0"/>
              </a:rPr>
              <a:t>three midterms (</a:t>
            </a:r>
            <a:r>
              <a:rPr lang="en-US" dirty="0" smtClean="0">
                <a:ea typeface="ＭＳ Ｐゴシック" charset="0"/>
              </a:rPr>
              <a:t>12% each)</a:t>
            </a:r>
            <a:endParaRPr lang="en-US" dirty="0">
              <a:ea typeface="ＭＳ Ｐゴシック" charset="0"/>
            </a:endParaRPr>
          </a:p>
          <a:p>
            <a:pPr lvl="1">
              <a:defRPr/>
            </a:pPr>
            <a:r>
              <a:rPr lang="en-US" dirty="0">
                <a:solidFill>
                  <a:srgbClr val="FF0000"/>
                </a:solidFill>
                <a:ea typeface="ＭＳ Ｐゴシック" charset="0"/>
              </a:rPr>
              <a:t>Thursday, </a:t>
            </a:r>
            <a:r>
              <a:rPr lang="en-US" dirty="0" smtClean="0">
                <a:solidFill>
                  <a:srgbClr val="FF0000"/>
                </a:solidFill>
                <a:ea typeface="ＭＳ Ｐゴシック" charset="0"/>
              </a:rPr>
              <a:t>10/01, TBA, time set after survey</a:t>
            </a:r>
            <a:endParaRPr lang="en-US" dirty="0">
              <a:solidFill>
                <a:srgbClr val="FF0000"/>
              </a:solidFill>
              <a:ea typeface="ＭＳ Ｐゴシック" charset="0"/>
            </a:endParaRPr>
          </a:p>
          <a:p>
            <a:pPr lvl="1">
              <a:defRPr/>
            </a:pPr>
            <a:r>
              <a:rPr lang="en-US" dirty="0" smtClean="0">
                <a:solidFill>
                  <a:srgbClr val="FF0000"/>
                </a:solidFill>
                <a:ea typeface="ＭＳ Ｐゴシック" charset="0"/>
              </a:rPr>
              <a:t>Thursday, 10/29, </a:t>
            </a:r>
            <a:r>
              <a:rPr lang="en-US" dirty="0">
                <a:solidFill>
                  <a:srgbClr val="FF0000"/>
                </a:solidFill>
                <a:ea typeface="ＭＳ Ｐゴシック" charset="0"/>
              </a:rPr>
              <a:t>TBA, </a:t>
            </a:r>
            <a:r>
              <a:rPr lang="en-US" dirty="0" smtClean="0">
                <a:solidFill>
                  <a:srgbClr val="FF0000"/>
                </a:solidFill>
                <a:ea typeface="ＭＳ Ｐゴシック" charset="0"/>
              </a:rPr>
              <a:t>time set after survey</a:t>
            </a:r>
          </a:p>
          <a:p>
            <a:pPr lvl="1">
              <a:defRPr/>
            </a:pPr>
            <a:r>
              <a:rPr lang="en-US" dirty="0" smtClean="0">
                <a:solidFill>
                  <a:srgbClr val="FF0000"/>
                </a:solidFill>
                <a:ea typeface="ＭＳ Ｐゴシック" charset="0"/>
              </a:rPr>
              <a:t>Thursday, 12/03, </a:t>
            </a:r>
            <a:r>
              <a:rPr lang="en-US" dirty="0">
                <a:solidFill>
                  <a:srgbClr val="FF0000"/>
                </a:solidFill>
                <a:ea typeface="ＭＳ Ｐゴシック" charset="0"/>
              </a:rPr>
              <a:t>TBA, </a:t>
            </a:r>
            <a:r>
              <a:rPr lang="en-US" dirty="0" smtClean="0">
                <a:solidFill>
                  <a:srgbClr val="FF0000"/>
                </a:solidFill>
                <a:ea typeface="ＭＳ Ｐゴシック" charset="0"/>
              </a:rPr>
              <a:t>time set after survey</a:t>
            </a:r>
          </a:p>
          <a:p>
            <a:pPr lvl="1">
              <a:defRPr/>
            </a:pPr>
            <a:r>
              <a:rPr lang="en-US" dirty="0" smtClean="0">
                <a:ea typeface="ＭＳ Ｐゴシック" charset="0"/>
              </a:rPr>
              <a:t>These will be ZOOM-Proctored.  Camera REQUIRED.</a:t>
            </a:r>
          </a:p>
          <a:p>
            <a:pPr>
              <a:defRPr/>
            </a:pPr>
            <a:r>
              <a:rPr lang="en-US" dirty="0" smtClean="0">
                <a:ea typeface="ＭＳ Ｐゴシック" charset="0"/>
              </a:rPr>
              <a:t>36% </a:t>
            </a:r>
            <a:r>
              <a:rPr lang="en-US" dirty="0">
                <a:ea typeface="ＭＳ Ｐゴシック" charset="0"/>
              </a:rPr>
              <a:t>projects </a:t>
            </a:r>
          </a:p>
          <a:p>
            <a:pPr>
              <a:defRPr/>
            </a:pPr>
            <a:r>
              <a:rPr lang="en-US" dirty="0" smtClean="0">
                <a:ea typeface="ＭＳ Ｐゴシック" charset="0"/>
              </a:rPr>
              <a:t>18% </a:t>
            </a:r>
            <a:r>
              <a:rPr lang="en-US" dirty="0">
                <a:ea typeface="ＭＳ Ｐゴシック" charset="0"/>
              </a:rPr>
              <a:t>homework</a:t>
            </a:r>
          </a:p>
          <a:p>
            <a:pPr>
              <a:defRPr/>
            </a:pPr>
            <a:r>
              <a:rPr lang="en-US" dirty="0" smtClean="0">
                <a:ea typeface="ＭＳ Ｐゴシック" charset="0"/>
              </a:rPr>
              <a:t>10% participation (Sections, Lecture, …)</a:t>
            </a:r>
            <a:endParaRPr lang="en-US" dirty="0">
              <a:ea typeface="ＭＳ Ｐゴシック" charset="0"/>
            </a:endParaRPr>
          </a:p>
          <a:p>
            <a:pPr>
              <a:defRPr/>
            </a:pPr>
            <a:r>
              <a:rPr lang="en-US" i="1" dirty="0">
                <a:ea typeface="ＭＳ Ｐゴシック" charset="0"/>
              </a:rPr>
              <a:t>No final </a:t>
            </a:r>
            <a:r>
              <a:rPr lang="en-US" i="1" dirty="0" smtClean="0">
                <a:ea typeface="ＭＳ Ｐゴシック" charset="0"/>
              </a:rPr>
              <a:t>exam</a:t>
            </a:r>
            <a:endParaRPr lang="en-US" dirty="0">
              <a:ea typeface="ＭＳ Ｐゴシック" charset="0"/>
            </a:endParaRPr>
          </a:p>
          <a:p>
            <a:pPr>
              <a:defRPr/>
            </a:pPr>
            <a:r>
              <a:rPr lang="en-US" dirty="0">
                <a:ea typeface="ＭＳ Ｐゴシック" charset="0"/>
              </a:rPr>
              <a:t>Projects</a:t>
            </a:r>
          </a:p>
          <a:p>
            <a:pPr lvl="1">
              <a:defRPr/>
            </a:pPr>
            <a:r>
              <a:rPr lang="en-US" dirty="0">
                <a:ea typeface="ＭＳ Ｐゴシック" charset="0"/>
              </a:rPr>
              <a:t>Initial design document, Design review, Code, Final design</a:t>
            </a:r>
          </a:p>
          <a:p>
            <a:pPr lvl="1">
              <a:defRPr/>
            </a:pPr>
            <a:r>
              <a:rPr lang="en-US" dirty="0">
                <a:ea typeface="ＭＳ Ｐゴシック" charset="0"/>
              </a:rPr>
              <a:t>Submission via </a:t>
            </a:r>
            <a:r>
              <a:rPr lang="en-US" i="1" dirty="0" err="1">
                <a:ea typeface="ＭＳ Ｐゴシック" charset="0"/>
              </a:rPr>
              <a:t>git</a:t>
            </a:r>
            <a:r>
              <a:rPr lang="en-US" i="1" dirty="0">
                <a:ea typeface="ＭＳ Ｐゴシック" charset="0"/>
              </a:rPr>
              <a:t> push </a:t>
            </a:r>
            <a:r>
              <a:rPr lang="en-US" dirty="0">
                <a:ea typeface="ＭＳ Ｐゴシック" charset="0"/>
              </a:rPr>
              <a:t>triggers </a:t>
            </a:r>
            <a:r>
              <a:rPr lang="en-US" dirty="0" err="1">
                <a:ea typeface="ＭＳ Ｐゴシック" charset="0"/>
              </a:rPr>
              <a:t>autograder</a:t>
            </a:r>
            <a:endParaRPr lang="en-US" dirty="0">
              <a:ea typeface="ＭＳ Ｐゴシック" charset="0"/>
            </a:endParaRPr>
          </a:p>
        </p:txBody>
      </p:sp>
    </p:spTree>
    <p:extLst>
      <p:ext uri="{BB962C8B-B14F-4D97-AF65-F5344CB8AC3E}">
        <p14:creationId xmlns:p14="http://schemas.microsoft.com/office/powerpoint/2010/main" val="271983620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209800" y="1371600"/>
            <a:ext cx="7696200" cy="736600"/>
          </a:xfrm>
        </p:spPr>
        <p:txBody>
          <a:bodyPr/>
          <a:lstStyle/>
          <a:p>
            <a:pPr>
              <a:defRPr/>
            </a:pPr>
            <a:r>
              <a:rPr lang="en-US" altLang="en-US">
                <a:latin typeface="Gill Sans Light" charset="0"/>
                <a:cs typeface="Gill Sans Light" charset="0"/>
              </a:rPr>
              <a:t>Personal Integrity</a:t>
            </a:r>
          </a:p>
        </p:txBody>
      </p:sp>
      <p:sp>
        <p:nvSpPr>
          <p:cNvPr id="39939" name="Content Placeholder 2"/>
          <p:cNvSpPr>
            <a:spLocks noGrp="1"/>
          </p:cNvSpPr>
          <p:nvPr>
            <p:ph idx="1"/>
          </p:nvPr>
        </p:nvSpPr>
        <p:spPr>
          <a:xfrm>
            <a:off x="2133600" y="2667000"/>
            <a:ext cx="8001000" cy="2209800"/>
          </a:xfrm>
        </p:spPr>
        <p:txBody>
          <a:bodyPr/>
          <a:lstStyle/>
          <a:p>
            <a:pPr>
              <a:defRPr/>
            </a:pPr>
            <a:r>
              <a:rPr lang="en-US" altLang="en-US"/>
              <a:t>UCB Academic Honor Code: "As a member of the UC Berkeley community, I act with honesty, integrity, and respect for others."</a:t>
            </a:r>
          </a:p>
        </p:txBody>
      </p:sp>
      <p:sp>
        <p:nvSpPr>
          <p:cNvPr id="51203" name="Rectangle 6"/>
          <p:cNvSpPr>
            <a:spLocks noChangeArrowheads="1"/>
          </p:cNvSpPr>
          <p:nvPr/>
        </p:nvSpPr>
        <p:spPr bwMode="auto">
          <a:xfrm>
            <a:off x="1981200" y="4692650"/>
            <a:ext cx="8534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0">
                <a:latin typeface="Gill Sans" charset="0"/>
                <a:cs typeface="Gill Sans" charset="0"/>
              </a:rPr>
              <a:t>http://asuc.org/honorcode/resources/HC%20Guide%20for%20Syllabi.pdf</a:t>
            </a:r>
          </a:p>
        </p:txBody>
      </p:sp>
    </p:spTree>
    <p:extLst>
      <p:ext uri="{BB962C8B-B14F-4D97-AF65-F5344CB8AC3E}">
        <p14:creationId xmlns:p14="http://schemas.microsoft.com/office/powerpoint/2010/main" val="116845170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Title 1"/>
          <p:cNvSpPr>
            <a:spLocks noGrp="1"/>
          </p:cNvSpPr>
          <p:nvPr>
            <p:ph type="title"/>
          </p:nvPr>
        </p:nvSpPr>
        <p:spPr>
          <a:xfrm>
            <a:off x="1270000" y="152400"/>
            <a:ext cx="9550400" cy="533400"/>
          </a:xfrm>
        </p:spPr>
        <p:txBody>
          <a:bodyPr/>
          <a:lstStyle/>
          <a:p>
            <a:pPr>
              <a:defRPr/>
            </a:pPr>
            <a:r>
              <a:rPr lang="en-US" altLang="en-US">
                <a:latin typeface="Gill Sans Light" charset="0"/>
                <a:ea typeface="ＭＳ Ｐゴシック" charset="-128"/>
                <a:cs typeface="Gill Sans Light" charset="0"/>
              </a:rPr>
              <a:t>CS 162 Collaboration Policy</a:t>
            </a:r>
          </a:p>
        </p:txBody>
      </p:sp>
      <p:sp>
        <p:nvSpPr>
          <p:cNvPr id="50178" name="Content Placeholder 2"/>
          <p:cNvSpPr>
            <a:spLocks noGrp="1"/>
          </p:cNvSpPr>
          <p:nvPr>
            <p:ph idx="1"/>
          </p:nvPr>
        </p:nvSpPr>
        <p:spPr>
          <a:xfrm>
            <a:off x="762000" y="685800"/>
            <a:ext cx="10972800" cy="5562600"/>
          </a:xfrm>
        </p:spPr>
        <p:txBody>
          <a:bodyPr/>
          <a:lstStyle/>
          <a:p>
            <a:pPr marL="0" indent="0">
              <a:buNone/>
              <a:defRPr/>
            </a:pPr>
            <a:endParaRPr lang="en-US" sz="1800" dirty="0">
              <a:ea typeface="ＭＳ Ｐゴシック" charset="0"/>
            </a:endParaRPr>
          </a:p>
          <a:p>
            <a:pPr marL="0" indent="0">
              <a:buNone/>
              <a:defRPr/>
            </a:pPr>
            <a:r>
              <a:rPr lang="en-US" dirty="0" smtClean="0">
                <a:ea typeface="ＭＳ Ｐゴシック" charset="0"/>
              </a:rPr>
              <a:t>	Explaining </a:t>
            </a:r>
            <a:r>
              <a:rPr lang="en-US" dirty="0">
                <a:ea typeface="ＭＳ Ｐゴシック" charset="0"/>
              </a:rPr>
              <a:t>a concept to someone in another group</a:t>
            </a:r>
          </a:p>
          <a:p>
            <a:pPr marL="0" indent="0">
              <a:buNone/>
              <a:defRPr/>
            </a:pPr>
            <a:r>
              <a:rPr lang="en-US" dirty="0" smtClean="0">
                <a:ea typeface="ＭＳ Ｐゴシック" charset="0"/>
              </a:rPr>
              <a:t>	Discussing </a:t>
            </a:r>
            <a:r>
              <a:rPr lang="en-US" dirty="0">
                <a:ea typeface="ＭＳ Ｐゴシック" charset="0"/>
              </a:rPr>
              <a:t>algorithms/testing strategies with other groups</a:t>
            </a:r>
          </a:p>
          <a:p>
            <a:pPr marL="0" indent="0">
              <a:buNone/>
              <a:defRPr/>
            </a:pPr>
            <a:r>
              <a:rPr lang="en-US" dirty="0" smtClean="0">
                <a:ea typeface="ＭＳ Ｐゴシック" charset="0"/>
              </a:rPr>
              <a:t>	Discussing debugging approaches with other groups</a:t>
            </a:r>
            <a:endParaRPr lang="en-US" dirty="0">
              <a:ea typeface="ＭＳ Ｐゴシック" charset="0"/>
            </a:endParaRPr>
          </a:p>
          <a:p>
            <a:pPr marL="0" indent="0">
              <a:buNone/>
              <a:defRPr/>
            </a:pPr>
            <a:r>
              <a:rPr lang="en-US" dirty="0" smtClean="0">
                <a:ea typeface="ＭＳ Ｐゴシック" charset="0"/>
              </a:rPr>
              <a:t>	Searching </a:t>
            </a:r>
            <a:r>
              <a:rPr lang="en-US" dirty="0">
                <a:ea typeface="ＭＳ Ｐゴシック" charset="0"/>
              </a:rPr>
              <a:t>online for generic algorithms (e.g., hash table) </a:t>
            </a:r>
          </a:p>
          <a:p>
            <a:pPr marL="0" indent="0">
              <a:buNone/>
              <a:defRPr/>
            </a:pPr>
            <a:endParaRPr lang="en-US" sz="1600" dirty="0">
              <a:ea typeface="ＭＳ Ｐゴシック" charset="0"/>
            </a:endParaRPr>
          </a:p>
          <a:p>
            <a:pPr marL="0" indent="0">
              <a:buNone/>
              <a:defRPr/>
            </a:pPr>
            <a:r>
              <a:rPr lang="en-US" dirty="0" smtClean="0">
                <a:solidFill>
                  <a:srgbClr val="FF0000"/>
                </a:solidFill>
                <a:ea typeface="ＭＳ Ｐゴシック" charset="0"/>
              </a:rPr>
              <a:t>	Sharing </a:t>
            </a:r>
            <a:r>
              <a:rPr lang="en-US" dirty="0">
                <a:solidFill>
                  <a:srgbClr val="FF0000"/>
                </a:solidFill>
                <a:ea typeface="ＭＳ Ｐゴシック" charset="0"/>
              </a:rPr>
              <a:t>code or test cases with another group</a:t>
            </a:r>
          </a:p>
          <a:p>
            <a:pPr marL="0" indent="0">
              <a:buNone/>
              <a:defRPr/>
            </a:pPr>
            <a:r>
              <a:rPr lang="en-US" dirty="0" smtClean="0">
                <a:solidFill>
                  <a:srgbClr val="FF0000"/>
                </a:solidFill>
                <a:ea typeface="ＭＳ Ｐゴシック" charset="0"/>
              </a:rPr>
              <a:t>	Copying </a:t>
            </a:r>
            <a:r>
              <a:rPr lang="en-US" dirty="0">
                <a:solidFill>
                  <a:srgbClr val="FF0000"/>
                </a:solidFill>
                <a:ea typeface="ＭＳ Ｐゴシック" charset="0"/>
              </a:rPr>
              <a:t>OR reading another group’s code or test cases</a:t>
            </a:r>
          </a:p>
          <a:p>
            <a:pPr marL="0" indent="0">
              <a:buNone/>
              <a:defRPr/>
            </a:pPr>
            <a:r>
              <a:rPr lang="en-US" dirty="0" smtClean="0">
                <a:solidFill>
                  <a:srgbClr val="FF0000"/>
                </a:solidFill>
                <a:ea typeface="ＭＳ Ｐゴシック" charset="0"/>
              </a:rPr>
              <a:t>	Copying </a:t>
            </a:r>
            <a:r>
              <a:rPr lang="en-US" dirty="0">
                <a:solidFill>
                  <a:srgbClr val="FF0000"/>
                </a:solidFill>
                <a:ea typeface="ＭＳ Ｐゴシック" charset="0"/>
              </a:rPr>
              <a:t>OR reading online code or test cases from prior </a:t>
            </a:r>
            <a:r>
              <a:rPr lang="en-US" dirty="0" smtClean="0">
                <a:solidFill>
                  <a:srgbClr val="FF0000"/>
                </a:solidFill>
                <a:ea typeface="ＭＳ Ｐゴシック" charset="0"/>
              </a:rPr>
              <a:t>years</a:t>
            </a:r>
            <a:endParaRPr lang="en-US" dirty="0">
              <a:ea typeface="ＭＳ Ｐゴシック" charset="0"/>
            </a:endParaRPr>
          </a:p>
          <a:p>
            <a:pPr marL="0" indent="0">
              <a:buNone/>
              <a:defRPr/>
            </a:pPr>
            <a:r>
              <a:rPr lang="en-US" dirty="0" smtClean="0">
                <a:solidFill>
                  <a:srgbClr val="FF0000"/>
                </a:solidFill>
                <a:ea typeface="ＭＳ Ｐゴシック" charset="0"/>
              </a:rPr>
              <a:t>	Helping someone in another group to debug their code</a:t>
            </a:r>
            <a:endParaRPr lang="en-US" dirty="0">
              <a:solidFill>
                <a:srgbClr val="FF0000"/>
              </a:solidFill>
              <a:ea typeface="ＭＳ Ｐゴシック" charset="0"/>
            </a:endParaRPr>
          </a:p>
          <a:p>
            <a:pPr marL="0" indent="0">
              <a:buNone/>
              <a:defRPr/>
            </a:pPr>
            <a:endParaRPr lang="en-US" sz="1100" dirty="0">
              <a:ea typeface="ＭＳ Ｐゴシック" charset="0"/>
            </a:endParaRPr>
          </a:p>
          <a:p>
            <a:pPr>
              <a:buFont typeface="Arial" panose="020B0604020202020204" pitchFamily="34" charset="0"/>
              <a:buChar char="•"/>
              <a:defRPr/>
            </a:pPr>
            <a:r>
              <a:rPr lang="en-US" dirty="0">
                <a:ea typeface="ＭＳ Ｐゴシック" charset="0"/>
              </a:rPr>
              <a:t>We compare all project submissions against prior year submissions and online solutions and will take actions (described on the course overview page) against offenders </a:t>
            </a:r>
            <a:endParaRPr lang="en-US" dirty="0" smtClean="0">
              <a:ea typeface="ＭＳ Ｐゴシック" charset="0"/>
            </a:endParaRPr>
          </a:p>
          <a:p>
            <a:pPr>
              <a:buFont typeface="Arial" panose="020B0604020202020204" pitchFamily="34" charset="0"/>
              <a:buChar char="•"/>
              <a:defRPr/>
            </a:pPr>
            <a:r>
              <a:rPr lang="en-US" dirty="0" smtClean="0">
                <a:ea typeface="ＭＳ Ｐゴシック" charset="0"/>
              </a:rPr>
              <a:t>Don’t put a friend in a bad position by asking for help that they shouldn’t give!</a:t>
            </a:r>
            <a:endParaRPr lang="en-US" dirty="0">
              <a:ea typeface="ＭＳ Ｐゴシック" charset="0"/>
            </a:endParaRPr>
          </a:p>
          <a:p>
            <a:pPr marL="0" indent="0">
              <a:buNone/>
              <a:defRPr/>
            </a:pPr>
            <a:endParaRPr lang="en-US" sz="1400" dirty="0">
              <a:ea typeface="ＭＳ Ｐゴシック" charset="0"/>
            </a:endParaRPr>
          </a:p>
          <a:p>
            <a:pPr marL="0" indent="0">
              <a:buNone/>
              <a:defRPr/>
            </a:pPr>
            <a:endParaRPr lang="en-US" dirty="0">
              <a:ea typeface="ＭＳ Ｐゴシック" charset="0"/>
            </a:endParaRPr>
          </a:p>
        </p:txBody>
      </p:sp>
      <p:pic>
        <p:nvPicPr>
          <p:cNvPr id="50179" name="Picture 3" descr="red x.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12800" y="3389314"/>
            <a:ext cx="649288"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4" descr="green check.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0400" y="1524000"/>
            <a:ext cx="93980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38479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178">
                                            <p:txEl>
                                              <p:pRg st="1" end="1"/>
                                            </p:txEl>
                                          </p:spTgt>
                                        </p:tgtEl>
                                        <p:attrNameLst>
                                          <p:attrName>style.visibility</p:attrName>
                                        </p:attrNameLst>
                                      </p:cBhvr>
                                      <p:to>
                                        <p:strVal val="visible"/>
                                      </p:to>
                                    </p:set>
                                    <p:anim calcmode="lin" valueType="num">
                                      <p:cBhvr additive="base">
                                        <p:cTn id="7" dur="500" fill="hold"/>
                                        <p:tgtEl>
                                          <p:spTgt spid="50178">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01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0178">
                                            <p:txEl>
                                              <p:pRg st="2" end="2"/>
                                            </p:txEl>
                                          </p:spTgt>
                                        </p:tgtEl>
                                        <p:attrNameLst>
                                          <p:attrName>style.visibility</p:attrName>
                                        </p:attrNameLst>
                                      </p:cBhvr>
                                      <p:to>
                                        <p:strVal val="visible"/>
                                      </p:to>
                                    </p:set>
                                    <p:anim calcmode="lin" valueType="num">
                                      <p:cBhvr additive="base">
                                        <p:cTn id="13" dur="500" fill="hold"/>
                                        <p:tgtEl>
                                          <p:spTgt spid="5017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01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anim calcmode="lin" valueType="num">
                                      <p:cBhvr additive="base">
                                        <p:cTn id="19" dur="500" fill="hold"/>
                                        <p:tgtEl>
                                          <p:spTgt spid="50178">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01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0178">
                                            <p:txEl>
                                              <p:pRg st="4" end="4"/>
                                            </p:txEl>
                                          </p:spTgt>
                                        </p:tgtEl>
                                        <p:attrNameLst>
                                          <p:attrName>style.visibility</p:attrName>
                                        </p:attrNameLst>
                                      </p:cBhvr>
                                      <p:to>
                                        <p:strVal val="visible"/>
                                      </p:to>
                                    </p:set>
                                    <p:anim calcmode="lin" valueType="num">
                                      <p:cBhvr additive="base">
                                        <p:cTn id="25" dur="500" fill="hold"/>
                                        <p:tgtEl>
                                          <p:spTgt spid="50178">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017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6" presetClass="entr" presetSubtype="0" fill="hold" nodeType="clickEffect">
                                  <p:stCondLst>
                                    <p:cond delay="0"/>
                                  </p:stCondLst>
                                  <p:childTnLst>
                                    <p:set>
                                      <p:cBhvr>
                                        <p:cTn id="30" dur="1" fill="hold">
                                          <p:stCondLst>
                                            <p:cond delay="0"/>
                                          </p:stCondLst>
                                        </p:cTn>
                                        <p:tgtEl>
                                          <p:spTgt spid="50180"/>
                                        </p:tgtEl>
                                        <p:attrNameLst>
                                          <p:attrName>style.visibility</p:attrName>
                                        </p:attrNameLst>
                                      </p:cBhvr>
                                      <p:to>
                                        <p:strVal val="visible"/>
                                      </p:to>
                                    </p:set>
                                    <p:animEffect transition="in" filter="wipe(down)">
                                      <p:cBhvr>
                                        <p:cTn id="31" dur="435">
                                          <p:stCondLst>
                                            <p:cond delay="0"/>
                                          </p:stCondLst>
                                        </p:cTn>
                                        <p:tgtEl>
                                          <p:spTgt spid="50180"/>
                                        </p:tgtEl>
                                      </p:cBhvr>
                                    </p:animEffect>
                                    <p:anim calcmode="lin" valueType="num">
                                      <p:cBhvr>
                                        <p:cTn id="32" dur="1367" tmFilter="0,0; 0.14,0.36; 0.43,0.73; 0.71,0.91; 1.0,1.0">
                                          <p:stCondLst>
                                            <p:cond delay="0"/>
                                          </p:stCondLst>
                                        </p:cTn>
                                        <p:tgtEl>
                                          <p:spTgt spid="50180"/>
                                        </p:tgtEl>
                                        <p:attrNameLst>
                                          <p:attrName>ppt_x</p:attrName>
                                        </p:attrNameLst>
                                      </p:cBhvr>
                                      <p:tavLst>
                                        <p:tav tm="0">
                                          <p:val>
                                            <p:strVal val="#ppt_x-0.25"/>
                                          </p:val>
                                        </p:tav>
                                        <p:tav tm="100000">
                                          <p:val>
                                            <p:strVal val="#ppt_x"/>
                                          </p:val>
                                        </p:tav>
                                      </p:tavLst>
                                    </p:anim>
                                    <p:anim calcmode="lin" valueType="num">
                                      <p:cBhvr>
                                        <p:cTn id="33" dur="498" tmFilter="0.0,0.0; 0.25,0.07; 0.50,0.2; 0.75,0.467; 1.0,1.0">
                                          <p:stCondLst>
                                            <p:cond delay="0"/>
                                          </p:stCondLst>
                                        </p:cTn>
                                        <p:tgtEl>
                                          <p:spTgt spid="50180"/>
                                        </p:tgtEl>
                                        <p:attrNameLst>
                                          <p:attrName>ppt_y</p:attrName>
                                        </p:attrNameLst>
                                      </p:cBhvr>
                                      <p:tavLst>
                                        <p:tav tm="0" fmla="#ppt_y-sin(pi*$)/3">
                                          <p:val>
                                            <p:fltVal val="0.5"/>
                                          </p:val>
                                        </p:tav>
                                        <p:tav tm="100000">
                                          <p:val>
                                            <p:fltVal val="1"/>
                                          </p:val>
                                        </p:tav>
                                      </p:tavLst>
                                    </p:anim>
                                    <p:anim calcmode="lin" valueType="num">
                                      <p:cBhvr>
                                        <p:cTn id="34" dur="498" tmFilter="0, 0; 0.125,0.2665; 0.25,0.4; 0.375,0.465; 0.5,0.5;  0.625,0.535; 0.75,0.6; 0.875,0.7335; 1,1">
                                          <p:stCondLst>
                                            <p:cond delay="498"/>
                                          </p:stCondLst>
                                        </p:cTn>
                                        <p:tgtEl>
                                          <p:spTgt spid="50180"/>
                                        </p:tgtEl>
                                        <p:attrNameLst>
                                          <p:attrName>ppt_y</p:attrName>
                                        </p:attrNameLst>
                                      </p:cBhvr>
                                      <p:tavLst>
                                        <p:tav tm="0" fmla="#ppt_y-sin(pi*$)/9">
                                          <p:val>
                                            <p:fltVal val="0"/>
                                          </p:val>
                                        </p:tav>
                                        <p:tav tm="100000">
                                          <p:val>
                                            <p:fltVal val="1"/>
                                          </p:val>
                                        </p:tav>
                                      </p:tavLst>
                                    </p:anim>
                                    <p:anim calcmode="lin" valueType="num">
                                      <p:cBhvr>
                                        <p:cTn id="35" dur="249" tmFilter="0, 0; 0.125,0.2665; 0.25,0.4; 0.375,0.465; 0.5,0.5;  0.625,0.535; 0.75,0.6; 0.875,0.7335; 1,1">
                                          <p:stCondLst>
                                            <p:cond delay="993"/>
                                          </p:stCondLst>
                                        </p:cTn>
                                        <p:tgtEl>
                                          <p:spTgt spid="50180"/>
                                        </p:tgtEl>
                                        <p:attrNameLst>
                                          <p:attrName>ppt_y</p:attrName>
                                        </p:attrNameLst>
                                      </p:cBhvr>
                                      <p:tavLst>
                                        <p:tav tm="0" fmla="#ppt_y-sin(pi*$)/27">
                                          <p:val>
                                            <p:fltVal val="0"/>
                                          </p:val>
                                        </p:tav>
                                        <p:tav tm="100000">
                                          <p:val>
                                            <p:fltVal val="1"/>
                                          </p:val>
                                        </p:tav>
                                      </p:tavLst>
                                    </p:anim>
                                    <p:anim calcmode="lin" valueType="num">
                                      <p:cBhvr>
                                        <p:cTn id="36" dur="123" tmFilter="0, 0; 0.125,0.2665; 0.25,0.4; 0.375,0.465; 0.5,0.5;  0.625,0.535; 0.75,0.6; 0.875,0.7335; 1,1">
                                          <p:stCondLst>
                                            <p:cond delay="1242"/>
                                          </p:stCondLst>
                                        </p:cTn>
                                        <p:tgtEl>
                                          <p:spTgt spid="50180"/>
                                        </p:tgtEl>
                                        <p:attrNameLst>
                                          <p:attrName>ppt_y</p:attrName>
                                        </p:attrNameLst>
                                      </p:cBhvr>
                                      <p:tavLst>
                                        <p:tav tm="0" fmla="#ppt_y-sin(pi*$)/81">
                                          <p:val>
                                            <p:fltVal val="0"/>
                                          </p:val>
                                        </p:tav>
                                        <p:tav tm="100000">
                                          <p:val>
                                            <p:fltVal val="1"/>
                                          </p:val>
                                        </p:tav>
                                      </p:tavLst>
                                    </p:anim>
                                    <p:animScale>
                                      <p:cBhvr>
                                        <p:cTn id="37" dur="20">
                                          <p:stCondLst>
                                            <p:cond delay="487"/>
                                          </p:stCondLst>
                                        </p:cTn>
                                        <p:tgtEl>
                                          <p:spTgt spid="50180"/>
                                        </p:tgtEl>
                                      </p:cBhvr>
                                      <p:to x="100000" y="60000"/>
                                    </p:animScale>
                                    <p:animScale>
                                      <p:cBhvr>
                                        <p:cTn id="38" dur="124" decel="50000">
                                          <p:stCondLst>
                                            <p:cond delay="507"/>
                                          </p:stCondLst>
                                        </p:cTn>
                                        <p:tgtEl>
                                          <p:spTgt spid="50180"/>
                                        </p:tgtEl>
                                      </p:cBhvr>
                                      <p:to x="100000" y="100000"/>
                                    </p:animScale>
                                    <p:animScale>
                                      <p:cBhvr>
                                        <p:cTn id="39" dur="20">
                                          <p:stCondLst>
                                            <p:cond delay="984"/>
                                          </p:stCondLst>
                                        </p:cTn>
                                        <p:tgtEl>
                                          <p:spTgt spid="50180"/>
                                        </p:tgtEl>
                                      </p:cBhvr>
                                      <p:to x="100000" y="80000"/>
                                    </p:animScale>
                                    <p:animScale>
                                      <p:cBhvr>
                                        <p:cTn id="40" dur="124" decel="50000">
                                          <p:stCondLst>
                                            <p:cond delay="1004"/>
                                          </p:stCondLst>
                                        </p:cTn>
                                        <p:tgtEl>
                                          <p:spTgt spid="50180"/>
                                        </p:tgtEl>
                                      </p:cBhvr>
                                      <p:to x="100000" y="100000"/>
                                    </p:animScale>
                                    <p:animScale>
                                      <p:cBhvr>
                                        <p:cTn id="41" dur="20">
                                          <p:stCondLst>
                                            <p:cond delay="1231"/>
                                          </p:stCondLst>
                                        </p:cTn>
                                        <p:tgtEl>
                                          <p:spTgt spid="50180"/>
                                        </p:tgtEl>
                                      </p:cBhvr>
                                      <p:to x="100000" y="90000"/>
                                    </p:animScale>
                                    <p:animScale>
                                      <p:cBhvr>
                                        <p:cTn id="42" dur="124" decel="50000">
                                          <p:stCondLst>
                                            <p:cond delay="1251"/>
                                          </p:stCondLst>
                                        </p:cTn>
                                        <p:tgtEl>
                                          <p:spTgt spid="50180"/>
                                        </p:tgtEl>
                                      </p:cBhvr>
                                      <p:to x="100000" y="100000"/>
                                    </p:animScale>
                                    <p:animScale>
                                      <p:cBhvr>
                                        <p:cTn id="43" dur="20">
                                          <p:stCondLst>
                                            <p:cond delay="1356"/>
                                          </p:stCondLst>
                                        </p:cTn>
                                        <p:tgtEl>
                                          <p:spTgt spid="50180"/>
                                        </p:tgtEl>
                                      </p:cBhvr>
                                      <p:to x="100000" y="95000"/>
                                    </p:animScale>
                                    <p:animScale>
                                      <p:cBhvr>
                                        <p:cTn id="44" dur="124" decel="50000">
                                          <p:stCondLst>
                                            <p:cond delay="1376"/>
                                          </p:stCondLst>
                                        </p:cTn>
                                        <p:tgtEl>
                                          <p:spTgt spid="50180"/>
                                        </p:tgtEl>
                                      </p:cBhvr>
                                      <p:to x="100000" y="100000"/>
                                    </p:animScale>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0178">
                                            <p:txEl>
                                              <p:pRg st="6" end="6"/>
                                            </p:txEl>
                                          </p:spTgt>
                                        </p:tgtEl>
                                        <p:attrNameLst>
                                          <p:attrName>style.visibility</p:attrName>
                                        </p:attrNameLst>
                                      </p:cBhvr>
                                      <p:to>
                                        <p:strVal val="visible"/>
                                      </p:to>
                                    </p:set>
                                    <p:anim calcmode="lin" valueType="num">
                                      <p:cBhvr additive="base">
                                        <p:cTn id="49" dur="500" fill="hold"/>
                                        <p:tgtEl>
                                          <p:spTgt spid="50178">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017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50178">
                                            <p:txEl>
                                              <p:pRg st="7" end="7"/>
                                            </p:txEl>
                                          </p:spTgt>
                                        </p:tgtEl>
                                        <p:attrNameLst>
                                          <p:attrName>style.visibility</p:attrName>
                                        </p:attrNameLst>
                                      </p:cBhvr>
                                      <p:to>
                                        <p:strVal val="visible"/>
                                      </p:to>
                                    </p:set>
                                    <p:anim calcmode="lin" valueType="num">
                                      <p:cBhvr additive="base">
                                        <p:cTn id="55" dur="500" fill="hold"/>
                                        <p:tgtEl>
                                          <p:spTgt spid="50178">
                                            <p:txEl>
                                              <p:pRg st="7" end="7"/>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5017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50178">
                                            <p:txEl>
                                              <p:pRg st="8" end="8"/>
                                            </p:txEl>
                                          </p:spTgt>
                                        </p:tgtEl>
                                        <p:attrNameLst>
                                          <p:attrName>style.visibility</p:attrName>
                                        </p:attrNameLst>
                                      </p:cBhvr>
                                      <p:to>
                                        <p:strVal val="visible"/>
                                      </p:to>
                                    </p:set>
                                    <p:anim calcmode="lin" valueType="num">
                                      <p:cBhvr additive="base">
                                        <p:cTn id="61" dur="500" fill="hold"/>
                                        <p:tgtEl>
                                          <p:spTgt spid="50178">
                                            <p:txEl>
                                              <p:pRg st="8" end="8"/>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5017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50178">
                                            <p:txEl>
                                              <p:pRg st="9" end="9"/>
                                            </p:txEl>
                                          </p:spTgt>
                                        </p:tgtEl>
                                        <p:attrNameLst>
                                          <p:attrName>style.visibility</p:attrName>
                                        </p:attrNameLst>
                                      </p:cBhvr>
                                      <p:to>
                                        <p:strVal val="visible"/>
                                      </p:to>
                                    </p:set>
                                    <p:anim calcmode="lin" valueType="num">
                                      <p:cBhvr additive="base">
                                        <p:cTn id="67" dur="500" fill="hold"/>
                                        <p:tgtEl>
                                          <p:spTgt spid="50178">
                                            <p:txEl>
                                              <p:pRg st="9" end="9"/>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0178">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6" presetClass="entr" presetSubtype="0" fill="hold" nodeType="clickEffect">
                                  <p:stCondLst>
                                    <p:cond delay="0"/>
                                  </p:stCondLst>
                                  <p:childTnLst>
                                    <p:set>
                                      <p:cBhvr>
                                        <p:cTn id="72" dur="1" fill="hold">
                                          <p:stCondLst>
                                            <p:cond delay="0"/>
                                          </p:stCondLst>
                                        </p:cTn>
                                        <p:tgtEl>
                                          <p:spTgt spid="50179"/>
                                        </p:tgtEl>
                                        <p:attrNameLst>
                                          <p:attrName>style.visibility</p:attrName>
                                        </p:attrNameLst>
                                      </p:cBhvr>
                                      <p:to>
                                        <p:strVal val="visible"/>
                                      </p:to>
                                    </p:set>
                                    <p:animEffect transition="in" filter="wipe(down)">
                                      <p:cBhvr>
                                        <p:cTn id="73" dur="435">
                                          <p:stCondLst>
                                            <p:cond delay="0"/>
                                          </p:stCondLst>
                                        </p:cTn>
                                        <p:tgtEl>
                                          <p:spTgt spid="50179"/>
                                        </p:tgtEl>
                                      </p:cBhvr>
                                    </p:animEffect>
                                    <p:anim calcmode="lin" valueType="num">
                                      <p:cBhvr>
                                        <p:cTn id="74" dur="1367" tmFilter="0,0; 0.14,0.36; 0.43,0.73; 0.71,0.91; 1.0,1.0">
                                          <p:stCondLst>
                                            <p:cond delay="0"/>
                                          </p:stCondLst>
                                        </p:cTn>
                                        <p:tgtEl>
                                          <p:spTgt spid="50179"/>
                                        </p:tgtEl>
                                        <p:attrNameLst>
                                          <p:attrName>ppt_x</p:attrName>
                                        </p:attrNameLst>
                                      </p:cBhvr>
                                      <p:tavLst>
                                        <p:tav tm="0">
                                          <p:val>
                                            <p:strVal val="#ppt_x-0.25"/>
                                          </p:val>
                                        </p:tav>
                                        <p:tav tm="100000">
                                          <p:val>
                                            <p:strVal val="#ppt_x"/>
                                          </p:val>
                                        </p:tav>
                                      </p:tavLst>
                                    </p:anim>
                                    <p:anim calcmode="lin" valueType="num">
                                      <p:cBhvr>
                                        <p:cTn id="75" dur="498" tmFilter="0.0,0.0; 0.25,0.07; 0.50,0.2; 0.75,0.467; 1.0,1.0">
                                          <p:stCondLst>
                                            <p:cond delay="0"/>
                                          </p:stCondLst>
                                        </p:cTn>
                                        <p:tgtEl>
                                          <p:spTgt spid="50179"/>
                                        </p:tgtEl>
                                        <p:attrNameLst>
                                          <p:attrName>ppt_y</p:attrName>
                                        </p:attrNameLst>
                                      </p:cBhvr>
                                      <p:tavLst>
                                        <p:tav tm="0" fmla="#ppt_y-sin(pi*$)/3">
                                          <p:val>
                                            <p:fltVal val="0.5"/>
                                          </p:val>
                                        </p:tav>
                                        <p:tav tm="100000">
                                          <p:val>
                                            <p:fltVal val="1"/>
                                          </p:val>
                                        </p:tav>
                                      </p:tavLst>
                                    </p:anim>
                                    <p:anim calcmode="lin" valueType="num">
                                      <p:cBhvr>
                                        <p:cTn id="76" dur="498" tmFilter="0, 0; 0.125,0.2665; 0.25,0.4; 0.375,0.465; 0.5,0.5;  0.625,0.535; 0.75,0.6; 0.875,0.7335; 1,1">
                                          <p:stCondLst>
                                            <p:cond delay="498"/>
                                          </p:stCondLst>
                                        </p:cTn>
                                        <p:tgtEl>
                                          <p:spTgt spid="50179"/>
                                        </p:tgtEl>
                                        <p:attrNameLst>
                                          <p:attrName>ppt_y</p:attrName>
                                        </p:attrNameLst>
                                      </p:cBhvr>
                                      <p:tavLst>
                                        <p:tav tm="0" fmla="#ppt_y-sin(pi*$)/9">
                                          <p:val>
                                            <p:fltVal val="0"/>
                                          </p:val>
                                        </p:tav>
                                        <p:tav tm="100000">
                                          <p:val>
                                            <p:fltVal val="1"/>
                                          </p:val>
                                        </p:tav>
                                      </p:tavLst>
                                    </p:anim>
                                    <p:anim calcmode="lin" valueType="num">
                                      <p:cBhvr>
                                        <p:cTn id="77" dur="249" tmFilter="0, 0; 0.125,0.2665; 0.25,0.4; 0.375,0.465; 0.5,0.5;  0.625,0.535; 0.75,0.6; 0.875,0.7335; 1,1">
                                          <p:stCondLst>
                                            <p:cond delay="993"/>
                                          </p:stCondLst>
                                        </p:cTn>
                                        <p:tgtEl>
                                          <p:spTgt spid="50179"/>
                                        </p:tgtEl>
                                        <p:attrNameLst>
                                          <p:attrName>ppt_y</p:attrName>
                                        </p:attrNameLst>
                                      </p:cBhvr>
                                      <p:tavLst>
                                        <p:tav tm="0" fmla="#ppt_y-sin(pi*$)/27">
                                          <p:val>
                                            <p:fltVal val="0"/>
                                          </p:val>
                                        </p:tav>
                                        <p:tav tm="100000">
                                          <p:val>
                                            <p:fltVal val="1"/>
                                          </p:val>
                                        </p:tav>
                                      </p:tavLst>
                                    </p:anim>
                                    <p:anim calcmode="lin" valueType="num">
                                      <p:cBhvr>
                                        <p:cTn id="78" dur="123" tmFilter="0, 0; 0.125,0.2665; 0.25,0.4; 0.375,0.465; 0.5,0.5;  0.625,0.535; 0.75,0.6; 0.875,0.7335; 1,1">
                                          <p:stCondLst>
                                            <p:cond delay="1242"/>
                                          </p:stCondLst>
                                        </p:cTn>
                                        <p:tgtEl>
                                          <p:spTgt spid="50179"/>
                                        </p:tgtEl>
                                        <p:attrNameLst>
                                          <p:attrName>ppt_y</p:attrName>
                                        </p:attrNameLst>
                                      </p:cBhvr>
                                      <p:tavLst>
                                        <p:tav tm="0" fmla="#ppt_y-sin(pi*$)/81">
                                          <p:val>
                                            <p:fltVal val="0"/>
                                          </p:val>
                                        </p:tav>
                                        <p:tav tm="100000">
                                          <p:val>
                                            <p:fltVal val="1"/>
                                          </p:val>
                                        </p:tav>
                                      </p:tavLst>
                                    </p:anim>
                                    <p:animScale>
                                      <p:cBhvr>
                                        <p:cTn id="79" dur="20">
                                          <p:stCondLst>
                                            <p:cond delay="487"/>
                                          </p:stCondLst>
                                        </p:cTn>
                                        <p:tgtEl>
                                          <p:spTgt spid="50179"/>
                                        </p:tgtEl>
                                      </p:cBhvr>
                                      <p:to x="100000" y="60000"/>
                                    </p:animScale>
                                    <p:animScale>
                                      <p:cBhvr>
                                        <p:cTn id="80" dur="124" decel="50000">
                                          <p:stCondLst>
                                            <p:cond delay="507"/>
                                          </p:stCondLst>
                                        </p:cTn>
                                        <p:tgtEl>
                                          <p:spTgt spid="50179"/>
                                        </p:tgtEl>
                                      </p:cBhvr>
                                      <p:to x="100000" y="100000"/>
                                    </p:animScale>
                                    <p:animScale>
                                      <p:cBhvr>
                                        <p:cTn id="81" dur="20">
                                          <p:stCondLst>
                                            <p:cond delay="984"/>
                                          </p:stCondLst>
                                        </p:cTn>
                                        <p:tgtEl>
                                          <p:spTgt spid="50179"/>
                                        </p:tgtEl>
                                      </p:cBhvr>
                                      <p:to x="100000" y="80000"/>
                                    </p:animScale>
                                    <p:animScale>
                                      <p:cBhvr>
                                        <p:cTn id="82" dur="124" decel="50000">
                                          <p:stCondLst>
                                            <p:cond delay="1004"/>
                                          </p:stCondLst>
                                        </p:cTn>
                                        <p:tgtEl>
                                          <p:spTgt spid="50179"/>
                                        </p:tgtEl>
                                      </p:cBhvr>
                                      <p:to x="100000" y="100000"/>
                                    </p:animScale>
                                    <p:animScale>
                                      <p:cBhvr>
                                        <p:cTn id="83" dur="20">
                                          <p:stCondLst>
                                            <p:cond delay="1231"/>
                                          </p:stCondLst>
                                        </p:cTn>
                                        <p:tgtEl>
                                          <p:spTgt spid="50179"/>
                                        </p:tgtEl>
                                      </p:cBhvr>
                                      <p:to x="100000" y="90000"/>
                                    </p:animScale>
                                    <p:animScale>
                                      <p:cBhvr>
                                        <p:cTn id="84" dur="124" decel="50000">
                                          <p:stCondLst>
                                            <p:cond delay="1251"/>
                                          </p:stCondLst>
                                        </p:cTn>
                                        <p:tgtEl>
                                          <p:spTgt spid="50179"/>
                                        </p:tgtEl>
                                      </p:cBhvr>
                                      <p:to x="100000" y="100000"/>
                                    </p:animScale>
                                    <p:animScale>
                                      <p:cBhvr>
                                        <p:cTn id="85" dur="20">
                                          <p:stCondLst>
                                            <p:cond delay="1356"/>
                                          </p:stCondLst>
                                        </p:cTn>
                                        <p:tgtEl>
                                          <p:spTgt spid="50179"/>
                                        </p:tgtEl>
                                      </p:cBhvr>
                                      <p:to x="100000" y="95000"/>
                                    </p:animScale>
                                    <p:animScale>
                                      <p:cBhvr>
                                        <p:cTn id="86" dur="124" decel="50000">
                                          <p:stCondLst>
                                            <p:cond delay="1376"/>
                                          </p:stCondLst>
                                        </p:cTn>
                                        <p:tgtEl>
                                          <p:spTgt spid="50179"/>
                                        </p:tgtEl>
                                      </p:cBhvr>
                                      <p:to x="100000" y="100000"/>
                                    </p:animScale>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50178">
                                            <p:txEl>
                                              <p:pRg st="11" end="11"/>
                                            </p:txEl>
                                          </p:spTgt>
                                        </p:tgtEl>
                                        <p:attrNameLst>
                                          <p:attrName>style.visibility</p:attrName>
                                        </p:attrNameLst>
                                      </p:cBhvr>
                                      <p:to>
                                        <p:strVal val="visible"/>
                                      </p:to>
                                    </p:set>
                                    <p:anim calcmode="lin" valueType="num">
                                      <p:cBhvr additive="base">
                                        <p:cTn id="91" dur="500" fill="hold"/>
                                        <p:tgtEl>
                                          <p:spTgt spid="50178">
                                            <p:txEl>
                                              <p:pRg st="11" end="11"/>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50178">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50178">
                                            <p:txEl>
                                              <p:pRg st="12" end="12"/>
                                            </p:txEl>
                                          </p:spTgt>
                                        </p:tgtEl>
                                        <p:attrNameLst>
                                          <p:attrName>style.visibility</p:attrName>
                                        </p:attrNameLst>
                                      </p:cBhvr>
                                      <p:to>
                                        <p:strVal val="visible"/>
                                      </p:to>
                                    </p:set>
                                    <p:anim calcmode="lin" valueType="num">
                                      <p:cBhvr additive="base">
                                        <p:cTn id="97" dur="500" fill="hold"/>
                                        <p:tgtEl>
                                          <p:spTgt spid="50178">
                                            <p:txEl>
                                              <p:pRg st="12" end="12"/>
                                            </p:txEl>
                                          </p:spTgt>
                                        </p:tgtEl>
                                        <p:attrNameLst>
                                          <p:attrName>ppt_x</p:attrName>
                                        </p:attrNameLst>
                                      </p:cBhvr>
                                      <p:tavLst>
                                        <p:tav tm="0">
                                          <p:val>
                                            <p:strVal val="1+#ppt_w/2"/>
                                          </p:val>
                                        </p:tav>
                                        <p:tav tm="100000">
                                          <p:val>
                                            <p:strVal val="#ppt_x"/>
                                          </p:val>
                                        </p:tav>
                                      </p:tavLst>
                                    </p:anim>
                                    <p:anim calcmode="lin" valueType="num">
                                      <p:cBhvr additive="base">
                                        <p:cTn id="98" dur="500" fill="hold"/>
                                        <p:tgtEl>
                                          <p:spTgt spid="50178">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defRPr/>
            </a:pPr>
            <a:r>
              <a:rPr lang="en-US" altLang="en-US">
                <a:latin typeface="Gill Sans Light" charset="0"/>
                <a:cs typeface="Gill Sans Light" charset="0"/>
              </a:rPr>
              <a:t>Lecture Goal</a:t>
            </a:r>
          </a:p>
        </p:txBody>
      </p:sp>
      <p:sp>
        <p:nvSpPr>
          <p:cNvPr id="268291" name="Rectangle 3"/>
          <p:cNvSpPr>
            <a:spLocks noGrp="1" noChangeArrowheads="1"/>
          </p:cNvSpPr>
          <p:nvPr>
            <p:ph type="body" idx="1"/>
          </p:nvPr>
        </p:nvSpPr>
        <p:spPr>
          <a:xfrm>
            <a:off x="1676400" y="2514600"/>
            <a:ext cx="8839200" cy="1752600"/>
          </a:xfrm>
        </p:spPr>
        <p:txBody>
          <a:bodyPr/>
          <a:lstStyle/>
          <a:p>
            <a:pPr algn="ctr">
              <a:buFontTx/>
              <a:buNone/>
              <a:defRPr/>
            </a:pPr>
            <a:r>
              <a:rPr lang="en-US" altLang="en-US" sz="4800" dirty="0">
                <a:solidFill>
                  <a:schemeClr val="hlink"/>
                </a:solidFill>
              </a:rPr>
              <a:t>Interactive</a:t>
            </a:r>
            <a:r>
              <a:rPr lang="en-US" altLang="en-US" sz="4800" dirty="0" smtClean="0">
                <a:solidFill>
                  <a:schemeClr val="hlink"/>
                </a:solidFill>
              </a:rPr>
              <a:t>!!!</a:t>
            </a:r>
          </a:p>
          <a:p>
            <a:pPr algn="ctr">
              <a:buFontTx/>
              <a:buNone/>
              <a:defRPr/>
            </a:pPr>
            <a:r>
              <a:rPr lang="en-US" altLang="en-US" sz="4800" dirty="0" smtClean="0">
                <a:solidFill>
                  <a:schemeClr val="hlink"/>
                </a:solidFill>
              </a:rPr>
              <a:t>Ask Questions in Chat</a:t>
            </a:r>
            <a:endParaRPr lang="en-US" altLang="en-US" sz="4800" dirty="0">
              <a:solidFill>
                <a:schemeClr val="hlink"/>
              </a:solidFill>
            </a:endParaRPr>
          </a:p>
        </p:txBody>
      </p:sp>
    </p:spTree>
    <p:extLst>
      <p:ext uri="{BB962C8B-B14F-4D97-AF65-F5344CB8AC3E}">
        <p14:creationId xmlns:p14="http://schemas.microsoft.com/office/powerpoint/2010/main" val="33926856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anim calcmode="lin" valueType="num">
                                      <p:cBhvr>
                                        <p:cTn id="7" dur="500" fill="hold"/>
                                        <p:tgtEl>
                                          <p:spTgt spid="268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829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6829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682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68291">
                                            <p:txEl>
                                              <p:pRg st="1" end="1"/>
                                            </p:txEl>
                                          </p:spTgt>
                                        </p:tgtEl>
                                        <p:attrNameLst>
                                          <p:attrName>style.visibility</p:attrName>
                                        </p:attrNameLst>
                                      </p:cBhvr>
                                      <p:to>
                                        <p:strVal val="visible"/>
                                      </p:to>
                                    </p:set>
                                    <p:anim calcmode="lin" valueType="num">
                                      <p:cBhvr>
                                        <p:cTn id="15" dur="500" fill="hold"/>
                                        <p:tgtEl>
                                          <p:spTgt spid="26829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68291">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68291">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268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895600" y="2133600"/>
            <a:ext cx="6400800" cy="2286000"/>
          </a:xfrm>
        </p:spPr>
        <p:txBody>
          <a:bodyPr/>
          <a:lstStyle/>
          <a:p>
            <a:pPr>
              <a:defRPr/>
            </a:pPr>
            <a:r>
              <a:rPr lang="en-US" altLang="en-US" dirty="0">
                <a:latin typeface="Gill Sans Light" charset="0"/>
                <a:cs typeface="Gill Sans Light" charset="0"/>
              </a:rPr>
              <a:t>What makes Operating Systems Exciting and Challenging?</a:t>
            </a:r>
          </a:p>
        </p:txBody>
      </p:sp>
    </p:spTree>
    <p:extLst>
      <p:ext uri="{BB962C8B-B14F-4D97-AF65-F5344CB8AC3E}">
        <p14:creationId xmlns:p14="http://schemas.microsoft.com/office/powerpoint/2010/main" val="78070297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7"/>
          <p:cNvSpPr>
            <a:spLocks noGrp="1" noChangeArrowheads="1"/>
          </p:cNvSpPr>
          <p:nvPr>
            <p:ph type="title"/>
          </p:nvPr>
        </p:nvSpPr>
        <p:spPr>
          <a:xfrm>
            <a:off x="1981200" y="76200"/>
            <a:ext cx="7162800" cy="533400"/>
          </a:xfrm>
        </p:spPr>
        <p:txBody>
          <a:bodyPr/>
          <a:lstStyle/>
          <a:p>
            <a:pPr>
              <a:defRPr/>
            </a:pPr>
            <a:r>
              <a:rPr lang="en-US" sz="2400" dirty="0">
                <a:latin typeface="Gill Sans Light" charset="0"/>
                <a:ea typeface="ＭＳ Ｐゴシック" charset="0"/>
                <a:cs typeface="Gill Sans Light" charset="0"/>
              </a:rPr>
              <a:t>Societal Scale Information Systems</a:t>
            </a:r>
            <a:br>
              <a:rPr lang="en-US" sz="2400" dirty="0">
                <a:latin typeface="Gill Sans Light" charset="0"/>
                <a:ea typeface="ＭＳ Ｐゴシック" charset="0"/>
                <a:cs typeface="Gill Sans Light" charset="0"/>
              </a:rPr>
            </a:br>
            <a:r>
              <a:rPr lang="en-US" sz="2400" dirty="0">
                <a:latin typeface="Gill Sans Light" charset="0"/>
                <a:ea typeface="ＭＳ Ｐゴシック" charset="0"/>
                <a:cs typeface="Gill Sans Light" charset="0"/>
              </a:rPr>
              <a:t>(Or the “Internet of Things”?)</a:t>
            </a:r>
          </a:p>
        </p:txBody>
      </p:sp>
      <p:sp>
        <p:nvSpPr>
          <p:cNvPr id="40962" name="Text Box 10"/>
          <p:cNvSpPr txBox="1">
            <a:spLocks noChangeArrowheads="1"/>
          </p:cNvSpPr>
          <p:nvPr/>
        </p:nvSpPr>
        <p:spPr bwMode="auto">
          <a:xfrm>
            <a:off x="8458201" y="2667000"/>
            <a:ext cx="231185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a:cs typeface="Gill Sans Light"/>
              </a:rPr>
              <a:t>Scalable, Reliable,</a:t>
            </a:r>
          </a:p>
          <a:p>
            <a:r>
              <a:rPr lang="en-US" sz="2000" b="0">
                <a:latin typeface="Gill Sans Light"/>
                <a:cs typeface="Gill Sans Light"/>
              </a:rPr>
              <a:t>Secure Services</a:t>
            </a:r>
          </a:p>
        </p:txBody>
      </p:sp>
      <p:sp>
        <p:nvSpPr>
          <p:cNvPr id="40963" name="Text Box 13"/>
          <p:cNvSpPr txBox="1">
            <a:spLocks noChangeArrowheads="1"/>
          </p:cNvSpPr>
          <p:nvPr/>
        </p:nvSpPr>
        <p:spPr bwMode="auto">
          <a:xfrm>
            <a:off x="1437547" y="5921375"/>
            <a:ext cx="159530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gn="ctr"/>
            <a:r>
              <a:rPr lang="en-US" sz="2000" b="0">
                <a:latin typeface="Gill Sans" charset="0"/>
                <a:cs typeface="Gill Sans" charset="0"/>
              </a:rPr>
              <a:t>MEMS for </a:t>
            </a:r>
          </a:p>
          <a:p>
            <a:pPr algn="ctr"/>
            <a:r>
              <a:rPr lang="en-US" sz="2000" b="0">
                <a:latin typeface="Gill Sans" charset="0"/>
                <a:cs typeface="Gill Sans" charset="0"/>
              </a:rPr>
              <a:t>Sensor Nets</a:t>
            </a:r>
          </a:p>
        </p:txBody>
      </p:sp>
      <p:sp>
        <p:nvSpPr>
          <p:cNvPr id="40964" name="Text Box 14"/>
          <p:cNvSpPr txBox="1">
            <a:spLocks noChangeArrowheads="1"/>
          </p:cNvSpPr>
          <p:nvPr/>
        </p:nvSpPr>
        <p:spPr bwMode="auto">
          <a:xfrm>
            <a:off x="2209800" y="2727325"/>
            <a:ext cx="158248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charset="0"/>
                <a:cs typeface="Gill Sans" charset="0"/>
              </a:rPr>
              <a:t>Internet</a:t>
            </a:r>
            <a:br>
              <a:rPr lang="en-US" sz="2000" b="0">
                <a:latin typeface="Gill Sans" charset="0"/>
                <a:cs typeface="Gill Sans" charset="0"/>
              </a:rPr>
            </a:br>
            <a:r>
              <a:rPr lang="en-US" sz="2000" b="0">
                <a:latin typeface="Gill Sans" charset="0"/>
                <a:cs typeface="Gill Sans" charset="0"/>
              </a:rPr>
              <a:t>Connectivity</a:t>
            </a:r>
          </a:p>
        </p:txBody>
      </p:sp>
      <p:sp>
        <p:nvSpPr>
          <p:cNvPr id="40965" name="Text Box 480"/>
          <p:cNvSpPr txBox="1">
            <a:spLocks noChangeArrowheads="1"/>
          </p:cNvSpPr>
          <p:nvPr/>
        </p:nvSpPr>
        <p:spPr bwMode="auto">
          <a:xfrm>
            <a:off x="8001000" y="3657601"/>
            <a:ext cx="2664512"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a:cs typeface="Gill Sans Light"/>
              </a:rPr>
              <a:t>Databases</a:t>
            </a:r>
          </a:p>
          <a:p>
            <a:r>
              <a:rPr lang="en-US" sz="2000" b="0">
                <a:latin typeface="Gill Sans Light"/>
                <a:cs typeface="Gill Sans Light"/>
              </a:rPr>
              <a:t>Information Collection</a:t>
            </a:r>
          </a:p>
          <a:p>
            <a:r>
              <a:rPr lang="en-US" sz="2000" b="0">
                <a:latin typeface="Gill Sans Light"/>
                <a:cs typeface="Gill Sans Light"/>
              </a:rPr>
              <a:t>Remote Storage</a:t>
            </a:r>
          </a:p>
          <a:p>
            <a:r>
              <a:rPr lang="en-US" sz="2000" b="0">
                <a:latin typeface="Gill Sans Light"/>
                <a:cs typeface="Gill Sans Light"/>
              </a:rPr>
              <a:t>Online Games</a:t>
            </a:r>
          </a:p>
          <a:p>
            <a:r>
              <a:rPr lang="en-US" sz="2000" b="0">
                <a:latin typeface="Gill Sans Light"/>
                <a:cs typeface="Gill Sans Light"/>
              </a:rPr>
              <a:t>Commerce</a:t>
            </a:r>
          </a:p>
          <a:p>
            <a:r>
              <a:rPr lang="en-US" sz="2000" b="0">
                <a:latin typeface="Gill Sans Light"/>
                <a:cs typeface="Gill Sans Light"/>
              </a:rPr>
              <a:t>	…</a:t>
            </a:r>
          </a:p>
          <a:p>
            <a:endParaRPr lang="en-US" sz="2000" b="0">
              <a:latin typeface="Gill Sans Light"/>
              <a:cs typeface="Gill Sans Light"/>
            </a:endParaRPr>
          </a:p>
        </p:txBody>
      </p:sp>
      <p:sp>
        <p:nvSpPr>
          <p:cNvPr id="30727" name="Rectangle 481"/>
          <p:cNvSpPr>
            <a:spLocks noGrp="1" noChangeArrowheads="1"/>
          </p:cNvSpPr>
          <p:nvPr>
            <p:ph type="body" idx="1"/>
          </p:nvPr>
        </p:nvSpPr>
        <p:spPr>
          <a:xfrm>
            <a:off x="173961" y="842770"/>
            <a:ext cx="5718181" cy="1060450"/>
          </a:xfrm>
        </p:spPr>
        <p:txBody>
          <a:bodyPr/>
          <a:lstStyle/>
          <a:p>
            <a:pPr>
              <a:lnSpc>
                <a:spcPct val="80000"/>
              </a:lnSpc>
              <a:spcBef>
                <a:spcPct val="20000"/>
              </a:spcBef>
              <a:defRPr/>
            </a:pPr>
            <a:r>
              <a:rPr lang="en-US" altLang="en-US" dirty="0">
                <a:ea typeface="ＭＳ Ｐゴシック" charset="-128"/>
              </a:rPr>
              <a:t>The world is a large distributed system</a:t>
            </a:r>
          </a:p>
          <a:p>
            <a:pPr lvl="1">
              <a:lnSpc>
                <a:spcPct val="80000"/>
              </a:lnSpc>
              <a:spcBef>
                <a:spcPct val="20000"/>
              </a:spcBef>
              <a:defRPr/>
            </a:pPr>
            <a:r>
              <a:rPr lang="en-US" altLang="en-US" dirty="0">
                <a:ea typeface="ＭＳ Ｐゴシック" charset="-128"/>
              </a:rPr>
              <a:t>Microprocessors in everything</a:t>
            </a:r>
          </a:p>
          <a:p>
            <a:pPr lvl="1">
              <a:lnSpc>
                <a:spcPct val="80000"/>
              </a:lnSpc>
              <a:spcBef>
                <a:spcPct val="20000"/>
              </a:spcBef>
              <a:defRPr/>
            </a:pPr>
            <a:r>
              <a:rPr lang="en-US" altLang="en-US" dirty="0">
                <a:ea typeface="ＭＳ Ｐゴシック" charset="-128"/>
              </a:rPr>
              <a:t>Vast infrastructure behind them</a:t>
            </a:r>
          </a:p>
        </p:txBody>
      </p:sp>
      <p:sp>
        <p:nvSpPr>
          <p:cNvPr id="40967" name="Line 4"/>
          <p:cNvSpPr>
            <a:spLocks noChangeShapeType="1"/>
          </p:cNvSpPr>
          <p:nvPr/>
        </p:nvSpPr>
        <p:spPr bwMode="auto">
          <a:xfrm flipV="1">
            <a:off x="2514600" y="609600"/>
            <a:ext cx="8153400" cy="5410200"/>
          </a:xfrm>
          <a:prstGeom prst="line">
            <a:avLst/>
          </a:prstGeom>
          <a:noFill/>
          <a:ln w="76200">
            <a:solidFill>
              <a:srgbClr val="33CC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40968" name="Picture 1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53000" y="4470400"/>
            <a:ext cx="106680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9" name="Picture 1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67401" y="1676400"/>
            <a:ext cx="1897063"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0" name="Picture 1"/>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90800" y="3733801"/>
            <a:ext cx="12192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1" name="Picture 8" descr="bug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828801" y="5159375"/>
            <a:ext cx="860425"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2" name="Picture 1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24000" y="4244976"/>
            <a:ext cx="1524000"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3" name="Picture 2"/>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817938" y="3124200"/>
            <a:ext cx="8763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4" name="Picture 4"/>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724401" y="2489200"/>
            <a:ext cx="1298575"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5" name="Picture 6"/>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096000" y="5029201"/>
            <a:ext cx="83820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6" name="Picture 10"/>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553200" y="3200400"/>
            <a:ext cx="1538288"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7" name="Picture 6"/>
          <p:cNvPicPr>
            <a:picLocks noChangeAspect="1" noChangeArrowheads="1"/>
          </p:cNvPicPr>
          <p:nvPr/>
        </p:nvPicPr>
        <p:blipFill>
          <a:blip r:embed="rId13" cstate="email">
            <a:extLst>
              <a:ext uri="{28A0092B-C50C-407E-A947-70E740481C1C}">
                <a14:useLocalDpi xmlns:a14="http://schemas.microsoft.com/office/drawing/2010/main" val="0"/>
              </a:ext>
            </a:extLst>
          </a:blip>
          <a:srcRect l="38983" t="30769" r="3391" b="12088"/>
          <a:stretch>
            <a:fillRect/>
          </a:stretch>
        </p:blipFill>
        <p:spPr bwMode="auto">
          <a:xfrm>
            <a:off x="2895600" y="4930775"/>
            <a:ext cx="20574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0978" name="Picture 47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7376" y="3762376"/>
            <a:ext cx="141922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40979" name="Group 15"/>
          <p:cNvGrpSpPr>
            <a:grpSpLocks/>
          </p:cNvGrpSpPr>
          <p:nvPr/>
        </p:nvGrpSpPr>
        <p:grpSpPr bwMode="auto">
          <a:xfrm>
            <a:off x="7653338" y="114301"/>
            <a:ext cx="4176712" cy="2474913"/>
            <a:chOff x="3676" y="336"/>
            <a:chExt cx="2631" cy="1559"/>
          </a:xfrm>
        </p:grpSpPr>
        <p:graphicFrame>
          <p:nvGraphicFramePr>
            <p:cNvPr id="41442" name="Object 4"/>
            <p:cNvGraphicFramePr>
              <a:graphicFrameLocks noChangeAspect="1"/>
            </p:cNvGraphicFramePr>
            <p:nvPr>
              <p:extLst>
                <p:ext uri="{D42A27DB-BD31-4B8C-83A1-F6EECF244321}">
                  <p14:modId xmlns:p14="http://schemas.microsoft.com/office/powerpoint/2010/main" val="3695304313"/>
                </p:ext>
              </p:extLst>
            </p:nvPr>
          </p:nvGraphicFramePr>
          <p:xfrm>
            <a:off x="5335" y="336"/>
            <a:ext cx="972" cy="1033"/>
          </p:xfrm>
          <a:graphic>
            <a:graphicData uri="http://schemas.openxmlformats.org/presentationml/2006/ole">
              <mc:AlternateContent xmlns:mc="http://schemas.openxmlformats.org/markup-compatibility/2006">
                <mc:Choice xmlns:v="urn:schemas-microsoft-com:vml" Requires="v">
                  <p:oleObj spid="_x0000_s132107" name="Image" r:id="rId15" imgW="2007766" imgH="2134839" progId="Photoshop.Image.5">
                    <p:embed/>
                  </p:oleObj>
                </mc:Choice>
                <mc:Fallback>
                  <p:oleObj name="Image" r:id="rId15" imgW="2007766" imgH="2134839" progId="Photoshop.Image.5">
                    <p:embed/>
                    <p:pic>
                      <p:nvPicPr>
                        <p:cNvPr id="41442" name="Object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5" y="336"/>
                          <a:ext cx="972" cy="1033"/>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41443" name="Group 17"/>
            <p:cNvGrpSpPr>
              <a:grpSpLocks/>
            </p:cNvGrpSpPr>
            <p:nvPr/>
          </p:nvGrpSpPr>
          <p:grpSpPr bwMode="auto">
            <a:xfrm>
              <a:off x="3676" y="1121"/>
              <a:ext cx="1898" cy="774"/>
              <a:chOff x="2796" y="854"/>
              <a:chExt cx="2748" cy="1121"/>
            </a:xfrm>
          </p:grpSpPr>
          <p:grpSp>
            <p:nvGrpSpPr>
              <p:cNvPr id="41444" name="Group 18"/>
              <p:cNvGrpSpPr>
                <a:grpSpLocks/>
              </p:cNvGrpSpPr>
              <p:nvPr/>
            </p:nvGrpSpPr>
            <p:grpSpPr bwMode="auto">
              <a:xfrm>
                <a:off x="3227" y="1844"/>
                <a:ext cx="513" cy="131"/>
                <a:chOff x="2201" y="2688"/>
                <a:chExt cx="1946" cy="577"/>
              </a:xfrm>
            </p:grpSpPr>
            <p:sp>
              <p:nvSpPr>
                <p:cNvPr id="41892"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3"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4"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5"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6"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7"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8"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9"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0"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1"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2"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3"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4"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45" name="Group 32"/>
              <p:cNvGrpSpPr>
                <a:grpSpLocks/>
              </p:cNvGrpSpPr>
              <p:nvPr/>
            </p:nvGrpSpPr>
            <p:grpSpPr bwMode="auto">
              <a:xfrm>
                <a:off x="3899" y="1843"/>
                <a:ext cx="513" cy="131"/>
                <a:chOff x="2201" y="2688"/>
                <a:chExt cx="1946" cy="577"/>
              </a:xfrm>
            </p:grpSpPr>
            <p:sp>
              <p:nvSpPr>
                <p:cNvPr id="41879"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0"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1"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2"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3"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4"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5"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6"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7"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8"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9"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0"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1"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46" name="Group 46"/>
              <p:cNvGrpSpPr>
                <a:grpSpLocks/>
              </p:cNvGrpSpPr>
              <p:nvPr/>
            </p:nvGrpSpPr>
            <p:grpSpPr bwMode="auto">
              <a:xfrm>
                <a:off x="4503" y="1773"/>
                <a:ext cx="513" cy="132"/>
                <a:chOff x="2201" y="2688"/>
                <a:chExt cx="1946" cy="577"/>
              </a:xfrm>
            </p:grpSpPr>
            <p:sp>
              <p:nvSpPr>
                <p:cNvPr id="41866"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7"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8"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9"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0"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1"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2"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3"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4"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5"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6"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7"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8"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47"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48"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49"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50"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1451" name="Group 64"/>
              <p:cNvGrpSpPr>
                <a:grpSpLocks/>
              </p:cNvGrpSpPr>
              <p:nvPr/>
            </p:nvGrpSpPr>
            <p:grpSpPr bwMode="auto">
              <a:xfrm>
                <a:off x="2796" y="1732"/>
                <a:ext cx="513" cy="132"/>
                <a:chOff x="2201" y="2688"/>
                <a:chExt cx="1946" cy="577"/>
              </a:xfrm>
            </p:grpSpPr>
            <p:sp>
              <p:nvSpPr>
                <p:cNvPr id="41853"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4"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5"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6"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7"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8"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9"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0"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1"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2"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3"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4"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5"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52"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1453" name="Group 79"/>
              <p:cNvGrpSpPr>
                <a:grpSpLocks/>
              </p:cNvGrpSpPr>
              <p:nvPr/>
            </p:nvGrpSpPr>
            <p:grpSpPr bwMode="auto">
              <a:xfrm>
                <a:off x="4878" y="1324"/>
                <a:ext cx="184" cy="73"/>
                <a:chOff x="1024" y="3264"/>
                <a:chExt cx="320" cy="296"/>
              </a:xfrm>
            </p:grpSpPr>
            <p:sp>
              <p:nvSpPr>
                <p:cNvPr id="41849"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0"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1"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2"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4" name="Group 84"/>
              <p:cNvGrpSpPr>
                <a:grpSpLocks/>
              </p:cNvGrpSpPr>
              <p:nvPr/>
            </p:nvGrpSpPr>
            <p:grpSpPr bwMode="auto">
              <a:xfrm>
                <a:off x="3658" y="909"/>
                <a:ext cx="990" cy="315"/>
                <a:chOff x="1832" y="1576"/>
                <a:chExt cx="1720" cy="1272"/>
              </a:xfrm>
            </p:grpSpPr>
            <p:grpSp>
              <p:nvGrpSpPr>
                <p:cNvPr id="41701" name="Group 85"/>
                <p:cNvGrpSpPr>
                  <a:grpSpLocks/>
                </p:cNvGrpSpPr>
                <p:nvPr/>
              </p:nvGrpSpPr>
              <p:grpSpPr bwMode="auto">
                <a:xfrm>
                  <a:off x="1832" y="1992"/>
                  <a:ext cx="888" cy="648"/>
                  <a:chOff x="1752" y="2224"/>
                  <a:chExt cx="888" cy="648"/>
                </a:xfrm>
              </p:grpSpPr>
              <p:grpSp>
                <p:nvGrpSpPr>
                  <p:cNvPr id="41813" name="Group 86"/>
                  <p:cNvGrpSpPr>
                    <a:grpSpLocks/>
                  </p:cNvGrpSpPr>
                  <p:nvPr/>
                </p:nvGrpSpPr>
                <p:grpSpPr bwMode="auto">
                  <a:xfrm>
                    <a:off x="1752" y="2224"/>
                    <a:ext cx="496" cy="528"/>
                    <a:chOff x="2016" y="2000"/>
                    <a:chExt cx="496" cy="528"/>
                  </a:xfrm>
                </p:grpSpPr>
                <p:sp>
                  <p:nvSpPr>
                    <p:cNvPr id="41841"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2"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3"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4"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5"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6"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7"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8"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814" name="Group 95"/>
                  <p:cNvGrpSpPr>
                    <a:grpSpLocks/>
                  </p:cNvGrpSpPr>
                  <p:nvPr/>
                </p:nvGrpSpPr>
                <p:grpSpPr bwMode="auto">
                  <a:xfrm>
                    <a:off x="1896" y="2256"/>
                    <a:ext cx="496" cy="528"/>
                    <a:chOff x="2016" y="2000"/>
                    <a:chExt cx="496" cy="528"/>
                  </a:xfrm>
                </p:grpSpPr>
                <p:sp>
                  <p:nvSpPr>
                    <p:cNvPr id="41833"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4"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5"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6"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7"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8"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9"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0"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815" name="Group 104"/>
                  <p:cNvGrpSpPr>
                    <a:grpSpLocks/>
                  </p:cNvGrpSpPr>
                  <p:nvPr/>
                </p:nvGrpSpPr>
                <p:grpSpPr bwMode="auto">
                  <a:xfrm>
                    <a:off x="2000" y="2312"/>
                    <a:ext cx="496" cy="528"/>
                    <a:chOff x="2016" y="2000"/>
                    <a:chExt cx="496" cy="528"/>
                  </a:xfrm>
                </p:grpSpPr>
                <p:sp>
                  <p:nvSpPr>
                    <p:cNvPr id="41825"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6"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7"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8"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9"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0"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1"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2"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816" name="Group 113"/>
                  <p:cNvGrpSpPr>
                    <a:grpSpLocks/>
                  </p:cNvGrpSpPr>
                  <p:nvPr/>
                </p:nvGrpSpPr>
                <p:grpSpPr bwMode="auto">
                  <a:xfrm>
                    <a:off x="2144" y="2344"/>
                    <a:ext cx="496" cy="528"/>
                    <a:chOff x="2016" y="2000"/>
                    <a:chExt cx="496" cy="528"/>
                  </a:xfrm>
                </p:grpSpPr>
                <p:sp>
                  <p:nvSpPr>
                    <p:cNvPr id="41817"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8"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9"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0"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1"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2"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3"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4"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702" name="Group 122"/>
                <p:cNvGrpSpPr>
                  <a:grpSpLocks/>
                </p:cNvGrpSpPr>
                <p:nvPr/>
              </p:nvGrpSpPr>
              <p:grpSpPr bwMode="auto">
                <a:xfrm>
                  <a:off x="2208" y="1576"/>
                  <a:ext cx="888" cy="648"/>
                  <a:chOff x="1800" y="1552"/>
                  <a:chExt cx="888" cy="648"/>
                </a:xfrm>
              </p:grpSpPr>
              <p:grpSp>
                <p:nvGrpSpPr>
                  <p:cNvPr id="41777" name="Group 123"/>
                  <p:cNvGrpSpPr>
                    <a:grpSpLocks/>
                  </p:cNvGrpSpPr>
                  <p:nvPr/>
                </p:nvGrpSpPr>
                <p:grpSpPr bwMode="auto">
                  <a:xfrm>
                    <a:off x="1800" y="1552"/>
                    <a:ext cx="496" cy="528"/>
                    <a:chOff x="2016" y="2000"/>
                    <a:chExt cx="496" cy="528"/>
                  </a:xfrm>
                </p:grpSpPr>
                <p:sp>
                  <p:nvSpPr>
                    <p:cNvPr id="41805"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6"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7"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8"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9"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0"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1"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2"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78" name="Group 132"/>
                  <p:cNvGrpSpPr>
                    <a:grpSpLocks/>
                  </p:cNvGrpSpPr>
                  <p:nvPr/>
                </p:nvGrpSpPr>
                <p:grpSpPr bwMode="auto">
                  <a:xfrm>
                    <a:off x="1944" y="1584"/>
                    <a:ext cx="496" cy="528"/>
                    <a:chOff x="2016" y="2000"/>
                    <a:chExt cx="496" cy="528"/>
                  </a:xfrm>
                </p:grpSpPr>
                <p:sp>
                  <p:nvSpPr>
                    <p:cNvPr id="41797"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8"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9"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0"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1"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2"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3"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4"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79" name="Group 141"/>
                  <p:cNvGrpSpPr>
                    <a:grpSpLocks/>
                  </p:cNvGrpSpPr>
                  <p:nvPr/>
                </p:nvGrpSpPr>
                <p:grpSpPr bwMode="auto">
                  <a:xfrm>
                    <a:off x="2048" y="1640"/>
                    <a:ext cx="496" cy="528"/>
                    <a:chOff x="2016" y="2000"/>
                    <a:chExt cx="496" cy="528"/>
                  </a:xfrm>
                </p:grpSpPr>
                <p:sp>
                  <p:nvSpPr>
                    <p:cNvPr id="41789"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0"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1"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2"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3"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4"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5"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6"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80" name="Group 150"/>
                  <p:cNvGrpSpPr>
                    <a:grpSpLocks/>
                  </p:cNvGrpSpPr>
                  <p:nvPr/>
                </p:nvGrpSpPr>
                <p:grpSpPr bwMode="auto">
                  <a:xfrm>
                    <a:off x="2192" y="1672"/>
                    <a:ext cx="496" cy="528"/>
                    <a:chOff x="2016" y="2000"/>
                    <a:chExt cx="496" cy="528"/>
                  </a:xfrm>
                </p:grpSpPr>
                <p:sp>
                  <p:nvSpPr>
                    <p:cNvPr id="41781"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2"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3"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4"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5"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6"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7"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8"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703" name="Group 159"/>
                <p:cNvGrpSpPr>
                  <a:grpSpLocks/>
                </p:cNvGrpSpPr>
                <p:nvPr/>
              </p:nvGrpSpPr>
              <p:grpSpPr bwMode="auto">
                <a:xfrm>
                  <a:off x="2288" y="2200"/>
                  <a:ext cx="888" cy="648"/>
                  <a:chOff x="2560" y="2264"/>
                  <a:chExt cx="888" cy="648"/>
                </a:xfrm>
              </p:grpSpPr>
              <p:grpSp>
                <p:nvGrpSpPr>
                  <p:cNvPr id="41741" name="Group 160"/>
                  <p:cNvGrpSpPr>
                    <a:grpSpLocks/>
                  </p:cNvGrpSpPr>
                  <p:nvPr/>
                </p:nvGrpSpPr>
                <p:grpSpPr bwMode="auto">
                  <a:xfrm>
                    <a:off x="2560" y="2264"/>
                    <a:ext cx="496" cy="528"/>
                    <a:chOff x="2016" y="2000"/>
                    <a:chExt cx="496" cy="528"/>
                  </a:xfrm>
                </p:grpSpPr>
                <p:sp>
                  <p:nvSpPr>
                    <p:cNvPr id="41769"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0"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1"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2"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3"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4"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5"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6"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42" name="Group 169"/>
                  <p:cNvGrpSpPr>
                    <a:grpSpLocks/>
                  </p:cNvGrpSpPr>
                  <p:nvPr/>
                </p:nvGrpSpPr>
                <p:grpSpPr bwMode="auto">
                  <a:xfrm>
                    <a:off x="2704" y="2296"/>
                    <a:ext cx="496" cy="528"/>
                    <a:chOff x="2016" y="2000"/>
                    <a:chExt cx="496" cy="528"/>
                  </a:xfrm>
                </p:grpSpPr>
                <p:sp>
                  <p:nvSpPr>
                    <p:cNvPr id="41761"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2"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3"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4"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5"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6"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7"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8"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43" name="Group 178"/>
                  <p:cNvGrpSpPr>
                    <a:grpSpLocks/>
                  </p:cNvGrpSpPr>
                  <p:nvPr/>
                </p:nvGrpSpPr>
                <p:grpSpPr bwMode="auto">
                  <a:xfrm>
                    <a:off x="2808" y="2352"/>
                    <a:ext cx="496" cy="528"/>
                    <a:chOff x="2016" y="2000"/>
                    <a:chExt cx="496" cy="528"/>
                  </a:xfrm>
                </p:grpSpPr>
                <p:sp>
                  <p:nvSpPr>
                    <p:cNvPr id="41753"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4"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5"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6"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7"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8"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9"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0"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44" name="Group 187"/>
                  <p:cNvGrpSpPr>
                    <a:grpSpLocks/>
                  </p:cNvGrpSpPr>
                  <p:nvPr/>
                </p:nvGrpSpPr>
                <p:grpSpPr bwMode="auto">
                  <a:xfrm>
                    <a:off x="2952" y="2384"/>
                    <a:ext cx="496" cy="528"/>
                    <a:chOff x="2016" y="2000"/>
                    <a:chExt cx="496" cy="528"/>
                  </a:xfrm>
                </p:grpSpPr>
                <p:sp>
                  <p:nvSpPr>
                    <p:cNvPr id="41745"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6"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7"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8"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9"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0"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1"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2"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704" name="Group 196"/>
                <p:cNvGrpSpPr>
                  <a:grpSpLocks/>
                </p:cNvGrpSpPr>
                <p:nvPr/>
              </p:nvGrpSpPr>
              <p:grpSpPr bwMode="auto">
                <a:xfrm>
                  <a:off x="2664" y="1736"/>
                  <a:ext cx="888" cy="648"/>
                  <a:chOff x="2608" y="1592"/>
                  <a:chExt cx="888" cy="648"/>
                </a:xfrm>
              </p:grpSpPr>
              <p:grpSp>
                <p:nvGrpSpPr>
                  <p:cNvPr id="41705" name="Group 197"/>
                  <p:cNvGrpSpPr>
                    <a:grpSpLocks/>
                  </p:cNvGrpSpPr>
                  <p:nvPr/>
                </p:nvGrpSpPr>
                <p:grpSpPr bwMode="auto">
                  <a:xfrm>
                    <a:off x="2608" y="1592"/>
                    <a:ext cx="496" cy="528"/>
                    <a:chOff x="2016" y="2000"/>
                    <a:chExt cx="496" cy="528"/>
                  </a:xfrm>
                </p:grpSpPr>
                <p:sp>
                  <p:nvSpPr>
                    <p:cNvPr id="41733"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4"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5"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6"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7"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8"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9"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0"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06" name="Group 206"/>
                  <p:cNvGrpSpPr>
                    <a:grpSpLocks/>
                  </p:cNvGrpSpPr>
                  <p:nvPr/>
                </p:nvGrpSpPr>
                <p:grpSpPr bwMode="auto">
                  <a:xfrm>
                    <a:off x="2752" y="1624"/>
                    <a:ext cx="496" cy="528"/>
                    <a:chOff x="2016" y="2000"/>
                    <a:chExt cx="496" cy="528"/>
                  </a:xfrm>
                </p:grpSpPr>
                <p:sp>
                  <p:nvSpPr>
                    <p:cNvPr id="41725"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6"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7"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8"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9"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0"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1"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2"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07" name="Group 215"/>
                  <p:cNvGrpSpPr>
                    <a:grpSpLocks/>
                  </p:cNvGrpSpPr>
                  <p:nvPr/>
                </p:nvGrpSpPr>
                <p:grpSpPr bwMode="auto">
                  <a:xfrm>
                    <a:off x="2840" y="1664"/>
                    <a:ext cx="496" cy="528"/>
                    <a:chOff x="2016" y="2000"/>
                    <a:chExt cx="496" cy="528"/>
                  </a:xfrm>
                </p:grpSpPr>
                <p:sp>
                  <p:nvSpPr>
                    <p:cNvPr id="41717"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8"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9"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0"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1"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2"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3"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4"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08" name="Group 224"/>
                  <p:cNvGrpSpPr>
                    <a:grpSpLocks/>
                  </p:cNvGrpSpPr>
                  <p:nvPr/>
                </p:nvGrpSpPr>
                <p:grpSpPr bwMode="auto">
                  <a:xfrm>
                    <a:off x="3000" y="1712"/>
                    <a:ext cx="496" cy="528"/>
                    <a:chOff x="2016" y="2000"/>
                    <a:chExt cx="496" cy="528"/>
                  </a:xfrm>
                </p:grpSpPr>
                <p:sp>
                  <p:nvSpPr>
                    <p:cNvPr id="41709"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0"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1"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2"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3"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4"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5"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6"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grpSp>
            <p:nvGrpSpPr>
              <p:cNvPr id="41455" name="Group 233"/>
              <p:cNvGrpSpPr>
                <a:grpSpLocks/>
              </p:cNvGrpSpPr>
              <p:nvPr/>
            </p:nvGrpSpPr>
            <p:grpSpPr bwMode="auto">
              <a:xfrm>
                <a:off x="3703" y="1382"/>
                <a:ext cx="185" cy="74"/>
                <a:chOff x="1024" y="3264"/>
                <a:chExt cx="320" cy="296"/>
              </a:xfrm>
            </p:grpSpPr>
            <p:sp>
              <p:nvSpPr>
                <p:cNvPr id="41697"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8"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9"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00"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6" name="Group 238"/>
              <p:cNvGrpSpPr>
                <a:grpSpLocks/>
              </p:cNvGrpSpPr>
              <p:nvPr/>
            </p:nvGrpSpPr>
            <p:grpSpPr bwMode="auto">
              <a:xfrm>
                <a:off x="4152" y="1376"/>
                <a:ext cx="184" cy="73"/>
                <a:chOff x="1024" y="3264"/>
                <a:chExt cx="320" cy="296"/>
              </a:xfrm>
            </p:grpSpPr>
            <p:sp>
              <p:nvSpPr>
                <p:cNvPr id="41693"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4"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5"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6"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7" name="Group 243"/>
              <p:cNvGrpSpPr>
                <a:grpSpLocks/>
              </p:cNvGrpSpPr>
              <p:nvPr/>
            </p:nvGrpSpPr>
            <p:grpSpPr bwMode="auto">
              <a:xfrm>
                <a:off x="5005" y="1169"/>
                <a:ext cx="183" cy="73"/>
                <a:chOff x="1024" y="3264"/>
                <a:chExt cx="320" cy="296"/>
              </a:xfrm>
            </p:grpSpPr>
            <p:sp>
              <p:nvSpPr>
                <p:cNvPr id="41689"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0"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1"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2"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8" name="Group 248"/>
              <p:cNvGrpSpPr>
                <a:grpSpLocks/>
              </p:cNvGrpSpPr>
              <p:nvPr/>
            </p:nvGrpSpPr>
            <p:grpSpPr bwMode="auto">
              <a:xfrm>
                <a:off x="4528" y="1367"/>
                <a:ext cx="184" cy="73"/>
                <a:chOff x="1024" y="3264"/>
                <a:chExt cx="320" cy="296"/>
              </a:xfrm>
            </p:grpSpPr>
            <p:sp>
              <p:nvSpPr>
                <p:cNvPr id="41685"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6"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7"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8"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9" name="Group 253"/>
              <p:cNvGrpSpPr>
                <a:grpSpLocks/>
              </p:cNvGrpSpPr>
              <p:nvPr/>
            </p:nvGrpSpPr>
            <p:grpSpPr bwMode="auto">
              <a:xfrm>
                <a:off x="3176" y="1260"/>
                <a:ext cx="185" cy="73"/>
                <a:chOff x="1024" y="3264"/>
                <a:chExt cx="320" cy="296"/>
              </a:xfrm>
            </p:grpSpPr>
            <p:sp>
              <p:nvSpPr>
                <p:cNvPr id="41681"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2"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3"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4"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0" name="Group 258"/>
              <p:cNvGrpSpPr>
                <a:grpSpLocks/>
              </p:cNvGrpSpPr>
              <p:nvPr/>
            </p:nvGrpSpPr>
            <p:grpSpPr bwMode="auto">
              <a:xfrm>
                <a:off x="3158" y="1191"/>
                <a:ext cx="184" cy="73"/>
                <a:chOff x="1024" y="3264"/>
                <a:chExt cx="320" cy="296"/>
              </a:xfrm>
            </p:grpSpPr>
            <p:sp>
              <p:nvSpPr>
                <p:cNvPr id="41677"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8"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9"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0"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1" name="Group 263"/>
              <p:cNvGrpSpPr>
                <a:grpSpLocks/>
              </p:cNvGrpSpPr>
              <p:nvPr/>
            </p:nvGrpSpPr>
            <p:grpSpPr bwMode="auto">
              <a:xfrm>
                <a:off x="3323" y="1395"/>
                <a:ext cx="184" cy="73"/>
                <a:chOff x="1024" y="3264"/>
                <a:chExt cx="320" cy="296"/>
              </a:xfrm>
            </p:grpSpPr>
            <p:sp>
              <p:nvSpPr>
                <p:cNvPr id="41673"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4"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5"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6"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2" name="Group 268"/>
              <p:cNvGrpSpPr>
                <a:grpSpLocks/>
              </p:cNvGrpSpPr>
              <p:nvPr/>
            </p:nvGrpSpPr>
            <p:grpSpPr bwMode="auto">
              <a:xfrm>
                <a:off x="2799" y="1168"/>
                <a:ext cx="154" cy="61"/>
                <a:chOff x="428" y="2146"/>
                <a:chExt cx="268" cy="244"/>
              </a:xfrm>
            </p:grpSpPr>
            <p:sp>
              <p:nvSpPr>
                <p:cNvPr id="41664"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5"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6"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7"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8"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9"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0"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1"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2"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3" name="Group 278"/>
              <p:cNvGrpSpPr>
                <a:grpSpLocks/>
              </p:cNvGrpSpPr>
              <p:nvPr/>
            </p:nvGrpSpPr>
            <p:grpSpPr bwMode="auto">
              <a:xfrm>
                <a:off x="2801" y="1232"/>
                <a:ext cx="154" cy="61"/>
                <a:chOff x="428" y="2146"/>
                <a:chExt cx="268" cy="244"/>
              </a:xfrm>
            </p:grpSpPr>
            <p:sp>
              <p:nvSpPr>
                <p:cNvPr id="41655"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6"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7"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8"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9"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0"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1"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2"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3"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64"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465"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66" name="Group 290"/>
              <p:cNvGrpSpPr>
                <a:grpSpLocks/>
              </p:cNvGrpSpPr>
              <p:nvPr/>
            </p:nvGrpSpPr>
            <p:grpSpPr bwMode="auto">
              <a:xfrm>
                <a:off x="2932" y="1390"/>
                <a:ext cx="154" cy="61"/>
                <a:chOff x="428" y="2146"/>
                <a:chExt cx="268" cy="244"/>
              </a:xfrm>
            </p:grpSpPr>
            <p:sp>
              <p:nvSpPr>
                <p:cNvPr id="41646"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7"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8"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9"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0"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1"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2"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3"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4"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7" name="Group 300"/>
              <p:cNvGrpSpPr>
                <a:grpSpLocks/>
              </p:cNvGrpSpPr>
              <p:nvPr/>
            </p:nvGrpSpPr>
            <p:grpSpPr bwMode="auto">
              <a:xfrm>
                <a:off x="2945" y="1465"/>
                <a:ext cx="155" cy="60"/>
                <a:chOff x="428" y="2146"/>
                <a:chExt cx="268" cy="244"/>
              </a:xfrm>
            </p:grpSpPr>
            <p:sp>
              <p:nvSpPr>
                <p:cNvPr id="41637"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8"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9"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0"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1"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2"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3"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4"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5"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68"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69" name="Group 311"/>
              <p:cNvGrpSpPr>
                <a:grpSpLocks/>
              </p:cNvGrpSpPr>
              <p:nvPr/>
            </p:nvGrpSpPr>
            <p:grpSpPr bwMode="auto">
              <a:xfrm>
                <a:off x="3466" y="1524"/>
                <a:ext cx="155" cy="60"/>
                <a:chOff x="428" y="2146"/>
                <a:chExt cx="268" cy="244"/>
              </a:xfrm>
            </p:grpSpPr>
            <p:sp>
              <p:nvSpPr>
                <p:cNvPr id="41628"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9"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0"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1"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2"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3"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4"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5"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6"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70"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71" name="Group 322"/>
              <p:cNvGrpSpPr>
                <a:grpSpLocks/>
              </p:cNvGrpSpPr>
              <p:nvPr/>
            </p:nvGrpSpPr>
            <p:grpSpPr bwMode="auto">
              <a:xfrm>
                <a:off x="4133" y="1520"/>
                <a:ext cx="153" cy="41"/>
                <a:chOff x="2378" y="3784"/>
                <a:chExt cx="268" cy="166"/>
              </a:xfrm>
            </p:grpSpPr>
            <p:sp>
              <p:nvSpPr>
                <p:cNvPr id="41622"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3"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4"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5"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6"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7"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72"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73" name="Group 330"/>
              <p:cNvGrpSpPr>
                <a:grpSpLocks/>
              </p:cNvGrpSpPr>
              <p:nvPr/>
            </p:nvGrpSpPr>
            <p:grpSpPr bwMode="auto">
              <a:xfrm>
                <a:off x="4502" y="1510"/>
                <a:ext cx="154" cy="60"/>
                <a:chOff x="428" y="2146"/>
                <a:chExt cx="268" cy="244"/>
              </a:xfrm>
            </p:grpSpPr>
            <p:sp>
              <p:nvSpPr>
                <p:cNvPr id="41613"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4"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5"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6"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7"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8"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9"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0"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1"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74" name="Group 340"/>
              <p:cNvGrpSpPr>
                <a:grpSpLocks/>
              </p:cNvGrpSpPr>
              <p:nvPr/>
            </p:nvGrpSpPr>
            <p:grpSpPr bwMode="auto">
              <a:xfrm>
                <a:off x="4689" y="1540"/>
                <a:ext cx="155" cy="61"/>
                <a:chOff x="428" y="2146"/>
                <a:chExt cx="268" cy="244"/>
              </a:xfrm>
            </p:grpSpPr>
            <p:sp>
              <p:nvSpPr>
                <p:cNvPr id="41604"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5"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6"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7"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8"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9"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0"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1"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2"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75"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476"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77" name="Group 352"/>
              <p:cNvGrpSpPr>
                <a:grpSpLocks/>
              </p:cNvGrpSpPr>
              <p:nvPr/>
            </p:nvGrpSpPr>
            <p:grpSpPr bwMode="auto">
              <a:xfrm>
                <a:off x="5250" y="1298"/>
                <a:ext cx="155" cy="60"/>
                <a:chOff x="428" y="2146"/>
                <a:chExt cx="268" cy="244"/>
              </a:xfrm>
            </p:grpSpPr>
            <p:sp>
              <p:nvSpPr>
                <p:cNvPr id="41595"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6"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7"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8"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9"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0"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1"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2"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3"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78" name="Group 362"/>
              <p:cNvGrpSpPr>
                <a:grpSpLocks/>
              </p:cNvGrpSpPr>
              <p:nvPr/>
            </p:nvGrpSpPr>
            <p:grpSpPr bwMode="auto">
              <a:xfrm>
                <a:off x="5230" y="1408"/>
                <a:ext cx="154" cy="61"/>
                <a:chOff x="428" y="2146"/>
                <a:chExt cx="268" cy="244"/>
              </a:xfrm>
            </p:grpSpPr>
            <p:sp>
              <p:nvSpPr>
                <p:cNvPr id="41586"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7"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8"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9"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0"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1"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2"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3"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4"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79"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480"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81" name="Group 374"/>
              <p:cNvGrpSpPr>
                <a:grpSpLocks/>
              </p:cNvGrpSpPr>
              <p:nvPr/>
            </p:nvGrpSpPr>
            <p:grpSpPr bwMode="auto">
              <a:xfrm>
                <a:off x="5171" y="1035"/>
                <a:ext cx="155" cy="60"/>
                <a:chOff x="428" y="2146"/>
                <a:chExt cx="268" cy="244"/>
              </a:xfrm>
            </p:grpSpPr>
            <p:sp>
              <p:nvSpPr>
                <p:cNvPr id="41577"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8"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9"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0"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1"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2"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3"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4"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5"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82"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83" name="Group 385"/>
              <p:cNvGrpSpPr>
                <a:grpSpLocks/>
              </p:cNvGrpSpPr>
              <p:nvPr/>
            </p:nvGrpSpPr>
            <p:grpSpPr bwMode="auto">
              <a:xfrm>
                <a:off x="5030" y="933"/>
                <a:ext cx="154" cy="61"/>
                <a:chOff x="428" y="2146"/>
                <a:chExt cx="268" cy="244"/>
              </a:xfrm>
            </p:grpSpPr>
            <p:sp>
              <p:nvSpPr>
                <p:cNvPr id="41568"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9"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0"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1"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2"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3"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4"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5"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6"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84" name="Group 395"/>
              <p:cNvGrpSpPr>
                <a:grpSpLocks/>
              </p:cNvGrpSpPr>
              <p:nvPr/>
            </p:nvGrpSpPr>
            <p:grpSpPr bwMode="auto">
              <a:xfrm>
                <a:off x="3328" y="911"/>
                <a:ext cx="155" cy="61"/>
                <a:chOff x="428" y="2146"/>
                <a:chExt cx="268" cy="244"/>
              </a:xfrm>
            </p:grpSpPr>
            <p:sp>
              <p:nvSpPr>
                <p:cNvPr id="41559"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0"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1"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2"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3"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4"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5"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6"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7"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85" name="Group 405"/>
              <p:cNvGrpSpPr>
                <a:grpSpLocks/>
              </p:cNvGrpSpPr>
              <p:nvPr/>
            </p:nvGrpSpPr>
            <p:grpSpPr bwMode="auto">
              <a:xfrm>
                <a:off x="3087" y="996"/>
                <a:ext cx="154" cy="60"/>
                <a:chOff x="428" y="2146"/>
                <a:chExt cx="268" cy="244"/>
              </a:xfrm>
            </p:grpSpPr>
            <p:sp>
              <p:nvSpPr>
                <p:cNvPr id="41550"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1"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2"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3"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4"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5"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6"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7"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8"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86" name="Group 415"/>
              <p:cNvGrpSpPr>
                <a:grpSpLocks/>
              </p:cNvGrpSpPr>
              <p:nvPr/>
            </p:nvGrpSpPr>
            <p:grpSpPr bwMode="auto">
              <a:xfrm>
                <a:off x="3136" y="1499"/>
                <a:ext cx="153" cy="61"/>
                <a:chOff x="428" y="2146"/>
                <a:chExt cx="268" cy="244"/>
              </a:xfrm>
            </p:grpSpPr>
            <p:sp>
              <p:nvSpPr>
                <p:cNvPr id="41541"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2"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3"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4"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5"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6"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7"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8"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9"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87"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488"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89" name="Group 427"/>
              <p:cNvGrpSpPr>
                <a:grpSpLocks/>
              </p:cNvGrpSpPr>
              <p:nvPr/>
            </p:nvGrpSpPr>
            <p:grpSpPr bwMode="auto">
              <a:xfrm>
                <a:off x="5227" y="1473"/>
                <a:ext cx="153" cy="60"/>
                <a:chOff x="428" y="2146"/>
                <a:chExt cx="268" cy="244"/>
              </a:xfrm>
            </p:grpSpPr>
            <p:sp>
              <p:nvSpPr>
                <p:cNvPr id="41532"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3"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4"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5"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6"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7"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8"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9"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0"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90" name="Group 437"/>
              <p:cNvGrpSpPr>
                <a:grpSpLocks/>
              </p:cNvGrpSpPr>
              <p:nvPr/>
            </p:nvGrpSpPr>
            <p:grpSpPr bwMode="auto">
              <a:xfrm>
                <a:off x="5357" y="1179"/>
                <a:ext cx="155" cy="60"/>
                <a:chOff x="428" y="2146"/>
                <a:chExt cx="268" cy="244"/>
              </a:xfrm>
            </p:grpSpPr>
            <p:sp>
              <p:nvSpPr>
                <p:cNvPr id="41523"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4"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5"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6"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7"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8"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9"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0"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1"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91" name="Text Box 447"/>
              <p:cNvSpPr txBox="1">
                <a:spLocks noChangeArrowheads="1"/>
              </p:cNvSpPr>
              <p:nvPr/>
            </p:nvSpPr>
            <p:spPr bwMode="auto">
              <a:xfrm>
                <a:off x="4601" y="1105"/>
                <a:ext cx="682"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b="0">
                    <a:solidFill>
                      <a:schemeClr val="hlink"/>
                    </a:solidFill>
                    <a:latin typeface="Gill Sans" charset="0"/>
                    <a:cs typeface="Gill Sans" charset="0"/>
                  </a:rPr>
                  <a:t>Clusters</a:t>
                </a:r>
              </a:p>
            </p:txBody>
          </p:sp>
          <p:sp>
            <p:nvSpPr>
              <p:cNvPr id="41492" name="Text Box 448"/>
              <p:cNvSpPr txBox="1">
                <a:spLocks noChangeArrowheads="1"/>
              </p:cNvSpPr>
              <p:nvPr/>
            </p:nvSpPr>
            <p:spPr bwMode="auto">
              <a:xfrm>
                <a:off x="4380" y="854"/>
                <a:ext cx="1164"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b="0">
                    <a:solidFill>
                      <a:schemeClr val="hlink"/>
                    </a:solidFill>
                    <a:latin typeface="Gill Sans" charset="0"/>
                    <a:cs typeface="Gill Sans" charset="0"/>
                  </a:rPr>
                  <a:t>Massive Cluster</a:t>
                </a:r>
              </a:p>
            </p:txBody>
          </p:sp>
          <p:grpSp>
            <p:nvGrpSpPr>
              <p:cNvPr id="41493" name="Group 449"/>
              <p:cNvGrpSpPr>
                <a:grpSpLocks/>
              </p:cNvGrpSpPr>
              <p:nvPr/>
            </p:nvGrpSpPr>
            <p:grpSpPr bwMode="auto">
              <a:xfrm>
                <a:off x="3324" y="987"/>
                <a:ext cx="1708" cy="431"/>
                <a:chOff x="1450" y="1101"/>
                <a:chExt cx="2970" cy="997"/>
              </a:xfrm>
            </p:grpSpPr>
            <p:sp>
              <p:nvSpPr>
                <p:cNvPr id="41494"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p:spPr>
              <p:txBody>
                <a:bodyPr wrap="none" anchor="ctr"/>
                <a:lstStyle/>
                <a:p>
                  <a:pPr algn="ctr"/>
                  <a:r>
                    <a:rPr lang="en-US" sz="1200" b="0">
                      <a:solidFill>
                        <a:schemeClr val="hlink"/>
                      </a:solidFill>
                      <a:latin typeface="Gill Sans" charset="0"/>
                      <a:cs typeface="Gill Sans" charset="0"/>
                    </a:rPr>
                    <a:t>Gigabit Ethernet</a:t>
                  </a:r>
                  <a:endParaRPr lang="en-US" sz="1200" b="0">
                    <a:latin typeface="Gill Sans" charset="0"/>
                    <a:cs typeface="Gill Sans" charset="0"/>
                  </a:endParaRPr>
                </a:p>
              </p:txBody>
            </p:sp>
            <p:sp>
              <p:nvSpPr>
                <p:cNvPr id="41495"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96"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97"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98"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99"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0"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1"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2"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3"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4"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5"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6"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7"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08"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09"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0"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1"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2"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3"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4"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5"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16"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17"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18"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19"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20"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21"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22"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40980" name="Group 17"/>
          <p:cNvGrpSpPr>
            <a:grpSpLocks/>
          </p:cNvGrpSpPr>
          <p:nvPr/>
        </p:nvGrpSpPr>
        <p:grpSpPr bwMode="auto">
          <a:xfrm>
            <a:off x="7620000" y="457200"/>
            <a:ext cx="2978150" cy="1428750"/>
            <a:chOff x="2796" y="671"/>
            <a:chExt cx="2716" cy="1304"/>
          </a:xfrm>
        </p:grpSpPr>
        <p:grpSp>
          <p:nvGrpSpPr>
            <p:cNvPr id="40981" name="Group 18"/>
            <p:cNvGrpSpPr>
              <a:grpSpLocks/>
            </p:cNvGrpSpPr>
            <p:nvPr/>
          </p:nvGrpSpPr>
          <p:grpSpPr bwMode="auto">
            <a:xfrm>
              <a:off x="3227" y="1844"/>
              <a:ext cx="513" cy="131"/>
              <a:chOff x="2201" y="2688"/>
              <a:chExt cx="1946" cy="577"/>
            </a:xfrm>
          </p:grpSpPr>
          <p:sp>
            <p:nvSpPr>
              <p:cNvPr id="41429"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0"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1"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2"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3"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4"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5"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6"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7"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8"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9"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40"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41"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82" name="Group 32"/>
            <p:cNvGrpSpPr>
              <a:grpSpLocks/>
            </p:cNvGrpSpPr>
            <p:nvPr/>
          </p:nvGrpSpPr>
          <p:grpSpPr bwMode="auto">
            <a:xfrm>
              <a:off x="3899" y="1843"/>
              <a:ext cx="513" cy="131"/>
              <a:chOff x="2201" y="2688"/>
              <a:chExt cx="1946" cy="577"/>
            </a:xfrm>
          </p:grpSpPr>
          <p:sp>
            <p:nvSpPr>
              <p:cNvPr id="41416"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7"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8"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9"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0"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1"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2"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3"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4"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5"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6"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7"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8"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83" name="Group 46"/>
            <p:cNvGrpSpPr>
              <a:grpSpLocks/>
            </p:cNvGrpSpPr>
            <p:nvPr/>
          </p:nvGrpSpPr>
          <p:grpSpPr bwMode="auto">
            <a:xfrm>
              <a:off x="4503" y="1773"/>
              <a:ext cx="513" cy="132"/>
              <a:chOff x="2201" y="2688"/>
              <a:chExt cx="1946" cy="577"/>
            </a:xfrm>
          </p:grpSpPr>
          <p:sp>
            <p:nvSpPr>
              <p:cNvPr id="41403"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4"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5"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6"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7"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8"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9"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0"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1"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2"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3"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4"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5"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0984"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0985"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0986"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0987"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0988" name="Group 64"/>
            <p:cNvGrpSpPr>
              <a:grpSpLocks/>
            </p:cNvGrpSpPr>
            <p:nvPr/>
          </p:nvGrpSpPr>
          <p:grpSpPr bwMode="auto">
            <a:xfrm>
              <a:off x="2796" y="1732"/>
              <a:ext cx="513" cy="132"/>
              <a:chOff x="2201" y="2688"/>
              <a:chExt cx="1946" cy="577"/>
            </a:xfrm>
          </p:grpSpPr>
          <p:sp>
            <p:nvSpPr>
              <p:cNvPr id="41390"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1"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2"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3"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4"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5"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6"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7"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8"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9"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0"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1"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2"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0989"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0990" name="Group 79"/>
            <p:cNvGrpSpPr>
              <a:grpSpLocks/>
            </p:cNvGrpSpPr>
            <p:nvPr/>
          </p:nvGrpSpPr>
          <p:grpSpPr bwMode="auto">
            <a:xfrm>
              <a:off x="4878" y="1324"/>
              <a:ext cx="184" cy="73"/>
              <a:chOff x="1024" y="3264"/>
              <a:chExt cx="320" cy="296"/>
            </a:xfrm>
          </p:grpSpPr>
          <p:sp>
            <p:nvSpPr>
              <p:cNvPr id="41386"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7"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8"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9"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1" name="Group 84"/>
            <p:cNvGrpSpPr>
              <a:grpSpLocks/>
            </p:cNvGrpSpPr>
            <p:nvPr/>
          </p:nvGrpSpPr>
          <p:grpSpPr bwMode="auto">
            <a:xfrm>
              <a:off x="3658" y="909"/>
              <a:ext cx="990" cy="315"/>
              <a:chOff x="1832" y="1576"/>
              <a:chExt cx="1720" cy="1272"/>
            </a:xfrm>
          </p:grpSpPr>
          <p:grpSp>
            <p:nvGrpSpPr>
              <p:cNvPr id="41238" name="Group 85"/>
              <p:cNvGrpSpPr>
                <a:grpSpLocks/>
              </p:cNvGrpSpPr>
              <p:nvPr/>
            </p:nvGrpSpPr>
            <p:grpSpPr bwMode="auto">
              <a:xfrm>
                <a:off x="1832" y="1992"/>
                <a:ext cx="888" cy="648"/>
                <a:chOff x="1752" y="2224"/>
                <a:chExt cx="888" cy="648"/>
              </a:xfrm>
            </p:grpSpPr>
            <p:grpSp>
              <p:nvGrpSpPr>
                <p:cNvPr id="41350" name="Group 86"/>
                <p:cNvGrpSpPr>
                  <a:grpSpLocks/>
                </p:cNvGrpSpPr>
                <p:nvPr/>
              </p:nvGrpSpPr>
              <p:grpSpPr bwMode="auto">
                <a:xfrm>
                  <a:off x="1752" y="2224"/>
                  <a:ext cx="496" cy="528"/>
                  <a:chOff x="2016" y="2000"/>
                  <a:chExt cx="496" cy="528"/>
                </a:xfrm>
              </p:grpSpPr>
              <p:sp>
                <p:nvSpPr>
                  <p:cNvPr id="41378"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9"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0"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1"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2"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3"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4"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5"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51" name="Group 95"/>
                <p:cNvGrpSpPr>
                  <a:grpSpLocks/>
                </p:cNvGrpSpPr>
                <p:nvPr/>
              </p:nvGrpSpPr>
              <p:grpSpPr bwMode="auto">
                <a:xfrm>
                  <a:off x="1896" y="2256"/>
                  <a:ext cx="496" cy="528"/>
                  <a:chOff x="2016" y="2000"/>
                  <a:chExt cx="496" cy="528"/>
                </a:xfrm>
              </p:grpSpPr>
              <p:sp>
                <p:nvSpPr>
                  <p:cNvPr id="41370"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1"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2"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3"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4"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5"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6"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7"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52" name="Group 104"/>
                <p:cNvGrpSpPr>
                  <a:grpSpLocks/>
                </p:cNvGrpSpPr>
                <p:nvPr/>
              </p:nvGrpSpPr>
              <p:grpSpPr bwMode="auto">
                <a:xfrm>
                  <a:off x="2000" y="2312"/>
                  <a:ext cx="496" cy="528"/>
                  <a:chOff x="2016" y="2000"/>
                  <a:chExt cx="496" cy="528"/>
                </a:xfrm>
              </p:grpSpPr>
              <p:sp>
                <p:nvSpPr>
                  <p:cNvPr id="41362"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3"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4"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5"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6"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7"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8"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9"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53" name="Group 113"/>
                <p:cNvGrpSpPr>
                  <a:grpSpLocks/>
                </p:cNvGrpSpPr>
                <p:nvPr/>
              </p:nvGrpSpPr>
              <p:grpSpPr bwMode="auto">
                <a:xfrm>
                  <a:off x="2144" y="2344"/>
                  <a:ext cx="496" cy="528"/>
                  <a:chOff x="2016" y="2000"/>
                  <a:chExt cx="496" cy="528"/>
                </a:xfrm>
              </p:grpSpPr>
              <p:sp>
                <p:nvSpPr>
                  <p:cNvPr id="41354"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5"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6"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7"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8"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9"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0"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1"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239" name="Group 122"/>
              <p:cNvGrpSpPr>
                <a:grpSpLocks/>
              </p:cNvGrpSpPr>
              <p:nvPr/>
            </p:nvGrpSpPr>
            <p:grpSpPr bwMode="auto">
              <a:xfrm>
                <a:off x="2208" y="1576"/>
                <a:ext cx="888" cy="648"/>
                <a:chOff x="1800" y="1552"/>
                <a:chExt cx="888" cy="648"/>
              </a:xfrm>
            </p:grpSpPr>
            <p:grpSp>
              <p:nvGrpSpPr>
                <p:cNvPr id="41314" name="Group 123"/>
                <p:cNvGrpSpPr>
                  <a:grpSpLocks/>
                </p:cNvGrpSpPr>
                <p:nvPr/>
              </p:nvGrpSpPr>
              <p:grpSpPr bwMode="auto">
                <a:xfrm>
                  <a:off x="1800" y="1552"/>
                  <a:ext cx="496" cy="528"/>
                  <a:chOff x="2016" y="2000"/>
                  <a:chExt cx="496" cy="528"/>
                </a:xfrm>
              </p:grpSpPr>
              <p:sp>
                <p:nvSpPr>
                  <p:cNvPr id="41342"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3"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4"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5"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6"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7"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8"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9"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15" name="Group 132"/>
                <p:cNvGrpSpPr>
                  <a:grpSpLocks/>
                </p:cNvGrpSpPr>
                <p:nvPr/>
              </p:nvGrpSpPr>
              <p:grpSpPr bwMode="auto">
                <a:xfrm>
                  <a:off x="1944" y="1584"/>
                  <a:ext cx="496" cy="528"/>
                  <a:chOff x="2016" y="2000"/>
                  <a:chExt cx="496" cy="528"/>
                </a:xfrm>
              </p:grpSpPr>
              <p:sp>
                <p:nvSpPr>
                  <p:cNvPr id="41334"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5"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6"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7"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8"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9"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0"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1"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16" name="Group 141"/>
                <p:cNvGrpSpPr>
                  <a:grpSpLocks/>
                </p:cNvGrpSpPr>
                <p:nvPr/>
              </p:nvGrpSpPr>
              <p:grpSpPr bwMode="auto">
                <a:xfrm>
                  <a:off x="2048" y="1640"/>
                  <a:ext cx="496" cy="528"/>
                  <a:chOff x="2016" y="2000"/>
                  <a:chExt cx="496" cy="528"/>
                </a:xfrm>
              </p:grpSpPr>
              <p:sp>
                <p:nvSpPr>
                  <p:cNvPr id="41326"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7"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8"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9"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0"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1"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2"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3"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17" name="Group 150"/>
                <p:cNvGrpSpPr>
                  <a:grpSpLocks/>
                </p:cNvGrpSpPr>
                <p:nvPr/>
              </p:nvGrpSpPr>
              <p:grpSpPr bwMode="auto">
                <a:xfrm>
                  <a:off x="2192" y="1672"/>
                  <a:ext cx="496" cy="528"/>
                  <a:chOff x="2016" y="2000"/>
                  <a:chExt cx="496" cy="528"/>
                </a:xfrm>
              </p:grpSpPr>
              <p:sp>
                <p:nvSpPr>
                  <p:cNvPr id="41318"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9"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0"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1"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2"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3"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4"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5"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240" name="Group 159"/>
              <p:cNvGrpSpPr>
                <a:grpSpLocks/>
              </p:cNvGrpSpPr>
              <p:nvPr/>
            </p:nvGrpSpPr>
            <p:grpSpPr bwMode="auto">
              <a:xfrm>
                <a:off x="2288" y="2200"/>
                <a:ext cx="888" cy="648"/>
                <a:chOff x="2560" y="2264"/>
                <a:chExt cx="888" cy="648"/>
              </a:xfrm>
            </p:grpSpPr>
            <p:grpSp>
              <p:nvGrpSpPr>
                <p:cNvPr id="41278" name="Group 160"/>
                <p:cNvGrpSpPr>
                  <a:grpSpLocks/>
                </p:cNvGrpSpPr>
                <p:nvPr/>
              </p:nvGrpSpPr>
              <p:grpSpPr bwMode="auto">
                <a:xfrm>
                  <a:off x="2560" y="2264"/>
                  <a:ext cx="496" cy="528"/>
                  <a:chOff x="2016" y="2000"/>
                  <a:chExt cx="496" cy="528"/>
                </a:xfrm>
              </p:grpSpPr>
              <p:sp>
                <p:nvSpPr>
                  <p:cNvPr id="41306"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7"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8"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9"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0"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1"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2"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3"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79" name="Group 169"/>
                <p:cNvGrpSpPr>
                  <a:grpSpLocks/>
                </p:cNvGrpSpPr>
                <p:nvPr/>
              </p:nvGrpSpPr>
              <p:grpSpPr bwMode="auto">
                <a:xfrm>
                  <a:off x="2704" y="2296"/>
                  <a:ext cx="496" cy="528"/>
                  <a:chOff x="2016" y="2000"/>
                  <a:chExt cx="496" cy="528"/>
                </a:xfrm>
              </p:grpSpPr>
              <p:sp>
                <p:nvSpPr>
                  <p:cNvPr id="41298"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9"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0"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1"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2"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3"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4"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5"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80" name="Group 178"/>
                <p:cNvGrpSpPr>
                  <a:grpSpLocks/>
                </p:cNvGrpSpPr>
                <p:nvPr/>
              </p:nvGrpSpPr>
              <p:grpSpPr bwMode="auto">
                <a:xfrm>
                  <a:off x="2808" y="2352"/>
                  <a:ext cx="496" cy="528"/>
                  <a:chOff x="2016" y="2000"/>
                  <a:chExt cx="496" cy="528"/>
                </a:xfrm>
              </p:grpSpPr>
              <p:sp>
                <p:nvSpPr>
                  <p:cNvPr id="41290"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1"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2"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3"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4"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5"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6"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7"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81" name="Group 187"/>
                <p:cNvGrpSpPr>
                  <a:grpSpLocks/>
                </p:cNvGrpSpPr>
                <p:nvPr/>
              </p:nvGrpSpPr>
              <p:grpSpPr bwMode="auto">
                <a:xfrm>
                  <a:off x="2952" y="2384"/>
                  <a:ext cx="496" cy="528"/>
                  <a:chOff x="2016" y="2000"/>
                  <a:chExt cx="496" cy="528"/>
                </a:xfrm>
              </p:grpSpPr>
              <p:sp>
                <p:nvSpPr>
                  <p:cNvPr id="41282"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3"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4"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5"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6"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7"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8"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9"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241" name="Group 196"/>
              <p:cNvGrpSpPr>
                <a:grpSpLocks/>
              </p:cNvGrpSpPr>
              <p:nvPr/>
            </p:nvGrpSpPr>
            <p:grpSpPr bwMode="auto">
              <a:xfrm>
                <a:off x="2664" y="1736"/>
                <a:ext cx="888" cy="648"/>
                <a:chOff x="2608" y="1592"/>
                <a:chExt cx="888" cy="648"/>
              </a:xfrm>
            </p:grpSpPr>
            <p:grpSp>
              <p:nvGrpSpPr>
                <p:cNvPr id="41242" name="Group 197"/>
                <p:cNvGrpSpPr>
                  <a:grpSpLocks/>
                </p:cNvGrpSpPr>
                <p:nvPr/>
              </p:nvGrpSpPr>
              <p:grpSpPr bwMode="auto">
                <a:xfrm>
                  <a:off x="2608" y="1592"/>
                  <a:ext cx="496" cy="528"/>
                  <a:chOff x="2016" y="2000"/>
                  <a:chExt cx="496" cy="528"/>
                </a:xfrm>
              </p:grpSpPr>
              <p:sp>
                <p:nvSpPr>
                  <p:cNvPr id="41270"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1"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2"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3"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4"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5"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6"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7"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43" name="Group 206"/>
                <p:cNvGrpSpPr>
                  <a:grpSpLocks/>
                </p:cNvGrpSpPr>
                <p:nvPr/>
              </p:nvGrpSpPr>
              <p:grpSpPr bwMode="auto">
                <a:xfrm>
                  <a:off x="2752" y="1624"/>
                  <a:ext cx="496" cy="528"/>
                  <a:chOff x="2016" y="2000"/>
                  <a:chExt cx="496" cy="528"/>
                </a:xfrm>
              </p:grpSpPr>
              <p:sp>
                <p:nvSpPr>
                  <p:cNvPr id="41262"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3"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4"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5"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6"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7"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8"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9"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44" name="Group 215"/>
                <p:cNvGrpSpPr>
                  <a:grpSpLocks/>
                </p:cNvGrpSpPr>
                <p:nvPr/>
              </p:nvGrpSpPr>
              <p:grpSpPr bwMode="auto">
                <a:xfrm>
                  <a:off x="2840" y="1664"/>
                  <a:ext cx="496" cy="528"/>
                  <a:chOff x="2016" y="2000"/>
                  <a:chExt cx="496" cy="528"/>
                </a:xfrm>
              </p:grpSpPr>
              <p:sp>
                <p:nvSpPr>
                  <p:cNvPr id="41254"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5"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6"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7"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8"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9"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0"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1"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45" name="Group 224"/>
                <p:cNvGrpSpPr>
                  <a:grpSpLocks/>
                </p:cNvGrpSpPr>
                <p:nvPr/>
              </p:nvGrpSpPr>
              <p:grpSpPr bwMode="auto">
                <a:xfrm>
                  <a:off x="3000" y="1712"/>
                  <a:ext cx="496" cy="528"/>
                  <a:chOff x="2016" y="2000"/>
                  <a:chExt cx="496" cy="528"/>
                </a:xfrm>
              </p:grpSpPr>
              <p:sp>
                <p:nvSpPr>
                  <p:cNvPr id="41246"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47"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48"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49"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0"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1"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2"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3"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grpSp>
          <p:nvGrpSpPr>
            <p:cNvPr id="40992" name="Group 233"/>
            <p:cNvGrpSpPr>
              <a:grpSpLocks/>
            </p:cNvGrpSpPr>
            <p:nvPr/>
          </p:nvGrpSpPr>
          <p:grpSpPr bwMode="auto">
            <a:xfrm>
              <a:off x="3703" y="1382"/>
              <a:ext cx="185" cy="74"/>
              <a:chOff x="1024" y="3264"/>
              <a:chExt cx="320" cy="296"/>
            </a:xfrm>
          </p:grpSpPr>
          <p:sp>
            <p:nvSpPr>
              <p:cNvPr id="41234"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5"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6"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7"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3" name="Group 238"/>
            <p:cNvGrpSpPr>
              <a:grpSpLocks/>
            </p:cNvGrpSpPr>
            <p:nvPr/>
          </p:nvGrpSpPr>
          <p:grpSpPr bwMode="auto">
            <a:xfrm>
              <a:off x="4152" y="1376"/>
              <a:ext cx="184" cy="73"/>
              <a:chOff x="1024" y="3264"/>
              <a:chExt cx="320" cy="296"/>
            </a:xfrm>
          </p:grpSpPr>
          <p:sp>
            <p:nvSpPr>
              <p:cNvPr id="41230"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1"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2"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3"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4" name="Group 243"/>
            <p:cNvGrpSpPr>
              <a:grpSpLocks/>
            </p:cNvGrpSpPr>
            <p:nvPr/>
          </p:nvGrpSpPr>
          <p:grpSpPr bwMode="auto">
            <a:xfrm>
              <a:off x="5005" y="1169"/>
              <a:ext cx="183" cy="73"/>
              <a:chOff x="1024" y="3264"/>
              <a:chExt cx="320" cy="296"/>
            </a:xfrm>
          </p:grpSpPr>
          <p:sp>
            <p:nvSpPr>
              <p:cNvPr id="41226"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7"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8"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9"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5" name="Group 248"/>
            <p:cNvGrpSpPr>
              <a:grpSpLocks/>
            </p:cNvGrpSpPr>
            <p:nvPr/>
          </p:nvGrpSpPr>
          <p:grpSpPr bwMode="auto">
            <a:xfrm>
              <a:off x="4528" y="1367"/>
              <a:ext cx="184" cy="73"/>
              <a:chOff x="1024" y="3264"/>
              <a:chExt cx="320" cy="296"/>
            </a:xfrm>
          </p:grpSpPr>
          <p:sp>
            <p:nvSpPr>
              <p:cNvPr id="41222"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3"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4"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5"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6" name="Group 253"/>
            <p:cNvGrpSpPr>
              <a:grpSpLocks/>
            </p:cNvGrpSpPr>
            <p:nvPr/>
          </p:nvGrpSpPr>
          <p:grpSpPr bwMode="auto">
            <a:xfrm>
              <a:off x="3176" y="1260"/>
              <a:ext cx="185" cy="73"/>
              <a:chOff x="1024" y="3264"/>
              <a:chExt cx="320" cy="296"/>
            </a:xfrm>
          </p:grpSpPr>
          <p:sp>
            <p:nvSpPr>
              <p:cNvPr id="41218"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9"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0"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1"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7" name="Group 258"/>
            <p:cNvGrpSpPr>
              <a:grpSpLocks/>
            </p:cNvGrpSpPr>
            <p:nvPr/>
          </p:nvGrpSpPr>
          <p:grpSpPr bwMode="auto">
            <a:xfrm>
              <a:off x="3158" y="1191"/>
              <a:ext cx="184" cy="73"/>
              <a:chOff x="1024" y="3264"/>
              <a:chExt cx="320" cy="296"/>
            </a:xfrm>
          </p:grpSpPr>
          <p:sp>
            <p:nvSpPr>
              <p:cNvPr id="41214"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5"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6"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7"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8" name="Group 263"/>
            <p:cNvGrpSpPr>
              <a:grpSpLocks/>
            </p:cNvGrpSpPr>
            <p:nvPr/>
          </p:nvGrpSpPr>
          <p:grpSpPr bwMode="auto">
            <a:xfrm>
              <a:off x="3323" y="1395"/>
              <a:ext cx="184" cy="73"/>
              <a:chOff x="1024" y="3264"/>
              <a:chExt cx="320" cy="296"/>
            </a:xfrm>
          </p:grpSpPr>
          <p:sp>
            <p:nvSpPr>
              <p:cNvPr id="41210"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1"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2"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3"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9" name="Group 268"/>
            <p:cNvGrpSpPr>
              <a:grpSpLocks/>
            </p:cNvGrpSpPr>
            <p:nvPr/>
          </p:nvGrpSpPr>
          <p:grpSpPr bwMode="auto">
            <a:xfrm>
              <a:off x="2799" y="1168"/>
              <a:ext cx="154" cy="61"/>
              <a:chOff x="428" y="2146"/>
              <a:chExt cx="268" cy="244"/>
            </a:xfrm>
          </p:grpSpPr>
          <p:sp>
            <p:nvSpPr>
              <p:cNvPr id="41201"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2"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3"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4"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5"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6"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7"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8"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9"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00" name="Group 278"/>
            <p:cNvGrpSpPr>
              <a:grpSpLocks/>
            </p:cNvGrpSpPr>
            <p:nvPr/>
          </p:nvGrpSpPr>
          <p:grpSpPr bwMode="auto">
            <a:xfrm>
              <a:off x="2801" y="1232"/>
              <a:ext cx="154" cy="61"/>
              <a:chOff x="428" y="2146"/>
              <a:chExt cx="268" cy="244"/>
            </a:xfrm>
          </p:grpSpPr>
          <p:sp>
            <p:nvSpPr>
              <p:cNvPr id="41192"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3"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4"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5"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6"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7"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8"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9"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0"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01"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002"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03" name="Group 290"/>
            <p:cNvGrpSpPr>
              <a:grpSpLocks/>
            </p:cNvGrpSpPr>
            <p:nvPr/>
          </p:nvGrpSpPr>
          <p:grpSpPr bwMode="auto">
            <a:xfrm>
              <a:off x="2932" y="1390"/>
              <a:ext cx="154" cy="61"/>
              <a:chOff x="428" y="2146"/>
              <a:chExt cx="268" cy="244"/>
            </a:xfrm>
          </p:grpSpPr>
          <p:sp>
            <p:nvSpPr>
              <p:cNvPr id="41183"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4"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5"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6"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7"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8"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9"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0"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1"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04" name="Group 300"/>
            <p:cNvGrpSpPr>
              <a:grpSpLocks/>
            </p:cNvGrpSpPr>
            <p:nvPr/>
          </p:nvGrpSpPr>
          <p:grpSpPr bwMode="auto">
            <a:xfrm>
              <a:off x="2945" y="1465"/>
              <a:ext cx="155" cy="60"/>
              <a:chOff x="428" y="2146"/>
              <a:chExt cx="268" cy="244"/>
            </a:xfrm>
          </p:grpSpPr>
          <p:sp>
            <p:nvSpPr>
              <p:cNvPr id="41174"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5"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6"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7"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8"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9"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0"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1"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2"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05"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06" name="Group 311"/>
            <p:cNvGrpSpPr>
              <a:grpSpLocks/>
            </p:cNvGrpSpPr>
            <p:nvPr/>
          </p:nvGrpSpPr>
          <p:grpSpPr bwMode="auto">
            <a:xfrm>
              <a:off x="3466" y="1524"/>
              <a:ext cx="155" cy="60"/>
              <a:chOff x="428" y="2146"/>
              <a:chExt cx="268" cy="244"/>
            </a:xfrm>
          </p:grpSpPr>
          <p:sp>
            <p:nvSpPr>
              <p:cNvPr id="41165"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6"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7"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8"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9"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0"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1"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2"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3"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07"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08" name="Group 322"/>
            <p:cNvGrpSpPr>
              <a:grpSpLocks/>
            </p:cNvGrpSpPr>
            <p:nvPr/>
          </p:nvGrpSpPr>
          <p:grpSpPr bwMode="auto">
            <a:xfrm>
              <a:off x="4133" y="1520"/>
              <a:ext cx="153" cy="41"/>
              <a:chOff x="2378" y="3784"/>
              <a:chExt cx="268" cy="166"/>
            </a:xfrm>
          </p:grpSpPr>
          <p:sp>
            <p:nvSpPr>
              <p:cNvPr id="41159"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0"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1"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2"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3"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4"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09"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10" name="Group 330"/>
            <p:cNvGrpSpPr>
              <a:grpSpLocks/>
            </p:cNvGrpSpPr>
            <p:nvPr/>
          </p:nvGrpSpPr>
          <p:grpSpPr bwMode="auto">
            <a:xfrm>
              <a:off x="4502" y="1510"/>
              <a:ext cx="154" cy="60"/>
              <a:chOff x="428" y="2146"/>
              <a:chExt cx="268" cy="244"/>
            </a:xfrm>
          </p:grpSpPr>
          <p:sp>
            <p:nvSpPr>
              <p:cNvPr id="41150"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1"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2"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3"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4"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5"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6"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7"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8"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11" name="Group 340"/>
            <p:cNvGrpSpPr>
              <a:grpSpLocks/>
            </p:cNvGrpSpPr>
            <p:nvPr/>
          </p:nvGrpSpPr>
          <p:grpSpPr bwMode="auto">
            <a:xfrm>
              <a:off x="4689" y="1540"/>
              <a:ext cx="155" cy="61"/>
              <a:chOff x="428" y="2146"/>
              <a:chExt cx="268" cy="244"/>
            </a:xfrm>
          </p:grpSpPr>
          <p:sp>
            <p:nvSpPr>
              <p:cNvPr id="41141"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2"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3"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4"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5"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6"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7"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8"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9"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12"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013"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14" name="Group 352"/>
            <p:cNvGrpSpPr>
              <a:grpSpLocks/>
            </p:cNvGrpSpPr>
            <p:nvPr/>
          </p:nvGrpSpPr>
          <p:grpSpPr bwMode="auto">
            <a:xfrm>
              <a:off x="5250" y="1298"/>
              <a:ext cx="155" cy="60"/>
              <a:chOff x="428" y="2146"/>
              <a:chExt cx="268" cy="244"/>
            </a:xfrm>
          </p:grpSpPr>
          <p:sp>
            <p:nvSpPr>
              <p:cNvPr id="41132"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3"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4"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5"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6"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7"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8"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9"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0"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15" name="Group 362"/>
            <p:cNvGrpSpPr>
              <a:grpSpLocks/>
            </p:cNvGrpSpPr>
            <p:nvPr/>
          </p:nvGrpSpPr>
          <p:grpSpPr bwMode="auto">
            <a:xfrm>
              <a:off x="5230" y="1408"/>
              <a:ext cx="154" cy="61"/>
              <a:chOff x="428" y="2146"/>
              <a:chExt cx="268" cy="244"/>
            </a:xfrm>
          </p:grpSpPr>
          <p:sp>
            <p:nvSpPr>
              <p:cNvPr id="41123"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4"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5"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6"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7"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8"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9"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0"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1"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16"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017"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18" name="Group 374"/>
            <p:cNvGrpSpPr>
              <a:grpSpLocks/>
            </p:cNvGrpSpPr>
            <p:nvPr/>
          </p:nvGrpSpPr>
          <p:grpSpPr bwMode="auto">
            <a:xfrm>
              <a:off x="5171" y="1035"/>
              <a:ext cx="155" cy="60"/>
              <a:chOff x="428" y="2146"/>
              <a:chExt cx="268" cy="244"/>
            </a:xfrm>
          </p:grpSpPr>
          <p:sp>
            <p:nvSpPr>
              <p:cNvPr id="41114"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5"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6"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7"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8"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9"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0"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1"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2"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19"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20" name="Group 385"/>
            <p:cNvGrpSpPr>
              <a:grpSpLocks/>
            </p:cNvGrpSpPr>
            <p:nvPr/>
          </p:nvGrpSpPr>
          <p:grpSpPr bwMode="auto">
            <a:xfrm>
              <a:off x="5030" y="933"/>
              <a:ext cx="154" cy="61"/>
              <a:chOff x="428" y="2146"/>
              <a:chExt cx="268" cy="244"/>
            </a:xfrm>
          </p:grpSpPr>
          <p:sp>
            <p:nvSpPr>
              <p:cNvPr id="41105"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6"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7"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8"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9"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0"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1"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2"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3"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21" name="Group 395"/>
            <p:cNvGrpSpPr>
              <a:grpSpLocks/>
            </p:cNvGrpSpPr>
            <p:nvPr/>
          </p:nvGrpSpPr>
          <p:grpSpPr bwMode="auto">
            <a:xfrm>
              <a:off x="3328" y="911"/>
              <a:ext cx="155" cy="61"/>
              <a:chOff x="428" y="2146"/>
              <a:chExt cx="268" cy="244"/>
            </a:xfrm>
          </p:grpSpPr>
          <p:sp>
            <p:nvSpPr>
              <p:cNvPr id="41096"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7"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8"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9"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0"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1"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2"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3"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4"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22" name="Group 405"/>
            <p:cNvGrpSpPr>
              <a:grpSpLocks/>
            </p:cNvGrpSpPr>
            <p:nvPr/>
          </p:nvGrpSpPr>
          <p:grpSpPr bwMode="auto">
            <a:xfrm>
              <a:off x="3087" y="996"/>
              <a:ext cx="154" cy="60"/>
              <a:chOff x="428" y="2146"/>
              <a:chExt cx="268" cy="244"/>
            </a:xfrm>
          </p:grpSpPr>
          <p:sp>
            <p:nvSpPr>
              <p:cNvPr id="41087"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8"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9"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0"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1"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2"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3"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4"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5"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23" name="Group 415"/>
            <p:cNvGrpSpPr>
              <a:grpSpLocks/>
            </p:cNvGrpSpPr>
            <p:nvPr/>
          </p:nvGrpSpPr>
          <p:grpSpPr bwMode="auto">
            <a:xfrm>
              <a:off x="3136" y="1499"/>
              <a:ext cx="153" cy="61"/>
              <a:chOff x="428" y="2146"/>
              <a:chExt cx="268" cy="244"/>
            </a:xfrm>
          </p:grpSpPr>
          <p:sp>
            <p:nvSpPr>
              <p:cNvPr id="41078"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9"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0"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1"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2"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3"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4"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5"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6"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24"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025"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26" name="Group 427"/>
            <p:cNvGrpSpPr>
              <a:grpSpLocks/>
            </p:cNvGrpSpPr>
            <p:nvPr/>
          </p:nvGrpSpPr>
          <p:grpSpPr bwMode="auto">
            <a:xfrm>
              <a:off x="5227" y="1473"/>
              <a:ext cx="153" cy="60"/>
              <a:chOff x="428" y="2146"/>
              <a:chExt cx="268" cy="244"/>
            </a:xfrm>
          </p:grpSpPr>
          <p:sp>
            <p:nvSpPr>
              <p:cNvPr id="41069"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0"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1"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2"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3"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4"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5"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6"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7"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27" name="Group 437"/>
            <p:cNvGrpSpPr>
              <a:grpSpLocks/>
            </p:cNvGrpSpPr>
            <p:nvPr/>
          </p:nvGrpSpPr>
          <p:grpSpPr bwMode="auto">
            <a:xfrm>
              <a:off x="5357" y="1179"/>
              <a:ext cx="155" cy="60"/>
              <a:chOff x="428" y="2146"/>
              <a:chExt cx="268" cy="244"/>
            </a:xfrm>
          </p:grpSpPr>
          <p:sp>
            <p:nvSpPr>
              <p:cNvPr id="41060"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1"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2"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3"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4"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5"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6"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7"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8"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28" name="Text Box 447"/>
            <p:cNvSpPr txBox="1">
              <a:spLocks noChangeArrowheads="1"/>
            </p:cNvSpPr>
            <p:nvPr/>
          </p:nvSpPr>
          <p:spPr bwMode="auto">
            <a:xfrm>
              <a:off x="4675" y="1341"/>
              <a:ext cx="682"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b="0">
                  <a:solidFill>
                    <a:schemeClr val="hlink"/>
                  </a:solidFill>
                  <a:latin typeface="Gill Sans" charset="0"/>
                  <a:cs typeface="Gill Sans" charset="0"/>
                </a:rPr>
                <a:t>Clusters</a:t>
              </a:r>
            </a:p>
          </p:txBody>
        </p:sp>
        <p:sp>
          <p:nvSpPr>
            <p:cNvPr id="41029" name="Text Box 448"/>
            <p:cNvSpPr txBox="1">
              <a:spLocks noChangeArrowheads="1"/>
            </p:cNvSpPr>
            <p:nvPr/>
          </p:nvSpPr>
          <p:spPr bwMode="auto">
            <a:xfrm>
              <a:off x="3914" y="671"/>
              <a:ext cx="1164"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b="0">
                  <a:solidFill>
                    <a:schemeClr val="hlink"/>
                  </a:solidFill>
                  <a:latin typeface="Gill Sans" charset="0"/>
                  <a:cs typeface="Gill Sans" charset="0"/>
                </a:rPr>
                <a:t>Massive Cluster</a:t>
              </a:r>
            </a:p>
          </p:txBody>
        </p:sp>
        <p:grpSp>
          <p:nvGrpSpPr>
            <p:cNvPr id="41030" name="Group 449"/>
            <p:cNvGrpSpPr>
              <a:grpSpLocks/>
            </p:cNvGrpSpPr>
            <p:nvPr/>
          </p:nvGrpSpPr>
          <p:grpSpPr bwMode="auto">
            <a:xfrm>
              <a:off x="3324" y="987"/>
              <a:ext cx="1708" cy="431"/>
              <a:chOff x="1450" y="1101"/>
              <a:chExt cx="2970" cy="997"/>
            </a:xfrm>
          </p:grpSpPr>
          <p:sp>
            <p:nvSpPr>
              <p:cNvPr id="41031"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p:spPr>
            <p:txBody>
              <a:bodyPr wrap="none" anchor="ctr"/>
              <a:lstStyle/>
              <a:p>
                <a:pPr algn="ctr"/>
                <a:r>
                  <a:rPr lang="en-US" sz="1200" b="0">
                    <a:solidFill>
                      <a:schemeClr val="hlink"/>
                    </a:solidFill>
                    <a:latin typeface="Gill Sans" charset="0"/>
                    <a:cs typeface="Gill Sans" charset="0"/>
                  </a:rPr>
                  <a:t>Gigabit Ethernet</a:t>
                </a:r>
                <a:endParaRPr lang="en-US" sz="1200" b="0">
                  <a:latin typeface="Gill Sans" charset="0"/>
                  <a:cs typeface="Gill Sans" charset="0"/>
                </a:endParaRPr>
              </a:p>
            </p:txBody>
          </p:sp>
          <p:sp>
            <p:nvSpPr>
              <p:cNvPr id="41032"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3"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4"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5"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6"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7"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8"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9"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40"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41"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42"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43"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44"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5"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6"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7"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8"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9"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50"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51"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52"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3"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4"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5"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6"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7"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8"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9"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grpSp>
    </p:spTree>
    <p:extLst>
      <p:ext uri="{BB962C8B-B14F-4D97-AF65-F5344CB8AC3E}">
        <p14:creationId xmlns:p14="http://schemas.microsoft.com/office/powerpoint/2010/main" val="235620195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33600" y="241300"/>
            <a:ext cx="8229600" cy="368300"/>
          </a:xfrm>
        </p:spPr>
        <p:txBody>
          <a:bodyPr vert="horz" wrap="square" lIns="90487" tIns="44450" rIns="90487" bIns="44450" numCol="1" anchor="ctr" anchorCtr="0" compatLnSpc="1">
            <a:prstTxWarp prst="textNoShape">
              <a:avLst/>
            </a:prstTxWarp>
          </a:bodyPr>
          <a:lstStyle/>
          <a:p>
            <a:pPr>
              <a:defRPr/>
            </a:pPr>
            <a:r>
              <a:rPr lang="en-US">
                <a:latin typeface="Gill Sans Light" charset="0"/>
                <a:ea typeface="ＭＳ Ｐゴシック" charset="0"/>
                <a:cs typeface="Gill Sans Light" charset="0"/>
              </a:rPr>
              <a:t>Technology Trends: Moore’s Law</a:t>
            </a:r>
          </a:p>
        </p:txBody>
      </p:sp>
      <p:grpSp>
        <p:nvGrpSpPr>
          <p:cNvPr id="27650" name="Group 3"/>
          <p:cNvGrpSpPr>
            <a:grpSpLocks/>
          </p:cNvGrpSpPr>
          <p:nvPr/>
        </p:nvGrpSpPr>
        <p:grpSpPr bwMode="auto">
          <a:xfrm>
            <a:off x="6248400" y="1676400"/>
            <a:ext cx="4419600" cy="4629150"/>
            <a:chOff x="0" y="1008"/>
            <a:chExt cx="2784" cy="2916"/>
          </a:xfrm>
        </p:grpSpPr>
        <p:sp>
          <p:nvSpPr>
            <p:cNvPr id="20488" name="Rectangle 4"/>
            <p:cNvSpPr>
              <a:spLocks noChangeArrowheads="1"/>
            </p:cNvSpPr>
            <p:nvPr/>
          </p:nvSpPr>
          <p:spPr bwMode="auto">
            <a:xfrm>
              <a:off x="144" y="2544"/>
              <a:ext cx="2640" cy="129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b="0" dirty="0">
                  <a:latin typeface="Gill Sans Light"/>
                  <a:cs typeface="Gill Sans Light"/>
                </a:rPr>
                <a:t>2X transistors/Chip Every 1.5 years</a:t>
              </a:r>
            </a:p>
            <a:p>
              <a:pPr>
                <a:defRPr/>
              </a:pPr>
              <a:r>
                <a:rPr lang="en-US" sz="2400" b="0" dirty="0">
                  <a:latin typeface="Gill Sans Light"/>
                  <a:cs typeface="Gill Sans Light"/>
                </a:rPr>
                <a:t>Called “</a:t>
              </a:r>
              <a:r>
                <a:rPr lang="en-US" sz="2400" b="0" u="sng" dirty="0">
                  <a:solidFill>
                    <a:schemeClr val="hlink"/>
                  </a:solidFill>
                  <a:latin typeface="Gill Sans Light"/>
                  <a:cs typeface="Gill Sans Light"/>
                </a:rPr>
                <a:t>Moore’s Law</a:t>
              </a:r>
              <a:r>
                <a:rPr lang="en-US" sz="2400" b="0" dirty="0">
                  <a:latin typeface="Gill Sans Light"/>
                  <a:cs typeface="Gill Sans Light"/>
                </a:rPr>
                <a:t>”</a:t>
              </a:r>
            </a:p>
            <a:p>
              <a:pPr>
                <a:defRPr/>
              </a:pPr>
              <a:endParaRPr kumimoji="1" lang="en-US" sz="2000" b="0" dirty="0">
                <a:latin typeface="Gill Sans Light"/>
                <a:cs typeface="Gill Sans Light"/>
              </a:endParaRPr>
            </a:p>
            <a:p>
              <a:pPr>
                <a:defRPr/>
              </a:pPr>
              <a:endParaRPr lang="en-US" b="0" dirty="0">
                <a:latin typeface="Gill Sans Light"/>
                <a:cs typeface="Gill Sans Light"/>
              </a:endParaRPr>
            </a:p>
            <a:p>
              <a:pPr>
                <a:defRPr/>
              </a:pPr>
              <a:endParaRPr lang="en-US" sz="2400" b="0" dirty="0">
                <a:latin typeface="Gill Sans Light"/>
                <a:cs typeface="Gill Sans Light"/>
              </a:endParaRPr>
            </a:p>
            <a:p>
              <a:pPr>
                <a:defRPr/>
              </a:pPr>
              <a:r>
                <a:rPr lang="en-US" sz="2400" b="0" dirty="0">
                  <a:latin typeface="Gill Sans Light"/>
                  <a:cs typeface="Gill Sans Light"/>
                </a:rPr>
                <a:t> </a:t>
              </a:r>
            </a:p>
          </p:txBody>
        </p:sp>
        <p:sp>
          <p:nvSpPr>
            <p:cNvPr id="20489" name="Rectangle 5"/>
            <p:cNvSpPr>
              <a:spLocks noChangeArrowheads="1"/>
            </p:cNvSpPr>
            <p:nvPr/>
          </p:nvSpPr>
          <p:spPr bwMode="auto">
            <a:xfrm>
              <a:off x="1491" y="1690"/>
              <a:ext cx="936" cy="2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0">
                  <a:latin typeface="Gill Sans Light"/>
                  <a:cs typeface="Gill Sans Light"/>
                </a:rPr>
                <a:t>Moore’s Law</a:t>
              </a:r>
            </a:p>
          </p:txBody>
        </p:sp>
        <p:pic>
          <p:nvPicPr>
            <p:cNvPr id="27657" name="Picture 6" descr="moores-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
              <a:ext cx="2688" cy="1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1" name="Rectangle 7"/>
            <p:cNvSpPr>
              <a:spLocks noChangeArrowheads="1"/>
            </p:cNvSpPr>
            <p:nvPr/>
          </p:nvSpPr>
          <p:spPr bwMode="auto">
            <a:xfrm>
              <a:off x="288" y="3168"/>
              <a:ext cx="2408" cy="7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18900000" algn="ctr" rotWithShape="0">
                      <a:srgbClr val="868686">
                        <a:alpha val="74998"/>
                      </a:srgbClr>
                    </a:outerShdw>
                  </a:effectLst>
                </a14:hiddenEffects>
              </a:ext>
            </a:extLst>
          </p:spPr>
          <p:txBody>
            <a:bodyPr>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b="0" dirty="0">
                  <a:latin typeface="Gill Sans Light"/>
                  <a:ea typeface="Gill Sans" charset="0"/>
                  <a:cs typeface="Gill Sans Light"/>
                </a:rPr>
                <a:t>Microprocessors have become smaller, denser, and more powerful</a:t>
              </a:r>
            </a:p>
          </p:txBody>
        </p:sp>
      </p:grpSp>
      <p:grpSp>
        <p:nvGrpSpPr>
          <p:cNvPr id="27651" name="Group 8"/>
          <p:cNvGrpSpPr>
            <a:grpSpLocks/>
          </p:cNvGrpSpPr>
          <p:nvPr/>
        </p:nvGrpSpPr>
        <p:grpSpPr bwMode="auto">
          <a:xfrm>
            <a:off x="1724025" y="809625"/>
            <a:ext cx="4597400" cy="5951538"/>
            <a:chOff x="2784" y="528"/>
            <a:chExt cx="2896" cy="3749"/>
          </a:xfrm>
        </p:grpSpPr>
        <p:sp>
          <p:nvSpPr>
            <p:cNvPr id="20485" name="Rectangle 9"/>
            <p:cNvSpPr>
              <a:spLocks noChangeArrowheads="1"/>
            </p:cNvSpPr>
            <p:nvPr/>
          </p:nvSpPr>
          <p:spPr bwMode="auto">
            <a:xfrm>
              <a:off x="2896" y="2823"/>
              <a:ext cx="2784" cy="14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18900000" algn="ctr" rotWithShape="0">
                      <a:srgbClr val="868686">
                        <a:alpha val="74998"/>
                      </a:srgbClr>
                    </a:outerShdw>
                  </a:effectLst>
                </a14:hiddenEffects>
              </a:ext>
            </a:extLst>
          </p:spPr>
          <p:txBody>
            <a:bodyPr>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kumimoji="1" lang="en-US" altLang="en-US" b="0" dirty="0">
                  <a:latin typeface="Gill Sans Light"/>
                  <a:ea typeface="Gill Sans" charset="0"/>
                  <a:cs typeface="Gill Sans Light"/>
                </a:rPr>
                <a:t>Gordon Moore (co-founder of Intel) predicted in 1965 that the transistor density of semiconductor chips would double roughly every 18 months</a:t>
              </a:r>
            </a:p>
          </p:txBody>
        </p:sp>
        <p:pic>
          <p:nvPicPr>
            <p:cNvPr id="27653" name="Picture 10" descr="moor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84" y="1632"/>
              <a:ext cx="1200" cy="1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4" name="Picture 11" descr="mo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528"/>
              <a:ext cx="1920" cy="1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96921415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0721" name="Object 2"/>
          <p:cNvGraphicFramePr>
            <a:graphicFrameLocks noGrp="1" noChangeAspect="1"/>
          </p:cNvGraphicFramePr>
          <p:nvPr>
            <p:ph idx="1"/>
          </p:nvPr>
        </p:nvGraphicFramePr>
        <p:xfrm>
          <a:off x="1530350" y="850901"/>
          <a:ext cx="9145588" cy="4964113"/>
        </p:xfrm>
        <a:graphic>
          <a:graphicData uri="http://schemas.openxmlformats.org/presentationml/2006/ole">
            <mc:AlternateContent xmlns:mc="http://schemas.openxmlformats.org/markup-compatibility/2006">
              <mc:Choice xmlns:v="urn:schemas-microsoft-com:vml" Requires="v">
                <p:oleObj spid="_x0000_s131083" name="Chart" r:id="rId4" imgW="8369300" imgH="4546600" progId="Excel.Chart.8">
                  <p:embed/>
                </p:oleObj>
              </mc:Choice>
              <mc:Fallback>
                <p:oleObj name="Chart" r:id="rId4" imgW="8369300" imgH="4546600" progId="Excel.Chart.8">
                  <p:embed/>
                  <p:pic>
                    <p:nvPicPr>
                      <p:cNvPr id="30721"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0350" y="850901"/>
                        <a:ext cx="9145588" cy="4964113"/>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Lst>
                    </p:spPr>
                  </p:pic>
                </p:oleObj>
              </mc:Fallback>
            </mc:AlternateContent>
          </a:graphicData>
        </a:graphic>
      </p:graphicFrame>
      <p:sp>
        <p:nvSpPr>
          <p:cNvPr id="22531" name="Rectangle 3"/>
          <p:cNvSpPr>
            <a:spLocks noGrp="1" noChangeArrowheads="1"/>
          </p:cNvSpPr>
          <p:nvPr>
            <p:ph type="title"/>
          </p:nvPr>
        </p:nvSpPr>
        <p:spPr>
          <a:xfrm>
            <a:off x="1524000" y="152400"/>
            <a:ext cx="9067800" cy="533400"/>
          </a:xfrm>
        </p:spPr>
        <p:txBody>
          <a:bodyPr/>
          <a:lstStyle/>
          <a:p>
            <a:pPr>
              <a:defRPr/>
            </a:pPr>
            <a:r>
              <a:rPr lang="en-US" sz="2800" dirty="0">
                <a:latin typeface="Gill Sans Light" charset="0"/>
                <a:ea typeface="ＭＳ Ｐゴシック" charset="0"/>
                <a:cs typeface="Gill Sans Light" charset="0"/>
              </a:rPr>
              <a:t>Big Challenge: Slowdown in Joy’s law of Performance</a:t>
            </a:r>
          </a:p>
        </p:txBody>
      </p:sp>
      <p:sp>
        <p:nvSpPr>
          <p:cNvPr id="22532" name="Text Box 4"/>
          <p:cNvSpPr txBox="1">
            <a:spLocks noChangeArrowheads="1"/>
          </p:cNvSpPr>
          <p:nvPr/>
        </p:nvSpPr>
        <p:spPr bwMode="auto">
          <a:xfrm>
            <a:off x="1676400" y="5622926"/>
            <a:ext cx="4876656"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eaLnBrk="1" hangingPunct="1">
              <a:lnSpc>
                <a:spcPct val="100000"/>
              </a:lnSpc>
              <a:spcBef>
                <a:spcPct val="0"/>
              </a:spcBef>
              <a:buSzTx/>
              <a:defRPr/>
            </a:pPr>
            <a:r>
              <a:rPr lang="en-US" altLang="en-US" sz="2000" b="0" dirty="0">
                <a:latin typeface="Gill Sans Light"/>
                <a:ea typeface="Gill Sans" charset="0"/>
                <a:cs typeface="Gill Sans Light"/>
              </a:rPr>
              <a:t> VAX	        : 25%/year 1978 to 1986</a:t>
            </a:r>
          </a:p>
          <a:p>
            <a:pPr eaLnBrk="1" hangingPunct="1">
              <a:lnSpc>
                <a:spcPct val="100000"/>
              </a:lnSpc>
              <a:spcBef>
                <a:spcPct val="0"/>
              </a:spcBef>
              <a:buSzTx/>
              <a:defRPr/>
            </a:pPr>
            <a:r>
              <a:rPr lang="en-US" altLang="en-US" sz="2000" b="0" dirty="0">
                <a:latin typeface="Gill Sans Light"/>
                <a:ea typeface="Gill Sans" charset="0"/>
                <a:cs typeface="Gill Sans Light"/>
              </a:rPr>
              <a:t> RISC + x86  : 52%/year 1986 to 2002</a:t>
            </a:r>
          </a:p>
          <a:p>
            <a:pPr eaLnBrk="1" hangingPunct="1">
              <a:lnSpc>
                <a:spcPct val="100000"/>
              </a:lnSpc>
              <a:spcBef>
                <a:spcPct val="0"/>
              </a:spcBef>
              <a:buSzTx/>
              <a:defRPr/>
            </a:pPr>
            <a:r>
              <a:rPr lang="en-US" altLang="en-US" sz="2000" b="0" dirty="0">
                <a:latin typeface="Gill Sans Light"/>
                <a:ea typeface="Gill Sans" charset="0"/>
                <a:cs typeface="Gill Sans Light"/>
              </a:rPr>
              <a:t> RISC + x86  : ??%/year 2002 to present</a:t>
            </a:r>
          </a:p>
        </p:txBody>
      </p:sp>
      <p:sp>
        <p:nvSpPr>
          <p:cNvPr id="22533" name="Text Box 5"/>
          <p:cNvSpPr txBox="1">
            <a:spLocks noChangeArrowheads="1"/>
          </p:cNvSpPr>
          <p:nvPr/>
        </p:nvSpPr>
        <p:spPr bwMode="auto">
          <a:xfrm>
            <a:off x="2667000" y="1143001"/>
            <a:ext cx="4979988"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600" b="0"/>
              <a:t>From Hennessy and Patterson, </a:t>
            </a:r>
            <a:r>
              <a:rPr lang="en-US" altLang="en-US" sz="1600" b="0" i="1"/>
              <a:t>Computer Architecture: A Quantitative Approach</a:t>
            </a:r>
            <a:r>
              <a:rPr lang="en-US" altLang="en-US" sz="1600" b="0"/>
              <a:t>, 4th edition, Sept. 15, 2006</a:t>
            </a:r>
          </a:p>
        </p:txBody>
      </p:sp>
      <p:sp>
        <p:nvSpPr>
          <p:cNvPr id="297990" name="Text Box 6"/>
          <p:cNvSpPr txBox="1">
            <a:spLocks noChangeArrowheads="1"/>
          </p:cNvSpPr>
          <p:nvPr/>
        </p:nvSpPr>
        <p:spPr bwMode="auto">
          <a:xfrm>
            <a:off x="6096000" y="3733800"/>
            <a:ext cx="44196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Gill Sans" charset="0"/>
                <a:ea typeface="ＭＳ Ｐゴシック" charset="0"/>
                <a:cs typeface="Gill Sans" charset="0"/>
              </a:defRPr>
            </a:lvl1pPr>
            <a:lvl2pPr marL="742950" indent="-285750">
              <a:defRPr sz="2200">
                <a:solidFill>
                  <a:schemeClr val="tx1"/>
                </a:solidFill>
                <a:latin typeface="Gill Sans" charset="0"/>
                <a:ea typeface="Gill Sans" charset="0"/>
                <a:cs typeface="Gill Sans" charset="0"/>
              </a:defRPr>
            </a:lvl2pPr>
            <a:lvl3pPr>
              <a:defRPr sz="2000">
                <a:solidFill>
                  <a:schemeClr val="tx1"/>
                </a:solidFill>
                <a:latin typeface="Gill Sans" charset="0"/>
                <a:ea typeface="Gill Sans" charset="0"/>
                <a:cs typeface="Gill Sans" charset="0"/>
              </a:defRPr>
            </a:lvl3pPr>
            <a:lvl4pPr marL="1600200" indent="-228600">
              <a:defRPr sz="2000">
                <a:solidFill>
                  <a:schemeClr val="tx1"/>
                </a:solidFill>
                <a:latin typeface="Gill Sans" charset="0"/>
                <a:ea typeface="Gill Sans" charset="0"/>
                <a:cs typeface="Gill Sans" charset="0"/>
              </a:defRPr>
            </a:lvl4pPr>
            <a:lvl5pPr marL="2057400" indent="-228600">
              <a:defRPr sz="2000">
                <a:solidFill>
                  <a:schemeClr val="tx1"/>
                </a:solidFill>
                <a:latin typeface="Gill Sans" charset="0"/>
                <a:ea typeface="Gill Sans" charset="0"/>
                <a:cs typeface="Gill Sans" charset="0"/>
              </a:defRPr>
            </a:lvl5pPr>
            <a:lvl6pPr marL="2514600" indent="-228600">
              <a:defRPr sz="2000">
                <a:solidFill>
                  <a:schemeClr val="tx1"/>
                </a:solidFill>
                <a:latin typeface="Gill Sans" charset="0"/>
                <a:ea typeface="Gill Sans" charset="0"/>
                <a:cs typeface="Gill Sans" charset="0"/>
              </a:defRPr>
            </a:lvl6pPr>
            <a:lvl7pPr marL="2971800" indent="-228600">
              <a:defRPr sz="2000">
                <a:solidFill>
                  <a:schemeClr val="tx1"/>
                </a:solidFill>
                <a:latin typeface="Gill Sans" charset="0"/>
                <a:ea typeface="Gill Sans" charset="0"/>
                <a:cs typeface="Gill Sans" charset="0"/>
              </a:defRPr>
            </a:lvl7pPr>
            <a:lvl8pPr marL="3429000" indent="-228600">
              <a:defRPr sz="2000">
                <a:solidFill>
                  <a:schemeClr val="tx1"/>
                </a:solidFill>
                <a:latin typeface="Gill Sans" charset="0"/>
                <a:ea typeface="Gill Sans" charset="0"/>
                <a:cs typeface="Gill Sans" charset="0"/>
              </a:defRPr>
            </a:lvl8pPr>
            <a:lvl9pPr marL="3886200" indent="-228600">
              <a:defRPr sz="2000">
                <a:solidFill>
                  <a:schemeClr val="tx1"/>
                </a:solidFill>
                <a:latin typeface="Gill Sans" charset="0"/>
                <a:ea typeface="Gill Sans" charset="0"/>
                <a:cs typeface="Gill Sans" charset="0"/>
              </a:defRPr>
            </a:lvl9pPr>
          </a:lstStyle>
          <a:p>
            <a:pPr>
              <a:defRPr/>
            </a:pPr>
            <a:r>
              <a:rPr lang="en-US" b="0">
                <a:solidFill>
                  <a:srgbClr val="FF0000"/>
                </a:solidFill>
                <a:sym typeface="Symbol" charset="0"/>
              </a:rPr>
              <a:t> </a:t>
            </a:r>
            <a:r>
              <a:rPr lang="en-US" b="0">
                <a:solidFill>
                  <a:srgbClr val="FF0000"/>
                </a:solidFill>
              </a:rPr>
              <a:t>Sea change in chip design: multiple “cores” or processors per chip</a:t>
            </a:r>
          </a:p>
        </p:txBody>
      </p:sp>
      <p:sp>
        <p:nvSpPr>
          <p:cNvPr id="22535" name="Text Box 7"/>
          <p:cNvSpPr txBox="1">
            <a:spLocks noChangeArrowheads="1"/>
          </p:cNvSpPr>
          <p:nvPr/>
        </p:nvSpPr>
        <p:spPr bwMode="auto">
          <a:xfrm>
            <a:off x="10210800" y="898526"/>
            <a:ext cx="495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2000" b="0">
                <a:solidFill>
                  <a:srgbClr val="FF0000"/>
                </a:solidFill>
              </a:rPr>
              <a:t>3X</a:t>
            </a:r>
          </a:p>
        </p:txBody>
      </p:sp>
      <p:sp>
        <p:nvSpPr>
          <p:cNvPr id="22536" name="Line 8"/>
          <p:cNvSpPr>
            <a:spLocks noChangeShapeType="1"/>
          </p:cNvSpPr>
          <p:nvPr/>
        </p:nvSpPr>
        <p:spPr bwMode="auto">
          <a:xfrm>
            <a:off x="10287000" y="850900"/>
            <a:ext cx="0" cy="457200"/>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Tree>
    <p:extLst>
      <p:ext uri="{BB962C8B-B14F-4D97-AF65-F5344CB8AC3E}">
        <p14:creationId xmlns:p14="http://schemas.microsoft.com/office/powerpoint/2010/main" val="18854575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pPr>
              <a:defRPr/>
            </a:pPr>
            <a:r>
              <a:rPr lang="en-US" altLang="en-US">
                <a:latin typeface="Gill Sans Light" charset="0"/>
                <a:cs typeface="Gill Sans Light" charset="0"/>
              </a:rPr>
              <a:t>Another Challenge: Power Density</a:t>
            </a:r>
          </a:p>
        </p:txBody>
      </p:sp>
      <p:sp>
        <p:nvSpPr>
          <p:cNvPr id="305158" name="Rectangle 6"/>
          <p:cNvSpPr>
            <a:spLocks noGrp="1" noChangeArrowheads="1"/>
          </p:cNvSpPr>
          <p:nvPr>
            <p:ph type="body" idx="1"/>
          </p:nvPr>
        </p:nvSpPr>
        <p:spPr>
          <a:xfrm>
            <a:off x="1752600" y="4495800"/>
            <a:ext cx="8686800" cy="2133600"/>
          </a:xfrm>
        </p:spPr>
        <p:txBody>
          <a:bodyPr/>
          <a:lstStyle/>
          <a:p>
            <a:pPr>
              <a:defRPr/>
            </a:pPr>
            <a:r>
              <a:rPr lang="en-US" dirty="0">
                <a:ea typeface="ＭＳ Ｐゴシック" charset="0"/>
              </a:rPr>
              <a:t>Moore’s law extrapolation</a:t>
            </a:r>
          </a:p>
          <a:p>
            <a:pPr lvl="1">
              <a:defRPr/>
            </a:pPr>
            <a:r>
              <a:rPr lang="en-US" dirty="0">
                <a:ea typeface="ＭＳ Ｐゴシック" charset="0"/>
              </a:rPr>
              <a:t>Potential power density reaching amazing levels!</a:t>
            </a:r>
          </a:p>
          <a:p>
            <a:pPr>
              <a:defRPr/>
            </a:pPr>
            <a:r>
              <a:rPr lang="en-US" dirty="0">
                <a:ea typeface="ＭＳ Ｐゴシック" charset="0"/>
              </a:rPr>
              <a:t>Flip side: battery life very important</a:t>
            </a:r>
          </a:p>
          <a:p>
            <a:pPr lvl="1">
              <a:defRPr/>
            </a:pPr>
            <a:r>
              <a:rPr lang="en-US" dirty="0">
                <a:ea typeface="ＭＳ Ｐゴシック" charset="0"/>
              </a:rPr>
              <a:t>Moore’s law </a:t>
            </a:r>
            <a:r>
              <a:rPr lang="en-US" dirty="0" smtClean="0">
                <a:ea typeface="ＭＳ Ｐゴシック" charset="0"/>
              </a:rPr>
              <a:t>yielded </a:t>
            </a:r>
            <a:r>
              <a:rPr lang="en-US" dirty="0">
                <a:ea typeface="ＭＳ Ｐゴシック" charset="0"/>
              </a:rPr>
              <a:t>more functionality at equivalent </a:t>
            </a:r>
            <a:br>
              <a:rPr lang="en-US" dirty="0">
                <a:ea typeface="ＭＳ Ｐゴシック" charset="0"/>
              </a:rPr>
            </a:br>
            <a:r>
              <a:rPr lang="en-US" dirty="0">
                <a:ea typeface="ＭＳ Ｐゴシック" charset="0"/>
              </a:rPr>
              <a:t>(or less) total energy consumption</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90800" y="731838"/>
            <a:ext cx="6248400"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171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05158">
                                            <p:txEl>
                                              <p:pRg st="0" end="0"/>
                                            </p:txEl>
                                          </p:spTgt>
                                        </p:tgtEl>
                                        <p:attrNameLst>
                                          <p:attrName>style.visibility</p:attrName>
                                        </p:attrNameLst>
                                      </p:cBhvr>
                                      <p:to>
                                        <p:strVal val="visible"/>
                                      </p:to>
                                    </p:set>
                                    <p:anim calcmode="lin" valueType="num">
                                      <p:cBhvr additive="base">
                                        <p:cTn id="11" dur="500" fill="hold"/>
                                        <p:tgtEl>
                                          <p:spTgt spid="30515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0515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05158">
                                            <p:txEl>
                                              <p:pRg st="1" end="1"/>
                                            </p:txEl>
                                          </p:spTgt>
                                        </p:tgtEl>
                                        <p:attrNameLst>
                                          <p:attrName>style.visibility</p:attrName>
                                        </p:attrNameLst>
                                      </p:cBhvr>
                                      <p:to>
                                        <p:strVal val="visible"/>
                                      </p:to>
                                    </p:set>
                                    <p:anim calcmode="lin" valueType="num">
                                      <p:cBhvr additive="base">
                                        <p:cTn id="15" dur="500" fill="hold"/>
                                        <p:tgtEl>
                                          <p:spTgt spid="305158">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0515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05158">
                                            <p:txEl>
                                              <p:pRg st="2" end="2"/>
                                            </p:txEl>
                                          </p:spTgt>
                                        </p:tgtEl>
                                        <p:attrNameLst>
                                          <p:attrName>style.visibility</p:attrName>
                                        </p:attrNameLst>
                                      </p:cBhvr>
                                      <p:to>
                                        <p:strVal val="visible"/>
                                      </p:to>
                                    </p:set>
                                    <p:anim calcmode="lin" valueType="num">
                                      <p:cBhvr additive="base">
                                        <p:cTn id="21" dur="500" fill="hold"/>
                                        <p:tgtEl>
                                          <p:spTgt spid="305158">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05158">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05158">
                                            <p:txEl>
                                              <p:pRg st="3" end="3"/>
                                            </p:txEl>
                                          </p:spTgt>
                                        </p:tgtEl>
                                        <p:attrNameLst>
                                          <p:attrName>style.visibility</p:attrName>
                                        </p:attrNameLst>
                                      </p:cBhvr>
                                      <p:to>
                                        <p:strVal val="visible"/>
                                      </p:to>
                                    </p:set>
                                    <p:anim calcmode="lin" valueType="num">
                                      <p:cBhvr additive="base">
                                        <p:cTn id="25" dur="500" fill="hold"/>
                                        <p:tgtEl>
                                          <p:spTgt spid="30515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0515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0A0F-6604-43EA-9CB9-26A71ADEA0E8}"/>
              </a:ext>
            </a:extLst>
          </p:cNvPr>
          <p:cNvSpPr>
            <a:spLocks noGrp="1"/>
          </p:cNvSpPr>
          <p:nvPr>
            <p:ph type="title"/>
          </p:nvPr>
        </p:nvSpPr>
        <p:spPr/>
        <p:txBody>
          <a:bodyPr/>
          <a:lstStyle/>
          <a:p>
            <a:r>
              <a:rPr lang="en-US" dirty="0">
                <a:latin typeface="Gill Sans Light"/>
              </a:rPr>
              <a:t>Across Incredible Diversity</a:t>
            </a:r>
          </a:p>
        </p:txBody>
      </p:sp>
      <p:grpSp>
        <p:nvGrpSpPr>
          <p:cNvPr id="8" name="Group 10">
            <a:extLst>
              <a:ext uri="{FF2B5EF4-FFF2-40B4-BE49-F238E27FC236}">
                <a16:creationId xmlns:a16="http://schemas.microsoft.com/office/drawing/2014/main" id="{5D10F813-79BD-4A45-BAB8-EB342759AE6F}"/>
              </a:ext>
            </a:extLst>
          </p:cNvPr>
          <p:cNvGrpSpPr>
            <a:grpSpLocks/>
          </p:cNvGrpSpPr>
          <p:nvPr/>
        </p:nvGrpSpPr>
        <p:grpSpPr bwMode="auto">
          <a:xfrm>
            <a:off x="2943179" y="1271117"/>
            <a:ext cx="5672008" cy="4752018"/>
            <a:chOff x="2869" y="1485"/>
            <a:chExt cx="2608" cy="2130"/>
          </a:xfrm>
          <a:noFill/>
        </p:grpSpPr>
        <p:sp>
          <p:nvSpPr>
            <p:cNvPr id="9" name="Text Box 11">
              <a:extLst>
                <a:ext uri="{FF2B5EF4-FFF2-40B4-BE49-F238E27FC236}">
                  <a16:creationId xmlns:a16="http://schemas.microsoft.com/office/drawing/2014/main" id="{9A3C0744-85EC-4ABE-B26A-D7A4A3E1B44B}"/>
                </a:ext>
              </a:extLst>
            </p:cNvPr>
            <p:cNvSpPr txBox="1">
              <a:spLocks noChangeArrowheads="1"/>
            </p:cNvSpPr>
            <p:nvPr/>
          </p:nvSpPr>
          <p:spPr bwMode="auto">
            <a:xfrm>
              <a:off x="4126" y="3436"/>
              <a:ext cx="466" cy="179"/>
            </a:xfrm>
            <a:prstGeom prst="rect">
              <a:avLst/>
            </a:prstGeom>
            <a:grpFill/>
            <a:ln w="12700">
              <a:noFill/>
              <a:miter lim="800000"/>
              <a:headEnd type="none" w="sm" len="sm"/>
              <a:tailEnd type="none" w="sm" len="sm"/>
            </a:ln>
            <a:effectLst/>
          </p:spPr>
          <p:txBody>
            <a:bodyPr wrap="square">
              <a:prstTxWarp prst="textNoShape">
                <a:avLst/>
              </a:prstTxWarp>
              <a:spAutoFit/>
            </a:bodyPr>
            <a:lstStyle/>
            <a:p>
              <a:pPr algn="ctr" eaLnBrk="0" hangingPunct="0"/>
              <a:r>
                <a:rPr lang="en-US" sz="2000" b="1" dirty="0">
                  <a:latin typeface="Gill Sans Light"/>
                </a:rPr>
                <a:t>years</a:t>
              </a:r>
            </a:p>
          </p:txBody>
        </p:sp>
        <p:sp>
          <p:nvSpPr>
            <p:cNvPr id="10" name="Text Box 12">
              <a:extLst>
                <a:ext uri="{FF2B5EF4-FFF2-40B4-BE49-F238E27FC236}">
                  <a16:creationId xmlns:a16="http://schemas.microsoft.com/office/drawing/2014/main" id="{472C6D60-7735-4384-821D-DA7F7CB1939E}"/>
                </a:ext>
              </a:extLst>
            </p:cNvPr>
            <p:cNvSpPr txBox="1">
              <a:spLocks noChangeArrowheads="1"/>
            </p:cNvSpPr>
            <p:nvPr/>
          </p:nvSpPr>
          <p:spPr bwMode="auto">
            <a:xfrm>
              <a:off x="2869" y="1485"/>
              <a:ext cx="792" cy="317"/>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dirty="0">
                  <a:latin typeface="Gill Sans Light"/>
                </a:rPr>
                <a:t>Computers</a:t>
              </a:r>
            </a:p>
            <a:p>
              <a:pPr eaLnBrk="0" hangingPunct="0"/>
              <a:r>
                <a:rPr lang="en-US" sz="2000" b="1" dirty="0">
                  <a:latin typeface="Gill Sans Light"/>
                </a:rPr>
                <a:t>Per Person</a:t>
              </a:r>
            </a:p>
          </p:txBody>
        </p:sp>
        <p:sp>
          <p:nvSpPr>
            <p:cNvPr id="11" name="Text Box 13">
              <a:extLst>
                <a:ext uri="{FF2B5EF4-FFF2-40B4-BE49-F238E27FC236}">
                  <a16:creationId xmlns:a16="http://schemas.microsoft.com/office/drawing/2014/main" id="{5B27FFE7-23EE-4D47-BD91-B642FD63CD8A}"/>
                </a:ext>
              </a:extLst>
            </p:cNvPr>
            <p:cNvSpPr txBox="1">
              <a:spLocks noChangeArrowheads="1"/>
            </p:cNvSpPr>
            <p:nvPr/>
          </p:nvSpPr>
          <p:spPr bwMode="auto">
            <a:xfrm>
              <a:off x="3043" y="3155"/>
              <a:ext cx="421" cy="179"/>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a:latin typeface="Gill Sans Light"/>
                </a:rPr>
                <a:t>10</a:t>
              </a:r>
              <a:r>
                <a:rPr lang="en-US" sz="2000" b="1" baseline="30000">
                  <a:latin typeface="Gill Sans Light"/>
                </a:rPr>
                <a:t>3</a:t>
              </a:r>
              <a:r>
                <a:rPr lang="en-US" sz="2000" b="1">
                  <a:latin typeface="Gill Sans Light"/>
                </a:rPr>
                <a:t>:1</a:t>
              </a:r>
            </a:p>
          </p:txBody>
        </p:sp>
        <p:sp>
          <p:nvSpPr>
            <p:cNvPr id="12" name="Text Box 14">
              <a:extLst>
                <a:ext uri="{FF2B5EF4-FFF2-40B4-BE49-F238E27FC236}">
                  <a16:creationId xmlns:a16="http://schemas.microsoft.com/office/drawing/2014/main" id="{F7BBCF28-807A-4A09-93E1-A36FEF37FEBD}"/>
                </a:ext>
              </a:extLst>
            </p:cNvPr>
            <p:cNvSpPr txBox="1">
              <a:spLocks noChangeArrowheads="1"/>
            </p:cNvSpPr>
            <p:nvPr/>
          </p:nvSpPr>
          <p:spPr bwMode="auto">
            <a:xfrm>
              <a:off x="3043" y="1824"/>
              <a:ext cx="421" cy="179"/>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dirty="0">
                  <a:latin typeface="Gill Sans Light"/>
                </a:rPr>
                <a:t>1:10</a:t>
              </a:r>
              <a:r>
                <a:rPr lang="en-US" sz="2000" b="1" baseline="30000" dirty="0">
                  <a:latin typeface="Gill Sans Light"/>
                </a:rPr>
                <a:t>6</a:t>
              </a:r>
            </a:p>
          </p:txBody>
        </p:sp>
        <p:sp>
          <p:nvSpPr>
            <p:cNvPr id="13" name="Text Box 15">
              <a:extLst>
                <a:ext uri="{FF2B5EF4-FFF2-40B4-BE49-F238E27FC236}">
                  <a16:creationId xmlns:a16="http://schemas.microsoft.com/office/drawing/2014/main" id="{3BD8810E-0392-437B-B9E5-5B4A64D9B4AE}"/>
                </a:ext>
              </a:extLst>
            </p:cNvPr>
            <p:cNvSpPr txBox="1">
              <a:spLocks noChangeArrowheads="1"/>
            </p:cNvSpPr>
            <p:nvPr/>
          </p:nvSpPr>
          <p:spPr bwMode="auto">
            <a:xfrm>
              <a:off x="4800" y="2640"/>
              <a:ext cx="677"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a:latin typeface="Gill Sans Light"/>
                </a:rPr>
                <a:t>Laptop</a:t>
              </a:r>
            </a:p>
          </p:txBody>
        </p:sp>
        <p:sp>
          <p:nvSpPr>
            <p:cNvPr id="14" name="Text Box 16">
              <a:extLst>
                <a:ext uri="{FF2B5EF4-FFF2-40B4-BE49-F238E27FC236}">
                  <a16:creationId xmlns:a16="http://schemas.microsoft.com/office/drawing/2014/main" id="{CE58D283-2279-4B60-A808-35810433D7FC}"/>
                </a:ext>
              </a:extLst>
            </p:cNvPr>
            <p:cNvSpPr txBox="1">
              <a:spLocks noChangeArrowheads="1"/>
            </p:cNvSpPr>
            <p:nvPr/>
          </p:nvSpPr>
          <p:spPr bwMode="auto">
            <a:xfrm>
              <a:off x="4958" y="2814"/>
              <a:ext cx="394"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a:latin typeface="Gill Sans Light"/>
                </a:rPr>
                <a:t>PDA</a:t>
              </a:r>
            </a:p>
          </p:txBody>
        </p:sp>
        <p:sp>
          <p:nvSpPr>
            <p:cNvPr id="15" name="Line 17">
              <a:extLst>
                <a:ext uri="{FF2B5EF4-FFF2-40B4-BE49-F238E27FC236}">
                  <a16:creationId xmlns:a16="http://schemas.microsoft.com/office/drawing/2014/main" id="{09C3DDC5-C7DF-4AB7-A622-418D57B84F7B}"/>
                </a:ext>
              </a:extLst>
            </p:cNvPr>
            <p:cNvSpPr>
              <a:spLocks noChangeShapeType="1"/>
            </p:cNvSpPr>
            <p:nvPr/>
          </p:nvSpPr>
          <p:spPr bwMode="auto">
            <a:xfrm>
              <a:off x="3458" y="3385"/>
              <a:ext cx="1978" cy="0"/>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latin typeface="Gill Sans Light"/>
              </a:endParaRPr>
            </a:p>
          </p:txBody>
        </p:sp>
        <p:sp>
          <p:nvSpPr>
            <p:cNvPr id="16" name="Line 18">
              <a:extLst>
                <a:ext uri="{FF2B5EF4-FFF2-40B4-BE49-F238E27FC236}">
                  <a16:creationId xmlns:a16="http://schemas.microsoft.com/office/drawing/2014/main" id="{46AEC945-A569-410E-8F23-F28CB2CA9B80}"/>
                </a:ext>
              </a:extLst>
            </p:cNvPr>
            <p:cNvSpPr>
              <a:spLocks noChangeShapeType="1"/>
            </p:cNvSpPr>
            <p:nvPr/>
          </p:nvSpPr>
          <p:spPr bwMode="auto">
            <a:xfrm flipV="1">
              <a:off x="3462" y="1715"/>
              <a:ext cx="0" cy="1661"/>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latin typeface="Gill Sans Light"/>
              </a:endParaRPr>
            </a:p>
          </p:txBody>
        </p:sp>
        <p:pic>
          <p:nvPicPr>
            <p:cNvPr id="17" name="Picture 16" descr="whirlwind-computer">
              <a:extLst>
                <a:ext uri="{FF2B5EF4-FFF2-40B4-BE49-F238E27FC236}">
                  <a16:creationId xmlns:a16="http://schemas.microsoft.com/office/drawing/2014/main" id="{389B4B18-20AD-45EC-8DDD-B70146E4AC0D}"/>
                </a:ext>
              </a:extLst>
            </p:cNvPr>
            <p:cNvPicPr>
              <a:picLocks noChangeAspect="1" noChangeArrowheads="1"/>
            </p:cNvPicPr>
            <p:nvPr/>
          </p:nvPicPr>
          <p:blipFill>
            <a:blip r:embed="rId2"/>
            <a:srcRect/>
            <a:stretch>
              <a:fillRect/>
            </a:stretch>
          </p:blipFill>
          <p:spPr bwMode="auto">
            <a:xfrm>
              <a:off x="3486" y="1777"/>
              <a:ext cx="486" cy="348"/>
            </a:xfrm>
            <a:prstGeom prst="rect">
              <a:avLst/>
            </a:prstGeom>
            <a:grpFill/>
          </p:spPr>
        </p:pic>
        <p:pic>
          <p:nvPicPr>
            <p:cNvPr id="18" name="Picture 17" descr="360-67">
              <a:extLst>
                <a:ext uri="{FF2B5EF4-FFF2-40B4-BE49-F238E27FC236}">
                  <a16:creationId xmlns:a16="http://schemas.microsoft.com/office/drawing/2014/main" id="{49ED183E-F816-451C-8FE1-75D66BF12629}"/>
                </a:ext>
              </a:extLst>
            </p:cNvPr>
            <p:cNvPicPr>
              <a:picLocks noChangeAspect="1" noChangeArrowheads="1"/>
            </p:cNvPicPr>
            <p:nvPr/>
          </p:nvPicPr>
          <p:blipFill>
            <a:blip r:embed="rId3"/>
            <a:srcRect/>
            <a:stretch>
              <a:fillRect/>
            </a:stretch>
          </p:blipFill>
          <p:spPr bwMode="auto">
            <a:xfrm>
              <a:off x="3736" y="2070"/>
              <a:ext cx="442" cy="327"/>
            </a:xfrm>
            <a:prstGeom prst="rect">
              <a:avLst/>
            </a:prstGeom>
            <a:grpFill/>
          </p:spPr>
        </p:pic>
        <p:sp>
          <p:nvSpPr>
            <p:cNvPr id="19" name="Text Box 21">
              <a:extLst>
                <a:ext uri="{FF2B5EF4-FFF2-40B4-BE49-F238E27FC236}">
                  <a16:creationId xmlns:a16="http://schemas.microsoft.com/office/drawing/2014/main" id="{92088DE2-AB62-4F8F-B164-71303D7DEC89}"/>
                </a:ext>
              </a:extLst>
            </p:cNvPr>
            <p:cNvSpPr txBox="1">
              <a:spLocks noChangeArrowheads="1"/>
            </p:cNvSpPr>
            <p:nvPr/>
          </p:nvSpPr>
          <p:spPr bwMode="auto">
            <a:xfrm>
              <a:off x="4154" y="1968"/>
              <a:ext cx="862"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dirty="0">
                  <a:latin typeface="Gill Sans Light"/>
                </a:rPr>
                <a:t>Mainframe</a:t>
              </a:r>
            </a:p>
          </p:txBody>
        </p:sp>
        <p:pic>
          <p:nvPicPr>
            <p:cNvPr id="20" name="Picture 19" descr="vax11-780">
              <a:extLst>
                <a:ext uri="{FF2B5EF4-FFF2-40B4-BE49-F238E27FC236}">
                  <a16:creationId xmlns:a16="http://schemas.microsoft.com/office/drawing/2014/main" id="{3E8F486C-83A3-40E7-9A1D-01E45EF21617}"/>
                </a:ext>
              </a:extLst>
            </p:cNvPr>
            <p:cNvPicPr>
              <a:picLocks noChangeAspect="1" noChangeArrowheads="1"/>
            </p:cNvPicPr>
            <p:nvPr/>
          </p:nvPicPr>
          <p:blipFill>
            <a:blip r:embed="rId4"/>
            <a:srcRect/>
            <a:stretch>
              <a:fillRect/>
            </a:stretch>
          </p:blipFill>
          <p:spPr bwMode="auto">
            <a:xfrm>
              <a:off x="4108" y="2307"/>
              <a:ext cx="272" cy="296"/>
            </a:xfrm>
            <a:prstGeom prst="rect">
              <a:avLst/>
            </a:prstGeom>
            <a:grpFill/>
          </p:spPr>
        </p:pic>
        <p:sp>
          <p:nvSpPr>
            <p:cNvPr id="21" name="Text Box 23">
              <a:extLst>
                <a:ext uri="{FF2B5EF4-FFF2-40B4-BE49-F238E27FC236}">
                  <a16:creationId xmlns:a16="http://schemas.microsoft.com/office/drawing/2014/main" id="{D5611B7C-AE1C-475B-B191-136AFEFE07A8}"/>
                </a:ext>
              </a:extLst>
            </p:cNvPr>
            <p:cNvSpPr txBox="1">
              <a:spLocks noChangeArrowheads="1"/>
            </p:cNvSpPr>
            <p:nvPr/>
          </p:nvSpPr>
          <p:spPr bwMode="auto">
            <a:xfrm>
              <a:off x="4386" y="2216"/>
              <a:ext cx="468"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a:latin typeface="Gill Sans Light"/>
                </a:rPr>
                <a:t>Mini</a:t>
              </a:r>
            </a:p>
          </p:txBody>
        </p:sp>
        <p:pic>
          <p:nvPicPr>
            <p:cNvPr id="22" name="Picture 21" descr="sun3+3d">
              <a:extLst>
                <a:ext uri="{FF2B5EF4-FFF2-40B4-BE49-F238E27FC236}">
                  <a16:creationId xmlns:a16="http://schemas.microsoft.com/office/drawing/2014/main" id="{D7ABBD37-0D2E-4DAA-B748-916F6944F832}"/>
                </a:ext>
              </a:extLst>
            </p:cNvPr>
            <p:cNvPicPr>
              <a:picLocks noChangeAspect="1" noChangeArrowheads="1"/>
            </p:cNvPicPr>
            <p:nvPr/>
          </p:nvPicPr>
          <p:blipFill>
            <a:blip r:embed="rId5"/>
            <a:srcRect/>
            <a:stretch>
              <a:fillRect/>
            </a:stretch>
          </p:blipFill>
          <p:spPr bwMode="auto">
            <a:xfrm>
              <a:off x="4284" y="2488"/>
              <a:ext cx="303" cy="259"/>
            </a:xfrm>
            <a:prstGeom prst="rect">
              <a:avLst/>
            </a:prstGeom>
            <a:grpFill/>
          </p:spPr>
        </p:pic>
        <p:sp>
          <p:nvSpPr>
            <p:cNvPr id="23" name="Text Box 25">
              <a:extLst>
                <a:ext uri="{FF2B5EF4-FFF2-40B4-BE49-F238E27FC236}">
                  <a16:creationId xmlns:a16="http://schemas.microsoft.com/office/drawing/2014/main" id="{914490FE-600D-47A1-A328-35242F69CEBD}"/>
                </a:ext>
              </a:extLst>
            </p:cNvPr>
            <p:cNvSpPr txBox="1">
              <a:spLocks noChangeArrowheads="1"/>
            </p:cNvSpPr>
            <p:nvPr/>
          </p:nvSpPr>
          <p:spPr bwMode="auto">
            <a:xfrm>
              <a:off x="4547" y="2397"/>
              <a:ext cx="829"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dirty="0">
                  <a:latin typeface="Gill Sans Light"/>
                </a:rPr>
                <a:t>Workstation</a:t>
              </a:r>
            </a:p>
          </p:txBody>
        </p:sp>
        <p:sp>
          <p:nvSpPr>
            <p:cNvPr id="24" name="Text Box 26">
              <a:extLst>
                <a:ext uri="{FF2B5EF4-FFF2-40B4-BE49-F238E27FC236}">
                  <a16:creationId xmlns:a16="http://schemas.microsoft.com/office/drawing/2014/main" id="{C1F18156-0600-4254-8697-88ED2A773D30}"/>
                </a:ext>
              </a:extLst>
            </p:cNvPr>
            <p:cNvSpPr txBox="1">
              <a:spLocks noChangeArrowheads="1"/>
            </p:cNvSpPr>
            <p:nvPr/>
          </p:nvSpPr>
          <p:spPr bwMode="auto">
            <a:xfrm>
              <a:off x="4704" y="2544"/>
              <a:ext cx="309"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a:latin typeface="Gill Sans Light"/>
                </a:rPr>
                <a:t>PC</a:t>
              </a:r>
            </a:p>
          </p:txBody>
        </p:sp>
        <p:pic>
          <p:nvPicPr>
            <p:cNvPr id="25" name="Picture 24" descr="IBM_ThinkPad@ThinkPad_A_Series">
              <a:extLst>
                <a:ext uri="{FF2B5EF4-FFF2-40B4-BE49-F238E27FC236}">
                  <a16:creationId xmlns:a16="http://schemas.microsoft.com/office/drawing/2014/main" id="{0C6AD6F4-597F-45D7-914B-B9DEC408D7DD}"/>
                </a:ext>
              </a:extLst>
            </p:cNvPr>
            <p:cNvPicPr>
              <a:picLocks noChangeAspect="1" noChangeArrowheads="1"/>
            </p:cNvPicPr>
            <p:nvPr/>
          </p:nvPicPr>
          <p:blipFill>
            <a:blip r:embed="rId6"/>
            <a:srcRect/>
            <a:stretch>
              <a:fillRect/>
            </a:stretch>
          </p:blipFill>
          <p:spPr bwMode="auto">
            <a:xfrm>
              <a:off x="4635" y="2760"/>
              <a:ext cx="233" cy="227"/>
            </a:xfrm>
            <a:prstGeom prst="rect">
              <a:avLst/>
            </a:prstGeom>
            <a:grpFill/>
          </p:spPr>
        </p:pic>
        <p:pic>
          <p:nvPicPr>
            <p:cNvPr id="26" name="Picture 28" descr="cell-phone-nokia">
              <a:hlinkClick r:id="rId7"/>
              <a:extLst>
                <a:ext uri="{FF2B5EF4-FFF2-40B4-BE49-F238E27FC236}">
                  <a16:creationId xmlns:a16="http://schemas.microsoft.com/office/drawing/2014/main" id="{E15804DA-0E95-4FB2-9E94-A5F06245153D}"/>
                </a:ext>
              </a:extLst>
            </p:cNvPr>
            <p:cNvPicPr>
              <a:picLocks noChangeAspect="1" noChangeArrowheads="1"/>
            </p:cNvPicPr>
            <p:nvPr/>
          </p:nvPicPr>
          <p:blipFill>
            <a:blip r:embed="rId8"/>
            <a:srcRect/>
            <a:stretch>
              <a:fillRect/>
            </a:stretch>
          </p:blipFill>
          <p:spPr bwMode="auto">
            <a:xfrm>
              <a:off x="5031" y="3078"/>
              <a:ext cx="175" cy="133"/>
            </a:xfrm>
            <a:prstGeom prst="rect">
              <a:avLst/>
            </a:prstGeom>
            <a:grpFill/>
          </p:spPr>
        </p:pic>
        <p:pic>
          <p:nvPicPr>
            <p:cNvPr id="27" name="Picture 29" descr="pcsm">
              <a:extLst>
                <a:ext uri="{FF2B5EF4-FFF2-40B4-BE49-F238E27FC236}">
                  <a16:creationId xmlns:a16="http://schemas.microsoft.com/office/drawing/2014/main" id="{F28C2F90-436C-4EEB-91D7-EFF4422FFC97}"/>
                </a:ext>
              </a:extLst>
            </p:cNvPr>
            <p:cNvPicPr>
              <a:picLocks noChangeAspect="1" noChangeArrowheads="1"/>
            </p:cNvPicPr>
            <p:nvPr/>
          </p:nvPicPr>
          <p:blipFill>
            <a:blip r:embed="rId9"/>
            <a:srcRect/>
            <a:stretch>
              <a:fillRect/>
            </a:stretch>
          </p:blipFill>
          <p:spPr bwMode="auto">
            <a:xfrm>
              <a:off x="4503" y="2624"/>
              <a:ext cx="157" cy="221"/>
            </a:xfrm>
            <a:prstGeom prst="rect">
              <a:avLst/>
            </a:prstGeom>
            <a:grpFill/>
          </p:spPr>
        </p:pic>
        <p:pic>
          <p:nvPicPr>
            <p:cNvPr id="28" name="Picture 30" descr="palm">
              <a:extLst>
                <a:ext uri="{FF2B5EF4-FFF2-40B4-BE49-F238E27FC236}">
                  <a16:creationId xmlns:a16="http://schemas.microsoft.com/office/drawing/2014/main" id="{ED3CE635-00B4-4DE1-BF18-AE6818912330}"/>
                </a:ext>
              </a:extLst>
            </p:cNvPr>
            <p:cNvPicPr>
              <a:picLocks noChangeAspect="1" noChangeArrowheads="1"/>
            </p:cNvPicPr>
            <p:nvPr/>
          </p:nvPicPr>
          <p:blipFill>
            <a:blip r:embed="rId10"/>
            <a:srcRect/>
            <a:stretch>
              <a:fillRect/>
            </a:stretch>
          </p:blipFill>
          <p:spPr bwMode="auto">
            <a:xfrm>
              <a:off x="4803" y="2984"/>
              <a:ext cx="126" cy="184"/>
            </a:xfrm>
            <a:prstGeom prst="rect">
              <a:avLst/>
            </a:prstGeom>
            <a:grpFill/>
            <a:ln w="9525">
              <a:noFill/>
              <a:miter lim="800000"/>
              <a:headEnd/>
              <a:tailEnd/>
            </a:ln>
          </p:spPr>
        </p:pic>
        <p:sp>
          <p:nvSpPr>
            <p:cNvPr id="29" name="Rectangle 31">
              <a:extLst>
                <a:ext uri="{FF2B5EF4-FFF2-40B4-BE49-F238E27FC236}">
                  <a16:creationId xmlns:a16="http://schemas.microsoft.com/office/drawing/2014/main" id="{8044E0CE-C901-4427-8A49-ABA3B25149DF}"/>
                </a:ext>
              </a:extLst>
            </p:cNvPr>
            <p:cNvSpPr>
              <a:spLocks noChangeArrowheads="1"/>
            </p:cNvSpPr>
            <p:nvPr/>
          </p:nvSpPr>
          <p:spPr bwMode="auto">
            <a:xfrm>
              <a:off x="5064" y="2934"/>
              <a:ext cx="322" cy="166"/>
            </a:xfrm>
            <a:prstGeom prst="rect">
              <a:avLst/>
            </a:prstGeom>
            <a:grpFill/>
            <a:ln w="9525">
              <a:noFill/>
              <a:miter lim="800000"/>
              <a:headEnd/>
              <a:tailEnd/>
            </a:ln>
            <a:effectLst/>
          </p:spPr>
          <p:txBody>
            <a:bodyPr wrap="square">
              <a:prstTxWarp prst="textNoShape">
                <a:avLst/>
              </a:prstTxWarp>
              <a:spAutoFit/>
            </a:bodyPr>
            <a:lstStyle/>
            <a:p>
              <a:r>
                <a:rPr lang="en-US">
                  <a:latin typeface="Gill Sans Light"/>
                </a:rPr>
                <a:t>Cell</a:t>
              </a:r>
            </a:p>
          </p:txBody>
        </p:sp>
        <p:sp>
          <p:nvSpPr>
            <p:cNvPr id="30" name="Text Box 32">
              <a:extLst>
                <a:ext uri="{FF2B5EF4-FFF2-40B4-BE49-F238E27FC236}">
                  <a16:creationId xmlns:a16="http://schemas.microsoft.com/office/drawing/2014/main" id="{1388A05D-FB32-414D-ABFF-D92BED86D770}"/>
                </a:ext>
              </a:extLst>
            </p:cNvPr>
            <p:cNvSpPr txBox="1">
              <a:spLocks noChangeArrowheads="1"/>
            </p:cNvSpPr>
            <p:nvPr/>
          </p:nvSpPr>
          <p:spPr bwMode="auto">
            <a:xfrm>
              <a:off x="3163" y="2712"/>
              <a:ext cx="301" cy="179"/>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a:latin typeface="Gill Sans Light"/>
                </a:rPr>
                <a:t>1:1</a:t>
              </a:r>
            </a:p>
          </p:txBody>
        </p:sp>
        <p:sp>
          <p:nvSpPr>
            <p:cNvPr id="31" name="Text Box 33">
              <a:extLst>
                <a:ext uri="{FF2B5EF4-FFF2-40B4-BE49-F238E27FC236}">
                  <a16:creationId xmlns:a16="http://schemas.microsoft.com/office/drawing/2014/main" id="{E8D5CEE8-3D12-407E-BEDD-DA44CFD68093}"/>
                </a:ext>
              </a:extLst>
            </p:cNvPr>
            <p:cNvSpPr txBox="1">
              <a:spLocks noChangeArrowheads="1"/>
            </p:cNvSpPr>
            <p:nvPr/>
          </p:nvSpPr>
          <p:spPr bwMode="auto">
            <a:xfrm>
              <a:off x="3043" y="2304"/>
              <a:ext cx="421" cy="179"/>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a:latin typeface="Gill Sans Light"/>
                </a:rPr>
                <a:t>1:10</a:t>
              </a:r>
              <a:r>
                <a:rPr lang="en-US" sz="2000" b="1" baseline="30000">
                  <a:latin typeface="Gill Sans Light"/>
                </a:rPr>
                <a:t>3</a:t>
              </a:r>
            </a:p>
          </p:txBody>
        </p:sp>
      </p:grpSp>
      <p:grpSp>
        <p:nvGrpSpPr>
          <p:cNvPr id="32" name="Group 7">
            <a:extLst>
              <a:ext uri="{FF2B5EF4-FFF2-40B4-BE49-F238E27FC236}">
                <a16:creationId xmlns:a16="http://schemas.microsoft.com/office/drawing/2014/main" id="{1699EAD4-1C3F-4139-A113-A84FC1B4547B}"/>
              </a:ext>
            </a:extLst>
          </p:cNvPr>
          <p:cNvGrpSpPr>
            <a:grpSpLocks/>
          </p:cNvGrpSpPr>
          <p:nvPr/>
        </p:nvGrpSpPr>
        <p:grpSpPr bwMode="auto">
          <a:xfrm>
            <a:off x="7803014" y="5077930"/>
            <a:ext cx="781050" cy="1096963"/>
            <a:chOff x="4992" y="3124"/>
            <a:chExt cx="492" cy="691"/>
          </a:xfrm>
        </p:grpSpPr>
        <p:sp>
          <p:nvSpPr>
            <p:cNvPr id="33" name="Text Box 8">
              <a:extLst>
                <a:ext uri="{FF2B5EF4-FFF2-40B4-BE49-F238E27FC236}">
                  <a16:creationId xmlns:a16="http://schemas.microsoft.com/office/drawing/2014/main" id="{BF058DE4-9103-4F29-8EC2-917A7FCFE932}"/>
                </a:ext>
              </a:extLst>
            </p:cNvPr>
            <p:cNvSpPr txBox="1">
              <a:spLocks noChangeArrowheads="1"/>
            </p:cNvSpPr>
            <p:nvPr/>
          </p:nvSpPr>
          <p:spPr bwMode="auto">
            <a:xfrm>
              <a:off x="4992" y="3408"/>
              <a:ext cx="492" cy="407"/>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b="1" i="1" dirty="0">
                  <a:latin typeface="Gill Sans Light"/>
                </a:rPr>
                <a:t>Mote!</a:t>
              </a:r>
            </a:p>
          </p:txBody>
        </p:sp>
        <p:pic>
          <p:nvPicPr>
            <p:cNvPr id="34" name="Picture 9" descr="dots">
              <a:extLst>
                <a:ext uri="{FF2B5EF4-FFF2-40B4-BE49-F238E27FC236}">
                  <a16:creationId xmlns:a16="http://schemas.microsoft.com/office/drawing/2014/main" id="{D207A8E7-360F-42AA-9F04-75157D11A29F}"/>
                </a:ext>
              </a:extLst>
            </p:cNvPr>
            <p:cNvPicPr>
              <a:picLocks noChangeAspect="1" noChangeArrowheads="1"/>
            </p:cNvPicPr>
            <p:nvPr/>
          </p:nvPicPr>
          <p:blipFill>
            <a:blip r:embed="rId11"/>
            <a:srcRect/>
            <a:stretch>
              <a:fillRect/>
            </a:stretch>
          </p:blipFill>
          <p:spPr bwMode="auto">
            <a:xfrm>
              <a:off x="5206" y="3124"/>
              <a:ext cx="211" cy="260"/>
            </a:xfrm>
            <a:prstGeom prst="rect">
              <a:avLst/>
            </a:prstGeom>
            <a:noFill/>
          </p:spPr>
        </p:pic>
      </p:grpSp>
      <p:pic>
        <p:nvPicPr>
          <p:cNvPr id="35" name="Picture 3">
            <a:extLst>
              <a:ext uri="{FF2B5EF4-FFF2-40B4-BE49-F238E27FC236}">
                <a16:creationId xmlns:a16="http://schemas.microsoft.com/office/drawing/2014/main" id="{FE365BF6-594A-48A9-B078-E751D65F771C}"/>
              </a:ext>
            </a:extLst>
          </p:cNvPr>
          <p:cNvPicPr>
            <a:picLocks noChangeAspect="1"/>
          </p:cNvPicPr>
          <p:nvPr/>
        </p:nvPicPr>
        <p:blipFill>
          <a:blip r:embed="rId12"/>
          <a:srcRect/>
          <a:stretch>
            <a:fillRect/>
          </a:stretch>
        </p:blipFill>
        <p:spPr bwMode="auto">
          <a:xfrm>
            <a:off x="8251781" y="1386871"/>
            <a:ext cx="1252243" cy="767207"/>
          </a:xfrm>
          <a:prstGeom prst="rect">
            <a:avLst/>
          </a:prstGeom>
          <a:noFill/>
          <a:ln w="9525">
            <a:noFill/>
            <a:miter lim="800000"/>
            <a:headEnd/>
            <a:tailEnd/>
          </a:ln>
        </p:spPr>
      </p:pic>
      <p:pic>
        <p:nvPicPr>
          <p:cNvPr id="36" name="Picture 35">
            <a:extLst>
              <a:ext uri="{FF2B5EF4-FFF2-40B4-BE49-F238E27FC236}">
                <a16:creationId xmlns:a16="http://schemas.microsoft.com/office/drawing/2014/main" id="{C810018B-C7FD-47F0-9242-43E0008A9661}"/>
              </a:ext>
            </a:extLst>
          </p:cNvPr>
          <p:cNvPicPr>
            <a:picLocks noChangeAspect="1"/>
          </p:cNvPicPr>
          <p:nvPr/>
        </p:nvPicPr>
        <p:blipFill>
          <a:blip r:embed="rId13"/>
          <a:stretch>
            <a:fillRect/>
          </a:stretch>
        </p:blipFill>
        <p:spPr>
          <a:xfrm>
            <a:off x="8341993" y="4335488"/>
            <a:ext cx="467971" cy="493613"/>
          </a:xfrm>
          <a:prstGeom prst="rect">
            <a:avLst/>
          </a:prstGeom>
        </p:spPr>
      </p:pic>
      <p:pic>
        <p:nvPicPr>
          <p:cNvPr id="37" name="Picture 36">
            <a:extLst>
              <a:ext uri="{FF2B5EF4-FFF2-40B4-BE49-F238E27FC236}">
                <a16:creationId xmlns:a16="http://schemas.microsoft.com/office/drawing/2014/main" id="{D1929489-B9F1-47A2-B557-29F9AC3BC377}"/>
              </a:ext>
            </a:extLst>
          </p:cNvPr>
          <p:cNvPicPr>
            <a:picLocks noChangeAspect="1"/>
          </p:cNvPicPr>
          <p:nvPr/>
        </p:nvPicPr>
        <p:blipFill>
          <a:blip r:embed="rId14"/>
          <a:stretch>
            <a:fillRect/>
          </a:stretch>
        </p:blipFill>
        <p:spPr>
          <a:xfrm>
            <a:off x="7607032" y="1855254"/>
            <a:ext cx="1333500" cy="952500"/>
          </a:xfrm>
          <a:prstGeom prst="rect">
            <a:avLst/>
          </a:prstGeom>
        </p:spPr>
      </p:pic>
      <p:pic>
        <p:nvPicPr>
          <p:cNvPr id="38" name="Picture 37">
            <a:extLst>
              <a:ext uri="{FF2B5EF4-FFF2-40B4-BE49-F238E27FC236}">
                <a16:creationId xmlns:a16="http://schemas.microsoft.com/office/drawing/2014/main" id="{5AAB8D1F-E62B-494A-B5B1-6BAE3DB8D6EA}"/>
              </a:ext>
            </a:extLst>
          </p:cNvPr>
          <p:cNvPicPr>
            <a:picLocks noChangeAspect="1"/>
          </p:cNvPicPr>
          <p:nvPr/>
        </p:nvPicPr>
        <p:blipFill>
          <a:blip r:embed="rId15"/>
          <a:stretch>
            <a:fillRect/>
          </a:stretch>
        </p:blipFill>
        <p:spPr>
          <a:xfrm>
            <a:off x="8098978" y="2735663"/>
            <a:ext cx="864217" cy="822885"/>
          </a:xfrm>
          <a:prstGeom prst="rect">
            <a:avLst/>
          </a:prstGeom>
        </p:spPr>
      </p:pic>
      <p:pic>
        <p:nvPicPr>
          <p:cNvPr id="39" name="Picture 38">
            <a:extLst>
              <a:ext uri="{FF2B5EF4-FFF2-40B4-BE49-F238E27FC236}">
                <a16:creationId xmlns:a16="http://schemas.microsoft.com/office/drawing/2014/main" id="{9EB786B3-DE01-48A3-86E8-C9B1EDCB14CE}"/>
              </a:ext>
            </a:extLst>
          </p:cNvPr>
          <p:cNvPicPr>
            <a:picLocks noChangeAspect="1"/>
          </p:cNvPicPr>
          <p:nvPr/>
        </p:nvPicPr>
        <p:blipFill>
          <a:blip r:embed="rId16"/>
          <a:stretch>
            <a:fillRect/>
          </a:stretch>
        </p:blipFill>
        <p:spPr>
          <a:xfrm>
            <a:off x="8267431" y="3562184"/>
            <a:ext cx="583453" cy="575708"/>
          </a:xfrm>
          <a:prstGeom prst="rect">
            <a:avLst/>
          </a:prstGeom>
        </p:spPr>
      </p:pic>
      <p:pic>
        <p:nvPicPr>
          <p:cNvPr id="40" name="Picture 39">
            <a:extLst>
              <a:ext uri="{FF2B5EF4-FFF2-40B4-BE49-F238E27FC236}">
                <a16:creationId xmlns:a16="http://schemas.microsoft.com/office/drawing/2014/main" id="{95C60093-309B-4D0E-A03A-7D5CA888A1F3}"/>
              </a:ext>
            </a:extLst>
          </p:cNvPr>
          <p:cNvPicPr>
            <a:picLocks noChangeAspect="1"/>
          </p:cNvPicPr>
          <p:nvPr/>
        </p:nvPicPr>
        <p:blipFill>
          <a:blip r:embed="rId17"/>
          <a:stretch>
            <a:fillRect/>
          </a:stretch>
        </p:blipFill>
        <p:spPr>
          <a:xfrm>
            <a:off x="8554619" y="3932078"/>
            <a:ext cx="540718" cy="485962"/>
          </a:xfrm>
          <a:prstGeom prst="rect">
            <a:avLst/>
          </a:prstGeom>
        </p:spPr>
      </p:pic>
      <p:cxnSp>
        <p:nvCxnSpPr>
          <p:cNvPr id="41" name="Straight Connector 40">
            <a:extLst>
              <a:ext uri="{FF2B5EF4-FFF2-40B4-BE49-F238E27FC236}">
                <a16:creationId xmlns:a16="http://schemas.microsoft.com/office/drawing/2014/main" id="{DC884FD5-35B5-48B3-88FA-5EA73C48FF56}"/>
              </a:ext>
            </a:extLst>
          </p:cNvPr>
          <p:cNvCxnSpPr/>
          <p:nvPr/>
        </p:nvCxnSpPr>
        <p:spPr>
          <a:xfrm>
            <a:off x="6086020" y="2213842"/>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645A1874-FC17-4583-85C5-CBD37EE466A0}"/>
              </a:ext>
            </a:extLst>
          </p:cNvPr>
          <p:cNvCxnSpPr/>
          <p:nvPr/>
        </p:nvCxnSpPr>
        <p:spPr>
          <a:xfrm>
            <a:off x="6387832" y="2874242"/>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C5DD88E-FB99-4306-862F-57817C6E44E4}"/>
              </a:ext>
            </a:extLst>
          </p:cNvPr>
          <p:cNvCxnSpPr/>
          <p:nvPr/>
        </p:nvCxnSpPr>
        <p:spPr>
          <a:xfrm flipV="1">
            <a:off x="7391878" y="3722901"/>
            <a:ext cx="696259" cy="5977"/>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Cloud 43">
            <a:extLst>
              <a:ext uri="{FF2B5EF4-FFF2-40B4-BE49-F238E27FC236}">
                <a16:creationId xmlns:a16="http://schemas.microsoft.com/office/drawing/2014/main" id="{F975EE18-8172-42FB-8A4B-407C5EEF78DF}"/>
              </a:ext>
            </a:extLst>
          </p:cNvPr>
          <p:cNvSpPr/>
          <p:nvPr/>
        </p:nvSpPr>
        <p:spPr>
          <a:xfrm>
            <a:off x="7999722" y="1104459"/>
            <a:ext cx="1722481" cy="1677147"/>
          </a:xfrm>
          <a:prstGeom prst="cloud">
            <a:avLst/>
          </a:prstGeom>
          <a:solidFill>
            <a:schemeClr val="tx1">
              <a:lumMod val="85000"/>
              <a:alpha val="16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Light"/>
            </a:endParaRPr>
          </a:p>
        </p:txBody>
      </p:sp>
      <p:sp>
        <p:nvSpPr>
          <p:cNvPr id="45" name="TextBox 44">
            <a:extLst>
              <a:ext uri="{FF2B5EF4-FFF2-40B4-BE49-F238E27FC236}">
                <a16:creationId xmlns:a16="http://schemas.microsoft.com/office/drawing/2014/main" id="{DEE8D38D-8988-4BF4-B113-F4066EA71965}"/>
              </a:ext>
            </a:extLst>
          </p:cNvPr>
          <p:cNvSpPr txBox="1"/>
          <p:nvPr/>
        </p:nvSpPr>
        <p:spPr>
          <a:xfrm>
            <a:off x="258417" y="2666449"/>
            <a:ext cx="2897898" cy="2554545"/>
          </a:xfrm>
          <a:prstGeom prst="rect">
            <a:avLst/>
          </a:prstGeom>
          <a:noFill/>
        </p:spPr>
        <p:txBody>
          <a:bodyPr wrap="square" rtlCol="0">
            <a:spAutoFit/>
          </a:bodyPr>
          <a:lstStyle/>
          <a:p>
            <a:r>
              <a:rPr lang="en-US" sz="3200" b="1" dirty="0">
                <a:latin typeface="Gill Sans Light"/>
              </a:rPr>
              <a:t>Bell’s Law: New computer class every 10 years</a:t>
            </a:r>
          </a:p>
        </p:txBody>
      </p:sp>
      <p:sp>
        <p:nvSpPr>
          <p:cNvPr id="46" name="Rounded Rectangular Callout 52">
            <a:extLst>
              <a:ext uri="{FF2B5EF4-FFF2-40B4-BE49-F238E27FC236}">
                <a16:creationId xmlns:a16="http://schemas.microsoft.com/office/drawing/2014/main" id="{2DEE9904-AB45-4909-8510-B053CB1C9135}"/>
              </a:ext>
            </a:extLst>
          </p:cNvPr>
          <p:cNvSpPr/>
          <p:nvPr/>
        </p:nvSpPr>
        <p:spPr bwMode="auto">
          <a:xfrm>
            <a:off x="8446305" y="5743578"/>
            <a:ext cx="1905000" cy="838200"/>
          </a:xfrm>
          <a:prstGeom prst="wedgeRoundRectCallout">
            <a:avLst>
              <a:gd name="adj1" fmla="val -45887"/>
              <a:gd name="adj2" fmla="val -90962"/>
              <a:gd name="adj3" fmla="val 16667"/>
            </a:avLst>
          </a:prstGeom>
          <a:solidFill>
            <a:srgbClr val="FFC000"/>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Gill Sans Light"/>
                <a:cs typeface="Helvetica"/>
              </a:rPr>
              <a:t>The Internet of Things!</a:t>
            </a:r>
          </a:p>
        </p:txBody>
      </p:sp>
      <p:sp>
        <p:nvSpPr>
          <p:cNvPr id="47" name="Right Brace 46">
            <a:extLst>
              <a:ext uri="{FF2B5EF4-FFF2-40B4-BE49-F238E27FC236}">
                <a16:creationId xmlns:a16="http://schemas.microsoft.com/office/drawing/2014/main" id="{D866AA47-AD38-4181-8F28-47576C3FA3F0}"/>
              </a:ext>
            </a:extLst>
          </p:cNvPr>
          <p:cNvSpPr/>
          <p:nvPr/>
        </p:nvSpPr>
        <p:spPr bwMode="auto">
          <a:xfrm>
            <a:off x="9712332" y="1692275"/>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48" name="Right Brace 47">
            <a:extLst>
              <a:ext uri="{FF2B5EF4-FFF2-40B4-BE49-F238E27FC236}">
                <a16:creationId xmlns:a16="http://schemas.microsoft.com/office/drawing/2014/main" id="{5C6571E8-ABFD-4D7F-AA3E-002D9B71F3B0}"/>
              </a:ext>
            </a:extLst>
          </p:cNvPr>
          <p:cNvSpPr/>
          <p:nvPr/>
        </p:nvSpPr>
        <p:spPr bwMode="auto">
          <a:xfrm>
            <a:off x="9940932" y="3063875"/>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49" name="Right Brace 48">
            <a:extLst>
              <a:ext uri="{FF2B5EF4-FFF2-40B4-BE49-F238E27FC236}">
                <a16:creationId xmlns:a16="http://schemas.microsoft.com/office/drawing/2014/main" id="{E1E06743-1856-47F4-85E1-278B5FEDD8AB}"/>
              </a:ext>
            </a:extLst>
          </p:cNvPr>
          <p:cNvSpPr/>
          <p:nvPr/>
        </p:nvSpPr>
        <p:spPr bwMode="auto">
          <a:xfrm>
            <a:off x="9712332" y="4511675"/>
            <a:ext cx="304800" cy="9906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50" name="TextBox 49">
            <a:extLst>
              <a:ext uri="{FF2B5EF4-FFF2-40B4-BE49-F238E27FC236}">
                <a16:creationId xmlns:a16="http://schemas.microsoft.com/office/drawing/2014/main" id="{42B033B4-770B-42ED-8B06-711C0FDF0552}"/>
              </a:ext>
            </a:extLst>
          </p:cNvPr>
          <p:cNvSpPr txBox="1"/>
          <p:nvPr/>
        </p:nvSpPr>
        <p:spPr>
          <a:xfrm>
            <a:off x="10093332" y="1539875"/>
            <a:ext cx="1524000" cy="1569660"/>
          </a:xfrm>
          <a:prstGeom prst="rect">
            <a:avLst/>
          </a:prstGeom>
          <a:noFill/>
        </p:spPr>
        <p:txBody>
          <a:bodyPr wrap="square" rtlCol="0">
            <a:spAutoFit/>
          </a:bodyPr>
          <a:lstStyle/>
          <a:p>
            <a:r>
              <a:rPr lang="en-US" sz="1600" dirty="0">
                <a:latin typeface="Gill Sans Light"/>
              </a:rPr>
              <a:t>Number crunching, Data Storage, Massive </a:t>
            </a:r>
            <a:r>
              <a:rPr lang="en-US" sz="1600" dirty="0" err="1">
                <a:latin typeface="Gill Sans Light"/>
              </a:rPr>
              <a:t>Inet</a:t>
            </a:r>
            <a:r>
              <a:rPr lang="en-US" sz="1600" dirty="0">
                <a:latin typeface="Gill Sans Light"/>
              </a:rPr>
              <a:t> Services,</a:t>
            </a:r>
          </a:p>
          <a:p>
            <a:r>
              <a:rPr lang="en-US" sz="1600" dirty="0">
                <a:latin typeface="Gill Sans Light"/>
              </a:rPr>
              <a:t>ML, …</a:t>
            </a:r>
          </a:p>
        </p:txBody>
      </p:sp>
      <p:sp>
        <p:nvSpPr>
          <p:cNvPr id="51" name="TextBox 50">
            <a:extLst>
              <a:ext uri="{FF2B5EF4-FFF2-40B4-BE49-F238E27FC236}">
                <a16:creationId xmlns:a16="http://schemas.microsoft.com/office/drawing/2014/main" id="{2E73C902-DDAF-4836-8AD9-191C2D444E1F}"/>
              </a:ext>
            </a:extLst>
          </p:cNvPr>
          <p:cNvSpPr txBox="1"/>
          <p:nvPr/>
        </p:nvSpPr>
        <p:spPr>
          <a:xfrm>
            <a:off x="10245732" y="3444875"/>
            <a:ext cx="1524000" cy="584776"/>
          </a:xfrm>
          <a:prstGeom prst="rect">
            <a:avLst/>
          </a:prstGeom>
          <a:noFill/>
        </p:spPr>
        <p:txBody>
          <a:bodyPr wrap="square" rtlCol="0">
            <a:spAutoFit/>
          </a:bodyPr>
          <a:lstStyle/>
          <a:p>
            <a:r>
              <a:rPr lang="en-US" sz="1600" dirty="0">
                <a:latin typeface="Gill Sans Light"/>
              </a:rPr>
              <a:t>Productivity,</a:t>
            </a:r>
          </a:p>
          <a:p>
            <a:r>
              <a:rPr lang="en-US" sz="1600" dirty="0">
                <a:latin typeface="Gill Sans Light"/>
              </a:rPr>
              <a:t>Interactive</a:t>
            </a:r>
          </a:p>
        </p:txBody>
      </p:sp>
      <p:sp>
        <p:nvSpPr>
          <p:cNvPr id="52" name="TextBox 51">
            <a:extLst>
              <a:ext uri="{FF2B5EF4-FFF2-40B4-BE49-F238E27FC236}">
                <a16:creationId xmlns:a16="http://schemas.microsoft.com/office/drawing/2014/main" id="{7B3FD829-0C79-42AC-AFD1-B73328F45500}"/>
              </a:ext>
            </a:extLst>
          </p:cNvPr>
          <p:cNvSpPr txBox="1"/>
          <p:nvPr/>
        </p:nvSpPr>
        <p:spPr>
          <a:xfrm>
            <a:off x="10080632" y="4587875"/>
            <a:ext cx="1524000" cy="1077218"/>
          </a:xfrm>
          <a:prstGeom prst="rect">
            <a:avLst/>
          </a:prstGeom>
          <a:noFill/>
        </p:spPr>
        <p:txBody>
          <a:bodyPr wrap="square" rtlCol="0">
            <a:spAutoFit/>
          </a:bodyPr>
          <a:lstStyle/>
          <a:p>
            <a:r>
              <a:rPr lang="en-US" sz="1600" dirty="0">
                <a:latin typeface="Gill Sans Light"/>
              </a:rPr>
              <a:t>Streaming from/to the physical world</a:t>
            </a:r>
          </a:p>
        </p:txBody>
      </p:sp>
      <p:pic>
        <p:nvPicPr>
          <p:cNvPr id="53" name="Picture 52">
            <a:extLst>
              <a:ext uri="{FF2B5EF4-FFF2-40B4-BE49-F238E27FC236}">
                <a16:creationId xmlns:a16="http://schemas.microsoft.com/office/drawing/2014/main" id="{6EB86084-5FD0-474B-A0B4-FB0B5C7D9D69}"/>
              </a:ext>
            </a:extLst>
          </p:cNvPr>
          <p:cNvPicPr>
            <a:picLocks noChangeAspect="1"/>
          </p:cNvPicPr>
          <p:nvPr/>
        </p:nvPicPr>
        <p:blipFill>
          <a:blip r:embed="rId18"/>
          <a:stretch>
            <a:fillRect/>
          </a:stretch>
        </p:blipFill>
        <p:spPr>
          <a:xfrm>
            <a:off x="8530347" y="4859402"/>
            <a:ext cx="540718" cy="456507"/>
          </a:xfrm>
          <a:prstGeom prst="rect">
            <a:avLst/>
          </a:prstGeom>
        </p:spPr>
      </p:pic>
      <p:pic>
        <p:nvPicPr>
          <p:cNvPr id="54" name="Picture 53">
            <a:extLst>
              <a:ext uri="{FF2B5EF4-FFF2-40B4-BE49-F238E27FC236}">
                <a16:creationId xmlns:a16="http://schemas.microsoft.com/office/drawing/2014/main" id="{C0DE51F8-E1EF-4652-B930-7D51C1E58FB1}"/>
              </a:ext>
            </a:extLst>
          </p:cNvPr>
          <p:cNvPicPr>
            <a:picLocks noChangeAspect="1"/>
          </p:cNvPicPr>
          <p:nvPr/>
        </p:nvPicPr>
        <p:blipFill>
          <a:blip r:embed="rId19"/>
          <a:stretch>
            <a:fillRect/>
          </a:stretch>
        </p:blipFill>
        <p:spPr>
          <a:xfrm>
            <a:off x="8877902" y="5240333"/>
            <a:ext cx="328530" cy="328530"/>
          </a:xfrm>
          <a:prstGeom prst="rect">
            <a:avLst/>
          </a:prstGeom>
        </p:spPr>
      </p:pic>
      <p:pic>
        <p:nvPicPr>
          <p:cNvPr id="55" name="Picture 54">
            <a:extLst>
              <a:ext uri="{FF2B5EF4-FFF2-40B4-BE49-F238E27FC236}">
                <a16:creationId xmlns:a16="http://schemas.microsoft.com/office/drawing/2014/main" id="{2F7E81C6-0856-44D2-AD1C-CDED770A9B26}"/>
              </a:ext>
            </a:extLst>
          </p:cNvPr>
          <p:cNvPicPr>
            <a:picLocks noChangeAspect="1"/>
          </p:cNvPicPr>
          <p:nvPr/>
        </p:nvPicPr>
        <p:blipFill>
          <a:blip r:embed="rId20"/>
          <a:stretch>
            <a:fillRect/>
          </a:stretch>
        </p:blipFill>
        <p:spPr>
          <a:xfrm>
            <a:off x="9132038" y="5003373"/>
            <a:ext cx="351694" cy="351694"/>
          </a:xfrm>
          <a:prstGeom prst="rect">
            <a:avLst/>
          </a:prstGeom>
        </p:spPr>
      </p:pic>
      <p:pic>
        <p:nvPicPr>
          <p:cNvPr id="56" name="Picture 55">
            <a:extLst>
              <a:ext uri="{FF2B5EF4-FFF2-40B4-BE49-F238E27FC236}">
                <a16:creationId xmlns:a16="http://schemas.microsoft.com/office/drawing/2014/main" id="{1E19C7A9-1FFA-4024-9134-63308BAAEA0B}"/>
              </a:ext>
            </a:extLst>
          </p:cNvPr>
          <p:cNvPicPr>
            <a:picLocks noChangeAspect="1"/>
          </p:cNvPicPr>
          <p:nvPr/>
        </p:nvPicPr>
        <p:blipFill>
          <a:blip r:embed="rId21"/>
          <a:stretch>
            <a:fillRect/>
          </a:stretch>
        </p:blipFill>
        <p:spPr>
          <a:xfrm>
            <a:off x="8841748" y="4676575"/>
            <a:ext cx="463487" cy="463487"/>
          </a:xfrm>
          <a:prstGeom prst="rect">
            <a:avLst/>
          </a:prstGeom>
        </p:spPr>
      </p:pic>
    </p:spTree>
    <p:extLst>
      <p:ext uri="{BB962C8B-B14F-4D97-AF65-F5344CB8AC3E}">
        <p14:creationId xmlns:p14="http://schemas.microsoft.com/office/powerpoint/2010/main" val="230224160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144640"/>
            <a:ext cx="8305800" cy="584200"/>
          </a:xfrm>
        </p:spPr>
        <p:txBody>
          <a:bodyPr/>
          <a:lstStyle/>
          <a:p>
            <a:pPr>
              <a:defRPr/>
            </a:pPr>
            <a:r>
              <a:rPr lang="en-US" altLang="en-US" dirty="0" err="1">
                <a:latin typeface="Gill Sans Light" charset="0"/>
                <a:cs typeface="Gill Sans Light" charset="0"/>
              </a:rPr>
              <a:t>ManyCore</a:t>
            </a:r>
            <a:r>
              <a:rPr lang="en-US" altLang="en-US" dirty="0">
                <a:latin typeface="Gill Sans Light" charset="0"/>
                <a:cs typeface="Gill Sans Light" charset="0"/>
              </a:rPr>
              <a:t> Chips: The future </a:t>
            </a:r>
            <a:r>
              <a:rPr lang="en-US" altLang="en-US" dirty="0" smtClean="0">
                <a:latin typeface="Gill Sans Light" charset="0"/>
                <a:cs typeface="Gill Sans Light" charset="0"/>
              </a:rPr>
              <a:t>arrived in 2007</a:t>
            </a:r>
            <a:endParaRPr lang="en-US" altLang="en-US" dirty="0">
              <a:latin typeface="Gill Sans Light" charset="0"/>
              <a:cs typeface="Gill Sans Light" charset="0"/>
            </a:endParaRPr>
          </a:p>
        </p:txBody>
      </p:sp>
      <p:sp>
        <p:nvSpPr>
          <p:cNvPr id="2960387" name="Rectangle 3"/>
          <p:cNvSpPr>
            <a:spLocks noGrp="1" noChangeArrowheads="1"/>
          </p:cNvSpPr>
          <p:nvPr>
            <p:ph type="body" idx="1"/>
          </p:nvPr>
        </p:nvSpPr>
        <p:spPr>
          <a:xfrm>
            <a:off x="1752600" y="4267200"/>
            <a:ext cx="8915400" cy="2362200"/>
          </a:xfrm>
        </p:spPr>
        <p:txBody>
          <a:bodyPr>
            <a:normAutofit/>
          </a:bodyPr>
          <a:lstStyle/>
          <a:p>
            <a:pPr>
              <a:lnSpc>
                <a:spcPct val="70000"/>
              </a:lnSpc>
              <a:defRPr/>
            </a:pPr>
            <a:r>
              <a:rPr lang="en-US" sz="2200" dirty="0">
                <a:ea typeface="ＭＳ Ｐゴシック" charset="0"/>
              </a:rPr>
              <a:t>How to program these?</a:t>
            </a:r>
          </a:p>
          <a:p>
            <a:pPr lvl="1">
              <a:lnSpc>
                <a:spcPct val="70000"/>
              </a:lnSpc>
              <a:defRPr/>
            </a:pPr>
            <a:r>
              <a:rPr lang="en-US" sz="2000" dirty="0">
                <a:ea typeface="ＭＳ Ｐゴシック" charset="0"/>
              </a:rPr>
              <a:t>Use 2 CPUs for video/audio</a:t>
            </a:r>
          </a:p>
          <a:p>
            <a:pPr lvl="1">
              <a:lnSpc>
                <a:spcPct val="70000"/>
              </a:lnSpc>
              <a:defRPr/>
            </a:pPr>
            <a:r>
              <a:rPr lang="en-US" sz="2000" dirty="0">
                <a:ea typeface="ＭＳ Ｐゴシック" charset="0"/>
              </a:rPr>
              <a:t>Use 1 for word processor, 1 for browser</a:t>
            </a:r>
          </a:p>
          <a:p>
            <a:pPr lvl="1">
              <a:lnSpc>
                <a:spcPct val="70000"/>
              </a:lnSpc>
              <a:defRPr/>
            </a:pPr>
            <a:r>
              <a:rPr lang="en-US" sz="2000" dirty="0">
                <a:ea typeface="ＭＳ Ｐゴシック" charset="0"/>
              </a:rPr>
              <a:t>76 for virus checking???</a:t>
            </a:r>
          </a:p>
          <a:p>
            <a:pPr>
              <a:lnSpc>
                <a:spcPct val="70000"/>
              </a:lnSpc>
              <a:defRPr/>
            </a:pPr>
            <a:r>
              <a:rPr lang="en-US" sz="2200" dirty="0">
                <a:solidFill>
                  <a:schemeClr val="hlink"/>
                </a:solidFill>
                <a:ea typeface="ＭＳ Ｐゴシック" charset="0"/>
              </a:rPr>
              <a:t>Parallelism must be exploited at all levels</a:t>
            </a:r>
          </a:p>
          <a:p>
            <a:pPr>
              <a:lnSpc>
                <a:spcPct val="70000"/>
              </a:lnSpc>
              <a:defRPr/>
            </a:pPr>
            <a:r>
              <a:rPr lang="en-US" altLang="ja-JP" sz="2200" dirty="0">
                <a:ea typeface="ＭＳ Ｐゴシック" charset="0"/>
              </a:rPr>
              <a:t>Amazon X1 instances (2016)</a:t>
            </a:r>
          </a:p>
          <a:p>
            <a:pPr lvl="1">
              <a:lnSpc>
                <a:spcPct val="70000"/>
              </a:lnSpc>
              <a:defRPr/>
            </a:pPr>
            <a:r>
              <a:rPr lang="en-US" sz="1800" dirty="0">
                <a:ea typeface="ＭＳ Ｐゴシック" charset="0"/>
              </a:rPr>
              <a:t>128 virtual cores, 2 TB RAM</a:t>
            </a:r>
          </a:p>
          <a:p>
            <a:pPr marL="0" indent="0">
              <a:lnSpc>
                <a:spcPct val="70000"/>
              </a:lnSpc>
              <a:buNone/>
              <a:defRPr/>
            </a:pPr>
            <a:endParaRPr lang="en-US" sz="2200" dirty="0">
              <a:solidFill>
                <a:schemeClr val="hlink"/>
              </a:solidFill>
              <a:ea typeface="ＭＳ Ｐゴシック" charset="0"/>
            </a:endParaRPr>
          </a:p>
        </p:txBody>
      </p:sp>
      <p:sp>
        <p:nvSpPr>
          <p:cNvPr id="16" name="Content Placeholder 2"/>
          <p:cNvSpPr txBox="1">
            <a:spLocks/>
          </p:cNvSpPr>
          <p:nvPr/>
        </p:nvSpPr>
        <p:spPr bwMode="auto">
          <a:xfrm>
            <a:off x="3352800" y="685800"/>
            <a:ext cx="62484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285750" indent="-285750">
              <a:defRPr sz="2400" b="1">
                <a:solidFill>
                  <a:schemeClr val="tx1"/>
                </a:solidFill>
                <a:latin typeface="Comic Sans MS" charset="0"/>
                <a:ea typeface="ＭＳ Ｐゴシック" charset="0"/>
                <a:cs typeface="ＭＳ Ｐゴシック" charset="0"/>
              </a:defRPr>
            </a:lvl1pPr>
            <a:lvl2pPr indent="-22860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nSpc>
                <a:spcPct val="85000"/>
              </a:lnSpc>
              <a:spcBef>
                <a:spcPts val="300"/>
              </a:spcBef>
              <a:buSzPct val="100000"/>
              <a:buFontTx/>
              <a:buChar char="•"/>
            </a:pPr>
            <a:r>
              <a:rPr lang="en-US" b="0" dirty="0">
                <a:latin typeface="Gill Sans Light" charset="0"/>
                <a:cs typeface="Gill Sans Light" charset="0"/>
              </a:rPr>
              <a:t>Intel 80-core multicore chip (Feb 2007)</a:t>
            </a:r>
          </a:p>
          <a:p>
            <a:pPr lvl="1">
              <a:lnSpc>
                <a:spcPct val="85000"/>
              </a:lnSpc>
              <a:spcBef>
                <a:spcPts val="300"/>
              </a:spcBef>
              <a:buSzPct val="100000"/>
              <a:buFontTx/>
              <a:buChar char="–"/>
            </a:pPr>
            <a:r>
              <a:rPr lang="en-US" sz="1800" b="0" dirty="0">
                <a:latin typeface="Gill Sans Light" charset="0"/>
                <a:cs typeface="Gill Sans Light" charset="0"/>
              </a:rPr>
              <a:t>80 simple cores</a:t>
            </a:r>
          </a:p>
          <a:p>
            <a:pPr lvl="1">
              <a:lnSpc>
                <a:spcPct val="85000"/>
              </a:lnSpc>
              <a:spcBef>
                <a:spcPts val="300"/>
              </a:spcBef>
              <a:buSzPct val="100000"/>
              <a:buFontTx/>
              <a:buChar char="–"/>
            </a:pPr>
            <a:r>
              <a:rPr lang="en-US" sz="1800" b="0" dirty="0">
                <a:latin typeface="Gill Sans Light" charset="0"/>
                <a:cs typeface="Gill Sans Light" charset="0"/>
              </a:rPr>
              <a:t>Two FP-engines / core</a:t>
            </a:r>
          </a:p>
          <a:p>
            <a:pPr lvl="1">
              <a:lnSpc>
                <a:spcPct val="85000"/>
              </a:lnSpc>
              <a:spcBef>
                <a:spcPts val="300"/>
              </a:spcBef>
              <a:buSzPct val="100000"/>
              <a:buFontTx/>
              <a:buChar char="–"/>
            </a:pPr>
            <a:r>
              <a:rPr lang="en-US" sz="1800" b="0" dirty="0">
                <a:latin typeface="Gill Sans Light" charset="0"/>
                <a:cs typeface="Gill Sans Light" charset="0"/>
              </a:rPr>
              <a:t>Mesh-like network</a:t>
            </a:r>
          </a:p>
          <a:p>
            <a:pPr lvl="1">
              <a:lnSpc>
                <a:spcPct val="85000"/>
              </a:lnSpc>
              <a:spcBef>
                <a:spcPts val="300"/>
              </a:spcBef>
              <a:buSzPct val="100000"/>
              <a:buFontTx/>
              <a:buChar char="–"/>
            </a:pPr>
            <a:r>
              <a:rPr lang="en-US" sz="1800" b="0" dirty="0">
                <a:latin typeface="Gill Sans Light" charset="0"/>
                <a:cs typeface="Gill Sans Light" charset="0"/>
              </a:rPr>
              <a:t>100 million transistors</a:t>
            </a:r>
          </a:p>
          <a:p>
            <a:pPr lvl="1">
              <a:lnSpc>
                <a:spcPct val="85000"/>
              </a:lnSpc>
              <a:spcBef>
                <a:spcPts val="300"/>
              </a:spcBef>
              <a:buSzPct val="100000"/>
              <a:buFontTx/>
              <a:buChar char="–"/>
            </a:pPr>
            <a:r>
              <a:rPr lang="en-US" sz="1800" b="0" dirty="0">
                <a:latin typeface="Gill Sans Light" charset="0"/>
                <a:cs typeface="Gill Sans Light" charset="0"/>
              </a:rPr>
              <a:t>65nm feature size</a:t>
            </a:r>
          </a:p>
          <a:p>
            <a:pPr>
              <a:lnSpc>
                <a:spcPct val="85000"/>
              </a:lnSpc>
              <a:spcBef>
                <a:spcPts val="300"/>
              </a:spcBef>
              <a:buSzPct val="100000"/>
              <a:buFontTx/>
              <a:buChar char="•"/>
            </a:pPr>
            <a:r>
              <a:rPr lang="en-US" sz="2200" b="0" dirty="0">
                <a:latin typeface="Gill Sans Light" charset="0"/>
                <a:cs typeface="Gill Sans Light" charset="0"/>
              </a:rPr>
              <a:t>Intel Single-Chip Cloud </a:t>
            </a:r>
            <a:br>
              <a:rPr lang="en-US" sz="2200" b="0" dirty="0">
                <a:latin typeface="Gill Sans Light" charset="0"/>
                <a:cs typeface="Gill Sans Light" charset="0"/>
              </a:rPr>
            </a:br>
            <a:r>
              <a:rPr lang="en-US" sz="2200" b="0" dirty="0">
                <a:latin typeface="Gill Sans Light" charset="0"/>
                <a:cs typeface="Gill Sans Light" charset="0"/>
              </a:rPr>
              <a:t>Computer  (August 2010)</a:t>
            </a:r>
          </a:p>
          <a:p>
            <a:pPr lvl="1">
              <a:lnSpc>
                <a:spcPct val="85000"/>
              </a:lnSpc>
              <a:spcBef>
                <a:spcPts val="300"/>
              </a:spcBef>
              <a:buSzPct val="100000"/>
              <a:buFontTx/>
              <a:buChar char="–"/>
            </a:pPr>
            <a:r>
              <a:rPr lang="en-US" sz="1800" b="0" dirty="0">
                <a:latin typeface="Gill Sans Light" charset="0"/>
                <a:cs typeface="Gill Sans Light" charset="0"/>
              </a:rPr>
              <a:t>24 “tiles” with two cores/tile </a:t>
            </a:r>
          </a:p>
          <a:p>
            <a:pPr lvl="1">
              <a:lnSpc>
                <a:spcPct val="85000"/>
              </a:lnSpc>
              <a:spcBef>
                <a:spcPts val="300"/>
              </a:spcBef>
              <a:buSzPct val="100000"/>
              <a:buFontTx/>
              <a:buChar char="–"/>
            </a:pPr>
            <a:r>
              <a:rPr lang="en-US" sz="1800" b="0" dirty="0">
                <a:latin typeface="Gill Sans Light" charset="0"/>
                <a:cs typeface="Gill Sans Light" charset="0"/>
              </a:rPr>
              <a:t>24-router mesh network </a:t>
            </a:r>
          </a:p>
          <a:p>
            <a:pPr lvl="1">
              <a:lnSpc>
                <a:spcPct val="85000"/>
              </a:lnSpc>
              <a:spcBef>
                <a:spcPts val="300"/>
              </a:spcBef>
              <a:buSzPct val="100000"/>
              <a:buFontTx/>
              <a:buChar char="–"/>
            </a:pPr>
            <a:r>
              <a:rPr lang="en-US" sz="1800" b="0" dirty="0">
                <a:latin typeface="Gill Sans Light" charset="0"/>
                <a:cs typeface="Gill Sans Light" charset="0"/>
              </a:rPr>
              <a:t>4 DDR3 memory controllers</a:t>
            </a:r>
          </a:p>
          <a:p>
            <a:pPr lvl="1">
              <a:lnSpc>
                <a:spcPct val="85000"/>
              </a:lnSpc>
              <a:spcBef>
                <a:spcPts val="300"/>
              </a:spcBef>
              <a:buSzPct val="100000"/>
              <a:buFontTx/>
              <a:buChar char="–"/>
            </a:pPr>
            <a:r>
              <a:rPr lang="en-US" sz="1800" b="0" dirty="0">
                <a:latin typeface="Gill Sans Light" charset="0"/>
                <a:cs typeface="Gill Sans Light" charset="0"/>
              </a:rPr>
              <a:t>Hardware support for message-passing </a:t>
            </a:r>
          </a:p>
          <a:p>
            <a:pPr>
              <a:lnSpc>
                <a:spcPct val="85000"/>
              </a:lnSpc>
              <a:spcBef>
                <a:spcPts val="300"/>
              </a:spcBef>
              <a:buSzPct val="100000"/>
              <a:buFontTx/>
              <a:buChar char="•"/>
            </a:pPr>
            <a:endParaRPr lang="en-US" b="0" dirty="0">
              <a:latin typeface="Gill Sans Light" charset="0"/>
              <a:cs typeface="Gill Sans Light" charset="0"/>
            </a:endParaRPr>
          </a:p>
          <a:p>
            <a:pPr lvl="1">
              <a:lnSpc>
                <a:spcPct val="85000"/>
              </a:lnSpc>
              <a:spcBef>
                <a:spcPts val="300"/>
              </a:spcBef>
              <a:buSzPct val="100000"/>
              <a:buFontTx/>
              <a:buChar char="–"/>
            </a:pPr>
            <a:endParaRPr lang="en-US" sz="1800" b="0" dirty="0">
              <a:latin typeface="Gill Sans Light" charset="0"/>
              <a:cs typeface="Gill Sans Light" charset="0"/>
            </a:endParaRPr>
          </a:p>
        </p:txBody>
      </p:sp>
      <p:grpSp>
        <p:nvGrpSpPr>
          <p:cNvPr id="19" name="Group 18"/>
          <p:cNvGrpSpPr>
            <a:grpSpLocks/>
          </p:cNvGrpSpPr>
          <p:nvPr/>
        </p:nvGrpSpPr>
        <p:grpSpPr bwMode="auto">
          <a:xfrm>
            <a:off x="1655763" y="1273176"/>
            <a:ext cx="1979612" cy="2492375"/>
            <a:chOff x="132522" y="1146930"/>
            <a:chExt cx="1979302" cy="2491620"/>
          </a:xfrm>
        </p:grpSpPr>
        <p:pic>
          <p:nvPicPr>
            <p:cNvPr id="348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2" y="1600200"/>
              <a:ext cx="1772478" cy="203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34825" name="Left Arrow 16"/>
            <p:cNvSpPr>
              <a:spLocks noChangeArrowheads="1"/>
            </p:cNvSpPr>
            <p:nvPr/>
          </p:nvSpPr>
          <p:spPr bwMode="auto">
            <a:xfrm rot="-2552662">
              <a:off x="1197424" y="1146930"/>
              <a:ext cx="914400" cy="516975"/>
            </a:xfrm>
            <a:prstGeom prst="leftArrow">
              <a:avLst>
                <a:gd name="adj1" fmla="val 50000"/>
                <a:gd name="adj2" fmla="val 50000"/>
              </a:avLst>
            </a:prstGeom>
            <a:solidFill>
              <a:schemeClr val="accent1"/>
            </a:solidFill>
            <a:ln w="12700">
              <a:solidFill>
                <a:schemeClr val="tx1"/>
              </a:solidFill>
              <a:round/>
              <a:headEnd/>
              <a:tailEnd/>
            </a:ln>
          </p:spPr>
          <p:txBody>
            <a:bodyPr anchor="ctr"/>
            <a:lstStyle/>
            <a:p>
              <a:pPr algn="ctr">
                <a:spcBef>
                  <a:spcPct val="50000"/>
                </a:spcBef>
              </a:pPr>
              <a:endParaRPr lang="en-US" sz="2000" b="0">
                <a:latin typeface="Gill Sans Light" charset="0"/>
                <a:cs typeface="Gill Sans Light" charset="0"/>
              </a:endParaRPr>
            </a:p>
          </p:txBody>
        </p:sp>
      </p:grpSp>
      <p:grpSp>
        <p:nvGrpSpPr>
          <p:cNvPr id="20" name="Group 19"/>
          <p:cNvGrpSpPr>
            <a:grpSpLocks/>
          </p:cNvGrpSpPr>
          <p:nvPr/>
        </p:nvGrpSpPr>
        <p:grpSpPr bwMode="auto">
          <a:xfrm>
            <a:off x="6545264" y="1066800"/>
            <a:ext cx="4122737" cy="2605088"/>
            <a:chOff x="5020666" y="975827"/>
            <a:chExt cx="4123334" cy="2605573"/>
          </a:xfrm>
        </p:grpSpPr>
        <p:pic>
          <p:nvPicPr>
            <p:cNvPr id="348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0" y="975827"/>
              <a:ext cx="3505200" cy="2605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4823" name="Left Arrow 17"/>
            <p:cNvSpPr>
              <a:spLocks noChangeArrowheads="1"/>
            </p:cNvSpPr>
            <p:nvPr/>
          </p:nvSpPr>
          <p:spPr bwMode="auto">
            <a:xfrm rot="8906187">
              <a:off x="5020666" y="1725078"/>
              <a:ext cx="914400" cy="516975"/>
            </a:xfrm>
            <a:prstGeom prst="leftArrow">
              <a:avLst>
                <a:gd name="adj1" fmla="val 50000"/>
                <a:gd name="adj2" fmla="val 50000"/>
              </a:avLst>
            </a:prstGeom>
            <a:solidFill>
              <a:schemeClr val="accent1"/>
            </a:solidFill>
            <a:ln w="12700">
              <a:solidFill>
                <a:schemeClr val="tx1"/>
              </a:solidFill>
              <a:round/>
              <a:headEnd/>
              <a:tailEnd/>
            </a:ln>
          </p:spPr>
          <p:txBody>
            <a:bodyPr anchor="ctr"/>
            <a:lstStyle/>
            <a:p>
              <a:pPr algn="ctr">
                <a:spcBef>
                  <a:spcPct val="50000"/>
                </a:spcBef>
              </a:pPr>
              <a:endParaRPr lang="en-US" sz="2000" b="0">
                <a:latin typeface="Gill Sans Light" charset="0"/>
                <a:cs typeface="Gill Sans Light" charset="0"/>
              </a:endParaRPr>
            </a:p>
          </p:txBody>
        </p:sp>
      </p:grpSp>
    </p:spTree>
    <p:extLst>
      <p:ext uri="{BB962C8B-B14F-4D97-AF65-F5344CB8AC3E}">
        <p14:creationId xmlns:p14="http://schemas.microsoft.com/office/powerpoint/2010/main" val="389930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childTnLst>
                          </p:cTn>
                        </p:par>
                        <p:par>
                          <p:cTn id="17" fill="hold" nodeType="afterGroup">
                            <p:stCondLst>
                              <p:cond delay="0"/>
                            </p:stCondLst>
                            <p:childTnLst>
                              <p:par>
                                <p:cTn id="18" presetID="22" presetClass="entr" presetSubtype="1"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xEl>
                                              <p:pRg st="10" end="10"/>
                                            </p:txEl>
                                          </p:spTgt>
                                        </p:tgtEl>
                                        <p:attrNameLst>
                                          <p:attrName>style.visibility</p:attrName>
                                        </p:attrNameLst>
                                      </p:cBhvr>
                                      <p:to>
                                        <p:strVal val="visible"/>
                                      </p:to>
                                    </p:set>
                                  </p:childTnLst>
                                </p:cTn>
                              </p:par>
                            </p:childTnLst>
                          </p:cTn>
                        </p:par>
                        <p:par>
                          <p:cTn id="33" fill="hold" nodeType="afterGroup">
                            <p:stCondLst>
                              <p:cond delay="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960387">
                                            <p:txEl>
                                              <p:pRg st="0" end="0"/>
                                            </p:txEl>
                                          </p:spTgt>
                                        </p:tgtEl>
                                        <p:attrNameLst>
                                          <p:attrName>style.visibility</p:attrName>
                                        </p:attrNameLst>
                                      </p:cBhvr>
                                      <p:to>
                                        <p:strVal val="visible"/>
                                      </p:to>
                                    </p:set>
                                    <p:anim calcmode="lin" valueType="num">
                                      <p:cBhvr additive="base">
                                        <p:cTn id="41" dur="500" fill="hold"/>
                                        <p:tgtEl>
                                          <p:spTgt spid="296038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96038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960387">
                                            <p:txEl>
                                              <p:pRg st="1" end="1"/>
                                            </p:txEl>
                                          </p:spTgt>
                                        </p:tgtEl>
                                        <p:attrNameLst>
                                          <p:attrName>style.visibility</p:attrName>
                                        </p:attrNameLst>
                                      </p:cBhvr>
                                      <p:to>
                                        <p:strVal val="visible"/>
                                      </p:to>
                                    </p:set>
                                    <p:anim calcmode="lin" valueType="num">
                                      <p:cBhvr additive="base">
                                        <p:cTn id="45" dur="500" fill="hold"/>
                                        <p:tgtEl>
                                          <p:spTgt spid="2960387">
                                            <p:txEl>
                                              <p:pRg st="1" end="1"/>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2960387">
                                            <p:txEl>
                                              <p:pRg st="1" end="1"/>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960387">
                                            <p:txEl>
                                              <p:pRg st="2" end="2"/>
                                            </p:txEl>
                                          </p:spTgt>
                                        </p:tgtEl>
                                        <p:attrNameLst>
                                          <p:attrName>style.visibility</p:attrName>
                                        </p:attrNameLst>
                                      </p:cBhvr>
                                      <p:to>
                                        <p:strVal val="visible"/>
                                      </p:to>
                                    </p:set>
                                    <p:anim calcmode="lin" valueType="num">
                                      <p:cBhvr additive="base">
                                        <p:cTn id="49" dur="500" fill="hold"/>
                                        <p:tgtEl>
                                          <p:spTgt spid="2960387">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960387">
                                            <p:txEl>
                                              <p:pRg st="2" end="2"/>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960387">
                                            <p:txEl>
                                              <p:pRg st="3" end="3"/>
                                            </p:txEl>
                                          </p:spTgt>
                                        </p:tgtEl>
                                        <p:attrNameLst>
                                          <p:attrName>style.visibility</p:attrName>
                                        </p:attrNameLst>
                                      </p:cBhvr>
                                      <p:to>
                                        <p:strVal val="visible"/>
                                      </p:to>
                                    </p:set>
                                    <p:anim calcmode="lin" valueType="num">
                                      <p:cBhvr additive="base">
                                        <p:cTn id="53" dur="500" fill="hold"/>
                                        <p:tgtEl>
                                          <p:spTgt spid="2960387">
                                            <p:txEl>
                                              <p:pRg st="3" end="3"/>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29603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2960387">
                                            <p:txEl>
                                              <p:pRg st="4" end="4"/>
                                            </p:txEl>
                                          </p:spTgt>
                                        </p:tgtEl>
                                        <p:attrNameLst>
                                          <p:attrName>style.visibility</p:attrName>
                                        </p:attrNameLst>
                                      </p:cBhvr>
                                      <p:to>
                                        <p:strVal val="visible"/>
                                      </p:to>
                                    </p:set>
                                    <p:anim calcmode="lin" valueType="num">
                                      <p:cBhvr additive="base">
                                        <p:cTn id="59" dur="500" fill="hold"/>
                                        <p:tgtEl>
                                          <p:spTgt spid="2960387">
                                            <p:txEl>
                                              <p:pRg st="4" end="4"/>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9603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960387">
                                            <p:txEl>
                                              <p:pRg st="5" end="5"/>
                                            </p:txEl>
                                          </p:spTgt>
                                        </p:tgtEl>
                                        <p:attrNameLst>
                                          <p:attrName>style.visibility</p:attrName>
                                        </p:attrNameLst>
                                      </p:cBhvr>
                                      <p:to>
                                        <p:strVal val="visible"/>
                                      </p:to>
                                    </p:set>
                                    <p:anim calcmode="lin" valueType="num">
                                      <p:cBhvr additive="base">
                                        <p:cTn id="65" dur="500" fill="hold"/>
                                        <p:tgtEl>
                                          <p:spTgt spid="2960387">
                                            <p:txEl>
                                              <p:pRg st="5" end="5"/>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2960387">
                                            <p:txEl>
                                              <p:pRg st="5" end="5"/>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2960387">
                                            <p:txEl>
                                              <p:pRg st="6" end="6"/>
                                            </p:txEl>
                                          </p:spTgt>
                                        </p:tgtEl>
                                        <p:attrNameLst>
                                          <p:attrName>style.visibility</p:attrName>
                                        </p:attrNameLst>
                                      </p:cBhvr>
                                      <p:to>
                                        <p:strVal val="visible"/>
                                      </p:to>
                                    </p:set>
                                    <p:anim calcmode="lin" valueType="num">
                                      <p:cBhvr additive="base">
                                        <p:cTn id="69" dur="500" fill="hold"/>
                                        <p:tgtEl>
                                          <p:spTgt spid="2960387">
                                            <p:txEl>
                                              <p:pRg st="6" end="6"/>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296038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87" grpId="0" build="p"/>
      <p:bldP spid="1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ＭＳ Ｐゴシック" charset="0"/>
              </a:rPr>
              <a:t>But then Moore’s Law Ended…</a:t>
            </a:r>
            <a:endParaRPr lang="en-US" dirty="0">
              <a:ea typeface="ＭＳ Ｐゴシック" charset="0"/>
            </a:endParaRPr>
          </a:p>
        </p:txBody>
      </p:sp>
      <p:sp>
        <p:nvSpPr>
          <p:cNvPr id="3" name="Content Placeholder 2"/>
          <p:cNvSpPr>
            <a:spLocks noGrp="1"/>
          </p:cNvSpPr>
          <p:nvPr>
            <p:ph idx="1"/>
          </p:nvPr>
        </p:nvSpPr>
        <p:spPr>
          <a:xfrm>
            <a:off x="1891393" y="3278187"/>
            <a:ext cx="8610600" cy="2971800"/>
          </a:xfrm>
        </p:spPr>
        <p:txBody>
          <a:bodyPr/>
          <a:lstStyle/>
          <a:p>
            <a:pPr>
              <a:defRPr/>
            </a:pPr>
            <a:r>
              <a:rPr lang="en-US" dirty="0">
                <a:ea typeface="ＭＳ Ｐゴシック" charset="0"/>
              </a:rPr>
              <a:t>Moore</a:t>
            </a:r>
            <a:r>
              <a:rPr lang="ja-JP" altLang="en-US" dirty="0">
                <a:ea typeface="ＭＳ Ｐゴシック" charset="0"/>
              </a:rPr>
              <a:t>’</a:t>
            </a:r>
            <a:r>
              <a:rPr lang="en-US" dirty="0">
                <a:ea typeface="ＭＳ Ｐゴシック" charset="0"/>
              </a:rPr>
              <a:t>s Law has (officially) ended -- Feb 2016</a:t>
            </a:r>
          </a:p>
          <a:p>
            <a:pPr lvl="1">
              <a:defRPr/>
            </a:pPr>
            <a:r>
              <a:rPr lang="en-US" dirty="0">
                <a:ea typeface="ＭＳ Ｐゴシック" charset="0"/>
              </a:rPr>
              <a:t>No longer getting 2 x transistors/chip every 18 months…</a:t>
            </a:r>
          </a:p>
          <a:p>
            <a:pPr lvl="1">
              <a:defRPr/>
            </a:pPr>
            <a:r>
              <a:rPr lang="en-US" dirty="0">
                <a:ea typeface="ＭＳ Ｐゴシック" charset="0"/>
              </a:rPr>
              <a:t>or even every 24 months</a:t>
            </a:r>
          </a:p>
          <a:p>
            <a:pPr>
              <a:defRPr/>
            </a:pPr>
            <a:r>
              <a:rPr lang="en-US" dirty="0">
                <a:ea typeface="ＭＳ Ｐゴシック" charset="0"/>
              </a:rPr>
              <a:t>May have only 2-3 smallest geometry fabrication plants left:</a:t>
            </a:r>
          </a:p>
          <a:p>
            <a:pPr lvl="1">
              <a:defRPr/>
            </a:pPr>
            <a:r>
              <a:rPr lang="en-US" dirty="0">
                <a:ea typeface="ＭＳ Ｐゴシック" charset="0"/>
              </a:rPr>
              <a:t> Intel and Samsung and/or TSMC</a:t>
            </a:r>
          </a:p>
          <a:p>
            <a:pPr>
              <a:defRPr/>
            </a:pPr>
            <a:r>
              <a:rPr lang="en-US" dirty="0">
                <a:ea typeface="ＭＳ Ｐゴシック" charset="0"/>
              </a:rPr>
              <a:t>Vendors moving to 3D stacked chips</a:t>
            </a:r>
          </a:p>
          <a:p>
            <a:pPr lvl="1">
              <a:defRPr/>
            </a:pPr>
            <a:r>
              <a:rPr lang="en-US" dirty="0">
                <a:ea typeface="ＭＳ Ｐゴシック" charset="0"/>
              </a:rPr>
              <a:t>More layers in old geometries</a:t>
            </a:r>
          </a:p>
        </p:txBody>
      </p:sp>
      <p:pic>
        <p:nvPicPr>
          <p:cNvPr id="3584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839788"/>
            <a:ext cx="8153400" cy="228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2366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0EF959-216A-478D-91F3-E4DF8C43279B}"/>
              </a:ext>
            </a:extLst>
          </p:cNvPr>
          <p:cNvSpPr>
            <a:spLocks noGrp="1"/>
          </p:cNvSpPr>
          <p:nvPr>
            <p:ph type="title"/>
          </p:nvPr>
        </p:nvSpPr>
        <p:spPr/>
        <p:txBody>
          <a:bodyPr/>
          <a:lstStyle/>
          <a:p>
            <a:r>
              <a:rPr lang="en-US" dirty="0"/>
              <a:t>Storage </a:t>
            </a:r>
            <a:r>
              <a:rPr lang="en-US" dirty="0" smtClean="0"/>
              <a:t>Capacity is Still Growing!</a:t>
            </a:r>
            <a:endParaRPr lang="en-US" dirty="0"/>
          </a:p>
        </p:txBody>
      </p:sp>
      <p:pic>
        <p:nvPicPr>
          <p:cNvPr id="13" name="Content Placeholder 12" descr="A picture containing dark, flying, skiing, kite&#10;&#10;Description automatically generated">
            <a:extLst>
              <a:ext uri="{FF2B5EF4-FFF2-40B4-BE49-F238E27FC236}">
                <a16:creationId xmlns:a16="http://schemas.microsoft.com/office/drawing/2014/main" id="{521EA7AA-6439-4663-809A-082A834FEFB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446" y="1401073"/>
            <a:ext cx="6096000" cy="4055854"/>
          </a:xfrm>
        </p:spPr>
      </p:pic>
      <p:pic>
        <p:nvPicPr>
          <p:cNvPr id="15" name="Content Placeholder 14" descr="A screen shot of a computer&#10;&#10;Description automatically generated">
            <a:extLst>
              <a:ext uri="{FF2B5EF4-FFF2-40B4-BE49-F238E27FC236}">
                <a16:creationId xmlns:a16="http://schemas.microsoft.com/office/drawing/2014/main" id="{E7D472CB-195A-4169-AEC3-771D9D08701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8400" y="1600200"/>
            <a:ext cx="5761973" cy="3657600"/>
          </a:xfrm>
        </p:spPr>
      </p:pic>
    </p:spTree>
    <p:extLst>
      <p:ext uri="{BB962C8B-B14F-4D97-AF65-F5344CB8AC3E}">
        <p14:creationId xmlns:p14="http://schemas.microsoft.com/office/powerpoint/2010/main" val="60916702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1B36-1EDE-4EC2-9F52-2F309AE3CD61}"/>
              </a:ext>
            </a:extLst>
          </p:cNvPr>
          <p:cNvSpPr>
            <a:spLocks noGrp="1"/>
          </p:cNvSpPr>
          <p:nvPr>
            <p:ph type="title"/>
          </p:nvPr>
        </p:nvSpPr>
        <p:spPr/>
        <p:txBody>
          <a:bodyPr/>
          <a:lstStyle/>
          <a:p>
            <a:r>
              <a:rPr lang="en-US" dirty="0"/>
              <a:t>Society is Increasingly Connected…</a:t>
            </a:r>
          </a:p>
        </p:txBody>
      </p:sp>
      <p:pic>
        <p:nvPicPr>
          <p:cNvPr id="7" name="Picture 6">
            <a:extLst>
              <a:ext uri="{FF2B5EF4-FFF2-40B4-BE49-F238E27FC236}">
                <a16:creationId xmlns:a16="http://schemas.microsoft.com/office/drawing/2014/main" id="{D42EF918-8E98-4053-846D-20B95B515A10}"/>
              </a:ext>
            </a:extLst>
          </p:cNvPr>
          <p:cNvPicPr>
            <a:picLocks noChangeAspect="1"/>
          </p:cNvPicPr>
          <p:nvPr/>
        </p:nvPicPr>
        <p:blipFill>
          <a:blip r:embed="rId2"/>
          <a:stretch>
            <a:fillRect/>
          </a:stretch>
        </p:blipFill>
        <p:spPr>
          <a:xfrm>
            <a:off x="262648" y="1752843"/>
            <a:ext cx="5522984" cy="3092871"/>
          </a:xfrm>
          <a:prstGeom prst="rect">
            <a:avLst/>
          </a:prstGeom>
        </p:spPr>
      </p:pic>
      <p:pic>
        <p:nvPicPr>
          <p:cNvPr id="8" name="Picture 7">
            <a:extLst>
              <a:ext uri="{FF2B5EF4-FFF2-40B4-BE49-F238E27FC236}">
                <a16:creationId xmlns:a16="http://schemas.microsoft.com/office/drawing/2014/main" id="{7D8F4935-8356-4524-99BE-6535797DAA35}"/>
              </a:ext>
            </a:extLst>
          </p:cNvPr>
          <p:cNvPicPr>
            <a:picLocks noChangeAspect="1"/>
          </p:cNvPicPr>
          <p:nvPr/>
        </p:nvPicPr>
        <p:blipFill>
          <a:blip r:embed="rId3"/>
          <a:stretch>
            <a:fillRect/>
          </a:stretch>
        </p:blipFill>
        <p:spPr>
          <a:xfrm>
            <a:off x="5932859" y="2535027"/>
            <a:ext cx="6198917" cy="3471393"/>
          </a:xfrm>
          <a:prstGeom prst="rect">
            <a:avLst/>
          </a:prstGeom>
        </p:spPr>
      </p:pic>
    </p:spTree>
    <p:extLst>
      <p:ext uri="{BB962C8B-B14F-4D97-AF65-F5344CB8AC3E}">
        <p14:creationId xmlns:p14="http://schemas.microsoft.com/office/powerpoint/2010/main" val="337628747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defRPr/>
            </a:pPr>
            <a:r>
              <a:rPr lang="en-US" altLang="en-US" dirty="0">
                <a:latin typeface="Gill Sans Light" charset="0"/>
                <a:ea typeface="ＭＳ Ｐゴシック" charset="-128"/>
                <a:cs typeface="Gill Sans Light" charset="0"/>
              </a:rPr>
              <a:t>Network </a:t>
            </a:r>
            <a:r>
              <a:rPr lang="en-US" altLang="en-US" dirty="0" smtClean="0">
                <a:latin typeface="Gill Sans Light" charset="0"/>
                <a:ea typeface="ＭＳ Ｐゴシック" charset="-128"/>
                <a:cs typeface="Gill Sans Light" charset="0"/>
              </a:rPr>
              <a:t>Capacity Still Increasing</a:t>
            </a:r>
            <a:endParaRPr lang="en-US" altLang="en-US" dirty="0">
              <a:latin typeface="Gill Sans Light" charset="0"/>
              <a:ea typeface="ＭＳ Ｐゴシック" charset="-128"/>
              <a:cs typeface="Gill Sans Light" charset="0"/>
            </a:endParaRPr>
          </a:p>
        </p:txBody>
      </p:sp>
      <p:pic>
        <p:nvPicPr>
          <p:cNvPr id="378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38200"/>
            <a:ext cx="69342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4"/>
          <p:cNvSpPr>
            <a:spLocks noChangeArrowheads="1"/>
          </p:cNvSpPr>
          <p:nvPr/>
        </p:nvSpPr>
        <p:spPr bwMode="auto">
          <a:xfrm>
            <a:off x="1752600" y="6138864"/>
            <a:ext cx="8763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600" b="0">
                <a:latin typeface="Gill Sans Light" charset="0"/>
                <a:cs typeface="Gill Sans Light" charset="0"/>
              </a:rPr>
              <a:t>(source: </a:t>
            </a:r>
            <a:r>
              <a:rPr lang="en-US" sz="1600" b="0">
                <a:latin typeface="Gill Sans Light" charset="0"/>
                <a:cs typeface="Gill Sans Light" charset="0"/>
                <a:hlinkClick r:id="rId4"/>
              </a:rPr>
              <a:t>http://www.ospmag.com/issue/article/Time-Is-Not-Always-On-Our-Side</a:t>
            </a:r>
            <a:r>
              <a:rPr lang="en-US" sz="1600" b="0">
                <a:latin typeface="Gill Sans Light" charset="0"/>
                <a:cs typeface="Gill Sans Light" charset="0"/>
              </a:rPr>
              <a:t> )</a:t>
            </a:r>
          </a:p>
        </p:txBody>
      </p:sp>
    </p:spTree>
    <p:extLst>
      <p:ext uri="{BB962C8B-B14F-4D97-AF65-F5344CB8AC3E}">
        <p14:creationId xmlns:p14="http://schemas.microsoft.com/office/powerpoint/2010/main" val="74583430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sz="2800" dirty="0">
                <a:ea typeface="ＭＳ Ｐゴシック" charset="0"/>
              </a:rPr>
              <a:t>In 2011, smartphone shipments exceeded PC shipments!</a:t>
            </a:r>
          </a:p>
          <a:p>
            <a:pPr>
              <a:defRPr/>
            </a:pPr>
            <a:r>
              <a:rPr lang="en-US" sz="2800" dirty="0">
                <a:ea typeface="ＭＳ Ｐゴシック" charset="0"/>
              </a:rPr>
              <a:t>2011 shipments:</a:t>
            </a:r>
          </a:p>
          <a:p>
            <a:pPr lvl="1">
              <a:defRPr/>
            </a:pPr>
            <a:r>
              <a:rPr lang="en-US" sz="2400" dirty="0">
                <a:ea typeface="ＭＳ Ｐゴシック" charset="0"/>
              </a:rPr>
              <a:t>487M smartphones</a:t>
            </a:r>
          </a:p>
          <a:p>
            <a:pPr lvl="1">
              <a:defRPr/>
            </a:pPr>
            <a:r>
              <a:rPr lang="en-US" sz="2400" dirty="0">
                <a:ea typeface="ＭＳ Ｐゴシック" charset="0"/>
              </a:rPr>
              <a:t>414M PC clients</a:t>
            </a:r>
          </a:p>
          <a:p>
            <a:pPr lvl="2">
              <a:defRPr/>
            </a:pPr>
            <a:r>
              <a:rPr lang="en-US" sz="2200" dirty="0">
                <a:ea typeface="ＭＳ Ｐゴシック" charset="0"/>
              </a:rPr>
              <a:t>210M notebooks</a:t>
            </a:r>
          </a:p>
          <a:p>
            <a:pPr lvl="2">
              <a:defRPr/>
            </a:pPr>
            <a:r>
              <a:rPr lang="en-US" sz="2200" dirty="0">
                <a:ea typeface="ＭＳ Ｐゴシック" charset="0"/>
              </a:rPr>
              <a:t>112M desktops</a:t>
            </a:r>
          </a:p>
          <a:p>
            <a:pPr lvl="2">
              <a:defRPr/>
            </a:pPr>
            <a:r>
              <a:rPr lang="en-US" sz="2200" dirty="0">
                <a:ea typeface="ＭＳ Ｐゴシック" charset="0"/>
              </a:rPr>
              <a:t>63M tablet</a:t>
            </a:r>
            <a:r>
              <a:rPr lang="en-US" dirty="0">
                <a:ea typeface="ＭＳ Ｐゴシック" charset="0"/>
              </a:rPr>
              <a:t>s</a:t>
            </a:r>
          </a:p>
          <a:p>
            <a:pPr lvl="1">
              <a:defRPr/>
            </a:pPr>
            <a:r>
              <a:rPr lang="en-US" sz="2400" dirty="0">
                <a:ea typeface="ＭＳ Ｐゴシック" charset="0"/>
              </a:rPr>
              <a:t>25M smart TVs</a:t>
            </a:r>
          </a:p>
          <a:p>
            <a:pPr lvl="1">
              <a:buFontTx/>
              <a:buNone/>
              <a:defRPr/>
            </a:pPr>
            <a:endParaRPr lang="en-US" dirty="0">
              <a:ea typeface="ＭＳ Ｐゴシック" charset="0"/>
            </a:endParaRPr>
          </a:p>
          <a:p>
            <a:pPr>
              <a:defRPr/>
            </a:pPr>
            <a:r>
              <a:rPr lang="en-US" sz="2800" dirty="0">
                <a:ea typeface="ＭＳ Ｐゴシック" charset="0"/>
              </a:rPr>
              <a:t>4 billion phones in the world </a:t>
            </a:r>
            <a:r>
              <a:rPr lang="en-US" sz="2800" dirty="0">
                <a:ea typeface="ＭＳ Ｐゴシック" charset="0"/>
                <a:sym typeface="Wingdings" charset="0"/>
              </a:rPr>
              <a:t> smartphones over next few years</a:t>
            </a:r>
            <a:endParaRPr lang="en-US" sz="2800" dirty="0">
              <a:ea typeface="ＭＳ Ｐゴシック" charset="0"/>
            </a:endParaRPr>
          </a:p>
          <a:p>
            <a:pPr>
              <a:defRPr/>
            </a:pPr>
            <a:r>
              <a:rPr lang="en-US" sz="2800" dirty="0">
                <a:ea typeface="ＭＳ Ｐゴシック" charset="0"/>
              </a:rPr>
              <a:t>Then…</a:t>
            </a:r>
            <a:endParaRPr lang="en-US" dirty="0">
              <a:ea typeface="ＭＳ Ｐゴシック" charset="0"/>
            </a:endParaRPr>
          </a:p>
          <a:p>
            <a:endParaRPr lang="en-US" dirty="0"/>
          </a:p>
        </p:txBody>
      </p:sp>
      <p:sp>
        <p:nvSpPr>
          <p:cNvPr id="11" name="Title 1"/>
          <p:cNvSpPr>
            <a:spLocks noGrp="1"/>
          </p:cNvSpPr>
          <p:nvPr>
            <p:ph type="title"/>
          </p:nvPr>
        </p:nvSpPr>
        <p:spPr>
          <a:xfrm>
            <a:off x="2133600" y="200025"/>
            <a:ext cx="7924800" cy="533400"/>
          </a:xfrm>
          <a:noFill/>
        </p:spPr>
        <p:txBody>
          <a:bodyPr/>
          <a:lstStyle/>
          <a:p>
            <a:pPr>
              <a:defRPr/>
            </a:pPr>
            <a:r>
              <a:rPr lang="en-US" altLang="en-US" dirty="0">
                <a:latin typeface="Gill Sans Light" charset="0"/>
                <a:ea typeface="ＭＳ Ｐゴシック" charset="-128"/>
                <a:cs typeface="Gill Sans Light" charset="0"/>
              </a:rPr>
              <a:t>Not Only PCs connected to the Internet</a:t>
            </a:r>
          </a:p>
        </p:txBody>
      </p:sp>
      <p:pic>
        <p:nvPicPr>
          <p:cNvPr id="12" name="Pictur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77000" y="2057401"/>
            <a:ext cx="3733800" cy="2333625"/>
          </a:xfrm>
          <a:prstGeom prst="rect">
            <a:avLst/>
          </a:prstGeom>
          <a:noFill/>
          <a:ln w="127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 name="Rounded Rectangular Callout 12"/>
          <p:cNvSpPr>
            <a:spLocks noChangeArrowheads="1"/>
          </p:cNvSpPr>
          <p:nvPr/>
        </p:nvSpPr>
        <p:spPr bwMode="auto">
          <a:xfrm>
            <a:off x="5029200" y="1524000"/>
            <a:ext cx="3352800" cy="609600"/>
          </a:xfrm>
          <a:prstGeom prst="wedgeRoundRectCallout">
            <a:avLst>
              <a:gd name="adj1" fmla="val -93929"/>
              <a:gd name="adj2" fmla="val 102767"/>
              <a:gd name="adj3" fmla="val 16667"/>
            </a:avLst>
          </a:pr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Comic Sans MS" charset="0"/>
              </a:defRPr>
            </a:lvl1pPr>
            <a:lvl2pPr marL="742950" indent="-285750" eaLnBrk="0" hangingPunct="0">
              <a:defRPr b="1">
                <a:solidFill>
                  <a:schemeClr val="tx1"/>
                </a:solidFill>
                <a:latin typeface="Comic Sans MS" charset="0"/>
              </a:defRPr>
            </a:lvl2pPr>
            <a:lvl3pPr marL="1143000" indent="-228600" eaLnBrk="0" hangingPunct="0">
              <a:defRPr b="1">
                <a:solidFill>
                  <a:schemeClr val="tx1"/>
                </a:solidFill>
                <a:latin typeface="Comic Sans MS" charset="0"/>
              </a:defRPr>
            </a:lvl3pPr>
            <a:lvl4pPr marL="1600200" indent="-228600" eaLnBrk="0" hangingPunct="0">
              <a:defRPr b="1">
                <a:solidFill>
                  <a:schemeClr val="tx1"/>
                </a:solidFill>
                <a:latin typeface="Comic Sans MS" charset="0"/>
              </a:defRPr>
            </a:lvl4pPr>
            <a:lvl5pPr marL="2057400" indent="-228600" eaLnBrk="0" hangingPunct="0">
              <a:defRPr b="1">
                <a:solidFill>
                  <a:schemeClr val="tx1"/>
                </a:solidFill>
                <a:latin typeface="Comic Sans MS" charset="0"/>
              </a:defRPr>
            </a:lvl5pPr>
            <a:lvl6pPr marL="2514600" indent="-228600" eaLnBrk="0" fontAlgn="base" hangingPunct="0">
              <a:spcBef>
                <a:spcPct val="0"/>
              </a:spcBef>
              <a:spcAft>
                <a:spcPct val="0"/>
              </a:spcAft>
              <a:defRPr b="1">
                <a:solidFill>
                  <a:schemeClr val="tx1"/>
                </a:solidFill>
                <a:latin typeface="Comic Sans MS" charset="0"/>
              </a:defRPr>
            </a:lvl6pPr>
            <a:lvl7pPr marL="2971800" indent="-228600" eaLnBrk="0" fontAlgn="base" hangingPunct="0">
              <a:spcBef>
                <a:spcPct val="0"/>
              </a:spcBef>
              <a:spcAft>
                <a:spcPct val="0"/>
              </a:spcAft>
              <a:defRPr b="1">
                <a:solidFill>
                  <a:schemeClr val="tx1"/>
                </a:solidFill>
                <a:latin typeface="Comic Sans MS" charset="0"/>
              </a:defRPr>
            </a:lvl7pPr>
            <a:lvl8pPr marL="3429000" indent="-228600" eaLnBrk="0" fontAlgn="base" hangingPunct="0">
              <a:spcBef>
                <a:spcPct val="0"/>
              </a:spcBef>
              <a:spcAft>
                <a:spcPct val="0"/>
              </a:spcAft>
              <a:defRPr b="1">
                <a:solidFill>
                  <a:schemeClr val="tx1"/>
                </a:solidFill>
                <a:latin typeface="Comic Sans MS" charset="0"/>
              </a:defRPr>
            </a:lvl8pPr>
            <a:lvl9pPr marL="3886200" indent="-228600" eaLnBrk="0" fontAlgn="base" hangingPunct="0">
              <a:spcBef>
                <a:spcPct val="0"/>
              </a:spcBef>
              <a:spcAft>
                <a:spcPct val="0"/>
              </a:spcAft>
              <a:defRPr b="1">
                <a:solidFill>
                  <a:schemeClr val="tx1"/>
                </a:solidFill>
                <a:latin typeface="Comic Sans MS" charset="0"/>
              </a:defRPr>
            </a:lvl9pPr>
          </a:lstStyle>
          <a:p>
            <a:pPr algn="ctr">
              <a:defRPr/>
            </a:pPr>
            <a:r>
              <a:rPr lang="en-US" altLang="en-US" sz="2400" b="0" dirty="0">
                <a:solidFill>
                  <a:schemeClr val="accent2">
                    <a:lumMod val="75000"/>
                  </a:schemeClr>
                </a:solidFill>
                <a:latin typeface="Gill Sans Light"/>
                <a:ea typeface="Gill Sans" charset="0"/>
                <a:cs typeface="Gill Sans Light"/>
              </a:rPr>
              <a:t>1.53B</a:t>
            </a:r>
            <a:r>
              <a:rPr lang="en-US" altLang="en-US" sz="2400" b="0" dirty="0">
                <a:latin typeface="Gill Sans Light"/>
                <a:ea typeface="Gill Sans" charset="0"/>
                <a:cs typeface="Gill Sans Light"/>
              </a:rPr>
              <a:t> in 2017</a:t>
            </a:r>
          </a:p>
        </p:txBody>
      </p:sp>
      <p:sp>
        <p:nvSpPr>
          <p:cNvPr id="14" name="Rounded Rectangular Callout 13"/>
          <p:cNvSpPr>
            <a:spLocks noChangeArrowheads="1"/>
          </p:cNvSpPr>
          <p:nvPr/>
        </p:nvSpPr>
        <p:spPr bwMode="auto">
          <a:xfrm>
            <a:off x="7010400" y="2438400"/>
            <a:ext cx="2362200" cy="533400"/>
          </a:xfrm>
          <a:prstGeom prst="wedgeRoundRectCallout">
            <a:avLst>
              <a:gd name="adj1" fmla="val -157876"/>
              <a:gd name="adj2" fmla="val 63221"/>
              <a:gd name="adj3" fmla="val 16667"/>
            </a:avLst>
          </a:pr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Comic Sans MS" charset="0"/>
              </a:defRPr>
            </a:lvl1pPr>
            <a:lvl2pPr marL="742950" indent="-285750" eaLnBrk="0" hangingPunct="0">
              <a:defRPr b="1">
                <a:solidFill>
                  <a:schemeClr val="tx1"/>
                </a:solidFill>
                <a:latin typeface="Comic Sans MS" charset="0"/>
              </a:defRPr>
            </a:lvl2pPr>
            <a:lvl3pPr marL="1143000" indent="-228600" eaLnBrk="0" hangingPunct="0">
              <a:defRPr b="1">
                <a:solidFill>
                  <a:schemeClr val="tx1"/>
                </a:solidFill>
                <a:latin typeface="Comic Sans MS" charset="0"/>
              </a:defRPr>
            </a:lvl3pPr>
            <a:lvl4pPr marL="1600200" indent="-228600" eaLnBrk="0" hangingPunct="0">
              <a:defRPr b="1">
                <a:solidFill>
                  <a:schemeClr val="tx1"/>
                </a:solidFill>
                <a:latin typeface="Comic Sans MS" charset="0"/>
              </a:defRPr>
            </a:lvl4pPr>
            <a:lvl5pPr marL="2057400" indent="-228600" eaLnBrk="0" hangingPunct="0">
              <a:defRPr b="1">
                <a:solidFill>
                  <a:schemeClr val="tx1"/>
                </a:solidFill>
                <a:latin typeface="Comic Sans MS" charset="0"/>
              </a:defRPr>
            </a:lvl5pPr>
            <a:lvl6pPr marL="2514600" indent="-228600" eaLnBrk="0" fontAlgn="base" hangingPunct="0">
              <a:spcBef>
                <a:spcPct val="0"/>
              </a:spcBef>
              <a:spcAft>
                <a:spcPct val="0"/>
              </a:spcAft>
              <a:defRPr b="1">
                <a:solidFill>
                  <a:schemeClr val="tx1"/>
                </a:solidFill>
                <a:latin typeface="Comic Sans MS" charset="0"/>
              </a:defRPr>
            </a:lvl6pPr>
            <a:lvl7pPr marL="2971800" indent="-228600" eaLnBrk="0" fontAlgn="base" hangingPunct="0">
              <a:spcBef>
                <a:spcPct val="0"/>
              </a:spcBef>
              <a:spcAft>
                <a:spcPct val="0"/>
              </a:spcAft>
              <a:defRPr b="1">
                <a:solidFill>
                  <a:schemeClr val="tx1"/>
                </a:solidFill>
                <a:latin typeface="Comic Sans MS" charset="0"/>
              </a:defRPr>
            </a:lvl7pPr>
            <a:lvl8pPr marL="3429000" indent="-228600" eaLnBrk="0" fontAlgn="base" hangingPunct="0">
              <a:spcBef>
                <a:spcPct val="0"/>
              </a:spcBef>
              <a:spcAft>
                <a:spcPct val="0"/>
              </a:spcAft>
              <a:defRPr b="1">
                <a:solidFill>
                  <a:schemeClr val="tx1"/>
                </a:solidFill>
                <a:latin typeface="Comic Sans MS" charset="0"/>
              </a:defRPr>
            </a:lvl8pPr>
            <a:lvl9pPr marL="3886200" indent="-228600" eaLnBrk="0" fontAlgn="base" hangingPunct="0">
              <a:spcBef>
                <a:spcPct val="0"/>
              </a:spcBef>
              <a:spcAft>
                <a:spcPct val="0"/>
              </a:spcAft>
              <a:defRPr b="1">
                <a:solidFill>
                  <a:schemeClr val="tx1"/>
                </a:solidFill>
                <a:latin typeface="Comic Sans MS" charset="0"/>
              </a:defRPr>
            </a:lvl9pPr>
          </a:lstStyle>
          <a:p>
            <a:pPr>
              <a:defRPr/>
            </a:pPr>
            <a:r>
              <a:rPr lang="en-US" altLang="en-US" sz="2400" b="0" dirty="0">
                <a:solidFill>
                  <a:srgbClr val="FF0000"/>
                </a:solidFill>
                <a:latin typeface="Gill Sans Light"/>
                <a:ea typeface="Gill Sans" charset="0"/>
                <a:cs typeface="Gill Sans Light"/>
              </a:rPr>
              <a:t>262.5M</a:t>
            </a:r>
            <a:r>
              <a:rPr lang="en-US" altLang="en-US" sz="2400" b="0" dirty="0">
                <a:latin typeface="Gill Sans Light"/>
                <a:ea typeface="Gill Sans" charset="0"/>
                <a:cs typeface="Gill Sans Light"/>
              </a:rPr>
              <a:t> in 2017</a:t>
            </a:r>
          </a:p>
        </p:txBody>
      </p:sp>
      <p:sp>
        <p:nvSpPr>
          <p:cNvPr id="15" name="Rounded Rectangular Callout 14"/>
          <p:cNvSpPr>
            <a:spLocks noChangeArrowheads="1"/>
          </p:cNvSpPr>
          <p:nvPr/>
        </p:nvSpPr>
        <p:spPr bwMode="auto">
          <a:xfrm>
            <a:off x="6781800" y="3657600"/>
            <a:ext cx="2209800" cy="533400"/>
          </a:xfrm>
          <a:prstGeom prst="wedgeRoundRectCallout">
            <a:avLst>
              <a:gd name="adj1" fmla="val -152919"/>
              <a:gd name="adj2" fmla="val 47760"/>
              <a:gd name="adj3" fmla="val 16667"/>
            </a:avLst>
          </a:pr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Comic Sans MS" charset="0"/>
              </a:defRPr>
            </a:lvl1pPr>
            <a:lvl2pPr marL="742950" indent="-285750" eaLnBrk="0" hangingPunct="0">
              <a:defRPr b="1">
                <a:solidFill>
                  <a:schemeClr val="tx1"/>
                </a:solidFill>
                <a:latin typeface="Comic Sans MS" charset="0"/>
              </a:defRPr>
            </a:lvl2pPr>
            <a:lvl3pPr marL="1143000" indent="-228600" eaLnBrk="0" hangingPunct="0">
              <a:defRPr b="1">
                <a:solidFill>
                  <a:schemeClr val="tx1"/>
                </a:solidFill>
                <a:latin typeface="Comic Sans MS" charset="0"/>
              </a:defRPr>
            </a:lvl3pPr>
            <a:lvl4pPr marL="1600200" indent="-228600" eaLnBrk="0" hangingPunct="0">
              <a:defRPr b="1">
                <a:solidFill>
                  <a:schemeClr val="tx1"/>
                </a:solidFill>
                <a:latin typeface="Comic Sans MS" charset="0"/>
              </a:defRPr>
            </a:lvl4pPr>
            <a:lvl5pPr marL="2057400" indent="-228600" eaLnBrk="0" hangingPunct="0">
              <a:defRPr b="1">
                <a:solidFill>
                  <a:schemeClr val="tx1"/>
                </a:solidFill>
                <a:latin typeface="Comic Sans MS" charset="0"/>
              </a:defRPr>
            </a:lvl5pPr>
            <a:lvl6pPr marL="2514600" indent="-228600" eaLnBrk="0" fontAlgn="base" hangingPunct="0">
              <a:spcBef>
                <a:spcPct val="0"/>
              </a:spcBef>
              <a:spcAft>
                <a:spcPct val="0"/>
              </a:spcAft>
              <a:defRPr b="1">
                <a:solidFill>
                  <a:schemeClr val="tx1"/>
                </a:solidFill>
                <a:latin typeface="Comic Sans MS" charset="0"/>
              </a:defRPr>
            </a:lvl6pPr>
            <a:lvl7pPr marL="2971800" indent="-228600" eaLnBrk="0" fontAlgn="base" hangingPunct="0">
              <a:spcBef>
                <a:spcPct val="0"/>
              </a:spcBef>
              <a:spcAft>
                <a:spcPct val="0"/>
              </a:spcAft>
              <a:defRPr b="1">
                <a:solidFill>
                  <a:schemeClr val="tx1"/>
                </a:solidFill>
                <a:latin typeface="Comic Sans MS" charset="0"/>
              </a:defRPr>
            </a:lvl7pPr>
            <a:lvl8pPr marL="3429000" indent="-228600" eaLnBrk="0" fontAlgn="base" hangingPunct="0">
              <a:spcBef>
                <a:spcPct val="0"/>
              </a:spcBef>
              <a:spcAft>
                <a:spcPct val="0"/>
              </a:spcAft>
              <a:defRPr b="1">
                <a:solidFill>
                  <a:schemeClr val="tx1"/>
                </a:solidFill>
                <a:latin typeface="Comic Sans MS" charset="0"/>
              </a:defRPr>
            </a:lvl8pPr>
            <a:lvl9pPr marL="3886200" indent="-228600" eaLnBrk="0" fontAlgn="base" hangingPunct="0">
              <a:spcBef>
                <a:spcPct val="0"/>
              </a:spcBef>
              <a:spcAft>
                <a:spcPct val="0"/>
              </a:spcAft>
              <a:defRPr b="1">
                <a:solidFill>
                  <a:schemeClr val="tx1"/>
                </a:solidFill>
                <a:latin typeface="Comic Sans MS" charset="0"/>
              </a:defRPr>
            </a:lvl9pPr>
          </a:lstStyle>
          <a:p>
            <a:pPr>
              <a:defRPr/>
            </a:pPr>
            <a:r>
              <a:rPr lang="en-US" altLang="en-US" sz="2400" b="0" dirty="0">
                <a:solidFill>
                  <a:schemeClr val="accent2">
                    <a:lumMod val="75000"/>
                  </a:schemeClr>
                </a:solidFill>
                <a:latin typeface="Gill Sans Light"/>
                <a:ea typeface="Gill Sans" charset="0"/>
                <a:cs typeface="Gill Sans Light"/>
              </a:rPr>
              <a:t>164M</a:t>
            </a:r>
            <a:r>
              <a:rPr lang="en-US" altLang="en-US" sz="2400" b="0" dirty="0">
                <a:latin typeface="Gill Sans Light"/>
                <a:ea typeface="Gill Sans" charset="0"/>
                <a:cs typeface="Gill Sans Light"/>
              </a:rPr>
              <a:t> in 2017</a:t>
            </a:r>
          </a:p>
        </p:txBody>
      </p:sp>
      <p:sp>
        <p:nvSpPr>
          <p:cNvPr id="16" name="Rounded Rectangular Callout 15"/>
          <p:cNvSpPr>
            <a:spLocks noChangeArrowheads="1"/>
          </p:cNvSpPr>
          <p:nvPr/>
        </p:nvSpPr>
        <p:spPr bwMode="auto">
          <a:xfrm>
            <a:off x="6858000" y="4572001"/>
            <a:ext cx="2209800" cy="504825"/>
          </a:xfrm>
          <a:prstGeom prst="wedgeRoundRectCallout">
            <a:avLst>
              <a:gd name="adj1" fmla="val -160756"/>
              <a:gd name="adj2" fmla="val -37420"/>
              <a:gd name="adj3" fmla="val 16667"/>
            </a:avLst>
          </a:pr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Comic Sans MS" charset="0"/>
              </a:defRPr>
            </a:lvl1pPr>
            <a:lvl2pPr marL="742950" indent="-285750" eaLnBrk="0" hangingPunct="0">
              <a:defRPr b="1">
                <a:solidFill>
                  <a:schemeClr val="tx1"/>
                </a:solidFill>
                <a:latin typeface="Comic Sans MS" charset="0"/>
              </a:defRPr>
            </a:lvl2pPr>
            <a:lvl3pPr marL="1143000" indent="-228600" eaLnBrk="0" hangingPunct="0">
              <a:defRPr b="1">
                <a:solidFill>
                  <a:schemeClr val="tx1"/>
                </a:solidFill>
                <a:latin typeface="Comic Sans MS" charset="0"/>
              </a:defRPr>
            </a:lvl3pPr>
            <a:lvl4pPr marL="1600200" indent="-228600" eaLnBrk="0" hangingPunct="0">
              <a:defRPr b="1">
                <a:solidFill>
                  <a:schemeClr val="tx1"/>
                </a:solidFill>
                <a:latin typeface="Comic Sans MS" charset="0"/>
              </a:defRPr>
            </a:lvl4pPr>
            <a:lvl5pPr marL="2057400" indent="-228600" eaLnBrk="0" hangingPunct="0">
              <a:defRPr b="1">
                <a:solidFill>
                  <a:schemeClr val="tx1"/>
                </a:solidFill>
                <a:latin typeface="Comic Sans MS" charset="0"/>
              </a:defRPr>
            </a:lvl5pPr>
            <a:lvl6pPr marL="2514600" indent="-228600" eaLnBrk="0" fontAlgn="base" hangingPunct="0">
              <a:spcBef>
                <a:spcPct val="0"/>
              </a:spcBef>
              <a:spcAft>
                <a:spcPct val="0"/>
              </a:spcAft>
              <a:defRPr b="1">
                <a:solidFill>
                  <a:schemeClr val="tx1"/>
                </a:solidFill>
                <a:latin typeface="Comic Sans MS" charset="0"/>
              </a:defRPr>
            </a:lvl6pPr>
            <a:lvl7pPr marL="2971800" indent="-228600" eaLnBrk="0" fontAlgn="base" hangingPunct="0">
              <a:spcBef>
                <a:spcPct val="0"/>
              </a:spcBef>
              <a:spcAft>
                <a:spcPct val="0"/>
              </a:spcAft>
              <a:defRPr b="1">
                <a:solidFill>
                  <a:schemeClr val="tx1"/>
                </a:solidFill>
                <a:latin typeface="Comic Sans MS" charset="0"/>
              </a:defRPr>
            </a:lvl7pPr>
            <a:lvl8pPr marL="3429000" indent="-228600" eaLnBrk="0" fontAlgn="base" hangingPunct="0">
              <a:spcBef>
                <a:spcPct val="0"/>
              </a:spcBef>
              <a:spcAft>
                <a:spcPct val="0"/>
              </a:spcAft>
              <a:defRPr b="1">
                <a:solidFill>
                  <a:schemeClr val="tx1"/>
                </a:solidFill>
                <a:latin typeface="Comic Sans MS" charset="0"/>
              </a:defRPr>
            </a:lvl8pPr>
            <a:lvl9pPr marL="3886200" indent="-228600" eaLnBrk="0" fontAlgn="base" hangingPunct="0">
              <a:spcBef>
                <a:spcPct val="0"/>
              </a:spcBef>
              <a:spcAft>
                <a:spcPct val="0"/>
              </a:spcAft>
              <a:defRPr b="1">
                <a:solidFill>
                  <a:schemeClr val="tx1"/>
                </a:solidFill>
                <a:latin typeface="Comic Sans MS" charset="0"/>
              </a:defRPr>
            </a:lvl9pPr>
          </a:lstStyle>
          <a:p>
            <a:pPr>
              <a:defRPr/>
            </a:pPr>
            <a:r>
              <a:rPr lang="en-US" altLang="en-US" sz="2400" b="0" dirty="0">
                <a:solidFill>
                  <a:schemeClr val="accent2">
                    <a:lumMod val="75000"/>
                  </a:schemeClr>
                </a:solidFill>
                <a:latin typeface="Gill Sans Light"/>
                <a:ea typeface="Gill Sans" charset="0"/>
                <a:cs typeface="Gill Sans Light"/>
              </a:rPr>
              <a:t>39.5M</a:t>
            </a:r>
            <a:r>
              <a:rPr lang="en-US" altLang="en-US" sz="2400" b="0" dirty="0">
                <a:latin typeface="Gill Sans Light"/>
                <a:ea typeface="Gill Sans" charset="0"/>
                <a:cs typeface="Gill Sans Light"/>
              </a:rPr>
              <a:t> in 2017</a:t>
            </a:r>
          </a:p>
        </p:txBody>
      </p:sp>
    </p:spTree>
    <p:extLst>
      <p:ext uri="{BB962C8B-B14F-4D97-AF65-F5344CB8AC3E}">
        <p14:creationId xmlns:p14="http://schemas.microsoft.com/office/powerpoint/2010/main" val="3630015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P spid="14" grpId="0" animBg="1"/>
      <p:bldP spid="15" grpId="0" animBg="1"/>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431" y="186696"/>
            <a:ext cx="7912100" cy="444187"/>
          </a:xfrm>
        </p:spPr>
        <p:txBody>
          <a:bodyPr/>
          <a:lstStyle/>
          <a:p>
            <a:r>
              <a:rPr lang="en-US" altLang="en-US" dirty="0">
                <a:latin typeface="Gill Sans Light" charset="0"/>
                <a:cs typeface="Gill Sans Light" charset="0"/>
              </a:rPr>
              <a:t>People-to-Computer Ratio Over Time</a:t>
            </a:r>
            <a:endParaRPr lang="en-US" dirty="0"/>
          </a:p>
        </p:txBody>
      </p:sp>
      <p:grpSp>
        <p:nvGrpSpPr>
          <p:cNvPr id="4" name="Group 10"/>
          <p:cNvGrpSpPr>
            <a:grpSpLocks/>
          </p:cNvGrpSpPr>
          <p:nvPr/>
        </p:nvGrpSpPr>
        <p:grpSpPr bwMode="auto">
          <a:xfrm>
            <a:off x="2056918" y="816417"/>
            <a:ext cx="5608937" cy="4651623"/>
            <a:chOff x="2898" y="1503"/>
            <a:chExt cx="2579" cy="2085"/>
          </a:xfrm>
          <a:noFill/>
        </p:grpSpPr>
        <p:sp>
          <p:nvSpPr>
            <p:cNvPr id="12" name="Text Box 11"/>
            <p:cNvSpPr txBox="1">
              <a:spLocks noChangeArrowheads="1"/>
            </p:cNvSpPr>
            <p:nvPr/>
          </p:nvSpPr>
          <p:spPr bwMode="auto">
            <a:xfrm>
              <a:off x="4126" y="3436"/>
              <a:ext cx="466" cy="152"/>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600">
                  <a:latin typeface="Verdana" charset="0"/>
                </a:rPr>
                <a:t>years</a:t>
              </a:r>
            </a:p>
          </p:txBody>
        </p:sp>
        <p:sp>
          <p:nvSpPr>
            <p:cNvPr id="13" name="Text Box 12"/>
            <p:cNvSpPr txBox="1">
              <a:spLocks noChangeArrowheads="1"/>
            </p:cNvSpPr>
            <p:nvPr/>
          </p:nvSpPr>
          <p:spPr bwMode="auto">
            <a:xfrm>
              <a:off x="2898" y="1503"/>
              <a:ext cx="792" cy="26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Computers</a:t>
              </a:r>
            </a:p>
            <a:p>
              <a:pPr eaLnBrk="0" hangingPunct="0"/>
              <a:r>
                <a:rPr lang="en-US" sz="1600"/>
                <a:t>Per Person</a:t>
              </a:r>
            </a:p>
          </p:txBody>
        </p:sp>
        <p:sp>
          <p:nvSpPr>
            <p:cNvPr id="14" name="Text Box 13"/>
            <p:cNvSpPr txBox="1">
              <a:spLocks noChangeArrowheads="1"/>
            </p:cNvSpPr>
            <p:nvPr/>
          </p:nvSpPr>
          <p:spPr bwMode="auto">
            <a:xfrm>
              <a:off x="3043" y="3155"/>
              <a:ext cx="42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10</a:t>
              </a:r>
              <a:r>
                <a:rPr lang="en-US" sz="1600" baseline="30000"/>
                <a:t>3</a:t>
              </a:r>
              <a:r>
                <a:rPr lang="en-US" sz="1600"/>
                <a:t>:1</a:t>
              </a:r>
            </a:p>
          </p:txBody>
        </p:sp>
        <p:sp>
          <p:nvSpPr>
            <p:cNvPr id="15" name="Text Box 14"/>
            <p:cNvSpPr txBox="1">
              <a:spLocks noChangeArrowheads="1"/>
            </p:cNvSpPr>
            <p:nvPr/>
          </p:nvSpPr>
          <p:spPr bwMode="auto">
            <a:xfrm>
              <a:off x="3043" y="1824"/>
              <a:ext cx="42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1:10</a:t>
              </a:r>
              <a:r>
                <a:rPr lang="en-US" sz="1600" baseline="30000"/>
                <a:t>6</a:t>
              </a:r>
            </a:p>
          </p:txBody>
        </p:sp>
        <p:sp>
          <p:nvSpPr>
            <p:cNvPr id="16" name="Text Box 15"/>
            <p:cNvSpPr txBox="1">
              <a:spLocks noChangeArrowheads="1"/>
            </p:cNvSpPr>
            <p:nvPr/>
          </p:nvSpPr>
          <p:spPr bwMode="auto">
            <a:xfrm>
              <a:off x="4800" y="2640"/>
              <a:ext cx="677"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Laptop</a:t>
              </a:r>
            </a:p>
          </p:txBody>
        </p:sp>
        <p:sp>
          <p:nvSpPr>
            <p:cNvPr id="17" name="Text Box 16"/>
            <p:cNvSpPr txBox="1">
              <a:spLocks noChangeArrowheads="1"/>
            </p:cNvSpPr>
            <p:nvPr/>
          </p:nvSpPr>
          <p:spPr bwMode="auto">
            <a:xfrm>
              <a:off x="4958" y="2814"/>
              <a:ext cx="394"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PDA</a:t>
              </a:r>
            </a:p>
          </p:txBody>
        </p:sp>
        <p:sp>
          <p:nvSpPr>
            <p:cNvPr id="18" name="Line 17"/>
            <p:cNvSpPr>
              <a:spLocks noChangeShapeType="1"/>
            </p:cNvSpPr>
            <p:nvPr/>
          </p:nvSpPr>
          <p:spPr bwMode="auto">
            <a:xfrm>
              <a:off x="3458" y="3385"/>
              <a:ext cx="1978" cy="0"/>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p>
          </p:txBody>
        </p:sp>
        <p:sp>
          <p:nvSpPr>
            <p:cNvPr id="19" name="Line 18"/>
            <p:cNvSpPr>
              <a:spLocks noChangeShapeType="1"/>
            </p:cNvSpPr>
            <p:nvPr/>
          </p:nvSpPr>
          <p:spPr bwMode="auto">
            <a:xfrm flipV="1">
              <a:off x="3462" y="1715"/>
              <a:ext cx="0" cy="1661"/>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p>
          </p:txBody>
        </p:sp>
        <p:pic>
          <p:nvPicPr>
            <p:cNvPr id="20" name="Picture 19" descr="whirlwind-computer"/>
            <p:cNvPicPr>
              <a:picLocks noChangeAspect="1" noChangeArrowheads="1"/>
            </p:cNvPicPr>
            <p:nvPr/>
          </p:nvPicPr>
          <p:blipFill>
            <a:blip r:embed="rId3"/>
            <a:srcRect/>
            <a:stretch>
              <a:fillRect/>
            </a:stretch>
          </p:blipFill>
          <p:spPr bwMode="auto">
            <a:xfrm>
              <a:off x="3486" y="1777"/>
              <a:ext cx="486" cy="348"/>
            </a:xfrm>
            <a:prstGeom prst="rect">
              <a:avLst/>
            </a:prstGeom>
            <a:grpFill/>
          </p:spPr>
        </p:pic>
        <p:pic>
          <p:nvPicPr>
            <p:cNvPr id="21" name="Picture 20" descr="360-67"/>
            <p:cNvPicPr>
              <a:picLocks noChangeAspect="1" noChangeArrowheads="1"/>
            </p:cNvPicPr>
            <p:nvPr/>
          </p:nvPicPr>
          <p:blipFill>
            <a:blip r:embed="rId4"/>
            <a:srcRect/>
            <a:stretch>
              <a:fillRect/>
            </a:stretch>
          </p:blipFill>
          <p:spPr bwMode="auto">
            <a:xfrm>
              <a:off x="3736" y="2070"/>
              <a:ext cx="442" cy="327"/>
            </a:xfrm>
            <a:prstGeom prst="rect">
              <a:avLst/>
            </a:prstGeom>
            <a:grpFill/>
          </p:spPr>
        </p:pic>
        <p:sp>
          <p:nvSpPr>
            <p:cNvPr id="22" name="Text Box 21"/>
            <p:cNvSpPr txBox="1">
              <a:spLocks noChangeArrowheads="1"/>
            </p:cNvSpPr>
            <p:nvPr/>
          </p:nvSpPr>
          <p:spPr bwMode="auto">
            <a:xfrm>
              <a:off x="4154" y="1968"/>
              <a:ext cx="862"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dirty="0">
                  <a:latin typeface="Verdana" charset="0"/>
                </a:rPr>
                <a:t>Mainframe</a:t>
              </a:r>
            </a:p>
          </p:txBody>
        </p:sp>
        <p:pic>
          <p:nvPicPr>
            <p:cNvPr id="23" name="Picture 22" descr="vax11-780"/>
            <p:cNvPicPr>
              <a:picLocks noChangeAspect="1" noChangeArrowheads="1"/>
            </p:cNvPicPr>
            <p:nvPr/>
          </p:nvPicPr>
          <p:blipFill>
            <a:blip r:embed="rId5"/>
            <a:srcRect/>
            <a:stretch>
              <a:fillRect/>
            </a:stretch>
          </p:blipFill>
          <p:spPr bwMode="auto">
            <a:xfrm>
              <a:off x="4108" y="2307"/>
              <a:ext cx="272" cy="296"/>
            </a:xfrm>
            <a:prstGeom prst="rect">
              <a:avLst/>
            </a:prstGeom>
            <a:grpFill/>
          </p:spPr>
        </p:pic>
        <p:sp>
          <p:nvSpPr>
            <p:cNvPr id="24" name="Text Box 23"/>
            <p:cNvSpPr txBox="1">
              <a:spLocks noChangeArrowheads="1"/>
            </p:cNvSpPr>
            <p:nvPr/>
          </p:nvSpPr>
          <p:spPr bwMode="auto">
            <a:xfrm>
              <a:off x="4386" y="2216"/>
              <a:ext cx="468"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Mini</a:t>
              </a:r>
            </a:p>
          </p:txBody>
        </p:sp>
        <p:pic>
          <p:nvPicPr>
            <p:cNvPr id="25" name="Picture 24" descr="sun3+3d"/>
            <p:cNvPicPr>
              <a:picLocks noChangeAspect="1" noChangeArrowheads="1"/>
            </p:cNvPicPr>
            <p:nvPr/>
          </p:nvPicPr>
          <p:blipFill>
            <a:blip r:embed="rId6"/>
            <a:srcRect/>
            <a:stretch>
              <a:fillRect/>
            </a:stretch>
          </p:blipFill>
          <p:spPr bwMode="auto">
            <a:xfrm>
              <a:off x="4284" y="2488"/>
              <a:ext cx="303" cy="259"/>
            </a:xfrm>
            <a:prstGeom prst="rect">
              <a:avLst/>
            </a:prstGeom>
            <a:grpFill/>
          </p:spPr>
        </p:pic>
        <p:sp>
          <p:nvSpPr>
            <p:cNvPr id="26" name="Text Box 25"/>
            <p:cNvSpPr txBox="1">
              <a:spLocks noChangeArrowheads="1"/>
            </p:cNvSpPr>
            <p:nvPr/>
          </p:nvSpPr>
          <p:spPr bwMode="auto">
            <a:xfrm>
              <a:off x="4547" y="2397"/>
              <a:ext cx="829"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dirty="0">
                  <a:latin typeface="Verdana" charset="0"/>
                </a:rPr>
                <a:t>Workstation</a:t>
              </a:r>
            </a:p>
          </p:txBody>
        </p:sp>
        <p:sp>
          <p:nvSpPr>
            <p:cNvPr id="27" name="Text Box 26"/>
            <p:cNvSpPr txBox="1">
              <a:spLocks noChangeArrowheads="1"/>
            </p:cNvSpPr>
            <p:nvPr/>
          </p:nvSpPr>
          <p:spPr bwMode="auto">
            <a:xfrm>
              <a:off x="4704" y="2544"/>
              <a:ext cx="309"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PC</a:t>
              </a:r>
            </a:p>
          </p:txBody>
        </p:sp>
        <p:pic>
          <p:nvPicPr>
            <p:cNvPr id="28" name="Picture 27" descr="IBM_ThinkPad@ThinkPad_A_Series"/>
            <p:cNvPicPr>
              <a:picLocks noChangeAspect="1" noChangeArrowheads="1"/>
            </p:cNvPicPr>
            <p:nvPr/>
          </p:nvPicPr>
          <p:blipFill>
            <a:blip r:embed="rId7"/>
            <a:srcRect/>
            <a:stretch>
              <a:fillRect/>
            </a:stretch>
          </p:blipFill>
          <p:spPr bwMode="auto">
            <a:xfrm>
              <a:off x="4635" y="2760"/>
              <a:ext cx="233" cy="227"/>
            </a:xfrm>
            <a:prstGeom prst="rect">
              <a:avLst/>
            </a:prstGeom>
            <a:grpFill/>
          </p:spPr>
        </p:pic>
        <p:pic>
          <p:nvPicPr>
            <p:cNvPr id="30" name="Picture 28" descr="cell-phone-nokia">
              <a:hlinkClick r:id="rId8"/>
            </p:cNvPr>
            <p:cNvPicPr>
              <a:picLocks noChangeAspect="1" noChangeArrowheads="1"/>
            </p:cNvPicPr>
            <p:nvPr/>
          </p:nvPicPr>
          <p:blipFill>
            <a:blip r:embed="rId9"/>
            <a:srcRect/>
            <a:stretch>
              <a:fillRect/>
            </a:stretch>
          </p:blipFill>
          <p:spPr bwMode="auto">
            <a:xfrm>
              <a:off x="5031" y="3078"/>
              <a:ext cx="175" cy="133"/>
            </a:xfrm>
            <a:prstGeom prst="rect">
              <a:avLst/>
            </a:prstGeom>
            <a:grpFill/>
          </p:spPr>
        </p:pic>
        <p:pic>
          <p:nvPicPr>
            <p:cNvPr id="31" name="Picture 29" descr="pcsm"/>
            <p:cNvPicPr>
              <a:picLocks noChangeAspect="1" noChangeArrowheads="1"/>
            </p:cNvPicPr>
            <p:nvPr/>
          </p:nvPicPr>
          <p:blipFill>
            <a:blip r:embed="rId10"/>
            <a:srcRect/>
            <a:stretch>
              <a:fillRect/>
            </a:stretch>
          </p:blipFill>
          <p:spPr bwMode="auto">
            <a:xfrm>
              <a:off x="4503" y="2624"/>
              <a:ext cx="157" cy="221"/>
            </a:xfrm>
            <a:prstGeom prst="rect">
              <a:avLst/>
            </a:prstGeom>
            <a:grpFill/>
          </p:spPr>
        </p:pic>
        <p:pic>
          <p:nvPicPr>
            <p:cNvPr id="32" name="Picture 30" descr="palm"/>
            <p:cNvPicPr>
              <a:picLocks noChangeAspect="1" noChangeArrowheads="1"/>
            </p:cNvPicPr>
            <p:nvPr/>
          </p:nvPicPr>
          <p:blipFill>
            <a:blip r:embed="rId11"/>
            <a:srcRect/>
            <a:stretch>
              <a:fillRect/>
            </a:stretch>
          </p:blipFill>
          <p:spPr bwMode="auto">
            <a:xfrm>
              <a:off x="4803" y="2984"/>
              <a:ext cx="126" cy="184"/>
            </a:xfrm>
            <a:prstGeom prst="rect">
              <a:avLst/>
            </a:prstGeom>
            <a:grpFill/>
            <a:ln w="9525">
              <a:noFill/>
              <a:miter lim="800000"/>
              <a:headEnd/>
              <a:tailEnd/>
            </a:ln>
          </p:spPr>
        </p:pic>
        <p:sp>
          <p:nvSpPr>
            <p:cNvPr id="33" name="Rectangle 31"/>
            <p:cNvSpPr>
              <a:spLocks noChangeArrowheads="1"/>
            </p:cNvSpPr>
            <p:nvPr/>
          </p:nvSpPr>
          <p:spPr bwMode="auto">
            <a:xfrm>
              <a:off x="5064" y="2934"/>
              <a:ext cx="322" cy="138"/>
            </a:xfrm>
            <a:prstGeom prst="rect">
              <a:avLst/>
            </a:prstGeom>
            <a:grpFill/>
            <a:ln w="9525">
              <a:noFill/>
              <a:miter lim="800000"/>
              <a:headEnd/>
              <a:tailEnd/>
            </a:ln>
            <a:effectLst/>
          </p:spPr>
          <p:txBody>
            <a:bodyPr wrap="square">
              <a:prstTxWarp prst="textNoShape">
                <a:avLst/>
              </a:prstTxWarp>
              <a:spAutoFit/>
            </a:bodyPr>
            <a:lstStyle/>
            <a:p>
              <a:r>
                <a:rPr lang="en-US" sz="1400">
                  <a:latin typeface="Verdana" charset="0"/>
                </a:rPr>
                <a:t>Cell</a:t>
              </a:r>
            </a:p>
          </p:txBody>
        </p:sp>
        <p:sp>
          <p:nvSpPr>
            <p:cNvPr id="34" name="Text Box 32"/>
            <p:cNvSpPr txBox="1">
              <a:spLocks noChangeArrowheads="1"/>
            </p:cNvSpPr>
            <p:nvPr/>
          </p:nvSpPr>
          <p:spPr bwMode="auto">
            <a:xfrm>
              <a:off x="3163" y="2712"/>
              <a:ext cx="30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1:1</a:t>
              </a:r>
            </a:p>
          </p:txBody>
        </p:sp>
        <p:sp>
          <p:nvSpPr>
            <p:cNvPr id="35" name="Text Box 33"/>
            <p:cNvSpPr txBox="1">
              <a:spLocks noChangeArrowheads="1"/>
            </p:cNvSpPr>
            <p:nvPr/>
          </p:nvSpPr>
          <p:spPr bwMode="auto">
            <a:xfrm>
              <a:off x="3043" y="2304"/>
              <a:ext cx="42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1:10</a:t>
              </a:r>
              <a:r>
                <a:rPr lang="en-US" sz="1600" baseline="30000"/>
                <a:t>3</a:t>
              </a:r>
            </a:p>
          </p:txBody>
        </p:sp>
      </p:grpSp>
      <p:grpSp>
        <p:nvGrpSpPr>
          <p:cNvPr id="5" name="Group 7"/>
          <p:cNvGrpSpPr>
            <a:grpSpLocks/>
          </p:cNvGrpSpPr>
          <p:nvPr/>
        </p:nvGrpSpPr>
        <p:grpSpPr bwMode="auto">
          <a:xfrm>
            <a:off x="6853682" y="4583069"/>
            <a:ext cx="781050" cy="755650"/>
            <a:chOff x="4992" y="3124"/>
            <a:chExt cx="492" cy="476"/>
          </a:xfrm>
        </p:grpSpPr>
        <p:sp>
          <p:nvSpPr>
            <p:cNvPr id="40" name="Text Box 8"/>
            <p:cNvSpPr txBox="1">
              <a:spLocks noChangeArrowheads="1"/>
            </p:cNvSpPr>
            <p:nvPr/>
          </p:nvSpPr>
          <p:spPr bwMode="auto">
            <a:xfrm>
              <a:off x="4992" y="3408"/>
              <a:ext cx="492" cy="192"/>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sz="1400" i="1" dirty="0">
                  <a:latin typeface="Verdana" charset="0"/>
                </a:rPr>
                <a:t>Mote!</a:t>
              </a:r>
            </a:p>
          </p:txBody>
        </p:sp>
        <p:pic>
          <p:nvPicPr>
            <p:cNvPr id="41" name="Picture 9" descr="dots"/>
            <p:cNvPicPr>
              <a:picLocks noChangeAspect="1" noChangeArrowheads="1"/>
            </p:cNvPicPr>
            <p:nvPr/>
          </p:nvPicPr>
          <p:blipFill>
            <a:blip r:embed="rId12"/>
            <a:srcRect/>
            <a:stretch>
              <a:fillRect/>
            </a:stretch>
          </p:blipFill>
          <p:spPr bwMode="auto">
            <a:xfrm>
              <a:off x="5206" y="3124"/>
              <a:ext cx="211" cy="260"/>
            </a:xfrm>
            <a:prstGeom prst="rect">
              <a:avLst/>
            </a:prstGeom>
            <a:noFill/>
          </p:spPr>
        </p:pic>
      </p:grpSp>
      <p:pic>
        <p:nvPicPr>
          <p:cNvPr id="42" name="Picture 3"/>
          <p:cNvPicPr>
            <a:picLocks noChangeAspect="1"/>
          </p:cNvPicPr>
          <p:nvPr/>
        </p:nvPicPr>
        <p:blipFill>
          <a:blip r:embed="rId13"/>
          <a:srcRect/>
          <a:stretch>
            <a:fillRect/>
          </a:stretch>
        </p:blipFill>
        <p:spPr bwMode="auto">
          <a:xfrm>
            <a:off x="7302450" y="892013"/>
            <a:ext cx="1252243" cy="767207"/>
          </a:xfrm>
          <a:prstGeom prst="rect">
            <a:avLst/>
          </a:prstGeom>
          <a:noFill/>
          <a:ln w="9525">
            <a:noFill/>
            <a:miter lim="800000"/>
            <a:headEnd/>
            <a:tailEnd/>
          </a:ln>
        </p:spPr>
      </p:pic>
      <p:pic>
        <p:nvPicPr>
          <p:cNvPr id="43" name="Picture 42"/>
          <p:cNvPicPr>
            <a:picLocks noChangeAspect="1"/>
          </p:cNvPicPr>
          <p:nvPr/>
        </p:nvPicPr>
        <p:blipFill>
          <a:blip r:embed="rId14"/>
          <a:stretch>
            <a:fillRect/>
          </a:stretch>
        </p:blipFill>
        <p:spPr>
          <a:xfrm>
            <a:off x="7392662" y="3840630"/>
            <a:ext cx="467971" cy="493613"/>
          </a:xfrm>
          <a:prstGeom prst="rect">
            <a:avLst/>
          </a:prstGeom>
        </p:spPr>
      </p:pic>
      <p:pic>
        <p:nvPicPr>
          <p:cNvPr id="44" name="Picture 43"/>
          <p:cNvPicPr>
            <a:picLocks noChangeAspect="1"/>
          </p:cNvPicPr>
          <p:nvPr/>
        </p:nvPicPr>
        <p:blipFill>
          <a:blip r:embed="rId15"/>
          <a:stretch>
            <a:fillRect/>
          </a:stretch>
        </p:blipFill>
        <p:spPr>
          <a:xfrm>
            <a:off x="6657700" y="1360395"/>
            <a:ext cx="1333500" cy="952500"/>
          </a:xfrm>
          <a:prstGeom prst="rect">
            <a:avLst/>
          </a:prstGeom>
        </p:spPr>
      </p:pic>
      <p:pic>
        <p:nvPicPr>
          <p:cNvPr id="45" name="Picture 44"/>
          <p:cNvPicPr>
            <a:picLocks noChangeAspect="1"/>
          </p:cNvPicPr>
          <p:nvPr/>
        </p:nvPicPr>
        <p:blipFill>
          <a:blip r:embed="rId16"/>
          <a:stretch>
            <a:fillRect/>
          </a:stretch>
        </p:blipFill>
        <p:spPr>
          <a:xfrm>
            <a:off x="7149647" y="2240805"/>
            <a:ext cx="864217" cy="822885"/>
          </a:xfrm>
          <a:prstGeom prst="rect">
            <a:avLst/>
          </a:prstGeom>
        </p:spPr>
      </p:pic>
      <p:pic>
        <p:nvPicPr>
          <p:cNvPr id="46" name="Picture 45"/>
          <p:cNvPicPr>
            <a:picLocks noChangeAspect="1"/>
          </p:cNvPicPr>
          <p:nvPr/>
        </p:nvPicPr>
        <p:blipFill>
          <a:blip r:embed="rId17"/>
          <a:stretch>
            <a:fillRect/>
          </a:stretch>
        </p:blipFill>
        <p:spPr>
          <a:xfrm>
            <a:off x="7318100" y="3067325"/>
            <a:ext cx="583453" cy="575708"/>
          </a:xfrm>
          <a:prstGeom prst="rect">
            <a:avLst/>
          </a:prstGeom>
        </p:spPr>
      </p:pic>
      <p:pic>
        <p:nvPicPr>
          <p:cNvPr id="47" name="Picture 46"/>
          <p:cNvPicPr>
            <a:picLocks noChangeAspect="1"/>
          </p:cNvPicPr>
          <p:nvPr/>
        </p:nvPicPr>
        <p:blipFill>
          <a:blip r:embed="rId18"/>
          <a:stretch>
            <a:fillRect/>
          </a:stretch>
        </p:blipFill>
        <p:spPr>
          <a:xfrm>
            <a:off x="7605287" y="3437219"/>
            <a:ext cx="540718" cy="485962"/>
          </a:xfrm>
          <a:prstGeom prst="rect">
            <a:avLst/>
          </a:prstGeom>
        </p:spPr>
      </p:pic>
      <p:cxnSp>
        <p:nvCxnSpPr>
          <p:cNvPr id="49" name="Straight Connector 48"/>
          <p:cNvCxnSpPr/>
          <p:nvPr/>
        </p:nvCxnSpPr>
        <p:spPr>
          <a:xfrm>
            <a:off x="5136689" y="1718984"/>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438501" y="2379384"/>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442547" y="3228043"/>
            <a:ext cx="696259" cy="5977"/>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7" name="Cloud 56"/>
          <p:cNvSpPr/>
          <p:nvPr/>
        </p:nvSpPr>
        <p:spPr>
          <a:xfrm>
            <a:off x="7050391" y="609601"/>
            <a:ext cx="1722481" cy="1677147"/>
          </a:xfrm>
          <a:prstGeom prst="cloud">
            <a:avLst/>
          </a:prstGeom>
          <a:solidFill>
            <a:schemeClr val="tx1">
              <a:lumMod val="85000"/>
              <a:alpha val="16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2263337" y="5677629"/>
            <a:ext cx="5062027" cy="369332"/>
          </a:xfrm>
          <a:prstGeom prst="rect">
            <a:avLst/>
          </a:prstGeom>
          <a:noFill/>
        </p:spPr>
        <p:txBody>
          <a:bodyPr wrap="none" rtlCol="0">
            <a:spAutoFit/>
          </a:bodyPr>
          <a:lstStyle/>
          <a:p>
            <a:r>
              <a:rPr lang="en-US" dirty="0">
                <a:latin typeface="Gill Sans Light"/>
              </a:rPr>
              <a:t>Bell’s Law: new computer class per 10 years</a:t>
            </a:r>
          </a:p>
        </p:txBody>
      </p:sp>
      <p:sp>
        <p:nvSpPr>
          <p:cNvPr id="53" name="Rounded Rectangular Callout 52"/>
          <p:cNvSpPr/>
          <p:nvPr/>
        </p:nvSpPr>
        <p:spPr bwMode="auto">
          <a:xfrm>
            <a:off x="7696200" y="5388416"/>
            <a:ext cx="1905000" cy="838200"/>
          </a:xfrm>
          <a:prstGeom prst="wedgeRoundRectCallout">
            <a:avLst>
              <a:gd name="adj1" fmla="val -55278"/>
              <a:gd name="adj2" fmla="val -109144"/>
              <a:gd name="adj3" fmla="val 16667"/>
            </a:avLst>
          </a:prstGeom>
          <a:solidFill>
            <a:srgbClr val="FFC000"/>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cs typeface="Helvetica"/>
              </a:rPr>
              <a:t>The Internet of Things!</a:t>
            </a:r>
          </a:p>
        </p:txBody>
      </p:sp>
      <p:sp>
        <p:nvSpPr>
          <p:cNvPr id="6" name="Right Brace 5"/>
          <p:cNvSpPr/>
          <p:nvPr/>
        </p:nvSpPr>
        <p:spPr bwMode="auto">
          <a:xfrm>
            <a:off x="8763000" y="1197416"/>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b="0">
              <a:latin typeface="Gill Sans Light"/>
            </a:endParaRPr>
          </a:p>
        </p:txBody>
      </p:sp>
      <p:sp>
        <p:nvSpPr>
          <p:cNvPr id="54" name="Right Brace 53"/>
          <p:cNvSpPr/>
          <p:nvPr/>
        </p:nvSpPr>
        <p:spPr bwMode="auto">
          <a:xfrm>
            <a:off x="8991600" y="2569016"/>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b="0">
              <a:latin typeface="Gill Sans Light"/>
            </a:endParaRPr>
          </a:p>
        </p:txBody>
      </p:sp>
      <p:sp>
        <p:nvSpPr>
          <p:cNvPr id="55" name="Right Brace 54"/>
          <p:cNvSpPr/>
          <p:nvPr/>
        </p:nvSpPr>
        <p:spPr bwMode="auto">
          <a:xfrm>
            <a:off x="8763000" y="4016816"/>
            <a:ext cx="304800" cy="9906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b="0">
              <a:latin typeface="Gill Sans Light"/>
            </a:endParaRPr>
          </a:p>
        </p:txBody>
      </p:sp>
      <p:sp>
        <p:nvSpPr>
          <p:cNvPr id="7" name="TextBox 6"/>
          <p:cNvSpPr txBox="1"/>
          <p:nvPr/>
        </p:nvSpPr>
        <p:spPr>
          <a:xfrm>
            <a:off x="9144000" y="1045016"/>
            <a:ext cx="1524000" cy="1569660"/>
          </a:xfrm>
          <a:prstGeom prst="rect">
            <a:avLst/>
          </a:prstGeom>
          <a:noFill/>
        </p:spPr>
        <p:txBody>
          <a:bodyPr wrap="square" rtlCol="0">
            <a:spAutoFit/>
          </a:bodyPr>
          <a:lstStyle/>
          <a:p>
            <a:r>
              <a:rPr lang="en-US" sz="1600" dirty="0">
                <a:latin typeface="Gill Sans Light"/>
              </a:rPr>
              <a:t>Number crunching, Data Storage, Massive </a:t>
            </a:r>
            <a:r>
              <a:rPr lang="en-US" sz="1600" dirty="0" err="1">
                <a:latin typeface="Gill Sans Light"/>
              </a:rPr>
              <a:t>Inet</a:t>
            </a:r>
            <a:r>
              <a:rPr lang="en-US" sz="1600" dirty="0">
                <a:latin typeface="Gill Sans Light"/>
              </a:rPr>
              <a:t> Services,</a:t>
            </a:r>
          </a:p>
          <a:p>
            <a:r>
              <a:rPr lang="en-US" sz="1600" dirty="0">
                <a:latin typeface="Gill Sans Light"/>
              </a:rPr>
              <a:t>ML, …</a:t>
            </a:r>
          </a:p>
        </p:txBody>
      </p:sp>
      <p:sp>
        <p:nvSpPr>
          <p:cNvPr id="56" name="TextBox 55"/>
          <p:cNvSpPr txBox="1"/>
          <p:nvPr/>
        </p:nvSpPr>
        <p:spPr>
          <a:xfrm>
            <a:off x="9296400" y="2950016"/>
            <a:ext cx="1524000" cy="584776"/>
          </a:xfrm>
          <a:prstGeom prst="rect">
            <a:avLst/>
          </a:prstGeom>
          <a:noFill/>
        </p:spPr>
        <p:txBody>
          <a:bodyPr wrap="square" rtlCol="0">
            <a:spAutoFit/>
          </a:bodyPr>
          <a:lstStyle/>
          <a:p>
            <a:r>
              <a:rPr lang="en-US" sz="1600" dirty="0">
                <a:latin typeface="Gill Sans Light"/>
              </a:rPr>
              <a:t>Productivity,</a:t>
            </a:r>
          </a:p>
          <a:p>
            <a:r>
              <a:rPr lang="en-US" sz="1600" dirty="0">
                <a:latin typeface="Gill Sans Light"/>
              </a:rPr>
              <a:t>Interactive</a:t>
            </a:r>
          </a:p>
        </p:txBody>
      </p:sp>
      <p:sp>
        <p:nvSpPr>
          <p:cNvPr id="58" name="TextBox 57"/>
          <p:cNvSpPr txBox="1"/>
          <p:nvPr/>
        </p:nvSpPr>
        <p:spPr>
          <a:xfrm>
            <a:off x="9131300" y="4093016"/>
            <a:ext cx="1524000" cy="1077218"/>
          </a:xfrm>
          <a:prstGeom prst="rect">
            <a:avLst/>
          </a:prstGeom>
          <a:noFill/>
        </p:spPr>
        <p:txBody>
          <a:bodyPr wrap="square" rtlCol="0">
            <a:spAutoFit/>
          </a:bodyPr>
          <a:lstStyle/>
          <a:p>
            <a:r>
              <a:rPr lang="en-US" sz="1600" dirty="0">
                <a:latin typeface="Gill Sans Light"/>
              </a:rPr>
              <a:t>Streaming from/to the physical world</a:t>
            </a:r>
          </a:p>
        </p:txBody>
      </p:sp>
      <p:pic>
        <p:nvPicPr>
          <p:cNvPr id="11" name="Picture 10">
            <a:extLst>
              <a:ext uri="{FF2B5EF4-FFF2-40B4-BE49-F238E27FC236}">
                <a16:creationId xmlns:a16="http://schemas.microsoft.com/office/drawing/2014/main" id="{FACF598D-99D7-3E46-9F0C-2E8DD4E7AC89}"/>
              </a:ext>
            </a:extLst>
          </p:cNvPr>
          <p:cNvPicPr>
            <a:picLocks noChangeAspect="1"/>
          </p:cNvPicPr>
          <p:nvPr/>
        </p:nvPicPr>
        <p:blipFill>
          <a:blip r:embed="rId19"/>
          <a:stretch>
            <a:fillRect/>
          </a:stretch>
        </p:blipFill>
        <p:spPr>
          <a:xfrm>
            <a:off x="7581015" y="4364544"/>
            <a:ext cx="540718" cy="456507"/>
          </a:xfrm>
          <a:prstGeom prst="rect">
            <a:avLst/>
          </a:prstGeom>
        </p:spPr>
      </p:pic>
      <p:pic>
        <p:nvPicPr>
          <p:cNvPr id="29" name="Picture 28">
            <a:extLst>
              <a:ext uri="{FF2B5EF4-FFF2-40B4-BE49-F238E27FC236}">
                <a16:creationId xmlns:a16="http://schemas.microsoft.com/office/drawing/2014/main" id="{93DADA7A-ABD0-4E43-B882-FA94571CB3E9}"/>
              </a:ext>
            </a:extLst>
          </p:cNvPr>
          <p:cNvPicPr>
            <a:picLocks noChangeAspect="1"/>
          </p:cNvPicPr>
          <p:nvPr/>
        </p:nvPicPr>
        <p:blipFill>
          <a:blip r:embed="rId20"/>
          <a:stretch>
            <a:fillRect/>
          </a:stretch>
        </p:blipFill>
        <p:spPr>
          <a:xfrm>
            <a:off x="7928570" y="4745474"/>
            <a:ext cx="328530" cy="328530"/>
          </a:xfrm>
          <a:prstGeom prst="rect">
            <a:avLst/>
          </a:prstGeom>
        </p:spPr>
      </p:pic>
      <p:pic>
        <p:nvPicPr>
          <p:cNvPr id="37" name="Picture 36">
            <a:extLst>
              <a:ext uri="{FF2B5EF4-FFF2-40B4-BE49-F238E27FC236}">
                <a16:creationId xmlns:a16="http://schemas.microsoft.com/office/drawing/2014/main" id="{C6CD20A3-930D-FF43-B997-0763F8943AAD}"/>
              </a:ext>
            </a:extLst>
          </p:cNvPr>
          <p:cNvPicPr>
            <a:picLocks noChangeAspect="1"/>
          </p:cNvPicPr>
          <p:nvPr/>
        </p:nvPicPr>
        <p:blipFill>
          <a:blip r:embed="rId21"/>
          <a:stretch>
            <a:fillRect/>
          </a:stretch>
        </p:blipFill>
        <p:spPr>
          <a:xfrm>
            <a:off x="8182706" y="4508514"/>
            <a:ext cx="351694" cy="351694"/>
          </a:xfrm>
          <a:prstGeom prst="rect">
            <a:avLst/>
          </a:prstGeom>
        </p:spPr>
      </p:pic>
      <p:pic>
        <p:nvPicPr>
          <p:cNvPr id="38" name="Picture 37">
            <a:extLst>
              <a:ext uri="{FF2B5EF4-FFF2-40B4-BE49-F238E27FC236}">
                <a16:creationId xmlns:a16="http://schemas.microsoft.com/office/drawing/2014/main" id="{5E0D5A9B-4751-2D46-9AA3-4F67A358B7AA}"/>
              </a:ext>
            </a:extLst>
          </p:cNvPr>
          <p:cNvPicPr>
            <a:picLocks noChangeAspect="1"/>
          </p:cNvPicPr>
          <p:nvPr/>
        </p:nvPicPr>
        <p:blipFill>
          <a:blip r:embed="rId22"/>
          <a:stretch>
            <a:fillRect/>
          </a:stretch>
        </p:blipFill>
        <p:spPr>
          <a:xfrm>
            <a:off x="7892417" y="4181717"/>
            <a:ext cx="463487" cy="463487"/>
          </a:xfrm>
          <a:prstGeom prst="rect">
            <a:avLst/>
          </a:prstGeom>
        </p:spPr>
      </p:pic>
    </p:spTree>
    <p:extLst>
      <p:ext uri="{BB962C8B-B14F-4D97-AF65-F5344CB8AC3E}">
        <p14:creationId xmlns:p14="http://schemas.microsoft.com/office/powerpoint/2010/main" val="380776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defRPr/>
            </a:pPr>
            <a:r>
              <a:rPr lang="en-US" altLang="en-US" dirty="0">
                <a:latin typeface="Gill Sans Light" charset="0"/>
                <a:cs typeface="Gill Sans Light" charset="0"/>
              </a:rPr>
              <a:t>What is an Operating </a:t>
            </a:r>
            <a:r>
              <a:rPr lang="en-US" altLang="en-US" dirty="0" smtClean="0">
                <a:latin typeface="Gill Sans Light" charset="0"/>
                <a:cs typeface="Gill Sans Light" charset="0"/>
              </a:rPr>
              <a:t>System Again?</a:t>
            </a:r>
            <a:endParaRPr lang="en-US" altLang="en-US" dirty="0">
              <a:latin typeface="Gill Sans Light" charset="0"/>
              <a:cs typeface="Gill Sans Light" charset="0"/>
            </a:endParaRPr>
          </a:p>
        </p:txBody>
      </p:sp>
      <p:sp>
        <p:nvSpPr>
          <p:cNvPr id="44035" name="Content Placeholder 2"/>
          <p:cNvSpPr>
            <a:spLocks noGrp="1"/>
          </p:cNvSpPr>
          <p:nvPr>
            <p:ph idx="1"/>
          </p:nvPr>
        </p:nvSpPr>
        <p:spPr>
          <a:xfrm>
            <a:off x="2971800" y="838200"/>
            <a:ext cx="6858000" cy="5257800"/>
          </a:xfrm>
        </p:spPr>
        <p:txBody>
          <a:bodyPr/>
          <a:lstStyle/>
          <a:p>
            <a:pPr>
              <a:defRPr/>
            </a:pPr>
            <a:r>
              <a:rPr lang="en-US" altLang="en-US"/>
              <a:t>Referee</a:t>
            </a:r>
          </a:p>
          <a:p>
            <a:pPr lvl="1">
              <a:defRPr/>
            </a:pPr>
            <a:r>
              <a:rPr lang="en-US" altLang="en-US"/>
              <a:t>Manage sharing of resources, Protection, Isolation</a:t>
            </a:r>
          </a:p>
          <a:p>
            <a:pPr lvl="2">
              <a:defRPr/>
            </a:pPr>
            <a:r>
              <a:rPr lang="en-US" altLang="en-US"/>
              <a:t>Resource allocation, isolation, communication</a:t>
            </a:r>
          </a:p>
          <a:p>
            <a:pPr>
              <a:defRPr/>
            </a:pPr>
            <a:r>
              <a:rPr lang="en-US" altLang="en-US"/>
              <a:t>Illusionist</a:t>
            </a:r>
          </a:p>
          <a:p>
            <a:pPr lvl="1">
              <a:defRPr/>
            </a:pPr>
            <a:r>
              <a:rPr lang="en-US" altLang="en-US"/>
              <a:t>Provide clean, easy to use abstractions of physical resources</a:t>
            </a:r>
          </a:p>
          <a:p>
            <a:pPr lvl="2">
              <a:defRPr/>
            </a:pPr>
            <a:r>
              <a:rPr lang="en-US" altLang="en-US"/>
              <a:t>Infinite memory, dedicated machine</a:t>
            </a:r>
          </a:p>
          <a:p>
            <a:pPr lvl="2">
              <a:defRPr/>
            </a:pPr>
            <a:r>
              <a:rPr lang="en-US" altLang="en-US"/>
              <a:t>Higher level objects: files, users, messages</a:t>
            </a:r>
          </a:p>
          <a:p>
            <a:pPr lvl="2">
              <a:defRPr/>
            </a:pPr>
            <a:r>
              <a:rPr lang="en-US" altLang="en-US"/>
              <a:t>Masking limitations, virtualization</a:t>
            </a:r>
          </a:p>
          <a:p>
            <a:pPr>
              <a:defRPr/>
            </a:pPr>
            <a:r>
              <a:rPr lang="en-US" altLang="en-US"/>
              <a:t>Glue</a:t>
            </a:r>
          </a:p>
          <a:p>
            <a:pPr lvl="1">
              <a:defRPr/>
            </a:pPr>
            <a:r>
              <a:rPr lang="en-US" altLang="en-US"/>
              <a:t>Common services</a:t>
            </a:r>
          </a:p>
          <a:p>
            <a:pPr lvl="2">
              <a:defRPr/>
            </a:pPr>
            <a:r>
              <a:rPr lang="en-US" altLang="en-US"/>
              <a:t>Storage, Window system, Networking</a:t>
            </a:r>
          </a:p>
          <a:p>
            <a:pPr lvl="2">
              <a:defRPr/>
            </a:pPr>
            <a:r>
              <a:rPr lang="en-US" altLang="en-US"/>
              <a:t>Sharing, Authorization</a:t>
            </a:r>
          </a:p>
          <a:p>
            <a:pPr lvl="2">
              <a:defRPr/>
            </a:pPr>
            <a:r>
              <a:rPr lang="en-US" altLang="en-US"/>
              <a:t>Look and feel</a:t>
            </a:r>
          </a:p>
        </p:txBody>
      </p:sp>
      <p:pic>
        <p:nvPicPr>
          <p:cNvPr id="56323" name="Pictur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0200" y="762000"/>
            <a:ext cx="1411288"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Picture 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52601" y="2514600"/>
            <a:ext cx="12922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5" name="Picture 8"/>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76400" y="4267200"/>
            <a:ext cx="16637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854194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a:defRPr/>
            </a:pPr>
            <a:r>
              <a:rPr lang="en-US" altLang="en-US">
                <a:latin typeface="Gill Sans Light" charset="0"/>
                <a:ea typeface="ＭＳ Ｐゴシック" charset="-128"/>
                <a:cs typeface="Gill Sans Light" charset="0"/>
              </a:rPr>
              <a:t>Challenge: Complexity</a:t>
            </a:r>
          </a:p>
        </p:txBody>
      </p:sp>
      <p:sp>
        <p:nvSpPr>
          <p:cNvPr id="3" name="Content Placeholder 2"/>
          <p:cNvSpPr>
            <a:spLocks noGrp="1"/>
          </p:cNvSpPr>
          <p:nvPr>
            <p:ph idx="1"/>
          </p:nvPr>
        </p:nvSpPr>
        <p:spPr>
          <a:xfrm>
            <a:off x="2209800" y="914400"/>
            <a:ext cx="8153400" cy="5105400"/>
          </a:xfrm>
        </p:spPr>
        <p:txBody>
          <a:bodyPr/>
          <a:lstStyle/>
          <a:p>
            <a:pPr>
              <a:defRPr/>
            </a:pPr>
            <a:r>
              <a:rPr lang="en-US" dirty="0">
                <a:ea typeface="ＭＳ Ｐゴシック" charset="0"/>
              </a:rPr>
              <a:t>Applications consisting of…</a:t>
            </a:r>
          </a:p>
          <a:p>
            <a:pPr lvl="1">
              <a:defRPr/>
            </a:pPr>
            <a:r>
              <a:rPr lang="en-US" dirty="0">
                <a:ea typeface="ＭＳ Ｐゴシック" charset="0"/>
              </a:rPr>
              <a:t>… a variety of software modules that …</a:t>
            </a:r>
          </a:p>
          <a:p>
            <a:pPr lvl="1">
              <a:defRPr/>
            </a:pPr>
            <a:r>
              <a:rPr lang="en-US" dirty="0">
                <a:ea typeface="ＭＳ Ｐゴシック" charset="0"/>
              </a:rPr>
              <a:t>… run on a variety of devices (machines) that</a:t>
            </a:r>
          </a:p>
          <a:p>
            <a:pPr lvl="2">
              <a:defRPr/>
            </a:pPr>
            <a:r>
              <a:rPr lang="en-US" dirty="0">
                <a:ea typeface="ＭＳ Ｐゴシック" charset="0"/>
              </a:rPr>
              <a:t>… implement different hardware architectures</a:t>
            </a:r>
          </a:p>
          <a:p>
            <a:pPr lvl="2">
              <a:defRPr/>
            </a:pPr>
            <a:r>
              <a:rPr lang="en-US" dirty="0">
                <a:ea typeface="ＭＳ Ｐゴシック" charset="0"/>
              </a:rPr>
              <a:t>… run competing applications</a:t>
            </a:r>
          </a:p>
          <a:p>
            <a:pPr lvl="2">
              <a:defRPr/>
            </a:pPr>
            <a:r>
              <a:rPr lang="en-US" dirty="0">
                <a:ea typeface="ＭＳ Ｐゴシック" charset="0"/>
              </a:rPr>
              <a:t>… fail in unexpected ways</a:t>
            </a:r>
          </a:p>
          <a:p>
            <a:pPr lvl="2">
              <a:defRPr/>
            </a:pPr>
            <a:r>
              <a:rPr lang="en-US" dirty="0">
                <a:ea typeface="ＭＳ Ｐゴシック" charset="0"/>
              </a:rPr>
              <a:t>… can be under a variety of attacks</a:t>
            </a:r>
          </a:p>
          <a:p>
            <a:pPr>
              <a:defRPr/>
            </a:pPr>
            <a:endParaRPr lang="en-US" dirty="0">
              <a:ea typeface="ＭＳ Ｐゴシック" charset="0"/>
            </a:endParaRPr>
          </a:p>
          <a:p>
            <a:pPr>
              <a:defRPr/>
            </a:pPr>
            <a:r>
              <a:rPr lang="en-US" dirty="0">
                <a:ea typeface="ＭＳ Ｐゴシック" charset="0"/>
              </a:rPr>
              <a:t>Not feasible to test software for all possible environments and combinations of components and devices</a:t>
            </a:r>
          </a:p>
          <a:p>
            <a:pPr lvl="1">
              <a:defRPr/>
            </a:pPr>
            <a:r>
              <a:rPr lang="en-US" dirty="0">
                <a:ea typeface="ＭＳ Ｐゴシック" charset="0"/>
              </a:rPr>
              <a:t>The question is not whether there are bugs but how serious are the bugs! </a:t>
            </a:r>
          </a:p>
          <a:p>
            <a:pPr lvl="1">
              <a:defRPr/>
            </a:pPr>
            <a:endParaRPr lang="en-US" dirty="0">
              <a:ea typeface="ＭＳ Ｐゴシック" charset="0"/>
            </a:endParaRPr>
          </a:p>
        </p:txBody>
      </p:sp>
    </p:spTree>
    <p:extLst>
      <p:ext uri="{BB962C8B-B14F-4D97-AF65-F5344CB8AC3E}">
        <p14:creationId xmlns:p14="http://schemas.microsoft.com/office/powerpoint/2010/main" val="120656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7300" y="0"/>
            <a:ext cx="8539100" cy="736600"/>
          </a:xfrm>
        </p:spPr>
        <p:txBody>
          <a:bodyPr/>
          <a:lstStyle/>
          <a:p>
            <a:r>
              <a:rPr lang="en-US" dirty="0" smtClean="0"/>
              <a:t>The World Is Parallel: Intel </a:t>
            </a:r>
            <a:r>
              <a:rPr lang="en-US" dirty="0" err="1" smtClean="0"/>
              <a:t>SkyLake</a:t>
            </a:r>
            <a:r>
              <a:rPr lang="en-US" dirty="0" smtClean="0"/>
              <a:t> (2017)</a:t>
            </a:r>
            <a:endParaRPr lang="en-US" dirty="0"/>
          </a:p>
        </p:txBody>
      </p:sp>
      <p:sp>
        <p:nvSpPr>
          <p:cNvPr id="3" name="Content Placeholder 2"/>
          <p:cNvSpPr>
            <a:spLocks noGrp="1"/>
          </p:cNvSpPr>
          <p:nvPr>
            <p:ph idx="1"/>
          </p:nvPr>
        </p:nvSpPr>
        <p:spPr>
          <a:xfrm>
            <a:off x="1600200" y="736600"/>
            <a:ext cx="5644100" cy="5721800"/>
          </a:xfrm>
        </p:spPr>
        <p:txBody>
          <a:bodyPr/>
          <a:lstStyle/>
          <a:p>
            <a:pPr>
              <a:lnSpc>
                <a:spcPct val="85000"/>
              </a:lnSpc>
            </a:pPr>
            <a:r>
              <a:rPr lang="en-US" dirty="0" smtClean="0"/>
              <a:t>Up to 28 Cores, </a:t>
            </a:r>
            <a:r>
              <a:rPr lang="en-US" dirty="0" smtClean="0"/>
              <a:t>56 </a:t>
            </a:r>
            <a:r>
              <a:rPr lang="en-US" dirty="0" smtClean="0"/>
              <a:t>Threads</a:t>
            </a:r>
          </a:p>
          <a:p>
            <a:pPr lvl="1">
              <a:lnSpc>
                <a:spcPct val="85000"/>
              </a:lnSpc>
            </a:pPr>
            <a:r>
              <a:rPr lang="en-US" dirty="0"/>
              <a:t>694 mm² die size (estimated)</a:t>
            </a:r>
            <a:endParaRPr lang="en-US" dirty="0" smtClean="0"/>
          </a:p>
          <a:p>
            <a:pPr>
              <a:lnSpc>
                <a:spcPct val="85000"/>
              </a:lnSpc>
            </a:pPr>
            <a:r>
              <a:rPr lang="en-US" dirty="0" smtClean="0"/>
              <a:t>Many different instructions</a:t>
            </a:r>
          </a:p>
          <a:p>
            <a:pPr lvl="1">
              <a:lnSpc>
                <a:spcPct val="85000"/>
              </a:lnSpc>
            </a:pPr>
            <a:r>
              <a:rPr lang="en-US" dirty="0" smtClean="0"/>
              <a:t>Security, Graphics</a:t>
            </a:r>
          </a:p>
          <a:p>
            <a:pPr>
              <a:lnSpc>
                <a:spcPct val="85000"/>
              </a:lnSpc>
            </a:pPr>
            <a:r>
              <a:rPr lang="en-US" dirty="0" smtClean="0"/>
              <a:t>Caches on chip:</a:t>
            </a:r>
          </a:p>
          <a:p>
            <a:pPr lvl="1">
              <a:lnSpc>
                <a:spcPct val="85000"/>
              </a:lnSpc>
            </a:pPr>
            <a:r>
              <a:rPr lang="en-US" dirty="0" smtClean="0"/>
              <a:t>L2: 28 </a:t>
            </a:r>
            <a:r>
              <a:rPr lang="en-US" dirty="0" err="1" smtClean="0"/>
              <a:t>MiB</a:t>
            </a:r>
            <a:endParaRPr lang="en-US" dirty="0" smtClean="0"/>
          </a:p>
          <a:p>
            <a:pPr lvl="1">
              <a:lnSpc>
                <a:spcPct val="85000"/>
              </a:lnSpc>
            </a:pPr>
            <a:r>
              <a:rPr lang="en-US" dirty="0" smtClean="0"/>
              <a:t>Shared L3: 38.5 </a:t>
            </a:r>
            <a:r>
              <a:rPr lang="en-US" dirty="0" err="1" smtClean="0"/>
              <a:t>MiB</a:t>
            </a:r>
            <a:r>
              <a:rPr lang="en-US" dirty="0"/>
              <a:t> </a:t>
            </a:r>
            <a:r>
              <a:rPr lang="en-US" dirty="0" smtClean="0"/>
              <a:t/>
            </a:r>
            <a:br>
              <a:rPr lang="en-US" dirty="0" smtClean="0"/>
            </a:br>
            <a:r>
              <a:rPr lang="en-US" dirty="0" smtClean="0"/>
              <a:t>(non-inclusive)</a:t>
            </a:r>
          </a:p>
          <a:p>
            <a:pPr lvl="1">
              <a:lnSpc>
                <a:spcPct val="85000"/>
              </a:lnSpc>
            </a:pPr>
            <a:r>
              <a:rPr lang="en-US" dirty="0" smtClean="0"/>
              <a:t>Directory-based cache coherence</a:t>
            </a:r>
          </a:p>
          <a:p>
            <a:pPr>
              <a:lnSpc>
                <a:spcPct val="85000"/>
              </a:lnSpc>
            </a:pPr>
            <a:r>
              <a:rPr lang="en-US" dirty="0" smtClean="0"/>
              <a:t>Network:</a:t>
            </a:r>
          </a:p>
          <a:p>
            <a:pPr lvl="1">
              <a:lnSpc>
                <a:spcPct val="85000"/>
              </a:lnSpc>
            </a:pPr>
            <a:r>
              <a:rPr lang="en-US" dirty="0" smtClean="0"/>
              <a:t>On-chip Mesh Interconnect</a:t>
            </a:r>
          </a:p>
          <a:p>
            <a:pPr lvl="1">
              <a:lnSpc>
                <a:spcPct val="85000"/>
              </a:lnSpc>
            </a:pPr>
            <a:r>
              <a:rPr lang="en-US" dirty="0" smtClean="0"/>
              <a:t>Fast off-chip network </a:t>
            </a:r>
            <a:r>
              <a:rPr lang="en-US" dirty="0" err="1" smtClean="0"/>
              <a:t>directlry</a:t>
            </a:r>
            <a:r>
              <a:rPr lang="en-US" dirty="0" smtClean="0"/>
              <a:t> supports 8-chips connected</a:t>
            </a:r>
          </a:p>
          <a:p>
            <a:pPr>
              <a:lnSpc>
                <a:spcPct val="85000"/>
              </a:lnSpc>
            </a:pPr>
            <a:r>
              <a:rPr lang="en-US" dirty="0" smtClean="0"/>
              <a:t>DRAM/chips</a:t>
            </a:r>
          </a:p>
          <a:p>
            <a:pPr lvl="1">
              <a:lnSpc>
                <a:spcPct val="85000"/>
              </a:lnSpc>
            </a:pPr>
            <a:r>
              <a:rPr lang="en-US" dirty="0" smtClean="0"/>
              <a:t>Up to 1.5 </a:t>
            </a:r>
            <a:r>
              <a:rPr lang="en-US" dirty="0" err="1" smtClean="0"/>
              <a:t>TiB</a:t>
            </a:r>
            <a:endParaRPr lang="en-US" dirty="0" smtClean="0"/>
          </a:p>
          <a:p>
            <a:pPr lvl="1">
              <a:lnSpc>
                <a:spcPct val="85000"/>
              </a:lnSpc>
            </a:pPr>
            <a:r>
              <a:rPr lang="en-US" dirty="0" smtClean="0"/>
              <a:t>DDR4 memory</a:t>
            </a:r>
            <a:endParaRPr lang="en-US" dirty="0"/>
          </a:p>
          <a:p>
            <a:pPr>
              <a:lnSpc>
                <a:spcPct val="85000"/>
              </a:lnSpc>
            </a:pPr>
            <a:endParaRPr lang="en-US" dirty="0" smtClean="0"/>
          </a:p>
          <a:p>
            <a:pPr>
              <a:lnSpc>
                <a:spcPct val="85000"/>
              </a:lnSpc>
            </a:pPr>
            <a:endParaRPr lang="en-US" dirty="0" smtClean="0"/>
          </a:p>
          <a:p>
            <a:pPr lvl="1">
              <a:lnSpc>
                <a:spcPct val="85000"/>
              </a:lnSpc>
            </a:pP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1" y="1143000"/>
            <a:ext cx="4479517" cy="4662000"/>
          </a:xfrm>
          <a:prstGeom prst="rect">
            <a:avLst/>
          </a:prstGeom>
        </p:spPr>
      </p:pic>
    </p:spTree>
    <p:extLst>
      <p:ext uri="{BB962C8B-B14F-4D97-AF65-F5344CB8AC3E}">
        <p14:creationId xmlns:p14="http://schemas.microsoft.com/office/powerpoint/2010/main" val="54667823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4ED9-5433-47B0-9D9F-056B5BFECF73}"/>
              </a:ext>
            </a:extLst>
          </p:cNvPr>
          <p:cNvSpPr>
            <a:spLocks noGrp="1"/>
          </p:cNvSpPr>
          <p:nvPr>
            <p:ph type="title"/>
          </p:nvPr>
        </p:nvSpPr>
        <p:spPr/>
        <p:txBody>
          <a:bodyPr/>
          <a:lstStyle/>
          <a:p>
            <a:r>
              <a:rPr lang="en-US" dirty="0"/>
              <a:t>And Range of Timescales</a:t>
            </a:r>
          </a:p>
        </p:txBody>
      </p:sp>
      <p:pic>
        <p:nvPicPr>
          <p:cNvPr id="8" name="Content Placeholder 7" descr="A screenshot of a cell phone&#10;&#10;Description automatically generated">
            <a:extLst>
              <a:ext uri="{FF2B5EF4-FFF2-40B4-BE49-F238E27FC236}">
                <a16:creationId xmlns:a16="http://schemas.microsoft.com/office/drawing/2014/main" id="{5CFCD8A6-64F1-4EC3-AD74-4C1D767B1B2E}"/>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114800" y="914400"/>
            <a:ext cx="7266724" cy="4200561"/>
          </a:xfrm>
        </p:spPr>
      </p:pic>
      <p:sp>
        <p:nvSpPr>
          <p:cNvPr id="9" name="TextBox 8">
            <a:extLst>
              <a:ext uri="{FF2B5EF4-FFF2-40B4-BE49-F238E27FC236}">
                <a16:creationId xmlns:a16="http://schemas.microsoft.com/office/drawing/2014/main" id="{457381C8-8B72-4BE1-BBDF-C1030439B65A}"/>
              </a:ext>
            </a:extLst>
          </p:cNvPr>
          <p:cNvSpPr txBox="1"/>
          <p:nvPr/>
        </p:nvSpPr>
        <p:spPr>
          <a:xfrm>
            <a:off x="381000" y="1644339"/>
            <a:ext cx="3658183" cy="1384995"/>
          </a:xfrm>
          <a:prstGeom prst="rect">
            <a:avLst/>
          </a:prstGeom>
          <a:noFill/>
        </p:spPr>
        <p:txBody>
          <a:bodyPr wrap="square" rtlCol="0">
            <a:spAutoFit/>
          </a:bodyPr>
          <a:lstStyle/>
          <a:p>
            <a:r>
              <a:rPr lang="en-US" sz="2800" b="1" dirty="0">
                <a:latin typeface="Gill Sans Light"/>
              </a:rPr>
              <a:t>Jeff Dean: “Numbers Everyone Should Know”</a:t>
            </a:r>
          </a:p>
        </p:txBody>
      </p:sp>
    </p:spTree>
    <p:extLst>
      <p:ext uri="{BB962C8B-B14F-4D97-AF65-F5344CB8AC3E}">
        <p14:creationId xmlns:p14="http://schemas.microsoft.com/office/powerpoint/2010/main" val="398349935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title"/>
          </p:nvPr>
        </p:nvSpPr>
        <p:spPr>
          <a:xfrm>
            <a:off x="1828800" y="228600"/>
            <a:ext cx="8839200" cy="503238"/>
          </a:xfrm>
        </p:spPr>
        <p:txBody>
          <a:bodyPr vert="horz" wrap="square" lIns="63493" tIns="25397" rIns="63493" bIns="25397" numCol="1" anchor="t" anchorCtr="0" compatLnSpc="1">
            <a:prstTxWarp prst="textNoShape">
              <a:avLst/>
            </a:prstTxWarp>
            <a:spAutoFit/>
          </a:bodyPr>
          <a:lstStyle/>
          <a:p>
            <a:pPr>
              <a:defRPr/>
            </a:pPr>
            <a:r>
              <a:rPr lang="en-US" altLang="en-US" dirty="0">
                <a:latin typeface="Gill Sans Light" charset="0"/>
                <a:cs typeface="Gill Sans Light" charset="0"/>
              </a:rPr>
              <a:t>HW Functionality comes with great complexity!</a:t>
            </a:r>
          </a:p>
        </p:txBody>
      </p:sp>
      <p:grpSp>
        <p:nvGrpSpPr>
          <p:cNvPr id="59394" name="Group 4"/>
          <p:cNvGrpSpPr>
            <a:grpSpLocks/>
          </p:cNvGrpSpPr>
          <p:nvPr/>
        </p:nvGrpSpPr>
        <p:grpSpPr bwMode="auto">
          <a:xfrm>
            <a:off x="1735931" y="2620963"/>
            <a:ext cx="5951538" cy="3863975"/>
            <a:chOff x="336" y="594"/>
            <a:chExt cx="3749" cy="2434"/>
          </a:xfrm>
        </p:grpSpPr>
        <p:sp>
          <p:nvSpPr>
            <p:cNvPr id="47110" name="Rectangle 5"/>
            <p:cNvSpPr>
              <a:spLocks noChangeArrowheads="1"/>
            </p:cNvSpPr>
            <p:nvPr/>
          </p:nvSpPr>
          <p:spPr bwMode="auto">
            <a:xfrm>
              <a:off x="384" y="672"/>
              <a:ext cx="41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Proc</a:t>
              </a:r>
            </a:p>
          </p:txBody>
        </p:sp>
        <p:sp>
          <p:nvSpPr>
            <p:cNvPr id="47111" name="Rectangle 6"/>
            <p:cNvSpPr>
              <a:spLocks noChangeArrowheads="1"/>
            </p:cNvSpPr>
            <p:nvPr/>
          </p:nvSpPr>
          <p:spPr bwMode="auto">
            <a:xfrm>
              <a:off x="336" y="1104"/>
              <a:ext cx="60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Caches</a:t>
              </a:r>
            </a:p>
          </p:txBody>
        </p:sp>
        <p:sp>
          <p:nvSpPr>
            <p:cNvPr id="47112" name="Rectangle 7"/>
            <p:cNvSpPr>
              <a:spLocks noChangeArrowheads="1"/>
            </p:cNvSpPr>
            <p:nvPr/>
          </p:nvSpPr>
          <p:spPr bwMode="auto">
            <a:xfrm>
              <a:off x="1008" y="1248"/>
              <a:ext cx="59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dirty="0">
                  <a:solidFill>
                    <a:srgbClr val="2A40E2"/>
                  </a:solidFill>
                </a:rPr>
                <a:t>Busses</a:t>
              </a:r>
            </a:p>
          </p:txBody>
        </p:sp>
        <p:sp>
          <p:nvSpPr>
            <p:cNvPr id="47113" name="Rectangle 8"/>
            <p:cNvSpPr>
              <a:spLocks noChangeArrowheads="1"/>
            </p:cNvSpPr>
            <p:nvPr/>
          </p:nvSpPr>
          <p:spPr bwMode="auto">
            <a:xfrm>
              <a:off x="336" y="1728"/>
              <a:ext cx="64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Memory</a:t>
              </a:r>
            </a:p>
          </p:txBody>
        </p:sp>
        <p:sp>
          <p:nvSpPr>
            <p:cNvPr id="47114" name="Rectangle 9"/>
            <p:cNvSpPr>
              <a:spLocks noChangeArrowheads="1"/>
            </p:cNvSpPr>
            <p:nvPr/>
          </p:nvSpPr>
          <p:spPr bwMode="auto">
            <a:xfrm>
              <a:off x="384" y="2544"/>
              <a:ext cx="90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I/O Devices:</a:t>
              </a:r>
            </a:p>
          </p:txBody>
        </p:sp>
        <p:sp>
          <p:nvSpPr>
            <p:cNvPr id="47115" name="Rectangle 10"/>
            <p:cNvSpPr>
              <a:spLocks noChangeArrowheads="1"/>
            </p:cNvSpPr>
            <p:nvPr/>
          </p:nvSpPr>
          <p:spPr bwMode="auto">
            <a:xfrm>
              <a:off x="349" y="594"/>
              <a:ext cx="520" cy="328"/>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16" name="Line 11"/>
            <p:cNvSpPr>
              <a:spLocks noChangeShapeType="1"/>
            </p:cNvSpPr>
            <p:nvPr/>
          </p:nvSpPr>
          <p:spPr bwMode="auto">
            <a:xfrm>
              <a:off x="633" y="930"/>
              <a:ext cx="0" cy="136"/>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17" name="Rectangle 12"/>
            <p:cNvSpPr>
              <a:spLocks noChangeArrowheads="1"/>
            </p:cNvSpPr>
            <p:nvPr/>
          </p:nvSpPr>
          <p:spPr bwMode="auto">
            <a:xfrm>
              <a:off x="349" y="1074"/>
              <a:ext cx="520" cy="328"/>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18" name="Rectangle 13"/>
            <p:cNvSpPr>
              <a:spLocks noChangeArrowheads="1"/>
            </p:cNvSpPr>
            <p:nvPr/>
          </p:nvSpPr>
          <p:spPr bwMode="auto">
            <a:xfrm>
              <a:off x="349" y="1698"/>
              <a:ext cx="664" cy="328"/>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19" name="Line 14"/>
            <p:cNvSpPr>
              <a:spLocks noChangeShapeType="1"/>
            </p:cNvSpPr>
            <p:nvPr/>
          </p:nvSpPr>
          <p:spPr bwMode="auto">
            <a:xfrm>
              <a:off x="633" y="1410"/>
              <a:ext cx="0" cy="8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0" name="Line 15"/>
            <p:cNvSpPr>
              <a:spLocks noChangeShapeType="1"/>
            </p:cNvSpPr>
            <p:nvPr/>
          </p:nvSpPr>
          <p:spPr bwMode="auto">
            <a:xfrm>
              <a:off x="507" y="1502"/>
              <a:ext cx="1500" cy="0"/>
            </a:xfrm>
            <a:prstGeom prst="line">
              <a:avLst/>
            </a:prstGeom>
            <a:noFill/>
            <a:ln w="57150" cmpd="thinThick">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1" name="Line 16"/>
            <p:cNvSpPr>
              <a:spLocks noChangeShapeType="1"/>
            </p:cNvSpPr>
            <p:nvPr/>
          </p:nvSpPr>
          <p:spPr bwMode="auto">
            <a:xfrm flipV="1">
              <a:off x="729" y="1498"/>
              <a:ext cx="0" cy="2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2" name="Rectangle 17"/>
            <p:cNvSpPr>
              <a:spLocks noChangeArrowheads="1"/>
            </p:cNvSpPr>
            <p:nvPr/>
          </p:nvSpPr>
          <p:spPr bwMode="auto">
            <a:xfrm>
              <a:off x="1440" y="2112"/>
              <a:ext cx="81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Controllers</a:t>
              </a:r>
            </a:p>
          </p:txBody>
        </p:sp>
        <p:sp>
          <p:nvSpPr>
            <p:cNvPr id="47123" name="Rectangle 18"/>
            <p:cNvSpPr>
              <a:spLocks noChangeArrowheads="1"/>
            </p:cNvSpPr>
            <p:nvPr/>
          </p:nvSpPr>
          <p:spPr bwMode="auto">
            <a:xfrm>
              <a:off x="1453" y="2082"/>
              <a:ext cx="808" cy="2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24" name="Rectangle 19"/>
            <p:cNvSpPr>
              <a:spLocks noChangeArrowheads="1"/>
            </p:cNvSpPr>
            <p:nvPr/>
          </p:nvSpPr>
          <p:spPr bwMode="auto">
            <a:xfrm>
              <a:off x="1597" y="1602"/>
              <a:ext cx="232" cy="184"/>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25" name="Line 20"/>
            <p:cNvSpPr>
              <a:spLocks noChangeShapeType="1"/>
            </p:cNvSpPr>
            <p:nvPr/>
          </p:nvSpPr>
          <p:spPr bwMode="auto">
            <a:xfrm>
              <a:off x="1689" y="1506"/>
              <a:ext cx="0" cy="8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6" name="Line 21"/>
            <p:cNvSpPr>
              <a:spLocks noChangeShapeType="1"/>
            </p:cNvSpPr>
            <p:nvPr/>
          </p:nvSpPr>
          <p:spPr bwMode="auto">
            <a:xfrm>
              <a:off x="1689" y="1794"/>
              <a:ext cx="0" cy="8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7" name="Rectangle 22"/>
            <p:cNvSpPr>
              <a:spLocks noChangeArrowheads="1"/>
            </p:cNvSpPr>
            <p:nvPr/>
          </p:nvSpPr>
          <p:spPr bwMode="auto">
            <a:xfrm>
              <a:off x="1872" y="1584"/>
              <a:ext cx="681"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adapters</a:t>
              </a:r>
            </a:p>
          </p:txBody>
        </p:sp>
        <p:sp>
          <p:nvSpPr>
            <p:cNvPr id="47128" name="Line 23"/>
            <p:cNvSpPr>
              <a:spLocks noChangeShapeType="1"/>
            </p:cNvSpPr>
            <p:nvPr/>
          </p:nvSpPr>
          <p:spPr bwMode="auto">
            <a:xfrm>
              <a:off x="1785" y="1890"/>
              <a:ext cx="0" cy="184"/>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9" name="Rectangle 24"/>
            <p:cNvSpPr>
              <a:spLocks noChangeArrowheads="1"/>
            </p:cNvSpPr>
            <p:nvPr/>
          </p:nvSpPr>
          <p:spPr bwMode="auto">
            <a:xfrm>
              <a:off x="1344" y="2448"/>
              <a:ext cx="810" cy="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Disks</a:t>
              </a:r>
            </a:p>
            <a:p>
              <a:pPr>
                <a:lnSpc>
                  <a:spcPct val="100000"/>
                </a:lnSpc>
                <a:spcBef>
                  <a:spcPct val="0"/>
                </a:spcBef>
                <a:buSzTx/>
                <a:buFontTx/>
                <a:buNone/>
                <a:defRPr/>
              </a:pPr>
              <a:r>
                <a:rPr lang="en-US" altLang="en-US" sz="1800" b="0">
                  <a:solidFill>
                    <a:srgbClr val="2A40E2"/>
                  </a:solidFill>
                </a:rPr>
                <a:t>Displays</a:t>
              </a:r>
            </a:p>
            <a:p>
              <a:pPr>
                <a:lnSpc>
                  <a:spcPct val="100000"/>
                </a:lnSpc>
                <a:spcBef>
                  <a:spcPct val="0"/>
                </a:spcBef>
                <a:buSzTx/>
                <a:buFontTx/>
                <a:buNone/>
                <a:defRPr/>
              </a:pPr>
              <a:r>
                <a:rPr lang="en-US" altLang="en-US" sz="1800" b="0">
                  <a:solidFill>
                    <a:srgbClr val="2A40E2"/>
                  </a:solidFill>
                </a:rPr>
                <a:t>Keyboards</a:t>
              </a:r>
            </a:p>
          </p:txBody>
        </p:sp>
        <p:sp>
          <p:nvSpPr>
            <p:cNvPr id="47130" name="AutoShape 25"/>
            <p:cNvSpPr>
              <a:spLocks noChangeArrowheads="1"/>
            </p:cNvSpPr>
            <p:nvPr/>
          </p:nvSpPr>
          <p:spPr bwMode="auto">
            <a:xfrm>
              <a:off x="2797" y="2610"/>
              <a:ext cx="1288" cy="376"/>
            </a:xfrm>
            <a:prstGeom prst="roundRect">
              <a:avLst>
                <a:gd name="adj" fmla="val 12495"/>
              </a:avLst>
            </a:prstGeom>
            <a:noFill/>
            <a:ln w="127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31" name="Rectangle 26"/>
            <p:cNvSpPr>
              <a:spLocks noChangeArrowheads="1"/>
            </p:cNvSpPr>
            <p:nvPr/>
          </p:nvSpPr>
          <p:spPr bwMode="auto">
            <a:xfrm>
              <a:off x="2976" y="2688"/>
              <a:ext cx="714" cy="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Networks</a:t>
              </a:r>
            </a:p>
          </p:txBody>
        </p:sp>
        <p:sp>
          <p:nvSpPr>
            <p:cNvPr id="47132" name="Line 27"/>
            <p:cNvSpPr>
              <a:spLocks noChangeShapeType="1"/>
            </p:cNvSpPr>
            <p:nvPr/>
          </p:nvSpPr>
          <p:spPr bwMode="auto">
            <a:xfrm>
              <a:off x="2745" y="1890"/>
              <a:ext cx="0" cy="184"/>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3" name="Line 28"/>
            <p:cNvSpPr>
              <a:spLocks noChangeShapeType="1"/>
            </p:cNvSpPr>
            <p:nvPr/>
          </p:nvSpPr>
          <p:spPr bwMode="auto">
            <a:xfrm>
              <a:off x="2937" y="2370"/>
              <a:ext cx="0" cy="23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4" name="Line 29"/>
            <p:cNvSpPr>
              <a:spLocks noChangeShapeType="1"/>
            </p:cNvSpPr>
            <p:nvPr/>
          </p:nvSpPr>
          <p:spPr bwMode="auto">
            <a:xfrm>
              <a:off x="3513" y="2370"/>
              <a:ext cx="0" cy="23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5" name="Line 30"/>
            <p:cNvSpPr>
              <a:spLocks noChangeShapeType="1"/>
            </p:cNvSpPr>
            <p:nvPr/>
          </p:nvSpPr>
          <p:spPr bwMode="auto">
            <a:xfrm>
              <a:off x="3705" y="2370"/>
              <a:ext cx="0" cy="23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6" name="Line 31"/>
            <p:cNvSpPr>
              <a:spLocks noChangeShapeType="1"/>
            </p:cNvSpPr>
            <p:nvPr/>
          </p:nvSpPr>
          <p:spPr bwMode="auto">
            <a:xfrm>
              <a:off x="3897" y="2370"/>
              <a:ext cx="0" cy="23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7" name="Line 32"/>
            <p:cNvSpPr>
              <a:spLocks noChangeShapeType="1"/>
            </p:cNvSpPr>
            <p:nvPr/>
          </p:nvSpPr>
          <p:spPr bwMode="auto">
            <a:xfrm>
              <a:off x="1467" y="1886"/>
              <a:ext cx="1596" cy="0"/>
            </a:xfrm>
            <a:prstGeom prst="line">
              <a:avLst/>
            </a:prstGeom>
            <a:noFill/>
            <a:ln w="57150" cmpd="thinThick">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8" name="Rectangle 33"/>
            <p:cNvSpPr>
              <a:spLocks noChangeArrowheads="1"/>
            </p:cNvSpPr>
            <p:nvPr/>
          </p:nvSpPr>
          <p:spPr bwMode="auto">
            <a:xfrm>
              <a:off x="2509" y="2082"/>
              <a:ext cx="616" cy="2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grpSp>
      <p:sp>
        <p:nvSpPr>
          <p:cNvPr id="47108" name="Text Box 34"/>
          <p:cNvSpPr txBox="1">
            <a:spLocks noChangeArrowheads="1"/>
          </p:cNvSpPr>
          <p:nvPr/>
        </p:nvSpPr>
        <p:spPr bwMode="auto">
          <a:xfrm>
            <a:off x="2199496" y="822325"/>
            <a:ext cx="2512205" cy="830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gn="r">
              <a:lnSpc>
                <a:spcPct val="100000"/>
              </a:lnSpc>
              <a:spcBef>
                <a:spcPct val="0"/>
              </a:spcBef>
              <a:buSzTx/>
              <a:buFontTx/>
              <a:buNone/>
              <a:defRPr/>
            </a:pPr>
            <a:r>
              <a:rPr lang="en-US" altLang="en-US" b="0" dirty="0">
                <a:solidFill>
                  <a:srgbClr val="2A40E2"/>
                </a:solidFill>
                <a:latin typeface="Gill Sans" charset="0"/>
                <a:ea typeface="Gill Sans" charset="0"/>
                <a:cs typeface="Gill Sans" charset="0"/>
              </a:rPr>
              <a:t>Intel </a:t>
            </a:r>
            <a:r>
              <a:rPr lang="en-US" altLang="en-US" b="0" dirty="0" err="1">
                <a:solidFill>
                  <a:srgbClr val="2A40E2"/>
                </a:solidFill>
                <a:latin typeface="Gill Sans" charset="0"/>
                <a:ea typeface="Gill Sans" charset="0"/>
                <a:cs typeface="Gill Sans" charset="0"/>
              </a:rPr>
              <a:t>Skylake</a:t>
            </a:r>
            <a:r>
              <a:rPr lang="en-US" altLang="en-US" b="0" dirty="0">
                <a:solidFill>
                  <a:srgbClr val="2A40E2"/>
                </a:solidFill>
                <a:latin typeface="Gill Sans" charset="0"/>
                <a:ea typeface="Gill Sans" charset="0"/>
                <a:cs typeface="Gill Sans" charset="0"/>
              </a:rPr>
              <a:t>-X</a:t>
            </a:r>
          </a:p>
          <a:p>
            <a:pPr algn="r">
              <a:lnSpc>
                <a:spcPct val="100000"/>
              </a:lnSpc>
              <a:spcBef>
                <a:spcPct val="0"/>
              </a:spcBef>
              <a:buSzTx/>
              <a:buFontTx/>
              <a:buNone/>
              <a:defRPr/>
            </a:pPr>
            <a:r>
              <a:rPr lang="en-US" altLang="en-US" b="0" dirty="0">
                <a:solidFill>
                  <a:srgbClr val="2A40E2"/>
                </a:solidFill>
                <a:latin typeface="Gill Sans" charset="0"/>
                <a:ea typeface="Gill Sans" charset="0"/>
                <a:cs typeface="Gill Sans" charset="0"/>
              </a:rPr>
              <a:t>I/O Configuration</a:t>
            </a:r>
          </a:p>
        </p:txBody>
      </p:sp>
      <p:pic>
        <p:nvPicPr>
          <p:cNvPr id="4" name="Picture 3"/>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t="12496"/>
          <a:stretch/>
        </p:blipFill>
        <p:spPr>
          <a:xfrm>
            <a:off x="5022056" y="695602"/>
            <a:ext cx="5624512" cy="3857349"/>
          </a:xfrm>
          <a:prstGeom prst="rect">
            <a:avLst/>
          </a:prstGeom>
        </p:spPr>
      </p:pic>
    </p:spTree>
    <p:extLst>
      <p:ext uri="{BB962C8B-B14F-4D97-AF65-F5344CB8AC3E}">
        <p14:creationId xmlns:p14="http://schemas.microsoft.com/office/powerpoint/2010/main" val="3485522345"/>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Increasing Software Complexity</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857187803"/>
              </p:ext>
            </p:extLst>
          </p:nvPr>
        </p:nvGraphicFramePr>
        <p:xfrm>
          <a:off x="1771650" y="745671"/>
          <a:ext cx="8648700" cy="4862512"/>
        </p:xfrm>
        <a:graphic>
          <a:graphicData uri="http://schemas.openxmlformats.org/presentationml/2006/ole">
            <mc:AlternateContent xmlns:mc="http://schemas.openxmlformats.org/markup-compatibility/2006">
              <mc:Choice xmlns:v="urn:schemas-microsoft-com:vml" Requires="v">
                <p:oleObj spid="_x0000_s127031" name="Chart" r:id="rId3" imgW="6695950" imgH="3762375" progId="Excel.Chart.8">
                  <p:embed followColorScheme="full"/>
                </p:oleObj>
              </mc:Choice>
              <mc:Fallback>
                <p:oleObj name="Chart" r:id="rId3" imgW="6695950" imgH="3762375" progId="Excel.Chart.8">
                  <p:embed followColorScheme="full"/>
                  <p:pic>
                    <p:nvPicPr>
                      <p:cNvPr id="0" name=""/>
                      <p:cNvPicPr/>
                      <p:nvPr/>
                    </p:nvPicPr>
                    <p:blipFill>
                      <a:blip r:embed="rId4"/>
                      <a:stretch>
                        <a:fillRect/>
                      </a:stretch>
                    </p:blipFill>
                    <p:spPr>
                      <a:xfrm>
                        <a:off x="1771650" y="745671"/>
                        <a:ext cx="8648700" cy="4862512"/>
                      </a:xfrm>
                      <a:prstGeom prst="rect">
                        <a:avLst/>
                      </a:prstGeom>
                    </p:spPr>
                  </p:pic>
                </p:oleObj>
              </mc:Fallback>
            </mc:AlternateContent>
          </a:graphicData>
        </a:graphic>
      </p:graphicFrame>
      <p:sp>
        <p:nvSpPr>
          <p:cNvPr id="5" name="TextBox 4"/>
          <p:cNvSpPr txBox="1"/>
          <p:nvPr/>
        </p:nvSpPr>
        <p:spPr>
          <a:xfrm>
            <a:off x="2111576" y="5561237"/>
            <a:ext cx="7968848" cy="677108"/>
          </a:xfrm>
          <a:prstGeom prst="rect">
            <a:avLst/>
          </a:prstGeom>
          <a:noFill/>
        </p:spPr>
        <p:txBody>
          <a:bodyPr wrap="none" rtlCol="0">
            <a:spAutoFit/>
          </a:bodyPr>
          <a:lstStyle/>
          <a:p>
            <a:pPr algn="ctr"/>
            <a:r>
              <a:rPr lang="en-US" sz="2000" dirty="0">
                <a:latin typeface="Gill Sans"/>
              </a:rPr>
              <a:t>Millions of Lines of Code</a:t>
            </a:r>
          </a:p>
          <a:p>
            <a:pPr algn="ctr"/>
            <a:r>
              <a:rPr lang="en-US" b="0" dirty="0">
                <a:latin typeface="Gill Sans"/>
              </a:rPr>
              <a:t>(source https://informationisbeautiful.net/visualizations/million-lines-of-code</a:t>
            </a:r>
            <a:r>
              <a:rPr lang="en-US" b="0" dirty="0" smtClean="0">
                <a:latin typeface="Gill Sans"/>
              </a:rPr>
              <a:t>/)</a:t>
            </a:r>
            <a:endParaRPr lang="en-US" b="0" dirty="0">
              <a:latin typeface="Gill Sans"/>
            </a:endParaRPr>
          </a:p>
        </p:txBody>
      </p:sp>
    </p:spTree>
    <p:extLst>
      <p:ext uri="{BB962C8B-B14F-4D97-AF65-F5344CB8AC3E}">
        <p14:creationId xmlns:p14="http://schemas.microsoft.com/office/powerpoint/2010/main" val="304293112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447800" y="152400"/>
            <a:ext cx="9220200" cy="533400"/>
          </a:xfrm>
        </p:spPr>
        <p:txBody>
          <a:bodyPr/>
          <a:lstStyle/>
          <a:p>
            <a:pPr>
              <a:defRPr/>
            </a:pPr>
            <a:r>
              <a:rPr lang="en-US" sz="2800" dirty="0">
                <a:latin typeface="Gill Sans Light" charset="0"/>
                <a:ea typeface="ＭＳ Ｐゴシック" charset="0"/>
                <a:cs typeface="Gill Sans Light" charset="0"/>
              </a:rPr>
              <a:t>Example: Some Mars Rover (“Pathfinder”) Requirements</a:t>
            </a:r>
          </a:p>
        </p:txBody>
      </p:sp>
      <p:sp>
        <p:nvSpPr>
          <p:cNvPr id="16389" name="Rectangle 3"/>
          <p:cNvSpPr>
            <a:spLocks noGrp="1" noChangeArrowheads="1"/>
          </p:cNvSpPr>
          <p:nvPr>
            <p:ph type="body" idx="1"/>
          </p:nvPr>
        </p:nvSpPr>
        <p:spPr>
          <a:xfrm>
            <a:off x="381000" y="762000"/>
            <a:ext cx="10287000" cy="5943600"/>
          </a:xfrm>
        </p:spPr>
        <p:txBody>
          <a:bodyPr>
            <a:normAutofit/>
          </a:bodyPr>
          <a:lstStyle/>
          <a:p>
            <a:pPr>
              <a:lnSpc>
                <a:spcPct val="70000"/>
              </a:lnSpc>
              <a:defRPr/>
            </a:pPr>
            <a:r>
              <a:rPr lang="en-US" sz="2200" dirty="0">
                <a:ea typeface="ＭＳ Ｐゴシック" charset="0"/>
              </a:rPr>
              <a:t>Pathfinder hardware limitations/complexity:</a:t>
            </a:r>
          </a:p>
          <a:p>
            <a:pPr lvl="1">
              <a:lnSpc>
                <a:spcPct val="70000"/>
              </a:lnSpc>
              <a:defRPr/>
            </a:pPr>
            <a:r>
              <a:rPr lang="en-US" sz="2000" dirty="0">
                <a:ea typeface="ＭＳ Ｐゴシック" charset="0"/>
              </a:rPr>
              <a:t>20Mhz processor, 128MB of DRAM, </a:t>
            </a:r>
            <a:r>
              <a:rPr lang="en-US" sz="2000" dirty="0" err="1">
                <a:ea typeface="ＭＳ Ｐゴシック" charset="0"/>
              </a:rPr>
              <a:t>VxWorks</a:t>
            </a:r>
            <a:r>
              <a:rPr lang="en-US" sz="2000" dirty="0">
                <a:ea typeface="ＭＳ Ｐゴシック" charset="0"/>
              </a:rPr>
              <a:t> OS </a:t>
            </a:r>
          </a:p>
          <a:p>
            <a:pPr lvl="1">
              <a:lnSpc>
                <a:spcPct val="70000"/>
              </a:lnSpc>
              <a:defRPr/>
            </a:pPr>
            <a:r>
              <a:rPr lang="en-US" sz="2000" dirty="0">
                <a:ea typeface="ＭＳ Ｐゴシック" charset="0"/>
              </a:rPr>
              <a:t>cameras, scientific instruments, batteries, </a:t>
            </a:r>
            <a:r>
              <a:rPr lang="en-US" sz="2000" dirty="0" smtClean="0">
                <a:ea typeface="ＭＳ Ｐゴシック" charset="0"/>
              </a:rPr>
              <a:t>solar </a:t>
            </a:r>
            <a:r>
              <a:rPr lang="en-US" sz="2000" dirty="0">
                <a:ea typeface="ＭＳ Ｐゴシック" charset="0"/>
              </a:rPr>
              <a:t>panels, and locomotion equipment</a:t>
            </a:r>
          </a:p>
          <a:p>
            <a:pPr lvl="1">
              <a:lnSpc>
                <a:spcPct val="70000"/>
              </a:lnSpc>
              <a:defRPr/>
            </a:pPr>
            <a:r>
              <a:rPr lang="en-US" sz="2000" dirty="0">
                <a:ea typeface="ＭＳ Ｐゴシック" charset="0"/>
              </a:rPr>
              <a:t>Many independent processes work together</a:t>
            </a:r>
          </a:p>
          <a:p>
            <a:pPr>
              <a:lnSpc>
                <a:spcPct val="70000"/>
              </a:lnSpc>
              <a:defRPr/>
            </a:pPr>
            <a:r>
              <a:rPr lang="en-US" sz="2200" dirty="0">
                <a:ea typeface="ＭＳ Ｐゴシック" charset="0"/>
              </a:rPr>
              <a:t>Can’t hit reset button very easily!</a:t>
            </a:r>
          </a:p>
          <a:p>
            <a:pPr lvl="1">
              <a:lnSpc>
                <a:spcPct val="70000"/>
              </a:lnSpc>
              <a:defRPr/>
            </a:pPr>
            <a:r>
              <a:rPr lang="en-US" sz="2000" dirty="0">
                <a:ea typeface="ＭＳ Ｐゴシック" charset="0"/>
              </a:rPr>
              <a:t>Must reboot itself if necessary</a:t>
            </a:r>
          </a:p>
          <a:p>
            <a:pPr lvl="1">
              <a:lnSpc>
                <a:spcPct val="70000"/>
              </a:lnSpc>
              <a:defRPr/>
            </a:pPr>
            <a:r>
              <a:rPr lang="en-US" sz="2000" dirty="0">
                <a:ea typeface="ＭＳ Ｐゴシック" charset="0"/>
              </a:rPr>
              <a:t>Must always be able to receive commands from Earth</a:t>
            </a:r>
          </a:p>
          <a:p>
            <a:pPr>
              <a:lnSpc>
                <a:spcPct val="70000"/>
              </a:lnSpc>
              <a:defRPr/>
            </a:pPr>
            <a:r>
              <a:rPr lang="en-US" sz="2200" dirty="0">
                <a:ea typeface="ＭＳ Ｐゴシック" charset="0"/>
              </a:rPr>
              <a:t>Individual Programs must not interfere</a:t>
            </a:r>
          </a:p>
          <a:p>
            <a:pPr lvl="1">
              <a:lnSpc>
                <a:spcPct val="70000"/>
              </a:lnSpc>
              <a:defRPr/>
            </a:pPr>
            <a:r>
              <a:rPr lang="en-US" sz="2000" dirty="0">
                <a:ea typeface="ＭＳ Ｐゴシック" charset="0"/>
              </a:rPr>
              <a:t>Suppose the MUT (Martian Universal Translator Module) buggy</a:t>
            </a:r>
          </a:p>
          <a:p>
            <a:pPr lvl="1">
              <a:lnSpc>
                <a:spcPct val="70000"/>
              </a:lnSpc>
              <a:defRPr/>
            </a:pPr>
            <a:r>
              <a:rPr lang="en-US" sz="2000" dirty="0">
                <a:ea typeface="ＭＳ Ｐゴシック" charset="0"/>
              </a:rPr>
              <a:t>Better not crash antenna positioning software!</a:t>
            </a:r>
          </a:p>
          <a:p>
            <a:pPr>
              <a:lnSpc>
                <a:spcPct val="70000"/>
              </a:lnSpc>
              <a:defRPr/>
            </a:pPr>
            <a:r>
              <a:rPr lang="en-US" sz="2200" dirty="0">
                <a:ea typeface="ＭＳ Ｐゴシック" charset="0"/>
              </a:rPr>
              <a:t>Further, all software may crash occasionally</a:t>
            </a:r>
          </a:p>
          <a:p>
            <a:pPr lvl="1">
              <a:lnSpc>
                <a:spcPct val="70000"/>
              </a:lnSpc>
              <a:defRPr/>
            </a:pPr>
            <a:r>
              <a:rPr lang="en-US" sz="2000" dirty="0">
                <a:ea typeface="ＭＳ Ｐゴシック" charset="0"/>
              </a:rPr>
              <a:t>Automatic restart with diagnostics sent to Earth</a:t>
            </a:r>
          </a:p>
          <a:p>
            <a:pPr lvl="1">
              <a:lnSpc>
                <a:spcPct val="70000"/>
              </a:lnSpc>
              <a:defRPr/>
            </a:pPr>
            <a:r>
              <a:rPr lang="en-US" sz="2000" dirty="0">
                <a:ea typeface="ＭＳ Ｐゴシック" charset="0"/>
              </a:rPr>
              <a:t>Periodic checkpoint of results saved?</a:t>
            </a:r>
          </a:p>
          <a:p>
            <a:pPr>
              <a:lnSpc>
                <a:spcPct val="70000"/>
              </a:lnSpc>
              <a:defRPr/>
            </a:pPr>
            <a:r>
              <a:rPr lang="en-US" sz="2200" dirty="0">
                <a:ea typeface="ＭＳ Ｐゴシック" charset="0"/>
              </a:rPr>
              <a:t>Certain functions time critical:</a:t>
            </a:r>
          </a:p>
          <a:p>
            <a:pPr lvl="1">
              <a:lnSpc>
                <a:spcPct val="70000"/>
              </a:lnSpc>
              <a:defRPr/>
            </a:pPr>
            <a:r>
              <a:rPr lang="en-US" sz="2000" dirty="0">
                <a:ea typeface="ＭＳ Ｐゴシック" charset="0"/>
              </a:rPr>
              <a:t>Need to stop before hitting something</a:t>
            </a:r>
          </a:p>
          <a:p>
            <a:pPr lvl="1">
              <a:lnSpc>
                <a:spcPct val="70000"/>
              </a:lnSpc>
              <a:defRPr/>
            </a:pPr>
            <a:r>
              <a:rPr lang="en-US" sz="2000" dirty="0">
                <a:ea typeface="ＭＳ Ｐゴシック" charset="0"/>
              </a:rPr>
              <a:t>Must track orbit of Earth for communication</a:t>
            </a:r>
          </a:p>
          <a:p>
            <a:pPr>
              <a:lnSpc>
                <a:spcPct val="70000"/>
              </a:lnSpc>
              <a:defRPr/>
            </a:pPr>
            <a:r>
              <a:rPr lang="en-US" sz="2200" dirty="0">
                <a:solidFill>
                  <a:srgbClr val="FF0000"/>
                </a:solidFill>
                <a:ea typeface="ＭＳ Ｐゴシック" charset="0"/>
              </a:rPr>
              <a:t>A lot of similarity with the Internet of Things?</a:t>
            </a:r>
          </a:p>
          <a:p>
            <a:pPr lvl="1">
              <a:lnSpc>
                <a:spcPct val="70000"/>
              </a:lnSpc>
              <a:defRPr/>
            </a:pPr>
            <a:r>
              <a:rPr lang="en-US" sz="2000" i="1" dirty="0">
                <a:solidFill>
                  <a:srgbClr val="FF0000"/>
                </a:solidFill>
                <a:ea typeface="ＭＳ Ｐゴシック" charset="0"/>
              </a:rPr>
              <a:t>Complexity, </a:t>
            </a:r>
            <a:r>
              <a:rPr lang="en-US" sz="2000" dirty="0" err="1">
                <a:solidFill>
                  <a:srgbClr val="FF0000"/>
                </a:solidFill>
                <a:ea typeface="ＭＳ Ｐゴシック" charset="0"/>
              </a:rPr>
              <a:t>QoS</a:t>
            </a:r>
            <a:r>
              <a:rPr lang="en-US" sz="2000" dirty="0">
                <a:solidFill>
                  <a:srgbClr val="FF0000"/>
                </a:solidFill>
                <a:ea typeface="ＭＳ Ｐゴシック" charset="0"/>
              </a:rPr>
              <a:t>, </a:t>
            </a:r>
            <a:r>
              <a:rPr lang="en-US" sz="2000" dirty="0" err="1">
                <a:solidFill>
                  <a:srgbClr val="FF0000"/>
                </a:solidFill>
                <a:ea typeface="ＭＳ Ｐゴシック" charset="0"/>
              </a:rPr>
              <a:t>Inaccessbility</a:t>
            </a:r>
            <a:r>
              <a:rPr lang="en-US" sz="2000" dirty="0">
                <a:solidFill>
                  <a:srgbClr val="FF0000"/>
                </a:solidFill>
                <a:ea typeface="ＭＳ Ｐゴシック" charset="0"/>
              </a:rPr>
              <a:t>, Power limitations … ?</a:t>
            </a:r>
          </a:p>
          <a:p>
            <a:pPr lvl="1">
              <a:lnSpc>
                <a:spcPct val="70000"/>
              </a:lnSpc>
              <a:defRPr/>
            </a:pPr>
            <a:endParaRPr lang="en-US" sz="2000" dirty="0">
              <a:ea typeface="ＭＳ Ｐゴシック" charset="0"/>
            </a:endParaRPr>
          </a:p>
          <a:p>
            <a:pPr>
              <a:lnSpc>
                <a:spcPct val="70000"/>
              </a:lnSpc>
              <a:defRPr/>
            </a:pPr>
            <a:endParaRPr lang="en-US" sz="2200" dirty="0">
              <a:ea typeface="ＭＳ Ｐゴシック" charset="0"/>
            </a:endParaRPr>
          </a:p>
        </p:txBody>
      </p:sp>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4191000"/>
            <a:ext cx="2057400" cy="163988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3492" name="Picture 5" descr="MCj00835790000[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363200" y="838200"/>
            <a:ext cx="1306512" cy="18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555964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3563A-64C6-4EA7-963B-397622C45EDB}"/>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C6143E53-1204-4886-8FDB-AFA068C0DEDE}"/>
              </a:ext>
            </a:extLst>
          </p:cNvPr>
          <p:cNvSpPr>
            <a:spLocks noGrp="1"/>
          </p:cNvSpPr>
          <p:nvPr>
            <p:ph idx="1"/>
          </p:nvPr>
        </p:nvSpPr>
        <p:spPr/>
        <p:txBody>
          <a:bodyPr>
            <a:normAutofit fontScale="92500"/>
          </a:bodyPr>
          <a:lstStyle/>
          <a:p>
            <a:r>
              <a:rPr lang="en-US" dirty="0"/>
              <a:t>Does the programmer need to write a single program that performs many independent activities?</a:t>
            </a:r>
          </a:p>
          <a:p>
            <a:r>
              <a:rPr lang="en-US" dirty="0"/>
              <a:t>Does every program have to be altered for every piece of hardware?</a:t>
            </a:r>
          </a:p>
          <a:p>
            <a:r>
              <a:rPr lang="en-US" dirty="0"/>
              <a:t>Does a faulty program crash everything?</a:t>
            </a:r>
          </a:p>
          <a:p>
            <a:r>
              <a:rPr lang="en-US" dirty="0"/>
              <a:t>Does every program have access to all hardware?</a:t>
            </a:r>
          </a:p>
          <a:p>
            <a:pPr marL="0" indent="0">
              <a:buNone/>
            </a:pPr>
            <a:r>
              <a:rPr lang="en-US" sz="4800" b="1" dirty="0">
                <a:ln w="22225">
                  <a:solidFill>
                    <a:schemeClr val="tx1"/>
                  </a:solidFill>
                  <a:prstDash val="solid"/>
                </a:ln>
                <a:solidFill>
                  <a:srgbClr val="FF0000"/>
                </a:solidFill>
              </a:rPr>
              <a:t>Hopefully, no!</a:t>
            </a:r>
          </a:p>
          <a:p>
            <a:pPr marL="0" indent="0">
              <a:buNone/>
            </a:pPr>
            <a:endParaRPr lang="en-US" sz="4800" b="1" dirty="0">
              <a:ln w="22225">
                <a:solidFill>
                  <a:schemeClr val="tx1"/>
                </a:solidFill>
                <a:prstDash val="solid"/>
              </a:ln>
              <a:solidFill>
                <a:srgbClr val="FF0000"/>
              </a:solidFill>
            </a:endParaRPr>
          </a:p>
          <a:p>
            <a:pPr marL="0" indent="0">
              <a:buNone/>
            </a:pPr>
            <a:r>
              <a:rPr lang="en-US" sz="4800" b="1" dirty="0">
                <a:ln w="0"/>
                <a:solidFill>
                  <a:schemeClr val="accent1"/>
                </a:solidFill>
                <a:effectLst>
                  <a:outerShdw blurRad="38100" dist="19050" dir="2700000" algn="tl" rotWithShape="0">
                    <a:schemeClr val="dk1">
                      <a:alpha val="40000"/>
                    </a:schemeClr>
                  </a:outerShdw>
                </a:effectLst>
                <a:latin typeface="Gill Sans Light"/>
              </a:rPr>
              <a:t>Operating Systems help the programmer write robust programs!</a:t>
            </a:r>
          </a:p>
        </p:txBody>
      </p:sp>
    </p:spTree>
    <p:extLst>
      <p:ext uri="{BB962C8B-B14F-4D97-AF65-F5344CB8AC3E}">
        <p14:creationId xmlns:p14="http://schemas.microsoft.com/office/powerpoint/2010/main" val="1703635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1B2E-FBF0-4E04-9FC4-502C43FCBD4C}"/>
              </a:ext>
            </a:extLst>
          </p:cNvPr>
          <p:cNvSpPr>
            <a:spLocks noGrp="1"/>
          </p:cNvSpPr>
          <p:nvPr>
            <p:ph type="title"/>
          </p:nvPr>
        </p:nvSpPr>
        <p:spPr/>
        <p:txBody>
          <a:bodyPr/>
          <a:lstStyle/>
          <a:p>
            <a:r>
              <a:rPr lang="en-US" dirty="0">
                <a:latin typeface="Gill Sans Light"/>
              </a:rPr>
              <a:t>OS </a:t>
            </a:r>
            <a:r>
              <a:rPr lang="en-US" i="1" dirty="0">
                <a:latin typeface="Gill Sans Light"/>
              </a:rPr>
              <a:t>Abstracts</a:t>
            </a:r>
            <a:r>
              <a:rPr lang="en-US" dirty="0">
                <a:latin typeface="Gill Sans Light"/>
              </a:rPr>
              <a:t> the Underlying Hardware</a:t>
            </a:r>
          </a:p>
        </p:txBody>
      </p:sp>
      <p:sp>
        <p:nvSpPr>
          <p:cNvPr id="3" name="Content Placeholder 2">
            <a:extLst>
              <a:ext uri="{FF2B5EF4-FFF2-40B4-BE49-F238E27FC236}">
                <a16:creationId xmlns:a16="http://schemas.microsoft.com/office/drawing/2014/main" id="{AAF92885-8509-40DA-A2E9-EE3FA209CF36}"/>
              </a:ext>
            </a:extLst>
          </p:cNvPr>
          <p:cNvSpPr>
            <a:spLocks noGrp="1"/>
          </p:cNvSpPr>
          <p:nvPr>
            <p:ph idx="1"/>
          </p:nvPr>
        </p:nvSpPr>
        <p:spPr>
          <a:xfrm>
            <a:off x="715039" y="1143000"/>
            <a:ext cx="10515600" cy="4778859"/>
          </a:xfrm>
        </p:spPr>
        <p:txBody>
          <a:bodyPr>
            <a:normAutofit lnSpcReduction="10000"/>
          </a:bodyPr>
          <a:lstStyle/>
          <a:p>
            <a:pPr>
              <a:lnSpc>
                <a:spcPct val="80000"/>
              </a:lnSpc>
              <a:defRPr/>
            </a:pPr>
            <a:r>
              <a:rPr lang="en-US" kern="0" dirty="0">
                <a:latin typeface="Gill Sans Light"/>
                <a:ea typeface="ＭＳ Ｐゴシック" charset="0"/>
              </a:rPr>
              <a:t>Processor → Thread</a:t>
            </a:r>
          </a:p>
          <a:p>
            <a:pPr>
              <a:lnSpc>
                <a:spcPct val="80000"/>
              </a:lnSpc>
              <a:defRPr/>
            </a:pPr>
            <a:r>
              <a:rPr lang="en-US" kern="0" dirty="0">
                <a:latin typeface="Gill Sans Light"/>
                <a:ea typeface="ＭＳ Ｐゴシック" charset="0"/>
              </a:rPr>
              <a:t>Memory → Address Space</a:t>
            </a:r>
          </a:p>
          <a:p>
            <a:pPr>
              <a:lnSpc>
                <a:spcPct val="80000"/>
              </a:lnSpc>
              <a:defRPr/>
            </a:pPr>
            <a:r>
              <a:rPr lang="en-US" kern="0" dirty="0">
                <a:latin typeface="Gill Sans Light"/>
                <a:ea typeface="ＭＳ Ｐゴシック" charset="0"/>
              </a:rPr>
              <a:t>Disks, SSDs, … → Files</a:t>
            </a:r>
          </a:p>
          <a:p>
            <a:pPr>
              <a:lnSpc>
                <a:spcPct val="80000"/>
              </a:lnSpc>
              <a:defRPr/>
            </a:pPr>
            <a:r>
              <a:rPr lang="en-US" kern="0" dirty="0">
                <a:latin typeface="Gill Sans Light"/>
                <a:ea typeface="ＭＳ Ｐゴシック" charset="0"/>
              </a:rPr>
              <a:t>Networks → Sockets</a:t>
            </a:r>
          </a:p>
          <a:p>
            <a:pPr>
              <a:lnSpc>
                <a:spcPct val="80000"/>
              </a:lnSpc>
              <a:defRPr/>
            </a:pPr>
            <a:r>
              <a:rPr lang="en-US" kern="0" dirty="0">
                <a:latin typeface="Gill Sans Light"/>
                <a:ea typeface="ＭＳ Ｐゴシック" charset="0"/>
              </a:rPr>
              <a:t>Machines → Processes</a:t>
            </a:r>
          </a:p>
          <a:p>
            <a:pPr>
              <a:lnSpc>
                <a:spcPct val="80000"/>
              </a:lnSpc>
              <a:defRPr/>
            </a:pPr>
            <a:endParaRPr lang="en-US" kern="0" dirty="0">
              <a:latin typeface="Gill Sans Light"/>
              <a:ea typeface="ＭＳ Ｐゴシック" charset="0"/>
            </a:endParaRPr>
          </a:p>
          <a:p>
            <a:pPr>
              <a:lnSpc>
                <a:spcPct val="80000"/>
              </a:lnSpc>
              <a:defRPr/>
            </a:pPr>
            <a:r>
              <a:rPr lang="en-US" kern="0" dirty="0">
                <a:latin typeface="Gill Sans Light"/>
                <a:ea typeface="ＭＳ Ｐゴシック" charset="0"/>
              </a:rPr>
              <a:t>OS as an </a:t>
            </a:r>
            <a:r>
              <a:rPr lang="en-US" i="1" kern="0" dirty="0">
                <a:latin typeface="Gill Sans Light"/>
                <a:ea typeface="ＭＳ Ｐゴシック" charset="0"/>
              </a:rPr>
              <a:t>Illusionist</a:t>
            </a:r>
            <a:r>
              <a:rPr lang="en-US" kern="0" dirty="0">
                <a:latin typeface="Gill Sans Light"/>
                <a:ea typeface="ＭＳ Ｐゴシック" charset="0"/>
              </a:rPr>
              <a:t>:</a:t>
            </a:r>
          </a:p>
          <a:p>
            <a:pPr lvl="1">
              <a:lnSpc>
                <a:spcPct val="80000"/>
              </a:lnSpc>
              <a:defRPr/>
            </a:pPr>
            <a:r>
              <a:rPr lang="en-US" kern="0" dirty="0">
                <a:latin typeface="Gill Sans Light"/>
                <a:ea typeface="ＭＳ Ｐゴシック" charset="0"/>
              </a:rPr>
              <a:t>Remove software/hardware quirks (</a:t>
            </a:r>
            <a:r>
              <a:rPr lang="en-US" i="1" kern="0" dirty="0">
                <a:latin typeface="Gill Sans Light"/>
                <a:ea typeface="ＭＳ Ｐゴシック" charset="0"/>
              </a:rPr>
              <a:t>fight complexity)</a:t>
            </a:r>
            <a:endParaRPr lang="en-US" kern="0" dirty="0">
              <a:latin typeface="Gill Sans Light"/>
              <a:ea typeface="ＭＳ Ｐゴシック" charset="0"/>
            </a:endParaRPr>
          </a:p>
          <a:p>
            <a:pPr lvl="1">
              <a:lnSpc>
                <a:spcPct val="80000"/>
              </a:lnSpc>
              <a:defRPr/>
            </a:pPr>
            <a:r>
              <a:rPr lang="en-US" kern="0" dirty="0">
                <a:latin typeface="Gill Sans Light"/>
                <a:ea typeface="ＭＳ Ｐゴシック" charset="0"/>
              </a:rPr>
              <a:t>Optimize for convenience, utilization, reliability, … </a:t>
            </a:r>
            <a:r>
              <a:rPr lang="en-US" i="1" kern="0" dirty="0">
                <a:latin typeface="Gill Sans Light"/>
                <a:ea typeface="ＭＳ Ｐゴシック" charset="0"/>
              </a:rPr>
              <a:t>(help the programmer)</a:t>
            </a:r>
            <a:endParaRPr lang="en-US" kern="0" dirty="0">
              <a:latin typeface="Gill Sans Light"/>
              <a:ea typeface="ＭＳ Ｐゴシック" charset="0"/>
            </a:endParaRPr>
          </a:p>
          <a:p>
            <a:pPr>
              <a:lnSpc>
                <a:spcPct val="80000"/>
              </a:lnSpc>
              <a:defRPr/>
            </a:pPr>
            <a:r>
              <a:rPr lang="en-US" kern="0" dirty="0">
                <a:latin typeface="Gill Sans Light"/>
                <a:ea typeface="ＭＳ Ｐゴシック" charset="0"/>
              </a:rPr>
              <a:t>For any OS area (e.g. file systems, virtual memory, networking, scheduling):</a:t>
            </a:r>
          </a:p>
          <a:p>
            <a:pPr lvl="1">
              <a:lnSpc>
                <a:spcPct val="80000"/>
              </a:lnSpc>
              <a:defRPr/>
            </a:pPr>
            <a:r>
              <a:rPr lang="en-US" kern="0" dirty="0">
                <a:latin typeface="Gill Sans Light"/>
                <a:ea typeface="ＭＳ Ｐゴシック" charset="0"/>
              </a:rPr>
              <a:t>What hardware interface to handle? (physical reality)</a:t>
            </a:r>
          </a:p>
          <a:p>
            <a:pPr lvl="1">
              <a:lnSpc>
                <a:spcPct val="80000"/>
              </a:lnSpc>
              <a:defRPr/>
            </a:pPr>
            <a:r>
              <a:rPr lang="en-US" kern="0" dirty="0">
                <a:latin typeface="Gill Sans Light"/>
                <a:ea typeface="ＭＳ Ｐゴシック" charset="0"/>
              </a:rPr>
              <a:t>What’s software interface to provide? (nicer abstraction)</a:t>
            </a:r>
          </a:p>
        </p:txBody>
      </p:sp>
      <p:grpSp>
        <p:nvGrpSpPr>
          <p:cNvPr id="14" name="Group 13">
            <a:extLst>
              <a:ext uri="{FF2B5EF4-FFF2-40B4-BE49-F238E27FC236}">
                <a16:creationId xmlns:a16="http://schemas.microsoft.com/office/drawing/2014/main" id="{ACC00620-D6F4-4E4F-800D-4AE997E5101C}"/>
              </a:ext>
            </a:extLst>
          </p:cNvPr>
          <p:cNvGrpSpPr/>
          <p:nvPr/>
        </p:nvGrpSpPr>
        <p:grpSpPr>
          <a:xfrm>
            <a:off x="5095461" y="1143000"/>
            <a:ext cx="6120524" cy="1792790"/>
            <a:chOff x="5254487" y="1791728"/>
            <a:chExt cx="6120524" cy="1792790"/>
          </a:xfrm>
        </p:grpSpPr>
        <p:sp>
          <p:nvSpPr>
            <p:cNvPr id="9" name="Text Box 4">
              <a:extLst>
                <a:ext uri="{FF2B5EF4-FFF2-40B4-BE49-F238E27FC236}">
                  <a16:creationId xmlns:a16="http://schemas.microsoft.com/office/drawing/2014/main" id="{59B24BAC-A1B4-44AA-BD8D-5BCBBC4BA68F}"/>
                </a:ext>
              </a:extLst>
            </p:cNvPr>
            <p:cNvSpPr txBox="1">
              <a:spLocks noChangeArrowheads="1"/>
            </p:cNvSpPr>
            <p:nvPr/>
          </p:nvSpPr>
          <p:spPr bwMode="auto">
            <a:xfrm>
              <a:off x="5254487" y="1791728"/>
              <a:ext cx="3039658" cy="179279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72" tIns="34286" rIns="68572" bIns="34286">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gn="ctr">
                <a:lnSpc>
                  <a:spcPct val="100000"/>
                </a:lnSpc>
                <a:spcBef>
                  <a:spcPct val="50000"/>
                </a:spcBef>
                <a:buSzTx/>
                <a:buFontTx/>
                <a:buNone/>
                <a:defRPr/>
              </a:pPr>
              <a:r>
                <a:rPr lang="en-US" altLang="en-US" sz="2800" b="0" dirty="0">
                  <a:solidFill>
                    <a:srgbClr val="00B050"/>
                  </a:solidFill>
                  <a:latin typeface="Gill Sans Light"/>
                  <a:ea typeface="Gill Sans" charset="0"/>
                  <a:cs typeface="Gill Sans" charset="0"/>
                </a:rPr>
                <a:t>Application</a:t>
              </a:r>
            </a:p>
            <a:p>
              <a:pPr algn="ctr">
                <a:lnSpc>
                  <a:spcPct val="100000"/>
                </a:lnSpc>
                <a:spcBef>
                  <a:spcPct val="50000"/>
                </a:spcBef>
                <a:buSzTx/>
                <a:buFontTx/>
                <a:buNone/>
                <a:defRPr/>
              </a:pPr>
              <a:r>
                <a:rPr lang="en-US" altLang="en-US" sz="2800" b="0" dirty="0">
                  <a:solidFill>
                    <a:srgbClr val="00B050"/>
                  </a:solidFill>
                  <a:latin typeface="Gill Sans Light"/>
                  <a:ea typeface="Gill Sans" charset="0"/>
                  <a:cs typeface="Gill Sans" charset="0"/>
                </a:rPr>
                <a:t>Operating System</a:t>
              </a:r>
            </a:p>
            <a:p>
              <a:pPr algn="ctr">
                <a:lnSpc>
                  <a:spcPct val="100000"/>
                </a:lnSpc>
                <a:spcBef>
                  <a:spcPct val="50000"/>
                </a:spcBef>
                <a:buSzTx/>
                <a:buFontTx/>
                <a:buNone/>
                <a:defRPr/>
              </a:pPr>
              <a:r>
                <a:rPr lang="en-US" altLang="en-US" sz="2800" b="0" dirty="0">
                  <a:solidFill>
                    <a:srgbClr val="00B050"/>
                  </a:solidFill>
                  <a:latin typeface="Gill Sans Light"/>
                  <a:ea typeface="Gill Sans" charset="0"/>
                  <a:cs typeface="Gill Sans" charset="0"/>
                </a:rPr>
                <a:t>Hardware</a:t>
              </a:r>
            </a:p>
          </p:txBody>
        </p:sp>
        <p:sp>
          <p:nvSpPr>
            <p:cNvPr id="10" name="Line 5">
              <a:extLst>
                <a:ext uri="{FF2B5EF4-FFF2-40B4-BE49-F238E27FC236}">
                  <a16:creationId xmlns:a16="http://schemas.microsoft.com/office/drawing/2014/main" id="{7DCCCD57-1A1F-4863-8290-5F4D4FCD4FD6}"/>
                </a:ext>
              </a:extLst>
            </p:cNvPr>
            <p:cNvSpPr>
              <a:spLocks noChangeShapeType="1"/>
            </p:cNvSpPr>
            <p:nvPr/>
          </p:nvSpPr>
          <p:spPr bwMode="auto">
            <a:xfrm>
              <a:off x="5519530" y="3029013"/>
              <a:ext cx="2564295"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1100">
                <a:latin typeface="Gill Sans Light"/>
                <a:ea typeface="Gill Sans" charset="0"/>
                <a:cs typeface="Gill Sans" charset="0"/>
              </a:endParaRPr>
            </a:p>
          </p:txBody>
        </p:sp>
        <p:sp>
          <p:nvSpPr>
            <p:cNvPr id="11" name="Line 6">
              <a:extLst>
                <a:ext uri="{FF2B5EF4-FFF2-40B4-BE49-F238E27FC236}">
                  <a16:creationId xmlns:a16="http://schemas.microsoft.com/office/drawing/2014/main" id="{0F9B481A-4D38-4060-BDF1-24F65C3A5888}"/>
                </a:ext>
              </a:extLst>
            </p:cNvPr>
            <p:cNvSpPr>
              <a:spLocks noChangeShapeType="1"/>
            </p:cNvSpPr>
            <p:nvPr/>
          </p:nvSpPr>
          <p:spPr bwMode="auto">
            <a:xfrm>
              <a:off x="5519530" y="2367789"/>
              <a:ext cx="2564295"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1100">
                <a:latin typeface="Gill Sans Light"/>
                <a:ea typeface="Gill Sans" charset="0"/>
                <a:cs typeface="Gill Sans" charset="0"/>
              </a:endParaRPr>
            </a:p>
          </p:txBody>
        </p:sp>
        <p:sp>
          <p:nvSpPr>
            <p:cNvPr id="12" name="Text Box 8">
              <a:extLst>
                <a:ext uri="{FF2B5EF4-FFF2-40B4-BE49-F238E27FC236}">
                  <a16:creationId xmlns:a16="http://schemas.microsoft.com/office/drawing/2014/main" id="{AA39F109-99B5-4531-8EC4-237E3523168C}"/>
                </a:ext>
              </a:extLst>
            </p:cNvPr>
            <p:cNvSpPr txBox="1">
              <a:spLocks noChangeArrowheads="1"/>
            </p:cNvSpPr>
            <p:nvPr/>
          </p:nvSpPr>
          <p:spPr bwMode="auto">
            <a:xfrm>
              <a:off x="8173189" y="2840504"/>
              <a:ext cx="3201822" cy="37701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8572" tIns="34286" rIns="68572" bIns="34286">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2000" b="0" dirty="0">
                  <a:latin typeface="Gill Sans Light"/>
                  <a:ea typeface="Gill Sans" charset="0"/>
                  <a:cs typeface="Gill Sans" charset="0"/>
                </a:rPr>
                <a:t>Physical Machine Interface</a:t>
              </a:r>
            </a:p>
          </p:txBody>
        </p:sp>
        <p:sp>
          <p:nvSpPr>
            <p:cNvPr id="13" name="Text Box 9">
              <a:extLst>
                <a:ext uri="{FF2B5EF4-FFF2-40B4-BE49-F238E27FC236}">
                  <a16:creationId xmlns:a16="http://schemas.microsoft.com/office/drawing/2014/main" id="{6D1794CA-71C2-4E77-A787-1C3EDF87BC04}"/>
                </a:ext>
              </a:extLst>
            </p:cNvPr>
            <p:cNvSpPr txBox="1">
              <a:spLocks noChangeArrowheads="1"/>
            </p:cNvSpPr>
            <p:nvPr/>
          </p:nvSpPr>
          <p:spPr bwMode="auto">
            <a:xfrm>
              <a:off x="8173189" y="2179280"/>
              <a:ext cx="3184189" cy="37701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8572" tIns="34286" rIns="68572" bIns="34286">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2000" b="0" dirty="0">
                  <a:latin typeface="Gill Sans Light"/>
                  <a:ea typeface="Gill Sans" charset="0"/>
                  <a:cs typeface="Gill Sans" charset="0"/>
                </a:rPr>
                <a:t>Abstract Machine Interface</a:t>
              </a:r>
            </a:p>
          </p:txBody>
        </p:sp>
      </p:grpSp>
    </p:spTree>
    <p:extLst>
      <p:ext uri="{BB962C8B-B14F-4D97-AF65-F5344CB8AC3E}">
        <p14:creationId xmlns:p14="http://schemas.microsoft.com/office/powerpoint/2010/main" val="77705387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1AB3-6012-440C-9AD7-0949DC3E6B02}"/>
              </a:ext>
            </a:extLst>
          </p:cNvPr>
          <p:cNvSpPr>
            <a:spLocks noGrp="1"/>
          </p:cNvSpPr>
          <p:nvPr>
            <p:ph type="title"/>
          </p:nvPr>
        </p:nvSpPr>
        <p:spPr/>
        <p:txBody>
          <a:bodyPr/>
          <a:lstStyle/>
          <a:p>
            <a:r>
              <a:rPr lang="en-US" dirty="0"/>
              <a:t>OS </a:t>
            </a:r>
            <a:r>
              <a:rPr lang="en-US" i="1" dirty="0"/>
              <a:t>Protects</a:t>
            </a:r>
            <a:r>
              <a:rPr lang="en-US" dirty="0"/>
              <a:t> Processes and the Kernel</a:t>
            </a:r>
          </a:p>
        </p:txBody>
      </p:sp>
      <p:sp>
        <p:nvSpPr>
          <p:cNvPr id="3" name="Content Placeholder 2">
            <a:extLst>
              <a:ext uri="{FF2B5EF4-FFF2-40B4-BE49-F238E27FC236}">
                <a16:creationId xmlns:a16="http://schemas.microsoft.com/office/drawing/2014/main" id="{8AC849A2-3DB5-4064-A223-D625F24E56C9}"/>
              </a:ext>
            </a:extLst>
          </p:cNvPr>
          <p:cNvSpPr>
            <a:spLocks noGrp="1"/>
          </p:cNvSpPr>
          <p:nvPr>
            <p:ph idx="1"/>
          </p:nvPr>
        </p:nvSpPr>
        <p:spPr>
          <a:xfrm>
            <a:off x="609600" y="1219200"/>
            <a:ext cx="10515600" cy="1325563"/>
          </a:xfrm>
        </p:spPr>
        <p:txBody>
          <a:bodyPr/>
          <a:lstStyle/>
          <a:p>
            <a:r>
              <a:rPr lang="en-US" dirty="0"/>
              <a:t>Run multiple applications and:</a:t>
            </a:r>
          </a:p>
          <a:p>
            <a:pPr lvl="1"/>
            <a:r>
              <a:rPr lang="en-US" dirty="0"/>
              <a:t>Keep them from interfering with or crashing the operating system</a:t>
            </a:r>
          </a:p>
          <a:p>
            <a:pPr lvl="1"/>
            <a:r>
              <a:rPr lang="en-US" dirty="0"/>
              <a:t>Keep them from interfering with or crashing each other</a:t>
            </a:r>
          </a:p>
        </p:txBody>
      </p:sp>
      <p:pic>
        <p:nvPicPr>
          <p:cNvPr id="7" name="Picture 2" descr="https://i2.kym-cdn.com/photos/images/newsfeed/000/176/261/Windows_9X_BSOD.png">
            <a:extLst>
              <a:ext uri="{FF2B5EF4-FFF2-40B4-BE49-F238E27FC236}">
                <a16:creationId xmlns:a16="http://schemas.microsoft.com/office/drawing/2014/main" id="{BC96329F-534A-49FD-9D8E-6C8DEC03BFE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22374" y="2507521"/>
            <a:ext cx="4890052" cy="305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71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EBCE-2DB2-4932-AF1A-8F3FEFA8DC53}"/>
              </a:ext>
            </a:extLst>
          </p:cNvPr>
          <p:cNvSpPr>
            <a:spLocks noGrp="1"/>
          </p:cNvSpPr>
          <p:nvPr>
            <p:ph type="title"/>
          </p:nvPr>
        </p:nvSpPr>
        <p:spPr/>
        <p:txBody>
          <a:bodyPr/>
          <a:lstStyle/>
          <a:p>
            <a:r>
              <a:rPr lang="en-US" dirty="0"/>
              <a:t>Basic Tool: Dual-Mode Operation</a:t>
            </a:r>
          </a:p>
        </p:txBody>
      </p:sp>
      <p:sp>
        <p:nvSpPr>
          <p:cNvPr id="3" name="Content Placeholder 2">
            <a:extLst>
              <a:ext uri="{FF2B5EF4-FFF2-40B4-BE49-F238E27FC236}">
                <a16:creationId xmlns:a16="http://schemas.microsoft.com/office/drawing/2014/main" id="{3C86558F-1319-42A4-AD6F-4F24FBDBCD9B}"/>
              </a:ext>
            </a:extLst>
          </p:cNvPr>
          <p:cNvSpPr>
            <a:spLocks noGrp="1"/>
          </p:cNvSpPr>
          <p:nvPr>
            <p:ph idx="1"/>
          </p:nvPr>
        </p:nvSpPr>
        <p:spPr>
          <a:xfrm>
            <a:off x="838200" y="990600"/>
            <a:ext cx="10515600" cy="3124062"/>
          </a:xfrm>
        </p:spPr>
        <p:txBody>
          <a:bodyPr>
            <a:normAutofit lnSpcReduction="10000"/>
          </a:bodyPr>
          <a:lstStyle/>
          <a:p>
            <a:r>
              <a:rPr lang="en-US" dirty="0"/>
              <a:t>Hardware provides at least two modes:</a:t>
            </a:r>
          </a:p>
          <a:p>
            <a:pPr lvl="1" indent="-342900">
              <a:buFont typeface="+mj-lt"/>
              <a:buAutoNum type="arabicPeriod"/>
            </a:pPr>
            <a:r>
              <a:rPr lang="en-US" dirty="0"/>
              <a:t>Kernel Mode (or “supervisor” mode)</a:t>
            </a:r>
          </a:p>
          <a:p>
            <a:pPr lvl="1" indent="-342900">
              <a:buFont typeface="+mj-lt"/>
              <a:buAutoNum type="arabicPeriod"/>
            </a:pPr>
            <a:r>
              <a:rPr lang="en-US" dirty="0"/>
              <a:t>User Mode</a:t>
            </a:r>
          </a:p>
          <a:p>
            <a:r>
              <a:rPr lang="en-US" dirty="0"/>
              <a:t>Certain operations are </a:t>
            </a:r>
            <a:r>
              <a:rPr lang="en-US" b="1" dirty="0"/>
              <a:t>prohibited</a:t>
            </a:r>
            <a:r>
              <a:rPr lang="en-US" dirty="0"/>
              <a:t> when running in user mode</a:t>
            </a:r>
          </a:p>
          <a:p>
            <a:pPr lvl="1"/>
            <a:r>
              <a:rPr lang="en-US" dirty="0"/>
              <a:t>Changing the page table pointer, disabling interrupts, interacting directly w/ hardware, writing to kernel memory</a:t>
            </a:r>
          </a:p>
          <a:p>
            <a:r>
              <a:rPr lang="en-US" dirty="0"/>
              <a:t>Carefully controlled transitions between user mode and kernel mode</a:t>
            </a:r>
          </a:p>
          <a:p>
            <a:pPr lvl="1"/>
            <a:r>
              <a:rPr lang="en-US" dirty="0"/>
              <a:t>System calls, interrupts, exceptions</a:t>
            </a:r>
          </a:p>
        </p:txBody>
      </p:sp>
      <p:pic>
        <p:nvPicPr>
          <p:cNvPr id="7" name="Picture 6">
            <a:extLst>
              <a:ext uri="{FF2B5EF4-FFF2-40B4-BE49-F238E27FC236}">
                <a16:creationId xmlns:a16="http://schemas.microsoft.com/office/drawing/2014/main" id="{D3C87741-2BDD-4FAA-B56A-DEB5D17A370F}"/>
              </a:ext>
            </a:extLst>
          </p:cNvPr>
          <p:cNvPicPr>
            <a:picLocks noChangeAspect="1"/>
          </p:cNvPicPr>
          <p:nvPr/>
        </p:nvPicPr>
        <p:blipFill>
          <a:blip r:embed="rId2"/>
          <a:stretch>
            <a:fillRect/>
          </a:stretch>
        </p:blipFill>
        <p:spPr>
          <a:xfrm>
            <a:off x="2608251" y="4117547"/>
            <a:ext cx="6400800" cy="1924050"/>
          </a:xfrm>
          <a:prstGeom prst="rect">
            <a:avLst/>
          </a:prstGeom>
        </p:spPr>
      </p:pic>
    </p:spTree>
    <p:extLst>
      <p:ext uri="{BB962C8B-B14F-4D97-AF65-F5344CB8AC3E}">
        <p14:creationId xmlns:p14="http://schemas.microsoft.com/office/powerpoint/2010/main" val="2345529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1925-2E85-4E50-B2EC-2BA455B638CC}"/>
              </a:ext>
            </a:extLst>
          </p:cNvPr>
          <p:cNvSpPr>
            <a:spLocks noGrp="1"/>
          </p:cNvSpPr>
          <p:nvPr>
            <p:ph type="title"/>
          </p:nvPr>
        </p:nvSpPr>
        <p:spPr/>
        <p:txBody>
          <a:bodyPr/>
          <a:lstStyle/>
          <a:p>
            <a:r>
              <a:rPr lang="en-US" dirty="0"/>
              <a:t>UNIX System Structure</a:t>
            </a:r>
          </a:p>
        </p:txBody>
      </p:sp>
      <p:pic>
        <p:nvPicPr>
          <p:cNvPr id="8" name="Content Placeholder 7" descr="A screenshot of a cell phone&#10;&#10;Description automatically generated">
            <a:extLst>
              <a:ext uri="{FF2B5EF4-FFF2-40B4-BE49-F238E27FC236}">
                <a16:creationId xmlns:a16="http://schemas.microsoft.com/office/drawing/2014/main" id="{3C0A142C-0CD8-42EE-AD23-37D029C8F9E4}"/>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286000" y="1066800"/>
            <a:ext cx="7420050" cy="4351338"/>
          </a:xfrm>
        </p:spPr>
      </p:pic>
    </p:spTree>
    <p:extLst>
      <p:ext uri="{BB962C8B-B14F-4D97-AF65-F5344CB8AC3E}">
        <p14:creationId xmlns:p14="http://schemas.microsoft.com/office/powerpoint/2010/main" val="146697877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ECED-1294-4B57-AFFD-07C00F221921}"/>
              </a:ext>
            </a:extLst>
          </p:cNvPr>
          <p:cNvSpPr>
            <a:spLocks noGrp="1"/>
          </p:cNvSpPr>
          <p:nvPr>
            <p:ph type="title"/>
          </p:nvPr>
        </p:nvSpPr>
        <p:spPr>
          <a:xfrm>
            <a:off x="609600" y="228600"/>
            <a:ext cx="11125200" cy="473075"/>
          </a:xfrm>
        </p:spPr>
        <p:txBody>
          <a:bodyPr/>
          <a:lstStyle/>
          <a:p>
            <a:r>
              <a:rPr lang="en-US" dirty="0"/>
              <a:t>Virtualization: Execution Environments for Systems</a:t>
            </a:r>
          </a:p>
        </p:txBody>
      </p:sp>
      <p:pic>
        <p:nvPicPr>
          <p:cNvPr id="14" name="Content Placeholder 13" descr="A screenshot of a cell phone&#10;&#10;Description automatically generated">
            <a:extLst>
              <a:ext uri="{FF2B5EF4-FFF2-40B4-BE49-F238E27FC236}">
                <a16:creationId xmlns:a16="http://schemas.microsoft.com/office/drawing/2014/main" id="{3709BBA1-CC0C-4344-A9C7-9476D5560072}"/>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45204" y="1221543"/>
            <a:ext cx="4558187" cy="3643095"/>
          </a:xfrm>
        </p:spPr>
      </p:pic>
      <p:pic>
        <p:nvPicPr>
          <p:cNvPr id="16" name="Content Placeholder 15" descr="A screenshot of a cell phone&#10;&#10;Description automatically generated">
            <a:extLst>
              <a:ext uri="{FF2B5EF4-FFF2-40B4-BE49-F238E27FC236}">
                <a16:creationId xmlns:a16="http://schemas.microsoft.com/office/drawing/2014/main" id="{43082C4F-0D19-49CF-89BF-917562269F19}"/>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271542" y="1221544"/>
            <a:ext cx="4468712" cy="3563208"/>
          </a:xfrm>
        </p:spPr>
      </p:pic>
      <p:sp>
        <p:nvSpPr>
          <p:cNvPr id="17" name="TextBox 16">
            <a:extLst>
              <a:ext uri="{FF2B5EF4-FFF2-40B4-BE49-F238E27FC236}">
                <a16:creationId xmlns:a16="http://schemas.microsoft.com/office/drawing/2014/main" id="{F817EBB9-A3CF-42CF-B1FD-34F2C518632F}"/>
              </a:ext>
            </a:extLst>
          </p:cNvPr>
          <p:cNvSpPr txBox="1"/>
          <p:nvPr/>
        </p:nvSpPr>
        <p:spPr>
          <a:xfrm>
            <a:off x="234881" y="5153673"/>
            <a:ext cx="11957119" cy="461665"/>
          </a:xfrm>
          <a:prstGeom prst="rect">
            <a:avLst/>
          </a:prstGeom>
          <a:noFill/>
        </p:spPr>
        <p:txBody>
          <a:bodyPr wrap="none" rtlCol="0">
            <a:spAutoFit/>
          </a:bodyPr>
          <a:lstStyle/>
          <a:p>
            <a:r>
              <a:rPr lang="en-US" sz="2400" b="1" dirty="0">
                <a:latin typeface="Gill Sans Light"/>
              </a:rPr>
              <a:t>Additional layers of protection and isolation can help further manage complexity</a:t>
            </a:r>
          </a:p>
        </p:txBody>
      </p:sp>
    </p:spTree>
    <p:extLst>
      <p:ext uri="{BB962C8B-B14F-4D97-AF65-F5344CB8AC3E}">
        <p14:creationId xmlns:p14="http://schemas.microsoft.com/office/powerpoint/2010/main" val="101535133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981200" y="152400"/>
            <a:ext cx="8229600" cy="533400"/>
          </a:xfrm>
        </p:spPr>
        <p:txBody>
          <a:bodyPr/>
          <a:lstStyle/>
          <a:p>
            <a:pPr>
              <a:defRPr/>
            </a:pPr>
            <a:r>
              <a:rPr lang="en-US">
                <a:latin typeface="Gill Sans Light" charset="0"/>
                <a:ea typeface="ＭＳ Ｐゴシック" charset="0"/>
                <a:cs typeface="Gill Sans Light" charset="0"/>
              </a:rPr>
              <a:t>What is an Operating System,… Really?</a:t>
            </a:r>
          </a:p>
        </p:txBody>
      </p:sp>
      <p:sp>
        <p:nvSpPr>
          <p:cNvPr id="191491" name="Rectangle 3"/>
          <p:cNvSpPr>
            <a:spLocks noGrp="1" noChangeArrowheads="1"/>
          </p:cNvSpPr>
          <p:nvPr>
            <p:ph type="body" idx="1"/>
          </p:nvPr>
        </p:nvSpPr>
        <p:spPr>
          <a:xfrm>
            <a:off x="2133600" y="914400"/>
            <a:ext cx="7924800" cy="5486400"/>
          </a:xfrm>
        </p:spPr>
        <p:txBody>
          <a:bodyPr/>
          <a:lstStyle/>
          <a:p>
            <a:pPr>
              <a:defRPr/>
            </a:pPr>
            <a:r>
              <a:rPr lang="en-US">
                <a:ea typeface="ＭＳ Ｐゴシック" charset="0"/>
              </a:rPr>
              <a:t>Most Likely:</a:t>
            </a:r>
          </a:p>
          <a:p>
            <a:pPr lvl="1">
              <a:defRPr/>
            </a:pPr>
            <a:r>
              <a:rPr lang="en-US">
                <a:ea typeface="ＭＳ Ｐゴシック" charset="0"/>
              </a:rPr>
              <a:t>Memory Management</a:t>
            </a:r>
          </a:p>
          <a:p>
            <a:pPr lvl="1">
              <a:defRPr/>
            </a:pPr>
            <a:r>
              <a:rPr lang="en-US">
                <a:ea typeface="ＭＳ Ｐゴシック" charset="0"/>
              </a:rPr>
              <a:t>I/O Management</a:t>
            </a:r>
          </a:p>
          <a:p>
            <a:pPr lvl="1">
              <a:defRPr/>
            </a:pPr>
            <a:r>
              <a:rPr lang="en-US">
                <a:ea typeface="ＭＳ Ｐゴシック" charset="0"/>
              </a:rPr>
              <a:t>CPU Scheduling</a:t>
            </a:r>
          </a:p>
          <a:p>
            <a:pPr lvl="1">
              <a:defRPr/>
            </a:pPr>
            <a:r>
              <a:rPr lang="en-US">
                <a:ea typeface="ＭＳ Ｐゴシック" charset="0"/>
              </a:rPr>
              <a:t>Communications? (Does Email belong in OS?)</a:t>
            </a:r>
          </a:p>
          <a:p>
            <a:pPr lvl="1">
              <a:defRPr/>
            </a:pPr>
            <a:r>
              <a:rPr lang="en-US">
                <a:ea typeface="ＭＳ Ｐゴシック" charset="0"/>
              </a:rPr>
              <a:t>Multitasking/multiprogramming?</a:t>
            </a:r>
          </a:p>
          <a:p>
            <a:pPr>
              <a:defRPr/>
            </a:pPr>
            <a:r>
              <a:rPr lang="en-US">
                <a:ea typeface="ＭＳ Ｐゴシック" charset="0"/>
              </a:rPr>
              <a:t>What about?</a:t>
            </a:r>
          </a:p>
          <a:p>
            <a:pPr lvl="1">
              <a:defRPr/>
            </a:pPr>
            <a:r>
              <a:rPr lang="en-US">
                <a:ea typeface="ＭＳ Ｐゴシック" charset="0"/>
              </a:rPr>
              <a:t>File System?</a:t>
            </a:r>
          </a:p>
          <a:p>
            <a:pPr lvl="1">
              <a:defRPr/>
            </a:pPr>
            <a:r>
              <a:rPr lang="en-US">
                <a:ea typeface="ＭＳ Ｐゴシック" charset="0"/>
              </a:rPr>
              <a:t>Multimedia Support?</a:t>
            </a:r>
          </a:p>
          <a:p>
            <a:pPr lvl="1">
              <a:defRPr/>
            </a:pPr>
            <a:r>
              <a:rPr lang="en-US">
                <a:ea typeface="ＭＳ Ｐゴシック" charset="0"/>
              </a:rPr>
              <a:t>User Interface?</a:t>
            </a:r>
          </a:p>
          <a:p>
            <a:pPr lvl="1">
              <a:defRPr/>
            </a:pPr>
            <a:r>
              <a:rPr lang="en-US">
                <a:ea typeface="ＭＳ Ｐゴシック" charset="0"/>
              </a:rPr>
              <a:t>Internet Browser? </a:t>
            </a:r>
            <a:r>
              <a:rPr lang="en-US">
                <a:ea typeface="ＭＳ Ｐゴシック" charset="0"/>
                <a:sym typeface="Wingdings" charset="0"/>
              </a:rPr>
              <a:t></a:t>
            </a:r>
          </a:p>
          <a:p>
            <a:pPr>
              <a:defRPr/>
            </a:pPr>
            <a:r>
              <a:rPr lang="en-US">
                <a:ea typeface="ＭＳ Ｐゴシック" charset="0"/>
                <a:sym typeface="Wingdings" charset="0"/>
              </a:rPr>
              <a:t>Is this only interesting to Academics??</a:t>
            </a:r>
          </a:p>
        </p:txBody>
      </p:sp>
    </p:spTree>
    <p:custDataLst>
      <p:tags r:id="rId1"/>
    </p:custDataLst>
    <p:extLst>
      <p:ext uri="{BB962C8B-B14F-4D97-AF65-F5344CB8AC3E}">
        <p14:creationId xmlns:p14="http://schemas.microsoft.com/office/powerpoint/2010/main" val="28066960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1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1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14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149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149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149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1491">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1491">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1491">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14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382000" cy="533400"/>
          </a:xfrm>
        </p:spPr>
        <p:txBody>
          <a:bodyPr/>
          <a:lstStyle/>
          <a:p>
            <a:pPr>
              <a:defRPr/>
            </a:pPr>
            <a:r>
              <a:rPr lang="en-US" dirty="0" smtClean="0">
                <a:latin typeface="Gill Sans Light"/>
                <a:cs typeface="Gill Sans Light"/>
              </a:rPr>
              <a:t>Operating Systems are at the Heart of it All!</a:t>
            </a:r>
            <a:endParaRPr lang="en-US" dirty="0">
              <a:latin typeface="Gill Sans Light"/>
              <a:cs typeface="Gill Sans Light"/>
            </a:endParaRPr>
          </a:p>
        </p:txBody>
      </p:sp>
      <p:sp>
        <p:nvSpPr>
          <p:cNvPr id="5" name="Content Placeholder 4"/>
          <p:cNvSpPr>
            <a:spLocks noGrp="1"/>
          </p:cNvSpPr>
          <p:nvPr>
            <p:ph idx="1"/>
          </p:nvPr>
        </p:nvSpPr>
        <p:spPr>
          <a:xfrm>
            <a:off x="762000" y="914400"/>
            <a:ext cx="10566400" cy="5105400"/>
          </a:xfrm>
        </p:spPr>
        <p:txBody>
          <a:bodyPr/>
          <a:lstStyle/>
          <a:p>
            <a:r>
              <a:rPr lang="en-US" dirty="0"/>
              <a:t>Make the incredible advance in the underlying technology available to a rapidly evolving body of applications</a:t>
            </a:r>
          </a:p>
          <a:p>
            <a:pPr lvl="1"/>
            <a:r>
              <a:rPr lang="en-US" dirty="0"/>
              <a:t>Provide </a:t>
            </a:r>
            <a:r>
              <a:rPr lang="en-US" b="1" dirty="0"/>
              <a:t>consistent abstractions</a:t>
            </a:r>
            <a:r>
              <a:rPr lang="en-US" dirty="0"/>
              <a:t> to applications, even on different hardware</a:t>
            </a:r>
          </a:p>
          <a:p>
            <a:pPr lvl="1"/>
            <a:r>
              <a:rPr lang="en-US" dirty="0"/>
              <a:t>Manage </a:t>
            </a:r>
            <a:r>
              <a:rPr lang="en-US" b="1" dirty="0"/>
              <a:t>sharing of resources</a:t>
            </a:r>
            <a:r>
              <a:rPr lang="en-US" dirty="0"/>
              <a:t> among multiple applications</a:t>
            </a:r>
          </a:p>
          <a:p>
            <a:pPr lvl="1"/>
            <a:endParaRPr lang="en-US" dirty="0"/>
          </a:p>
          <a:p>
            <a:r>
              <a:rPr lang="en-US" dirty="0"/>
              <a:t>The key building blocks:</a:t>
            </a:r>
          </a:p>
          <a:p>
            <a:pPr lvl="1"/>
            <a:r>
              <a:rPr lang="en-US" dirty="0"/>
              <a:t>Processes</a:t>
            </a:r>
          </a:p>
          <a:p>
            <a:pPr lvl="1"/>
            <a:r>
              <a:rPr lang="en-US" dirty="0"/>
              <a:t>Threads, Concurrency, Scheduling, Coordination</a:t>
            </a:r>
          </a:p>
          <a:p>
            <a:pPr lvl="1"/>
            <a:r>
              <a:rPr lang="en-US" dirty="0"/>
              <a:t>Address Spaces</a:t>
            </a:r>
          </a:p>
          <a:p>
            <a:pPr lvl="1"/>
            <a:r>
              <a:rPr lang="en-US" dirty="0"/>
              <a:t>Protection, Isolation, Sharing, Security</a:t>
            </a:r>
          </a:p>
          <a:p>
            <a:pPr lvl="1"/>
            <a:r>
              <a:rPr lang="en-US" dirty="0"/>
              <a:t>Communication, Protocols</a:t>
            </a:r>
          </a:p>
          <a:p>
            <a:pPr lvl="1"/>
            <a:r>
              <a:rPr lang="en-US" dirty="0"/>
              <a:t>Persistent storage, transactions, consistency, resilience</a:t>
            </a:r>
          </a:p>
          <a:p>
            <a:pPr lvl="1"/>
            <a:r>
              <a:rPr lang="en-US" dirty="0"/>
              <a:t>Interfaces to all devices</a:t>
            </a:r>
          </a:p>
          <a:p>
            <a:endParaRPr lang="en-US" dirty="0"/>
          </a:p>
        </p:txBody>
      </p:sp>
    </p:spTree>
    <p:extLst>
      <p:ext uri="{BB962C8B-B14F-4D97-AF65-F5344CB8AC3E}">
        <p14:creationId xmlns:p14="http://schemas.microsoft.com/office/powerpoint/2010/main" val="3397184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defRPr/>
            </a:pPr>
            <a:r>
              <a:rPr lang="en-US" altLang="en-US">
                <a:latin typeface="Gill Sans Light" charset="0"/>
                <a:cs typeface="Gill Sans Light" charset="0"/>
              </a:rPr>
              <a:t>Operating System Definition (Cont.)</a:t>
            </a:r>
          </a:p>
        </p:txBody>
      </p:sp>
      <p:sp>
        <p:nvSpPr>
          <p:cNvPr id="34819" name="Rectangle 3"/>
          <p:cNvSpPr>
            <a:spLocks noGrp="1" noChangeArrowheads="1"/>
          </p:cNvSpPr>
          <p:nvPr>
            <p:ph type="body" idx="1"/>
          </p:nvPr>
        </p:nvSpPr>
        <p:spPr>
          <a:xfrm>
            <a:off x="2187576" y="1108075"/>
            <a:ext cx="7750175" cy="3568700"/>
          </a:xfrm>
        </p:spPr>
        <p:txBody>
          <a:bodyPr/>
          <a:lstStyle/>
          <a:p>
            <a:pPr>
              <a:defRPr/>
            </a:pPr>
            <a:r>
              <a:rPr lang="en-US" dirty="0">
                <a:ea typeface="ＭＳ Ｐゴシック" charset="0"/>
              </a:rPr>
              <a:t>No universally accepted definition</a:t>
            </a:r>
          </a:p>
          <a:p>
            <a:pPr>
              <a:defRPr/>
            </a:pPr>
            <a:r>
              <a:rPr lang="en-US" dirty="0">
                <a:ea typeface="ＭＳ Ｐゴシック" charset="0"/>
              </a:rPr>
              <a:t>“Everything a vendor ships when you order an operating system” is good approximation</a:t>
            </a:r>
          </a:p>
          <a:p>
            <a:pPr lvl="1">
              <a:defRPr/>
            </a:pPr>
            <a:r>
              <a:rPr lang="en-US" dirty="0">
                <a:ea typeface="ＭＳ Ｐゴシック" charset="0"/>
              </a:rPr>
              <a:t>But varies wildly</a:t>
            </a:r>
          </a:p>
          <a:p>
            <a:pPr>
              <a:defRPr/>
            </a:pPr>
            <a:r>
              <a:rPr lang="en-US" dirty="0">
                <a:ea typeface="ＭＳ Ｐゴシック" charset="0"/>
              </a:rPr>
              <a:t>“The one program running at all times on the computer” is the </a:t>
            </a:r>
            <a:r>
              <a:rPr lang="en-US" dirty="0">
                <a:solidFill>
                  <a:schemeClr val="hlink"/>
                </a:solidFill>
                <a:ea typeface="ＭＳ Ｐゴシック" charset="0"/>
              </a:rPr>
              <a:t>kernel</a:t>
            </a:r>
            <a:r>
              <a:rPr lang="en-US" dirty="0">
                <a:ea typeface="ＭＳ Ｐゴシック" charset="0"/>
              </a:rPr>
              <a:t>  </a:t>
            </a:r>
          </a:p>
          <a:p>
            <a:pPr lvl="1">
              <a:defRPr/>
            </a:pPr>
            <a:r>
              <a:rPr lang="en-US" dirty="0">
                <a:ea typeface="ＭＳ Ｐゴシック" charset="0"/>
              </a:rPr>
              <a:t>Everything else is either a system program (ships with the operating system) or an application program</a:t>
            </a:r>
          </a:p>
        </p:txBody>
      </p:sp>
    </p:spTree>
    <p:extLst>
      <p:ext uri="{BB962C8B-B14F-4D97-AF65-F5344CB8AC3E}">
        <p14:creationId xmlns:p14="http://schemas.microsoft.com/office/powerpoint/2010/main" val="1377835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latin typeface="Gill Sans Light" charset="0"/>
                <a:ea typeface="ＭＳ Ｐゴシック" charset="0"/>
                <a:cs typeface="Gill Sans Light" charset="0"/>
              </a:rPr>
              <a:t>“In </a:t>
            </a:r>
            <a:r>
              <a:rPr lang="en-US" dirty="0" smtClean="0">
                <a:latin typeface="Gill Sans Light" charset="0"/>
                <a:ea typeface="ＭＳ Ｐゴシック" charset="0"/>
                <a:cs typeface="Gill Sans Light" charset="0"/>
              </a:rPr>
              <a:t>conclusion…Operating Systems:”</a:t>
            </a:r>
            <a:endParaRPr lang="en-US" dirty="0">
              <a:latin typeface="Gill Sans Light" charset="0"/>
              <a:ea typeface="ＭＳ Ｐゴシック" charset="0"/>
              <a:cs typeface="Gill Sans Light" charset="0"/>
            </a:endParaRPr>
          </a:p>
        </p:txBody>
      </p:sp>
      <p:sp>
        <p:nvSpPr>
          <p:cNvPr id="64515" name="Rectangle 3"/>
          <p:cNvSpPr>
            <a:spLocks noGrp="1" noChangeArrowheads="1"/>
          </p:cNvSpPr>
          <p:nvPr>
            <p:ph type="body" idx="1"/>
          </p:nvPr>
        </p:nvSpPr>
        <p:spPr>
          <a:xfrm>
            <a:off x="990600" y="914400"/>
            <a:ext cx="9677400" cy="5105400"/>
          </a:xfrm>
        </p:spPr>
        <p:txBody>
          <a:bodyPr/>
          <a:lstStyle/>
          <a:p>
            <a:r>
              <a:rPr lang="en-US" dirty="0"/>
              <a:t>Provide convenient abstractions to handle diverse hardware</a:t>
            </a:r>
          </a:p>
          <a:p>
            <a:pPr lvl="1"/>
            <a:r>
              <a:rPr lang="en-US" dirty="0"/>
              <a:t>Convenience, protection, reliability obtained in creating the illusion</a:t>
            </a:r>
          </a:p>
          <a:p>
            <a:r>
              <a:rPr lang="en-US" dirty="0"/>
              <a:t>Coordinate resources and protect users from each other</a:t>
            </a:r>
          </a:p>
          <a:p>
            <a:pPr lvl="1"/>
            <a:r>
              <a:rPr lang="en-US" dirty="0"/>
              <a:t>Using a few critical hardware mechanisms</a:t>
            </a:r>
          </a:p>
          <a:p>
            <a:r>
              <a:rPr lang="en-US" dirty="0"/>
              <a:t>Simplify application development by providing standard services</a:t>
            </a:r>
          </a:p>
          <a:p>
            <a:r>
              <a:rPr lang="en-US" dirty="0"/>
              <a:t>Provide fault containment, fault tolerance, and fault recovery</a:t>
            </a:r>
          </a:p>
          <a:p>
            <a:pPr>
              <a:lnSpc>
                <a:spcPct val="100000"/>
              </a:lnSpc>
              <a:defRPr/>
            </a:pPr>
            <a:endParaRPr lang="en-US" dirty="0">
              <a:ea typeface="ＭＳ Ｐゴシック" charset="0"/>
            </a:endParaRPr>
          </a:p>
          <a:p>
            <a:pPr>
              <a:lnSpc>
                <a:spcPct val="100000"/>
              </a:lnSpc>
              <a:defRPr/>
            </a:pPr>
            <a:r>
              <a:rPr lang="en-US" dirty="0">
                <a:ea typeface="ＭＳ Ｐゴシック" charset="0"/>
              </a:rPr>
              <a:t>CS162 combines things from many other areas of computer science:</a:t>
            </a:r>
          </a:p>
          <a:p>
            <a:pPr lvl="1">
              <a:lnSpc>
                <a:spcPct val="100000"/>
              </a:lnSpc>
              <a:defRPr/>
            </a:pPr>
            <a:r>
              <a:rPr lang="en-US" dirty="0">
                <a:ea typeface="ＭＳ Ｐゴシック" charset="0"/>
              </a:rPr>
              <a:t>Languages, data structures, hardware, and algorithms</a:t>
            </a:r>
          </a:p>
          <a:p>
            <a:pPr lvl="1">
              <a:lnSpc>
                <a:spcPct val="100000"/>
              </a:lnSpc>
              <a:buFontTx/>
              <a:buNone/>
              <a:defRPr/>
            </a:pPr>
            <a:r>
              <a:rPr lang="en-US" dirty="0">
                <a:ea typeface="ＭＳ Ｐゴシック" charset="0"/>
              </a:rPr>
              <a:t> </a:t>
            </a:r>
          </a:p>
        </p:txBody>
      </p:sp>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457450"/>
            <a:ext cx="4038600"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itle 1"/>
          <p:cNvSpPr>
            <a:spLocks noGrp="1"/>
          </p:cNvSpPr>
          <p:nvPr>
            <p:ph type="title"/>
          </p:nvPr>
        </p:nvSpPr>
        <p:spPr>
          <a:xfrm>
            <a:off x="2286000" y="228600"/>
            <a:ext cx="7772400" cy="533400"/>
          </a:xfrm>
        </p:spPr>
        <p:txBody>
          <a:bodyPr/>
          <a:lstStyle/>
          <a:p>
            <a:pPr>
              <a:defRPr/>
            </a:pPr>
            <a:r>
              <a:rPr lang="en-US" dirty="0">
                <a:latin typeface="Gill Sans Light" charset="0"/>
                <a:ea typeface="ＭＳ Ｐゴシック" charset="0"/>
                <a:cs typeface="Gill Sans Light" charset="0"/>
              </a:rPr>
              <a:t>Example: What’s in a Search Query?</a:t>
            </a:r>
          </a:p>
        </p:txBody>
      </p:sp>
      <p:sp>
        <p:nvSpPr>
          <p:cNvPr id="7172" name="Content Placeholder 2"/>
          <p:cNvSpPr>
            <a:spLocks noGrp="1"/>
          </p:cNvSpPr>
          <p:nvPr>
            <p:ph idx="1"/>
          </p:nvPr>
        </p:nvSpPr>
        <p:spPr>
          <a:xfrm>
            <a:off x="2133600" y="5334000"/>
            <a:ext cx="7924800" cy="1066800"/>
          </a:xfrm>
        </p:spPr>
        <p:txBody>
          <a:bodyPr/>
          <a:lstStyle/>
          <a:p>
            <a:pPr>
              <a:defRPr/>
            </a:pPr>
            <a:r>
              <a:rPr lang="en-US">
                <a:ea typeface="ＭＳ Ｐゴシック" charset="0"/>
              </a:rPr>
              <a:t>Complex interaction of multiple components in multiple administrative domains</a:t>
            </a:r>
          </a:p>
          <a:p>
            <a:pPr lvl="1">
              <a:defRPr/>
            </a:pPr>
            <a:r>
              <a:rPr lang="en-US">
                <a:ea typeface="ＭＳ Ｐゴシック" charset="0"/>
              </a:rPr>
              <a:t>Systems, services, protocols, …</a:t>
            </a:r>
          </a:p>
          <a:p>
            <a:pPr lvl="1">
              <a:defRPr/>
            </a:pPr>
            <a:endParaRPr lang="en-US">
              <a:ea typeface="ＭＳ Ｐゴシック" charset="0"/>
            </a:endParaRPr>
          </a:p>
          <a:p>
            <a:pPr lvl="1">
              <a:defRPr/>
            </a:pPr>
            <a:endParaRPr lang="en-US">
              <a:ea typeface="ＭＳ Ｐゴシック" charset="0"/>
            </a:endParaRPr>
          </a:p>
        </p:txBody>
      </p:sp>
      <p:pic>
        <p:nvPicPr>
          <p:cNvPr id="13316" name="Picture 1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39000" y="3008313"/>
            <a:ext cx="914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18"/>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763001" y="3617913"/>
            <a:ext cx="1325563"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25"/>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144000" y="2093913"/>
            <a:ext cx="304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9" name="Picture 26"/>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58200" y="2716213"/>
            <a:ext cx="304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0" name="Picture 27"/>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220200" y="2932113"/>
            <a:ext cx="304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1" name="Rounded Rectangle 19"/>
          <p:cNvSpPr>
            <a:spLocks noChangeArrowheads="1"/>
          </p:cNvSpPr>
          <p:nvPr/>
        </p:nvSpPr>
        <p:spPr bwMode="auto">
          <a:xfrm>
            <a:off x="7010400" y="1712913"/>
            <a:ext cx="3200400" cy="327660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Gill Sans Light" charset="0"/>
              <a:cs typeface="Gill Sans Light" charset="0"/>
            </a:endParaRPr>
          </a:p>
        </p:txBody>
      </p:sp>
      <p:pic>
        <p:nvPicPr>
          <p:cNvPr id="13322" name="Picture 20"/>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86200" y="1497013"/>
            <a:ext cx="304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3" name="Picture 23"/>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48000" y="2106613"/>
            <a:ext cx="304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4" name="Picture 24"/>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86200" y="2182813"/>
            <a:ext cx="304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5" name="TextBox 31"/>
          <p:cNvSpPr txBox="1">
            <a:spLocks noChangeArrowheads="1"/>
          </p:cNvSpPr>
          <p:nvPr/>
        </p:nvSpPr>
        <p:spPr bwMode="auto">
          <a:xfrm>
            <a:off x="7086600" y="1331913"/>
            <a:ext cx="143821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charset="0"/>
                <a:cs typeface="Gill Sans Light" charset="0"/>
              </a:rPr>
              <a:t>Datacenter</a:t>
            </a:r>
          </a:p>
        </p:txBody>
      </p:sp>
      <p:sp>
        <p:nvSpPr>
          <p:cNvPr id="13326" name="TextBox 40"/>
          <p:cNvSpPr txBox="1">
            <a:spLocks noChangeArrowheads="1"/>
          </p:cNvSpPr>
          <p:nvPr/>
        </p:nvSpPr>
        <p:spPr bwMode="auto">
          <a:xfrm>
            <a:off x="7086600" y="3429001"/>
            <a:ext cx="106952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charset="0"/>
                <a:cs typeface="Gill Sans Light" charset="0"/>
              </a:rPr>
              <a:t>Load</a:t>
            </a:r>
          </a:p>
          <a:p>
            <a:r>
              <a:rPr lang="en-US" sz="1800" b="0">
                <a:latin typeface="Gill Sans Light" charset="0"/>
                <a:cs typeface="Gill Sans Light" charset="0"/>
              </a:rPr>
              <a:t>balancer</a:t>
            </a:r>
          </a:p>
        </p:txBody>
      </p:sp>
      <p:sp>
        <p:nvSpPr>
          <p:cNvPr id="13327" name="TextBox 41"/>
          <p:cNvSpPr txBox="1">
            <a:spLocks noChangeArrowheads="1"/>
          </p:cNvSpPr>
          <p:nvPr/>
        </p:nvSpPr>
        <p:spPr bwMode="auto">
          <a:xfrm>
            <a:off x="8839200" y="4532313"/>
            <a:ext cx="12105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charset="0"/>
                <a:cs typeface="Gill Sans Light" charset="0"/>
              </a:rPr>
              <a:t>Ad Server</a:t>
            </a:r>
          </a:p>
        </p:txBody>
      </p:sp>
      <p:sp>
        <p:nvSpPr>
          <p:cNvPr id="13328" name="TextBox 42"/>
          <p:cNvSpPr txBox="1">
            <a:spLocks noChangeArrowheads="1"/>
          </p:cNvSpPr>
          <p:nvPr/>
        </p:nvSpPr>
        <p:spPr bwMode="auto">
          <a:xfrm>
            <a:off x="2830246" y="1143001"/>
            <a:ext cx="97975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gn="r"/>
            <a:r>
              <a:rPr lang="en-US" sz="1800" b="0">
                <a:latin typeface="Gill Sans Light" charset="0"/>
                <a:cs typeface="Gill Sans Light" charset="0"/>
              </a:rPr>
              <a:t>DNS </a:t>
            </a:r>
          </a:p>
          <a:p>
            <a:pPr algn="r"/>
            <a:r>
              <a:rPr lang="en-US" sz="1800" b="0">
                <a:latin typeface="Gill Sans Light" charset="0"/>
                <a:cs typeface="Gill Sans Light" charset="0"/>
              </a:rPr>
              <a:t>Servers</a:t>
            </a:r>
          </a:p>
        </p:txBody>
      </p:sp>
      <p:cxnSp>
        <p:nvCxnSpPr>
          <p:cNvPr id="45" name="Straight Arrow Connector 44"/>
          <p:cNvCxnSpPr>
            <a:cxnSpLocks noChangeShapeType="1"/>
          </p:cNvCxnSpPr>
          <p:nvPr/>
        </p:nvCxnSpPr>
        <p:spPr bwMode="auto">
          <a:xfrm flipV="1">
            <a:off x="2590800" y="2551113"/>
            <a:ext cx="533400" cy="3810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47" name="Straight Arrow Connector 46"/>
          <p:cNvCxnSpPr>
            <a:cxnSpLocks noChangeShapeType="1"/>
          </p:cNvCxnSpPr>
          <p:nvPr/>
        </p:nvCxnSpPr>
        <p:spPr bwMode="auto">
          <a:xfrm flipV="1">
            <a:off x="3352800" y="1789113"/>
            <a:ext cx="533400" cy="3048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xmlns="">
                <a:noFill/>
              </a14:hiddenFill>
            </a:ext>
          </a:extLst>
        </p:spPr>
      </p:cxnSp>
      <p:cxnSp>
        <p:nvCxnSpPr>
          <p:cNvPr id="49" name="Straight Arrow Connector 48"/>
          <p:cNvCxnSpPr>
            <a:cxnSpLocks noChangeShapeType="1"/>
          </p:cNvCxnSpPr>
          <p:nvPr/>
        </p:nvCxnSpPr>
        <p:spPr bwMode="auto">
          <a:xfrm>
            <a:off x="3352800" y="2366963"/>
            <a:ext cx="533400" cy="762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xmlns="">
                <a:noFill/>
              </a14:hiddenFill>
            </a:ext>
          </a:extLst>
        </p:spPr>
      </p:cxnSp>
      <p:cxnSp>
        <p:nvCxnSpPr>
          <p:cNvPr id="53" name="Straight Arrow Connector 52"/>
          <p:cNvCxnSpPr>
            <a:cxnSpLocks noChangeShapeType="1"/>
          </p:cNvCxnSpPr>
          <p:nvPr/>
        </p:nvCxnSpPr>
        <p:spPr bwMode="auto">
          <a:xfrm rot="10800000" flipV="1">
            <a:off x="3352800" y="1941513"/>
            <a:ext cx="533400" cy="3048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xmlns="">
                <a:noFill/>
              </a14:hiddenFill>
            </a:ext>
          </a:extLst>
        </p:spPr>
      </p:cxnSp>
      <p:cxnSp>
        <p:nvCxnSpPr>
          <p:cNvPr id="55" name="Straight Arrow Connector 54"/>
          <p:cNvCxnSpPr>
            <a:cxnSpLocks noChangeShapeType="1"/>
          </p:cNvCxnSpPr>
          <p:nvPr/>
        </p:nvCxnSpPr>
        <p:spPr bwMode="auto">
          <a:xfrm rot="10800000">
            <a:off x="3352800" y="2474913"/>
            <a:ext cx="533400" cy="762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xmlns="">
                <a:noFill/>
              </a14:hiddenFill>
            </a:ext>
          </a:extLst>
        </p:spPr>
      </p:cxnSp>
      <p:cxnSp>
        <p:nvCxnSpPr>
          <p:cNvPr id="58" name="Straight Arrow Connector 57"/>
          <p:cNvCxnSpPr>
            <a:cxnSpLocks noChangeShapeType="1"/>
          </p:cNvCxnSpPr>
          <p:nvPr/>
        </p:nvCxnSpPr>
        <p:spPr bwMode="auto">
          <a:xfrm rot="10800000" flipV="1">
            <a:off x="2667000" y="2627313"/>
            <a:ext cx="533400" cy="3810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4" name="Freeform 63"/>
          <p:cNvSpPr>
            <a:spLocks noChangeArrowheads="1"/>
          </p:cNvSpPr>
          <p:nvPr/>
        </p:nvSpPr>
        <p:spPr bwMode="auto">
          <a:xfrm>
            <a:off x="2678114" y="3192463"/>
            <a:ext cx="4548187" cy="265112"/>
          </a:xfrm>
          <a:custGeom>
            <a:avLst/>
            <a:gdLst>
              <a:gd name="T0" fmla="*/ 0 w 4548513"/>
              <a:gd name="T1" fmla="*/ 111203 h 265638"/>
              <a:gd name="T2" fmla="*/ 1177224 w 4548513"/>
              <a:gd name="T3" fmla="*/ 234761 h 265638"/>
              <a:gd name="T4" fmla="*/ 4540691 w 4548513"/>
              <a:gd name="T5" fmla="*/ 0 h 265638"/>
              <a:gd name="T6" fmla="*/ 0 60000 65536"/>
              <a:gd name="T7" fmla="*/ 0 60000 65536"/>
              <a:gd name="T8" fmla="*/ 0 60000 65536"/>
              <a:gd name="T9" fmla="*/ 0 w 4548513"/>
              <a:gd name="T10" fmla="*/ 0 h 265638"/>
              <a:gd name="T11" fmla="*/ 4548513 w 4548513"/>
              <a:gd name="T12" fmla="*/ 265638 h 265638"/>
            </a:gdLst>
            <a:ahLst/>
            <a:cxnLst>
              <a:cxn ang="T6">
                <a:pos x="T0" y="T1"/>
              </a:cxn>
              <a:cxn ang="T7">
                <a:pos x="T2" y="T3"/>
              </a:cxn>
              <a:cxn ang="T8">
                <a:pos x="T4" y="T5"/>
              </a:cxn>
            </a:cxnLst>
            <a:rect l="T9" t="T10" r="T11" b="T12"/>
            <a:pathLst>
              <a:path w="4548513" h="265638">
                <a:moveTo>
                  <a:pt x="0" y="116622"/>
                </a:moveTo>
                <a:cubicBezTo>
                  <a:pt x="210579" y="191130"/>
                  <a:pt x="421159" y="265638"/>
                  <a:pt x="1179244" y="246201"/>
                </a:cubicBezTo>
                <a:cubicBezTo>
                  <a:pt x="1937329" y="226764"/>
                  <a:pt x="4548513" y="0"/>
                  <a:pt x="4548513" y="0"/>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nchor="ctr"/>
          <a:lstStyle/>
          <a:p>
            <a:endParaRPr lang="en-US"/>
          </a:p>
        </p:txBody>
      </p:sp>
      <p:cxnSp>
        <p:nvCxnSpPr>
          <p:cNvPr id="65" name="Straight Arrow Connector 64"/>
          <p:cNvCxnSpPr>
            <a:cxnSpLocks noChangeShapeType="1"/>
          </p:cNvCxnSpPr>
          <p:nvPr/>
        </p:nvCxnSpPr>
        <p:spPr bwMode="auto">
          <a:xfrm flipV="1">
            <a:off x="8077200" y="2976563"/>
            <a:ext cx="381000" cy="1079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68" name="Straight Arrow Connector 67"/>
          <p:cNvCxnSpPr>
            <a:cxnSpLocks noChangeShapeType="1"/>
          </p:cNvCxnSpPr>
          <p:nvPr/>
        </p:nvCxnSpPr>
        <p:spPr bwMode="auto">
          <a:xfrm rot="5400000" flipH="1" flipV="1">
            <a:off x="8763000" y="2322513"/>
            <a:ext cx="381000" cy="3810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0" name="Straight Arrow Connector 69"/>
          <p:cNvCxnSpPr>
            <a:cxnSpLocks noChangeShapeType="1"/>
          </p:cNvCxnSpPr>
          <p:nvPr/>
        </p:nvCxnSpPr>
        <p:spPr bwMode="auto">
          <a:xfrm>
            <a:off x="8763000" y="2976563"/>
            <a:ext cx="457200" cy="2159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3" name="Straight Arrow Connector 72"/>
          <p:cNvCxnSpPr>
            <a:cxnSpLocks noChangeShapeType="1"/>
          </p:cNvCxnSpPr>
          <p:nvPr/>
        </p:nvCxnSpPr>
        <p:spPr bwMode="auto">
          <a:xfrm rot="16200000" flipH="1">
            <a:off x="8686800" y="3236913"/>
            <a:ext cx="533400" cy="5334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8" name="Straight Arrow Connector 77"/>
          <p:cNvCxnSpPr>
            <a:cxnSpLocks noChangeShapeType="1"/>
          </p:cNvCxnSpPr>
          <p:nvPr/>
        </p:nvCxnSpPr>
        <p:spPr bwMode="auto">
          <a:xfrm rot="16200000" flipH="1">
            <a:off x="8534400" y="3236913"/>
            <a:ext cx="533400" cy="533400"/>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xmlns="">
                <a:noFill/>
              </a14:hiddenFill>
            </a:ext>
          </a:extLst>
        </p:spPr>
      </p:cxnSp>
      <p:cxnSp>
        <p:nvCxnSpPr>
          <p:cNvPr id="79" name="Straight Arrow Connector 78"/>
          <p:cNvCxnSpPr>
            <a:cxnSpLocks noChangeShapeType="1"/>
          </p:cNvCxnSpPr>
          <p:nvPr/>
        </p:nvCxnSpPr>
        <p:spPr bwMode="auto">
          <a:xfrm>
            <a:off x="8763000" y="3084513"/>
            <a:ext cx="457200" cy="215900"/>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xmlns="">
                <a:noFill/>
              </a14:hiddenFill>
            </a:ext>
          </a:extLst>
        </p:spPr>
      </p:cxnSp>
      <p:cxnSp>
        <p:nvCxnSpPr>
          <p:cNvPr id="80" name="Straight Arrow Connector 79"/>
          <p:cNvCxnSpPr>
            <a:cxnSpLocks noChangeShapeType="1"/>
          </p:cNvCxnSpPr>
          <p:nvPr/>
        </p:nvCxnSpPr>
        <p:spPr bwMode="auto">
          <a:xfrm flipV="1">
            <a:off x="8763000" y="2479675"/>
            <a:ext cx="393700" cy="376238"/>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xmlns="">
                <a:noFill/>
              </a14:hiddenFill>
            </a:ext>
          </a:extLst>
        </p:spPr>
      </p:cxnSp>
      <p:cxnSp>
        <p:nvCxnSpPr>
          <p:cNvPr id="84" name="Straight Arrow Connector 83"/>
          <p:cNvCxnSpPr>
            <a:cxnSpLocks noChangeShapeType="1"/>
          </p:cNvCxnSpPr>
          <p:nvPr/>
        </p:nvCxnSpPr>
        <p:spPr bwMode="auto">
          <a:xfrm flipV="1">
            <a:off x="8077200" y="3128963"/>
            <a:ext cx="381000" cy="107950"/>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xmlns="">
                <a:noFill/>
              </a14:hiddenFill>
            </a:ext>
          </a:extLst>
        </p:spPr>
      </p:cxnSp>
      <p:sp>
        <p:nvSpPr>
          <p:cNvPr id="85" name="Freeform 84"/>
          <p:cNvSpPr>
            <a:spLocks noChangeArrowheads="1"/>
          </p:cNvSpPr>
          <p:nvPr/>
        </p:nvSpPr>
        <p:spPr bwMode="auto">
          <a:xfrm>
            <a:off x="2590800" y="3344863"/>
            <a:ext cx="4548188" cy="265112"/>
          </a:xfrm>
          <a:custGeom>
            <a:avLst/>
            <a:gdLst>
              <a:gd name="T0" fmla="*/ 0 w 4548513"/>
              <a:gd name="T1" fmla="*/ 111203 h 265638"/>
              <a:gd name="T2" fmla="*/ 1177228 w 4548513"/>
              <a:gd name="T3" fmla="*/ 234761 h 265638"/>
              <a:gd name="T4" fmla="*/ 4540715 w 4548513"/>
              <a:gd name="T5" fmla="*/ 0 h 265638"/>
              <a:gd name="T6" fmla="*/ 0 60000 65536"/>
              <a:gd name="T7" fmla="*/ 0 60000 65536"/>
              <a:gd name="T8" fmla="*/ 0 60000 65536"/>
              <a:gd name="T9" fmla="*/ 0 w 4548513"/>
              <a:gd name="T10" fmla="*/ 0 h 265638"/>
              <a:gd name="T11" fmla="*/ 4548513 w 4548513"/>
              <a:gd name="T12" fmla="*/ 265638 h 265638"/>
            </a:gdLst>
            <a:ahLst/>
            <a:cxnLst>
              <a:cxn ang="T6">
                <a:pos x="T0" y="T1"/>
              </a:cxn>
              <a:cxn ang="T7">
                <a:pos x="T2" y="T3"/>
              </a:cxn>
              <a:cxn ang="T8">
                <a:pos x="T4" y="T5"/>
              </a:cxn>
            </a:cxnLst>
            <a:rect l="T9" t="T10" r="T11" b="T12"/>
            <a:pathLst>
              <a:path w="4548513" h="265638">
                <a:moveTo>
                  <a:pt x="0" y="116622"/>
                </a:moveTo>
                <a:cubicBezTo>
                  <a:pt x="210579" y="191130"/>
                  <a:pt x="421159" y="265638"/>
                  <a:pt x="1179244" y="246201"/>
                </a:cubicBezTo>
                <a:cubicBezTo>
                  <a:pt x="1937329" y="226764"/>
                  <a:pt x="4548513" y="0"/>
                  <a:pt x="4548513" y="0"/>
                </a:cubicBezTo>
              </a:path>
            </a:pathLst>
          </a:custGeom>
          <a:noFill/>
          <a:ln w="381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p>
            <a:endParaRPr lang="en-US"/>
          </a:p>
        </p:txBody>
      </p:sp>
      <p:sp>
        <p:nvSpPr>
          <p:cNvPr id="13345" name="TextBox 85"/>
          <p:cNvSpPr txBox="1">
            <a:spLocks noChangeArrowheads="1"/>
          </p:cNvSpPr>
          <p:nvPr/>
        </p:nvSpPr>
        <p:spPr bwMode="auto">
          <a:xfrm>
            <a:off x="9372601" y="1981201"/>
            <a:ext cx="91563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charset="0"/>
                <a:cs typeface="Gill Sans Light" charset="0"/>
              </a:rPr>
              <a:t>Search</a:t>
            </a:r>
          </a:p>
          <a:p>
            <a:r>
              <a:rPr lang="en-US" sz="1800" b="0">
                <a:latin typeface="Gill Sans Light" charset="0"/>
                <a:cs typeface="Gill Sans Light" charset="0"/>
              </a:rPr>
              <a:t>Index</a:t>
            </a:r>
          </a:p>
        </p:txBody>
      </p:sp>
      <p:sp>
        <p:nvSpPr>
          <p:cNvPr id="87" name="Rectangular Callout 86"/>
          <p:cNvSpPr>
            <a:spLocks noChangeArrowheads="1"/>
          </p:cNvSpPr>
          <p:nvPr/>
        </p:nvSpPr>
        <p:spPr bwMode="auto">
          <a:xfrm>
            <a:off x="1676400" y="1865313"/>
            <a:ext cx="1143000" cy="609600"/>
          </a:xfrm>
          <a:prstGeom prst="wedgeRectCallout">
            <a:avLst>
              <a:gd name="adj1" fmla="val 54750"/>
              <a:gd name="adj2" fmla="val 75255"/>
            </a:avLst>
          </a:prstGeom>
          <a:solidFill>
            <a:srgbClr val="FFFFAA"/>
          </a:solidFill>
          <a:ln w="25400">
            <a:solidFill>
              <a:schemeClr val="tx1"/>
            </a:solidFill>
            <a:round/>
            <a:headEnd type="triangle" w="med" len="med"/>
            <a:tailEnd/>
          </a:ln>
        </p:spPr>
        <p:txBody>
          <a:bodyPr anchor="ctr"/>
          <a:lstStyle/>
          <a:p>
            <a:pPr algn="ctr">
              <a:lnSpc>
                <a:spcPct val="80000"/>
              </a:lnSpc>
            </a:pPr>
            <a:r>
              <a:rPr lang="en-US" b="0" dirty="0">
                <a:latin typeface="Gill Sans Light" charset="0"/>
                <a:cs typeface="Gill Sans Light" charset="0"/>
              </a:rPr>
              <a:t>DNS</a:t>
            </a:r>
          </a:p>
          <a:p>
            <a:pPr algn="ctr">
              <a:lnSpc>
                <a:spcPct val="80000"/>
              </a:lnSpc>
            </a:pPr>
            <a:r>
              <a:rPr lang="en-US" b="0" dirty="0">
                <a:latin typeface="Gill Sans Light" charset="0"/>
                <a:cs typeface="Gill Sans Light" charset="0"/>
              </a:rPr>
              <a:t>request</a:t>
            </a:r>
          </a:p>
        </p:txBody>
      </p:sp>
      <p:sp>
        <p:nvSpPr>
          <p:cNvPr id="88" name="Rectangular Callout 87"/>
          <p:cNvSpPr>
            <a:spLocks noChangeArrowheads="1"/>
          </p:cNvSpPr>
          <p:nvPr/>
        </p:nvSpPr>
        <p:spPr bwMode="auto">
          <a:xfrm>
            <a:off x="7239000" y="1941513"/>
            <a:ext cx="990600" cy="838200"/>
          </a:xfrm>
          <a:prstGeom prst="wedgeRectCallout">
            <a:avLst>
              <a:gd name="adj1" fmla="val 73065"/>
              <a:gd name="adj2" fmla="val 45880"/>
            </a:avLst>
          </a:prstGeom>
          <a:solidFill>
            <a:srgbClr val="FFFFAA"/>
          </a:solidFill>
          <a:ln w="25400">
            <a:solidFill>
              <a:schemeClr val="tx1"/>
            </a:solidFill>
            <a:round/>
            <a:headEnd type="triangle" w="med" len="med"/>
            <a:tailEnd/>
          </a:ln>
        </p:spPr>
        <p:txBody>
          <a:bodyPr anchor="ctr"/>
          <a:lstStyle/>
          <a:p>
            <a:pPr algn="ctr">
              <a:lnSpc>
                <a:spcPct val="80000"/>
              </a:lnSpc>
            </a:pPr>
            <a:r>
              <a:rPr lang="en-US" b="0" dirty="0">
                <a:latin typeface="Gill Sans Light" charset="0"/>
                <a:cs typeface="Gill Sans Light" charset="0"/>
              </a:rPr>
              <a:t>create</a:t>
            </a:r>
          </a:p>
          <a:p>
            <a:pPr algn="ctr">
              <a:lnSpc>
                <a:spcPct val="80000"/>
              </a:lnSpc>
            </a:pPr>
            <a:r>
              <a:rPr lang="en-US" b="0" dirty="0">
                <a:latin typeface="Gill Sans Light" charset="0"/>
                <a:cs typeface="Gill Sans Light" charset="0"/>
              </a:rPr>
              <a:t>result</a:t>
            </a:r>
          </a:p>
          <a:p>
            <a:pPr algn="ctr">
              <a:lnSpc>
                <a:spcPct val="80000"/>
              </a:lnSpc>
            </a:pPr>
            <a:r>
              <a:rPr lang="en-US" b="0" dirty="0">
                <a:latin typeface="Gill Sans Light" charset="0"/>
                <a:cs typeface="Gill Sans Light" charset="0"/>
              </a:rPr>
              <a:t>page</a:t>
            </a:r>
          </a:p>
        </p:txBody>
      </p:sp>
      <p:pic>
        <p:nvPicPr>
          <p:cNvPr id="13348" name="Picture 1"/>
          <p:cNvPicPr>
            <a:picLocks noChangeAspect="1"/>
          </p:cNvPicPr>
          <p:nvPr/>
        </p:nvPicPr>
        <p:blipFill>
          <a:blip r:embed="rId7" cstate="email">
            <a:extLst>
              <a:ext uri="{28A0092B-C50C-407E-A947-70E740481C1C}">
                <a14:useLocalDpi xmlns:a14="http://schemas.microsoft.com/office/drawing/2010/main" val="0"/>
              </a:ext>
            </a:extLst>
          </a:blip>
          <a:srcRect l="32965" t="5408" r="32854" b="5586"/>
          <a:stretch>
            <a:fillRect/>
          </a:stretch>
        </p:blipFill>
        <p:spPr bwMode="auto">
          <a:xfrm>
            <a:off x="1905000" y="2895600"/>
            <a:ext cx="641350" cy="125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49" name="Cube 1"/>
          <p:cNvSpPr>
            <a:spLocks noChangeArrowheads="1"/>
          </p:cNvSpPr>
          <p:nvPr/>
        </p:nvSpPr>
        <p:spPr bwMode="auto">
          <a:xfrm>
            <a:off x="3810000" y="3352800"/>
            <a:ext cx="533400" cy="304800"/>
          </a:xfrm>
          <a:prstGeom prst="cube">
            <a:avLst>
              <a:gd name="adj" fmla="val 25000"/>
            </a:avLst>
          </a:prstGeom>
          <a:solidFill>
            <a:schemeClr val="accent1"/>
          </a:solidFill>
          <a:ln w="12700">
            <a:solidFill>
              <a:schemeClr val="tx1"/>
            </a:solidFill>
            <a:round/>
            <a:headEnd type="none" w="sm" len="sm"/>
            <a:tailEnd type="none" w="sm" len="sm"/>
          </a:ln>
        </p:spPr>
        <p:txBody>
          <a:bodyPr/>
          <a:lstStyle/>
          <a:p>
            <a:endParaRPr lang="en-US" b="0">
              <a:latin typeface="Gill Sans Light" charset="0"/>
              <a:cs typeface="Gill Sans Light" charset="0"/>
            </a:endParaRPr>
          </a:p>
        </p:txBody>
      </p:sp>
      <p:sp>
        <p:nvSpPr>
          <p:cNvPr id="13350" name="Cube 38"/>
          <p:cNvSpPr>
            <a:spLocks noChangeArrowheads="1"/>
          </p:cNvSpPr>
          <p:nvPr/>
        </p:nvSpPr>
        <p:spPr bwMode="auto">
          <a:xfrm>
            <a:off x="5943600" y="3200400"/>
            <a:ext cx="533400" cy="304800"/>
          </a:xfrm>
          <a:prstGeom prst="cube">
            <a:avLst>
              <a:gd name="adj" fmla="val 25000"/>
            </a:avLst>
          </a:prstGeom>
          <a:solidFill>
            <a:schemeClr val="accent1"/>
          </a:solidFill>
          <a:ln w="12700">
            <a:solidFill>
              <a:schemeClr val="tx1"/>
            </a:solidFill>
            <a:round/>
            <a:headEnd type="none" w="sm" len="sm"/>
            <a:tailEnd type="none" w="sm" len="sm"/>
          </a:ln>
        </p:spPr>
        <p:txBody>
          <a:bodyPr/>
          <a:lstStyle/>
          <a:p>
            <a:endParaRPr lang="en-US" b="0">
              <a:latin typeface="Gill Sans Light" charset="0"/>
              <a:cs typeface="Gill Sans Light" charset="0"/>
            </a:endParaRPr>
          </a:p>
        </p:txBody>
      </p:sp>
      <p:sp>
        <p:nvSpPr>
          <p:cNvPr id="13351" name="TextBox 41"/>
          <p:cNvSpPr txBox="1">
            <a:spLocks noChangeArrowheads="1"/>
          </p:cNvSpPr>
          <p:nvPr/>
        </p:nvSpPr>
        <p:spPr bwMode="auto">
          <a:xfrm>
            <a:off x="9448800" y="2895601"/>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charset="0"/>
                <a:cs typeface="Gill Sans Light" charset="0"/>
              </a:rPr>
              <a:t>Page store</a:t>
            </a:r>
          </a:p>
        </p:txBody>
      </p:sp>
    </p:spTree>
    <p:extLst>
      <p:ext uri="{BB962C8B-B14F-4D97-AF65-F5344CB8AC3E}">
        <p14:creationId xmlns:p14="http://schemas.microsoft.com/office/powerpoint/2010/main" val="312415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85" grpId="0" animBg="1"/>
      <p:bldP spid="87" grpId="0" animBg="1"/>
      <p:bldP spid="8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2|17|9.4|16.4|13.2|16"/>
</p:tagLst>
</file>

<file path=ppt/tags/tag2.xml><?xml version="1.0" encoding="utf-8"?>
<p:tagLst xmlns:a="http://schemas.openxmlformats.org/drawingml/2006/main" xmlns:r="http://schemas.openxmlformats.org/officeDocument/2006/relationships" xmlns:p="http://schemas.openxmlformats.org/presentationml/2006/main">
  <p:tag name="TIMING" val="|8.1|28.1|91.2"/>
</p:tagLst>
</file>

<file path=ppt/tags/tag3.xml><?xml version="1.0" encoding="utf-8"?>
<p:tagLst xmlns:a="http://schemas.openxmlformats.org/drawingml/2006/main" xmlns:r="http://schemas.openxmlformats.org/officeDocument/2006/relationships" xmlns:p="http://schemas.openxmlformats.org/presentationml/2006/main">
  <p:tag name="TIMING" val="|3.5|122.6|48.1|44.8|32.4"/>
</p:tagLst>
</file>

<file path=ppt/tags/tag4.xml><?xml version="1.0" encoding="utf-8"?>
<p:tagLst xmlns:a="http://schemas.openxmlformats.org/drawingml/2006/main" xmlns:r="http://schemas.openxmlformats.org/officeDocument/2006/relationships" xmlns:p="http://schemas.openxmlformats.org/presentationml/2006/main">
  <p:tag name="TIMING" val="|11.6|2|4.9|3.8|1.9|38.3|28.2|2.3|42.7|31.5|45.2|54.4"/>
</p:tagLst>
</file>

<file path=ppt/tags/tag5.xml><?xml version="1.0" encoding="utf-8"?>
<p:tagLst xmlns:a="http://schemas.openxmlformats.org/drawingml/2006/main" xmlns:r="http://schemas.openxmlformats.org/officeDocument/2006/relationships" xmlns:p="http://schemas.openxmlformats.org/presentationml/2006/main">
  <p:tag name="TIMING" val="|1.6|13|11.3|10.9|11.8"/>
</p:tagLst>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txDef>
      <a:spPr>
        <a:noFill/>
      </a:spPr>
      <a:bodyPr wrap="none" rtlCol="0">
        <a:spAutoFit/>
      </a:bodyPr>
      <a:lstStyle>
        <a:defPPr>
          <a:defRPr dirty="0">
            <a:latin typeface="Gill Sans Light"/>
          </a:defRPr>
        </a:defPPr>
      </a:lstStyle>
    </a:tx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61449</TotalTime>
  <Pages>60</Pages>
  <Words>4676</Words>
  <Application>Microsoft Office PowerPoint</Application>
  <PresentationFormat>Widescreen</PresentationFormat>
  <Paragraphs>1096</Paragraphs>
  <Slides>81</Slides>
  <Notes>14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81</vt:i4>
      </vt:variant>
    </vt:vector>
  </HeadingPairs>
  <TitlesOfParts>
    <vt:vector size="95" baseType="lpstr">
      <vt:lpstr>ＭＳ Ｐゴシック</vt:lpstr>
      <vt:lpstr>Arial</vt:lpstr>
      <vt:lpstr>Comic Sans MS</vt:lpstr>
      <vt:lpstr>Consolas</vt:lpstr>
      <vt:lpstr>Courier New</vt:lpstr>
      <vt:lpstr>Gill Sans</vt:lpstr>
      <vt:lpstr>Gill Sans Light</vt:lpstr>
      <vt:lpstr>Helvetica</vt:lpstr>
      <vt:lpstr>Symbol</vt:lpstr>
      <vt:lpstr>Verdana</vt:lpstr>
      <vt:lpstr>Wingdings</vt:lpstr>
      <vt:lpstr>Office</vt:lpstr>
      <vt:lpstr>Image</vt:lpstr>
      <vt:lpstr>Chart</vt:lpstr>
      <vt:lpstr>CS162 Operating Systems and Systems Programming Lecture 1  What is an Operating System?</vt:lpstr>
      <vt:lpstr>Goals for Today</vt:lpstr>
      <vt:lpstr>Greatest Artifact of Human Civilization…</vt:lpstr>
      <vt:lpstr>Greatest Artifact of Human Civilization…</vt:lpstr>
      <vt:lpstr>Running Systems at Internet Scale</vt:lpstr>
      <vt:lpstr>Across Incredible Diversity</vt:lpstr>
      <vt:lpstr>And Range of Timescales</vt:lpstr>
      <vt:lpstr>Operating Systems are at the Heart of it All!</vt:lpstr>
      <vt:lpstr>Example: What’s in a Search Query?</vt:lpstr>
      <vt:lpstr>But: What is an operating system?</vt:lpstr>
      <vt:lpstr>What does an Operating System do?</vt:lpstr>
      <vt:lpstr>Definition of an Operating System</vt:lpstr>
      <vt:lpstr>One Definition of an Operating System</vt:lpstr>
      <vt:lpstr>Operating System</vt:lpstr>
      <vt:lpstr>Operating System</vt:lpstr>
      <vt:lpstr>Hardware/Software Interface</vt:lpstr>
      <vt:lpstr>What is an Operating System?</vt:lpstr>
      <vt:lpstr>OS Basics: Virtualizing the Machine</vt:lpstr>
      <vt:lpstr>Compiled Program’s View of the World</vt:lpstr>
      <vt:lpstr>System Programmer’s View of the World</vt:lpstr>
      <vt:lpstr>What’s in a Process?</vt:lpstr>
      <vt:lpstr>For Example…</vt:lpstr>
      <vt:lpstr>Operating System’s View of the World</vt:lpstr>
      <vt:lpstr>Operating System’s View of the World</vt:lpstr>
      <vt:lpstr>What is an Operating System?</vt:lpstr>
      <vt:lpstr>OS Basics: Running a Process</vt:lpstr>
      <vt:lpstr>OS Basics: Switching Processes</vt:lpstr>
      <vt:lpstr>OS Basics: Switching Processes</vt:lpstr>
      <vt:lpstr>OS Basics: Switching Processes</vt:lpstr>
      <vt:lpstr>OS Basics: Switching Processes</vt:lpstr>
      <vt:lpstr>OS Basics: Protection</vt:lpstr>
      <vt:lpstr>OS Basics: Protection</vt:lpstr>
      <vt:lpstr>OS Basics: Protection</vt:lpstr>
      <vt:lpstr>What is an Operating System?</vt:lpstr>
      <vt:lpstr>OS Basics: I/O</vt:lpstr>
      <vt:lpstr>OS Basics: Look and Feel</vt:lpstr>
      <vt:lpstr>OS Basics: Background Management</vt:lpstr>
      <vt:lpstr>What is an Operating System?</vt:lpstr>
      <vt:lpstr>Why take CS162?</vt:lpstr>
      <vt:lpstr>Who am I?</vt:lpstr>
      <vt:lpstr>CS162 TAs: Sections TBA</vt:lpstr>
      <vt:lpstr>Enrollment</vt:lpstr>
      <vt:lpstr>CS162 in the age of COVID-19</vt:lpstr>
      <vt:lpstr>CS162 in the age of COVID-19</vt:lpstr>
      <vt:lpstr>Infrastructure, Textbook &amp; Readings</vt:lpstr>
      <vt:lpstr>Syllabus</vt:lpstr>
      <vt:lpstr>Learning by Doing</vt:lpstr>
      <vt:lpstr>Group Projects</vt:lpstr>
      <vt:lpstr>Getting started</vt:lpstr>
      <vt:lpstr>Preparing Yourself for this Class</vt:lpstr>
      <vt:lpstr>Grading (Tentative breakdown)</vt:lpstr>
      <vt:lpstr>Personal Integrity</vt:lpstr>
      <vt:lpstr>CS 162 Collaboration Policy</vt:lpstr>
      <vt:lpstr>Lecture Goal</vt:lpstr>
      <vt:lpstr>What makes Operating Systems Exciting and Challenging?</vt:lpstr>
      <vt:lpstr>Societal Scale Information Systems (Or the “Internet of Things”?)</vt:lpstr>
      <vt:lpstr>Technology Trends: Moore’s Law</vt:lpstr>
      <vt:lpstr>Big Challenge: Slowdown in Joy’s law of Performance</vt:lpstr>
      <vt:lpstr>Another Challenge: Power Density</vt:lpstr>
      <vt:lpstr>ManyCore Chips: The future arrived in 2007</vt:lpstr>
      <vt:lpstr>But then Moore’s Law Ended…</vt:lpstr>
      <vt:lpstr>Storage Capacity is Still Growing!</vt:lpstr>
      <vt:lpstr>Society is Increasingly Connected…</vt:lpstr>
      <vt:lpstr>Network Capacity Still Increasing</vt:lpstr>
      <vt:lpstr>Not Only PCs connected to the Internet</vt:lpstr>
      <vt:lpstr>People-to-Computer Ratio Over Time</vt:lpstr>
      <vt:lpstr>What is an Operating System Again?</vt:lpstr>
      <vt:lpstr>Challenge: Complexity</vt:lpstr>
      <vt:lpstr>The World Is Parallel: Intel SkyLake (2017)</vt:lpstr>
      <vt:lpstr>HW Functionality comes with great complexity!</vt:lpstr>
      <vt:lpstr>Increasing Software Complexity</vt:lpstr>
      <vt:lpstr>Example: Some Mars Rover (“Pathfinder”) Requirements</vt:lpstr>
      <vt:lpstr>Questions</vt:lpstr>
      <vt:lpstr>OS Abstracts the Underlying Hardware</vt:lpstr>
      <vt:lpstr>OS Protects Processes and the Kernel</vt:lpstr>
      <vt:lpstr>Basic Tool: Dual-Mode Operation</vt:lpstr>
      <vt:lpstr>UNIX System Structure</vt:lpstr>
      <vt:lpstr>Virtualization: Execution Environments for Systems</vt:lpstr>
      <vt:lpstr>What is an Operating System,… Really?</vt:lpstr>
      <vt:lpstr>Operating System Definition (Cont.)</vt:lpstr>
      <vt:lpstr>“In conclusion…Operating Systems:”</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creator>John D. Kubiatowicz</dc:creator>
  <dc:description>Imported some pictures from Silbershatz (c) 2005</dc:description>
  <cp:lastModifiedBy>John Kubiatowicz</cp:lastModifiedBy>
  <cp:revision>576</cp:revision>
  <cp:lastPrinted>2020-08-27T16:13:36Z</cp:lastPrinted>
  <dcterms:created xsi:type="dcterms:W3CDTF">1995-08-12T11:37:26Z</dcterms:created>
  <dcterms:modified xsi:type="dcterms:W3CDTF">2020-08-27T16:26:05Z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