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56" r:id="rId2"/>
    <p:sldId id="1543" r:id="rId3"/>
    <p:sldId id="1534" r:id="rId4"/>
    <p:sldId id="1554" r:id="rId5"/>
    <p:sldId id="1555" r:id="rId6"/>
    <p:sldId id="1556" r:id="rId7"/>
    <p:sldId id="1557" r:id="rId8"/>
    <p:sldId id="1558" r:id="rId9"/>
    <p:sldId id="1559" r:id="rId10"/>
    <p:sldId id="1564" r:id="rId11"/>
    <p:sldId id="1565" r:id="rId12"/>
    <p:sldId id="1562" r:id="rId13"/>
    <p:sldId id="1563" r:id="rId14"/>
    <p:sldId id="1566" r:id="rId15"/>
    <p:sldId id="1498" r:id="rId16"/>
    <p:sldId id="1499" r:id="rId17"/>
    <p:sldId id="1500" r:id="rId18"/>
    <p:sldId id="1503" r:id="rId19"/>
    <p:sldId id="1504" r:id="rId20"/>
    <p:sldId id="1567" r:id="rId21"/>
    <p:sldId id="1506" r:id="rId22"/>
    <p:sldId id="1507" r:id="rId23"/>
    <p:sldId id="1508" r:id="rId24"/>
    <p:sldId id="1509" r:id="rId25"/>
    <p:sldId id="1510" r:id="rId26"/>
    <p:sldId id="1511" r:id="rId27"/>
    <p:sldId id="1512" r:id="rId28"/>
    <p:sldId id="1513" r:id="rId29"/>
    <p:sldId id="1514" r:id="rId30"/>
    <p:sldId id="1515" r:id="rId31"/>
    <p:sldId id="1516" r:id="rId32"/>
    <p:sldId id="1517" r:id="rId33"/>
    <p:sldId id="1518" r:id="rId34"/>
    <p:sldId id="1519" r:id="rId35"/>
    <p:sldId id="1520" r:id="rId36"/>
    <p:sldId id="1521" r:id="rId37"/>
    <p:sldId id="1522" r:id="rId38"/>
    <p:sldId id="1523" r:id="rId39"/>
    <p:sldId id="1524" r:id="rId40"/>
    <p:sldId id="1525" r:id="rId41"/>
    <p:sldId id="1526" r:id="rId42"/>
    <p:sldId id="1568" r:id="rId43"/>
    <p:sldId id="1575" r:id="rId44"/>
    <p:sldId id="1572" r:id="rId45"/>
    <p:sldId id="1574" r:id="rId46"/>
    <p:sldId id="1531" r:id="rId47"/>
    <p:sldId id="1475" r:id="rId48"/>
  </p:sldIdLst>
  <p:sldSz cx="12192000" cy="6858000"/>
  <p:notesSz cx="9601200" cy="7315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A40E2"/>
    <a:srgbClr val="FF0000"/>
    <a:srgbClr val="BCFFBC"/>
    <a:srgbClr val="F430AB"/>
    <a:srgbClr val="A18623"/>
    <a:srgbClr val="9E7800"/>
    <a:srgbClr val="C49500"/>
    <a:srgbClr val="E6E703"/>
    <a:srgbClr val="72AAAE"/>
    <a:srgbClr val="233A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76"/>
    <p:restoredTop sz="95005" autoAdjust="0"/>
  </p:normalViewPr>
  <p:slideViewPr>
    <p:cSldViewPr>
      <p:cViewPr varScale="1">
        <p:scale>
          <a:sx n="109" d="100"/>
          <a:sy n="109" d="100"/>
        </p:scale>
        <p:origin x="138" y="6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65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4387622" y="6956426"/>
            <a:ext cx="827553" cy="274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275" tIns="46978" rIns="92275" bIns="46978">
            <a:spAutoFit/>
          </a:bodyPr>
          <a:lstStyle/>
          <a:p>
            <a:pPr algn="ctr" defTabSz="917177">
              <a:lnSpc>
                <a:spcPct val="90000"/>
              </a:lnSpc>
            </a:pPr>
            <a:r>
              <a:rPr lang="en-US" sz="1300" b="0">
                <a:latin typeface="Gill Sans Light" charset="0"/>
                <a:cs typeface="Gill Sans Light" charset="0"/>
              </a:rPr>
              <a:t>Page </a:t>
            </a:r>
            <a:fld id="{073744B8-EF17-EB47-B355-93F8159194C2}" type="slidenum">
              <a:rPr lang="en-US" sz="1300" b="0">
                <a:latin typeface="Gill Sans Light" charset="0"/>
                <a:cs typeface="Gill Sans Light" charset="0"/>
              </a:rPr>
              <a:pPr algn="ctr" defTabSz="917177">
                <a:lnSpc>
                  <a:spcPct val="90000"/>
                </a:lnSpc>
              </a:pPr>
              <a:t>‹#›</a:t>
            </a:fld>
            <a:endParaRPr lang="en-US" sz="1300" b="0">
              <a:latin typeface="Gill Sans Light" charset="0"/>
              <a:cs typeface="Gill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4449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373193" y="6956426"/>
            <a:ext cx="856407" cy="274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275" tIns="46978" rIns="92275" bIns="46978">
            <a:spAutoFit/>
          </a:bodyPr>
          <a:lstStyle/>
          <a:p>
            <a:pPr algn="ctr" defTabSz="917177">
              <a:lnSpc>
                <a:spcPct val="90000"/>
              </a:lnSpc>
            </a:pPr>
            <a:r>
              <a:rPr lang="en-US" sz="1300" b="0"/>
              <a:t>Page </a:t>
            </a:r>
            <a:fld id="{6D259941-7246-4245-A40C-55C6F952DF9E}" type="slidenum">
              <a:rPr lang="en-US" sz="1300" b="0"/>
              <a:pPr algn="ctr" defTabSz="917177">
                <a:lnSpc>
                  <a:spcPct val="90000"/>
                </a:lnSpc>
              </a:pPr>
              <a:t>‹#›</a:t>
            </a:fld>
            <a:endParaRPr lang="en-US" sz="1300" b="0"/>
          </a:p>
        </p:txBody>
      </p:sp>
      <p:sp>
        <p:nvSpPr>
          <p:cNvPr id="6553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62200" y="547688"/>
            <a:ext cx="4876800" cy="27447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81115" y="3475042"/>
            <a:ext cx="7038975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29" tIns="46978" rIns="95629" bIns="469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51077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ＭＳ Ｐゴシック" charset="0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7688"/>
            <a:ext cx="4876800" cy="2744787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07644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33033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75358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83149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68804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0228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62744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46181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/>
              <a:t>Now let's look at some key problems we face when synchronizing or scheduling concurrent tasks.</a:t>
            </a:r>
          </a:p>
        </p:txBody>
      </p:sp>
    </p:spTree>
    <p:extLst>
      <p:ext uri="{BB962C8B-B14F-4D97-AF65-F5344CB8AC3E}">
        <p14:creationId xmlns:p14="http://schemas.microsoft.com/office/powerpoint/2010/main" val="4280434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0878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8732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59502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59970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89877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5914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300691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21120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152400"/>
            <a:ext cx="26416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152400"/>
            <a:ext cx="77216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919027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800" y="152400"/>
            <a:ext cx="9550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12800" y="914400"/>
            <a:ext cx="51816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1816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692831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Gill Sans" charset="0"/>
                <a:ea typeface="Gill Sans" charset="0"/>
                <a:cs typeface="Gill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Gill Sans Light" charset="0"/>
                <a:ea typeface="Gill Sans Light" charset="0"/>
                <a:cs typeface="Gill Sans Light" charset="0"/>
              </a:defRPr>
            </a:lvl1pPr>
            <a:lvl2pPr>
              <a:defRPr b="0" i="0">
                <a:latin typeface="Gill Sans Light" charset="0"/>
                <a:ea typeface="Gill Sans Light" charset="0"/>
                <a:cs typeface="Gill Sans Light" charset="0"/>
              </a:defRPr>
            </a:lvl2pPr>
            <a:lvl3pPr>
              <a:defRPr b="0" i="0">
                <a:latin typeface="Gill Sans Light" charset="0"/>
                <a:ea typeface="Gill Sans Light" charset="0"/>
                <a:cs typeface="Gill Sans Light" charset="0"/>
              </a:defRPr>
            </a:lvl3pPr>
            <a:lvl4pPr>
              <a:defRPr b="0" i="0">
                <a:latin typeface="Gill Sans Light" charset="0"/>
                <a:ea typeface="Gill Sans Light" charset="0"/>
                <a:cs typeface="Gill Sans Light" charset="0"/>
              </a:defRPr>
            </a:lvl4pPr>
            <a:lvl5pPr>
              <a:defRPr b="0" i="0">
                <a:latin typeface="Gill Sans Light" charset="0"/>
                <a:ea typeface="Gill Sans Light" charset="0"/>
                <a:cs typeface="Gill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21896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45881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914400"/>
            <a:ext cx="5181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181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36857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304875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387832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764620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463132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009511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20800" y="152400"/>
            <a:ext cx="9550400" cy="533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914400"/>
            <a:ext cx="10566400" cy="5105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Body Text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 userDrawn="1"/>
        </p:nvSpPr>
        <p:spPr bwMode="auto">
          <a:xfrm>
            <a:off x="10761661" y="6551613"/>
            <a:ext cx="987431" cy="305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/>
          <a:p>
            <a:pPr algn="ctr"/>
            <a:r>
              <a:rPr lang="en-US" sz="1400" b="0" dirty="0" err="1">
                <a:solidFill>
                  <a:srgbClr val="2A40E2"/>
                </a:solidFill>
                <a:latin typeface="Gill Sans" charset="0"/>
                <a:cs typeface="Gill Sans" charset="0"/>
              </a:rPr>
              <a:t>Lec</a:t>
            </a:r>
            <a:r>
              <a:rPr lang="en-US" sz="1400" b="0" dirty="0">
                <a:solidFill>
                  <a:srgbClr val="2A40E2"/>
                </a:solidFill>
                <a:latin typeface="Gill Sans" charset="0"/>
                <a:cs typeface="Gill Sans" charset="0"/>
              </a:rPr>
              <a:t> </a:t>
            </a:r>
            <a:r>
              <a:rPr lang="en-US" sz="1400" b="0" dirty="0" smtClean="0">
                <a:solidFill>
                  <a:srgbClr val="2A40E2"/>
                </a:solidFill>
                <a:latin typeface="Gill Sans" charset="0"/>
                <a:cs typeface="Gill Sans" charset="0"/>
              </a:rPr>
              <a:t>12.</a:t>
            </a:r>
            <a:fld id="{8B82DB86-37F9-954E-8F10-00623E1FD261}" type="slidenum">
              <a:rPr lang="en-US" sz="1400" b="0" smtClean="0">
                <a:solidFill>
                  <a:srgbClr val="2A40E2"/>
                </a:solidFill>
                <a:latin typeface="Gill Sans" charset="0"/>
                <a:cs typeface="Gill Sans" charset="0"/>
              </a:rPr>
              <a:pPr algn="ctr"/>
              <a:t>‹#›</a:t>
            </a:fld>
            <a:endParaRPr lang="en-US" sz="1400" b="0" dirty="0">
              <a:solidFill>
                <a:srgbClr val="2A40E2"/>
              </a:solidFill>
              <a:latin typeface="Gill Sans" charset="0"/>
              <a:cs typeface="Gill Sans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1" y="6550025"/>
            <a:ext cx="780961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1400" b="0" dirty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10/7/20</a:t>
            </a:r>
            <a:endParaRPr lang="en-US" sz="1400" b="0" dirty="0">
              <a:solidFill>
                <a:srgbClr val="2A40E2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30" name="Line 6"/>
          <p:cNvSpPr>
            <a:spLocks noChangeShapeType="1"/>
          </p:cNvSpPr>
          <p:nvPr userDrawn="1"/>
        </p:nvSpPr>
        <p:spPr bwMode="auto">
          <a:xfrm>
            <a:off x="1320800" y="685800"/>
            <a:ext cx="95504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ea typeface="Arial" charset="0"/>
              <a:cs typeface="Arial" charset="0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4004418" y="6550025"/>
            <a:ext cx="3137375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1400" b="0" dirty="0" smtClean="0">
                <a:solidFill>
                  <a:srgbClr val="2A40E2"/>
                </a:solidFill>
                <a:latin typeface="Gill Sans" charset="0"/>
                <a:cs typeface="Gill Sans" charset="0"/>
              </a:rPr>
              <a:t>Kubiatowicz </a:t>
            </a:r>
            <a:r>
              <a:rPr lang="en-US" sz="1400" b="0" dirty="0">
                <a:solidFill>
                  <a:srgbClr val="2A40E2"/>
                </a:solidFill>
                <a:latin typeface="Gill Sans" charset="0"/>
                <a:cs typeface="Gill Sans" charset="0"/>
              </a:rPr>
              <a:t>CS162 © UCB </a:t>
            </a:r>
            <a:r>
              <a:rPr lang="en-US" sz="1400" b="0" dirty="0" smtClean="0">
                <a:solidFill>
                  <a:srgbClr val="2A40E2"/>
                </a:solidFill>
                <a:latin typeface="Gill Sans" charset="0"/>
                <a:cs typeface="Gill Sans" charset="0"/>
              </a:rPr>
              <a:t>Fall 2020</a:t>
            </a:r>
            <a:endParaRPr lang="en-US" sz="1400" b="0" dirty="0">
              <a:solidFill>
                <a:srgbClr val="2A40E2"/>
              </a:solidFill>
              <a:latin typeface="Gill Sans" charset="0"/>
              <a:cs typeface="Gill San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Gill Sans" charset="0"/>
          <a:ea typeface="ＭＳ Ｐゴシック" charset="0"/>
          <a:cs typeface="Gill Sans" charset="0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2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295400"/>
            <a:ext cx="10439400" cy="2057400"/>
          </a:xfrm>
        </p:spPr>
        <p:txBody>
          <a:bodyPr/>
          <a:lstStyle/>
          <a:p>
            <a:pPr>
              <a:defRPr/>
            </a:pPr>
            <a:r>
              <a:rPr lang="en-US" sz="3000" dirty="0"/>
              <a:t>CS162</a:t>
            </a:r>
            <a:br>
              <a:rPr lang="en-US" sz="3000" dirty="0"/>
            </a:br>
            <a:r>
              <a:rPr lang="en-US" sz="3000" dirty="0"/>
              <a:t>Operating Systems and</a:t>
            </a:r>
            <a:br>
              <a:rPr lang="en-US" sz="3000" dirty="0"/>
            </a:br>
            <a:r>
              <a:rPr lang="en-US" sz="3000" dirty="0"/>
              <a:t>Systems Programming</a:t>
            </a:r>
            <a:br>
              <a:rPr lang="en-US" sz="3000" dirty="0"/>
            </a:br>
            <a:r>
              <a:rPr lang="en-US" sz="3000" dirty="0"/>
              <a:t>Lecture </a:t>
            </a:r>
            <a:r>
              <a:rPr lang="en-US" sz="3000" dirty="0" smtClean="0"/>
              <a:t>12</a:t>
            </a: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 smtClean="0"/>
              <a:t>Scheduling 3: Deadlock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0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4191000"/>
            <a:ext cx="8001000" cy="1447800"/>
          </a:xfrm>
        </p:spPr>
        <p:txBody>
          <a:bodyPr/>
          <a:lstStyle/>
          <a:p>
            <a:pPr marL="285750" indent="-285750">
              <a:defRPr/>
            </a:pPr>
            <a:r>
              <a:rPr lang="en-US" altLang="en-US" dirty="0" smtClean="0">
                <a:ea typeface="Gill Sans" charset="0"/>
              </a:rPr>
              <a:t>October </a:t>
            </a:r>
            <a:r>
              <a:rPr lang="en-US" altLang="en-US" dirty="0" smtClean="0">
                <a:ea typeface="Gill Sans" charset="0"/>
              </a:rPr>
              <a:t>7</a:t>
            </a:r>
            <a:r>
              <a:rPr lang="en-US" altLang="en-US" baseline="30000" dirty="0" smtClean="0">
                <a:ea typeface="Gill Sans" charset="0"/>
              </a:rPr>
              <a:t>th</a:t>
            </a:r>
            <a:r>
              <a:rPr lang="en-US" altLang="en-US" dirty="0" smtClean="0">
                <a:ea typeface="Gill Sans" charset="0"/>
              </a:rPr>
              <a:t>, 2020</a:t>
            </a:r>
            <a:endParaRPr lang="en-US" altLang="en-US" dirty="0">
              <a:ea typeface="Gill Sans" charset="0"/>
            </a:endParaRPr>
          </a:p>
          <a:p>
            <a:pPr marL="285750" indent="-285750">
              <a:defRPr/>
            </a:pPr>
            <a:r>
              <a:rPr lang="en-US" altLang="en-US" dirty="0">
                <a:ea typeface="Gill Sans" charset="0"/>
              </a:rPr>
              <a:t>Prof. </a:t>
            </a:r>
            <a:r>
              <a:rPr lang="en-US" altLang="en-US" dirty="0" smtClean="0">
                <a:ea typeface="Gill Sans" charset="0"/>
              </a:rPr>
              <a:t>John </a:t>
            </a:r>
            <a:r>
              <a:rPr lang="en-US" altLang="en-US" dirty="0" err="1" smtClean="0">
                <a:ea typeface="Gill Sans" charset="0"/>
              </a:rPr>
              <a:t>Kubiatowicz</a:t>
            </a:r>
            <a:endParaRPr lang="en-US" altLang="en-US" dirty="0">
              <a:ea typeface="Gill Sans" charset="0"/>
            </a:endParaRPr>
          </a:p>
          <a:p>
            <a:pPr marL="285750" indent="-285750">
              <a:defRPr/>
            </a:pPr>
            <a:r>
              <a:rPr lang="en-US" altLang="en-US" dirty="0">
                <a:ea typeface="Gill Sans" charset="0"/>
              </a:rPr>
              <a:t>http://cs162.eecs.Berkeley.edu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D3B75-DDBE-4781-B635-7EC476037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Linux CFS: Proportional Shares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6A19E-5C0B-41AD-9891-824D7CB7F3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14400"/>
            <a:ext cx="10566400" cy="5105400"/>
          </a:xfrm>
        </p:spPr>
        <p:txBody>
          <a:bodyPr/>
          <a:lstStyle/>
          <a:p>
            <a:r>
              <a:rPr lang="en-US" dirty="0" smtClean="0"/>
              <a:t>Target Latency = 20ms</a:t>
            </a:r>
          </a:p>
          <a:p>
            <a:r>
              <a:rPr lang="en-US" dirty="0" smtClean="0"/>
              <a:t>Minimum Granularity = 1ms</a:t>
            </a:r>
          </a:p>
          <a:p>
            <a:r>
              <a:rPr lang="en-US" dirty="0" smtClean="0"/>
              <a:t>Example: Two CPU-Bound Threads</a:t>
            </a:r>
          </a:p>
          <a:p>
            <a:pPr lvl="1"/>
            <a:r>
              <a:rPr lang="en-US" dirty="0" smtClean="0"/>
              <a:t>Thread A has weight 1</a:t>
            </a:r>
          </a:p>
          <a:p>
            <a:pPr lvl="1"/>
            <a:r>
              <a:rPr lang="en-US" dirty="0" smtClean="0"/>
              <a:t>Thread B has weight 4</a:t>
            </a:r>
          </a:p>
          <a:p>
            <a:r>
              <a:rPr lang="en-US" dirty="0" smtClean="0"/>
              <a:t>Time slice for A? </a:t>
            </a:r>
            <a:r>
              <a:rPr lang="en-US" dirty="0" smtClean="0"/>
              <a:t>4 </a:t>
            </a:r>
            <a:r>
              <a:rPr lang="en-US" dirty="0" err="1" smtClean="0"/>
              <a:t>ms</a:t>
            </a:r>
            <a:endParaRPr lang="en-US" dirty="0" smtClean="0"/>
          </a:p>
          <a:p>
            <a:r>
              <a:rPr lang="en-US" dirty="0" smtClean="0"/>
              <a:t>Time slice for B? </a:t>
            </a:r>
            <a:r>
              <a:rPr lang="en-US" dirty="0" smtClean="0"/>
              <a:t>16 </a:t>
            </a:r>
            <a:r>
              <a:rPr lang="en-US" dirty="0" err="1" smtClean="0"/>
              <a:t>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6551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1ACA1-641A-4BEE-A1CD-C09C73B5E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Light"/>
              </a:rPr>
              <a:t>Linux CFS: Proportional Shares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23581-6F7F-4911-8F5C-3F158630C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3233062"/>
            <a:ext cx="11523496" cy="3396337"/>
          </a:xfrm>
        </p:spPr>
        <p:txBody>
          <a:bodyPr>
            <a:normAutofit fontScale="92500"/>
          </a:bodyPr>
          <a:lstStyle/>
          <a:p>
            <a:r>
              <a:rPr lang="en-US" dirty="0">
                <a:latin typeface="Gill Sans Light"/>
              </a:rPr>
              <a:t>Track a thread's </a:t>
            </a:r>
            <a:r>
              <a:rPr lang="en-US" i="1" dirty="0">
                <a:latin typeface="Gill Sans Light"/>
              </a:rPr>
              <a:t>virtual</a:t>
            </a:r>
            <a:r>
              <a:rPr lang="en-US" dirty="0">
                <a:latin typeface="Gill Sans Light"/>
              </a:rPr>
              <a:t> runtime rather than its true physical runtime</a:t>
            </a:r>
          </a:p>
          <a:p>
            <a:pPr lvl="1"/>
            <a:r>
              <a:rPr lang="en-US" dirty="0">
                <a:latin typeface="Gill Sans Light"/>
              </a:rPr>
              <a:t>Higher weight: Virtual runtime increases more slowly</a:t>
            </a:r>
          </a:p>
          <a:p>
            <a:pPr lvl="1"/>
            <a:r>
              <a:rPr lang="en-US" dirty="0">
                <a:latin typeface="Gill Sans Light"/>
              </a:rPr>
              <a:t>Lower weight: Virtual runtime increases more </a:t>
            </a:r>
            <a:r>
              <a:rPr lang="en-US" dirty="0" smtClean="0">
                <a:latin typeface="Gill Sans Light"/>
              </a:rPr>
              <a:t>quickly</a:t>
            </a:r>
          </a:p>
          <a:p>
            <a:r>
              <a:rPr lang="en-US" dirty="0">
                <a:solidFill>
                  <a:srgbClr val="FF0000"/>
                </a:solidFill>
                <a:latin typeface="Gill Sans Light"/>
              </a:rPr>
              <a:t>Scheduler’s Decisions are based on Virtual CPU Time</a:t>
            </a:r>
          </a:p>
          <a:p>
            <a:r>
              <a:rPr lang="en-US" dirty="0"/>
              <a:t>Use of Red-Black tree to hold all runnable processes as sorted on </a:t>
            </a:r>
            <a:r>
              <a:rPr lang="en-US" dirty="0" err="1"/>
              <a:t>vruntime</a:t>
            </a:r>
            <a:r>
              <a:rPr lang="en-US" dirty="0"/>
              <a:t> variable</a:t>
            </a:r>
          </a:p>
          <a:p>
            <a:pPr lvl="1"/>
            <a:r>
              <a:rPr lang="en-US" dirty="0" smtClean="0"/>
              <a:t>O(1) time to find next thread to run (top of heap!)</a:t>
            </a:r>
          </a:p>
          <a:p>
            <a:pPr lvl="1"/>
            <a:r>
              <a:rPr lang="en-US" dirty="0" smtClean="0"/>
              <a:t>O(log </a:t>
            </a:r>
            <a:r>
              <a:rPr lang="en-US" dirty="0"/>
              <a:t>N</a:t>
            </a:r>
            <a:r>
              <a:rPr lang="en-US" dirty="0" smtClean="0"/>
              <a:t>) </a:t>
            </a:r>
            <a:r>
              <a:rPr lang="en-US" dirty="0"/>
              <a:t>time to perform insertions/deletions </a:t>
            </a:r>
          </a:p>
          <a:p>
            <a:pPr lvl="2"/>
            <a:r>
              <a:rPr lang="en-US" dirty="0"/>
              <a:t>Cash the item at far left (item with earliest </a:t>
            </a:r>
            <a:r>
              <a:rPr lang="en-US" dirty="0" err="1"/>
              <a:t>vruntime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When ready to schedule, grab version with smallest </a:t>
            </a:r>
            <a:r>
              <a:rPr lang="en-US" dirty="0" err="1"/>
              <a:t>vruntime</a:t>
            </a:r>
            <a:r>
              <a:rPr lang="en-US" dirty="0"/>
              <a:t> (which will be item at the far left).</a:t>
            </a:r>
          </a:p>
          <a:p>
            <a:endParaRPr lang="en-US" dirty="0">
              <a:latin typeface="Gill Sans Ligh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330262" y="762000"/>
            <a:ext cx="5023538" cy="2256454"/>
            <a:chOff x="5965751" y="928721"/>
            <a:chExt cx="5023538" cy="2256454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F8644A28-8094-4442-9627-673E93CF5EA7}"/>
                </a:ext>
              </a:extLst>
            </p:cNvPr>
            <p:cNvCxnSpPr>
              <a:cxnSpLocks/>
            </p:cNvCxnSpPr>
            <p:nvPr/>
          </p:nvCxnSpPr>
          <p:spPr>
            <a:xfrm>
              <a:off x="7774626" y="3185174"/>
              <a:ext cx="321466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178315B9-0B08-4BC1-B4CA-50F4DE00D0A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74626" y="928721"/>
              <a:ext cx="0" cy="225645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383AB69-7354-413E-8506-3B9004A54A55}"/>
                </a:ext>
              </a:extLst>
            </p:cNvPr>
            <p:cNvSpPr txBox="1"/>
            <p:nvPr/>
          </p:nvSpPr>
          <p:spPr>
            <a:xfrm>
              <a:off x="5965751" y="1537559"/>
              <a:ext cx="163301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latin typeface="Gill Sans Light"/>
                </a:rPr>
                <a:t>Virtual</a:t>
              </a:r>
            </a:p>
            <a:p>
              <a:pPr algn="ctr"/>
              <a:r>
                <a:rPr lang="en-US" sz="2400" b="1" dirty="0">
                  <a:latin typeface="Gill Sans Light"/>
                </a:rPr>
                <a:t>CPU Time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2761EE4-EB8B-4C2B-8E07-AD29F80E15BF}"/>
                </a:ext>
              </a:extLst>
            </p:cNvPr>
            <p:cNvSpPr/>
            <p:nvPr/>
          </p:nvSpPr>
          <p:spPr>
            <a:xfrm>
              <a:off x="7933187" y="1906999"/>
              <a:ext cx="707190" cy="1268126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Gill Sans Light"/>
                </a:rPr>
                <a:t>B</a:t>
              </a:r>
              <a:endParaRPr lang="en-US" sz="3200" b="1" baseline="-25000" dirty="0">
                <a:latin typeface="Gill Sans Light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382606E-C37A-4464-B8C3-70C380F2DF9F}"/>
                </a:ext>
              </a:extLst>
            </p:cNvPr>
            <p:cNvSpPr/>
            <p:nvPr/>
          </p:nvSpPr>
          <p:spPr>
            <a:xfrm>
              <a:off x="9296400" y="1905000"/>
              <a:ext cx="707190" cy="1268126"/>
            </a:xfrm>
            <a:prstGeom prst="rect">
              <a:avLst/>
            </a:prstGeom>
            <a:solidFill>
              <a:srgbClr val="4472C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Gill Sans Light"/>
                </a:rPr>
                <a:t>A</a:t>
              </a:r>
              <a:endParaRPr lang="en-US" sz="3200" b="1" baseline="-25000" dirty="0">
                <a:latin typeface="Gill Sans Light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39062" y="762000"/>
            <a:ext cx="5513667" cy="2256454"/>
            <a:chOff x="253423" y="1066800"/>
            <a:chExt cx="5513667" cy="2256454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F8644A28-8094-4442-9627-673E93CF5EA7}"/>
                </a:ext>
              </a:extLst>
            </p:cNvPr>
            <p:cNvCxnSpPr>
              <a:cxnSpLocks/>
            </p:cNvCxnSpPr>
            <p:nvPr/>
          </p:nvCxnSpPr>
          <p:spPr>
            <a:xfrm>
              <a:off x="2062298" y="3323253"/>
              <a:ext cx="321466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178315B9-0B08-4BC1-B4CA-50F4DE00D0A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62298" y="1066800"/>
              <a:ext cx="0" cy="225645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383AB69-7354-413E-8506-3B9004A54A55}"/>
                </a:ext>
              </a:extLst>
            </p:cNvPr>
            <p:cNvSpPr txBox="1"/>
            <p:nvPr/>
          </p:nvSpPr>
          <p:spPr>
            <a:xfrm>
              <a:off x="253423" y="1675638"/>
              <a:ext cx="163301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latin typeface="Gill Sans Light"/>
                </a:rPr>
                <a:t>Physical</a:t>
              </a:r>
            </a:p>
            <a:p>
              <a:pPr algn="ctr"/>
              <a:r>
                <a:rPr lang="en-US" sz="2400" b="1" dirty="0">
                  <a:latin typeface="Gill Sans Light"/>
                </a:rPr>
                <a:t>CPU Time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2761EE4-EB8B-4C2B-8E07-AD29F80E15BF}"/>
                </a:ext>
              </a:extLst>
            </p:cNvPr>
            <p:cNvSpPr/>
            <p:nvPr/>
          </p:nvSpPr>
          <p:spPr>
            <a:xfrm>
              <a:off x="2220859" y="1484404"/>
              <a:ext cx="707190" cy="182880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Gill Sans Light"/>
                </a:rPr>
                <a:t>B</a:t>
              </a:r>
              <a:endParaRPr lang="en-US" sz="3200" b="1" baseline="-25000" dirty="0">
                <a:latin typeface="Gill Sans Light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382606E-C37A-4464-B8C3-70C380F2DF9F}"/>
                </a:ext>
              </a:extLst>
            </p:cNvPr>
            <p:cNvSpPr/>
            <p:nvPr/>
          </p:nvSpPr>
          <p:spPr>
            <a:xfrm>
              <a:off x="3584072" y="2854005"/>
              <a:ext cx="707190" cy="457200"/>
            </a:xfrm>
            <a:prstGeom prst="rect">
              <a:avLst/>
            </a:prstGeom>
            <a:solidFill>
              <a:srgbClr val="4472C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Gill Sans Light"/>
                </a:rPr>
                <a:t>A</a:t>
              </a:r>
              <a:endParaRPr lang="en-US" sz="3200" b="1" baseline="-25000" dirty="0">
                <a:latin typeface="Gill Sans Light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D65EC12-EA9F-4C40-B994-796BFFEE27A2}"/>
                </a:ext>
              </a:extLst>
            </p:cNvPr>
            <p:cNvSpPr txBox="1"/>
            <p:nvPr/>
          </p:nvSpPr>
          <p:spPr>
            <a:xfrm>
              <a:off x="2916326" y="1096726"/>
              <a:ext cx="178766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i="1" dirty="0" smtClean="0">
                  <a:latin typeface="Gill Sans Light"/>
                </a:rPr>
                <a:t>16 (</a:t>
              </a:r>
              <a:r>
                <a:rPr lang="en-US" sz="2800" b="1" i="1" dirty="0" err="1" smtClean="0">
                  <a:latin typeface="Gill Sans Light"/>
                </a:rPr>
                <a:t>w</a:t>
              </a:r>
              <a:r>
                <a:rPr lang="en-US" sz="2800" b="1" i="1" baseline="-25000" dirty="0" err="1" smtClean="0">
                  <a:latin typeface="Gill Sans Light"/>
                </a:rPr>
                <a:t>B</a:t>
              </a:r>
              <a:r>
                <a:rPr lang="en-US" sz="2800" b="1" i="1" dirty="0" smtClean="0">
                  <a:latin typeface="Gill Sans Light"/>
                </a:rPr>
                <a:t>=4)</a:t>
              </a:r>
              <a:endParaRPr lang="en-US" sz="2800" b="1" i="1" dirty="0">
                <a:latin typeface="Gill Sans Light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A2932C1-E718-42B7-A503-219F3B840E04}"/>
                </a:ext>
              </a:extLst>
            </p:cNvPr>
            <p:cNvSpPr txBox="1"/>
            <p:nvPr/>
          </p:nvSpPr>
          <p:spPr>
            <a:xfrm>
              <a:off x="4179796" y="2377787"/>
              <a:ext cx="158729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i="1" dirty="0" smtClean="0">
                  <a:latin typeface="Gill Sans Light"/>
                </a:rPr>
                <a:t>4 (</a:t>
              </a:r>
              <a:r>
                <a:rPr lang="en-US" sz="2800" b="1" i="1" dirty="0" err="1" smtClean="0">
                  <a:latin typeface="Gill Sans Light"/>
                </a:rPr>
                <a:t>w</a:t>
              </a:r>
              <a:r>
                <a:rPr lang="en-US" sz="2800" b="1" i="1" baseline="-25000" dirty="0" err="1" smtClean="0">
                  <a:latin typeface="Gill Sans Light"/>
                </a:rPr>
                <a:t>A</a:t>
              </a:r>
              <a:r>
                <a:rPr lang="en-US" sz="2800" b="1" i="1" dirty="0" smtClean="0">
                  <a:latin typeface="Gill Sans Light"/>
                </a:rPr>
                <a:t>=1)</a:t>
              </a:r>
              <a:endParaRPr lang="en-US" sz="2800" b="1" i="1" dirty="0">
                <a:latin typeface="Gill Sans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50599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A1F61-B0CF-5D45-BD1C-A39620AD1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</a:t>
            </a:r>
            <a:r>
              <a:rPr lang="en-US" dirty="0"/>
              <a:t>the Right Scheduler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C005B34-9C65-7943-8932-26DD389C676D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2152650" y="1143000"/>
          <a:ext cx="7886700" cy="522210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2078844668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1826346348"/>
                    </a:ext>
                  </a:extLst>
                </a:gridCol>
              </a:tblGrid>
              <a:tr h="62026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ill Sans Light"/>
                        </a:rPr>
                        <a:t>I Care About: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ill Sans Light"/>
                        </a:rPr>
                        <a:t>Then Choose: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2315670"/>
                  </a:ext>
                </a:extLst>
              </a:tr>
              <a:tr h="62026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ill Sans Light"/>
                        </a:rPr>
                        <a:t>CPU Throughput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ill Sans Light"/>
                        </a:rPr>
                        <a:t>FCFS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153338"/>
                  </a:ext>
                </a:extLst>
              </a:tr>
              <a:tr h="62026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ill Sans Light"/>
                        </a:rPr>
                        <a:t>Avg. Response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ill Sans Light"/>
                        </a:rPr>
                        <a:t>SRTF Approximation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1596290"/>
                  </a:ext>
                </a:extLst>
              </a:tr>
              <a:tr h="62026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ill Sans Light"/>
                        </a:rPr>
                        <a:t>I/O Throughput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ill Sans Light"/>
                        </a:rPr>
                        <a:t>SRTF Approximation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320895"/>
                  </a:ext>
                </a:extLst>
              </a:tr>
              <a:tr h="62026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ill Sans Light"/>
                        </a:rPr>
                        <a:t>Fairness (CPU Time)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ill Sans Light"/>
                        </a:rPr>
                        <a:t>Linux CFS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3786581"/>
                  </a:ext>
                </a:extLst>
              </a:tr>
              <a:tr h="88022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ill Sans Light"/>
                        </a:rPr>
                        <a:t>Fairness – Wait Time to Get CPU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ill Sans Light"/>
                        </a:rPr>
                        <a:t>Round Robin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5589084"/>
                  </a:ext>
                </a:extLst>
              </a:tr>
              <a:tr h="62026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ill Sans Light"/>
                        </a:rPr>
                        <a:t>Meeting Deadlines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ill Sans Light"/>
                        </a:rPr>
                        <a:t>EDF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8979631"/>
                  </a:ext>
                </a:extLst>
              </a:tr>
              <a:tr h="62026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ill Sans Light"/>
                        </a:rPr>
                        <a:t>Favoring Important Tasks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ill Sans Light"/>
                        </a:rPr>
                        <a:t>Priority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93966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89904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A Final Word On Scheduling</a:t>
            </a:r>
          </a:p>
        </p:txBody>
      </p:sp>
      <p:sp>
        <p:nvSpPr>
          <p:cNvPr id="634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11353799" cy="58674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When do the details of the scheduling policy and fairness really matter?</a:t>
            </a:r>
          </a:p>
          <a:p>
            <a:pPr lvl="1">
              <a:lnSpc>
                <a:spcPct val="8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When there aren’t enough resources to go around</a:t>
            </a:r>
          </a:p>
          <a:p>
            <a:pPr>
              <a:lnSpc>
                <a:spcPct val="8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When should you simply buy a faster computer?</a:t>
            </a:r>
          </a:p>
          <a:p>
            <a:pPr lvl="1">
              <a:lnSpc>
                <a:spcPct val="8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(Or network link, or expanded highway, or …)</a:t>
            </a:r>
          </a:p>
          <a:p>
            <a:pPr lvl="1">
              <a:lnSpc>
                <a:spcPct val="8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One approach: Buy it when it will pay for itself in improved response time</a:t>
            </a:r>
          </a:p>
          <a:p>
            <a:pPr lvl="2">
              <a:lnSpc>
                <a:spcPct val="8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Perhaps you’re paying for worse response time in reduced 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productivity, customer angst, etc…</a:t>
            </a:r>
          </a:p>
          <a:p>
            <a:pPr lvl="2">
              <a:lnSpc>
                <a:spcPct val="8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Might think that you should buy a faster X when X is utilized 100%, 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but usually, response time goes to infinity as utilization</a:t>
            </a: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</a:t>
            </a:r>
            <a:r>
              <a:rPr lang="en-US" altLang="ko-KR" dirty="0" smtClean="0">
                <a:ea typeface="굴림" panose="020B0600000101010101" pitchFamily="34" charset="-127"/>
              </a:rPr>
              <a:t>100%</a:t>
            </a:r>
          </a:p>
          <a:p>
            <a:pPr>
              <a:lnSpc>
                <a:spcPct val="8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An interesting implication of this curve:</a:t>
            </a:r>
          </a:p>
          <a:p>
            <a:pPr lvl="1">
              <a:lnSpc>
                <a:spcPct val="8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Most scheduling algorithms work fine in the “linear” portion of 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the load curve, fail otherwise</a:t>
            </a:r>
          </a:p>
          <a:p>
            <a:pPr lvl="1">
              <a:lnSpc>
                <a:spcPct val="8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Argues for buying a faster X when hit “knee” of curve</a:t>
            </a:r>
          </a:p>
        </p:txBody>
      </p:sp>
      <p:grpSp>
        <p:nvGrpSpPr>
          <p:cNvPr id="634884" name="Group 4"/>
          <p:cNvGrpSpPr>
            <a:grpSpLocks/>
          </p:cNvGrpSpPr>
          <p:nvPr/>
        </p:nvGrpSpPr>
        <p:grpSpPr bwMode="auto">
          <a:xfrm>
            <a:off x="9220200" y="3886200"/>
            <a:ext cx="2471738" cy="2438399"/>
            <a:chOff x="4059" y="1677"/>
            <a:chExt cx="1557" cy="1536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0485" name="Rectangle 5"/>
            <p:cNvSpPr>
              <a:spLocks noChangeArrowheads="1"/>
            </p:cNvSpPr>
            <p:nvPr/>
          </p:nvSpPr>
          <p:spPr bwMode="auto">
            <a:xfrm>
              <a:off x="4098" y="1677"/>
              <a:ext cx="1518" cy="1536"/>
            </a:xfrm>
            <a:prstGeom prst="rect">
              <a:avLst/>
            </a:prstGeom>
            <a:grpFill/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0486" name="Line 6"/>
            <p:cNvSpPr>
              <a:spLocks noChangeShapeType="1"/>
            </p:cNvSpPr>
            <p:nvPr/>
          </p:nvSpPr>
          <p:spPr bwMode="auto">
            <a:xfrm>
              <a:off x="4409" y="1776"/>
              <a:ext cx="0" cy="1138"/>
            </a:xfrm>
            <a:prstGeom prst="lin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0487" name="Line 7"/>
            <p:cNvSpPr>
              <a:spLocks noChangeShapeType="1"/>
            </p:cNvSpPr>
            <p:nvPr/>
          </p:nvSpPr>
          <p:spPr bwMode="auto">
            <a:xfrm>
              <a:off x="4401" y="2893"/>
              <a:ext cx="1167" cy="1"/>
            </a:xfrm>
            <a:prstGeom prst="lin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0488" name="Text Box 8"/>
            <p:cNvSpPr txBox="1">
              <a:spLocks noChangeArrowheads="1"/>
            </p:cNvSpPr>
            <p:nvPr/>
          </p:nvSpPr>
          <p:spPr bwMode="auto">
            <a:xfrm>
              <a:off x="4612" y="2928"/>
              <a:ext cx="818" cy="25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Utilization</a:t>
              </a:r>
            </a:p>
          </p:txBody>
        </p:sp>
        <p:sp>
          <p:nvSpPr>
            <p:cNvPr id="20489" name="Text Box 9"/>
            <p:cNvSpPr txBox="1">
              <a:spLocks noChangeArrowheads="1"/>
            </p:cNvSpPr>
            <p:nvPr/>
          </p:nvSpPr>
          <p:spPr bwMode="auto">
            <a:xfrm rot="5400000">
              <a:off x="3821" y="2100"/>
              <a:ext cx="844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SzTx/>
              </a:pPr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Response</a:t>
              </a:r>
            </a:p>
            <a:p>
              <a:pPr>
                <a:spcBef>
                  <a:spcPct val="0"/>
                </a:spcBef>
                <a:buSzTx/>
              </a:pPr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time</a:t>
              </a:r>
            </a:p>
          </p:txBody>
        </p:sp>
        <p:sp>
          <p:nvSpPr>
            <p:cNvPr id="20490" name="Line 10"/>
            <p:cNvSpPr>
              <a:spLocks noChangeShapeType="1"/>
            </p:cNvSpPr>
            <p:nvPr/>
          </p:nvSpPr>
          <p:spPr bwMode="auto">
            <a:xfrm>
              <a:off x="5403" y="2768"/>
              <a:ext cx="0" cy="213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0491" name="Text Box 11"/>
            <p:cNvSpPr txBox="1">
              <a:spLocks noChangeArrowheads="1"/>
            </p:cNvSpPr>
            <p:nvPr/>
          </p:nvSpPr>
          <p:spPr bwMode="auto">
            <a:xfrm rot="5400000">
              <a:off x="5145" y="2468"/>
              <a:ext cx="487" cy="19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800" b="0" dirty="0">
                  <a:latin typeface="Gill Sans" charset="0"/>
                  <a:ea typeface="Gill Sans" charset="0"/>
                  <a:cs typeface="Gill Sans" charset="0"/>
                </a:rPr>
                <a:t>100%</a:t>
              </a:r>
            </a:p>
          </p:txBody>
        </p:sp>
        <p:sp>
          <p:nvSpPr>
            <p:cNvPr id="20492" name="Freeform 12"/>
            <p:cNvSpPr>
              <a:spLocks/>
            </p:cNvSpPr>
            <p:nvPr/>
          </p:nvSpPr>
          <p:spPr bwMode="auto">
            <a:xfrm>
              <a:off x="4416" y="1792"/>
              <a:ext cx="987" cy="1088"/>
            </a:xfrm>
            <a:custGeom>
              <a:avLst/>
              <a:gdLst>
                <a:gd name="T0" fmla="*/ 0 w 987"/>
                <a:gd name="T1" fmla="*/ 1088 h 1088"/>
                <a:gd name="T2" fmla="*/ 288 w 987"/>
                <a:gd name="T3" fmla="*/ 992 h 1088"/>
                <a:gd name="T4" fmla="*/ 576 w 987"/>
                <a:gd name="T5" fmla="*/ 896 h 1088"/>
                <a:gd name="T6" fmla="*/ 864 w 987"/>
                <a:gd name="T7" fmla="*/ 608 h 1088"/>
                <a:gd name="T8" fmla="*/ 987 w 987"/>
                <a:gd name="T9" fmla="*/ 0 h 10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87" h="1088">
                  <a:moveTo>
                    <a:pt x="0" y="1088"/>
                  </a:moveTo>
                  <a:lnTo>
                    <a:pt x="288" y="992"/>
                  </a:lnTo>
                  <a:lnTo>
                    <a:pt x="576" y="896"/>
                  </a:lnTo>
                  <a:cubicBezTo>
                    <a:pt x="672" y="832"/>
                    <a:pt x="796" y="757"/>
                    <a:pt x="864" y="608"/>
                  </a:cubicBezTo>
                  <a:cubicBezTo>
                    <a:pt x="932" y="459"/>
                    <a:pt x="962" y="127"/>
                    <a:pt x="987" y="0"/>
                  </a:cubicBezTo>
                </a:path>
              </a:pathLst>
            </a:custGeom>
            <a:grpFill/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01008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34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34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88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11074400" cy="5257800"/>
          </a:xfrm>
        </p:spPr>
        <p:txBody>
          <a:bodyPr/>
          <a:lstStyle/>
          <a:p>
            <a:r>
              <a:rPr lang="en-US" dirty="0"/>
              <a:t>Midterm 1: Still grading</a:t>
            </a:r>
          </a:p>
          <a:p>
            <a:r>
              <a:rPr lang="en-US" dirty="0" smtClean="0"/>
              <a:t>Group </a:t>
            </a:r>
            <a:r>
              <a:rPr lang="en-US" dirty="0"/>
              <a:t>evaluations coming up for Project 1</a:t>
            </a:r>
          </a:p>
          <a:p>
            <a:pPr lvl="1"/>
            <a:r>
              <a:rPr lang="en-US" dirty="0"/>
              <a:t>Every person gets 20 pts/partner which they hand out as they wish</a:t>
            </a:r>
          </a:p>
          <a:p>
            <a:pPr lvl="1"/>
            <a:r>
              <a:rPr lang="en-US" dirty="0"/>
              <a:t>No points to yourself!</a:t>
            </a:r>
          </a:p>
          <a:p>
            <a:pPr lvl="1"/>
            <a:r>
              <a:rPr lang="en-US" dirty="0"/>
              <a:t>Projects are a zero-sum game: you must participate in your group!</a:t>
            </a:r>
          </a:p>
          <a:p>
            <a:pPr lvl="2"/>
            <a:r>
              <a:rPr lang="en-US" dirty="0"/>
              <a:t>Some of you seem to have </a:t>
            </a:r>
            <a:r>
              <a:rPr lang="en-US" dirty="0">
                <a:solidFill>
                  <a:srgbClr val="FF0000"/>
                </a:solidFill>
              </a:rPr>
              <a:t>fallen off the earth </a:t>
            </a:r>
            <a:r>
              <a:rPr lang="en-US" dirty="0"/>
              <a:t>and aren’t responding to email</a:t>
            </a:r>
          </a:p>
          <a:p>
            <a:pPr lvl="2"/>
            <a:r>
              <a:rPr lang="en-US" dirty="0"/>
              <a:t>This is a good way to get no points for </a:t>
            </a:r>
            <a:r>
              <a:rPr lang="en-US" dirty="0" smtClean="0"/>
              <a:t>your part in projects</a:t>
            </a:r>
          </a:p>
          <a:p>
            <a:r>
              <a:rPr lang="en-US" dirty="0" smtClean="0"/>
              <a:t>Make sure that your TA understands any issues that you might be having with your group</a:t>
            </a:r>
          </a:p>
          <a:p>
            <a:pPr lvl="1"/>
            <a:r>
              <a:rPr lang="en-US" dirty="0" smtClean="0"/>
              <a:t>I’m happy to meet with groups that just want a bit of “fine-tuning”</a:t>
            </a:r>
          </a:p>
          <a:p>
            <a:r>
              <a:rPr lang="en-US" dirty="0" smtClean="0"/>
              <a:t>Group Coffee Hours</a:t>
            </a:r>
          </a:p>
          <a:p>
            <a:pPr lvl="1"/>
            <a:r>
              <a:rPr lang="en-US" dirty="0" smtClean="0"/>
              <a:t>Look for opportunities to get extra points for a screen-shot with you and your team (with cameras turned on)!</a:t>
            </a:r>
          </a:p>
          <a:p>
            <a:r>
              <a:rPr lang="en-US" dirty="0"/>
              <a:t>Don’t forget to turn on camera for discussion sections!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833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Deadlock: A Deadly type of Starvation</a:t>
            </a:r>
            <a:endParaRPr lang="en-US" altLang="ko-KR" dirty="0">
              <a:ea typeface="굴림" panose="020B0600000101010101" pitchFamily="34" charset="-127"/>
            </a:endParaRPr>
          </a:p>
        </p:txBody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2710" y="797966"/>
            <a:ext cx="7236797" cy="470058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Starvation: thread waits indefinitely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Example, low-priority thread waiting for resources constantly in use by high-priority </a:t>
            </a:r>
            <a:r>
              <a:rPr lang="en-US" altLang="ko-KR" dirty="0" smtClean="0">
                <a:ea typeface="굴림" panose="020B0600000101010101" pitchFamily="34" charset="-127"/>
              </a:rPr>
              <a:t>threads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Deadlock: circular waiting for resources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Thread A owns Res 1 and is waiting for Res 2</a:t>
            </a:r>
            <a:br>
              <a:rPr lang="en-US" altLang="ko-KR" dirty="0"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Thread B owns Res 2 and is waiting for Res </a:t>
            </a:r>
            <a:r>
              <a:rPr lang="en-US" altLang="ko-KR" dirty="0" smtClean="0">
                <a:ea typeface="굴림" panose="020B0600000101010101" pitchFamily="34" charset="-127"/>
              </a:rPr>
              <a:t>1</a:t>
            </a:r>
            <a:endParaRPr lang="en-US" altLang="ko-KR" dirty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Deadlock 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 Starvation but not vice versa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Starvation can end (but doesn’t have to)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Deadlock can’t end without external intervention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ko-KR" altLang="en-US" dirty="0">
              <a:ea typeface="굴림" panose="020B0600000101010101" pitchFamily="34" charset="-127"/>
            </a:endParaRPr>
          </a:p>
        </p:txBody>
      </p:sp>
      <p:grpSp>
        <p:nvGrpSpPr>
          <p:cNvPr id="518170" name="Group 26"/>
          <p:cNvGrpSpPr>
            <a:grpSpLocks/>
          </p:cNvGrpSpPr>
          <p:nvPr/>
        </p:nvGrpSpPr>
        <p:grpSpPr bwMode="auto">
          <a:xfrm>
            <a:off x="7417794" y="1190626"/>
            <a:ext cx="4417873" cy="2749550"/>
            <a:chOff x="1429" y="1743"/>
            <a:chExt cx="2558" cy="1657"/>
          </a:xfrm>
        </p:grpSpPr>
        <p:sp>
          <p:nvSpPr>
            <p:cNvPr id="25610" name="Rectangle 4"/>
            <p:cNvSpPr>
              <a:spLocks noChangeArrowheads="1"/>
            </p:cNvSpPr>
            <p:nvPr/>
          </p:nvSpPr>
          <p:spPr bwMode="auto">
            <a:xfrm>
              <a:off x="3116" y="2383"/>
              <a:ext cx="512" cy="38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Res 2</a:t>
              </a:r>
            </a:p>
          </p:txBody>
        </p:sp>
        <p:sp>
          <p:nvSpPr>
            <p:cNvPr id="25611" name="Rectangle 5"/>
            <p:cNvSpPr>
              <a:spLocks noChangeArrowheads="1"/>
            </p:cNvSpPr>
            <p:nvPr/>
          </p:nvSpPr>
          <p:spPr bwMode="auto">
            <a:xfrm>
              <a:off x="1787" y="2397"/>
              <a:ext cx="511" cy="38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Res 1</a:t>
              </a:r>
            </a:p>
          </p:txBody>
        </p:sp>
        <p:sp>
          <p:nvSpPr>
            <p:cNvPr id="25612" name="Oval 7"/>
            <p:cNvSpPr>
              <a:spLocks noChangeArrowheads="1"/>
            </p:cNvSpPr>
            <p:nvPr/>
          </p:nvSpPr>
          <p:spPr bwMode="auto">
            <a:xfrm>
              <a:off x="2405" y="2853"/>
              <a:ext cx="597" cy="547"/>
            </a:xfrm>
            <a:prstGeom prst="ellipse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Thread</a:t>
              </a:r>
            </a:p>
            <a:p>
              <a:pPr algn="ctr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B</a:t>
              </a:r>
            </a:p>
          </p:txBody>
        </p:sp>
        <p:sp>
          <p:nvSpPr>
            <p:cNvPr id="25613" name="Oval 8"/>
            <p:cNvSpPr>
              <a:spLocks noChangeArrowheads="1"/>
            </p:cNvSpPr>
            <p:nvPr/>
          </p:nvSpPr>
          <p:spPr bwMode="auto">
            <a:xfrm>
              <a:off x="2405" y="1743"/>
              <a:ext cx="597" cy="547"/>
            </a:xfrm>
            <a:prstGeom prst="ellipse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Thread</a:t>
              </a:r>
            </a:p>
            <a:p>
              <a:pPr algn="ctr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A</a:t>
              </a:r>
            </a:p>
          </p:txBody>
        </p:sp>
        <p:sp>
          <p:nvSpPr>
            <p:cNvPr id="25614" name="AutoShape 10"/>
            <p:cNvSpPr>
              <a:spLocks noChangeArrowheads="1"/>
            </p:cNvSpPr>
            <p:nvPr/>
          </p:nvSpPr>
          <p:spPr bwMode="auto">
            <a:xfrm>
              <a:off x="1978" y="1878"/>
              <a:ext cx="470" cy="512"/>
            </a:xfrm>
            <a:custGeom>
              <a:avLst/>
              <a:gdLst>
                <a:gd name="T0" fmla="*/ 7 w 21600"/>
                <a:gd name="T1" fmla="*/ 0 h 21600"/>
                <a:gd name="T2" fmla="*/ 7 w 21600"/>
                <a:gd name="T3" fmla="*/ 7 h 21600"/>
                <a:gd name="T4" fmla="*/ 2 w 21600"/>
                <a:gd name="T5" fmla="*/ 12 h 21600"/>
                <a:gd name="T6" fmla="*/ 10 w 21600"/>
                <a:gd name="T7" fmla="*/ 3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09 w 21600"/>
                <a:gd name="T13" fmla="*/ 2911 h 21600"/>
                <a:gd name="T14" fmla="*/ 18245 w 21600"/>
                <a:gd name="T15" fmla="*/ 923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615" name="AutoShape 11"/>
            <p:cNvSpPr>
              <a:spLocks noChangeArrowheads="1"/>
            </p:cNvSpPr>
            <p:nvPr/>
          </p:nvSpPr>
          <p:spPr bwMode="auto">
            <a:xfrm rot="5400000">
              <a:off x="3023" y="1935"/>
              <a:ext cx="469" cy="512"/>
            </a:xfrm>
            <a:custGeom>
              <a:avLst/>
              <a:gdLst>
                <a:gd name="T0" fmla="*/ 7 w 21600"/>
                <a:gd name="T1" fmla="*/ 0 h 21600"/>
                <a:gd name="T2" fmla="*/ 7 w 21600"/>
                <a:gd name="T3" fmla="*/ 7 h 21600"/>
                <a:gd name="T4" fmla="*/ 2 w 21600"/>
                <a:gd name="T5" fmla="*/ 12 h 21600"/>
                <a:gd name="T6" fmla="*/ 10 w 21600"/>
                <a:gd name="T7" fmla="*/ 3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35 w 21600"/>
                <a:gd name="T13" fmla="*/ 2911 h 21600"/>
                <a:gd name="T14" fmla="*/ 18238 w 21600"/>
                <a:gd name="T15" fmla="*/ 923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616" name="AutoShape 12"/>
            <p:cNvSpPr>
              <a:spLocks noChangeArrowheads="1"/>
            </p:cNvSpPr>
            <p:nvPr/>
          </p:nvSpPr>
          <p:spPr bwMode="auto">
            <a:xfrm rot="10800000">
              <a:off x="2959" y="2767"/>
              <a:ext cx="470" cy="511"/>
            </a:xfrm>
            <a:custGeom>
              <a:avLst/>
              <a:gdLst>
                <a:gd name="T0" fmla="*/ 7 w 21600"/>
                <a:gd name="T1" fmla="*/ 0 h 21600"/>
                <a:gd name="T2" fmla="*/ 7 w 21600"/>
                <a:gd name="T3" fmla="*/ 7 h 21600"/>
                <a:gd name="T4" fmla="*/ 2 w 21600"/>
                <a:gd name="T5" fmla="*/ 12 h 21600"/>
                <a:gd name="T6" fmla="*/ 10 w 21600"/>
                <a:gd name="T7" fmla="*/ 3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09 w 21600"/>
                <a:gd name="T13" fmla="*/ 2917 h 21600"/>
                <a:gd name="T14" fmla="*/ 18245 w 21600"/>
                <a:gd name="T15" fmla="*/ 925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617" name="AutoShape 13"/>
            <p:cNvSpPr>
              <a:spLocks noChangeArrowheads="1"/>
            </p:cNvSpPr>
            <p:nvPr/>
          </p:nvSpPr>
          <p:spPr bwMode="auto">
            <a:xfrm rot="-5400000">
              <a:off x="1921" y="2704"/>
              <a:ext cx="469" cy="512"/>
            </a:xfrm>
            <a:custGeom>
              <a:avLst/>
              <a:gdLst>
                <a:gd name="T0" fmla="*/ 7 w 21600"/>
                <a:gd name="T1" fmla="*/ 0 h 21600"/>
                <a:gd name="T2" fmla="*/ 7 w 21600"/>
                <a:gd name="T3" fmla="*/ 7 h 21600"/>
                <a:gd name="T4" fmla="*/ 2 w 21600"/>
                <a:gd name="T5" fmla="*/ 12 h 21600"/>
                <a:gd name="T6" fmla="*/ 10 w 21600"/>
                <a:gd name="T7" fmla="*/ 3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35 w 21600"/>
                <a:gd name="T13" fmla="*/ 2911 h 21600"/>
                <a:gd name="T14" fmla="*/ 18238 w 21600"/>
                <a:gd name="T15" fmla="*/ 923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618" name="Text Box 14"/>
            <p:cNvSpPr txBox="1">
              <a:spLocks noChangeArrowheads="1"/>
            </p:cNvSpPr>
            <p:nvPr/>
          </p:nvSpPr>
          <p:spPr bwMode="auto">
            <a:xfrm>
              <a:off x="3412" y="1895"/>
              <a:ext cx="397" cy="4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Wait</a:t>
              </a:r>
            </a:p>
            <a:p>
              <a:pPr algn="ctr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For</a:t>
              </a:r>
            </a:p>
          </p:txBody>
        </p:sp>
        <p:sp>
          <p:nvSpPr>
            <p:cNvPr id="25619" name="Text Box 17"/>
            <p:cNvSpPr txBox="1">
              <a:spLocks noChangeArrowheads="1"/>
            </p:cNvSpPr>
            <p:nvPr/>
          </p:nvSpPr>
          <p:spPr bwMode="auto">
            <a:xfrm>
              <a:off x="1598" y="2851"/>
              <a:ext cx="397" cy="4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Wait</a:t>
              </a:r>
            </a:p>
            <a:p>
              <a:pPr algn="ctr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For</a:t>
              </a:r>
            </a:p>
          </p:txBody>
        </p:sp>
        <p:sp>
          <p:nvSpPr>
            <p:cNvPr id="25620" name="Text Box 18"/>
            <p:cNvSpPr txBox="1">
              <a:spLocks noChangeArrowheads="1"/>
            </p:cNvSpPr>
            <p:nvPr/>
          </p:nvSpPr>
          <p:spPr bwMode="auto">
            <a:xfrm>
              <a:off x="3410" y="2759"/>
              <a:ext cx="577" cy="4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Owned</a:t>
              </a:r>
            </a:p>
            <a:p>
              <a:pPr algn="ctr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By</a:t>
              </a:r>
            </a:p>
          </p:txBody>
        </p:sp>
        <p:sp>
          <p:nvSpPr>
            <p:cNvPr id="25621" name="Text Box 19"/>
            <p:cNvSpPr txBox="1">
              <a:spLocks noChangeArrowheads="1"/>
            </p:cNvSpPr>
            <p:nvPr/>
          </p:nvSpPr>
          <p:spPr bwMode="auto">
            <a:xfrm>
              <a:off x="1429" y="1998"/>
              <a:ext cx="577" cy="4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Owned</a:t>
              </a:r>
            </a:p>
            <a:p>
              <a:pPr algn="ctr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By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0230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8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8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814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292ED-93F6-4847-AFFB-492F3FE44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Example: Single-Lane Bridge Crossing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AAB4A653-F0C5-4F72-87EE-B525459ABF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3600" y="1016073"/>
            <a:ext cx="7924800" cy="4902054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04041FE-A6B9-41A8-BAB6-7D52182DC6D6}"/>
              </a:ext>
            </a:extLst>
          </p:cNvPr>
          <p:cNvSpPr txBox="1"/>
          <p:nvPr/>
        </p:nvSpPr>
        <p:spPr>
          <a:xfrm>
            <a:off x="3798828" y="6019800"/>
            <a:ext cx="4594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latin typeface="Gill Sans Light"/>
              </a:rPr>
              <a:t>CA 140 to Yosemite National Park</a:t>
            </a:r>
          </a:p>
        </p:txBody>
      </p:sp>
    </p:spTree>
    <p:extLst>
      <p:ext uri="{BB962C8B-B14F-4D97-AF65-F5344CB8AC3E}">
        <p14:creationId xmlns:p14="http://schemas.microsoft.com/office/powerpoint/2010/main" val="28409148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Bridge Crossing Example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392" y="916342"/>
            <a:ext cx="10896600" cy="5701346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altLang="ko-KR" dirty="0">
                <a:ea typeface="굴림" panose="020B0600000101010101" pitchFamily="34" charset="-127"/>
              </a:rPr>
              <a:t>Each segment of road can be viewed as a resource</a:t>
            </a:r>
          </a:p>
          <a:p>
            <a:pPr lvl="1">
              <a:lnSpc>
                <a:spcPct val="80000"/>
              </a:lnSpc>
            </a:pPr>
            <a:r>
              <a:rPr lang="en-US" altLang="ko-KR" dirty="0">
                <a:ea typeface="굴림" panose="020B0600000101010101" pitchFamily="34" charset="-127"/>
              </a:rPr>
              <a:t>Car must own the segment under them</a:t>
            </a:r>
          </a:p>
          <a:p>
            <a:pPr lvl="1">
              <a:lnSpc>
                <a:spcPct val="80000"/>
              </a:lnSpc>
            </a:pPr>
            <a:r>
              <a:rPr lang="en-US" altLang="ko-KR" dirty="0">
                <a:ea typeface="굴림" panose="020B0600000101010101" pitchFamily="34" charset="-127"/>
              </a:rPr>
              <a:t>Must acquire segment that they are moving into</a:t>
            </a:r>
          </a:p>
          <a:p>
            <a:pPr>
              <a:lnSpc>
                <a:spcPct val="80000"/>
              </a:lnSpc>
            </a:pPr>
            <a:r>
              <a:rPr lang="en-US" altLang="ko-KR" dirty="0">
                <a:ea typeface="굴림" panose="020B0600000101010101" pitchFamily="34" charset="-127"/>
              </a:rPr>
              <a:t>For bridge: must acquire both halves </a:t>
            </a:r>
          </a:p>
          <a:p>
            <a:pPr lvl="1">
              <a:lnSpc>
                <a:spcPct val="80000"/>
              </a:lnSpc>
            </a:pPr>
            <a:r>
              <a:rPr lang="en-US" altLang="ko-KR" dirty="0">
                <a:ea typeface="굴림" panose="020B0600000101010101" pitchFamily="34" charset="-127"/>
              </a:rPr>
              <a:t>Traffic only in one direction at a time </a:t>
            </a: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</a:pPr>
            <a:endParaRPr lang="en-US" altLang="ko-KR" dirty="0" smtClean="0">
              <a:solidFill>
                <a:srgbClr val="FF0000"/>
              </a:solidFill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</a:pPr>
            <a:endParaRPr lang="en-US" altLang="ko-KR" dirty="0">
              <a:solidFill>
                <a:srgbClr val="FF0000"/>
              </a:solidFill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</a:pPr>
            <a:endParaRPr lang="en-US" altLang="ko-KR" dirty="0" smtClean="0">
              <a:solidFill>
                <a:srgbClr val="FF0000"/>
              </a:solidFill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</a:pPr>
            <a:endParaRPr lang="en-US" altLang="ko-KR" dirty="0">
              <a:solidFill>
                <a:srgbClr val="FF0000"/>
              </a:solidFill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</a:pPr>
            <a:endParaRPr lang="en-US" altLang="ko-KR" dirty="0" smtClean="0">
              <a:solidFill>
                <a:srgbClr val="FF0000"/>
              </a:solidFill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</a:pPr>
            <a:r>
              <a:rPr lang="en-US" altLang="ko-KR" dirty="0" smtClean="0">
                <a:solidFill>
                  <a:srgbClr val="FF0000"/>
                </a:solidFill>
                <a:ea typeface="굴림" panose="020B0600000101010101" pitchFamily="34" charset="-127"/>
              </a:rPr>
              <a:t>Deadlock:</a:t>
            </a:r>
            <a:r>
              <a:rPr lang="en-US" altLang="ko-KR" dirty="0" smtClean="0">
                <a:ea typeface="굴림" panose="020B0600000101010101" pitchFamily="34" charset="-127"/>
              </a:rPr>
              <a:t> Shown above when two cars in opposite directions meet in middle</a:t>
            </a:r>
            <a:endParaRPr lang="en-US" altLang="ko-KR" dirty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Each </a:t>
            </a:r>
            <a:r>
              <a:rPr lang="en-US" altLang="ko-KR" dirty="0">
                <a:ea typeface="굴림" panose="020B0600000101010101" pitchFamily="34" charset="-127"/>
              </a:rPr>
              <a:t>acquires one segment and needs next</a:t>
            </a:r>
          </a:p>
          <a:p>
            <a:pPr lvl="1">
              <a:lnSpc>
                <a:spcPct val="8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Deadlock resolved </a:t>
            </a:r>
            <a:r>
              <a:rPr lang="en-US" altLang="ko-KR" dirty="0">
                <a:ea typeface="굴림" panose="020B0600000101010101" pitchFamily="34" charset="-127"/>
              </a:rPr>
              <a:t>if one car backs up (preempt resources and rollback)</a:t>
            </a:r>
          </a:p>
          <a:p>
            <a:pPr lvl="2">
              <a:lnSpc>
                <a:spcPct val="80000"/>
              </a:lnSpc>
            </a:pPr>
            <a:r>
              <a:rPr lang="en-US" altLang="ko-KR" dirty="0">
                <a:ea typeface="굴림" panose="020B0600000101010101" pitchFamily="34" charset="-127"/>
              </a:rPr>
              <a:t>Several cars may have to be backed up </a:t>
            </a:r>
          </a:p>
          <a:p>
            <a:pPr>
              <a:lnSpc>
                <a:spcPct val="8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Starvation (not Deadlock): </a:t>
            </a:r>
          </a:p>
          <a:p>
            <a:pPr lvl="1">
              <a:lnSpc>
                <a:spcPct val="8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East-going </a:t>
            </a:r>
            <a:r>
              <a:rPr lang="en-US" altLang="ko-KR" dirty="0">
                <a:ea typeface="굴림" panose="020B0600000101010101" pitchFamily="34" charset="-127"/>
              </a:rPr>
              <a:t>traffic really fast 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 no one </a:t>
            </a: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gets to go 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west</a:t>
            </a:r>
          </a:p>
        </p:txBody>
      </p:sp>
      <p:grpSp>
        <p:nvGrpSpPr>
          <p:cNvPr id="27652" name="Group 461"/>
          <p:cNvGrpSpPr>
            <a:grpSpLocks/>
          </p:cNvGrpSpPr>
          <p:nvPr/>
        </p:nvGrpSpPr>
        <p:grpSpPr bwMode="auto">
          <a:xfrm>
            <a:off x="873617" y="2751932"/>
            <a:ext cx="6276975" cy="1484313"/>
            <a:chOff x="808" y="400"/>
            <a:chExt cx="3954" cy="935"/>
          </a:xfrm>
        </p:grpSpPr>
        <p:grpSp>
          <p:nvGrpSpPr>
            <p:cNvPr id="27653" name="Group 454"/>
            <p:cNvGrpSpPr>
              <a:grpSpLocks/>
            </p:cNvGrpSpPr>
            <p:nvPr/>
          </p:nvGrpSpPr>
          <p:grpSpPr bwMode="auto">
            <a:xfrm>
              <a:off x="808" y="471"/>
              <a:ext cx="3954" cy="864"/>
              <a:chOff x="816" y="432"/>
              <a:chExt cx="3954" cy="864"/>
            </a:xfrm>
          </p:grpSpPr>
          <p:grpSp>
            <p:nvGrpSpPr>
              <p:cNvPr id="27659" name="Group 5"/>
              <p:cNvGrpSpPr>
                <a:grpSpLocks/>
              </p:cNvGrpSpPr>
              <p:nvPr/>
            </p:nvGrpSpPr>
            <p:grpSpPr bwMode="auto">
              <a:xfrm>
                <a:off x="834" y="432"/>
                <a:ext cx="3936" cy="240"/>
                <a:chOff x="672" y="1008"/>
                <a:chExt cx="3936" cy="240"/>
              </a:xfrm>
            </p:grpSpPr>
            <p:sp>
              <p:nvSpPr>
                <p:cNvPr id="27912" name="Line 6"/>
                <p:cNvSpPr>
                  <a:spLocks noChangeShapeType="1"/>
                </p:cNvSpPr>
                <p:nvPr/>
              </p:nvSpPr>
              <p:spPr bwMode="auto">
                <a:xfrm>
                  <a:off x="672" y="1008"/>
                  <a:ext cx="115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13" name="Line 7"/>
                <p:cNvSpPr>
                  <a:spLocks noChangeShapeType="1"/>
                </p:cNvSpPr>
                <p:nvPr/>
              </p:nvSpPr>
              <p:spPr bwMode="auto">
                <a:xfrm>
                  <a:off x="1824" y="1008"/>
                  <a:ext cx="384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14" name="Line 8"/>
                <p:cNvSpPr>
                  <a:spLocks noChangeShapeType="1"/>
                </p:cNvSpPr>
                <p:nvPr/>
              </p:nvSpPr>
              <p:spPr bwMode="auto">
                <a:xfrm>
                  <a:off x="2208" y="1248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15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3072" y="1026"/>
                  <a:ext cx="384" cy="2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16" name="Line 10"/>
                <p:cNvSpPr>
                  <a:spLocks noChangeShapeType="1"/>
                </p:cNvSpPr>
                <p:nvPr/>
              </p:nvSpPr>
              <p:spPr bwMode="auto">
                <a:xfrm>
                  <a:off x="3456" y="1020"/>
                  <a:ext cx="115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660" name="Group 11"/>
              <p:cNvGrpSpPr>
                <a:grpSpLocks/>
              </p:cNvGrpSpPr>
              <p:nvPr/>
            </p:nvGrpSpPr>
            <p:grpSpPr bwMode="auto">
              <a:xfrm flipV="1">
                <a:off x="834" y="1056"/>
                <a:ext cx="3936" cy="240"/>
                <a:chOff x="672" y="1008"/>
                <a:chExt cx="3936" cy="240"/>
              </a:xfrm>
            </p:grpSpPr>
            <p:sp>
              <p:nvSpPr>
                <p:cNvPr id="27907" name="Line 12"/>
                <p:cNvSpPr>
                  <a:spLocks noChangeShapeType="1"/>
                </p:cNvSpPr>
                <p:nvPr/>
              </p:nvSpPr>
              <p:spPr bwMode="auto">
                <a:xfrm>
                  <a:off x="672" y="1008"/>
                  <a:ext cx="115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08" name="Line 13"/>
                <p:cNvSpPr>
                  <a:spLocks noChangeShapeType="1"/>
                </p:cNvSpPr>
                <p:nvPr/>
              </p:nvSpPr>
              <p:spPr bwMode="auto">
                <a:xfrm>
                  <a:off x="1824" y="1008"/>
                  <a:ext cx="384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09" name="Line 14"/>
                <p:cNvSpPr>
                  <a:spLocks noChangeShapeType="1"/>
                </p:cNvSpPr>
                <p:nvPr/>
              </p:nvSpPr>
              <p:spPr bwMode="auto">
                <a:xfrm>
                  <a:off x="2208" y="1248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10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3072" y="1026"/>
                  <a:ext cx="384" cy="2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11" name="Line 16"/>
                <p:cNvSpPr>
                  <a:spLocks noChangeShapeType="1"/>
                </p:cNvSpPr>
                <p:nvPr/>
              </p:nvSpPr>
              <p:spPr bwMode="auto">
                <a:xfrm>
                  <a:off x="3456" y="1020"/>
                  <a:ext cx="115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7661" name="Line 20"/>
              <p:cNvSpPr>
                <a:spLocks noChangeShapeType="1"/>
              </p:cNvSpPr>
              <p:nvPr/>
            </p:nvSpPr>
            <p:spPr bwMode="auto">
              <a:xfrm>
                <a:off x="816" y="852"/>
                <a:ext cx="1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62" name="Line 21"/>
              <p:cNvSpPr>
                <a:spLocks noChangeShapeType="1"/>
              </p:cNvSpPr>
              <p:nvPr/>
            </p:nvSpPr>
            <p:spPr bwMode="auto">
              <a:xfrm>
                <a:off x="3462" y="846"/>
                <a:ext cx="1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27663" name="Picture 64" descr="j0212957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84" y="720"/>
                <a:ext cx="480" cy="3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664" name="Picture 65" descr="MCj03914140000[1]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6" y="576"/>
                <a:ext cx="480" cy="4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7665" name="Group 224"/>
              <p:cNvGrpSpPr>
                <a:grpSpLocks/>
              </p:cNvGrpSpPr>
              <p:nvPr/>
            </p:nvGrpSpPr>
            <p:grpSpPr bwMode="auto">
              <a:xfrm>
                <a:off x="3456" y="528"/>
                <a:ext cx="520" cy="303"/>
                <a:chOff x="4464" y="1825"/>
                <a:chExt cx="520" cy="303"/>
              </a:xfrm>
            </p:grpSpPr>
            <p:sp>
              <p:nvSpPr>
                <p:cNvPr id="27873" name="Freeform 188"/>
                <p:cNvSpPr>
                  <a:spLocks/>
                </p:cNvSpPr>
                <p:nvPr/>
              </p:nvSpPr>
              <p:spPr bwMode="auto">
                <a:xfrm>
                  <a:off x="4464" y="1825"/>
                  <a:ext cx="520" cy="303"/>
                </a:xfrm>
                <a:custGeom>
                  <a:avLst/>
                  <a:gdLst>
                    <a:gd name="T0" fmla="*/ 236 w 1141"/>
                    <a:gd name="T1" fmla="*/ 86 h 663"/>
                    <a:gd name="T2" fmla="*/ 234 w 1141"/>
                    <a:gd name="T3" fmla="*/ 82 h 663"/>
                    <a:gd name="T4" fmla="*/ 230 w 1141"/>
                    <a:gd name="T5" fmla="*/ 78 h 663"/>
                    <a:gd name="T6" fmla="*/ 230 w 1141"/>
                    <a:gd name="T7" fmla="*/ 51 h 663"/>
                    <a:gd name="T8" fmla="*/ 220 w 1141"/>
                    <a:gd name="T9" fmla="*/ 14 h 663"/>
                    <a:gd name="T10" fmla="*/ 216 w 1141"/>
                    <a:gd name="T11" fmla="*/ 6 h 663"/>
                    <a:gd name="T12" fmla="*/ 209 w 1141"/>
                    <a:gd name="T13" fmla="*/ 1 h 663"/>
                    <a:gd name="T14" fmla="*/ 201 w 1141"/>
                    <a:gd name="T15" fmla="*/ 0 h 663"/>
                    <a:gd name="T16" fmla="*/ 186 w 1141"/>
                    <a:gd name="T17" fmla="*/ 0 h 663"/>
                    <a:gd name="T18" fmla="*/ 160 w 1141"/>
                    <a:gd name="T19" fmla="*/ 0 h 663"/>
                    <a:gd name="T20" fmla="*/ 131 w 1141"/>
                    <a:gd name="T21" fmla="*/ 0 h 663"/>
                    <a:gd name="T22" fmla="*/ 108 w 1141"/>
                    <a:gd name="T23" fmla="*/ 0 h 663"/>
                    <a:gd name="T24" fmla="*/ 98 w 1141"/>
                    <a:gd name="T25" fmla="*/ 0 h 663"/>
                    <a:gd name="T26" fmla="*/ 85 w 1141"/>
                    <a:gd name="T27" fmla="*/ 3 h 663"/>
                    <a:gd name="T28" fmla="*/ 77 w 1141"/>
                    <a:gd name="T29" fmla="*/ 7 h 663"/>
                    <a:gd name="T30" fmla="*/ 76 w 1141"/>
                    <a:gd name="T31" fmla="*/ 10 h 663"/>
                    <a:gd name="T32" fmla="*/ 76 w 1141"/>
                    <a:gd name="T33" fmla="*/ 10 h 663"/>
                    <a:gd name="T34" fmla="*/ 75 w 1141"/>
                    <a:gd name="T35" fmla="*/ 10 h 663"/>
                    <a:gd name="T36" fmla="*/ 71 w 1141"/>
                    <a:gd name="T37" fmla="*/ 15 h 663"/>
                    <a:gd name="T38" fmla="*/ 58 w 1141"/>
                    <a:gd name="T39" fmla="*/ 27 h 663"/>
                    <a:gd name="T40" fmla="*/ 50 w 1141"/>
                    <a:gd name="T41" fmla="*/ 37 h 663"/>
                    <a:gd name="T42" fmla="*/ 40 w 1141"/>
                    <a:gd name="T43" fmla="*/ 40 h 663"/>
                    <a:gd name="T44" fmla="*/ 27 w 1141"/>
                    <a:gd name="T45" fmla="*/ 44 h 663"/>
                    <a:gd name="T46" fmla="*/ 23 w 1141"/>
                    <a:gd name="T47" fmla="*/ 46 h 663"/>
                    <a:gd name="T48" fmla="*/ 13 w 1141"/>
                    <a:gd name="T49" fmla="*/ 53 h 663"/>
                    <a:gd name="T50" fmla="*/ 8 w 1141"/>
                    <a:gd name="T51" fmla="*/ 64 h 663"/>
                    <a:gd name="T52" fmla="*/ 8 w 1141"/>
                    <a:gd name="T53" fmla="*/ 70 h 663"/>
                    <a:gd name="T54" fmla="*/ 8 w 1141"/>
                    <a:gd name="T55" fmla="*/ 71 h 663"/>
                    <a:gd name="T56" fmla="*/ 8 w 1141"/>
                    <a:gd name="T57" fmla="*/ 74 h 663"/>
                    <a:gd name="T58" fmla="*/ 5 w 1141"/>
                    <a:gd name="T59" fmla="*/ 79 h 663"/>
                    <a:gd name="T60" fmla="*/ 2 w 1141"/>
                    <a:gd name="T61" fmla="*/ 83 h 663"/>
                    <a:gd name="T62" fmla="*/ 0 w 1141"/>
                    <a:gd name="T63" fmla="*/ 87 h 663"/>
                    <a:gd name="T64" fmla="*/ 0 w 1141"/>
                    <a:gd name="T65" fmla="*/ 88 h 663"/>
                    <a:gd name="T66" fmla="*/ 0 w 1141"/>
                    <a:gd name="T67" fmla="*/ 101 h 663"/>
                    <a:gd name="T68" fmla="*/ 3 w 1141"/>
                    <a:gd name="T69" fmla="*/ 111 h 663"/>
                    <a:gd name="T70" fmla="*/ 10 w 1141"/>
                    <a:gd name="T71" fmla="*/ 117 h 663"/>
                    <a:gd name="T72" fmla="*/ 15 w 1141"/>
                    <a:gd name="T73" fmla="*/ 119 h 663"/>
                    <a:gd name="T74" fmla="*/ 16 w 1141"/>
                    <a:gd name="T75" fmla="*/ 119 h 663"/>
                    <a:gd name="T76" fmla="*/ 21 w 1141"/>
                    <a:gd name="T77" fmla="*/ 121 h 663"/>
                    <a:gd name="T78" fmla="*/ 26 w 1141"/>
                    <a:gd name="T79" fmla="*/ 122 h 663"/>
                    <a:gd name="T80" fmla="*/ 35 w 1141"/>
                    <a:gd name="T81" fmla="*/ 131 h 663"/>
                    <a:gd name="T82" fmla="*/ 46 w 1141"/>
                    <a:gd name="T83" fmla="*/ 137 h 663"/>
                    <a:gd name="T84" fmla="*/ 59 w 1141"/>
                    <a:gd name="T85" fmla="*/ 138 h 663"/>
                    <a:gd name="T86" fmla="*/ 71 w 1141"/>
                    <a:gd name="T87" fmla="*/ 134 h 663"/>
                    <a:gd name="T88" fmla="*/ 80 w 1141"/>
                    <a:gd name="T89" fmla="*/ 127 h 663"/>
                    <a:gd name="T90" fmla="*/ 87 w 1141"/>
                    <a:gd name="T91" fmla="*/ 123 h 663"/>
                    <a:gd name="T92" fmla="*/ 99 w 1141"/>
                    <a:gd name="T93" fmla="*/ 123 h 663"/>
                    <a:gd name="T94" fmla="*/ 117 w 1141"/>
                    <a:gd name="T95" fmla="*/ 123 h 663"/>
                    <a:gd name="T96" fmla="*/ 134 w 1141"/>
                    <a:gd name="T97" fmla="*/ 123 h 663"/>
                    <a:gd name="T98" fmla="*/ 146 w 1141"/>
                    <a:gd name="T99" fmla="*/ 123 h 663"/>
                    <a:gd name="T100" fmla="*/ 153 w 1141"/>
                    <a:gd name="T101" fmla="*/ 127 h 663"/>
                    <a:gd name="T102" fmla="*/ 162 w 1141"/>
                    <a:gd name="T103" fmla="*/ 134 h 663"/>
                    <a:gd name="T104" fmla="*/ 174 w 1141"/>
                    <a:gd name="T105" fmla="*/ 138 h 663"/>
                    <a:gd name="T106" fmla="*/ 187 w 1141"/>
                    <a:gd name="T107" fmla="*/ 137 h 663"/>
                    <a:gd name="T108" fmla="*/ 198 w 1141"/>
                    <a:gd name="T109" fmla="*/ 131 h 663"/>
                    <a:gd name="T110" fmla="*/ 206 w 1141"/>
                    <a:gd name="T111" fmla="*/ 121 h 663"/>
                    <a:gd name="T112" fmla="*/ 214 w 1141"/>
                    <a:gd name="T113" fmla="*/ 120 h 663"/>
                    <a:gd name="T114" fmla="*/ 222 w 1141"/>
                    <a:gd name="T115" fmla="*/ 119 h 663"/>
                    <a:gd name="T116" fmla="*/ 226 w 1141"/>
                    <a:gd name="T117" fmla="*/ 118 h 663"/>
                    <a:gd name="T118" fmla="*/ 232 w 1141"/>
                    <a:gd name="T119" fmla="*/ 114 h 663"/>
                    <a:gd name="T120" fmla="*/ 237 w 1141"/>
                    <a:gd name="T121" fmla="*/ 106 h 663"/>
                    <a:gd name="T122" fmla="*/ 237 w 1141"/>
                    <a:gd name="T123" fmla="*/ 89 h 663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1141" h="663">
                      <a:moveTo>
                        <a:pt x="1140" y="427"/>
                      </a:moveTo>
                      <a:lnTo>
                        <a:pt x="1138" y="420"/>
                      </a:lnTo>
                      <a:lnTo>
                        <a:pt x="1136" y="413"/>
                      </a:lnTo>
                      <a:lnTo>
                        <a:pt x="1133" y="406"/>
                      </a:lnTo>
                      <a:lnTo>
                        <a:pt x="1129" y="400"/>
                      </a:lnTo>
                      <a:lnTo>
                        <a:pt x="1125" y="393"/>
                      </a:lnTo>
                      <a:lnTo>
                        <a:pt x="1119" y="386"/>
                      </a:lnTo>
                      <a:lnTo>
                        <a:pt x="1112" y="379"/>
                      </a:lnTo>
                      <a:lnTo>
                        <a:pt x="1105" y="373"/>
                      </a:lnTo>
                      <a:lnTo>
                        <a:pt x="1105" y="338"/>
                      </a:lnTo>
                      <a:lnTo>
                        <a:pt x="1105" y="289"/>
                      </a:lnTo>
                      <a:lnTo>
                        <a:pt x="1105" y="245"/>
                      </a:lnTo>
                      <a:lnTo>
                        <a:pt x="1105" y="227"/>
                      </a:lnTo>
                      <a:lnTo>
                        <a:pt x="1059" y="67"/>
                      </a:lnTo>
                      <a:lnTo>
                        <a:pt x="1054" y="54"/>
                      </a:lnTo>
                      <a:lnTo>
                        <a:pt x="1047" y="41"/>
                      </a:lnTo>
                      <a:lnTo>
                        <a:pt x="1039" y="30"/>
                      </a:lnTo>
                      <a:lnTo>
                        <a:pt x="1029" y="19"/>
                      </a:lnTo>
                      <a:lnTo>
                        <a:pt x="1016" y="11"/>
                      </a:lnTo>
                      <a:lnTo>
                        <a:pt x="1004" y="5"/>
                      </a:lnTo>
                      <a:lnTo>
                        <a:pt x="989" y="1"/>
                      </a:lnTo>
                      <a:lnTo>
                        <a:pt x="972" y="0"/>
                      </a:lnTo>
                      <a:lnTo>
                        <a:pt x="967" y="0"/>
                      </a:lnTo>
                      <a:lnTo>
                        <a:pt x="951" y="0"/>
                      </a:lnTo>
                      <a:lnTo>
                        <a:pt x="926" y="0"/>
                      </a:lnTo>
                      <a:lnTo>
                        <a:pt x="895" y="0"/>
                      </a:lnTo>
                      <a:lnTo>
                        <a:pt x="857" y="0"/>
                      </a:lnTo>
                      <a:lnTo>
                        <a:pt x="815" y="0"/>
                      </a:lnTo>
                      <a:lnTo>
                        <a:pt x="770" y="0"/>
                      </a:lnTo>
                      <a:lnTo>
                        <a:pt x="724" y="0"/>
                      </a:lnTo>
                      <a:lnTo>
                        <a:pt x="678" y="0"/>
                      </a:lnTo>
                      <a:lnTo>
                        <a:pt x="633" y="0"/>
                      </a:lnTo>
                      <a:lnTo>
                        <a:pt x="590" y="0"/>
                      </a:lnTo>
                      <a:lnTo>
                        <a:pt x="553" y="0"/>
                      </a:lnTo>
                      <a:lnTo>
                        <a:pt x="521" y="0"/>
                      </a:lnTo>
                      <a:lnTo>
                        <a:pt x="497" y="0"/>
                      </a:lnTo>
                      <a:lnTo>
                        <a:pt x="480" y="0"/>
                      </a:lnTo>
                      <a:lnTo>
                        <a:pt x="475" y="0"/>
                      </a:lnTo>
                      <a:lnTo>
                        <a:pt x="451" y="1"/>
                      </a:lnTo>
                      <a:lnTo>
                        <a:pt x="430" y="6"/>
                      </a:lnTo>
                      <a:lnTo>
                        <a:pt x="411" y="13"/>
                      </a:lnTo>
                      <a:lnTo>
                        <a:pt x="396" y="21"/>
                      </a:lnTo>
                      <a:lnTo>
                        <a:pt x="384" y="29"/>
                      </a:lnTo>
                      <a:lnTo>
                        <a:pt x="374" y="36"/>
                      </a:lnTo>
                      <a:lnTo>
                        <a:pt x="368" y="41"/>
                      </a:lnTo>
                      <a:lnTo>
                        <a:pt x="364" y="45"/>
                      </a:lnTo>
                      <a:lnTo>
                        <a:pt x="365" y="45"/>
                      </a:lnTo>
                      <a:lnTo>
                        <a:pt x="364" y="46"/>
                      </a:lnTo>
                      <a:lnTo>
                        <a:pt x="362" y="47"/>
                      </a:lnTo>
                      <a:lnTo>
                        <a:pt x="361" y="49"/>
                      </a:lnTo>
                      <a:lnTo>
                        <a:pt x="358" y="51"/>
                      </a:lnTo>
                      <a:lnTo>
                        <a:pt x="354" y="55"/>
                      </a:lnTo>
                      <a:lnTo>
                        <a:pt x="341" y="69"/>
                      </a:lnTo>
                      <a:lnTo>
                        <a:pt x="323" y="87"/>
                      </a:lnTo>
                      <a:lnTo>
                        <a:pt x="302" y="110"/>
                      </a:lnTo>
                      <a:lnTo>
                        <a:pt x="280" y="132"/>
                      </a:lnTo>
                      <a:lnTo>
                        <a:pt x="262" y="153"/>
                      </a:lnTo>
                      <a:lnTo>
                        <a:pt x="247" y="169"/>
                      </a:lnTo>
                      <a:lnTo>
                        <a:pt x="239" y="177"/>
                      </a:lnTo>
                      <a:lnTo>
                        <a:pt x="229" y="181"/>
                      </a:lnTo>
                      <a:lnTo>
                        <a:pt x="213" y="185"/>
                      </a:lnTo>
                      <a:lnTo>
                        <a:pt x="194" y="192"/>
                      </a:lnTo>
                      <a:lnTo>
                        <a:pt x="172" y="199"/>
                      </a:lnTo>
                      <a:lnTo>
                        <a:pt x="150" y="206"/>
                      </a:lnTo>
                      <a:lnTo>
                        <a:pt x="131" y="212"/>
                      </a:lnTo>
                      <a:lnTo>
                        <a:pt x="119" y="216"/>
                      </a:lnTo>
                      <a:lnTo>
                        <a:pt x="114" y="218"/>
                      </a:lnTo>
                      <a:lnTo>
                        <a:pt x="112" y="219"/>
                      </a:lnTo>
                      <a:lnTo>
                        <a:pt x="92" y="229"/>
                      </a:lnTo>
                      <a:lnTo>
                        <a:pt x="77" y="242"/>
                      </a:lnTo>
                      <a:lnTo>
                        <a:pt x="63" y="257"/>
                      </a:lnTo>
                      <a:lnTo>
                        <a:pt x="54" y="272"/>
                      </a:lnTo>
                      <a:lnTo>
                        <a:pt x="46" y="288"/>
                      </a:lnTo>
                      <a:lnTo>
                        <a:pt x="40" y="305"/>
                      </a:lnTo>
                      <a:lnTo>
                        <a:pt x="38" y="321"/>
                      </a:lnTo>
                      <a:lnTo>
                        <a:pt x="37" y="337"/>
                      </a:lnTo>
                      <a:lnTo>
                        <a:pt x="37" y="338"/>
                      </a:lnTo>
                      <a:lnTo>
                        <a:pt x="37" y="340"/>
                      </a:lnTo>
                      <a:lnTo>
                        <a:pt x="37" y="342"/>
                      </a:lnTo>
                      <a:lnTo>
                        <a:pt x="37" y="348"/>
                      </a:lnTo>
                      <a:lnTo>
                        <a:pt x="37" y="356"/>
                      </a:lnTo>
                      <a:lnTo>
                        <a:pt x="37" y="366"/>
                      </a:lnTo>
                      <a:lnTo>
                        <a:pt x="29" y="371"/>
                      </a:lnTo>
                      <a:lnTo>
                        <a:pt x="22" y="376"/>
                      </a:lnTo>
                      <a:lnTo>
                        <a:pt x="16" y="383"/>
                      </a:lnTo>
                      <a:lnTo>
                        <a:pt x="12" y="390"/>
                      </a:lnTo>
                      <a:lnTo>
                        <a:pt x="8" y="397"/>
                      </a:lnTo>
                      <a:lnTo>
                        <a:pt x="5" y="404"/>
                      </a:lnTo>
                      <a:lnTo>
                        <a:pt x="2" y="411"/>
                      </a:lnTo>
                      <a:lnTo>
                        <a:pt x="1" y="418"/>
                      </a:lnTo>
                      <a:lnTo>
                        <a:pt x="1" y="419"/>
                      </a:lnTo>
                      <a:lnTo>
                        <a:pt x="0" y="421"/>
                      </a:lnTo>
                      <a:lnTo>
                        <a:pt x="0" y="485"/>
                      </a:lnTo>
                      <a:lnTo>
                        <a:pt x="0" y="486"/>
                      </a:lnTo>
                      <a:lnTo>
                        <a:pt x="2" y="502"/>
                      </a:lnTo>
                      <a:lnTo>
                        <a:pt x="7" y="517"/>
                      </a:lnTo>
                      <a:lnTo>
                        <a:pt x="14" y="530"/>
                      </a:lnTo>
                      <a:lnTo>
                        <a:pt x="23" y="541"/>
                      </a:lnTo>
                      <a:lnTo>
                        <a:pt x="33" y="552"/>
                      </a:lnTo>
                      <a:lnTo>
                        <a:pt x="45" y="560"/>
                      </a:lnTo>
                      <a:lnTo>
                        <a:pt x="56" y="565"/>
                      </a:lnTo>
                      <a:lnTo>
                        <a:pt x="69" y="570"/>
                      </a:lnTo>
                      <a:lnTo>
                        <a:pt x="70" y="570"/>
                      </a:lnTo>
                      <a:lnTo>
                        <a:pt x="71" y="571"/>
                      </a:lnTo>
                      <a:lnTo>
                        <a:pt x="73" y="571"/>
                      </a:lnTo>
                      <a:lnTo>
                        <a:pt x="77" y="572"/>
                      </a:lnTo>
                      <a:lnTo>
                        <a:pt x="84" y="573"/>
                      </a:lnTo>
                      <a:lnTo>
                        <a:pt x="92" y="575"/>
                      </a:lnTo>
                      <a:lnTo>
                        <a:pt x="101" y="577"/>
                      </a:lnTo>
                      <a:lnTo>
                        <a:pt x="111" y="578"/>
                      </a:lnTo>
                      <a:lnTo>
                        <a:pt x="120" y="580"/>
                      </a:lnTo>
                      <a:lnTo>
                        <a:pt x="128" y="581"/>
                      </a:lnTo>
                      <a:lnTo>
                        <a:pt x="139" y="599"/>
                      </a:lnTo>
                      <a:lnTo>
                        <a:pt x="153" y="615"/>
                      </a:lnTo>
                      <a:lnTo>
                        <a:pt x="168" y="629"/>
                      </a:lnTo>
                      <a:lnTo>
                        <a:pt x="184" y="641"/>
                      </a:lnTo>
                      <a:lnTo>
                        <a:pt x="203" y="651"/>
                      </a:lnTo>
                      <a:lnTo>
                        <a:pt x="222" y="657"/>
                      </a:lnTo>
                      <a:lnTo>
                        <a:pt x="243" y="662"/>
                      </a:lnTo>
                      <a:lnTo>
                        <a:pt x="265" y="663"/>
                      </a:lnTo>
                      <a:lnTo>
                        <a:pt x="285" y="662"/>
                      </a:lnTo>
                      <a:lnTo>
                        <a:pt x="304" y="659"/>
                      </a:lnTo>
                      <a:lnTo>
                        <a:pt x="323" y="652"/>
                      </a:lnTo>
                      <a:lnTo>
                        <a:pt x="340" y="644"/>
                      </a:lnTo>
                      <a:lnTo>
                        <a:pt x="356" y="633"/>
                      </a:lnTo>
                      <a:lnTo>
                        <a:pt x="371" y="621"/>
                      </a:lnTo>
                      <a:lnTo>
                        <a:pt x="384" y="607"/>
                      </a:lnTo>
                      <a:lnTo>
                        <a:pt x="395" y="591"/>
                      </a:lnTo>
                      <a:lnTo>
                        <a:pt x="404" y="591"/>
                      </a:lnTo>
                      <a:lnTo>
                        <a:pt x="417" y="591"/>
                      </a:lnTo>
                      <a:lnTo>
                        <a:pt x="434" y="591"/>
                      </a:lnTo>
                      <a:lnTo>
                        <a:pt x="456" y="591"/>
                      </a:lnTo>
                      <a:lnTo>
                        <a:pt x="479" y="591"/>
                      </a:lnTo>
                      <a:lnTo>
                        <a:pt x="506" y="591"/>
                      </a:lnTo>
                      <a:lnTo>
                        <a:pt x="532" y="591"/>
                      </a:lnTo>
                      <a:lnTo>
                        <a:pt x="561" y="591"/>
                      </a:lnTo>
                      <a:lnTo>
                        <a:pt x="589" y="591"/>
                      </a:lnTo>
                      <a:lnTo>
                        <a:pt x="615" y="591"/>
                      </a:lnTo>
                      <a:lnTo>
                        <a:pt x="642" y="591"/>
                      </a:lnTo>
                      <a:lnTo>
                        <a:pt x="665" y="591"/>
                      </a:lnTo>
                      <a:lnTo>
                        <a:pt x="687" y="591"/>
                      </a:lnTo>
                      <a:lnTo>
                        <a:pt x="704" y="591"/>
                      </a:lnTo>
                      <a:lnTo>
                        <a:pt x="717" y="591"/>
                      </a:lnTo>
                      <a:lnTo>
                        <a:pt x="726" y="591"/>
                      </a:lnTo>
                      <a:lnTo>
                        <a:pt x="737" y="607"/>
                      </a:lnTo>
                      <a:lnTo>
                        <a:pt x="750" y="621"/>
                      </a:lnTo>
                      <a:lnTo>
                        <a:pt x="765" y="633"/>
                      </a:lnTo>
                      <a:lnTo>
                        <a:pt x="781" y="644"/>
                      </a:lnTo>
                      <a:lnTo>
                        <a:pt x="800" y="652"/>
                      </a:lnTo>
                      <a:lnTo>
                        <a:pt x="818" y="659"/>
                      </a:lnTo>
                      <a:lnTo>
                        <a:pt x="838" y="662"/>
                      </a:lnTo>
                      <a:lnTo>
                        <a:pt x="857" y="663"/>
                      </a:lnTo>
                      <a:lnTo>
                        <a:pt x="878" y="662"/>
                      </a:lnTo>
                      <a:lnTo>
                        <a:pt x="899" y="657"/>
                      </a:lnTo>
                      <a:lnTo>
                        <a:pt x="918" y="651"/>
                      </a:lnTo>
                      <a:lnTo>
                        <a:pt x="937" y="640"/>
                      </a:lnTo>
                      <a:lnTo>
                        <a:pt x="954" y="629"/>
                      </a:lnTo>
                      <a:lnTo>
                        <a:pt x="969" y="614"/>
                      </a:lnTo>
                      <a:lnTo>
                        <a:pt x="983" y="598"/>
                      </a:lnTo>
                      <a:lnTo>
                        <a:pt x="994" y="580"/>
                      </a:lnTo>
                      <a:lnTo>
                        <a:pt x="1005" y="579"/>
                      </a:lnTo>
                      <a:lnTo>
                        <a:pt x="1017" y="577"/>
                      </a:lnTo>
                      <a:lnTo>
                        <a:pt x="1031" y="575"/>
                      </a:lnTo>
                      <a:lnTo>
                        <a:pt x="1045" y="572"/>
                      </a:lnTo>
                      <a:lnTo>
                        <a:pt x="1057" y="571"/>
                      </a:lnTo>
                      <a:lnTo>
                        <a:pt x="1068" y="569"/>
                      </a:lnTo>
                      <a:lnTo>
                        <a:pt x="1075" y="568"/>
                      </a:lnTo>
                      <a:lnTo>
                        <a:pt x="1077" y="568"/>
                      </a:lnTo>
                      <a:lnTo>
                        <a:pt x="1089" y="565"/>
                      </a:lnTo>
                      <a:lnTo>
                        <a:pt x="1100" y="560"/>
                      </a:lnTo>
                      <a:lnTo>
                        <a:pt x="1111" y="554"/>
                      </a:lnTo>
                      <a:lnTo>
                        <a:pt x="1120" y="545"/>
                      </a:lnTo>
                      <a:lnTo>
                        <a:pt x="1128" y="534"/>
                      </a:lnTo>
                      <a:lnTo>
                        <a:pt x="1135" y="522"/>
                      </a:lnTo>
                      <a:lnTo>
                        <a:pt x="1138" y="508"/>
                      </a:lnTo>
                      <a:lnTo>
                        <a:pt x="1141" y="492"/>
                      </a:lnTo>
                      <a:lnTo>
                        <a:pt x="1141" y="432"/>
                      </a:lnTo>
                      <a:lnTo>
                        <a:pt x="1140" y="4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74" name="Freeform 190"/>
                <p:cNvSpPr>
                  <a:spLocks noEditPoints="1"/>
                </p:cNvSpPr>
                <p:nvPr/>
              </p:nvSpPr>
              <p:spPr bwMode="auto">
                <a:xfrm>
                  <a:off x="4479" y="1839"/>
                  <a:ext cx="490" cy="274"/>
                </a:xfrm>
                <a:custGeom>
                  <a:avLst/>
                  <a:gdLst>
                    <a:gd name="T0" fmla="*/ 220 w 1076"/>
                    <a:gd name="T1" fmla="*/ 78 h 599"/>
                    <a:gd name="T2" fmla="*/ 216 w 1076"/>
                    <a:gd name="T3" fmla="*/ 46 h 599"/>
                    <a:gd name="T4" fmla="*/ 203 w 1076"/>
                    <a:gd name="T5" fmla="*/ 3 h 599"/>
                    <a:gd name="T6" fmla="*/ 88 w 1076"/>
                    <a:gd name="T7" fmla="*/ 0 h 599"/>
                    <a:gd name="T8" fmla="*/ 74 w 1076"/>
                    <a:gd name="T9" fmla="*/ 7 h 599"/>
                    <a:gd name="T10" fmla="*/ 56 w 1076"/>
                    <a:gd name="T11" fmla="*/ 25 h 599"/>
                    <a:gd name="T12" fmla="*/ 37 w 1076"/>
                    <a:gd name="T13" fmla="*/ 39 h 599"/>
                    <a:gd name="T14" fmla="*/ 20 w 1076"/>
                    <a:gd name="T15" fmla="*/ 45 h 599"/>
                    <a:gd name="T16" fmla="*/ 8 w 1076"/>
                    <a:gd name="T17" fmla="*/ 60 h 599"/>
                    <a:gd name="T18" fmla="*/ 7 w 1076"/>
                    <a:gd name="T19" fmla="*/ 64 h 599"/>
                    <a:gd name="T20" fmla="*/ 5 w 1076"/>
                    <a:gd name="T21" fmla="*/ 76 h 599"/>
                    <a:gd name="T22" fmla="*/ 0 w 1076"/>
                    <a:gd name="T23" fmla="*/ 82 h 599"/>
                    <a:gd name="T24" fmla="*/ 4 w 1076"/>
                    <a:gd name="T25" fmla="*/ 103 h 599"/>
                    <a:gd name="T26" fmla="*/ 25 w 1076"/>
                    <a:gd name="T27" fmla="*/ 109 h 599"/>
                    <a:gd name="T28" fmla="*/ 41 w 1076"/>
                    <a:gd name="T29" fmla="*/ 124 h 599"/>
                    <a:gd name="T30" fmla="*/ 62 w 1076"/>
                    <a:gd name="T31" fmla="*/ 121 h 599"/>
                    <a:gd name="T32" fmla="*/ 149 w 1076"/>
                    <a:gd name="T33" fmla="*/ 113 h 599"/>
                    <a:gd name="T34" fmla="*/ 168 w 1076"/>
                    <a:gd name="T35" fmla="*/ 125 h 599"/>
                    <a:gd name="T36" fmla="*/ 189 w 1076"/>
                    <a:gd name="T37" fmla="*/ 118 h 599"/>
                    <a:gd name="T38" fmla="*/ 218 w 1076"/>
                    <a:gd name="T39" fmla="*/ 105 h 599"/>
                    <a:gd name="T40" fmla="*/ 223 w 1076"/>
                    <a:gd name="T41" fmla="*/ 96 h 599"/>
                    <a:gd name="T42" fmla="*/ 14 w 1076"/>
                    <a:gd name="T43" fmla="*/ 64 h 599"/>
                    <a:gd name="T44" fmla="*/ 16 w 1076"/>
                    <a:gd name="T45" fmla="*/ 56 h 599"/>
                    <a:gd name="T46" fmla="*/ 31 w 1076"/>
                    <a:gd name="T47" fmla="*/ 48 h 599"/>
                    <a:gd name="T48" fmla="*/ 79 w 1076"/>
                    <a:gd name="T49" fmla="*/ 12 h 599"/>
                    <a:gd name="T50" fmla="*/ 86 w 1076"/>
                    <a:gd name="T51" fmla="*/ 7 h 599"/>
                    <a:gd name="T52" fmla="*/ 200 w 1076"/>
                    <a:gd name="T53" fmla="*/ 11 h 599"/>
                    <a:gd name="T54" fmla="*/ 206 w 1076"/>
                    <a:gd name="T55" fmla="*/ 31 h 599"/>
                    <a:gd name="T56" fmla="*/ 209 w 1076"/>
                    <a:gd name="T57" fmla="*/ 68 h 599"/>
                    <a:gd name="T58" fmla="*/ 178 w 1076"/>
                    <a:gd name="T59" fmla="*/ 75 h 599"/>
                    <a:gd name="T60" fmla="*/ 168 w 1076"/>
                    <a:gd name="T61" fmla="*/ 74 h 599"/>
                    <a:gd name="T62" fmla="*/ 158 w 1076"/>
                    <a:gd name="T63" fmla="*/ 77 h 599"/>
                    <a:gd name="T64" fmla="*/ 53 w 1076"/>
                    <a:gd name="T65" fmla="*/ 74 h 599"/>
                    <a:gd name="T66" fmla="*/ 43 w 1076"/>
                    <a:gd name="T67" fmla="*/ 74 h 599"/>
                    <a:gd name="T68" fmla="*/ 14 w 1076"/>
                    <a:gd name="T69" fmla="*/ 77 h 599"/>
                    <a:gd name="T70" fmla="*/ 17 w 1076"/>
                    <a:gd name="T71" fmla="*/ 101 h 599"/>
                    <a:gd name="T72" fmla="*/ 10 w 1076"/>
                    <a:gd name="T73" fmla="*/ 99 h 599"/>
                    <a:gd name="T74" fmla="*/ 7 w 1076"/>
                    <a:gd name="T75" fmla="*/ 85 h 599"/>
                    <a:gd name="T76" fmla="*/ 12 w 1076"/>
                    <a:gd name="T77" fmla="*/ 81 h 599"/>
                    <a:gd name="T78" fmla="*/ 25 w 1076"/>
                    <a:gd name="T79" fmla="*/ 89 h 599"/>
                    <a:gd name="T80" fmla="*/ 23 w 1076"/>
                    <a:gd name="T81" fmla="*/ 101 h 599"/>
                    <a:gd name="T82" fmla="*/ 37 w 1076"/>
                    <a:gd name="T83" fmla="*/ 115 h 599"/>
                    <a:gd name="T84" fmla="*/ 30 w 1076"/>
                    <a:gd name="T85" fmla="*/ 96 h 599"/>
                    <a:gd name="T86" fmla="*/ 42 w 1076"/>
                    <a:gd name="T87" fmla="*/ 81 h 599"/>
                    <a:gd name="T88" fmla="*/ 62 w 1076"/>
                    <a:gd name="T89" fmla="*/ 86 h 599"/>
                    <a:gd name="T90" fmla="*/ 66 w 1076"/>
                    <a:gd name="T91" fmla="*/ 107 h 599"/>
                    <a:gd name="T92" fmla="*/ 48 w 1076"/>
                    <a:gd name="T93" fmla="*/ 118 h 599"/>
                    <a:gd name="T94" fmla="*/ 74 w 1076"/>
                    <a:gd name="T95" fmla="*/ 99 h 599"/>
                    <a:gd name="T96" fmla="*/ 69 w 1076"/>
                    <a:gd name="T97" fmla="*/ 84 h 599"/>
                    <a:gd name="T98" fmla="*/ 149 w 1076"/>
                    <a:gd name="T99" fmla="*/ 86 h 599"/>
                    <a:gd name="T100" fmla="*/ 145 w 1076"/>
                    <a:gd name="T101" fmla="*/ 100 h 599"/>
                    <a:gd name="T102" fmla="*/ 164 w 1076"/>
                    <a:gd name="T103" fmla="*/ 117 h 599"/>
                    <a:gd name="T104" fmla="*/ 152 w 1076"/>
                    <a:gd name="T105" fmla="*/ 99 h 599"/>
                    <a:gd name="T106" fmla="*/ 162 w 1076"/>
                    <a:gd name="T107" fmla="*/ 82 h 599"/>
                    <a:gd name="T108" fmla="*/ 183 w 1076"/>
                    <a:gd name="T109" fmla="*/ 84 h 599"/>
                    <a:gd name="T110" fmla="*/ 189 w 1076"/>
                    <a:gd name="T111" fmla="*/ 103 h 599"/>
                    <a:gd name="T112" fmla="*/ 175 w 1076"/>
                    <a:gd name="T113" fmla="*/ 118 h 599"/>
                    <a:gd name="T114" fmla="*/ 215 w 1076"/>
                    <a:gd name="T115" fmla="*/ 99 h 599"/>
                    <a:gd name="T116" fmla="*/ 202 w 1076"/>
                    <a:gd name="T117" fmla="*/ 101 h 599"/>
                    <a:gd name="T118" fmla="*/ 197 w 1076"/>
                    <a:gd name="T119" fmla="*/ 99 h 599"/>
                    <a:gd name="T120" fmla="*/ 192 w 1076"/>
                    <a:gd name="T121" fmla="*/ 84 h 599"/>
                    <a:gd name="T122" fmla="*/ 216 w 1076"/>
                    <a:gd name="T123" fmla="*/ 83 h 599"/>
                    <a:gd name="T124" fmla="*/ 216 w 1076"/>
                    <a:gd name="T125" fmla="*/ 96 h 599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1076" h="599">
                      <a:moveTo>
                        <a:pt x="1076" y="401"/>
                      </a:moveTo>
                      <a:lnTo>
                        <a:pt x="1075" y="396"/>
                      </a:lnTo>
                      <a:lnTo>
                        <a:pt x="1073" y="391"/>
                      </a:lnTo>
                      <a:lnTo>
                        <a:pt x="1071" y="386"/>
                      </a:lnTo>
                      <a:lnTo>
                        <a:pt x="1066" y="380"/>
                      </a:lnTo>
                      <a:lnTo>
                        <a:pt x="1061" y="374"/>
                      </a:lnTo>
                      <a:lnTo>
                        <a:pt x="1056" y="369"/>
                      </a:lnTo>
                      <a:lnTo>
                        <a:pt x="1049" y="364"/>
                      </a:lnTo>
                      <a:lnTo>
                        <a:pt x="1041" y="359"/>
                      </a:lnTo>
                      <a:lnTo>
                        <a:pt x="1041" y="326"/>
                      </a:lnTo>
                      <a:lnTo>
                        <a:pt x="1041" y="272"/>
                      </a:lnTo>
                      <a:lnTo>
                        <a:pt x="1041" y="221"/>
                      </a:lnTo>
                      <a:lnTo>
                        <a:pt x="1041" y="199"/>
                      </a:lnTo>
                      <a:lnTo>
                        <a:pt x="997" y="44"/>
                      </a:lnTo>
                      <a:lnTo>
                        <a:pt x="995" y="37"/>
                      </a:lnTo>
                      <a:lnTo>
                        <a:pt x="990" y="30"/>
                      </a:lnTo>
                      <a:lnTo>
                        <a:pt x="985" y="22"/>
                      </a:lnTo>
                      <a:lnTo>
                        <a:pt x="980" y="15"/>
                      </a:lnTo>
                      <a:lnTo>
                        <a:pt x="972" y="9"/>
                      </a:lnTo>
                      <a:lnTo>
                        <a:pt x="962" y="4"/>
                      </a:lnTo>
                      <a:lnTo>
                        <a:pt x="952" y="1"/>
                      </a:lnTo>
                      <a:lnTo>
                        <a:pt x="940" y="0"/>
                      </a:lnTo>
                      <a:lnTo>
                        <a:pt x="443" y="0"/>
                      </a:lnTo>
                      <a:lnTo>
                        <a:pt x="423" y="1"/>
                      </a:lnTo>
                      <a:lnTo>
                        <a:pt x="407" y="5"/>
                      </a:lnTo>
                      <a:lnTo>
                        <a:pt x="392" y="11"/>
                      </a:lnTo>
                      <a:lnTo>
                        <a:pt x="379" y="16"/>
                      </a:lnTo>
                      <a:lnTo>
                        <a:pt x="370" y="22"/>
                      </a:lnTo>
                      <a:lnTo>
                        <a:pt x="362" y="28"/>
                      </a:lnTo>
                      <a:lnTo>
                        <a:pt x="357" y="32"/>
                      </a:lnTo>
                      <a:lnTo>
                        <a:pt x="355" y="35"/>
                      </a:lnTo>
                      <a:lnTo>
                        <a:pt x="351" y="39"/>
                      </a:lnTo>
                      <a:lnTo>
                        <a:pt x="338" y="53"/>
                      </a:lnTo>
                      <a:lnTo>
                        <a:pt x="319" y="73"/>
                      </a:lnTo>
                      <a:lnTo>
                        <a:pt x="296" y="96"/>
                      </a:lnTo>
                      <a:lnTo>
                        <a:pt x="273" y="120"/>
                      </a:lnTo>
                      <a:lnTo>
                        <a:pt x="253" y="143"/>
                      </a:lnTo>
                      <a:lnTo>
                        <a:pt x="235" y="161"/>
                      </a:lnTo>
                      <a:lnTo>
                        <a:pt x="224" y="173"/>
                      </a:lnTo>
                      <a:lnTo>
                        <a:pt x="216" y="175"/>
                      </a:lnTo>
                      <a:lnTo>
                        <a:pt x="201" y="181"/>
                      </a:lnTo>
                      <a:lnTo>
                        <a:pt x="180" y="188"/>
                      </a:lnTo>
                      <a:lnTo>
                        <a:pt x="156" y="195"/>
                      </a:lnTo>
                      <a:lnTo>
                        <a:pt x="133" y="203"/>
                      </a:lnTo>
                      <a:lnTo>
                        <a:pt x="113" y="209"/>
                      </a:lnTo>
                      <a:lnTo>
                        <a:pt x="99" y="213"/>
                      </a:lnTo>
                      <a:lnTo>
                        <a:pt x="94" y="216"/>
                      </a:lnTo>
                      <a:lnTo>
                        <a:pt x="76" y="226"/>
                      </a:lnTo>
                      <a:lnTo>
                        <a:pt x="62" y="237"/>
                      </a:lnTo>
                      <a:lnTo>
                        <a:pt x="52" y="251"/>
                      </a:lnTo>
                      <a:lnTo>
                        <a:pt x="45" y="264"/>
                      </a:lnTo>
                      <a:lnTo>
                        <a:pt x="41" y="278"/>
                      </a:lnTo>
                      <a:lnTo>
                        <a:pt x="37" y="289"/>
                      </a:lnTo>
                      <a:lnTo>
                        <a:pt x="36" y="298"/>
                      </a:lnTo>
                      <a:lnTo>
                        <a:pt x="36" y="305"/>
                      </a:lnTo>
                      <a:lnTo>
                        <a:pt x="36" y="306"/>
                      </a:lnTo>
                      <a:lnTo>
                        <a:pt x="36" y="308"/>
                      </a:lnTo>
                      <a:lnTo>
                        <a:pt x="36" y="315"/>
                      </a:lnTo>
                      <a:lnTo>
                        <a:pt x="36" y="326"/>
                      </a:lnTo>
                      <a:lnTo>
                        <a:pt x="36" y="341"/>
                      </a:lnTo>
                      <a:lnTo>
                        <a:pt x="36" y="355"/>
                      </a:lnTo>
                      <a:lnTo>
                        <a:pt x="28" y="357"/>
                      </a:lnTo>
                      <a:lnTo>
                        <a:pt x="21" y="362"/>
                      </a:lnTo>
                      <a:lnTo>
                        <a:pt x="14" y="366"/>
                      </a:lnTo>
                      <a:lnTo>
                        <a:pt x="9" y="371"/>
                      </a:lnTo>
                      <a:lnTo>
                        <a:pt x="6" y="377"/>
                      </a:lnTo>
                      <a:lnTo>
                        <a:pt x="4" y="381"/>
                      </a:lnTo>
                      <a:lnTo>
                        <a:pt x="1" y="386"/>
                      </a:lnTo>
                      <a:lnTo>
                        <a:pt x="0" y="391"/>
                      </a:lnTo>
                      <a:lnTo>
                        <a:pt x="0" y="392"/>
                      </a:lnTo>
                      <a:lnTo>
                        <a:pt x="0" y="453"/>
                      </a:lnTo>
                      <a:lnTo>
                        <a:pt x="1" y="464"/>
                      </a:lnTo>
                      <a:lnTo>
                        <a:pt x="6" y="475"/>
                      </a:lnTo>
                      <a:lnTo>
                        <a:pt x="11" y="484"/>
                      </a:lnTo>
                      <a:lnTo>
                        <a:pt x="18" y="491"/>
                      </a:lnTo>
                      <a:lnTo>
                        <a:pt x="24" y="497"/>
                      </a:lnTo>
                      <a:lnTo>
                        <a:pt x="31" y="501"/>
                      </a:lnTo>
                      <a:lnTo>
                        <a:pt x="38" y="505"/>
                      </a:lnTo>
                      <a:lnTo>
                        <a:pt x="45" y="507"/>
                      </a:lnTo>
                      <a:lnTo>
                        <a:pt x="46" y="508"/>
                      </a:lnTo>
                      <a:lnTo>
                        <a:pt x="118" y="521"/>
                      </a:lnTo>
                      <a:lnTo>
                        <a:pt x="126" y="537"/>
                      </a:lnTo>
                      <a:lnTo>
                        <a:pt x="136" y="552"/>
                      </a:lnTo>
                      <a:lnTo>
                        <a:pt x="149" y="566"/>
                      </a:lnTo>
                      <a:lnTo>
                        <a:pt x="163" y="577"/>
                      </a:lnTo>
                      <a:lnTo>
                        <a:pt x="178" y="586"/>
                      </a:lnTo>
                      <a:lnTo>
                        <a:pt x="195" y="593"/>
                      </a:lnTo>
                      <a:lnTo>
                        <a:pt x="213" y="598"/>
                      </a:lnTo>
                      <a:lnTo>
                        <a:pt x="233" y="599"/>
                      </a:lnTo>
                      <a:lnTo>
                        <a:pt x="251" y="598"/>
                      </a:lnTo>
                      <a:lnTo>
                        <a:pt x="269" y="593"/>
                      </a:lnTo>
                      <a:lnTo>
                        <a:pt x="285" y="587"/>
                      </a:lnTo>
                      <a:lnTo>
                        <a:pt x="300" y="578"/>
                      </a:lnTo>
                      <a:lnTo>
                        <a:pt x="314" y="568"/>
                      </a:lnTo>
                      <a:lnTo>
                        <a:pt x="326" y="555"/>
                      </a:lnTo>
                      <a:lnTo>
                        <a:pt x="337" y="541"/>
                      </a:lnTo>
                      <a:lnTo>
                        <a:pt x="345" y="526"/>
                      </a:lnTo>
                      <a:lnTo>
                        <a:pt x="712" y="526"/>
                      </a:lnTo>
                      <a:lnTo>
                        <a:pt x="720" y="541"/>
                      </a:lnTo>
                      <a:lnTo>
                        <a:pt x="731" y="555"/>
                      </a:lnTo>
                      <a:lnTo>
                        <a:pt x="743" y="568"/>
                      </a:lnTo>
                      <a:lnTo>
                        <a:pt x="757" y="578"/>
                      </a:lnTo>
                      <a:lnTo>
                        <a:pt x="772" y="587"/>
                      </a:lnTo>
                      <a:lnTo>
                        <a:pt x="790" y="593"/>
                      </a:lnTo>
                      <a:lnTo>
                        <a:pt x="807" y="598"/>
                      </a:lnTo>
                      <a:lnTo>
                        <a:pt x="825" y="599"/>
                      </a:lnTo>
                      <a:lnTo>
                        <a:pt x="845" y="598"/>
                      </a:lnTo>
                      <a:lnTo>
                        <a:pt x="863" y="593"/>
                      </a:lnTo>
                      <a:lnTo>
                        <a:pt x="879" y="586"/>
                      </a:lnTo>
                      <a:lnTo>
                        <a:pt x="896" y="576"/>
                      </a:lnTo>
                      <a:lnTo>
                        <a:pt x="911" y="564"/>
                      </a:lnTo>
                      <a:lnTo>
                        <a:pt x="922" y="551"/>
                      </a:lnTo>
                      <a:lnTo>
                        <a:pt x="932" y="536"/>
                      </a:lnTo>
                      <a:lnTo>
                        <a:pt x="940" y="518"/>
                      </a:lnTo>
                      <a:lnTo>
                        <a:pt x="1041" y="505"/>
                      </a:lnTo>
                      <a:lnTo>
                        <a:pt x="1045" y="503"/>
                      </a:lnTo>
                      <a:lnTo>
                        <a:pt x="1051" y="501"/>
                      </a:lnTo>
                      <a:lnTo>
                        <a:pt x="1058" y="498"/>
                      </a:lnTo>
                      <a:lnTo>
                        <a:pt x="1064" y="493"/>
                      </a:lnTo>
                      <a:lnTo>
                        <a:pt x="1068" y="487"/>
                      </a:lnTo>
                      <a:lnTo>
                        <a:pt x="1073" y="479"/>
                      </a:lnTo>
                      <a:lnTo>
                        <a:pt x="1075" y="470"/>
                      </a:lnTo>
                      <a:lnTo>
                        <a:pt x="1076" y="460"/>
                      </a:lnTo>
                      <a:lnTo>
                        <a:pt x="1076" y="402"/>
                      </a:lnTo>
                      <a:lnTo>
                        <a:pt x="1076" y="401"/>
                      </a:lnTo>
                      <a:close/>
                      <a:moveTo>
                        <a:pt x="68" y="306"/>
                      </a:moveTo>
                      <a:lnTo>
                        <a:pt x="68" y="306"/>
                      </a:lnTo>
                      <a:lnTo>
                        <a:pt x="68" y="305"/>
                      </a:lnTo>
                      <a:lnTo>
                        <a:pt x="68" y="304"/>
                      </a:lnTo>
                      <a:lnTo>
                        <a:pt x="68" y="300"/>
                      </a:lnTo>
                      <a:lnTo>
                        <a:pt x="69" y="294"/>
                      </a:lnTo>
                      <a:lnTo>
                        <a:pt x="71" y="286"/>
                      </a:lnTo>
                      <a:lnTo>
                        <a:pt x="74" y="278"/>
                      </a:lnTo>
                      <a:lnTo>
                        <a:pt x="79" y="268"/>
                      </a:lnTo>
                      <a:lnTo>
                        <a:pt x="86" y="259"/>
                      </a:lnTo>
                      <a:lnTo>
                        <a:pt x="95" y="251"/>
                      </a:lnTo>
                      <a:lnTo>
                        <a:pt x="106" y="244"/>
                      </a:lnTo>
                      <a:lnTo>
                        <a:pt x="113" y="242"/>
                      </a:lnTo>
                      <a:lnTo>
                        <a:pt x="128" y="237"/>
                      </a:lnTo>
                      <a:lnTo>
                        <a:pt x="150" y="230"/>
                      </a:lnTo>
                      <a:lnTo>
                        <a:pt x="174" y="222"/>
                      </a:lnTo>
                      <a:lnTo>
                        <a:pt x="200" y="214"/>
                      </a:lnTo>
                      <a:lnTo>
                        <a:pt x="220" y="207"/>
                      </a:lnTo>
                      <a:lnTo>
                        <a:pt x="235" y="203"/>
                      </a:lnTo>
                      <a:lnTo>
                        <a:pt x="241" y="201"/>
                      </a:lnTo>
                      <a:lnTo>
                        <a:pt x="379" y="57"/>
                      </a:lnTo>
                      <a:lnTo>
                        <a:pt x="381" y="55"/>
                      </a:lnTo>
                      <a:lnTo>
                        <a:pt x="384" y="52"/>
                      </a:lnTo>
                      <a:lnTo>
                        <a:pt x="390" y="49"/>
                      </a:lnTo>
                      <a:lnTo>
                        <a:pt x="397" y="44"/>
                      </a:lnTo>
                      <a:lnTo>
                        <a:pt x="406" y="39"/>
                      </a:lnTo>
                      <a:lnTo>
                        <a:pt x="416" y="36"/>
                      </a:lnTo>
                      <a:lnTo>
                        <a:pt x="429" y="34"/>
                      </a:lnTo>
                      <a:lnTo>
                        <a:pt x="443" y="32"/>
                      </a:lnTo>
                      <a:lnTo>
                        <a:pt x="942" y="32"/>
                      </a:lnTo>
                      <a:lnTo>
                        <a:pt x="953" y="35"/>
                      </a:lnTo>
                      <a:lnTo>
                        <a:pt x="960" y="43"/>
                      </a:lnTo>
                      <a:lnTo>
                        <a:pt x="965" y="50"/>
                      </a:lnTo>
                      <a:lnTo>
                        <a:pt x="966" y="53"/>
                      </a:lnTo>
                      <a:lnTo>
                        <a:pt x="967" y="59"/>
                      </a:lnTo>
                      <a:lnTo>
                        <a:pt x="972" y="74"/>
                      </a:lnTo>
                      <a:lnTo>
                        <a:pt x="979" y="96"/>
                      </a:lnTo>
                      <a:lnTo>
                        <a:pt x="985" y="121"/>
                      </a:lnTo>
                      <a:lnTo>
                        <a:pt x="993" y="149"/>
                      </a:lnTo>
                      <a:lnTo>
                        <a:pt x="1000" y="173"/>
                      </a:lnTo>
                      <a:lnTo>
                        <a:pt x="1005" y="192"/>
                      </a:lnTo>
                      <a:lnTo>
                        <a:pt x="1008" y="204"/>
                      </a:lnTo>
                      <a:lnTo>
                        <a:pt x="1008" y="225"/>
                      </a:lnTo>
                      <a:lnTo>
                        <a:pt x="1008" y="272"/>
                      </a:lnTo>
                      <a:lnTo>
                        <a:pt x="1008" y="325"/>
                      </a:lnTo>
                      <a:lnTo>
                        <a:pt x="1008" y="368"/>
                      </a:lnTo>
                      <a:lnTo>
                        <a:pt x="886" y="368"/>
                      </a:lnTo>
                      <a:lnTo>
                        <a:pt x="879" y="364"/>
                      </a:lnTo>
                      <a:lnTo>
                        <a:pt x="873" y="361"/>
                      </a:lnTo>
                      <a:lnTo>
                        <a:pt x="866" y="358"/>
                      </a:lnTo>
                      <a:lnTo>
                        <a:pt x="858" y="356"/>
                      </a:lnTo>
                      <a:lnTo>
                        <a:pt x="849" y="354"/>
                      </a:lnTo>
                      <a:lnTo>
                        <a:pt x="841" y="353"/>
                      </a:lnTo>
                      <a:lnTo>
                        <a:pt x="833" y="351"/>
                      </a:lnTo>
                      <a:lnTo>
                        <a:pt x="825" y="351"/>
                      </a:lnTo>
                      <a:lnTo>
                        <a:pt x="817" y="351"/>
                      </a:lnTo>
                      <a:lnTo>
                        <a:pt x="808" y="353"/>
                      </a:lnTo>
                      <a:lnTo>
                        <a:pt x="800" y="354"/>
                      </a:lnTo>
                      <a:lnTo>
                        <a:pt x="792" y="356"/>
                      </a:lnTo>
                      <a:lnTo>
                        <a:pt x="784" y="358"/>
                      </a:lnTo>
                      <a:lnTo>
                        <a:pt x="777" y="361"/>
                      </a:lnTo>
                      <a:lnTo>
                        <a:pt x="770" y="364"/>
                      </a:lnTo>
                      <a:lnTo>
                        <a:pt x="763" y="368"/>
                      </a:lnTo>
                      <a:lnTo>
                        <a:pt x="294" y="368"/>
                      </a:lnTo>
                      <a:lnTo>
                        <a:pt x="287" y="364"/>
                      </a:lnTo>
                      <a:lnTo>
                        <a:pt x="280" y="361"/>
                      </a:lnTo>
                      <a:lnTo>
                        <a:pt x="273" y="358"/>
                      </a:lnTo>
                      <a:lnTo>
                        <a:pt x="265" y="356"/>
                      </a:lnTo>
                      <a:lnTo>
                        <a:pt x="257" y="354"/>
                      </a:lnTo>
                      <a:lnTo>
                        <a:pt x="249" y="353"/>
                      </a:lnTo>
                      <a:lnTo>
                        <a:pt x="241" y="351"/>
                      </a:lnTo>
                      <a:lnTo>
                        <a:pt x="233" y="351"/>
                      </a:lnTo>
                      <a:lnTo>
                        <a:pt x="225" y="351"/>
                      </a:lnTo>
                      <a:lnTo>
                        <a:pt x="216" y="353"/>
                      </a:lnTo>
                      <a:lnTo>
                        <a:pt x="208" y="354"/>
                      </a:lnTo>
                      <a:lnTo>
                        <a:pt x="200" y="356"/>
                      </a:lnTo>
                      <a:lnTo>
                        <a:pt x="192" y="358"/>
                      </a:lnTo>
                      <a:lnTo>
                        <a:pt x="185" y="361"/>
                      </a:lnTo>
                      <a:lnTo>
                        <a:pt x="178" y="364"/>
                      </a:lnTo>
                      <a:lnTo>
                        <a:pt x="171" y="368"/>
                      </a:lnTo>
                      <a:lnTo>
                        <a:pt x="68" y="368"/>
                      </a:lnTo>
                      <a:lnTo>
                        <a:pt x="68" y="306"/>
                      </a:lnTo>
                      <a:close/>
                      <a:moveTo>
                        <a:pt x="109" y="487"/>
                      </a:moveTo>
                      <a:lnTo>
                        <a:pt x="101" y="485"/>
                      </a:lnTo>
                      <a:lnTo>
                        <a:pt x="91" y="484"/>
                      </a:lnTo>
                      <a:lnTo>
                        <a:pt x="82" y="482"/>
                      </a:lnTo>
                      <a:lnTo>
                        <a:pt x="74" y="480"/>
                      </a:lnTo>
                      <a:lnTo>
                        <a:pt x="66" y="479"/>
                      </a:lnTo>
                      <a:lnTo>
                        <a:pt x="59" y="477"/>
                      </a:lnTo>
                      <a:lnTo>
                        <a:pt x="56" y="477"/>
                      </a:lnTo>
                      <a:lnTo>
                        <a:pt x="53" y="476"/>
                      </a:lnTo>
                      <a:lnTo>
                        <a:pt x="49" y="475"/>
                      </a:lnTo>
                      <a:lnTo>
                        <a:pt x="42" y="470"/>
                      </a:lnTo>
                      <a:lnTo>
                        <a:pt x="36" y="463"/>
                      </a:lnTo>
                      <a:lnTo>
                        <a:pt x="33" y="452"/>
                      </a:lnTo>
                      <a:lnTo>
                        <a:pt x="33" y="444"/>
                      </a:lnTo>
                      <a:lnTo>
                        <a:pt x="33" y="425"/>
                      </a:lnTo>
                      <a:lnTo>
                        <a:pt x="33" y="406"/>
                      </a:lnTo>
                      <a:lnTo>
                        <a:pt x="33" y="395"/>
                      </a:lnTo>
                      <a:lnTo>
                        <a:pt x="34" y="392"/>
                      </a:lnTo>
                      <a:lnTo>
                        <a:pt x="37" y="388"/>
                      </a:lnTo>
                      <a:lnTo>
                        <a:pt x="43" y="386"/>
                      </a:lnTo>
                      <a:lnTo>
                        <a:pt x="53" y="384"/>
                      </a:lnTo>
                      <a:lnTo>
                        <a:pt x="58" y="384"/>
                      </a:lnTo>
                      <a:lnTo>
                        <a:pt x="149" y="384"/>
                      </a:lnTo>
                      <a:lnTo>
                        <a:pt x="140" y="393"/>
                      </a:lnTo>
                      <a:lnTo>
                        <a:pt x="132" y="402"/>
                      </a:lnTo>
                      <a:lnTo>
                        <a:pt x="125" y="414"/>
                      </a:lnTo>
                      <a:lnTo>
                        <a:pt x="119" y="424"/>
                      </a:lnTo>
                      <a:lnTo>
                        <a:pt x="114" y="437"/>
                      </a:lnTo>
                      <a:lnTo>
                        <a:pt x="111" y="448"/>
                      </a:lnTo>
                      <a:lnTo>
                        <a:pt x="110" y="462"/>
                      </a:lnTo>
                      <a:lnTo>
                        <a:pt x="109" y="475"/>
                      </a:lnTo>
                      <a:lnTo>
                        <a:pt x="109" y="478"/>
                      </a:lnTo>
                      <a:lnTo>
                        <a:pt x="109" y="480"/>
                      </a:lnTo>
                      <a:lnTo>
                        <a:pt x="109" y="484"/>
                      </a:lnTo>
                      <a:lnTo>
                        <a:pt x="109" y="487"/>
                      </a:lnTo>
                      <a:close/>
                      <a:moveTo>
                        <a:pt x="233" y="567"/>
                      </a:moveTo>
                      <a:lnTo>
                        <a:pt x="215" y="564"/>
                      </a:lnTo>
                      <a:lnTo>
                        <a:pt x="197" y="560"/>
                      </a:lnTo>
                      <a:lnTo>
                        <a:pt x="181" y="551"/>
                      </a:lnTo>
                      <a:lnTo>
                        <a:pt x="167" y="539"/>
                      </a:lnTo>
                      <a:lnTo>
                        <a:pt x="156" y="526"/>
                      </a:lnTo>
                      <a:lnTo>
                        <a:pt x="148" y="510"/>
                      </a:lnTo>
                      <a:lnTo>
                        <a:pt x="143" y="493"/>
                      </a:lnTo>
                      <a:lnTo>
                        <a:pt x="141" y="475"/>
                      </a:lnTo>
                      <a:lnTo>
                        <a:pt x="142" y="457"/>
                      </a:lnTo>
                      <a:lnTo>
                        <a:pt x="147" y="441"/>
                      </a:lnTo>
                      <a:lnTo>
                        <a:pt x="155" y="427"/>
                      </a:lnTo>
                      <a:lnTo>
                        <a:pt x="164" y="414"/>
                      </a:lnTo>
                      <a:lnTo>
                        <a:pt x="175" y="403"/>
                      </a:lnTo>
                      <a:lnTo>
                        <a:pt x="189" y="394"/>
                      </a:lnTo>
                      <a:lnTo>
                        <a:pt x="204" y="387"/>
                      </a:lnTo>
                      <a:lnTo>
                        <a:pt x="220" y="384"/>
                      </a:lnTo>
                      <a:lnTo>
                        <a:pt x="245" y="384"/>
                      </a:lnTo>
                      <a:lnTo>
                        <a:pt x="261" y="387"/>
                      </a:lnTo>
                      <a:lnTo>
                        <a:pt x="276" y="394"/>
                      </a:lnTo>
                      <a:lnTo>
                        <a:pt x="289" y="403"/>
                      </a:lnTo>
                      <a:lnTo>
                        <a:pt x="301" y="414"/>
                      </a:lnTo>
                      <a:lnTo>
                        <a:pt x="310" y="427"/>
                      </a:lnTo>
                      <a:lnTo>
                        <a:pt x="318" y="441"/>
                      </a:lnTo>
                      <a:lnTo>
                        <a:pt x="323" y="457"/>
                      </a:lnTo>
                      <a:lnTo>
                        <a:pt x="324" y="475"/>
                      </a:lnTo>
                      <a:lnTo>
                        <a:pt x="322" y="493"/>
                      </a:lnTo>
                      <a:lnTo>
                        <a:pt x="317" y="510"/>
                      </a:lnTo>
                      <a:lnTo>
                        <a:pt x="309" y="526"/>
                      </a:lnTo>
                      <a:lnTo>
                        <a:pt x="298" y="539"/>
                      </a:lnTo>
                      <a:lnTo>
                        <a:pt x="284" y="551"/>
                      </a:lnTo>
                      <a:lnTo>
                        <a:pt x="269" y="560"/>
                      </a:lnTo>
                      <a:lnTo>
                        <a:pt x="251" y="564"/>
                      </a:lnTo>
                      <a:lnTo>
                        <a:pt x="233" y="567"/>
                      </a:lnTo>
                      <a:close/>
                      <a:moveTo>
                        <a:pt x="702" y="495"/>
                      </a:moveTo>
                      <a:lnTo>
                        <a:pt x="355" y="495"/>
                      </a:lnTo>
                      <a:lnTo>
                        <a:pt x="356" y="490"/>
                      </a:lnTo>
                      <a:lnTo>
                        <a:pt x="356" y="485"/>
                      </a:lnTo>
                      <a:lnTo>
                        <a:pt x="356" y="479"/>
                      </a:lnTo>
                      <a:lnTo>
                        <a:pt x="356" y="475"/>
                      </a:lnTo>
                      <a:lnTo>
                        <a:pt x="355" y="462"/>
                      </a:lnTo>
                      <a:lnTo>
                        <a:pt x="354" y="448"/>
                      </a:lnTo>
                      <a:lnTo>
                        <a:pt x="351" y="437"/>
                      </a:lnTo>
                      <a:lnTo>
                        <a:pt x="346" y="424"/>
                      </a:lnTo>
                      <a:lnTo>
                        <a:pt x="340" y="414"/>
                      </a:lnTo>
                      <a:lnTo>
                        <a:pt x="333" y="402"/>
                      </a:lnTo>
                      <a:lnTo>
                        <a:pt x="325" y="393"/>
                      </a:lnTo>
                      <a:lnTo>
                        <a:pt x="316" y="384"/>
                      </a:lnTo>
                      <a:lnTo>
                        <a:pt x="741" y="384"/>
                      </a:lnTo>
                      <a:lnTo>
                        <a:pt x="732" y="393"/>
                      </a:lnTo>
                      <a:lnTo>
                        <a:pt x="724" y="402"/>
                      </a:lnTo>
                      <a:lnTo>
                        <a:pt x="717" y="414"/>
                      </a:lnTo>
                      <a:lnTo>
                        <a:pt x="711" y="424"/>
                      </a:lnTo>
                      <a:lnTo>
                        <a:pt x="707" y="437"/>
                      </a:lnTo>
                      <a:lnTo>
                        <a:pt x="703" y="448"/>
                      </a:lnTo>
                      <a:lnTo>
                        <a:pt x="702" y="462"/>
                      </a:lnTo>
                      <a:lnTo>
                        <a:pt x="701" y="475"/>
                      </a:lnTo>
                      <a:lnTo>
                        <a:pt x="701" y="479"/>
                      </a:lnTo>
                      <a:lnTo>
                        <a:pt x="701" y="485"/>
                      </a:lnTo>
                      <a:lnTo>
                        <a:pt x="701" y="490"/>
                      </a:lnTo>
                      <a:lnTo>
                        <a:pt x="702" y="495"/>
                      </a:lnTo>
                      <a:close/>
                      <a:moveTo>
                        <a:pt x="825" y="567"/>
                      </a:moveTo>
                      <a:lnTo>
                        <a:pt x="807" y="564"/>
                      </a:lnTo>
                      <a:lnTo>
                        <a:pt x="790" y="560"/>
                      </a:lnTo>
                      <a:lnTo>
                        <a:pt x="773" y="551"/>
                      </a:lnTo>
                      <a:lnTo>
                        <a:pt x="760" y="539"/>
                      </a:lnTo>
                      <a:lnTo>
                        <a:pt x="748" y="526"/>
                      </a:lnTo>
                      <a:lnTo>
                        <a:pt x="740" y="510"/>
                      </a:lnTo>
                      <a:lnTo>
                        <a:pt x="735" y="493"/>
                      </a:lnTo>
                      <a:lnTo>
                        <a:pt x="733" y="475"/>
                      </a:lnTo>
                      <a:lnTo>
                        <a:pt x="734" y="457"/>
                      </a:lnTo>
                      <a:lnTo>
                        <a:pt x="739" y="441"/>
                      </a:lnTo>
                      <a:lnTo>
                        <a:pt x="747" y="427"/>
                      </a:lnTo>
                      <a:lnTo>
                        <a:pt x="756" y="414"/>
                      </a:lnTo>
                      <a:lnTo>
                        <a:pt x="768" y="403"/>
                      </a:lnTo>
                      <a:lnTo>
                        <a:pt x="781" y="394"/>
                      </a:lnTo>
                      <a:lnTo>
                        <a:pt x="796" y="387"/>
                      </a:lnTo>
                      <a:lnTo>
                        <a:pt x="813" y="384"/>
                      </a:lnTo>
                      <a:lnTo>
                        <a:pt x="837" y="384"/>
                      </a:lnTo>
                      <a:lnTo>
                        <a:pt x="853" y="387"/>
                      </a:lnTo>
                      <a:lnTo>
                        <a:pt x="868" y="394"/>
                      </a:lnTo>
                      <a:lnTo>
                        <a:pt x="882" y="403"/>
                      </a:lnTo>
                      <a:lnTo>
                        <a:pt x="893" y="414"/>
                      </a:lnTo>
                      <a:lnTo>
                        <a:pt x="902" y="427"/>
                      </a:lnTo>
                      <a:lnTo>
                        <a:pt x="911" y="441"/>
                      </a:lnTo>
                      <a:lnTo>
                        <a:pt x="915" y="457"/>
                      </a:lnTo>
                      <a:lnTo>
                        <a:pt x="916" y="475"/>
                      </a:lnTo>
                      <a:lnTo>
                        <a:pt x="914" y="493"/>
                      </a:lnTo>
                      <a:lnTo>
                        <a:pt x="909" y="510"/>
                      </a:lnTo>
                      <a:lnTo>
                        <a:pt x="901" y="526"/>
                      </a:lnTo>
                      <a:lnTo>
                        <a:pt x="890" y="539"/>
                      </a:lnTo>
                      <a:lnTo>
                        <a:pt x="876" y="551"/>
                      </a:lnTo>
                      <a:lnTo>
                        <a:pt x="861" y="560"/>
                      </a:lnTo>
                      <a:lnTo>
                        <a:pt x="844" y="564"/>
                      </a:lnTo>
                      <a:lnTo>
                        <a:pt x="825" y="567"/>
                      </a:lnTo>
                      <a:close/>
                      <a:moveTo>
                        <a:pt x="1044" y="460"/>
                      </a:moveTo>
                      <a:lnTo>
                        <a:pt x="1043" y="465"/>
                      </a:lnTo>
                      <a:lnTo>
                        <a:pt x="1042" y="469"/>
                      </a:lnTo>
                      <a:lnTo>
                        <a:pt x="1038" y="471"/>
                      </a:lnTo>
                      <a:lnTo>
                        <a:pt x="1036" y="472"/>
                      </a:lnTo>
                      <a:lnTo>
                        <a:pt x="1034" y="472"/>
                      </a:lnTo>
                      <a:lnTo>
                        <a:pt x="1027" y="473"/>
                      </a:lnTo>
                      <a:lnTo>
                        <a:pt x="1017" y="475"/>
                      </a:lnTo>
                      <a:lnTo>
                        <a:pt x="1004" y="477"/>
                      </a:lnTo>
                      <a:lnTo>
                        <a:pt x="990" y="479"/>
                      </a:lnTo>
                      <a:lnTo>
                        <a:pt x="975" y="482"/>
                      </a:lnTo>
                      <a:lnTo>
                        <a:pt x="961" y="483"/>
                      </a:lnTo>
                      <a:lnTo>
                        <a:pt x="949" y="485"/>
                      </a:lnTo>
                      <a:lnTo>
                        <a:pt x="949" y="483"/>
                      </a:lnTo>
                      <a:lnTo>
                        <a:pt x="949" y="479"/>
                      </a:lnTo>
                      <a:lnTo>
                        <a:pt x="949" y="477"/>
                      </a:lnTo>
                      <a:lnTo>
                        <a:pt x="949" y="475"/>
                      </a:lnTo>
                      <a:lnTo>
                        <a:pt x="947" y="462"/>
                      </a:lnTo>
                      <a:lnTo>
                        <a:pt x="946" y="448"/>
                      </a:lnTo>
                      <a:lnTo>
                        <a:pt x="943" y="437"/>
                      </a:lnTo>
                      <a:lnTo>
                        <a:pt x="938" y="424"/>
                      </a:lnTo>
                      <a:lnTo>
                        <a:pt x="932" y="414"/>
                      </a:lnTo>
                      <a:lnTo>
                        <a:pt x="926" y="402"/>
                      </a:lnTo>
                      <a:lnTo>
                        <a:pt x="917" y="393"/>
                      </a:lnTo>
                      <a:lnTo>
                        <a:pt x="908" y="384"/>
                      </a:lnTo>
                      <a:lnTo>
                        <a:pt x="1013" y="384"/>
                      </a:lnTo>
                      <a:lnTo>
                        <a:pt x="1021" y="386"/>
                      </a:lnTo>
                      <a:lnTo>
                        <a:pt x="1033" y="391"/>
                      </a:lnTo>
                      <a:lnTo>
                        <a:pt x="1040" y="396"/>
                      </a:lnTo>
                      <a:lnTo>
                        <a:pt x="1043" y="402"/>
                      </a:lnTo>
                      <a:lnTo>
                        <a:pt x="1044" y="407"/>
                      </a:lnTo>
                      <a:lnTo>
                        <a:pt x="1044" y="416"/>
                      </a:lnTo>
                      <a:lnTo>
                        <a:pt x="1044" y="434"/>
                      </a:lnTo>
                      <a:lnTo>
                        <a:pt x="1044" y="452"/>
                      </a:lnTo>
                      <a:lnTo>
                        <a:pt x="1044" y="4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75" name="Freeform 191"/>
                <p:cNvSpPr>
                  <a:spLocks/>
                </p:cNvSpPr>
                <p:nvPr/>
              </p:nvSpPr>
              <p:spPr bwMode="auto">
                <a:xfrm>
                  <a:off x="4542" y="2014"/>
                  <a:ext cx="84" cy="83"/>
                </a:xfrm>
                <a:custGeom>
                  <a:avLst/>
                  <a:gdLst>
                    <a:gd name="T0" fmla="*/ 22 w 183"/>
                    <a:gd name="T1" fmla="*/ 0 h 183"/>
                    <a:gd name="T2" fmla="*/ 17 w 183"/>
                    <a:gd name="T3" fmla="*/ 0 h 183"/>
                    <a:gd name="T4" fmla="*/ 13 w 183"/>
                    <a:gd name="T5" fmla="*/ 0 h 183"/>
                    <a:gd name="T6" fmla="*/ 10 w 183"/>
                    <a:gd name="T7" fmla="*/ 2 h 183"/>
                    <a:gd name="T8" fmla="*/ 7 w 183"/>
                    <a:gd name="T9" fmla="*/ 4 h 183"/>
                    <a:gd name="T10" fmla="*/ 5 w 183"/>
                    <a:gd name="T11" fmla="*/ 6 h 183"/>
                    <a:gd name="T12" fmla="*/ 3 w 183"/>
                    <a:gd name="T13" fmla="*/ 9 h 183"/>
                    <a:gd name="T14" fmla="*/ 1 w 183"/>
                    <a:gd name="T15" fmla="*/ 12 h 183"/>
                    <a:gd name="T16" fmla="*/ 0 w 183"/>
                    <a:gd name="T17" fmla="*/ 15 h 183"/>
                    <a:gd name="T18" fmla="*/ 0 w 183"/>
                    <a:gd name="T19" fmla="*/ 19 h 183"/>
                    <a:gd name="T20" fmla="*/ 0 w 183"/>
                    <a:gd name="T21" fmla="*/ 22 h 183"/>
                    <a:gd name="T22" fmla="*/ 1 w 183"/>
                    <a:gd name="T23" fmla="*/ 26 h 183"/>
                    <a:gd name="T24" fmla="*/ 3 w 183"/>
                    <a:gd name="T25" fmla="*/ 29 h 183"/>
                    <a:gd name="T26" fmla="*/ 6 w 183"/>
                    <a:gd name="T27" fmla="*/ 32 h 183"/>
                    <a:gd name="T28" fmla="*/ 8 w 183"/>
                    <a:gd name="T29" fmla="*/ 34 h 183"/>
                    <a:gd name="T30" fmla="*/ 12 w 183"/>
                    <a:gd name="T31" fmla="*/ 36 h 183"/>
                    <a:gd name="T32" fmla="*/ 16 w 183"/>
                    <a:gd name="T33" fmla="*/ 37 h 183"/>
                    <a:gd name="T34" fmla="*/ 19 w 183"/>
                    <a:gd name="T35" fmla="*/ 38 h 183"/>
                    <a:gd name="T36" fmla="*/ 23 w 183"/>
                    <a:gd name="T37" fmla="*/ 37 h 183"/>
                    <a:gd name="T38" fmla="*/ 27 w 183"/>
                    <a:gd name="T39" fmla="*/ 36 h 183"/>
                    <a:gd name="T40" fmla="*/ 30 w 183"/>
                    <a:gd name="T41" fmla="*/ 34 h 183"/>
                    <a:gd name="T42" fmla="*/ 33 w 183"/>
                    <a:gd name="T43" fmla="*/ 32 h 183"/>
                    <a:gd name="T44" fmla="*/ 35 w 183"/>
                    <a:gd name="T45" fmla="*/ 29 h 183"/>
                    <a:gd name="T46" fmla="*/ 37 w 183"/>
                    <a:gd name="T47" fmla="*/ 26 h 183"/>
                    <a:gd name="T48" fmla="*/ 38 w 183"/>
                    <a:gd name="T49" fmla="*/ 22 h 183"/>
                    <a:gd name="T50" fmla="*/ 39 w 183"/>
                    <a:gd name="T51" fmla="*/ 19 h 183"/>
                    <a:gd name="T52" fmla="*/ 39 w 183"/>
                    <a:gd name="T53" fmla="*/ 15 h 183"/>
                    <a:gd name="T54" fmla="*/ 37 w 183"/>
                    <a:gd name="T55" fmla="*/ 12 h 183"/>
                    <a:gd name="T56" fmla="*/ 36 w 183"/>
                    <a:gd name="T57" fmla="*/ 9 h 183"/>
                    <a:gd name="T58" fmla="*/ 34 w 183"/>
                    <a:gd name="T59" fmla="*/ 6 h 183"/>
                    <a:gd name="T60" fmla="*/ 31 w 183"/>
                    <a:gd name="T61" fmla="*/ 4 h 183"/>
                    <a:gd name="T62" fmla="*/ 28 w 183"/>
                    <a:gd name="T63" fmla="*/ 2 h 183"/>
                    <a:gd name="T64" fmla="*/ 25 w 183"/>
                    <a:gd name="T65" fmla="*/ 0 h 183"/>
                    <a:gd name="T66" fmla="*/ 22 w 183"/>
                    <a:gd name="T67" fmla="*/ 0 h 183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83" h="183">
                      <a:moveTo>
                        <a:pt x="104" y="0"/>
                      </a:moveTo>
                      <a:lnTo>
                        <a:pt x="79" y="0"/>
                      </a:lnTo>
                      <a:lnTo>
                        <a:pt x="63" y="3"/>
                      </a:lnTo>
                      <a:lnTo>
                        <a:pt x="48" y="10"/>
                      </a:lnTo>
                      <a:lnTo>
                        <a:pt x="34" y="19"/>
                      </a:lnTo>
                      <a:lnTo>
                        <a:pt x="23" y="30"/>
                      </a:lnTo>
                      <a:lnTo>
                        <a:pt x="14" y="43"/>
                      </a:lnTo>
                      <a:lnTo>
                        <a:pt x="6" y="57"/>
                      </a:lnTo>
                      <a:lnTo>
                        <a:pt x="1" y="73"/>
                      </a:lnTo>
                      <a:lnTo>
                        <a:pt x="0" y="91"/>
                      </a:lnTo>
                      <a:lnTo>
                        <a:pt x="2" y="109"/>
                      </a:lnTo>
                      <a:lnTo>
                        <a:pt x="7" y="126"/>
                      </a:lnTo>
                      <a:lnTo>
                        <a:pt x="15" y="142"/>
                      </a:lnTo>
                      <a:lnTo>
                        <a:pt x="26" y="155"/>
                      </a:lnTo>
                      <a:lnTo>
                        <a:pt x="40" y="167"/>
                      </a:lnTo>
                      <a:lnTo>
                        <a:pt x="56" y="176"/>
                      </a:lnTo>
                      <a:lnTo>
                        <a:pt x="74" y="180"/>
                      </a:lnTo>
                      <a:lnTo>
                        <a:pt x="92" y="183"/>
                      </a:lnTo>
                      <a:lnTo>
                        <a:pt x="110" y="180"/>
                      </a:lnTo>
                      <a:lnTo>
                        <a:pt x="128" y="176"/>
                      </a:lnTo>
                      <a:lnTo>
                        <a:pt x="143" y="167"/>
                      </a:lnTo>
                      <a:lnTo>
                        <a:pt x="157" y="155"/>
                      </a:lnTo>
                      <a:lnTo>
                        <a:pt x="168" y="142"/>
                      </a:lnTo>
                      <a:lnTo>
                        <a:pt x="176" y="126"/>
                      </a:lnTo>
                      <a:lnTo>
                        <a:pt x="181" y="109"/>
                      </a:lnTo>
                      <a:lnTo>
                        <a:pt x="183" y="91"/>
                      </a:lnTo>
                      <a:lnTo>
                        <a:pt x="182" y="73"/>
                      </a:lnTo>
                      <a:lnTo>
                        <a:pt x="177" y="57"/>
                      </a:lnTo>
                      <a:lnTo>
                        <a:pt x="169" y="43"/>
                      </a:lnTo>
                      <a:lnTo>
                        <a:pt x="160" y="30"/>
                      </a:lnTo>
                      <a:lnTo>
                        <a:pt x="148" y="19"/>
                      </a:lnTo>
                      <a:lnTo>
                        <a:pt x="135" y="10"/>
                      </a:lnTo>
                      <a:lnTo>
                        <a:pt x="120" y="3"/>
                      </a:lnTo>
                      <a:lnTo>
                        <a:pt x="104" y="0"/>
                      </a:lnTo>
                      <a:close/>
                    </a:path>
                  </a:pathLst>
                </a:custGeom>
                <a:solidFill>
                  <a:srgbClr val="3F9E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76" name="Freeform 192"/>
                <p:cNvSpPr>
                  <a:spLocks/>
                </p:cNvSpPr>
                <p:nvPr/>
              </p:nvSpPr>
              <p:spPr bwMode="auto">
                <a:xfrm>
                  <a:off x="4493" y="2014"/>
                  <a:ext cx="53" cy="48"/>
                </a:xfrm>
                <a:custGeom>
                  <a:avLst/>
                  <a:gdLst>
                    <a:gd name="T0" fmla="*/ 5 w 116"/>
                    <a:gd name="T1" fmla="*/ 0 h 103"/>
                    <a:gd name="T2" fmla="*/ 5 w 116"/>
                    <a:gd name="T3" fmla="*/ 0 h 103"/>
                    <a:gd name="T4" fmla="*/ 4 w 116"/>
                    <a:gd name="T5" fmla="*/ 0 h 103"/>
                    <a:gd name="T6" fmla="*/ 2 w 116"/>
                    <a:gd name="T7" fmla="*/ 0 h 103"/>
                    <a:gd name="T8" fmla="*/ 1 w 116"/>
                    <a:gd name="T9" fmla="*/ 1 h 103"/>
                    <a:gd name="T10" fmla="*/ 0 w 116"/>
                    <a:gd name="T11" fmla="*/ 2 h 103"/>
                    <a:gd name="T12" fmla="*/ 0 w 116"/>
                    <a:gd name="T13" fmla="*/ 2 h 103"/>
                    <a:gd name="T14" fmla="*/ 0 w 116"/>
                    <a:gd name="T15" fmla="*/ 5 h 103"/>
                    <a:gd name="T16" fmla="*/ 0 w 116"/>
                    <a:gd name="T17" fmla="*/ 9 h 103"/>
                    <a:gd name="T18" fmla="*/ 0 w 116"/>
                    <a:gd name="T19" fmla="*/ 13 h 103"/>
                    <a:gd name="T20" fmla="*/ 0 w 116"/>
                    <a:gd name="T21" fmla="*/ 15 h 103"/>
                    <a:gd name="T22" fmla="*/ 0 w 116"/>
                    <a:gd name="T23" fmla="*/ 17 h 103"/>
                    <a:gd name="T24" fmla="*/ 2 w 116"/>
                    <a:gd name="T25" fmla="*/ 19 h 103"/>
                    <a:gd name="T26" fmla="*/ 3 w 116"/>
                    <a:gd name="T27" fmla="*/ 20 h 103"/>
                    <a:gd name="T28" fmla="*/ 4 w 116"/>
                    <a:gd name="T29" fmla="*/ 20 h 103"/>
                    <a:gd name="T30" fmla="*/ 5 w 116"/>
                    <a:gd name="T31" fmla="*/ 20 h 103"/>
                    <a:gd name="T32" fmla="*/ 5 w 116"/>
                    <a:gd name="T33" fmla="*/ 20 h 103"/>
                    <a:gd name="T34" fmla="*/ 7 w 116"/>
                    <a:gd name="T35" fmla="*/ 21 h 103"/>
                    <a:gd name="T36" fmla="*/ 9 w 116"/>
                    <a:gd name="T37" fmla="*/ 21 h 103"/>
                    <a:gd name="T38" fmla="*/ 10 w 116"/>
                    <a:gd name="T39" fmla="*/ 21 h 103"/>
                    <a:gd name="T40" fmla="*/ 12 w 116"/>
                    <a:gd name="T41" fmla="*/ 22 h 103"/>
                    <a:gd name="T42" fmla="*/ 14 w 116"/>
                    <a:gd name="T43" fmla="*/ 22 h 103"/>
                    <a:gd name="T44" fmla="*/ 16 w 116"/>
                    <a:gd name="T45" fmla="*/ 22 h 103"/>
                    <a:gd name="T46" fmla="*/ 16 w 116"/>
                    <a:gd name="T47" fmla="*/ 22 h 103"/>
                    <a:gd name="T48" fmla="*/ 16 w 116"/>
                    <a:gd name="T49" fmla="*/ 21 h 103"/>
                    <a:gd name="T50" fmla="*/ 16 w 116"/>
                    <a:gd name="T51" fmla="*/ 21 h 103"/>
                    <a:gd name="T52" fmla="*/ 16 w 116"/>
                    <a:gd name="T53" fmla="*/ 20 h 103"/>
                    <a:gd name="T54" fmla="*/ 16 w 116"/>
                    <a:gd name="T55" fmla="*/ 17 h 103"/>
                    <a:gd name="T56" fmla="*/ 16 w 116"/>
                    <a:gd name="T57" fmla="*/ 14 h 103"/>
                    <a:gd name="T58" fmla="*/ 17 w 116"/>
                    <a:gd name="T59" fmla="*/ 12 h 103"/>
                    <a:gd name="T60" fmla="*/ 18 w 116"/>
                    <a:gd name="T61" fmla="*/ 9 h 103"/>
                    <a:gd name="T62" fmla="*/ 19 w 116"/>
                    <a:gd name="T63" fmla="*/ 7 h 103"/>
                    <a:gd name="T64" fmla="*/ 21 w 116"/>
                    <a:gd name="T65" fmla="*/ 4 h 103"/>
                    <a:gd name="T66" fmla="*/ 22 w 116"/>
                    <a:gd name="T67" fmla="*/ 2 h 103"/>
                    <a:gd name="T68" fmla="*/ 24 w 116"/>
                    <a:gd name="T69" fmla="*/ 0 h 103"/>
                    <a:gd name="T70" fmla="*/ 5 w 116"/>
                    <a:gd name="T71" fmla="*/ 0 h 103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116" h="103">
                      <a:moveTo>
                        <a:pt x="25" y="0"/>
                      </a:move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0" y="2"/>
                      </a:lnTo>
                      <a:lnTo>
                        <a:pt x="4" y="4"/>
                      </a:lnTo>
                      <a:lnTo>
                        <a:pt x="1" y="8"/>
                      </a:lnTo>
                      <a:lnTo>
                        <a:pt x="0" y="11"/>
                      </a:lnTo>
                      <a:lnTo>
                        <a:pt x="0" y="22"/>
                      </a:lnTo>
                      <a:lnTo>
                        <a:pt x="0" y="41"/>
                      </a:lnTo>
                      <a:lnTo>
                        <a:pt x="0" y="60"/>
                      </a:lnTo>
                      <a:lnTo>
                        <a:pt x="0" y="68"/>
                      </a:lnTo>
                      <a:lnTo>
                        <a:pt x="3" y="79"/>
                      </a:lnTo>
                      <a:lnTo>
                        <a:pt x="9" y="86"/>
                      </a:lnTo>
                      <a:lnTo>
                        <a:pt x="16" y="91"/>
                      </a:lnTo>
                      <a:lnTo>
                        <a:pt x="20" y="92"/>
                      </a:lnTo>
                      <a:lnTo>
                        <a:pt x="23" y="93"/>
                      </a:lnTo>
                      <a:lnTo>
                        <a:pt x="26" y="93"/>
                      </a:lnTo>
                      <a:lnTo>
                        <a:pt x="33" y="95"/>
                      </a:lnTo>
                      <a:lnTo>
                        <a:pt x="41" y="96"/>
                      </a:lnTo>
                      <a:lnTo>
                        <a:pt x="49" y="98"/>
                      </a:lnTo>
                      <a:lnTo>
                        <a:pt x="58" y="100"/>
                      </a:lnTo>
                      <a:lnTo>
                        <a:pt x="68" y="101"/>
                      </a:lnTo>
                      <a:lnTo>
                        <a:pt x="76" y="103"/>
                      </a:lnTo>
                      <a:lnTo>
                        <a:pt x="76" y="100"/>
                      </a:lnTo>
                      <a:lnTo>
                        <a:pt x="76" y="96"/>
                      </a:lnTo>
                      <a:lnTo>
                        <a:pt x="76" y="94"/>
                      </a:lnTo>
                      <a:lnTo>
                        <a:pt x="76" y="91"/>
                      </a:lnTo>
                      <a:lnTo>
                        <a:pt x="77" y="78"/>
                      </a:lnTo>
                      <a:lnTo>
                        <a:pt x="78" y="64"/>
                      </a:lnTo>
                      <a:lnTo>
                        <a:pt x="81" y="53"/>
                      </a:lnTo>
                      <a:lnTo>
                        <a:pt x="86" y="40"/>
                      </a:lnTo>
                      <a:lnTo>
                        <a:pt x="92" y="30"/>
                      </a:lnTo>
                      <a:lnTo>
                        <a:pt x="99" y="18"/>
                      </a:lnTo>
                      <a:lnTo>
                        <a:pt x="107" y="9"/>
                      </a:lnTo>
                      <a:lnTo>
                        <a:pt x="116" y="0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BFDD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77" name="Freeform 193"/>
                <p:cNvSpPr>
                  <a:spLocks/>
                </p:cNvSpPr>
                <p:nvPr/>
              </p:nvSpPr>
              <p:spPr bwMode="auto">
                <a:xfrm>
                  <a:off x="4510" y="1854"/>
                  <a:ext cx="428" cy="153"/>
                </a:xfrm>
                <a:custGeom>
                  <a:avLst/>
                  <a:gdLst>
                    <a:gd name="T0" fmla="*/ 23 w 940"/>
                    <a:gd name="T1" fmla="*/ 69 h 336"/>
                    <a:gd name="T2" fmla="*/ 25 w 940"/>
                    <a:gd name="T3" fmla="*/ 67 h 336"/>
                    <a:gd name="T4" fmla="*/ 29 w 940"/>
                    <a:gd name="T5" fmla="*/ 67 h 336"/>
                    <a:gd name="T6" fmla="*/ 32 w 940"/>
                    <a:gd name="T7" fmla="*/ 66 h 336"/>
                    <a:gd name="T8" fmla="*/ 36 w 940"/>
                    <a:gd name="T9" fmla="*/ 66 h 336"/>
                    <a:gd name="T10" fmla="*/ 39 w 940"/>
                    <a:gd name="T11" fmla="*/ 67 h 336"/>
                    <a:gd name="T12" fmla="*/ 42 w 940"/>
                    <a:gd name="T13" fmla="*/ 67 h 336"/>
                    <a:gd name="T14" fmla="*/ 46 w 940"/>
                    <a:gd name="T15" fmla="*/ 69 h 336"/>
                    <a:gd name="T16" fmla="*/ 144 w 940"/>
                    <a:gd name="T17" fmla="*/ 70 h 336"/>
                    <a:gd name="T18" fmla="*/ 147 w 940"/>
                    <a:gd name="T19" fmla="*/ 68 h 336"/>
                    <a:gd name="T20" fmla="*/ 150 w 940"/>
                    <a:gd name="T21" fmla="*/ 67 h 336"/>
                    <a:gd name="T22" fmla="*/ 153 w 940"/>
                    <a:gd name="T23" fmla="*/ 66 h 336"/>
                    <a:gd name="T24" fmla="*/ 157 w 940"/>
                    <a:gd name="T25" fmla="*/ 66 h 336"/>
                    <a:gd name="T26" fmla="*/ 160 w 940"/>
                    <a:gd name="T27" fmla="*/ 66 h 336"/>
                    <a:gd name="T28" fmla="*/ 164 w 940"/>
                    <a:gd name="T29" fmla="*/ 67 h 336"/>
                    <a:gd name="T30" fmla="*/ 167 w 940"/>
                    <a:gd name="T31" fmla="*/ 68 h 336"/>
                    <a:gd name="T32" fmla="*/ 169 w 940"/>
                    <a:gd name="T33" fmla="*/ 70 h 336"/>
                    <a:gd name="T34" fmla="*/ 195 w 940"/>
                    <a:gd name="T35" fmla="*/ 61 h 336"/>
                    <a:gd name="T36" fmla="*/ 195 w 940"/>
                    <a:gd name="T37" fmla="*/ 40 h 336"/>
                    <a:gd name="T38" fmla="*/ 194 w 940"/>
                    <a:gd name="T39" fmla="*/ 33 h 336"/>
                    <a:gd name="T40" fmla="*/ 192 w 940"/>
                    <a:gd name="T41" fmla="*/ 24 h 336"/>
                    <a:gd name="T42" fmla="*/ 189 w 940"/>
                    <a:gd name="T43" fmla="*/ 13 h 336"/>
                    <a:gd name="T44" fmla="*/ 186 w 940"/>
                    <a:gd name="T45" fmla="*/ 5 h 336"/>
                    <a:gd name="T46" fmla="*/ 186 w 940"/>
                    <a:gd name="T47" fmla="*/ 4 h 336"/>
                    <a:gd name="T48" fmla="*/ 183 w 940"/>
                    <a:gd name="T49" fmla="*/ 0 h 336"/>
                    <a:gd name="T50" fmla="*/ 78 w 940"/>
                    <a:gd name="T51" fmla="*/ 0 h 336"/>
                    <a:gd name="T52" fmla="*/ 72 w 940"/>
                    <a:gd name="T53" fmla="*/ 1 h 336"/>
                    <a:gd name="T54" fmla="*/ 68 w 940"/>
                    <a:gd name="T55" fmla="*/ 2 h 336"/>
                    <a:gd name="T56" fmla="*/ 66 w 940"/>
                    <a:gd name="T57" fmla="*/ 4 h 336"/>
                    <a:gd name="T58" fmla="*/ 65 w 940"/>
                    <a:gd name="T59" fmla="*/ 5 h 336"/>
                    <a:gd name="T60" fmla="*/ 35 w 940"/>
                    <a:gd name="T61" fmla="*/ 36 h 336"/>
                    <a:gd name="T62" fmla="*/ 27 w 940"/>
                    <a:gd name="T63" fmla="*/ 38 h 336"/>
                    <a:gd name="T64" fmla="*/ 17 w 940"/>
                    <a:gd name="T65" fmla="*/ 41 h 336"/>
                    <a:gd name="T66" fmla="*/ 9 w 940"/>
                    <a:gd name="T67" fmla="*/ 44 h 336"/>
                    <a:gd name="T68" fmla="*/ 5 w 940"/>
                    <a:gd name="T69" fmla="*/ 46 h 336"/>
                    <a:gd name="T70" fmla="*/ 2 w 940"/>
                    <a:gd name="T71" fmla="*/ 49 h 336"/>
                    <a:gd name="T72" fmla="*/ 0 w 940"/>
                    <a:gd name="T73" fmla="*/ 53 h 336"/>
                    <a:gd name="T74" fmla="*/ 0 w 940"/>
                    <a:gd name="T75" fmla="*/ 56 h 336"/>
                    <a:gd name="T76" fmla="*/ 0 w 940"/>
                    <a:gd name="T77" fmla="*/ 56 h 336"/>
                    <a:gd name="T78" fmla="*/ 0 w 940"/>
                    <a:gd name="T79" fmla="*/ 57 h 336"/>
                    <a:gd name="T80" fmla="*/ 0 w 940"/>
                    <a:gd name="T81" fmla="*/ 57 h 336"/>
                    <a:gd name="T82" fmla="*/ 21 w 940"/>
                    <a:gd name="T83" fmla="*/ 70 h 3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940" h="336">
                      <a:moveTo>
                        <a:pt x="103" y="336"/>
                      </a:moveTo>
                      <a:lnTo>
                        <a:pt x="110" y="332"/>
                      </a:lnTo>
                      <a:lnTo>
                        <a:pt x="117" y="329"/>
                      </a:lnTo>
                      <a:lnTo>
                        <a:pt x="124" y="326"/>
                      </a:lnTo>
                      <a:lnTo>
                        <a:pt x="132" y="324"/>
                      </a:lnTo>
                      <a:lnTo>
                        <a:pt x="140" y="322"/>
                      </a:lnTo>
                      <a:lnTo>
                        <a:pt x="148" y="321"/>
                      </a:lnTo>
                      <a:lnTo>
                        <a:pt x="157" y="319"/>
                      </a:lnTo>
                      <a:lnTo>
                        <a:pt x="165" y="319"/>
                      </a:lnTo>
                      <a:lnTo>
                        <a:pt x="173" y="319"/>
                      </a:lnTo>
                      <a:lnTo>
                        <a:pt x="181" y="321"/>
                      </a:lnTo>
                      <a:lnTo>
                        <a:pt x="189" y="322"/>
                      </a:lnTo>
                      <a:lnTo>
                        <a:pt x="197" y="324"/>
                      </a:lnTo>
                      <a:lnTo>
                        <a:pt x="205" y="326"/>
                      </a:lnTo>
                      <a:lnTo>
                        <a:pt x="212" y="329"/>
                      </a:lnTo>
                      <a:lnTo>
                        <a:pt x="219" y="332"/>
                      </a:lnTo>
                      <a:lnTo>
                        <a:pt x="226" y="336"/>
                      </a:lnTo>
                      <a:lnTo>
                        <a:pt x="695" y="336"/>
                      </a:lnTo>
                      <a:lnTo>
                        <a:pt x="702" y="332"/>
                      </a:lnTo>
                      <a:lnTo>
                        <a:pt x="709" y="329"/>
                      </a:lnTo>
                      <a:lnTo>
                        <a:pt x="716" y="326"/>
                      </a:lnTo>
                      <a:lnTo>
                        <a:pt x="724" y="324"/>
                      </a:lnTo>
                      <a:lnTo>
                        <a:pt x="732" y="322"/>
                      </a:lnTo>
                      <a:lnTo>
                        <a:pt x="740" y="321"/>
                      </a:lnTo>
                      <a:lnTo>
                        <a:pt x="749" y="319"/>
                      </a:lnTo>
                      <a:lnTo>
                        <a:pt x="757" y="319"/>
                      </a:lnTo>
                      <a:lnTo>
                        <a:pt x="765" y="319"/>
                      </a:lnTo>
                      <a:lnTo>
                        <a:pt x="773" y="321"/>
                      </a:lnTo>
                      <a:lnTo>
                        <a:pt x="781" y="322"/>
                      </a:lnTo>
                      <a:lnTo>
                        <a:pt x="790" y="324"/>
                      </a:lnTo>
                      <a:lnTo>
                        <a:pt x="798" y="326"/>
                      </a:lnTo>
                      <a:lnTo>
                        <a:pt x="805" y="329"/>
                      </a:lnTo>
                      <a:lnTo>
                        <a:pt x="811" y="332"/>
                      </a:lnTo>
                      <a:lnTo>
                        <a:pt x="818" y="336"/>
                      </a:lnTo>
                      <a:lnTo>
                        <a:pt x="940" y="336"/>
                      </a:lnTo>
                      <a:lnTo>
                        <a:pt x="940" y="293"/>
                      </a:lnTo>
                      <a:lnTo>
                        <a:pt x="940" y="240"/>
                      </a:lnTo>
                      <a:lnTo>
                        <a:pt x="940" y="193"/>
                      </a:lnTo>
                      <a:lnTo>
                        <a:pt x="940" y="172"/>
                      </a:lnTo>
                      <a:lnTo>
                        <a:pt x="937" y="160"/>
                      </a:lnTo>
                      <a:lnTo>
                        <a:pt x="932" y="141"/>
                      </a:lnTo>
                      <a:lnTo>
                        <a:pt x="925" y="117"/>
                      </a:lnTo>
                      <a:lnTo>
                        <a:pt x="917" y="89"/>
                      </a:lnTo>
                      <a:lnTo>
                        <a:pt x="911" y="64"/>
                      </a:lnTo>
                      <a:lnTo>
                        <a:pt x="904" y="42"/>
                      </a:lnTo>
                      <a:lnTo>
                        <a:pt x="899" y="27"/>
                      </a:lnTo>
                      <a:lnTo>
                        <a:pt x="898" y="21"/>
                      </a:lnTo>
                      <a:lnTo>
                        <a:pt x="897" y="18"/>
                      </a:lnTo>
                      <a:lnTo>
                        <a:pt x="892" y="11"/>
                      </a:lnTo>
                      <a:lnTo>
                        <a:pt x="885" y="3"/>
                      </a:lnTo>
                      <a:lnTo>
                        <a:pt x="874" y="0"/>
                      </a:lnTo>
                      <a:lnTo>
                        <a:pt x="375" y="0"/>
                      </a:lnTo>
                      <a:lnTo>
                        <a:pt x="361" y="2"/>
                      </a:lnTo>
                      <a:lnTo>
                        <a:pt x="348" y="4"/>
                      </a:lnTo>
                      <a:lnTo>
                        <a:pt x="338" y="7"/>
                      </a:lnTo>
                      <a:lnTo>
                        <a:pt x="329" y="12"/>
                      </a:lnTo>
                      <a:lnTo>
                        <a:pt x="322" y="17"/>
                      </a:lnTo>
                      <a:lnTo>
                        <a:pt x="316" y="20"/>
                      </a:lnTo>
                      <a:lnTo>
                        <a:pt x="313" y="23"/>
                      </a:lnTo>
                      <a:lnTo>
                        <a:pt x="311" y="25"/>
                      </a:lnTo>
                      <a:lnTo>
                        <a:pt x="173" y="169"/>
                      </a:lnTo>
                      <a:lnTo>
                        <a:pt x="167" y="171"/>
                      </a:lnTo>
                      <a:lnTo>
                        <a:pt x="152" y="175"/>
                      </a:lnTo>
                      <a:lnTo>
                        <a:pt x="132" y="182"/>
                      </a:lnTo>
                      <a:lnTo>
                        <a:pt x="106" y="190"/>
                      </a:lnTo>
                      <a:lnTo>
                        <a:pt x="82" y="198"/>
                      </a:lnTo>
                      <a:lnTo>
                        <a:pt x="60" y="205"/>
                      </a:lnTo>
                      <a:lnTo>
                        <a:pt x="45" y="210"/>
                      </a:lnTo>
                      <a:lnTo>
                        <a:pt x="38" y="212"/>
                      </a:lnTo>
                      <a:lnTo>
                        <a:pt x="27" y="219"/>
                      </a:lnTo>
                      <a:lnTo>
                        <a:pt x="18" y="227"/>
                      </a:lnTo>
                      <a:lnTo>
                        <a:pt x="11" y="236"/>
                      </a:lnTo>
                      <a:lnTo>
                        <a:pt x="6" y="246"/>
                      </a:lnTo>
                      <a:lnTo>
                        <a:pt x="3" y="254"/>
                      </a:lnTo>
                      <a:lnTo>
                        <a:pt x="1" y="262"/>
                      </a:lnTo>
                      <a:lnTo>
                        <a:pt x="0" y="268"/>
                      </a:lnTo>
                      <a:lnTo>
                        <a:pt x="0" y="272"/>
                      </a:lnTo>
                      <a:lnTo>
                        <a:pt x="0" y="273"/>
                      </a:lnTo>
                      <a:lnTo>
                        <a:pt x="0" y="274"/>
                      </a:lnTo>
                      <a:lnTo>
                        <a:pt x="0" y="336"/>
                      </a:lnTo>
                      <a:lnTo>
                        <a:pt x="103" y="336"/>
                      </a:lnTo>
                      <a:close/>
                    </a:path>
                  </a:pathLst>
                </a:custGeom>
                <a:solidFill>
                  <a:srgbClr val="3F9E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78" name="Freeform 194"/>
                <p:cNvSpPr>
                  <a:spLocks/>
                </p:cNvSpPr>
                <p:nvPr/>
              </p:nvSpPr>
              <p:spPr bwMode="auto">
                <a:xfrm>
                  <a:off x="4623" y="2014"/>
                  <a:ext cx="194" cy="52"/>
                </a:xfrm>
                <a:custGeom>
                  <a:avLst/>
                  <a:gdLst>
                    <a:gd name="T0" fmla="*/ 0 w 425"/>
                    <a:gd name="T1" fmla="*/ 0 h 111"/>
                    <a:gd name="T2" fmla="*/ 2 w 425"/>
                    <a:gd name="T3" fmla="*/ 2 h 111"/>
                    <a:gd name="T4" fmla="*/ 4 w 425"/>
                    <a:gd name="T5" fmla="*/ 4 h 111"/>
                    <a:gd name="T6" fmla="*/ 5 w 425"/>
                    <a:gd name="T7" fmla="*/ 7 h 111"/>
                    <a:gd name="T8" fmla="*/ 6 w 425"/>
                    <a:gd name="T9" fmla="*/ 9 h 111"/>
                    <a:gd name="T10" fmla="*/ 7 w 425"/>
                    <a:gd name="T11" fmla="*/ 12 h 111"/>
                    <a:gd name="T12" fmla="*/ 8 w 425"/>
                    <a:gd name="T13" fmla="*/ 14 h 111"/>
                    <a:gd name="T14" fmla="*/ 8 w 425"/>
                    <a:gd name="T15" fmla="*/ 17 h 111"/>
                    <a:gd name="T16" fmla="*/ 8 w 425"/>
                    <a:gd name="T17" fmla="*/ 20 h 111"/>
                    <a:gd name="T18" fmla="*/ 8 w 425"/>
                    <a:gd name="T19" fmla="*/ 21 h 111"/>
                    <a:gd name="T20" fmla="*/ 8 w 425"/>
                    <a:gd name="T21" fmla="*/ 22 h 111"/>
                    <a:gd name="T22" fmla="*/ 8 w 425"/>
                    <a:gd name="T23" fmla="*/ 23 h 111"/>
                    <a:gd name="T24" fmla="*/ 8 w 425"/>
                    <a:gd name="T25" fmla="*/ 24 h 111"/>
                    <a:gd name="T26" fmla="*/ 80 w 425"/>
                    <a:gd name="T27" fmla="*/ 24 h 111"/>
                    <a:gd name="T28" fmla="*/ 80 w 425"/>
                    <a:gd name="T29" fmla="*/ 23 h 111"/>
                    <a:gd name="T30" fmla="*/ 80 w 425"/>
                    <a:gd name="T31" fmla="*/ 22 h 111"/>
                    <a:gd name="T32" fmla="*/ 80 w 425"/>
                    <a:gd name="T33" fmla="*/ 21 h 111"/>
                    <a:gd name="T34" fmla="*/ 80 w 425"/>
                    <a:gd name="T35" fmla="*/ 20 h 111"/>
                    <a:gd name="T36" fmla="*/ 80 w 425"/>
                    <a:gd name="T37" fmla="*/ 17 h 111"/>
                    <a:gd name="T38" fmla="*/ 81 w 425"/>
                    <a:gd name="T39" fmla="*/ 14 h 111"/>
                    <a:gd name="T40" fmla="*/ 81 w 425"/>
                    <a:gd name="T41" fmla="*/ 12 h 111"/>
                    <a:gd name="T42" fmla="*/ 82 w 425"/>
                    <a:gd name="T43" fmla="*/ 9 h 111"/>
                    <a:gd name="T44" fmla="*/ 84 w 425"/>
                    <a:gd name="T45" fmla="*/ 7 h 111"/>
                    <a:gd name="T46" fmla="*/ 85 w 425"/>
                    <a:gd name="T47" fmla="*/ 4 h 111"/>
                    <a:gd name="T48" fmla="*/ 87 w 425"/>
                    <a:gd name="T49" fmla="*/ 2 h 111"/>
                    <a:gd name="T50" fmla="*/ 89 w 425"/>
                    <a:gd name="T51" fmla="*/ 0 h 111"/>
                    <a:gd name="T52" fmla="*/ 0 w 425"/>
                    <a:gd name="T53" fmla="*/ 0 h 11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425" h="111">
                      <a:moveTo>
                        <a:pt x="0" y="0"/>
                      </a:moveTo>
                      <a:lnTo>
                        <a:pt x="9" y="9"/>
                      </a:lnTo>
                      <a:lnTo>
                        <a:pt x="17" y="18"/>
                      </a:lnTo>
                      <a:lnTo>
                        <a:pt x="24" y="30"/>
                      </a:lnTo>
                      <a:lnTo>
                        <a:pt x="30" y="40"/>
                      </a:lnTo>
                      <a:lnTo>
                        <a:pt x="35" y="53"/>
                      </a:lnTo>
                      <a:lnTo>
                        <a:pt x="38" y="64"/>
                      </a:lnTo>
                      <a:lnTo>
                        <a:pt x="39" y="78"/>
                      </a:lnTo>
                      <a:lnTo>
                        <a:pt x="40" y="91"/>
                      </a:lnTo>
                      <a:lnTo>
                        <a:pt x="40" y="95"/>
                      </a:lnTo>
                      <a:lnTo>
                        <a:pt x="40" y="101"/>
                      </a:lnTo>
                      <a:lnTo>
                        <a:pt x="40" y="106"/>
                      </a:lnTo>
                      <a:lnTo>
                        <a:pt x="39" y="111"/>
                      </a:lnTo>
                      <a:lnTo>
                        <a:pt x="386" y="111"/>
                      </a:lnTo>
                      <a:lnTo>
                        <a:pt x="385" y="106"/>
                      </a:lnTo>
                      <a:lnTo>
                        <a:pt x="385" y="101"/>
                      </a:lnTo>
                      <a:lnTo>
                        <a:pt x="385" y="95"/>
                      </a:lnTo>
                      <a:lnTo>
                        <a:pt x="385" y="91"/>
                      </a:lnTo>
                      <a:lnTo>
                        <a:pt x="386" y="78"/>
                      </a:lnTo>
                      <a:lnTo>
                        <a:pt x="387" y="64"/>
                      </a:lnTo>
                      <a:lnTo>
                        <a:pt x="391" y="53"/>
                      </a:lnTo>
                      <a:lnTo>
                        <a:pt x="395" y="40"/>
                      </a:lnTo>
                      <a:lnTo>
                        <a:pt x="401" y="30"/>
                      </a:lnTo>
                      <a:lnTo>
                        <a:pt x="408" y="18"/>
                      </a:lnTo>
                      <a:lnTo>
                        <a:pt x="416" y="9"/>
                      </a:lnTo>
                      <a:lnTo>
                        <a:pt x="42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DD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79" name="Freeform 195"/>
                <p:cNvSpPr>
                  <a:spLocks/>
                </p:cNvSpPr>
                <p:nvPr/>
              </p:nvSpPr>
              <p:spPr bwMode="auto">
                <a:xfrm>
                  <a:off x="4893" y="2014"/>
                  <a:ext cx="62" cy="46"/>
                </a:xfrm>
                <a:custGeom>
                  <a:avLst/>
                  <a:gdLst>
                    <a:gd name="T0" fmla="*/ 24 w 136"/>
                    <a:gd name="T1" fmla="*/ 0 h 101"/>
                    <a:gd name="T2" fmla="*/ 22 w 136"/>
                    <a:gd name="T3" fmla="*/ 0 h 101"/>
                    <a:gd name="T4" fmla="*/ 0 w 136"/>
                    <a:gd name="T5" fmla="*/ 0 h 101"/>
                    <a:gd name="T6" fmla="*/ 2 w 136"/>
                    <a:gd name="T7" fmla="*/ 2 h 101"/>
                    <a:gd name="T8" fmla="*/ 4 w 136"/>
                    <a:gd name="T9" fmla="*/ 4 h 101"/>
                    <a:gd name="T10" fmla="*/ 5 w 136"/>
                    <a:gd name="T11" fmla="*/ 6 h 101"/>
                    <a:gd name="T12" fmla="*/ 6 w 136"/>
                    <a:gd name="T13" fmla="*/ 8 h 101"/>
                    <a:gd name="T14" fmla="*/ 7 w 136"/>
                    <a:gd name="T15" fmla="*/ 11 h 101"/>
                    <a:gd name="T16" fmla="*/ 8 w 136"/>
                    <a:gd name="T17" fmla="*/ 13 h 101"/>
                    <a:gd name="T18" fmla="*/ 8 w 136"/>
                    <a:gd name="T19" fmla="*/ 16 h 101"/>
                    <a:gd name="T20" fmla="*/ 9 w 136"/>
                    <a:gd name="T21" fmla="*/ 19 h 101"/>
                    <a:gd name="T22" fmla="*/ 9 w 136"/>
                    <a:gd name="T23" fmla="*/ 19 h 101"/>
                    <a:gd name="T24" fmla="*/ 9 w 136"/>
                    <a:gd name="T25" fmla="*/ 20 h 101"/>
                    <a:gd name="T26" fmla="*/ 9 w 136"/>
                    <a:gd name="T27" fmla="*/ 20 h 101"/>
                    <a:gd name="T28" fmla="*/ 9 w 136"/>
                    <a:gd name="T29" fmla="*/ 21 h 101"/>
                    <a:gd name="T30" fmla="*/ 11 w 136"/>
                    <a:gd name="T31" fmla="*/ 20 h 101"/>
                    <a:gd name="T32" fmla="*/ 14 w 136"/>
                    <a:gd name="T33" fmla="*/ 20 h 101"/>
                    <a:gd name="T34" fmla="*/ 17 w 136"/>
                    <a:gd name="T35" fmla="*/ 20 h 101"/>
                    <a:gd name="T36" fmla="*/ 20 w 136"/>
                    <a:gd name="T37" fmla="*/ 19 h 101"/>
                    <a:gd name="T38" fmla="*/ 23 w 136"/>
                    <a:gd name="T39" fmla="*/ 19 h 101"/>
                    <a:gd name="T40" fmla="*/ 25 w 136"/>
                    <a:gd name="T41" fmla="*/ 19 h 101"/>
                    <a:gd name="T42" fmla="*/ 26 w 136"/>
                    <a:gd name="T43" fmla="*/ 18 h 101"/>
                    <a:gd name="T44" fmla="*/ 26 w 136"/>
                    <a:gd name="T45" fmla="*/ 18 h 101"/>
                    <a:gd name="T46" fmla="*/ 27 w 136"/>
                    <a:gd name="T47" fmla="*/ 18 h 101"/>
                    <a:gd name="T48" fmla="*/ 28 w 136"/>
                    <a:gd name="T49" fmla="*/ 18 h 101"/>
                    <a:gd name="T50" fmla="*/ 28 w 136"/>
                    <a:gd name="T51" fmla="*/ 17 h 101"/>
                    <a:gd name="T52" fmla="*/ 28 w 136"/>
                    <a:gd name="T53" fmla="*/ 16 h 101"/>
                    <a:gd name="T54" fmla="*/ 28 w 136"/>
                    <a:gd name="T55" fmla="*/ 14 h 101"/>
                    <a:gd name="T56" fmla="*/ 28 w 136"/>
                    <a:gd name="T57" fmla="*/ 10 h 101"/>
                    <a:gd name="T58" fmla="*/ 28 w 136"/>
                    <a:gd name="T59" fmla="*/ 7 h 101"/>
                    <a:gd name="T60" fmla="*/ 28 w 136"/>
                    <a:gd name="T61" fmla="*/ 5 h 101"/>
                    <a:gd name="T62" fmla="*/ 28 w 136"/>
                    <a:gd name="T63" fmla="*/ 4 h 101"/>
                    <a:gd name="T64" fmla="*/ 27 w 136"/>
                    <a:gd name="T65" fmla="*/ 2 h 101"/>
                    <a:gd name="T66" fmla="*/ 26 w 136"/>
                    <a:gd name="T67" fmla="*/ 1 h 101"/>
                    <a:gd name="T68" fmla="*/ 24 w 136"/>
                    <a:gd name="T69" fmla="*/ 0 h 101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136" h="101">
                      <a:moveTo>
                        <a:pt x="113" y="2"/>
                      </a:moveTo>
                      <a:lnTo>
                        <a:pt x="105" y="0"/>
                      </a:lnTo>
                      <a:lnTo>
                        <a:pt x="0" y="0"/>
                      </a:lnTo>
                      <a:lnTo>
                        <a:pt x="9" y="9"/>
                      </a:lnTo>
                      <a:lnTo>
                        <a:pt x="18" y="18"/>
                      </a:lnTo>
                      <a:lnTo>
                        <a:pt x="24" y="30"/>
                      </a:lnTo>
                      <a:lnTo>
                        <a:pt x="30" y="40"/>
                      </a:lnTo>
                      <a:lnTo>
                        <a:pt x="35" y="53"/>
                      </a:lnTo>
                      <a:lnTo>
                        <a:pt x="38" y="64"/>
                      </a:lnTo>
                      <a:lnTo>
                        <a:pt x="39" y="78"/>
                      </a:lnTo>
                      <a:lnTo>
                        <a:pt x="41" y="91"/>
                      </a:lnTo>
                      <a:lnTo>
                        <a:pt x="41" y="93"/>
                      </a:lnTo>
                      <a:lnTo>
                        <a:pt x="41" y="95"/>
                      </a:lnTo>
                      <a:lnTo>
                        <a:pt x="41" y="99"/>
                      </a:lnTo>
                      <a:lnTo>
                        <a:pt x="41" y="101"/>
                      </a:lnTo>
                      <a:lnTo>
                        <a:pt x="53" y="99"/>
                      </a:lnTo>
                      <a:lnTo>
                        <a:pt x="67" y="98"/>
                      </a:lnTo>
                      <a:lnTo>
                        <a:pt x="82" y="95"/>
                      </a:lnTo>
                      <a:lnTo>
                        <a:pt x="96" y="93"/>
                      </a:lnTo>
                      <a:lnTo>
                        <a:pt x="109" y="91"/>
                      </a:lnTo>
                      <a:lnTo>
                        <a:pt x="119" y="89"/>
                      </a:lnTo>
                      <a:lnTo>
                        <a:pt x="126" y="88"/>
                      </a:lnTo>
                      <a:lnTo>
                        <a:pt x="128" y="88"/>
                      </a:lnTo>
                      <a:lnTo>
                        <a:pt x="130" y="87"/>
                      </a:lnTo>
                      <a:lnTo>
                        <a:pt x="134" y="85"/>
                      </a:lnTo>
                      <a:lnTo>
                        <a:pt x="135" y="81"/>
                      </a:lnTo>
                      <a:lnTo>
                        <a:pt x="136" y="76"/>
                      </a:lnTo>
                      <a:lnTo>
                        <a:pt x="136" y="68"/>
                      </a:lnTo>
                      <a:lnTo>
                        <a:pt x="136" y="50"/>
                      </a:lnTo>
                      <a:lnTo>
                        <a:pt x="136" y="32"/>
                      </a:lnTo>
                      <a:lnTo>
                        <a:pt x="136" y="23"/>
                      </a:lnTo>
                      <a:lnTo>
                        <a:pt x="135" y="18"/>
                      </a:lnTo>
                      <a:lnTo>
                        <a:pt x="132" y="12"/>
                      </a:lnTo>
                      <a:lnTo>
                        <a:pt x="125" y="7"/>
                      </a:lnTo>
                      <a:lnTo>
                        <a:pt x="113" y="2"/>
                      </a:lnTo>
                      <a:close/>
                    </a:path>
                  </a:pathLst>
                </a:custGeom>
                <a:solidFill>
                  <a:srgbClr val="BFDD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80" name="Freeform 196"/>
                <p:cNvSpPr>
                  <a:spLocks/>
                </p:cNvSpPr>
                <p:nvPr/>
              </p:nvSpPr>
              <p:spPr bwMode="auto">
                <a:xfrm>
                  <a:off x="4813" y="2014"/>
                  <a:ext cx="83" cy="83"/>
                </a:xfrm>
                <a:custGeom>
                  <a:avLst/>
                  <a:gdLst>
                    <a:gd name="T0" fmla="*/ 21 w 183"/>
                    <a:gd name="T1" fmla="*/ 0 h 183"/>
                    <a:gd name="T2" fmla="*/ 16 w 183"/>
                    <a:gd name="T3" fmla="*/ 0 h 183"/>
                    <a:gd name="T4" fmla="*/ 13 w 183"/>
                    <a:gd name="T5" fmla="*/ 0 h 183"/>
                    <a:gd name="T6" fmla="*/ 10 w 183"/>
                    <a:gd name="T7" fmla="*/ 2 h 183"/>
                    <a:gd name="T8" fmla="*/ 7 w 183"/>
                    <a:gd name="T9" fmla="*/ 4 h 183"/>
                    <a:gd name="T10" fmla="*/ 5 w 183"/>
                    <a:gd name="T11" fmla="*/ 6 h 183"/>
                    <a:gd name="T12" fmla="*/ 3 w 183"/>
                    <a:gd name="T13" fmla="*/ 9 h 183"/>
                    <a:gd name="T14" fmla="*/ 1 w 183"/>
                    <a:gd name="T15" fmla="*/ 12 h 183"/>
                    <a:gd name="T16" fmla="*/ 0 w 183"/>
                    <a:gd name="T17" fmla="*/ 15 h 183"/>
                    <a:gd name="T18" fmla="*/ 0 w 183"/>
                    <a:gd name="T19" fmla="*/ 19 h 183"/>
                    <a:gd name="T20" fmla="*/ 0 w 183"/>
                    <a:gd name="T21" fmla="*/ 22 h 183"/>
                    <a:gd name="T22" fmla="*/ 1 w 183"/>
                    <a:gd name="T23" fmla="*/ 26 h 183"/>
                    <a:gd name="T24" fmla="*/ 3 w 183"/>
                    <a:gd name="T25" fmla="*/ 29 h 183"/>
                    <a:gd name="T26" fmla="*/ 5 w 183"/>
                    <a:gd name="T27" fmla="*/ 32 h 183"/>
                    <a:gd name="T28" fmla="*/ 8 w 183"/>
                    <a:gd name="T29" fmla="*/ 34 h 183"/>
                    <a:gd name="T30" fmla="*/ 12 w 183"/>
                    <a:gd name="T31" fmla="*/ 36 h 183"/>
                    <a:gd name="T32" fmla="*/ 15 w 183"/>
                    <a:gd name="T33" fmla="*/ 37 h 183"/>
                    <a:gd name="T34" fmla="*/ 19 w 183"/>
                    <a:gd name="T35" fmla="*/ 38 h 183"/>
                    <a:gd name="T36" fmla="*/ 23 w 183"/>
                    <a:gd name="T37" fmla="*/ 37 h 183"/>
                    <a:gd name="T38" fmla="*/ 26 w 183"/>
                    <a:gd name="T39" fmla="*/ 36 h 183"/>
                    <a:gd name="T40" fmla="*/ 29 w 183"/>
                    <a:gd name="T41" fmla="*/ 34 h 183"/>
                    <a:gd name="T42" fmla="*/ 32 w 183"/>
                    <a:gd name="T43" fmla="*/ 32 h 183"/>
                    <a:gd name="T44" fmla="*/ 34 w 183"/>
                    <a:gd name="T45" fmla="*/ 29 h 183"/>
                    <a:gd name="T46" fmla="*/ 36 w 183"/>
                    <a:gd name="T47" fmla="*/ 26 h 183"/>
                    <a:gd name="T48" fmla="*/ 37 w 183"/>
                    <a:gd name="T49" fmla="*/ 22 h 183"/>
                    <a:gd name="T50" fmla="*/ 38 w 183"/>
                    <a:gd name="T51" fmla="*/ 19 h 183"/>
                    <a:gd name="T52" fmla="*/ 38 w 183"/>
                    <a:gd name="T53" fmla="*/ 15 h 183"/>
                    <a:gd name="T54" fmla="*/ 37 w 183"/>
                    <a:gd name="T55" fmla="*/ 12 h 183"/>
                    <a:gd name="T56" fmla="*/ 35 w 183"/>
                    <a:gd name="T57" fmla="*/ 9 h 183"/>
                    <a:gd name="T58" fmla="*/ 33 w 183"/>
                    <a:gd name="T59" fmla="*/ 6 h 183"/>
                    <a:gd name="T60" fmla="*/ 31 w 183"/>
                    <a:gd name="T61" fmla="*/ 4 h 183"/>
                    <a:gd name="T62" fmla="*/ 28 w 183"/>
                    <a:gd name="T63" fmla="*/ 2 h 183"/>
                    <a:gd name="T64" fmla="*/ 24 w 183"/>
                    <a:gd name="T65" fmla="*/ 0 h 183"/>
                    <a:gd name="T66" fmla="*/ 21 w 183"/>
                    <a:gd name="T67" fmla="*/ 0 h 183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83" h="183">
                      <a:moveTo>
                        <a:pt x="104" y="0"/>
                      </a:moveTo>
                      <a:lnTo>
                        <a:pt x="80" y="0"/>
                      </a:lnTo>
                      <a:lnTo>
                        <a:pt x="63" y="3"/>
                      </a:lnTo>
                      <a:lnTo>
                        <a:pt x="48" y="10"/>
                      </a:lnTo>
                      <a:lnTo>
                        <a:pt x="35" y="19"/>
                      </a:lnTo>
                      <a:lnTo>
                        <a:pt x="23" y="30"/>
                      </a:lnTo>
                      <a:lnTo>
                        <a:pt x="14" y="43"/>
                      </a:lnTo>
                      <a:lnTo>
                        <a:pt x="6" y="57"/>
                      </a:lnTo>
                      <a:lnTo>
                        <a:pt x="1" y="73"/>
                      </a:lnTo>
                      <a:lnTo>
                        <a:pt x="0" y="91"/>
                      </a:lnTo>
                      <a:lnTo>
                        <a:pt x="2" y="109"/>
                      </a:lnTo>
                      <a:lnTo>
                        <a:pt x="7" y="126"/>
                      </a:lnTo>
                      <a:lnTo>
                        <a:pt x="15" y="142"/>
                      </a:lnTo>
                      <a:lnTo>
                        <a:pt x="27" y="155"/>
                      </a:lnTo>
                      <a:lnTo>
                        <a:pt x="40" y="167"/>
                      </a:lnTo>
                      <a:lnTo>
                        <a:pt x="57" y="176"/>
                      </a:lnTo>
                      <a:lnTo>
                        <a:pt x="74" y="180"/>
                      </a:lnTo>
                      <a:lnTo>
                        <a:pt x="92" y="183"/>
                      </a:lnTo>
                      <a:lnTo>
                        <a:pt x="111" y="180"/>
                      </a:lnTo>
                      <a:lnTo>
                        <a:pt x="128" y="176"/>
                      </a:lnTo>
                      <a:lnTo>
                        <a:pt x="143" y="167"/>
                      </a:lnTo>
                      <a:lnTo>
                        <a:pt x="157" y="155"/>
                      </a:lnTo>
                      <a:lnTo>
                        <a:pt x="168" y="142"/>
                      </a:lnTo>
                      <a:lnTo>
                        <a:pt x="176" y="126"/>
                      </a:lnTo>
                      <a:lnTo>
                        <a:pt x="181" y="109"/>
                      </a:lnTo>
                      <a:lnTo>
                        <a:pt x="183" y="91"/>
                      </a:lnTo>
                      <a:lnTo>
                        <a:pt x="182" y="73"/>
                      </a:lnTo>
                      <a:lnTo>
                        <a:pt x="178" y="57"/>
                      </a:lnTo>
                      <a:lnTo>
                        <a:pt x="169" y="43"/>
                      </a:lnTo>
                      <a:lnTo>
                        <a:pt x="160" y="30"/>
                      </a:lnTo>
                      <a:lnTo>
                        <a:pt x="149" y="19"/>
                      </a:lnTo>
                      <a:lnTo>
                        <a:pt x="135" y="10"/>
                      </a:lnTo>
                      <a:lnTo>
                        <a:pt x="120" y="3"/>
                      </a:lnTo>
                      <a:lnTo>
                        <a:pt x="104" y="0"/>
                      </a:lnTo>
                      <a:close/>
                    </a:path>
                  </a:pathLst>
                </a:custGeom>
                <a:solidFill>
                  <a:srgbClr val="3F9E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81" name="Freeform 197"/>
                <p:cNvSpPr>
                  <a:spLocks noEditPoints="1"/>
                </p:cNvSpPr>
                <p:nvPr/>
              </p:nvSpPr>
              <p:spPr bwMode="auto">
                <a:xfrm>
                  <a:off x="4548" y="2020"/>
                  <a:ext cx="73" cy="73"/>
                </a:xfrm>
                <a:custGeom>
                  <a:avLst/>
                  <a:gdLst>
                    <a:gd name="T0" fmla="*/ 0 w 161"/>
                    <a:gd name="T1" fmla="*/ 20 h 160"/>
                    <a:gd name="T2" fmla="*/ 3 w 161"/>
                    <a:gd name="T3" fmla="*/ 26 h 160"/>
                    <a:gd name="T4" fmla="*/ 7 w 161"/>
                    <a:gd name="T5" fmla="*/ 31 h 160"/>
                    <a:gd name="T6" fmla="*/ 13 w 161"/>
                    <a:gd name="T7" fmla="*/ 33 h 160"/>
                    <a:gd name="T8" fmla="*/ 20 w 161"/>
                    <a:gd name="T9" fmla="*/ 33 h 160"/>
                    <a:gd name="T10" fmla="*/ 26 w 161"/>
                    <a:gd name="T11" fmla="*/ 31 h 160"/>
                    <a:gd name="T12" fmla="*/ 30 w 161"/>
                    <a:gd name="T13" fmla="*/ 26 h 160"/>
                    <a:gd name="T14" fmla="*/ 33 w 161"/>
                    <a:gd name="T15" fmla="*/ 20 h 160"/>
                    <a:gd name="T16" fmla="*/ 33 w 161"/>
                    <a:gd name="T17" fmla="*/ 13 h 160"/>
                    <a:gd name="T18" fmla="*/ 30 w 161"/>
                    <a:gd name="T19" fmla="*/ 7 h 160"/>
                    <a:gd name="T20" fmla="*/ 26 w 161"/>
                    <a:gd name="T21" fmla="*/ 3 h 160"/>
                    <a:gd name="T22" fmla="*/ 20 w 161"/>
                    <a:gd name="T23" fmla="*/ 0 h 160"/>
                    <a:gd name="T24" fmla="*/ 13 w 161"/>
                    <a:gd name="T25" fmla="*/ 0 h 160"/>
                    <a:gd name="T26" fmla="*/ 7 w 161"/>
                    <a:gd name="T27" fmla="*/ 3 h 160"/>
                    <a:gd name="T28" fmla="*/ 3 w 161"/>
                    <a:gd name="T29" fmla="*/ 7 h 160"/>
                    <a:gd name="T30" fmla="*/ 0 w 161"/>
                    <a:gd name="T31" fmla="*/ 13 h 160"/>
                    <a:gd name="T32" fmla="*/ 3 w 161"/>
                    <a:gd name="T33" fmla="*/ 17 h 160"/>
                    <a:gd name="T34" fmla="*/ 5 w 161"/>
                    <a:gd name="T35" fmla="*/ 11 h 160"/>
                    <a:gd name="T36" fmla="*/ 7 w 161"/>
                    <a:gd name="T37" fmla="*/ 7 h 160"/>
                    <a:gd name="T38" fmla="*/ 11 w 161"/>
                    <a:gd name="T39" fmla="*/ 5 h 160"/>
                    <a:gd name="T40" fmla="*/ 17 w 161"/>
                    <a:gd name="T41" fmla="*/ 3 h 160"/>
                    <a:gd name="T42" fmla="*/ 22 w 161"/>
                    <a:gd name="T43" fmla="*/ 5 h 160"/>
                    <a:gd name="T44" fmla="*/ 26 w 161"/>
                    <a:gd name="T45" fmla="*/ 7 h 160"/>
                    <a:gd name="T46" fmla="*/ 29 w 161"/>
                    <a:gd name="T47" fmla="*/ 11 h 160"/>
                    <a:gd name="T48" fmla="*/ 29 w 161"/>
                    <a:gd name="T49" fmla="*/ 17 h 160"/>
                    <a:gd name="T50" fmla="*/ 29 w 161"/>
                    <a:gd name="T51" fmla="*/ 22 h 160"/>
                    <a:gd name="T52" fmla="*/ 26 w 161"/>
                    <a:gd name="T53" fmla="*/ 26 h 160"/>
                    <a:gd name="T54" fmla="*/ 22 w 161"/>
                    <a:gd name="T55" fmla="*/ 29 h 160"/>
                    <a:gd name="T56" fmla="*/ 17 w 161"/>
                    <a:gd name="T57" fmla="*/ 30 h 160"/>
                    <a:gd name="T58" fmla="*/ 11 w 161"/>
                    <a:gd name="T59" fmla="*/ 29 h 160"/>
                    <a:gd name="T60" fmla="*/ 7 w 161"/>
                    <a:gd name="T61" fmla="*/ 26 h 160"/>
                    <a:gd name="T62" fmla="*/ 5 w 161"/>
                    <a:gd name="T63" fmla="*/ 22 h 160"/>
                    <a:gd name="T64" fmla="*/ 3 w 161"/>
                    <a:gd name="T65" fmla="*/ 17 h 16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161" h="160">
                      <a:moveTo>
                        <a:pt x="0" y="80"/>
                      </a:moveTo>
                      <a:lnTo>
                        <a:pt x="2" y="96"/>
                      </a:lnTo>
                      <a:lnTo>
                        <a:pt x="6" y="111"/>
                      </a:lnTo>
                      <a:lnTo>
                        <a:pt x="14" y="125"/>
                      </a:lnTo>
                      <a:lnTo>
                        <a:pt x="23" y="137"/>
                      </a:lnTo>
                      <a:lnTo>
                        <a:pt x="36" y="146"/>
                      </a:lnTo>
                      <a:lnTo>
                        <a:pt x="50" y="154"/>
                      </a:lnTo>
                      <a:lnTo>
                        <a:pt x="65" y="159"/>
                      </a:lnTo>
                      <a:lnTo>
                        <a:pt x="81" y="160"/>
                      </a:lnTo>
                      <a:lnTo>
                        <a:pt x="97" y="159"/>
                      </a:lnTo>
                      <a:lnTo>
                        <a:pt x="112" y="154"/>
                      </a:lnTo>
                      <a:lnTo>
                        <a:pt x="126" y="146"/>
                      </a:lnTo>
                      <a:lnTo>
                        <a:pt x="137" y="137"/>
                      </a:lnTo>
                      <a:lnTo>
                        <a:pt x="147" y="125"/>
                      </a:lnTo>
                      <a:lnTo>
                        <a:pt x="155" y="111"/>
                      </a:lnTo>
                      <a:lnTo>
                        <a:pt x="159" y="96"/>
                      </a:lnTo>
                      <a:lnTo>
                        <a:pt x="161" y="80"/>
                      </a:lnTo>
                      <a:lnTo>
                        <a:pt x="159" y="64"/>
                      </a:lnTo>
                      <a:lnTo>
                        <a:pt x="155" y="49"/>
                      </a:lnTo>
                      <a:lnTo>
                        <a:pt x="147" y="35"/>
                      </a:lnTo>
                      <a:lnTo>
                        <a:pt x="137" y="23"/>
                      </a:lnTo>
                      <a:lnTo>
                        <a:pt x="126" y="14"/>
                      </a:lnTo>
                      <a:lnTo>
                        <a:pt x="112" y="6"/>
                      </a:lnTo>
                      <a:lnTo>
                        <a:pt x="97" y="1"/>
                      </a:lnTo>
                      <a:lnTo>
                        <a:pt x="81" y="0"/>
                      </a:lnTo>
                      <a:lnTo>
                        <a:pt x="65" y="1"/>
                      </a:lnTo>
                      <a:lnTo>
                        <a:pt x="50" y="6"/>
                      </a:lnTo>
                      <a:lnTo>
                        <a:pt x="36" y="14"/>
                      </a:lnTo>
                      <a:lnTo>
                        <a:pt x="23" y="23"/>
                      </a:lnTo>
                      <a:lnTo>
                        <a:pt x="14" y="35"/>
                      </a:lnTo>
                      <a:lnTo>
                        <a:pt x="6" y="49"/>
                      </a:lnTo>
                      <a:lnTo>
                        <a:pt x="2" y="64"/>
                      </a:lnTo>
                      <a:lnTo>
                        <a:pt x="0" y="80"/>
                      </a:lnTo>
                      <a:close/>
                      <a:moveTo>
                        <a:pt x="16" y="80"/>
                      </a:moveTo>
                      <a:lnTo>
                        <a:pt x="18" y="67"/>
                      </a:lnTo>
                      <a:lnTo>
                        <a:pt x="21" y="55"/>
                      </a:lnTo>
                      <a:lnTo>
                        <a:pt x="28" y="44"/>
                      </a:lnTo>
                      <a:lnTo>
                        <a:pt x="35" y="35"/>
                      </a:lnTo>
                      <a:lnTo>
                        <a:pt x="45" y="27"/>
                      </a:lnTo>
                      <a:lnTo>
                        <a:pt x="56" y="21"/>
                      </a:lnTo>
                      <a:lnTo>
                        <a:pt x="68" y="17"/>
                      </a:lnTo>
                      <a:lnTo>
                        <a:pt x="81" y="16"/>
                      </a:lnTo>
                      <a:lnTo>
                        <a:pt x="94" y="17"/>
                      </a:lnTo>
                      <a:lnTo>
                        <a:pt x="105" y="21"/>
                      </a:lnTo>
                      <a:lnTo>
                        <a:pt x="117" y="27"/>
                      </a:lnTo>
                      <a:lnTo>
                        <a:pt x="126" y="35"/>
                      </a:lnTo>
                      <a:lnTo>
                        <a:pt x="134" y="44"/>
                      </a:lnTo>
                      <a:lnTo>
                        <a:pt x="140" y="55"/>
                      </a:lnTo>
                      <a:lnTo>
                        <a:pt x="143" y="67"/>
                      </a:lnTo>
                      <a:lnTo>
                        <a:pt x="144" y="80"/>
                      </a:lnTo>
                      <a:lnTo>
                        <a:pt x="143" y="92"/>
                      </a:lnTo>
                      <a:lnTo>
                        <a:pt x="140" y="105"/>
                      </a:lnTo>
                      <a:lnTo>
                        <a:pt x="134" y="115"/>
                      </a:lnTo>
                      <a:lnTo>
                        <a:pt x="126" y="126"/>
                      </a:lnTo>
                      <a:lnTo>
                        <a:pt x="117" y="133"/>
                      </a:lnTo>
                      <a:lnTo>
                        <a:pt x="105" y="140"/>
                      </a:lnTo>
                      <a:lnTo>
                        <a:pt x="94" y="143"/>
                      </a:lnTo>
                      <a:lnTo>
                        <a:pt x="81" y="144"/>
                      </a:lnTo>
                      <a:lnTo>
                        <a:pt x="68" y="143"/>
                      </a:lnTo>
                      <a:lnTo>
                        <a:pt x="56" y="140"/>
                      </a:lnTo>
                      <a:lnTo>
                        <a:pt x="45" y="133"/>
                      </a:lnTo>
                      <a:lnTo>
                        <a:pt x="35" y="126"/>
                      </a:lnTo>
                      <a:lnTo>
                        <a:pt x="28" y="115"/>
                      </a:lnTo>
                      <a:lnTo>
                        <a:pt x="21" y="105"/>
                      </a:lnTo>
                      <a:lnTo>
                        <a:pt x="18" y="92"/>
                      </a:lnTo>
                      <a:lnTo>
                        <a:pt x="16" y="8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82" name="Freeform 198"/>
                <p:cNvSpPr>
                  <a:spLocks noEditPoints="1"/>
                </p:cNvSpPr>
                <p:nvPr/>
              </p:nvSpPr>
              <p:spPr bwMode="auto">
                <a:xfrm>
                  <a:off x="4818" y="2020"/>
                  <a:ext cx="73" cy="73"/>
                </a:xfrm>
                <a:custGeom>
                  <a:avLst/>
                  <a:gdLst>
                    <a:gd name="T0" fmla="*/ 0 w 160"/>
                    <a:gd name="T1" fmla="*/ 20 h 160"/>
                    <a:gd name="T2" fmla="*/ 3 w 160"/>
                    <a:gd name="T3" fmla="*/ 26 h 160"/>
                    <a:gd name="T4" fmla="*/ 7 w 160"/>
                    <a:gd name="T5" fmla="*/ 31 h 160"/>
                    <a:gd name="T6" fmla="*/ 13 w 160"/>
                    <a:gd name="T7" fmla="*/ 33 h 160"/>
                    <a:gd name="T8" fmla="*/ 20 w 160"/>
                    <a:gd name="T9" fmla="*/ 33 h 160"/>
                    <a:gd name="T10" fmla="*/ 26 w 160"/>
                    <a:gd name="T11" fmla="*/ 31 h 160"/>
                    <a:gd name="T12" fmla="*/ 31 w 160"/>
                    <a:gd name="T13" fmla="*/ 26 h 160"/>
                    <a:gd name="T14" fmla="*/ 33 w 160"/>
                    <a:gd name="T15" fmla="*/ 20 h 160"/>
                    <a:gd name="T16" fmla="*/ 33 w 160"/>
                    <a:gd name="T17" fmla="*/ 13 h 160"/>
                    <a:gd name="T18" fmla="*/ 31 w 160"/>
                    <a:gd name="T19" fmla="*/ 7 h 160"/>
                    <a:gd name="T20" fmla="*/ 26 w 160"/>
                    <a:gd name="T21" fmla="*/ 3 h 160"/>
                    <a:gd name="T22" fmla="*/ 20 w 160"/>
                    <a:gd name="T23" fmla="*/ 0 h 160"/>
                    <a:gd name="T24" fmla="*/ 13 w 160"/>
                    <a:gd name="T25" fmla="*/ 0 h 160"/>
                    <a:gd name="T26" fmla="*/ 7 w 160"/>
                    <a:gd name="T27" fmla="*/ 3 h 160"/>
                    <a:gd name="T28" fmla="*/ 3 w 160"/>
                    <a:gd name="T29" fmla="*/ 7 h 160"/>
                    <a:gd name="T30" fmla="*/ 0 w 160"/>
                    <a:gd name="T31" fmla="*/ 13 h 160"/>
                    <a:gd name="T32" fmla="*/ 3 w 160"/>
                    <a:gd name="T33" fmla="*/ 17 h 160"/>
                    <a:gd name="T34" fmla="*/ 4 w 160"/>
                    <a:gd name="T35" fmla="*/ 11 h 160"/>
                    <a:gd name="T36" fmla="*/ 7 w 160"/>
                    <a:gd name="T37" fmla="*/ 7 h 160"/>
                    <a:gd name="T38" fmla="*/ 11 w 160"/>
                    <a:gd name="T39" fmla="*/ 5 h 160"/>
                    <a:gd name="T40" fmla="*/ 17 w 160"/>
                    <a:gd name="T41" fmla="*/ 3 h 160"/>
                    <a:gd name="T42" fmla="*/ 21 w 160"/>
                    <a:gd name="T43" fmla="*/ 5 h 160"/>
                    <a:gd name="T44" fmla="*/ 26 w 160"/>
                    <a:gd name="T45" fmla="*/ 7 h 160"/>
                    <a:gd name="T46" fmla="*/ 29 w 160"/>
                    <a:gd name="T47" fmla="*/ 11 h 160"/>
                    <a:gd name="T48" fmla="*/ 30 w 160"/>
                    <a:gd name="T49" fmla="*/ 17 h 160"/>
                    <a:gd name="T50" fmla="*/ 29 w 160"/>
                    <a:gd name="T51" fmla="*/ 22 h 160"/>
                    <a:gd name="T52" fmla="*/ 26 w 160"/>
                    <a:gd name="T53" fmla="*/ 26 h 160"/>
                    <a:gd name="T54" fmla="*/ 21 w 160"/>
                    <a:gd name="T55" fmla="*/ 29 h 160"/>
                    <a:gd name="T56" fmla="*/ 17 w 160"/>
                    <a:gd name="T57" fmla="*/ 30 h 160"/>
                    <a:gd name="T58" fmla="*/ 11 w 160"/>
                    <a:gd name="T59" fmla="*/ 29 h 160"/>
                    <a:gd name="T60" fmla="*/ 7 w 160"/>
                    <a:gd name="T61" fmla="*/ 26 h 160"/>
                    <a:gd name="T62" fmla="*/ 4 w 160"/>
                    <a:gd name="T63" fmla="*/ 22 h 160"/>
                    <a:gd name="T64" fmla="*/ 3 w 160"/>
                    <a:gd name="T65" fmla="*/ 17 h 16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160" h="160">
                      <a:moveTo>
                        <a:pt x="0" y="80"/>
                      </a:moveTo>
                      <a:lnTo>
                        <a:pt x="1" y="96"/>
                      </a:lnTo>
                      <a:lnTo>
                        <a:pt x="5" y="111"/>
                      </a:lnTo>
                      <a:lnTo>
                        <a:pt x="13" y="125"/>
                      </a:lnTo>
                      <a:lnTo>
                        <a:pt x="23" y="137"/>
                      </a:lnTo>
                      <a:lnTo>
                        <a:pt x="35" y="146"/>
                      </a:lnTo>
                      <a:lnTo>
                        <a:pt x="49" y="154"/>
                      </a:lnTo>
                      <a:lnTo>
                        <a:pt x="64" y="159"/>
                      </a:lnTo>
                      <a:lnTo>
                        <a:pt x="80" y="160"/>
                      </a:lnTo>
                      <a:lnTo>
                        <a:pt x="96" y="159"/>
                      </a:lnTo>
                      <a:lnTo>
                        <a:pt x="111" y="154"/>
                      </a:lnTo>
                      <a:lnTo>
                        <a:pt x="125" y="146"/>
                      </a:lnTo>
                      <a:lnTo>
                        <a:pt x="137" y="137"/>
                      </a:lnTo>
                      <a:lnTo>
                        <a:pt x="146" y="125"/>
                      </a:lnTo>
                      <a:lnTo>
                        <a:pt x="154" y="111"/>
                      </a:lnTo>
                      <a:lnTo>
                        <a:pt x="159" y="96"/>
                      </a:lnTo>
                      <a:lnTo>
                        <a:pt x="160" y="80"/>
                      </a:lnTo>
                      <a:lnTo>
                        <a:pt x="159" y="64"/>
                      </a:lnTo>
                      <a:lnTo>
                        <a:pt x="154" y="49"/>
                      </a:lnTo>
                      <a:lnTo>
                        <a:pt x="146" y="35"/>
                      </a:lnTo>
                      <a:lnTo>
                        <a:pt x="137" y="23"/>
                      </a:lnTo>
                      <a:lnTo>
                        <a:pt x="125" y="14"/>
                      </a:lnTo>
                      <a:lnTo>
                        <a:pt x="111" y="6"/>
                      </a:lnTo>
                      <a:lnTo>
                        <a:pt x="96" y="1"/>
                      </a:lnTo>
                      <a:lnTo>
                        <a:pt x="80" y="0"/>
                      </a:lnTo>
                      <a:lnTo>
                        <a:pt x="64" y="1"/>
                      </a:lnTo>
                      <a:lnTo>
                        <a:pt x="49" y="6"/>
                      </a:lnTo>
                      <a:lnTo>
                        <a:pt x="35" y="14"/>
                      </a:lnTo>
                      <a:lnTo>
                        <a:pt x="23" y="23"/>
                      </a:lnTo>
                      <a:lnTo>
                        <a:pt x="13" y="35"/>
                      </a:lnTo>
                      <a:lnTo>
                        <a:pt x="5" y="49"/>
                      </a:lnTo>
                      <a:lnTo>
                        <a:pt x="1" y="64"/>
                      </a:lnTo>
                      <a:lnTo>
                        <a:pt x="0" y="80"/>
                      </a:lnTo>
                      <a:close/>
                      <a:moveTo>
                        <a:pt x="16" y="80"/>
                      </a:moveTo>
                      <a:lnTo>
                        <a:pt x="17" y="67"/>
                      </a:lnTo>
                      <a:lnTo>
                        <a:pt x="20" y="55"/>
                      </a:lnTo>
                      <a:lnTo>
                        <a:pt x="27" y="44"/>
                      </a:lnTo>
                      <a:lnTo>
                        <a:pt x="34" y="35"/>
                      </a:lnTo>
                      <a:lnTo>
                        <a:pt x="45" y="27"/>
                      </a:lnTo>
                      <a:lnTo>
                        <a:pt x="55" y="21"/>
                      </a:lnTo>
                      <a:lnTo>
                        <a:pt x="68" y="17"/>
                      </a:lnTo>
                      <a:lnTo>
                        <a:pt x="80" y="16"/>
                      </a:lnTo>
                      <a:lnTo>
                        <a:pt x="93" y="17"/>
                      </a:lnTo>
                      <a:lnTo>
                        <a:pt x="104" y="21"/>
                      </a:lnTo>
                      <a:lnTo>
                        <a:pt x="116" y="27"/>
                      </a:lnTo>
                      <a:lnTo>
                        <a:pt x="125" y="35"/>
                      </a:lnTo>
                      <a:lnTo>
                        <a:pt x="133" y="44"/>
                      </a:lnTo>
                      <a:lnTo>
                        <a:pt x="139" y="55"/>
                      </a:lnTo>
                      <a:lnTo>
                        <a:pt x="142" y="67"/>
                      </a:lnTo>
                      <a:lnTo>
                        <a:pt x="144" y="80"/>
                      </a:lnTo>
                      <a:lnTo>
                        <a:pt x="142" y="92"/>
                      </a:lnTo>
                      <a:lnTo>
                        <a:pt x="139" y="105"/>
                      </a:lnTo>
                      <a:lnTo>
                        <a:pt x="133" y="115"/>
                      </a:lnTo>
                      <a:lnTo>
                        <a:pt x="125" y="126"/>
                      </a:lnTo>
                      <a:lnTo>
                        <a:pt x="116" y="133"/>
                      </a:lnTo>
                      <a:lnTo>
                        <a:pt x="104" y="140"/>
                      </a:lnTo>
                      <a:lnTo>
                        <a:pt x="93" y="143"/>
                      </a:lnTo>
                      <a:lnTo>
                        <a:pt x="80" y="144"/>
                      </a:lnTo>
                      <a:lnTo>
                        <a:pt x="68" y="143"/>
                      </a:lnTo>
                      <a:lnTo>
                        <a:pt x="55" y="140"/>
                      </a:lnTo>
                      <a:lnTo>
                        <a:pt x="45" y="133"/>
                      </a:lnTo>
                      <a:lnTo>
                        <a:pt x="34" y="126"/>
                      </a:lnTo>
                      <a:lnTo>
                        <a:pt x="27" y="115"/>
                      </a:lnTo>
                      <a:lnTo>
                        <a:pt x="20" y="105"/>
                      </a:lnTo>
                      <a:lnTo>
                        <a:pt x="17" y="92"/>
                      </a:lnTo>
                      <a:lnTo>
                        <a:pt x="16" y="8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83" name="Freeform 199"/>
                <p:cNvSpPr>
                  <a:spLocks/>
                </p:cNvSpPr>
                <p:nvPr/>
              </p:nvSpPr>
              <p:spPr bwMode="auto">
                <a:xfrm>
                  <a:off x="4555" y="2027"/>
                  <a:ext cx="59" cy="59"/>
                </a:xfrm>
                <a:custGeom>
                  <a:avLst/>
                  <a:gdLst>
                    <a:gd name="T0" fmla="*/ 0 w 128"/>
                    <a:gd name="T1" fmla="*/ 14 h 128"/>
                    <a:gd name="T2" fmla="*/ 0 w 128"/>
                    <a:gd name="T3" fmla="*/ 11 h 128"/>
                    <a:gd name="T4" fmla="*/ 1 w 128"/>
                    <a:gd name="T5" fmla="*/ 8 h 128"/>
                    <a:gd name="T6" fmla="*/ 3 w 128"/>
                    <a:gd name="T7" fmla="*/ 6 h 128"/>
                    <a:gd name="T8" fmla="*/ 4 w 128"/>
                    <a:gd name="T9" fmla="*/ 4 h 128"/>
                    <a:gd name="T10" fmla="*/ 6 w 128"/>
                    <a:gd name="T11" fmla="*/ 2 h 128"/>
                    <a:gd name="T12" fmla="*/ 8 w 128"/>
                    <a:gd name="T13" fmla="*/ 1 h 128"/>
                    <a:gd name="T14" fmla="*/ 11 w 128"/>
                    <a:gd name="T15" fmla="*/ 0 h 128"/>
                    <a:gd name="T16" fmla="*/ 14 w 128"/>
                    <a:gd name="T17" fmla="*/ 0 h 128"/>
                    <a:gd name="T18" fmla="*/ 17 w 128"/>
                    <a:gd name="T19" fmla="*/ 0 h 128"/>
                    <a:gd name="T20" fmla="*/ 19 w 128"/>
                    <a:gd name="T21" fmla="*/ 1 h 128"/>
                    <a:gd name="T22" fmla="*/ 22 w 128"/>
                    <a:gd name="T23" fmla="*/ 2 h 128"/>
                    <a:gd name="T24" fmla="*/ 24 w 128"/>
                    <a:gd name="T25" fmla="*/ 4 h 128"/>
                    <a:gd name="T26" fmla="*/ 25 w 128"/>
                    <a:gd name="T27" fmla="*/ 6 h 128"/>
                    <a:gd name="T28" fmla="*/ 26 w 128"/>
                    <a:gd name="T29" fmla="*/ 8 h 128"/>
                    <a:gd name="T30" fmla="*/ 27 w 128"/>
                    <a:gd name="T31" fmla="*/ 11 h 128"/>
                    <a:gd name="T32" fmla="*/ 27 w 128"/>
                    <a:gd name="T33" fmla="*/ 14 h 128"/>
                    <a:gd name="T34" fmla="*/ 27 w 128"/>
                    <a:gd name="T35" fmla="*/ 16 h 128"/>
                    <a:gd name="T36" fmla="*/ 26 w 128"/>
                    <a:gd name="T37" fmla="*/ 19 h 128"/>
                    <a:gd name="T38" fmla="*/ 25 w 128"/>
                    <a:gd name="T39" fmla="*/ 21 h 128"/>
                    <a:gd name="T40" fmla="*/ 24 w 128"/>
                    <a:gd name="T41" fmla="*/ 24 h 128"/>
                    <a:gd name="T42" fmla="*/ 22 w 128"/>
                    <a:gd name="T43" fmla="*/ 25 h 128"/>
                    <a:gd name="T44" fmla="*/ 19 w 128"/>
                    <a:gd name="T45" fmla="*/ 26 h 128"/>
                    <a:gd name="T46" fmla="*/ 17 w 128"/>
                    <a:gd name="T47" fmla="*/ 27 h 128"/>
                    <a:gd name="T48" fmla="*/ 14 w 128"/>
                    <a:gd name="T49" fmla="*/ 27 h 128"/>
                    <a:gd name="T50" fmla="*/ 11 w 128"/>
                    <a:gd name="T51" fmla="*/ 27 h 128"/>
                    <a:gd name="T52" fmla="*/ 8 w 128"/>
                    <a:gd name="T53" fmla="*/ 26 h 128"/>
                    <a:gd name="T54" fmla="*/ 6 w 128"/>
                    <a:gd name="T55" fmla="*/ 25 h 128"/>
                    <a:gd name="T56" fmla="*/ 4 w 128"/>
                    <a:gd name="T57" fmla="*/ 24 h 128"/>
                    <a:gd name="T58" fmla="*/ 3 w 128"/>
                    <a:gd name="T59" fmla="*/ 21 h 128"/>
                    <a:gd name="T60" fmla="*/ 1 w 128"/>
                    <a:gd name="T61" fmla="*/ 19 h 128"/>
                    <a:gd name="T62" fmla="*/ 0 w 128"/>
                    <a:gd name="T63" fmla="*/ 16 h 128"/>
                    <a:gd name="T64" fmla="*/ 0 w 128"/>
                    <a:gd name="T65" fmla="*/ 14 h 12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128" h="128">
                      <a:moveTo>
                        <a:pt x="0" y="64"/>
                      </a:moveTo>
                      <a:lnTo>
                        <a:pt x="2" y="51"/>
                      </a:lnTo>
                      <a:lnTo>
                        <a:pt x="5" y="39"/>
                      </a:lnTo>
                      <a:lnTo>
                        <a:pt x="12" y="28"/>
                      </a:lnTo>
                      <a:lnTo>
                        <a:pt x="19" y="19"/>
                      </a:lnTo>
                      <a:lnTo>
                        <a:pt x="29" y="11"/>
                      </a:lnTo>
                      <a:lnTo>
                        <a:pt x="40" y="5"/>
                      </a:lnTo>
                      <a:lnTo>
                        <a:pt x="52" y="1"/>
                      </a:lnTo>
                      <a:lnTo>
                        <a:pt x="65" y="0"/>
                      </a:lnTo>
                      <a:lnTo>
                        <a:pt x="78" y="1"/>
                      </a:lnTo>
                      <a:lnTo>
                        <a:pt x="89" y="5"/>
                      </a:lnTo>
                      <a:lnTo>
                        <a:pt x="101" y="11"/>
                      </a:lnTo>
                      <a:lnTo>
                        <a:pt x="110" y="19"/>
                      </a:lnTo>
                      <a:lnTo>
                        <a:pt x="118" y="28"/>
                      </a:lnTo>
                      <a:lnTo>
                        <a:pt x="124" y="39"/>
                      </a:lnTo>
                      <a:lnTo>
                        <a:pt x="127" y="51"/>
                      </a:lnTo>
                      <a:lnTo>
                        <a:pt x="128" y="64"/>
                      </a:lnTo>
                      <a:lnTo>
                        <a:pt x="127" y="76"/>
                      </a:lnTo>
                      <a:lnTo>
                        <a:pt x="124" y="89"/>
                      </a:lnTo>
                      <a:lnTo>
                        <a:pt x="118" y="99"/>
                      </a:lnTo>
                      <a:lnTo>
                        <a:pt x="110" y="110"/>
                      </a:lnTo>
                      <a:lnTo>
                        <a:pt x="101" y="117"/>
                      </a:lnTo>
                      <a:lnTo>
                        <a:pt x="89" y="124"/>
                      </a:lnTo>
                      <a:lnTo>
                        <a:pt x="78" y="127"/>
                      </a:lnTo>
                      <a:lnTo>
                        <a:pt x="65" y="128"/>
                      </a:lnTo>
                      <a:lnTo>
                        <a:pt x="52" y="127"/>
                      </a:lnTo>
                      <a:lnTo>
                        <a:pt x="40" y="124"/>
                      </a:lnTo>
                      <a:lnTo>
                        <a:pt x="29" y="117"/>
                      </a:lnTo>
                      <a:lnTo>
                        <a:pt x="19" y="110"/>
                      </a:lnTo>
                      <a:lnTo>
                        <a:pt x="12" y="99"/>
                      </a:lnTo>
                      <a:lnTo>
                        <a:pt x="5" y="89"/>
                      </a:lnTo>
                      <a:lnTo>
                        <a:pt x="2" y="76"/>
                      </a:lnTo>
                      <a:lnTo>
                        <a:pt x="0" y="64"/>
                      </a:lnTo>
                      <a:close/>
                    </a:path>
                  </a:pathLst>
                </a:custGeom>
                <a:solidFill>
                  <a:srgbClr val="BFDD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84" name="Freeform 200"/>
                <p:cNvSpPr>
                  <a:spLocks/>
                </p:cNvSpPr>
                <p:nvPr/>
              </p:nvSpPr>
              <p:spPr bwMode="auto">
                <a:xfrm>
                  <a:off x="4573" y="2034"/>
                  <a:ext cx="34" cy="43"/>
                </a:xfrm>
                <a:custGeom>
                  <a:avLst/>
                  <a:gdLst>
                    <a:gd name="T0" fmla="*/ 1 w 76"/>
                    <a:gd name="T1" fmla="*/ 1 h 96"/>
                    <a:gd name="T2" fmla="*/ 1 w 76"/>
                    <a:gd name="T3" fmla="*/ 1 h 96"/>
                    <a:gd name="T4" fmla="*/ 0 w 76"/>
                    <a:gd name="T5" fmla="*/ 1 h 96"/>
                    <a:gd name="T6" fmla="*/ 0 w 76"/>
                    <a:gd name="T7" fmla="*/ 1 h 96"/>
                    <a:gd name="T8" fmla="*/ 0 w 76"/>
                    <a:gd name="T9" fmla="*/ 2 h 96"/>
                    <a:gd name="T10" fmla="*/ 2 w 76"/>
                    <a:gd name="T11" fmla="*/ 1 h 96"/>
                    <a:gd name="T12" fmla="*/ 4 w 76"/>
                    <a:gd name="T13" fmla="*/ 1 h 96"/>
                    <a:gd name="T14" fmla="*/ 5 w 76"/>
                    <a:gd name="T15" fmla="*/ 1 h 96"/>
                    <a:gd name="T16" fmla="*/ 7 w 76"/>
                    <a:gd name="T17" fmla="*/ 2 h 96"/>
                    <a:gd name="T18" fmla="*/ 9 w 76"/>
                    <a:gd name="T19" fmla="*/ 3 h 96"/>
                    <a:gd name="T20" fmla="*/ 10 w 76"/>
                    <a:gd name="T21" fmla="*/ 4 h 96"/>
                    <a:gd name="T22" fmla="*/ 11 w 76"/>
                    <a:gd name="T23" fmla="*/ 5 h 96"/>
                    <a:gd name="T24" fmla="*/ 12 w 76"/>
                    <a:gd name="T25" fmla="*/ 7 h 96"/>
                    <a:gd name="T26" fmla="*/ 13 w 76"/>
                    <a:gd name="T27" fmla="*/ 10 h 96"/>
                    <a:gd name="T28" fmla="*/ 13 w 76"/>
                    <a:gd name="T29" fmla="*/ 13 h 96"/>
                    <a:gd name="T30" fmla="*/ 11 w 76"/>
                    <a:gd name="T31" fmla="*/ 17 h 96"/>
                    <a:gd name="T32" fmla="*/ 9 w 76"/>
                    <a:gd name="T33" fmla="*/ 19 h 96"/>
                    <a:gd name="T34" fmla="*/ 9 w 76"/>
                    <a:gd name="T35" fmla="*/ 19 h 96"/>
                    <a:gd name="T36" fmla="*/ 9 w 76"/>
                    <a:gd name="T37" fmla="*/ 19 h 96"/>
                    <a:gd name="T38" fmla="*/ 9 w 76"/>
                    <a:gd name="T39" fmla="*/ 19 h 96"/>
                    <a:gd name="T40" fmla="*/ 10 w 76"/>
                    <a:gd name="T41" fmla="*/ 19 h 96"/>
                    <a:gd name="T42" fmla="*/ 12 w 76"/>
                    <a:gd name="T43" fmla="*/ 18 h 96"/>
                    <a:gd name="T44" fmla="*/ 13 w 76"/>
                    <a:gd name="T45" fmla="*/ 17 h 96"/>
                    <a:gd name="T46" fmla="*/ 14 w 76"/>
                    <a:gd name="T47" fmla="*/ 15 h 96"/>
                    <a:gd name="T48" fmla="*/ 15 w 76"/>
                    <a:gd name="T49" fmla="*/ 13 h 96"/>
                    <a:gd name="T50" fmla="*/ 15 w 76"/>
                    <a:gd name="T51" fmla="*/ 12 h 96"/>
                    <a:gd name="T52" fmla="*/ 15 w 76"/>
                    <a:gd name="T53" fmla="*/ 9 h 96"/>
                    <a:gd name="T54" fmla="*/ 15 w 76"/>
                    <a:gd name="T55" fmla="*/ 8 h 96"/>
                    <a:gd name="T56" fmla="*/ 14 w 76"/>
                    <a:gd name="T57" fmla="*/ 6 h 96"/>
                    <a:gd name="T58" fmla="*/ 13 w 76"/>
                    <a:gd name="T59" fmla="*/ 4 h 96"/>
                    <a:gd name="T60" fmla="*/ 12 w 76"/>
                    <a:gd name="T61" fmla="*/ 3 h 96"/>
                    <a:gd name="T62" fmla="*/ 10 w 76"/>
                    <a:gd name="T63" fmla="*/ 1 h 96"/>
                    <a:gd name="T64" fmla="*/ 9 w 76"/>
                    <a:gd name="T65" fmla="*/ 0 h 96"/>
                    <a:gd name="T66" fmla="*/ 7 w 76"/>
                    <a:gd name="T67" fmla="*/ 0 h 96"/>
                    <a:gd name="T68" fmla="*/ 5 w 76"/>
                    <a:gd name="T69" fmla="*/ 0 h 96"/>
                    <a:gd name="T70" fmla="*/ 3 w 76"/>
                    <a:gd name="T71" fmla="*/ 0 h 96"/>
                    <a:gd name="T72" fmla="*/ 1 w 76"/>
                    <a:gd name="T73" fmla="*/ 1 h 9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76" h="96">
                      <a:moveTo>
                        <a:pt x="5" y="6"/>
                      </a:moveTo>
                      <a:lnTo>
                        <a:pt x="4" y="6"/>
                      </a:lnTo>
                      <a:lnTo>
                        <a:pt x="3" y="7"/>
                      </a:lnTo>
                      <a:lnTo>
                        <a:pt x="2" y="7"/>
                      </a:lnTo>
                      <a:lnTo>
                        <a:pt x="0" y="8"/>
                      </a:lnTo>
                      <a:lnTo>
                        <a:pt x="10" y="6"/>
                      </a:lnTo>
                      <a:lnTo>
                        <a:pt x="18" y="6"/>
                      </a:lnTo>
                      <a:lnTo>
                        <a:pt x="27" y="7"/>
                      </a:lnTo>
                      <a:lnTo>
                        <a:pt x="35" y="9"/>
                      </a:lnTo>
                      <a:lnTo>
                        <a:pt x="42" y="13"/>
                      </a:lnTo>
                      <a:lnTo>
                        <a:pt x="49" y="19"/>
                      </a:lnTo>
                      <a:lnTo>
                        <a:pt x="56" y="26"/>
                      </a:lnTo>
                      <a:lnTo>
                        <a:pt x="60" y="34"/>
                      </a:lnTo>
                      <a:lnTo>
                        <a:pt x="65" y="51"/>
                      </a:lnTo>
                      <a:lnTo>
                        <a:pt x="64" y="68"/>
                      </a:lnTo>
                      <a:lnTo>
                        <a:pt x="56" y="84"/>
                      </a:lnTo>
                      <a:lnTo>
                        <a:pt x="43" y="96"/>
                      </a:lnTo>
                      <a:lnTo>
                        <a:pt x="44" y="96"/>
                      </a:lnTo>
                      <a:lnTo>
                        <a:pt x="46" y="95"/>
                      </a:lnTo>
                      <a:lnTo>
                        <a:pt x="48" y="95"/>
                      </a:lnTo>
                      <a:lnTo>
                        <a:pt x="49" y="94"/>
                      </a:lnTo>
                      <a:lnTo>
                        <a:pt x="57" y="89"/>
                      </a:lnTo>
                      <a:lnTo>
                        <a:pt x="64" y="82"/>
                      </a:lnTo>
                      <a:lnTo>
                        <a:pt x="69" y="74"/>
                      </a:lnTo>
                      <a:lnTo>
                        <a:pt x="74" y="66"/>
                      </a:lnTo>
                      <a:lnTo>
                        <a:pt x="76" y="57"/>
                      </a:lnTo>
                      <a:lnTo>
                        <a:pt x="76" y="46"/>
                      </a:lnTo>
                      <a:lnTo>
                        <a:pt x="75" y="37"/>
                      </a:lnTo>
                      <a:lnTo>
                        <a:pt x="72" y="28"/>
                      </a:lnTo>
                      <a:lnTo>
                        <a:pt x="66" y="20"/>
                      </a:lnTo>
                      <a:lnTo>
                        <a:pt x="59" y="13"/>
                      </a:lnTo>
                      <a:lnTo>
                        <a:pt x="52" y="7"/>
                      </a:lnTo>
                      <a:lnTo>
                        <a:pt x="43" y="3"/>
                      </a:lnTo>
                      <a:lnTo>
                        <a:pt x="34" y="1"/>
                      </a:lnTo>
                      <a:lnTo>
                        <a:pt x="25" y="0"/>
                      </a:lnTo>
                      <a:lnTo>
                        <a:pt x="14" y="3"/>
                      </a:lnTo>
                      <a:lnTo>
                        <a:pt x="5" y="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85" name="Freeform 201"/>
                <p:cNvSpPr>
                  <a:spLocks/>
                </p:cNvSpPr>
                <p:nvPr/>
              </p:nvSpPr>
              <p:spPr bwMode="auto">
                <a:xfrm>
                  <a:off x="4825" y="2027"/>
                  <a:ext cx="58" cy="59"/>
                </a:xfrm>
                <a:custGeom>
                  <a:avLst/>
                  <a:gdLst>
                    <a:gd name="T0" fmla="*/ 0 w 128"/>
                    <a:gd name="T1" fmla="*/ 14 h 128"/>
                    <a:gd name="T2" fmla="*/ 0 w 128"/>
                    <a:gd name="T3" fmla="*/ 11 h 128"/>
                    <a:gd name="T4" fmla="*/ 1 w 128"/>
                    <a:gd name="T5" fmla="*/ 8 h 128"/>
                    <a:gd name="T6" fmla="*/ 2 w 128"/>
                    <a:gd name="T7" fmla="*/ 6 h 128"/>
                    <a:gd name="T8" fmla="*/ 4 w 128"/>
                    <a:gd name="T9" fmla="*/ 4 h 128"/>
                    <a:gd name="T10" fmla="*/ 6 w 128"/>
                    <a:gd name="T11" fmla="*/ 2 h 128"/>
                    <a:gd name="T12" fmla="*/ 8 w 128"/>
                    <a:gd name="T13" fmla="*/ 1 h 128"/>
                    <a:gd name="T14" fmla="*/ 11 w 128"/>
                    <a:gd name="T15" fmla="*/ 0 h 128"/>
                    <a:gd name="T16" fmla="*/ 13 w 128"/>
                    <a:gd name="T17" fmla="*/ 0 h 128"/>
                    <a:gd name="T18" fmla="*/ 16 w 128"/>
                    <a:gd name="T19" fmla="*/ 0 h 128"/>
                    <a:gd name="T20" fmla="*/ 18 w 128"/>
                    <a:gd name="T21" fmla="*/ 1 h 128"/>
                    <a:gd name="T22" fmla="*/ 20 w 128"/>
                    <a:gd name="T23" fmla="*/ 2 h 128"/>
                    <a:gd name="T24" fmla="*/ 22 w 128"/>
                    <a:gd name="T25" fmla="*/ 4 h 128"/>
                    <a:gd name="T26" fmla="*/ 24 w 128"/>
                    <a:gd name="T27" fmla="*/ 6 h 128"/>
                    <a:gd name="T28" fmla="*/ 25 w 128"/>
                    <a:gd name="T29" fmla="*/ 8 h 128"/>
                    <a:gd name="T30" fmla="*/ 26 w 128"/>
                    <a:gd name="T31" fmla="*/ 11 h 128"/>
                    <a:gd name="T32" fmla="*/ 26 w 128"/>
                    <a:gd name="T33" fmla="*/ 14 h 128"/>
                    <a:gd name="T34" fmla="*/ 26 w 128"/>
                    <a:gd name="T35" fmla="*/ 16 h 128"/>
                    <a:gd name="T36" fmla="*/ 25 w 128"/>
                    <a:gd name="T37" fmla="*/ 19 h 128"/>
                    <a:gd name="T38" fmla="*/ 24 w 128"/>
                    <a:gd name="T39" fmla="*/ 21 h 128"/>
                    <a:gd name="T40" fmla="*/ 22 w 128"/>
                    <a:gd name="T41" fmla="*/ 24 h 128"/>
                    <a:gd name="T42" fmla="*/ 20 w 128"/>
                    <a:gd name="T43" fmla="*/ 25 h 128"/>
                    <a:gd name="T44" fmla="*/ 18 w 128"/>
                    <a:gd name="T45" fmla="*/ 26 h 128"/>
                    <a:gd name="T46" fmla="*/ 16 w 128"/>
                    <a:gd name="T47" fmla="*/ 27 h 128"/>
                    <a:gd name="T48" fmla="*/ 13 w 128"/>
                    <a:gd name="T49" fmla="*/ 27 h 128"/>
                    <a:gd name="T50" fmla="*/ 11 w 128"/>
                    <a:gd name="T51" fmla="*/ 27 h 128"/>
                    <a:gd name="T52" fmla="*/ 8 w 128"/>
                    <a:gd name="T53" fmla="*/ 26 h 128"/>
                    <a:gd name="T54" fmla="*/ 6 w 128"/>
                    <a:gd name="T55" fmla="*/ 25 h 128"/>
                    <a:gd name="T56" fmla="*/ 4 w 128"/>
                    <a:gd name="T57" fmla="*/ 24 h 128"/>
                    <a:gd name="T58" fmla="*/ 2 w 128"/>
                    <a:gd name="T59" fmla="*/ 21 h 128"/>
                    <a:gd name="T60" fmla="*/ 1 w 128"/>
                    <a:gd name="T61" fmla="*/ 19 h 128"/>
                    <a:gd name="T62" fmla="*/ 0 w 128"/>
                    <a:gd name="T63" fmla="*/ 16 h 128"/>
                    <a:gd name="T64" fmla="*/ 0 w 128"/>
                    <a:gd name="T65" fmla="*/ 14 h 12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128" h="128">
                      <a:moveTo>
                        <a:pt x="0" y="64"/>
                      </a:moveTo>
                      <a:lnTo>
                        <a:pt x="1" y="51"/>
                      </a:lnTo>
                      <a:lnTo>
                        <a:pt x="4" y="39"/>
                      </a:lnTo>
                      <a:lnTo>
                        <a:pt x="11" y="28"/>
                      </a:lnTo>
                      <a:lnTo>
                        <a:pt x="18" y="19"/>
                      </a:lnTo>
                      <a:lnTo>
                        <a:pt x="29" y="11"/>
                      </a:lnTo>
                      <a:lnTo>
                        <a:pt x="39" y="5"/>
                      </a:lnTo>
                      <a:lnTo>
                        <a:pt x="52" y="1"/>
                      </a:lnTo>
                      <a:lnTo>
                        <a:pt x="64" y="0"/>
                      </a:lnTo>
                      <a:lnTo>
                        <a:pt x="77" y="1"/>
                      </a:lnTo>
                      <a:lnTo>
                        <a:pt x="88" y="5"/>
                      </a:lnTo>
                      <a:lnTo>
                        <a:pt x="100" y="11"/>
                      </a:lnTo>
                      <a:lnTo>
                        <a:pt x="109" y="19"/>
                      </a:lnTo>
                      <a:lnTo>
                        <a:pt x="117" y="28"/>
                      </a:lnTo>
                      <a:lnTo>
                        <a:pt x="123" y="39"/>
                      </a:lnTo>
                      <a:lnTo>
                        <a:pt x="126" y="51"/>
                      </a:lnTo>
                      <a:lnTo>
                        <a:pt x="128" y="64"/>
                      </a:lnTo>
                      <a:lnTo>
                        <a:pt x="126" y="76"/>
                      </a:lnTo>
                      <a:lnTo>
                        <a:pt x="123" y="89"/>
                      </a:lnTo>
                      <a:lnTo>
                        <a:pt x="117" y="99"/>
                      </a:lnTo>
                      <a:lnTo>
                        <a:pt x="109" y="110"/>
                      </a:lnTo>
                      <a:lnTo>
                        <a:pt x="100" y="117"/>
                      </a:lnTo>
                      <a:lnTo>
                        <a:pt x="88" y="124"/>
                      </a:lnTo>
                      <a:lnTo>
                        <a:pt x="77" y="127"/>
                      </a:lnTo>
                      <a:lnTo>
                        <a:pt x="64" y="128"/>
                      </a:lnTo>
                      <a:lnTo>
                        <a:pt x="52" y="127"/>
                      </a:lnTo>
                      <a:lnTo>
                        <a:pt x="39" y="124"/>
                      </a:lnTo>
                      <a:lnTo>
                        <a:pt x="29" y="117"/>
                      </a:lnTo>
                      <a:lnTo>
                        <a:pt x="18" y="110"/>
                      </a:lnTo>
                      <a:lnTo>
                        <a:pt x="11" y="99"/>
                      </a:lnTo>
                      <a:lnTo>
                        <a:pt x="4" y="89"/>
                      </a:lnTo>
                      <a:lnTo>
                        <a:pt x="1" y="76"/>
                      </a:lnTo>
                      <a:lnTo>
                        <a:pt x="0" y="64"/>
                      </a:lnTo>
                      <a:close/>
                    </a:path>
                  </a:pathLst>
                </a:custGeom>
                <a:solidFill>
                  <a:srgbClr val="BFDD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86" name="Freeform 202"/>
                <p:cNvSpPr>
                  <a:spLocks noEditPoints="1"/>
                </p:cNvSpPr>
                <p:nvPr/>
              </p:nvSpPr>
              <p:spPr bwMode="auto">
                <a:xfrm>
                  <a:off x="4604" y="1864"/>
                  <a:ext cx="115" cy="68"/>
                </a:xfrm>
                <a:custGeom>
                  <a:avLst/>
                  <a:gdLst>
                    <a:gd name="T0" fmla="*/ 24 w 252"/>
                    <a:gd name="T1" fmla="*/ 5 h 151"/>
                    <a:gd name="T2" fmla="*/ 18 w 252"/>
                    <a:gd name="T3" fmla="*/ 12 h 151"/>
                    <a:gd name="T4" fmla="*/ 10 w 252"/>
                    <a:gd name="T5" fmla="*/ 20 h 151"/>
                    <a:gd name="T6" fmla="*/ 4 w 252"/>
                    <a:gd name="T7" fmla="*/ 27 h 151"/>
                    <a:gd name="T8" fmla="*/ 0 w 252"/>
                    <a:gd name="T9" fmla="*/ 31 h 151"/>
                    <a:gd name="T10" fmla="*/ 52 w 252"/>
                    <a:gd name="T11" fmla="*/ 0 h 151"/>
                    <a:gd name="T12" fmla="*/ 36 w 252"/>
                    <a:gd name="T13" fmla="*/ 0 h 151"/>
                    <a:gd name="T14" fmla="*/ 34 w 252"/>
                    <a:gd name="T15" fmla="*/ 0 h 151"/>
                    <a:gd name="T16" fmla="*/ 31 w 252"/>
                    <a:gd name="T17" fmla="*/ 1 h 151"/>
                    <a:gd name="T18" fmla="*/ 27 w 252"/>
                    <a:gd name="T19" fmla="*/ 3 h 151"/>
                    <a:gd name="T20" fmla="*/ 27 w 252"/>
                    <a:gd name="T21" fmla="*/ 6 h 151"/>
                    <a:gd name="T22" fmla="*/ 31 w 252"/>
                    <a:gd name="T23" fmla="*/ 5 h 151"/>
                    <a:gd name="T24" fmla="*/ 33 w 252"/>
                    <a:gd name="T25" fmla="*/ 4 h 151"/>
                    <a:gd name="T26" fmla="*/ 35 w 252"/>
                    <a:gd name="T27" fmla="*/ 3 h 151"/>
                    <a:gd name="T28" fmla="*/ 36 w 252"/>
                    <a:gd name="T29" fmla="*/ 3 h 151"/>
                    <a:gd name="T30" fmla="*/ 37 w 252"/>
                    <a:gd name="T31" fmla="*/ 3 h 151"/>
                    <a:gd name="T32" fmla="*/ 42 w 252"/>
                    <a:gd name="T33" fmla="*/ 3 h 151"/>
                    <a:gd name="T34" fmla="*/ 46 w 252"/>
                    <a:gd name="T35" fmla="*/ 3 h 151"/>
                    <a:gd name="T36" fmla="*/ 49 w 252"/>
                    <a:gd name="T37" fmla="*/ 3 h 151"/>
                    <a:gd name="T38" fmla="*/ 49 w 252"/>
                    <a:gd name="T39" fmla="*/ 15 h 151"/>
                    <a:gd name="T40" fmla="*/ 49 w 252"/>
                    <a:gd name="T41" fmla="*/ 27 h 151"/>
                    <a:gd name="T42" fmla="*/ 47 w 252"/>
                    <a:gd name="T43" fmla="*/ 27 h 151"/>
                    <a:gd name="T44" fmla="*/ 42 w 252"/>
                    <a:gd name="T45" fmla="*/ 27 h 151"/>
                    <a:gd name="T46" fmla="*/ 37 w 252"/>
                    <a:gd name="T47" fmla="*/ 27 h 151"/>
                    <a:gd name="T48" fmla="*/ 30 w 252"/>
                    <a:gd name="T49" fmla="*/ 27 h 151"/>
                    <a:gd name="T50" fmla="*/ 23 w 252"/>
                    <a:gd name="T51" fmla="*/ 27 h 151"/>
                    <a:gd name="T52" fmla="*/ 16 w 252"/>
                    <a:gd name="T53" fmla="*/ 27 h 151"/>
                    <a:gd name="T54" fmla="*/ 11 w 252"/>
                    <a:gd name="T55" fmla="*/ 27 h 151"/>
                    <a:gd name="T56" fmla="*/ 8 w 252"/>
                    <a:gd name="T57" fmla="*/ 27 h 151"/>
                    <a:gd name="T58" fmla="*/ 12 w 252"/>
                    <a:gd name="T59" fmla="*/ 23 h 151"/>
                    <a:gd name="T60" fmla="*/ 19 w 252"/>
                    <a:gd name="T61" fmla="*/ 15 h 151"/>
                    <a:gd name="T62" fmla="*/ 25 w 252"/>
                    <a:gd name="T63" fmla="*/ 9 h 151"/>
                    <a:gd name="T64" fmla="*/ 27 w 252"/>
                    <a:gd name="T65" fmla="*/ 6 h 15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252" h="151">
                      <a:moveTo>
                        <a:pt x="121" y="21"/>
                      </a:moveTo>
                      <a:lnTo>
                        <a:pt x="116" y="27"/>
                      </a:lnTo>
                      <a:lnTo>
                        <a:pt x="103" y="39"/>
                      </a:lnTo>
                      <a:lnTo>
                        <a:pt x="86" y="58"/>
                      </a:lnTo>
                      <a:lnTo>
                        <a:pt x="66" y="80"/>
                      </a:lnTo>
                      <a:lnTo>
                        <a:pt x="46" y="100"/>
                      </a:lnTo>
                      <a:lnTo>
                        <a:pt x="30" y="119"/>
                      </a:lnTo>
                      <a:lnTo>
                        <a:pt x="17" y="133"/>
                      </a:lnTo>
                      <a:lnTo>
                        <a:pt x="12" y="137"/>
                      </a:lnTo>
                      <a:lnTo>
                        <a:pt x="0" y="151"/>
                      </a:lnTo>
                      <a:lnTo>
                        <a:pt x="252" y="151"/>
                      </a:lnTo>
                      <a:lnTo>
                        <a:pt x="252" y="0"/>
                      </a:lnTo>
                      <a:lnTo>
                        <a:pt x="171" y="0"/>
                      </a:lnTo>
                      <a:lnTo>
                        <a:pt x="170" y="0"/>
                      </a:lnTo>
                      <a:lnTo>
                        <a:pt x="167" y="0"/>
                      </a:lnTo>
                      <a:lnTo>
                        <a:pt x="162" y="1"/>
                      </a:lnTo>
                      <a:lnTo>
                        <a:pt x="155" y="2"/>
                      </a:lnTo>
                      <a:lnTo>
                        <a:pt x="148" y="5"/>
                      </a:lnTo>
                      <a:lnTo>
                        <a:pt x="139" y="8"/>
                      </a:lnTo>
                      <a:lnTo>
                        <a:pt x="130" y="14"/>
                      </a:lnTo>
                      <a:lnTo>
                        <a:pt x="121" y="21"/>
                      </a:lnTo>
                      <a:close/>
                      <a:moveTo>
                        <a:pt x="131" y="32"/>
                      </a:moveTo>
                      <a:lnTo>
                        <a:pt x="139" y="27"/>
                      </a:lnTo>
                      <a:lnTo>
                        <a:pt x="146" y="22"/>
                      </a:lnTo>
                      <a:lnTo>
                        <a:pt x="153" y="20"/>
                      </a:lnTo>
                      <a:lnTo>
                        <a:pt x="159" y="17"/>
                      </a:lnTo>
                      <a:lnTo>
                        <a:pt x="163" y="16"/>
                      </a:lnTo>
                      <a:lnTo>
                        <a:pt x="168" y="16"/>
                      </a:lnTo>
                      <a:lnTo>
                        <a:pt x="170" y="16"/>
                      </a:lnTo>
                      <a:lnTo>
                        <a:pt x="171" y="16"/>
                      </a:lnTo>
                      <a:lnTo>
                        <a:pt x="174" y="16"/>
                      </a:lnTo>
                      <a:lnTo>
                        <a:pt x="179" y="16"/>
                      </a:lnTo>
                      <a:lnTo>
                        <a:pt x="189" y="16"/>
                      </a:lnTo>
                      <a:lnTo>
                        <a:pt x="199" y="16"/>
                      </a:lnTo>
                      <a:lnTo>
                        <a:pt x="209" y="16"/>
                      </a:lnTo>
                      <a:lnTo>
                        <a:pt x="221" y="16"/>
                      </a:lnTo>
                      <a:lnTo>
                        <a:pt x="229" y="16"/>
                      </a:lnTo>
                      <a:lnTo>
                        <a:pt x="236" y="16"/>
                      </a:lnTo>
                      <a:lnTo>
                        <a:pt x="236" y="38"/>
                      </a:lnTo>
                      <a:lnTo>
                        <a:pt x="236" y="75"/>
                      </a:lnTo>
                      <a:lnTo>
                        <a:pt x="236" y="113"/>
                      </a:lnTo>
                      <a:lnTo>
                        <a:pt x="236" y="135"/>
                      </a:lnTo>
                      <a:lnTo>
                        <a:pt x="231" y="135"/>
                      </a:lnTo>
                      <a:lnTo>
                        <a:pt x="224" y="135"/>
                      </a:lnTo>
                      <a:lnTo>
                        <a:pt x="215" y="135"/>
                      </a:lnTo>
                      <a:lnTo>
                        <a:pt x="204" y="135"/>
                      </a:lnTo>
                      <a:lnTo>
                        <a:pt x="190" y="135"/>
                      </a:lnTo>
                      <a:lnTo>
                        <a:pt x="175" y="135"/>
                      </a:lnTo>
                      <a:lnTo>
                        <a:pt x="159" y="135"/>
                      </a:lnTo>
                      <a:lnTo>
                        <a:pt x="143" y="135"/>
                      </a:lnTo>
                      <a:lnTo>
                        <a:pt x="125" y="135"/>
                      </a:lnTo>
                      <a:lnTo>
                        <a:pt x="109" y="135"/>
                      </a:lnTo>
                      <a:lnTo>
                        <a:pt x="93" y="135"/>
                      </a:lnTo>
                      <a:lnTo>
                        <a:pt x="78" y="135"/>
                      </a:lnTo>
                      <a:lnTo>
                        <a:pt x="65" y="135"/>
                      </a:lnTo>
                      <a:lnTo>
                        <a:pt x="53" y="135"/>
                      </a:lnTo>
                      <a:lnTo>
                        <a:pt x="43" y="135"/>
                      </a:lnTo>
                      <a:lnTo>
                        <a:pt x="37" y="135"/>
                      </a:lnTo>
                      <a:lnTo>
                        <a:pt x="46" y="125"/>
                      </a:lnTo>
                      <a:lnTo>
                        <a:pt x="60" y="110"/>
                      </a:lnTo>
                      <a:lnTo>
                        <a:pt x="75" y="93"/>
                      </a:lnTo>
                      <a:lnTo>
                        <a:pt x="91" y="76"/>
                      </a:lnTo>
                      <a:lnTo>
                        <a:pt x="107" y="59"/>
                      </a:lnTo>
                      <a:lnTo>
                        <a:pt x="119" y="45"/>
                      </a:lnTo>
                      <a:lnTo>
                        <a:pt x="128" y="36"/>
                      </a:lnTo>
                      <a:lnTo>
                        <a:pt x="131" y="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87" name="Freeform 203"/>
                <p:cNvSpPr>
                  <a:spLocks noEditPoints="1"/>
                </p:cNvSpPr>
                <p:nvPr/>
              </p:nvSpPr>
              <p:spPr bwMode="auto">
                <a:xfrm>
                  <a:off x="4728" y="1864"/>
                  <a:ext cx="197" cy="68"/>
                </a:xfrm>
                <a:custGeom>
                  <a:avLst/>
                  <a:gdLst>
                    <a:gd name="T0" fmla="*/ 82 w 432"/>
                    <a:gd name="T1" fmla="*/ 4 h 151"/>
                    <a:gd name="T2" fmla="*/ 80 w 432"/>
                    <a:gd name="T3" fmla="*/ 1 h 151"/>
                    <a:gd name="T4" fmla="*/ 78 w 432"/>
                    <a:gd name="T5" fmla="*/ 0 h 151"/>
                    <a:gd name="T6" fmla="*/ 76 w 432"/>
                    <a:gd name="T7" fmla="*/ 0 h 151"/>
                    <a:gd name="T8" fmla="*/ 2 w 432"/>
                    <a:gd name="T9" fmla="*/ 0 h 151"/>
                    <a:gd name="T10" fmla="*/ 0 w 432"/>
                    <a:gd name="T11" fmla="*/ 31 h 151"/>
                    <a:gd name="T12" fmla="*/ 83 w 432"/>
                    <a:gd name="T13" fmla="*/ 5 h 151"/>
                    <a:gd name="T14" fmla="*/ 3 w 432"/>
                    <a:gd name="T15" fmla="*/ 23 h 151"/>
                    <a:gd name="T16" fmla="*/ 3 w 432"/>
                    <a:gd name="T17" fmla="*/ 8 h 151"/>
                    <a:gd name="T18" fmla="*/ 5 w 432"/>
                    <a:gd name="T19" fmla="*/ 3 h 151"/>
                    <a:gd name="T20" fmla="*/ 11 w 432"/>
                    <a:gd name="T21" fmla="*/ 3 h 151"/>
                    <a:gd name="T22" fmla="*/ 21 w 432"/>
                    <a:gd name="T23" fmla="*/ 3 h 151"/>
                    <a:gd name="T24" fmla="*/ 32 w 432"/>
                    <a:gd name="T25" fmla="*/ 3 h 151"/>
                    <a:gd name="T26" fmla="*/ 43 w 432"/>
                    <a:gd name="T27" fmla="*/ 27 h 151"/>
                    <a:gd name="T28" fmla="*/ 36 w 432"/>
                    <a:gd name="T29" fmla="*/ 27 h 151"/>
                    <a:gd name="T30" fmla="*/ 29 w 432"/>
                    <a:gd name="T31" fmla="*/ 27 h 151"/>
                    <a:gd name="T32" fmla="*/ 22 w 432"/>
                    <a:gd name="T33" fmla="*/ 27 h 151"/>
                    <a:gd name="T34" fmla="*/ 16 w 432"/>
                    <a:gd name="T35" fmla="*/ 27 h 151"/>
                    <a:gd name="T36" fmla="*/ 11 w 432"/>
                    <a:gd name="T37" fmla="*/ 27 h 151"/>
                    <a:gd name="T38" fmla="*/ 7 w 432"/>
                    <a:gd name="T39" fmla="*/ 27 h 151"/>
                    <a:gd name="T40" fmla="*/ 5 w 432"/>
                    <a:gd name="T41" fmla="*/ 27 h 151"/>
                    <a:gd name="T42" fmla="*/ 3 w 432"/>
                    <a:gd name="T43" fmla="*/ 27 h 151"/>
                    <a:gd name="T44" fmla="*/ 50 w 432"/>
                    <a:gd name="T45" fmla="*/ 3 h 151"/>
                    <a:gd name="T46" fmla="*/ 61 w 432"/>
                    <a:gd name="T47" fmla="*/ 3 h 151"/>
                    <a:gd name="T48" fmla="*/ 70 w 432"/>
                    <a:gd name="T49" fmla="*/ 3 h 151"/>
                    <a:gd name="T50" fmla="*/ 74 w 432"/>
                    <a:gd name="T51" fmla="*/ 3 h 151"/>
                    <a:gd name="T52" fmla="*/ 76 w 432"/>
                    <a:gd name="T53" fmla="*/ 3 h 151"/>
                    <a:gd name="T54" fmla="*/ 79 w 432"/>
                    <a:gd name="T55" fmla="*/ 5 h 151"/>
                    <a:gd name="T56" fmla="*/ 81 w 432"/>
                    <a:gd name="T57" fmla="*/ 9 h 151"/>
                    <a:gd name="T58" fmla="*/ 84 w 432"/>
                    <a:gd name="T59" fmla="*/ 22 h 151"/>
                    <a:gd name="T60" fmla="*/ 84 w 432"/>
                    <a:gd name="T61" fmla="*/ 27 h 151"/>
                    <a:gd name="T62" fmla="*/ 78 w 432"/>
                    <a:gd name="T63" fmla="*/ 27 h 151"/>
                    <a:gd name="T64" fmla="*/ 67 w 432"/>
                    <a:gd name="T65" fmla="*/ 27 h 151"/>
                    <a:gd name="T66" fmla="*/ 55 w 432"/>
                    <a:gd name="T67" fmla="*/ 27 h 151"/>
                    <a:gd name="T68" fmla="*/ 44 w 432"/>
                    <a:gd name="T69" fmla="*/ 3 h 151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432" h="151">
                      <a:moveTo>
                        <a:pt x="400" y="25"/>
                      </a:moveTo>
                      <a:lnTo>
                        <a:pt x="395" y="17"/>
                      </a:lnTo>
                      <a:lnTo>
                        <a:pt x="390" y="10"/>
                      </a:lnTo>
                      <a:lnTo>
                        <a:pt x="385" y="6"/>
                      </a:lnTo>
                      <a:lnTo>
                        <a:pt x="378" y="4"/>
                      </a:lnTo>
                      <a:lnTo>
                        <a:pt x="372" y="1"/>
                      </a:lnTo>
                      <a:lnTo>
                        <a:pt x="367" y="0"/>
                      </a:lnTo>
                      <a:lnTo>
                        <a:pt x="364" y="0"/>
                      </a:lnTo>
                      <a:lnTo>
                        <a:pt x="363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151"/>
                      </a:lnTo>
                      <a:lnTo>
                        <a:pt x="432" y="151"/>
                      </a:lnTo>
                      <a:lnTo>
                        <a:pt x="400" y="25"/>
                      </a:lnTo>
                      <a:close/>
                      <a:moveTo>
                        <a:pt x="15" y="135"/>
                      </a:moveTo>
                      <a:lnTo>
                        <a:pt x="15" y="113"/>
                      </a:lnTo>
                      <a:lnTo>
                        <a:pt x="15" y="75"/>
                      </a:lnTo>
                      <a:lnTo>
                        <a:pt x="15" y="38"/>
                      </a:lnTo>
                      <a:lnTo>
                        <a:pt x="15" y="16"/>
                      </a:lnTo>
                      <a:lnTo>
                        <a:pt x="22" y="16"/>
                      </a:lnTo>
                      <a:lnTo>
                        <a:pt x="33" y="16"/>
                      </a:lnTo>
                      <a:lnTo>
                        <a:pt x="52" y="16"/>
                      </a:lnTo>
                      <a:lnTo>
                        <a:pt x="73" y="16"/>
                      </a:lnTo>
                      <a:lnTo>
                        <a:pt x="99" y="16"/>
                      </a:lnTo>
                      <a:lnTo>
                        <a:pt x="126" y="16"/>
                      </a:lnTo>
                      <a:lnTo>
                        <a:pt x="156" y="16"/>
                      </a:lnTo>
                      <a:lnTo>
                        <a:pt x="186" y="16"/>
                      </a:lnTo>
                      <a:lnTo>
                        <a:pt x="206" y="135"/>
                      </a:lnTo>
                      <a:lnTo>
                        <a:pt x="189" y="135"/>
                      </a:lnTo>
                      <a:lnTo>
                        <a:pt x="171" y="135"/>
                      </a:lnTo>
                      <a:lnTo>
                        <a:pt x="155" y="135"/>
                      </a:lnTo>
                      <a:lnTo>
                        <a:pt x="138" y="135"/>
                      </a:lnTo>
                      <a:lnTo>
                        <a:pt x="122" y="135"/>
                      </a:lnTo>
                      <a:lnTo>
                        <a:pt x="107" y="135"/>
                      </a:lnTo>
                      <a:lnTo>
                        <a:pt x="93" y="135"/>
                      </a:lnTo>
                      <a:lnTo>
                        <a:pt x="79" y="135"/>
                      </a:lnTo>
                      <a:lnTo>
                        <a:pt x="67" y="135"/>
                      </a:lnTo>
                      <a:lnTo>
                        <a:pt x="55" y="135"/>
                      </a:lnTo>
                      <a:lnTo>
                        <a:pt x="44" y="135"/>
                      </a:lnTo>
                      <a:lnTo>
                        <a:pt x="35" y="135"/>
                      </a:lnTo>
                      <a:lnTo>
                        <a:pt x="27" y="135"/>
                      </a:lnTo>
                      <a:lnTo>
                        <a:pt x="22" y="135"/>
                      </a:lnTo>
                      <a:lnTo>
                        <a:pt x="17" y="135"/>
                      </a:lnTo>
                      <a:lnTo>
                        <a:pt x="15" y="135"/>
                      </a:lnTo>
                      <a:close/>
                      <a:moveTo>
                        <a:pt x="211" y="16"/>
                      </a:moveTo>
                      <a:lnTo>
                        <a:pt x="239" y="16"/>
                      </a:lnTo>
                      <a:lnTo>
                        <a:pt x="268" y="16"/>
                      </a:lnTo>
                      <a:lnTo>
                        <a:pt x="294" y="16"/>
                      </a:lnTo>
                      <a:lnTo>
                        <a:pt x="315" y="16"/>
                      </a:lnTo>
                      <a:lnTo>
                        <a:pt x="335" y="16"/>
                      </a:lnTo>
                      <a:lnTo>
                        <a:pt x="349" y="16"/>
                      </a:lnTo>
                      <a:lnTo>
                        <a:pt x="358" y="16"/>
                      </a:lnTo>
                      <a:lnTo>
                        <a:pt x="362" y="16"/>
                      </a:lnTo>
                      <a:lnTo>
                        <a:pt x="365" y="16"/>
                      </a:lnTo>
                      <a:lnTo>
                        <a:pt x="372" y="17"/>
                      </a:lnTo>
                      <a:lnTo>
                        <a:pt x="379" y="22"/>
                      </a:lnTo>
                      <a:lnTo>
                        <a:pt x="385" y="30"/>
                      </a:lnTo>
                      <a:lnTo>
                        <a:pt x="388" y="43"/>
                      </a:lnTo>
                      <a:lnTo>
                        <a:pt x="395" y="72"/>
                      </a:lnTo>
                      <a:lnTo>
                        <a:pt x="404" y="107"/>
                      </a:lnTo>
                      <a:lnTo>
                        <a:pt x="411" y="135"/>
                      </a:lnTo>
                      <a:lnTo>
                        <a:pt x="404" y="135"/>
                      </a:lnTo>
                      <a:lnTo>
                        <a:pt x="391" y="135"/>
                      </a:lnTo>
                      <a:lnTo>
                        <a:pt x="374" y="135"/>
                      </a:lnTo>
                      <a:lnTo>
                        <a:pt x="351" y="135"/>
                      </a:lnTo>
                      <a:lnTo>
                        <a:pt x="325" y="135"/>
                      </a:lnTo>
                      <a:lnTo>
                        <a:pt x="295" y="135"/>
                      </a:lnTo>
                      <a:lnTo>
                        <a:pt x="264" y="135"/>
                      </a:lnTo>
                      <a:lnTo>
                        <a:pt x="230" y="135"/>
                      </a:lnTo>
                      <a:lnTo>
                        <a:pt x="211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88" name="Freeform 204"/>
                <p:cNvSpPr>
                  <a:spLocks/>
                </p:cNvSpPr>
                <p:nvPr/>
              </p:nvSpPr>
              <p:spPr bwMode="auto">
                <a:xfrm>
                  <a:off x="4835" y="2039"/>
                  <a:ext cx="42" cy="38"/>
                </a:xfrm>
                <a:custGeom>
                  <a:avLst/>
                  <a:gdLst>
                    <a:gd name="T0" fmla="*/ 17 w 91"/>
                    <a:gd name="T1" fmla="*/ 1 h 84"/>
                    <a:gd name="T2" fmla="*/ 17 w 91"/>
                    <a:gd name="T3" fmla="*/ 0 h 84"/>
                    <a:gd name="T4" fmla="*/ 17 w 91"/>
                    <a:gd name="T5" fmla="*/ 0 h 84"/>
                    <a:gd name="T6" fmla="*/ 17 w 91"/>
                    <a:gd name="T7" fmla="*/ 0 h 84"/>
                    <a:gd name="T8" fmla="*/ 17 w 91"/>
                    <a:gd name="T9" fmla="*/ 0 h 84"/>
                    <a:gd name="T10" fmla="*/ 18 w 91"/>
                    <a:gd name="T11" fmla="*/ 3 h 84"/>
                    <a:gd name="T12" fmla="*/ 18 w 91"/>
                    <a:gd name="T13" fmla="*/ 7 h 84"/>
                    <a:gd name="T14" fmla="*/ 17 w 91"/>
                    <a:gd name="T15" fmla="*/ 10 h 84"/>
                    <a:gd name="T16" fmla="*/ 14 w 91"/>
                    <a:gd name="T17" fmla="*/ 13 h 84"/>
                    <a:gd name="T18" fmla="*/ 12 w 91"/>
                    <a:gd name="T19" fmla="*/ 14 h 84"/>
                    <a:gd name="T20" fmla="*/ 11 w 91"/>
                    <a:gd name="T21" fmla="*/ 15 h 84"/>
                    <a:gd name="T22" fmla="*/ 8 w 91"/>
                    <a:gd name="T23" fmla="*/ 15 h 84"/>
                    <a:gd name="T24" fmla="*/ 7 w 91"/>
                    <a:gd name="T25" fmla="*/ 15 h 84"/>
                    <a:gd name="T26" fmla="*/ 5 w 91"/>
                    <a:gd name="T27" fmla="*/ 15 h 84"/>
                    <a:gd name="T28" fmla="*/ 3 w 91"/>
                    <a:gd name="T29" fmla="*/ 14 h 84"/>
                    <a:gd name="T30" fmla="*/ 1 w 91"/>
                    <a:gd name="T31" fmla="*/ 14 h 84"/>
                    <a:gd name="T32" fmla="*/ 0 w 91"/>
                    <a:gd name="T33" fmla="*/ 12 h 84"/>
                    <a:gd name="T34" fmla="*/ 0 w 91"/>
                    <a:gd name="T35" fmla="*/ 13 h 84"/>
                    <a:gd name="T36" fmla="*/ 0 w 91"/>
                    <a:gd name="T37" fmla="*/ 13 h 84"/>
                    <a:gd name="T38" fmla="*/ 0 w 91"/>
                    <a:gd name="T39" fmla="*/ 13 h 84"/>
                    <a:gd name="T40" fmla="*/ 0 w 91"/>
                    <a:gd name="T41" fmla="*/ 14 h 84"/>
                    <a:gd name="T42" fmla="*/ 2 w 91"/>
                    <a:gd name="T43" fmla="*/ 15 h 84"/>
                    <a:gd name="T44" fmla="*/ 4 w 91"/>
                    <a:gd name="T45" fmla="*/ 16 h 84"/>
                    <a:gd name="T46" fmla="*/ 6 w 91"/>
                    <a:gd name="T47" fmla="*/ 17 h 84"/>
                    <a:gd name="T48" fmla="*/ 8 w 91"/>
                    <a:gd name="T49" fmla="*/ 17 h 84"/>
                    <a:gd name="T50" fmla="*/ 10 w 91"/>
                    <a:gd name="T51" fmla="*/ 17 h 84"/>
                    <a:gd name="T52" fmla="*/ 12 w 91"/>
                    <a:gd name="T53" fmla="*/ 17 h 84"/>
                    <a:gd name="T54" fmla="*/ 14 w 91"/>
                    <a:gd name="T55" fmla="*/ 16 h 84"/>
                    <a:gd name="T56" fmla="*/ 15 w 91"/>
                    <a:gd name="T57" fmla="*/ 15 h 84"/>
                    <a:gd name="T58" fmla="*/ 18 w 91"/>
                    <a:gd name="T59" fmla="*/ 12 h 84"/>
                    <a:gd name="T60" fmla="*/ 19 w 91"/>
                    <a:gd name="T61" fmla="*/ 9 h 84"/>
                    <a:gd name="T62" fmla="*/ 19 w 91"/>
                    <a:gd name="T63" fmla="*/ 5 h 84"/>
                    <a:gd name="T64" fmla="*/ 17 w 91"/>
                    <a:gd name="T65" fmla="*/ 1 h 8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91" h="84">
                      <a:moveTo>
                        <a:pt x="81" y="5"/>
                      </a:moveTo>
                      <a:lnTo>
                        <a:pt x="80" y="3"/>
                      </a:lnTo>
                      <a:lnTo>
                        <a:pt x="79" y="2"/>
                      </a:lnTo>
                      <a:lnTo>
                        <a:pt x="78" y="1"/>
                      </a:lnTo>
                      <a:lnTo>
                        <a:pt x="77" y="0"/>
                      </a:lnTo>
                      <a:lnTo>
                        <a:pt x="83" y="16"/>
                      </a:lnTo>
                      <a:lnTo>
                        <a:pt x="84" y="33"/>
                      </a:lnTo>
                      <a:lnTo>
                        <a:pt x="77" y="51"/>
                      </a:lnTo>
                      <a:lnTo>
                        <a:pt x="65" y="64"/>
                      </a:lnTo>
                      <a:lnTo>
                        <a:pt x="57" y="69"/>
                      </a:lnTo>
                      <a:lnTo>
                        <a:pt x="49" y="72"/>
                      </a:lnTo>
                      <a:lnTo>
                        <a:pt x="40" y="74"/>
                      </a:lnTo>
                      <a:lnTo>
                        <a:pt x="32" y="74"/>
                      </a:lnTo>
                      <a:lnTo>
                        <a:pt x="23" y="72"/>
                      </a:lnTo>
                      <a:lnTo>
                        <a:pt x="15" y="70"/>
                      </a:lnTo>
                      <a:lnTo>
                        <a:pt x="7" y="66"/>
                      </a:lnTo>
                      <a:lnTo>
                        <a:pt x="0" y="60"/>
                      </a:lnTo>
                      <a:lnTo>
                        <a:pt x="1" y="61"/>
                      </a:lnTo>
                      <a:lnTo>
                        <a:pt x="2" y="62"/>
                      </a:lnTo>
                      <a:lnTo>
                        <a:pt x="2" y="64"/>
                      </a:lnTo>
                      <a:lnTo>
                        <a:pt x="3" y="66"/>
                      </a:lnTo>
                      <a:lnTo>
                        <a:pt x="10" y="72"/>
                      </a:lnTo>
                      <a:lnTo>
                        <a:pt x="18" y="78"/>
                      </a:lnTo>
                      <a:lnTo>
                        <a:pt x="27" y="82"/>
                      </a:lnTo>
                      <a:lnTo>
                        <a:pt x="37" y="84"/>
                      </a:lnTo>
                      <a:lnTo>
                        <a:pt x="46" y="84"/>
                      </a:lnTo>
                      <a:lnTo>
                        <a:pt x="55" y="83"/>
                      </a:lnTo>
                      <a:lnTo>
                        <a:pt x="64" y="79"/>
                      </a:lnTo>
                      <a:lnTo>
                        <a:pt x="72" y="74"/>
                      </a:lnTo>
                      <a:lnTo>
                        <a:pt x="85" y="59"/>
                      </a:lnTo>
                      <a:lnTo>
                        <a:pt x="91" y="41"/>
                      </a:lnTo>
                      <a:lnTo>
                        <a:pt x="90" y="22"/>
                      </a:lnTo>
                      <a:lnTo>
                        <a:pt x="81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89" name="Freeform 205"/>
                <p:cNvSpPr>
                  <a:spLocks/>
                </p:cNvSpPr>
                <p:nvPr/>
              </p:nvSpPr>
              <p:spPr bwMode="auto">
                <a:xfrm>
                  <a:off x="4490" y="2066"/>
                  <a:ext cx="3" cy="2"/>
                </a:xfrm>
                <a:custGeom>
                  <a:avLst/>
                  <a:gdLst>
                    <a:gd name="T0" fmla="*/ 0 w 9"/>
                    <a:gd name="T1" fmla="*/ 1 h 4"/>
                    <a:gd name="T2" fmla="*/ 1 w 9"/>
                    <a:gd name="T3" fmla="*/ 1 h 4"/>
                    <a:gd name="T4" fmla="*/ 1 w 9"/>
                    <a:gd name="T5" fmla="*/ 1 h 4"/>
                    <a:gd name="T6" fmla="*/ 1 w 9"/>
                    <a:gd name="T7" fmla="*/ 1 h 4"/>
                    <a:gd name="T8" fmla="*/ 0 w 9"/>
                    <a:gd name="T9" fmla="*/ 1 h 4"/>
                    <a:gd name="T10" fmla="*/ 0 w 9"/>
                    <a:gd name="T11" fmla="*/ 0 h 4"/>
                    <a:gd name="T12" fmla="*/ 0 w 9"/>
                    <a:gd name="T13" fmla="*/ 1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9" h="4">
                      <a:moveTo>
                        <a:pt x="0" y="4"/>
                      </a:moveTo>
                      <a:lnTo>
                        <a:pt x="9" y="4"/>
                      </a:lnTo>
                      <a:lnTo>
                        <a:pt x="6" y="3"/>
                      </a:lnTo>
                      <a:lnTo>
                        <a:pt x="5" y="2"/>
                      </a:lnTo>
                      <a:lnTo>
                        <a:pt x="3" y="1"/>
                      </a:lnTo>
                      <a:lnTo>
                        <a:pt x="0" y="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90" name="Freeform 206"/>
                <p:cNvSpPr>
                  <a:spLocks/>
                </p:cNvSpPr>
                <p:nvPr/>
              </p:nvSpPr>
              <p:spPr bwMode="auto">
                <a:xfrm>
                  <a:off x="4956" y="2068"/>
                  <a:ext cx="2" cy="1"/>
                </a:xfrm>
                <a:custGeom>
                  <a:avLst/>
                  <a:gdLst>
                    <a:gd name="T0" fmla="*/ 2 w 2"/>
                    <a:gd name="T1" fmla="*/ 1 h 1"/>
                    <a:gd name="T2" fmla="*/ 2 w 2"/>
                    <a:gd name="T3" fmla="*/ 0 h 1"/>
                    <a:gd name="T4" fmla="*/ 1 w 2"/>
                    <a:gd name="T5" fmla="*/ 0 h 1"/>
                    <a:gd name="T6" fmla="*/ 1 w 2"/>
                    <a:gd name="T7" fmla="*/ 0 h 1"/>
                    <a:gd name="T8" fmla="*/ 1 w 2"/>
                    <a:gd name="T9" fmla="*/ 0 h 1"/>
                    <a:gd name="T10" fmla="*/ 0 w 2"/>
                    <a:gd name="T11" fmla="*/ 1 h 1"/>
                    <a:gd name="T12" fmla="*/ 2 w 2"/>
                    <a:gd name="T13" fmla="*/ 1 h 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91" name="Freeform 207"/>
                <p:cNvSpPr>
                  <a:spLocks/>
                </p:cNvSpPr>
                <p:nvPr/>
              </p:nvSpPr>
              <p:spPr bwMode="auto">
                <a:xfrm>
                  <a:off x="4493" y="2046"/>
                  <a:ext cx="36" cy="16"/>
                </a:xfrm>
                <a:custGeom>
                  <a:avLst/>
                  <a:gdLst>
                    <a:gd name="T0" fmla="*/ 4 w 78"/>
                    <a:gd name="T1" fmla="*/ 5 h 33"/>
                    <a:gd name="T2" fmla="*/ 5 w 78"/>
                    <a:gd name="T3" fmla="*/ 5 h 33"/>
                    <a:gd name="T4" fmla="*/ 6 w 78"/>
                    <a:gd name="T5" fmla="*/ 5 h 33"/>
                    <a:gd name="T6" fmla="*/ 7 w 78"/>
                    <a:gd name="T7" fmla="*/ 6 h 33"/>
                    <a:gd name="T8" fmla="*/ 9 w 78"/>
                    <a:gd name="T9" fmla="*/ 6 h 33"/>
                    <a:gd name="T10" fmla="*/ 11 w 78"/>
                    <a:gd name="T11" fmla="*/ 7 h 33"/>
                    <a:gd name="T12" fmla="*/ 12 w 78"/>
                    <a:gd name="T13" fmla="*/ 7 h 33"/>
                    <a:gd name="T14" fmla="*/ 14 w 78"/>
                    <a:gd name="T15" fmla="*/ 7 h 33"/>
                    <a:gd name="T16" fmla="*/ 16 w 78"/>
                    <a:gd name="T17" fmla="*/ 8 h 33"/>
                    <a:gd name="T18" fmla="*/ 16 w 78"/>
                    <a:gd name="T19" fmla="*/ 7 h 33"/>
                    <a:gd name="T20" fmla="*/ 16 w 78"/>
                    <a:gd name="T21" fmla="*/ 6 h 33"/>
                    <a:gd name="T22" fmla="*/ 16 w 78"/>
                    <a:gd name="T23" fmla="*/ 6 h 33"/>
                    <a:gd name="T24" fmla="*/ 16 w 78"/>
                    <a:gd name="T25" fmla="*/ 5 h 33"/>
                    <a:gd name="T26" fmla="*/ 16 w 78"/>
                    <a:gd name="T27" fmla="*/ 3 h 33"/>
                    <a:gd name="T28" fmla="*/ 17 w 78"/>
                    <a:gd name="T29" fmla="*/ 2 h 33"/>
                    <a:gd name="T30" fmla="*/ 17 w 78"/>
                    <a:gd name="T31" fmla="*/ 1 h 33"/>
                    <a:gd name="T32" fmla="*/ 17 w 78"/>
                    <a:gd name="T33" fmla="*/ 0 h 33"/>
                    <a:gd name="T34" fmla="*/ 0 w 78"/>
                    <a:gd name="T35" fmla="*/ 0 h 33"/>
                    <a:gd name="T36" fmla="*/ 0 w 78"/>
                    <a:gd name="T37" fmla="*/ 2 h 33"/>
                    <a:gd name="T38" fmla="*/ 2 w 78"/>
                    <a:gd name="T39" fmla="*/ 4 h 33"/>
                    <a:gd name="T40" fmla="*/ 4 w 78"/>
                    <a:gd name="T41" fmla="*/ 5 h 33"/>
                    <a:gd name="T42" fmla="*/ 4 w 78"/>
                    <a:gd name="T43" fmla="*/ 5 h 33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78" h="33">
                      <a:moveTo>
                        <a:pt x="20" y="22"/>
                      </a:moveTo>
                      <a:lnTo>
                        <a:pt x="23" y="23"/>
                      </a:lnTo>
                      <a:lnTo>
                        <a:pt x="26" y="23"/>
                      </a:lnTo>
                      <a:lnTo>
                        <a:pt x="33" y="25"/>
                      </a:lnTo>
                      <a:lnTo>
                        <a:pt x="41" y="26"/>
                      </a:lnTo>
                      <a:lnTo>
                        <a:pt x="49" y="28"/>
                      </a:lnTo>
                      <a:lnTo>
                        <a:pt x="58" y="30"/>
                      </a:lnTo>
                      <a:lnTo>
                        <a:pt x="68" y="31"/>
                      </a:lnTo>
                      <a:lnTo>
                        <a:pt x="76" y="33"/>
                      </a:lnTo>
                      <a:lnTo>
                        <a:pt x="76" y="30"/>
                      </a:lnTo>
                      <a:lnTo>
                        <a:pt x="76" y="26"/>
                      </a:lnTo>
                      <a:lnTo>
                        <a:pt x="76" y="24"/>
                      </a:lnTo>
                      <a:lnTo>
                        <a:pt x="76" y="21"/>
                      </a:lnTo>
                      <a:lnTo>
                        <a:pt x="76" y="15"/>
                      </a:lnTo>
                      <a:lnTo>
                        <a:pt x="77" y="10"/>
                      </a:lnTo>
                      <a:lnTo>
                        <a:pt x="77" y="5"/>
                      </a:lnTo>
                      <a:lnTo>
                        <a:pt x="78" y="0"/>
                      </a:lnTo>
                      <a:lnTo>
                        <a:pt x="0" y="0"/>
                      </a:lnTo>
                      <a:lnTo>
                        <a:pt x="3" y="10"/>
                      </a:lnTo>
                      <a:lnTo>
                        <a:pt x="10" y="17"/>
                      </a:lnTo>
                      <a:lnTo>
                        <a:pt x="17" y="21"/>
                      </a:lnTo>
                      <a:lnTo>
                        <a:pt x="20" y="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92" name="Freeform 208"/>
                <p:cNvSpPr>
                  <a:spLocks/>
                </p:cNvSpPr>
                <p:nvPr/>
              </p:nvSpPr>
              <p:spPr bwMode="auto">
                <a:xfrm>
                  <a:off x="4640" y="2046"/>
                  <a:ext cx="160" cy="20"/>
                </a:xfrm>
                <a:custGeom>
                  <a:avLst/>
                  <a:gdLst>
                    <a:gd name="T0" fmla="*/ 0 w 349"/>
                    <a:gd name="T1" fmla="*/ 10 h 41"/>
                    <a:gd name="T2" fmla="*/ 73 w 349"/>
                    <a:gd name="T3" fmla="*/ 10 h 41"/>
                    <a:gd name="T4" fmla="*/ 73 w 349"/>
                    <a:gd name="T5" fmla="*/ 9 h 41"/>
                    <a:gd name="T6" fmla="*/ 73 w 349"/>
                    <a:gd name="T7" fmla="*/ 7 h 41"/>
                    <a:gd name="T8" fmla="*/ 73 w 349"/>
                    <a:gd name="T9" fmla="*/ 6 h 41"/>
                    <a:gd name="T10" fmla="*/ 73 w 349"/>
                    <a:gd name="T11" fmla="*/ 5 h 41"/>
                    <a:gd name="T12" fmla="*/ 73 w 349"/>
                    <a:gd name="T13" fmla="*/ 3 h 41"/>
                    <a:gd name="T14" fmla="*/ 73 w 349"/>
                    <a:gd name="T15" fmla="*/ 2 h 41"/>
                    <a:gd name="T16" fmla="*/ 73 w 349"/>
                    <a:gd name="T17" fmla="*/ 1 h 41"/>
                    <a:gd name="T18" fmla="*/ 73 w 349"/>
                    <a:gd name="T19" fmla="*/ 0 h 41"/>
                    <a:gd name="T20" fmla="*/ 0 w 349"/>
                    <a:gd name="T21" fmla="*/ 0 h 41"/>
                    <a:gd name="T22" fmla="*/ 0 w 349"/>
                    <a:gd name="T23" fmla="*/ 1 h 41"/>
                    <a:gd name="T24" fmla="*/ 0 w 349"/>
                    <a:gd name="T25" fmla="*/ 2 h 41"/>
                    <a:gd name="T26" fmla="*/ 0 w 349"/>
                    <a:gd name="T27" fmla="*/ 3 h 41"/>
                    <a:gd name="T28" fmla="*/ 0 w 349"/>
                    <a:gd name="T29" fmla="*/ 5 h 41"/>
                    <a:gd name="T30" fmla="*/ 0 w 349"/>
                    <a:gd name="T31" fmla="*/ 6 h 41"/>
                    <a:gd name="T32" fmla="*/ 0 w 349"/>
                    <a:gd name="T33" fmla="*/ 7 h 41"/>
                    <a:gd name="T34" fmla="*/ 0 w 349"/>
                    <a:gd name="T35" fmla="*/ 9 h 41"/>
                    <a:gd name="T36" fmla="*/ 0 w 349"/>
                    <a:gd name="T37" fmla="*/ 10 h 4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349" h="41">
                      <a:moveTo>
                        <a:pt x="1" y="41"/>
                      </a:moveTo>
                      <a:lnTo>
                        <a:pt x="348" y="41"/>
                      </a:lnTo>
                      <a:lnTo>
                        <a:pt x="347" y="36"/>
                      </a:lnTo>
                      <a:lnTo>
                        <a:pt x="347" y="31"/>
                      </a:lnTo>
                      <a:lnTo>
                        <a:pt x="347" y="25"/>
                      </a:lnTo>
                      <a:lnTo>
                        <a:pt x="347" y="21"/>
                      </a:lnTo>
                      <a:lnTo>
                        <a:pt x="347" y="15"/>
                      </a:lnTo>
                      <a:lnTo>
                        <a:pt x="348" y="10"/>
                      </a:lnTo>
                      <a:lnTo>
                        <a:pt x="348" y="5"/>
                      </a:lnTo>
                      <a:lnTo>
                        <a:pt x="349" y="0"/>
                      </a:lnTo>
                      <a:lnTo>
                        <a:pt x="0" y="0"/>
                      </a:lnTo>
                      <a:lnTo>
                        <a:pt x="1" y="5"/>
                      </a:lnTo>
                      <a:lnTo>
                        <a:pt x="1" y="10"/>
                      </a:lnTo>
                      <a:lnTo>
                        <a:pt x="2" y="15"/>
                      </a:lnTo>
                      <a:lnTo>
                        <a:pt x="2" y="21"/>
                      </a:lnTo>
                      <a:lnTo>
                        <a:pt x="2" y="25"/>
                      </a:lnTo>
                      <a:lnTo>
                        <a:pt x="2" y="31"/>
                      </a:lnTo>
                      <a:lnTo>
                        <a:pt x="2" y="36"/>
                      </a:lnTo>
                      <a:lnTo>
                        <a:pt x="1" y="4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93" name="Freeform 209"/>
                <p:cNvSpPr>
                  <a:spLocks/>
                </p:cNvSpPr>
                <p:nvPr/>
              </p:nvSpPr>
              <p:spPr bwMode="auto">
                <a:xfrm>
                  <a:off x="4910" y="2046"/>
                  <a:ext cx="45" cy="14"/>
                </a:xfrm>
                <a:custGeom>
                  <a:avLst/>
                  <a:gdLst>
                    <a:gd name="T0" fmla="*/ 0 w 98"/>
                    <a:gd name="T1" fmla="*/ 6 h 31"/>
                    <a:gd name="T2" fmla="*/ 3 w 98"/>
                    <a:gd name="T3" fmla="*/ 6 h 31"/>
                    <a:gd name="T4" fmla="*/ 6 w 98"/>
                    <a:gd name="T5" fmla="*/ 6 h 31"/>
                    <a:gd name="T6" fmla="*/ 9 w 98"/>
                    <a:gd name="T7" fmla="*/ 5 h 31"/>
                    <a:gd name="T8" fmla="*/ 12 w 98"/>
                    <a:gd name="T9" fmla="*/ 5 h 31"/>
                    <a:gd name="T10" fmla="*/ 15 w 98"/>
                    <a:gd name="T11" fmla="*/ 4 h 31"/>
                    <a:gd name="T12" fmla="*/ 17 w 98"/>
                    <a:gd name="T13" fmla="*/ 4 h 31"/>
                    <a:gd name="T14" fmla="*/ 18 w 98"/>
                    <a:gd name="T15" fmla="*/ 4 h 31"/>
                    <a:gd name="T16" fmla="*/ 19 w 98"/>
                    <a:gd name="T17" fmla="*/ 4 h 31"/>
                    <a:gd name="T18" fmla="*/ 19 w 98"/>
                    <a:gd name="T19" fmla="*/ 4 h 31"/>
                    <a:gd name="T20" fmla="*/ 20 w 98"/>
                    <a:gd name="T21" fmla="*/ 3 h 31"/>
                    <a:gd name="T22" fmla="*/ 21 w 98"/>
                    <a:gd name="T23" fmla="*/ 2 h 31"/>
                    <a:gd name="T24" fmla="*/ 21 w 98"/>
                    <a:gd name="T25" fmla="*/ 1 h 31"/>
                    <a:gd name="T26" fmla="*/ 21 w 98"/>
                    <a:gd name="T27" fmla="*/ 1 h 31"/>
                    <a:gd name="T28" fmla="*/ 21 w 98"/>
                    <a:gd name="T29" fmla="*/ 1 h 31"/>
                    <a:gd name="T30" fmla="*/ 21 w 98"/>
                    <a:gd name="T31" fmla="*/ 0 h 31"/>
                    <a:gd name="T32" fmla="*/ 21 w 98"/>
                    <a:gd name="T33" fmla="*/ 0 h 31"/>
                    <a:gd name="T34" fmla="*/ 0 w 98"/>
                    <a:gd name="T35" fmla="*/ 0 h 31"/>
                    <a:gd name="T36" fmla="*/ 0 w 98"/>
                    <a:gd name="T37" fmla="*/ 1 h 31"/>
                    <a:gd name="T38" fmla="*/ 0 w 98"/>
                    <a:gd name="T39" fmla="*/ 2 h 31"/>
                    <a:gd name="T40" fmla="*/ 0 w 98"/>
                    <a:gd name="T41" fmla="*/ 3 h 31"/>
                    <a:gd name="T42" fmla="*/ 0 w 98"/>
                    <a:gd name="T43" fmla="*/ 4 h 31"/>
                    <a:gd name="T44" fmla="*/ 0 w 98"/>
                    <a:gd name="T45" fmla="*/ 5 h 31"/>
                    <a:gd name="T46" fmla="*/ 0 w 98"/>
                    <a:gd name="T47" fmla="*/ 5 h 31"/>
                    <a:gd name="T48" fmla="*/ 0 w 98"/>
                    <a:gd name="T49" fmla="*/ 6 h 31"/>
                    <a:gd name="T50" fmla="*/ 0 w 98"/>
                    <a:gd name="T51" fmla="*/ 6 h 31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98" h="31">
                      <a:moveTo>
                        <a:pt x="3" y="31"/>
                      </a:moveTo>
                      <a:lnTo>
                        <a:pt x="15" y="29"/>
                      </a:lnTo>
                      <a:lnTo>
                        <a:pt x="29" y="28"/>
                      </a:lnTo>
                      <a:lnTo>
                        <a:pt x="44" y="25"/>
                      </a:lnTo>
                      <a:lnTo>
                        <a:pt x="58" y="23"/>
                      </a:lnTo>
                      <a:lnTo>
                        <a:pt x="71" y="21"/>
                      </a:lnTo>
                      <a:lnTo>
                        <a:pt x="81" y="19"/>
                      </a:lnTo>
                      <a:lnTo>
                        <a:pt x="88" y="18"/>
                      </a:lnTo>
                      <a:lnTo>
                        <a:pt x="90" y="18"/>
                      </a:lnTo>
                      <a:lnTo>
                        <a:pt x="92" y="17"/>
                      </a:lnTo>
                      <a:lnTo>
                        <a:pt x="96" y="15"/>
                      </a:lnTo>
                      <a:lnTo>
                        <a:pt x="97" y="11"/>
                      </a:lnTo>
                      <a:lnTo>
                        <a:pt x="98" y="6"/>
                      </a:lnTo>
                      <a:lnTo>
                        <a:pt x="98" y="5"/>
                      </a:lnTo>
                      <a:lnTo>
                        <a:pt x="98" y="2"/>
                      </a:lnTo>
                      <a:lnTo>
                        <a:pt x="98" y="0"/>
                      </a:lnTo>
                      <a:lnTo>
                        <a:pt x="0" y="0"/>
                      </a:lnTo>
                      <a:lnTo>
                        <a:pt x="1" y="5"/>
                      </a:lnTo>
                      <a:lnTo>
                        <a:pt x="1" y="10"/>
                      </a:lnTo>
                      <a:lnTo>
                        <a:pt x="3" y="15"/>
                      </a:lnTo>
                      <a:lnTo>
                        <a:pt x="3" y="21"/>
                      </a:lnTo>
                      <a:lnTo>
                        <a:pt x="3" y="23"/>
                      </a:lnTo>
                      <a:lnTo>
                        <a:pt x="3" y="25"/>
                      </a:lnTo>
                      <a:lnTo>
                        <a:pt x="3" y="29"/>
                      </a:lnTo>
                      <a:lnTo>
                        <a:pt x="3" y="3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94" name="Freeform 210"/>
                <p:cNvSpPr>
                  <a:spLocks/>
                </p:cNvSpPr>
                <p:nvPr/>
              </p:nvSpPr>
              <p:spPr bwMode="auto">
                <a:xfrm>
                  <a:off x="4807" y="1871"/>
                  <a:ext cx="15" cy="54"/>
                </a:xfrm>
                <a:custGeom>
                  <a:avLst/>
                  <a:gdLst>
                    <a:gd name="T0" fmla="*/ 3 w 36"/>
                    <a:gd name="T1" fmla="*/ 0 h 119"/>
                    <a:gd name="T2" fmla="*/ 2 w 36"/>
                    <a:gd name="T3" fmla="*/ 0 h 119"/>
                    <a:gd name="T4" fmla="*/ 1 w 36"/>
                    <a:gd name="T5" fmla="*/ 0 h 119"/>
                    <a:gd name="T6" fmla="*/ 1 w 36"/>
                    <a:gd name="T7" fmla="*/ 0 h 119"/>
                    <a:gd name="T8" fmla="*/ 0 w 36"/>
                    <a:gd name="T9" fmla="*/ 0 h 119"/>
                    <a:gd name="T10" fmla="*/ 4 w 36"/>
                    <a:gd name="T11" fmla="*/ 25 h 119"/>
                    <a:gd name="T12" fmla="*/ 5 w 36"/>
                    <a:gd name="T13" fmla="*/ 25 h 119"/>
                    <a:gd name="T14" fmla="*/ 5 w 36"/>
                    <a:gd name="T15" fmla="*/ 25 h 119"/>
                    <a:gd name="T16" fmla="*/ 6 w 36"/>
                    <a:gd name="T17" fmla="*/ 25 h 119"/>
                    <a:gd name="T18" fmla="*/ 6 w 36"/>
                    <a:gd name="T19" fmla="*/ 25 h 119"/>
                    <a:gd name="T20" fmla="*/ 3 w 36"/>
                    <a:gd name="T21" fmla="*/ 0 h 11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6" h="119">
                      <a:moveTo>
                        <a:pt x="16" y="0"/>
                      </a:move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22" y="119"/>
                      </a:lnTo>
                      <a:lnTo>
                        <a:pt x="26" y="119"/>
                      </a:lnTo>
                      <a:lnTo>
                        <a:pt x="29" y="119"/>
                      </a:lnTo>
                      <a:lnTo>
                        <a:pt x="33" y="119"/>
                      </a:lnTo>
                      <a:lnTo>
                        <a:pt x="36" y="119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BFDD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95" name="Freeform 211"/>
                <p:cNvSpPr>
                  <a:spLocks/>
                </p:cNvSpPr>
                <p:nvPr/>
              </p:nvSpPr>
              <p:spPr bwMode="auto">
                <a:xfrm>
                  <a:off x="4736" y="1871"/>
                  <a:ext cx="60" cy="54"/>
                </a:xfrm>
                <a:custGeom>
                  <a:avLst/>
                  <a:gdLst>
                    <a:gd name="T0" fmla="*/ 0 w 132"/>
                    <a:gd name="T1" fmla="*/ 0 h 119"/>
                    <a:gd name="T2" fmla="*/ 0 w 132"/>
                    <a:gd name="T3" fmla="*/ 5 h 119"/>
                    <a:gd name="T4" fmla="*/ 0 w 132"/>
                    <a:gd name="T5" fmla="*/ 12 h 119"/>
                    <a:gd name="T6" fmla="*/ 0 w 132"/>
                    <a:gd name="T7" fmla="*/ 20 h 119"/>
                    <a:gd name="T8" fmla="*/ 0 w 132"/>
                    <a:gd name="T9" fmla="*/ 25 h 119"/>
                    <a:gd name="T10" fmla="*/ 1 w 132"/>
                    <a:gd name="T11" fmla="*/ 25 h 119"/>
                    <a:gd name="T12" fmla="*/ 3 w 132"/>
                    <a:gd name="T13" fmla="*/ 25 h 119"/>
                    <a:gd name="T14" fmla="*/ 5 w 132"/>
                    <a:gd name="T15" fmla="*/ 25 h 119"/>
                    <a:gd name="T16" fmla="*/ 9 w 132"/>
                    <a:gd name="T17" fmla="*/ 25 h 119"/>
                    <a:gd name="T18" fmla="*/ 13 w 132"/>
                    <a:gd name="T19" fmla="*/ 25 h 119"/>
                    <a:gd name="T20" fmla="*/ 17 w 132"/>
                    <a:gd name="T21" fmla="*/ 25 h 119"/>
                    <a:gd name="T22" fmla="*/ 22 w 132"/>
                    <a:gd name="T23" fmla="*/ 25 h 119"/>
                    <a:gd name="T24" fmla="*/ 27 w 132"/>
                    <a:gd name="T25" fmla="*/ 25 h 119"/>
                    <a:gd name="T26" fmla="*/ 23 w 132"/>
                    <a:gd name="T27" fmla="*/ 0 h 119"/>
                    <a:gd name="T28" fmla="*/ 19 w 132"/>
                    <a:gd name="T29" fmla="*/ 0 h 119"/>
                    <a:gd name="T30" fmla="*/ 15 w 132"/>
                    <a:gd name="T31" fmla="*/ 0 h 119"/>
                    <a:gd name="T32" fmla="*/ 11 w 132"/>
                    <a:gd name="T33" fmla="*/ 0 h 119"/>
                    <a:gd name="T34" fmla="*/ 7 w 132"/>
                    <a:gd name="T35" fmla="*/ 0 h 119"/>
                    <a:gd name="T36" fmla="*/ 5 w 132"/>
                    <a:gd name="T37" fmla="*/ 0 h 119"/>
                    <a:gd name="T38" fmla="*/ 2 w 132"/>
                    <a:gd name="T39" fmla="*/ 0 h 119"/>
                    <a:gd name="T40" fmla="*/ 1 w 132"/>
                    <a:gd name="T41" fmla="*/ 0 h 119"/>
                    <a:gd name="T42" fmla="*/ 0 w 132"/>
                    <a:gd name="T43" fmla="*/ 0 h 119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32" h="119">
                      <a:moveTo>
                        <a:pt x="0" y="0"/>
                      </a:moveTo>
                      <a:lnTo>
                        <a:pt x="0" y="22"/>
                      </a:lnTo>
                      <a:lnTo>
                        <a:pt x="0" y="59"/>
                      </a:lnTo>
                      <a:lnTo>
                        <a:pt x="0" y="97"/>
                      </a:lnTo>
                      <a:lnTo>
                        <a:pt x="0" y="119"/>
                      </a:lnTo>
                      <a:lnTo>
                        <a:pt x="4" y="119"/>
                      </a:lnTo>
                      <a:lnTo>
                        <a:pt x="14" y="119"/>
                      </a:lnTo>
                      <a:lnTo>
                        <a:pt x="26" y="119"/>
                      </a:lnTo>
                      <a:lnTo>
                        <a:pt x="42" y="119"/>
                      </a:lnTo>
                      <a:lnTo>
                        <a:pt x="62" y="119"/>
                      </a:lnTo>
                      <a:lnTo>
                        <a:pt x="83" y="119"/>
                      </a:lnTo>
                      <a:lnTo>
                        <a:pt x="107" y="119"/>
                      </a:lnTo>
                      <a:lnTo>
                        <a:pt x="132" y="119"/>
                      </a:lnTo>
                      <a:lnTo>
                        <a:pt x="110" y="0"/>
                      </a:lnTo>
                      <a:lnTo>
                        <a:pt x="90" y="0"/>
                      </a:lnTo>
                      <a:lnTo>
                        <a:pt x="70" y="0"/>
                      </a:lnTo>
                      <a:lnTo>
                        <a:pt x="52" y="0"/>
                      </a:lnTo>
                      <a:lnTo>
                        <a:pt x="35" y="0"/>
                      </a:lnTo>
                      <a:lnTo>
                        <a:pt x="22" y="0"/>
                      </a:lnTo>
                      <a:lnTo>
                        <a:pt x="11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DD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96" name="Freeform 212"/>
                <p:cNvSpPr>
                  <a:spLocks/>
                </p:cNvSpPr>
                <p:nvPr/>
              </p:nvSpPr>
              <p:spPr bwMode="auto">
                <a:xfrm>
                  <a:off x="4840" y="1871"/>
                  <a:ext cx="16" cy="54"/>
                </a:xfrm>
                <a:custGeom>
                  <a:avLst/>
                  <a:gdLst>
                    <a:gd name="T0" fmla="*/ 0 w 36"/>
                    <a:gd name="T1" fmla="*/ 0 h 119"/>
                    <a:gd name="T2" fmla="*/ 4 w 36"/>
                    <a:gd name="T3" fmla="*/ 25 h 119"/>
                    <a:gd name="T4" fmla="*/ 5 w 36"/>
                    <a:gd name="T5" fmla="*/ 25 h 119"/>
                    <a:gd name="T6" fmla="*/ 6 w 36"/>
                    <a:gd name="T7" fmla="*/ 25 h 119"/>
                    <a:gd name="T8" fmla="*/ 6 w 36"/>
                    <a:gd name="T9" fmla="*/ 25 h 119"/>
                    <a:gd name="T10" fmla="*/ 7 w 36"/>
                    <a:gd name="T11" fmla="*/ 25 h 119"/>
                    <a:gd name="T12" fmla="*/ 3 w 36"/>
                    <a:gd name="T13" fmla="*/ 0 h 119"/>
                    <a:gd name="T14" fmla="*/ 2 w 36"/>
                    <a:gd name="T15" fmla="*/ 0 h 119"/>
                    <a:gd name="T16" fmla="*/ 1 w 36"/>
                    <a:gd name="T17" fmla="*/ 0 h 119"/>
                    <a:gd name="T18" fmla="*/ 0 w 36"/>
                    <a:gd name="T19" fmla="*/ 0 h 119"/>
                    <a:gd name="T20" fmla="*/ 0 w 36"/>
                    <a:gd name="T21" fmla="*/ 0 h 11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6" h="119">
                      <a:moveTo>
                        <a:pt x="0" y="0"/>
                      </a:moveTo>
                      <a:lnTo>
                        <a:pt x="21" y="119"/>
                      </a:lnTo>
                      <a:lnTo>
                        <a:pt x="24" y="119"/>
                      </a:lnTo>
                      <a:lnTo>
                        <a:pt x="29" y="119"/>
                      </a:lnTo>
                      <a:lnTo>
                        <a:pt x="32" y="119"/>
                      </a:lnTo>
                      <a:lnTo>
                        <a:pt x="36" y="119"/>
                      </a:lnTo>
                      <a:lnTo>
                        <a:pt x="15" y="0"/>
                      </a:lnTo>
                      <a:lnTo>
                        <a:pt x="10" y="0"/>
                      </a:lnTo>
                      <a:lnTo>
                        <a:pt x="7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DD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97" name="Freeform 213"/>
                <p:cNvSpPr>
                  <a:spLocks/>
                </p:cNvSpPr>
                <p:nvPr/>
              </p:nvSpPr>
              <p:spPr bwMode="auto">
                <a:xfrm>
                  <a:off x="4855" y="1871"/>
                  <a:ext cx="61" cy="54"/>
                </a:xfrm>
                <a:custGeom>
                  <a:avLst/>
                  <a:gdLst>
                    <a:gd name="T0" fmla="*/ 28 w 134"/>
                    <a:gd name="T1" fmla="*/ 25 h 119"/>
                    <a:gd name="T2" fmla="*/ 26 w 134"/>
                    <a:gd name="T3" fmla="*/ 19 h 119"/>
                    <a:gd name="T4" fmla="*/ 25 w 134"/>
                    <a:gd name="T5" fmla="*/ 11 h 119"/>
                    <a:gd name="T6" fmla="*/ 23 w 134"/>
                    <a:gd name="T7" fmla="*/ 5 h 119"/>
                    <a:gd name="T8" fmla="*/ 22 w 134"/>
                    <a:gd name="T9" fmla="*/ 3 h 119"/>
                    <a:gd name="T10" fmla="*/ 21 w 134"/>
                    <a:gd name="T11" fmla="*/ 1 h 119"/>
                    <a:gd name="T12" fmla="*/ 20 w 134"/>
                    <a:gd name="T13" fmla="*/ 0 h 119"/>
                    <a:gd name="T14" fmla="*/ 18 w 134"/>
                    <a:gd name="T15" fmla="*/ 0 h 119"/>
                    <a:gd name="T16" fmla="*/ 18 w 134"/>
                    <a:gd name="T17" fmla="*/ 0 h 119"/>
                    <a:gd name="T18" fmla="*/ 17 w 134"/>
                    <a:gd name="T19" fmla="*/ 0 h 119"/>
                    <a:gd name="T20" fmla="*/ 16 w 134"/>
                    <a:gd name="T21" fmla="*/ 0 h 119"/>
                    <a:gd name="T22" fmla="*/ 15 w 134"/>
                    <a:gd name="T23" fmla="*/ 0 h 119"/>
                    <a:gd name="T24" fmla="*/ 12 w 134"/>
                    <a:gd name="T25" fmla="*/ 0 h 119"/>
                    <a:gd name="T26" fmla="*/ 10 w 134"/>
                    <a:gd name="T27" fmla="*/ 0 h 119"/>
                    <a:gd name="T28" fmla="*/ 7 w 134"/>
                    <a:gd name="T29" fmla="*/ 0 h 119"/>
                    <a:gd name="T30" fmla="*/ 4 w 134"/>
                    <a:gd name="T31" fmla="*/ 0 h 119"/>
                    <a:gd name="T32" fmla="*/ 0 w 134"/>
                    <a:gd name="T33" fmla="*/ 0 h 119"/>
                    <a:gd name="T34" fmla="*/ 5 w 134"/>
                    <a:gd name="T35" fmla="*/ 25 h 119"/>
                    <a:gd name="T36" fmla="*/ 9 w 134"/>
                    <a:gd name="T37" fmla="*/ 25 h 119"/>
                    <a:gd name="T38" fmla="*/ 13 w 134"/>
                    <a:gd name="T39" fmla="*/ 25 h 119"/>
                    <a:gd name="T40" fmla="*/ 17 w 134"/>
                    <a:gd name="T41" fmla="*/ 25 h 119"/>
                    <a:gd name="T42" fmla="*/ 20 w 134"/>
                    <a:gd name="T43" fmla="*/ 25 h 119"/>
                    <a:gd name="T44" fmla="*/ 23 w 134"/>
                    <a:gd name="T45" fmla="*/ 25 h 119"/>
                    <a:gd name="T46" fmla="*/ 25 w 134"/>
                    <a:gd name="T47" fmla="*/ 25 h 119"/>
                    <a:gd name="T48" fmla="*/ 27 w 134"/>
                    <a:gd name="T49" fmla="*/ 25 h 119"/>
                    <a:gd name="T50" fmla="*/ 28 w 134"/>
                    <a:gd name="T51" fmla="*/ 25 h 119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34" h="119">
                      <a:moveTo>
                        <a:pt x="134" y="119"/>
                      </a:moveTo>
                      <a:lnTo>
                        <a:pt x="127" y="91"/>
                      </a:lnTo>
                      <a:lnTo>
                        <a:pt x="118" y="56"/>
                      </a:lnTo>
                      <a:lnTo>
                        <a:pt x="111" y="27"/>
                      </a:lnTo>
                      <a:lnTo>
                        <a:pt x="108" y="14"/>
                      </a:lnTo>
                      <a:lnTo>
                        <a:pt x="102" y="6"/>
                      </a:lnTo>
                      <a:lnTo>
                        <a:pt x="95" y="1"/>
                      </a:lnTo>
                      <a:lnTo>
                        <a:pt x="88" y="0"/>
                      </a:lnTo>
                      <a:lnTo>
                        <a:pt x="85" y="0"/>
                      </a:lnTo>
                      <a:lnTo>
                        <a:pt x="83" y="0"/>
                      </a:lnTo>
                      <a:lnTo>
                        <a:pt x="79" y="0"/>
                      </a:lnTo>
                      <a:lnTo>
                        <a:pt x="71" y="0"/>
                      </a:lnTo>
                      <a:lnTo>
                        <a:pt x="60" y="0"/>
                      </a:lnTo>
                      <a:lnTo>
                        <a:pt x="49" y="0"/>
                      </a:lnTo>
                      <a:lnTo>
                        <a:pt x="34" y="0"/>
                      </a:lnTo>
                      <a:lnTo>
                        <a:pt x="18" y="0"/>
                      </a:lnTo>
                      <a:lnTo>
                        <a:pt x="0" y="0"/>
                      </a:lnTo>
                      <a:lnTo>
                        <a:pt x="22" y="119"/>
                      </a:lnTo>
                      <a:lnTo>
                        <a:pt x="44" y="119"/>
                      </a:lnTo>
                      <a:lnTo>
                        <a:pt x="64" y="119"/>
                      </a:lnTo>
                      <a:lnTo>
                        <a:pt x="82" y="119"/>
                      </a:lnTo>
                      <a:lnTo>
                        <a:pt x="98" y="119"/>
                      </a:lnTo>
                      <a:lnTo>
                        <a:pt x="112" y="119"/>
                      </a:lnTo>
                      <a:lnTo>
                        <a:pt x="123" y="119"/>
                      </a:lnTo>
                      <a:lnTo>
                        <a:pt x="129" y="119"/>
                      </a:lnTo>
                      <a:lnTo>
                        <a:pt x="134" y="119"/>
                      </a:lnTo>
                      <a:close/>
                    </a:path>
                  </a:pathLst>
                </a:custGeom>
                <a:solidFill>
                  <a:srgbClr val="BFDD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98" name="Freeform 214"/>
                <p:cNvSpPr>
                  <a:spLocks/>
                </p:cNvSpPr>
                <p:nvPr/>
              </p:nvSpPr>
              <p:spPr bwMode="auto">
                <a:xfrm>
                  <a:off x="4825" y="1871"/>
                  <a:ext cx="24" cy="54"/>
                </a:xfrm>
                <a:custGeom>
                  <a:avLst/>
                  <a:gdLst>
                    <a:gd name="T0" fmla="*/ 0 w 53"/>
                    <a:gd name="T1" fmla="*/ 0 h 119"/>
                    <a:gd name="T2" fmla="*/ 4 w 53"/>
                    <a:gd name="T3" fmla="*/ 25 h 119"/>
                    <a:gd name="T4" fmla="*/ 5 w 53"/>
                    <a:gd name="T5" fmla="*/ 25 h 119"/>
                    <a:gd name="T6" fmla="*/ 7 w 53"/>
                    <a:gd name="T7" fmla="*/ 25 h 119"/>
                    <a:gd name="T8" fmla="*/ 9 w 53"/>
                    <a:gd name="T9" fmla="*/ 25 h 119"/>
                    <a:gd name="T10" fmla="*/ 11 w 53"/>
                    <a:gd name="T11" fmla="*/ 25 h 119"/>
                    <a:gd name="T12" fmla="*/ 6 w 53"/>
                    <a:gd name="T13" fmla="*/ 0 h 119"/>
                    <a:gd name="T14" fmla="*/ 5 w 53"/>
                    <a:gd name="T15" fmla="*/ 0 h 119"/>
                    <a:gd name="T16" fmla="*/ 3 w 53"/>
                    <a:gd name="T17" fmla="*/ 0 h 119"/>
                    <a:gd name="T18" fmla="*/ 2 w 53"/>
                    <a:gd name="T19" fmla="*/ 0 h 119"/>
                    <a:gd name="T20" fmla="*/ 0 w 53"/>
                    <a:gd name="T21" fmla="*/ 0 h 11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53" h="119">
                      <a:moveTo>
                        <a:pt x="0" y="0"/>
                      </a:moveTo>
                      <a:lnTo>
                        <a:pt x="19" y="119"/>
                      </a:lnTo>
                      <a:lnTo>
                        <a:pt x="27" y="119"/>
                      </a:lnTo>
                      <a:lnTo>
                        <a:pt x="36" y="119"/>
                      </a:lnTo>
                      <a:lnTo>
                        <a:pt x="45" y="119"/>
                      </a:lnTo>
                      <a:lnTo>
                        <a:pt x="53" y="119"/>
                      </a:lnTo>
                      <a:lnTo>
                        <a:pt x="32" y="0"/>
                      </a:lnTo>
                      <a:lnTo>
                        <a:pt x="24" y="0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99" name="Freeform 215"/>
                <p:cNvSpPr>
                  <a:spLocks/>
                </p:cNvSpPr>
                <p:nvPr/>
              </p:nvSpPr>
              <p:spPr bwMode="auto">
                <a:xfrm>
                  <a:off x="4846" y="1871"/>
                  <a:ext cx="19" cy="54"/>
                </a:xfrm>
                <a:custGeom>
                  <a:avLst/>
                  <a:gdLst>
                    <a:gd name="T0" fmla="*/ 4 w 41"/>
                    <a:gd name="T1" fmla="*/ 0 h 119"/>
                    <a:gd name="T2" fmla="*/ 3 w 41"/>
                    <a:gd name="T3" fmla="*/ 0 h 119"/>
                    <a:gd name="T4" fmla="*/ 2 w 41"/>
                    <a:gd name="T5" fmla="*/ 0 h 119"/>
                    <a:gd name="T6" fmla="*/ 1 w 41"/>
                    <a:gd name="T7" fmla="*/ 0 h 119"/>
                    <a:gd name="T8" fmla="*/ 0 w 41"/>
                    <a:gd name="T9" fmla="*/ 0 h 119"/>
                    <a:gd name="T10" fmla="*/ 5 w 41"/>
                    <a:gd name="T11" fmla="*/ 25 h 119"/>
                    <a:gd name="T12" fmla="*/ 6 w 41"/>
                    <a:gd name="T13" fmla="*/ 25 h 119"/>
                    <a:gd name="T14" fmla="*/ 6 w 41"/>
                    <a:gd name="T15" fmla="*/ 25 h 119"/>
                    <a:gd name="T16" fmla="*/ 8 w 41"/>
                    <a:gd name="T17" fmla="*/ 25 h 119"/>
                    <a:gd name="T18" fmla="*/ 9 w 41"/>
                    <a:gd name="T19" fmla="*/ 25 h 119"/>
                    <a:gd name="T20" fmla="*/ 4 w 41"/>
                    <a:gd name="T21" fmla="*/ 0 h 11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41" h="119">
                      <a:moveTo>
                        <a:pt x="19" y="0"/>
                      </a:moveTo>
                      <a:lnTo>
                        <a:pt x="15" y="0"/>
                      </a:lnTo>
                      <a:lnTo>
                        <a:pt x="10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1" y="119"/>
                      </a:lnTo>
                      <a:lnTo>
                        <a:pt x="26" y="119"/>
                      </a:lnTo>
                      <a:lnTo>
                        <a:pt x="31" y="119"/>
                      </a:lnTo>
                      <a:lnTo>
                        <a:pt x="37" y="119"/>
                      </a:lnTo>
                      <a:lnTo>
                        <a:pt x="41" y="119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00" name="Freeform 216"/>
                <p:cNvSpPr>
                  <a:spLocks/>
                </p:cNvSpPr>
                <p:nvPr/>
              </p:nvSpPr>
              <p:spPr bwMode="auto">
                <a:xfrm>
                  <a:off x="4786" y="1871"/>
                  <a:ext cx="31" cy="54"/>
                </a:xfrm>
                <a:custGeom>
                  <a:avLst/>
                  <a:gdLst>
                    <a:gd name="T0" fmla="*/ 0 w 67"/>
                    <a:gd name="T1" fmla="*/ 0 h 119"/>
                    <a:gd name="T2" fmla="*/ 5 w 67"/>
                    <a:gd name="T3" fmla="*/ 25 h 119"/>
                    <a:gd name="T4" fmla="*/ 6 w 67"/>
                    <a:gd name="T5" fmla="*/ 25 h 119"/>
                    <a:gd name="T6" fmla="*/ 7 w 67"/>
                    <a:gd name="T7" fmla="*/ 25 h 119"/>
                    <a:gd name="T8" fmla="*/ 8 w 67"/>
                    <a:gd name="T9" fmla="*/ 25 h 119"/>
                    <a:gd name="T10" fmla="*/ 10 w 67"/>
                    <a:gd name="T11" fmla="*/ 25 h 119"/>
                    <a:gd name="T12" fmla="*/ 11 w 67"/>
                    <a:gd name="T13" fmla="*/ 25 h 119"/>
                    <a:gd name="T14" fmla="*/ 12 w 67"/>
                    <a:gd name="T15" fmla="*/ 25 h 119"/>
                    <a:gd name="T16" fmla="*/ 13 w 67"/>
                    <a:gd name="T17" fmla="*/ 25 h 119"/>
                    <a:gd name="T18" fmla="*/ 14 w 67"/>
                    <a:gd name="T19" fmla="*/ 25 h 119"/>
                    <a:gd name="T20" fmla="*/ 10 w 67"/>
                    <a:gd name="T21" fmla="*/ 0 h 119"/>
                    <a:gd name="T22" fmla="*/ 8 w 67"/>
                    <a:gd name="T23" fmla="*/ 0 h 119"/>
                    <a:gd name="T24" fmla="*/ 7 w 67"/>
                    <a:gd name="T25" fmla="*/ 0 h 119"/>
                    <a:gd name="T26" fmla="*/ 6 w 67"/>
                    <a:gd name="T27" fmla="*/ 0 h 119"/>
                    <a:gd name="T28" fmla="*/ 5 w 67"/>
                    <a:gd name="T29" fmla="*/ 0 h 119"/>
                    <a:gd name="T30" fmla="*/ 4 w 67"/>
                    <a:gd name="T31" fmla="*/ 0 h 119"/>
                    <a:gd name="T32" fmla="*/ 3 w 67"/>
                    <a:gd name="T33" fmla="*/ 0 h 119"/>
                    <a:gd name="T34" fmla="*/ 1 w 67"/>
                    <a:gd name="T35" fmla="*/ 0 h 119"/>
                    <a:gd name="T36" fmla="*/ 0 w 67"/>
                    <a:gd name="T37" fmla="*/ 0 h 11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67" h="119">
                      <a:moveTo>
                        <a:pt x="0" y="0"/>
                      </a:moveTo>
                      <a:lnTo>
                        <a:pt x="22" y="119"/>
                      </a:lnTo>
                      <a:lnTo>
                        <a:pt x="28" y="119"/>
                      </a:lnTo>
                      <a:lnTo>
                        <a:pt x="34" y="119"/>
                      </a:lnTo>
                      <a:lnTo>
                        <a:pt x="39" y="119"/>
                      </a:lnTo>
                      <a:lnTo>
                        <a:pt x="45" y="119"/>
                      </a:lnTo>
                      <a:lnTo>
                        <a:pt x="50" y="119"/>
                      </a:lnTo>
                      <a:lnTo>
                        <a:pt x="56" y="119"/>
                      </a:lnTo>
                      <a:lnTo>
                        <a:pt x="61" y="119"/>
                      </a:lnTo>
                      <a:lnTo>
                        <a:pt x="67" y="119"/>
                      </a:lnTo>
                      <a:lnTo>
                        <a:pt x="45" y="0"/>
                      </a:lnTo>
                      <a:lnTo>
                        <a:pt x="39" y="0"/>
                      </a:lnTo>
                      <a:lnTo>
                        <a:pt x="34" y="0"/>
                      </a:lnTo>
                      <a:lnTo>
                        <a:pt x="28" y="0"/>
                      </a:lnTo>
                      <a:lnTo>
                        <a:pt x="23" y="0"/>
                      </a:ln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01" name="Freeform 217"/>
                <p:cNvSpPr>
                  <a:spLocks/>
                </p:cNvSpPr>
                <p:nvPr/>
              </p:nvSpPr>
              <p:spPr bwMode="auto">
                <a:xfrm>
                  <a:off x="4621" y="1871"/>
                  <a:ext cx="78" cy="54"/>
                </a:xfrm>
                <a:custGeom>
                  <a:avLst/>
                  <a:gdLst>
                    <a:gd name="T0" fmla="*/ 28 w 171"/>
                    <a:gd name="T1" fmla="*/ 0 h 119"/>
                    <a:gd name="T2" fmla="*/ 28 w 171"/>
                    <a:gd name="T3" fmla="*/ 0 h 119"/>
                    <a:gd name="T4" fmla="*/ 27 w 171"/>
                    <a:gd name="T5" fmla="*/ 0 h 119"/>
                    <a:gd name="T6" fmla="*/ 26 w 171"/>
                    <a:gd name="T7" fmla="*/ 0 h 119"/>
                    <a:gd name="T8" fmla="*/ 26 w 171"/>
                    <a:gd name="T9" fmla="*/ 0 h 119"/>
                    <a:gd name="T10" fmla="*/ 24 w 171"/>
                    <a:gd name="T11" fmla="*/ 1 h 119"/>
                    <a:gd name="T12" fmla="*/ 23 w 171"/>
                    <a:gd name="T13" fmla="*/ 1 h 119"/>
                    <a:gd name="T14" fmla="*/ 21 w 171"/>
                    <a:gd name="T15" fmla="*/ 2 h 119"/>
                    <a:gd name="T16" fmla="*/ 20 w 171"/>
                    <a:gd name="T17" fmla="*/ 3 h 119"/>
                    <a:gd name="T18" fmla="*/ 19 w 171"/>
                    <a:gd name="T19" fmla="*/ 4 h 119"/>
                    <a:gd name="T20" fmla="*/ 17 w 171"/>
                    <a:gd name="T21" fmla="*/ 6 h 119"/>
                    <a:gd name="T22" fmla="*/ 15 w 171"/>
                    <a:gd name="T23" fmla="*/ 9 h 119"/>
                    <a:gd name="T24" fmla="*/ 11 w 171"/>
                    <a:gd name="T25" fmla="*/ 12 h 119"/>
                    <a:gd name="T26" fmla="*/ 8 w 171"/>
                    <a:gd name="T27" fmla="*/ 16 h 119"/>
                    <a:gd name="T28" fmla="*/ 5 w 171"/>
                    <a:gd name="T29" fmla="*/ 20 h 119"/>
                    <a:gd name="T30" fmla="*/ 2 w 171"/>
                    <a:gd name="T31" fmla="*/ 22 h 119"/>
                    <a:gd name="T32" fmla="*/ 0 w 171"/>
                    <a:gd name="T33" fmla="*/ 25 h 119"/>
                    <a:gd name="T34" fmla="*/ 2 w 171"/>
                    <a:gd name="T35" fmla="*/ 25 h 119"/>
                    <a:gd name="T36" fmla="*/ 6 w 171"/>
                    <a:gd name="T37" fmla="*/ 25 h 119"/>
                    <a:gd name="T38" fmla="*/ 10 w 171"/>
                    <a:gd name="T39" fmla="*/ 25 h 119"/>
                    <a:gd name="T40" fmla="*/ 16 w 171"/>
                    <a:gd name="T41" fmla="*/ 25 h 119"/>
                    <a:gd name="T42" fmla="*/ 21 w 171"/>
                    <a:gd name="T43" fmla="*/ 25 h 119"/>
                    <a:gd name="T44" fmla="*/ 26 w 171"/>
                    <a:gd name="T45" fmla="*/ 25 h 119"/>
                    <a:gd name="T46" fmla="*/ 31 w 171"/>
                    <a:gd name="T47" fmla="*/ 25 h 119"/>
                    <a:gd name="T48" fmla="*/ 36 w 171"/>
                    <a:gd name="T49" fmla="*/ 25 h 119"/>
                    <a:gd name="T50" fmla="*/ 36 w 171"/>
                    <a:gd name="T51" fmla="*/ 0 h 119"/>
                    <a:gd name="T52" fmla="*/ 34 w 171"/>
                    <a:gd name="T53" fmla="*/ 0 h 119"/>
                    <a:gd name="T54" fmla="*/ 33 w 171"/>
                    <a:gd name="T55" fmla="*/ 0 h 119"/>
                    <a:gd name="T56" fmla="*/ 31 w 171"/>
                    <a:gd name="T57" fmla="*/ 0 h 119"/>
                    <a:gd name="T58" fmla="*/ 31 w 171"/>
                    <a:gd name="T59" fmla="*/ 0 h 119"/>
                    <a:gd name="T60" fmla="*/ 29 w 171"/>
                    <a:gd name="T61" fmla="*/ 0 h 119"/>
                    <a:gd name="T62" fmla="*/ 29 w 171"/>
                    <a:gd name="T63" fmla="*/ 0 h 119"/>
                    <a:gd name="T64" fmla="*/ 28 w 171"/>
                    <a:gd name="T65" fmla="*/ 0 h 119"/>
                    <a:gd name="T66" fmla="*/ 28 w 171"/>
                    <a:gd name="T67" fmla="*/ 0 h 119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71" h="119">
                      <a:moveTo>
                        <a:pt x="134" y="0"/>
                      </a:moveTo>
                      <a:lnTo>
                        <a:pt x="133" y="0"/>
                      </a:lnTo>
                      <a:lnTo>
                        <a:pt x="131" y="0"/>
                      </a:lnTo>
                      <a:lnTo>
                        <a:pt x="126" y="0"/>
                      </a:lnTo>
                      <a:lnTo>
                        <a:pt x="122" y="1"/>
                      </a:lnTo>
                      <a:lnTo>
                        <a:pt x="116" y="4"/>
                      </a:lnTo>
                      <a:lnTo>
                        <a:pt x="109" y="6"/>
                      </a:lnTo>
                      <a:lnTo>
                        <a:pt x="102" y="11"/>
                      </a:lnTo>
                      <a:lnTo>
                        <a:pt x="94" y="16"/>
                      </a:lnTo>
                      <a:lnTo>
                        <a:pt x="91" y="20"/>
                      </a:lnTo>
                      <a:lnTo>
                        <a:pt x="82" y="29"/>
                      </a:lnTo>
                      <a:lnTo>
                        <a:pt x="70" y="43"/>
                      </a:lnTo>
                      <a:lnTo>
                        <a:pt x="54" y="60"/>
                      </a:lnTo>
                      <a:lnTo>
                        <a:pt x="38" y="77"/>
                      </a:lnTo>
                      <a:lnTo>
                        <a:pt x="23" y="94"/>
                      </a:lnTo>
                      <a:lnTo>
                        <a:pt x="9" y="109"/>
                      </a:lnTo>
                      <a:lnTo>
                        <a:pt x="0" y="119"/>
                      </a:lnTo>
                      <a:lnTo>
                        <a:pt x="11" y="119"/>
                      </a:lnTo>
                      <a:lnTo>
                        <a:pt x="29" y="119"/>
                      </a:lnTo>
                      <a:lnTo>
                        <a:pt x="51" y="119"/>
                      </a:lnTo>
                      <a:lnTo>
                        <a:pt x="76" y="119"/>
                      </a:lnTo>
                      <a:lnTo>
                        <a:pt x="101" y="119"/>
                      </a:lnTo>
                      <a:lnTo>
                        <a:pt x="126" y="119"/>
                      </a:lnTo>
                      <a:lnTo>
                        <a:pt x="150" y="119"/>
                      </a:lnTo>
                      <a:lnTo>
                        <a:pt x="171" y="119"/>
                      </a:lnTo>
                      <a:lnTo>
                        <a:pt x="171" y="0"/>
                      </a:lnTo>
                      <a:lnTo>
                        <a:pt x="164" y="0"/>
                      </a:lnTo>
                      <a:lnTo>
                        <a:pt x="157" y="0"/>
                      </a:lnTo>
                      <a:lnTo>
                        <a:pt x="152" y="0"/>
                      </a:lnTo>
                      <a:lnTo>
                        <a:pt x="146" y="0"/>
                      </a:lnTo>
                      <a:lnTo>
                        <a:pt x="141" y="0"/>
                      </a:lnTo>
                      <a:lnTo>
                        <a:pt x="138" y="0"/>
                      </a:lnTo>
                      <a:lnTo>
                        <a:pt x="135" y="0"/>
                      </a:lnTo>
                      <a:lnTo>
                        <a:pt x="134" y="0"/>
                      </a:lnTo>
                      <a:close/>
                    </a:path>
                  </a:pathLst>
                </a:custGeom>
                <a:solidFill>
                  <a:srgbClr val="BFDD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02" name="Freeform 218"/>
                <p:cNvSpPr>
                  <a:spLocks/>
                </p:cNvSpPr>
                <p:nvPr/>
              </p:nvSpPr>
              <p:spPr bwMode="auto">
                <a:xfrm>
                  <a:off x="4699" y="1871"/>
                  <a:ext cx="13" cy="54"/>
                </a:xfrm>
                <a:custGeom>
                  <a:avLst/>
                  <a:gdLst>
                    <a:gd name="T0" fmla="*/ 6 w 28"/>
                    <a:gd name="T1" fmla="*/ 0 h 119"/>
                    <a:gd name="T2" fmla="*/ 5 w 28"/>
                    <a:gd name="T3" fmla="*/ 0 h 119"/>
                    <a:gd name="T4" fmla="*/ 3 w 28"/>
                    <a:gd name="T5" fmla="*/ 0 h 119"/>
                    <a:gd name="T6" fmla="*/ 2 w 28"/>
                    <a:gd name="T7" fmla="*/ 0 h 119"/>
                    <a:gd name="T8" fmla="*/ 0 w 28"/>
                    <a:gd name="T9" fmla="*/ 0 h 119"/>
                    <a:gd name="T10" fmla="*/ 0 w 28"/>
                    <a:gd name="T11" fmla="*/ 25 h 119"/>
                    <a:gd name="T12" fmla="*/ 2 w 28"/>
                    <a:gd name="T13" fmla="*/ 25 h 119"/>
                    <a:gd name="T14" fmla="*/ 4 w 28"/>
                    <a:gd name="T15" fmla="*/ 25 h 119"/>
                    <a:gd name="T16" fmla="*/ 5 w 28"/>
                    <a:gd name="T17" fmla="*/ 25 h 119"/>
                    <a:gd name="T18" fmla="*/ 6 w 28"/>
                    <a:gd name="T19" fmla="*/ 25 h 119"/>
                    <a:gd name="T20" fmla="*/ 6 w 28"/>
                    <a:gd name="T21" fmla="*/ 20 h 119"/>
                    <a:gd name="T22" fmla="*/ 6 w 28"/>
                    <a:gd name="T23" fmla="*/ 12 h 119"/>
                    <a:gd name="T24" fmla="*/ 6 w 28"/>
                    <a:gd name="T25" fmla="*/ 5 h 119"/>
                    <a:gd name="T26" fmla="*/ 6 w 28"/>
                    <a:gd name="T27" fmla="*/ 0 h 11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28" h="119">
                      <a:moveTo>
                        <a:pt x="28" y="0"/>
                      </a:moveTo>
                      <a:lnTo>
                        <a:pt x="23" y="0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119"/>
                      </a:lnTo>
                      <a:lnTo>
                        <a:pt x="11" y="119"/>
                      </a:lnTo>
                      <a:lnTo>
                        <a:pt x="19" y="119"/>
                      </a:lnTo>
                      <a:lnTo>
                        <a:pt x="24" y="119"/>
                      </a:lnTo>
                      <a:lnTo>
                        <a:pt x="28" y="119"/>
                      </a:lnTo>
                      <a:lnTo>
                        <a:pt x="28" y="97"/>
                      </a:lnTo>
                      <a:lnTo>
                        <a:pt x="28" y="59"/>
                      </a:lnTo>
                      <a:lnTo>
                        <a:pt x="28" y="22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03" name="Freeform 219"/>
                <p:cNvSpPr>
                  <a:spLocks/>
                </p:cNvSpPr>
                <p:nvPr/>
              </p:nvSpPr>
              <p:spPr bwMode="auto">
                <a:xfrm>
                  <a:off x="4517" y="1939"/>
                  <a:ext cx="70" cy="35"/>
                </a:xfrm>
                <a:custGeom>
                  <a:avLst/>
                  <a:gdLst>
                    <a:gd name="T0" fmla="*/ 5 w 156"/>
                    <a:gd name="T1" fmla="*/ 11 h 78"/>
                    <a:gd name="T2" fmla="*/ 6 w 156"/>
                    <a:gd name="T3" fmla="*/ 11 h 78"/>
                    <a:gd name="T4" fmla="*/ 8 w 156"/>
                    <a:gd name="T5" fmla="*/ 11 h 78"/>
                    <a:gd name="T6" fmla="*/ 10 w 156"/>
                    <a:gd name="T7" fmla="*/ 10 h 78"/>
                    <a:gd name="T8" fmla="*/ 13 w 156"/>
                    <a:gd name="T9" fmla="*/ 9 h 78"/>
                    <a:gd name="T10" fmla="*/ 17 w 156"/>
                    <a:gd name="T11" fmla="*/ 8 h 78"/>
                    <a:gd name="T12" fmla="*/ 21 w 156"/>
                    <a:gd name="T13" fmla="*/ 7 h 78"/>
                    <a:gd name="T14" fmla="*/ 24 w 156"/>
                    <a:gd name="T15" fmla="*/ 5 h 78"/>
                    <a:gd name="T16" fmla="*/ 27 w 156"/>
                    <a:gd name="T17" fmla="*/ 4 h 78"/>
                    <a:gd name="T18" fmla="*/ 31 w 156"/>
                    <a:gd name="T19" fmla="*/ 0 h 78"/>
                    <a:gd name="T20" fmla="*/ 31 w 156"/>
                    <a:gd name="T21" fmla="*/ 0 h 78"/>
                    <a:gd name="T22" fmla="*/ 27 w 156"/>
                    <a:gd name="T23" fmla="*/ 1 h 78"/>
                    <a:gd name="T24" fmla="*/ 24 w 156"/>
                    <a:gd name="T25" fmla="*/ 2 h 78"/>
                    <a:gd name="T26" fmla="*/ 19 w 156"/>
                    <a:gd name="T27" fmla="*/ 4 h 78"/>
                    <a:gd name="T28" fmla="*/ 15 w 156"/>
                    <a:gd name="T29" fmla="*/ 5 h 78"/>
                    <a:gd name="T30" fmla="*/ 11 w 156"/>
                    <a:gd name="T31" fmla="*/ 6 h 78"/>
                    <a:gd name="T32" fmla="*/ 8 w 156"/>
                    <a:gd name="T33" fmla="*/ 8 h 78"/>
                    <a:gd name="T34" fmla="*/ 7 w 156"/>
                    <a:gd name="T35" fmla="*/ 8 h 78"/>
                    <a:gd name="T36" fmla="*/ 4 w 156"/>
                    <a:gd name="T37" fmla="*/ 9 h 78"/>
                    <a:gd name="T38" fmla="*/ 2 w 156"/>
                    <a:gd name="T39" fmla="*/ 12 h 78"/>
                    <a:gd name="T40" fmla="*/ 1 w 156"/>
                    <a:gd name="T41" fmla="*/ 14 h 78"/>
                    <a:gd name="T42" fmla="*/ 0 w 156"/>
                    <a:gd name="T43" fmla="*/ 16 h 78"/>
                    <a:gd name="T44" fmla="*/ 1 w 156"/>
                    <a:gd name="T45" fmla="*/ 14 h 78"/>
                    <a:gd name="T46" fmla="*/ 2 w 156"/>
                    <a:gd name="T47" fmla="*/ 13 h 78"/>
                    <a:gd name="T48" fmla="*/ 4 w 156"/>
                    <a:gd name="T49" fmla="*/ 12 h 78"/>
                    <a:gd name="T50" fmla="*/ 5 w 156"/>
                    <a:gd name="T51" fmla="*/ 11 h 78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56" h="78">
                      <a:moveTo>
                        <a:pt x="26" y="56"/>
                      </a:moveTo>
                      <a:lnTo>
                        <a:pt x="29" y="55"/>
                      </a:lnTo>
                      <a:lnTo>
                        <a:pt x="38" y="53"/>
                      </a:lnTo>
                      <a:lnTo>
                        <a:pt x="51" y="49"/>
                      </a:lnTo>
                      <a:lnTo>
                        <a:pt x="66" y="45"/>
                      </a:lnTo>
                      <a:lnTo>
                        <a:pt x="83" y="39"/>
                      </a:lnTo>
                      <a:lnTo>
                        <a:pt x="102" y="33"/>
                      </a:lnTo>
                      <a:lnTo>
                        <a:pt x="119" y="27"/>
                      </a:lnTo>
                      <a:lnTo>
                        <a:pt x="135" y="23"/>
                      </a:lnTo>
                      <a:lnTo>
                        <a:pt x="156" y="0"/>
                      </a:lnTo>
                      <a:lnTo>
                        <a:pt x="151" y="1"/>
                      </a:lnTo>
                      <a:lnTo>
                        <a:pt x="137" y="6"/>
                      </a:lnTo>
                      <a:lnTo>
                        <a:pt x="118" y="11"/>
                      </a:lnTo>
                      <a:lnTo>
                        <a:pt x="96" y="18"/>
                      </a:lnTo>
                      <a:lnTo>
                        <a:pt x="73" y="26"/>
                      </a:lnTo>
                      <a:lnTo>
                        <a:pt x="53" y="32"/>
                      </a:lnTo>
                      <a:lnTo>
                        <a:pt x="39" y="37"/>
                      </a:lnTo>
                      <a:lnTo>
                        <a:pt x="34" y="38"/>
                      </a:lnTo>
                      <a:lnTo>
                        <a:pt x="20" y="47"/>
                      </a:lnTo>
                      <a:lnTo>
                        <a:pt x="11" y="57"/>
                      </a:lnTo>
                      <a:lnTo>
                        <a:pt x="4" y="68"/>
                      </a:lnTo>
                      <a:lnTo>
                        <a:pt x="0" y="78"/>
                      </a:lnTo>
                      <a:lnTo>
                        <a:pt x="5" y="72"/>
                      </a:lnTo>
                      <a:lnTo>
                        <a:pt x="11" y="67"/>
                      </a:lnTo>
                      <a:lnTo>
                        <a:pt x="18" y="61"/>
                      </a:lnTo>
                      <a:lnTo>
                        <a:pt x="26" y="5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04" name="Freeform 220"/>
                <p:cNvSpPr>
                  <a:spLocks/>
                </p:cNvSpPr>
                <p:nvPr/>
              </p:nvSpPr>
              <p:spPr bwMode="auto">
                <a:xfrm>
                  <a:off x="4493" y="2034"/>
                  <a:ext cx="39" cy="4"/>
                </a:xfrm>
                <a:custGeom>
                  <a:avLst/>
                  <a:gdLst>
                    <a:gd name="T0" fmla="*/ 0 w 86"/>
                    <a:gd name="T1" fmla="*/ 0 h 12"/>
                    <a:gd name="T2" fmla="*/ 0 w 86"/>
                    <a:gd name="T3" fmla="*/ 0 h 12"/>
                    <a:gd name="T4" fmla="*/ 0 w 86"/>
                    <a:gd name="T5" fmla="*/ 1 h 12"/>
                    <a:gd name="T6" fmla="*/ 0 w 86"/>
                    <a:gd name="T7" fmla="*/ 1 h 12"/>
                    <a:gd name="T8" fmla="*/ 0 w 86"/>
                    <a:gd name="T9" fmla="*/ 1 h 12"/>
                    <a:gd name="T10" fmla="*/ 17 w 86"/>
                    <a:gd name="T11" fmla="*/ 1 h 12"/>
                    <a:gd name="T12" fmla="*/ 17 w 86"/>
                    <a:gd name="T13" fmla="*/ 1 h 12"/>
                    <a:gd name="T14" fmla="*/ 17 w 86"/>
                    <a:gd name="T15" fmla="*/ 1 h 12"/>
                    <a:gd name="T16" fmla="*/ 18 w 86"/>
                    <a:gd name="T17" fmla="*/ 0 h 12"/>
                    <a:gd name="T18" fmla="*/ 18 w 86"/>
                    <a:gd name="T19" fmla="*/ 0 h 12"/>
                    <a:gd name="T20" fmla="*/ 0 w 86"/>
                    <a:gd name="T21" fmla="*/ 0 h 1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6" h="12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9"/>
                      </a:lnTo>
                      <a:lnTo>
                        <a:pt x="0" y="12"/>
                      </a:lnTo>
                      <a:lnTo>
                        <a:pt x="81" y="12"/>
                      </a:lnTo>
                      <a:lnTo>
                        <a:pt x="82" y="9"/>
                      </a:lnTo>
                      <a:lnTo>
                        <a:pt x="84" y="6"/>
                      </a:lnTo>
                      <a:lnTo>
                        <a:pt x="85" y="2"/>
                      </a:lnTo>
                      <a:lnTo>
                        <a:pt x="8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05" name="Freeform 221"/>
                <p:cNvSpPr>
                  <a:spLocks/>
                </p:cNvSpPr>
                <p:nvPr/>
              </p:nvSpPr>
              <p:spPr bwMode="auto">
                <a:xfrm>
                  <a:off x="4636" y="2034"/>
                  <a:ext cx="167" cy="4"/>
                </a:xfrm>
                <a:custGeom>
                  <a:avLst/>
                  <a:gdLst>
                    <a:gd name="T0" fmla="*/ 0 w 365"/>
                    <a:gd name="T1" fmla="*/ 0 h 12"/>
                    <a:gd name="T2" fmla="*/ 0 w 365"/>
                    <a:gd name="T3" fmla="*/ 0 h 12"/>
                    <a:gd name="T4" fmla="*/ 0 w 365"/>
                    <a:gd name="T5" fmla="*/ 1 h 12"/>
                    <a:gd name="T6" fmla="*/ 0 w 365"/>
                    <a:gd name="T7" fmla="*/ 1 h 12"/>
                    <a:gd name="T8" fmla="*/ 1 w 365"/>
                    <a:gd name="T9" fmla="*/ 1 h 12"/>
                    <a:gd name="T10" fmla="*/ 75 w 365"/>
                    <a:gd name="T11" fmla="*/ 1 h 12"/>
                    <a:gd name="T12" fmla="*/ 76 w 365"/>
                    <a:gd name="T13" fmla="*/ 1 h 12"/>
                    <a:gd name="T14" fmla="*/ 76 w 365"/>
                    <a:gd name="T15" fmla="*/ 1 h 12"/>
                    <a:gd name="T16" fmla="*/ 76 w 365"/>
                    <a:gd name="T17" fmla="*/ 0 h 12"/>
                    <a:gd name="T18" fmla="*/ 76 w 365"/>
                    <a:gd name="T19" fmla="*/ 0 h 12"/>
                    <a:gd name="T20" fmla="*/ 0 w 365"/>
                    <a:gd name="T21" fmla="*/ 0 h 1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65" h="12">
                      <a:moveTo>
                        <a:pt x="0" y="0"/>
                      </a:moveTo>
                      <a:lnTo>
                        <a:pt x="1" y="2"/>
                      </a:lnTo>
                      <a:lnTo>
                        <a:pt x="2" y="6"/>
                      </a:lnTo>
                      <a:lnTo>
                        <a:pt x="3" y="9"/>
                      </a:lnTo>
                      <a:lnTo>
                        <a:pt x="5" y="12"/>
                      </a:lnTo>
                      <a:lnTo>
                        <a:pt x="361" y="12"/>
                      </a:lnTo>
                      <a:lnTo>
                        <a:pt x="362" y="9"/>
                      </a:lnTo>
                      <a:lnTo>
                        <a:pt x="363" y="6"/>
                      </a:lnTo>
                      <a:lnTo>
                        <a:pt x="364" y="2"/>
                      </a:lnTo>
                      <a:lnTo>
                        <a:pt x="36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06" name="Freeform 222"/>
                <p:cNvSpPr>
                  <a:spLocks/>
                </p:cNvSpPr>
                <p:nvPr/>
              </p:nvSpPr>
              <p:spPr bwMode="auto">
                <a:xfrm>
                  <a:off x="4906" y="2034"/>
                  <a:ext cx="49" cy="4"/>
                </a:xfrm>
                <a:custGeom>
                  <a:avLst/>
                  <a:gdLst>
                    <a:gd name="T0" fmla="*/ 0 w 106"/>
                    <a:gd name="T1" fmla="*/ 0 h 12"/>
                    <a:gd name="T2" fmla="*/ 0 w 106"/>
                    <a:gd name="T3" fmla="*/ 0 h 12"/>
                    <a:gd name="T4" fmla="*/ 0 w 106"/>
                    <a:gd name="T5" fmla="*/ 1 h 12"/>
                    <a:gd name="T6" fmla="*/ 1 w 106"/>
                    <a:gd name="T7" fmla="*/ 1 h 12"/>
                    <a:gd name="T8" fmla="*/ 1 w 106"/>
                    <a:gd name="T9" fmla="*/ 1 h 12"/>
                    <a:gd name="T10" fmla="*/ 23 w 106"/>
                    <a:gd name="T11" fmla="*/ 1 h 12"/>
                    <a:gd name="T12" fmla="*/ 23 w 106"/>
                    <a:gd name="T13" fmla="*/ 1 h 12"/>
                    <a:gd name="T14" fmla="*/ 23 w 106"/>
                    <a:gd name="T15" fmla="*/ 1 h 12"/>
                    <a:gd name="T16" fmla="*/ 23 w 106"/>
                    <a:gd name="T17" fmla="*/ 0 h 12"/>
                    <a:gd name="T18" fmla="*/ 23 w 106"/>
                    <a:gd name="T19" fmla="*/ 0 h 12"/>
                    <a:gd name="T20" fmla="*/ 0 w 106"/>
                    <a:gd name="T21" fmla="*/ 0 h 1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06" h="12">
                      <a:moveTo>
                        <a:pt x="0" y="0"/>
                      </a:moveTo>
                      <a:lnTo>
                        <a:pt x="1" y="2"/>
                      </a:lnTo>
                      <a:lnTo>
                        <a:pt x="2" y="6"/>
                      </a:lnTo>
                      <a:lnTo>
                        <a:pt x="4" y="9"/>
                      </a:lnTo>
                      <a:lnTo>
                        <a:pt x="5" y="12"/>
                      </a:lnTo>
                      <a:lnTo>
                        <a:pt x="106" y="12"/>
                      </a:lnTo>
                      <a:lnTo>
                        <a:pt x="106" y="9"/>
                      </a:lnTo>
                      <a:lnTo>
                        <a:pt x="106" y="6"/>
                      </a:lnTo>
                      <a:lnTo>
                        <a:pt x="106" y="2"/>
                      </a:lnTo>
                      <a:lnTo>
                        <a:pt x="10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666" name="Group 452"/>
              <p:cNvGrpSpPr>
                <a:grpSpLocks/>
              </p:cNvGrpSpPr>
              <p:nvPr/>
            </p:nvGrpSpPr>
            <p:grpSpPr bwMode="auto">
              <a:xfrm>
                <a:off x="1344" y="960"/>
                <a:ext cx="653" cy="263"/>
                <a:chOff x="4080" y="1165"/>
                <a:chExt cx="1278" cy="514"/>
              </a:xfrm>
            </p:grpSpPr>
            <p:sp>
              <p:nvSpPr>
                <p:cNvPr id="27668" name="Freeform 234"/>
                <p:cNvSpPr>
                  <a:spLocks/>
                </p:cNvSpPr>
                <p:nvPr/>
              </p:nvSpPr>
              <p:spPr bwMode="auto">
                <a:xfrm>
                  <a:off x="4177" y="1490"/>
                  <a:ext cx="213" cy="90"/>
                </a:xfrm>
                <a:custGeom>
                  <a:avLst/>
                  <a:gdLst>
                    <a:gd name="T0" fmla="*/ 53 w 853"/>
                    <a:gd name="T1" fmla="*/ 22 h 362"/>
                    <a:gd name="T2" fmla="*/ 52 w 853"/>
                    <a:gd name="T3" fmla="*/ 19 h 362"/>
                    <a:gd name="T4" fmla="*/ 50 w 853"/>
                    <a:gd name="T5" fmla="*/ 17 h 362"/>
                    <a:gd name="T6" fmla="*/ 48 w 853"/>
                    <a:gd name="T7" fmla="*/ 14 h 362"/>
                    <a:gd name="T8" fmla="*/ 45 w 853"/>
                    <a:gd name="T9" fmla="*/ 12 h 362"/>
                    <a:gd name="T10" fmla="*/ 43 w 853"/>
                    <a:gd name="T11" fmla="*/ 10 h 362"/>
                    <a:gd name="T12" fmla="*/ 40 w 853"/>
                    <a:gd name="T13" fmla="*/ 8 h 362"/>
                    <a:gd name="T14" fmla="*/ 36 w 853"/>
                    <a:gd name="T15" fmla="*/ 6 h 362"/>
                    <a:gd name="T16" fmla="*/ 33 w 853"/>
                    <a:gd name="T17" fmla="*/ 4 h 362"/>
                    <a:gd name="T18" fmla="*/ 30 w 853"/>
                    <a:gd name="T19" fmla="*/ 3 h 362"/>
                    <a:gd name="T20" fmla="*/ 26 w 853"/>
                    <a:gd name="T21" fmla="*/ 2 h 362"/>
                    <a:gd name="T22" fmla="*/ 22 w 853"/>
                    <a:gd name="T23" fmla="*/ 1 h 362"/>
                    <a:gd name="T24" fmla="*/ 18 w 853"/>
                    <a:gd name="T25" fmla="*/ 1 h 362"/>
                    <a:gd name="T26" fmla="*/ 14 w 853"/>
                    <a:gd name="T27" fmla="*/ 0 h 362"/>
                    <a:gd name="T28" fmla="*/ 9 w 853"/>
                    <a:gd name="T29" fmla="*/ 0 h 362"/>
                    <a:gd name="T30" fmla="*/ 5 w 853"/>
                    <a:gd name="T31" fmla="*/ 0 h 362"/>
                    <a:gd name="T32" fmla="*/ 0 w 853"/>
                    <a:gd name="T33" fmla="*/ 0 h 362"/>
                    <a:gd name="T34" fmla="*/ 4 w 853"/>
                    <a:gd name="T35" fmla="*/ 1 h 362"/>
                    <a:gd name="T36" fmla="*/ 7 w 853"/>
                    <a:gd name="T37" fmla="*/ 2 h 362"/>
                    <a:gd name="T38" fmla="*/ 11 w 853"/>
                    <a:gd name="T39" fmla="*/ 3 h 362"/>
                    <a:gd name="T40" fmla="*/ 15 w 853"/>
                    <a:gd name="T41" fmla="*/ 3 h 362"/>
                    <a:gd name="T42" fmla="*/ 18 w 853"/>
                    <a:gd name="T43" fmla="*/ 4 h 362"/>
                    <a:gd name="T44" fmla="*/ 21 w 853"/>
                    <a:gd name="T45" fmla="*/ 6 h 362"/>
                    <a:gd name="T46" fmla="*/ 24 w 853"/>
                    <a:gd name="T47" fmla="*/ 7 h 362"/>
                    <a:gd name="T48" fmla="*/ 28 w 853"/>
                    <a:gd name="T49" fmla="*/ 8 h 362"/>
                    <a:gd name="T50" fmla="*/ 31 w 853"/>
                    <a:gd name="T51" fmla="*/ 9 h 362"/>
                    <a:gd name="T52" fmla="*/ 34 w 853"/>
                    <a:gd name="T53" fmla="*/ 11 h 362"/>
                    <a:gd name="T54" fmla="*/ 37 w 853"/>
                    <a:gd name="T55" fmla="*/ 12 h 362"/>
                    <a:gd name="T56" fmla="*/ 40 w 853"/>
                    <a:gd name="T57" fmla="*/ 14 h 362"/>
                    <a:gd name="T58" fmla="*/ 43 w 853"/>
                    <a:gd name="T59" fmla="*/ 16 h 362"/>
                    <a:gd name="T60" fmla="*/ 47 w 853"/>
                    <a:gd name="T61" fmla="*/ 18 h 362"/>
                    <a:gd name="T62" fmla="*/ 50 w 853"/>
                    <a:gd name="T63" fmla="*/ 20 h 362"/>
                    <a:gd name="T64" fmla="*/ 53 w 853"/>
                    <a:gd name="T65" fmla="*/ 22 h 36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853" h="362">
                      <a:moveTo>
                        <a:pt x="853" y="362"/>
                      </a:moveTo>
                      <a:lnTo>
                        <a:pt x="828" y="312"/>
                      </a:lnTo>
                      <a:lnTo>
                        <a:pt x="798" y="269"/>
                      </a:lnTo>
                      <a:lnTo>
                        <a:pt x="763" y="228"/>
                      </a:lnTo>
                      <a:lnTo>
                        <a:pt x="725" y="190"/>
                      </a:lnTo>
                      <a:lnTo>
                        <a:pt x="685" y="155"/>
                      </a:lnTo>
                      <a:lnTo>
                        <a:pt x="639" y="125"/>
                      </a:lnTo>
                      <a:lnTo>
                        <a:pt x="586" y="97"/>
                      </a:lnTo>
                      <a:lnTo>
                        <a:pt x="533" y="74"/>
                      </a:lnTo>
                      <a:lnTo>
                        <a:pt x="475" y="51"/>
                      </a:lnTo>
                      <a:lnTo>
                        <a:pt x="415" y="35"/>
                      </a:lnTo>
                      <a:lnTo>
                        <a:pt x="353" y="21"/>
                      </a:lnTo>
                      <a:lnTo>
                        <a:pt x="288" y="11"/>
                      </a:lnTo>
                      <a:lnTo>
                        <a:pt x="219" y="3"/>
                      </a:lnTo>
                      <a:lnTo>
                        <a:pt x="147" y="0"/>
                      </a:lnTo>
                      <a:lnTo>
                        <a:pt x="76" y="0"/>
                      </a:lnTo>
                      <a:lnTo>
                        <a:pt x="0" y="3"/>
                      </a:lnTo>
                      <a:lnTo>
                        <a:pt x="62" y="16"/>
                      </a:lnTo>
                      <a:lnTo>
                        <a:pt x="122" y="30"/>
                      </a:lnTo>
                      <a:lnTo>
                        <a:pt x="182" y="44"/>
                      </a:lnTo>
                      <a:lnTo>
                        <a:pt x="236" y="57"/>
                      </a:lnTo>
                      <a:lnTo>
                        <a:pt x="290" y="74"/>
                      </a:lnTo>
                      <a:lnTo>
                        <a:pt x="342" y="92"/>
                      </a:lnTo>
                      <a:lnTo>
                        <a:pt x="394" y="111"/>
                      </a:lnTo>
                      <a:lnTo>
                        <a:pt x="445" y="131"/>
                      </a:lnTo>
                      <a:lnTo>
                        <a:pt x="494" y="152"/>
                      </a:lnTo>
                      <a:lnTo>
                        <a:pt x="543" y="177"/>
                      </a:lnTo>
                      <a:lnTo>
                        <a:pt x="595" y="201"/>
                      </a:lnTo>
                      <a:lnTo>
                        <a:pt x="644" y="231"/>
                      </a:lnTo>
                      <a:lnTo>
                        <a:pt x="695" y="258"/>
                      </a:lnTo>
                      <a:lnTo>
                        <a:pt x="747" y="291"/>
                      </a:lnTo>
                      <a:lnTo>
                        <a:pt x="798" y="326"/>
                      </a:lnTo>
                      <a:lnTo>
                        <a:pt x="853" y="362"/>
                      </a:lnTo>
                      <a:close/>
                    </a:path>
                  </a:pathLst>
                </a:custGeom>
                <a:solidFill>
                  <a:srgbClr val="9993A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69" name="Freeform 247"/>
                <p:cNvSpPr>
                  <a:spLocks/>
                </p:cNvSpPr>
                <p:nvPr/>
              </p:nvSpPr>
              <p:spPr bwMode="auto">
                <a:xfrm>
                  <a:off x="4080" y="1165"/>
                  <a:ext cx="1278" cy="440"/>
                </a:xfrm>
                <a:custGeom>
                  <a:avLst/>
                  <a:gdLst>
                    <a:gd name="T0" fmla="*/ 1 w 5110"/>
                    <a:gd name="T1" fmla="*/ 96 h 1758"/>
                    <a:gd name="T2" fmla="*/ 4 w 5110"/>
                    <a:gd name="T3" fmla="*/ 85 h 1758"/>
                    <a:gd name="T4" fmla="*/ 11 w 5110"/>
                    <a:gd name="T5" fmla="*/ 76 h 1758"/>
                    <a:gd name="T6" fmla="*/ 21 w 5110"/>
                    <a:gd name="T7" fmla="*/ 68 h 1758"/>
                    <a:gd name="T8" fmla="*/ 30 w 5110"/>
                    <a:gd name="T9" fmla="*/ 63 h 1758"/>
                    <a:gd name="T10" fmla="*/ 38 w 5110"/>
                    <a:gd name="T11" fmla="*/ 60 h 1758"/>
                    <a:gd name="T12" fmla="*/ 42 w 5110"/>
                    <a:gd name="T13" fmla="*/ 56 h 1758"/>
                    <a:gd name="T14" fmla="*/ 43 w 5110"/>
                    <a:gd name="T15" fmla="*/ 50 h 1758"/>
                    <a:gd name="T16" fmla="*/ 44 w 5110"/>
                    <a:gd name="T17" fmla="*/ 44 h 1758"/>
                    <a:gd name="T18" fmla="*/ 48 w 5110"/>
                    <a:gd name="T19" fmla="*/ 41 h 1758"/>
                    <a:gd name="T20" fmla="*/ 49 w 5110"/>
                    <a:gd name="T21" fmla="*/ 36 h 1758"/>
                    <a:gd name="T22" fmla="*/ 47 w 5110"/>
                    <a:gd name="T23" fmla="*/ 31 h 1758"/>
                    <a:gd name="T24" fmla="*/ 48 w 5110"/>
                    <a:gd name="T25" fmla="*/ 29 h 1758"/>
                    <a:gd name="T26" fmla="*/ 53 w 5110"/>
                    <a:gd name="T27" fmla="*/ 27 h 1758"/>
                    <a:gd name="T28" fmla="*/ 58 w 5110"/>
                    <a:gd name="T29" fmla="*/ 24 h 1758"/>
                    <a:gd name="T30" fmla="*/ 60 w 5110"/>
                    <a:gd name="T31" fmla="*/ 18 h 1758"/>
                    <a:gd name="T32" fmla="*/ 64 w 5110"/>
                    <a:gd name="T33" fmla="*/ 14 h 1758"/>
                    <a:gd name="T34" fmla="*/ 72 w 5110"/>
                    <a:gd name="T35" fmla="*/ 13 h 1758"/>
                    <a:gd name="T36" fmla="*/ 76 w 5110"/>
                    <a:gd name="T37" fmla="*/ 10 h 1758"/>
                    <a:gd name="T38" fmla="*/ 78 w 5110"/>
                    <a:gd name="T39" fmla="*/ 4 h 1758"/>
                    <a:gd name="T40" fmla="*/ 142 w 5110"/>
                    <a:gd name="T41" fmla="*/ 60 h 1758"/>
                    <a:gd name="T42" fmla="*/ 152 w 5110"/>
                    <a:gd name="T43" fmla="*/ 46 h 1758"/>
                    <a:gd name="T44" fmla="*/ 154 w 5110"/>
                    <a:gd name="T45" fmla="*/ 40 h 1758"/>
                    <a:gd name="T46" fmla="*/ 158 w 5110"/>
                    <a:gd name="T47" fmla="*/ 39 h 1758"/>
                    <a:gd name="T48" fmla="*/ 163 w 5110"/>
                    <a:gd name="T49" fmla="*/ 40 h 1758"/>
                    <a:gd name="T50" fmla="*/ 166 w 5110"/>
                    <a:gd name="T51" fmla="*/ 43 h 1758"/>
                    <a:gd name="T52" fmla="*/ 227 w 5110"/>
                    <a:gd name="T53" fmla="*/ 61 h 1758"/>
                    <a:gd name="T54" fmla="*/ 232 w 5110"/>
                    <a:gd name="T55" fmla="*/ 44 h 1758"/>
                    <a:gd name="T56" fmla="*/ 234 w 5110"/>
                    <a:gd name="T57" fmla="*/ 42 h 1758"/>
                    <a:gd name="T58" fmla="*/ 235 w 5110"/>
                    <a:gd name="T59" fmla="*/ 42 h 1758"/>
                    <a:gd name="T60" fmla="*/ 236 w 5110"/>
                    <a:gd name="T61" fmla="*/ 44 h 1758"/>
                    <a:gd name="T62" fmla="*/ 234 w 5110"/>
                    <a:gd name="T63" fmla="*/ 61 h 1758"/>
                    <a:gd name="T64" fmla="*/ 252 w 5110"/>
                    <a:gd name="T65" fmla="*/ 59 h 1758"/>
                    <a:gd name="T66" fmla="*/ 248 w 5110"/>
                    <a:gd name="T67" fmla="*/ 54 h 1758"/>
                    <a:gd name="T68" fmla="*/ 244 w 5110"/>
                    <a:gd name="T69" fmla="*/ 48 h 1758"/>
                    <a:gd name="T70" fmla="*/ 239 w 5110"/>
                    <a:gd name="T71" fmla="*/ 42 h 1758"/>
                    <a:gd name="T72" fmla="*/ 236 w 5110"/>
                    <a:gd name="T73" fmla="*/ 37 h 1758"/>
                    <a:gd name="T74" fmla="*/ 234 w 5110"/>
                    <a:gd name="T75" fmla="*/ 32 h 1758"/>
                    <a:gd name="T76" fmla="*/ 234 w 5110"/>
                    <a:gd name="T77" fmla="*/ 28 h 1758"/>
                    <a:gd name="T78" fmla="*/ 237 w 5110"/>
                    <a:gd name="T79" fmla="*/ 24 h 1758"/>
                    <a:gd name="T80" fmla="*/ 269 w 5110"/>
                    <a:gd name="T81" fmla="*/ 63 h 1758"/>
                    <a:gd name="T82" fmla="*/ 276 w 5110"/>
                    <a:gd name="T83" fmla="*/ 64 h 1758"/>
                    <a:gd name="T84" fmla="*/ 282 w 5110"/>
                    <a:gd name="T85" fmla="*/ 65 h 1758"/>
                    <a:gd name="T86" fmla="*/ 287 w 5110"/>
                    <a:gd name="T87" fmla="*/ 67 h 1758"/>
                    <a:gd name="T88" fmla="*/ 291 w 5110"/>
                    <a:gd name="T89" fmla="*/ 69 h 1758"/>
                    <a:gd name="T90" fmla="*/ 295 w 5110"/>
                    <a:gd name="T91" fmla="*/ 72 h 1758"/>
                    <a:gd name="T92" fmla="*/ 298 w 5110"/>
                    <a:gd name="T93" fmla="*/ 76 h 1758"/>
                    <a:gd name="T94" fmla="*/ 301 w 5110"/>
                    <a:gd name="T95" fmla="*/ 81 h 1758"/>
                    <a:gd name="T96" fmla="*/ 304 w 5110"/>
                    <a:gd name="T97" fmla="*/ 86 h 1758"/>
                    <a:gd name="T98" fmla="*/ 315 w 5110"/>
                    <a:gd name="T99" fmla="*/ 89 h 1758"/>
                    <a:gd name="T100" fmla="*/ 320 w 5110"/>
                    <a:gd name="T101" fmla="*/ 96 h 1758"/>
                    <a:gd name="T102" fmla="*/ 317 w 5110"/>
                    <a:gd name="T103" fmla="*/ 103 h 1758"/>
                    <a:gd name="T104" fmla="*/ 307 w 5110"/>
                    <a:gd name="T105" fmla="*/ 109 h 1758"/>
                    <a:gd name="T106" fmla="*/ 284 w 5110"/>
                    <a:gd name="T107" fmla="*/ 105 h 1758"/>
                    <a:gd name="T108" fmla="*/ 185 w 5110"/>
                    <a:gd name="T109" fmla="*/ 110 h 1758"/>
                    <a:gd name="T110" fmla="*/ 125 w 5110"/>
                    <a:gd name="T111" fmla="*/ 104 h 1758"/>
                    <a:gd name="T112" fmla="*/ 20 w 5110"/>
                    <a:gd name="T113" fmla="*/ 107 h 1758"/>
                    <a:gd name="T114" fmla="*/ 0 w 5110"/>
                    <a:gd name="T115" fmla="*/ 102 h 1758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0" t="0" r="r" b="b"/>
                  <a:pathLst>
                    <a:path w="5110" h="1758">
                      <a:moveTo>
                        <a:pt x="0" y="1636"/>
                      </a:moveTo>
                      <a:lnTo>
                        <a:pt x="9" y="1535"/>
                      </a:lnTo>
                      <a:lnTo>
                        <a:pt x="30" y="1443"/>
                      </a:lnTo>
                      <a:lnTo>
                        <a:pt x="65" y="1359"/>
                      </a:lnTo>
                      <a:lnTo>
                        <a:pt x="114" y="1280"/>
                      </a:lnTo>
                      <a:lnTo>
                        <a:pt x="174" y="1209"/>
                      </a:lnTo>
                      <a:lnTo>
                        <a:pt x="245" y="1144"/>
                      </a:lnTo>
                      <a:lnTo>
                        <a:pt x="326" y="1084"/>
                      </a:lnTo>
                      <a:lnTo>
                        <a:pt x="416" y="1033"/>
                      </a:lnTo>
                      <a:lnTo>
                        <a:pt x="481" y="1008"/>
                      </a:lnTo>
                      <a:lnTo>
                        <a:pt x="540" y="987"/>
                      </a:lnTo>
                      <a:lnTo>
                        <a:pt x="598" y="962"/>
                      </a:lnTo>
                      <a:lnTo>
                        <a:pt x="644" y="935"/>
                      </a:lnTo>
                      <a:lnTo>
                        <a:pt x="676" y="900"/>
                      </a:lnTo>
                      <a:lnTo>
                        <a:pt x="693" y="856"/>
                      </a:lnTo>
                      <a:lnTo>
                        <a:pt x="688" y="801"/>
                      </a:lnTo>
                      <a:lnTo>
                        <a:pt x="660" y="731"/>
                      </a:lnTo>
                      <a:lnTo>
                        <a:pt x="706" y="709"/>
                      </a:lnTo>
                      <a:lnTo>
                        <a:pt x="744" y="682"/>
                      </a:lnTo>
                      <a:lnTo>
                        <a:pt x="769" y="646"/>
                      </a:lnTo>
                      <a:lnTo>
                        <a:pt x="785" y="609"/>
                      </a:lnTo>
                      <a:lnTo>
                        <a:pt x="788" y="570"/>
                      </a:lnTo>
                      <a:lnTo>
                        <a:pt x="776" y="533"/>
                      </a:lnTo>
                      <a:lnTo>
                        <a:pt x="755" y="498"/>
                      </a:lnTo>
                      <a:lnTo>
                        <a:pt x="718" y="464"/>
                      </a:lnTo>
                      <a:lnTo>
                        <a:pt x="760" y="457"/>
                      </a:lnTo>
                      <a:lnTo>
                        <a:pt x="806" y="446"/>
                      </a:lnTo>
                      <a:lnTo>
                        <a:pt x="850" y="429"/>
                      </a:lnTo>
                      <a:lnTo>
                        <a:pt x="891" y="411"/>
                      </a:lnTo>
                      <a:lnTo>
                        <a:pt x="924" y="381"/>
                      </a:lnTo>
                      <a:lnTo>
                        <a:pt x="945" y="342"/>
                      </a:lnTo>
                      <a:lnTo>
                        <a:pt x="954" y="291"/>
                      </a:lnTo>
                      <a:lnTo>
                        <a:pt x="942" y="223"/>
                      </a:lnTo>
                      <a:lnTo>
                        <a:pt x="1027" y="228"/>
                      </a:lnTo>
                      <a:lnTo>
                        <a:pt x="1095" y="226"/>
                      </a:lnTo>
                      <a:lnTo>
                        <a:pt x="1147" y="212"/>
                      </a:lnTo>
                      <a:lnTo>
                        <a:pt x="1184" y="187"/>
                      </a:lnTo>
                      <a:lnTo>
                        <a:pt x="1212" y="152"/>
                      </a:lnTo>
                      <a:lnTo>
                        <a:pt x="1231" y="111"/>
                      </a:lnTo>
                      <a:lnTo>
                        <a:pt x="1242" y="60"/>
                      </a:lnTo>
                      <a:lnTo>
                        <a:pt x="1249" y="0"/>
                      </a:lnTo>
                      <a:lnTo>
                        <a:pt x="2263" y="951"/>
                      </a:lnTo>
                      <a:lnTo>
                        <a:pt x="2530" y="951"/>
                      </a:lnTo>
                      <a:lnTo>
                        <a:pt x="2429" y="734"/>
                      </a:lnTo>
                      <a:lnTo>
                        <a:pt x="2434" y="676"/>
                      </a:lnTo>
                      <a:lnTo>
                        <a:pt x="2456" y="641"/>
                      </a:lnTo>
                      <a:lnTo>
                        <a:pt x="2491" y="623"/>
                      </a:lnTo>
                      <a:lnTo>
                        <a:pt x="2530" y="614"/>
                      </a:lnTo>
                      <a:lnTo>
                        <a:pt x="2572" y="623"/>
                      </a:lnTo>
                      <a:lnTo>
                        <a:pt x="2611" y="636"/>
                      </a:lnTo>
                      <a:lnTo>
                        <a:pt x="2641" y="658"/>
                      </a:lnTo>
                      <a:lnTo>
                        <a:pt x="2660" y="685"/>
                      </a:lnTo>
                      <a:lnTo>
                        <a:pt x="2826" y="965"/>
                      </a:lnTo>
                      <a:lnTo>
                        <a:pt x="3629" y="973"/>
                      </a:lnTo>
                      <a:lnTo>
                        <a:pt x="3697" y="718"/>
                      </a:lnTo>
                      <a:lnTo>
                        <a:pt x="3711" y="699"/>
                      </a:lnTo>
                      <a:lnTo>
                        <a:pt x="3722" y="682"/>
                      </a:lnTo>
                      <a:lnTo>
                        <a:pt x="3736" y="674"/>
                      </a:lnTo>
                      <a:lnTo>
                        <a:pt x="3747" y="671"/>
                      </a:lnTo>
                      <a:lnTo>
                        <a:pt x="3757" y="674"/>
                      </a:lnTo>
                      <a:lnTo>
                        <a:pt x="3768" y="685"/>
                      </a:lnTo>
                      <a:lnTo>
                        <a:pt x="3779" y="704"/>
                      </a:lnTo>
                      <a:lnTo>
                        <a:pt x="3789" y="731"/>
                      </a:lnTo>
                      <a:lnTo>
                        <a:pt x="3733" y="973"/>
                      </a:lnTo>
                      <a:lnTo>
                        <a:pt x="4056" y="987"/>
                      </a:lnTo>
                      <a:lnTo>
                        <a:pt x="4031" y="943"/>
                      </a:lnTo>
                      <a:lnTo>
                        <a:pt x="3999" y="900"/>
                      </a:lnTo>
                      <a:lnTo>
                        <a:pt x="3966" y="856"/>
                      </a:lnTo>
                      <a:lnTo>
                        <a:pt x="3931" y="810"/>
                      </a:lnTo>
                      <a:lnTo>
                        <a:pt x="3895" y="764"/>
                      </a:lnTo>
                      <a:lnTo>
                        <a:pt x="3860" y="720"/>
                      </a:lnTo>
                      <a:lnTo>
                        <a:pt x="3825" y="674"/>
                      </a:lnTo>
                      <a:lnTo>
                        <a:pt x="3795" y="630"/>
                      </a:lnTo>
                      <a:lnTo>
                        <a:pt x="3771" y="590"/>
                      </a:lnTo>
                      <a:lnTo>
                        <a:pt x="3752" y="549"/>
                      </a:lnTo>
                      <a:lnTo>
                        <a:pt x="3738" y="510"/>
                      </a:lnTo>
                      <a:lnTo>
                        <a:pt x="3736" y="475"/>
                      </a:lnTo>
                      <a:lnTo>
                        <a:pt x="3741" y="443"/>
                      </a:lnTo>
                      <a:lnTo>
                        <a:pt x="3759" y="413"/>
                      </a:lnTo>
                      <a:lnTo>
                        <a:pt x="3789" y="386"/>
                      </a:lnTo>
                      <a:lnTo>
                        <a:pt x="3833" y="364"/>
                      </a:lnTo>
                      <a:lnTo>
                        <a:pt x="4301" y="997"/>
                      </a:lnTo>
                      <a:lnTo>
                        <a:pt x="4357" y="1006"/>
                      </a:lnTo>
                      <a:lnTo>
                        <a:pt x="4409" y="1017"/>
                      </a:lnTo>
                      <a:lnTo>
                        <a:pt x="4458" y="1025"/>
                      </a:lnTo>
                      <a:lnTo>
                        <a:pt x="4504" y="1038"/>
                      </a:lnTo>
                      <a:lnTo>
                        <a:pt x="4545" y="1049"/>
                      </a:lnTo>
                      <a:lnTo>
                        <a:pt x="4586" y="1066"/>
                      </a:lnTo>
                      <a:lnTo>
                        <a:pt x="4622" y="1082"/>
                      </a:lnTo>
                      <a:lnTo>
                        <a:pt x="4654" y="1101"/>
                      </a:lnTo>
                      <a:lnTo>
                        <a:pt x="4687" y="1122"/>
                      </a:lnTo>
                      <a:lnTo>
                        <a:pt x="4714" y="1147"/>
                      </a:lnTo>
                      <a:lnTo>
                        <a:pt x="4740" y="1177"/>
                      </a:lnTo>
                      <a:lnTo>
                        <a:pt x="4768" y="1207"/>
                      </a:lnTo>
                      <a:lnTo>
                        <a:pt x="4793" y="1244"/>
                      </a:lnTo>
                      <a:lnTo>
                        <a:pt x="4816" y="1285"/>
                      </a:lnTo>
                      <a:lnTo>
                        <a:pt x="4841" y="1329"/>
                      </a:lnTo>
                      <a:lnTo>
                        <a:pt x="4863" y="1380"/>
                      </a:lnTo>
                      <a:lnTo>
                        <a:pt x="4964" y="1386"/>
                      </a:lnTo>
                      <a:lnTo>
                        <a:pt x="5040" y="1416"/>
                      </a:lnTo>
                      <a:lnTo>
                        <a:pt x="5088" y="1465"/>
                      </a:lnTo>
                      <a:lnTo>
                        <a:pt x="5110" y="1525"/>
                      </a:lnTo>
                      <a:lnTo>
                        <a:pt x="5102" y="1587"/>
                      </a:lnTo>
                      <a:lnTo>
                        <a:pt x="5066" y="1652"/>
                      </a:lnTo>
                      <a:lnTo>
                        <a:pt x="5001" y="1707"/>
                      </a:lnTo>
                      <a:lnTo>
                        <a:pt x="4906" y="1745"/>
                      </a:lnTo>
                      <a:lnTo>
                        <a:pt x="4881" y="1698"/>
                      </a:lnTo>
                      <a:lnTo>
                        <a:pt x="4539" y="1682"/>
                      </a:lnTo>
                      <a:lnTo>
                        <a:pt x="4542" y="1758"/>
                      </a:lnTo>
                      <a:lnTo>
                        <a:pt x="2953" y="1758"/>
                      </a:lnTo>
                      <a:lnTo>
                        <a:pt x="2962" y="1661"/>
                      </a:lnTo>
                      <a:lnTo>
                        <a:pt x="1992" y="1657"/>
                      </a:lnTo>
                      <a:lnTo>
                        <a:pt x="1992" y="1721"/>
                      </a:lnTo>
                      <a:lnTo>
                        <a:pt x="310" y="1712"/>
                      </a:lnTo>
                      <a:lnTo>
                        <a:pt x="312" y="1631"/>
                      </a:lnTo>
                      <a:lnTo>
                        <a:pt x="0" y="1636"/>
                      </a:lnTo>
                      <a:close/>
                    </a:path>
                  </a:pathLst>
                </a:custGeom>
                <a:solidFill>
                  <a:srgbClr val="1E191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0" name="Freeform 248"/>
                <p:cNvSpPr>
                  <a:spLocks/>
                </p:cNvSpPr>
                <p:nvPr/>
              </p:nvSpPr>
              <p:spPr bwMode="auto">
                <a:xfrm>
                  <a:off x="4360" y="1200"/>
                  <a:ext cx="270" cy="203"/>
                </a:xfrm>
                <a:custGeom>
                  <a:avLst/>
                  <a:gdLst>
                    <a:gd name="T0" fmla="*/ 67 w 1081"/>
                    <a:gd name="T1" fmla="*/ 51 h 812"/>
                    <a:gd name="T2" fmla="*/ 64 w 1081"/>
                    <a:gd name="T3" fmla="*/ 49 h 812"/>
                    <a:gd name="T4" fmla="*/ 60 w 1081"/>
                    <a:gd name="T5" fmla="*/ 47 h 812"/>
                    <a:gd name="T6" fmla="*/ 56 w 1081"/>
                    <a:gd name="T7" fmla="*/ 44 h 812"/>
                    <a:gd name="T8" fmla="*/ 52 w 1081"/>
                    <a:gd name="T9" fmla="*/ 42 h 812"/>
                    <a:gd name="T10" fmla="*/ 48 w 1081"/>
                    <a:gd name="T11" fmla="*/ 39 h 812"/>
                    <a:gd name="T12" fmla="*/ 43 w 1081"/>
                    <a:gd name="T13" fmla="*/ 36 h 812"/>
                    <a:gd name="T14" fmla="*/ 38 w 1081"/>
                    <a:gd name="T15" fmla="*/ 33 h 812"/>
                    <a:gd name="T16" fmla="*/ 33 w 1081"/>
                    <a:gd name="T17" fmla="*/ 30 h 812"/>
                    <a:gd name="T18" fmla="*/ 29 w 1081"/>
                    <a:gd name="T19" fmla="*/ 27 h 812"/>
                    <a:gd name="T20" fmla="*/ 24 w 1081"/>
                    <a:gd name="T21" fmla="*/ 24 h 812"/>
                    <a:gd name="T22" fmla="*/ 20 w 1081"/>
                    <a:gd name="T23" fmla="*/ 22 h 812"/>
                    <a:gd name="T24" fmla="*/ 15 w 1081"/>
                    <a:gd name="T25" fmla="*/ 19 h 812"/>
                    <a:gd name="T26" fmla="*/ 11 w 1081"/>
                    <a:gd name="T27" fmla="*/ 16 h 812"/>
                    <a:gd name="T28" fmla="*/ 7 w 1081"/>
                    <a:gd name="T29" fmla="*/ 14 h 812"/>
                    <a:gd name="T30" fmla="*/ 3 w 1081"/>
                    <a:gd name="T31" fmla="*/ 11 h 812"/>
                    <a:gd name="T32" fmla="*/ 0 w 1081"/>
                    <a:gd name="T33" fmla="*/ 9 h 812"/>
                    <a:gd name="T34" fmla="*/ 2 w 1081"/>
                    <a:gd name="T35" fmla="*/ 9 h 812"/>
                    <a:gd name="T36" fmla="*/ 4 w 1081"/>
                    <a:gd name="T37" fmla="*/ 8 h 812"/>
                    <a:gd name="T38" fmla="*/ 6 w 1081"/>
                    <a:gd name="T39" fmla="*/ 7 h 812"/>
                    <a:gd name="T40" fmla="*/ 7 w 1081"/>
                    <a:gd name="T41" fmla="*/ 6 h 812"/>
                    <a:gd name="T42" fmla="*/ 9 w 1081"/>
                    <a:gd name="T43" fmla="*/ 4 h 812"/>
                    <a:gd name="T44" fmla="*/ 9 w 1081"/>
                    <a:gd name="T45" fmla="*/ 3 h 812"/>
                    <a:gd name="T46" fmla="*/ 10 w 1081"/>
                    <a:gd name="T47" fmla="*/ 2 h 812"/>
                    <a:gd name="T48" fmla="*/ 11 w 1081"/>
                    <a:gd name="T49" fmla="*/ 0 h 812"/>
                    <a:gd name="T50" fmla="*/ 15 w 1081"/>
                    <a:gd name="T51" fmla="*/ 3 h 812"/>
                    <a:gd name="T52" fmla="*/ 18 w 1081"/>
                    <a:gd name="T53" fmla="*/ 6 h 812"/>
                    <a:gd name="T54" fmla="*/ 21 w 1081"/>
                    <a:gd name="T55" fmla="*/ 10 h 812"/>
                    <a:gd name="T56" fmla="*/ 25 w 1081"/>
                    <a:gd name="T57" fmla="*/ 13 h 812"/>
                    <a:gd name="T58" fmla="*/ 28 w 1081"/>
                    <a:gd name="T59" fmla="*/ 16 h 812"/>
                    <a:gd name="T60" fmla="*/ 32 w 1081"/>
                    <a:gd name="T61" fmla="*/ 19 h 812"/>
                    <a:gd name="T62" fmla="*/ 36 w 1081"/>
                    <a:gd name="T63" fmla="*/ 23 h 812"/>
                    <a:gd name="T64" fmla="*/ 39 w 1081"/>
                    <a:gd name="T65" fmla="*/ 26 h 812"/>
                    <a:gd name="T66" fmla="*/ 43 w 1081"/>
                    <a:gd name="T67" fmla="*/ 29 h 812"/>
                    <a:gd name="T68" fmla="*/ 47 w 1081"/>
                    <a:gd name="T69" fmla="*/ 33 h 812"/>
                    <a:gd name="T70" fmla="*/ 50 w 1081"/>
                    <a:gd name="T71" fmla="*/ 36 h 812"/>
                    <a:gd name="T72" fmla="*/ 54 w 1081"/>
                    <a:gd name="T73" fmla="*/ 39 h 812"/>
                    <a:gd name="T74" fmla="*/ 57 w 1081"/>
                    <a:gd name="T75" fmla="*/ 42 h 812"/>
                    <a:gd name="T76" fmla="*/ 61 w 1081"/>
                    <a:gd name="T77" fmla="*/ 45 h 812"/>
                    <a:gd name="T78" fmla="*/ 64 w 1081"/>
                    <a:gd name="T79" fmla="*/ 48 h 812"/>
                    <a:gd name="T80" fmla="*/ 67 w 1081"/>
                    <a:gd name="T81" fmla="*/ 51 h 812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081" h="812">
                      <a:moveTo>
                        <a:pt x="1081" y="812"/>
                      </a:moveTo>
                      <a:lnTo>
                        <a:pt x="1028" y="779"/>
                      </a:lnTo>
                      <a:lnTo>
                        <a:pt x="968" y="744"/>
                      </a:lnTo>
                      <a:lnTo>
                        <a:pt x="902" y="706"/>
                      </a:lnTo>
                      <a:lnTo>
                        <a:pt x="834" y="666"/>
                      </a:lnTo>
                      <a:lnTo>
                        <a:pt x="763" y="622"/>
                      </a:lnTo>
                      <a:lnTo>
                        <a:pt x="691" y="576"/>
                      </a:lnTo>
                      <a:lnTo>
                        <a:pt x="615" y="530"/>
                      </a:lnTo>
                      <a:lnTo>
                        <a:pt x="538" y="484"/>
                      </a:lnTo>
                      <a:lnTo>
                        <a:pt x="462" y="435"/>
                      </a:lnTo>
                      <a:lnTo>
                        <a:pt x="389" y="389"/>
                      </a:lnTo>
                      <a:lnTo>
                        <a:pt x="315" y="343"/>
                      </a:lnTo>
                      <a:lnTo>
                        <a:pt x="245" y="299"/>
                      </a:lnTo>
                      <a:lnTo>
                        <a:pt x="177" y="255"/>
                      </a:lnTo>
                      <a:lnTo>
                        <a:pt x="112" y="214"/>
                      </a:lnTo>
                      <a:lnTo>
                        <a:pt x="54" y="179"/>
                      </a:lnTo>
                      <a:lnTo>
                        <a:pt x="0" y="144"/>
                      </a:lnTo>
                      <a:lnTo>
                        <a:pt x="41" y="136"/>
                      </a:lnTo>
                      <a:lnTo>
                        <a:pt x="74" y="122"/>
                      </a:lnTo>
                      <a:lnTo>
                        <a:pt x="98" y="106"/>
                      </a:lnTo>
                      <a:lnTo>
                        <a:pt x="120" y="87"/>
                      </a:lnTo>
                      <a:lnTo>
                        <a:pt x="139" y="64"/>
                      </a:lnTo>
                      <a:lnTo>
                        <a:pt x="153" y="43"/>
                      </a:lnTo>
                      <a:lnTo>
                        <a:pt x="169" y="22"/>
                      </a:lnTo>
                      <a:lnTo>
                        <a:pt x="185" y="0"/>
                      </a:lnTo>
                      <a:lnTo>
                        <a:pt x="236" y="48"/>
                      </a:lnTo>
                      <a:lnTo>
                        <a:pt x="291" y="101"/>
                      </a:lnTo>
                      <a:lnTo>
                        <a:pt x="345" y="152"/>
                      </a:lnTo>
                      <a:lnTo>
                        <a:pt x="400" y="203"/>
                      </a:lnTo>
                      <a:lnTo>
                        <a:pt x="456" y="255"/>
                      </a:lnTo>
                      <a:lnTo>
                        <a:pt x="514" y="309"/>
                      </a:lnTo>
                      <a:lnTo>
                        <a:pt x="571" y="361"/>
                      </a:lnTo>
                      <a:lnTo>
                        <a:pt x="631" y="413"/>
                      </a:lnTo>
                      <a:lnTo>
                        <a:pt x="687" y="467"/>
                      </a:lnTo>
                      <a:lnTo>
                        <a:pt x="747" y="519"/>
                      </a:lnTo>
                      <a:lnTo>
                        <a:pt x="804" y="570"/>
                      </a:lnTo>
                      <a:lnTo>
                        <a:pt x="862" y="622"/>
                      </a:lnTo>
                      <a:lnTo>
                        <a:pt x="919" y="671"/>
                      </a:lnTo>
                      <a:lnTo>
                        <a:pt x="973" y="720"/>
                      </a:lnTo>
                      <a:lnTo>
                        <a:pt x="1028" y="766"/>
                      </a:lnTo>
                      <a:lnTo>
                        <a:pt x="1081" y="812"/>
                      </a:lnTo>
                      <a:close/>
                    </a:path>
                  </a:pathLst>
                </a:custGeom>
                <a:solidFill>
                  <a:srgbClr val="AD442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1" name="Freeform 249"/>
                <p:cNvSpPr>
                  <a:spLocks/>
                </p:cNvSpPr>
                <p:nvPr/>
              </p:nvSpPr>
              <p:spPr bwMode="auto">
                <a:xfrm>
                  <a:off x="4296" y="1240"/>
                  <a:ext cx="312" cy="162"/>
                </a:xfrm>
                <a:custGeom>
                  <a:avLst/>
                  <a:gdLst>
                    <a:gd name="T0" fmla="*/ 78 w 1247"/>
                    <a:gd name="T1" fmla="*/ 41 h 646"/>
                    <a:gd name="T2" fmla="*/ 74 w 1247"/>
                    <a:gd name="T3" fmla="*/ 39 h 646"/>
                    <a:gd name="T4" fmla="*/ 69 w 1247"/>
                    <a:gd name="T5" fmla="*/ 38 h 646"/>
                    <a:gd name="T6" fmla="*/ 65 w 1247"/>
                    <a:gd name="T7" fmla="*/ 36 h 646"/>
                    <a:gd name="T8" fmla="*/ 60 w 1247"/>
                    <a:gd name="T9" fmla="*/ 35 h 646"/>
                    <a:gd name="T10" fmla="*/ 55 w 1247"/>
                    <a:gd name="T11" fmla="*/ 33 h 646"/>
                    <a:gd name="T12" fmla="*/ 50 w 1247"/>
                    <a:gd name="T13" fmla="*/ 31 h 646"/>
                    <a:gd name="T14" fmla="*/ 44 w 1247"/>
                    <a:gd name="T15" fmla="*/ 29 h 646"/>
                    <a:gd name="T16" fmla="*/ 39 w 1247"/>
                    <a:gd name="T17" fmla="*/ 27 h 646"/>
                    <a:gd name="T18" fmla="*/ 34 w 1247"/>
                    <a:gd name="T19" fmla="*/ 25 h 646"/>
                    <a:gd name="T20" fmla="*/ 29 w 1247"/>
                    <a:gd name="T21" fmla="*/ 23 h 646"/>
                    <a:gd name="T22" fmla="*/ 23 w 1247"/>
                    <a:gd name="T23" fmla="*/ 21 h 646"/>
                    <a:gd name="T24" fmla="*/ 18 w 1247"/>
                    <a:gd name="T25" fmla="*/ 19 h 646"/>
                    <a:gd name="T26" fmla="*/ 14 w 1247"/>
                    <a:gd name="T27" fmla="*/ 18 h 646"/>
                    <a:gd name="T28" fmla="*/ 9 w 1247"/>
                    <a:gd name="T29" fmla="*/ 16 h 646"/>
                    <a:gd name="T30" fmla="*/ 4 w 1247"/>
                    <a:gd name="T31" fmla="*/ 14 h 646"/>
                    <a:gd name="T32" fmla="*/ 0 w 1247"/>
                    <a:gd name="T33" fmla="*/ 13 h 646"/>
                    <a:gd name="T34" fmla="*/ 2 w 1247"/>
                    <a:gd name="T35" fmla="*/ 12 h 646"/>
                    <a:gd name="T36" fmla="*/ 4 w 1247"/>
                    <a:gd name="T37" fmla="*/ 10 h 646"/>
                    <a:gd name="T38" fmla="*/ 6 w 1247"/>
                    <a:gd name="T39" fmla="*/ 9 h 646"/>
                    <a:gd name="T40" fmla="*/ 7 w 1247"/>
                    <a:gd name="T41" fmla="*/ 7 h 646"/>
                    <a:gd name="T42" fmla="*/ 9 w 1247"/>
                    <a:gd name="T43" fmla="*/ 6 h 646"/>
                    <a:gd name="T44" fmla="*/ 9 w 1247"/>
                    <a:gd name="T45" fmla="*/ 4 h 646"/>
                    <a:gd name="T46" fmla="*/ 10 w 1247"/>
                    <a:gd name="T47" fmla="*/ 2 h 646"/>
                    <a:gd name="T48" fmla="*/ 11 w 1247"/>
                    <a:gd name="T49" fmla="*/ 0 h 646"/>
                    <a:gd name="T50" fmla="*/ 13 w 1247"/>
                    <a:gd name="T51" fmla="*/ 2 h 646"/>
                    <a:gd name="T52" fmla="*/ 16 w 1247"/>
                    <a:gd name="T53" fmla="*/ 4 h 646"/>
                    <a:gd name="T54" fmla="*/ 20 w 1247"/>
                    <a:gd name="T55" fmla="*/ 6 h 646"/>
                    <a:gd name="T56" fmla="*/ 24 w 1247"/>
                    <a:gd name="T57" fmla="*/ 8 h 646"/>
                    <a:gd name="T58" fmla="*/ 29 w 1247"/>
                    <a:gd name="T59" fmla="*/ 11 h 646"/>
                    <a:gd name="T60" fmla="*/ 33 w 1247"/>
                    <a:gd name="T61" fmla="*/ 14 h 646"/>
                    <a:gd name="T62" fmla="*/ 39 w 1247"/>
                    <a:gd name="T63" fmla="*/ 17 h 646"/>
                    <a:gd name="T64" fmla="*/ 44 w 1247"/>
                    <a:gd name="T65" fmla="*/ 20 h 646"/>
                    <a:gd name="T66" fmla="*/ 49 w 1247"/>
                    <a:gd name="T67" fmla="*/ 24 h 646"/>
                    <a:gd name="T68" fmla="*/ 54 w 1247"/>
                    <a:gd name="T69" fmla="*/ 27 h 646"/>
                    <a:gd name="T70" fmla="*/ 59 w 1247"/>
                    <a:gd name="T71" fmla="*/ 30 h 646"/>
                    <a:gd name="T72" fmla="*/ 63 w 1247"/>
                    <a:gd name="T73" fmla="*/ 32 h 646"/>
                    <a:gd name="T74" fmla="*/ 68 w 1247"/>
                    <a:gd name="T75" fmla="*/ 35 h 646"/>
                    <a:gd name="T76" fmla="*/ 72 w 1247"/>
                    <a:gd name="T77" fmla="*/ 37 h 646"/>
                    <a:gd name="T78" fmla="*/ 75 w 1247"/>
                    <a:gd name="T79" fmla="*/ 39 h 646"/>
                    <a:gd name="T80" fmla="*/ 78 w 1247"/>
                    <a:gd name="T81" fmla="*/ 41 h 64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247" h="646">
                      <a:moveTo>
                        <a:pt x="1247" y="646"/>
                      </a:moveTo>
                      <a:lnTo>
                        <a:pt x="1179" y="628"/>
                      </a:lnTo>
                      <a:lnTo>
                        <a:pt x="1106" y="603"/>
                      </a:lnTo>
                      <a:lnTo>
                        <a:pt x="1032" y="579"/>
                      </a:lnTo>
                      <a:lnTo>
                        <a:pt x="953" y="552"/>
                      </a:lnTo>
                      <a:lnTo>
                        <a:pt x="872" y="524"/>
                      </a:lnTo>
                      <a:lnTo>
                        <a:pt x="791" y="494"/>
                      </a:lnTo>
                      <a:lnTo>
                        <a:pt x="706" y="464"/>
                      </a:lnTo>
                      <a:lnTo>
                        <a:pt x="622" y="434"/>
                      </a:lnTo>
                      <a:lnTo>
                        <a:pt x="538" y="402"/>
                      </a:lnTo>
                      <a:lnTo>
                        <a:pt x="454" y="372"/>
                      </a:lnTo>
                      <a:lnTo>
                        <a:pt x="372" y="339"/>
                      </a:lnTo>
                      <a:lnTo>
                        <a:pt x="293" y="309"/>
                      </a:lnTo>
                      <a:lnTo>
                        <a:pt x="214" y="280"/>
                      </a:lnTo>
                      <a:lnTo>
                        <a:pt x="138" y="252"/>
                      </a:lnTo>
                      <a:lnTo>
                        <a:pt x="68" y="226"/>
                      </a:lnTo>
                      <a:lnTo>
                        <a:pt x="0" y="201"/>
                      </a:lnTo>
                      <a:lnTo>
                        <a:pt x="35" y="182"/>
                      </a:lnTo>
                      <a:lnTo>
                        <a:pt x="65" y="162"/>
                      </a:lnTo>
                      <a:lnTo>
                        <a:pt x="92" y="141"/>
                      </a:lnTo>
                      <a:lnTo>
                        <a:pt x="117" y="116"/>
                      </a:lnTo>
                      <a:lnTo>
                        <a:pt x="136" y="90"/>
                      </a:lnTo>
                      <a:lnTo>
                        <a:pt x="149" y="62"/>
                      </a:lnTo>
                      <a:lnTo>
                        <a:pt x="163" y="32"/>
                      </a:lnTo>
                      <a:lnTo>
                        <a:pt x="171" y="0"/>
                      </a:lnTo>
                      <a:lnTo>
                        <a:pt x="209" y="24"/>
                      </a:lnTo>
                      <a:lnTo>
                        <a:pt x="258" y="54"/>
                      </a:lnTo>
                      <a:lnTo>
                        <a:pt x="318" y="90"/>
                      </a:lnTo>
                      <a:lnTo>
                        <a:pt x="383" y="130"/>
                      </a:lnTo>
                      <a:lnTo>
                        <a:pt x="456" y="176"/>
                      </a:lnTo>
                      <a:lnTo>
                        <a:pt x="533" y="222"/>
                      </a:lnTo>
                      <a:lnTo>
                        <a:pt x="614" y="272"/>
                      </a:lnTo>
                      <a:lnTo>
                        <a:pt x="695" y="323"/>
                      </a:lnTo>
                      <a:lnTo>
                        <a:pt x="780" y="374"/>
                      </a:lnTo>
                      <a:lnTo>
                        <a:pt x="861" y="423"/>
                      </a:lnTo>
                      <a:lnTo>
                        <a:pt x="940" y="470"/>
                      </a:lnTo>
                      <a:lnTo>
                        <a:pt x="1013" y="516"/>
                      </a:lnTo>
                      <a:lnTo>
                        <a:pt x="1084" y="557"/>
                      </a:lnTo>
                      <a:lnTo>
                        <a:pt x="1147" y="593"/>
                      </a:lnTo>
                      <a:lnTo>
                        <a:pt x="1200" y="623"/>
                      </a:lnTo>
                      <a:lnTo>
                        <a:pt x="1247" y="646"/>
                      </a:lnTo>
                      <a:close/>
                    </a:path>
                  </a:pathLst>
                </a:custGeom>
                <a:solidFill>
                  <a:srgbClr val="CC562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2" name="Freeform 250"/>
                <p:cNvSpPr>
                  <a:spLocks/>
                </p:cNvSpPr>
                <p:nvPr/>
              </p:nvSpPr>
              <p:spPr bwMode="auto">
                <a:xfrm>
                  <a:off x="4275" y="1306"/>
                  <a:ext cx="294" cy="96"/>
                </a:xfrm>
                <a:custGeom>
                  <a:avLst/>
                  <a:gdLst>
                    <a:gd name="T0" fmla="*/ 74 w 1176"/>
                    <a:gd name="T1" fmla="*/ 24 h 383"/>
                    <a:gd name="T2" fmla="*/ 70 w 1176"/>
                    <a:gd name="T3" fmla="*/ 24 h 383"/>
                    <a:gd name="T4" fmla="*/ 66 w 1176"/>
                    <a:gd name="T5" fmla="*/ 23 h 383"/>
                    <a:gd name="T6" fmla="*/ 61 w 1176"/>
                    <a:gd name="T7" fmla="*/ 22 h 383"/>
                    <a:gd name="T8" fmla="*/ 56 w 1176"/>
                    <a:gd name="T9" fmla="*/ 21 h 383"/>
                    <a:gd name="T10" fmla="*/ 52 w 1176"/>
                    <a:gd name="T11" fmla="*/ 20 h 383"/>
                    <a:gd name="T12" fmla="*/ 47 w 1176"/>
                    <a:gd name="T13" fmla="*/ 20 h 383"/>
                    <a:gd name="T14" fmla="*/ 42 w 1176"/>
                    <a:gd name="T15" fmla="*/ 19 h 383"/>
                    <a:gd name="T16" fmla="*/ 37 w 1176"/>
                    <a:gd name="T17" fmla="*/ 17 h 383"/>
                    <a:gd name="T18" fmla="*/ 32 w 1176"/>
                    <a:gd name="T19" fmla="*/ 16 h 383"/>
                    <a:gd name="T20" fmla="*/ 27 w 1176"/>
                    <a:gd name="T21" fmla="*/ 16 h 383"/>
                    <a:gd name="T22" fmla="*/ 22 w 1176"/>
                    <a:gd name="T23" fmla="*/ 15 h 383"/>
                    <a:gd name="T24" fmla="*/ 17 w 1176"/>
                    <a:gd name="T25" fmla="*/ 14 h 383"/>
                    <a:gd name="T26" fmla="*/ 12 w 1176"/>
                    <a:gd name="T27" fmla="*/ 13 h 383"/>
                    <a:gd name="T28" fmla="*/ 8 w 1176"/>
                    <a:gd name="T29" fmla="*/ 12 h 383"/>
                    <a:gd name="T30" fmla="*/ 4 w 1176"/>
                    <a:gd name="T31" fmla="*/ 11 h 383"/>
                    <a:gd name="T32" fmla="*/ 0 w 1176"/>
                    <a:gd name="T33" fmla="*/ 10 h 383"/>
                    <a:gd name="T34" fmla="*/ 2 w 1176"/>
                    <a:gd name="T35" fmla="*/ 9 h 383"/>
                    <a:gd name="T36" fmla="*/ 3 w 1176"/>
                    <a:gd name="T37" fmla="*/ 8 h 383"/>
                    <a:gd name="T38" fmla="*/ 4 w 1176"/>
                    <a:gd name="T39" fmla="*/ 7 h 383"/>
                    <a:gd name="T40" fmla="*/ 4 w 1176"/>
                    <a:gd name="T41" fmla="*/ 5 h 383"/>
                    <a:gd name="T42" fmla="*/ 5 w 1176"/>
                    <a:gd name="T43" fmla="*/ 4 h 383"/>
                    <a:gd name="T44" fmla="*/ 5 w 1176"/>
                    <a:gd name="T45" fmla="*/ 3 h 383"/>
                    <a:gd name="T46" fmla="*/ 4 w 1176"/>
                    <a:gd name="T47" fmla="*/ 2 h 383"/>
                    <a:gd name="T48" fmla="*/ 4 w 1176"/>
                    <a:gd name="T49" fmla="*/ 0 h 383"/>
                    <a:gd name="T50" fmla="*/ 8 w 1176"/>
                    <a:gd name="T51" fmla="*/ 2 h 383"/>
                    <a:gd name="T52" fmla="*/ 12 w 1176"/>
                    <a:gd name="T53" fmla="*/ 3 h 383"/>
                    <a:gd name="T54" fmla="*/ 16 w 1176"/>
                    <a:gd name="T55" fmla="*/ 4 h 383"/>
                    <a:gd name="T56" fmla="*/ 21 w 1176"/>
                    <a:gd name="T57" fmla="*/ 6 h 383"/>
                    <a:gd name="T58" fmla="*/ 25 w 1176"/>
                    <a:gd name="T59" fmla="*/ 7 h 383"/>
                    <a:gd name="T60" fmla="*/ 29 w 1176"/>
                    <a:gd name="T61" fmla="*/ 9 h 383"/>
                    <a:gd name="T62" fmla="*/ 34 w 1176"/>
                    <a:gd name="T63" fmla="*/ 11 h 383"/>
                    <a:gd name="T64" fmla="*/ 39 w 1176"/>
                    <a:gd name="T65" fmla="*/ 12 h 383"/>
                    <a:gd name="T66" fmla="*/ 43 w 1176"/>
                    <a:gd name="T67" fmla="*/ 14 h 383"/>
                    <a:gd name="T68" fmla="*/ 48 w 1176"/>
                    <a:gd name="T69" fmla="*/ 16 h 383"/>
                    <a:gd name="T70" fmla="*/ 53 w 1176"/>
                    <a:gd name="T71" fmla="*/ 17 h 383"/>
                    <a:gd name="T72" fmla="*/ 57 w 1176"/>
                    <a:gd name="T73" fmla="*/ 19 h 383"/>
                    <a:gd name="T74" fmla="*/ 61 w 1176"/>
                    <a:gd name="T75" fmla="*/ 20 h 383"/>
                    <a:gd name="T76" fmla="*/ 66 w 1176"/>
                    <a:gd name="T77" fmla="*/ 22 h 383"/>
                    <a:gd name="T78" fmla="*/ 70 w 1176"/>
                    <a:gd name="T79" fmla="*/ 23 h 383"/>
                    <a:gd name="T80" fmla="*/ 74 w 1176"/>
                    <a:gd name="T81" fmla="*/ 24 h 38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176" h="383">
                      <a:moveTo>
                        <a:pt x="1176" y="383"/>
                      </a:moveTo>
                      <a:lnTo>
                        <a:pt x="1113" y="376"/>
                      </a:lnTo>
                      <a:lnTo>
                        <a:pt x="1046" y="365"/>
                      </a:lnTo>
                      <a:lnTo>
                        <a:pt x="975" y="351"/>
                      </a:lnTo>
                      <a:lnTo>
                        <a:pt x="901" y="337"/>
                      </a:lnTo>
                      <a:lnTo>
                        <a:pt x="823" y="324"/>
                      </a:lnTo>
                      <a:lnTo>
                        <a:pt x="744" y="310"/>
                      </a:lnTo>
                      <a:lnTo>
                        <a:pt x="665" y="294"/>
                      </a:lnTo>
                      <a:lnTo>
                        <a:pt x="584" y="277"/>
                      </a:lnTo>
                      <a:lnTo>
                        <a:pt x="502" y="261"/>
                      </a:lnTo>
                      <a:lnTo>
                        <a:pt x="423" y="247"/>
                      </a:lnTo>
                      <a:lnTo>
                        <a:pt x="345" y="231"/>
                      </a:lnTo>
                      <a:lnTo>
                        <a:pt x="268" y="215"/>
                      </a:lnTo>
                      <a:lnTo>
                        <a:pt x="195" y="201"/>
                      </a:lnTo>
                      <a:lnTo>
                        <a:pt x="125" y="185"/>
                      </a:lnTo>
                      <a:lnTo>
                        <a:pt x="60" y="174"/>
                      </a:lnTo>
                      <a:lnTo>
                        <a:pt x="0" y="160"/>
                      </a:lnTo>
                      <a:lnTo>
                        <a:pt x="26" y="141"/>
                      </a:lnTo>
                      <a:lnTo>
                        <a:pt x="46" y="123"/>
                      </a:lnTo>
                      <a:lnTo>
                        <a:pt x="60" y="104"/>
                      </a:lnTo>
                      <a:lnTo>
                        <a:pt x="67" y="85"/>
                      </a:lnTo>
                      <a:lnTo>
                        <a:pt x="70" y="65"/>
                      </a:lnTo>
                      <a:lnTo>
                        <a:pt x="70" y="46"/>
                      </a:lnTo>
                      <a:lnTo>
                        <a:pt x="67" y="25"/>
                      </a:lnTo>
                      <a:lnTo>
                        <a:pt x="65" y="0"/>
                      </a:lnTo>
                      <a:lnTo>
                        <a:pt x="125" y="22"/>
                      </a:lnTo>
                      <a:lnTo>
                        <a:pt x="190" y="44"/>
                      </a:lnTo>
                      <a:lnTo>
                        <a:pt x="255" y="65"/>
                      </a:lnTo>
                      <a:lnTo>
                        <a:pt x="326" y="90"/>
                      </a:lnTo>
                      <a:lnTo>
                        <a:pt x="397" y="117"/>
                      </a:lnTo>
                      <a:lnTo>
                        <a:pt x="469" y="141"/>
                      </a:lnTo>
                      <a:lnTo>
                        <a:pt x="543" y="169"/>
                      </a:lnTo>
                      <a:lnTo>
                        <a:pt x="617" y="196"/>
                      </a:lnTo>
                      <a:lnTo>
                        <a:pt x="690" y="220"/>
                      </a:lnTo>
                      <a:lnTo>
                        <a:pt x="766" y="247"/>
                      </a:lnTo>
                      <a:lnTo>
                        <a:pt x="839" y="272"/>
                      </a:lnTo>
                      <a:lnTo>
                        <a:pt x="910" y="296"/>
                      </a:lnTo>
                      <a:lnTo>
                        <a:pt x="980" y="321"/>
                      </a:lnTo>
                      <a:lnTo>
                        <a:pt x="1048" y="342"/>
                      </a:lnTo>
                      <a:lnTo>
                        <a:pt x="1113" y="365"/>
                      </a:lnTo>
                      <a:lnTo>
                        <a:pt x="1176" y="383"/>
                      </a:lnTo>
                      <a:close/>
                    </a:path>
                  </a:pathLst>
                </a:custGeom>
                <a:solidFill>
                  <a:srgbClr val="AD442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3" name="Freeform 251"/>
                <p:cNvSpPr>
                  <a:spLocks/>
                </p:cNvSpPr>
                <p:nvPr/>
              </p:nvSpPr>
              <p:spPr bwMode="auto">
                <a:xfrm>
                  <a:off x="4266" y="1362"/>
                  <a:ext cx="244" cy="42"/>
                </a:xfrm>
                <a:custGeom>
                  <a:avLst/>
                  <a:gdLst>
                    <a:gd name="T0" fmla="*/ 61 w 978"/>
                    <a:gd name="T1" fmla="*/ 11 h 168"/>
                    <a:gd name="T2" fmla="*/ 57 w 978"/>
                    <a:gd name="T3" fmla="*/ 10 h 168"/>
                    <a:gd name="T4" fmla="*/ 53 w 978"/>
                    <a:gd name="T5" fmla="*/ 10 h 168"/>
                    <a:gd name="T6" fmla="*/ 49 w 978"/>
                    <a:gd name="T7" fmla="*/ 10 h 168"/>
                    <a:gd name="T8" fmla="*/ 46 w 978"/>
                    <a:gd name="T9" fmla="*/ 10 h 168"/>
                    <a:gd name="T10" fmla="*/ 42 w 978"/>
                    <a:gd name="T11" fmla="*/ 10 h 168"/>
                    <a:gd name="T12" fmla="*/ 38 w 978"/>
                    <a:gd name="T13" fmla="*/ 10 h 168"/>
                    <a:gd name="T14" fmla="*/ 34 w 978"/>
                    <a:gd name="T15" fmla="*/ 10 h 168"/>
                    <a:gd name="T16" fmla="*/ 30 w 978"/>
                    <a:gd name="T17" fmla="*/ 10 h 168"/>
                    <a:gd name="T18" fmla="*/ 27 w 978"/>
                    <a:gd name="T19" fmla="*/ 10 h 168"/>
                    <a:gd name="T20" fmla="*/ 23 w 978"/>
                    <a:gd name="T21" fmla="*/ 10 h 168"/>
                    <a:gd name="T22" fmla="*/ 19 w 978"/>
                    <a:gd name="T23" fmla="*/ 10 h 168"/>
                    <a:gd name="T24" fmla="*/ 15 w 978"/>
                    <a:gd name="T25" fmla="*/ 10 h 168"/>
                    <a:gd name="T26" fmla="*/ 11 w 978"/>
                    <a:gd name="T27" fmla="*/ 10 h 168"/>
                    <a:gd name="T28" fmla="*/ 7 w 978"/>
                    <a:gd name="T29" fmla="*/ 10 h 168"/>
                    <a:gd name="T30" fmla="*/ 4 w 978"/>
                    <a:gd name="T31" fmla="*/ 10 h 168"/>
                    <a:gd name="T32" fmla="*/ 0 w 978"/>
                    <a:gd name="T33" fmla="*/ 10 h 168"/>
                    <a:gd name="T34" fmla="*/ 1 w 978"/>
                    <a:gd name="T35" fmla="*/ 8 h 168"/>
                    <a:gd name="T36" fmla="*/ 1 w 978"/>
                    <a:gd name="T37" fmla="*/ 5 h 168"/>
                    <a:gd name="T38" fmla="*/ 2 w 978"/>
                    <a:gd name="T39" fmla="*/ 2 h 168"/>
                    <a:gd name="T40" fmla="*/ 2 w 978"/>
                    <a:gd name="T41" fmla="*/ 0 h 168"/>
                    <a:gd name="T42" fmla="*/ 5 w 978"/>
                    <a:gd name="T43" fmla="*/ 1 h 168"/>
                    <a:gd name="T44" fmla="*/ 9 w 978"/>
                    <a:gd name="T45" fmla="*/ 1 h 168"/>
                    <a:gd name="T46" fmla="*/ 12 w 978"/>
                    <a:gd name="T47" fmla="*/ 2 h 168"/>
                    <a:gd name="T48" fmla="*/ 16 w 978"/>
                    <a:gd name="T49" fmla="*/ 3 h 168"/>
                    <a:gd name="T50" fmla="*/ 20 w 978"/>
                    <a:gd name="T51" fmla="*/ 4 h 168"/>
                    <a:gd name="T52" fmla="*/ 23 w 978"/>
                    <a:gd name="T53" fmla="*/ 4 h 168"/>
                    <a:gd name="T54" fmla="*/ 27 w 978"/>
                    <a:gd name="T55" fmla="*/ 5 h 168"/>
                    <a:gd name="T56" fmla="*/ 31 w 978"/>
                    <a:gd name="T57" fmla="*/ 6 h 168"/>
                    <a:gd name="T58" fmla="*/ 35 w 978"/>
                    <a:gd name="T59" fmla="*/ 7 h 168"/>
                    <a:gd name="T60" fmla="*/ 39 w 978"/>
                    <a:gd name="T61" fmla="*/ 7 h 168"/>
                    <a:gd name="T62" fmla="*/ 42 w 978"/>
                    <a:gd name="T63" fmla="*/ 8 h 168"/>
                    <a:gd name="T64" fmla="*/ 46 w 978"/>
                    <a:gd name="T65" fmla="*/ 8 h 168"/>
                    <a:gd name="T66" fmla="*/ 50 w 978"/>
                    <a:gd name="T67" fmla="*/ 9 h 168"/>
                    <a:gd name="T68" fmla="*/ 54 w 978"/>
                    <a:gd name="T69" fmla="*/ 10 h 168"/>
                    <a:gd name="T70" fmla="*/ 57 w 978"/>
                    <a:gd name="T71" fmla="*/ 10 h 168"/>
                    <a:gd name="T72" fmla="*/ 61 w 978"/>
                    <a:gd name="T73" fmla="*/ 11 h 168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978" h="168">
                      <a:moveTo>
                        <a:pt x="978" y="168"/>
                      </a:moveTo>
                      <a:lnTo>
                        <a:pt x="916" y="164"/>
                      </a:lnTo>
                      <a:lnTo>
                        <a:pt x="856" y="162"/>
                      </a:lnTo>
                      <a:lnTo>
                        <a:pt x="794" y="159"/>
                      </a:lnTo>
                      <a:lnTo>
                        <a:pt x="734" y="157"/>
                      </a:lnTo>
                      <a:lnTo>
                        <a:pt x="671" y="157"/>
                      </a:lnTo>
                      <a:lnTo>
                        <a:pt x="611" y="154"/>
                      </a:lnTo>
                      <a:lnTo>
                        <a:pt x="549" y="154"/>
                      </a:lnTo>
                      <a:lnTo>
                        <a:pt x="489" y="154"/>
                      </a:lnTo>
                      <a:lnTo>
                        <a:pt x="429" y="154"/>
                      </a:lnTo>
                      <a:lnTo>
                        <a:pt x="367" y="154"/>
                      </a:lnTo>
                      <a:lnTo>
                        <a:pt x="307" y="154"/>
                      </a:lnTo>
                      <a:lnTo>
                        <a:pt x="245" y="154"/>
                      </a:lnTo>
                      <a:lnTo>
                        <a:pt x="185" y="154"/>
                      </a:lnTo>
                      <a:lnTo>
                        <a:pt x="122" y="154"/>
                      </a:lnTo>
                      <a:lnTo>
                        <a:pt x="62" y="152"/>
                      </a:lnTo>
                      <a:lnTo>
                        <a:pt x="0" y="152"/>
                      </a:lnTo>
                      <a:lnTo>
                        <a:pt x="11" y="118"/>
                      </a:lnTo>
                      <a:lnTo>
                        <a:pt x="22" y="78"/>
                      </a:lnTo>
                      <a:lnTo>
                        <a:pt x="27" y="37"/>
                      </a:lnTo>
                      <a:lnTo>
                        <a:pt x="27" y="0"/>
                      </a:lnTo>
                      <a:lnTo>
                        <a:pt x="85" y="10"/>
                      </a:lnTo>
                      <a:lnTo>
                        <a:pt x="142" y="21"/>
                      </a:lnTo>
                      <a:lnTo>
                        <a:pt x="198" y="35"/>
                      </a:lnTo>
                      <a:lnTo>
                        <a:pt x="258" y="46"/>
                      </a:lnTo>
                      <a:lnTo>
                        <a:pt x="318" y="56"/>
                      </a:lnTo>
                      <a:lnTo>
                        <a:pt x="378" y="67"/>
                      </a:lnTo>
                      <a:lnTo>
                        <a:pt x="438" y="81"/>
                      </a:lnTo>
                      <a:lnTo>
                        <a:pt x="500" y="92"/>
                      </a:lnTo>
                      <a:lnTo>
                        <a:pt x="560" y="102"/>
                      </a:lnTo>
                      <a:lnTo>
                        <a:pt x="620" y="113"/>
                      </a:lnTo>
                      <a:lnTo>
                        <a:pt x="683" y="122"/>
                      </a:lnTo>
                      <a:lnTo>
                        <a:pt x="742" y="132"/>
                      </a:lnTo>
                      <a:lnTo>
                        <a:pt x="802" y="143"/>
                      </a:lnTo>
                      <a:lnTo>
                        <a:pt x="861" y="152"/>
                      </a:lnTo>
                      <a:lnTo>
                        <a:pt x="921" y="159"/>
                      </a:lnTo>
                      <a:lnTo>
                        <a:pt x="978" y="168"/>
                      </a:lnTo>
                      <a:close/>
                    </a:path>
                  </a:pathLst>
                </a:custGeom>
                <a:solidFill>
                  <a:srgbClr val="CC562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4" name="Freeform 252"/>
                <p:cNvSpPr>
                  <a:spLocks/>
                </p:cNvSpPr>
                <p:nvPr/>
              </p:nvSpPr>
              <p:spPr bwMode="auto">
                <a:xfrm>
                  <a:off x="4097" y="1414"/>
                  <a:ext cx="588" cy="148"/>
                </a:xfrm>
                <a:custGeom>
                  <a:avLst/>
                  <a:gdLst>
                    <a:gd name="T0" fmla="*/ 147 w 2352"/>
                    <a:gd name="T1" fmla="*/ 1 h 590"/>
                    <a:gd name="T2" fmla="*/ 147 w 2352"/>
                    <a:gd name="T3" fmla="*/ 37 h 590"/>
                    <a:gd name="T4" fmla="*/ 145 w 2352"/>
                    <a:gd name="T5" fmla="*/ 37 h 590"/>
                    <a:gd name="T6" fmla="*/ 144 w 2352"/>
                    <a:gd name="T7" fmla="*/ 37 h 590"/>
                    <a:gd name="T8" fmla="*/ 142 w 2352"/>
                    <a:gd name="T9" fmla="*/ 37 h 590"/>
                    <a:gd name="T10" fmla="*/ 140 w 2352"/>
                    <a:gd name="T11" fmla="*/ 37 h 590"/>
                    <a:gd name="T12" fmla="*/ 138 w 2352"/>
                    <a:gd name="T13" fmla="*/ 37 h 590"/>
                    <a:gd name="T14" fmla="*/ 136 w 2352"/>
                    <a:gd name="T15" fmla="*/ 37 h 590"/>
                    <a:gd name="T16" fmla="*/ 135 w 2352"/>
                    <a:gd name="T17" fmla="*/ 37 h 590"/>
                    <a:gd name="T18" fmla="*/ 133 w 2352"/>
                    <a:gd name="T19" fmla="*/ 37 h 590"/>
                    <a:gd name="T20" fmla="*/ 131 w 2352"/>
                    <a:gd name="T21" fmla="*/ 37 h 590"/>
                    <a:gd name="T22" fmla="*/ 130 w 2352"/>
                    <a:gd name="T23" fmla="*/ 37 h 590"/>
                    <a:gd name="T24" fmla="*/ 128 w 2352"/>
                    <a:gd name="T25" fmla="*/ 37 h 590"/>
                    <a:gd name="T26" fmla="*/ 126 w 2352"/>
                    <a:gd name="T27" fmla="*/ 37 h 590"/>
                    <a:gd name="T28" fmla="*/ 124 w 2352"/>
                    <a:gd name="T29" fmla="*/ 37 h 590"/>
                    <a:gd name="T30" fmla="*/ 123 w 2352"/>
                    <a:gd name="T31" fmla="*/ 37 h 590"/>
                    <a:gd name="T32" fmla="*/ 121 w 2352"/>
                    <a:gd name="T33" fmla="*/ 37 h 590"/>
                    <a:gd name="T34" fmla="*/ 119 w 2352"/>
                    <a:gd name="T35" fmla="*/ 37 h 590"/>
                    <a:gd name="T36" fmla="*/ 116 w 2352"/>
                    <a:gd name="T37" fmla="*/ 30 h 590"/>
                    <a:gd name="T38" fmla="*/ 111 w 2352"/>
                    <a:gd name="T39" fmla="*/ 24 h 590"/>
                    <a:gd name="T40" fmla="*/ 106 w 2352"/>
                    <a:gd name="T41" fmla="*/ 19 h 590"/>
                    <a:gd name="T42" fmla="*/ 99 w 2352"/>
                    <a:gd name="T43" fmla="*/ 15 h 590"/>
                    <a:gd name="T44" fmla="*/ 92 w 2352"/>
                    <a:gd name="T45" fmla="*/ 12 h 590"/>
                    <a:gd name="T46" fmla="*/ 84 w 2352"/>
                    <a:gd name="T47" fmla="*/ 10 h 590"/>
                    <a:gd name="T48" fmla="*/ 76 w 2352"/>
                    <a:gd name="T49" fmla="*/ 8 h 590"/>
                    <a:gd name="T50" fmla="*/ 68 w 2352"/>
                    <a:gd name="T51" fmla="*/ 8 h 590"/>
                    <a:gd name="T52" fmla="*/ 60 w 2352"/>
                    <a:gd name="T53" fmla="*/ 8 h 590"/>
                    <a:gd name="T54" fmla="*/ 52 w 2352"/>
                    <a:gd name="T55" fmla="*/ 10 h 590"/>
                    <a:gd name="T56" fmla="*/ 44 w 2352"/>
                    <a:gd name="T57" fmla="*/ 12 h 590"/>
                    <a:gd name="T58" fmla="*/ 37 w 2352"/>
                    <a:gd name="T59" fmla="*/ 15 h 590"/>
                    <a:gd name="T60" fmla="*/ 31 w 2352"/>
                    <a:gd name="T61" fmla="*/ 19 h 590"/>
                    <a:gd name="T62" fmla="*/ 25 w 2352"/>
                    <a:gd name="T63" fmla="*/ 24 h 590"/>
                    <a:gd name="T64" fmla="*/ 20 w 2352"/>
                    <a:gd name="T65" fmla="*/ 29 h 590"/>
                    <a:gd name="T66" fmla="*/ 17 w 2352"/>
                    <a:gd name="T67" fmla="*/ 35 h 590"/>
                    <a:gd name="T68" fmla="*/ 15 w 2352"/>
                    <a:gd name="T69" fmla="*/ 35 h 590"/>
                    <a:gd name="T70" fmla="*/ 13 w 2352"/>
                    <a:gd name="T71" fmla="*/ 35 h 590"/>
                    <a:gd name="T72" fmla="*/ 10 w 2352"/>
                    <a:gd name="T73" fmla="*/ 35 h 590"/>
                    <a:gd name="T74" fmla="*/ 8 w 2352"/>
                    <a:gd name="T75" fmla="*/ 35 h 590"/>
                    <a:gd name="T76" fmla="*/ 6 w 2352"/>
                    <a:gd name="T77" fmla="*/ 35 h 590"/>
                    <a:gd name="T78" fmla="*/ 4 w 2352"/>
                    <a:gd name="T79" fmla="*/ 36 h 590"/>
                    <a:gd name="T80" fmla="*/ 2 w 2352"/>
                    <a:gd name="T81" fmla="*/ 36 h 590"/>
                    <a:gd name="T82" fmla="*/ 0 w 2352"/>
                    <a:gd name="T83" fmla="*/ 36 h 590"/>
                    <a:gd name="T84" fmla="*/ 2 w 2352"/>
                    <a:gd name="T85" fmla="*/ 31 h 590"/>
                    <a:gd name="T86" fmla="*/ 4 w 2352"/>
                    <a:gd name="T87" fmla="*/ 26 h 590"/>
                    <a:gd name="T88" fmla="*/ 6 w 2352"/>
                    <a:gd name="T89" fmla="*/ 22 h 590"/>
                    <a:gd name="T90" fmla="*/ 8 w 2352"/>
                    <a:gd name="T91" fmla="*/ 18 h 590"/>
                    <a:gd name="T92" fmla="*/ 12 w 2352"/>
                    <a:gd name="T93" fmla="*/ 15 h 590"/>
                    <a:gd name="T94" fmla="*/ 15 w 2352"/>
                    <a:gd name="T95" fmla="*/ 12 h 590"/>
                    <a:gd name="T96" fmla="*/ 18 w 2352"/>
                    <a:gd name="T97" fmla="*/ 10 h 590"/>
                    <a:gd name="T98" fmla="*/ 22 w 2352"/>
                    <a:gd name="T99" fmla="*/ 8 h 590"/>
                    <a:gd name="T100" fmla="*/ 25 w 2352"/>
                    <a:gd name="T101" fmla="*/ 6 h 590"/>
                    <a:gd name="T102" fmla="*/ 29 w 2352"/>
                    <a:gd name="T103" fmla="*/ 4 h 590"/>
                    <a:gd name="T104" fmla="*/ 33 w 2352"/>
                    <a:gd name="T105" fmla="*/ 3 h 590"/>
                    <a:gd name="T106" fmla="*/ 36 w 2352"/>
                    <a:gd name="T107" fmla="*/ 2 h 590"/>
                    <a:gd name="T108" fmla="*/ 40 w 2352"/>
                    <a:gd name="T109" fmla="*/ 2 h 590"/>
                    <a:gd name="T110" fmla="*/ 44 w 2352"/>
                    <a:gd name="T111" fmla="*/ 1 h 590"/>
                    <a:gd name="T112" fmla="*/ 47 w 2352"/>
                    <a:gd name="T113" fmla="*/ 1 h 590"/>
                    <a:gd name="T114" fmla="*/ 51 w 2352"/>
                    <a:gd name="T115" fmla="*/ 0 h 590"/>
                    <a:gd name="T116" fmla="*/ 147 w 2352"/>
                    <a:gd name="T117" fmla="*/ 1 h 590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0" t="0" r="r" b="b"/>
                  <a:pathLst>
                    <a:path w="2352" h="590">
                      <a:moveTo>
                        <a:pt x="2350" y="20"/>
                      </a:moveTo>
                      <a:lnTo>
                        <a:pt x="2352" y="588"/>
                      </a:lnTo>
                      <a:lnTo>
                        <a:pt x="2322" y="588"/>
                      </a:lnTo>
                      <a:lnTo>
                        <a:pt x="2296" y="590"/>
                      </a:lnTo>
                      <a:lnTo>
                        <a:pt x="2266" y="590"/>
                      </a:lnTo>
                      <a:lnTo>
                        <a:pt x="2238" y="590"/>
                      </a:lnTo>
                      <a:lnTo>
                        <a:pt x="2209" y="590"/>
                      </a:lnTo>
                      <a:lnTo>
                        <a:pt x="2181" y="590"/>
                      </a:lnTo>
                      <a:lnTo>
                        <a:pt x="2155" y="590"/>
                      </a:lnTo>
                      <a:lnTo>
                        <a:pt x="2125" y="590"/>
                      </a:lnTo>
                      <a:lnTo>
                        <a:pt x="2097" y="590"/>
                      </a:lnTo>
                      <a:lnTo>
                        <a:pt x="2070" y="590"/>
                      </a:lnTo>
                      <a:lnTo>
                        <a:pt x="2043" y="590"/>
                      </a:lnTo>
                      <a:lnTo>
                        <a:pt x="2015" y="590"/>
                      </a:lnTo>
                      <a:lnTo>
                        <a:pt x="1986" y="588"/>
                      </a:lnTo>
                      <a:lnTo>
                        <a:pt x="1959" y="588"/>
                      </a:lnTo>
                      <a:lnTo>
                        <a:pt x="1931" y="588"/>
                      </a:lnTo>
                      <a:lnTo>
                        <a:pt x="1904" y="584"/>
                      </a:lnTo>
                      <a:lnTo>
                        <a:pt x="1850" y="473"/>
                      </a:lnTo>
                      <a:lnTo>
                        <a:pt x="1777" y="378"/>
                      </a:lnTo>
                      <a:lnTo>
                        <a:pt x="1687" y="299"/>
                      </a:lnTo>
                      <a:lnTo>
                        <a:pt x="1583" y="235"/>
                      </a:lnTo>
                      <a:lnTo>
                        <a:pt x="1470" y="185"/>
                      </a:lnTo>
                      <a:lnTo>
                        <a:pt x="1347" y="150"/>
                      </a:lnTo>
                      <a:lnTo>
                        <a:pt x="1217" y="128"/>
                      </a:lnTo>
                      <a:lnTo>
                        <a:pt x="1087" y="122"/>
                      </a:lnTo>
                      <a:lnTo>
                        <a:pt x="953" y="131"/>
                      </a:lnTo>
                      <a:lnTo>
                        <a:pt x="826" y="152"/>
                      </a:lnTo>
                      <a:lnTo>
                        <a:pt x="703" y="188"/>
                      </a:lnTo>
                      <a:lnTo>
                        <a:pt x="590" y="237"/>
                      </a:lnTo>
                      <a:lnTo>
                        <a:pt x="486" y="299"/>
                      </a:lnTo>
                      <a:lnTo>
                        <a:pt x="396" y="373"/>
                      </a:lnTo>
                      <a:lnTo>
                        <a:pt x="323" y="462"/>
                      </a:lnTo>
                      <a:lnTo>
                        <a:pt x="272" y="563"/>
                      </a:lnTo>
                      <a:lnTo>
                        <a:pt x="234" y="563"/>
                      </a:lnTo>
                      <a:lnTo>
                        <a:pt x="200" y="563"/>
                      </a:lnTo>
                      <a:lnTo>
                        <a:pt x="165" y="563"/>
                      </a:lnTo>
                      <a:lnTo>
                        <a:pt x="133" y="563"/>
                      </a:lnTo>
                      <a:lnTo>
                        <a:pt x="100" y="563"/>
                      </a:lnTo>
                      <a:lnTo>
                        <a:pt x="68" y="565"/>
                      </a:lnTo>
                      <a:lnTo>
                        <a:pt x="36" y="565"/>
                      </a:lnTo>
                      <a:lnTo>
                        <a:pt x="0" y="568"/>
                      </a:lnTo>
                      <a:lnTo>
                        <a:pt x="24" y="487"/>
                      </a:lnTo>
                      <a:lnTo>
                        <a:pt x="54" y="413"/>
                      </a:lnTo>
                      <a:lnTo>
                        <a:pt x="92" y="346"/>
                      </a:lnTo>
                      <a:lnTo>
                        <a:pt x="133" y="288"/>
                      </a:lnTo>
                      <a:lnTo>
                        <a:pt x="182" y="237"/>
                      </a:lnTo>
                      <a:lnTo>
                        <a:pt x="230" y="191"/>
                      </a:lnTo>
                      <a:lnTo>
                        <a:pt x="285" y="152"/>
                      </a:lnTo>
                      <a:lnTo>
                        <a:pt x="343" y="120"/>
                      </a:lnTo>
                      <a:lnTo>
                        <a:pt x="399" y="90"/>
                      </a:lnTo>
                      <a:lnTo>
                        <a:pt x="459" y="69"/>
                      </a:lnTo>
                      <a:lnTo>
                        <a:pt x="519" y="49"/>
                      </a:lnTo>
                      <a:lnTo>
                        <a:pt x="579" y="33"/>
                      </a:lnTo>
                      <a:lnTo>
                        <a:pt x="638" y="22"/>
                      </a:lnTo>
                      <a:lnTo>
                        <a:pt x="698" y="11"/>
                      </a:lnTo>
                      <a:lnTo>
                        <a:pt x="752" y="6"/>
                      </a:lnTo>
                      <a:lnTo>
                        <a:pt x="807" y="0"/>
                      </a:lnTo>
                      <a:lnTo>
                        <a:pt x="2350" y="20"/>
                      </a:lnTo>
                      <a:close/>
                    </a:path>
                  </a:pathLst>
                </a:custGeom>
                <a:solidFill>
                  <a:srgbClr val="AD442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5" name="Freeform 253"/>
                <p:cNvSpPr>
                  <a:spLocks/>
                </p:cNvSpPr>
                <p:nvPr/>
              </p:nvSpPr>
              <p:spPr bwMode="auto">
                <a:xfrm>
                  <a:off x="5000" y="1422"/>
                  <a:ext cx="286" cy="109"/>
                </a:xfrm>
                <a:custGeom>
                  <a:avLst/>
                  <a:gdLst>
                    <a:gd name="T0" fmla="*/ 2 w 1147"/>
                    <a:gd name="T1" fmla="*/ 7 h 438"/>
                    <a:gd name="T2" fmla="*/ 0 w 1147"/>
                    <a:gd name="T3" fmla="*/ 0 h 438"/>
                    <a:gd name="T4" fmla="*/ 4 w 1147"/>
                    <a:gd name="T5" fmla="*/ 0 h 438"/>
                    <a:gd name="T6" fmla="*/ 8 w 1147"/>
                    <a:gd name="T7" fmla="*/ 0 h 438"/>
                    <a:gd name="T8" fmla="*/ 12 w 1147"/>
                    <a:gd name="T9" fmla="*/ 0 h 438"/>
                    <a:gd name="T10" fmla="*/ 17 w 1147"/>
                    <a:gd name="T11" fmla="*/ 0 h 438"/>
                    <a:gd name="T12" fmla="*/ 20 w 1147"/>
                    <a:gd name="T13" fmla="*/ 1 h 438"/>
                    <a:gd name="T14" fmla="*/ 24 w 1147"/>
                    <a:gd name="T15" fmla="*/ 1 h 438"/>
                    <a:gd name="T16" fmla="*/ 28 w 1147"/>
                    <a:gd name="T17" fmla="*/ 1 h 438"/>
                    <a:gd name="T18" fmla="*/ 32 w 1147"/>
                    <a:gd name="T19" fmla="*/ 1 h 438"/>
                    <a:gd name="T20" fmla="*/ 35 w 1147"/>
                    <a:gd name="T21" fmla="*/ 2 h 438"/>
                    <a:gd name="T22" fmla="*/ 39 w 1147"/>
                    <a:gd name="T23" fmla="*/ 2 h 438"/>
                    <a:gd name="T24" fmla="*/ 42 w 1147"/>
                    <a:gd name="T25" fmla="*/ 2 h 438"/>
                    <a:gd name="T26" fmla="*/ 46 w 1147"/>
                    <a:gd name="T27" fmla="*/ 3 h 438"/>
                    <a:gd name="T28" fmla="*/ 49 w 1147"/>
                    <a:gd name="T29" fmla="*/ 3 h 438"/>
                    <a:gd name="T30" fmla="*/ 52 w 1147"/>
                    <a:gd name="T31" fmla="*/ 4 h 438"/>
                    <a:gd name="T32" fmla="*/ 54 w 1147"/>
                    <a:gd name="T33" fmla="*/ 5 h 438"/>
                    <a:gd name="T34" fmla="*/ 57 w 1147"/>
                    <a:gd name="T35" fmla="*/ 6 h 438"/>
                    <a:gd name="T36" fmla="*/ 60 w 1147"/>
                    <a:gd name="T37" fmla="*/ 8 h 438"/>
                    <a:gd name="T38" fmla="*/ 62 w 1147"/>
                    <a:gd name="T39" fmla="*/ 10 h 438"/>
                    <a:gd name="T40" fmla="*/ 64 w 1147"/>
                    <a:gd name="T41" fmla="*/ 12 h 438"/>
                    <a:gd name="T42" fmla="*/ 66 w 1147"/>
                    <a:gd name="T43" fmla="*/ 15 h 438"/>
                    <a:gd name="T44" fmla="*/ 68 w 1147"/>
                    <a:gd name="T45" fmla="*/ 18 h 438"/>
                    <a:gd name="T46" fmla="*/ 69 w 1147"/>
                    <a:gd name="T47" fmla="*/ 21 h 438"/>
                    <a:gd name="T48" fmla="*/ 71 w 1147"/>
                    <a:gd name="T49" fmla="*/ 24 h 438"/>
                    <a:gd name="T50" fmla="*/ 71 w 1147"/>
                    <a:gd name="T51" fmla="*/ 27 h 438"/>
                    <a:gd name="T52" fmla="*/ 69 w 1147"/>
                    <a:gd name="T53" fmla="*/ 27 h 438"/>
                    <a:gd name="T54" fmla="*/ 66 w 1147"/>
                    <a:gd name="T55" fmla="*/ 27 h 438"/>
                    <a:gd name="T56" fmla="*/ 63 w 1147"/>
                    <a:gd name="T57" fmla="*/ 27 h 438"/>
                    <a:gd name="T58" fmla="*/ 60 w 1147"/>
                    <a:gd name="T59" fmla="*/ 27 h 438"/>
                    <a:gd name="T60" fmla="*/ 56 w 1147"/>
                    <a:gd name="T61" fmla="*/ 27 h 438"/>
                    <a:gd name="T62" fmla="*/ 53 w 1147"/>
                    <a:gd name="T63" fmla="*/ 27 h 438"/>
                    <a:gd name="T64" fmla="*/ 50 w 1147"/>
                    <a:gd name="T65" fmla="*/ 27 h 438"/>
                    <a:gd name="T66" fmla="*/ 48 w 1147"/>
                    <a:gd name="T67" fmla="*/ 27 h 438"/>
                    <a:gd name="T68" fmla="*/ 46 w 1147"/>
                    <a:gd name="T69" fmla="*/ 24 h 438"/>
                    <a:gd name="T70" fmla="*/ 44 w 1147"/>
                    <a:gd name="T71" fmla="*/ 22 h 438"/>
                    <a:gd name="T72" fmla="*/ 42 w 1147"/>
                    <a:gd name="T73" fmla="*/ 20 h 438"/>
                    <a:gd name="T74" fmla="*/ 39 w 1147"/>
                    <a:gd name="T75" fmla="*/ 18 h 438"/>
                    <a:gd name="T76" fmla="*/ 37 w 1147"/>
                    <a:gd name="T77" fmla="*/ 16 h 438"/>
                    <a:gd name="T78" fmla="*/ 34 w 1147"/>
                    <a:gd name="T79" fmla="*/ 14 h 438"/>
                    <a:gd name="T80" fmla="*/ 31 w 1147"/>
                    <a:gd name="T81" fmla="*/ 13 h 438"/>
                    <a:gd name="T82" fmla="*/ 28 w 1147"/>
                    <a:gd name="T83" fmla="*/ 11 h 438"/>
                    <a:gd name="T84" fmla="*/ 25 w 1147"/>
                    <a:gd name="T85" fmla="*/ 10 h 438"/>
                    <a:gd name="T86" fmla="*/ 22 w 1147"/>
                    <a:gd name="T87" fmla="*/ 9 h 438"/>
                    <a:gd name="T88" fmla="*/ 19 w 1147"/>
                    <a:gd name="T89" fmla="*/ 9 h 438"/>
                    <a:gd name="T90" fmla="*/ 15 w 1147"/>
                    <a:gd name="T91" fmla="*/ 8 h 438"/>
                    <a:gd name="T92" fmla="*/ 12 w 1147"/>
                    <a:gd name="T93" fmla="*/ 7 h 438"/>
                    <a:gd name="T94" fmla="*/ 9 w 1147"/>
                    <a:gd name="T95" fmla="*/ 7 h 438"/>
                    <a:gd name="T96" fmla="*/ 5 w 1147"/>
                    <a:gd name="T97" fmla="*/ 7 h 438"/>
                    <a:gd name="T98" fmla="*/ 2 w 1147"/>
                    <a:gd name="T99" fmla="*/ 7 h 438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0" t="0" r="r" b="b"/>
                  <a:pathLst>
                    <a:path w="1147" h="438">
                      <a:moveTo>
                        <a:pt x="36" y="117"/>
                      </a:moveTo>
                      <a:lnTo>
                        <a:pt x="0" y="0"/>
                      </a:lnTo>
                      <a:lnTo>
                        <a:pt x="69" y="0"/>
                      </a:lnTo>
                      <a:lnTo>
                        <a:pt x="136" y="3"/>
                      </a:lnTo>
                      <a:lnTo>
                        <a:pt x="201" y="6"/>
                      </a:lnTo>
                      <a:lnTo>
                        <a:pt x="267" y="6"/>
                      </a:lnTo>
                      <a:lnTo>
                        <a:pt x="330" y="11"/>
                      </a:lnTo>
                      <a:lnTo>
                        <a:pt x="392" y="14"/>
                      </a:lnTo>
                      <a:lnTo>
                        <a:pt x="454" y="16"/>
                      </a:lnTo>
                      <a:lnTo>
                        <a:pt x="514" y="22"/>
                      </a:lnTo>
                      <a:lnTo>
                        <a:pt x="571" y="27"/>
                      </a:lnTo>
                      <a:lnTo>
                        <a:pt x="628" y="33"/>
                      </a:lnTo>
                      <a:lnTo>
                        <a:pt x="683" y="41"/>
                      </a:lnTo>
                      <a:lnTo>
                        <a:pt x="734" y="49"/>
                      </a:lnTo>
                      <a:lnTo>
                        <a:pt x="783" y="57"/>
                      </a:lnTo>
                      <a:lnTo>
                        <a:pt x="831" y="69"/>
                      </a:lnTo>
                      <a:lnTo>
                        <a:pt x="875" y="79"/>
                      </a:lnTo>
                      <a:lnTo>
                        <a:pt x="919" y="92"/>
                      </a:lnTo>
                      <a:lnTo>
                        <a:pt x="960" y="125"/>
                      </a:lnTo>
                      <a:lnTo>
                        <a:pt x="997" y="163"/>
                      </a:lnTo>
                      <a:lnTo>
                        <a:pt x="1032" y="201"/>
                      </a:lnTo>
                      <a:lnTo>
                        <a:pt x="1062" y="245"/>
                      </a:lnTo>
                      <a:lnTo>
                        <a:pt x="1092" y="288"/>
                      </a:lnTo>
                      <a:lnTo>
                        <a:pt x="1115" y="334"/>
                      </a:lnTo>
                      <a:lnTo>
                        <a:pt x="1133" y="383"/>
                      </a:lnTo>
                      <a:lnTo>
                        <a:pt x="1147" y="432"/>
                      </a:lnTo>
                      <a:lnTo>
                        <a:pt x="1106" y="435"/>
                      </a:lnTo>
                      <a:lnTo>
                        <a:pt x="1060" y="435"/>
                      </a:lnTo>
                      <a:lnTo>
                        <a:pt x="1011" y="435"/>
                      </a:lnTo>
                      <a:lnTo>
                        <a:pt x="960" y="435"/>
                      </a:lnTo>
                      <a:lnTo>
                        <a:pt x="905" y="435"/>
                      </a:lnTo>
                      <a:lnTo>
                        <a:pt x="856" y="435"/>
                      </a:lnTo>
                      <a:lnTo>
                        <a:pt x="808" y="435"/>
                      </a:lnTo>
                      <a:lnTo>
                        <a:pt x="764" y="438"/>
                      </a:lnTo>
                      <a:lnTo>
                        <a:pt x="737" y="394"/>
                      </a:lnTo>
                      <a:lnTo>
                        <a:pt x="704" y="357"/>
                      </a:lnTo>
                      <a:lnTo>
                        <a:pt x="669" y="318"/>
                      </a:lnTo>
                      <a:lnTo>
                        <a:pt x="631" y="286"/>
                      </a:lnTo>
                      <a:lnTo>
                        <a:pt x="590" y="256"/>
                      </a:lnTo>
                      <a:lnTo>
                        <a:pt x="547" y="228"/>
                      </a:lnTo>
                      <a:lnTo>
                        <a:pt x="503" y="207"/>
                      </a:lnTo>
                      <a:lnTo>
                        <a:pt x="454" y="185"/>
                      </a:lnTo>
                      <a:lnTo>
                        <a:pt x="406" y="166"/>
                      </a:lnTo>
                      <a:lnTo>
                        <a:pt x="356" y="152"/>
                      </a:lnTo>
                      <a:lnTo>
                        <a:pt x="305" y="139"/>
                      </a:lnTo>
                      <a:lnTo>
                        <a:pt x="250" y="131"/>
                      </a:lnTo>
                      <a:lnTo>
                        <a:pt x="199" y="122"/>
                      </a:lnTo>
                      <a:lnTo>
                        <a:pt x="145" y="117"/>
                      </a:lnTo>
                      <a:lnTo>
                        <a:pt x="90" y="117"/>
                      </a:lnTo>
                      <a:lnTo>
                        <a:pt x="36" y="117"/>
                      </a:lnTo>
                      <a:close/>
                    </a:path>
                  </a:pathLst>
                </a:custGeom>
                <a:solidFill>
                  <a:srgbClr val="CC562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6" name="Freeform 254"/>
                <p:cNvSpPr>
                  <a:spLocks/>
                </p:cNvSpPr>
                <p:nvPr/>
              </p:nvSpPr>
              <p:spPr bwMode="auto">
                <a:xfrm>
                  <a:off x="4989" y="1422"/>
                  <a:ext cx="30" cy="30"/>
                </a:xfrm>
                <a:custGeom>
                  <a:avLst/>
                  <a:gdLst>
                    <a:gd name="T0" fmla="*/ 6 w 119"/>
                    <a:gd name="T1" fmla="*/ 0 h 122"/>
                    <a:gd name="T2" fmla="*/ 8 w 119"/>
                    <a:gd name="T3" fmla="*/ 7 h 122"/>
                    <a:gd name="T4" fmla="*/ 7 w 119"/>
                    <a:gd name="T5" fmla="*/ 7 h 122"/>
                    <a:gd name="T6" fmla="*/ 6 w 119"/>
                    <a:gd name="T7" fmla="*/ 7 h 122"/>
                    <a:gd name="T8" fmla="*/ 5 w 119"/>
                    <a:gd name="T9" fmla="*/ 7 h 122"/>
                    <a:gd name="T10" fmla="*/ 5 w 119"/>
                    <a:gd name="T11" fmla="*/ 7 h 122"/>
                    <a:gd name="T12" fmla="*/ 4 w 119"/>
                    <a:gd name="T13" fmla="*/ 7 h 122"/>
                    <a:gd name="T14" fmla="*/ 3 w 119"/>
                    <a:gd name="T15" fmla="*/ 7 h 122"/>
                    <a:gd name="T16" fmla="*/ 3 w 119"/>
                    <a:gd name="T17" fmla="*/ 7 h 122"/>
                    <a:gd name="T18" fmla="*/ 2 w 119"/>
                    <a:gd name="T19" fmla="*/ 7 h 122"/>
                    <a:gd name="T20" fmla="*/ 0 w 119"/>
                    <a:gd name="T21" fmla="*/ 0 h 122"/>
                    <a:gd name="T22" fmla="*/ 1 w 119"/>
                    <a:gd name="T23" fmla="*/ 0 h 122"/>
                    <a:gd name="T24" fmla="*/ 1 w 119"/>
                    <a:gd name="T25" fmla="*/ 0 h 122"/>
                    <a:gd name="T26" fmla="*/ 2 w 119"/>
                    <a:gd name="T27" fmla="*/ 0 h 122"/>
                    <a:gd name="T28" fmla="*/ 3 w 119"/>
                    <a:gd name="T29" fmla="*/ 0 h 122"/>
                    <a:gd name="T30" fmla="*/ 4 w 119"/>
                    <a:gd name="T31" fmla="*/ 0 h 122"/>
                    <a:gd name="T32" fmla="*/ 4 w 119"/>
                    <a:gd name="T33" fmla="*/ 0 h 122"/>
                    <a:gd name="T34" fmla="*/ 5 w 119"/>
                    <a:gd name="T35" fmla="*/ 0 h 122"/>
                    <a:gd name="T36" fmla="*/ 6 w 119"/>
                    <a:gd name="T37" fmla="*/ 0 h 12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19" h="122">
                      <a:moveTo>
                        <a:pt x="86" y="0"/>
                      </a:moveTo>
                      <a:lnTo>
                        <a:pt x="119" y="117"/>
                      </a:lnTo>
                      <a:lnTo>
                        <a:pt x="109" y="117"/>
                      </a:lnTo>
                      <a:lnTo>
                        <a:pt x="95" y="117"/>
                      </a:lnTo>
                      <a:lnTo>
                        <a:pt x="84" y="120"/>
                      </a:lnTo>
                      <a:lnTo>
                        <a:pt x="73" y="120"/>
                      </a:lnTo>
                      <a:lnTo>
                        <a:pt x="63" y="120"/>
                      </a:lnTo>
                      <a:lnTo>
                        <a:pt x="51" y="122"/>
                      </a:lnTo>
                      <a:lnTo>
                        <a:pt x="40" y="122"/>
                      </a:lnTo>
                      <a:lnTo>
                        <a:pt x="30" y="122"/>
                      </a:ln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21" y="0"/>
                      </a:lnTo>
                      <a:lnTo>
                        <a:pt x="33" y="0"/>
                      </a:lnTo>
                      <a:lnTo>
                        <a:pt x="43" y="0"/>
                      </a:lnTo>
                      <a:lnTo>
                        <a:pt x="54" y="0"/>
                      </a:lnTo>
                      <a:lnTo>
                        <a:pt x="65" y="0"/>
                      </a:lnTo>
                      <a:lnTo>
                        <a:pt x="76" y="0"/>
                      </a:lnTo>
                      <a:lnTo>
                        <a:pt x="86" y="0"/>
                      </a:lnTo>
                      <a:close/>
                    </a:path>
                  </a:pathLst>
                </a:custGeom>
                <a:solidFill>
                  <a:srgbClr val="CC562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7" name="Freeform 255"/>
                <p:cNvSpPr>
                  <a:spLocks/>
                </p:cNvSpPr>
                <p:nvPr/>
              </p:nvSpPr>
              <p:spPr bwMode="auto">
                <a:xfrm>
                  <a:off x="4978" y="1422"/>
                  <a:ext cx="30" cy="32"/>
                </a:xfrm>
                <a:custGeom>
                  <a:avLst/>
                  <a:gdLst>
                    <a:gd name="T0" fmla="*/ 5 w 120"/>
                    <a:gd name="T1" fmla="*/ 0 h 128"/>
                    <a:gd name="T2" fmla="*/ 8 w 120"/>
                    <a:gd name="T3" fmla="*/ 7 h 128"/>
                    <a:gd name="T4" fmla="*/ 7 w 120"/>
                    <a:gd name="T5" fmla="*/ 8 h 128"/>
                    <a:gd name="T6" fmla="*/ 6 w 120"/>
                    <a:gd name="T7" fmla="*/ 8 h 128"/>
                    <a:gd name="T8" fmla="*/ 6 w 120"/>
                    <a:gd name="T9" fmla="*/ 8 h 128"/>
                    <a:gd name="T10" fmla="*/ 5 w 120"/>
                    <a:gd name="T11" fmla="*/ 8 h 128"/>
                    <a:gd name="T12" fmla="*/ 4 w 120"/>
                    <a:gd name="T13" fmla="*/ 8 h 128"/>
                    <a:gd name="T14" fmla="*/ 4 w 120"/>
                    <a:gd name="T15" fmla="*/ 8 h 128"/>
                    <a:gd name="T16" fmla="*/ 3 w 120"/>
                    <a:gd name="T17" fmla="*/ 8 h 128"/>
                    <a:gd name="T18" fmla="*/ 2 w 120"/>
                    <a:gd name="T19" fmla="*/ 8 h 128"/>
                    <a:gd name="T20" fmla="*/ 0 w 120"/>
                    <a:gd name="T21" fmla="*/ 0 h 128"/>
                    <a:gd name="T22" fmla="*/ 1 w 120"/>
                    <a:gd name="T23" fmla="*/ 0 h 128"/>
                    <a:gd name="T24" fmla="*/ 2 w 120"/>
                    <a:gd name="T25" fmla="*/ 0 h 128"/>
                    <a:gd name="T26" fmla="*/ 2 w 120"/>
                    <a:gd name="T27" fmla="*/ 0 h 128"/>
                    <a:gd name="T28" fmla="*/ 3 w 120"/>
                    <a:gd name="T29" fmla="*/ 0 h 128"/>
                    <a:gd name="T30" fmla="*/ 3 w 120"/>
                    <a:gd name="T31" fmla="*/ 0 h 128"/>
                    <a:gd name="T32" fmla="*/ 4 w 120"/>
                    <a:gd name="T33" fmla="*/ 0 h 128"/>
                    <a:gd name="T34" fmla="*/ 5 w 120"/>
                    <a:gd name="T35" fmla="*/ 0 h 128"/>
                    <a:gd name="T36" fmla="*/ 5 w 120"/>
                    <a:gd name="T37" fmla="*/ 0 h 12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20" h="128">
                      <a:moveTo>
                        <a:pt x="84" y="0"/>
                      </a:moveTo>
                      <a:lnTo>
                        <a:pt x="120" y="117"/>
                      </a:lnTo>
                      <a:lnTo>
                        <a:pt x="109" y="120"/>
                      </a:lnTo>
                      <a:lnTo>
                        <a:pt x="98" y="120"/>
                      </a:lnTo>
                      <a:lnTo>
                        <a:pt x="87" y="122"/>
                      </a:lnTo>
                      <a:lnTo>
                        <a:pt x="77" y="122"/>
                      </a:lnTo>
                      <a:lnTo>
                        <a:pt x="65" y="122"/>
                      </a:lnTo>
                      <a:lnTo>
                        <a:pt x="54" y="125"/>
                      </a:lnTo>
                      <a:lnTo>
                        <a:pt x="41" y="125"/>
                      </a:lnTo>
                      <a:lnTo>
                        <a:pt x="30" y="128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2" y="0"/>
                      </a:lnTo>
                      <a:lnTo>
                        <a:pt x="33" y="0"/>
                      </a:lnTo>
                      <a:lnTo>
                        <a:pt x="44" y="0"/>
                      </a:lnTo>
                      <a:lnTo>
                        <a:pt x="52" y="0"/>
                      </a:lnTo>
                      <a:lnTo>
                        <a:pt x="63" y="0"/>
                      </a:lnTo>
                      <a:lnTo>
                        <a:pt x="74" y="0"/>
                      </a:lnTo>
                      <a:lnTo>
                        <a:pt x="84" y="0"/>
                      </a:lnTo>
                      <a:close/>
                    </a:path>
                  </a:pathLst>
                </a:custGeom>
                <a:solidFill>
                  <a:srgbClr val="CC562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8" name="Freeform 256"/>
                <p:cNvSpPr>
                  <a:spLocks/>
                </p:cNvSpPr>
                <p:nvPr/>
              </p:nvSpPr>
              <p:spPr bwMode="auto">
                <a:xfrm>
                  <a:off x="4967" y="1422"/>
                  <a:ext cx="30" cy="32"/>
                </a:xfrm>
                <a:custGeom>
                  <a:avLst/>
                  <a:gdLst>
                    <a:gd name="T0" fmla="*/ 6 w 120"/>
                    <a:gd name="T1" fmla="*/ 0 h 131"/>
                    <a:gd name="T2" fmla="*/ 8 w 120"/>
                    <a:gd name="T3" fmla="*/ 7 h 131"/>
                    <a:gd name="T4" fmla="*/ 7 w 120"/>
                    <a:gd name="T5" fmla="*/ 7 h 131"/>
                    <a:gd name="T6" fmla="*/ 6 w 120"/>
                    <a:gd name="T7" fmla="*/ 7 h 131"/>
                    <a:gd name="T8" fmla="*/ 6 w 120"/>
                    <a:gd name="T9" fmla="*/ 8 h 131"/>
                    <a:gd name="T10" fmla="*/ 5 w 120"/>
                    <a:gd name="T11" fmla="*/ 8 h 131"/>
                    <a:gd name="T12" fmla="*/ 4 w 120"/>
                    <a:gd name="T13" fmla="*/ 8 h 131"/>
                    <a:gd name="T14" fmla="*/ 4 w 120"/>
                    <a:gd name="T15" fmla="*/ 8 h 131"/>
                    <a:gd name="T16" fmla="*/ 3 w 120"/>
                    <a:gd name="T17" fmla="*/ 8 h 131"/>
                    <a:gd name="T18" fmla="*/ 2 w 120"/>
                    <a:gd name="T19" fmla="*/ 8 h 131"/>
                    <a:gd name="T20" fmla="*/ 0 w 120"/>
                    <a:gd name="T21" fmla="*/ 0 h 131"/>
                    <a:gd name="T22" fmla="*/ 1 w 120"/>
                    <a:gd name="T23" fmla="*/ 0 h 131"/>
                    <a:gd name="T24" fmla="*/ 2 w 120"/>
                    <a:gd name="T25" fmla="*/ 0 h 131"/>
                    <a:gd name="T26" fmla="*/ 2 w 120"/>
                    <a:gd name="T27" fmla="*/ 0 h 131"/>
                    <a:gd name="T28" fmla="*/ 3 w 120"/>
                    <a:gd name="T29" fmla="*/ 0 h 131"/>
                    <a:gd name="T30" fmla="*/ 4 w 120"/>
                    <a:gd name="T31" fmla="*/ 0 h 131"/>
                    <a:gd name="T32" fmla="*/ 4 w 120"/>
                    <a:gd name="T33" fmla="*/ 0 h 131"/>
                    <a:gd name="T34" fmla="*/ 5 w 120"/>
                    <a:gd name="T35" fmla="*/ 0 h 131"/>
                    <a:gd name="T36" fmla="*/ 6 w 120"/>
                    <a:gd name="T37" fmla="*/ 0 h 13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20" h="131">
                      <a:moveTo>
                        <a:pt x="90" y="0"/>
                      </a:moveTo>
                      <a:lnTo>
                        <a:pt x="120" y="122"/>
                      </a:lnTo>
                      <a:lnTo>
                        <a:pt x="109" y="122"/>
                      </a:lnTo>
                      <a:lnTo>
                        <a:pt x="98" y="122"/>
                      </a:lnTo>
                      <a:lnTo>
                        <a:pt x="90" y="125"/>
                      </a:lnTo>
                      <a:lnTo>
                        <a:pt x="79" y="125"/>
                      </a:lnTo>
                      <a:lnTo>
                        <a:pt x="68" y="128"/>
                      </a:lnTo>
                      <a:lnTo>
                        <a:pt x="57" y="131"/>
                      </a:lnTo>
                      <a:lnTo>
                        <a:pt x="46" y="131"/>
                      </a:lnTo>
                      <a:lnTo>
                        <a:pt x="35" y="131"/>
                      </a:ln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22" y="0"/>
                      </a:lnTo>
                      <a:lnTo>
                        <a:pt x="33" y="0"/>
                      </a:lnTo>
                      <a:lnTo>
                        <a:pt x="44" y="0"/>
                      </a:lnTo>
                      <a:lnTo>
                        <a:pt x="54" y="0"/>
                      </a:lnTo>
                      <a:lnTo>
                        <a:pt x="65" y="0"/>
                      </a:lnTo>
                      <a:lnTo>
                        <a:pt x="79" y="0"/>
                      </a:lnTo>
                      <a:lnTo>
                        <a:pt x="90" y="0"/>
                      </a:lnTo>
                      <a:close/>
                    </a:path>
                  </a:pathLst>
                </a:custGeom>
                <a:solidFill>
                  <a:srgbClr val="CC592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9" name="Freeform 257"/>
                <p:cNvSpPr>
                  <a:spLocks/>
                </p:cNvSpPr>
                <p:nvPr/>
              </p:nvSpPr>
              <p:spPr bwMode="auto">
                <a:xfrm>
                  <a:off x="4956" y="1422"/>
                  <a:ext cx="30" cy="35"/>
                </a:xfrm>
                <a:custGeom>
                  <a:avLst/>
                  <a:gdLst>
                    <a:gd name="T0" fmla="*/ 6 w 119"/>
                    <a:gd name="T1" fmla="*/ 0 h 139"/>
                    <a:gd name="T2" fmla="*/ 8 w 119"/>
                    <a:gd name="T3" fmla="*/ 8 h 139"/>
                    <a:gd name="T4" fmla="*/ 7 w 119"/>
                    <a:gd name="T5" fmla="*/ 8 h 139"/>
                    <a:gd name="T6" fmla="*/ 6 w 119"/>
                    <a:gd name="T7" fmla="*/ 8 h 139"/>
                    <a:gd name="T8" fmla="*/ 6 w 119"/>
                    <a:gd name="T9" fmla="*/ 8 h 139"/>
                    <a:gd name="T10" fmla="*/ 5 w 119"/>
                    <a:gd name="T11" fmla="*/ 8 h 139"/>
                    <a:gd name="T12" fmla="*/ 4 w 119"/>
                    <a:gd name="T13" fmla="*/ 9 h 139"/>
                    <a:gd name="T14" fmla="*/ 4 w 119"/>
                    <a:gd name="T15" fmla="*/ 9 h 139"/>
                    <a:gd name="T16" fmla="*/ 3 w 119"/>
                    <a:gd name="T17" fmla="*/ 9 h 139"/>
                    <a:gd name="T18" fmla="*/ 2 w 119"/>
                    <a:gd name="T19" fmla="*/ 9 h 139"/>
                    <a:gd name="T20" fmla="*/ 0 w 119"/>
                    <a:gd name="T21" fmla="*/ 0 h 139"/>
                    <a:gd name="T22" fmla="*/ 1 w 119"/>
                    <a:gd name="T23" fmla="*/ 0 h 139"/>
                    <a:gd name="T24" fmla="*/ 1 w 119"/>
                    <a:gd name="T25" fmla="*/ 0 h 139"/>
                    <a:gd name="T26" fmla="*/ 2 w 119"/>
                    <a:gd name="T27" fmla="*/ 0 h 139"/>
                    <a:gd name="T28" fmla="*/ 3 w 119"/>
                    <a:gd name="T29" fmla="*/ 0 h 139"/>
                    <a:gd name="T30" fmla="*/ 3 w 119"/>
                    <a:gd name="T31" fmla="*/ 0 h 139"/>
                    <a:gd name="T32" fmla="*/ 4 w 119"/>
                    <a:gd name="T33" fmla="*/ 0 h 139"/>
                    <a:gd name="T34" fmla="*/ 5 w 119"/>
                    <a:gd name="T35" fmla="*/ 0 h 139"/>
                    <a:gd name="T36" fmla="*/ 6 w 119"/>
                    <a:gd name="T37" fmla="*/ 0 h 13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19" h="139">
                      <a:moveTo>
                        <a:pt x="89" y="0"/>
                      </a:moveTo>
                      <a:lnTo>
                        <a:pt x="119" y="128"/>
                      </a:lnTo>
                      <a:lnTo>
                        <a:pt x="108" y="128"/>
                      </a:lnTo>
                      <a:lnTo>
                        <a:pt x="97" y="131"/>
                      </a:lnTo>
                      <a:lnTo>
                        <a:pt x="87" y="131"/>
                      </a:lnTo>
                      <a:lnTo>
                        <a:pt x="76" y="133"/>
                      </a:lnTo>
                      <a:lnTo>
                        <a:pt x="65" y="136"/>
                      </a:lnTo>
                      <a:lnTo>
                        <a:pt x="57" y="136"/>
                      </a:lnTo>
                      <a:lnTo>
                        <a:pt x="46" y="139"/>
                      </a:lnTo>
                      <a:lnTo>
                        <a:pt x="35" y="139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1" y="0"/>
                      </a:lnTo>
                      <a:lnTo>
                        <a:pt x="32" y="0"/>
                      </a:lnTo>
                      <a:lnTo>
                        <a:pt x="43" y="0"/>
                      </a:lnTo>
                      <a:lnTo>
                        <a:pt x="53" y="0"/>
                      </a:lnTo>
                      <a:lnTo>
                        <a:pt x="67" y="0"/>
                      </a:lnTo>
                      <a:lnTo>
                        <a:pt x="78" y="0"/>
                      </a:lnTo>
                      <a:lnTo>
                        <a:pt x="89" y="0"/>
                      </a:lnTo>
                      <a:close/>
                    </a:path>
                  </a:pathLst>
                </a:custGeom>
                <a:solidFill>
                  <a:srgbClr val="CC592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80" name="Freeform 258"/>
                <p:cNvSpPr>
                  <a:spLocks/>
                </p:cNvSpPr>
                <p:nvPr/>
              </p:nvSpPr>
              <p:spPr bwMode="auto">
                <a:xfrm>
                  <a:off x="4944" y="1422"/>
                  <a:ext cx="32" cy="36"/>
                </a:xfrm>
                <a:custGeom>
                  <a:avLst/>
                  <a:gdLst>
                    <a:gd name="T0" fmla="*/ 6 w 125"/>
                    <a:gd name="T1" fmla="*/ 0 h 147"/>
                    <a:gd name="T2" fmla="*/ 8 w 125"/>
                    <a:gd name="T3" fmla="*/ 8 h 147"/>
                    <a:gd name="T4" fmla="*/ 7 w 125"/>
                    <a:gd name="T5" fmla="*/ 8 h 147"/>
                    <a:gd name="T6" fmla="*/ 7 w 125"/>
                    <a:gd name="T7" fmla="*/ 8 h 147"/>
                    <a:gd name="T8" fmla="*/ 6 w 125"/>
                    <a:gd name="T9" fmla="*/ 8 h 147"/>
                    <a:gd name="T10" fmla="*/ 5 w 125"/>
                    <a:gd name="T11" fmla="*/ 9 h 147"/>
                    <a:gd name="T12" fmla="*/ 5 w 125"/>
                    <a:gd name="T13" fmla="*/ 9 h 147"/>
                    <a:gd name="T14" fmla="*/ 4 w 125"/>
                    <a:gd name="T15" fmla="*/ 9 h 147"/>
                    <a:gd name="T16" fmla="*/ 3 w 125"/>
                    <a:gd name="T17" fmla="*/ 9 h 147"/>
                    <a:gd name="T18" fmla="*/ 3 w 125"/>
                    <a:gd name="T19" fmla="*/ 9 h 147"/>
                    <a:gd name="T20" fmla="*/ 0 w 125"/>
                    <a:gd name="T21" fmla="*/ 0 h 147"/>
                    <a:gd name="T22" fmla="*/ 1 w 125"/>
                    <a:gd name="T23" fmla="*/ 0 h 147"/>
                    <a:gd name="T24" fmla="*/ 2 w 125"/>
                    <a:gd name="T25" fmla="*/ 0 h 147"/>
                    <a:gd name="T26" fmla="*/ 2 w 125"/>
                    <a:gd name="T27" fmla="*/ 0 h 147"/>
                    <a:gd name="T28" fmla="*/ 3 w 125"/>
                    <a:gd name="T29" fmla="*/ 0 h 147"/>
                    <a:gd name="T30" fmla="*/ 4 w 125"/>
                    <a:gd name="T31" fmla="*/ 0 h 147"/>
                    <a:gd name="T32" fmla="*/ 4 w 125"/>
                    <a:gd name="T33" fmla="*/ 0 h 147"/>
                    <a:gd name="T34" fmla="*/ 5 w 125"/>
                    <a:gd name="T35" fmla="*/ 0 h 147"/>
                    <a:gd name="T36" fmla="*/ 6 w 125"/>
                    <a:gd name="T37" fmla="*/ 0 h 14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25" h="147">
                      <a:moveTo>
                        <a:pt x="90" y="0"/>
                      </a:moveTo>
                      <a:lnTo>
                        <a:pt x="125" y="131"/>
                      </a:lnTo>
                      <a:lnTo>
                        <a:pt x="114" y="133"/>
                      </a:lnTo>
                      <a:lnTo>
                        <a:pt x="104" y="136"/>
                      </a:lnTo>
                      <a:lnTo>
                        <a:pt x="93" y="139"/>
                      </a:lnTo>
                      <a:lnTo>
                        <a:pt x="82" y="141"/>
                      </a:lnTo>
                      <a:lnTo>
                        <a:pt x="72" y="141"/>
                      </a:lnTo>
                      <a:lnTo>
                        <a:pt x="60" y="145"/>
                      </a:lnTo>
                      <a:lnTo>
                        <a:pt x="49" y="147"/>
                      </a:lnTo>
                      <a:lnTo>
                        <a:pt x="38" y="147"/>
                      </a:lnTo>
                      <a:lnTo>
                        <a:pt x="0" y="0"/>
                      </a:lnTo>
                      <a:lnTo>
                        <a:pt x="12" y="0"/>
                      </a:lnTo>
                      <a:lnTo>
                        <a:pt x="24" y="0"/>
                      </a:lnTo>
                      <a:lnTo>
                        <a:pt x="35" y="0"/>
                      </a:lnTo>
                      <a:lnTo>
                        <a:pt x="47" y="0"/>
                      </a:lnTo>
                      <a:lnTo>
                        <a:pt x="58" y="0"/>
                      </a:lnTo>
                      <a:lnTo>
                        <a:pt x="68" y="0"/>
                      </a:lnTo>
                      <a:lnTo>
                        <a:pt x="79" y="0"/>
                      </a:lnTo>
                      <a:lnTo>
                        <a:pt x="90" y="0"/>
                      </a:lnTo>
                      <a:close/>
                    </a:path>
                  </a:pathLst>
                </a:custGeom>
                <a:solidFill>
                  <a:srgbClr val="CC5B3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81" name="Freeform 259"/>
                <p:cNvSpPr>
                  <a:spLocks/>
                </p:cNvSpPr>
                <p:nvPr/>
              </p:nvSpPr>
              <p:spPr bwMode="auto">
                <a:xfrm>
                  <a:off x="4934" y="1422"/>
                  <a:ext cx="31" cy="40"/>
                </a:xfrm>
                <a:custGeom>
                  <a:avLst/>
                  <a:gdLst>
                    <a:gd name="T0" fmla="*/ 6 w 123"/>
                    <a:gd name="T1" fmla="*/ 0 h 161"/>
                    <a:gd name="T2" fmla="*/ 8 w 123"/>
                    <a:gd name="T3" fmla="*/ 9 h 161"/>
                    <a:gd name="T4" fmla="*/ 7 w 123"/>
                    <a:gd name="T5" fmla="*/ 9 h 161"/>
                    <a:gd name="T6" fmla="*/ 7 w 123"/>
                    <a:gd name="T7" fmla="*/ 9 h 161"/>
                    <a:gd name="T8" fmla="*/ 6 w 123"/>
                    <a:gd name="T9" fmla="*/ 9 h 161"/>
                    <a:gd name="T10" fmla="*/ 5 w 123"/>
                    <a:gd name="T11" fmla="*/ 9 h 161"/>
                    <a:gd name="T12" fmla="*/ 5 w 123"/>
                    <a:gd name="T13" fmla="*/ 9 h 161"/>
                    <a:gd name="T14" fmla="*/ 4 w 123"/>
                    <a:gd name="T15" fmla="*/ 10 h 161"/>
                    <a:gd name="T16" fmla="*/ 3 w 123"/>
                    <a:gd name="T17" fmla="*/ 10 h 161"/>
                    <a:gd name="T18" fmla="*/ 3 w 123"/>
                    <a:gd name="T19" fmla="*/ 10 h 161"/>
                    <a:gd name="T20" fmla="*/ 0 w 123"/>
                    <a:gd name="T21" fmla="*/ 0 h 161"/>
                    <a:gd name="T22" fmla="*/ 1 w 123"/>
                    <a:gd name="T23" fmla="*/ 0 h 161"/>
                    <a:gd name="T24" fmla="*/ 2 w 123"/>
                    <a:gd name="T25" fmla="*/ 0 h 161"/>
                    <a:gd name="T26" fmla="*/ 2 w 123"/>
                    <a:gd name="T27" fmla="*/ 0 h 161"/>
                    <a:gd name="T28" fmla="*/ 3 w 123"/>
                    <a:gd name="T29" fmla="*/ 0 h 161"/>
                    <a:gd name="T30" fmla="*/ 4 w 123"/>
                    <a:gd name="T31" fmla="*/ 0 h 161"/>
                    <a:gd name="T32" fmla="*/ 4 w 123"/>
                    <a:gd name="T33" fmla="*/ 0 h 161"/>
                    <a:gd name="T34" fmla="*/ 5 w 123"/>
                    <a:gd name="T35" fmla="*/ 0 h 161"/>
                    <a:gd name="T36" fmla="*/ 6 w 123"/>
                    <a:gd name="T37" fmla="*/ 0 h 16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23" h="161">
                      <a:moveTo>
                        <a:pt x="88" y="0"/>
                      </a:moveTo>
                      <a:lnTo>
                        <a:pt x="123" y="139"/>
                      </a:lnTo>
                      <a:lnTo>
                        <a:pt x="113" y="141"/>
                      </a:lnTo>
                      <a:lnTo>
                        <a:pt x="104" y="145"/>
                      </a:lnTo>
                      <a:lnTo>
                        <a:pt x="93" y="147"/>
                      </a:lnTo>
                      <a:lnTo>
                        <a:pt x="83" y="150"/>
                      </a:lnTo>
                      <a:lnTo>
                        <a:pt x="71" y="152"/>
                      </a:lnTo>
                      <a:lnTo>
                        <a:pt x="63" y="155"/>
                      </a:lnTo>
                      <a:lnTo>
                        <a:pt x="53" y="158"/>
                      </a:lnTo>
                      <a:lnTo>
                        <a:pt x="41" y="161"/>
                      </a:lnTo>
                      <a:lnTo>
                        <a:pt x="0" y="0"/>
                      </a:lnTo>
                      <a:lnTo>
                        <a:pt x="12" y="0"/>
                      </a:lnTo>
                      <a:lnTo>
                        <a:pt x="23" y="0"/>
                      </a:lnTo>
                      <a:lnTo>
                        <a:pt x="33" y="0"/>
                      </a:lnTo>
                      <a:lnTo>
                        <a:pt x="44" y="0"/>
                      </a:lnTo>
                      <a:lnTo>
                        <a:pt x="55" y="0"/>
                      </a:lnTo>
                      <a:lnTo>
                        <a:pt x="65" y="0"/>
                      </a:lnTo>
                      <a:lnTo>
                        <a:pt x="76" y="0"/>
                      </a:lnTo>
                      <a:lnTo>
                        <a:pt x="88" y="0"/>
                      </a:lnTo>
                      <a:close/>
                    </a:path>
                  </a:pathLst>
                </a:custGeom>
                <a:solidFill>
                  <a:srgbClr val="CE60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82" name="Freeform 260"/>
                <p:cNvSpPr>
                  <a:spLocks/>
                </p:cNvSpPr>
                <p:nvPr/>
              </p:nvSpPr>
              <p:spPr bwMode="auto">
                <a:xfrm>
                  <a:off x="4924" y="1422"/>
                  <a:ext cx="30" cy="42"/>
                </a:xfrm>
                <a:custGeom>
                  <a:avLst/>
                  <a:gdLst>
                    <a:gd name="T0" fmla="*/ 5 w 122"/>
                    <a:gd name="T1" fmla="*/ 0 h 169"/>
                    <a:gd name="T2" fmla="*/ 7 w 122"/>
                    <a:gd name="T3" fmla="*/ 9 h 169"/>
                    <a:gd name="T4" fmla="*/ 6 w 122"/>
                    <a:gd name="T5" fmla="*/ 9 h 169"/>
                    <a:gd name="T6" fmla="*/ 5 w 122"/>
                    <a:gd name="T7" fmla="*/ 10 h 169"/>
                    <a:gd name="T8" fmla="*/ 4 w 122"/>
                    <a:gd name="T9" fmla="*/ 10 h 169"/>
                    <a:gd name="T10" fmla="*/ 3 w 122"/>
                    <a:gd name="T11" fmla="*/ 10 h 169"/>
                    <a:gd name="T12" fmla="*/ 0 w 122"/>
                    <a:gd name="T13" fmla="*/ 0 h 169"/>
                    <a:gd name="T14" fmla="*/ 1 w 122"/>
                    <a:gd name="T15" fmla="*/ 0 h 169"/>
                    <a:gd name="T16" fmla="*/ 1 w 122"/>
                    <a:gd name="T17" fmla="*/ 0 h 169"/>
                    <a:gd name="T18" fmla="*/ 2 w 122"/>
                    <a:gd name="T19" fmla="*/ 0 h 169"/>
                    <a:gd name="T20" fmla="*/ 2 w 122"/>
                    <a:gd name="T21" fmla="*/ 0 h 169"/>
                    <a:gd name="T22" fmla="*/ 3 w 122"/>
                    <a:gd name="T23" fmla="*/ 0 h 169"/>
                    <a:gd name="T24" fmla="*/ 4 w 122"/>
                    <a:gd name="T25" fmla="*/ 0 h 169"/>
                    <a:gd name="T26" fmla="*/ 4 w 122"/>
                    <a:gd name="T27" fmla="*/ 0 h 169"/>
                    <a:gd name="T28" fmla="*/ 5 w 122"/>
                    <a:gd name="T29" fmla="*/ 0 h 16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22" h="169">
                      <a:moveTo>
                        <a:pt x="84" y="0"/>
                      </a:moveTo>
                      <a:lnTo>
                        <a:pt x="122" y="147"/>
                      </a:lnTo>
                      <a:lnTo>
                        <a:pt x="103" y="152"/>
                      </a:lnTo>
                      <a:lnTo>
                        <a:pt x="82" y="158"/>
                      </a:lnTo>
                      <a:lnTo>
                        <a:pt x="62" y="163"/>
                      </a:lnTo>
                      <a:lnTo>
                        <a:pt x="43" y="169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2" y="0"/>
                      </a:lnTo>
                      <a:lnTo>
                        <a:pt x="30" y="0"/>
                      </a:lnTo>
                      <a:lnTo>
                        <a:pt x="41" y="0"/>
                      </a:lnTo>
                      <a:lnTo>
                        <a:pt x="52" y="0"/>
                      </a:lnTo>
                      <a:lnTo>
                        <a:pt x="62" y="0"/>
                      </a:lnTo>
                      <a:lnTo>
                        <a:pt x="73" y="0"/>
                      </a:lnTo>
                      <a:lnTo>
                        <a:pt x="84" y="0"/>
                      </a:lnTo>
                      <a:close/>
                    </a:path>
                  </a:pathLst>
                </a:custGeom>
                <a:solidFill>
                  <a:srgbClr val="D16335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83" name="Freeform 261"/>
                <p:cNvSpPr>
                  <a:spLocks/>
                </p:cNvSpPr>
                <p:nvPr/>
              </p:nvSpPr>
              <p:spPr bwMode="auto">
                <a:xfrm>
                  <a:off x="4912" y="1422"/>
                  <a:ext cx="32" cy="46"/>
                </a:xfrm>
                <a:custGeom>
                  <a:avLst/>
                  <a:gdLst>
                    <a:gd name="T0" fmla="*/ 5 w 130"/>
                    <a:gd name="T1" fmla="*/ 0 h 185"/>
                    <a:gd name="T2" fmla="*/ 8 w 130"/>
                    <a:gd name="T3" fmla="*/ 10 h 185"/>
                    <a:gd name="T4" fmla="*/ 7 w 130"/>
                    <a:gd name="T5" fmla="*/ 10 h 185"/>
                    <a:gd name="T6" fmla="*/ 7 w 130"/>
                    <a:gd name="T7" fmla="*/ 10 h 185"/>
                    <a:gd name="T8" fmla="*/ 6 w 130"/>
                    <a:gd name="T9" fmla="*/ 10 h 185"/>
                    <a:gd name="T10" fmla="*/ 5 w 130"/>
                    <a:gd name="T11" fmla="*/ 11 h 185"/>
                    <a:gd name="T12" fmla="*/ 5 w 130"/>
                    <a:gd name="T13" fmla="*/ 11 h 185"/>
                    <a:gd name="T14" fmla="*/ 4 w 130"/>
                    <a:gd name="T15" fmla="*/ 11 h 185"/>
                    <a:gd name="T16" fmla="*/ 3 w 130"/>
                    <a:gd name="T17" fmla="*/ 11 h 185"/>
                    <a:gd name="T18" fmla="*/ 3 w 130"/>
                    <a:gd name="T19" fmla="*/ 11 h 185"/>
                    <a:gd name="T20" fmla="*/ 0 w 130"/>
                    <a:gd name="T21" fmla="*/ 0 h 185"/>
                    <a:gd name="T22" fmla="*/ 1 w 130"/>
                    <a:gd name="T23" fmla="*/ 0 h 185"/>
                    <a:gd name="T24" fmla="*/ 1 w 130"/>
                    <a:gd name="T25" fmla="*/ 0 h 185"/>
                    <a:gd name="T26" fmla="*/ 2 w 130"/>
                    <a:gd name="T27" fmla="*/ 0 h 185"/>
                    <a:gd name="T28" fmla="*/ 3 w 130"/>
                    <a:gd name="T29" fmla="*/ 0 h 185"/>
                    <a:gd name="T30" fmla="*/ 3 w 130"/>
                    <a:gd name="T31" fmla="*/ 0 h 185"/>
                    <a:gd name="T32" fmla="*/ 4 w 130"/>
                    <a:gd name="T33" fmla="*/ 0 h 185"/>
                    <a:gd name="T34" fmla="*/ 5 w 130"/>
                    <a:gd name="T35" fmla="*/ 0 h 185"/>
                    <a:gd name="T36" fmla="*/ 5 w 130"/>
                    <a:gd name="T37" fmla="*/ 0 h 18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30" h="185">
                      <a:moveTo>
                        <a:pt x="89" y="0"/>
                      </a:moveTo>
                      <a:lnTo>
                        <a:pt x="130" y="161"/>
                      </a:lnTo>
                      <a:lnTo>
                        <a:pt x="119" y="163"/>
                      </a:lnTo>
                      <a:lnTo>
                        <a:pt x="108" y="166"/>
                      </a:lnTo>
                      <a:lnTo>
                        <a:pt x="98" y="169"/>
                      </a:lnTo>
                      <a:lnTo>
                        <a:pt x="87" y="171"/>
                      </a:lnTo>
                      <a:lnTo>
                        <a:pt x="76" y="177"/>
                      </a:lnTo>
                      <a:lnTo>
                        <a:pt x="68" y="180"/>
                      </a:lnTo>
                      <a:lnTo>
                        <a:pt x="57" y="182"/>
                      </a:lnTo>
                      <a:lnTo>
                        <a:pt x="46" y="185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2" y="0"/>
                      </a:lnTo>
                      <a:lnTo>
                        <a:pt x="33" y="0"/>
                      </a:lnTo>
                      <a:lnTo>
                        <a:pt x="43" y="0"/>
                      </a:lnTo>
                      <a:lnTo>
                        <a:pt x="54" y="0"/>
                      </a:lnTo>
                      <a:lnTo>
                        <a:pt x="66" y="0"/>
                      </a:lnTo>
                      <a:lnTo>
                        <a:pt x="79" y="0"/>
                      </a:lnTo>
                      <a:lnTo>
                        <a:pt x="89" y="0"/>
                      </a:lnTo>
                      <a:close/>
                    </a:path>
                  </a:pathLst>
                </a:custGeom>
                <a:solidFill>
                  <a:srgbClr val="D1663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84" name="Freeform 262"/>
                <p:cNvSpPr>
                  <a:spLocks/>
                </p:cNvSpPr>
                <p:nvPr/>
              </p:nvSpPr>
              <p:spPr bwMode="auto">
                <a:xfrm>
                  <a:off x="4900" y="1422"/>
                  <a:ext cx="34" cy="49"/>
                </a:xfrm>
                <a:custGeom>
                  <a:avLst/>
                  <a:gdLst>
                    <a:gd name="T0" fmla="*/ 6 w 136"/>
                    <a:gd name="T1" fmla="*/ 0 h 198"/>
                    <a:gd name="T2" fmla="*/ 9 w 136"/>
                    <a:gd name="T3" fmla="*/ 10 h 198"/>
                    <a:gd name="T4" fmla="*/ 8 w 136"/>
                    <a:gd name="T5" fmla="*/ 11 h 198"/>
                    <a:gd name="T6" fmla="*/ 8 w 136"/>
                    <a:gd name="T7" fmla="*/ 11 h 198"/>
                    <a:gd name="T8" fmla="*/ 7 w 136"/>
                    <a:gd name="T9" fmla="*/ 11 h 198"/>
                    <a:gd name="T10" fmla="*/ 6 w 136"/>
                    <a:gd name="T11" fmla="*/ 11 h 198"/>
                    <a:gd name="T12" fmla="*/ 5 w 136"/>
                    <a:gd name="T13" fmla="*/ 12 h 198"/>
                    <a:gd name="T14" fmla="*/ 5 w 136"/>
                    <a:gd name="T15" fmla="*/ 12 h 198"/>
                    <a:gd name="T16" fmla="*/ 4 w 136"/>
                    <a:gd name="T17" fmla="*/ 12 h 198"/>
                    <a:gd name="T18" fmla="*/ 4 w 136"/>
                    <a:gd name="T19" fmla="*/ 12 h 198"/>
                    <a:gd name="T20" fmla="*/ 0 w 136"/>
                    <a:gd name="T21" fmla="*/ 0 h 198"/>
                    <a:gd name="T22" fmla="*/ 1 w 136"/>
                    <a:gd name="T23" fmla="*/ 0 h 198"/>
                    <a:gd name="T24" fmla="*/ 2 w 136"/>
                    <a:gd name="T25" fmla="*/ 0 h 198"/>
                    <a:gd name="T26" fmla="*/ 2 w 136"/>
                    <a:gd name="T27" fmla="*/ 0 h 198"/>
                    <a:gd name="T28" fmla="*/ 3 w 136"/>
                    <a:gd name="T29" fmla="*/ 0 h 198"/>
                    <a:gd name="T30" fmla="*/ 4 w 136"/>
                    <a:gd name="T31" fmla="*/ 0 h 198"/>
                    <a:gd name="T32" fmla="*/ 5 w 136"/>
                    <a:gd name="T33" fmla="*/ 0 h 198"/>
                    <a:gd name="T34" fmla="*/ 5 w 136"/>
                    <a:gd name="T35" fmla="*/ 0 h 198"/>
                    <a:gd name="T36" fmla="*/ 6 w 136"/>
                    <a:gd name="T37" fmla="*/ 0 h 19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36" h="198">
                      <a:moveTo>
                        <a:pt x="93" y="0"/>
                      </a:moveTo>
                      <a:lnTo>
                        <a:pt x="136" y="169"/>
                      </a:lnTo>
                      <a:lnTo>
                        <a:pt x="126" y="175"/>
                      </a:lnTo>
                      <a:lnTo>
                        <a:pt x="118" y="177"/>
                      </a:lnTo>
                      <a:lnTo>
                        <a:pt x="106" y="182"/>
                      </a:lnTo>
                      <a:lnTo>
                        <a:pt x="96" y="185"/>
                      </a:lnTo>
                      <a:lnTo>
                        <a:pt x="85" y="191"/>
                      </a:lnTo>
                      <a:lnTo>
                        <a:pt x="76" y="193"/>
                      </a:lnTo>
                      <a:lnTo>
                        <a:pt x="66" y="196"/>
                      </a:lnTo>
                      <a:lnTo>
                        <a:pt x="55" y="198"/>
                      </a:lnTo>
                      <a:lnTo>
                        <a:pt x="0" y="0"/>
                      </a:lnTo>
                      <a:lnTo>
                        <a:pt x="12" y="0"/>
                      </a:lnTo>
                      <a:lnTo>
                        <a:pt x="23" y="0"/>
                      </a:lnTo>
                      <a:lnTo>
                        <a:pt x="36" y="0"/>
                      </a:lnTo>
                      <a:lnTo>
                        <a:pt x="47" y="0"/>
                      </a:lnTo>
                      <a:lnTo>
                        <a:pt x="58" y="0"/>
                      </a:lnTo>
                      <a:lnTo>
                        <a:pt x="71" y="0"/>
                      </a:lnTo>
                      <a:lnTo>
                        <a:pt x="83" y="0"/>
                      </a:lnTo>
                      <a:lnTo>
                        <a:pt x="93" y="0"/>
                      </a:lnTo>
                      <a:close/>
                    </a:path>
                  </a:pathLst>
                </a:custGeom>
                <a:solidFill>
                  <a:srgbClr val="D1683A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85" name="Freeform 263"/>
                <p:cNvSpPr>
                  <a:spLocks/>
                </p:cNvSpPr>
                <p:nvPr/>
              </p:nvSpPr>
              <p:spPr bwMode="auto">
                <a:xfrm>
                  <a:off x="4890" y="1422"/>
                  <a:ext cx="34" cy="54"/>
                </a:xfrm>
                <a:custGeom>
                  <a:avLst/>
                  <a:gdLst>
                    <a:gd name="T0" fmla="*/ 6 w 135"/>
                    <a:gd name="T1" fmla="*/ 0 h 215"/>
                    <a:gd name="T2" fmla="*/ 9 w 135"/>
                    <a:gd name="T3" fmla="*/ 12 h 215"/>
                    <a:gd name="T4" fmla="*/ 8 w 135"/>
                    <a:gd name="T5" fmla="*/ 12 h 215"/>
                    <a:gd name="T6" fmla="*/ 7 w 135"/>
                    <a:gd name="T7" fmla="*/ 12 h 215"/>
                    <a:gd name="T8" fmla="*/ 7 w 135"/>
                    <a:gd name="T9" fmla="*/ 12 h 215"/>
                    <a:gd name="T10" fmla="*/ 6 w 135"/>
                    <a:gd name="T11" fmla="*/ 13 h 215"/>
                    <a:gd name="T12" fmla="*/ 5 w 135"/>
                    <a:gd name="T13" fmla="*/ 13 h 215"/>
                    <a:gd name="T14" fmla="*/ 5 w 135"/>
                    <a:gd name="T15" fmla="*/ 13 h 215"/>
                    <a:gd name="T16" fmla="*/ 4 w 135"/>
                    <a:gd name="T17" fmla="*/ 13 h 215"/>
                    <a:gd name="T18" fmla="*/ 4 w 135"/>
                    <a:gd name="T19" fmla="*/ 14 h 215"/>
                    <a:gd name="T20" fmla="*/ 0 w 135"/>
                    <a:gd name="T21" fmla="*/ 0 h 215"/>
                    <a:gd name="T22" fmla="*/ 1 w 135"/>
                    <a:gd name="T23" fmla="*/ 0 h 215"/>
                    <a:gd name="T24" fmla="*/ 2 w 135"/>
                    <a:gd name="T25" fmla="*/ 0 h 215"/>
                    <a:gd name="T26" fmla="*/ 2 w 135"/>
                    <a:gd name="T27" fmla="*/ 0 h 215"/>
                    <a:gd name="T28" fmla="*/ 3 w 135"/>
                    <a:gd name="T29" fmla="*/ 0 h 215"/>
                    <a:gd name="T30" fmla="*/ 4 w 135"/>
                    <a:gd name="T31" fmla="*/ 0 h 215"/>
                    <a:gd name="T32" fmla="*/ 4 w 135"/>
                    <a:gd name="T33" fmla="*/ 0 h 215"/>
                    <a:gd name="T34" fmla="*/ 5 w 135"/>
                    <a:gd name="T35" fmla="*/ 0 h 215"/>
                    <a:gd name="T36" fmla="*/ 6 w 135"/>
                    <a:gd name="T37" fmla="*/ 0 h 21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35" h="215">
                      <a:moveTo>
                        <a:pt x="89" y="0"/>
                      </a:moveTo>
                      <a:lnTo>
                        <a:pt x="135" y="185"/>
                      </a:lnTo>
                      <a:lnTo>
                        <a:pt x="125" y="187"/>
                      </a:lnTo>
                      <a:lnTo>
                        <a:pt x="116" y="193"/>
                      </a:lnTo>
                      <a:lnTo>
                        <a:pt x="106" y="196"/>
                      </a:lnTo>
                      <a:lnTo>
                        <a:pt x="95" y="198"/>
                      </a:lnTo>
                      <a:lnTo>
                        <a:pt x="83" y="205"/>
                      </a:lnTo>
                      <a:lnTo>
                        <a:pt x="76" y="207"/>
                      </a:lnTo>
                      <a:lnTo>
                        <a:pt x="65" y="212"/>
                      </a:lnTo>
                      <a:lnTo>
                        <a:pt x="54" y="215"/>
                      </a:ln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24" y="0"/>
                      </a:lnTo>
                      <a:lnTo>
                        <a:pt x="35" y="0"/>
                      </a:lnTo>
                      <a:lnTo>
                        <a:pt x="46" y="0"/>
                      </a:lnTo>
                      <a:lnTo>
                        <a:pt x="56" y="0"/>
                      </a:lnTo>
                      <a:lnTo>
                        <a:pt x="67" y="0"/>
                      </a:lnTo>
                      <a:lnTo>
                        <a:pt x="78" y="0"/>
                      </a:lnTo>
                      <a:lnTo>
                        <a:pt x="89" y="0"/>
                      </a:lnTo>
                      <a:close/>
                    </a:path>
                  </a:pathLst>
                </a:custGeom>
                <a:solidFill>
                  <a:srgbClr val="D36D3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86" name="Freeform 264"/>
                <p:cNvSpPr>
                  <a:spLocks/>
                </p:cNvSpPr>
                <p:nvPr/>
              </p:nvSpPr>
              <p:spPr bwMode="auto">
                <a:xfrm>
                  <a:off x="4879" y="1422"/>
                  <a:ext cx="35" cy="60"/>
                </a:xfrm>
                <a:custGeom>
                  <a:avLst/>
                  <a:gdLst>
                    <a:gd name="T0" fmla="*/ 5 w 138"/>
                    <a:gd name="T1" fmla="*/ 0 h 240"/>
                    <a:gd name="T2" fmla="*/ 9 w 138"/>
                    <a:gd name="T3" fmla="*/ 13 h 240"/>
                    <a:gd name="T4" fmla="*/ 8 w 138"/>
                    <a:gd name="T5" fmla="*/ 13 h 240"/>
                    <a:gd name="T6" fmla="*/ 8 w 138"/>
                    <a:gd name="T7" fmla="*/ 13 h 240"/>
                    <a:gd name="T8" fmla="*/ 7 w 138"/>
                    <a:gd name="T9" fmla="*/ 13 h 240"/>
                    <a:gd name="T10" fmla="*/ 6 w 138"/>
                    <a:gd name="T11" fmla="*/ 14 h 240"/>
                    <a:gd name="T12" fmla="*/ 6 w 138"/>
                    <a:gd name="T13" fmla="*/ 14 h 240"/>
                    <a:gd name="T14" fmla="*/ 5 w 138"/>
                    <a:gd name="T15" fmla="*/ 14 h 240"/>
                    <a:gd name="T16" fmla="*/ 4 w 138"/>
                    <a:gd name="T17" fmla="*/ 15 h 240"/>
                    <a:gd name="T18" fmla="*/ 4 w 138"/>
                    <a:gd name="T19" fmla="*/ 15 h 240"/>
                    <a:gd name="T20" fmla="*/ 0 w 138"/>
                    <a:gd name="T21" fmla="*/ 0 h 240"/>
                    <a:gd name="T22" fmla="*/ 1 w 138"/>
                    <a:gd name="T23" fmla="*/ 0 h 240"/>
                    <a:gd name="T24" fmla="*/ 1 w 138"/>
                    <a:gd name="T25" fmla="*/ 0 h 240"/>
                    <a:gd name="T26" fmla="*/ 2 w 138"/>
                    <a:gd name="T27" fmla="*/ 0 h 240"/>
                    <a:gd name="T28" fmla="*/ 3 w 138"/>
                    <a:gd name="T29" fmla="*/ 0 h 240"/>
                    <a:gd name="T30" fmla="*/ 3 w 138"/>
                    <a:gd name="T31" fmla="*/ 0 h 240"/>
                    <a:gd name="T32" fmla="*/ 4 w 138"/>
                    <a:gd name="T33" fmla="*/ 0 h 240"/>
                    <a:gd name="T34" fmla="*/ 5 w 138"/>
                    <a:gd name="T35" fmla="*/ 0 h 240"/>
                    <a:gd name="T36" fmla="*/ 5 w 138"/>
                    <a:gd name="T37" fmla="*/ 0 h 24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38" h="240">
                      <a:moveTo>
                        <a:pt x="83" y="0"/>
                      </a:moveTo>
                      <a:lnTo>
                        <a:pt x="138" y="198"/>
                      </a:lnTo>
                      <a:lnTo>
                        <a:pt x="127" y="205"/>
                      </a:lnTo>
                      <a:lnTo>
                        <a:pt x="119" y="207"/>
                      </a:lnTo>
                      <a:lnTo>
                        <a:pt x="108" y="212"/>
                      </a:lnTo>
                      <a:lnTo>
                        <a:pt x="97" y="217"/>
                      </a:lnTo>
                      <a:lnTo>
                        <a:pt x="87" y="223"/>
                      </a:lnTo>
                      <a:lnTo>
                        <a:pt x="78" y="228"/>
                      </a:lnTo>
                      <a:lnTo>
                        <a:pt x="67" y="233"/>
                      </a:lnTo>
                      <a:lnTo>
                        <a:pt x="57" y="240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1" y="0"/>
                      </a:lnTo>
                      <a:lnTo>
                        <a:pt x="32" y="0"/>
                      </a:lnTo>
                      <a:lnTo>
                        <a:pt x="43" y="0"/>
                      </a:lnTo>
                      <a:lnTo>
                        <a:pt x="51" y="0"/>
                      </a:lnTo>
                      <a:lnTo>
                        <a:pt x="62" y="0"/>
                      </a:lnTo>
                      <a:lnTo>
                        <a:pt x="73" y="0"/>
                      </a:lnTo>
                      <a:lnTo>
                        <a:pt x="83" y="0"/>
                      </a:lnTo>
                      <a:close/>
                    </a:path>
                  </a:pathLst>
                </a:custGeom>
                <a:solidFill>
                  <a:srgbClr val="D3703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87" name="Freeform 265"/>
                <p:cNvSpPr>
                  <a:spLocks/>
                </p:cNvSpPr>
                <p:nvPr/>
              </p:nvSpPr>
              <p:spPr bwMode="auto">
                <a:xfrm>
                  <a:off x="4868" y="1422"/>
                  <a:ext cx="35" cy="65"/>
                </a:xfrm>
                <a:custGeom>
                  <a:avLst/>
                  <a:gdLst>
                    <a:gd name="T0" fmla="*/ 5 w 142"/>
                    <a:gd name="T1" fmla="*/ 0 h 261"/>
                    <a:gd name="T2" fmla="*/ 9 w 142"/>
                    <a:gd name="T3" fmla="*/ 13 h 261"/>
                    <a:gd name="T4" fmla="*/ 7 w 142"/>
                    <a:gd name="T5" fmla="*/ 14 h 261"/>
                    <a:gd name="T6" fmla="*/ 6 w 142"/>
                    <a:gd name="T7" fmla="*/ 15 h 261"/>
                    <a:gd name="T8" fmla="*/ 5 w 142"/>
                    <a:gd name="T9" fmla="*/ 16 h 261"/>
                    <a:gd name="T10" fmla="*/ 4 w 142"/>
                    <a:gd name="T11" fmla="*/ 16 h 261"/>
                    <a:gd name="T12" fmla="*/ 0 w 142"/>
                    <a:gd name="T13" fmla="*/ 0 h 261"/>
                    <a:gd name="T14" fmla="*/ 1 w 142"/>
                    <a:gd name="T15" fmla="*/ 0 h 261"/>
                    <a:gd name="T16" fmla="*/ 1 w 142"/>
                    <a:gd name="T17" fmla="*/ 0 h 261"/>
                    <a:gd name="T18" fmla="*/ 2 w 142"/>
                    <a:gd name="T19" fmla="*/ 0 h 261"/>
                    <a:gd name="T20" fmla="*/ 3 w 142"/>
                    <a:gd name="T21" fmla="*/ 0 h 261"/>
                    <a:gd name="T22" fmla="*/ 3 w 142"/>
                    <a:gd name="T23" fmla="*/ 0 h 261"/>
                    <a:gd name="T24" fmla="*/ 4 w 142"/>
                    <a:gd name="T25" fmla="*/ 0 h 261"/>
                    <a:gd name="T26" fmla="*/ 5 w 142"/>
                    <a:gd name="T27" fmla="*/ 0 h 261"/>
                    <a:gd name="T28" fmla="*/ 5 w 142"/>
                    <a:gd name="T29" fmla="*/ 0 h 261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42" h="261">
                      <a:moveTo>
                        <a:pt x="88" y="0"/>
                      </a:moveTo>
                      <a:lnTo>
                        <a:pt x="142" y="215"/>
                      </a:lnTo>
                      <a:lnTo>
                        <a:pt x="123" y="226"/>
                      </a:lnTo>
                      <a:lnTo>
                        <a:pt x="104" y="237"/>
                      </a:lnTo>
                      <a:lnTo>
                        <a:pt x="88" y="251"/>
                      </a:lnTo>
                      <a:lnTo>
                        <a:pt x="68" y="261"/>
                      </a:lnTo>
                      <a:lnTo>
                        <a:pt x="0" y="0"/>
                      </a:lnTo>
                      <a:lnTo>
                        <a:pt x="12" y="0"/>
                      </a:lnTo>
                      <a:lnTo>
                        <a:pt x="22" y="0"/>
                      </a:lnTo>
                      <a:lnTo>
                        <a:pt x="33" y="0"/>
                      </a:lnTo>
                      <a:lnTo>
                        <a:pt x="44" y="0"/>
                      </a:lnTo>
                      <a:lnTo>
                        <a:pt x="54" y="0"/>
                      </a:lnTo>
                      <a:lnTo>
                        <a:pt x="65" y="0"/>
                      </a:lnTo>
                      <a:lnTo>
                        <a:pt x="77" y="0"/>
                      </a:lnTo>
                      <a:lnTo>
                        <a:pt x="88" y="0"/>
                      </a:lnTo>
                      <a:close/>
                    </a:path>
                  </a:pathLst>
                </a:custGeom>
                <a:solidFill>
                  <a:srgbClr val="D67244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88" name="Freeform 266"/>
                <p:cNvSpPr>
                  <a:spLocks/>
                </p:cNvSpPr>
                <p:nvPr/>
              </p:nvSpPr>
              <p:spPr bwMode="auto">
                <a:xfrm>
                  <a:off x="4857" y="1422"/>
                  <a:ext cx="37" cy="71"/>
                </a:xfrm>
                <a:custGeom>
                  <a:avLst/>
                  <a:gdLst>
                    <a:gd name="T0" fmla="*/ 6 w 147"/>
                    <a:gd name="T1" fmla="*/ 0 h 286"/>
                    <a:gd name="T2" fmla="*/ 9 w 147"/>
                    <a:gd name="T3" fmla="*/ 15 h 286"/>
                    <a:gd name="T4" fmla="*/ 8 w 147"/>
                    <a:gd name="T5" fmla="*/ 15 h 286"/>
                    <a:gd name="T6" fmla="*/ 7 w 147"/>
                    <a:gd name="T7" fmla="*/ 16 h 286"/>
                    <a:gd name="T8" fmla="*/ 6 w 147"/>
                    <a:gd name="T9" fmla="*/ 17 h 286"/>
                    <a:gd name="T10" fmla="*/ 5 w 147"/>
                    <a:gd name="T11" fmla="*/ 18 h 286"/>
                    <a:gd name="T12" fmla="*/ 0 w 147"/>
                    <a:gd name="T13" fmla="*/ 0 h 286"/>
                    <a:gd name="T14" fmla="*/ 1 w 147"/>
                    <a:gd name="T15" fmla="*/ 0 h 286"/>
                    <a:gd name="T16" fmla="*/ 2 w 147"/>
                    <a:gd name="T17" fmla="*/ 0 h 286"/>
                    <a:gd name="T18" fmla="*/ 2 w 147"/>
                    <a:gd name="T19" fmla="*/ 0 h 286"/>
                    <a:gd name="T20" fmla="*/ 3 w 147"/>
                    <a:gd name="T21" fmla="*/ 0 h 286"/>
                    <a:gd name="T22" fmla="*/ 4 w 147"/>
                    <a:gd name="T23" fmla="*/ 0 h 286"/>
                    <a:gd name="T24" fmla="*/ 4 w 147"/>
                    <a:gd name="T25" fmla="*/ 0 h 286"/>
                    <a:gd name="T26" fmla="*/ 5 w 147"/>
                    <a:gd name="T27" fmla="*/ 0 h 286"/>
                    <a:gd name="T28" fmla="*/ 6 w 147"/>
                    <a:gd name="T29" fmla="*/ 0 h 28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47" h="286">
                      <a:moveTo>
                        <a:pt x="90" y="0"/>
                      </a:moveTo>
                      <a:lnTo>
                        <a:pt x="147" y="240"/>
                      </a:lnTo>
                      <a:lnTo>
                        <a:pt x="127" y="251"/>
                      </a:lnTo>
                      <a:lnTo>
                        <a:pt x="108" y="258"/>
                      </a:lnTo>
                      <a:lnTo>
                        <a:pt x="90" y="272"/>
                      </a:lnTo>
                      <a:lnTo>
                        <a:pt x="73" y="286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2" y="0"/>
                      </a:lnTo>
                      <a:lnTo>
                        <a:pt x="32" y="0"/>
                      </a:lnTo>
                      <a:lnTo>
                        <a:pt x="43" y="0"/>
                      </a:lnTo>
                      <a:lnTo>
                        <a:pt x="55" y="0"/>
                      </a:lnTo>
                      <a:lnTo>
                        <a:pt x="65" y="0"/>
                      </a:lnTo>
                      <a:lnTo>
                        <a:pt x="78" y="0"/>
                      </a:lnTo>
                      <a:lnTo>
                        <a:pt x="90" y="0"/>
                      </a:lnTo>
                      <a:close/>
                    </a:path>
                  </a:pathLst>
                </a:custGeom>
                <a:solidFill>
                  <a:srgbClr val="D67544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89" name="Freeform 267"/>
                <p:cNvSpPr>
                  <a:spLocks/>
                </p:cNvSpPr>
                <p:nvPr/>
              </p:nvSpPr>
              <p:spPr bwMode="auto">
                <a:xfrm>
                  <a:off x="4846" y="1422"/>
                  <a:ext cx="39" cy="77"/>
                </a:xfrm>
                <a:custGeom>
                  <a:avLst/>
                  <a:gdLst>
                    <a:gd name="T0" fmla="*/ 5 w 157"/>
                    <a:gd name="T1" fmla="*/ 0 h 311"/>
                    <a:gd name="T2" fmla="*/ 10 w 157"/>
                    <a:gd name="T3" fmla="*/ 16 h 311"/>
                    <a:gd name="T4" fmla="*/ 8 w 157"/>
                    <a:gd name="T5" fmla="*/ 17 h 311"/>
                    <a:gd name="T6" fmla="*/ 7 w 157"/>
                    <a:gd name="T7" fmla="*/ 18 h 311"/>
                    <a:gd name="T8" fmla="*/ 6 w 157"/>
                    <a:gd name="T9" fmla="*/ 18 h 311"/>
                    <a:gd name="T10" fmla="*/ 5 w 157"/>
                    <a:gd name="T11" fmla="*/ 19 h 311"/>
                    <a:gd name="T12" fmla="*/ 0 w 157"/>
                    <a:gd name="T13" fmla="*/ 0 h 311"/>
                    <a:gd name="T14" fmla="*/ 1 w 157"/>
                    <a:gd name="T15" fmla="*/ 0 h 311"/>
                    <a:gd name="T16" fmla="*/ 1 w 157"/>
                    <a:gd name="T17" fmla="*/ 0 h 311"/>
                    <a:gd name="T18" fmla="*/ 2 w 157"/>
                    <a:gd name="T19" fmla="*/ 0 h 311"/>
                    <a:gd name="T20" fmla="*/ 3 w 157"/>
                    <a:gd name="T21" fmla="*/ 0 h 311"/>
                    <a:gd name="T22" fmla="*/ 3 w 157"/>
                    <a:gd name="T23" fmla="*/ 0 h 311"/>
                    <a:gd name="T24" fmla="*/ 4 w 157"/>
                    <a:gd name="T25" fmla="*/ 0 h 311"/>
                    <a:gd name="T26" fmla="*/ 5 w 157"/>
                    <a:gd name="T27" fmla="*/ 0 h 311"/>
                    <a:gd name="T28" fmla="*/ 5 w 157"/>
                    <a:gd name="T29" fmla="*/ 0 h 311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57" h="311">
                      <a:moveTo>
                        <a:pt x="89" y="0"/>
                      </a:moveTo>
                      <a:lnTo>
                        <a:pt x="157" y="261"/>
                      </a:lnTo>
                      <a:lnTo>
                        <a:pt x="138" y="272"/>
                      </a:lnTo>
                      <a:lnTo>
                        <a:pt x="117" y="286"/>
                      </a:lnTo>
                      <a:lnTo>
                        <a:pt x="97" y="297"/>
                      </a:lnTo>
                      <a:lnTo>
                        <a:pt x="81" y="311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2" y="0"/>
                      </a:lnTo>
                      <a:lnTo>
                        <a:pt x="35" y="0"/>
                      </a:lnTo>
                      <a:lnTo>
                        <a:pt x="46" y="0"/>
                      </a:lnTo>
                      <a:lnTo>
                        <a:pt x="57" y="0"/>
                      </a:lnTo>
                      <a:lnTo>
                        <a:pt x="68" y="0"/>
                      </a:lnTo>
                      <a:lnTo>
                        <a:pt x="78" y="0"/>
                      </a:lnTo>
                      <a:lnTo>
                        <a:pt x="89" y="0"/>
                      </a:lnTo>
                      <a:close/>
                    </a:path>
                  </a:pathLst>
                </a:custGeom>
                <a:solidFill>
                  <a:srgbClr val="D67547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90" name="Freeform 268"/>
                <p:cNvSpPr>
                  <a:spLocks/>
                </p:cNvSpPr>
                <p:nvPr/>
              </p:nvSpPr>
              <p:spPr bwMode="auto">
                <a:xfrm>
                  <a:off x="4835" y="1422"/>
                  <a:ext cx="40" cy="85"/>
                </a:xfrm>
                <a:custGeom>
                  <a:avLst/>
                  <a:gdLst>
                    <a:gd name="T0" fmla="*/ 5 w 163"/>
                    <a:gd name="T1" fmla="*/ 0 h 340"/>
                    <a:gd name="T2" fmla="*/ 10 w 163"/>
                    <a:gd name="T3" fmla="*/ 18 h 340"/>
                    <a:gd name="T4" fmla="*/ 9 w 163"/>
                    <a:gd name="T5" fmla="*/ 19 h 340"/>
                    <a:gd name="T6" fmla="*/ 7 w 163"/>
                    <a:gd name="T7" fmla="*/ 20 h 340"/>
                    <a:gd name="T8" fmla="*/ 6 w 163"/>
                    <a:gd name="T9" fmla="*/ 20 h 340"/>
                    <a:gd name="T10" fmla="*/ 5 w 163"/>
                    <a:gd name="T11" fmla="*/ 21 h 340"/>
                    <a:gd name="T12" fmla="*/ 0 w 163"/>
                    <a:gd name="T13" fmla="*/ 0 h 340"/>
                    <a:gd name="T14" fmla="*/ 1 w 163"/>
                    <a:gd name="T15" fmla="*/ 0 h 340"/>
                    <a:gd name="T16" fmla="*/ 1 w 163"/>
                    <a:gd name="T17" fmla="*/ 0 h 340"/>
                    <a:gd name="T18" fmla="*/ 2 w 163"/>
                    <a:gd name="T19" fmla="*/ 0 h 340"/>
                    <a:gd name="T20" fmla="*/ 3 w 163"/>
                    <a:gd name="T21" fmla="*/ 0 h 340"/>
                    <a:gd name="T22" fmla="*/ 3 w 163"/>
                    <a:gd name="T23" fmla="*/ 0 h 340"/>
                    <a:gd name="T24" fmla="*/ 4 w 163"/>
                    <a:gd name="T25" fmla="*/ 0 h 340"/>
                    <a:gd name="T26" fmla="*/ 5 w 163"/>
                    <a:gd name="T27" fmla="*/ 0 h 340"/>
                    <a:gd name="T28" fmla="*/ 5 w 163"/>
                    <a:gd name="T29" fmla="*/ 0 h 34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63" h="340">
                      <a:moveTo>
                        <a:pt x="90" y="0"/>
                      </a:moveTo>
                      <a:lnTo>
                        <a:pt x="163" y="286"/>
                      </a:lnTo>
                      <a:lnTo>
                        <a:pt x="145" y="297"/>
                      </a:lnTo>
                      <a:lnTo>
                        <a:pt x="122" y="311"/>
                      </a:lnTo>
                      <a:lnTo>
                        <a:pt x="106" y="323"/>
                      </a:lnTo>
                      <a:lnTo>
                        <a:pt x="90" y="340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2" y="0"/>
                      </a:lnTo>
                      <a:lnTo>
                        <a:pt x="32" y="0"/>
                      </a:lnTo>
                      <a:lnTo>
                        <a:pt x="44" y="0"/>
                      </a:lnTo>
                      <a:lnTo>
                        <a:pt x="55" y="0"/>
                      </a:lnTo>
                      <a:lnTo>
                        <a:pt x="68" y="0"/>
                      </a:lnTo>
                      <a:lnTo>
                        <a:pt x="79" y="0"/>
                      </a:lnTo>
                      <a:lnTo>
                        <a:pt x="90" y="0"/>
                      </a:lnTo>
                      <a:close/>
                    </a:path>
                  </a:pathLst>
                </a:custGeom>
                <a:solidFill>
                  <a:srgbClr val="D67749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91" name="Freeform 269"/>
                <p:cNvSpPr>
                  <a:spLocks/>
                </p:cNvSpPr>
                <p:nvPr/>
              </p:nvSpPr>
              <p:spPr bwMode="auto">
                <a:xfrm>
                  <a:off x="4823" y="1422"/>
                  <a:ext cx="43" cy="94"/>
                </a:xfrm>
                <a:custGeom>
                  <a:avLst/>
                  <a:gdLst>
                    <a:gd name="T0" fmla="*/ 6 w 171"/>
                    <a:gd name="T1" fmla="*/ 0 h 378"/>
                    <a:gd name="T2" fmla="*/ 11 w 171"/>
                    <a:gd name="T3" fmla="*/ 19 h 378"/>
                    <a:gd name="T4" fmla="*/ 10 w 171"/>
                    <a:gd name="T5" fmla="*/ 20 h 378"/>
                    <a:gd name="T6" fmla="*/ 8 w 171"/>
                    <a:gd name="T7" fmla="*/ 21 h 378"/>
                    <a:gd name="T8" fmla="*/ 7 w 171"/>
                    <a:gd name="T9" fmla="*/ 22 h 378"/>
                    <a:gd name="T10" fmla="*/ 6 w 171"/>
                    <a:gd name="T11" fmla="*/ 23 h 378"/>
                    <a:gd name="T12" fmla="*/ 0 w 171"/>
                    <a:gd name="T13" fmla="*/ 0 h 378"/>
                    <a:gd name="T14" fmla="*/ 1 w 171"/>
                    <a:gd name="T15" fmla="*/ 0 h 378"/>
                    <a:gd name="T16" fmla="*/ 2 w 171"/>
                    <a:gd name="T17" fmla="*/ 0 h 378"/>
                    <a:gd name="T18" fmla="*/ 2 w 171"/>
                    <a:gd name="T19" fmla="*/ 0 h 378"/>
                    <a:gd name="T20" fmla="*/ 3 w 171"/>
                    <a:gd name="T21" fmla="*/ 0 h 378"/>
                    <a:gd name="T22" fmla="*/ 4 w 171"/>
                    <a:gd name="T23" fmla="*/ 0 h 378"/>
                    <a:gd name="T24" fmla="*/ 4 w 171"/>
                    <a:gd name="T25" fmla="*/ 0 h 378"/>
                    <a:gd name="T26" fmla="*/ 5 w 171"/>
                    <a:gd name="T27" fmla="*/ 0 h 378"/>
                    <a:gd name="T28" fmla="*/ 6 w 171"/>
                    <a:gd name="T29" fmla="*/ 0 h 37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71" h="378">
                      <a:moveTo>
                        <a:pt x="90" y="0"/>
                      </a:moveTo>
                      <a:lnTo>
                        <a:pt x="171" y="311"/>
                      </a:lnTo>
                      <a:lnTo>
                        <a:pt x="152" y="327"/>
                      </a:lnTo>
                      <a:lnTo>
                        <a:pt x="133" y="343"/>
                      </a:lnTo>
                      <a:lnTo>
                        <a:pt x="117" y="359"/>
                      </a:lnTo>
                      <a:lnTo>
                        <a:pt x="101" y="378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5" y="0"/>
                      </a:lnTo>
                      <a:lnTo>
                        <a:pt x="36" y="0"/>
                      </a:lnTo>
                      <a:lnTo>
                        <a:pt x="46" y="0"/>
                      </a:lnTo>
                      <a:lnTo>
                        <a:pt x="57" y="0"/>
                      </a:lnTo>
                      <a:lnTo>
                        <a:pt x="68" y="0"/>
                      </a:lnTo>
                      <a:lnTo>
                        <a:pt x="78" y="0"/>
                      </a:lnTo>
                      <a:lnTo>
                        <a:pt x="90" y="0"/>
                      </a:lnTo>
                      <a:close/>
                    </a:path>
                  </a:pathLst>
                </a:custGeom>
                <a:solidFill>
                  <a:srgbClr val="D67A49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92" name="Freeform 270"/>
                <p:cNvSpPr>
                  <a:spLocks/>
                </p:cNvSpPr>
                <p:nvPr/>
              </p:nvSpPr>
              <p:spPr bwMode="auto">
                <a:xfrm>
                  <a:off x="4813" y="1422"/>
                  <a:ext cx="44" cy="105"/>
                </a:xfrm>
                <a:custGeom>
                  <a:avLst/>
                  <a:gdLst>
                    <a:gd name="T0" fmla="*/ 6 w 176"/>
                    <a:gd name="T1" fmla="*/ 0 h 422"/>
                    <a:gd name="T2" fmla="*/ 11 w 176"/>
                    <a:gd name="T3" fmla="*/ 21 h 422"/>
                    <a:gd name="T4" fmla="*/ 10 w 176"/>
                    <a:gd name="T5" fmla="*/ 22 h 422"/>
                    <a:gd name="T6" fmla="*/ 9 w 176"/>
                    <a:gd name="T7" fmla="*/ 23 h 422"/>
                    <a:gd name="T8" fmla="*/ 8 w 176"/>
                    <a:gd name="T9" fmla="*/ 25 h 422"/>
                    <a:gd name="T10" fmla="*/ 7 w 176"/>
                    <a:gd name="T11" fmla="*/ 26 h 422"/>
                    <a:gd name="T12" fmla="*/ 0 w 176"/>
                    <a:gd name="T13" fmla="*/ 0 h 422"/>
                    <a:gd name="T14" fmla="*/ 1 w 176"/>
                    <a:gd name="T15" fmla="*/ 0 h 422"/>
                    <a:gd name="T16" fmla="*/ 1 w 176"/>
                    <a:gd name="T17" fmla="*/ 0 h 422"/>
                    <a:gd name="T18" fmla="*/ 2 w 176"/>
                    <a:gd name="T19" fmla="*/ 0 h 422"/>
                    <a:gd name="T20" fmla="*/ 3 w 176"/>
                    <a:gd name="T21" fmla="*/ 0 h 422"/>
                    <a:gd name="T22" fmla="*/ 4 w 176"/>
                    <a:gd name="T23" fmla="*/ 0 h 422"/>
                    <a:gd name="T24" fmla="*/ 4 w 176"/>
                    <a:gd name="T25" fmla="*/ 0 h 422"/>
                    <a:gd name="T26" fmla="*/ 5 w 176"/>
                    <a:gd name="T27" fmla="*/ 0 h 422"/>
                    <a:gd name="T28" fmla="*/ 6 w 176"/>
                    <a:gd name="T29" fmla="*/ 0 h 42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76" h="422">
                      <a:moveTo>
                        <a:pt x="86" y="0"/>
                      </a:moveTo>
                      <a:lnTo>
                        <a:pt x="176" y="340"/>
                      </a:lnTo>
                      <a:lnTo>
                        <a:pt x="157" y="359"/>
                      </a:lnTo>
                      <a:lnTo>
                        <a:pt x="138" y="378"/>
                      </a:lnTo>
                      <a:lnTo>
                        <a:pt x="122" y="399"/>
                      </a:lnTo>
                      <a:lnTo>
                        <a:pt x="106" y="422"/>
                      </a:ln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21" y="0"/>
                      </a:lnTo>
                      <a:lnTo>
                        <a:pt x="32" y="0"/>
                      </a:lnTo>
                      <a:lnTo>
                        <a:pt x="42" y="0"/>
                      </a:lnTo>
                      <a:lnTo>
                        <a:pt x="54" y="0"/>
                      </a:lnTo>
                      <a:lnTo>
                        <a:pt x="65" y="0"/>
                      </a:lnTo>
                      <a:lnTo>
                        <a:pt x="76" y="0"/>
                      </a:lnTo>
                      <a:lnTo>
                        <a:pt x="86" y="0"/>
                      </a:lnTo>
                      <a:close/>
                    </a:path>
                  </a:pathLst>
                </a:custGeom>
                <a:solidFill>
                  <a:srgbClr val="D87C4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93" name="Freeform 271"/>
                <p:cNvSpPr>
                  <a:spLocks/>
                </p:cNvSpPr>
                <p:nvPr/>
              </p:nvSpPr>
              <p:spPr bwMode="auto">
                <a:xfrm>
                  <a:off x="4802" y="1422"/>
                  <a:ext cx="46" cy="117"/>
                </a:xfrm>
                <a:custGeom>
                  <a:avLst/>
                  <a:gdLst>
                    <a:gd name="T0" fmla="*/ 5 w 185"/>
                    <a:gd name="T1" fmla="*/ 0 h 470"/>
                    <a:gd name="T2" fmla="*/ 11 w 185"/>
                    <a:gd name="T3" fmla="*/ 23 h 470"/>
                    <a:gd name="T4" fmla="*/ 10 w 185"/>
                    <a:gd name="T5" fmla="*/ 25 h 470"/>
                    <a:gd name="T6" fmla="*/ 9 w 185"/>
                    <a:gd name="T7" fmla="*/ 26 h 470"/>
                    <a:gd name="T8" fmla="*/ 8 w 185"/>
                    <a:gd name="T9" fmla="*/ 28 h 470"/>
                    <a:gd name="T10" fmla="*/ 7 w 185"/>
                    <a:gd name="T11" fmla="*/ 29 h 470"/>
                    <a:gd name="T12" fmla="*/ 0 w 185"/>
                    <a:gd name="T13" fmla="*/ 0 h 470"/>
                    <a:gd name="T14" fmla="*/ 0 w 185"/>
                    <a:gd name="T15" fmla="*/ 0 h 470"/>
                    <a:gd name="T16" fmla="*/ 1 w 185"/>
                    <a:gd name="T17" fmla="*/ 0 h 470"/>
                    <a:gd name="T18" fmla="*/ 2 w 185"/>
                    <a:gd name="T19" fmla="*/ 0 h 470"/>
                    <a:gd name="T20" fmla="*/ 2 w 185"/>
                    <a:gd name="T21" fmla="*/ 0 h 470"/>
                    <a:gd name="T22" fmla="*/ 3 w 185"/>
                    <a:gd name="T23" fmla="*/ 0 h 470"/>
                    <a:gd name="T24" fmla="*/ 4 w 185"/>
                    <a:gd name="T25" fmla="*/ 0 h 470"/>
                    <a:gd name="T26" fmla="*/ 4 w 185"/>
                    <a:gd name="T27" fmla="*/ 0 h 470"/>
                    <a:gd name="T28" fmla="*/ 5 w 185"/>
                    <a:gd name="T29" fmla="*/ 0 h 47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85" h="470">
                      <a:moveTo>
                        <a:pt x="84" y="0"/>
                      </a:moveTo>
                      <a:lnTo>
                        <a:pt x="185" y="378"/>
                      </a:lnTo>
                      <a:lnTo>
                        <a:pt x="166" y="399"/>
                      </a:lnTo>
                      <a:lnTo>
                        <a:pt x="150" y="424"/>
                      </a:lnTo>
                      <a:lnTo>
                        <a:pt x="133" y="449"/>
                      </a:lnTo>
                      <a:lnTo>
                        <a:pt x="120" y="470"/>
                      </a:ln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21" y="0"/>
                      </a:lnTo>
                      <a:lnTo>
                        <a:pt x="30" y="0"/>
                      </a:lnTo>
                      <a:lnTo>
                        <a:pt x="40" y="0"/>
                      </a:lnTo>
                      <a:lnTo>
                        <a:pt x="51" y="0"/>
                      </a:lnTo>
                      <a:lnTo>
                        <a:pt x="62" y="0"/>
                      </a:lnTo>
                      <a:lnTo>
                        <a:pt x="74" y="0"/>
                      </a:lnTo>
                      <a:lnTo>
                        <a:pt x="84" y="0"/>
                      </a:lnTo>
                      <a:close/>
                    </a:path>
                  </a:pathLst>
                </a:custGeom>
                <a:solidFill>
                  <a:srgbClr val="DB825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94" name="Freeform 272"/>
                <p:cNvSpPr>
                  <a:spLocks/>
                </p:cNvSpPr>
                <p:nvPr/>
              </p:nvSpPr>
              <p:spPr bwMode="auto">
                <a:xfrm>
                  <a:off x="4790" y="1422"/>
                  <a:ext cx="49" cy="134"/>
                </a:xfrm>
                <a:custGeom>
                  <a:avLst/>
                  <a:gdLst>
                    <a:gd name="T0" fmla="*/ 6 w 196"/>
                    <a:gd name="T1" fmla="*/ 0 h 538"/>
                    <a:gd name="T2" fmla="*/ 12 w 196"/>
                    <a:gd name="T3" fmla="*/ 26 h 538"/>
                    <a:gd name="T4" fmla="*/ 11 w 196"/>
                    <a:gd name="T5" fmla="*/ 28 h 538"/>
                    <a:gd name="T6" fmla="*/ 10 w 196"/>
                    <a:gd name="T7" fmla="*/ 30 h 538"/>
                    <a:gd name="T8" fmla="*/ 10 w 196"/>
                    <a:gd name="T9" fmla="*/ 31 h 538"/>
                    <a:gd name="T10" fmla="*/ 9 w 196"/>
                    <a:gd name="T11" fmla="*/ 33 h 538"/>
                    <a:gd name="T12" fmla="*/ 0 w 196"/>
                    <a:gd name="T13" fmla="*/ 0 h 538"/>
                    <a:gd name="T14" fmla="*/ 1 w 196"/>
                    <a:gd name="T15" fmla="*/ 0 h 538"/>
                    <a:gd name="T16" fmla="*/ 1 w 196"/>
                    <a:gd name="T17" fmla="*/ 0 h 538"/>
                    <a:gd name="T18" fmla="*/ 2 w 196"/>
                    <a:gd name="T19" fmla="*/ 0 h 538"/>
                    <a:gd name="T20" fmla="*/ 3 w 196"/>
                    <a:gd name="T21" fmla="*/ 0 h 538"/>
                    <a:gd name="T22" fmla="*/ 4 w 196"/>
                    <a:gd name="T23" fmla="*/ 0 h 538"/>
                    <a:gd name="T24" fmla="*/ 4 w 196"/>
                    <a:gd name="T25" fmla="*/ 0 h 538"/>
                    <a:gd name="T26" fmla="*/ 5 w 196"/>
                    <a:gd name="T27" fmla="*/ 0 h 538"/>
                    <a:gd name="T28" fmla="*/ 6 w 196"/>
                    <a:gd name="T29" fmla="*/ 0 h 53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96" h="538">
                      <a:moveTo>
                        <a:pt x="90" y="0"/>
                      </a:moveTo>
                      <a:lnTo>
                        <a:pt x="196" y="422"/>
                      </a:lnTo>
                      <a:lnTo>
                        <a:pt x="176" y="449"/>
                      </a:lnTo>
                      <a:lnTo>
                        <a:pt x="160" y="476"/>
                      </a:lnTo>
                      <a:lnTo>
                        <a:pt x="150" y="505"/>
                      </a:lnTo>
                      <a:lnTo>
                        <a:pt x="138" y="538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1" y="0"/>
                      </a:lnTo>
                      <a:lnTo>
                        <a:pt x="32" y="0"/>
                      </a:lnTo>
                      <a:lnTo>
                        <a:pt x="44" y="0"/>
                      </a:lnTo>
                      <a:lnTo>
                        <a:pt x="54" y="0"/>
                      </a:lnTo>
                      <a:lnTo>
                        <a:pt x="65" y="0"/>
                      </a:lnTo>
                      <a:lnTo>
                        <a:pt x="79" y="0"/>
                      </a:lnTo>
                      <a:lnTo>
                        <a:pt x="90" y="0"/>
                      </a:lnTo>
                      <a:close/>
                    </a:path>
                  </a:pathLst>
                </a:custGeom>
                <a:solidFill>
                  <a:srgbClr val="DB8454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95" name="Freeform 273"/>
                <p:cNvSpPr>
                  <a:spLocks/>
                </p:cNvSpPr>
                <p:nvPr/>
              </p:nvSpPr>
              <p:spPr bwMode="auto">
                <a:xfrm>
                  <a:off x="4779" y="1422"/>
                  <a:ext cx="53" cy="138"/>
                </a:xfrm>
                <a:custGeom>
                  <a:avLst/>
                  <a:gdLst>
                    <a:gd name="T0" fmla="*/ 6 w 212"/>
                    <a:gd name="T1" fmla="*/ 0 h 554"/>
                    <a:gd name="T2" fmla="*/ 13 w 212"/>
                    <a:gd name="T3" fmla="*/ 29 h 554"/>
                    <a:gd name="T4" fmla="*/ 13 w 212"/>
                    <a:gd name="T5" fmla="*/ 31 h 554"/>
                    <a:gd name="T6" fmla="*/ 12 w 212"/>
                    <a:gd name="T7" fmla="*/ 32 h 554"/>
                    <a:gd name="T8" fmla="*/ 12 w 212"/>
                    <a:gd name="T9" fmla="*/ 33 h 554"/>
                    <a:gd name="T10" fmla="*/ 12 w 212"/>
                    <a:gd name="T11" fmla="*/ 34 h 554"/>
                    <a:gd name="T12" fmla="*/ 9 w 212"/>
                    <a:gd name="T13" fmla="*/ 34 h 554"/>
                    <a:gd name="T14" fmla="*/ 0 w 212"/>
                    <a:gd name="T15" fmla="*/ 0 h 554"/>
                    <a:gd name="T16" fmla="*/ 1 w 212"/>
                    <a:gd name="T17" fmla="*/ 0 h 554"/>
                    <a:gd name="T18" fmla="*/ 1 w 212"/>
                    <a:gd name="T19" fmla="*/ 0 h 554"/>
                    <a:gd name="T20" fmla="*/ 2 w 212"/>
                    <a:gd name="T21" fmla="*/ 0 h 554"/>
                    <a:gd name="T22" fmla="*/ 3 w 212"/>
                    <a:gd name="T23" fmla="*/ 0 h 554"/>
                    <a:gd name="T24" fmla="*/ 4 w 212"/>
                    <a:gd name="T25" fmla="*/ 0 h 554"/>
                    <a:gd name="T26" fmla="*/ 5 w 212"/>
                    <a:gd name="T27" fmla="*/ 0 h 554"/>
                    <a:gd name="T28" fmla="*/ 5 w 212"/>
                    <a:gd name="T29" fmla="*/ 0 h 554"/>
                    <a:gd name="T30" fmla="*/ 6 w 212"/>
                    <a:gd name="T31" fmla="*/ 0 h 55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212" h="554">
                      <a:moveTo>
                        <a:pt x="92" y="0"/>
                      </a:moveTo>
                      <a:lnTo>
                        <a:pt x="212" y="470"/>
                      </a:lnTo>
                      <a:lnTo>
                        <a:pt x="201" y="492"/>
                      </a:lnTo>
                      <a:lnTo>
                        <a:pt x="192" y="512"/>
                      </a:lnTo>
                      <a:lnTo>
                        <a:pt x="187" y="533"/>
                      </a:lnTo>
                      <a:lnTo>
                        <a:pt x="182" y="554"/>
                      </a:lnTo>
                      <a:lnTo>
                        <a:pt x="146" y="554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1" y="0"/>
                      </a:lnTo>
                      <a:lnTo>
                        <a:pt x="35" y="0"/>
                      </a:lnTo>
                      <a:lnTo>
                        <a:pt x="46" y="0"/>
                      </a:lnTo>
                      <a:lnTo>
                        <a:pt x="57" y="0"/>
                      </a:lnTo>
                      <a:lnTo>
                        <a:pt x="70" y="0"/>
                      </a:lnTo>
                      <a:lnTo>
                        <a:pt x="81" y="0"/>
                      </a:lnTo>
                      <a:lnTo>
                        <a:pt x="92" y="0"/>
                      </a:lnTo>
                      <a:close/>
                    </a:path>
                  </a:pathLst>
                </a:custGeom>
                <a:solidFill>
                  <a:srgbClr val="DB875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96" name="Freeform 274"/>
                <p:cNvSpPr>
                  <a:spLocks/>
                </p:cNvSpPr>
                <p:nvPr/>
              </p:nvSpPr>
              <p:spPr bwMode="auto">
                <a:xfrm>
                  <a:off x="4768" y="1422"/>
                  <a:ext cx="57" cy="138"/>
                </a:xfrm>
                <a:custGeom>
                  <a:avLst/>
                  <a:gdLst>
                    <a:gd name="T0" fmla="*/ 6 w 228"/>
                    <a:gd name="T1" fmla="*/ 0 h 554"/>
                    <a:gd name="T2" fmla="*/ 14 w 228"/>
                    <a:gd name="T3" fmla="*/ 33 h 554"/>
                    <a:gd name="T4" fmla="*/ 14 w 228"/>
                    <a:gd name="T5" fmla="*/ 34 h 554"/>
                    <a:gd name="T6" fmla="*/ 14 w 228"/>
                    <a:gd name="T7" fmla="*/ 34 h 554"/>
                    <a:gd name="T8" fmla="*/ 14 w 228"/>
                    <a:gd name="T9" fmla="*/ 34 h 554"/>
                    <a:gd name="T10" fmla="*/ 14 w 228"/>
                    <a:gd name="T11" fmla="*/ 34 h 554"/>
                    <a:gd name="T12" fmla="*/ 9 w 228"/>
                    <a:gd name="T13" fmla="*/ 34 h 554"/>
                    <a:gd name="T14" fmla="*/ 0 w 228"/>
                    <a:gd name="T15" fmla="*/ 0 h 554"/>
                    <a:gd name="T16" fmla="*/ 1 w 228"/>
                    <a:gd name="T17" fmla="*/ 0 h 554"/>
                    <a:gd name="T18" fmla="*/ 2 w 228"/>
                    <a:gd name="T19" fmla="*/ 0 h 554"/>
                    <a:gd name="T20" fmla="*/ 2 w 228"/>
                    <a:gd name="T21" fmla="*/ 0 h 554"/>
                    <a:gd name="T22" fmla="*/ 3 w 228"/>
                    <a:gd name="T23" fmla="*/ 0 h 554"/>
                    <a:gd name="T24" fmla="*/ 4 w 228"/>
                    <a:gd name="T25" fmla="*/ 0 h 554"/>
                    <a:gd name="T26" fmla="*/ 4 w 228"/>
                    <a:gd name="T27" fmla="*/ 0 h 554"/>
                    <a:gd name="T28" fmla="*/ 5 w 228"/>
                    <a:gd name="T29" fmla="*/ 0 h 554"/>
                    <a:gd name="T30" fmla="*/ 6 w 228"/>
                    <a:gd name="T31" fmla="*/ 0 h 55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228" h="554">
                      <a:moveTo>
                        <a:pt x="90" y="0"/>
                      </a:moveTo>
                      <a:lnTo>
                        <a:pt x="228" y="538"/>
                      </a:lnTo>
                      <a:lnTo>
                        <a:pt x="228" y="544"/>
                      </a:lnTo>
                      <a:lnTo>
                        <a:pt x="228" y="547"/>
                      </a:lnTo>
                      <a:lnTo>
                        <a:pt x="228" y="552"/>
                      </a:lnTo>
                      <a:lnTo>
                        <a:pt x="226" y="554"/>
                      </a:lnTo>
                      <a:lnTo>
                        <a:pt x="144" y="554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5" y="0"/>
                      </a:lnTo>
                      <a:lnTo>
                        <a:pt x="35" y="0"/>
                      </a:lnTo>
                      <a:lnTo>
                        <a:pt x="46" y="0"/>
                      </a:lnTo>
                      <a:lnTo>
                        <a:pt x="57" y="0"/>
                      </a:lnTo>
                      <a:lnTo>
                        <a:pt x="68" y="0"/>
                      </a:lnTo>
                      <a:lnTo>
                        <a:pt x="79" y="0"/>
                      </a:lnTo>
                      <a:lnTo>
                        <a:pt x="90" y="0"/>
                      </a:lnTo>
                      <a:close/>
                    </a:path>
                  </a:pathLst>
                </a:custGeom>
                <a:solidFill>
                  <a:srgbClr val="DD895B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97" name="Freeform 275"/>
                <p:cNvSpPr>
                  <a:spLocks/>
                </p:cNvSpPr>
                <p:nvPr/>
              </p:nvSpPr>
              <p:spPr bwMode="auto">
                <a:xfrm>
                  <a:off x="4758" y="1422"/>
                  <a:ext cx="58" cy="138"/>
                </a:xfrm>
                <a:custGeom>
                  <a:avLst/>
                  <a:gdLst>
                    <a:gd name="T0" fmla="*/ 5 w 231"/>
                    <a:gd name="T1" fmla="*/ 0 h 554"/>
                    <a:gd name="T2" fmla="*/ 15 w 231"/>
                    <a:gd name="T3" fmla="*/ 34 h 554"/>
                    <a:gd name="T4" fmla="*/ 9 w 231"/>
                    <a:gd name="T5" fmla="*/ 34 h 554"/>
                    <a:gd name="T6" fmla="*/ 0 w 231"/>
                    <a:gd name="T7" fmla="*/ 0 h 554"/>
                    <a:gd name="T8" fmla="*/ 1 w 231"/>
                    <a:gd name="T9" fmla="*/ 0 h 554"/>
                    <a:gd name="T10" fmla="*/ 2 w 231"/>
                    <a:gd name="T11" fmla="*/ 0 h 554"/>
                    <a:gd name="T12" fmla="*/ 2 w 231"/>
                    <a:gd name="T13" fmla="*/ 0 h 554"/>
                    <a:gd name="T14" fmla="*/ 3 w 231"/>
                    <a:gd name="T15" fmla="*/ 0 h 554"/>
                    <a:gd name="T16" fmla="*/ 3 w 231"/>
                    <a:gd name="T17" fmla="*/ 0 h 554"/>
                    <a:gd name="T18" fmla="*/ 4 w 231"/>
                    <a:gd name="T19" fmla="*/ 0 h 554"/>
                    <a:gd name="T20" fmla="*/ 5 w 231"/>
                    <a:gd name="T21" fmla="*/ 0 h 554"/>
                    <a:gd name="T22" fmla="*/ 5 w 231"/>
                    <a:gd name="T23" fmla="*/ 0 h 55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31" h="554">
                      <a:moveTo>
                        <a:pt x="85" y="0"/>
                      </a:moveTo>
                      <a:lnTo>
                        <a:pt x="231" y="554"/>
                      </a:lnTo>
                      <a:lnTo>
                        <a:pt x="142" y="554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2" y="0"/>
                      </a:lnTo>
                      <a:lnTo>
                        <a:pt x="32" y="0"/>
                      </a:lnTo>
                      <a:lnTo>
                        <a:pt x="44" y="0"/>
                      </a:lnTo>
                      <a:lnTo>
                        <a:pt x="52" y="0"/>
                      </a:lnTo>
                      <a:lnTo>
                        <a:pt x="62" y="0"/>
                      </a:lnTo>
                      <a:lnTo>
                        <a:pt x="74" y="0"/>
                      </a:lnTo>
                      <a:lnTo>
                        <a:pt x="85" y="0"/>
                      </a:lnTo>
                      <a:close/>
                    </a:path>
                  </a:pathLst>
                </a:custGeom>
                <a:solidFill>
                  <a:srgbClr val="DD8C5E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98" name="Freeform 276"/>
                <p:cNvSpPr>
                  <a:spLocks/>
                </p:cNvSpPr>
                <p:nvPr/>
              </p:nvSpPr>
              <p:spPr bwMode="auto">
                <a:xfrm>
                  <a:off x="4746" y="1421"/>
                  <a:ext cx="58" cy="139"/>
                </a:xfrm>
                <a:custGeom>
                  <a:avLst/>
                  <a:gdLst>
                    <a:gd name="T0" fmla="*/ 6 w 231"/>
                    <a:gd name="T1" fmla="*/ 0 h 556"/>
                    <a:gd name="T2" fmla="*/ 15 w 231"/>
                    <a:gd name="T3" fmla="*/ 35 h 556"/>
                    <a:gd name="T4" fmla="*/ 9 w 231"/>
                    <a:gd name="T5" fmla="*/ 35 h 556"/>
                    <a:gd name="T6" fmla="*/ 0 w 231"/>
                    <a:gd name="T7" fmla="*/ 0 h 556"/>
                    <a:gd name="T8" fmla="*/ 1 w 231"/>
                    <a:gd name="T9" fmla="*/ 0 h 556"/>
                    <a:gd name="T10" fmla="*/ 2 w 231"/>
                    <a:gd name="T11" fmla="*/ 0 h 556"/>
                    <a:gd name="T12" fmla="*/ 2 w 231"/>
                    <a:gd name="T13" fmla="*/ 0 h 556"/>
                    <a:gd name="T14" fmla="*/ 3 w 231"/>
                    <a:gd name="T15" fmla="*/ 0 h 556"/>
                    <a:gd name="T16" fmla="*/ 4 w 231"/>
                    <a:gd name="T17" fmla="*/ 0 h 556"/>
                    <a:gd name="T18" fmla="*/ 4 w 231"/>
                    <a:gd name="T19" fmla="*/ 0 h 556"/>
                    <a:gd name="T20" fmla="*/ 5 w 231"/>
                    <a:gd name="T21" fmla="*/ 0 h 556"/>
                    <a:gd name="T22" fmla="*/ 6 w 231"/>
                    <a:gd name="T23" fmla="*/ 0 h 55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31" h="556">
                      <a:moveTo>
                        <a:pt x="87" y="2"/>
                      </a:moveTo>
                      <a:lnTo>
                        <a:pt x="231" y="556"/>
                      </a:lnTo>
                      <a:lnTo>
                        <a:pt x="142" y="556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2" y="2"/>
                      </a:lnTo>
                      <a:lnTo>
                        <a:pt x="32" y="2"/>
                      </a:lnTo>
                      <a:lnTo>
                        <a:pt x="43" y="2"/>
                      </a:lnTo>
                      <a:lnTo>
                        <a:pt x="55" y="2"/>
                      </a:lnTo>
                      <a:lnTo>
                        <a:pt x="66" y="2"/>
                      </a:lnTo>
                      <a:lnTo>
                        <a:pt x="76" y="2"/>
                      </a:lnTo>
                      <a:lnTo>
                        <a:pt x="87" y="2"/>
                      </a:lnTo>
                      <a:close/>
                    </a:path>
                  </a:pathLst>
                </a:custGeom>
                <a:solidFill>
                  <a:srgbClr val="DD8E5E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99" name="Freeform 277"/>
                <p:cNvSpPr>
                  <a:spLocks/>
                </p:cNvSpPr>
                <p:nvPr/>
              </p:nvSpPr>
              <p:spPr bwMode="auto">
                <a:xfrm>
                  <a:off x="4735" y="1421"/>
                  <a:ext cx="58" cy="139"/>
                </a:xfrm>
                <a:custGeom>
                  <a:avLst/>
                  <a:gdLst>
                    <a:gd name="T0" fmla="*/ 6 w 232"/>
                    <a:gd name="T1" fmla="*/ 0 h 556"/>
                    <a:gd name="T2" fmla="*/ 15 w 232"/>
                    <a:gd name="T3" fmla="*/ 35 h 556"/>
                    <a:gd name="T4" fmla="*/ 9 w 232"/>
                    <a:gd name="T5" fmla="*/ 35 h 556"/>
                    <a:gd name="T6" fmla="*/ 0 w 232"/>
                    <a:gd name="T7" fmla="*/ 0 h 556"/>
                    <a:gd name="T8" fmla="*/ 1 w 232"/>
                    <a:gd name="T9" fmla="*/ 0 h 556"/>
                    <a:gd name="T10" fmla="*/ 2 w 232"/>
                    <a:gd name="T11" fmla="*/ 0 h 556"/>
                    <a:gd name="T12" fmla="*/ 2 w 232"/>
                    <a:gd name="T13" fmla="*/ 0 h 556"/>
                    <a:gd name="T14" fmla="*/ 3 w 232"/>
                    <a:gd name="T15" fmla="*/ 0 h 556"/>
                    <a:gd name="T16" fmla="*/ 4 w 232"/>
                    <a:gd name="T17" fmla="*/ 0 h 556"/>
                    <a:gd name="T18" fmla="*/ 4 w 232"/>
                    <a:gd name="T19" fmla="*/ 0 h 556"/>
                    <a:gd name="T20" fmla="*/ 5 w 232"/>
                    <a:gd name="T21" fmla="*/ 0 h 556"/>
                    <a:gd name="T22" fmla="*/ 6 w 232"/>
                    <a:gd name="T23" fmla="*/ 0 h 55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32" h="556">
                      <a:moveTo>
                        <a:pt x="90" y="2"/>
                      </a:moveTo>
                      <a:lnTo>
                        <a:pt x="232" y="556"/>
                      </a:lnTo>
                      <a:lnTo>
                        <a:pt x="142" y="556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2" y="0"/>
                      </a:lnTo>
                      <a:lnTo>
                        <a:pt x="34" y="0"/>
                      </a:lnTo>
                      <a:lnTo>
                        <a:pt x="44" y="0"/>
                      </a:lnTo>
                      <a:lnTo>
                        <a:pt x="55" y="0"/>
                      </a:lnTo>
                      <a:lnTo>
                        <a:pt x="66" y="0"/>
                      </a:lnTo>
                      <a:lnTo>
                        <a:pt x="80" y="2"/>
                      </a:lnTo>
                      <a:lnTo>
                        <a:pt x="90" y="2"/>
                      </a:lnTo>
                      <a:close/>
                    </a:path>
                  </a:pathLst>
                </a:custGeom>
                <a:solidFill>
                  <a:srgbClr val="E0916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00" name="Freeform 278"/>
                <p:cNvSpPr>
                  <a:spLocks/>
                </p:cNvSpPr>
                <p:nvPr/>
              </p:nvSpPr>
              <p:spPr bwMode="auto">
                <a:xfrm>
                  <a:off x="4724" y="1420"/>
                  <a:ext cx="58" cy="140"/>
                </a:xfrm>
                <a:custGeom>
                  <a:avLst/>
                  <a:gdLst>
                    <a:gd name="T0" fmla="*/ 6 w 232"/>
                    <a:gd name="T1" fmla="*/ 0 h 562"/>
                    <a:gd name="T2" fmla="*/ 15 w 232"/>
                    <a:gd name="T3" fmla="*/ 35 h 562"/>
                    <a:gd name="T4" fmla="*/ 9 w 232"/>
                    <a:gd name="T5" fmla="*/ 35 h 562"/>
                    <a:gd name="T6" fmla="*/ 0 w 232"/>
                    <a:gd name="T7" fmla="*/ 0 h 562"/>
                    <a:gd name="T8" fmla="*/ 1 w 232"/>
                    <a:gd name="T9" fmla="*/ 0 h 562"/>
                    <a:gd name="T10" fmla="*/ 2 w 232"/>
                    <a:gd name="T11" fmla="*/ 0 h 562"/>
                    <a:gd name="T12" fmla="*/ 2 w 232"/>
                    <a:gd name="T13" fmla="*/ 0 h 562"/>
                    <a:gd name="T14" fmla="*/ 3 w 232"/>
                    <a:gd name="T15" fmla="*/ 0 h 562"/>
                    <a:gd name="T16" fmla="*/ 4 w 232"/>
                    <a:gd name="T17" fmla="*/ 0 h 562"/>
                    <a:gd name="T18" fmla="*/ 4 w 232"/>
                    <a:gd name="T19" fmla="*/ 0 h 562"/>
                    <a:gd name="T20" fmla="*/ 5 w 232"/>
                    <a:gd name="T21" fmla="*/ 0 h 562"/>
                    <a:gd name="T22" fmla="*/ 6 w 232"/>
                    <a:gd name="T23" fmla="*/ 0 h 56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32" h="562">
                      <a:moveTo>
                        <a:pt x="90" y="6"/>
                      </a:moveTo>
                      <a:lnTo>
                        <a:pt x="232" y="562"/>
                      </a:lnTo>
                      <a:lnTo>
                        <a:pt x="142" y="562"/>
                      </a:lnTo>
                      <a:lnTo>
                        <a:pt x="0" y="0"/>
                      </a:lnTo>
                      <a:lnTo>
                        <a:pt x="11" y="3"/>
                      </a:lnTo>
                      <a:lnTo>
                        <a:pt x="22" y="3"/>
                      </a:lnTo>
                      <a:lnTo>
                        <a:pt x="33" y="6"/>
                      </a:lnTo>
                      <a:lnTo>
                        <a:pt x="44" y="6"/>
                      </a:lnTo>
                      <a:lnTo>
                        <a:pt x="55" y="6"/>
                      </a:lnTo>
                      <a:lnTo>
                        <a:pt x="66" y="6"/>
                      </a:lnTo>
                      <a:lnTo>
                        <a:pt x="80" y="6"/>
                      </a:lnTo>
                      <a:lnTo>
                        <a:pt x="90" y="6"/>
                      </a:lnTo>
                      <a:close/>
                    </a:path>
                  </a:pathLst>
                </a:custGeom>
                <a:solidFill>
                  <a:srgbClr val="E0936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01" name="Freeform 279"/>
                <p:cNvSpPr>
                  <a:spLocks/>
                </p:cNvSpPr>
                <p:nvPr/>
              </p:nvSpPr>
              <p:spPr bwMode="auto">
                <a:xfrm>
                  <a:off x="4712" y="1420"/>
                  <a:ext cx="59" cy="140"/>
                </a:xfrm>
                <a:custGeom>
                  <a:avLst/>
                  <a:gdLst>
                    <a:gd name="T0" fmla="*/ 6 w 233"/>
                    <a:gd name="T1" fmla="*/ 0 h 562"/>
                    <a:gd name="T2" fmla="*/ 15 w 233"/>
                    <a:gd name="T3" fmla="*/ 35 h 562"/>
                    <a:gd name="T4" fmla="*/ 9 w 233"/>
                    <a:gd name="T5" fmla="*/ 35 h 562"/>
                    <a:gd name="T6" fmla="*/ 0 w 233"/>
                    <a:gd name="T7" fmla="*/ 0 h 562"/>
                    <a:gd name="T8" fmla="*/ 1 w 233"/>
                    <a:gd name="T9" fmla="*/ 0 h 562"/>
                    <a:gd name="T10" fmla="*/ 1 w 233"/>
                    <a:gd name="T11" fmla="*/ 0 h 562"/>
                    <a:gd name="T12" fmla="*/ 2 w 233"/>
                    <a:gd name="T13" fmla="*/ 0 h 562"/>
                    <a:gd name="T14" fmla="*/ 3 w 233"/>
                    <a:gd name="T15" fmla="*/ 0 h 562"/>
                    <a:gd name="T16" fmla="*/ 4 w 233"/>
                    <a:gd name="T17" fmla="*/ 0 h 562"/>
                    <a:gd name="T18" fmla="*/ 5 w 233"/>
                    <a:gd name="T19" fmla="*/ 0 h 562"/>
                    <a:gd name="T20" fmla="*/ 5 w 233"/>
                    <a:gd name="T21" fmla="*/ 0 h 562"/>
                    <a:gd name="T22" fmla="*/ 6 w 233"/>
                    <a:gd name="T23" fmla="*/ 0 h 56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33" h="562">
                      <a:moveTo>
                        <a:pt x="91" y="6"/>
                      </a:moveTo>
                      <a:lnTo>
                        <a:pt x="233" y="562"/>
                      </a:lnTo>
                      <a:lnTo>
                        <a:pt x="146" y="562"/>
                      </a:ln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21" y="0"/>
                      </a:lnTo>
                      <a:lnTo>
                        <a:pt x="35" y="0"/>
                      </a:lnTo>
                      <a:lnTo>
                        <a:pt x="45" y="0"/>
                      </a:lnTo>
                      <a:lnTo>
                        <a:pt x="56" y="0"/>
                      </a:lnTo>
                      <a:lnTo>
                        <a:pt x="70" y="3"/>
                      </a:lnTo>
                      <a:lnTo>
                        <a:pt x="81" y="3"/>
                      </a:lnTo>
                      <a:lnTo>
                        <a:pt x="91" y="6"/>
                      </a:lnTo>
                      <a:close/>
                    </a:path>
                  </a:pathLst>
                </a:custGeom>
                <a:solidFill>
                  <a:srgbClr val="E0966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02" name="Freeform 280"/>
                <p:cNvSpPr>
                  <a:spLocks/>
                </p:cNvSpPr>
                <p:nvPr/>
              </p:nvSpPr>
              <p:spPr bwMode="auto">
                <a:xfrm>
                  <a:off x="4701" y="1420"/>
                  <a:ext cx="58" cy="140"/>
                </a:xfrm>
                <a:custGeom>
                  <a:avLst/>
                  <a:gdLst>
                    <a:gd name="T0" fmla="*/ 6 w 231"/>
                    <a:gd name="T1" fmla="*/ 0 h 562"/>
                    <a:gd name="T2" fmla="*/ 15 w 231"/>
                    <a:gd name="T3" fmla="*/ 35 h 562"/>
                    <a:gd name="T4" fmla="*/ 9 w 231"/>
                    <a:gd name="T5" fmla="*/ 35 h 562"/>
                    <a:gd name="T6" fmla="*/ 0 w 231"/>
                    <a:gd name="T7" fmla="*/ 0 h 562"/>
                    <a:gd name="T8" fmla="*/ 1 w 231"/>
                    <a:gd name="T9" fmla="*/ 0 h 562"/>
                    <a:gd name="T10" fmla="*/ 1 w 231"/>
                    <a:gd name="T11" fmla="*/ 0 h 562"/>
                    <a:gd name="T12" fmla="*/ 2 w 231"/>
                    <a:gd name="T13" fmla="*/ 0 h 562"/>
                    <a:gd name="T14" fmla="*/ 3 w 231"/>
                    <a:gd name="T15" fmla="*/ 0 h 562"/>
                    <a:gd name="T16" fmla="*/ 4 w 231"/>
                    <a:gd name="T17" fmla="*/ 0 h 562"/>
                    <a:gd name="T18" fmla="*/ 4 w 231"/>
                    <a:gd name="T19" fmla="*/ 0 h 562"/>
                    <a:gd name="T20" fmla="*/ 5 w 231"/>
                    <a:gd name="T21" fmla="*/ 0 h 562"/>
                    <a:gd name="T22" fmla="*/ 6 w 231"/>
                    <a:gd name="T23" fmla="*/ 0 h 56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31" h="562">
                      <a:moveTo>
                        <a:pt x="89" y="0"/>
                      </a:moveTo>
                      <a:lnTo>
                        <a:pt x="231" y="562"/>
                      </a:lnTo>
                      <a:lnTo>
                        <a:pt x="146" y="562"/>
                      </a:ln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21" y="0"/>
                      </a:lnTo>
                      <a:lnTo>
                        <a:pt x="33" y="0"/>
                      </a:lnTo>
                      <a:lnTo>
                        <a:pt x="44" y="0"/>
                      </a:lnTo>
                      <a:lnTo>
                        <a:pt x="54" y="0"/>
                      </a:lnTo>
                      <a:lnTo>
                        <a:pt x="68" y="0"/>
                      </a:lnTo>
                      <a:lnTo>
                        <a:pt x="79" y="0"/>
                      </a:lnTo>
                      <a:lnTo>
                        <a:pt x="89" y="0"/>
                      </a:lnTo>
                      <a:close/>
                    </a:path>
                  </a:pathLst>
                </a:custGeom>
                <a:solidFill>
                  <a:srgbClr val="E0996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03" name="Freeform 281"/>
                <p:cNvSpPr>
                  <a:spLocks/>
                </p:cNvSpPr>
                <p:nvPr/>
              </p:nvSpPr>
              <p:spPr bwMode="auto">
                <a:xfrm>
                  <a:off x="4700" y="1420"/>
                  <a:ext cx="49" cy="140"/>
                </a:xfrm>
                <a:custGeom>
                  <a:avLst/>
                  <a:gdLst>
                    <a:gd name="T0" fmla="*/ 3 w 198"/>
                    <a:gd name="T1" fmla="*/ 0 h 562"/>
                    <a:gd name="T2" fmla="*/ 12 w 198"/>
                    <a:gd name="T3" fmla="*/ 35 h 562"/>
                    <a:gd name="T4" fmla="*/ 7 w 198"/>
                    <a:gd name="T5" fmla="*/ 35 h 562"/>
                    <a:gd name="T6" fmla="*/ 0 w 198"/>
                    <a:gd name="T7" fmla="*/ 9 h 562"/>
                    <a:gd name="T8" fmla="*/ 0 w 198"/>
                    <a:gd name="T9" fmla="*/ 0 h 562"/>
                    <a:gd name="T10" fmla="*/ 1 w 198"/>
                    <a:gd name="T11" fmla="*/ 0 h 562"/>
                    <a:gd name="T12" fmla="*/ 2 w 198"/>
                    <a:gd name="T13" fmla="*/ 0 h 562"/>
                    <a:gd name="T14" fmla="*/ 2 w 198"/>
                    <a:gd name="T15" fmla="*/ 0 h 562"/>
                    <a:gd name="T16" fmla="*/ 3 w 198"/>
                    <a:gd name="T17" fmla="*/ 0 h 56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98" h="562">
                      <a:moveTo>
                        <a:pt x="52" y="0"/>
                      </a:moveTo>
                      <a:lnTo>
                        <a:pt x="198" y="562"/>
                      </a:lnTo>
                      <a:lnTo>
                        <a:pt x="108" y="562"/>
                      </a:lnTo>
                      <a:lnTo>
                        <a:pt x="0" y="147"/>
                      </a:lnTo>
                      <a:lnTo>
                        <a:pt x="6" y="0"/>
                      </a:lnTo>
                      <a:lnTo>
                        <a:pt x="16" y="0"/>
                      </a:lnTo>
                      <a:lnTo>
                        <a:pt x="27" y="0"/>
                      </a:lnTo>
                      <a:lnTo>
                        <a:pt x="41" y="0"/>
                      </a:lnTo>
                      <a:lnTo>
                        <a:pt x="52" y="0"/>
                      </a:lnTo>
                      <a:close/>
                    </a:path>
                  </a:pathLst>
                </a:custGeom>
                <a:solidFill>
                  <a:srgbClr val="E29E6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04" name="Freeform 282"/>
                <p:cNvSpPr>
                  <a:spLocks/>
                </p:cNvSpPr>
                <p:nvPr/>
              </p:nvSpPr>
              <p:spPr bwMode="auto">
                <a:xfrm>
                  <a:off x="4700" y="1420"/>
                  <a:ext cx="38" cy="140"/>
                </a:xfrm>
                <a:custGeom>
                  <a:avLst/>
                  <a:gdLst>
                    <a:gd name="T0" fmla="*/ 0 w 154"/>
                    <a:gd name="T1" fmla="*/ 0 h 562"/>
                    <a:gd name="T2" fmla="*/ 9 w 154"/>
                    <a:gd name="T3" fmla="*/ 35 h 562"/>
                    <a:gd name="T4" fmla="*/ 4 w 154"/>
                    <a:gd name="T5" fmla="*/ 35 h 562"/>
                    <a:gd name="T6" fmla="*/ 0 w 154"/>
                    <a:gd name="T7" fmla="*/ 20 h 562"/>
                    <a:gd name="T8" fmla="*/ 0 w 154"/>
                    <a:gd name="T9" fmla="*/ 0 h 562"/>
                    <a:gd name="T10" fmla="*/ 0 w 154"/>
                    <a:gd name="T11" fmla="*/ 0 h 56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54" h="562">
                      <a:moveTo>
                        <a:pt x="8" y="0"/>
                      </a:moveTo>
                      <a:lnTo>
                        <a:pt x="154" y="562"/>
                      </a:lnTo>
                      <a:lnTo>
                        <a:pt x="62" y="562"/>
                      </a:lnTo>
                      <a:lnTo>
                        <a:pt x="0" y="319"/>
                      </a:lnTo>
                      <a:lnTo>
                        <a:pt x="6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E5A36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05" name="Freeform 283"/>
                <p:cNvSpPr>
                  <a:spLocks/>
                </p:cNvSpPr>
                <p:nvPr/>
              </p:nvSpPr>
              <p:spPr bwMode="auto">
                <a:xfrm>
                  <a:off x="4700" y="1457"/>
                  <a:ext cx="27" cy="103"/>
                </a:xfrm>
                <a:custGeom>
                  <a:avLst/>
                  <a:gdLst>
                    <a:gd name="T0" fmla="*/ 0 w 108"/>
                    <a:gd name="T1" fmla="*/ 0 h 415"/>
                    <a:gd name="T2" fmla="*/ 7 w 108"/>
                    <a:gd name="T3" fmla="*/ 26 h 415"/>
                    <a:gd name="T4" fmla="*/ 1 w 108"/>
                    <a:gd name="T5" fmla="*/ 26 h 415"/>
                    <a:gd name="T6" fmla="*/ 0 w 108"/>
                    <a:gd name="T7" fmla="*/ 21 h 415"/>
                    <a:gd name="T8" fmla="*/ 0 w 108"/>
                    <a:gd name="T9" fmla="*/ 0 h 4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8" h="415">
                      <a:moveTo>
                        <a:pt x="0" y="0"/>
                      </a:moveTo>
                      <a:lnTo>
                        <a:pt x="108" y="415"/>
                      </a:lnTo>
                      <a:lnTo>
                        <a:pt x="18" y="415"/>
                      </a:lnTo>
                      <a:lnTo>
                        <a:pt x="0" y="34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5A57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06" name="Freeform 284"/>
                <p:cNvSpPr>
                  <a:spLocks/>
                </p:cNvSpPr>
                <p:nvPr/>
              </p:nvSpPr>
              <p:spPr bwMode="auto">
                <a:xfrm>
                  <a:off x="4700" y="1499"/>
                  <a:ext cx="15" cy="61"/>
                </a:xfrm>
                <a:custGeom>
                  <a:avLst/>
                  <a:gdLst>
                    <a:gd name="T0" fmla="*/ 0 w 62"/>
                    <a:gd name="T1" fmla="*/ 0 h 243"/>
                    <a:gd name="T2" fmla="*/ 4 w 62"/>
                    <a:gd name="T3" fmla="*/ 15 h 243"/>
                    <a:gd name="T4" fmla="*/ 0 w 62"/>
                    <a:gd name="T5" fmla="*/ 15 h 243"/>
                    <a:gd name="T6" fmla="*/ 0 w 62"/>
                    <a:gd name="T7" fmla="*/ 0 h 24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2" h="243">
                      <a:moveTo>
                        <a:pt x="0" y="0"/>
                      </a:moveTo>
                      <a:lnTo>
                        <a:pt x="62" y="243"/>
                      </a:lnTo>
                      <a:lnTo>
                        <a:pt x="0" y="24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8A875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07" name="Freeform 285"/>
                <p:cNvSpPr>
                  <a:spLocks/>
                </p:cNvSpPr>
                <p:nvPr/>
              </p:nvSpPr>
              <p:spPr bwMode="auto">
                <a:xfrm>
                  <a:off x="4700" y="1543"/>
                  <a:ext cx="4" cy="17"/>
                </a:xfrm>
                <a:custGeom>
                  <a:avLst/>
                  <a:gdLst>
                    <a:gd name="T0" fmla="*/ 0 w 18"/>
                    <a:gd name="T1" fmla="*/ 0 h 70"/>
                    <a:gd name="T2" fmla="*/ 1 w 18"/>
                    <a:gd name="T3" fmla="*/ 4 h 70"/>
                    <a:gd name="T4" fmla="*/ 0 w 18"/>
                    <a:gd name="T5" fmla="*/ 4 h 70"/>
                    <a:gd name="T6" fmla="*/ 0 w 18"/>
                    <a:gd name="T7" fmla="*/ 0 h 7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8" h="70">
                      <a:moveTo>
                        <a:pt x="0" y="0"/>
                      </a:moveTo>
                      <a:lnTo>
                        <a:pt x="18" y="70"/>
                      </a:lnTo>
                      <a:lnTo>
                        <a:pt x="0" y="7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8AA7A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08" name="Freeform 286"/>
                <p:cNvSpPr>
                  <a:spLocks/>
                </p:cNvSpPr>
                <p:nvPr/>
              </p:nvSpPr>
              <p:spPr bwMode="auto">
                <a:xfrm>
                  <a:off x="4188" y="1470"/>
                  <a:ext cx="119" cy="100"/>
                </a:xfrm>
                <a:custGeom>
                  <a:avLst/>
                  <a:gdLst>
                    <a:gd name="T0" fmla="*/ 28 w 475"/>
                    <a:gd name="T1" fmla="*/ 0 h 400"/>
                    <a:gd name="T2" fmla="*/ 30 w 475"/>
                    <a:gd name="T3" fmla="*/ 6 h 400"/>
                    <a:gd name="T4" fmla="*/ 27 w 475"/>
                    <a:gd name="T5" fmla="*/ 8 h 400"/>
                    <a:gd name="T6" fmla="*/ 24 w 475"/>
                    <a:gd name="T7" fmla="*/ 10 h 400"/>
                    <a:gd name="T8" fmla="*/ 21 w 475"/>
                    <a:gd name="T9" fmla="*/ 11 h 400"/>
                    <a:gd name="T10" fmla="*/ 19 w 475"/>
                    <a:gd name="T11" fmla="*/ 13 h 400"/>
                    <a:gd name="T12" fmla="*/ 16 w 475"/>
                    <a:gd name="T13" fmla="*/ 16 h 400"/>
                    <a:gd name="T14" fmla="*/ 15 w 475"/>
                    <a:gd name="T15" fmla="*/ 19 h 400"/>
                    <a:gd name="T16" fmla="*/ 13 w 475"/>
                    <a:gd name="T17" fmla="*/ 22 h 400"/>
                    <a:gd name="T18" fmla="*/ 12 w 475"/>
                    <a:gd name="T19" fmla="*/ 25 h 400"/>
                    <a:gd name="T20" fmla="*/ 10 w 475"/>
                    <a:gd name="T21" fmla="*/ 25 h 400"/>
                    <a:gd name="T22" fmla="*/ 9 w 475"/>
                    <a:gd name="T23" fmla="*/ 25 h 400"/>
                    <a:gd name="T24" fmla="*/ 7 w 475"/>
                    <a:gd name="T25" fmla="*/ 25 h 400"/>
                    <a:gd name="T26" fmla="*/ 6 w 475"/>
                    <a:gd name="T27" fmla="*/ 25 h 400"/>
                    <a:gd name="T28" fmla="*/ 4 w 475"/>
                    <a:gd name="T29" fmla="*/ 25 h 400"/>
                    <a:gd name="T30" fmla="*/ 3 w 475"/>
                    <a:gd name="T31" fmla="*/ 25 h 400"/>
                    <a:gd name="T32" fmla="*/ 1 w 475"/>
                    <a:gd name="T33" fmla="*/ 25 h 400"/>
                    <a:gd name="T34" fmla="*/ 0 w 475"/>
                    <a:gd name="T35" fmla="*/ 25 h 400"/>
                    <a:gd name="T36" fmla="*/ 1 w 475"/>
                    <a:gd name="T37" fmla="*/ 23 h 400"/>
                    <a:gd name="T38" fmla="*/ 1 w 475"/>
                    <a:gd name="T39" fmla="*/ 21 h 400"/>
                    <a:gd name="T40" fmla="*/ 2 w 475"/>
                    <a:gd name="T41" fmla="*/ 19 h 400"/>
                    <a:gd name="T42" fmla="*/ 3 w 475"/>
                    <a:gd name="T43" fmla="*/ 16 h 400"/>
                    <a:gd name="T44" fmla="*/ 4 w 475"/>
                    <a:gd name="T45" fmla="*/ 15 h 400"/>
                    <a:gd name="T46" fmla="*/ 6 w 475"/>
                    <a:gd name="T47" fmla="*/ 13 h 400"/>
                    <a:gd name="T48" fmla="*/ 7 w 475"/>
                    <a:gd name="T49" fmla="*/ 11 h 400"/>
                    <a:gd name="T50" fmla="*/ 9 w 475"/>
                    <a:gd name="T51" fmla="*/ 9 h 400"/>
                    <a:gd name="T52" fmla="*/ 11 w 475"/>
                    <a:gd name="T53" fmla="*/ 8 h 400"/>
                    <a:gd name="T54" fmla="*/ 13 w 475"/>
                    <a:gd name="T55" fmla="*/ 6 h 400"/>
                    <a:gd name="T56" fmla="*/ 15 w 475"/>
                    <a:gd name="T57" fmla="*/ 5 h 400"/>
                    <a:gd name="T58" fmla="*/ 18 w 475"/>
                    <a:gd name="T59" fmla="*/ 4 h 400"/>
                    <a:gd name="T60" fmla="*/ 20 w 475"/>
                    <a:gd name="T61" fmla="*/ 3 h 400"/>
                    <a:gd name="T62" fmla="*/ 23 w 475"/>
                    <a:gd name="T63" fmla="*/ 2 h 400"/>
                    <a:gd name="T64" fmla="*/ 25 w 475"/>
                    <a:gd name="T65" fmla="*/ 1 h 400"/>
                    <a:gd name="T66" fmla="*/ 28 w 475"/>
                    <a:gd name="T67" fmla="*/ 0 h 40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475" h="400">
                      <a:moveTo>
                        <a:pt x="443" y="0"/>
                      </a:moveTo>
                      <a:lnTo>
                        <a:pt x="475" y="100"/>
                      </a:lnTo>
                      <a:lnTo>
                        <a:pt x="427" y="123"/>
                      </a:lnTo>
                      <a:lnTo>
                        <a:pt x="380" y="150"/>
                      </a:lnTo>
                      <a:lnTo>
                        <a:pt x="337" y="180"/>
                      </a:lnTo>
                      <a:lnTo>
                        <a:pt x="299" y="212"/>
                      </a:lnTo>
                      <a:lnTo>
                        <a:pt x="261" y="253"/>
                      </a:lnTo>
                      <a:lnTo>
                        <a:pt x="231" y="294"/>
                      </a:lnTo>
                      <a:lnTo>
                        <a:pt x="203" y="342"/>
                      </a:lnTo>
                      <a:lnTo>
                        <a:pt x="182" y="391"/>
                      </a:lnTo>
                      <a:lnTo>
                        <a:pt x="161" y="395"/>
                      </a:lnTo>
                      <a:lnTo>
                        <a:pt x="138" y="397"/>
                      </a:lnTo>
                      <a:lnTo>
                        <a:pt x="117" y="397"/>
                      </a:lnTo>
                      <a:lnTo>
                        <a:pt x="92" y="400"/>
                      </a:lnTo>
                      <a:lnTo>
                        <a:pt x="67" y="400"/>
                      </a:lnTo>
                      <a:lnTo>
                        <a:pt x="44" y="400"/>
                      </a:lnTo>
                      <a:lnTo>
                        <a:pt x="21" y="400"/>
                      </a:lnTo>
                      <a:lnTo>
                        <a:pt x="0" y="400"/>
                      </a:lnTo>
                      <a:lnTo>
                        <a:pt x="8" y="361"/>
                      </a:lnTo>
                      <a:lnTo>
                        <a:pt x="16" y="326"/>
                      </a:lnTo>
                      <a:lnTo>
                        <a:pt x="30" y="294"/>
                      </a:lnTo>
                      <a:lnTo>
                        <a:pt x="49" y="261"/>
                      </a:lnTo>
                      <a:lnTo>
                        <a:pt x="67" y="231"/>
                      </a:lnTo>
                      <a:lnTo>
                        <a:pt x="92" y="201"/>
                      </a:lnTo>
                      <a:lnTo>
                        <a:pt x="117" y="174"/>
                      </a:lnTo>
                      <a:lnTo>
                        <a:pt x="143" y="147"/>
                      </a:lnTo>
                      <a:lnTo>
                        <a:pt x="177" y="123"/>
                      </a:lnTo>
                      <a:lnTo>
                        <a:pt x="209" y="100"/>
                      </a:lnTo>
                      <a:lnTo>
                        <a:pt x="244" y="79"/>
                      </a:lnTo>
                      <a:lnTo>
                        <a:pt x="279" y="60"/>
                      </a:lnTo>
                      <a:lnTo>
                        <a:pt x="318" y="40"/>
                      </a:lnTo>
                      <a:lnTo>
                        <a:pt x="358" y="28"/>
                      </a:lnTo>
                      <a:lnTo>
                        <a:pt x="399" y="12"/>
                      </a:lnTo>
                      <a:lnTo>
                        <a:pt x="443" y="0"/>
                      </a:lnTo>
                      <a:close/>
                    </a:path>
                  </a:pathLst>
                </a:custGeom>
                <a:solidFill>
                  <a:srgbClr val="CC562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09" name="Freeform 287"/>
                <p:cNvSpPr>
                  <a:spLocks/>
                </p:cNvSpPr>
                <p:nvPr/>
              </p:nvSpPr>
              <p:spPr bwMode="auto">
                <a:xfrm>
                  <a:off x="4293" y="1468"/>
                  <a:ext cx="21" cy="29"/>
                </a:xfrm>
                <a:custGeom>
                  <a:avLst/>
                  <a:gdLst>
                    <a:gd name="T0" fmla="*/ 2 w 81"/>
                    <a:gd name="T1" fmla="*/ 7 h 117"/>
                    <a:gd name="T2" fmla="*/ 0 w 81"/>
                    <a:gd name="T3" fmla="*/ 1 h 117"/>
                    <a:gd name="T4" fmla="*/ 1 w 81"/>
                    <a:gd name="T5" fmla="*/ 1 h 117"/>
                    <a:gd name="T6" fmla="*/ 2 w 81"/>
                    <a:gd name="T7" fmla="*/ 1 h 117"/>
                    <a:gd name="T8" fmla="*/ 2 w 81"/>
                    <a:gd name="T9" fmla="*/ 0 h 117"/>
                    <a:gd name="T10" fmla="*/ 3 w 81"/>
                    <a:gd name="T11" fmla="*/ 0 h 117"/>
                    <a:gd name="T12" fmla="*/ 5 w 81"/>
                    <a:gd name="T13" fmla="*/ 6 h 117"/>
                    <a:gd name="T14" fmla="*/ 4 w 81"/>
                    <a:gd name="T15" fmla="*/ 6 h 117"/>
                    <a:gd name="T16" fmla="*/ 4 w 81"/>
                    <a:gd name="T17" fmla="*/ 7 h 117"/>
                    <a:gd name="T18" fmla="*/ 3 w 81"/>
                    <a:gd name="T19" fmla="*/ 7 h 117"/>
                    <a:gd name="T20" fmla="*/ 2 w 81"/>
                    <a:gd name="T21" fmla="*/ 7 h 1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1" h="117">
                      <a:moveTo>
                        <a:pt x="29" y="117"/>
                      </a:moveTo>
                      <a:lnTo>
                        <a:pt x="0" y="13"/>
                      </a:lnTo>
                      <a:lnTo>
                        <a:pt x="10" y="13"/>
                      </a:lnTo>
                      <a:lnTo>
                        <a:pt x="23" y="11"/>
                      </a:lnTo>
                      <a:lnTo>
                        <a:pt x="35" y="6"/>
                      </a:lnTo>
                      <a:lnTo>
                        <a:pt x="48" y="0"/>
                      </a:lnTo>
                      <a:lnTo>
                        <a:pt x="81" y="101"/>
                      </a:lnTo>
                      <a:lnTo>
                        <a:pt x="67" y="106"/>
                      </a:lnTo>
                      <a:lnTo>
                        <a:pt x="56" y="108"/>
                      </a:lnTo>
                      <a:lnTo>
                        <a:pt x="42" y="114"/>
                      </a:lnTo>
                      <a:lnTo>
                        <a:pt x="29" y="117"/>
                      </a:lnTo>
                      <a:close/>
                    </a:path>
                  </a:pathLst>
                </a:custGeom>
                <a:solidFill>
                  <a:srgbClr val="CC562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10" name="Freeform 288"/>
                <p:cNvSpPr>
                  <a:spLocks/>
                </p:cNvSpPr>
                <p:nvPr/>
              </p:nvSpPr>
              <p:spPr bwMode="auto">
                <a:xfrm>
                  <a:off x="4299" y="1467"/>
                  <a:ext cx="20" cy="28"/>
                </a:xfrm>
                <a:custGeom>
                  <a:avLst/>
                  <a:gdLst>
                    <a:gd name="T0" fmla="*/ 2 w 81"/>
                    <a:gd name="T1" fmla="*/ 7 h 111"/>
                    <a:gd name="T2" fmla="*/ 0 w 81"/>
                    <a:gd name="T3" fmla="*/ 1 h 111"/>
                    <a:gd name="T4" fmla="*/ 1 w 81"/>
                    <a:gd name="T5" fmla="*/ 1 h 111"/>
                    <a:gd name="T6" fmla="*/ 2 w 81"/>
                    <a:gd name="T7" fmla="*/ 0 h 111"/>
                    <a:gd name="T8" fmla="*/ 2 w 81"/>
                    <a:gd name="T9" fmla="*/ 0 h 111"/>
                    <a:gd name="T10" fmla="*/ 3 w 81"/>
                    <a:gd name="T11" fmla="*/ 0 h 111"/>
                    <a:gd name="T12" fmla="*/ 5 w 81"/>
                    <a:gd name="T13" fmla="*/ 6 h 111"/>
                    <a:gd name="T14" fmla="*/ 4 w 81"/>
                    <a:gd name="T15" fmla="*/ 6 h 111"/>
                    <a:gd name="T16" fmla="*/ 4 w 81"/>
                    <a:gd name="T17" fmla="*/ 7 h 111"/>
                    <a:gd name="T18" fmla="*/ 3 w 81"/>
                    <a:gd name="T19" fmla="*/ 7 h 111"/>
                    <a:gd name="T20" fmla="*/ 2 w 81"/>
                    <a:gd name="T21" fmla="*/ 7 h 11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1" h="111">
                      <a:moveTo>
                        <a:pt x="32" y="111"/>
                      </a:moveTo>
                      <a:lnTo>
                        <a:pt x="0" y="11"/>
                      </a:lnTo>
                      <a:lnTo>
                        <a:pt x="14" y="9"/>
                      </a:lnTo>
                      <a:lnTo>
                        <a:pt x="27" y="5"/>
                      </a:lnTo>
                      <a:lnTo>
                        <a:pt x="37" y="3"/>
                      </a:lnTo>
                      <a:lnTo>
                        <a:pt x="51" y="0"/>
                      </a:lnTo>
                      <a:lnTo>
                        <a:pt x="81" y="95"/>
                      </a:lnTo>
                      <a:lnTo>
                        <a:pt x="70" y="99"/>
                      </a:lnTo>
                      <a:lnTo>
                        <a:pt x="60" y="104"/>
                      </a:lnTo>
                      <a:lnTo>
                        <a:pt x="46" y="106"/>
                      </a:lnTo>
                      <a:lnTo>
                        <a:pt x="32" y="111"/>
                      </a:lnTo>
                      <a:close/>
                    </a:path>
                  </a:pathLst>
                </a:custGeom>
                <a:solidFill>
                  <a:srgbClr val="CC562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11" name="Freeform 289"/>
                <p:cNvSpPr>
                  <a:spLocks/>
                </p:cNvSpPr>
                <p:nvPr/>
              </p:nvSpPr>
              <p:spPr bwMode="auto">
                <a:xfrm>
                  <a:off x="4305" y="1466"/>
                  <a:ext cx="21" cy="27"/>
                </a:xfrm>
                <a:custGeom>
                  <a:avLst/>
                  <a:gdLst>
                    <a:gd name="T0" fmla="*/ 2 w 81"/>
                    <a:gd name="T1" fmla="*/ 7 h 109"/>
                    <a:gd name="T2" fmla="*/ 0 w 81"/>
                    <a:gd name="T3" fmla="*/ 0 h 109"/>
                    <a:gd name="T4" fmla="*/ 1 w 81"/>
                    <a:gd name="T5" fmla="*/ 0 h 109"/>
                    <a:gd name="T6" fmla="*/ 2 w 81"/>
                    <a:gd name="T7" fmla="*/ 0 h 109"/>
                    <a:gd name="T8" fmla="*/ 3 w 81"/>
                    <a:gd name="T9" fmla="*/ 0 h 109"/>
                    <a:gd name="T10" fmla="*/ 3 w 81"/>
                    <a:gd name="T11" fmla="*/ 0 h 109"/>
                    <a:gd name="T12" fmla="*/ 5 w 81"/>
                    <a:gd name="T13" fmla="*/ 6 h 109"/>
                    <a:gd name="T14" fmla="*/ 5 w 81"/>
                    <a:gd name="T15" fmla="*/ 6 h 109"/>
                    <a:gd name="T16" fmla="*/ 4 w 81"/>
                    <a:gd name="T17" fmla="*/ 6 h 109"/>
                    <a:gd name="T18" fmla="*/ 3 w 81"/>
                    <a:gd name="T19" fmla="*/ 6 h 109"/>
                    <a:gd name="T20" fmla="*/ 2 w 81"/>
                    <a:gd name="T21" fmla="*/ 7 h 10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1" h="109">
                      <a:moveTo>
                        <a:pt x="33" y="109"/>
                      </a:moveTo>
                      <a:lnTo>
                        <a:pt x="0" y="8"/>
                      </a:lnTo>
                      <a:lnTo>
                        <a:pt x="14" y="8"/>
                      </a:lnTo>
                      <a:lnTo>
                        <a:pt x="27" y="5"/>
                      </a:lnTo>
                      <a:lnTo>
                        <a:pt x="38" y="3"/>
                      </a:lnTo>
                      <a:lnTo>
                        <a:pt x="52" y="0"/>
                      </a:lnTo>
                      <a:lnTo>
                        <a:pt x="81" y="92"/>
                      </a:lnTo>
                      <a:lnTo>
                        <a:pt x="70" y="95"/>
                      </a:lnTo>
                      <a:lnTo>
                        <a:pt x="57" y="100"/>
                      </a:lnTo>
                      <a:lnTo>
                        <a:pt x="43" y="104"/>
                      </a:lnTo>
                      <a:lnTo>
                        <a:pt x="33" y="109"/>
                      </a:lnTo>
                      <a:close/>
                    </a:path>
                  </a:pathLst>
                </a:custGeom>
                <a:solidFill>
                  <a:srgbClr val="CC592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12" name="Freeform 290"/>
                <p:cNvSpPr>
                  <a:spLocks/>
                </p:cNvSpPr>
                <p:nvPr/>
              </p:nvSpPr>
              <p:spPr bwMode="auto">
                <a:xfrm>
                  <a:off x="4312" y="1465"/>
                  <a:ext cx="21" cy="26"/>
                </a:xfrm>
                <a:custGeom>
                  <a:avLst/>
                  <a:gdLst>
                    <a:gd name="T0" fmla="*/ 2 w 85"/>
                    <a:gd name="T1" fmla="*/ 6 h 106"/>
                    <a:gd name="T2" fmla="*/ 0 w 85"/>
                    <a:gd name="T3" fmla="*/ 1 h 106"/>
                    <a:gd name="T4" fmla="*/ 1 w 85"/>
                    <a:gd name="T5" fmla="*/ 0 h 106"/>
                    <a:gd name="T6" fmla="*/ 2 w 85"/>
                    <a:gd name="T7" fmla="*/ 0 h 106"/>
                    <a:gd name="T8" fmla="*/ 2 w 85"/>
                    <a:gd name="T9" fmla="*/ 0 h 106"/>
                    <a:gd name="T10" fmla="*/ 3 w 85"/>
                    <a:gd name="T11" fmla="*/ 0 h 106"/>
                    <a:gd name="T12" fmla="*/ 5 w 85"/>
                    <a:gd name="T13" fmla="*/ 6 h 106"/>
                    <a:gd name="T14" fmla="*/ 4 w 85"/>
                    <a:gd name="T15" fmla="*/ 6 h 106"/>
                    <a:gd name="T16" fmla="*/ 3 w 85"/>
                    <a:gd name="T17" fmla="*/ 6 h 106"/>
                    <a:gd name="T18" fmla="*/ 3 w 85"/>
                    <a:gd name="T19" fmla="*/ 6 h 106"/>
                    <a:gd name="T20" fmla="*/ 2 w 85"/>
                    <a:gd name="T21" fmla="*/ 6 h 10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5" h="106">
                      <a:moveTo>
                        <a:pt x="30" y="106"/>
                      </a:moveTo>
                      <a:lnTo>
                        <a:pt x="0" y="11"/>
                      </a:lnTo>
                      <a:lnTo>
                        <a:pt x="14" y="9"/>
                      </a:lnTo>
                      <a:lnTo>
                        <a:pt x="28" y="6"/>
                      </a:lnTo>
                      <a:lnTo>
                        <a:pt x="41" y="4"/>
                      </a:lnTo>
                      <a:lnTo>
                        <a:pt x="55" y="0"/>
                      </a:lnTo>
                      <a:lnTo>
                        <a:pt x="85" y="92"/>
                      </a:lnTo>
                      <a:lnTo>
                        <a:pt x="71" y="96"/>
                      </a:lnTo>
                      <a:lnTo>
                        <a:pt x="57" y="101"/>
                      </a:lnTo>
                      <a:lnTo>
                        <a:pt x="44" y="104"/>
                      </a:lnTo>
                      <a:lnTo>
                        <a:pt x="30" y="106"/>
                      </a:lnTo>
                      <a:close/>
                    </a:path>
                  </a:pathLst>
                </a:custGeom>
                <a:solidFill>
                  <a:srgbClr val="CC592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13" name="Freeform 291"/>
                <p:cNvSpPr>
                  <a:spLocks/>
                </p:cNvSpPr>
                <p:nvPr/>
              </p:nvSpPr>
              <p:spPr bwMode="auto">
                <a:xfrm>
                  <a:off x="4319" y="1464"/>
                  <a:ext cx="20" cy="25"/>
                </a:xfrm>
                <a:custGeom>
                  <a:avLst/>
                  <a:gdLst>
                    <a:gd name="T0" fmla="*/ 2 w 83"/>
                    <a:gd name="T1" fmla="*/ 6 h 100"/>
                    <a:gd name="T2" fmla="*/ 0 w 83"/>
                    <a:gd name="T3" fmla="*/ 1 h 100"/>
                    <a:gd name="T4" fmla="*/ 1 w 83"/>
                    <a:gd name="T5" fmla="*/ 1 h 100"/>
                    <a:gd name="T6" fmla="*/ 2 w 83"/>
                    <a:gd name="T7" fmla="*/ 0 h 100"/>
                    <a:gd name="T8" fmla="*/ 2 w 83"/>
                    <a:gd name="T9" fmla="*/ 0 h 100"/>
                    <a:gd name="T10" fmla="*/ 3 w 83"/>
                    <a:gd name="T11" fmla="*/ 0 h 100"/>
                    <a:gd name="T12" fmla="*/ 5 w 83"/>
                    <a:gd name="T13" fmla="*/ 6 h 100"/>
                    <a:gd name="T14" fmla="*/ 4 w 83"/>
                    <a:gd name="T15" fmla="*/ 6 h 100"/>
                    <a:gd name="T16" fmla="*/ 3 w 83"/>
                    <a:gd name="T17" fmla="*/ 6 h 100"/>
                    <a:gd name="T18" fmla="*/ 2 w 83"/>
                    <a:gd name="T19" fmla="*/ 6 h 100"/>
                    <a:gd name="T20" fmla="*/ 2 w 83"/>
                    <a:gd name="T21" fmla="*/ 6 h 10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3" h="100">
                      <a:moveTo>
                        <a:pt x="29" y="100"/>
                      </a:moveTo>
                      <a:lnTo>
                        <a:pt x="0" y="8"/>
                      </a:lnTo>
                      <a:lnTo>
                        <a:pt x="13" y="6"/>
                      </a:lnTo>
                      <a:lnTo>
                        <a:pt x="29" y="2"/>
                      </a:lnTo>
                      <a:lnTo>
                        <a:pt x="43" y="0"/>
                      </a:lnTo>
                      <a:lnTo>
                        <a:pt x="57" y="0"/>
                      </a:lnTo>
                      <a:lnTo>
                        <a:pt x="83" y="92"/>
                      </a:lnTo>
                      <a:lnTo>
                        <a:pt x="71" y="92"/>
                      </a:lnTo>
                      <a:lnTo>
                        <a:pt x="57" y="94"/>
                      </a:lnTo>
                      <a:lnTo>
                        <a:pt x="43" y="98"/>
                      </a:lnTo>
                      <a:lnTo>
                        <a:pt x="29" y="100"/>
                      </a:lnTo>
                      <a:close/>
                    </a:path>
                  </a:pathLst>
                </a:custGeom>
                <a:solidFill>
                  <a:srgbClr val="CC5B3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14" name="Freeform 292"/>
                <p:cNvSpPr>
                  <a:spLocks/>
                </p:cNvSpPr>
                <p:nvPr/>
              </p:nvSpPr>
              <p:spPr bwMode="auto">
                <a:xfrm>
                  <a:off x="4325" y="1462"/>
                  <a:ext cx="21" cy="26"/>
                </a:xfrm>
                <a:custGeom>
                  <a:avLst/>
                  <a:gdLst>
                    <a:gd name="T0" fmla="*/ 2 w 84"/>
                    <a:gd name="T1" fmla="*/ 7 h 100"/>
                    <a:gd name="T2" fmla="*/ 0 w 84"/>
                    <a:gd name="T3" fmla="*/ 1 h 100"/>
                    <a:gd name="T4" fmla="*/ 1 w 84"/>
                    <a:gd name="T5" fmla="*/ 1 h 100"/>
                    <a:gd name="T6" fmla="*/ 2 w 84"/>
                    <a:gd name="T7" fmla="*/ 1 h 100"/>
                    <a:gd name="T8" fmla="*/ 3 w 84"/>
                    <a:gd name="T9" fmla="*/ 0 h 100"/>
                    <a:gd name="T10" fmla="*/ 4 w 84"/>
                    <a:gd name="T11" fmla="*/ 0 h 100"/>
                    <a:gd name="T12" fmla="*/ 5 w 84"/>
                    <a:gd name="T13" fmla="*/ 6 h 100"/>
                    <a:gd name="T14" fmla="*/ 5 w 84"/>
                    <a:gd name="T15" fmla="*/ 6 h 100"/>
                    <a:gd name="T16" fmla="*/ 4 w 84"/>
                    <a:gd name="T17" fmla="*/ 7 h 100"/>
                    <a:gd name="T18" fmla="*/ 3 w 84"/>
                    <a:gd name="T19" fmla="*/ 7 h 100"/>
                    <a:gd name="T20" fmla="*/ 2 w 84"/>
                    <a:gd name="T21" fmla="*/ 7 h 10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4" h="100">
                      <a:moveTo>
                        <a:pt x="30" y="100"/>
                      </a:moveTo>
                      <a:lnTo>
                        <a:pt x="0" y="8"/>
                      </a:lnTo>
                      <a:lnTo>
                        <a:pt x="14" y="6"/>
                      </a:lnTo>
                      <a:lnTo>
                        <a:pt x="30" y="6"/>
                      </a:lnTo>
                      <a:lnTo>
                        <a:pt x="44" y="3"/>
                      </a:lnTo>
                      <a:lnTo>
                        <a:pt x="56" y="0"/>
                      </a:lnTo>
                      <a:lnTo>
                        <a:pt x="84" y="93"/>
                      </a:lnTo>
                      <a:lnTo>
                        <a:pt x="70" y="93"/>
                      </a:lnTo>
                      <a:lnTo>
                        <a:pt x="56" y="95"/>
                      </a:lnTo>
                      <a:lnTo>
                        <a:pt x="44" y="98"/>
                      </a:lnTo>
                      <a:lnTo>
                        <a:pt x="30" y="100"/>
                      </a:lnTo>
                      <a:close/>
                    </a:path>
                  </a:pathLst>
                </a:custGeom>
                <a:solidFill>
                  <a:srgbClr val="CE60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15" name="Freeform 293"/>
                <p:cNvSpPr>
                  <a:spLocks/>
                </p:cNvSpPr>
                <p:nvPr/>
              </p:nvSpPr>
              <p:spPr bwMode="auto">
                <a:xfrm>
                  <a:off x="4333" y="1462"/>
                  <a:ext cx="20" cy="25"/>
                </a:xfrm>
                <a:custGeom>
                  <a:avLst/>
                  <a:gdLst>
                    <a:gd name="T0" fmla="*/ 1 w 81"/>
                    <a:gd name="T1" fmla="*/ 6 h 100"/>
                    <a:gd name="T2" fmla="*/ 0 w 81"/>
                    <a:gd name="T3" fmla="*/ 1 h 100"/>
                    <a:gd name="T4" fmla="*/ 1 w 81"/>
                    <a:gd name="T5" fmla="*/ 1 h 100"/>
                    <a:gd name="T6" fmla="*/ 1 w 81"/>
                    <a:gd name="T7" fmla="*/ 0 h 100"/>
                    <a:gd name="T8" fmla="*/ 2 w 81"/>
                    <a:gd name="T9" fmla="*/ 0 h 100"/>
                    <a:gd name="T10" fmla="*/ 3 w 81"/>
                    <a:gd name="T11" fmla="*/ 0 h 100"/>
                    <a:gd name="T12" fmla="*/ 5 w 81"/>
                    <a:gd name="T13" fmla="*/ 6 h 100"/>
                    <a:gd name="T14" fmla="*/ 4 w 81"/>
                    <a:gd name="T15" fmla="*/ 6 h 100"/>
                    <a:gd name="T16" fmla="*/ 3 w 81"/>
                    <a:gd name="T17" fmla="*/ 6 h 100"/>
                    <a:gd name="T18" fmla="*/ 2 w 81"/>
                    <a:gd name="T19" fmla="*/ 6 h 100"/>
                    <a:gd name="T20" fmla="*/ 1 w 81"/>
                    <a:gd name="T21" fmla="*/ 6 h 10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1" h="100">
                      <a:moveTo>
                        <a:pt x="26" y="100"/>
                      </a:moveTo>
                      <a:lnTo>
                        <a:pt x="0" y="8"/>
                      </a:lnTo>
                      <a:lnTo>
                        <a:pt x="14" y="8"/>
                      </a:lnTo>
                      <a:lnTo>
                        <a:pt x="26" y="5"/>
                      </a:lnTo>
                      <a:lnTo>
                        <a:pt x="40" y="2"/>
                      </a:lnTo>
                      <a:lnTo>
                        <a:pt x="54" y="0"/>
                      </a:lnTo>
                      <a:lnTo>
                        <a:pt x="81" y="92"/>
                      </a:lnTo>
                      <a:lnTo>
                        <a:pt x="67" y="92"/>
                      </a:lnTo>
                      <a:lnTo>
                        <a:pt x="54" y="95"/>
                      </a:lnTo>
                      <a:lnTo>
                        <a:pt x="40" y="97"/>
                      </a:lnTo>
                      <a:lnTo>
                        <a:pt x="26" y="100"/>
                      </a:lnTo>
                      <a:close/>
                    </a:path>
                  </a:pathLst>
                </a:custGeom>
                <a:solidFill>
                  <a:srgbClr val="D16335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16" name="Freeform 294"/>
                <p:cNvSpPr>
                  <a:spLocks/>
                </p:cNvSpPr>
                <p:nvPr/>
              </p:nvSpPr>
              <p:spPr bwMode="auto">
                <a:xfrm>
                  <a:off x="4339" y="1462"/>
                  <a:ext cx="21" cy="24"/>
                </a:xfrm>
                <a:custGeom>
                  <a:avLst/>
                  <a:gdLst>
                    <a:gd name="T0" fmla="*/ 2 w 82"/>
                    <a:gd name="T1" fmla="*/ 6 h 95"/>
                    <a:gd name="T2" fmla="*/ 0 w 82"/>
                    <a:gd name="T3" fmla="*/ 0 h 95"/>
                    <a:gd name="T4" fmla="*/ 1 w 82"/>
                    <a:gd name="T5" fmla="*/ 0 h 95"/>
                    <a:gd name="T6" fmla="*/ 2 w 82"/>
                    <a:gd name="T7" fmla="*/ 0 h 95"/>
                    <a:gd name="T8" fmla="*/ 3 w 82"/>
                    <a:gd name="T9" fmla="*/ 0 h 95"/>
                    <a:gd name="T10" fmla="*/ 4 w 82"/>
                    <a:gd name="T11" fmla="*/ 0 h 95"/>
                    <a:gd name="T12" fmla="*/ 5 w 82"/>
                    <a:gd name="T13" fmla="*/ 6 h 95"/>
                    <a:gd name="T14" fmla="*/ 5 w 82"/>
                    <a:gd name="T15" fmla="*/ 6 h 95"/>
                    <a:gd name="T16" fmla="*/ 4 w 82"/>
                    <a:gd name="T17" fmla="*/ 6 h 95"/>
                    <a:gd name="T18" fmla="*/ 3 w 82"/>
                    <a:gd name="T19" fmla="*/ 6 h 95"/>
                    <a:gd name="T20" fmla="*/ 2 w 82"/>
                    <a:gd name="T21" fmla="*/ 6 h 9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2" h="95">
                      <a:moveTo>
                        <a:pt x="28" y="95"/>
                      </a:moveTo>
                      <a:lnTo>
                        <a:pt x="0" y="2"/>
                      </a:lnTo>
                      <a:lnTo>
                        <a:pt x="14" y="0"/>
                      </a:lnTo>
                      <a:lnTo>
                        <a:pt x="28" y="0"/>
                      </a:lnTo>
                      <a:lnTo>
                        <a:pt x="41" y="0"/>
                      </a:lnTo>
                      <a:lnTo>
                        <a:pt x="55" y="0"/>
                      </a:lnTo>
                      <a:lnTo>
                        <a:pt x="82" y="92"/>
                      </a:lnTo>
                      <a:lnTo>
                        <a:pt x="69" y="92"/>
                      </a:lnTo>
                      <a:lnTo>
                        <a:pt x="55" y="92"/>
                      </a:lnTo>
                      <a:lnTo>
                        <a:pt x="41" y="92"/>
                      </a:lnTo>
                      <a:lnTo>
                        <a:pt x="28" y="95"/>
                      </a:lnTo>
                      <a:close/>
                    </a:path>
                  </a:pathLst>
                </a:custGeom>
                <a:solidFill>
                  <a:srgbClr val="D1663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17" name="Freeform 295"/>
                <p:cNvSpPr>
                  <a:spLocks/>
                </p:cNvSpPr>
                <p:nvPr/>
              </p:nvSpPr>
              <p:spPr bwMode="auto">
                <a:xfrm>
                  <a:off x="4346" y="1462"/>
                  <a:ext cx="21" cy="23"/>
                </a:xfrm>
                <a:custGeom>
                  <a:avLst/>
                  <a:gdLst>
                    <a:gd name="T0" fmla="*/ 2 w 82"/>
                    <a:gd name="T1" fmla="*/ 6 h 92"/>
                    <a:gd name="T2" fmla="*/ 0 w 82"/>
                    <a:gd name="T3" fmla="*/ 0 h 92"/>
                    <a:gd name="T4" fmla="*/ 1 w 82"/>
                    <a:gd name="T5" fmla="*/ 0 h 92"/>
                    <a:gd name="T6" fmla="*/ 2 w 82"/>
                    <a:gd name="T7" fmla="*/ 0 h 92"/>
                    <a:gd name="T8" fmla="*/ 3 w 82"/>
                    <a:gd name="T9" fmla="*/ 0 h 92"/>
                    <a:gd name="T10" fmla="*/ 4 w 82"/>
                    <a:gd name="T11" fmla="*/ 0 h 92"/>
                    <a:gd name="T12" fmla="*/ 5 w 82"/>
                    <a:gd name="T13" fmla="*/ 6 h 92"/>
                    <a:gd name="T14" fmla="*/ 4 w 82"/>
                    <a:gd name="T15" fmla="*/ 6 h 92"/>
                    <a:gd name="T16" fmla="*/ 4 w 82"/>
                    <a:gd name="T17" fmla="*/ 6 h 92"/>
                    <a:gd name="T18" fmla="*/ 3 w 82"/>
                    <a:gd name="T19" fmla="*/ 6 h 92"/>
                    <a:gd name="T20" fmla="*/ 2 w 82"/>
                    <a:gd name="T21" fmla="*/ 6 h 9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2" h="92">
                      <a:moveTo>
                        <a:pt x="27" y="92"/>
                      </a:moveTo>
                      <a:lnTo>
                        <a:pt x="0" y="0"/>
                      </a:lnTo>
                      <a:lnTo>
                        <a:pt x="13" y="0"/>
                      </a:lnTo>
                      <a:lnTo>
                        <a:pt x="27" y="0"/>
                      </a:lnTo>
                      <a:lnTo>
                        <a:pt x="41" y="0"/>
                      </a:lnTo>
                      <a:lnTo>
                        <a:pt x="54" y="0"/>
                      </a:lnTo>
                      <a:lnTo>
                        <a:pt x="82" y="92"/>
                      </a:lnTo>
                      <a:lnTo>
                        <a:pt x="68" y="92"/>
                      </a:lnTo>
                      <a:lnTo>
                        <a:pt x="54" y="92"/>
                      </a:lnTo>
                      <a:lnTo>
                        <a:pt x="41" y="92"/>
                      </a:lnTo>
                      <a:lnTo>
                        <a:pt x="27" y="92"/>
                      </a:lnTo>
                      <a:close/>
                    </a:path>
                  </a:pathLst>
                </a:custGeom>
                <a:solidFill>
                  <a:srgbClr val="D1683A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18" name="Freeform 296"/>
                <p:cNvSpPr>
                  <a:spLocks/>
                </p:cNvSpPr>
                <p:nvPr/>
              </p:nvSpPr>
              <p:spPr bwMode="auto">
                <a:xfrm>
                  <a:off x="4353" y="1462"/>
                  <a:ext cx="21" cy="23"/>
                </a:xfrm>
                <a:custGeom>
                  <a:avLst/>
                  <a:gdLst>
                    <a:gd name="T0" fmla="*/ 2 w 85"/>
                    <a:gd name="T1" fmla="*/ 6 h 92"/>
                    <a:gd name="T2" fmla="*/ 0 w 85"/>
                    <a:gd name="T3" fmla="*/ 0 h 92"/>
                    <a:gd name="T4" fmla="*/ 1 w 85"/>
                    <a:gd name="T5" fmla="*/ 0 h 92"/>
                    <a:gd name="T6" fmla="*/ 2 w 85"/>
                    <a:gd name="T7" fmla="*/ 0 h 92"/>
                    <a:gd name="T8" fmla="*/ 2 w 85"/>
                    <a:gd name="T9" fmla="*/ 0 h 92"/>
                    <a:gd name="T10" fmla="*/ 3 w 85"/>
                    <a:gd name="T11" fmla="*/ 0 h 92"/>
                    <a:gd name="T12" fmla="*/ 5 w 85"/>
                    <a:gd name="T13" fmla="*/ 6 h 92"/>
                    <a:gd name="T14" fmla="*/ 4 w 85"/>
                    <a:gd name="T15" fmla="*/ 6 h 92"/>
                    <a:gd name="T16" fmla="*/ 3 w 85"/>
                    <a:gd name="T17" fmla="*/ 6 h 92"/>
                    <a:gd name="T18" fmla="*/ 2 w 85"/>
                    <a:gd name="T19" fmla="*/ 6 h 92"/>
                    <a:gd name="T20" fmla="*/ 2 w 85"/>
                    <a:gd name="T21" fmla="*/ 6 h 9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5" h="92">
                      <a:moveTo>
                        <a:pt x="27" y="92"/>
                      </a:moveTo>
                      <a:lnTo>
                        <a:pt x="0" y="0"/>
                      </a:lnTo>
                      <a:lnTo>
                        <a:pt x="14" y="0"/>
                      </a:lnTo>
                      <a:lnTo>
                        <a:pt x="27" y="0"/>
                      </a:lnTo>
                      <a:lnTo>
                        <a:pt x="41" y="0"/>
                      </a:lnTo>
                      <a:lnTo>
                        <a:pt x="55" y="0"/>
                      </a:lnTo>
                      <a:lnTo>
                        <a:pt x="85" y="92"/>
                      </a:lnTo>
                      <a:lnTo>
                        <a:pt x="71" y="92"/>
                      </a:lnTo>
                      <a:lnTo>
                        <a:pt x="57" y="92"/>
                      </a:lnTo>
                      <a:lnTo>
                        <a:pt x="41" y="92"/>
                      </a:lnTo>
                      <a:lnTo>
                        <a:pt x="27" y="92"/>
                      </a:lnTo>
                      <a:close/>
                    </a:path>
                  </a:pathLst>
                </a:custGeom>
                <a:solidFill>
                  <a:srgbClr val="D36D3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19" name="Freeform 297"/>
                <p:cNvSpPr>
                  <a:spLocks/>
                </p:cNvSpPr>
                <p:nvPr/>
              </p:nvSpPr>
              <p:spPr bwMode="auto">
                <a:xfrm>
                  <a:off x="4360" y="1462"/>
                  <a:ext cx="21" cy="24"/>
                </a:xfrm>
                <a:custGeom>
                  <a:avLst/>
                  <a:gdLst>
                    <a:gd name="T0" fmla="*/ 2 w 84"/>
                    <a:gd name="T1" fmla="*/ 6 h 95"/>
                    <a:gd name="T2" fmla="*/ 0 w 84"/>
                    <a:gd name="T3" fmla="*/ 0 h 95"/>
                    <a:gd name="T4" fmla="*/ 1 w 84"/>
                    <a:gd name="T5" fmla="*/ 0 h 95"/>
                    <a:gd name="T6" fmla="*/ 2 w 84"/>
                    <a:gd name="T7" fmla="*/ 0 h 95"/>
                    <a:gd name="T8" fmla="*/ 3 w 84"/>
                    <a:gd name="T9" fmla="*/ 0 h 95"/>
                    <a:gd name="T10" fmla="*/ 4 w 84"/>
                    <a:gd name="T11" fmla="*/ 0 h 95"/>
                    <a:gd name="T12" fmla="*/ 5 w 84"/>
                    <a:gd name="T13" fmla="*/ 6 h 95"/>
                    <a:gd name="T14" fmla="*/ 5 w 84"/>
                    <a:gd name="T15" fmla="*/ 6 h 95"/>
                    <a:gd name="T16" fmla="*/ 4 w 84"/>
                    <a:gd name="T17" fmla="*/ 6 h 95"/>
                    <a:gd name="T18" fmla="*/ 3 w 84"/>
                    <a:gd name="T19" fmla="*/ 6 h 95"/>
                    <a:gd name="T20" fmla="*/ 2 w 84"/>
                    <a:gd name="T21" fmla="*/ 6 h 9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4" h="95">
                      <a:moveTo>
                        <a:pt x="28" y="92"/>
                      </a:moveTo>
                      <a:lnTo>
                        <a:pt x="0" y="0"/>
                      </a:lnTo>
                      <a:lnTo>
                        <a:pt x="14" y="0"/>
                      </a:lnTo>
                      <a:lnTo>
                        <a:pt x="28" y="0"/>
                      </a:lnTo>
                      <a:lnTo>
                        <a:pt x="41" y="0"/>
                      </a:lnTo>
                      <a:lnTo>
                        <a:pt x="54" y="0"/>
                      </a:lnTo>
                      <a:lnTo>
                        <a:pt x="84" y="95"/>
                      </a:lnTo>
                      <a:lnTo>
                        <a:pt x="71" y="92"/>
                      </a:lnTo>
                      <a:lnTo>
                        <a:pt x="58" y="92"/>
                      </a:lnTo>
                      <a:lnTo>
                        <a:pt x="41" y="92"/>
                      </a:lnTo>
                      <a:lnTo>
                        <a:pt x="28" y="92"/>
                      </a:lnTo>
                      <a:close/>
                    </a:path>
                  </a:pathLst>
                </a:custGeom>
                <a:solidFill>
                  <a:srgbClr val="D3703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20" name="Freeform 298"/>
                <p:cNvSpPr>
                  <a:spLocks/>
                </p:cNvSpPr>
                <p:nvPr/>
              </p:nvSpPr>
              <p:spPr bwMode="auto">
                <a:xfrm>
                  <a:off x="4367" y="1462"/>
                  <a:ext cx="22" cy="25"/>
                </a:xfrm>
                <a:custGeom>
                  <a:avLst/>
                  <a:gdLst>
                    <a:gd name="T0" fmla="*/ 2 w 89"/>
                    <a:gd name="T1" fmla="*/ 6 h 100"/>
                    <a:gd name="T2" fmla="*/ 0 w 89"/>
                    <a:gd name="T3" fmla="*/ 0 h 100"/>
                    <a:gd name="T4" fmla="*/ 1 w 89"/>
                    <a:gd name="T5" fmla="*/ 0 h 100"/>
                    <a:gd name="T6" fmla="*/ 2 w 89"/>
                    <a:gd name="T7" fmla="*/ 0 h 100"/>
                    <a:gd name="T8" fmla="*/ 3 w 89"/>
                    <a:gd name="T9" fmla="*/ 0 h 100"/>
                    <a:gd name="T10" fmla="*/ 3 w 89"/>
                    <a:gd name="T11" fmla="*/ 0 h 100"/>
                    <a:gd name="T12" fmla="*/ 5 w 89"/>
                    <a:gd name="T13" fmla="*/ 6 h 100"/>
                    <a:gd name="T14" fmla="*/ 4 w 89"/>
                    <a:gd name="T15" fmla="*/ 6 h 100"/>
                    <a:gd name="T16" fmla="*/ 4 w 89"/>
                    <a:gd name="T17" fmla="*/ 6 h 100"/>
                    <a:gd name="T18" fmla="*/ 3 w 89"/>
                    <a:gd name="T19" fmla="*/ 6 h 100"/>
                    <a:gd name="T20" fmla="*/ 2 w 89"/>
                    <a:gd name="T21" fmla="*/ 6 h 10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9" h="100">
                      <a:moveTo>
                        <a:pt x="30" y="92"/>
                      </a:moveTo>
                      <a:lnTo>
                        <a:pt x="0" y="0"/>
                      </a:lnTo>
                      <a:lnTo>
                        <a:pt x="13" y="0"/>
                      </a:lnTo>
                      <a:lnTo>
                        <a:pt x="30" y="0"/>
                      </a:lnTo>
                      <a:lnTo>
                        <a:pt x="43" y="0"/>
                      </a:lnTo>
                      <a:lnTo>
                        <a:pt x="56" y="0"/>
                      </a:lnTo>
                      <a:lnTo>
                        <a:pt x="89" y="100"/>
                      </a:lnTo>
                      <a:lnTo>
                        <a:pt x="72" y="97"/>
                      </a:lnTo>
                      <a:lnTo>
                        <a:pt x="59" y="95"/>
                      </a:lnTo>
                      <a:lnTo>
                        <a:pt x="43" y="95"/>
                      </a:lnTo>
                      <a:lnTo>
                        <a:pt x="30" y="92"/>
                      </a:lnTo>
                      <a:close/>
                    </a:path>
                  </a:pathLst>
                </a:custGeom>
                <a:solidFill>
                  <a:srgbClr val="D67244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21" name="Freeform 299"/>
                <p:cNvSpPr>
                  <a:spLocks/>
                </p:cNvSpPr>
                <p:nvPr/>
              </p:nvSpPr>
              <p:spPr bwMode="auto">
                <a:xfrm>
                  <a:off x="4373" y="1462"/>
                  <a:ext cx="24" cy="27"/>
                </a:xfrm>
                <a:custGeom>
                  <a:avLst/>
                  <a:gdLst>
                    <a:gd name="T0" fmla="*/ 2 w 93"/>
                    <a:gd name="T1" fmla="*/ 6 h 108"/>
                    <a:gd name="T2" fmla="*/ 0 w 93"/>
                    <a:gd name="T3" fmla="*/ 0 h 108"/>
                    <a:gd name="T4" fmla="*/ 1 w 93"/>
                    <a:gd name="T5" fmla="*/ 0 h 108"/>
                    <a:gd name="T6" fmla="*/ 2 w 93"/>
                    <a:gd name="T7" fmla="*/ 0 h 108"/>
                    <a:gd name="T8" fmla="*/ 3 w 93"/>
                    <a:gd name="T9" fmla="*/ 0 h 108"/>
                    <a:gd name="T10" fmla="*/ 4 w 93"/>
                    <a:gd name="T11" fmla="*/ 0 h 108"/>
                    <a:gd name="T12" fmla="*/ 6 w 93"/>
                    <a:gd name="T13" fmla="*/ 7 h 108"/>
                    <a:gd name="T14" fmla="*/ 5 w 93"/>
                    <a:gd name="T15" fmla="*/ 7 h 108"/>
                    <a:gd name="T16" fmla="*/ 4 w 93"/>
                    <a:gd name="T17" fmla="*/ 6 h 108"/>
                    <a:gd name="T18" fmla="*/ 3 w 93"/>
                    <a:gd name="T19" fmla="*/ 6 h 108"/>
                    <a:gd name="T20" fmla="*/ 2 w 93"/>
                    <a:gd name="T21" fmla="*/ 6 h 10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93" h="108">
                      <a:moveTo>
                        <a:pt x="30" y="95"/>
                      </a:moveTo>
                      <a:lnTo>
                        <a:pt x="0" y="0"/>
                      </a:lnTo>
                      <a:lnTo>
                        <a:pt x="14" y="0"/>
                      </a:lnTo>
                      <a:lnTo>
                        <a:pt x="30" y="0"/>
                      </a:lnTo>
                      <a:lnTo>
                        <a:pt x="44" y="0"/>
                      </a:lnTo>
                      <a:lnTo>
                        <a:pt x="58" y="0"/>
                      </a:lnTo>
                      <a:lnTo>
                        <a:pt x="93" y="108"/>
                      </a:lnTo>
                      <a:lnTo>
                        <a:pt x="79" y="102"/>
                      </a:lnTo>
                      <a:lnTo>
                        <a:pt x="63" y="100"/>
                      </a:lnTo>
                      <a:lnTo>
                        <a:pt x="46" y="97"/>
                      </a:lnTo>
                      <a:lnTo>
                        <a:pt x="30" y="95"/>
                      </a:lnTo>
                      <a:close/>
                    </a:path>
                  </a:pathLst>
                </a:custGeom>
                <a:solidFill>
                  <a:srgbClr val="D67544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22" name="Freeform 300"/>
                <p:cNvSpPr>
                  <a:spLocks/>
                </p:cNvSpPr>
                <p:nvPr/>
              </p:nvSpPr>
              <p:spPr bwMode="auto">
                <a:xfrm>
                  <a:off x="4381" y="1462"/>
                  <a:ext cx="22" cy="29"/>
                </a:xfrm>
                <a:custGeom>
                  <a:avLst/>
                  <a:gdLst>
                    <a:gd name="T0" fmla="*/ 2 w 90"/>
                    <a:gd name="T1" fmla="*/ 6 h 116"/>
                    <a:gd name="T2" fmla="*/ 0 w 90"/>
                    <a:gd name="T3" fmla="*/ 0 h 116"/>
                    <a:gd name="T4" fmla="*/ 1 w 90"/>
                    <a:gd name="T5" fmla="*/ 0 h 116"/>
                    <a:gd name="T6" fmla="*/ 2 w 90"/>
                    <a:gd name="T7" fmla="*/ 0 h 116"/>
                    <a:gd name="T8" fmla="*/ 2 w 90"/>
                    <a:gd name="T9" fmla="*/ 0 h 116"/>
                    <a:gd name="T10" fmla="*/ 3 w 90"/>
                    <a:gd name="T11" fmla="*/ 0 h 116"/>
                    <a:gd name="T12" fmla="*/ 5 w 90"/>
                    <a:gd name="T13" fmla="*/ 7 h 116"/>
                    <a:gd name="T14" fmla="*/ 5 w 90"/>
                    <a:gd name="T15" fmla="*/ 7 h 116"/>
                    <a:gd name="T16" fmla="*/ 4 w 90"/>
                    <a:gd name="T17" fmla="*/ 7 h 116"/>
                    <a:gd name="T18" fmla="*/ 3 w 90"/>
                    <a:gd name="T19" fmla="*/ 7 h 116"/>
                    <a:gd name="T20" fmla="*/ 2 w 90"/>
                    <a:gd name="T21" fmla="*/ 6 h 11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90" h="116">
                      <a:moveTo>
                        <a:pt x="33" y="100"/>
                      </a:moveTo>
                      <a:lnTo>
                        <a:pt x="0" y="0"/>
                      </a:lnTo>
                      <a:lnTo>
                        <a:pt x="14" y="0"/>
                      </a:lnTo>
                      <a:lnTo>
                        <a:pt x="28" y="0"/>
                      </a:lnTo>
                      <a:lnTo>
                        <a:pt x="41" y="0"/>
                      </a:lnTo>
                      <a:lnTo>
                        <a:pt x="55" y="0"/>
                      </a:lnTo>
                      <a:lnTo>
                        <a:pt x="90" y="116"/>
                      </a:lnTo>
                      <a:lnTo>
                        <a:pt x="76" y="111"/>
                      </a:lnTo>
                      <a:lnTo>
                        <a:pt x="63" y="106"/>
                      </a:lnTo>
                      <a:lnTo>
                        <a:pt x="49" y="102"/>
                      </a:lnTo>
                      <a:lnTo>
                        <a:pt x="33" y="100"/>
                      </a:lnTo>
                      <a:close/>
                    </a:path>
                  </a:pathLst>
                </a:custGeom>
                <a:solidFill>
                  <a:srgbClr val="D67547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23" name="Freeform 301"/>
                <p:cNvSpPr>
                  <a:spLocks/>
                </p:cNvSpPr>
                <p:nvPr/>
              </p:nvSpPr>
              <p:spPr bwMode="auto">
                <a:xfrm>
                  <a:off x="4388" y="1462"/>
                  <a:ext cx="24" cy="31"/>
                </a:xfrm>
                <a:custGeom>
                  <a:avLst/>
                  <a:gdLst>
                    <a:gd name="T0" fmla="*/ 2 w 97"/>
                    <a:gd name="T1" fmla="*/ 7 h 125"/>
                    <a:gd name="T2" fmla="*/ 0 w 97"/>
                    <a:gd name="T3" fmla="*/ 0 h 125"/>
                    <a:gd name="T4" fmla="*/ 1 w 97"/>
                    <a:gd name="T5" fmla="*/ 0 h 125"/>
                    <a:gd name="T6" fmla="*/ 2 w 97"/>
                    <a:gd name="T7" fmla="*/ 0 h 125"/>
                    <a:gd name="T8" fmla="*/ 3 w 97"/>
                    <a:gd name="T9" fmla="*/ 0 h 125"/>
                    <a:gd name="T10" fmla="*/ 3 w 97"/>
                    <a:gd name="T11" fmla="*/ 0 h 125"/>
                    <a:gd name="T12" fmla="*/ 6 w 97"/>
                    <a:gd name="T13" fmla="*/ 8 h 125"/>
                    <a:gd name="T14" fmla="*/ 5 w 97"/>
                    <a:gd name="T15" fmla="*/ 7 h 125"/>
                    <a:gd name="T16" fmla="*/ 4 w 97"/>
                    <a:gd name="T17" fmla="*/ 7 h 125"/>
                    <a:gd name="T18" fmla="*/ 3 w 97"/>
                    <a:gd name="T19" fmla="*/ 7 h 125"/>
                    <a:gd name="T20" fmla="*/ 2 w 97"/>
                    <a:gd name="T21" fmla="*/ 7 h 12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97" h="125">
                      <a:moveTo>
                        <a:pt x="35" y="108"/>
                      </a:moveTo>
                      <a:lnTo>
                        <a:pt x="0" y="0"/>
                      </a:lnTo>
                      <a:lnTo>
                        <a:pt x="13" y="0"/>
                      </a:lnTo>
                      <a:lnTo>
                        <a:pt x="30" y="0"/>
                      </a:lnTo>
                      <a:lnTo>
                        <a:pt x="43" y="0"/>
                      </a:lnTo>
                      <a:lnTo>
                        <a:pt x="57" y="2"/>
                      </a:lnTo>
                      <a:lnTo>
                        <a:pt x="97" y="125"/>
                      </a:lnTo>
                      <a:lnTo>
                        <a:pt x="81" y="120"/>
                      </a:lnTo>
                      <a:lnTo>
                        <a:pt x="65" y="116"/>
                      </a:lnTo>
                      <a:lnTo>
                        <a:pt x="48" y="111"/>
                      </a:lnTo>
                      <a:lnTo>
                        <a:pt x="35" y="108"/>
                      </a:lnTo>
                      <a:close/>
                    </a:path>
                  </a:pathLst>
                </a:custGeom>
                <a:solidFill>
                  <a:srgbClr val="D67749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24" name="Freeform 302"/>
                <p:cNvSpPr>
                  <a:spLocks/>
                </p:cNvSpPr>
                <p:nvPr/>
              </p:nvSpPr>
              <p:spPr bwMode="auto">
                <a:xfrm>
                  <a:off x="4394" y="1462"/>
                  <a:ext cx="26" cy="34"/>
                </a:xfrm>
                <a:custGeom>
                  <a:avLst/>
                  <a:gdLst>
                    <a:gd name="T0" fmla="*/ 2 w 100"/>
                    <a:gd name="T1" fmla="*/ 7 h 138"/>
                    <a:gd name="T2" fmla="*/ 0 w 100"/>
                    <a:gd name="T3" fmla="*/ 0 h 138"/>
                    <a:gd name="T4" fmla="*/ 1 w 100"/>
                    <a:gd name="T5" fmla="*/ 0 h 138"/>
                    <a:gd name="T6" fmla="*/ 2 w 100"/>
                    <a:gd name="T7" fmla="*/ 0 h 138"/>
                    <a:gd name="T8" fmla="*/ 3 w 100"/>
                    <a:gd name="T9" fmla="*/ 0 h 138"/>
                    <a:gd name="T10" fmla="*/ 4 w 100"/>
                    <a:gd name="T11" fmla="*/ 0 h 138"/>
                    <a:gd name="T12" fmla="*/ 7 w 100"/>
                    <a:gd name="T13" fmla="*/ 8 h 138"/>
                    <a:gd name="T14" fmla="*/ 6 w 100"/>
                    <a:gd name="T15" fmla="*/ 8 h 138"/>
                    <a:gd name="T16" fmla="*/ 5 w 100"/>
                    <a:gd name="T17" fmla="*/ 8 h 138"/>
                    <a:gd name="T18" fmla="*/ 3 w 100"/>
                    <a:gd name="T19" fmla="*/ 7 h 138"/>
                    <a:gd name="T20" fmla="*/ 2 w 100"/>
                    <a:gd name="T21" fmla="*/ 7 h 13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00" h="138">
                      <a:moveTo>
                        <a:pt x="35" y="116"/>
                      </a:moveTo>
                      <a:lnTo>
                        <a:pt x="0" y="0"/>
                      </a:lnTo>
                      <a:lnTo>
                        <a:pt x="14" y="2"/>
                      </a:lnTo>
                      <a:lnTo>
                        <a:pt x="30" y="5"/>
                      </a:lnTo>
                      <a:lnTo>
                        <a:pt x="46" y="8"/>
                      </a:lnTo>
                      <a:lnTo>
                        <a:pt x="62" y="8"/>
                      </a:lnTo>
                      <a:lnTo>
                        <a:pt x="100" y="138"/>
                      </a:lnTo>
                      <a:lnTo>
                        <a:pt x="84" y="132"/>
                      </a:lnTo>
                      <a:lnTo>
                        <a:pt x="68" y="127"/>
                      </a:lnTo>
                      <a:lnTo>
                        <a:pt x="51" y="122"/>
                      </a:lnTo>
                      <a:lnTo>
                        <a:pt x="35" y="116"/>
                      </a:lnTo>
                      <a:close/>
                    </a:path>
                  </a:pathLst>
                </a:custGeom>
                <a:solidFill>
                  <a:srgbClr val="D67A49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25" name="Freeform 303"/>
                <p:cNvSpPr>
                  <a:spLocks/>
                </p:cNvSpPr>
                <p:nvPr/>
              </p:nvSpPr>
              <p:spPr bwMode="auto">
                <a:xfrm>
                  <a:off x="4402" y="1462"/>
                  <a:ext cx="26" cy="39"/>
                </a:xfrm>
                <a:custGeom>
                  <a:avLst/>
                  <a:gdLst>
                    <a:gd name="T0" fmla="*/ 2 w 106"/>
                    <a:gd name="T1" fmla="*/ 8 h 153"/>
                    <a:gd name="T2" fmla="*/ 0 w 106"/>
                    <a:gd name="T3" fmla="*/ 0 h 153"/>
                    <a:gd name="T4" fmla="*/ 1 w 106"/>
                    <a:gd name="T5" fmla="*/ 0 h 153"/>
                    <a:gd name="T6" fmla="*/ 2 w 106"/>
                    <a:gd name="T7" fmla="*/ 1 h 153"/>
                    <a:gd name="T8" fmla="*/ 3 w 106"/>
                    <a:gd name="T9" fmla="*/ 1 h 153"/>
                    <a:gd name="T10" fmla="*/ 4 w 106"/>
                    <a:gd name="T11" fmla="*/ 1 h 153"/>
                    <a:gd name="T12" fmla="*/ 6 w 106"/>
                    <a:gd name="T13" fmla="*/ 10 h 153"/>
                    <a:gd name="T14" fmla="*/ 5 w 106"/>
                    <a:gd name="T15" fmla="*/ 9 h 153"/>
                    <a:gd name="T16" fmla="*/ 4 w 106"/>
                    <a:gd name="T17" fmla="*/ 9 h 153"/>
                    <a:gd name="T18" fmla="*/ 3 w 106"/>
                    <a:gd name="T19" fmla="*/ 8 h 153"/>
                    <a:gd name="T20" fmla="*/ 2 w 106"/>
                    <a:gd name="T21" fmla="*/ 8 h 15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06" h="153">
                      <a:moveTo>
                        <a:pt x="40" y="123"/>
                      </a:moveTo>
                      <a:lnTo>
                        <a:pt x="0" y="0"/>
                      </a:lnTo>
                      <a:lnTo>
                        <a:pt x="16" y="3"/>
                      </a:lnTo>
                      <a:lnTo>
                        <a:pt x="30" y="6"/>
                      </a:lnTo>
                      <a:lnTo>
                        <a:pt x="46" y="6"/>
                      </a:lnTo>
                      <a:lnTo>
                        <a:pt x="60" y="8"/>
                      </a:lnTo>
                      <a:lnTo>
                        <a:pt x="106" y="153"/>
                      </a:lnTo>
                      <a:lnTo>
                        <a:pt x="90" y="144"/>
                      </a:lnTo>
                      <a:lnTo>
                        <a:pt x="74" y="136"/>
                      </a:lnTo>
                      <a:lnTo>
                        <a:pt x="56" y="128"/>
                      </a:lnTo>
                      <a:lnTo>
                        <a:pt x="40" y="123"/>
                      </a:lnTo>
                      <a:close/>
                    </a:path>
                  </a:pathLst>
                </a:custGeom>
                <a:solidFill>
                  <a:srgbClr val="D87C4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26" name="Freeform 304"/>
                <p:cNvSpPr>
                  <a:spLocks/>
                </p:cNvSpPr>
                <p:nvPr/>
              </p:nvSpPr>
              <p:spPr bwMode="auto">
                <a:xfrm>
                  <a:off x="4410" y="1464"/>
                  <a:ext cx="26" cy="41"/>
                </a:xfrm>
                <a:custGeom>
                  <a:avLst/>
                  <a:gdLst>
                    <a:gd name="T0" fmla="*/ 3 w 104"/>
                    <a:gd name="T1" fmla="*/ 8 h 163"/>
                    <a:gd name="T2" fmla="*/ 0 w 104"/>
                    <a:gd name="T3" fmla="*/ 0 h 163"/>
                    <a:gd name="T4" fmla="*/ 1 w 104"/>
                    <a:gd name="T5" fmla="*/ 0 h 163"/>
                    <a:gd name="T6" fmla="*/ 2 w 104"/>
                    <a:gd name="T7" fmla="*/ 1 h 163"/>
                    <a:gd name="T8" fmla="*/ 3 w 104"/>
                    <a:gd name="T9" fmla="*/ 1 h 163"/>
                    <a:gd name="T10" fmla="*/ 4 w 104"/>
                    <a:gd name="T11" fmla="*/ 1 h 163"/>
                    <a:gd name="T12" fmla="*/ 7 w 104"/>
                    <a:gd name="T13" fmla="*/ 10 h 163"/>
                    <a:gd name="T14" fmla="*/ 6 w 104"/>
                    <a:gd name="T15" fmla="*/ 10 h 163"/>
                    <a:gd name="T16" fmla="*/ 5 w 104"/>
                    <a:gd name="T17" fmla="*/ 9 h 163"/>
                    <a:gd name="T18" fmla="*/ 4 w 104"/>
                    <a:gd name="T19" fmla="*/ 9 h 163"/>
                    <a:gd name="T20" fmla="*/ 3 w 104"/>
                    <a:gd name="T21" fmla="*/ 8 h 16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04" h="163">
                      <a:moveTo>
                        <a:pt x="38" y="130"/>
                      </a:moveTo>
                      <a:lnTo>
                        <a:pt x="0" y="0"/>
                      </a:lnTo>
                      <a:lnTo>
                        <a:pt x="14" y="2"/>
                      </a:lnTo>
                      <a:lnTo>
                        <a:pt x="30" y="6"/>
                      </a:lnTo>
                      <a:lnTo>
                        <a:pt x="44" y="8"/>
                      </a:lnTo>
                      <a:lnTo>
                        <a:pt x="58" y="8"/>
                      </a:lnTo>
                      <a:lnTo>
                        <a:pt x="104" y="163"/>
                      </a:lnTo>
                      <a:lnTo>
                        <a:pt x="90" y="152"/>
                      </a:lnTo>
                      <a:lnTo>
                        <a:pt x="74" y="144"/>
                      </a:lnTo>
                      <a:lnTo>
                        <a:pt x="58" y="136"/>
                      </a:lnTo>
                      <a:lnTo>
                        <a:pt x="38" y="130"/>
                      </a:lnTo>
                      <a:close/>
                    </a:path>
                  </a:pathLst>
                </a:custGeom>
                <a:solidFill>
                  <a:srgbClr val="DB825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27" name="Freeform 305"/>
                <p:cNvSpPr>
                  <a:spLocks/>
                </p:cNvSpPr>
                <p:nvPr/>
              </p:nvSpPr>
              <p:spPr bwMode="auto">
                <a:xfrm>
                  <a:off x="4417" y="1465"/>
                  <a:ext cx="29" cy="46"/>
                </a:xfrm>
                <a:custGeom>
                  <a:avLst/>
                  <a:gdLst>
                    <a:gd name="T0" fmla="*/ 3 w 114"/>
                    <a:gd name="T1" fmla="*/ 9 h 186"/>
                    <a:gd name="T2" fmla="*/ 0 w 114"/>
                    <a:gd name="T3" fmla="*/ 0 h 186"/>
                    <a:gd name="T4" fmla="*/ 1 w 114"/>
                    <a:gd name="T5" fmla="*/ 0 h 186"/>
                    <a:gd name="T6" fmla="*/ 2 w 114"/>
                    <a:gd name="T7" fmla="*/ 0 h 186"/>
                    <a:gd name="T8" fmla="*/ 3 w 114"/>
                    <a:gd name="T9" fmla="*/ 1 h 186"/>
                    <a:gd name="T10" fmla="*/ 4 w 114"/>
                    <a:gd name="T11" fmla="*/ 1 h 186"/>
                    <a:gd name="T12" fmla="*/ 7 w 114"/>
                    <a:gd name="T13" fmla="*/ 11 h 186"/>
                    <a:gd name="T14" fmla="*/ 6 w 114"/>
                    <a:gd name="T15" fmla="*/ 11 h 186"/>
                    <a:gd name="T16" fmla="*/ 5 w 114"/>
                    <a:gd name="T17" fmla="*/ 10 h 186"/>
                    <a:gd name="T18" fmla="*/ 4 w 114"/>
                    <a:gd name="T19" fmla="*/ 10 h 186"/>
                    <a:gd name="T20" fmla="*/ 3 w 114"/>
                    <a:gd name="T21" fmla="*/ 9 h 18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14" h="186">
                      <a:moveTo>
                        <a:pt x="46" y="145"/>
                      </a:moveTo>
                      <a:lnTo>
                        <a:pt x="0" y="0"/>
                      </a:lnTo>
                      <a:lnTo>
                        <a:pt x="14" y="4"/>
                      </a:lnTo>
                      <a:lnTo>
                        <a:pt x="30" y="9"/>
                      </a:lnTo>
                      <a:lnTo>
                        <a:pt x="43" y="11"/>
                      </a:lnTo>
                      <a:lnTo>
                        <a:pt x="56" y="14"/>
                      </a:lnTo>
                      <a:lnTo>
                        <a:pt x="114" y="186"/>
                      </a:lnTo>
                      <a:lnTo>
                        <a:pt x="97" y="175"/>
                      </a:lnTo>
                      <a:lnTo>
                        <a:pt x="81" y="163"/>
                      </a:lnTo>
                      <a:lnTo>
                        <a:pt x="62" y="156"/>
                      </a:lnTo>
                      <a:lnTo>
                        <a:pt x="46" y="145"/>
                      </a:lnTo>
                      <a:close/>
                    </a:path>
                  </a:pathLst>
                </a:custGeom>
                <a:solidFill>
                  <a:srgbClr val="DB8454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28" name="Freeform 306"/>
                <p:cNvSpPr>
                  <a:spLocks/>
                </p:cNvSpPr>
                <p:nvPr/>
              </p:nvSpPr>
              <p:spPr bwMode="auto">
                <a:xfrm>
                  <a:off x="4424" y="1466"/>
                  <a:ext cx="32" cy="54"/>
                </a:xfrm>
                <a:custGeom>
                  <a:avLst/>
                  <a:gdLst>
                    <a:gd name="T0" fmla="*/ 3 w 125"/>
                    <a:gd name="T1" fmla="*/ 10 h 215"/>
                    <a:gd name="T2" fmla="*/ 0 w 125"/>
                    <a:gd name="T3" fmla="*/ 0 h 215"/>
                    <a:gd name="T4" fmla="*/ 1 w 125"/>
                    <a:gd name="T5" fmla="*/ 0 h 215"/>
                    <a:gd name="T6" fmla="*/ 2 w 125"/>
                    <a:gd name="T7" fmla="*/ 1 h 215"/>
                    <a:gd name="T8" fmla="*/ 3 w 125"/>
                    <a:gd name="T9" fmla="*/ 1 h 215"/>
                    <a:gd name="T10" fmla="*/ 4 w 125"/>
                    <a:gd name="T11" fmla="*/ 1 h 215"/>
                    <a:gd name="T12" fmla="*/ 8 w 125"/>
                    <a:gd name="T13" fmla="*/ 14 h 215"/>
                    <a:gd name="T14" fmla="*/ 7 w 125"/>
                    <a:gd name="T15" fmla="*/ 13 h 215"/>
                    <a:gd name="T16" fmla="*/ 6 w 125"/>
                    <a:gd name="T17" fmla="*/ 12 h 215"/>
                    <a:gd name="T18" fmla="*/ 4 w 125"/>
                    <a:gd name="T19" fmla="*/ 11 h 215"/>
                    <a:gd name="T20" fmla="*/ 3 w 125"/>
                    <a:gd name="T21" fmla="*/ 10 h 21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5" h="215">
                      <a:moveTo>
                        <a:pt x="46" y="155"/>
                      </a:moveTo>
                      <a:lnTo>
                        <a:pt x="0" y="0"/>
                      </a:lnTo>
                      <a:lnTo>
                        <a:pt x="13" y="5"/>
                      </a:lnTo>
                      <a:lnTo>
                        <a:pt x="30" y="8"/>
                      </a:lnTo>
                      <a:lnTo>
                        <a:pt x="46" y="10"/>
                      </a:lnTo>
                      <a:lnTo>
                        <a:pt x="62" y="16"/>
                      </a:lnTo>
                      <a:lnTo>
                        <a:pt x="125" y="215"/>
                      </a:lnTo>
                      <a:lnTo>
                        <a:pt x="105" y="199"/>
                      </a:lnTo>
                      <a:lnTo>
                        <a:pt x="86" y="182"/>
                      </a:lnTo>
                      <a:lnTo>
                        <a:pt x="65" y="169"/>
                      </a:lnTo>
                      <a:lnTo>
                        <a:pt x="46" y="155"/>
                      </a:lnTo>
                      <a:close/>
                    </a:path>
                  </a:pathLst>
                </a:custGeom>
                <a:solidFill>
                  <a:srgbClr val="DB875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29" name="Freeform 307"/>
                <p:cNvSpPr>
                  <a:spLocks/>
                </p:cNvSpPr>
                <p:nvPr/>
              </p:nvSpPr>
              <p:spPr bwMode="auto">
                <a:xfrm>
                  <a:off x="4431" y="1468"/>
                  <a:ext cx="35" cy="63"/>
                </a:xfrm>
                <a:custGeom>
                  <a:avLst/>
                  <a:gdLst>
                    <a:gd name="T0" fmla="*/ 4 w 139"/>
                    <a:gd name="T1" fmla="*/ 11 h 253"/>
                    <a:gd name="T2" fmla="*/ 0 w 139"/>
                    <a:gd name="T3" fmla="*/ 0 h 253"/>
                    <a:gd name="T4" fmla="*/ 1 w 139"/>
                    <a:gd name="T5" fmla="*/ 0 h 253"/>
                    <a:gd name="T6" fmla="*/ 2 w 139"/>
                    <a:gd name="T7" fmla="*/ 0 h 253"/>
                    <a:gd name="T8" fmla="*/ 3 w 139"/>
                    <a:gd name="T9" fmla="*/ 1 h 253"/>
                    <a:gd name="T10" fmla="*/ 4 w 139"/>
                    <a:gd name="T11" fmla="*/ 1 h 253"/>
                    <a:gd name="T12" fmla="*/ 9 w 139"/>
                    <a:gd name="T13" fmla="*/ 16 h 253"/>
                    <a:gd name="T14" fmla="*/ 8 w 139"/>
                    <a:gd name="T15" fmla="*/ 15 h 253"/>
                    <a:gd name="T16" fmla="*/ 8 w 139"/>
                    <a:gd name="T17" fmla="*/ 14 h 253"/>
                    <a:gd name="T18" fmla="*/ 7 w 139"/>
                    <a:gd name="T19" fmla="*/ 14 h 253"/>
                    <a:gd name="T20" fmla="*/ 7 w 139"/>
                    <a:gd name="T21" fmla="*/ 13 h 253"/>
                    <a:gd name="T22" fmla="*/ 6 w 139"/>
                    <a:gd name="T23" fmla="*/ 12 h 253"/>
                    <a:gd name="T24" fmla="*/ 5 w 139"/>
                    <a:gd name="T25" fmla="*/ 12 h 253"/>
                    <a:gd name="T26" fmla="*/ 4 w 139"/>
                    <a:gd name="T27" fmla="*/ 11 h 253"/>
                    <a:gd name="T28" fmla="*/ 4 w 139"/>
                    <a:gd name="T29" fmla="*/ 11 h 253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39" h="253">
                      <a:moveTo>
                        <a:pt x="58" y="172"/>
                      </a:moveTo>
                      <a:lnTo>
                        <a:pt x="0" y="0"/>
                      </a:lnTo>
                      <a:lnTo>
                        <a:pt x="20" y="2"/>
                      </a:lnTo>
                      <a:lnTo>
                        <a:pt x="36" y="6"/>
                      </a:lnTo>
                      <a:lnTo>
                        <a:pt x="50" y="11"/>
                      </a:lnTo>
                      <a:lnTo>
                        <a:pt x="63" y="13"/>
                      </a:lnTo>
                      <a:lnTo>
                        <a:pt x="139" y="253"/>
                      </a:lnTo>
                      <a:lnTo>
                        <a:pt x="131" y="242"/>
                      </a:lnTo>
                      <a:lnTo>
                        <a:pt x="123" y="231"/>
                      </a:lnTo>
                      <a:lnTo>
                        <a:pt x="112" y="220"/>
                      </a:lnTo>
                      <a:lnTo>
                        <a:pt x="104" y="209"/>
                      </a:lnTo>
                      <a:lnTo>
                        <a:pt x="93" y="198"/>
                      </a:lnTo>
                      <a:lnTo>
                        <a:pt x="82" y="191"/>
                      </a:lnTo>
                      <a:lnTo>
                        <a:pt x="69" y="179"/>
                      </a:lnTo>
                      <a:lnTo>
                        <a:pt x="58" y="172"/>
                      </a:lnTo>
                      <a:close/>
                    </a:path>
                  </a:pathLst>
                </a:custGeom>
                <a:solidFill>
                  <a:srgbClr val="DD895B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0" name="Freeform 308"/>
                <p:cNvSpPr>
                  <a:spLocks/>
                </p:cNvSpPr>
                <p:nvPr/>
              </p:nvSpPr>
              <p:spPr bwMode="auto">
                <a:xfrm>
                  <a:off x="4440" y="1470"/>
                  <a:ext cx="39" cy="82"/>
                </a:xfrm>
                <a:custGeom>
                  <a:avLst/>
                  <a:gdLst>
                    <a:gd name="T0" fmla="*/ 4 w 158"/>
                    <a:gd name="T1" fmla="*/ 12 h 329"/>
                    <a:gd name="T2" fmla="*/ 0 w 158"/>
                    <a:gd name="T3" fmla="*/ 0 h 329"/>
                    <a:gd name="T4" fmla="*/ 1 w 158"/>
                    <a:gd name="T5" fmla="*/ 0 h 329"/>
                    <a:gd name="T6" fmla="*/ 2 w 158"/>
                    <a:gd name="T7" fmla="*/ 0 h 329"/>
                    <a:gd name="T8" fmla="*/ 3 w 158"/>
                    <a:gd name="T9" fmla="*/ 1 h 329"/>
                    <a:gd name="T10" fmla="*/ 3 w 158"/>
                    <a:gd name="T11" fmla="*/ 1 h 329"/>
                    <a:gd name="T12" fmla="*/ 10 w 158"/>
                    <a:gd name="T13" fmla="*/ 20 h 329"/>
                    <a:gd name="T14" fmla="*/ 9 w 158"/>
                    <a:gd name="T15" fmla="*/ 19 h 329"/>
                    <a:gd name="T16" fmla="*/ 8 w 158"/>
                    <a:gd name="T17" fmla="*/ 18 h 329"/>
                    <a:gd name="T18" fmla="*/ 8 w 158"/>
                    <a:gd name="T19" fmla="*/ 17 h 329"/>
                    <a:gd name="T20" fmla="*/ 7 w 158"/>
                    <a:gd name="T21" fmla="*/ 16 h 329"/>
                    <a:gd name="T22" fmla="*/ 6 w 158"/>
                    <a:gd name="T23" fmla="*/ 15 h 329"/>
                    <a:gd name="T24" fmla="*/ 5 w 158"/>
                    <a:gd name="T25" fmla="*/ 14 h 329"/>
                    <a:gd name="T26" fmla="*/ 5 w 158"/>
                    <a:gd name="T27" fmla="*/ 13 h 329"/>
                    <a:gd name="T28" fmla="*/ 4 w 158"/>
                    <a:gd name="T29" fmla="*/ 12 h 32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58" h="329">
                      <a:moveTo>
                        <a:pt x="63" y="199"/>
                      </a:moveTo>
                      <a:lnTo>
                        <a:pt x="0" y="0"/>
                      </a:lnTo>
                      <a:lnTo>
                        <a:pt x="14" y="3"/>
                      </a:lnTo>
                      <a:lnTo>
                        <a:pt x="30" y="8"/>
                      </a:lnTo>
                      <a:lnTo>
                        <a:pt x="43" y="12"/>
                      </a:lnTo>
                      <a:lnTo>
                        <a:pt x="57" y="17"/>
                      </a:lnTo>
                      <a:lnTo>
                        <a:pt x="158" y="329"/>
                      </a:lnTo>
                      <a:lnTo>
                        <a:pt x="146" y="310"/>
                      </a:lnTo>
                      <a:lnTo>
                        <a:pt x="135" y="291"/>
                      </a:lnTo>
                      <a:lnTo>
                        <a:pt x="125" y="275"/>
                      </a:lnTo>
                      <a:lnTo>
                        <a:pt x="114" y="256"/>
                      </a:lnTo>
                      <a:lnTo>
                        <a:pt x="103" y="239"/>
                      </a:lnTo>
                      <a:lnTo>
                        <a:pt x="89" y="226"/>
                      </a:lnTo>
                      <a:lnTo>
                        <a:pt x="76" y="212"/>
                      </a:lnTo>
                      <a:lnTo>
                        <a:pt x="63" y="199"/>
                      </a:lnTo>
                      <a:close/>
                    </a:path>
                  </a:pathLst>
                </a:custGeom>
                <a:solidFill>
                  <a:srgbClr val="DD8C5E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1" name="Freeform 309"/>
                <p:cNvSpPr>
                  <a:spLocks/>
                </p:cNvSpPr>
                <p:nvPr/>
              </p:nvSpPr>
              <p:spPr bwMode="auto">
                <a:xfrm>
                  <a:off x="4447" y="1471"/>
                  <a:ext cx="46" cy="103"/>
                </a:xfrm>
                <a:custGeom>
                  <a:avLst/>
                  <a:gdLst>
                    <a:gd name="T0" fmla="*/ 5 w 184"/>
                    <a:gd name="T1" fmla="*/ 15 h 411"/>
                    <a:gd name="T2" fmla="*/ 0 w 184"/>
                    <a:gd name="T3" fmla="*/ 0 h 411"/>
                    <a:gd name="T4" fmla="*/ 1 w 184"/>
                    <a:gd name="T5" fmla="*/ 1 h 411"/>
                    <a:gd name="T6" fmla="*/ 2 w 184"/>
                    <a:gd name="T7" fmla="*/ 1 h 411"/>
                    <a:gd name="T8" fmla="*/ 3 w 184"/>
                    <a:gd name="T9" fmla="*/ 1 h 411"/>
                    <a:gd name="T10" fmla="*/ 4 w 184"/>
                    <a:gd name="T11" fmla="*/ 2 h 411"/>
                    <a:gd name="T12" fmla="*/ 12 w 184"/>
                    <a:gd name="T13" fmla="*/ 26 h 411"/>
                    <a:gd name="T14" fmla="*/ 12 w 184"/>
                    <a:gd name="T15" fmla="*/ 26 h 411"/>
                    <a:gd name="T16" fmla="*/ 11 w 184"/>
                    <a:gd name="T17" fmla="*/ 26 h 411"/>
                    <a:gd name="T18" fmla="*/ 11 w 184"/>
                    <a:gd name="T19" fmla="*/ 26 h 411"/>
                    <a:gd name="T20" fmla="*/ 11 w 184"/>
                    <a:gd name="T21" fmla="*/ 26 h 411"/>
                    <a:gd name="T22" fmla="*/ 10 w 184"/>
                    <a:gd name="T23" fmla="*/ 24 h 411"/>
                    <a:gd name="T24" fmla="*/ 9 w 184"/>
                    <a:gd name="T25" fmla="*/ 23 h 411"/>
                    <a:gd name="T26" fmla="*/ 9 w 184"/>
                    <a:gd name="T27" fmla="*/ 21 h 411"/>
                    <a:gd name="T28" fmla="*/ 8 w 184"/>
                    <a:gd name="T29" fmla="*/ 20 h 411"/>
                    <a:gd name="T30" fmla="*/ 7 w 184"/>
                    <a:gd name="T31" fmla="*/ 19 h 411"/>
                    <a:gd name="T32" fmla="*/ 7 w 184"/>
                    <a:gd name="T33" fmla="*/ 17 h 411"/>
                    <a:gd name="T34" fmla="*/ 6 w 184"/>
                    <a:gd name="T35" fmla="*/ 16 h 411"/>
                    <a:gd name="T36" fmla="*/ 5 w 184"/>
                    <a:gd name="T37" fmla="*/ 15 h 4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84" h="411">
                      <a:moveTo>
                        <a:pt x="76" y="240"/>
                      </a:moveTo>
                      <a:lnTo>
                        <a:pt x="0" y="0"/>
                      </a:lnTo>
                      <a:lnTo>
                        <a:pt x="16" y="7"/>
                      </a:lnTo>
                      <a:lnTo>
                        <a:pt x="33" y="12"/>
                      </a:lnTo>
                      <a:lnTo>
                        <a:pt x="49" y="19"/>
                      </a:lnTo>
                      <a:lnTo>
                        <a:pt x="66" y="25"/>
                      </a:lnTo>
                      <a:lnTo>
                        <a:pt x="184" y="411"/>
                      </a:lnTo>
                      <a:lnTo>
                        <a:pt x="182" y="411"/>
                      </a:lnTo>
                      <a:lnTo>
                        <a:pt x="177" y="411"/>
                      </a:lnTo>
                      <a:lnTo>
                        <a:pt x="172" y="411"/>
                      </a:lnTo>
                      <a:lnTo>
                        <a:pt x="166" y="411"/>
                      </a:lnTo>
                      <a:lnTo>
                        <a:pt x="158" y="386"/>
                      </a:lnTo>
                      <a:lnTo>
                        <a:pt x="149" y="362"/>
                      </a:lnTo>
                      <a:lnTo>
                        <a:pt x="138" y="340"/>
                      </a:lnTo>
                      <a:lnTo>
                        <a:pt x="128" y="316"/>
                      </a:lnTo>
                      <a:lnTo>
                        <a:pt x="117" y="297"/>
                      </a:lnTo>
                      <a:lnTo>
                        <a:pt x="103" y="275"/>
                      </a:lnTo>
                      <a:lnTo>
                        <a:pt x="89" y="259"/>
                      </a:lnTo>
                      <a:lnTo>
                        <a:pt x="76" y="240"/>
                      </a:lnTo>
                      <a:close/>
                    </a:path>
                  </a:pathLst>
                </a:custGeom>
                <a:solidFill>
                  <a:srgbClr val="DD8E5E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2" name="Freeform 310"/>
                <p:cNvSpPr>
                  <a:spLocks/>
                </p:cNvSpPr>
                <p:nvPr/>
              </p:nvSpPr>
              <p:spPr bwMode="auto">
                <a:xfrm>
                  <a:off x="4454" y="1474"/>
                  <a:ext cx="46" cy="101"/>
                </a:xfrm>
                <a:custGeom>
                  <a:avLst/>
                  <a:gdLst>
                    <a:gd name="T0" fmla="*/ 6 w 184"/>
                    <a:gd name="T1" fmla="*/ 20 h 404"/>
                    <a:gd name="T2" fmla="*/ 0 w 184"/>
                    <a:gd name="T3" fmla="*/ 0 h 404"/>
                    <a:gd name="T4" fmla="*/ 1 w 184"/>
                    <a:gd name="T5" fmla="*/ 0 h 404"/>
                    <a:gd name="T6" fmla="*/ 2 w 184"/>
                    <a:gd name="T7" fmla="*/ 1 h 404"/>
                    <a:gd name="T8" fmla="*/ 3 w 184"/>
                    <a:gd name="T9" fmla="*/ 1 h 404"/>
                    <a:gd name="T10" fmla="*/ 4 w 184"/>
                    <a:gd name="T11" fmla="*/ 2 h 404"/>
                    <a:gd name="T12" fmla="*/ 12 w 184"/>
                    <a:gd name="T13" fmla="*/ 25 h 404"/>
                    <a:gd name="T14" fmla="*/ 11 w 184"/>
                    <a:gd name="T15" fmla="*/ 25 h 404"/>
                    <a:gd name="T16" fmla="*/ 10 w 184"/>
                    <a:gd name="T17" fmla="*/ 25 h 404"/>
                    <a:gd name="T18" fmla="*/ 9 w 184"/>
                    <a:gd name="T19" fmla="*/ 25 h 404"/>
                    <a:gd name="T20" fmla="*/ 9 w 184"/>
                    <a:gd name="T21" fmla="*/ 25 h 404"/>
                    <a:gd name="T22" fmla="*/ 8 w 184"/>
                    <a:gd name="T23" fmla="*/ 24 h 404"/>
                    <a:gd name="T24" fmla="*/ 8 w 184"/>
                    <a:gd name="T25" fmla="*/ 22 h 404"/>
                    <a:gd name="T26" fmla="*/ 7 w 184"/>
                    <a:gd name="T27" fmla="*/ 21 h 404"/>
                    <a:gd name="T28" fmla="*/ 6 w 184"/>
                    <a:gd name="T29" fmla="*/ 20 h 40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84" h="404">
                      <a:moveTo>
                        <a:pt x="101" y="312"/>
                      </a:moveTo>
                      <a:lnTo>
                        <a:pt x="0" y="0"/>
                      </a:lnTo>
                      <a:lnTo>
                        <a:pt x="19" y="5"/>
                      </a:lnTo>
                      <a:lnTo>
                        <a:pt x="36" y="13"/>
                      </a:lnTo>
                      <a:lnTo>
                        <a:pt x="52" y="21"/>
                      </a:lnTo>
                      <a:lnTo>
                        <a:pt x="66" y="27"/>
                      </a:lnTo>
                      <a:lnTo>
                        <a:pt x="184" y="404"/>
                      </a:lnTo>
                      <a:lnTo>
                        <a:pt x="172" y="402"/>
                      </a:lnTo>
                      <a:lnTo>
                        <a:pt x="160" y="399"/>
                      </a:lnTo>
                      <a:lnTo>
                        <a:pt x="147" y="399"/>
                      </a:lnTo>
                      <a:lnTo>
                        <a:pt x="136" y="399"/>
                      </a:lnTo>
                      <a:lnTo>
                        <a:pt x="130" y="378"/>
                      </a:lnTo>
                      <a:lnTo>
                        <a:pt x="122" y="353"/>
                      </a:lnTo>
                      <a:lnTo>
                        <a:pt x="112" y="331"/>
                      </a:lnTo>
                      <a:lnTo>
                        <a:pt x="101" y="312"/>
                      </a:lnTo>
                      <a:close/>
                    </a:path>
                  </a:pathLst>
                </a:custGeom>
                <a:solidFill>
                  <a:srgbClr val="E0916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3" name="Freeform 311"/>
                <p:cNvSpPr>
                  <a:spLocks/>
                </p:cNvSpPr>
                <p:nvPr/>
              </p:nvSpPr>
              <p:spPr bwMode="auto">
                <a:xfrm>
                  <a:off x="4463" y="1477"/>
                  <a:ext cx="44" cy="98"/>
                </a:xfrm>
                <a:custGeom>
                  <a:avLst/>
                  <a:gdLst>
                    <a:gd name="T0" fmla="*/ 8 w 176"/>
                    <a:gd name="T1" fmla="*/ 24 h 391"/>
                    <a:gd name="T2" fmla="*/ 0 w 176"/>
                    <a:gd name="T3" fmla="*/ 0 h 391"/>
                    <a:gd name="T4" fmla="*/ 1 w 176"/>
                    <a:gd name="T5" fmla="*/ 0 h 391"/>
                    <a:gd name="T6" fmla="*/ 2 w 176"/>
                    <a:gd name="T7" fmla="*/ 1 h 391"/>
                    <a:gd name="T8" fmla="*/ 3 w 176"/>
                    <a:gd name="T9" fmla="*/ 1 h 391"/>
                    <a:gd name="T10" fmla="*/ 4 w 176"/>
                    <a:gd name="T11" fmla="*/ 2 h 391"/>
                    <a:gd name="T12" fmla="*/ 11 w 176"/>
                    <a:gd name="T13" fmla="*/ 25 h 391"/>
                    <a:gd name="T14" fmla="*/ 10 w 176"/>
                    <a:gd name="T15" fmla="*/ 25 h 391"/>
                    <a:gd name="T16" fmla="*/ 9 w 176"/>
                    <a:gd name="T17" fmla="*/ 24 h 391"/>
                    <a:gd name="T18" fmla="*/ 8 w 176"/>
                    <a:gd name="T19" fmla="*/ 24 h 391"/>
                    <a:gd name="T20" fmla="*/ 8 w 176"/>
                    <a:gd name="T21" fmla="*/ 24 h 39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76" h="391">
                      <a:moveTo>
                        <a:pt x="118" y="386"/>
                      </a:moveTo>
                      <a:lnTo>
                        <a:pt x="0" y="0"/>
                      </a:lnTo>
                      <a:lnTo>
                        <a:pt x="16" y="5"/>
                      </a:lnTo>
                      <a:lnTo>
                        <a:pt x="32" y="10"/>
                      </a:lnTo>
                      <a:lnTo>
                        <a:pt x="48" y="19"/>
                      </a:lnTo>
                      <a:lnTo>
                        <a:pt x="65" y="24"/>
                      </a:lnTo>
                      <a:lnTo>
                        <a:pt x="176" y="391"/>
                      </a:lnTo>
                      <a:lnTo>
                        <a:pt x="162" y="391"/>
                      </a:lnTo>
                      <a:lnTo>
                        <a:pt x="148" y="389"/>
                      </a:lnTo>
                      <a:lnTo>
                        <a:pt x="132" y="386"/>
                      </a:lnTo>
                      <a:lnTo>
                        <a:pt x="118" y="386"/>
                      </a:lnTo>
                      <a:close/>
                    </a:path>
                  </a:pathLst>
                </a:custGeom>
                <a:solidFill>
                  <a:srgbClr val="E0936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4" name="Freeform 312"/>
                <p:cNvSpPr>
                  <a:spLocks/>
                </p:cNvSpPr>
                <p:nvPr/>
              </p:nvSpPr>
              <p:spPr bwMode="auto">
                <a:xfrm>
                  <a:off x="4471" y="1481"/>
                  <a:ext cx="44" cy="95"/>
                </a:xfrm>
                <a:custGeom>
                  <a:avLst/>
                  <a:gdLst>
                    <a:gd name="T0" fmla="*/ 7 w 178"/>
                    <a:gd name="T1" fmla="*/ 23 h 381"/>
                    <a:gd name="T2" fmla="*/ 0 w 178"/>
                    <a:gd name="T3" fmla="*/ 0 h 381"/>
                    <a:gd name="T4" fmla="*/ 1 w 178"/>
                    <a:gd name="T5" fmla="*/ 0 h 381"/>
                    <a:gd name="T6" fmla="*/ 2 w 178"/>
                    <a:gd name="T7" fmla="*/ 1 h 381"/>
                    <a:gd name="T8" fmla="*/ 3 w 178"/>
                    <a:gd name="T9" fmla="*/ 1 h 381"/>
                    <a:gd name="T10" fmla="*/ 4 w 178"/>
                    <a:gd name="T11" fmla="*/ 2 h 381"/>
                    <a:gd name="T12" fmla="*/ 11 w 178"/>
                    <a:gd name="T13" fmla="*/ 24 h 381"/>
                    <a:gd name="T14" fmla="*/ 10 w 178"/>
                    <a:gd name="T15" fmla="*/ 23 h 381"/>
                    <a:gd name="T16" fmla="*/ 9 w 178"/>
                    <a:gd name="T17" fmla="*/ 23 h 381"/>
                    <a:gd name="T18" fmla="*/ 8 w 178"/>
                    <a:gd name="T19" fmla="*/ 23 h 381"/>
                    <a:gd name="T20" fmla="*/ 7 w 178"/>
                    <a:gd name="T21" fmla="*/ 23 h 38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78" h="381">
                      <a:moveTo>
                        <a:pt x="118" y="377"/>
                      </a:moveTo>
                      <a:lnTo>
                        <a:pt x="0" y="0"/>
                      </a:lnTo>
                      <a:lnTo>
                        <a:pt x="16" y="5"/>
                      </a:lnTo>
                      <a:lnTo>
                        <a:pt x="32" y="14"/>
                      </a:lnTo>
                      <a:lnTo>
                        <a:pt x="48" y="21"/>
                      </a:lnTo>
                      <a:lnTo>
                        <a:pt x="64" y="32"/>
                      </a:lnTo>
                      <a:lnTo>
                        <a:pt x="178" y="381"/>
                      </a:lnTo>
                      <a:lnTo>
                        <a:pt x="164" y="377"/>
                      </a:lnTo>
                      <a:lnTo>
                        <a:pt x="148" y="377"/>
                      </a:lnTo>
                      <a:lnTo>
                        <a:pt x="132" y="377"/>
                      </a:lnTo>
                      <a:lnTo>
                        <a:pt x="118" y="377"/>
                      </a:lnTo>
                      <a:close/>
                    </a:path>
                  </a:pathLst>
                </a:custGeom>
                <a:solidFill>
                  <a:srgbClr val="E0966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5" name="Freeform 313"/>
                <p:cNvSpPr>
                  <a:spLocks/>
                </p:cNvSpPr>
                <p:nvPr/>
              </p:nvSpPr>
              <p:spPr bwMode="auto">
                <a:xfrm>
                  <a:off x="4479" y="1484"/>
                  <a:ext cx="44" cy="92"/>
                </a:xfrm>
                <a:custGeom>
                  <a:avLst/>
                  <a:gdLst>
                    <a:gd name="T0" fmla="*/ 7 w 173"/>
                    <a:gd name="T1" fmla="*/ 23 h 371"/>
                    <a:gd name="T2" fmla="*/ 0 w 173"/>
                    <a:gd name="T3" fmla="*/ 0 h 371"/>
                    <a:gd name="T4" fmla="*/ 1 w 173"/>
                    <a:gd name="T5" fmla="*/ 1 h 371"/>
                    <a:gd name="T6" fmla="*/ 2 w 173"/>
                    <a:gd name="T7" fmla="*/ 1 h 371"/>
                    <a:gd name="T8" fmla="*/ 3 w 173"/>
                    <a:gd name="T9" fmla="*/ 2 h 371"/>
                    <a:gd name="T10" fmla="*/ 4 w 173"/>
                    <a:gd name="T11" fmla="*/ 2 h 371"/>
                    <a:gd name="T12" fmla="*/ 11 w 173"/>
                    <a:gd name="T13" fmla="*/ 23 h 371"/>
                    <a:gd name="T14" fmla="*/ 10 w 173"/>
                    <a:gd name="T15" fmla="*/ 23 h 371"/>
                    <a:gd name="T16" fmla="*/ 9 w 173"/>
                    <a:gd name="T17" fmla="*/ 23 h 371"/>
                    <a:gd name="T18" fmla="*/ 8 w 173"/>
                    <a:gd name="T19" fmla="*/ 23 h 371"/>
                    <a:gd name="T20" fmla="*/ 7 w 173"/>
                    <a:gd name="T21" fmla="*/ 23 h 37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73" h="371">
                      <a:moveTo>
                        <a:pt x="111" y="367"/>
                      </a:moveTo>
                      <a:lnTo>
                        <a:pt x="0" y="0"/>
                      </a:lnTo>
                      <a:lnTo>
                        <a:pt x="18" y="11"/>
                      </a:lnTo>
                      <a:lnTo>
                        <a:pt x="35" y="20"/>
                      </a:lnTo>
                      <a:lnTo>
                        <a:pt x="51" y="30"/>
                      </a:lnTo>
                      <a:lnTo>
                        <a:pt x="65" y="39"/>
                      </a:lnTo>
                      <a:lnTo>
                        <a:pt x="173" y="371"/>
                      </a:lnTo>
                      <a:lnTo>
                        <a:pt x="157" y="371"/>
                      </a:lnTo>
                      <a:lnTo>
                        <a:pt x="141" y="371"/>
                      </a:lnTo>
                      <a:lnTo>
                        <a:pt x="124" y="371"/>
                      </a:lnTo>
                      <a:lnTo>
                        <a:pt x="111" y="367"/>
                      </a:lnTo>
                      <a:close/>
                    </a:path>
                  </a:pathLst>
                </a:custGeom>
                <a:solidFill>
                  <a:srgbClr val="E0996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6" name="Freeform 314"/>
                <p:cNvSpPr>
                  <a:spLocks/>
                </p:cNvSpPr>
                <p:nvPr/>
              </p:nvSpPr>
              <p:spPr bwMode="auto">
                <a:xfrm>
                  <a:off x="4487" y="1489"/>
                  <a:ext cx="43" cy="87"/>
                </a:xfrm>
                <a:custGeom>
                  <a:avLst/>
                  <a:gdLst>
                    <a:gd name="T0" fmla="*/ 7 w 172"/>
                    <a:gd name="T1" fmla="*/ 22 h 349"/>
                    <a:gd name="T2" fmla="*/ 0 w 172"/>
                    <a:gd name="T3" fmla="*/ 0 h 349"/>
                    <a:gd name="T4" fmla="*/ 1 w 172"/>
                    <a:gd name="T5" fmla="*/ 0 h 349"/>
                    <a:gd name="T6" fmla="*/ 3 w 172"/>
                    <a:gd name="T7" fmla="*/ 1 h 349"/>
                    <a:gd name="T8" fmla="*/ 4 w 172"/>
                    <a:gd name="T9" fmla="*/ 2 h 349"/>
                    <a:gd name="T10" fmla="*/ 5 w 172"/>
                    <a:gd name="T11" fmla="*/ 2 h 349"/>
                    <a:gd name="T12" fmla="*/ 11 w 172"/>
                    <a:gd name="T13" fmla="*/ 22 h 349"/>
                    <a:gd name="T14" fmla="*/ 10 w 172"/>
                    <a:gd name="T15" fmla="*/ 22 h 349"/>
                    <a:gd name="T16" fmla="*/ 9 w 172"/>
                    <a:gd name="T17" fmla="*/ 22 h 349"/>
                    <a:gd name="T18" fmla="*/ 8 w 172"/>
                    <a:gd name="T19" fmla="*/ 22 h 349"/>
                    <a:gd name="T20" fmla="*/ 7 w 172"/>
                    <a:gd name="T21" fmla="*/ 22 h 34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72" h="349">
                      <a:moveTo>
                        <a:pt x="114" y="349"/>
                      </a:moveTo>
                      <a:lnTo>
                        <a:pt x="0" y="0"/>
                      </a:lnTo>
                      <a:lnTo>
                        <a:pt x="19" y="8"/>
                      </a:lnTo>
                      <a:lnTo>
                        <a:pt x="38" y="17"/>
                      </a:lnTo>
                      <a:lnTo>
                        <a:pt x="54" y="30"/>
                      </a:lnTo>
                      <a:lnTo>
                        <a:pt x="71" y="42"/>
                      </a:lnTo>
                      <a:lnTo>
                        <a:pt x="172" y="349"/>
                      </a:lnTo>
                      <a:lnTo>
                        <a:pt x="158" y="349"/>
                      </a:lnTo>
                      <a:lnTo>
                        <a:pt x="144" y="349"/>
                      </a:lnTo>
                      <a:lnTo>
                        <a:pt x="128" y="349"/>
                      </a:lnTo>
                      <a:lnTo>
                        <a:pt x="114" y="349"/>
                      </a:lnTo>
                      <a:close/>
                    </a:path>
                  </a:pathLst>
                </a:custGeom>
                <a:solidFill>
                  <a:srgbClr val="E29E6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7" name="Freeform 315"/>
                <p:cNvSpPr>
                  <a:spLocks/>
                </p:cNvSpPr>
                <p:nvPr/>
              </p:nvSpPr>
              <p:spPr bwMode="auto">
                <a:xfrm>
                  <a:off x="4496" y="1493"/>
                  <a:ext cx="40" cy="83"/>
                </a:xfrm>
                <a:custGeom>
                  <a:avLst/>
                  <a:gdLst>
                    <a:gd name="T0" fmla="*/ 7 w 163"/>
                    <a:gd name="T1" fmla="*/ 21 h 332"/>
                    <a:gd name="T2" fmla="*/ 0 w 163"/>
                    <a:gd name="T3" fmla="*/ 0 h 332"/>
                    <a:gd name="T4" fmla="*/ 1 w 163"/>
                    <a:gd name="T5" fmla="*/ 1 h 332"/>
                    <a:gd name="T6" fmla="*/ 2 w 163"/>
                    <a:gd name="T7" fmla="*/ 2 h 332"/>
                    <a:gd name="T8" fmla="*/ 3 w 163"/>
                    <a:gd name="T9" fmla="*/ 2 h 332"/>
                    <a:gd name="T10" fmla="*/ 4 w 163"/>
                    <a:gd name="T11" fmla="*/ 4 h 332"/>
                    <a:gd name="T12" fmla="*/ 10 w 163"/>
                    <a:gd name="T13" fmla="*/ 21 h 332"/>
                    <a:gd name="T14" fmla="*/ 9 w 163"/>
                    <a:gd name="T15" fmla="*/ 21 h 332"/>
                    <a:gd name="T16" fmla="*/ 8 w 163"/>
                    <a:gd name="T17" fmla="*/ 21 h 332"/>
                    <a:gd name="T18" fmla="*/ 7 w 163"/>
                    <a:gd name="T19" fmla="*/ 21 h 332"/>
                    <a:gd name="T20" fmla="*/ 7 w 163"/>
                    <a:gd name="T21" fmla="*/ 21 h 33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63" h="332">
                      <a:moveTo>
                        <a:pt x="108" y="332"/>
                      </a:moveTo>
                      <a:lnTo>
                        <a:pt x="0" y="0"/>
                      </a:lnTo>
                      <a:lnTo>
                        <a:pt x="18" y="13"/>
                      </a:lnTo>
                      <a:lnTo>
                        <a:pt x="38" y="25"/>
                      </a:lnTo>
                      <a:lnTo>
                        <a:pt x="57" y="37"/>
                      </a:lnTo>
                      <a:lnTo>
                        <a:pt x="73" y="54"/>
                      </a:lnTo>
                      <a:lnTo>
                        <a:pt x="163" y="332"/>
                      </a:lnTo>
                      <a:lnTo>
                        <a:pt x="149" y="332"/>
                      </a:lnTo>
                      <a:lnTo>
                        <a:pt x="136" y="332"/>
                      </a:lnTo>
                      <a:lnTo>
                        <a:pt x="122" y="332"/>
                      </a:lnTo>
                      <a:lnTo>
                        <a:pt x="108" y="332"/>
                      </a:lnTo>
                      <a:close/>
                    </a:path>
                  </a:pathLst>
                </a:custGeom>
                <a:solidFill>
                  <a:srgbClr val="E5A36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8" name="Freeform 316"/>
                <p:cNvSpPr>
                  <a:spLocks/>
                </p:cNvSpPr>
                <p:nvPr/>
              </p:nvSpPr>
              <p:spPr bwMode="auto">
                <a:xfrm>
                  <a:off x="4505" y="1499"/>
                  <a:ext cx="38" cy="77"/>
                </a:xfrm>
                <a:custGeom>
                  <a:avLst/>
                  <a:gdLst>
                    <a:gd name="T0" fmla="*/ 6 w 154"/>
                    <a:gd name="T1" fmla="*/ 19 h 307"/>
                    <a:gd name="T2" fmla="*/ 0 w 154"/>
                    <a:gd name="T3" fmla="*/ 0 h 307"/>
                    <a:gd name="T4" fmla="*/ 1 w 154"/>
                    <a:gd name="T5" fmla="*/ 1 h 307"/>
                    <a:gd name="T6" fmla="*/ 2 w 154"/>
                    <a:gd name="T7" fmla="*/ 2 h 307"/>
                    <a:gd name="T8" fmla="*/ 4 w 154"/>
                    <a:gd name="T9" fmla="*/ 3 h 307"/>
                    <a:gd name="T10" fmla="*/ 5 w 154"/>
                    <a:gd name="T11" fmla="*/ 4 h 307"/>
                    <a:gd name="T12" fmla="*/ 9 w 154"/>
                    <a:gd name="T13" fmla="*/ 19 h 307"/>
                    <a:gd name="T14" fmla="*/ 9 w 154"/>
                    <a:gd name="T15" fmla="*/ 19 h 307"/>
                    <a:gd name="T16" fmla="*/ 8 w 154"/>
                    <a:gd name="T17" fmla="*/ 19 h 307"/>
                    <a:gd name="T18" fmla="*/ 7 w 154"/>
                    <a:gd name="T19" fmla="*/ 19 h 307"/>
                    <a:gd name="T20" fmla="*/ 6 w 154"/>
                    <a:gd name="T21" fmla="*/ 19 h 30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54" h="307">
                      <a:moveTo>
                        <a:pt x="101" y="307"/>
                      </a:moveTo>
                      <a:lnTo>
                        <a:pt x="0" y="0"/>
                      </a:lnTo>
                      <a:lnTo>
                        <a:pt x="19" y="16"/>
                      </a:lnTo>
                      <a:lnTo>
                        <a:pt x="41" y="32"/>
                      </a:lnTo>
                      <a:lnTo>
                        <a:pt x="59" y="48"/>
                      </a:lnTo>
                      <a:lnTo>
                        <a:pt x="76" y="67"/>
                      </a:lnTo>
                      <a:lnTo>
                        <a:pt x="154" y="307"/>
                      </a:lnTo>
                      <a:lnTo>
                        <a:pt x="142" y="307"/>
                      </a:lnTo>
                      <a:lnTo>
                        <a:pt x="128" y="307"/>
                      </a:lnTo>
                      <a:lnTo>
                        <a:pt x="114" y="307"/>
                      </a:lnTo>
                      <a:lnTo>
                        <a:pt x="101" y="307"/>
                      </a:lnTo>
                      <a:close/>
                    </a:path>
                  </a:pathLst>
                </a:custGeom>
                <a:solidFill>
                  <a:srgbClr val="E5A57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9" name="Freeform 317"/>
                <p:cNvSpPr>
                  <a:spLocks/>
                </p:cNvSpPr>
                <p:nvPr/>
              </p:nvSpPr>
              <p:spPr bwMode="auto">
                <a:xfrm>
                  <a:off x="4514" y="1507"/>
                  <a:ext cx="37" cy="70"/>
                </a:xfrm>
                <a:custGeom>
                  <a:avLst/>
                  <a:gdLst>
                    <a:gd name="T0" fmla="*/ 6 w 146"/>
                    <a:gd name="T1" fmla="*/ 17 h 283"/>
                    <a:gd name="T2" fmla="*/ 0 w 146"/>
                    <a:gd name="T3" fmla="*/ 0 h 283"/>
                    <a:gd name="T4" fmla="*/ 1 w 146"/>
                    <a:gd name="T5" fmla="*/ 0 h 283"/>
                    <a:gd name="T6" fmla="*/ 2 w 146"/>
                    <a:gd name="T7" fmla="*/ 1 h 283"/>
                    <a:gd name="T8" fmla="*/ 2 w 146"/>
                    <a:gd name="T9" fmla="*/ 2 h 283"/>
                    <a:gd name="T10" fmla="*/ 3 w 146"/>
                    <a:gd name="T11" fmla="*/ 2 h 283"/>
                    <a:gd name="T12" fmla="*/ 4 w 146"/>
                    <a:gd name="T13" fmla="*/ 3 h 283"/>
                    <a:gd name="T14" fmla="*/ 4 w 146"/>
                    <a:gd name="T15" fmla="*/ 4 h 283"/>
                    <a:gd name="T16" fmla="*/ 5 w 146"/>
                    <a:gd name="T17" fmla="*/ 5 h 283"/>
                    <a:gd name="T18" fmla="*/ 5 w 146"/>
                    <a:gd name="T19" fmla="*/ 5 h 283"/>
                    <a:gd name="T20" fmla="*/ 9 w 146"/>
                    <a:gd name="T21" fmla="*/ 17 h 283"/>
                    <a:gd name="T22" fmla="*/ 9 w 146"/>
                    <a:gd name="T23" fmla="*/ 17 h 283"/>
                    <a:gd name="T24" fmla="*/ 8 w 146"/>
                    <a:gd name="T25" fmla="*/ 17 h 283"/>
                    <a:gd name="T26" fmla="*/ 7 w 146"/>
                    <a:gd name="T27" fmla="*/ 17 h 283"/>
                    <a:gd name="T28" fmla="*/ 6 w 146"/>
                    <a:gd name="T29" fmla="*/ 17 h 283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46" h="283">
                      <a:moveTo>
                        <a:pt x="90" y="278"/>
                      </a:moveTo>
                      <a:lnTo>
                        <a:pt x="0" y="0"/>
                      </a:lnTo>
                      <a:lnTo>
                        <a:pt x="11" y="8"/>
                      </a:lnTo>
                      <a:lnTo>
                        <a:pt x="24" y="19"/>
                      </a:lnTo>
                      <a:lnTo>
                        <a:pt x="35" y="29"/>
                      </a:lnTo>
                      <a:lnTo>
                        <a:pt x="46" y="41"/>
                      </a:lnTo>
                      <a:lnTo>
                        <a:pt x="57" y="52"/>
                      </a:lnTo>
                      <a:lnTo>
                        <a:pt x="65" y="65"/>
                      </a:lnTo>
                      <a:lnTo>
                        <a:pt x="76" y="76"/>
                      </a:lnTo>
                      <a:lnTo>
                        <a:pt x="84" y="89"/>
                      </a:lnTo>
                      <a:lnTo>
                        <a:pt x="146" y="283"/>
                      </a:lnTo>
                      <a:lnTo>
                        <a:pt x="134" y="283"/>
                      </a:lnTo>
                      <a:lnTo>
                        <a:pt x="120" y="280"/>
                      </a:lnTo>
                      <a:lnTo>
                        <a:pt x="104" y="278"/>
                      </a:lnTo>
                      <a:lnTo>
                        <a:pt x="90" y="278"/>
                      </a:lnTo>
                      <a:close/>
                    </a:path>
                  </a:pathLst>
                </a:custGeom>
                <a:solidFill>
                  <a:srgbClr val="E8A875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40" name="Freeform 318"/>
                <p:cNvSpPr>
                  <a:spLocks/>
                </p:cNvSpPr>
                <p:nvPr/>
              </p:nvSpPr>
              <p:spPr bwMode="auto">
                <a:xfrm>
                  <a:off x="4524" y="1516"/>
                  <a:ext cx="31" cy="61"/>
                </a:xfrm>
                <a:custGeom>
                  <a:avLst/>
                  <a:gdLst>
                    <a:gd name="T0" fmla="*/ 5 w 128"/>
                    <a:gd name="T1" fmla="*/ 15 h 245"/>
                    <a:gd name="T2" fmla="*/ 0 w 128"/>
                    <a:gd name="T3" fmla="*/ 0 h 245"/>
                    <a:gd name="T4" fmla="*/ 1 w 128"/>
                    <a:gd name="T5" fmla="*/ 1 h 245"/>
                    <a:gd name="T6" fmla="*/ 2 w 128"/>
                    <a:gd name="T7" fmla="*/ 2 h 245"/>
                    <a:gd name="T8" fmla="*/ 3 w 128"/>
                    <a:gd name="T9" fmla="*/ 3 h 245"/>
                    <a:gd name="T10" fmla="*/ 4 w 128"/>
                    <a:gd name="T11" fmla="*/ 5 h 245"/>
                    <a:gd name="T12" fmla="*/ 5 w 128"/>
                    <a:gd name="T13" fmla="*/ 6 h 245"/>
                    <a:gd name="T14" fmla="*/ 5 w 128"/>
                    <a:gd name="T15" fmla="*/ 7 h 245"/>
                    <a:gd name="T16" fmla="*/ 6 w 128"/>
                    <a:gd name="T17" fmla="*/ 9 h 245"/>
                    <a:gd name="T18" fmla="*/ 7 w 128"/>
                    <a:gd name="T19" fmla="*/ 11 h 245"/>
                    <a:gd name="T20" fmla="*/ 7 w 128"/>
                    <a:gd name="T21" fmla="*/ 11 h 245"/>
                    <a:gd name="T22" fmla="*/ 7 w 128"/>
                    <a:gd name="T23" fmla="*/ 11 h 245"/>
                    <a:gd name="T24" fmla="*/ 7 w 128"/>
                    <a:gd name="T25" fmla="*/ 13 h 245"/>
                    <a:gd name="T26" fmla="*/ 7 w 128"/>
                    <a:gd name="T27" fmla="*/ 13 h 245"/>
                    <a:gd name="T28" fmla="*/ 8 w 128"/>
                    <a:gd name="T29" fmla="*/ 14 h 245"/>
                    <a:gd name="T30" fmla="*/ 8 w 128"/>
                    <a:gd name="T31" fmla="*/ 14 h 245"/>
                    <a:gd name="T32" fmla="*/ 8 w 128"/>
                    <a:gd name="T33" fmla="*/ 15 h 245"/>
                    <a:gd name="T34" fmla="*/ 7 w 128"/>
                    <a:gd name="T35" fmla="*/ 15 h 245"/>
                    <a:gd name="T36" fmla="*/ 6 w 128"/>
                    <a:gd name="T37" fmla="*/ 15 h 245"/>
                    <a:gd name="T38" fmla="*/ 5 w 128"/>
                    <a:gd name="T39" fmla="*/ 15 h 245"/>
                    <a:gd name="T40" fmla="*/ 5 w 128"/>
                    <a:gd name="T41" fmla="*/ 15 h 245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128" h="245">
                      <a:moveTo>
                        <a:pt x="78" y="240"/>
                      </a:moveTo>
                      <a:lnTo>
                        <a:pt x="0" y="0"/>
                      </a:lnTo>
                      <a:lnTo>
                        <a:pt x="19" y="19"/>
                      </a:lnTo>
                      <a:lnTo>
                        <a:pt x="36" y="38"/>
                      </a:lnTo>
                      <a:lnTo>
                        <a:pt x="52" y="57"/>
                      </a:lnTo>
                      <a:lnTo>
                        <a:pt x="68" y="79"/>
                      </a:lnTo>
                      <a:lnTo>
                        <a:pt x="82" y="100"/>
                      </a:lnTo>
                      <a:lnTo>
                        <a:pt x="92" y="122"/>
                      </a:lnTo>
                      <a:lnTo>
                        <a:pt x="103" y="147"/>
                      </a:lnTo>
                      <a:lnTo>
                        <a:pt x="114" y="171"/>
                      </a:lnTo>
                      <a:lnTo>
                        <a:pt x="117" y="174"/>
                      </a:lnTo>
                      <a:lnTo>
                        <a:pt x="117" y="176"/>
                      </a:lnTo>
                      <a:lnTo>
                        <a:pt x="124" y="206"/>
                      </a:lnTo>
                      <a:lnTo>
                        <a:pt x="124" y="215"/>
                      </a:lnTo>
                      <a:lnTo>
                        <a:pt x="128" y="222"/>
                      </a:lnTo>
                      <a:lnTo>
                        <a:pt x="128" y="234"/>
                      </a:lnTo>
                      <a:lnTo>
                        <a:pt x="128" y="245"/>
                      </a:lnTo>
                      <a:lnTo>
                        <a:pt x="117" y="245"/>
                      </a:lnTo>
                      <a:lnTo>
                        <a:pt x="106" y="245"/>
                      </a:lnTo>
                      <a:lnTo>
                        <a:pt x="92" y="242"/>
                      </a:lnTo>
                      <a:lnTo>
                        <a:pt x="78" y="240"/>
                      </a:lnTo>
                      <a:close/>
                    </a:path>
                  </a:pathLst>
                </a:custGeom>
                <a:solidFill>
                  <a:srgbClr val="E8AA7A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41" name="Freeform 319"/>
                <p:cNvSpPr>
                  <a:spLocks/>
                </p:cNvSpPr>
                <p:nvPr/>
              </p:nvSpPr>
              <p:spPr bwMode="auto">
                <a:xfrm>
                  <a:off x="4535" y="1529"/>
                  <a:ext cx="20" cy="48"/>
                </a:xfrm>
                <a:custGeom>
                  <a:avLst/>
                  <a:gdLst>
                    <a:gd name="T0" fmla="*/ 4 w 82"/>
                    <a:gd name="T1" fmla="*/ 12 h 194"/>
                    <a:gd name="T2" fmla="*/ 0 w 82"/>
                    <a:gd name="T3" fmla="*/ 0 h 194"/>
                    <a:gd name="T4" fmla="*/ 1 w 82"/>
                    <a:gd name="T5" fmla="*/ 2 h 194"/>
                    <a:gd name="T6" fmla="*/ 2 w 82"/>
                    <a:gd name="T7" fmla="*/ 4 h 194"/>
                    <a:gd name="T8" fmla="*/ 3 w 82"/>
                    <a:gd name="T9" fmla="*/ 5 h 194"/>
                    <a:gd name="T10" fmla="*/ 4 w 82"/>
                    <a:gd name="T11" fmla="*/ 7 h 194"/>
                    <a:gd name="T12" fmla="*/ 4 w 82"/>
                    <a:gd name="T13" fmla="*/ 8 h 194"/>
                    <a:gd name="T14" fmla="*/ 5 w 82"/>
                    <a:gd name="T15" fmla="*/ 9 h 194"/>
                    <a:gd name="T16" fmla="*/ 5 w 82"/>
                    <a:gd name="T17" fmla="*/ 11 h 194"/>
                    <a:gd name="T18" fmla="*/ 5 w 82"/>
                    <a:gd name="T19" fmla="*/ 12 h 194"/>
                    <a:gd name="T20" fmla="*/ 5 w 82"/>
                    <a:gd name="T21" fmla="*/ 12 h 194"/>
                    <a:gd name="T22" fmla="*/ 4 w 82"/>
                    <a:gd name="T23" fmla="*/ 12 h 194"/>
                    <a:gd name="T24" fmla="*/ 4 w 82"/>
                    <a:gd name="T25" fmla="*/ 12 h 194"/>
                    <a:gd name="T26" fmla="*/ 4 w 82"/>
                    <a:gd name="T27" fmla="*/ 12 h 19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82" h="194">
                      <a:moveTo>
                        <a:pt x="62" y="194"/>
                      </a:moveTo>
                      <a:lnTo>
                        <a:pt x="0" y="0"/>
                      </a:lnTo>
                      <a:lnTo>
                        <a:pt x="20" y="30"/>
                      </a:lnTo>
                      <a:lnTo>
                        <a:pt x="38" y="60"/>
                      </a:lnTo>
                      <a:lnTo>
                        <a:pt x="55" y="90"/>
                      </a:lnTo>
                      <a:lnTo>
                        <a:pt x="68" y="120"/>
                      </a:lnTo>
                      <a:lnTo>
                        <a:pt x="73" y="136"/>
                      </a:lnTo>
                      <a:lnTo>
                        <a:pt x="78" y="155"/>
                      </a:lnTo>
                      <a:lnTo>
                        <a:pt x="82" y="175"/>
                      </a:lnTo>
                      <a:lnTo>
                        <a:pt x="82" y="194"/>
                      </a:lnTo>
                      <a:lnTo>
                        <a:pt x="78" y="194"/>
                      </a:lnTo>
                      <a:lnTo>
                        <a:pt x="73" y="194"/>
                      </a:lnTo>
                      <a:lnTo>
                        <a:pt x="68" y="194"/>
                      </a:lnTo>
                      <a:lnTo>
                        <a:pt x="62" y="194"/>
                      </a:lnTo>
                      <a:close/>
                    </a:path>
                  </a:pathLst>
                </a:custGeom>
                <a:solidFill>
                  <a:srgbClr val="E8AF7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42" name="Freeform 320"/>
                <p:cNvSpPr>
                  <a:spLocks/>
                </p:cNvSpPr>
                <p:nvPr/>
              </p:nvSpPr>
              <p:spPr bwMode="auto">
                <a:xfrm>
                  <a:off x="4553" y="1560"/>
                  <a:ext cx="2" cy="8"/>
                </a:xfrm>
                <a:custGeom>
                  <a:avLst/>
                  <a:gdLst>
                    <a:gd name="T0" fmla="*/ 1 w 7"/>
                    <a:gd name="T1" fmla="*/ 2 h 30"/>
                    <a:gd name="T2" fmla="*/ 0 w 7"/>
                    <a:gd name="T3" fmla="*/ 0 h 30"/>
                    <a:gd name="T4" fmla="*/ 0 w 7"/>
                    <a:gd name="T5" fmla="*/ 1 h 30"/>
                    <a:gd name="T6" fmla="*/ 0 w 7"/>
                    <a:gd name="T7" fmla="*/ 1 h 30"/>
                    <a:gd name="T8" fmla="*/ 0 w 7"/>
                    <a:gd name="T9" fmla="*/ 2 h 30"/>
                    <a:gd name="T10" fmla="*/ 1 w 7"/>
                    <a:gd name="T11" fmla="*/ 2 h 3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7" h="30">
                      <a:moveTo>
                        <a:pt x="7" y="30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2" y="14"/>
                      </a:lnTo>
                      <a:lnTo>
                        <a:pt x="5" y="22"/>
                      </a:lnTo>
                      <a:lnTo>
                        <a:pt x="7" y="30"/>
                      </a:lnTo>
                      <a:close/>
                    </a:path>
                  </a:pathLst>
                </a:custGeom>
                <a:solidFill>
                  <a:srgbClr val="EAB27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43" name="Freeform 321"/>
                <p:cNvSpPr>
                  <a:spLocks/>
                </p:cNvSpPr>
                <p:nvPr/>
              </p:nvSpPr>
              <p:spPr bwMode="auto">
                <a:xfrm>
                  <a:off x="4843" y="1572"/>
                  <a:ext cx="9" cy="12"/>
                </a:xfrm>
                <a:custGeom>
                  <a:avLst/>
                  <a:gdLst>
                    <a:gd name="T0" fmla="*/ 1 w 35"/>
                    <a:gd name="T1" fmla="*/ 0 h 48"/>
                    <a:gd name="T2" fmla="*/ 2 w 35"/>
                    <a:gd name="T3" fmla="*/ 3 h 48"/>
                    <a:gd name="T4" fmla="*/ 0 w 35"/>
                    <a:gd name="T5" fmla="*/ 3 h 48"/>
                    <a:gd name="T6" fmla="*/ 0 w 35"/>
                    <a:gd name="T7" fmla="*/ 2 h 48"/>
                    <a:gd name="T8" fmla="*/ 0 w 35"/>
                    <a:gd name="T9" fmla="*/ 2 h 48"/>
                    <a:gd name="T10" fmla="*/ 1 w 35"/>
                    <a:gd name="T11" fmla="*/ 1 h 48"/>
                    <a:gd name="T12" fmla="*/ 1 w 35"/>
                    <a:gd name="T13" fmla="*/ 0 h 4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5" h="48">
                      <a:moveTo>
                        <a:pt x="10" y="0"/>
                      </a:moveTo>
                      <a:lnTo>
                        <a:pt x="35" y="48"/>
                      </a:lnTo>
                      <a:lnTo>
                        <a:pt x="0" y="48"/>
                      </a:lnTo>
                      <a:lnTo>
                        <a:pt x="3" y="36"/>
                      </a:lnTo>
                      <a:lnTo>
                        <a:pt x="5" y="23"/>
                      </a:lnTo>
                      <a:lnTo>
                        <a:pt x="8" y="12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B554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44" name="Freeform 322"/>
                <p:cNvSpPr>
                  <a:spLocks/>
                </p:cNvSpPr>
                <p:nvPr/>
              </p:nvSpPr>
              <p:spPr bwMode="auto">
                <a:xfrm>
                  <a:off x="4843" y="1563"/>
                  <a:ext cx="18" cy="21"/>
                </a:xfrm>
                <a:custGeom>
                  <a:avLst/>
                  <a:gdLst>
                    <a:gd name="T0" fmla="*/ 0 w 70"/>
                    <a:gd name="T1" fmla="*/ 5 h 85"/>
                    <a:gd name="T2" fmla="*/ 0 w 70"/>
                    <a:gd name="T3" fmla="*/ 5 h 85"/>
                    <a:gd name="T4" fmla="*/ 0 w 70"/>
                    <a:gd name="T5" fmla="*/ 4 h 85"/>
                    <a:gd name="T6" fmla="*/ 1 w 70"/>
                    <a:gd name="T7" fmla="*/ 2 h 85"/>
                    <a:gd name="T8" fmla="*/ 1 w 70"/>
                    <a:gd name="T9" fmla="*/ 1 h 85"/>
                    <a:gd name="T10" fmla="*/ 2 w 70"/>
                    <a:gd name="T11" fmla="*/ 0 h 85"/>
                    <a:gd name="T12" fmla="*/ 5 w 70"/>
                    <a:gd name="T13" fmla="*/ 5 h 85"/>
                    <a:gd name="T14" fmla="*/ 0 w 70"/>
                    <a:gd name="T15" fmla="*/ 5 h 8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" h="85">
                      <a:moveTo>
                        <a:pt x="3" y="85"/>
                      </a:moveTo>
                      <a:lnTo>
                        <a:pt x="0" y="78"/>
                      </a:lnTo>
                      <a:lnTo>
                        <a:pt x="5" y="60"/>
                      </a:lnTo>
                      <a:lnTo>
                        <a:pt x="13" y="37"/>
                      </a:lnTo>
                      <a:lnTo>
                        <a:pt x="19" y="19"/>
                      </a:lnTo>
                      <a:lnTo>
                        <a:pt x="24" y="0"/>
                      </a:lnTo>
                      <a:lnTo>
                        <a:pt x="70" y="85"/>
                      </a:lnTo>
                      <a:lnTo>
                        <a:pt x="3" y="85"/>
                      </a:lnTo>
                      <a:close/>
                    </a:path>
                  </a:pathLst>
                </a:custGeom>
                <a:solidFill>
                  <a:srgbClr val="B55435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45" name="Freeform 323"/>
                <p:cNvSpPr>
                  <a:spLocks/>
                </p:cNvSpPr>
                <p:nvPr/>
              </p:nvSpPr>
              <p:spPr bwMode="auto">
                <a:xfrm>
                  <a:off x="4846" y="1555"/>
                  <a:ext cx="23" cy="29"/>
                </a:xfrm>
                <a:custGeom>
                  <a:avLst/>
                  <a:gdLst>
                    <a:gd name="T0" fmla="*/ 2 w 90"/>
                    <a:gd name="T1" fmla="*/ 7 h 115"/>
                    <a:gd name="T2" fmla="*/ 0 w 90"/>
                    <a:gd name="T3" fmla="*/ 4 h 115"/>
                    <a:gd name="T4" fmla="*/ 1 w 90"/>
                    <a:gd name="T5" fmla="*/ 3 h 115"/>
                    <a:gd name="T6" fmla="*/ 1 w 90"/>
                    <a:gd name="T7" fmla="*/ 2 h 115"/>
                    <a:gd name="T8" fmla="*/ 1 w 90"/>
                    <a:gd name="T9" fmla="*/ 1 h 115"/>
                    <a:gd name="T10" fmla="*/ 2 w 90"/>
                    <a:gd name="T11" fmla="*/ 0 h 115"/>
                    <a:gd name="T12" fmla="*/ 6 w 90"/>
                    <a:gd name="T13" fmla="*/ 7 h 115"/>
                    <a:gd name="T14" fmla="*/ 2 w 90"/>
                    <a:gd name="T15" fmla="*/ 7 h 11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90" h="115">
                      <a:moveTo>
                        <a:pt x="25" y="115"/>
                      </a:moveTo>
                      <a:lnTo>
                        <a:pt x="0" y="67"/>
                      </a:lnTo>
                      <a:lnTo>
                        <a:pt x="6" y="51"/>
                      </a:lnTo>
                      <a:lnTo>
                        <a:pt x="14" y="32"/>
                      </a:lnTo>
                      <a:lnTo>
                        <a:pt x="20" y="16"/>
                      </a:lnTo>
                      <a:lnTo>
                        <a:pt x="25" y="0"/>
                      </a:lnTo>
                      <a:lnTo>
                        <a:pt x="90" y="115"/>
                      </a:lnTo>
                      <a:lnTo>
                        <a:pt x="25" y="115"/>
                      </a:lnTo>
                      <a:close/>
                    </a:path>
                  </a:pathLst>
                </a:custGeom>
                <a:solidFill>
                  <a:srgbClr val="B5563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46" name="Freeform 324"/>
                <p:cNvSpPr>
                  <a:spLocks/>
                </p:cNvSpPr>
                <p:nvPr/>
              </p:nvSpPr>
              <p:spPr bwMode="auto">
                <a:xfrm>
                  <a:off x="4850" y="1547"/>
                  <a:ext cx="28" cy="37"/>
                </a:xfrm>
                <a:custGeom>
                  <a:avLst/>
                  <a:gdLst>
                    <a:gd name="T0" fmla="*/ 3 w 115"/>
                    <a:gd name="T1" fmla="*/ 9 h 148"/>
                    <a:gd name="T2" fmla="*/ 0 w 115"/>
                    <a:gd name="T3" fmla="*/ 4 h 148"/>
                    <a:gd name="T4" fmla="*/ 0 w 115"/>
                    <a:gd name="T5" fmla="*/ 3 h 148"/>
                    <a:gd name="T6" fmla="*/ 1 w 115"/>
                    <a:gd name="T7" fmla="*/ 2 h 148"/>
                    <a:gd name="T8" fmla="*/ 1 w 115"/>
                    <a:gd name="T9" fmla="*/ 1 h 148"/>
                    <a:gd name="T10" fmla="*/ 1 w 115"/>
                    <a:gd name="T11" fmla="*/ 0 h 148"/>
                    <a:gd name="T12" fmla="*/ 7 w 115"/>
                    <a:gd name="T13" fmla="*/ 9 h 148"/>
                    <a:gd name="T14" fmla="*/ 3 w 115"/>
                    <a:gd name="T15" fmla="*/ 9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15" h="148">
                      <a:moveTo>
                        <a:pt x="46" y="148"/>
                      </a:moveTo>
                      <a:lnTo>
                        <a:pt x="0" y="63"/>
                      </a:lnTo>
                      <a:lnTo>
                        <a:pt x="6" y="47"/>
                      </a:lnTo>
                      <a:lnTo>
                        <a:pt x="11" y="30"/>
                      </a:lnTo>
                      <a:lnTo>
                        <a:pt x="16" y="17"/>
                      </a:lnTo>
                      <a:lnTo>
                        <a:pt x="25" y="0"/>
                      </a:lnTo>
                      <a:lnTo>
                        <a:pt x="115" y="148"/>
                      </a:lnTo>
                      <a:lnTo>
                        <a:pt x="46" y="148"/>
                      </a:lnTo>
                      <a:close/>
                    </a:path>
                  </a:pathLst>
                </a:custGeom>
                <a:solidFill>
                  <a:srgbClr val="B7593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47" name="Freeform 325"/>
                <p:cNvSpPr>
                  <a:spLocks/>
                </p:cNvSpPr>
                <p:nvPr/>
              </p:nvSpPr>
              <p:spPr bwMode="auto">
                <a:xfrm>
                  <a:off x="4852" y="1539"/>
                  <a:ext cx="34" cy="45"/>
                </a:xfrm>
                <a:custGeom>
                  <a:avLst/>
                  <a:gdLst>
                    <a:gd name="T0" fmla="*/ 4 w 136"/>
                    <a:gd name="T1" fmla="*/ 11 h 178"/>
                    <a:gd name="T2" fmla="*/ 0 w 136"/>
                    <a:gd name="T3" fmla="*/ 4 h 178"/>
                    <a:gd name="T4" fmla="*/ 1 w 136"/>
                    <a:gd name="T5" fmla="*/ 3 h 178"/>
                    <a:gd name="T6" fmla="*/ 1 w 136"/>
                    <a:gd name="T7" fmla="*/ 2 h 178"/>
                    <a:gd name="T8" fmla="*/ 1 w 136"/>
                    <a:gd name="T9" fmla="*/ 1 h 178"/>
                    <a:gd name="T10" fmla="*/ 2 w 136"/>
                    <a:gd name="T11" fmla="*/ 0 h 178"/>
                    <a:gd name="T12" fmla="*/ 9 w 136"/>
                    <a:gd name="T13" fmla="*/ 11 h 178"/>
                    <a:gd name="T14" fmla="*/ 4 w 136"/>
                    <a:gd name="T15" fmla="*/ 11 h 17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36" h="178">
                      <a:moveTo>
                        <a:pt x="65" y="178"/>
                      </a:moveTo>
                      <a:lnTo>
                        <a:pt x="0" y="63"/>
                      </a:lnTo>
                      <a:lnTo>
                        <a:pt x="8" y="44"/>
                      </a:lnTo>
                      <a:lnTo>
                        <a:pt x="16" y="28"/>
                      </a:lnTo>
                      <a:lnTo>
                        <a:pt x="21" y="14"/>
                      </a:lnTo>
                      <a:lnTo>
                        <a:pt x="30" y="0"/>
                      </a:lnTo>
                      <a:lnTo>
                        <a:pt x="136" y="178"/>
                      </a:lnTo>
                      <a:lnTo>
                        <a:pt x="65" y="178"/>
                      </a:lnTo>
                      <a:close/>
                    </a:path>
                  </a:pathLst>
                </a:custGeom>
                <a:solidFill>
                  <a:srgbClr val="B75B3A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48" name="Freeform 326"/>
                <p:cNvSpPr>
                  <a:spLocks/>
                </p:cNvSpPr>
                <p:nvPr/>
              </p:nvSpPr>
              <p:spPr bwMode="auto">
                <a:xfrm>
                  <a:off x="4856" y="1532"/>
                  <a:ext cx="36" cy="52"/>
                </a:xfrm>
                <a:custGeom>
                  <a:avLst/>
                  <a:gdLst>
                    <a:gd name="T0" fmla="*/ 6 w 143"/>
                    <a:gd name="T1" fmla="*/ 13 h 208"/>
                    <a:gd name="T2" fmla="*/ 0 w 143"/>
                    <a:gd name="T3" fmla="*/ 4 h 208"/>
                    <a:gd name="T4" fmla="*/ 1 w 143"/>
                    <a:gd name="T5" fmla="*/ 3 h 208"/>
                    <a:gd name="T6" fmla="*/ 1 w 143"/>
                    <a:gd name="T7" fmla="*/ 2 h 208"/>
                    <a:gd name="T8" fmla="*/ 2 w 143"/>
                    <a:gd name="T9" fmla="*/ 1 h 208"/>
                    <a:gd name="T10" fmla="*/ 2 w 143"/>
                    <a:gd name="T11" fmla="*/ 0 h 208"/>
                    <a:gd name="T12" fmla="*/ 9 w 143"/>
                    <a:gd name="T13" fmla="*/ 12 h 208"/>
                    <a:gd name="T14" fmla="*/ 9 w 143"/>
                    <a:gd name="T15" fmla="*/ 12 h 208"/>
                    <a:gd name="T16" fmla="*/ 9 w 143"/>
                    <a:gd name="T17" fmla="*/ 12 h 208"/>
                    <a:gd name="T18" fmla="*/ 9 w 143"/>
                    <a:gd name="T19" fmla="*/ 13 h 208"/>
                    <a:gd name="T20" fmla="*/ 9 w 143"/>
                    <a:gd name="T21" fmla="*/ 13 h 208"/>
                    <a:gd name="T22" fmla="*/ 6 w 143"/>
                    <a:gd name="T23" fmla="*/ 13 h 20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43" h="208">
                      <a:moveTo>
                        <a:pt x="90" y="208"/>
                      </a:moveTo>
                      <a:lnTo>
                        <a:pt x="0" y="60"/>
                      </a:lnTo>
                      <a:lnTo>
                        <a:pt x="10" y="44"/>
                      </a:lnTo>
                      <a:lnTo>
                        <a:pt x="19" y="30"/>
                      </a:lnTo>
                      <a:lnTo>
                        <a:pt x="27" y="17"/>
                      </a:lnTo>
                      <a:lnTo>
                        <a:pt x="32" y="0"/>
                      </a:lnTo>
                      <a:lnTo>
                        <a:pt x="143" y="185"/>
                      </a:lnTo>
                      <a:lnTo>
                        <a:pt x="141" y="190"/>
                      </a:lnTo>
                      <a:lnTo>
                        <a:pt x="138" y="196"/>
                      </a:lnTo>
                      <a:lnTo>
                        <a:pt x="136" y="201"/>
                      </a:lnTo>
                      <a:lnTo>
                        <a:pt x="136" y="208"/>
                      </a:lnTo>
                      <a:lnTo>
                        <a:pt x="90" y="208"/>
                      </a:lnTo>
                      <a:close/>
                    </a:path>
                  </a:pathLst>
                </a:custGeom>
                <a:solidFill>
                  <a:srgbClr val="BA5E3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49" name="Freeform 327"/>
                <p:cNvSpPr>
                  <a:spLocks/>
                </p:cNvSpPr>
                <p:nvPr/>
              </p:nvSpPr>
              <p:spPr bwMode="auto">
                <a:xfrm>
                  <a:off x="4860" y="1526"/>
                  <a:ext cx="34" cy="58"/>
                </a:xfrm>
                <a:custGeom>
                  <a:avLst/>
                  <a:gdLst>
                    <a:gd name="T0" fmla="*/ 6 w 139"/>
                    <a:gd name="T1" fmla="*/ 15 h 232"/>
                    <a:gd name="T2" fmla="*/ 0 w 139"/>
                    <a:gd name="T3" fmla="*/ 4 h 232"/>
                    <a:gd name="T4" fmla="*/ 0 w 139"/>
                    <a:gd name="T5" fmla="*/ 3 h 232"/>
                    <a:gd name="T6" fmla="*/ 1 w 139"/>
                    <a:gd name="T7" fmla="*/ 2 h 232"/>
                    <a:gd name="T8" fmla="*/ 2 w 139"/>
                    <a:gd name="T9" fmla="*/ 1 h 232"/>
                    <a:gd name="T10" fmla="*/ 2 w 139"/>
                    <a:gd name="T11" fmla="*/ 0 h 232"/>
                    <a:gd name="T12" fmla="*/ 8 w 139"/>
                    <a:gd name="T13" fmla="*/ 11 h 232"/>
                    <a:gd name="T14" fmla="*/ 8 w 139"/>
                    <a:gd name="T15" fmla="*/ 12 h 232"/>
                    <a:gd name="T16" fmla="*/ 8 w 139"/>
                    <a:gd name="T17" fmla="*/ 13 h 232"/>
                    <a:gd name="T18" fmla="*/ 8 w 139"/>
                    <a:gd name="T19" fmla="*/ 14 h 232"/>
                    <a:gd name="T20" fmla="*/ 7 w 139"/>
                    <a:gd name="T21" fmla="*/ 15 h 232"/>
                    <a:gd name="T22" fmla="*/ 6 w 139"/>
                    <a:gd name="T23" fmla="*/ 15 h 23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39" h="232">
                      <a:moveTo>
                        <a:pt x="106" y="232"/>
                      </a:moveTo>
                      <a:lnTo>
                        <a:pt x="0" y="54"/>
                      </a:lnTo>
                      <a:lnTo>
                        <a:pt x="8" y="41"/>
                      </a:lnTo>
                      <a:lnTo>
                        <a:pt x="19" y="27"/>
                      </a:lnTo>
                      <a:lnTo>
                        <a:pt x="27" y="13"/>
                      </a:lnTo>
                      <a:lnTo>
                        <a:pt x="35" y="0"/>
                      </a:lnTo>
                      <a:lnTo>
                        <a:pt x="139" y="177"/>
                      </a:lnTo>
                      <a:lnTo>
                        <a:pt x="132" y="190"/>
                      </a:lnTo>
                      <a:lnTo>
                        <a:pt x="130" y="202"/>
                      </a:lnTo>
                      <a:lnTo>
                        <a:pt x="125" y="214"/>
                      </a:lnTo>
                      <a:lnTo>
                        <a:pt x="120" y="232"/>
                      </a:lnTo>
                      <a:lnTo>
                        <a:pt x="106" y="232"/>
                      </a:lnTo>
                      <a:close/>
                    </a:path>
                  </a:pathLst>
                </a:custGeom>
                <a:solidFill>
                  <a:srgbClr val="BA603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50" name="Freeform 328"/>
                <p:cNvSpPr>
                  <a:spLocks/>
                </p:cNvSpPr>
                <p:nvPr/>
              </p:nvSpPr>
              <p:spPr bwMode="auto">
                <a:xfrm>
                  <a:off x="4864" y="1520"/>
                  <a:ext cx="34" cy="58"/>
                </a:xfrm>
                <a:custGeom>
                  <a:avLst/>
                  <a:gdLst>
                    <a:gd name="T0" fmla="*/ 7 w 139"/>
                    <a:gd name="T1" fmla="*/ 15 h 231"/>
                    <a:gd name="T2" fmla="*/ 0 w 139"/>
                    <a:gd name="T3" fmla="*/ 3 h 231"/>
                    <a:gd name="T4" fmla="*/ 0 w 139"/>
                    <a:gd name="T5" fmla="*/ 2 h 231"/>
                    <a:gd name="T6" fmla="*/ 1 w 139"/>
                    <a:gd name="T7" fmla="*/ 2 h 231"/>
                    <a:gd name="T8" fmla="*/ 2 w 139"/>
                    <a:gd name="T9" fmla="*/ 1 h 231"/>
                    <a:gd name="T10" fmla="*/ 2 w 139"/>
                    <a:gd name="T11" fmla="*/ 0 h 231"/>
                    <a:gd name="T12" fmla="*/ 8 w 139"/>
                    <a:gd name="T13" fmla="*/ 11 h 231"/>
                    <a:gd name="T14" fmla="*/ 8 w 139"/>
                    <a:gd name="T15" fmla="*/ 12 h 231"/>
                    <a:gd name="T16" fmla="*/ 8 w 139"/>
                    <a:gd name="T17" fmla="*/ 13 h 231"/>
                    <a:gd name="T18" fmla="*/ 7 w 139"/>
                    <a:gd name="T19" fmla="*/ 14 h 231"/>
                    <a:gd name="T20" fmla="*/ 7 w 139"/>
                    <a:gd name="T21" fmla="*/ 15 h 23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39" h="231">
                      <a:moveTo>
                        <a:pt x="111" y="231"/>
                      </a:moveTo>
                      <a:lnTo>
                        <a:pt x="0" y="46"/>
                      </a:lnTo>
                      <a:lnTo>
                        <a:pt x="8" y="35"/>
                      </a:lnTo>
                      <a:lnTo>
                        <a:pt x="19" y="22"/>
                      </a:lnTo>
                      <a:lnTo>
                        <a:pt x="30" y="11"/>
                      </a:lnTo>
                      <a:lnTo>
                        <a:pt x="38" y="0"/>
                      </a:lnTo>
                      <a:lnTo>
                        <a:pt x="139" y="169"/>
                      </a:lnTo>
                      <a:lnTo>
                        <a:pt x="134" y="185"/>
                      </a:lnTo>
                      <a:lnTo>
                        <a:pt x="125" y="201"/>
                      </a:lnTo>
                      <a:lnTo>
                        <a:pt x="116" y="215"/>
                      </a:lnTo>
                      <a:lnTo>
                        <a:pt x="111" y="231"/>
                      </a:lnTo>
                      <a:close/>
                    </a:path>
                  </a:pathLst>
                </a:custGeom>
                <a:solidFill>
                  <a:srgbClr val="BA603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51" name="Freeform 329"/>
                <p:cNvSpPr>
                  <a:spLocks/>
                </p:cNvSpPr>
                <p:nvPr/>
              </p:nvSpPr>
              <p:spPr bwMode="auto">
                <a:xfrm>
                  <a:off x="4869" y="1516"/>
                  <a:ext cx="34" cy="54"/>
                </a:xfrm>
                <a:custGeom>
                  <a:avLst/>
                  <a:gdLst>
                    <a:gd name="T0" fmla="*/ 6 w 139"/>
                    <a:gd name="T1" fmla="*/ 13 h 217"/>
                    <a:gd name="T2" fmla="*/ 0 w 139"/>
                    <a:gd name="T3" fmla="*/ 2 h 217"/>
                    <a:gd name="T4" fmla="*/ 1 w 139"/>
                    <a:gd name="T5" fmla="*/ 2 h 217"/>
                    <a:gd name="T6" fmla="*/ 1 w 139"/>
                    <a:gd name="T7" fmla="*/ 1 h 217"/>
                    <a:gd name="T8" fmla="*/ 2 w 139"/>
                    <a:gd name="T9" fmla="*/ 0 h 217"/>
                    <a:gd name="T10" fmla="*/ 3 w 139"/>
                    <a:gd name="T11" fmla="*/ 0 h 217"/>
                    <a:gd name="T12" fmla="*/ 8 w 139"/>
                    <a:gd name="T13" fmla="*/ 10 h 217"/>
                    <a:gd name="T14" fmla="*/ 8 w 139"/>
                    <a:gd name="T15" fmla="*/ 11 h 217"/>
                    <a:gd name="T16" fmla="*/ 7 w 139"/>
                    <a:gd name="T17" fmla="*/ 12 h 217"/>
                    <a:gd name="T18" fmla="*/ 7 w 139"/>
                    <a:gd name="T19" fmla="*/ 13 h 217"/>
                    <a:gd name="T20" fmla="*/ 6 w 139"/>
                    <a:gd name="T21" fmla="*/ 13 h 2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39" h="217">
                      <a:moveTo>
                        <a:pt x="104" y="217"/>
                      </a:moveTo>
                      <a:lnTo>
                        <a:pt x="0" y="40"/>
                      </a:lnTo>
                      <a:lnTo>
                        <a:pt x="11" y="29"/>
                      </a:lnTo>
                      <a:lnTo>
                        <a:pt x="22" y="18"/>
                      </a:lnTo>
                      <a:lnTo>
                        <a:pt x="32" y="7"/>
                      </a:lnTo>
                      <a:lnTo>
                        <a:pt x="44" y="0"/>
                      </a:lnTo>
                      <a:lnTo>
                        <a:pt x="139" y="162"/>
                      </a:lnTo>
                      <a:lnTo>
                        <a:pt x="131" y="176"/>
                      </a:lnTo>
                      <a:lnTo>
                        <a:pt x="122" y="189"/>
                      </a:lnTo>
                      <a:lnTo>
                        <a:pt x="115" y="203"/>
                      </a:lnTo>
                      <a:lnTo>
                        <a:pt x="104" y="217"/>
                      </a:lnTo>
                      <a:close/>
                    </a:path>
                  </a:pathLst>
                </a:custGeom>
                <a:solidFill>
                  <a:srgbClr val="BC633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52" name="Freeform 330"/>
                <p:cNvSpPr>
                  <a:spLocks/>
                </p:cNvSpPr>
                <p:nvPr/>
              </p:nvSpPr>
              <p:spPr bwMode="auto">
                <a:xfrm>
                  <a:off x="4873" y="1510"/>
                  <a:ext cx="35" cy="53"/>
                </a:xfrm>
                <a:custGeom>
                  <a:avLst/>
                  <a:gdLst>
                    <a:gd name="T0" fmla="*/ 7 w 138"/>
                    <a:gd name="T1" fmla="*/ 13 h 210"/>
                    <a:gd name="T2" fmla="*/ 0 w 138"/>
                    <a:gd name="T3" fmla="*/ 3 h 210"/>
                    <a:gd name="T4" fmla="*/ 1 w 138"/>
                    <a:gd name="T5" fmla="*/ 2 h 210"/>
                    <a:gd name="T6" fmla="*/ 2 w 138"/>
                    <a:gd name="T7" fmla="*/ 1 h 210"/>
                    <a:gd name="T8" fmla="*/ 2 w 138"/>
                    <a:gd name="T9" fmla="*/ 1 h 210"/>
                    <a:gd name="T10" fmla="*/ 3 w 138"/>
                    <a:gd name="T11" fmla="*/ 0 h 210"/>
                    <a:gd name="T12" fmla="*/ 9 w 138"/>
                    <a:gd name="T13" fmla="*/ 10 h 210"/>
                    <a:gd name="T14" fmla="*/ 8 w 138"/>
                    <a:gd name="T15" fmla="*/ 11 h 210"/>
                    <a:gd name="T16" fmla="*/ 8 w 138"/>
                    <a:gd name="T17" fmla="*/ 12 h 210"/>
                    <a:gd name="T18" fmla="*/ 7 w 138"/>
                    <a:gd name="T19" fmla="*/ 12 h 210"/>
                    <a:gd name="T20" fmla="*/ 7 w 138"/>
                    <a:gd name="T21" fmla="*/ 13 h 21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38" h="210">
                      <a:moveTo>
                        <a:pt x="101" y="210"/>
                      </a:moveTo>
                      <a:lnTo>
                        <a:pt x="0" y="41"/>
                      </a:lnTo>
                      <a:lnTo>
                        <a:pt x="11" y="30"/>
                      </a:lnTo>
                      <a:lnTo>
                        <a:pt x="22" y="20"/>
                      </a:lnTo>
                      <a:lnTo>
                        <a:pt x="32" y="9"/>
                      </a:lnTo>
                      <a:lnTo>
                        <a:pt x="43" y="0"/>
                      </a:lnTo>
                      <a:lnTo>
                        <a:pt x="138" y="159"/>
                      </a:lnTo>
                      <a:lnTo>
                        <a:pt x="128" y="172"/>
                      </a:lnTo>
                      <a:lnTo>
                        <a:pt x="120" y="185"/>
                      </a:lnTo>
                      <a:lnTo>
                        <a:pt x="108" y="196"/>
                      </a:lnTo>
                      <a:lnTo>
                        <a:pt x="101" y="210"/>
                      </a:lnTo>
                      <a:close/>
                    </a:path>
                  </a:pathLst>
                </a:custGeom>
                <a:solidFill>
                  <a:srgbClr val="BC664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53" name="Freeform 331"/>
                <p:cNvSpPr>
                  <a:spLocks/>
                </p:cNvSpPr>
                <p:nvPr/>
              </p:nvSpPr>
              <p:spPr bwMode="auto">
                <a:xfrm>
                  <a:off x="4879" y="1506"/>
                  <a:ext cx="33" cy="50"/>
                </a:xfrm>
                <a:custGeom>
                  <a:avLst/>
                  <a:gdLst>
                    <a:gd name="T0" fmla="*/ 6 w 130"/>
                    <a:gd name="T1" fmla="*/ 12 h 201"/>
                    <a:gd name="T2" fmla="*/ 0 w 130"/>
                    <a:gd name="T3" fmla="*/ 2 h 201"/>
                    <a:gd name="T4" fmla="*/ 1 w 130"/>
                    <a:gd name="T5" fmla="*/ 2 h 201"/>
                    <a:gd name="T6" fmla="*/ 1 w 130"/>
                    <a:gd name="T7" fmla="*/ 1 h 201"/>
                    <a:gd name="T8" fmla="*/ 2 w 130"/>
                    <a:gd name="T9" fmla="*/ 0 h 201"/>
                    <a:gd name="T10" fmla="*/ 3 w 130"/>
                    <a:gd name="T11" fmla="*/ 0 h 201"/>
                    <a:gd name="T12" fmla="*/ 8 w 130"/>
                    <a:gd name="T13" fmla="*/ 9 h 201"/>
                    <a:gd name="T14" fmla="*/ 8 w 130"/>
                    <a:gd name="T15" fmla="*/ 10 h 201"/>
                    <a:gd name="T16" fmla="*/ 7 w 130"/>
                    <a:gd name="T17" fmla="*/ 11 h 201"/>
                    <a:gd name="T18" fmla="*/ 7 w 130"/>
                    <a:gd name="T19" fmla="*/ 12 h 201"/>
                    <a:gd name="T20" fmla="*/ 6 w 130"/>
                    <a:gd name="T21" fmla="*/ 12 h 20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30" h="201">
                      <a:moveTo>
                        <a:pt x="95" y="201"/>
                      </a:moveTo>
                      <a:lnTo>
                        <a:pt x="0" y="39"/>
                      </a:lnTo>
                      <a:lnTo>
                        <a:pt x="7" y="27"/>
                      </a:lnTo>
                      <a:lnTo>
                        <a:pt x="18" y="16"/>
                      </a:lnTo>
                      <a:lnTo>
                        <a:pt x="30" y="9"/>
                      </a:lnTo>
                      <a:lnTo>
                        <a:pt x="41" y="0"/>
                      </a:lnTo>
                      <a:lnTo>
                        <a:pt x="130" y="150"/>
                      </a:lnTo>
                      <a:lnTo>
                        <a:pt x="122" y="163"/>
                      </a:lnTo>
                      <a:lnTo>
                        <a:pt x="113" y="175"/>
                      </a:lnTo>
                      <a:lnTo>
                        <a:pt x="103" y="188"/>
                      </a:lnTo>
                      <a:lnTo>
                        <a:pt x="95" y="201"/>
                      </a:lnTo>
                      <a:close/>
                    </a:path>
                  </a:pathLst>
                </a:custGeom>
                <a:solidFill>
                  <a:srgbClr val="BC6844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54" name="Freeform 332"/>
                <p:cNvSpPr>
                  <a:spLocks/>
                </p:cNvSpPr>
                <p:nvPr/>
              </p:nvSpPr>
              <p:spPr bwMode="auto">
                <a:xfrm>
                  <a:off x="4884" y="1501"/>
                  <a:ext cx="33" cy="49"/>
                </a:xfrm>
                <a:custGeom>
                  <a:avLst/>
                  <a:gdLst>
                    <a:gd name="T0" fmla="*/ 6 w 131"/>
                    <a:gd name="T1" fmla="*/ 12 h 196"/>
                    <a:gd name="T2" fmla="*/ 0 w 131"/>
                    <a:gd name="T3" fmla="*/ 2 h 196"/>
                    <a:gd name="T4" fmla="*/ 1 w 131"/>
                    <a:gd name="T5" fmla="*/ 2 h 196"/>
                    <a:gd name="T6" fmla="*/ 2 w 131"/>
                    <a:gd name="T7" fmla="*/ 1 h 196"/>
                    <a:gd name="T8" fmla="*/ 2 w 131"/>
                    <a:gd name="T9" fmla="*/ 1 h 196"/>
                    <a:gd name="T10" fmla="*/ 3 w 131"/>
                    <a:gd name="T11" fmla="*/ 0 h 196"/>
                    <a:gd name="T12" fmla="*/ 8 w 131"/>
                    <a:gd name="T13" fmla="*/ 9 h 196"/>
                    <a:gd name="T14" fmla="*/ 8 w 131"/>
                    <a:gd name="T15" fmla="*/ 10 h 196"/>
                    <a:gd name="T16" fmla="*/ 7 w 131"/>
                    <a:gd name="T17" fmla="*/ 11 h 196"/>
                    <a:gd name="T18" fmla="*/ 7 w 131"/>
                    <a:gd name="T19" fmla="*/ 12 h 196"/>
                    <a:gd name="T20" fmla="*/ 6 w 131"/>
                    <a:gd name="T21" fmla="*/ 12 h 19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31" h="196">
                      <a:moveTo>
                        <a:pt x="95" y="196"/>
                      </a:moveTo>
                      <a:lnTo>
                        <a:pt x="0" y="37"/>
                      </a:lnTo>
                      <a:lnTo>
                        <a:pt x="12" y="27"/>
                      </a:lnTo>
                      <a:lnTo>
                        <a:pt x="23" y="18"/>
                      </a:lnTo>
                      <a:lnTo>
                        <a:pt x="35" y="11"/>
                      </a:lnTo>
                      <a:lnTo>
                        <a:pt x="47" y="0"/>
                      </a:lnTo>
                      <a:lnTo>
                        <a:pt x="131" y="146"/>
                      </a:lnTo>
                      <a:lnTo>
                        <a:pt x="123" y="157"/>
                      </a:lnTo>
                      <a:lnTo>
                        <a:pt x="112" y="171"/>
                      </a:lnTo>
                      <a:lnTo>
                        <a:pt x="104" y="182"/>
                      </a:lnTo>
                      <a:lnTo>
                        <a:pt x="95" y="196"/>
                      </a:lnTo>
                      <a:close/>
                    </a:path>
                  </a:pathLst>
                </a:custGeom>
                <a:solidFill>
                  <a:srgbClr val="BF6B47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55" name="Freeform 333"/>
                <p:cNvSpPr>
                  <a:spLocks/>
                </p:cNvSpPr>
                <p:nvPr/>
              </p:nvSpPr>
              <p:spPr bwMode="auto">
                <a:xfrm>
                  <a:off x="4890" y="1496"/>
                  <a:ext cx="31" cy="48"/>
                </a:xfrm>
                <a:custGeom>
                  <a:avLst/>
                  <a:gdLst>
                    <a:gd name="T0" fmla="*/ 5 w 127"/>
                    <a:gd name="T1" fmla="*/ 12 h 188"/>
                    <a:gd name="T2" fmla="*/ 0 w 127"/>
                    <a:gd name="T3" fmla="*/ 3 h 188"/>
                    <a:gd name="T4" fmla="*/ 0 w 127"/>
                    <a:gd name="T5" fmla="*/ 2 h 188"/>
                    <a:gd name="T6" fmla="*/ 1 w 127"/>
                    <a:gd name="T7" fmla="*/ 1 h 188"/>
                    <a:gd name="T8" fmla="*/ 2 w 127"/>
                    <a:gd name="T9" fmla="*/ 1 h 188"/>
                    <a:gd name="T10" fmla="*/ 3 w 127"/>
                    <a:gd name="T11" fmla="*/ 0 h 188"/>
                    <a:gd name="T12" fmla="*/ 8 w 127"/>
                    <a:gd name="T13" fmla="*/ 10 h 188"/>
                    <a:gd name="T14" fmla="*/ 7 w 127"/>
                    <a:gd name="T15" fmla="*/ 10 h 188"/>
                    <a:gd name="T16" fmla="*/ 6 w 127"/>
                    <a:gd name="T17" fmla="*/ 11 h 188"/>
                    <a:gd name="T18" fmla="*/ 6 w 127"/>
                    <a:gd name="T19" fmla="*/ 11 h 188"/>
                    <a:gd name="T20" fmla="*/ 5 w 127"/>
                    <a:gd name="T21" fmla="*/ 12 h 18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7" h="188">
                      <a:moveTo>
                        <a:pt x="89" y="188"/>
                      </a:moveTo>
                      <a:lnTo>
                        <a:pt x="0" y="38"/>
                      </a:lnTo>
                      <a:lnTo>
                        <a:pt x="10" y="28"/>
                      </a:lnTo>
                      <a:lnTo>
                        <a:pt x="24" y="19"/>
                      </a:lnTo>
                      <a:lnTo>
                        <a:pt x="35" y="8"/>
                      </a:lnTo>
                      <a:lnTo>
                        <a:pt x="46" y="0"/>
                      </a:lnTo>
                      <a:lnTo>
                        <a:pt x="127" y="147"/>
                      </a:lnTo>
                      <a:lnTo>
                        <a:pt x="118" y="155"/>
                      </a:lnTo>
                      <a:lnTo>
                        <a:pt x="108" y="166"/>
                      </a:lnTo>
                      <a:lnTo>
                        <a:pt x="97" y="177"/>
                      </a:lnTo>
                      <a:lnTo>
                        <a:pt x="89" y="188"/>
                      </a:lnTo>
                      <a:close/>
                    </a:path>
                  </a:pathLst>
                </a:custGeom>
                <a:solidFill>
                  <a:srgbClr val="BF6D47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56" name="Freeform 334"/>
                <p:cNvSpPr>
                  <a:spLocks/>
                </p:cNvSpPr>
                <p:nvPr/>
              </p:nvSpPr>
              <p:spPr bwMode="auto">
                <a:xfrm>
                  <a:off x="4896" y="1493"/>
                  <a:ext cx="32" cy="44"/>
                </a:xfrm>
                <a:custGeom>
                  <a:avLst/>
                  <a:gdLst>
                    <a:gd name="T0" fmla="*/ 5 w 127"/>
                    <a:gd name="T1" fmla="*/ 11 h 176"/>
                    <a:gd name="T2" fmla="*/ 0 w 127"/>
                    <a:gd name="T3" fmla="*/ 2 h 176"/>
                    <a:gd name="T4" fmla="*/ 1 w 127"/>
                    <a:gd name="T5" fmla="*/ 1 h 176"/>
                    <a:gd name="T6" fmla="*/ 2 w 127"/>
                    <a:gd name="T7" fmla="*/ 1 h 176"/>
                    <a:gd name="T8" fmla="*/ 2 w 127"/>
                    <a:gd name="T9" fmla="*/ 1 h 176"/>
                    <a:gd name="T10" fmla="*/ 3 w 127"/>
                    <a:gd name="T11" fmla="*/ 0 h 176"/>
                    <a:gd name="T12" fmla="*/ 8 w 127"/>
                    <a:gd name="T13" fmla="*/ 9 h 176"/>
                    <a:gd name="T14" fmla="*/ 7 w 127"/>
                    <a:gd name="T15" fmla="*/ 9 h 176"/>
                    <a:gd name="T16" fmla="*/ 7 w 127"/>
                    <a:gd name="T17" fmla="*/ 10 h 176"/>
                    <a:gd name="T18" fmla="*/ 6 w 127"/>
                    <a:gd name="T19" fmla="*/ 11 h 176"/>
                    <a:gd name="T20" fmla="*/ 5 w 127"/>
                    <a:gd name="T21" fmla="*/ 11 h 17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7" h="176">
                      <a:moveTo>
                        <a:pt x="84" y="176"/>
                      </a:moveTo>
                      <a:lnTo>
                        <a:pt x="0" y="30"/>
                      </a:lnTo>
                      <a:lnTo>
                        <a:pt x="11" y="21"/>
                      </a:lnTo>
                      <a:lnTo>
                        <a:pt x="22" y="13"/>
                      </a:lnTo>
                      <a:lnTo>
                        <a:pt x="36" y="7"/>
                      </a:lnTo>
                      <a:lnTo>
                        <a:pt x="48" y="0"/>
                      </a:lnTo>
                      <a:lnTo>
                        <a:pt x="127" y="138"/>
                      </a:lnTo>
                      <a:lnTo>
                        <a:pt x="117" y="149"/>
                      </a:lnTo>
                      <a:lnTo>
                        <a:pt x="106" y="157"/>
                      </a:lnTo>
                      <a:lnTo>
                        <a:pt x="94" y="166"/>
                      </a:lnTo>
                      <a:lnTo>
                        <a:pt x="84" y="176"/>
                      </a:lnTo>
                      <a:close/>
                    </a:path>
                  </a:pathLst>
                </a:custGeom>
                <a:solidFill>
                  <a:srgbClr val="C17049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57" name="Freeform 335"/>
                <p:cNvSpPr>
                  <a:spLocks/>
                </p:cNvSpPr>
                <p:nvPr/>
              </p:nvSpPr>
              <p:spPr bwMode="auto">
                <a:xfrm>
                  <a:off x="4901" y="1491"/>
                  <a:ext cx="32" cy="42"/>
                </a:xfrm>
                <a:custGeom>
                  <a:avLst/>
                  <a:gdLst>
                    <a:gd name="T0" fmla="*/ 5 w 127"/>
                    <a:gd name="T1" fmla="*/ 10 h 171"/>
                    <a:gd name="T2" fmla="*/ 0 w 127"/>
                    <a:gd name="T3" fmla="*/ 1 h 171"/>
                    <a:gd name="T4" fmla="*/ 1 w 127"/>
                    <a:gd name="T5" fmla="*/ 1 h 171"/>
                    <a:gd name="T6" fmla="*/ 2 w 127"/>
                    <a:gd name="T7" fmla="*/ 1 h 171"/>
                    <a:gd name="T8" fmla="*/ 2 w 127"/>
                    <a:gd name="T9" fmla="*/ 0 h 171"/>
                    <a:gd name="T10" fmla="*/ 3 w 127"/>
                    <a:gd name="T11" fmla="*/ 0 h 171"/>
                    <a:gd name="T12" fmla="*/ 8 w 127"/>
                    <a:gd name="T13" fmla="*/ 8 h 171"/>
                    <a:gd name="T14" fmla="*/ 7 w 127"/>
                    <a:gd name="T15" fmla="*/ 8 h 171"/>
                    <a:gd name="T16" fmla="*/ 7 w 127"/>
                    <a:gd name="T17" fmla="*/ 9 h 171"/>
                    <a:gd name="T18" fmla="*/ 6 w 127"/>
                    <a:gd name="T19" fmla="*/ 10 h 171"/>
                    <a:gd name="T20" fmla="*/ 5 w 127"/>
                    <a:gd name="T21" fmla="*/ 10 h 17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7" h="171">
                      <a:moveTo>
                        <a:pt x="81" y="171"/>
                      </a:moveTo>
                      <a:lnTo>
                        <a:pt x="0" y="24"/>
                      </a:lnTo>
                      <a:lnTo>
                        <a:pt x="14" y="18"/>
                      </a:lnTo>
                      <a:lnTo>
                        <a:pt x="24" y="11"/>
                      </a:lnTo>
                      <a:lnTo>
                        <a:pt x="37" y="6"/>
                      </a:lnTo>
                      <a:lnTo>
                        <a:pt x="51" y="0"/>
                      </a:lnTo>
                      <a:lnTo>
                        <a:pt x="127" y="128"/>
                      </a:lnTo>
                      <a:lnTo>
                        <a:pt x="116" y="138"/>
                      </a:lnTo>
                      <a:lnTo>
                        <a:pt x="105" y="149"/>
                      </a:lnTo>
                      <a:lnTo>
                        <a:pt x="95" y="160"/>
                      </a:lnTo>
                      <a:lnTo>
                        <a:pt x="81" y="171"/>
                      </a:lnTo>
                      <a:close/>
                    </a:path>
                  </a:pathLst>
                </a:custGeom>
                <a:solidFill>
                  <a:srgbClr val="C17049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58" name="Freeform 336"/>
                <p:cNvSpPr>
                  <a:spLocks/>
                </p:cNvSpPr>
                <p:nvPr/>
              </p:nvSpPr>
              <p:spPr bwMode="auto">
                <a:xfrm>
                  <a:off x="4908" y="1487"/>
                  <a:ext cx="31" cy="41"/>
                </a:xfrm>
                <a:custGeom>
                  <a:avLst/>
                  <a:gdLst>
                    <a:gd name="T0" fmla="*/ 5 w 125"/>
                    <a:gd name="T1" fmla="*/ 10 h 163"/>
                    <a:gd name="T2" fmla="*/ 0 w 125"/>
                    <a:gd name="T3" fmla="*/ 2 h 163"/>
                    <a:gd name="T4" fmla="*/ 1 w 125"/>
                    <a:gd name="T5" fmla="*/ 1 h 163"/>
                    <a:gd name="T6" fmla="*/ 1 w 125"/>
                    <a:gd name="T7" fmla="*/ 1 h 163"/>
                    <a:gd name="T8" fmla="*/ 2 w 125"/>
                    <a:gd name="T9" fmla="*/ 1 h 163"/>
                    <a:gd name="T10" fmla="*/ 3 w 125"/>
                    <a:gd name="T11" fmla="*/ 0 h 163"/>
                    <a:gd name="T12" fmla="*/ 8 w 125"/>
                    <a:gd name="T13" fmla="*/ 8 h 163"/>
                    <a:gd name="T14" fmla="*/ 7 w 125"/>
                    <a:gd name="T15" fmla="*/ 8 h 163"/>
                    <a:gd name="T16" fmla="*/ 6 w 125"/>
                    <a:gd name="T17" fmla="*/ 9 h 163"/>
                    <a:gd name="T18" fmla="*/ 5 w 125"/>
                    <a:gd name="T19" fmla="*/ 10 h 163"/>
                    <a:gd name="T20" fmla="*/ 5 w 125"/>
                    <a:gd name="T21" fmla="*/ 10 h 16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5" h="163">
                      <a:moveTo>
                        <a:pt x="79" y="163"/>
                      </a:moveTo>
                      <a:lnTo>
                        <a:pt x="0" y="25"/>
                      </a:lnTo>
                      <a:lnTo>
                        <a:pt x="11" y="20"/>
                      </a:lnTo>
                      <a:lnTo>
                        <a:pt x="25" y="11"/>
                      </a:lnTo>
                      <a:lnTo>
                        <a:pt x="36" y="6"/>
                      </a:lnTo>
                      <a:lnTo>
                        <a:pt x="46" y="0"/>
                      </a:lnTo>
                      <a:lnTo>
                        <a:pt x="125" y="125"/>
                      </a:lnTo>
                      <a:lnTo>
                        <a:pt x="115" y="133"/>
                      </a:lnTo>
                      <a:lnTo>
                        <a:pt x="101" y="144"/>
                      </a:lnTo>
                      <a:lnTo>
                        <a:pt x="90" y="152"/>
                      </a:lnTo>
                      <a:lnTo>
                        <a:pt x="79" y="163"/>
                      </a:lnTo>
                      <a:close/>
                    </a:path>
                  </a:pathLst>
                </a:custGeom>
                <a:solidFill>
                  <a:srgbClr val="C1724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59" name="Freeform 337"/>
                <p:cNvSpPr>
                  <a:spLocks/>
                </p:cNvSpPr>
                <p:nvPr/>
              </p:nvSpPr>
              <p:spPr bwMode="auto">
                <a:xfrm>
                  <a:off x="4914" y="1484"/>
                  <a:ext cx="30" cy="38"/>
                </a:xfrm>
                <a:custGeom>
                  <a:avLst/>
                  <a:gdLst>
                    <a:gd name="T0" fmla="*/ 5 w 122"/>
                    <a:gd name="T1" fmla="*/ 9 h 156"/>
                    <a:gd name="T2" fmla="*/ 0 w 122"/>
                    <a:gd name="T3" fmla="*/ 2 h 156"/>
                    <a:gd name="T4" fmla="*/ 1 w 122"/>
                    <a:gd name="T5" fmla="*/ 1 h 156"/>
                    <a:gd name="T6" fmla="*/ 1 w 122"/>
                    <a:gd name="T7" fmla="*/ 1 h 156"/>
                    <a:gd name="T8" fmla="*/ 2 w 122"/>
                    <a:gd name="T9" fmla="*/ 0 h 156"/>
                    <a:gd name="T10" fmla="*/ 3 w 122"/>
                    <a:gd name="T11" fmla="*/ 0 h 156"/>
                    <a:gd name="T12" fmla="*/ 7 w 122"/>
                    <a:gd name="T13" fmla="*/ 7 h 156"/>
                    <a:gd name="T14" fmla="*/ 7 w 122"/>
                    <a:gd name="T15" fmla="*/ 8 h 156"/>
                    <a:gd name="T16" fmla="*/ 6 w 122"/>
                    <a:gd name="T17" fmla="*/ 8 h 156"/>
                    <a:gd name="T18" fmla="*/ 5 w 122"/>
                    <a:gd name="T19" fmla="*/ 9 h 156"/>
                    <a:gd name="T20" fmla="*/ 5 w 122"/>
                    <a:gd name="T21" fmla="*/ 9 h 15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2" h="156">
                      <a:moveTo>
                        <a:pt x="76" y="156"/>
                      </a:moveTo>
                      <a:lnTo>
                        <a:pt x="0" y="28"/>
                      </a:lnTo>
                      <a:lnTo>
                        <a:pt x="11" y="20"/>
                      </a:lnTo>
                      <a:lnTo>
                        <a:pt x="21" y="11"/>
                      </a:lnTo>
                      <a:lnTo>
                        <a:pt x="35" y="6"/>
                      </a:lnTo>
                      <a:lnTo>
                        <a:pt x="49" y="0"/>
                      </a:lnTo>
                      <a:lnTo>
                        <a:pt x="122" y="122"/>
                      </a:lnTo>
                      <a:lnTo>
                        <a:pt x="111" y="131"/>
                      </a:lnTo>
                      <a:lnTo>
                        <a:pt x="100" y="139"/>
                      </a:lnTo>
                      <a:lnTo>
                        <a:pt x="87" y="147"/>
                      </a:lnTo>
                      <a:lnTo>
                        <a:pt x="76" y="156"/>
                      </a:lnTo>
                      <a:close/>
                    </a:path>
                  </a:pathLst>
                </a:custGeom>
                <a:solidFill>
                  <a:srgbClr val="C4774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60" name="Freeform 338"/>
                <p:cNvSpPr>
                  <a:spLocks/>
                </p:cNvSpPr>
                <p:nvPr/>
              </p:nvSpPr>
              <p:spPr bwMode="auto">
                <a:xfrm>
                  <a:off x="4919" y="1482"/>
                  <a:ext cx="32" cy="36"/>
                </a:xfrm>
                <a:custGeom>
                  <a:avLst/>
                  <a:gdLst>
                    <a:gd name="T0" fmla="*/ 5 w 129"/>
                    <a:gd name="T1" fmla="*/ 9 h 146"/>
                    <a:gd name="T2" fmla="*/ 0 w 129"/>
                    <a:gd name="T3" fmla="*/ 1 h 146"/>
                    <a:gd name="T4" fmla="*/ 1 w 129"/>
                    <a:gd name="T5" fmla="*/ 1 h 146"/>
                    <a:gd name="T6" fmla="*/ 2 w 129"/>
                    <a:gd name="T7" fmla="*/ 1 h 146"/>
                    <a:gd name="T8" fmla="*/ 2 w 129"/>
                    <a:gd name="T9" fmla="*/ 0 h 146"/>
                    <a:gd name="T10" fmla="*/ 3 w 129"/>
                    <a:gd name="T11" fmla="*/ 0 h 146"/>
                    <a:gd name="T12" fmla="*/ 8 w 129"/>
                    <a:gd name="T13" fmla="*/ 7 h 146"/>
                    <a:gd name="T14" fmla="*/ 7 w 129"/>
                    <a:gd name="T15" fmla="*/ 8 h 146"/>
                    <a:gd name="T16" fmla="*/ 6 w 129"/>
                    <a:gd name="T17" fmla="*/ 8 h 146"/>
                    <a:gd name="T18" fmla="*/ 5 w 129"/>
                    <a:gd name="T19" fmla="*/ 8 h 146"/>
                    <a:gd name="T20" fmla="*/ 5 w 129"/>
                    <a:gd name="T21" fmla="*/ 9 h 14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9" h="146">
                      <a:moveTo>
                        <a:pt x="79" y="146"/>
                      </a:moveTo>
                      <a:lnTo>
                        <a:pt x="0" y="21"/>
                      </a:lnTo>
                      <a:lnTo>
                        <a:pt x="14" y="16"/>
                      </a:lnTo>
                      <a:lnTo>
                        <a:pt x="28" y="11"/>
                      </a:lnTo>
                      <a:lnTo>
                        <a:pt x="42" y="5"/>
                      </a:lnTo>
                      <a:lnTo>
                        <a:pt x="55" y="0"/>
                      </a:lnTo>
                      <a:lnTo>
                        <a:pt x="129" y="117"/>
                      </a:lnTo>
                      <a:lnTo>
                        <a:pt x="115" y="124"/>
                      </a:lnTo>
                      <a:lnTo>
                        <a:pt x="101" y="129"/>
                      </a:lnTo>
                      <a:lnTo>
                        <a:pt x="90" y="138"/>
                      </a:lnTo>
                      <a:lnTo>
                        <a:pt x="79" y="146"/>
                      </a:lnTo>
                      <a:close/>
                    </a:path>
                  </a:pathLst>
                </a:custGeom>
                <a:solidFill>
                  <a:srgbClr val="C4775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61" name="Freeform 339"/>
                <p:cNvSpPr>
                  <a:spLocks/>
                </p:cNvSpPr>
                <p:nvPr/>
              </p:nvSpPr>
              <p:spPr bwMode="auto">
                <a:xfrm>
                  <a:off x="4926" y="1479"/>
                  <a:ext cx="32" cy="35"/>
                </a:xfrm>
                <a:custGeom>
                  <a:avLst/>
                  <a:gdLst>
                    <a:gd name="T0" fmla="*/ 5 w 125"/>
                    <a:gd name="T1" fmla="*/ 9 h 141"/>
                    <a:gd name="T2" fmla="*/ 0 w 125"/>
                    <a:gd name="T3" fmla="*/ 1 h 141"/>
                    <a:gd name="T4" fmla="*/ 1 w 125"/>
                    <a:gd name="T5" fmla="*/ 1 h 141"/>
                    <a:gd name="T6" fmla="*/ 2 w 125"/>
                    <a:gd name="T7" fmla="*/ 0 h 141"/>
                    <a:gd name="T8" fmla="*/ 3 w 125"/>
                    <a:gd name="T9" fmla="*/ 0 h 141"/>
                    <a:gd name="T10" fmla="*/ 4 w 125"/>
                    <a:gd name="T11" fmla="*/ 0 h 141"/>
                    <a:gd name="T12" fmla="*/ 8 w 125"/>
                    <a:gd name="T13" fmla="*/ 7 h 141"/>
                    <a:gd name="T14" fmla="*/ 7 w 125"/>
                    <a:gd name="T15" fmla="*/ 8 h 141"/>
                    <a:gd name="T16" fmla="*/ 7 w 125"/>
                    <a:gd name="T17" fmla="*/ 8 h 141"/>
                    <a:gd name="T18" fmla="*/ 6 w 125"/>
                    <a:gd name="T19" fmla="*/ 8 h 141"/>
                    <a:gd name="T20" fmla="*/ 5 w 125"/>
                    <a:gd name="T21" fmla="*/ 9 h 14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5" h="141">
                      <a:moveTo>
                        <a:pt x="73" y="141"/>
                      </a:moveTo>
                      <a:lnTo>
                        <a:pt x="0" y="19"/>
                      </a:lnTo>
                      <a:lnTo>
                        <a:pt x="14" y="14"/>
                      </a:lnTo>
                      <a:lnTo>
                        <a:pt x="27" y="9"/>
                      </a:lnTo>
                      <a:lnTo>
                        <a:pt x="41" y="3"/>
                      </a:lnTo>
                      <a:lnTo>
                        <a:pt x="55" y="0"/>
                      </a:lnTo>
                      <a:lnTo>
                        <a:pt x="125" y="118"/>
                      </a:lnTo>
                      <a:lnTo>
                        <a:pt x="111" y="123"/>
                      </a:lnTo>
                      <a:lnTo>
                        <a:pt x="101" y="129"/>
                      </a:lnTo>
                      <a:lnTo>
                        <a:pt x="87" y="136"/>
                      </a:lnTo>
                      <a:lnTo>
                        <a:pt x="73" y="141"/>
                      </a:lnTo>
                      <a:close/>
                    </a:path>
                  </a:pathLst>
                </a:custGeom>
                <a:solidFill>
                  <a:srgbClr val="C67C54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62" name="Freeform 340"/>
                <p:cNvSpPr>
                  <a:spLocks/>
                </p:cNvSpPr>
                <p:nvPr/>
              </p:nvSpPr>
              <p:spPr bwMode="auto">
                <a:xfrm>
                  <a:off x="4933" y="1476"/>
                  <a:ext cx="31" cy="35"/>
                </a:xfrm>
                <a:custGeom>
                  <a:avLst/>
                  <a:gdLst>
                    <a:gd name="T0" fmla="*/ 4 w 125"/>
                    <a:gd name="T1" fmla="*/ 9 h 140"/>
                    <a:gd name="T2" fmla="*/ 0 w 125"/>
                    <a:gd name="T3" fmla="*/ 2 h 140"/>
                    <a:gd name="T4" fmla="*/ 1 w 125"/>
                    <a:gd name="T5" fmla="*/ 1 h 140"/>
                    <a:gd name="T6" fmla="*/ 2 w 125"/>
                    <a:gd name="T7" fmla="*/ 1 h 140"/>
                    <a:gd name="T8" fmla="*/ 2 w 125"/>
                    <a:gd name="T9" fmla="*/ 1 h 140"/>
                    <a:gd name="T10" fmla="*/ 3 w 125"/>
                    <a:gd name="T11" fmla="*/ 0 h 140"/>
                    <a:gd name="T12" fmla="*/ 8 w 125"/>
                    <a:gd name="T13" fmla="*/ 7 h 140"/>
                    <a:gd name="T14" fmla="*/ 7 w 125"/>
                    <a:gd name="T15" fmla="*/ 8 h 140"/>
                    <a:gd name="T16" fmla="*/ 6 w 125"/>
                    <a:gd name="T17" fmla="*/ 8 h 140"/>
                    <a:gd name="T18" fmla="*/ 5 w 125"/>
                    <a:gd name="T19" fmla="*/ 9 h 140"/>
                    <a:gd name="T20" fmla="*/ 4 w 125"/>
                    <a:gd name="T21" fmla="*/ 9 h 14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5" h="140">
                      <a:moveTo>
                        <a:pt x="74" y="140"/>
                      </a:moveTo>
                      <a:lnTo>
                        <a:pt x="0" y="23"/>
                      </a:lnTo>
                      <a:lnTo>
                        <a:pt x="14" y="16"/>
                      </a:lnTo>
                      <a:lnTo>
                        <a:pt x="28" y="11"/>
                      </a:lnTo>
                      <a:lnTo>
                        <a:pt x="41" y="6"/>
                      </a:lnTo>
                      <a:lnTo>
                        <a:pt x="54" y="0"/>
                      </a:lnTo>
                      <a:lnTo>
                        <a:pt x="125" y="115"/>
                      </a:lnTo>
                      <a:lnTo>
                        <a:pt x="111" y="120"/>
                      </a:lnTo>
                      <a:lnTo>
                        <a:pt x="98" y="126"/>
                      </a:lnTo>
                      <a:lnTo>
                        <a:pt x="84" y="134"/>
                      </a:lnTo>
                      <a:lnTo>
                        <a:pt x="74" y="140"/>
                      </a:lnTo>
                      <a:close/>
                    </a:path>
                  </a:pathLst>
                </a:custGeom>
                <a:solidFill>
                  <a:srgbClr val="C97F5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63" name="Freeform 341"/>
                <p:cNvSpPr>
                  <a:spLocks/>
                </p:cNvSpPr>
                <p:nvPr/>
              </p:nvSpPr>
              <p:spPr bwMode="auto">
                <a:xfrm>
                  <a:off x="4940" y="1474"/>
                  <a:ext cx="31" cy="34"/>
                </a:xfrm>
                <a:custGeom>
                  <a:avLst/>
                  <a:gdLst>
                    <a:gd name="T0" fmla="*/ 4 w 125"/>
                    <a:gd name="T1" fmla="*/ 9 h 136"/>
                    <a:gd name="T2" fmla="*/ 0 w 125"/>
                    <a:gd name="T3" fmla="*/ 1 h 136"/>
                    <a:gd name="T4" fmla="*/ 1 w 125"/>
                    <a:gd name="T5" fmla="*/ 1 h 136"/>
                    <a:gd name="T6" fmla="*/ 1 w 125"/>
                    <a:gd name="T7" fmla="*/ 1 h 136"/>
                    <a:gd name="T8" fmla="*/ 2 w 125"/>
                    <a:gd name="T9" fmla="*/ 0 h 136"/>
                    <a:gd name="T10" fmla="*/ 3 w 125"/>
                    <a:gd name="T11" fmla="*/ 0 h 136"/>
                    <a:gd name="T12" fmla="*/ 8 w 125"/>
                    <a:gd name="T13" fmla="*/ 7 h 136"/>
                    <a:gd name="T14" fmla="*/ 7 w 125"/>
                    <a:gd name="T15" fmla="*/ 8 h 136"/>
                    <a:gd name="T16" fmla="*/ 6 w 125"/>
                    <a:gd name="T17" fmla="*/ 8 h 136"/>
                    <a:gd name="T18" fmla="*/ 5 w 125"/>
                    <a:gd name="T19" fmla="*/ 8 h 136"/>
                    <a:gd name="T20" fmla="*/ 4 w 125"/>
                    <a:gd name="T21" fmla="*/ 9 h 1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5" h="136">
                      <a:moveTo>
                        <a:pt x="70" y="136"/>
                      </a:moveTo>
                      <a:lnTo>
                        <a:pt x="0" y="18"/>
                      </a:lnTo>
                      <a:lnTo>
                        <a:pt x="13" y="13"/>
                      </a:lnTo>
                      <a:lnTo>
                        <a:pt x="26" y="7"/>
                      </a:lnTo>
                      <a:lnTo>
                        <a:pt x="40" y="5"/>
                      </a:lnTo>
                      <a:lnTo>
                        <a:pt x="53" y="0"/>
                      </a:lnTo>
                      <a:lnTo>
                        <a:pt x="125" y="113"/>
                      </a:lnTo>
                      <a:lnTo>
                        <a:pt x="108" y="119"/>
                      </a:lnTo>
                      <a:lnTo>
                        <a:pt x="95" y="124"/>
                      </a:lnTo>
                      <a:lnTo>
                        <a:pt x="81" y="130"/>
                      </a:lnTo>
                      <a:lnTo>
                        <a:pt x="70" y="136"/>
                      </a:lnTo>
                      <a:close/>
                    </a:path>
                  </a:pathLst>
                </a:custGeom>
                <a:solidFill>
                  <a:srgbClr val="C97F5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64" name="Freeform 342"/>
                <p:cNvSpPr>
                  <a:spLocks/>
                </p:cNvSpPr>
                <p:nvPr/>
              </p:nvSpPr>
              <p:spPr bwMode="auto">
                <a:xfrm>
                  <a:off x="4947" y="1472"/>
                  <a:ext cx="30" cy="33"/>
                </a:xfrm>
                <a:custGeom>
                  <a:avLst/>
                  <a:gdLst>
                    <a:gd name="T0" fmla="*/ 4 w 122"/>
                    <a:gd name="T1" fmla="*/ 8 h 131"/>
                    <a:gd name="T2" fmla="*/ 0 w 122"/>
                    <a:gd name="T3" fmla="*/ 1 h 131"/>
                    <a:gd name="T4" fmla="*/ 1 w 122"/>
                    <a:gd name="T5" fmla="*/ 1 h 131"/>
                    <a:gd name="T6" fmla="*/ 2 w 122"/>
                    <a:gd name="T7" fmla="*/ 1 h 131"/>
                    <a:gd name="T8" fmla="*/ 3 w 122"/>
                    <a:gd name="T9" fmla="*/ 1 h 131"/>
                    <a:gd name="T10" fmla="*/ 3 w 122"/>
                    <a:gd name="T11" fmla="*/ 0 h 131"/>
                    <a:gd name="T12" fmla="*/ 7 w 122"/>
                    <a:gd name="T13" fmla="*/ 7 h 131"/>
                    <a:gd name="T14" fmla="*/ 7 w 122"/>
                    <a:gd name="T15" fmla="*/ 7 h 131"/>
                    <a:gd name="T16" fmla="*/ 6 w 122"/>
                    <a:gd name="T17" fmla="*/ 8 h 131"/>
                    <a:gd name="T18" fmla="*/ 5 w 122"/>
                    <a:gd name="T19" fmla="*/ 8 h 131"/>
                    <a:gd name="T20" fmla="*/ 4 w 122"/>
                    <a:gd name="T21" fmla="*/ 8 h 13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2" h="131">
                      <a:moveTo>
                        <a:pt x="71" y="131"/>
                      </a:moveTo>
                      <a:lnTo>
                        <a:pt x="0" y="16"/>
                      </a:lnTo>
                      <a:lnTo>
                        <a:pt x="14" y="14"/>
                      </a:lnTo>
                      <a:lnTo>
                        <a:pt x="30" y="9"/>
                      </a:lnTo>
                      <a:lnTo>
                        <a:pt x="44" y="6"/>
                      </a:lnTo>
                      <a:lnTo>
                        <a:pt x="57" y="0"/>
                      </a:lnTo>
                      <a:lnTo>
                        <a:pt x="122" y="115"/>
                      </a:lnTo>
                      <a:lnTo>
                        <a:pt x="110" y="117"/>
                      </a:lnTo>
                      <a:lnTo>
                        <a:pt x="96" y="120"/>
                      </a:lnTo>
                      <a:lnTo>
                        <a:pt x="82" y="126"/>
                      </a:lnTo>
                      <a:lnTo>
                        <a:pt x="71" y="131"/>
                      </a:lnTo>
                      <a:close/>
                    </a:path>
                  </a:pathLst>
                </a:custGeom>
                <a:solidFill>
                  <a:srgbClr val="CC8459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65" name="Freeform 343"/>
                <p:cNvSpPr>
                  <a:spLocks/>
                </p:cNvSpPr>
                <p:nvPr/>
              </p:nvSpPr>
              <p:spPr bwMode="auto">
                <a:xfrm>
                  <a:off x="4953" y="1471"/>
                  <a:ext cx="31" cy="32"/>
                </a:xfrm>
                <a:custGeom>
                  <a:avLst/>
                  <a:gdLst>
                    <a:gd name="T0" fmla="*/ 5 w 123"/>
                    <a:gd name="T1" fmla="*/ 8 h 125"/>
                    <a:gd name="T2" fmla="*/ 0 w 123"/>
                    <a:gd name="T3" fmla="*/ 1 h 125"/>
                    <a:gd name="T4" fmla="*/ 1 w 123"/>
                    <a:gd name="T5" fmla="*/ 1 h 125"/>
                    <a:gd name="T6" fmla="*/ 2 w 123"/>
                    <a:gd name="T7" fmla="*/ 1 h 125"/>
                    <a:gd name="T8" fmla="*/ 3 w 123"/>
                    <a:gd name="T9" fmla="*/ 0 h 125"/>
                    <a:gd name="T10" fmla="*/ 4 w 123"/>
                    <a:gd name="T11" fmla="*/ 0 h 125"/>
                    <a:gd name="T12" fmla="*/ 8 w 123"/>
                    <a:gd name="T13" fmla="*/ 7 h 125"/>
                    <a:gd name="T14" fmla="*/ 7 w 123"/>
                    <a:gd name="T15" fmla="*/ 7 h 125"/>
                    <a:gd name="T16" fmla="*/ 6 w 123"/>
                    <a:gd name="T17" fmla="*/ 7 h 125"/>
                    <a:gd name="T18" fmla="*/ 5 w 123"/>
                    <a:gd name="T19" fmla="*/ 8 h 125"/>
                    <a:gd name="T20" fmla="*/ 5 w 123"/>
                    <a:gd name="T21" fmla="*/ 8 h 12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3" h="125">
                      <a:moveTo>
                        <a:pt x="72" y="125"/>
                      </a:moveTo>
                      <a:lnTo>
                        <a:pt x="0" y="12"/>
                      </a:lnTo>
                      <a:lnTo>
                        <a:pt x="17" y="9"/>
                      </a:lnTo>
                      <a:lnTo>
                        <a:pt x="33" y="7"/>
                      </a:lnTo>
                      <a:lnTo>
                        <a:pt x="47" y="3"/>
                      </a:lnTo>
                      <a:lnTo>
                        <a:pt x="63" y="0"/>
                      </a:lnTo>
                      <a:lnTo>
                        <a:pt x="123" y="109"/>
                      </a:lnTo>
                      <a:lnTo>
                        <a:pt x="109" y="113"/>
                      </a:lnTo>
                      <a:lnTo>
                        <a:pt x="95" y="115"/>
                      </a:lnTo>
                      <a:lnTo>
                        <a:pt x="83" y="120"/>
                      </a:lnTo>
                      <a:lnTo>
                        <a:pt x="72" y="125"/>
                      </a:lnTo>
                      <a:close/>
                    </a:path>
                  </a:pathLst>
                </a:custGeom>
                <a:solidFill>
                  <a:srgbClr val="CC845B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66" name="Freeform 344"/>
                <p:cNvSpPr>
                  <a:spLocks/>
                </p:cNvSpPr>
                <p:nvPr/>
              </p:nvSpPr>
              <p:spPr bwMode="auto">
                <a:xfrm>
                  <a:off x="4961" y="1470"/>
                  <a:ext cx="31" cy="31"/>
                </a:xfrm>
                <a:custGeom>
                  <a:avLst/>
                  <a:gdLst>
                    <a:gd name="T0" fmla="*/ 4 w 125"/>
                    <a:gd name="T1" fmla="*/ 8 h 123"/>
                    <a:gd name="T2" fmla="*/ 0 w 125"/>
                    <a:gd name="T3" fmla="*/ 1 h 123"/>
                    <a:gd name="T4" fmla="*/ 1 w 125"/>
                    <a:gd name="T5" fmla="*/ 0 h 123"/>
                    <a:gd name="T6" fmla="*/ 2 w 125"/>
                    <a:gd name="T7" fmla="*/ 0 h 123"/>
                    <a:gd name="T8" fmla="*/ 3 w 125"/>
                    <a:gd name="T9" fmla="*/ 0 h 123"/>
                    <a:gd name="T10" fmla="*/ 4 w 125"/>
                    <a:gd name="T11" fmla="*/ 0 h 123"/>
                    <a:gd name="T12" fmla="*/ 8 w 125"/>
                    <a:gd name="T13" fmla="*/ 7 h 123"/>
                    <a:gd name="T14" fmla="*/ 7 w 125"/>
                    <a:gd name="T15" fmla="*/ 7 h 123"/>
                    <a:gd name="T16" fmla="*/ 6 w 125"/>
                    <a:gd name="T17" fmla="*/ 7 h 123"/>
                    <a:gd name="T18" fmla="*/ 5 w 125"/>
                    <a:gd name="T19" fmla="*/ 8 h 123"/>
                    <a:gd name="T20" fmla="*/ 4 w 125"/>
                    <a:gd name="T21" fmla="*/ 8 h 12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5" h="123">
                      <a:moveTo>
                        <a:pt x="65" y="123"/>
                      </a:moveTo>
                      <a:lnTo>
                        <a:pt x="0" y="8"/>
                      </a:lnTo>
                      <a:lnTo>
                        <a:pt x="17" y="5"/>
                      </a:lnTo>
                      <a:lnTo>
                        <a:pt x="33" y="3"/>
                      </a:lnTo>
                      <a:lnTo>
                        <a:pt x="47" y="0"/>
                      </a:lnTo>
                      <a:lnTo>
                        <a:pt x="63" y="0"/>
                      </a:lnTo>
                      <a:lnTo>
                        <a:pt x="125" y="106"/>
                      </a:lnTo>
                      <a:lnTo>
                        <a:pt x="112" y="109"/>
                      </a:lnTo>
                      <a:lnTo>
                        <a:pt x="95" y="112"/>
                      </a:lnTo>
                      <a:lnTo>
                        <a:pt x="82" y="118"/>
                      </a:lnTo>
                      <a:lnTo>
                        <a:pt x="65" y="123"/>
                      </a:lnTo>
                      <a:close/>
                    </a:path>
                  </a:pathLst>
                </a:custGeom>
                <a:solidFill>
                  <a:srgbClr val="CC875B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67" name="Freeform 345"/>
                <p:cNvSpPr>
                  <a:spLocks/>
                </p:cNvSpPr>
                <p:nvPr/>
              </p:nvSpPr>
              <p:spPr bwMode="auto">
                <a:xfrm>
                  <a:off x="4969" y="1469"/>
                  <a:ext cx="31" cy="30"/>
                </a:xfrm>
                <a:custGeom>
                  <a:avLst/>
                  <a:gdLst>
                    <a:gd name="T0" fmla="*/ 4 w 122"/>
                    <a:gd name="T1" fmla="*/ 8 h 116"/>
                    <a:gd name="T2" fmla="*/ 0 w 122"/>
                    <a:gd name="T3" fmla="*/ 1 h 116"/>
                    <a:gd name="T4" fmla="*/ 1 w 122"/>
                    <a:gd name="T5" fmla="*/ 0 h 116"/>
                    <a:gd name="T6" fmla="*/ 2 w 122"/>
                    <a:gd name="T7" fmla="*/ 0 h 116"/>
                    <a:gd name="T8" fmla="*/ 3 w 122"/>
                    <a:gd name="T9" fmla="*/ 0 h 116"/>
                    <a:gd name="T10" fmla="*/ 4 w 122"/>
                    <a:gd name="T11" fmla="*/ 0 h 116"/>
                    <a:gd name="T12" fmla="*/ 8 w 122"/>
                    <a:gd name="T13" fmla="*/ 7 h 116"/>
                    <a:gd name="T14" fmla="*/ 7 w 122"/>
                    <a:gd name="T15" fmla="*/ 7 h 116"/>
                    <a:gd name="T16" fmla="*/ 6 w 122"/>
                    <a:gd name="T17" fmla="*/ 7 h 116"/>
                    <a:gd name="T18" fmla="*/ 5 w 122"/>
                    <a:gd name="T19" fmla="*/ 8 h 116"/>
                    <a:gd name="T20" fmla="*/ 4 w 122"/>
                    <a:gd name="T21" fmla="*/ 8 h 11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2" h="116">
                      <a:moveTo>
                        <a:pt x="60" y="116"/>
                      </a:moveTo>
                      <a:lnTo>
                        <a:pt x="0" y="7"/>
                      </a:lnTo>
                      <a:lnTo>
                        <a:pt x="14" y="5"/>
                      </a:lnTo>
                      <a:lnTo>
                        <a:pt x="30" y="2"/>
                      </a:lnTo>
                      <a:lnTo>
                        <a:pt x="44" y="2"/>
                      </a:lnTo>
                      <a:lnTo>
                        <a:pt x="57" y="0"/>
                      </a:lnTo>
                      <a:lnTo>
                        <a:pt x="122" y="102"/>
                      </a:lnTo>
                      <a:lnTo>
                        <a:pt x="109" y="102"/>
                      </a:lnTo>
                      <a:lnTo>
                        <a:pt x="92" y="106"/>
                      </a:lnTo>
                      <a:lnTo>
                        <a:pt x="76" y="111"/>
                      </a:lnTo>
                      <a:lnTo>
                        <a:pt x="60" y="116"/>
                      </a:lnTo>
                      <a:close/>
                    </a:path>
                  </a:pathLst>
                </a:custGeom>
                <a:solidFill>
                  <a:srgbClr val="D18C6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68" name="Freeform 346"/>
                <p:cNvSpPr>
                  <a:spLocks/>
                </p:cNvSpPr>
                <p:nvPr/>
              </p:nvSpPr>
              <p:spPr bwMode="auto">
                <a:xfrm>
                  <a:off x="4977" y="1468"/>
                  <a:ext cx="30" cy="28"/>
                </a:xfrm>
                <a:custGeom>
                  <a:avLst/>
                  <a:gdLst>
                    <a:gd name="T0" fmla="*/ 4 w 122"/>
                    <a:gd name="T1" fmla="*/ 7 h 114"/>
                    <a:gd name="T2" fmla="*/ 0 w 122"/>
                    <a:gd name="T3" fmla="*/ 0 h 114"/>
                    <a:gd name="T4" fmla="*/ 1 w 122"/>
                    <a:gd name="T5" fmla="*/ 0 h 114"/>
                    <a:gd name="T6" fmla="*/ 2 w 122"/>
                    <a:gd name="T7" fmla="*/ 0 h 114"/>
                    <a:gd name="T8" fmla="*/ 3 w 122"/>
                    <a:gd name="T9" fmla="*/ 0 h 114"/>
                    <a:gd name="T10" fmla="*/ 4 w 122"/>
                    <a:gd name="T11" fmla="*/ 0 h 114"/>
                    <a:gd name="T12" fmla="*/ 7 w 122"/>
                    <a:gd name="T13" fmla="*/ 6 h 114"/>
                    <a:gd name="T14" fmla="*/ 6 w 122"/>
                    <a:gd name="T15" fmla="*/ 7 h 114"/>
                    <a:gd name="T16" fmla="*/ 6 w 122"/>
                    <a:gd name="T17" fmla="*/ 7 h 114"/>
                    <a:gd name="T18" fmla="*/ 5 w 122"/>
                    <a:gd name="T19" fmla="*/ 7 h 114"/>
                    <a:gd name="T20" fmla="*/ 4 w 122"/>
                    <a:gd name="T21" fmla="*/ 7 h 11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2" h="114">
                      <a:moveTo>
                        <a:pt x="62" y="114"/>
                      </a:moveTo>
                      <a:lnTo>
                        <a:pt x="0" y="8"/>
                      </a:lnTo>
                      <a:lnTo>
                        <a:pt x="14" y="6"/>
                      </a:lnTo>
                      <a:lnTo>
                        <a:pt x="30" y="2"/>
                      </a:lnTo>
                      <a:lnTo>
                        <a:pt x="46" y="0"/>
                      </a:lnTo>
                      <a:lnTo>
                        <a:pt x="62" y="0"/>
                      </a:lnTo>
                      <a:lnTo>
                        <a:pt x="122" y="106"/>
                      </a:lnTo>
                      <a:lnTo>
                        <a:pt x="106" y="108"/>
                      </a:lnTo>
                      <a:lnTo>
                        <a:pt x="92" y="108"/>
                      </a:lnTo>
                      <a:lnTo>
                        <a:pt x="76" y="112"/>
                      </a:lnTo>
                      <a:lnTo>
                        <a:pt x="62" y="114"/>
                      </a:lnTo>
                      <a:close/>
                    </a:path>
                  </a:pathLst>
                </a:custGeom>
                <a:solidFill>
                  <a:srgbClr val="D18E6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69" name="Freeform 347"/>
                <p:cNvSpPr>
                  <a:spLocks/>
                </p:cNvSpPr>
                <p:nvPr/>
              </p:nvSpPr>
              <p:spPr bwMode="auto">
                <a:xfrm>
                  <a:off x="4983" y="1468"/>
                  <a:ext cx="32" cy="27"/>
                </a:xfrm>
                <a:custGeom>
                  <a:avLst/>
                  <a:gdLst>
                    <a:gd name="T0" fmla="*/ 4 w 128"/>
                    <a:gd name="T1" fmla="*/ 7 h 108"/>
                    <a:gd name="T2" fmla="*/ 0 w 128"/>
                    <a:gd name="T3" fmla="*/ 1 h 108"/>
                    <a:gd name="T4" fmla="*/ 1 w 128"/>
                    <a:gd name="T5" fmla="*/ 0 h 108"/>
                    <a:gd name="T6" fmla="*/ 2 w 128"/>
                    <a:gd name="T7" fmla="*/ 0 h 108"/>
                    <a:gd name="T8" fmla="*/ 3 w 128"/>
                    <a:gd name="T9" fmla="*/ 0 h 108"/>
                    <a:gd name="T10" fmla="*/ 4 w 128"/>
                    <a:gd name="T11" fmla="*/ 0 h 108"/>
                    <a:gd name="T12" fmla="*/ 8 w 128"/>
                    <a:gd name="T13" fmla="*/ 7 h 108"/>
                    <a:gd name="T14" fmla="*/ 7 w 128"/>
                    <a:gd name="T15" fmla="*/ 7 h 108"/>
                    <a:gd name="T16" fmla="*/ 6 w 128"/>
                    <a:gd name="T17" fmla="*/ 7 h 108"/>
                    <a:gd name="T18" fmla="*/ 5 w 128"/>
                    <a:gd name="T19" fmla="*/ 7 h 108"/>
                    <a:gd name="T20" fmla="*/ 4 w 128"/>
                    <a:gd name="T21" fmla="*/ 7 h 10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8" h="108">
                      <a:moveTo>
                        <a:pt x="65" y="108"/>
                      </a:moveTo>
                      <a:lnTo>
                        <a:pt x="0" y="6"/>
                      </a:lnTo>
                      <a:lnTo>
                        <a:pt x="19" y="2"/>
                      </a:lnTo>
                      <a:lnTo>
                        <a:pt x="35" y="0"/>
                      </a:lnTo>
                      <a:lnTo>
                        <a:pt x="52" y="0"/>
                      </a:lnTo>
                      <a:lnTo>
                        <a:pt x="65" y="0"/>
                      </a:lnTo>
                      <a:lnTo>
                        <a:pt x="128" y="106"/>
                      </a:lnTo>
                      <a:lnTo>
                        <a:pt x="111" y="106"/>
                      </a:lnTo>
                      <a:lnTo>
                        <a:pt x="98" y="106"/>
                      </a:lnTo>
                      <a:lnTo>
                        <a:pt x="81" y="106"/>
                      </a:lnTo>
                      <a:lnTo>
                        <a:pt x="65" y="108"/>
                      </a:lnTo>
                      <a:close/>
                    </a:path>
                  </a:pathLst>
                </a:custGeom>
                <a:solidFill>
                  <a:srgbClr val="D1916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70" name="Freeform 348"/>
                <p:cNvSpPr>
                  <a:spLocks/>
                </p:cNvSpPr>
                <p:nvPr/>
              </p:nvSpPr>
              <p:spPr bwMode="auto">
                <a:xfrm>
                  <a:off x="4992" y="1467"/>
                  <a:ext cx="31" cy="28"/>
                </a:xfrm>
                <a:custGeom>
                  <a:avLst/>
                  <a:gdLst>
                    <a:gd name="T0" fmla="*/ 4 w 123"/>
                    <a:gd name="T1" fmla="*/ 7 h 109"/>
                    <a:gd name="T2" fmla="*/ 0 w 123"/>
                    <a:gd name="T3" fmla="*/ 0 h 109"/>
                    <a:gd name="T4" fmla="*/ 1 w 123"/>
                    <a:gd name="T5" fmla="*/ 0 h 109"/>
                    <a:gd name="T6" fmla="*/ 2 w 123"/>
                    <a:gd name="T7" fmla="*/ 0 h 109"/>
                    <a:gd name="T8" fmla="*/ 3 w 123"/>
                    <a:gd name="T9" fmla="*/ 0 h 109"/>
                    <a:gd name="T10" fmla="*/ 4 w 123"/>
                    <a:gd name="T11" fmla="*/ 0 h 109"/>
                    <a:gd name="T12" fmla="*/ 8 w 123"/>
                    <a:gd name="T13" fmla="*/ 7 h 109"/>
                    <a:gd name="T14" fmla="*/ 7 w 123"/>
                    <a:gd name="T15" fmla="*/ 7 h 109"/>
                    <a:gd name="T16" fmla="*/ 6 w 123"/>
                    <a:gd name="T17" fmla="*/ 7 h 109"/>
                    <a:gd name="T18" fmla="*/ 5 w 123"/>
                    <a:gd name="T19" fmla="*/ 7 h 109"/>
                    <a:gd name="T20" fmla="*/ 4 w 123"/>
                    <a:gd name="T21" fmla="*/ 7 h 10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3" h="109">
                      <a:moveTo>
                        <a:pt x="60" y="109"/>
                      </a:moveTo>
                      <a:lnTo>
                        <a:pt x="0" y="3"/>
                      </a:lnTo>
                      <a:lnTo>
                        <a:pt x="14" y="3"/>
                      </a:lnTo>
                      <a:lnTo>
                        <a:pt x="30" y="0"/>
                      </a:lnTo>
                      <a:lnTo>
                        <a:pt x="44" y="0"/>
                      </a:lnTo>
                      <a:lnTo>
                        <a:pt x="60" y="0"/>
                      </a:lnTo>
                      <a:lnTo>
                        <a:pt x="123" y="109"/>
                      </a:lnTo>
                      <a:lnTo>
                        <a:pt x="109" y="106"/>
                      </a:lnTo>
                      <a:lnTo>
                        <a:pt x="93" y="106"/>
                      </a:lnTo>
                      <a:lnTo>
                        <a:pt x="76" y="109"/>
                      </a:lnTo>
                      <a:lnTo>
                        <a:pt x="60" y="109"/>
                      </a:lnTo>
                      <a:close/>
                    </a:path>
                  </a:pathLst>
                </a:custGeom>
                <a:solidFill>
                  <a:srgbClr val="D3936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71" name="Freeform 349"/>
                <p:cNvSpPr>
                  <a:spLocks/>
                </p:cNvSpPr>
                <p:nvPr/>
              </p:nvSpPr>
              <p:spPr bwMode="auto">
                <a:xfrm>
                  <a:off x="5000" y="1467"/>
                  <a:ext cx="32" cy="28"/>
                </a:xfrm>
                <a:custGeom>
                  <a:avLst/>
                  <a:gdLst>
                    <a:gd name="T0" fmla="*/ 4 w 129"/>
                    <a:gd name="T1" fmla="*/ 7 h 109"/>
                    <a:gd name="T2" fmla="*/ 0 w 129"/>
                    <a:gd name="T3" fmla="*/ 0 h 109"/>
                    <a:gd name="T4" fmla="*/ 1 w 129"/>
                    <a:gd name="T5" fmla="*/ 0 h 109"/>
                    <a:gd name="T6" fmla="*/ 2 w 129"/>
                    <a:gd name="T7" fmla="*/ 0 h 109"/>
                    <a:gd name="T8" fmla="*/ 3 w 129"/>
                    <a:gd name="T9" fmla="*/ 0 h 109"/>
                    <a:gd name="T10" fmla="*/ 4 w 129"/>
                    <a:gd name="T11" fmla="*/ 0 h 109"/>
                    <a:gd name="T12" fmla="*/ 8 w 129"/>
                    <a:gd name="T13" fmla="*/ 7 h 109"/>
                    <a:gd name="T14" fmla="*/ 7 w 129"/>
                    <a:gd name="T15" fmla="*/ 7 h 109"/>
                    <a:gd name="T16" fmla="*/ 6 w 129"/>
                    <a:gd name="T17" fmla="*/ 7 h 109"/>
                    <a:gd name="T18" fmla="*/ 5 w 129"/>
                    <a:gd name="T19" fmla="*/ 7 h 109"/>
                    <a:gd name="T20" fmla="*/ 4 w 129"/>
                    <a:gd name="T21" fmla="*/ 7 h 10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9" h="109">
                      <a:moveTo>
                        <a:pt x="63" y="109"/>
                      </a:moveTo>
                      <a:lnTo>
                        <a:pt x="0" y="3"/>
                      </a:lnTo>
                      <a:lnTo>
                        <a:pt x="16" y="0"/>
                      </a:lnTo>
                      <a:lnTo>
                        <a:pt x="33" y="0"/>
                      </a:lnTo>
                      <a:lnTo>
                        <a:pt x="46" y="0"/>
                      </a:lnTo>
                      <a:lnTo>
                        <a:pt x="63" y="0"/>
                      </a:lnTo>
                      <a:lnTo>
                        <a:pt x="129" y="109"/>
                      </a:lnTo>
                      <a:lnTo>
                        <a:pt x="111" y="109"/>
                      </a:lnTo>
                      <a:lnTo>
                        <a:pt x="95" y="106"/>
                      </a:lnTo>
                      <a:lnTo>
                        <a:pt x="79" y="106"/>
                      </a:lnTo>
                      <a:lnTo>
                        <a:pt x="63" y="109"/>
                      </a:lnTo>
                      <a:close/>
                    </a:path>
                  </a:pathLst>
                </a:custGeom>
                <a:solidFill>
                  <a:srgbClr val="D3966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72" name="Freeform 350"/>
                <p:cNvSpPr>
                  <a:spLocks/>
                </p:cNvSpPr>
                <p:nvPr/>
              </p:nvSpPr>
              <p:spPr bwMode="auto">
                <a:xfrm>
                  <a:off x="5007" y="1467"/>
                  <a:ext cx="34" cy="28"/>
                </a:xfrm>
                <a:custGeom>
                  <a:avLst/>
                  <a:gdLst>
                    <a:gd name="T0" fmla="*/ 4 w 136"/>
                    <a:gd name="T1" fmla="*/ 7 h 111"/>
                    <a:gd name="T2" fmla="*/ 0 w 136"/>
                    <a:gd name="T3" fmla="*/ 0 h 111"/>
                    <a:gd name="T4" fmla="*/ 1 w 136"/>
                    <a:gd name="T5" fmla="*/ 0 h 111"/>
                    <a:gd name="T6" fmla="*/ 2 w 136"/>
                    <a:gd name="T7" fmla="*/ 0 h 111"/>
                    <a:gd name="T8" fmla="*/ 4 w 136"/>
                    <a:gd name="T9" fmla="*/ 0 h 111"/>
                    <a:gd name="T10" fmla="*/ 5 w 136"/>
                    <a:gd name="T11" fmla="*/ 0 h 111"/>
                    <a:gd name="T12" fmla="*/ 9 w 136"/>
                    <a:gd name="T13" fmla="*/ 7 h 111"/>
                    <a:gd name="T14" fmla="*/ 8 w 136"/>
                    <a:gd name="T15" fmla="*/ 7 h 111"/>
                    <a:gd name="T16" fmla="*/ 6 w 136"/>
                    <a:gd name="T17" fmla="*/ 7 h 111"/>
                    <a:gd name="T18" fmla="*/ 5 w 136"/>
                    <a:gd name="T19" fmla="*/ 7 h 111"/>
                    <a:gd name="T20" fmla="*/ 4 w 136"/>
                    <a:gd name="T21" fmla="*/ 7 h 11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36" h="111">
                      <a:moveTo>
                        <a:pt x="63" y="109"/>
                      </a:moveTo>
                      <a:lnTo>
                        <a:pt x="0" y="0"/>
                      </a:lnTo>
                      <a:lnTo>
                        <a:pt x="19" y="0"/>
                      </a:lnTo>
                      <a:lnTo>
                        <a:pt x="35" y="0"/>
                      </a:lnTo>
                      <a:lnTo>
                        <a:pt x="55" y="0"/>
                      </a:lnTo>
                      <a:lnTo>
                        <a:pt x="71" y="0"/>
                      </a:lnTo>
                      <a:lnTo>
                        <a:pt x="136" y="111"/>
                      </a:lnTo>
                      <a:lnTo>
                        <a:pt x="120" y="111"/>
                      </a:lnTo>
                      <a:lnTo>
                        <a:pt x="101" y="109"/>
                      </a:lnTo>
                      <a:lnTo>
                        <a:pt x="81" y="109"/>
                      </a:lnTo>
                      <a:lnTo>
                        <a:pt x="63" y="109"/>
                      </a:lnTo>
                      <a:close/>
                    </a:path>
                  </a:pathLst>
                </a:custGeom>
                <a:solidFill>
                  <a:srgbClr val="D89B6B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73" name="Freeform 351"/>
                <p:cNvSpPr>
                  <a:spLocks/>
                </p:cNvSpPr>
                <p:nvPr/>
              </p:nvSpPr>
              <p:spPr bwMode="auto">
                <a:xfrm>
                  <a:off x="5015" y="1467"/>
                  <a:ext cx="35" cy="29"/>
                </a:xfrm>
                <a:custGeom>
                  <a:avLst/>
                  <a:gdLst>
                    <a:gd name="T0" fmla="*/ 4 w 138"/>
                    <a:gd name="T1" fmla="*/ 7 h 117"/>
                    <a:gd name="T2" fmla="*/ 0 w 138"/>
                    <a:gd name="T3" fmla="*/ 0 h 117"/>
                    <a:gd name="T4" fmla="*/ 1 w 138"/>
                    <a:gd name="T5" fmla="*/ 0 h 117"/>
                    <a:gd name="T6" fmla="*/ 2 w 138"/>
                    <a:gd name="T7" fmla="*/ 0 h 117"/>
                    <a:gd name="T8" fmla="*/ 3 w 138"/>
                    <a:gd name="T9" fmla="*/ 0 h 117"/>
                    <a:gd name="T10" fmla="*/ 4 w 138"/>
                    <a:gd name="T11" fmla="*/ 0 h 117"/>
                    <a:gd name="T12" fmla="*/ 9 w 138"/>
                    <a:gd name="T13" fmla="*/ 7 h 117"/>
                    <a:gd name="T14" fmla="*/ 8 w 138"/>
                    <a:gd name="T15" fmla="*/ 7 h 117"/>
                    <a:gd name="T16" fmla="*/ 7 w 138"/>
                    <a:gd name="T17" fmla="*/ 7 h 117"/>
                    <a:gd name="T18" fmla="*/ 5 w 138"/>
                    <a:gd name="T19" fmla="*/ 7 h 117"/>
                    <a:gd name="T20" fmla="*/ 4 w 138"/>
                    <a:gd name="T21" fmla="*/ 7 h 1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38" h="117">
                      <a:moveTo>
                        <a:pt x="66" y="109"/>
                      </a:moveTo>
                      <a:lnTo>
                        <a:pt x="0" y="0"/>
                      </a:lnTo>
                      <a:lnTo>
                        <a:pt x="18" y="0"/>
                      </a:lnTo>
                      <a:lnTo>
                        <a:pt x="36" y="0"/>
                      </a:lnTo>
                      <a:lnTo>
                        <a:pt x="52" y="3"/>
                      </a:lnTo>
                      <a:lnTo>
                        <a:pt x="68" y="3"/>
                      </a:lnTo>
                      <a:lnTo>
                        <a:pt x="138" y="117"/>
                      </a:lnTo>
                      <a:lnTo>
                        <a:pt x="119" y="115"/>
                      </a:lnTo>
                      <a:lnTo>
                        <a:pt x="103" y="111"/>
                      </a:lnTo>
                      <a:lnTo>
                        <a:pt x="84" y="111"/>
                      </a:lnTo>
                      <a:lnTo>
                        <a:pt x="66" y="109"/>
                      </a:lnTo>
                      <a:close/>
                    </a:path>
                  </a:pathLst>
                </a:custGeom>
                <a:solidFill>
                  <a:srgbClr val="D89E6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74" name="Freeform 352"/>
                <p:cNvSpPr>
                  <a:spLocks/>
                </p:cNvSpPr>
                <p:nvPr/>
              </p:nvSpPr>
              <p:spPr bwMode="auto">
                <a:xfrm>
                  <a:off x="5025" y="1467"/>
                  <a:ext cx="34" cy="32"/>
                </a:xfrm>
                <a:custGeom>
                  <a:avLst/>
                  <a:gdLst>
                    <a:gd name="T0" fmla="*/ 4 w 139"/>
                    <a:gd name="T1" fmla="*/ 7 h 129"/>
                    <a:gd name="T2" fmla="*/ 0 w 139"/>
                    <a:gd name="T3" fmla="*/ 0 h 129"/>
                    <a:gd name="T4" fmla="*/ 1 w 139"/>
                    <a:gd name="T5" fmla="*/ 0 h 129"/>
                    <a:gd name="T6" fmla="*/ 2 w 139"/>
                    <a:gd name="T7" fmla="*/ 0 h 129"/>
                    <a:gd name="T8" fmla="*/ 3 w 139"/>
                    <a:gd name="T9" fmla="*/ 0 h 129"/>
                    <a:gd name="T10" fmla="*/ 4 w 139"/>
                    <a:gd name="T11" fmla="*/ 0 h 129"/>
                    <a:gd name="T12" fmla="*/ 8 w 139"/>
                    <a:gd name="T13" fmla="*/ 8 h 129"/>
                    <a:gd name="T14" fmla="*/ 7 w 139"/>
                    <a:gd name="T15" fmla="*/ 8 h 129"/>
                    <a:gd name="T16" fmla="*/ 6 w 139"/>
                    <a:gd name="T17" fmla="*/ 7 h 129"/>
                    <a:gd name="T18" fmla="*/ 5 w 139"/>
                    <a:gd name="T19" fmla="*/ 7 h 129"/>
                    <a:gd name="T20" fmla="*/ 4 w 139"/>
                    <a:gd name="T21" fmla="*/ 7 h 12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39" h="129">
                      <a:moveTo>
                        <a:pt x="65" y="111"/>
                      </a:moveTo>
                      <a:lnTo>
                        <a:pt x="0" y="0"/>
                      </a:lnTo>
                      <a:lnTo>
                        <a:pt x="16" y="3"/>
                      </a:lnTo>
                      <a:lnTo>
                        <a:pt x="33" y="3"/>
                      </a:lnTo>
                      <a:lnTo>
                        <a:pt x="49" y="3"/>
                      </a:lnTo>
                      <a:lnTo>
                        <a:pt x="65" y="3"/>
                      </a:lnTo>
                      <a:lnTo>
                        <a:pt x="139" y="129"/>
                      </a:lnTo>
                      <a:lnTo>
                        <a:pt x="122" y="123"/>
                      </a:lnTo>
                      <a:lnTo>
                        <a:pt x="103" y="120"/>
                      </a:lnTo>
                      <a:lnTo>
                        <a:pt x="84" y="115"/>
                      </a:lnTo>
                      <a:lnTo>
                        <a:pt x="65" y="111"/>
                      </a:lnTo>
                      <a:close/>
                    </a:path>
                  </a:pathLst>
                </a:custGeom>
                <a:solidFill>
                  <a:srgbClr val="D89E7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75" name="Freeform 353"/>
                <p:cNvSpPr>
                  <a:spLocks/>
                </p:cNvSpPr>
                <p:nvPr/>
              </p:nvSpPr>
              <p:spPr bwMode="auto">
                <a:xfrm>
                  <a:off x="5032" y="1468"/>
                  <a:ext cx="38" cy="35"/>
                </a:xfrm>
                <a:custGeom>
                  <a:avLst/>
                  <a:gdLst>
                    <a:gd name="T0" fmla="*/ 5 w 152"/>
                    <a:gd name="T1" fmla="*/ 7 h 138"/>
                    <a:gd name="T2" fmla="*/ 0 w 152"/>
                    <a:gd name="T3" fmla="*/ 0 h 138"/>
                    <a:gd name="T4" fmla="*/ 1 w 152"/>
                    <a:gd name="T5" fmla="*/ 0 h 138"/>
                    <a:gd name="T6" fmla="*/ 3 w 152"/>
                    <a:gd name="T7" fmla="*/ 0 h 138"/>
                    <a:gd name="T8" fmla="*/ 4 w 152"/>
                    <a:gd name="T9" fmla="*/ 1 h 138"/>
                    <a:gd name="T10" fmla="*/ 5 w 152"/>
                    <a:gd name="T11" fmla="*/ 1 h 138"/>
                    <a:gd name="T12" fmla="*/ 10 w 152"/>
                    <a:gd name="T13" fmla="*/ 9 h 138"/>
                    <a:gd name="T14" fmla="*/ 9 w 152"/>
                    <a:gd name="T15" fmla="*/ 9 h 138"/>
                    <a:gd name="T16" fmla="*/ 8 w 152"/>
                    <a:gd name="T17" fmla="*/ 9 h 138"/>
                    <a:gd name="T18" fmla="*/ 8 w 152"/>
                    <a:gd name="T19" fmla="*/ 8 h 138"/>
                    <a:gd name="T20" fmla="*/ 7 w 152"/>
                    <a:gd name="T21" fmla="*/ 8 h 138"/>
                    <a:gd name="T22" fmla="*/ 6 w 152"/>
                    <a:gd name="T23" fmla="*/ 8 h 138"/>
                    <a:gd name="T24" fmla="*/ 6 w 152"/>
                    <a:gd name="T25" fmla="*/ 8 h 138"/>
                    <a:gd name="T26" fmla="*/ 5 w 152"/>
                    <a:gd name="T27" fmla="*/ 8 h 138"/>
                    <a:gd name="T28" fmla="*/ 5 w 152"/>
                    <a:gd name="T29" fmla="*/ 7 h 13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52" h="138">
                      <a:moveTo>
                        <a:pt x="70" y="114"/>
                      </a:moveTo>
                      <a:lnTo>
                        <a:pt x="0" y="0"/>
                      </a:lnTo>
                      <a:lnTo>
                        <a:pt x="19" y="0"/>
                      </a:lnTo>
                      <a:lnTo>
                        <a:pt x="38" y="2"/>
                      </a:lnTo>
                      <a:lnTo>
                        <a:pt x="54" y="6"/>
                      </a:lnTo>
                      <a:lnTo>
                        <a:pt x="70" y="8"/>
                      </a:lnTo>
                      <a:lnTo>
                        <a:pt x="152" y="138"/>
                      </a:lnTo>
                      <a:lnTo>
                        <a:pt x="141" y="136"/>
                      </a:lnTo>
                      <a:lnTo>
                        <a:pt x="133" y="133"/>
                      </a:lnTo>
                      <a:lnTo>
                        <a:pt x="122" y="131"/>
                      </a:lnTo>
                      <a:lnTo>
                        <a:pt x="111" y="126"/>
                      </a:lnTo>
                      <a:lnTo>
                        <a:pt x="100" y="122"/>
                      </a:lnTo>
                      <a:lnTo>
                        <a:pt x="92" y="120"/>
                      </a:lnTo>
                      <a:lnTo>
                        <a:pt x="81" y="117"/>
                      </a:lnTo>
                      <a:lnTo>
                        <a:pt x="70" y="114"/>
                      </a:lnTo>
                      <a:close/>
                    </a:path>
                  </a:pathLst>
                </a:custGeom>
                <a:solidFill>
                  <a:srgbClr val="DBA37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76" name="Freeform 354"/>
                <p:cNvSpPr>
                  <a:spLocks/>
                </p:cNvSpPr>
                <p:nvPr/>
              </p:nvSpPr>
              <p:spPr bwMode="auto">
                <a:xfrm>
                  <a:off x="5041" y="1468"/>
                  <a:ext cx="39" cy="40"/>
                </a:xfrm>
                <a:custGeom>
                  <a:avLst/>
                  <a:gdLst>
                    <a:gd name="T0" fmla="*/ 4 w 157"/>
                    <a:gd name="T1" fmla="*/ 8 h 161"/>
                    <a:gd name="T2" fmla="*/ 0 w 157"/>
                    <a:gd name="T3" fmla="*/ 0 h 161"/>
                    <a:gd name="T4" fmla="*/ 1 w 157"/>
                    <a:gd name="T5" fmla="*/ 0 h 161"/>
                    <a:gd name="T6" fmla="*/ 2 w 157"/>
                    <a:gd name="T7" fmla="*/ 0 h 161"/>
                    <a:gd name="T8" fmla="*/ 3 w 157"/>
                    <a:gd name="T9" fmla="*/ 1 h 161"/>
                    <a:gd name="T10" fmla="*/ 4 w 157"/>
                    <a:gd name="T11" fmla="*/ 1 h 161"/>
                    <a:gd name="T12" fmla="*/ 10 w 157"/>
                    <a:gd name="T13" fmla="*/ 10 h 161"/>
                    <a:gd name="T14" fmla="*/ 9 w 157"/>
                    <a:gd name="T15" fmla="*/ 10 h 161"/>
                    <a:gd name="T16" fmla="*/ 9 w 157"/>
                    <a:gd name="T17" fmla="*/ 9 h 161"/>
                    <a:gd name="T18" fmla="*/ 8 w 157"/>
                    <a:gd name="T19" fmla="*/ 9 h 161"/>
                    <a:gd name="T20" fmla="*/ 7 w 157"/>
                    <a:gd name="T21" fmla="*/ 9 h 161"/>
                    <a:gd name="T22" fmla="*/ 7 w 157"/>
                    <a:gd name="T23" fmla="*/ 8 h 161"/>
                    <a:gd name="T24" fmla="*/ 6 w 157"/>
                    <a:gd name="T25" fmla="*/ 8 h 161"/>
                    <a:gd name="T26" fmla="*/ 5 w 157"/>
                    <a:gd name="T27" fmla="*/ 8 h 161"/>
                    <a:gd name="T28" fmla="*/ 4 w 157"/>
                    <a:gd name="T29" fmla="*/ 8 h 161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57" h="161">
                      <a:moveTo>
                        <a:pt x="74" y="126"/>
                      </a:moveTo>
                      <a:lnTo>
                        <a:pt x="0" y="0"/>
                      </a:lnTo>
                      <a:lnTo>
                        <a:pt x="19" y="2"/>
                      </a:lnTo>
                      <a:lnTo>
                        <a:pt x="38" y="6"/>
                      </a:lnTo>
                      <a:lnTo>
                        <a:pt x="57" y="11"/>
                      </a:lnTo>
                      <a:lnTo>
                        <a:pt x="74" y="13"/>
                      </a:lnTo>
                      <a:lnTo>
                        <a:pt x="157" y="161"/>
                      </a:lnTo>
                      <a:lnTo>
                        <a:pt x="150" y="155"/>
                      </a:lnTo>
                      <a:lnTo>
                        <a:pt x="139" y="149"/>
                      </a:lnTo>
                      <a:lnTo>
                        <a:pt x="128" y="144"/>
                      </a:lnTo>
                      <a:lnTo>
                        <a:pt x="120" y="142"/>
                      </a:lnTo>
                      <a:lnTo>
                        <a:pt x="109" y="136"/>
                      </a:lnTo>
                      <a:lnTo>
                        <a:pt x="98" y="133"/>
                      </a:lnTo>
                      <a:lnTo>
                        <a:pt x="84" y="128"/>
                      </a:lnTo>
                      <a:lnTo>
                        <a:pt x="74" y="126"/>
                      </a:lnTo>
                      <a:close/>
                    </a:path>
                  </a:pathLst>
                </a:custGeom>
                <a:solidFill>
                  <a:srgbClr val="DBA375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77" name="Freeform 355"/>
                <p:cNvSpPr>
                  <a:spLocks/>
                </p:cNvSpPr>
                <p:nvPr/>
              </p:nvSpPr>
              <p:spPr bwMode="auto">
                <a:xfrm>
                  <a:off x="5050" y="1470"/>
                  <a:ext cx="43" cy="44"/>
                </a:xfrm>
                <a:custGeom>
                  <a:avLst/>
                  <a:gdLst>
                    <a:gd name="T0" fmla="*/ 5 w 175"/>
                    <a:gd name="T1" fmla="*/ 8 h 176"/>
                    <a:gd name="T2" fmla="*/ 0 w 175"/>
                    <a:gd name="T3" fmla="*/ 0 h 176"/>
                    <a:gd name="T4" fmla="*/ 1 w 175"/>
                    <a:gd name="T5" fmla="*/ 0 h 176"/>
                    <a:gd name="T6" fmla="*/ 2 w 175"/>
                    <a:gd name="T7" fmla="*/ 0 h 176"/>
                    <a:gd name="T8" fmla="*/ 3 w 175"/>
                    <a:gd name="T9" fmla="*/ 0 h 176"/>
                    <a:gd name="T10" fmla="*/ 4 w 175"/>
                    <a:gd name="T11" fmla="*/ 1 h 176"/>
                    <a:gd name="T12" fmla="*/ 11 w 175"/>
                    <a:gd name="T13" fmla="*/ 11 h 176"/>
                    <a:gd name="T14" fmla="*/ 10 w 175"/>
                    <a:gd name="T15" fmla="*/ 11 h 176"/>
                    <a:gd name="T16" fmla="*/ 9 w 175"/>
                    <a:gd name="T17" fmla="*/ 11 h 176"/>
                    <a:gd name="T18" fmla="*/ 9 w 175"/>
                    <a:gd name="T19" fmla="*/ 10 h 176"/>
                    <a:gd name="T20" fmla="*/ 8 w 175"/>
                    <a:gd name="T21" fmla="*/ 10 h 176"/>
                    <a:gd name="T22" fmla="*/ 7 w 175"/>
                    <a:gd name="T23" fmla="*/ 9 h 176"/>
                    <a:gd name="T24" fmla="*/ 6 w 175"/>
                    <a:gd name="T25" fmla="*/ 9 h 176"/>
                    <a:gd name="T26" fmla="*/ 6 w 175"/>
                    <a:gd name="T27" fmla="*/ 9 h 176"/>
                    <a:gd name="T28" fmla="*/ 5 w 175"/>
                    <a:gd name="T29" fmla="*/ 8 h 17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75" h="176">
                      <a:moveTo>
                        <a:pt x="82" y="130"/>
                      </a:moveTo>
                      <a:lnTo>
                        <a:pt x="0" y="0"/>
                      </a:lnTo>
                      <a:lnTo>
                        <a:pt x="20" y="0"/>
                      </a:lnTo>
                      <a:lnTo>
                        <a:pt x="39" y="3"/>
                      </a:lnTo>
                      <a:lnTo>
                        <a:pt x="55" y="5"/>
                      </a:lnTo>
                      <a:lnTo>
                        <a:pt x="74" y="8"/>
                      </a:lnTo>
                      <a:lnTo>
                        <a:pt x="175" y="176"/>
                      </a:lnTo>
                      <a:lnTo>
                        <a:pt x="164" y="171"/>
                      </a:lnTo>
                      <a:lnTo>
                        <a:pt x="152" y="166"/>
                      </a:lnTo>
                      <a:lnTo>
                        <a:pt x="141" y="158"/>
                      </a:lnTo>
                      <a:lnTo>
                        <a:pt x="129" y="153"/>
                      </a:lnTo>
                      <a:lnTo>
                        <a:pt x="117" y="147"/>
                      </a:lnTo>
                      <a:lnTo>
                        <a:pt x="106" y="141"/>
                      </a:lnTo>
                      <a:lnTo>
                        <a:pt x="93" y="136"/>
                      </a:lnTo>
                      <a:lnTo>
                        <a:pt x="82" y="130"/>
                      </a:lnTo>
                      <a:close/>
                    </a:path>
                  </a:pathLst>
                </a:custGeom>
                <a:solidFill>
                  <a:srgbClr val="DBA575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78" name="Freeform 356"/>
                <p:cNvSpPr>
                  <a:spLocks noEditPoints="1"/>
                </p:cNvSpPr>
                <p:nvPr/>
              </p:nvSpPr>
              <p:spPr bwMode="auto">
                <a:xfrm>
                  <a:off x="5059" y="1471"/>
                  <a:ext cx="85" cy="117"/>
                </a:xfrm>
                <a:custGeom>
                  <a:avLst/>
                  <a:gdLst>
                    <a:gd name="T0" fmla="*/ 5 w 339"/>
                    <a:gd name="T1" fmla="*/ 9 h 466"/>
                    <a:gd name="T2" fmla="*/ 0 w 339"/>
                    <a:gd name="T3" fmla="*/ 0 h 466"/>
                    <a:gd name="T4" fmla="*/ 1 w 339"/>
                    <a:gd name="T5" fmla="*/ 0 h 466"/>
                    <a:gd name="T6" fmla="*/ 2 w 339"/>
                    <a:gd name="T7" fmla="*/ 1 h 466"/>
                    <a:gd name="T8" fmla="*/ 4 w 339"/>
                    <a:gd name="T9" fmla="*/ 1 h 466"/>
                    <a:gd name="T10" fmla="*/ 5 w 339"/>
                    <a:gd name="T11" fmla="*/ 1 h 466"/>
                    <a:gd name="T12" fmla="*/ 12 w 339"/>
                    <a:gd name="T13" fmla="*/ 13 h 466"/>
                    <a:gd name="T14" fmla="*/ 11 w 339"/>
                    <a:gd name="T15" fmla="*/ 13 h 466"/>
                    <a:gd name="T16" fmla="*/ 11 w 339"/>
                    <a:gd name="T17" fmla="*/ 12 h 466"/>
                    <a:gd name="T18" fmla="*/ 10 w 339"/>
                    <a:gd name="T19" fmla="*/ 12 h 466"/>
                    <a:gd name="T20" fmla="*/ 9 w 339"/>
                    <a:gd name="T21" fmla="*/ 11 h 466"/>
                    <a:gd name="T22" fmla="*/ 8 w 339"/>
                    <a:gd name="T23" fmla="*/ 11 h 466"/>
                    <a:gd name="T24" fmla="*/ 7 w 339"/>
                    <a:gd name="T25" fmla="*/ 10 h 466"/>
                    <a:gd name="T26" fmla="*/ 6 w 339"/>
                    <a:gd name="T27" fmla="*/ 10 h 466"/>
                    <a:gd name="T28" fmla="*/ 5 w 339"/>
                    <a:gd name="T29" fmla="*/ 9 h 466"/>
                    <a:gd name="T30" fmla="*/ 21 w 339"/>
                    <a:gd name="T31" fmla="*/ 27 h 466"/>
                    <a:gd name="T32" fmla="*/ 21 w 339"/>
                    <a:gd name="T33" fmla="*/ 29 h 466"/>
                    <a:gd name="T34" fmla="*/ 21 w 339"/>
                    <a:gd name="T35" fmla="*/ 29 h 466"/>
                    <a:gd name="T36" fmla="*/ 21 w 339"/>
                    <a:gd name="T37" fmla="*/ 29 h 466"/>
                    <a:gd name="T38" fmla="*/ 21 w 339"/>
                    <a:gd name="T39" fmla="*/ 29 h 466"/>
                    <a:gd name="T40" fmla="*/ 21 w 339"/>
                    <a:gd name="T41" fmla="*/ 29 h 466"/>
                    <a:gd name="T42" fmla="*/ 21 w 339"/>
                    <a:gd name="T43" fmla="*/ 29 h 466"/>
                    <a:gd name="T44" fmla="*/ 21 w 339"/>
                    <a:gd name="T45" fmla="*/ 28 h 466"/>
                    <a:gd name="T46" fmla="*/ 21 w 339"/>
                    <a:gd name="T47" fmla="*/ 28 h 466"/>
                    <a:gd name="T48" fmla="*/ 21 w 339"/>
                    <a:gd name="T49" fmla="*/ 27 h 46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339" h="466">
                      <a:moveTo>
                        <a:pt x="83" y="148"/>
                      </a:moveTo>
                      <a:lnTo>
                        <a:pt x="0" y="0"/>
                      </a:lnTo>
                      <a:lnTo>
                        <a:pt x="19" y="3"/>
                      </a:lnTo>
                      <a:lnTo>
                        <a:pt x="37" y="7"/>
                      </a:lnTo>
                      <a:lnTo>
                        <a:pt x="56" y="12"/>
                      </a:lnTo>
                      <a:lnTo>
                        <a:pt x="73" y="17"/>
                      </a:lnTo>
                      <a:lnTo>
                        <a:pt x="190" y="213"/>
                      </a:lnTo>
                      <a:lnTo>
                        <a:pt x="178" y="205"/>
                      </a:lnTo>
                      <a:lnTo>
                        <a:pt x="168" y="194"/>
                      </a:lnTo>
                      <a:lnTo>
                        <a:pt x="155" y="185"/>
                      </a:lnTo>
                      <a:lnTo>
                        <a:pt x="143" y="178"/>
                      </a:lnTo>
                      <a:lnTo>
                        <a:pt x="130" y="169"/>
                      </a:lnTo>
                      <a:lnTo>
                        <a:pt x="113" y="161"/>
                      </a:lnTo>
                      <a:lnTo>
                        <a:pt x="100" y="153"/>
                      </a:lnTo>
                      <a:lnTo>
                        <a:pt x="83" y="148"/>
                      </a:lnTo>
                      <a:close/>
                      <a:moveTo>
                        <a:pt x="326" y="436"/>
                      </a:moveTo>
                      <a:lnTo>
                        <a:pt x="339" y="466"/>
                      </a:lnTo>
                      <a:lnTo>
                        <a:pt x="337" y="466"/>
                      </a:lnTo>
                      <a:lnTo>
                        <a:pt x="333" y="466"/>
                      </a:lnTo>
                      <a:lnTo>
                        <a:pt x="331" y="466"/>
                      </a:lnTo>
                      <a:lnTo>
                        <a:pt x="328" y="466"/>
                      </a:lnTo>
                      <a:lnTo>
                        <a:pt x="328" y="457"/>
                      </a:lnTo>
                      <a:lnTo>
                        <a:pt x="328" y="450"/>
                      </a:lnTo>
                      <a:lnTo>
                        <a:pt x="328" y="441"/>
                      </a:lnTo>
                      <a:lnTo>
                        <a:pt x="326" y="436"/>
                      </a:lnTo>
                      <a:close/>
                    </a:path>
                  </a:pathLst>
                </a:custGeom>
                <a:solidFill>
                  <a:srgbClr val="DDAA77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79" name="Freeform 357"/>
                <p:cNvSpPr>
                  <a:spLocks/>
                </p:cNvSpPr>
                <p:nvPr/>
              </p:nvSpPr>
              <p:spPr bwMode="auto">
                <a:xfrm>
                  <a:off x="5068" y="1472"/>
                  <a:ext cx="85" cy="116"/>
                </a:xfrm>
                <a:custGeom>
                  <a:avLst/>
                  <a:gdLst>
                    <a:gd name="T0" fmla="*/ 6 w 339"/>
                    <a:gd name="T1" fmla="*/ 11 h 463"/>
                    <a:gd name="T2" fmla="*/ 0 w 339"/>
                    <a:gd name="T3" fmla="*/ 0 h 463"/>
                    <a:gd name="T4" fmla="*/ 1 w 339"/>
                    <a:gd name="T5" fmla="*/ 0 h 463"/>
                    <a:gd name="T6" fmla="*/ 1 w 339"/>
                    <a:gd name="T7" fmla="*/ 1 h 463"/>
                    <a:gd name="T8" fmla="*/ 2 w 339"/>
                    <a:gd name="T9" fmla="*/ 1 h 463"/>
                    <a:gd name="T10" fmla="*/ 3 w 339"/>
                    <a:gd name="T11" fmla="*/ 1 h 463"/>
                    <a:gd name="T12" fmla="*/ 3 w 339"/>
                    <a:gd name="T13" fmla="*/ 1 h 463"/>
                    <a:gd name="T14" fmla="*/ 4 w 339"/>
                    <a:gd name="T15" fmla="*/ 1 h 463"/>
                    <a:gd name="T16" fmla="*/ 5 w 339"/>
                    <a:gd name="T17" fmla="*/ 1 h 463"/>
                    <a:gd name="T18" fmla="*/ 5 w 339"/>
                    <a:gd name="T19" fmla="*/ 2 h 463"/>
                    <a:gd name="T20" fmla="*/ 21 w 339"/>
                    <a:gd name="T21" fmla="*/ 29 h 463"/>
                    <a:gd name="T22" fmla="*/ 21 w 339"/>
                    <a:gd name="T23" fmla="*/ 29 h 463"/>
                    <a:gd name="T24" fmla="*/ 20 w 339"/>
                    <a:gd name="T25" fmla="*/ 29 h 463"/>
                    <a:gd name="T26" fmla="*/ 19 w 339"/>
                    <a:gd name="T27" fmla="*/ 29 h 463"/>
                    <a:gd name="T28" fmla="*/ 18 w 339"/>
                    <a:gd name="T29" fmla="*/ 29 h 463"/>
                    <a:gd name="T30" fmla="*/ 18 w 339"/>
                    <a:gd name="T31" fmla="*/ 26 h 463"/>
                    <a:gd name="T32" fmla="*/ 17 w 339"/>
                    <a:gd name="T33" fmla="*/ 23 h 463"/>
                    <a:gd name="T34" fmla="*/ 16 w 339"/>
                    <a:gd name="T35" fmla="*/ 21 h 463"/>
                    <a:gd name="T36" fmla="*/ 15 w 339"/>
                    <a:gd name="T37" fmla="*/ 18 h 463"/>
                    <a:gd name="T38" fmla="*/ 13 w 339"/>
                    <a:gd name="T39" fmla="*/ 16 h 463"/>
                    <a:gd name="T40" fmla="*/ 11 w 339"/>
                    <a:gd name="T41" fmla="*/ 14 h 463"/>
                    <a:gd name="T42" fmla="*/ 9 w 339"/>
                    <a:gd name="T43" fmla="*/ 12 h 463"/>
                    <a:gd name="T44" fmla="*/ 6 w 339"/>
                    <a:gd name="T45" fmla="*/ 11 h 463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339" h="463">
                      <a:moveTo>
                        <a:pt x="101" y="168"/>
                      </a:moveTo>
                      <a:lnTo>
                        <a:pt x="0" y="0"/>
                      </a:lnTo>
                      <a:lnTo>
                        <a:pt x="11" y="4"/>
                      </a:lnTo>
                      <a:lnTo>
                        <a:pt x="21" y="6"/>
                      </a:lnTo>
                      <a:lnTo>
                        <a:pt x="30" y="9"/>
                      </a:lnTo>
                      <a:lnTo>
                        <a:pt x="41" y="11"/>
                      </a:lnTo>
                      <a:lnTo>
                        <a:pt x="51" y="14"/>
                      </a:lnTo>
                      <a:lnTo>
                        <a:pt x="62" y="16"/>
                      </a:lnTo>
                      <a:lnTo>
                        <a:pt x="71" y="20"/>
                      </a:lnTo>
                      <a:lnTo>
                        <a:pt x="81" y="22"/>
                      </a:lnTo>
                      <a:lnTo>
                        <a:pt x="339" y="463"/>
                      </a:lnTo>
                      <a:lnTo>
                        <a:pt x="328" y="463"/>
                      </a:lnTo>
                      <a:lnTo>
                        <a:pt x="318" y="459"/>
                      </a:lnTo>
                      <a:lnTo>
                        <a:pt x="307" y="459"/>
                      </a:lnTo>
                      <a:lnTo>
                        <a:pt x="293" y="463"/>
                      </a:lnTo>
                      <a:lnTo>
                        <a:pt x="285" y="417"/>
                      </a:lnTo>
                      <a:lnTo>
                        <a:pt x="274" y="370"/>
                      </a:lnTo>
                      <a:lnTo>
                        <a:pt x="256" y="329"/>
                      </a:lnTo>
                      <a:lnTo>
                        <a:pt x="231" y="291"/>
                      </a:lnTo>
                      <a:lnTo>
                        <a:pt x="203" y="256"/>
                      </a:lnTo>
                      <a:lnTo>
                        <a:pt x="173" y="223"/>
                      </a:lnTo>
                      <a:lnTo>
                        <a:pt x="138" y="193"/>
                      </a:lnTo>
                      <a:lnTo>
                        <a:pt x="101" y="168"/>
                      </a:lnTo>
                      <a:close/>
                    </a:path>
                  </a:pathLst>
                </a:custGeom>
                <a:solidFill>
                  <a:srgbClr val="E0AF7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80" name="Freeform 358"/>
                <p:cNvSpPr>
                  <a:spLocks/>
                </p:cNvSpPr>
                <p:nvPr/>
              </p:nvSpPr>
              <p:spPr bwMode="auto">
                <a:xfrm>
                  <a:off x="5078" y="1476"/>
                  <a:ext cx="84" cy="112"/>
                </a:xfrm>
                <a:custGeom>
                  <a:avLst/>
                  <a:gdLst>
                    <a:gd name="T0" fmla="*/ 17 w 336"/>
                    <a:gd name="T1" fmla="*/ 28 h 449"/>
                    <a:gd name="T2" fmla="*/ 16 w 336"/>
                    <a:gd name="T3" fmla="*/ 26 h 449"/>
                    <a:gd name="T4" fmla="*/ 15 w 336"/>
                    <a:gd name="T5" fmla="*/ 24 h 449"/>
                    <a:gd name="T6" fmla="*/ 15 w 336"/>
                    <a:gd name="T7" fmla="*/ 22 h 449"/>
                    <a:gd name="T8" fmla="*/ 14 w 336"/>
                    <a:gd name="T9" fmla="*/ 20 h 449"/>
                    <a:gd name="T10" fmla="*/ 13 w 336"/>
                    <a:gd name="T11" fmla="*/ 18 h 449"/>
                    <a:gd name="T12" fmla="*/ 12 w 336"/>
                    <a:gd name="T13" fmla="*/ 17 h 449"/>
                    <a:gd name="T14" fmla="*/ 10 w 336"/>
                    <a:gd name="T15" fmla="*/ 15 h 449"/>
                    <a:gd name="T16" fmla="*/ 9 w 336"/>
                    <a:gd name="T17" fmla="*/ 14 h 449"/>
                    <a:gd name="T18" fmla="*/ 7 w 336"/>
                    <a:gd name="T19" fmla="*/ 12 h 449"/>
                    <a:gd name="T20" fmla="*/ 0 w 336"/>
                    <a:gd name="T21" fmla="*/ 0 h 449"/>
                    <a:gd name="T22" fmla="*/ 1 w 336"/>
                    <a:gd name="T23" fmla="*/ 0 h 449"/>
                    <a:gd name="T24" fmla="*/ 2 w 336"/>
                    <a:gd name="T25" fmla="*/ 0 h 449"/>
                    <a:gd name="T26" fmla="*/ 2 w 336"/>
                    <a:gd name="T27" fmla="*/ 0 h 449"/>
                    <a:gd name="T28" fmla="*/ 3 w 336"/>
                    <a:gd name="T29" fmla="*/ 0 h 449"/>
                    <a:gd name="T30" fmla="*/ 3 w 336"/>
                    <a:gd name="T31" fmla="*/ 1 h 449"/>
                    <a:gd name="T32" fmla="*/ 4 w 336"/>
                    <a:gd name="T33" fmla="*/ 1 h 449"/>
                    <a:gd name="T34" fmla="*/ 5 w 336"/>
                    <a:gd name="T35" fmla="*/ 1 h 449"/>
                    <a:gd name="T36" fmla="*/ 5 w 336"/>
                    <a:gd name="T37" fmla="*/ 1 h 449"/>
                    <a:gd name="T38" fmla="*/ 21 w 336"/>
                    <a:gd name="T39" fmla="*/ 28 h 449"/>
                    <a:gd name="T40" fmla="*/ 20 w 336"/>
                    <a:gd name="T41" fmla="*/ 28 h 449"/>
                    <a:gd name="T42" fmla="*/ 19 w 336"/>
                    <a:gd name="T43" fmla="*/ 28 h 449"/>
                    <a:gd name="T44" fmla="*/ 18 w 336"/>
                    <a:gd name="T45" fmla="*/ 28 h 449"/>
                    <a:gd name="T46" fmla="*/ 17 w 336"/>
                    <a:gd name="T47" fmla="*/ 28 h 449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336" h="449">
                      <a:moveTo>
                        <a:pt x="266" y="449"/>
                      </a:moveTo>
                      <a:lnTo>
                        <a:pt x="253" y="419"/>
                      </a:lnTo>
                      <a:lnTo>
                        <a:pt x="244" y="385"/>
                      </a:lnTo>
                      <a:lnTo>
                        <a:pt x="234" y="356"/>
                      </a:lnTo>
                      <a:lnTo>
                        <a:pt x="220" y="326"/>
                      </a:lnTo>
                      <a:lnTo>
                        <a:pt x="204" y="297"/>
                      </a:lnTo>
                      <a:lnTo>
                        <a:pt x="185" y="269"/>
                      </a:lnTo>
                      <a:lnTo>
                        <a:pt x="165" y="244"/>
                      </a:lnTo>
                      <a:lnTo>
                        <a:pt x="141" y="220"/>
                      </a:lnTo>
                      <a:lnTo>
                        <a:pt x="117" y="196"/>
                      </a:lnTo>
                      <a:lnTo>
                        <a:pt x="0" y="0"/>
                      </a:lnTo>
                      <a:lnTo>
                        <a:pt x="10" y="2"/>
                      </a:lnTo>
                      <a:lnTo>
                        <a:pt x="22" y="2"/>
                      </a:lnTo>
                      <a:lnTo>
                        <a:pt x="29" y="6"/>
                      </a:lnTo>
                      <a:lnTo>
                        <a:pt x="40" y="8"/>
                      </a:lnTo>
                      <a:lnTo>
                        <a:pt x="52" y="11"/>
                      </a:lnTo>
                      <a:lnTo>
                        <a:pt x="63" y="16"/>
                      </a:lnTo>
                      <a:lnTo>
                        <a:pt x="70" y="18"/>
                      </a:lnTo>
                      <a:lnTo>
                        <a:pt x="82" y="22"/>
                      </a:lnTo>
                      <a:lnTo>
                        <a:pt x="336" y="449"/>
                      </a:lnTo>
                      <a:lnTo>
                        <a:pt x="320" y="449"/>
                      </a:lnTo>
                      <a:lnTo>
                        <a:pt x="301" y="445"/>
                      </a:lnTo>
                      <a:lnTo>
                        <a:pt x="285" y="445"/>
                      </a:lnTo>
                      <a:lnTo>
                        <a:pt x="266" y="449"/>
                      </a:lnTo>
                      <a:close/>
                    </a:path>
                  </a:pathLst>
                </a:custGeom>
                <a:solidFill>
                  <a:srgbClr val="E2B57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81" name="Freeform 359"/>
                <p:cNvSpPr>
                  <a:spLocks/>
                </p:cNvSpPr>
                <p:nvPr/>
              </p:nvSpPr>
              <p:spPr bwMode="auto">
                <a:xfrm>
                  <a:off x="5089" y="1477"/>
                  <a:ext cx="82" cy="112"/>
                </a:xfrm>
                <a:custGeom>
                  <a:avLst/>
                  <a:gdLst>
                    <a:gd name="T0" fmla="*/ 16 w 329"/>
                    <a:gd name="T1" fmla="*/ 28 h 446"/>
                    <a:gd name="T2" fmla="*/ 0 w 329"/>
                    <a:gd name="T3" fmla="*/ 0 h 446"/>
                    <a:gd name="T4" fmla="*/ 1 w 329"/>
                    <a:gd name="T5" fmla="*/ 0 h 446"/>
                    <a:gd name="T6" fmla="*/ 1 w 329"/>
                    <a:gd name="T7" fmla="*/ 0 h 446"/>
                    <a:gd name="T8" fmla="*/ 2 w 329"/>
                    <a:gd name="T9" fmla="*/ 1 h 446"/>
                    <a:gd name="T10" fmla="*/ 2 w 329"/>
                    <a:gd name="T11" fmla="*/ 1 h 446"/>
                    <a:gd name="T12" fmla="*/ 3 w 329"/>
                    <a:gd name="T13" fmla="*/ 1 h 446"/>
                    <a:gd name="T14" fmla="*/ 4 w 329"/>
                    <a:gd name="T15" fmla="*/ 2 h 446"/>
                    <a:gd name="T16" fmla="*/ 4 w 329"/>
                    <a:gd name="T17" fmla="*/ 2 h 446"/>
                    <a:gd name="T18" fmla="*/ 5 w 329"/>
                    <a:gd name="T19" fmla="*/ 2 h 446"/>
                    <a:gd name="T20" fmla="*/ 20 w 329"/>
                    <a:gd name="T21" fmla="*/ 28 h 446"/>
                    <a:gd name="T22" fmla="*/ 19 w 329"/>
                    <a:gd name="T23" fmla="*/ 28 h 446"/>
                    <a:gd name="T24" fmla="*/ 18 w 329"/>
                    <a:gd name="T25" fmla="*/ 28 h 446"/>
                    <a:gd name="T26" fmla="*/ 17 w 329"/>
                    <a:gd name="T27" fmla="*/ 28 h 446"/>
                    <a:gd name="T28" fmla="*/ 16 w 329"/>
                    <a:gd name="T29" fmla="*/ 28 h 44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329" h="446">
                      <a:moveTo>
                        <a:pt x="258" y="441"/>
                      </a:moveTo>
                      <a:lnTo>
                        <a:pt x="0" y="0"/>
                      </a:lnTo>
                      <a:lnTo>
                        <a:pt x="11" y="3"/>
                      </a:lnTo>
                      <a:lnTo>
                        <a:pt x="22" y="5"/>
                      </a:lnTo>
                      <a:lnTo>
                        <a:pt x="32" y="8"/>
                      </a:lnTo>
                      <a:lnTo>
                        <a:pt x="41" y="14"/>
                      </a:lnTo>
                      <a:lnTo>
                        <a:pt x="52" y="17"/>
                      </a:lnTo>
                      <a:lnTo>
                        <a:pt x="62" y="22"/>
                      </a:lnTo>
                      <a:lnTo>
                        <a:pt x="74" y="24"/>
                      </a:lnTo>
                      <a:lnTo>
                        <a:pt x="82" y="30"/>
                      </a:lnTo>
                      <a:lnTo>
                        <a:pt x="329" y="446"/>
                      </a:lnTo>
                      <a:lnTo>
                        <a:pt x="311" y="443"/>
                      </a:lnTo>
                      <a:lnTo>
                        <a:pt x="293" y="441"/>
                      </a:lnTo>
                      <a:lnTo>
                        <a:pt x="277" y="441"/>
                      </a:lnTo>
                      <a:lnTo>
                        <a:pt x="258" y="441"/>
                      </a:lnTo>
                      <a:close/>
                    </a:path>
                  </a:pathLst>
                </a:custGeom>
                <a:solidFill>
                  <a:srgbClr val="E2B77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82" name="Freeform 360"/>
                <p:cNvSpPr>
                  <a:spLocks/>
                </p:cNvSpPr>
                <p:nvPr/>
              </p:nvSpPr>
              <p:spPr bwMode="auto">
                <a:xfrm>
                  <a:off x="5098" y="1481"/>
                  <a:ext cx="80" cy="109"/>
                </a:xfrm>
                <a:custGeom>
                  <a:avLst/>
                  <a:gdLst>
                    <a:gd name="T0" fmla="*/ 16 w 320"/>
                    <a:gd name="T1" fmla="*/ 27 h 434"/>
                    <a:gd name="T2" fmla="*/ 0 w 320"/>
                    <a:gd name="T3" fmla="*/ 0 h 434"/>
                    <a:gd name="T4" fmla="*/ 1 w 320"/>
                    <a:gd name="T5" fmla="*/ 0 h 434"/>
                    <a:gd name="T6" fmla="*/ 1 w 320"/>
                    <a:gd name="T7" fmla="*/ 1 h 434"/>
                    <a:gd name="T8" fmla="*/ 2 w 320"/>
                    <a:gd name="T9" fmla="*/ 1 h 434"/>
                    <a:gd name="T10" fmla="*/ 3 w 320"/>
                    <a:gd name="T11" fmla="*/ 1 h 434"/>
                    <a:gd name="T12" fmla="*/ 4 w 320"/>
                    <a:gd name="T13" fmla="*/ 1 h 434"/>
                    <a:gd name="T14" fmla="*/ 4 w 320"/>
                    <a:gd name="T15" fmla="*/ 2 h 434"/>
                    <a:gd name="T16" fmla="*/ 5 w 320"/>
                    <a:gd name="T17" fmla="*/ 2 h 434"/>
                    <a:gd name="T18" fmla="*/ 6 w 320"/>
                    <a:gd name="T19" fmla="*/ 2 h 434"/>
                    <a:gd name="T20" fmla="*/ 20 w 320"/>
                    <a:gd name="T21" fmla="*/ 27 h 434"/>
                    <a:gd name="T22" fmla="*/ 19 w 320"/>
                    <a:gd name="T23" fmla="*/ 27 h 434"/>
                    <a:gd name="T24" fmla="*/ 18 w 320"/>
                    <a:gd name="T25" fmla="*/ 27 h 434"/>
                    <a:gd name="T26" fmla="*/ 17 w 320"/>
                    <a:gd name="T27" fmla="*/ 27 h 434"/>
                    <a:gd name="T28" fmla="*/ 16 w 320"/>
                    <a:gd name="T29" fmla="*/ 27 h 43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320" h="434">
                      <a:moveTo>
                        <a:pt x="254" y="427"/>
                      </a:moveTo>
                      <a:lnTo>
                        <a:pt x="0" y="0"/>
                      </a:lnTo>
                      <a:lnTo>
                        <a:pt x="11" y="3"/>
                      </a:lnTo>
                      <a:lnTo>
                        <a:pt x="21" y="8"/>
                      </a:lnTo>
                      <a:lnTo>
                        <a:pt x="35" y="10"/>
                      </a:lnTo>
                      <a:lnTo>
                        <a:pt x="46" y="16"/>
                      </a:lnTo>
                      <a:lnTo>
                        <a:pt x="57" y="19"/>
                      </a:lnTo>
                      <a:lnTo>
                        <a:pt x="67" y="24"/>
                      </a:lnTo>
                      <a:lnTo>
                        <a:pt x="78" y="26"/>
                      </a:lnTo>
                      <a:lnTo>
                        <a:pt x="89" y="32"/>
                      </a:lnTo>
                      <a:lnTo>
                        <a:pt x="320" y="434"/>
                      </a:lnTo>
                      <a:lnTo>
                        <a:pt x="300" y="432"/>
                      </a:lnTo>
                      <a:lnTo>
                        <a:pt x="284" y="429"/>
                      </a:lnTo>
                      <a:lnTo>
                        <a:pt x="268" y="427"/>
                      </a:lnTo>
                      <a:lnTo>
                        <a:pt x="254" y="427"/>
                      </a:lnTo>
                      <a:close/>
                    </a:path>
                  </a:pathLst>
                </a:custGeom>
                <a:solidFill>
                  <a:srgbClr val="E5BC84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83" name="Freeform 361"/>
                <p:cNvSpPr>
                  <a:spLocks/>
                </p:cNvSpPr>
                <p:nvPr/>
              </p:nvSpPr>
              <p:spPr bwMode="auto">
                <a:xfrm>
                  <a:off x="5109" y="1485"/>
                  <a:ext cx="78" cy="104"/>
                </a:xfrm>
                <a:custGeom>
                  <a:avLst/>
                  <a:gdLst>
                    <a:gd name="T0" fmla="*/ 16 w 312"/>
                    <a:gd name="T1" fmla="*/ 26 h 416"/>
                    <a:gd name="T2" fmla="*/ 0 w 312"/>
                    <a:gd name="T3" fmla="*/ 0 h 416"/>
                    <a:gd name="T4" fmla="*/ 1 w 312"/>
                    <a:gd name="T5" fmla="*/ 0 h 416"/>
                    <a:gd name="T6" fmla="*/ 2 w 312"/>
                    <a:gd name="T7" fmla="*/ 1 h 416"/>
                    <a:gd name="T8" fmla="*/ 2 w 312"/>
                    <a:gd name="T9" fmla="*/ 1 h 416"/>
                    <a:gd name="T10" fmla="*/ 3 w 312"/>
                    <a:gd name="T11" fmla="*/ 1 h 416"/>
                    <a:gd name="T12" fmla="*/ 4 w 312"/>
                    <a:gd name="T13" fmla="*/ 2 h 416"/>
                    <a:gd name="T14" fmla="*/ 5 w 312"/>
                    <a:gd name="T15" fmla="*/ 2 h 416"/>
                    <a:gd name="T16" fmla="*/ 5 w 312"/>
                    <a:gd name="T17" fmla="*/ 2 h 416"/>
                    <a:gd name="T18" fmla="*/ 6 w 312"/>
                    <a:gd name="T19" fmla="*/ 3 h 416"/>
                    <a:gd name="T20" fmla="*/ 20 w 312"/>
                    <a:gd name="T21" fmla="*/ 26 h 416"/>
                    <a:gd name="T22" fmla="*/ 18 w 312"/>
                    <a:gd name="T23" fmla="*/ 26 h 416"/>
                    <a:gd name="T24" fmla="*/ 17 w 312"/>
                    <a:gd name="T25" fmla="*/ 26 h 416"/>
                    <a:gd name="T26" fmla="*/ 16 w 312"/>
                    <a:gd name="T27" fmla="*/ 26 h 416"/>
                    <a:gd name="T28" fmla="*/ 16 w 312"/>
                    <a:gd name="T29" fmla="*/ 26 h 41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312" h="416">
                      <a:moveTo>
                        <a:pt x="247" y="416"/>
                      </a:moveTo>
                      <a:lnTo>
                        <a:pt x="0" y="0"/>
                      </a:lnTo>
                      <a:lnTo>
                        <a:pt x="10" y="5"/>
                      </a:lnTo>
                      <a:lnTo>
                        <a:pt x="24" y="8"/>
                      </a:lnTo>
                      <a:lnTo>
                        <a:pt x="35" y="14"/>
                      </a:lnTo>
                      <a:lnTo>
                        <a:pt x="46" y="19"/>
                      </a:lnTo>
                      <a:lnTo>
                        <a:pt x="60" y="24"/>
                      </a:lnTo>
                      <a:lnTo>
                        <a:pt x="70" y="30"/>
                      </a:lnTo>
                      <a:lnTo>
                        <a:pt x="81" y="35"/>
                      </a:lnTo>
                      <a:lnTo>
                        <a:pt x="93" y="40"/>
                      </a:lnTo>
                      <a:lnTo>
                        <a:pt x="312" y="416"/>
                      </a:lnTo>
                      <a:lnTo>
                        <a:pt x="293" y="416"/>
                      </a:lnTo>
                      <a:lnTo>
                        <a:pt x="277" y="416"/>
                      </a:lnTo>
                      <a:lnTo>
                        <a:pt x="261" y="416"/>
                      </a:lnTo>
                      <a:lnTo>
                        <a:pt x="247" y="416"/>
                      </a:lnTo>
                      <a:close/>
                    </a:path>
                  </a:pathLst>
                </a:custGeom>
                <a:solidFill>
                  <a:srgbClr val="E8C187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84" name="Freeform 362"/>
                <p:cNvSpPr>
                  <a:spLocks/>
                </p:cNvSpPr>
                <p:nvPr/>
              </p:nvSpPr>
              <p:spPr bwMode="auto">
                <a:xfrm>
                  <a:off x="5120" y="1489"/>
                  <a:ext cx="72" cy="101"/>
                </a:xfrm>
                <a:custGeom>
                  <a:avLst/>
                  <a:gdLst>
                    <a:gd name="T0" fmla="*/ 15 w 285"/>
                    <a:gd name="T1" fmla="*/ 25 h 402"/>
                    <a:gd name="T2" fmla="*/ 0 w 285"/>
                    <a:gd name="T3" fmla="*/ 0 h 402"/>
                    <a:gd name="T4" fmla="*/ 1 w 285"/>
                    <a:gd name="T5" fmla="*/ 1 h 402"/>
                    <a:gd name="T6" fmla="*/ 2 w 285"/>
                    <a:gd name="T7" fmla="*/ 1 h 402"/>
                    <a:gd name="T8" fmla="*/ 3 w 285"/>
                    <a:gd name="T9" fmla="*/ 2 h 402"/>
                    <a:gd name="T10" fmla="*/ 3 w 285"/>
                    <a:gd name="T11" fmla="*/ 2 h 402"/>
                    <a:gd name="T12" fmla="*/ 4 w 285"/>
                    <a:gd name="T13" fmla="*/ 3 h 402"/>
                    <a:gd name="T14" fmla="*/ 5 w 285"/>
                    <a:gd name="T15" fmla="*/ 3 h 402"/>
                    <a:gd name="T16" fmla="*/ 6 w 285"/>
                    <a:gd name="T17" fmla="*/ 3 h 402"/>
                    <a:gd name="T18" fmla="*/ 6 w 285"/>
                    <a:gd name="T19" fmla="*/ 4 h 402"/>
                    <a:gd name="T20" fmla="*/ 18 w 285"/>
                    <a:gd name="T21" fmla="*/ 23 h 402"/>
                    <a:gd name="T22" fmla="*/ 18 w 285"/>
                    <a:gd name="T23" fmla="*/ 24 h 402"/>
                    <a:gd name="T24" fmla="*/ 18 w 285"/>
                    <a:gd name="T25" fmla="*/ 24 h 402"/>
                    <a:gd name="T26" fmla="*/ 18 w 285"/>
                    <a:gd name="T27" fmla="*/ 25 h 402"/>
                    <a:gd name="T28" fmla="*/ 18 w 285"/>
                    <a:gd name="T29" fmla="*/ 25 h 402"/>
                    <a:gd name="T30" fmla="*/ 17 w 285"/>
                    <a:gd name="T31" fmla="*/ 25 h 402"/>
                    <a:gd name="T32" fmla="*/ 16 w 285"/>
                    <a:gd name="T33" fmla="*/ 25 h 402"/>
                    <a:gd name="T34" fmla="*/ 16 w 285"/>
                    <a:gd name="T35" fmla="*/ 25 h 402"/>
                    <a:gd name="T36" fmla="*/ 15 w 285"/>
                    <a:gd name="T37" fmla="*/ 25 h 40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285" h="402">
                      <a:moveTo>
                        <a:pt x="231" y="402"/>
                      </a:moveTo>
                      <a:lnTo>
                        <a:pt x="0" y="0"/>
                      </a:lnTo>
                      <a:lnTo>
                        <a:pt x="14" y="8"/>
                      </a:lnTo>
                      <a:lnTo>
                        <a:pt x="24" y="17"/>
                      </a:lnTo>
                      <a:lnTo>
                        <a:pt x="38" y="22"/>
                      </a:lnTo>
                      <a:lnTo>
                        <a:pt x="49" y="30"/>
                      </a:lnTo>
                      <a:lnTo>
                        <a:pt x="63" y="38"/>
                      </a:lnTo>
                      <a:lnTo>
                        <a:pt x="73" y="44"/>
                      </a:lnTo>
                      <a:lnTo>
                        <a:pt x="87" y="52"/>
                      </a:lnTo>
                      <a:lnTo>
                        <a:pt x="100" y="60"/>
                      </a:lnTo>
                      <a:lnTo>
                        <a:pt x="285" y="370"/>
                      </a:lnTo>
                      <a:lnTo>
                        <a:pt x="285" y="379"/>
                      </a:lnTo>
                      <a:lnTo>
                        <a:pt x="283" y="384"/>
                      </a:lnTo>
                      <a:lnTo>
                        <a:pt x="280" y="391"/>
                      </a:lnTo>
                      <a:lnTo>
                        <a:pt x="280" y="400"/>
                      </a:lnTo>
                      <a:lnTo>
                        <a:pt x="269" y="402"/>
                      </a:lnTo>
                      <a:lnTo>
                        <a:pt x="258" y="402"/>
                      </a:lnTo>
                      <a:lnTo>
                        <a:pt x="245" y="402"/>
                      </a:lnTo>
                      <a:lnTo>
                        <a:pt x="231" y="402"/>
                      </a:lnTo>
                      <a:close/>
                    </a:path>
                  </a:pathLst>
                </a:custGeom>
                <a:solidFill>
                  <a:srgbClr val="E8C187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85" name="Freeform 363"/>
                <p:cNvSpPr>
                  <a:spLocks/>
                </p:cNvSpPr>
                <p:nvPr/>
              </p:nvSpPr>
              <p:spPr bwMode="auto">
                <a:xfrm>
                  <a:off x="5132" y="1495"/>
                  <a:ext cx="59" cy="94"/>
                </a:xfrm>
                <a:custGeom>
                  <a:avLst/>
                  <a:gdLst>
                    <a:gd name="T0" fmla="*/ 14 w 236"/>
                    <a:gd name="T1" fmla="*/ 24 h 376"/>
                    <a:gd name="T2" fmla="*/ 0 w 236"/>
                    <a:gd name="T3" fmla="*/ 0 h 376"/>
                    <a:gd name="T4" fmla="*/ 1 w 236"/>
                    <a:gd name="T5" fmla="*/ 1 h 376"/>
                    <a:gd name="T6" fmla="*/ 2 w 236"/>
                    <a:gd name="T7" fmla="*/ 1 h 376"/>
                    <a:gd name="T8" fmla="*/ 3 w 236"/>
                    <a:gd name="T9" fmla="*/ 2 h 376"/>
                    <a:gd name="T10" fmla="*/ 4 w 236"/>
                    <a:gd name="T11" fmla="*/ 3 h 376"/>
                    <a:gd name="T12" fmla="*/ 5 w 236"/>
                    <a:gd name="T13" fmla="*/ 3 h 376"/>
                    <a:gd name="T14" fmla="*/ 6 w 236"/>
                    <a:gd name="T15" fmla="*/ 4 h 376"/>
                    <a:gd name="T16" fmla="*/ 7 w 236"/>
                    <a:gd name="T17" fmla="*/ 5 h 376"/>
                    <a:gd name="T18" fmla="*/ 7 w 236"/>
                    <a:gd name="T19" fmla="*/ 5 h 376"/>
                    <a:gd name="T20" fmla="*/ 15 w 236"/>
                    <a:gd name="T21" fmla="*/ 18 h 376"/>
                    <a:gd name="T22" fmla="*/ 15 w 236"/>
                    <a:gd name="T23" fmla="*/ 19 h 376"/>
                    <a:gd name="T24" fmla="*/ 15 w 236"/>
                    <a:gd name="T25" fmla="*/ 20 h 376"/>
                    <a:gd name="T26" fmla="*/ 15 w 236"/>
                    <a:gd name="T27" fmla="*/ 22 h 376"/>
                    <a:gd name="T28" fmla="*/ 15 w 236"/>
                    <a:gd name="T29" fmla="*/ 24 h 376"/>
                    <a:gd name="T30" fmla="*/ 15 w 236"/>
                    <a:gd name="T31" fmla="*/ 24 h 376"/>
                    <a:gd name="T32" fmla="*/ 14 w 236"/>
                    <a:gd name="T33" fmla="*/ 24 h 376"/>
                    <a:gd name="T34" fmla="*/ 14 w 236"/>
                    <a:gd name="T35" fmla="*/ 24 h 376"/>
                    <a:gd name="T36" fmla="*/ 14 w 236"/>
                    <a:gd name="T37" fmla="*/ 24 h 37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236" h="376">
                      <a:moveTo>
                        <a:pt x="219" y="376"/>
                      </a:moveTo>
                      <a:lnTo>
                        <a:pt x="0" y="0"/>
                      </a:lnTo>
                      <a:lnTo>
                        <a:pt x="16" y="9"/>
                      </a:lnTo>
                      <a:lnTo>
                        <a:pt x="29" y="20"/>
                      </a:lnTo>
                      <a:lnTo>
                        <a:pt x="46" y="30"/>
                      </a:lnTo>
                      <a:lnTo>
                        <a:pt x="62" y="41"/>
                      </a:lnTo>
                      <a:lnTo>
                        <a:pt x="76" y="53"/>
                      </a:lnTo>
                      <a:lnTo>
                        <a:pt x="88" y="64"/>
                      </a:lnTo>
                      <a:lnTo>
                        <a:pt x="102" y="74"/>
                      </a:lnTo>
                      <a:lnTo>
                        <a:pt x="113" y="85"/>
                      </a:lnTo>
                      <a:lnTo>
                        <a:pt x="230" y="278"/>
                      </a:lnTo>
                      <a:lnTo>
                        <a:pt x="233" y="300"/>
                      </a:lnTo>
                      <a:lnTo>
                        <a:pt x="236" y="325"/>
                      </a:lnTo>
                      <a:lnTo>
                        <a:pt x="236" y="348"/>
                      </a:lnTo>
                      <a:lnTo>
                        <a:pt x="233" y="376"/>
                      </a:lnTo>
                      <a:lnTo>
                        <a:pt x="230" y="376"/>
                      </a:lnTo>
                      <a:lnTo>
                        <a:pt x="228" y="376"/>
                      </a:lnTo>
                      <a:lnTo>
                        <a:pt x="222" y="376"/>
                      </a:lnTo>
                      <a:lnTo>
                        <a:pt x="219" y="376"/>
                      </a:lnTo>
                      <a:close/>
                    </a:path>
                  </a:pathLst>
                </a:custGeom>
                <a:solidFill>
                  <a:srgbClr val="E8C489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86" name="Freeform 364"/>
                <p:cNvSpPr>
                  <a:spLocks/>
                </p:cNvSpPr>
                <p:nvPr/>
              </p:nvSpPr>
              <p:spPr bwMode="auto">
                <a:xfrm>
                  <a:off x="5146" y="1504"/>
                  <a:ext cx="46" cy="77"/>
                </a:xfrm>
                <a:custGeom>
                  <a:avLst/>
                  <a:gdLst>
                    <a:gd name="T0" fmla="*/ 11 w 185"/>
                    <a:gd name="T1" fmla="*/ 19 h 310"/>
                    <a:gd name="T2" fmla="*/ 0 w 185"/>
                    <a:gd name="T3" fmla="*/ 0 h 310"/>
                    <a:gd name="T4" fmla="*/ 2 w 185"/>
                    <a:gd name="T5" fmla="*/ 2 h 310"/>
                    <a:gd name="T6" fmla="*/ 5 w 185"/>
                    <a:gd name="T7" fmla="*/ 4 h 310"/>
                    <a:gd name="T8" fmla="*/ 7 w 185"/>
                    <a:gd name="T9" fmla="*/ 6 h 310"/>
                    <a:gd name="T10" fmla="*/ 8 w 185"/>
                    <a:gd name="T11" fmla="*/ 8 h 310"/>
                    <a:gd name="T12" fmla="*/ 10 w 185"/>
                    <a:gd name="T13" fmla="*/ 11 h 310"/>
                    <a:gd name="T14" fmla="*/ 11 w 185"/>
                    <a:gd name="T15" fmla="*/ 13 h 310"/>
                    <a:gd name="T16" fmla="*/ 11 w 185"/>
                    <a:gd name="T17" fmla="*/ 16 h 310"/>
                    <a:gd name="T18" fmla="*/ 11 w 185"/>
                    <a:gd name="T19" fmla="*/ 19 h 31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5" h="310">
                      <a:moveTo>
                        <a:pt x="185" y="310"/>
                      </a:moveTo>
                      <a:lnTo>
                        <a:pt x="0" y="0"/>
                      </a:lnTo>
                      <a:lnTo>
                        <a:pt x="41" y="30"/>
                      </a:lnTo>
                      <a:lnTo>
                        <a:pt x="76" y="63"/>
                      </a:lnTo>
                      <a:lnTo>
                        <a:pt x="109" y="98"/>
                      </a:lnTo>
                      <a:lnTo>
                        <a:pt x="134" y="136"/>
                      </a:lnTo>
                      <a:lnTo>
                        <a:pt x="155" y="176"/>
                      </a:lnTo>
                      <a:lnTo>
                        <a:pt x="171" y="218"/>
                      </a:lnTo>
                      <a:lnTo>
                        <a:pt x="183" y="264"/>
                      </a:lnTo>
                      <a:lnTo>
                        <a:pt x="185" y="310"/>
                      </a:lnTo>
                      <a:close/>
                    </a:path>
                  </a:pathLst>
                </a:custGeom>
                <a:solidFill>
                  <a:srgbClr val="EDC98E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87" name="Freeform 365"/>
                <p:cNvSpPr>
                  <a:spLocks/>
                </p:cNvSpPr>
                <p:nvPr/>
              </p:nvSpPr>
              <p:spPr bwMode="auto">
                <a:xfrm>
                  <a:off x="5161" y="1516"/>
                  <a:ext cx="29" cy="48"/>
                </a:xfrm>
                <a:custGeom>
                  <a:avLst/>
                  <a:gdLst>
                    <a:gd name="T0" fmla="*/ 7 w 117"/>
                    <a:gd name="T1" fmla="*/ 12 h 193"/>
                    <a:gd name="T2" fmla="*/ 0 w 117"/>
                    <a:gd name="T3" fmla="*/ 0 h 193"/>
                    <a:gd name="T4" fmla="*/ 1 w 117"/>
                    <a:gd name="T5" fmla="*/ 1 h 193"/>
                    <a:gd name="T6" fmla="*/ 2 w 117"/>
                    <a:gd name="T7" fmla="*/ 3 h 193"/>
                    <a:gd name="T8" fmla="*/ 3 w 117"/>
                    <a:gd name="T9" fmla="*/ 4 h 193"/>
                    <a:gd name="T10" fmla="*/ 4 w 117"/>
                    <a:gd name="T11" fmla="*/ 5 h 193"/>
                    <a:gd name="T12" fmla="*/ 5 w 117"/>
                    <a:gd name="T13" fmla="*/ 7 h 193"/>
                    <a:gd name="T14" fmla="*/ 6 w 117"/>
                    <a:gd name="T15" fmla="*/ 9 h 193"/>
                    <a:gd name="T16" fmla="*/ 7 w 117"/>
                    <a:gd name="T17" fmla="*/ 10 h 193"/>
                    <a:gd name="T18" fmla="*/ 7 w 117"/>
                    <a:gd name="T19" fmla="*/ 12 h 19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17" h="193">
                      <a:moveTo>
                        <a:pt x="117" y="193"/>
                      </a:moveTo>
                      <a:lnTo>
                        <a:pt x="0" y="0"/>
                      </a:lnTo>
                      <a:lnTo>
                        <a:pt x="23" y="21"/>
                      </a:lnTo>
                      <a:lnTo>
                        <a:pt x="41" y="44"/>
                      </a:lnTo>
                      <a:lnTo>
                        <a:pt x="58" y="65"/>
                      </a:lnTo>
                      <a:lnTo>
                        <a:pt x="74" y="90"/>
                      </a:lnTo>
                      <a:lnTo>
                        <a:pt x="87" y="114"/>
                      </a:lnTo>
                      <a:lnTo>
                        <a:pt x="98" y="141"/>
                      </a:lnTo>
                      <a:lnTo>
                        <a:pt x="109" y="166"/>
                      </a:lnTo>
                      <a:lnTo>
                        <a:pt x="117" y="193"/>
                      </a:lnTo>
                      <a:close/>
                    </a:path>
                  </a:pathLst>
                </a:custGeom>
                <a:solidFill>
                  <a:srgbClr val="EDCE9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88" name="Freeform 366"/>
                <p:cNvSpPr>
                  <a:spLocks/>
                </p:cNvSpPr>
                <p:nvPr/>
              </p:nvSpPr>
              <p:spPr bwMode="auto">
                <a:xfrm>
                  <a:off x="5304" y="1526"/>
                  <a:ext cx="36" cy="50"/>
                </a:xfrm>
                <a:custGeom>
                  <a:avLst/>
                  <a:gdLst>
                    <a:gd name="T0" fmla="*/ 4 w 147"/>
                    <a:gd name="T1" fmla="*/ 12 h 202"/>
                    <a:gd name="T2" fmla="*/ 3 w 147"/>
                    <a:gd name="T3" fmla="*/ 9 h 202"/>
                    <a:gd name="T4" fmla="*/ 2 w 147"/>
                    <a:gd name="T5" fmla="*/ 6 h 202"/>
                    <a:gd name="T6" fmla="*/ 1 w 147"/>
                    <a:gd name="T7" fmla="*/ 3 h 202"/>
                    <a:gd name="T8" fmla="*/ 0 w 147"/>
                    <a:gd name="T9" fmla="*/ 0 h 202"/>
                    <a:gd name="T10" fmla="*/ 3 w 147"/>
                    <a:gd name="T11" fmla="*/ 0 h 202"/>
                    <a:gd name="T12" fmla="*/ 6 w 147"/>
                    <a:gd name="T13" fmla="*/ 1 h 202"/>
                    <a:gd name="T14" fmla="*/ 8 w 147"/>
                    <a:gd name="T15" fmla="*/ 3 h 202"/>
                    <a:gd name="T16" fmla="*/ 9 w 147"/>
                    <a:gd name="T17" fmla="*/ 5 h 202"/>
                    <a:gd name="T18" fmla="*/ 9 w 147"/>
                    <a:gd name="T19" fmla="*/ 7 h 202"/>
                    <a:gd name="T20" fmla="*/ 8 w 147"/>
                    <a:gd name="T21" fmla="*/ 9 h 202"/>
                    <a:gd name="T22" fmla="*/ 7 w 147"/>
                    <a:gd name="T23" fmla="*/ 11 h 202"/>
                    <a:gd name="T24" fmla="*/ 4 w 147"/>
                    <a:gd name="T25" fmla="*/ 12 h 20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47" h="202">
                      <a:moveTo>
                        <a:pt x="69" y="202"/>
                      </a:moveTo>
                      <a:lnTo>
                        <a:pt x="55" y="147"/>
                      </a:lnTo>
                      <a:lnTo>
                        <a:pt x="39" y="98"/>
                      </a:lnTo>
                      <a:lnTo>
                        <a:pt x="22" y="49"/>
                      </a:lnTo>
                      <a:lnTo>
                        <a:pt x="0" y="0"/>
                      </a:lnTo>
                      <a:lnTo>
                        <a:pt x="55" y="3"/>
                      </a:lnTo>
                      <a:lnTo>
                        <a:pt x="96" y="19"/>
                      </a:lnTo>
                      <a:lnTo>
                        <a:pt x="129" y="46"/>
                      </a:lnTo>
                      <a:lnTo>
                        <a:pt x="145" y="79"/>
                      </a:lnTo>
                      <a:lnTo>
                        <a:pt x="147" y="117"/>
                      </a:lnTo>
                      <a:lnTo>
                        <a:pt x="136" y="152"/>
                      </a:lnTo>
                      <a:lnTo>
                        <a:pt x="112" y="182"/>
                      </a:lnTo>
                      <a:lnTo>
                        <a:pt x="69" y="202"/>
                      </a:lnTo>
                      <a:close/>
                    </a:path>
                  </a:pathLst>
                </a:custGeom>
                <a:solidFill>
                  <a:srgbClr val="F9EA9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89" name="Freeform 367"/>
                <p:cNvSpPr>
                  <a:spLocks/>
                </p:cNvSpPr>
                <p:nvPr/>
              </p:nvSpPr>
              <p:spPr bwMode="auto">
                <a:xfrm>
                  <a:off x="5208" y="1545"/>
                  <a:ext cx="90" cy="25"/>
                </a:xfrm>
                <a:custGeom>
                  <a:avLst/>
                  <a:gdLst>
                    <a:gd name="T0" fmla="*/ 23 w 359"/>
                    <a:gd name="T1" fmla="*/ 6 h 98"/>
                    <a:gd name="T2" fmla="*/ 2 w 359"/>
                    <a:gd name="T3" fmla="*/ 6 h 98"/>
                    <a:gd name="T4" fmla="*/ 0 w 359"/>
                    <a:gd name="T5" fmla="*/ 0 h 98"/>
                    <a:gd name="T6" fmla="*/ 21 w 359"/>
                    <a:gd name="T7" fmla="*/ 0 h 98"/>
                    <a:gd name="T8" fmla="*/ 21 w 359"/>
                    <a:gd name="T9" fmla="*/ 1 h 98"/>
                    <a:gd name="T10" fmla="*/ 23 w 359"/>
                    <a:gd name="T11" fmla="*/ 6 h 9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59" h="98">
                      <a:moveTo>
                        <a:pt x="359" y="89"/>
                      </a:moveTo>
                      <a:lnTo>
                        <a:pt x="36" y="98"/>
                      </a:lnTo>
                      <a:lnTo>
                        <a:pt x="0" y="0"/>
                      </a:lnTo>
                      <a:lnTo>
                        <a:pt x="341" y="0"/>
                      </a:lnTo>
                      <a:lnTo>
                        <a:pt x="341" y="17"/>
                      </a:lnTo>
                      <a:lnTo>
                        <a:pt x="359" y="89"/>
                      </a:lnTo>
                      <a:close/>
                    </a:path>
                  </a:pathLst>
                </a:custGeom>
                <a:solidFill>
                  <a:srgbClr val="C4C4C4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90" name="Freeform 368"/>
                <p:cNvSpPr>
                  <a:spLocks/>
                </p:cNvSpPr>
                <p:nvPr/>
              </p:nvSpPr>
              <p:spPr bwMode="auto">
                <a:xfrm>
                  <a:off x="4250" y="1489"/>
                  <a:ext cx="227" cy="190"/>
                </a:xfrm>
                <a:custGeom>
                  <a:avLst/>
                  <a:gdLst>
                    <a:gd name="T0" fmla="*/ 32 w 907"/>
                    <a:gd name="T1" fmla="*/ 0 h 758"/>
                    <a:gd name="T2" fmla="*/ 37 w 907"/>
                    <a:gd name="T3" fmla="*/ 1 h 758"/>
                    <a:gd name="T4" fmla="*/ 42 w 907"/>
                    <a:gd name="T5" fmla="*/ 3 h 758"/>
                    <a:gd name="T6" fmla="*/ 47 w 907"/>
                    <a:gd name="T7" fmla="*/ 6 h 758"/>
                    <a:gd name="T8" fmla="*/ 50 w 907"/>
                    <a:gd name="T9" fmla="*/ 9 h 758"/>
                    <a:gd name="T10" fmla="*/ 54 w 907"/>
                    <a:gd name="T11" fmla="*/ 13 h 758"/>
                    <a:gd name="T12" fmla="*/ 56 w 907"/>
                    <a:gd name="T13" fmla="*/ 17 h 758"/>
                    <a:gd name="T14" fmla="*/ 57 w 907"/>
                    <a:gd name="T15" fmla="*/ 21 h 758"/>
                    <a:gd name="T16" fmla="*/ 57 w 907"/>
                    <a:gd name="T17" fmla="*/ 26 h 758"/>
                    <a:gd name="T18" fmla="*/ 56 w 907"/>
                    <a:gd name="T19" fmla="*/ 31 h 758"/>
                    <a:gd name="T20" fmla="*/ 54 w 907"/>
                    <a:gd name="T21" fmla="*/ 35 h 758"/>
                    <a:gd name="T22" fmla="*/ 50 w 907"/>
                    <a:gd name="T23" fmla="*/ 39 h 758"/>
                    <a:gd name="T24" fmla="*/ 47 w 907"/>
                    <a:gd name="T25" fmla="*/ 42 h 758"/>
                    <a:gd name="T26" fmla="*/ 42 w 907"/>
                    <a:gd name="T27" fmla="*/ 45 h 758"/>
                    <a:gd name="T28" fmla="*/ 37 w 907"/>
                    <a:gd name="T29" fmla="*/ 47 h 758"/>
                    <a:gd name="T30" fmla="*/ 32 w 907"/>
                    <a:gd name="T31" fmla="*/ 47 h 758"/>
                    <a:gd name="T32" fmla="*/ 26 w 907"/>
                    <a:gd name="T33" fmla="*/ 47 h 758"/>
                    <a:gd name="T34" fmla="*/ 20 w 907"/>
                    <a:gd name="T35" fmla="*/ 47 h 758"/>
                    <a:gd name="T36" fmla="*/ 15 w 907"/>
                    <a:gd name="T37" fmla="*/ 45 h 758"/>
                    <a:gd name="T38" fmla="*/ 11 w 907"/>
                    <a:gd name="T39" fmla="*/ 42 h 758"/>
                    <a:gd name="T40" fmla="*/ 7 w 907"/>
                    <a:gd name="T41" fmla="*/ 39 h 758"/>
                    <a:gd name="T42" fmla="*/ 4 w 907"/>
                    <a:gd name="T43" fmla="*/ 35 h 758"/>
                    <a:gd name="T44" fmla="*/ 2 w 907"/>
                    <a:gd name="T45" fmla="*/ 31 h 758"/>
                    <a:gd name="T46" fmla="*/ 0 w 907"/>
                    <a:gd name="T47" fmla="*/ 26 h 758"/>
                    <a:gd name="T48" fmla="*/ 0 w 907"/>
                    <a:gd name="T49" fmla="*/ 21 h 758"/>
                    <a:gd name="T50" fmla="*/ 2 w 907"/>
                    <a:gd name="T51" fmla="*/ 17 h 758"/>
                    <a:gd name="T52" fmla="*/ 4 w 907"/>
                    <a:gd name="T53" fmla="*/ 13 h 758"/>
                    <a:gd name="T54" fmla="*/ 7 w 907"/>
                    <a:gd name="T55" fmla="*/ 9 h 758"/>
                    <a:gd name="T56" fmla="*/ 11 w 907"/>
                    <a:gd name="T57" fmla="*/ 6 h 758"/>
                    <a:gd name="T58" fmla="*/ 15 w 907"/>
                    <a:gd name="T59" fmla="*/ 3 h 758"/>
                    <a:gd name="T60" fmla="*/ 20 w 907"/>
                    <a:gd name="T61" fmla="*/ 1 h 758"/>
                    <a:gd name="T62" fmla="*/ 26 w 907"/>
                    <a:gd name="T63" fmla="*/ 0 h 75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907" h="758">
                      <a:moveTo>
                        <a:pt x="457" y="0"/>
                      </a:moveTo>
                      <a:lnTo>
                        <a:pt x="503" y="3"/>
                      </a:lnTo>
                      <a:lnTo>
                        <a:pt x="549" y="8"/>
                      </a:lnTo>
                      <a:lnTo>
                        <a:pt x="589" y="17"/>
                      </a:lnTo>
                      <a:lnTo>
                        <a:pt x="633" y="30"/>
                      </a:lnTo>
                      <a:lnTo>
                        <a:pt x="671" y="47"/>
                      </a:lnTo>
                      <a:lnTo>
                        <a:pt x="709" y="65"/>
                      </a:lnTo>
                      <a:lnTo>
                        <a:pt x="745" y="88"/>
                      </a:lnTo>
                      <a:lnTo>
                        <a:pt x="777" y="112"/>
                      </a:lnTo>
                      <a:lnTo>
                        <a:pt x="804" y="139"/>
                      </a:lnTo>
                      <a:lnTo>
                        <a:pt x="831" y="169"/>
                      </a:lnTo>
                      <a:lnTo>
                        <a:pt x="854" y="199"/>
                      </a:lnTo>
                      <a:lnTo>
                        <a:pt x="872" y="231"/>
                      </a:lnTo>
                      <a:lnTo>
                        <a:pt x="889" y="266"/>
                      </a:lnTo>
                      <a:lnTo>
                        <a:pt x="900" y="302"/>
                      </a:lnTo>
                      <a:lnTo>
                        <a:pt x="905" y="340"/>
                      </a:lnTo>
                      <a:lnTo>
                        <a:pt x="907" y="379"/>
                      </a:lnTo>
                      <a:lnTo>
                        <a:pt x="905" y="416"/>
                      </a:lnTo>
                      <a:lnTo>
                        <a:pt x="900" y="455"/>
                      </a:lnTo>
                      <a:lnTo>
                        <a:pt x="889" y="492"/>
                      </a:lnTo>
                      <a:lnTo>
                        <a:pt x="872" y="525"/>
                      </a:lnTo>
                      <a:lnTo>
                        <a:pt x="854" y="560"/>
                      </a:lnTo>
                      <a:lnTo>
                        <a:pt x="831" y="590"/>
                      </a:lnTo>
                      <a:lnTo>
                        <a:pt x="804" y="620"/>
                      </a:lnTo>
                      <a:lnTo>
                        <a:pt x="777" y="647"/>
                      </a:lnTo>
                      <a:lnTo>
                        <a:pt x="745" y="672"/>
                      </a:lnTo>
                      <a:lnTo>
                        <a:pt x="709" y="693"/>
                      </a:lnTo>
                      <a:lnTo>
                        <a:pt x="671" y="712"/>
                      </a:lnTo>
                      <a:lnTo>
                        <a:pt x="633" y="728"/>
                      </a:lnTo>
                      <a:lnTo>
                        <a:pt x="589" y="742"/>
                      </a:lnTo>
                      <a:lnTo>
                        <a:pt x="549" y="750"/>
                      </a:lnTo>
                      <a:lnTo>
                        <a:pt x="503" y="756"/>
                      </a:lnTo>
                      <a:lnTo>
                        <a:pt x="457" y="758"/>
                      </a:lnTo>
                      <a:lnTo>
                        <a:pt x="411" y="756"/>
                      </a:lnTo>
                      <a:lnTo>
                        <a:pt x="364" y="750"/>
                      </a:lnTo>
                      <a:lnTo>
                        <a:pt x="321" y="742"/>
                      </a:lnTo>
                      <a:lnTo>
                        <a:pt x="280" y="728"/>
                      </a:lnTo>
                      <a:lnTo>
                        <a:pt x="240" y="712"/>
                      </a:lnTo>
                      <a:lnTo>
                        <a:pt x="201" y="693"/>
                      </a:lnTo>
                      <a:lnTo>
                        <a:pt x="166" y="672"/>
                      </a:lnTo>
                      <a:lnTo>
                        <a:pt x="133" y="647"/>
                      </a:lnTo>
                      <a:lnTo>
                        <a:pt x="104" y="620"/>
                      </a:lnTo>
                      <a:lnTo>
                        <a:pt x="79" y="590"/>
                      </a:lnTo>
                      <a:lnTo>
                        <a:pt x="55" y="560"/>
                      </a:lnTo>
                      <a:lnTo>
                        <a:pt x="35" y="525"/>
                      </a:lnTo>
                      <a:lnTo>
                        <a:pt x="22" y="492"/>
                      </a:lnTo>
                      <a:lnTo>
                        <a:pt x="9" y="455"/>
                      </a:lnTo>
                      <a:lnTo>
                        <a:pt x="3" y="416"/>
                      </a:lnTo>
                      <a:lnTo>
                        <a:pt x="0" y="379"/>
                      </a:lnTo>
                      <a:lnTo>
                        <a:pt x="3" y="340"/>
                      </a:lnTo>
                      <a:lnTo>
                        <a:pt x="9" y="302"/>
                      </a:lnTo>
                      <a:lnTo>
                        <a:pt x="22" y="266"/>
                      </a:lnTo>
                      <a:lnTo>
                        <a:pt x="35" y="231"/>
                      </a:lnTo>
                      <a:lnTo>
                        <a:pt x="55" y="199"/>
                      </a:lnTo>
                      <a:lnTo>
                        <a:pt x="79" y="169"/>
                      </a:lnTo>
                      <a:lnTo>
                        <a:pt x="104" y="139"/>
                      </a:lnTo>
                      <a:lnTo>
                        <a:pt x="133" y="112"/>
                      </a:lnTo>
                      <a:lnTo>
                        <a:pt x="166" y="88"/>
                      </a:lnTo>
                      <a:lnTo>
                        <a:pt x="201" y="65"/>
                      </a:lnTo>
                      <a:lnTo>
                        <a:pt x="240" y="47"/>
                      </a:lnTo>
                      <a:lnTo>
                        <a:pt x="280" y="30"/>
                      </a:lnTo>
                      <a:lnTo>
                        <a:pt x="321" y="17"/>
                      </a:lnTo>
                      <a:lnTo>
                        <a:pt x="364" y="8"/>
                      </a:lnTo>
                      <a:lnTo>
                        <a:pt x="411" y="3"/>
                      </a:lnTo>
                      <a:lnTo>
                        <a:pt x="457" y="0"/>
                      </a:lnTo>
                      <a:close/>
                    </a:path>
                  </a:pathLst>
                </a:custGeom>
                <a:solidFill>
                  <a:srgbClr val="1E191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91" name="Freeform 369"/>
                <p:cNvSpPr>
                  <a:spLocks/>
                </p:cNvSpPr>
                <p:nvPr/>
              </p:nvSpPr>
              <p:spPr bwMode="auto">
                <a:xfrm>
                  <a:off x="4272" y="1507"/>
                  <a:ext cx="184" cy="154"/>
                </a:xfrm>
                <a:custGeom>
                  <a:avLst/>
                  <a:gdLst>
                    <a:gd name="T0" fmla="*/ 23 w 734"/>
                    <a:gd name="T1" fmla="*/ 0 h 617"/>
                    <a:gd name="T2" fmla="*/ 28 w 734"/>
                    <a:gd name="T3" fmla="*/ 0 h 617"/>
                    <a:gd name="T4" fmla="*/ 32 w 734"/>
                    <a:gd name="T5" fmla="*/ 1 h 617"/>
                    <a:gd name="T6" fmla="*/ 36 w 734"/>
                    <a:gd name="T7" fmla="*/ 3 h 617"/>
                    <a:gd name="T8" fmla="*/ 39 w 734"/>
                    <a:gd name="T9" fmla="*/ 5 h 617"/>
                    <a:gd name="T10" fmla="*/ 42 w 734"/>
                    <a:gd name="T11" fmla="*/ 8 h 617"/>
                    <a:gd name="T12" fmla="*/ 44 w 734"/>
                    <a:gd name="T13" fmla="*/ 12 h 617"/>
                    <a:gd name="T14" fmla="*/ 46 w 734"/>
                    <a:gd name="T15" fmla="*/ 15 h 617"/>
                    <a:gd name="T16" fmla="*/ 46 w 734"/>
                    <a:gd name="T17" fmla="*/ 19 h 617"/>
                    <a:gd name="T18" fmla="*/ 46 w 734"/>
                    <a:gd name="T19" fmla="*/ 23 h 617"/>
                    <a:gd name="T20" fmla="*/ 44 w 734"/>
                    <a:gd name="T21" fmla="*/ 26 h 617"/>
                    <a:gd name="T22" fmla="*/ 42 w 734"/>
                    <a:gd name="T23" fmla="*/ 30 h 617"/>
                    <a:gd name="T24" fmla="*/ 39 w 734"/>
                    <a:gd name="T25" fmla="*/ 33 h 617"/>
                    <a:gd name="T26" fmla="*/ 36 w 734"/>
                    <a:gd name="T27" fmla="*/ 35 h 617"/>
                    <a:gd name="T28" fmla="*/ 32 w 734"/>
                    <a:gd name="T29" fmla="*/ 37 h 617"/>
                    <a:gd name="T30" fmla="*/ 28 w 734"/>
                    <a:gd name="T31" fmla="*/ 38 h 617"/>
                    <a:gd name="T32" fmla="*/ 23 w 734"/>
                    <a:gd name="T33" fmla="*/ 38 h 617"/>
                    <a:gd name="T34" fmla="*/ 18 w 734"/>
                    <a:gd name="T35" fmla="*/ 38 h 617"/>
                    <a:gd name="T36" fmla="*/ 14 w 734"/>
                    <a:gd name="T37" fmla="*/ 37 h 617"/>
                    <a:gd name="T38" fmla="*/ 10 w 734"/>
                    <a:gd name="T39" fmla="*/ 35 h 617"/>
                    <a:gd name="T40" fmla="*/ 7 w 734"/>
                    <a:gd name="T41" fmla="*/ 33 h 617"/>
                    <a:gd name="T42" fmla="*/ 4 w 734"/>
                    <a:gd name="T43" fmla="*/ 30 h 617"/>
                    <a:gd name="T44" fmla="*/ 2 w 734"/>
                    <a:gd name="T45" fmla="*/ 26 h 617"/>
                    <a:gd name="T46" fmla="*/ 1 w 734"/>
                    <a:gd name="T47" fmla="*/ 23 h 617"/>
                    <a:gd name="T48" fmla="*/ 0 w 734"/>
                    <a:gd name="T49" fmla="*/ 19 h 617"/>
                    <a:gd name="T50" fmla="*/ 1 w 734"/>
                    <a:gd name="T51" fmla="*/ 15 h 617"/>
                    <a:gd name="T52" fmla="*/ 2 w 734"/>
                    <a:gd name="T53" fmla="*/ 12 h 617"/>
                    <a:gd name="T54" fmla="*/ 4 w 734"/>
                    <a:gd name="T55" fmla="*/ 8 h 617"/>
                    <a:gd name="T56" fmla="*/ 7 w 734"/>
                    <a:gd name="T57" fmla="*/ 5 h 617"/>
                    <a:gd name="T58" fmla="*/ 10 w 734"/>
                    <a:gd name="T59" fmla="*/ 3 h 617"/>
                    <a:gd name="T60" fmla="*/ 14 w 734"/>
                    <a:gd name="T61" fmla="*/ 1 h 617"/>
                    <a:gd name="T62" fmla="*/ 18 w 734"/>
                    <a:gd name="T63" fmla="*/ 0 h 617"/>
                    <a:gd name="T64" fmla="*/ 23 w 734"/>
                    <a:gd name="T65" fmla="*/ 0 h 6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734" h="617">
                      <a:moveTo>
                        <a:pt x="367" y="0"/>
                      </a:moveTo>
                      <a:lnTo>
                        <a:pt x="440" y="6"/>
                      </a:lnTo>
                      <a:lnTo>
                        <a:pt x="508" y="24"/>
                      </a:lnTo>
                      <a:lnTo>
                        <a:pt x="570" y="52"/>
                      </a:lnTo>
                      <a:lnTo>
                        <a:pt x="625" y="89"/>
                      </a:lnTo>
                      <a:lnTo>
                        <a:pt x="671" y="136"/>
                      </a:lnTo>
                      <a:lnTo>
                        <a:pt x="704" y="188"/>
                      </a:lnTo>
                      <a:lnTo>
                        <a:pt x="725" y="244"/>
                      </a:lnTo>
                      <a:lnTo>
                        <a:pt x="734" y="308"/>
                      </a:lnTo>
                      <a:lnTo>
                        <a:pt x="725" y="370"/>
                      </a:lnTo>
                      <a:lnTo>
                        <a:pt x="704" y="426"/>
                      </a:lnTo>
                      <a:lnTo>
                        <a:pt x="671" y="481"/>
                      </a:lnTo>
                      <a:lnTo>
                        <a:pt x="625" y="527"/>
                      </a:lnTo>
                      <a:lnTo>
                        <a:pt x="570" y="565"/>
                      </a:lnTo>
                      <a:lnTo>
                        <a:pt x="508" y="592"/>
                      </a:lnTo>
                      <a:lnTo>
                        <a:pt x="440" y="611"/>
                      </a:lnTo>
                      <a:lnTo>
                        <a:pt x="367" y="617"/>
                      </a:lnTo>
                      <a:lnTo>
                        <a:pt x="291" y="611"/>
                      </a:lnTo>
                      <a:lnTo>
                        <a:pt x="222" y="592"/>
                      </a:lnTo>
                      <a:lnTo>
                        <a:pt x="160" y="565"/>
                      </a:lnTo>
                      <a:lnTo>
                        <a:pt x="106" y="527"/>
                      </a:lnTo>
                      <a:lnTo>
                        <a:pt x="62" y="481"/>
                      </a:lnTo>
                      <a:lnTo>
                        <a:pt x="27" y="426"/>
                      </a:lnTo>
                      <a:lnTo>
                        <a:pt x="7" y="370"/>
                      </a:lnTo>
                      <a:lnTo>
                        <a:pt x="0" y="308"/>
                      </a:lnTo>
                      <a:lnTo>
                        <a:pt x="7" y="244"/>
                      </a:lnTo>
                      <a:lnTo>
                        <a:pt x="27" y="188"/>
                      </a:lnTo>
                      <a:lnTo>
                        <a:pt x="62" y="136"/>
                      </a:lnTo>
                      <a:lnTo>
                        <a:pt x="106" y="89"/>
                      </a:lnTo>
                      <a:lnTo>
                        <a:pt x="160" y="52"/>
                      </a:lnTo>
                      <a:lnTo>
                        <a:pt x="222" y="24"/>
                      </a:lnTo>
                      <a:lnTo>
                        <a:pt x="291" y="6"/>
                      </a:lnTo>
                      <a:lnTo>
                        <a:pt x="367" y="0"/>
                      </a:lnTo>
                      <a:close/>
                    </a:path>
                  </a:pathLst>
                </a:custGeom>
                <a:solidFill>
                  <a:srgbClr val="877A7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92" name="Freeform 370"/>
                <p:cNvSpPr>
                  <a:spLocks/>
                </p:cNvSpPr>
                <p:nvPr/>
              </p:nvSpPr>
              <p:spPr bwMode="auto">
                <a:xfrm>
                  <a:off x="4298" y="1529"/>
                  <a:ext cx="131" cy="110"/>
                </a:xfrm>
                <a:custGeom>
                  <a:avLst/>
                  <a:gdLst>
                    <a:gd name="T0" fmla="*/ 16 w 525"/>
                    <a:gd name="T1" fmla="*/ 0 h 441"/>
                    <a:gd name="T2" fmla="*/ 20 w 525"/>
                    <a:gd name="T3" fmla="*/ 0 h 441"/>
                    <a:gd name="T4" fmla="*/ 23 w 525"/>
                    <a:gd name="T5" fmla="*/ 1 h 441"/>
                    <a:gd name="T6" fmla="*/ 25 w 525"/>
                    <a:gd name="T7" fmla="*/ 2 h 441"/>
                    <a:gd name="T8" fmla="*/ 28 w 525"/>
                    <a:gd name="T9" fmla="*/ 4 h 441"/>
                    <a:gd name="T10" fmla="*/ 30 w 525"/>
                    <a:gd name="T11" fmla="*/ 6 h 441"/>
                    <a:gd name="T12" fmla="*/ 31 w 525"/>
                    <a:gd name="T13" fmla="*/ 8 h 441"/>
                    <a:gd name="T14" fmla="*/ 32 w 525"/>
                    <a:gd name="T15" fmla="*/ 11 h 441"/>
                    <a:gd name="T16" fmla="*/ 33 w 525"/>
                    <a:gd name="T17" fmla="*/ 14 h 441"/>
                    <a:gd name="T18" fmla="*/ 32 w 525"/>
                    <a:gd name="T19" fmla="*/ 16 h 441"/>
                    <a:gd name="T20" fmla="*/ 31 w 525"/>
                    <a:gd name="T21" fmla="*/ 19 h 441"/>
                    <a:gd name="T22" fmla="*/ 30 w 525"/>
                    <a:gd name="T23" fmla="*/ 21 h 441"/>
                    <a:gd name="T24" fmla="*/ 28 w 525"/>
                    <a:gd name="T25" fmla="*/ 23 h 441"/>
                    <a:gd name="T26" fmla="*/ 25 w 525"/>
                    <a:gd name="T27" fmla="*/ 25 h 441"/>
                    <a:gd name="T28" fmla="*/ 23 w 525"/>
                    <a:gd name="T29" fmla="*/ 26 h 441"/>
                    <a:gd name="T30" fmla="*/ 20 w 525"/>
                    <a:gd name="T31" fmla="*/ 27 h 441"/>
                    <a:gd name="T32" fmla="*/ 16 w 525"/>
                    <a:gd name="T33" fmla="*/ 27 h 441"/>
                    <a:gd name="T34" fmla="*/ 13 w 525"/>
                    <a:gd name="T35" fmla="*/ 27 h 441"/>
                    <a:gd name="T36" fmla="*/ 10 w 525"/>
                    <a:gd name="T37" fmla="*/ 26 h 441"/>
                    <a:gd name="T38" fmla="*/ 7 w 525"/>
                    <a:gd name="T39" fmla="*/ 25 h 441"/>
                    <a:gd name="T40" fmla="*/ 5 w 525"/>
                    <a:gd name="T41" fmla="*/ 23 h 441"/>
                    <a:gd name="T42" fmla="*/ 3 w 525"/>
                    <a:gd name="T43" fmla="*/ 21 h 441"/>
                    <a:gd name="T44" fmla="*/ 1 w 525"/>
                    <a:gd name="T45" fmla="*/ 19 h 441"/>
                    <a:gd name="T46" fmla="*/ 0 w 525"/>
                    <a:gd name="T47" fmla="*/ 16 h 441"/>
                    <a:gd name="T48" fmla="*/ 0 w 525"/>
                    <a:gd name="T49" fmla="*/ 14 h 441"/>
                    <a:gd name="T50" fmla="*/ 0 w 525"/>
                    <a:gd name="T51" fmla="*/ 11 h 441"/>
                    <a:gd name="T52" fmla="*/ 1 w 525"/>
                    <a:gd name="T53" fmla="*/ 8 h 441"/>
                    <a:gd name="T54" fmla="*/ 3 w 525"/>
                    <a:gd name="T55" fmla="*/ 6 h 441"/>
                    <a:gd name="T56" fmla="*/ 5 w 525"/>
                    <a:gd name="T57" fmla="*/ 4 h 441"/>
                    <a:gd name="T58" fmla="*/ 7 w 525"/>
                    <a:gd name="T59" fmla="*/ 2 h 441"/>
                    <a:gd name="T60" fmla="*/ 10 w 525"/>
                    <a:gd name="T61" fmla="*/ 1 h 441"/>
                    <a:gd name="T62" fmla="*/ 13 w 525"/>
                    <a:gd name="T63" fmla="*/ 0 h 441"/>
                    <a:gd name="T64" fmla="*/ 16 w 525"/>
                    <a:gd name="T65" fmla="*/ 0 h 44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525" h="441">
                      <a:moveTo>
                        <a:pt x="264" y="0"/>
                      </a:moveTo>
                      <a:lnTo>
                        <a:pt x="315" y="6"/>
                      </a:lnTo>
                      <a:lnTo>
                        <a:pt x="364" y="17"/>
                      </a:lnTo>
                      <a:lnTo>
                        <a:pt x="407" y="36"/>
                      </a:lnTo>
                      <a:lnTo>
                        <a:pt x="448" y="63"/>
                      </a:lnTo>
                      <a:lnTo>
                        <a:pt x="478" y="96"/>
                      </a:lnTo>
                      <a:lnTo>
                        <a:pt x="502" y="134"/>
                      </a:lnTo>
                      <a:lnTo>
                        <a:pt x="519" y="175"/>
                      </a:lnTo>
                      <a:lnTo>
                        <a:pt x="525" y="219"/>
                      </a:lnTo>
                      <a:lnTo>
                        <a:pt x="519" y="265"/>
                      </a:lnTo>
                      <a:lnTo>
                        <a:pt x="502" y="305"/>
                      </a:lnTo>
                      <a:lnTo>
                        <a:pt x="478" y="343"/>
                      </a:lnTo>
                      <a:lnTo>
                        <a:pt x="448" y="376"/>
                      </a:lnTo>
                      <a:lnTo>
                        <a:pt x="407" y="403"/>
                      </a:lnTo>
                      <a:lnTo>
                        <a:pt x="364" y="425"/>
                      </a:lnTo>
                      <a:lnTo>
                        <a:pt x="315" y="436"/>
                      </a:lnTo>
                      <a:lnTo>
                        <a:pt x="264" y="441"/>
                      </a:lnTo>
                      <a:lnTo>
                        <a:pt x="211" y="436"/>
                      </a:lnTo>
                      <a:lnTo>
                        <a:pt x="160" y="425"/>
                      </a:lnTo>
                      <a:lnTo>
                        <a:pt x="117" y="403"/>
                      </a:lnTo>
                      <a:lnTo>
                        <a:pt x="79" y="376"/>
                      </a:lnTo>
                      <a:lnTo>
                        <a:pt x="47" y="343"/>
                      </a:lnTo>
                      <a:lnTo>
                        <a:pt x="22" y="305"/>
                      </a:lnTo>
                      <a:lnTo>
                        <a:pt x="5" y="265"/>
                      </a:lnTo>
                      <a:lnTo>
                        <a:pt x="0" y="219"/>
                      </a:lnTo>
                      <a:lnTo>
                        <a:pt x="5" y="175"/>
                      </a:lnTo>
                      <a:lnTo>
                        <a:pt x="22" y="134"/>
                      </a:lnTo>
                      <a:lnTo>
                        <a:pt x="47" y="96"/>
                      </a:lnTo>
                      <a:lnTo>
                        <a:pt x="79" y="63"/>
                      </a:lnTo>
                      <a:lnTo>
                        <a:pt x="117" y="36"/>
                      </a:lnTo>
                      <a:lnTo>
                        <a:pt x="160" y="17"/>
                      </a:lnTo>
                      <a:lnTo>
                        <a:pt x="211" y="6"/>
                      </a:ln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rgbClr val="56545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93" name="Freeform 371"/>
                <p:cNvSpPr>
                  <a:spLocks/>
                </p:cNvSpPr>
                <p:nvPr/>
              </p:nvSpPr>
              <p:spPr bwMode="auto">
                <a:xfrm>
                  <a:off x="4331" y="1556"/>
                  <a:ext cx="66" cy="56"/>
                </a:xfrm>
                <a:custGeom>
                  <a:avLst/>
                  <a:gdLst>
                    <a:gd name="T0" fmla="*/ 9 w 264"/>
                    <a:gd name="T1" fmla="*/ 0 h 223"/>
                    <a:gd name="T2" fmla="*/ 10 w 264"/>
                    <a:gd name="T3" fmla="*/ 0 h 223"/>
                    <a:gd name="T4" fmla="*/ 12 w 264"/>
                    <a:gd name="T5" fmla="*/ 1 h 223"/>
                    <a:gd name="T6" fmla="*/ 13 w 264"/>
                    <a:gd name="T7" fmla="*/ 1 h 223"/>
                    <a:gd name="T8" fmla="*/ 14 w 264"/>
                    <a:gd name="T9" fmla="*/ 2 h 223"/>
                    <a:gd name="T10" fmla="*/ 15 w 264"/>
                    <a:gd name="T11" fmla="*/ 3 h 223"/>
                    <a:gd name="T12" fmla="*/ 16 w 264"/>
                    <a:gd name="T13" fmla="*/ 4 h 223"/>
                    <a:gd name="T14" fmla="*/ 16 w 264"/>
                    <a:gd name="T15" fmla="*/ 6 h 223"/>
                    <a:gd name="T16" fmla="*/ 17 w 264"/>
                    <a:gd name="T17" fmla="*/ 7 h 223"/>
                    <a:gd name="T18" fmla="*/ 16 w 264"/>
                    <a:gd name="T19" fmla="*/ 8 h 223"/>
                    <a:gd name="T20" fmla="*/ 16 w 264"/>
                    <a:gd name="T21" fmla="*/ 10 h 223"/>
                    <a:gd name="T22" fmla="*/ 15 w 264"/>
                    <a:gd name="T23" fmla="*/ 11 h 223"/>
                    <a:gd name="T24" fmla="*/ 14 w 264"/>
                    <a:gd name="T25" fmla="*/ 12 h 223"/>
                    <a:gd name="T26" fmla="*/ 13 w 264"/>
                    <a:gd name="T27" fmla="*/ 13 h 223"/>
                    <a:gd name="T28" fmla="*/ 12 w 264"/>
                    <a:gd name="T29" fmla="*/ 14 h 223"/>
                    <a:gd name="T30" fmla="*/ 10 w 264"/>
                    <a:gd name="T31" fmla="*/ 14 h 223"/>
                    <a:gd name="T32" fmla="*/ 9 w 264"/>
                    <a:gd name="T33" fmla="*/ 14 h 223"/>
                    <a:gd name="T34" fmla="*/ 7 w 264"/>
                    <a:gd name="T35" fmla="*/ 14 h 223"/>
                    <a:gd name="T36" fmla="*/ 5 w 264"/>
                    <a:gd name="T37" fmla="*/ 14 h 223"/>
                    <a:gd name="T38" fmla="*/ 4 w 264"/>
                    <a:gd name="T39" fmla="*/ 13 h 223"/>
                    <a:gd name="T40" fmla="*/ 3 w 264"/>
                    <a:gd name="T41" fmla="*/ 12 h 223"/>
                    <a:gd name="T42" fmla="*/ 2 w 264"/>
                    <a:gd name="T43" fmla="*/ 11 h 223"/>
                    <a:gd name="T44" fmla="*/ 1 w 264"/>
                    <a:gd name="T45" fmla="*/ 10 h 223"/>
                    <a:gd name="T46" fmla="*/ 0 w 264"/>
                    <a:gd name="T47" fmla="*/ 8 h 223"/>
                    <a:gd name="T48" fmla="*/ 0 w 264"/>
                    <a:gd name="T49" fmla="*/ 7 h 223"/>
                    <a:gd name="T50" fmla="*/ 0 w 264"/>
                    <a:gd name="T51" fmla="*/ 6 h 223"/>
                    <a:gd name="T52" fmla="*/ 1 w 264"/>
                    <a:gd name="T53" fmla="*/ 4 h 223"/>
                    <a:gd name="T54" fmla="*/ 2 w 264"/>
                    <a:gd name="T55" fmla="*/ 3 h 223"/>
                    <a:gd name="T56" fmla="*/ 3 w 264"/>
                    <a:gd name="T57" fmla="*/ 2 h 223"/>
                    <a:gd name="T58" fmla="*/ 4 w 264"/>
                    <a:gd name="T59" fmla="*/ 1 h 223"/>
                    <a:gd name="T60" fmla="*/ 5 w 264"/>
                    <a:gd name="T61" fmla="*/ 1 h 223"/>
                    <a:gd name="T62" fmla="*/ 7 w 264"/>
                    <a:gd name="T63" fmla="*/ 0 h 223"/>
                    <a:gd name="T64" fmla="*/ 9 w 264"/>
                    <a:gd name="T65" fmla="*/ 0 h 22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264" h="223">
                      <a:moveTo>
                        <a:pt x="134" y="0"/>
                      </a:moveTo>
                      <a:lnTo>
                        <a:pt x="158" y="3"/>
                      </a:lnTo>
                      <a:lnTo>
                        <a:pt x="182" y="9"/>
                      </a:lnTo>
                      <a:lnTo>
                        <a:pt x="204" y="20"/>
                      </a:lnTo>
                      <a:lnTo>
                        <a:pt x="224" y="33"/>
                      </a:lnTo>
                      <a:lnTo>
                        <a:pt x="240" y="50"/>
                      </a:lnTo>
                      <a:lnTo>
                        <a:pt x="253" y="66"/>
                      </a:lnTo>
                      <a:lnTo>
                        <a:pt x="261" y="87"/>
                      </a:lnTo>
                      <a:lnTo>
                        <a:pt x="264" y="110"/>
                      </a:lnTo>
                      <a:lnTo>
                        <a:pt x="261" y="131"/>
                      </a:lnTo>
                      <a:lnTo>
                        <a:pt x="253" y="152"/>
                      </a:lnTo>
                      <a:lnTo>
                        <a:pt x="240" y="172"/>
                      </a:lnTo>
                      <a:lnTo>
                        <a:pt x="224" y="191"/>
                      </a:lnTo>
                      <a:lnTo>
                        <a:pt x="204" y="204"/>
                      </a:lnTo>
                      <a:lnTo>
                        <a:pt x="182" y="215"/>
                      </a:lnTo>
                      <a:lnTo>
                        <a:pt x="158" y="221"/>
                      </a:lnTo>
                      <a:lnTo>
                        <a:pt x="134" y="223"/>
                      </a:lnTo>
                      <a:lnTo>
                        <a:pt x="106" y="221"/>
                      </a:lnTo>
                      <a:lnTo>
                        <a:pt x="81" y="215"/>
                      </a:lnTo>
                      <a:lnTo>
                        <a:pt x="60" y="204"/>
                      </a:lnTo>
                      <a:lnTo>
                        <a:pt x="39" y="191"/>
                      </a:lnTo>
                      <a:lnTo>
                        <a:pt x="23" y="172"/>
                      </a:lnTo>
                      <a:lnTo>
                        <a:pt x="11" y="152"/>
                      </a:lnTo>
                      <a:lnTo>
                        <a:pt x="3" y="131"/>
                      </a:lnTo>
                      <a:lnTo>
                        <a:pt x="0" y="110"/>
                      </a:lnTo>
                      <a:lnTo>
                        <a:pt x="3" y="87"/>
                      </a:lnTo>
                      <a:lnTo>
                        <a:pt x="11" y="66"/>
                      </a:lnTo>
                      <a:lnTo>
                        <a:pt x="23" y="50"/>
                      </a:lnTo>
                      <a:lnTo>
                        <a:pt x="39" y="33"/>
                      </a:lnTo>
                      <a:lnTo>
                        <a:pt x="60" y="20"/>
                      </a:lnTo>
                      <a:lnTo>
                        <a:pt x="81" y="9"/>
                      </a:lnTo>
                      <a:lnTo>
                        <a:pt x="106" y="3"/>
                      </a:lnTo>
                      <a:lnTo>
                        <a:pt x="134" y="0"/>
                      </a:lnTo>
                      <a:close/>
                    </a:path>
                  </a:pathLst>
                </a:custGeom>
                <a:solidFill>
                  <a:srgbClr val="1E191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94" name="Freeform 372"/>
                <p:cNvSpPr>
                  <a:spLocks/>
                </p:cNvSpPr>
                <p:nvPr/>
              </p:nvSpPr>
              <p:spPr bwMode="auto">
                <a:xfrm>
                  <a:off x="4346" y="1570"/>
                  <a:ext cx="35" cy="28"/>
                </a:xfrm>
                <a:custGeom>
                  <a:avLst/>
                  <a:gdLst>
                    <a:gd name="T0" fmla="*/ 5 w 138"/>
                    <a:gd name="T1" fmla="*/ 0 h 111"/>
                    <a:gd name="T2" fmla="*/ 6 w 138"/>
                    <a:gd name="T3" fmla="*/ 0 h 111"/>
                    <a:gd name="T4" fmla="*/ 8 w 138"/>
                    <a:gd name="T5" fmla="*/ 1 h 111"/>
                    <a:gd name="T6" fmla="*/ 9 w 138"/>
                    <a:gd name="T7" fmla="*/ 2 h 111"/>
                    <a:gd name="T8" fmla="*/ 9 w 138"/>
                    <a:gd name="T9" fmla="*/ 4 h 111"/>
                    <a:gd name="T10" fmla="*/ 9 w 138"/>
                    <a:gd name="T11" fmla="*/ 5 h 111"/>
                    <a:gd name="T12" fmla="*/ 8 w 138"/>
                    <a:gd name="T13" fmla="*/ 6 h 111"/>
                    <a:gd name="T14" fmla="*/ 6 w 138"/>
                    <a:gd name="T15" fmla="*/ 7 h 111"/>
                    <a:gd name="T16" fmla="*/ 5 w 138"/>
                    <a:gd name="T17" fmla="*/ 7 h 111"/>
                    <a:gd name="T18" fmla="*/ 3 w 138"/>
                    <a:gd name="T19" fmla="*/ 7 h 111"/>
                    <a:gd name="T20" fmla="*/ 1 w 138"/>
                    <a:gd name="T21" fmla="*/ 6 h 111"/>
                    <a:gd name="T22" fmla="*/ 1 w 138"/>
                    <a:gd name="T23" fmla="*/ 5 h 111"/>
                    <a:gd name="T24" fmla="*/ 0 w 138"/>
                    <a:gd name="T25" fmla="*/ 4 h 111"/>
                    <a:gd name="T26" fmla="*/ 1 w 138"/>
                    <a:gd name="T27" fmla="*/ 2 h 111"/>
                    <a:gd name="T28" fmla="*/ 1 w 138"/>
                    <a:gd name="T29" fmla="*/ 1 h 111"/>
                    <a:gd name="T30" fmla="*/ 3 w 138"/>
                    <a:gd name="T31" fmla="*/ 0 h 111"/>
                    <a:gd name="T32" fmla="*/ 5 w 138"/>
                    <a:gd name="T33" fmla="*/ 0 h 11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38" h="111">
                      <a:moveTo>
                        <a:pt x="71" y="0"/>
                      </a:moveTo>
                      <a:lnTo>
                        <a:pt x="95" y="5"/>
                      </a:lnTo>
                      <a:lnTo>
                        <a:pt x="117" y="16"/>
                      </a:lnTo>
                      <a:lnTo>
                        <a:pt x="133" y="32"/>
                      </a:lnTo>
                      <a:lnTo>
                        <a:pt x="138" y="55"/>
                      </a:lnTo>
                      <a:lnTo>
                        <a:pt x="133" y="76"/>
                      </a:lnTo>
                      <a:lnTo>
                        <a:pt x="117" y="95"/>
                      </a:lnTo>
                      <a:lnTo>
                        <a:pt x="95" y="106"/>
                      </a:lnTo>
                      <a:lnTo>
                        <a:pt x="71" y="111"/>
                      </a:lnTo>
                      <a:lnTo>
                        <a:pt x="43" y="106"/>
                      </a:lnTo>
                      <a:lnTo>
                        <a:pt x="18" y="95"/>
                      </a:lnTo>
                      <a:lnTo>
                        <a:pt x="6" y="76"/>
                      </a:lnTo>
                      <a:lnTo>
                        <a:pt x="0" y="55"/>
                      </a:lnTo>
                      <a:lnTo>
                        <a:pt x="6" y="32"/>
                      </a:lnTo>
                      <a:lnTo>
                        <a:pt x="18" y="16"/>
                      </a:lnTo>
                      <a:lnTo>
                        <a:pt x="43" y="5"/>
                      </a:lnTo>
                      <a:lnTo>
                        <a:pt x="71" y="0"/>
                      </a:lnTo>
                      <a:close/>
                    </a:path>
                  </a:pathLst>
                </a:custGeom>
                <a:solidFill>
                  <a:srgbClr val="C4C4C4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95" name="Freeform 373"/>
                <p:cNvSpPr>
                  <a:spLocks/>
                </p:cNvSpPr>
                <p:nvPr/>
              </p:nvSpPr>
              <p:spPr bwMode="auto">
                <a:xfrm>
                  <a:off x="4903" y="1489"/>
                  <a:ext cx="227" cy="190"/>
                </a:xfrm>
                <a:custGeom>
                  <a:avLst/>
                  <a:gdLst>
                    <a:gd name="T0" fmla="*/ 31 w 907"/>
                    <a:gd name="T1" fmla="*/ 0 h 758"/>
                    <a:gd name="T2" fmla="*/ 37 w 907"/>
                    <a:gd name="T3" fmla="*/ 1 h 758"/>
                    <a:gd name="T4" fmla="*/ 42 w 907"/>
                    <a:gd name="T5" fmla="*/ 3 h 758"/>
                    <a:gd name="T6" fmla="*/ 46 w 907"/>
                    <a:gd name="T7" fmla="*/ 6 h 758"/>
                    <a:gd name="T8" fmla="*/ 50 w 907"/>
                    <a:gd name="T9" fmla="*/ 9 h 758"/>
                    <a:gd name="T10" fmla="*/ 53 w 907"/>
                    <a:gd name="T11" fmla="*/ 13 h 758"/>
                    <a:gd name="T12" fmla="*/ 56 w 907"/>
                    <a:gd name="T13" fmla="*/ 17 h 758"/>
                    <a:gd name="T14" fmla="*/ 57 w 907"/>
                    <a:gd name="T15" fmla="*/ 21 h 758"/>
                    <a:gd name="T16" fmla="*/ 57 w 907"/>
                    <a:gd name="T17" fmla="*/ 26 h 758"/>
                    <a:gd name="T18" fmla="*/ 56 w 907"/>
                    <a:gd name="T19" fmla="*/ 31 h 758"/>
                    <a:gd name="T20" fmla="*/ 53 w 907"/>
                    <a:gd name="T21" fmla="*/ 35 h 758"/>
                    <a:gd name="T22" fmla="*/ 50 w 907"/>
                    <a:gd name="T23" fmla="*/ 39 h 758"/>
                    <a:gd name="T24" fmla="*/ 46 w 907"/>
                    <a:gd name="T25" fmla="*/ 42 h 758"/>
                    <a:gd name="T26" fmla="*/ 42 w 907"/>
                    <a:gd name="T27" fmla="*/ 45 h 758"/>
                    <a:gd name="T28" fmla="*/ 37 w 907"/>
                    <a:gd name="T29" fmla="*/ 47 h 758"/>
                    <a:gd name="T30" fmla="*/ 31 w 907"/>
                    <a:gd name="T31" fmla="*/ 47 h 758"/>
                    <a:gd name="T32" fmla="*/ 25 w 907"/>
                    <a:gd name="T33" fmla="*/ 47 h 758"/>
                    <a:gd name="T34" fmla="*/ 20 w 907"/>
                    <a:gd name="T35" fmla="*/ 47 h 758"/>
                    <a:gd name="T36" fmla="*/ 15 w 907"/>
                    <a:gd name="T37" fmla="*/ 45 h 758"/>
                    <a:gd name="T38" fmla="*/ 10 w 907"/>
                    <a:gd name="T39" fmla="*/ 42 h 758"/>
                    <a:gd name="T40" fmla="*/ 7 w 907"/>
                    <a:gd name="T41" fmla="*/ 39 h 758"/>
                    <a:gd name="T42" fmla="*/ 4 w 907"/>
                    <a:gd name="T43" fmla="*/ 35 h 758"/>
                    <a:gd name="T44" fmla="*/ 1 w 907"/>
                    <a:gd name="T45" fmla="*/ 31 h 758"/>
                    <a:gd name="T46" fmla="*/ 0 w 907"/>
                    <a:gd name="T47" fmla="*/ 26 h 758"/>
                    <a:gd name="T48" fmla="*/ 0 w 907"/>
                    <a:gd name="T49" fmla="*/ 21 h 758"/>
                    <a:gd name="T50" fmla="*/ 1 w 907"/>
                    <a:gd name="T51" fmla="*/ 17 h 758"/>
                    <a:gd name="T52" fmla="*/ 4 w 907"/>
                    <a:gd name="T53" fmla="*/ 13 h 758"/>
                    <a:gd name="T54" fmla="*/ 7 w 907"/>
                    <a:gd name="T55" fmla="*/ 9 h 758"/>
                    <a:gd name="T56" fmla="*/ 10 w 907"/>
                    <a:gd name="T57" fmla="*/ 6 h 758"/>
                    <a:gd name="T58" fmla="*/ 15 w 907"/>
                    <a:gd name="T59" fmla="*/ 3 h 758"/>
                    <a:gd name="T60" fmla="*/ 20 w 907"/>
                    <a:gd name="T61" fmla="*/ 1 h 758"/>
                    <a:gd name="T62" fmla="*/ 25 w 907"/>
                    <a:gd name="T63" fmla="*/ 0 h 75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907" h="758">
                      <a:moveTo>
                        <a:pt x="450" y="0"/>
                      </a:moveTo>
                      <a:lnTo>
                        <a:pt x="496" y="3"/>
                      </a:lnTo>
                      <a:lnTo>
                        <a:pt x="543" y="8"/>
                      </a:lnTo>
                      <a:lnTo>
                        <a:pt x="586" y="17"/>
                      </a:lnTo>
                      <a:lnTo>
                        <a:pt x="627" y="30"/>
                      </a:lnTo>
                      <a:lnTo>
                        <a:pt x="668" y="47"/>
                      </a:lnTo>
                      <a:lnTo>
                        <a:pt x="706" y="65"/>
                      </a:lnTo>
                      <a:lnTo>
                        <a:pt x="741" y="88"/>
                      </a:lnTo>
                      <a:lnTo>
                        <a:pt x="773" y="112"/>
                      </a:lnTo>
                      <a:lnTo>
                        <a:pt x="803" y="139"/>
                      </a:lnTo>
                      <a:lnTo>
                        <a:pt x="828" y="169"/>
                      </a:lnTo>
                      <a:lnTo>
                        <a:pt x="853" y="199"/>
                      </a:lnTo>
                      <a:lnTo>
                        <a:pt x="872" y="231"/>
                      </a:lnTo>
                      <a:lnTo>
                        <a:pt x="886" y="266"/>
                      </a:lnTo>
                      <a:lnTo>
                        <a:pt x="899" y="302"/>
                      </a:lnTo>
                      <a:lnTo>
                        <a:pt x="904" y="340"/>
                      </a:lnTo>
                      <a:lnTo>
                        <a:pt x="907" y="379"/>
                      </a:lnTo>
                      <a:lnTo>
                        <a:pt x="904" y="416"/>
                      </a:lnTo>
                      <a:lnTo>
                        <a:pt x="899" y="455"/>
                      </a:lnTo>
                      <a:lnTo>
                        <a:pt x="886" y="492"/>
                      </a:lnTo>
                      <a:lnTo>
                        <a:pt x="872" y="525"/>
                      </a:lnTo>
                      <a:lnTo>
                        <a:pt x="853" y="560"/>
                      </a:lnTo>
                      <a:lnTo>
                        <a:pt x="828" y="590"/>
                      </a:lnTo>
                      <a:lnTo>
                        <a:pt x="803" y="620"/>
                      </a:lnTo>
                      <a:lnTo>
                        <a:pt x="773" y="647"/>
                      </a:lnTo>
                      <a:lnTo>
                        <a:pt x="741" y="672"/>
                      </a:lnTo>
                      <a:lnTo>
                        <a:pt x="706" y="693"/>
                      </a:lnTo>
                      <a:lnTo>
                        <a:pt x="668" y="712"/>
                      </a:lnTo>
                      <a:lnTo>
                        <a:pt x="627" y="728"/>
                      </a:lnTo>
                      <a:lnTo>
                        <a:pt x="586" y="742"/>
                      </a:lnTo>
                      <a:lnTo>
                        <a:pt x="543" y="750"/>
                      </a:lnTo>
                      <a:lnTo>
                        <a:pt x="496" y="756"/>
                      </a:lnTo>
                      <a:lnTo>
                        <a:pt x="450" y="758"/>
                      </a:lnTo>
                      <a:lnTo>
                        <a:pt x="404" y="756"/>
                      </a:lnTo>
                      <a:lnTo>
                        <a:pt x="358" y="750"/>
                      </a:lnTo>
                      <a:lnTo>
                        <a:pt x="318" y="742"/>
                      </a:lnTo>
                      <a:lnTo>
                        <a:pt x="274" y="728"/>
                      </a:lnTo>
                      <a:lnTo>
                        <a:pt x="237" y="712"/>
                      </a:lnTo>
                      <a:lnTo>
                        <a:pt x="198" y="693"/>
                      </a:lnTo>
                      <a:lnTo>
                        <a:pt x="163" y="672"/>
                      </a:lnTo>
                      <a:lnTo>
                        <a:pt x="133" y="647"/>
                      </a:lnTo>
                      <a:lnTo>
                        <a:pt x="103" y="620"/>
                      </a:lnTo>
                      <a:lnTo>
                        <a:pt x="76" y="590"/>
                      </a:lnTo>
                      <a:lnTo>
                        <a:pt x="54" y="560"/>
                      </a:lnTo>
                      <a:lnTo>
                        <a:pt x="35" y="525"/>
                      </a:lnTo>
                      <a:lnTo>
                        <a:pt x="18" y="492"/>
                      </a:lnTo>
                      <a:lnTo>
                        <a:pt x="8" y="455"/>
                      </a:lnTo>
                      <a:lnTo>
                        <a:pt x="2" y="416"/>
                      </a:lnTo>
                      <a:lnTo>
                        <a:pt x="0" y="379"/>
                      </a:lnTo>
                      <a:lnTo>
                        <a:pt x="2" y="340"/>
                      </a:lnTo>
                      <a:lnTo>
                        <a:pt x="8" y="302"/>
                      </a:lnTo>
                      <a:lnTo>
                        <a:pt x="18" y="266"/>
                      </a:lnTo>
                      <a:lnTo>
                        <a:pt x="35" y="231"/>
                      </a:lnTo>
                      <a:lnTo>
                        <a:pt x="54" y="199"/>
                      </a:lnTo>
                      <a:lnTo>
                        <a:pt x="76" y="169"/>
                      </a:lnTo>
                      <a:lnTo>
                        <a:pt x="103" y="139"/>
                      </a:lnTo>
                      <a:lnTo>
                        <a:pt x="133" y="112"/>
                      </a:lnTo>
                      <a:lnTo>
                        <a:pt x="163" y="88"/>
                      </a:lnTo>
                      <a:lnTo>
                        <a:pt x="198" y="65"/>
                      </a:lnTo>
                      <a:lnTo>
                        <a:pt x="237" y="47"/>
                      </a:lnTo>
                      <a:lnTo>
                        <a:pt x="274" y="30"/>
                      </a:lnTo>
                      <a:lnTo>
                        <a:pt x="318" y="17"/>
                      </a:lnTo>
                      <a:lnTo>
                        <a:pt x="358" y="8"/>
                      </a:lnTo>
                      <a:lnTo>
                        <a:pt x="404" y="3"/>
                      </a:lnTo>
                      <a:lnTo>
                        <a:pt x="450" y="0"/>
                      </a:lnTo>
                      <a:close/>
                    </a:path>
                  </a:pathLst>
                </a:custGeom>
                <a:solidFill>
                  <a:srgbClr val="1E191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96" name="Freeform 374"/>
                <p:cNvSpPr>
                  <a:spLocks/>
                </p:cNvSpPr>
                <p:nvPr/>
              </p:nvSpPr>
              <p:spPr bwMode="auto">
                <a:xfrm>
                  <a:off x="4924" y="1507"/>
                  <a:ext cx="184" cy="154"/>
                </a:xfrm>
                <a:custGeom>
                  <a:avLst/>
                  <a:gdLst>
                    <a:gd name="T0" fmla="*/ 23 w 733"/>
                    <a:gd name="T1" fmla="*/ 0 h 617"/>
                    <a:gd name="T2" fmla="*/ 28 w 733"/>
                    <a:gd name="T3" fmla="*/ 0 h 617"/>
                    <a:gd name="T4" fmla="*/ 32 w 733"/>
                    <a:gd name="T5" fmla="*/ 1 h 617"/>
                    <a:gd name="T6" fmla="*/ 36 w 733"/>
                    <a:gd name="T7" fmla="*/ 3 h 617"/>
                    <a:gd name="T8" fmla="*/ 39 w 733"/>
                    <a:gd name="T9" fmla="*/ 5 h 617"/>
                    <a:gd name="T10" fmla="*/ 42 w 733"/>
                    <a:gd name="T11" fmla="*/ 8 h 617"/>
                    <a:gd name="T12" fmla="*/ 44 w 733"/>
                    <a:gd name="T13" fmla="*/ 12 h 617"/>
                    <a:gd name="T14" fmla="*/ 46 w 733"/>
                    <a:gd name="T15" fmla="*/ 15 h 617"/>
                    <a:gd name="T16" fmla="*/ 46 w 733"/>
                    <a:gd name="T17" fmla="*/ 19 h 617"/>
                    <a:gd name="T18" fmla="*/ 46 w 733"/>
                    <a:gd name="T19" fmla="*/ 23 h 617"/>
                    <a:gd name="T20" fmla="*/ 44 w 733"/>
                    <a:gd name="T21" fmla="*/ 26 h 617"/>
                    <a:gd name="T22" fmla="*/ 42 w 733"/>
                    <a:gd name="T23" fmla="*/ 30 h 617"/>
                    <a:gd name="T24" fmla="*/ 39 w 733"/>
                    <a:gd name="T25" fmla="*/ 33 h 617"/>
                    <a:gd name="T26" fmla="*/ 36 w 733"/>
                    <a:gd name="T27" fmla="*/ 35 h 617"/>
                    <a:gd name="T28" fmla="*/ 32 w 733"/>
                    <a:gd name="T29" fmla="*/ 37 h 617"/>
                    <a:gd name="T30" fmla="*/ 28 w 733"/>
                    <a:gd name="T31" fmla="*/ 38 h 617"/>
                    <a:gd name="T32" fmla="*/ 23 w 733"/>
                    <a:gd name="T33" fmla="*/ 38 h 617"/>
                    <a:gd name="T34" fmla="*/ 19 w 733"/>
                    <a:gd name="T35" fmla="*/ 38 h 617"/>
                    <a:gd name="T36" fmla="*/ 14 w 733"/>
                    <a:gd name="T37" fmla="*/ 37 h 617"/>
                    <a:gd name="T38" fmla="*/ 10 w 733"/>
                    <a:gd name="T39" fmla="*/ 35 h 617"/>
                    <a:gd name="T40" fmla="*/ 7 w 733"/>
                    <a:gd name="T41" fmla="*/ 33 h 617"/>
                    <a:gd name="T42" fmla="*/ 4 w 733"/>
                    <a:gd name="T43" fmla="*/ 30 h 617"/>
                    <a:gd name="T44" fmla="*/ 2 w 733"/>
                    <a:gd name="T45" fmla="*/ 26 h 617"/>
                    <a:gd name="T46" fmla="*/ 1 w 733"/>
                    <a:gd name="T47" fmla="*/ 23 h 617"/>
                    <a:gd name="T48" fmla="*/ 0 w 733"/>
                    <a:gd name="T49" fmla="*/ 19 h 617"/>
                    <a:gd name="T50" fmla="*/ 1 w 733"/>
                    <a:gd name="T51" fmla="*/ 15 h 617"/>
                    <a:gd name="T52" fmla="*/ 2 w 733"/>
                    <a:gd name="T53" fmla="*/ 12 h 617"/>
                    <a:gd name="T54" fmla="*/ 4 w 733"/>
                    <a:gd name="T55" fmla="*/ 8 h 617"/>
                    <a:gd name="T56" fmla="*/ 7 w 733"/>
                    <a:gd name="T57" fmla="*/ 5 h 617"/>
                    <a:gd name="T58" fmla="*/ 10 w 733"/>
                    <a:gd name="T59" fmla="*/ 3 h 617"/>
                    <a:gd name="T60" fmla="*/ 14 w 733"/>
                    <a:gd name="T61" fmla="*/ 1 h 617"/>
                    <a:gd name="T62" fmla="*/ 19 w 733"/>
                    <a:gd name="T63" fmla="*/ 0 h 617"/>
                    <a:gd name="T64" fmla="*/ 23 w 733"/>
                    <a:gd name="T65" fmla="*/ 0 h 6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733" h="617">
                      <a:moveTo>
                        <a:pt x="366" y="0"/>
                      </a:moveTo>
                      <a:lnTo>
                        <a:pt x="442" y="6"/>
                      </a:lnTo>
                      <a:lnTo>
                        <a:pt x="511" y="24"/>
                      </a:lnTo>
                      <a:lnTo>
                        <a:pt x="573" y="52"/>
                      </a:lnTo>
                      <a:lnTo>
                        <a:pt x="627" y="89"/>
                      </a:lnTo>
                      <a:lnTo>
                        <a:pt x="671" y="136"/>
                      </a:lnTo>
                      <a:lnTo>
                        <a:pt x="707" y="188"/>
                      </a:lnTo>
                      <a:lnTo>
                        <a:pt x="725" y="244"/>
                      </a:lnTo>
                      <a:lnTo>
                        <a:pt x="733" y="308"/>
                      </a:lnTo>
                      <a:lnTo>
                        <a:pt x="725" y="370"/>
                      </a:lnTo>
                      <a:lnTo>
                        <a:pt x="707" y="426"/>
                      </a:lnTo>
                      <a:lnTo>
                        <a:pt x="671" y="481"/>
                      </a:lnTo>
                      <a:lnTo>
                        <a:pt x="627" y="527"/>
                      </a:lnTo>
                      <a:lnTo>
                        <a:pt x="573" y="565"/>
                      </a:lnTo>
                      <a:lnTo>
                        <a:pt x="511" y="592"/>
                      </a:lnTo>
                      <a:lnTo>
                        <a:pt x="442" y="611"/>
                      </a:lnTo>
                      <a:lnTo>
                        <a:pt x="366" y="617"/>
                      </a:lnTo>
                      <a:lnTo>
                        <a:pt x="294" y="611"/>
                      </a:lnTo>
                      <a:lnTo>
                        <a:pt x="225" y="592"/>
                      </a:lnTo>
                      <a:lnTo>
                        <a:pt x="163" y="565"/>
                      </a:lnTo>
                      <a:lnTo>
                        <a:pt x="109" y="527"/>
                      </a:lnTo>
                      <a:lnTo>
                        <a:pt x="63" y="481"/>
                      </a:lnTo>
                      <a:lnTo>
                        <a:pt x="30" y="426"/>
                      </a:lnTo>
                      <a:lnTo>
                        <a:pt x="8" y="370"/>
                      </a:lnTo>
                      <a:lnTo>
                        <a:pt x="0" y="308"/>
                      </a:lnTo>
                      <a:lnTo>
                        <a:pt x="8" y="244"/>
                      </a:lnTo>
                      <a:lnTo>
                        <a:pt x="30" y="188"/>
                      </a:lnTo>
                      <a:lnTo>
                        <a:pt x="63" y="136"/>
                      </a:lnTo>
                      <a:lnTo>
                        <a:pt x="109" y="89"/>
                      </a:lnTo>
                      <a:lnTo>
                        <a:pt x="163" y="52"/>
                      </a:lnTo>
                      <a:lnTo>
                        <a:pt x="225" y="24"/>
                      </a:lnTo>
                      <a:lnTo>
                        <a:pt x="294" y="6"/>
                      </a:lnTo>
                      <a:lnTo>
                        <a:pt x="366" y="0"/>
                      </a:lnTo>
                      <a:close/>
                    </a:path>
                  </a:pathLst>
                </a:custGeom>
                <a:solidFill>
                  <a:srgbClr val="877A7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97" name="Freeform 375"/>
                <p:cNvSpPr>
                  <a:spLocks/>
                </p:cNvSpPr>
                <p:nvPr/>
              </p:nvSpPr>
              <p:spPr bwMode="auto">
                <a:xfrm>
                  <a:off x="4951" y="1529"/>
                  <a:ext cx="131" cy="110"/>
                </a:xfrm>
                <a:custGeom>
                  <a:avLst/>
                  <a:gdLst>
                    <a:gd name="T0" fmla="*/ 16 w 526"/>
                    <a:gd name="T1" fmla="*/ 0 h 441"/>
                    <a:gd name="T2" fmla="*/ 19 w 526"/>
                    <a:gd name="T3" fmla="*/ 0 h 441"/>
                    <a:gd name="T4" fmla="*/ 23 w 526"/>
                    <a:gd name="T5" fmla="*/ 1 h 441"/>
                    <a:gd name="T6" fmla="*/ 25 w 526"/>
                    <a:gd name="T7" fmla="*/ 2 h 441"/>
                    <a:gd name="T8" fmla="*/ 28 w 526"/>
                    <a:gd name="T9" fmla="*/ 4 h 441"/>
                    <a:gd name="T10" fmla="*/ 30 w 526"/>
                    <a:gd name="T11" fmla="*/ 6 h 441"/>
                    <a:gd name="T12" fmla="*/ 31 w 526"/>
                    <a:gd name="T13" fmla="*/ 8 h 441"/>
                    <a:gd name="T14" fmla="*/ 32 w 526"/>
                    <a:gd name="T15" fmla="*/ 11 h 441"/>
                    <a:gd name="T16" fmla="*/ 33 w 526"/>
                    <a:gd name="T17" fmla="*/ 14 h 441"/>
                    <a:gd name="T18" fmla="*/ 32 w 526"/>
                    <a:gd name="T19" fmla="*/ 16 h 441"/>
                    <a:gd name="T20" fmla="*/ 31 w 526"/>
                    <a:gd name="T21" fmla="*/ 19 h 441"/>
                    <a:gd name="T22" fmla="*/ 30 w 526"/>
                    <a:gd name="T23" fmla="*/ 21 h 441"/>
                    <a:gd name="T24" fmla="*/ 28 w 526"/>
                    <a:gd name="T25" fmla="*/ 23 h 441"/>
                    <a:gd name="T26" fmla="*/ 25 w 526"/>
                    <a:gd name="T27" fmla="*/ 25 h 441"/>
                    <a:gd name="T28" fmla="*/ 23 w 526"/>
                    <a:gd name="T29" fmla="*/ 26 h 441"/>
                    <a:gd name="T30" fmla="*/ 19 w 526"/>
                    <a:gd name="T31" fmla="*/ 27 h 441"/>
                    <a:gd name="T32" fmla="*/ 16 w 526"/>
                    <a:gd name="T33" fmla="*/ 27 h 441"/>
                    <a:gd name="T34" fmla="*/ 13 w 526"/>
                    <a:gd name="T35" fmla="*/ 27 h 441"/>
                    <a:gd name="T36" fmla="*/ 10 w 526"/>
                    <a:gd name="T37" fmla="*/ 26 h 441"/>
                    <a:gd name="T38" fmla="*/ 7 w 526"/>
                    <a:gd name="T39" fmla="*/ 25 h 441"/>
                    <a:gd name="T40" fmla="*/ 5 w 526"/>
                    <a:gd name="T41" fmla="*/ 23 h 441"/>
                    <a:gd name="T42" fmla="*/ 3 w 526"/>
                    <a:gd name="T43" fmla="*/ 21 h 441"/>
                    <a:gd name="T44" fmla="*/ 1 w 526"/>
                    <a:gd name="T45" fmla="*/ 19 h 441"/>
                    <a:gd name="T46" fmla="*/ 0 w 526"/>
                    <a:gd name="T47" fmla="*/ 16 h 441"/>
                    <a:gd name="T48" fmla="*/ 0 w 526"/>
                    <a:gd name="T49" fmla="*/ 14 h 441"/>
                    <a:gd name="T50" fmla="*/ 0 w 526"/>
                    <a:gd name="T51" fmla="*/ 11 h 441"/>
                    <a:gd name="T52" fmla="*/ 1 w 526"/>
                    <a:gd name="T53" fmla="*/ 8 h 441"/>
                    <a:gd name="T54" fmla="*/ 3 w 526"/>
                    <a:gd name="T55" fmla="*/ 6 h 441"/>
                    <a:gd name="T56" fmla="*/ 5 w 526"/>
                    <a:gd name="T57" fmla="*/ 4 h 441"/>
                    <a:gd name="T58" fmla="*/ 7 w 526"/>
                    <a:gd name="T59" fmla="*/ 2 h 441"/>
                    <a:gd name="T60" fmla="*/ 10 w 526"/>
                    <a:gd name="T61" fmla="*/ 1 h 441"/>
                    <a:gd name="T62" fmla="*/ 13 w 526"/>
                    <a:gd name="T63" fmla="*/ 0 h 441"/>
                    <a:gd name="T64" fmla="*/ 16 w 526"/>
                    <a:gd name="T65" fmla="*/ 0 h 44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526" h="441">
                      <a:moveTo>
                        <a:pt x="261" y="0"/>
                      </a:moveTo>
                      <a:lnTo>
                        <a:pt x="313" y="6"/>
                      </a:lnTo>
                      <a:lnTo>
                        <a:pt x="365" y="17"/>
                      </a:lnTo>
                      <a:lnTo>
                        <a:pt x="408" y="39"/>
                      </a:lnTo>
                      <a:lnTo>
                        <a:pt x="446" y="66"/>
                      </a:lnTo>
                      <a:lnTo>
                        <a:pt x="479" y="99"/>
                      </a:lnTo>
                      <a:lnTo>
                        <a:pt x="503" y="134"/>
                      </a:lnTo>
                      <a:lnTo>
                        <a:pt x="519" y="175"/>
                      </a:lnTo>
                      <a:lnTo>
                        <a:pt x="526" y="219"/>
                      </a:lnTo>
                      <a:lnTo>
                        <a:pt x="519" y="265"/>
                      </a:lnTo>
                      <a:lnTo>
                        <a:pt x="503" y="305"/>
                      </a:lnTo>
                      <a:lnTo>
                        <a:pt x="479" y="343"/>
                      </a:lnTo>
                      <a:lnTo>
                        <a:pt x="446" y="376"/>
                      </a:lnTo>
                      <a:lnTo>
                        <a:pt x="408" y="403"/>
                      </a:lnTo>
                      <a:lnTo>
                        <a:pt x="365" y="425"/>
                      </a:lnTo>
                      <a:lnTo>
                        <a:pt x="313" y="436"/>
                      </a:lnTo>
                      <a:lnTo>
                        <a:pt x="261" y="441"/>
                      </a:lnTo>
                      <a:lnTo>
                        <a:pt x="210" y="436"/>
                      </a:lnTo>
                      <a:lnTo>
                        <a:pt x="161" y="425"/>
                      </a:lnTo>
                      <a:lnTo>
                        <a:pt x="118" y="403"/>
                      </a:lnTo>
                      <a:lnTo>
                        <a:pt x="80" y="376"/>
                      </a:lnTo>
                      <a:lnTo>
                        <a:pt x="48" y="343"/>
                      </a:lnTo>
                      <a:lnTo>
                        <a:pt x="23" y="305"/>
                      </a:lnTo>
                      <a:lnTo>
                        <a:pt x="6" y="265"/>
                      </a:lnTo>
                      <a:lnTo>
                        <a:pt x="0" y="219"/>
                      </a:lnTo>
                      <a:lnTo>
                        <a:pt x="6" y="175"/>
                      </a:lnTo>
                      <a:lnTo>
                        <a:pt x="23" y="134"/>
                      </a:lnTo>
                      <a:lnTo>
                        <a:pt x="48" y="99"/>
                      </a:lnTo>
                      <a:lnTo>
                        <a:pt x="80" y="66"/>
                      </a:lnTo>
                      <a:lnTo>
                        <a:pt x="118" y="39"/>
                      </a:lnTo>
                      <a:lnTo>
                        <a:pt x="161" y="17"/>
                      </a:lnTo>
                      <a:lnTo>
                        <a:pt x="210" y="6"/>
                      </a:lnTo>
                      <a:lnTo>
                        <a:pt x="261" y="0"/>
                      </a:lnTo>
                      <a:close/>
                    </a:path>
                  </a:pathLst>
                </a:custGeom>
                <a:solidFill>
                  <a:srgbClr val="56545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98" name="Freeform 376"/>
                <p:cNvSpPr>
                  <a:spLocks/>
                </p:cNvSpPr>
                <p:nvPr/>
              </p:nvSpPr>
              <p:spPr bwMode="auto">
                <a:xfrm>
                  <a:off x="4983" y="1556"/>
                  <a:ext cx="66" cy="56"/>
                </a:xfrm>
                <a:custGeom>
                  <a:avLst/>
                  <a:gdLst>
                    <a:gd name="T0" fmla="*/ 8 w 264"/>
                    <a:gd name="T1" fmla="*/ 0 h 223"/>
                    <a:gd name="T2" fmla="*/ 10 w 264"/>
                    <a:gd name="T3" fmla="*/ 0 h 223"/>
                    <a:gd name="T4" fmla="*/ 12 w 264"/>
                    <a:gd name="T5" fmla="*/ 1 h 223"/>
                    <a:gd name="T6" fmla="*/ 13 w 264"/>
                    <a:gd name="T7" fmla="*/ 1 h 223"/>
                    <a:gd name="T8" fmla="*/ 14 w 264"/>
                    <a:gd name="T9" fmla="*/ 2 h 223"/>
                    <a:gd name="T10" fmla="*/ 15 w 264"/>
                    <a:gd name="T11" fmla="*/ 3 h 223"/>
                    <a:gd name="T12" fmla="*/ 16 w 264"/>
                    <a:gd name="T13" fmla="*/ 4 h 223"/>
                    <a:gd name="T14" fmla="*/ 16 w 264"/>
                    <a:gd name="T15" fmla="*/ 6 h 223"/>
                    <a:gd name="T16" fmla="*/ 17 w 264"/>
                    <a:gd name="T17" fmla="*/ 7 h 223"/>
                    <a:gd name="T18" fmla="*/ 16 w 264"/>
                    <a:gd name="T19" fmla="*/ 8 h 223"/>
                    <a:gd name="T20" fmla="*/ 16 w 264"/>
                    <a:gd name="T21" fmla="*/ 10 h 223"/>
                    <a:gd name="T22" fmla="*/ 15 w 264"/>
                    <a:gd name="T23" fmla="*/ 11 h 223"/>
                    <a:gd name="T24" fmla="*/ 14 w 264"/>
                    <a:gd name="T25" fmla="*/ 12 h 223"/>
                    <a:gd name="T26" fmla="*/ 13 w 264"/>
                    <a:gd name="T27" fmla="*/ 13 h 223"/>
                    <a:gd name="T28" fmla="*/ 12 w 264"/>
                    <a:gd name="T29" fmla="*/ 14 h 223"/>
                    <a:gd name="T30" fmla="*/ 10 w 264"/>
                    <a:gd name="T31" fmla="*/ 14 h 223"/>
                    <a:gd name="T32" fmla="*/ 8 w 264"/>
                    <a:gd name="T33" fmla="*/ 14 h 223"/>
                    <a:gd name="T34" fmla="*/ 7 w 264"/>
                    <a:gd name="T35" fmla="*/ 14 h 223"/>
                    <a:gd name="T36" fmla="*/ 5 w 264"/>
                    <a:gd name="T37" fmla="*/ 14 h 223"/>
                    <a:gd name="T38" fmla="*/ 4 w 264"/>
                    <a:gd name="T39" fmla="*/ 13 h 223"/>
                    <a:gd name="T40" fmla="*/ 3 w 264"/>
                    <a:gd name="T41" fmla="*/ 12 h 223"/>
                    <a:gd name="T42" fmla="*/ 2 w 264"/>
                    <a:gd name="T43" fmla="*/ 11 h 223"/>
                    <a:gd name="T44" fmla="*/ 1 w 264"/>
                    <a:gd name="T45" fmla="*/ 10 h 223"/>
                    <a:gd name="T46" fmla="*/ 0 w 264"/>
                    <a:gd name="T47" fmla="*/ 8 h 223"/>
                    <a:gd name="T48" fmla="*/ 0 w 264"/>
                    <a:gd name="T49" fmla="*/ 7 h 223"/>
                    <a:gd name="T50" fmla="*/ 0 w 264"/>
                    <a:gd name="T51" fmla="*/ 6 h 223"/>
                    <a:gd name="T52" fmla="*/ 1 w 264"/>
                    <a:gd name="T53" fmla="*/ 4 h 223"/>
                    <a:gd name="T54" fmla="*/ 2 w 264"/>
                    <a:gd name="T55" fmla="*/ 3 h 223"/>
                    <a:gd name="T56" fmla="*/ 3 w 264"/>
                    <a:gd name="T57" fmla="*/ 2 h 223"/>
                    <a:gd name="T58" fmla="*/ 4 w 264"/>
                    <a:gd name="T59" fmla="*/ 1 h 223"/>
                    <a:gd name="T60" fmla="*/ 5 w 264"/>
                    <a:gd name="T61" fmla="*/ 1 h 223"/>
                    <a:gd name="T62" fmla="*/ 7 w 264"/>
                    <a:gd name="T63" fmla="*/ 0 h 223"/>
                    <a:gd name="T64" fmla="*/ 8 w 264"/>
                    <a:gd name="T65" fmla="*/ 0 h 22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264" h="223">
                      <a:moveTo>
                        <a:pt x="130" y="0"/>
                      </a:moveTo>
                      <a:lnTo>
                        <a:pt x="158" y="3"/>
                      </a:lnTo>
                      <a:lnTo>
                        <a:pt x="182" y="9"/>
                      </a:lnTo>
                      <a:lnTo>
                        <a:pt x="204" y="20"/>
                      </a:lnTo>
                      <a:lnTo>
                        <a:pt x="226" y="33"/>
                      </a:lnTo>
                      <a:lnTo>
                        <a:pt x="242" y="50"/>
                      </a:lnTo>
                      <a:lnTo>
                        <a:pt x="252" y="66"/>
                      </a:lnTo>
                      <a:lnTo>
                        <a:pt x="261" y="87"/>
                      </a:lnTo>
                      <a:lnTo>
                        <a:pt x="264" y="110"/>
                      </a:lnTo>
                      <a:lnTo>
                        <a:pt x="261" y="131"/>
                      </a:lnTo>
                      <a:lnTo>
                        <a:pt x="252" y="152"/>
                      </a:lnTo>
                      <a:lnTo>
                        <a:pt x="242" y="172"/>
                      </a:lnTo>
                      <a:lnTo>
                        <a:pt x="226" y="191"/>
                      </a:lnTo>
                      <a:lnTo>
                        <a:pt x="204" y="204"/>
                      </a:lnTo>
                      <a:lnTo>
                        <a:pt x="182" y="215"/>
                      </a:lnTo>
                      <a:lnTo>
                        <a:pt x="158" y="221"/>
                      </a:lnTo>
                      <a:lnTo>
                        <a:pt x="130" y="223"/>
                      </a:lnTo>
                      <a:lnTo>
                        <a:pt x="106" y="221"/>
                      </a:lnTo>
                      <a:lnTo>
                        <a:pt x="81" y="215"/>
                      </a:lnTo>
                      <a:lnTo>
                        <a:pt x="60" y="204"/>
                      </a:lnTo>
                      <a:lnTo>
                        <a:pt x="41" y="191"/>
                      </a:lnTo>
                      <a:lnTo>
                        <a:pt x="25" y="172"/>
                      </a:lnTo>
                      <a:lnTo>
                        <a:pt x="11" y="152"/>
                      </a:lnTo>
                      <a:lnTo>
                        <a:pt x="3" y="131"/>
                      </a:lnTo>
                      <a:lnTo>
                        <a:pt x="0" y="110"/>
                      </a:lnTo>
                      <a:lnTo>
                        <a:pt x="3" y="87"/>
                      </a:lnTo>
                      <a:lnTo>
                        <a:pt x="11" y="66"/>
                      </a:lnTo>
                      <a:lnTo>
                        <a:pt x="25" y="50"/>
                      </a:lnTo>
                      <a:lnTo>
                        <a:pt x="41" y="33"/>
                      </a:lnTo>
                      <a:lnTo>
                        <a:pt x="60" y="20"/>
                      </a:lnTo>
                      <a:lnTo>
                        <a:pt x="81" y="9"/>
                      </a:lnTo>
                      <a:lnTo>
                        <a:pt x="106" y="3"/>
                      </a:lnTo>
                      <a:lnTo>
                        <a:pt x="130" y="0"/>
                      </a:lnTo>
                      <a:close/>
                    </a:path>
                  </a:pathLst>
                </a:custGeom>
                <a:solidFill>
                  <a:srgbClr val="1E191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99" name="Freeform 377"/>
                <p:cNvSpPr>
                  <a:spLocks/>
                </p:cNvSpPr>
                <p:nvPr/>
              </p:nvSpPr>
              <p:spPr bwMode="auto">
                <a:xfrm>
                  <a:off x="5000" y="1570"/>
                  <a:ext cx="34" cy="28"/>
                </a:xfrm>
                <a:custGeom>
                  <a:avLst/>
                  <a:gdLst>
                    <a:gd name="T0" fmla="*/ 4 w 136"/>
                    <a:gd name="T1" fmla="*/ 0 h 111"/>
                    <a:gd name="T2" fmla="*/ 6 w 136"/>
                    <a:gd name="T3" fmla="*/ 0 h 111"/>
                    <a:gd name="T4" fmla="*/ 7 w 136"/>
                    <a:gd name="T5" fmla="*/ 1 h 111"/>
                    <a:gd name="T6" fmla="*/ 8 w 136"/>
                    <a:gd name="T7" fmla="*/ 2 h 111"/>
                    <a:gd name="T8" fmla="*/ 9 w 136"/>
                    <a:gd name="T9" fmla="*/ 4 h 111"/>
                    <a:gd name="T10" fmla="*/ 8 w 136"/>
                    <a:gd name="T11" fmla="*/ 5 h 111"/>
                    <a:gd name="T12" fmla="*/ 7 w 136"/>
                    <a:gd name="T13" fmla="*/ 6 h 111"/>
                    <a:gd name="T14" fmla="*/ 6 w 136"/>
                    <a:gd name="T15" fmla="*/ 7 h 111"/>
                    <a:gd name="T16" fmla="*/ 4 w 136"/>
                    <a:gd name="T17" fmla="*/ 7 h 111"/>
                    <a:gd name="T18" fmla="*/ 3 w 136"/>
                    <a:gd name="T19" fmla="*/ 7 h 111"/>
                    <a:gd name="T20" fmla="*/ 1 w 136"/>
                    <a:gd name="T21" fmla="*/ 6 h 111"/>
                    <a:gd name="T22" fmla="*/ 1 w 136"/>
                    <a:gd name="T23" fmla="*/ 5 h 111"/>
                    <a:gd name="T24" fmla="*/ 0 w 136"/>
                    <a:gd name="T25" fmla="*/ 4 h 111"/>
                    <a:gd name="T26" fmla="*/ 1 w 136"/>
                    <a:gd name="T27" fmla="*/ 2 h 111"/>
                    <a:gd name="T28" fmla="*/ 1 w 136"/>
                    <a:gd name="T29" fmla="*/ 1 h 111"/>
                    <a:gd name="T30" fmla="*/ 3 w 136"/>
                    <a:gd name="T31" fmla="*/ 0 h 111"/>
                    <a:gd name="T32" fmla="*/ 4 w 136"/>
                    <a:gd name="T33" fmla="*/ 0 h 11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36" h="111">
                      <a:moveTo>
                        <a:pt x="65" y="0"/>
                      </a:moveTo>
                      <a:lnTo>
                        <a:pt x="93" y="5"/>
                      </a:lnTo>
                      <a:lnTo>
                        <a:pt x="115" y="16"/>
                      </a:lnTo>
                      <a:lnTo>
                        <a:pt x="131" y="32"/>
                      </a:lnTo>
                      <a:lnTo>
                        <a:pt x="136" y="55"/>
                      </a:lnTo>
                      <a:lnTo>
                        <a:pt x="131" y="76"/>
                      </a:lnTo>
                      <a:lnTo>
                        <a:pt x="115" y="95"/>
                      </a:lnTo>
                      <a:lnTo>
                        <a:pt x="93" y="106"/>
                      </a:lnTo>
                      <a:lnTo>
                        <a:pt x="65" y="111"/>
                      </a:lnTo>
                      <a:lnTo>
                        <a:pt x="39" y="106"/>
                      </a:lnTo>
                      <a:lnTo>
                        <a:pt x="19" y="95"/>
                      </a:lnTo>
                      <a:lnTo>
                        <a:pt x="6" y="76"/>
                      </a:lnTo>
                      <a:lnTo>
                        <a:pt x="0" y="55"/>
                      </a:lnTo>
                      <a:lnTo>
                        <a:pt x="6" y="32"/>
                      </a:lnTo>
                      <a:lnTo>
                        <a:pt x="19" y="16"/>
                      </a:lnTo>
                      <a:lnTo>
                        <a:pt x="39" y="5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C4C4C4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00" name="Freeform 378"/>
                <p:cNvSpPr>
                  <a:spLocks/>
                </p:cNvSpPr>
                <p:nvPr/>
              </p:nvSpPr>
              <p:spPr bwMode="auto">
                <a:xfrm>
                  <a:off x="4705" y="1334"/>
                  <a:ext cx="54" cy="71"/>
                </a:xfrm>
                <a:custGeom>
                  <a:avLst/>
                  <a:gdLst>
                    <a:gd name="T0" fmla="*/ 6 w 213"/>
                    <a:gd name="T1" fmla="*/ 2 h 288"/>
                    <a:gd name="T2" fmla="*/ 14 w 213"/>
                    <a:gd name="T3" fmla="*/ 18 h 288"/>
                    <a:gd name="T4" fmla="*/ 8 w 213"/>
                    <a:gd name="T5" fmla="*/ 17 h 288"/>
                    <a:gd name="T6" fmla="*/ 7 w 213"/>
                    <a:gd name="T7" fmla="*/ 17 h 288"/>
                    <a:gd name="T8" fmla="*/ 0 w 213"/>
                    <a:gd name="T9" fmla="*/ 4 h 288"/>
                    <a:gd name="T10" fmla="*/ 0 w 213"/>
                    <a:gd name="T11" fmla="*/ 3 h 288"/>
                    <a:gd name="T12" fmla="*/ 0 w 213"/>
                    <a:gd name="T13" fmla="*/ 2 h 288"/>
                    <a:gd name="T14" fmla="*/ 1 w 213"/>
                    <a:gd name="T15" fmla="*/ 1 h 288"/>
                    <a:gd name="T16" fmla="*/ 1 w 213"/>
                    <a:gd name="T17" fmla="*/ 0 h 288"/>
                    <a:gd name="T18" fmla="*/ 2 w 213"/>
                    <a:gd name="T19" fmla="*/ 0 h 288"/>
                    <a:gd name="T20" fmla="*/ 3 w 213"/>
                    <a:gd name="T21" fmla="*/ 0 h 288"/>
                    <a:gd name="T22" fmla="*/ 4 w 213"/>
                    <a:gd name="T23" fmla="*/ 1 h 288"/>
                    <a:gd name="T24" fmla="*/ 6 w 213"/>
                    <a:gd name="T25" fmla="*/ 2 h 28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213" h="288">
                      <a:moveTo>
                        <a:pt x="90" y="27"/>
                      </a:moveTo>
                      <a:lnTo>
                        <a:pt x="213" y="288"/>
                      </a:lnTo>
                      <a:lnTo>
                        <a:pt x="119" y="283"/>
                      </a:lnTo>
                      <a:lnTo>
                        <a:pt x="103" y="283"/>
                      </a:lnTo>
                      <a:lnTo>
                        <a:pt x="3" y="65"/>
                      </a:lnTo>
                      <a:lnTo>
                        <a:pt x="0" y="46"/>
                      </a:lnTo>
                      <a:lnTo>
                        <a:pt x="3" y="30"/>
                      </a:lnTo>
                      <a:lnTo>
                        <a:pt x="8" y="14"/>
                      </a:lnTo>
                      <a:lnTo>
                        <a:pt x="19" y="5"/>
                      </a:lnTo>
                      <a:lnTo>
                        <a:pt x="30" y="0"/>
                      </a:lnTo>
                      <a:lnTo>
                        <a:pt x="47" y="0"/>
                      </a:lnTo>
                      <a:lnTo>
                        <a:pt x="65" y="11"/>
                      </a:lnTo>
                      <a:lnTo>
                        <a:pt x="90" y="27"/>
                      </a:lnTo>
                      <a:close/>
                    </a:path>
                  </a:pathLst>
                </a:custGeom>
                <a:solidFill>
                  <a:srgbClr val="77493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01" name="Freeform 379"/>
                <p:cNvSpPr>
                  <a:spLocks/>
                </p:cNvSpPr>
                <p:nvPr/>
              </p:nvSpPr>
              <p:spPr bwMode="auto">
                <a:xfrm>
                  <a:off x="5026" y="1272"/>
                  <a:ext cx="118" cy="144"/>
                </a:xfrm>
                <a:custGeom>
                  <a:avLst/>
                  <a:gdLst>
                    <a:gd name="T0" fmla="*/ 30 w 471"/>
                    <a:gd name="T1" fmla="*/ 36 h 574"/>
                    <a:gd name="T2" fmla="*/ 22 w 471"/>
                    <a:gd name="T3" fmla="*/ 35 h 574"/>
                    <a:gd name="T4" fmla="*/ 3 w 471"/>
                    <a:gd name="T5" fmla="*/ 10 h 574"/>
                    <a:gd name="T6" fmla="*/ 1 w 471"/>
                    <a:gd name="T7" fmla="*/ 7 h 574"/>
                    <a:gd name="T8" fmla="*/ 0 w 471"/>
                    <a:gd name="T9" fmla="*/ 4 h 574"/>
                    <a:gd name="T10" fmla="*/ 1 w 471"/>
                    <a:gd name="T11" fmla="*/ 2 h 574"/>
                    <a:gd name="T12" fmla="*/ 2 w 471"/>
                    <a:gd name="T13" fmla="*/ 0 h 574"/>
                    <a:gd name="T14" fmla="*/ 2 w 471"/>
                    <a:gd name="T15" fmla="*/ 0 h 574"/>
                    <a:gd name="T16" fmla="*/ 3 w 471"/>
                    <a:gd name="T17" fmla="*/ 0 h 574"/>
                    <a:gd name="T18" fmla="*/ 3 w 471"/>
                    <a:gd name="T19" fmla="*/ 1 h 574"/>
                    <a:gd name="T20" fmla="*/ 4 w 471"/>
                    <a:gd name="T21" fmla="*/ 2 h 574"/>
                    <a:gd name="T22" fmla="*/ 4 w 471"/>
                    <a:gd name="T23" fmla="*/ 2 h 574"/>
                    <a:gd name="T24" fmla="*/ 5 w 471"/>
                    <a:gd name="T25" fmla="*/ 4 h 574"/>
                    <a:gd name="T26" fmla="*/ 6 w 471"/>
                    <a:gd name="T27" fmla="*/ 5 h 574"/>
                    <a:gd name="T28" fmla="*/ 8 w 471"/>
                    <a:gd name="T29" fmla="*/ 7 h 574"/>
                    <a:gd name="T30" fmla="*/ 9 w 471"/>
                    <a:gd name="T31" fmla="*/ 9 h 574"/>
                    <a:gd name="T32" fmla="*/ 11 w 471"/>
                    <a:gd name="T33" fmla="*/ 12 h 574"/>
                    <a:gd name="T34" fmla="*/ 13 w 471"/>
                    <a:gd name="T35" fmla="*/ 15 h 574"/>
                    <a:gd name="T36" fmla="*/ 16 w 471"/>
                    <a:gd name="T37" fmla="*/ 18 h 574"/>
                    <a:gd name="T38" fmla="*/ 19 w 471"/>
                    <a:gd name="T39" fmla="*/ 22 h 574"/>
                    <a:gd name="T40" fmla="*/ 22 w 471"/>
                    <a:gd name="T41" fmla="*/ 26 h 574"/>
                    <a:gd name="T42" fmla="*/ 26 w 471"/>
                    <a:gd name="T43" fmla="*/ 31 h 574"/>
                    <a:gd name="T44" fmla="*/ 30 w 471"/>
                    <a:gd name="T45" fmla="*/ 36 h 574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471" h="574">
                      <a:moveTo>
                        <a:pt x="471" y="574"/>
                      </a:moveTo>
                      <a:lnTo>
                        <a:pt x="351" y="560"/>
                      </a:lnTo>
                      <a:lnTo>
                        <a:pt x="41" y="158"/>
                      </a:lnTo>
                      <a:lnTo>
                        <a:pt x="11" y="104"/>
                      </a:lnTo>
                      <a:lnTo>
                        <a:pt x="0" y="63"/>
                      </a:lnTo>
                      <a:lnTo>
                        <a:pt x="11" y="28"/>
                      </a:lnTo>
                      <a:lnTo>
                        <a:pt x="33" y="0"/>
                      </a:lnTo>
                      <a:lnTo>
                        <a:pt x="35" y="0"/>
                      </a:lnTo>
                      <a:lnTo>
                        <a:pt x="39" y="3"/>
                      </a:lnTo>
                      <a:lnTo>
                        <a:pt x="46" y="11"/>
                      </a:lnTo>
                      <a:lnTo>
                        <a:pt x="55" y="23"/>
                      </a:lnTo>
                      <a:lnTo>
                        <a:pt x="65" y="35"/>
                      </a:lnTo>
                      <a:lnTo>
                        <a:pt x="81" y="55"/>
                      </a:lnTo>
                      <a:lnTo>
                        <a:pt x="98" y="79"/>
                      </a:lnTo>
                      <a:lnTo>
                        <a:pt x="123" y="109"/>
                      </a:lnTo>
                      <a:lnTo>
                        <a:pt x="147" y="145"/>
                      </a:lnTo>
                      <a:lnTo>
                        <a:pt x="177" y="185"/>
                      </a:lnTo>
                      <a:lnTo>
                        <a:pt x="212" y="231"/>
                      </a:lnTo>
                      <a:lnTo>
                        <a:pt x="253" y="286"/>
                      </a:lnTo>
                      <a:lnTo>
                        <a:pt x="300" y="346"/>
                      </a:lnTo>
                      <a:lnTo>
                        <a:pt x="351" y="413"/>
                      </a:lnTo>
                      <a:lnTo>
                        <a:pt x="408" y="489"/>
                      </a:lnTo>
                      <a:lnTo>
                        <a:pt x="471" y="574"/>
                      </a:lnTo>
                      <a:close/>
                    </a:path>
                  </a:pathLst>
                </a:custGeom>
                <a:solidFill>
                  <a:srgbClr val="D6D6D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02" name="Freeform 380"/>
                <p:cNvSpPr>
                  <a:spLocks/>
                </p:cNvSpPr>
                <p:nvPr/>
              </p:nvSpPr>
              <p:spPr bwMode="auto">
                <a:xfrm>
                  <a:off x="5040" y="1281"/>
                  <a:ext cx="104" cy="135"/>
                </a:xfrm>
                <a:custGeom>
                  <a:avLst/>
                  <a:gdLst>
                    <a:gd name="T0" fmla="*/ 22 w 413"/>
                    <a:gd name="T1" fmla="*/ 33 h 539"/>
                    <a:gd name="T2" fmla="*/ 2 w 413"/>
                    <a:gd name="T3" fmla="*/ 9 h 539"/>
                    <a:gd name="T4" fmla="*/ 1 w 413"/>
                    <a:gd name="T5" fmla="*/ 6 h 539"/>
                    <a:gd name="T6" fmla="*/ 0 w 413"/>
                    <a:gd name="T7" fmla="*/ 4 h 539"/>
                    <a:gd name="T8" fmla="*/ 0 w 413"/>
                    <a:gd name="T9" fmla="*/ 2 h 539"/>
                    <a:gd name="T10" fmla="*/ 1 w 413"/>
                    <a:gd name="T11" fmla="*/ 0 h 539"/>
                    <a:gd name="T12" fmla="*/ 2 w 413"/>
                    <a:gd name="T13" fmla="*/ 2 h 539"/>
                    <a:gd name="T14" fmla="*/ 4 w 413"/>
                    <a:gd name="T15" fmla="*/ 4 h 539"/>
                    <a:gd name="T16" fmla="*/ 6 w 413"/>
                    <a:gd name="T17" fmla="*/ 7 h 539"/>
                    <a:gd name="T18" fmla="*/ 9 w 413"/>
                    <a:gd name="T19" fmla="*/ 11 h 539"/>
                    <a:gd name="T20" fmla="*/ 12 w 413"/>
                    <a:gd name="T21" fmla="*/ 15 h 539"/>
                    <a:gd name="T22" fmla="*/ 16 w 413"/>
                    <a:gd name="T23" fmla="*/ 21 h 539"/>
                    <a:gd name="T24" fmla="*/ 21 w 413"/>
                    <a:gd name="T25" fmla="*/ 27 h 539"/>
                    <a:gd name="T26" fmla="*/ 26 w 413"/>
                    <a:gd name="T27" fmla="*/ 34 h 539"/>
                    <a:gd name="T28" fmla="*/ 22 w 413"/>
                    <a:gd name="T29" fmla="*/ 33 h 53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13" h="539">
                      <a:moveTo>
                        <a:pt x="342" y="531"/>
                      </a:moveTo>
                      <a:lnTo>
                        <a:pt x="37" y="136"/>
                      </a:lnTo>
                      <a:lnTo>
                        <a:pt x="13" y="94"/>
                      </a:lnTo>
                      <a:lnTo>
                        <a:pt x="0" y="55"/>
                      </a:lnTo>
                      <a:lnTo>
                        <a:pt x="0" y="25"/>
                      </a:lnTo>
                      <a:lnTo>
                        <a:pt x="11" y="0"/>
                      </a:lnTo>
                      <a:lnTo>
                        <a:pt x="32" y="30"/>
                      </a:lnTo>
                      <a:lnTo>
                        <a:pt x="59" y="66"/>
                      </a:lnTo>
                      <a:lnTo>
                        <a:pt x="95" y="115"/>
                      </a:lnTo>
                      <a:lnTo>
                        <a:pt x="138" y="172"/>
                      </a:lnTo>
                      <a:lnTo>
                        <a:pt x="189" y="242"/>
                      </a:lnTo>
                      <a:lnTo>
                        <a:pt x="252" y="327"/>
                      </a:lnTo>
                      <a:lnTo>
                        <a:pt x="325" y="425"/>
                      </a:lnTo>
                      <a:lnTo>
                        <a:pt x="413" y="539"/>
                      </a:lnTo>
                      <a:lnTo>
                        <a:pt x="342" y="531"/>
                      </a:lnTo>
                      <a:close/>
                    </a:path>
                  </a:pathLst>
                </a:custGeom>
                <a:solidFill>
                  <a:srgbClr val="A8B2BA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03" name="Freeform 381"/>
                <p:cNvSpPr>
                  <a:spLocks/>
                </p:cNvSpPr>
                <p:nvPr/>
              </p:nvSpPr>
              <p:spPr bwMode="auto">
                <a:xfrm>
                  <a:off x="4722" y="1177"/>
                  <a:ext cx="291" cy="288"/>
                </a:xfrm>
                <a:custGeom>
                  <a:avLst/>
                  <a:gdLst>
                    <a:gd name="T0" fmla="*/ 70 w 1166"/>
                    <a:gd name="T1" fmla="*/ 40 h 1153"/>
                    <a:gd name="T2" fmla="*/ 67 w 1166"/>
                    <a:gd name="T3" fmla="*/ 42 h 1153"/>
                    <a:gd name="T4" fmla="*/ 63 w 1166"/>
                    <a:gd name="T5" fmla="*/ 43 h 1153"/>
                    <a:gd name="T6" fmla="*/ 60 w 1166"/>
                    <a:gd name="T7" fmla="*/ 44 h 1153"/>
                    <a:gd name="T8" fmla="*/ 57 w 1166"/>
                    <a:gd name="T9" fmla="*/ 44 h 1153"/>
                    <a:gd name="T10" fmla="*/ 54 w 1166"/>
                    <a:gd name="T11" fmla="*/ 44 h 1153"/>
                    <a:gd name="T12" fmla="*/ 51 w 1166"/>
                    <a:gd name="T13" fmla="*/ 43 h 1153"/>
                    <a:gd name="T14" fmla="*/ 47 w 1166"/>
                    <a:gd name="T15" fmla="*/ 41 h 1153"/>
                    <a:gd name="T16" fmla="*/ 46 w 1166"/>
                    <a:gd name="T17" fmla="*/ 33 h 1153"/>
                    <a:gd name="T18" fmla="*/ 35 w 1166"/>
                    <a:gd name="T19" fmla="*/ 24 h 1153"/>
                    <a:gd name="T20" fmla="*/ 34 w 1166"/>
                    <a:gd name="T21" fmla="*/ 13 h 1153"/>
                    <a:gd name="T22" fmla="*/ 31 w 1166"/>
                    <a:gd name="T23" fmla="*/ 5 h 1153"/>
                    <a:gd name="T24" fmla="*/ 26 w 1166"/>
                    <a:gd name="T25" fmla="*/ 2 h 1153"/>
                    <a:gd name="T26" fmla="*/ 20 w 1166"/>
                    <a:gd name="T27" fmla="*/ 0 h 1153"/>
                    <a:gd name="T28" fmla="*/ 14 w 1166"/>
                    <a:gd name="T29" fmla="*/ 0 h 1153"/>
                    <a:gd name="T30" fmla="*/ 8 w 1166"/>
                    <a:gd name="T31" fmla="*/ 3 h 1153"/>
                    <a:gd name="T32" fmla="*/ 3 w 1166"/>
                    <a:gd name="T33" fmla="*/ 9 h 1153"/>
                    <a:gd name="T34" fmla="*/ 0 w 1166"/>
                    <a:gd name="T35" fmla="*/ 15 h 1153"/>
                    <a:gd name="T36" fmla="*/ 0 w 1166"/>
                    <a:gd name="T37" fmla="*/ 23 h 1153"/>
                    <a:gd name="T38" fmla="*/ 9 w 1166"/>
                    <a:gd name="T39" fmla="*/ 34 h 1153"/>
                    <a:gd name="T40" fmla="*/ 8 w 1166"/>
                    <a:gd name="T41" fmla="*/ 44 h 1153"/>
                    <a:gd name="T42" fmla="*/ 13 w 1166"/>
                    <a:gd name="T43" fmla="*/ 53 h 1153"/>
                    <a:gd name="T44" fmla="*/ 20 w 1166"/>
                    <a:gd name="T45" fmla="*/ 62 h 1153"/>
                    <a:gd name="T46" fmla="*/ 28 w 1166"/>
                    <a:gd name="T47" fmla="*/ 68 h 1153"/>
                    <a:gd name="T48" fmla="*/ 36 w 1166"/>
                    <a:gd name="T49" fmla="*/ 72 h 1153"/>
                    <a:gd name="T50" fmla="*/ 43 w 1166"/>
                    <a:gd name="T51" fmla="*/ 71 h 1153"/>
                    <a:gd name="T52" fmla="*/ 47 w 1166"/>
                    <a:gd name="T53" fmla="*/ 67 h 1153"/>
                    <a:gd name="T54" fmla="*/ 48 w 1166"/>
                    <a:gd name="T55" fmla="*/ 58 h 1153"/>
                    <a:gd name="T56" fmla="*/ 57 w 1166"/>
                    <a:gd name="T57" fmla="*/ 55 h 1153"/>
                    <a:gd name="T58" fmla="*/ 64 w 1166"/>
                    <a:gd name="T59" fmla="*/ 52 h 1153"/>
                    <a:gd name="T60" fmla="*/ 69 w 1166"/>
                    <a:gd name="T61" fmla="*/ 47 h 1153"/>
                    <a:gd name="T62" fmla="*/ 73 w 1166"/>
                    <a:gd name="T63" fmla="*/ 39 h 1153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166" h="1153">
                      <a:moveTo>
                        <a:pt x="1166" y="627"/>
                      </a:moveTo>
                      <a:lnTo>
                        <a:pt x="1130" y="647"/>
                      </a:lnTo>
                      <a:lnTo>
                        <a:pt x="1101" y="663"/>
                      </a:lnTo>
                      <a:lnTo>
                        <a:pt x="1071" y="676"/>
                      </a:lnTo>
                      <a:lnTo>
                        <a:pt x="1044" y="687"/>
                      </a:lnTo>
                      <a:lnTo>
                        <a:pt x="1016" y="698"/>
                      </a:lnTo>
                      <a:lnTo>
                        <a:pt x="991" y="704"/>
                      </a:lnTo>
                      <a:lnTo>
                        <a:pt x="968" y="706"/>
                      </a:lnTo>
                      <a:lnTo>
                        <a:pt x="943" y="710"/>
                      </a:lnTo>
                      <a:lnTo>
                        <a:pt x="919" y="710"/>
                      </a:lnTo>
                      <a:lnTo>
                        <a:pt x="894" y="706"/>
                      </a:lnTo>
                      <a:lnTo>
                        <a:pt x="869" y="701"/>
                      </a:lnTo>
                      <a:lnTo>
                        <a:pt x="843" y="693"/>
                      </a:lnTo>
                      <a:lnTo>
                        <a:pt x="815" y="685"/>
                      </a:lnTo>
                      <a:lnTo>
                        <a:pt x="783" y="674"/>
                      </a:lnTo>
                      <a:lnTo>
                        <a:pt x="750" y="660"/>
                      </a:lnTo>
                      <a:lnTo>
                        <a:pt x="714" y="644"/>
                      </a:lnTo>
                      <a:lnTo>
                        <a:pt x="734" y="527"/>
                      </a:lnTo>
                      <a:lnTo>
                        <a:pt x="563" y="470"/>
                      </a:lnTo>
                      <a:lnTo>
                        <a:pt x="563" y="383"/>
                      </a:lnTo>
                      <a:lnTo>
                        <a:pt x="560" y="299"/>
                      </a:lnTo>
                      <a:lnTo>
                        <a:pt x="552" y="214"/>
                      </a:lnTo>
                      <a:lnTo>
                        <a:pt x="533" y="128"/>
                      </a:lnTo>
                      <a:lnTo>
                        <a:pt x="497" y="87"/>
                      </a:lnTo>
                      <a:lnTo>
                        <a:pt x="457" y="52"/>
                      </a:lnTo>
                      <a:lnTo>
                        <a:pt x="416" y="30"/>
                      </a:lnTo>
                      <a:lnTo>
                        <a:pt x="375" y="13"/>
                      </a:lnTo>
                      <a:lnTo>
                        <a:pt x="329" y="2"/>
                      </a:lnTo>
                      <a:lnTo>
                        <a:pt x="280" y="0"/>
                      </a:lnTo>
                      <a:lnTo>
                        <a:pt x="231" y="6"/>
                      </a:lnTo>
                      <a:lnTo>
                        <a:pt x="176" y="13"/>
                      </a:lnTo>
                      <a:lnTo>
                        <a:pt x="123" y="55"/>
                      </a:lnTo>
                      <a:lnTo>
                        <a:pt x="79" y="98"/>
                      </a:lnTo>
                      <a:lnTo>
                        <a:pt x="47" y="144"/>
                      </a:lnTo>
                      <a:lnTo>
                        <a:pt x="22" y="196"/>
                      </a:lnTo>
                      <a:lnTo>
                        <a:pt x="8" y="247"/>
                      </a:lnTo>
                      <a:lnTo>
                        <a:pt x="0" y="307"/>
                      </a:lnTo>
                      <a:lnTo>
                        <a:pt x="0" y="373"/>
                      </a:lnTo>
                      <a:lnTo>
                        <a:pt x="8" y="443"/>
                      </a:lnTo>
                      <a:lnTo>
                        <a:pt x="148" y="546"/>
                      </a:lnTo>
                      <a:lnTo>
                        <a:pt x="125" y="622"/>
                      </a:lnTo>
                      <a:lnTo>
                        <a:pt x="130" y="701"/>
                      </a:lnTo>
                      <a:lnTo>
                        <a:pt x="158" y="777"/>
                      </a:lnTo>
                      <a:lnTo>
                        <a:pt x="204" y="853"/>
                      </a:lnTo>
                      <a:lnTo>
                        <a:pt x="264" y="924"/>
                      </a:lnTo>
                      <a:lnTo>
                        <a:pt x="326" y="989"/>
                      </a:lnTo>
                      <a:lnTo>
                        <a:pt x="389" y="1047"/>
                      </a:lnTo>
                      <a:lnTo>
                        <a:pt x="448" y="1093"/>
                      </a:lnTo>
                      <a:lnTo>
                        <a:pt x="522" y="1125"/>
                      </a:lnTo>
                      <a:lnTo>
                        <a:pt x="587" y="1147"/>
                      </a:lnTo>
                      <a:lnTo>
                        <a:pt x="642" y="1153"/>
                      </a:lnTo>
                      <a:lnTo>
                        <a:pt x="684" y="1144"/>
                      </a:lnTo>
                      <a:lnTo>
                        <a:pt x="720" y="1119"/>
                      </a:lnTo>
                      <a:lnTo>
                        <a:pt x="748" y="1076"/>
                      </a:lnTo>
                      <a:lnTo>
                        <a:pt x="767" y="1011"/>
                      </a:lnTo>
                      <a:lnTo>
                        <a:pt x="778" y="924"/>
                      </a:lnTo>
                      <a:lnTo>
                        <a:pt x="848" y="904"/>
                      </a:lnTo>
                      <a:lnTo>
                        <a:pt x="910" y="883"/>
                      </a:lnTo>
                      <a:lnTo>
                        <a:pt x="968" y="858"/>
                      </a:lnTo>
                      <a:lnTo>
                        <a:pt x="1021" y="828"/>
                      </a:lnTo>
                      <a:lnTo>
                        <a:pt x="1065" y="793"/>
                      </a:lnTo>
                      <a:lnTo>
                        <a:pt x="1106" y="750"/>
                      </a:lnTo>
                      <a:lnTo>
                        <a:pt x="1139" y="696"/>
                      </a:lnTo>
                      <a:lnTo>
                        <a:pt x="1166" y="627"/>
                      </a:lnTo>
                      <a:close/>
                    </a:path>
                  </a:pathLst>
                </a:custGeom>
                <a:solidFill>
                  <a:srgbClr val="1E191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04" name="Freeform 382"/>
                <p:cNvSpPr>
                  <a:spLocks/>
                </p:cNvSpPr>
                <p:nvPr/>
              </p:nvSpPr>
              <p:spPr bwMode="auto">
                <a:xfrm>
                  <a:off x="4731" y="1187"/>
                  <a:ext cx="115" cy="124"/>
                </a:xfrm>
                <a:custGeom>
                  <a:avLst/>
                  <a:gdLst>
                    <a:gd name="T0" fmla="*/ 1 w 460"/>
                    <a:gd name="T1" fmla="*/ 23 h 492"/>
                    <a:gd name="T2" fmla="*/ 2 w 460"/>
                    <a:gd name="T3" fmla="*/ 24 h 492"/>
                    <a:gd name="T4" fmla="*/ 4 w 460"/>
                    <a:gd name="T5" fmla="*/ 26 h 492"/>
                    <a:gd name="T6" fmla="*/ 6 w 460"/>
                    <a:gd name="T7" fmla="*/ 28 h 492"/>
                    <a:gd name="T8" fmla="*/ 9 w 460"/>
                    <a:gd name="T9" fmla="*/ 30 h 492"/>
                    <a:gd name="T10" fmla="*/ 12 w 460"/>
                    <a:gd name="T11" fmla="*/ 31 h 492"/>
                    <a:gd name="T12" fmla="*/ 14 w 460"/>
                    <a:gd name="T13" fmla="*/ 31 h 492"/>
                    <a:gd name="T14" fmla="*/ 15 w 460"/>
                    <a:gd name="T15" fmla="*/ 31 h 492"/>
                    <a:gd name="T16" fmla="*/ 16 w 460"/>
                    <a:gd name="T17" fmla="*/ 30 h 492"/>
                    <a:gd name="T18" fmla="*/ 15 w 460"/>
                    <a:gd name="T19" fmla="*/ 29 h 492"/>
                    <a:gd name="T20" fmla="*/ 13 w 460"/>
                    <a:gd name="T21" fmla="*/ 27 h 492"/>
                    <a:gd name="T22" fmla="*/ 11 w 460"/>
                    <a:gd name="T23" fmla="*/ 26 h 492"/>
                    <a:gd name="T24" fmla="*/ 9 w 460"/>
                    <a:gd name="T25" fmla="*/ 24 h 492"/>
                    <a:gd name="T26" fmla="*/ 7 w 460"/>
                    <a:gd name="T27" fmla="*/ 23 h 492"/>
                    <a:gd name="T28" fmla="*/ 6 w 460"/>
                    <a:gd name="T29" fmla="*/ 21 h 492"/>
                    <a:gd name="T30" fmla="*/ 5 w 460"/>
                    <a:gd name="T31" fmla="*/ 20 h 492"/>
                    <a:gd name="T32" fmla="*/ 4 w 460"/>
                    <a:gd name="T33" fmla="*/ 19 h 492"/>
                    <a:gd name="T34" fmla="*/ 4 w 460"/>
                    <a:gd name="T35" fmla="*/ 18 h 492"/>
                    <a:gd name="T36" fmla="*/ 5 w 460"/>
                    <a:gd name="T37" fmla="*/ 18 h 492"/>
                    <a:gd name="T38" fmla="*/ 5 w 460"/>
                    <a:gd name="T39" fmla="*/ 18 h 492"/>
                    <a:gd name="T40" fmla="*/ 6 w 460"/>
                    <a:gd name="T41" fmla="*/ 18 h 492"/>
                    <a:gd name="T42" fmla="*/ 16 w 460"/>
                    <a:gd name="T43" fmla="*/ 26 h 492"/>
                    <a:gd name="T44" fmla="*/ 17 w 460"/>
                    <a:gd name="T45" fmla="*/ 25 h 492"/>
                    <a:gd name="T46" fmla="*/ 17 w 460"/>
                    <a:gd name="T47" fmla="*/ 24 h 492"/>
                    <a:gd name="T48" fmla="*/ 19 w 460"/>
                    <a:gd name="T49" fmla="*/ 23 h 492"/>
                    <a:gd name="T50" fmla="*/ 20 w 460"/>
                    <a:gd name="T51" fmla="*/ 22 h 492"/>
                    <a:gd name="T52" fmla="*/ 20 w 460"/>
                    <a:gd name="T53" fmla="*/ 19 h 492"/>
                    <a:gd name="T54" fmla="*/ 20 w 460"/>
                    <a:gd name="T55" fmla="*/ 17 h 492"/>
                    <a:gd name="T56" fmla="*/ 21 w 460"/>
                    <a:gd name="T57" fmla="*/ 15 h 492"/>
                    <a:gd name="T58" fmla="*/ 22 w 460"/>
                    <a:gd name="T59" fmla="*/ 13 h 492"/>
                    <a:gd name="T60" fmla="*/ 23 w 460"/>
                    <a:gd name="T61" fmla="*/ 11 h 492"/>
                    <a:gd name="T62" fmla="*/ 25 w 460"/>
                    <a:gd name="T63" fmla="*/ 10 h 492"/>
                    <a:gd name="T64" fmla="*/ 27 w 460"/>
                    <a:gd name="T65" fmla="*/ 8 h 492"/>
                    <a:gd name="T66" fmla="*/ 29 w 460"/>
                    <a:gd name="T67" fmla="*/ 7 h 492"/>
                    <a:gd name="T68" fmla="*/ 29 w 460"/>
                    <a:gd name="T69" fmla="*/ 6 h 492"/>
                    <a:gd name="T70" fmla="*/ 28 w 460"/>
                    <a:gd name="T71" fmla="*/ 5 h 492"/>
                    <a:gd name="T72" fmla="*/ 27 w 460"/>
                    <a:gd name="T73" fmla="*/ 4 h 492"/>
                    <a:gd name="T74" fmla="*/ 25 w 460"/>
                    <a:gd name="T75" fmla="*/ 3 h 492"/>
                    <a:gd name="T76" fmla="*/ 23 w 460"/>
                    <a:gd name="T77" fmla="*/ 2 h 492"/>
                    <a:gd name="T78" fmla="*/ 20 w 460"/>
                    <a:gd name="T79" fmla="*/ 1 h 492"/>
                    <a:gd name="T80" fmla="*/ 18 w 460"/>
                    <a:gd name="T81" fmla="*/ 0 h 492"/>
                    <a:gd name="T82" fmla="*/ 15 w 460"/>
                    <a:gd name="T83" fmla="*/ 0 h 492"/>
                    <a:gd name="T84" fmla="*/ 13 w 460"/>
                    <a:gd name="T85" fmla="*/ 0 h 492"/>
                    <a:gd name="T86" fmla="*/ 11 w 460"/>
                    <a:gd name="T87" fmla="*/ 1 h 492"/>
                    <a:gd name="T88" fmla="*/ 8 w 460"/>
                    <a:gd name="T89" fmla="*/ 2 h 492"/>
                    <a:gd name="T90" fmla="*/ 6 w 460"/>
                    <a:gd name="T91" fmla="*/ 4 h 492"/>
                    <a:gd name="T92" fmla="*/ 5 w 460"/>
                    <a:gd name="T93" fmla="*/ 6 h 492"/>
                    <a:gd name="T94" fmla="*/ 3 w 460"/>
                    <a:gd name="T95" fmla="*/ 7 h 492"/>
                    <a:gd name="T96" fmla="*/ 2 w 460"/>
                    <a:gd name="T97" fmla="*/ 10 h 492"/>
                    <a:gd name="T98" fmla="*/ 1 w 460"/>
                    <a:gd name="T99" fmla="*/ 12 h 492"/>
                    <a:gd name="T100" fmla="*/ 1 w 460"/>
                    <a:gd name="T101" fmla="*/ 14 h 492"/>
                    <a:gd name="T102" fmla="*/ 0 w 460"/>
                    <a:gd name="T103" fmla="*/ 17 h 492"/>
                    <a:gd name="T104" fmla="*/ 0 w 460"/>
                    <a:gd name="T105" fmla="*/ 20 h 492"/>
                    <a:gd name="T106" fmla="*/ 1 w 460"/>
                    <a:gd name="T107" fmla="*/ 23 h 492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460" h="492">
                      <a:moveTo>
                        <a:pt x="12" y="356"/>
                      </a:moveTo>
                      <a:lnTo>
                        <a:pt x="30" y="385"/>
                      </a:lnTo>
                      <a:lnTo>
                        <a:pt x="60" y="418"/>
                      </a:lnTo>
                      <a:lnTo>
                        <a:pt x="101" y="445"/>
                      </a:lnTo>
                      <a:lnTo>
                        <a:pt x="145" y="470"/>
                      </a:lnTo>
                      <a:lnTo>
                        <a:pt x="185" y="486"/>
                      </a:lnTo>
                      <a:lnTo>
                        <a:pt x="221" y="492"/>
                      </a:lnTo>
                      <a:lnTo>
                        <a:pt x="242" y="486"/>
                      </a:lnTo>
                      <a:lnTo>
                        <a:pt x="251" y="468"/>
                      </a:lnTo>
                      <a:lnTo>
                        <a:pt x="234" y="454"/>
                      </a:lnTo>
                      <a:lnTo>
                        <a:pt x="207" y="432"/>
                      </a:lnTo>
                      <a:lnTo>
                        <a:pt x="177" y="410"/>
                      </a:lnTo>
                      <a:lnTo>
                        <a:pt x="145" y="385"/>
                      </a:lnTo>
                      <a:lnTo>
                        <a:pt x="113" y="362"/>
                      </a:lnTo>
                      <a:lnTo>
                        <a:pt x="88" y="337"/>
                      </a:lnTo>
                      <a:lnTo>
                        <a:pt x="71" y="315"/>
                      </a:lnTo>
                      <a:lnTo>
                        <a:pt x="65" y="296"/>
                      </a:lnTo>
                      <a:lnTo>
                        <a:pt x="69" y="291"/>
                      </a:lnTo>
                      <a:lnTo>
                        <a:pt x="74" y="288"/>
                      </a:lnTo>
                      <a:lnTo>
                        <a:pt x="83" y="288"/>
                      </a:lnTo>
                      <a:lnTo>
                        <a:pt x="88" y="288"/>
                      </a:lnTo>
                      <a:lnTo>
                        <a:pt x="259" y="418"/>
                      </a:lnTo>
                      <a:lnTo>
                        <a:pt x="267" y="397"/>
                      </a:lnTo>
                      <a:lnTo>
                        <a:pt x="277" y="378"/>
                      </a:lnTo>
                      <a:lnTo>
                        <a:pt x="294" y="358"/>
                      </a:lnTo>
                      <a:lnTo>
                        <a:pt x="313" y="342"/>
                      </a:lnTo>
                      <a:lnTo>
                        <a:pt x="316" y="304"/>
                      </a:lnTo>
                      <a:lnTo>
                        <a:pt x="321" y="268"/>
                      </a:lnTo>
                      <a:lnTo>
                        <a:pt x="332" y="236"/>
                      </a:lnTo>
                      <a:lnTo>
                        <a:pt x="348" y="203"/>
                      </a:lnTo>
                      <a:lnTo>
                        <a:pt x="370" y="176"/>
                      </a:lnTo>
                      <a:lnTo>
                        <a:pt x="395" y="152"/>
                      </a:lnTo>
                      <a:lnTo>
                        <a:pt x="425" y="130"/>
                      </a:lnTo>
                      <a:lnTo>
                        <a:pt x="460" y="117"/>
                      </a:lnTo>
                      <a:lnTo>
                        <a:pt x="455" y="95"/>
                      </a:lnTo>
                      <a:lnTo>
                        <a:pt x="441" y="78"/>
                      </a:lnTo>
                      <a:lnTo>
                        <a:pt x="422" y="62"/>
                      </a:lnTo>
                      <a:lnTo>
                        <a:pt x="402" y="49"/>
                      </a:lnTo>
                      <a:lnTo>
                        <a:pt x="362" y="25"/>
                      </a:lnTo>
                      <a:lnTo>
                        <a:pt x="321" y="7"/>
                      </a:lnTo>
                      <a:lnTo>
                        <a:pt x="280" y="0"/>
                      </a:lnTo>
                      <a:lnTo>
                        <a:pt x="240" y="0"/>
                      </a:lnTo>
                      <a:lnTo>
                        <a:pt x="201" y="5"/>
                      </a:lnTo>
                      <a:lnTo>
                        <a:pt x="166" y="19"/>
                      </a:lnTo>
                      <a:lnTo>
                        <a:pt x="131" y="35"/>
                      </a:lnTo>
                      <a:lnTo>
                        <a:pt x="101" y="60"/>
                      </a:lnTo>
                      <a:lnTo>
                        <a:pt x="74" y="87"/>
                      </a:lnTo>
                      <a:lnTo>
                        <a:pt x="49" y="117"/>
                      </a:lnTo>
                      <a:lnTo>
                        <a:pt x="30" y="152"/>
                      </a:lnTo>
                      <a:lnTo>
                        <a:pt x="14" y="190"/>
                      </a:lnTo>
                      <a:lnTo>
                        <a:pt x="6" y="228"/>
                      </a:lnTo>
                      <a:lnTo>
                        <a:pt x="0" y="272"/>
                      </a:lnTo>
                      <a:lnTo>
                        <a:pt x="3" y="312"/>
                      </a:lnTo>
                      <a:lnTo>
                        <a:pt x="12" y="356"/>
                      </a:lnTo>
                      <a:close/>
                    </a:path>
                  </a:pathLst>
                </a:custGeom>
                <a:solidFill>
                  <a:srgbClr val="996B4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05" name="Freeform 383"/>
                <p:cNvSpPr>
                  <a:spLocks/>
                </p:cNvSpPr>
                <p:nvPr/>
              </p:nvSpPr>
              <p:spPr bwMode="auto">
                <a:xfrm>
                  <a:off x="4777" y="1297"/>
                  <a:ext cx="16" cy="9"/>
                </a:xfrm>
                <a:custGeom>
                  <a:avLst/>
                  <a:gdLst>
                    <a:gd name="T0" fmla="*/ 0 w 66"/>
                    <a:gd name="T1" fmla="*/ 0 h 33"/>
                    <a:gd name="T2" fmla="*/ 2 w 66"/>
                    <a:gd name="T3" fmla="*/ 0 h 33"/>
                    <a:gd name="T4" fmla="*/ 2 w 66"/>
                    <a:gd name="T5" fmla="*/ 1 h 33"/>
                    <a:gd name="T6" fmla="*/ 3 w 66"/>
                    <a:gd name="T7" fmla="*/ 1 h 33"/>
                    <a:gd name="T8" fmla="*/ 3 w 66"/>
                    <a:gd name="T9" fmla="*/ 2 h 33"/>
                    <a:gd name="T10" fmla="*/ 4 w 66"/>
                    <a:gd name="T11" fmla="*/ 2 h 33"/>
                    <a:gd name="T12" fmla="*/ 4 w 66"/>
                    <a:gd name="T13" fmla="*/ 2 h 33"/>
                    <a:gd name="T14" fmla="*/ 4 w 66"/>
                    <a:gd name="T15" fmla="*/ 2 h 33"/>
                    <a:gd name="T16" fmla="*/ 3 w 66"/>
                    <a:gd name="T17" fmla="*/ 2 h 33"/>
                    <a:gd name="T18" fmla="*/ 2 w 66"/>
                    <a:gd name="T19" fmla="*/ 2 h 33"/>
                    <a:gd name="T20" fmla="*/ 1 w 66"/>
                    <a:gd name="T21" fmla="*/ 1 h 33"/>
                    <a:gd name="T22" fmla="*/ 0 w 66"/>
                    <a:gd name="T23" fmla="*/ 0 h 3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66" h="33">
                      <a:moveTo>
                        <a:pt x="0" y="3"/>
                      </a:moveTo>
                      <a:lnTo>
                        <a:pt x="27" y="0"/>
                      </a:lnTo>
                      <a:lnTo>
                        <a:pt x="39" y="8"/>
                      </a:lnTo>
                      <a:lnTo>
                        <a:pt x="49" y="14"/>
                      </a:lnTo>
                      <a:lnTo>
                        <a:pt x="57" y="22"/>
                      </a:lnTo>
                      <a:lnTo>
                        <a:pt x="66" y="28"/>
                      </a:lnTo>
                      <a:lnTo>
                        <a:pt x="66" y="30"/>
                      </a:lnTo>
                      <a:lnTo>
                        <a:pt x="66" y="33"/>
                      </a:lnTo>
                      <a:lnTo>
                        <a:pt x="52" y="28"/>
                      </a:lnTo>
                      <a:lnTo>
                        <a:pt x="36" y="22"/>
                      </a:lnTo>
                      <a:lnTo>
                        <a:pt x="20" y="14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CCAD7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06" name="Freeform 384"/>
                <p:cNvSpPr>
                  <a:spLocks/>
                </p:cNvSpPr>
                <p:nvPr/>
              </p:nvSpPr>
              <p:spPr bwMode="auto">
                <a:xfrm>
                  <a:off x="4772" y="1293"/>
                  <a:ext cx="16" cy="9"/>
                </a:xfrm>
                <a:custGeom>
                  <a:avLst/>
                  <a:gdLst>
                    <a:gd name="T0" fmla="*/ 4 w 65"/>
                    <a:gd name="T1" fmla="*/ 2 h 37"/>
                    <a:gd name="T2" fmla="*/ 3 w 65"/>
                    <a:gd name="T3" fmla="*/ 2 h 37"/>
                    <a:gd name="T4" fmla="*/ 2 w 65"/>
                    <a:gd name="T5" fmla="*/ 2 h 37"/>
                    <a:gd name="T6" fmla="*/ 1 w 65"/>
                    <a:gd name="T7" fmla="*/ 1 h 37"/>
                    <a:gd name="T8" fmla="*/ 0 w 65"/>
                    <a:gd name="T9" fmla="*/ 1 h 37"/>
                    <a:gd name="T10" fmla="*/ 0 w 65"/>
                    <a:gd name="T11" fmla="*/ 0 h 37"/>
                    <a:gd name="T12" fmla="*/ 2 w 65"/>
                    <a:gd name="T13" fmla="*/ 0 h 37"/>
                    <a:gd name="T14" fmla="*/ 2 w 65"/>
                    <a:gd name="T15" fmla="*/ 0 h 37"/>
                    <a:gd name="T16" fmla="*/ 3 w 65"/>
                    <a:gd name="T17" fmla="*/ 1 h 37"/>
                    <a:gd name="T18" fmla="*/ 3 w 65"/>
                    <a:gd name="T19" fmla="*/ 1 h 37"/>
                    <a:gd name="T20" fmla="*/ 4 w 65"/>
                    <a:gd name="T21" fmla="*/ 2 h 3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5" h="37">
                      <a:moveTo>
                        <a:pt x="65" y="30"/>
                      </a:moveTo>
                      <a:lnTo>
                        <a:pt x="44" y="37"/>
                      </a:lnTo>
                      <a:lnTo>
                        <a:pt x="33" y="30"/>
                      </a:lnTo>
                      <a:lnTo>
                        <a:pt x="19" y="25"/>
                      </a:lnTo>
                      <a:lnTo>
                        <a:pt x="9" y="18"/>
                      </a:lnTo>
                      <a:lnTo>
                        <a:pt x="0" y="9"/>
                      </a:lnTo>
                      <a:lnTo>
                        <a:pt x="28" y="0"/>
                      </a:lnTo>
                      <a:lnTo>
                        <a:pt x="35" y="9"/>
                      </a:lnTo>
                      <a:lnTo>
                        <a:pt x="46" y="18"/>
                      </a:lnTo>
                      <a:lnTo>
                        <a:pt x="58" y="25"/>
                      </a:lnTo>
                      <a:lnTo>
                        <a:pt x="65" y="30"/>
                      </a:lnTo>
                      <a:close/>
                    </a:path>
                  </a:pathLst>
                </a:custGeom>
                <a:solidFill>
                  <a:srgbClr val="CCAD7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07" name="Freeform 385"/>
                <p:cNvSpPr>
                  <a:spLocks noEditPoints="1"/>
                </p:cNvSpPr>
                <p:nvPr/>
              </p:nvSpPr>
              <p:spPr bwMode="auto">
                <a:xfrm>
                  <a:off x="4767" y="1282"/>
                  <a:ext cx="33" cy="16"/>
                </a:xfrm>
                <a:custGeom>
                  <a:avLst/>
                  <a:gdLst>
                    <a:gd name="T0" fmla="*/ 4 w 129"/>
                    <a:gd name="T1" fmla="*/ 4 h 63"/>
                    <a:gd name="T2" fmla="*/ 2 w 129"/>
                    <a:gd name="T3" fmla="*/ 4 h 63"/>
                    <a:gd name="T4" fmla="*/ 2 w 129"/>
                    <a:gd name="T5" fmla="*/ 4 h 63"/>
                    <a:gd name="T6" fmla="*/ 1 w 129"/>
                    <a:gd name="T7" fmla="*/ 3 h 63"/>
                    <a:gd name="T8" fmla="*/ 1 w 129"/>
                    <a:gd name="T9" fmla="*/ 3 h 63"/>
                    <a:gd name="T10" fmla="*/ 0 w 129"/>
                    <a:gd name="T11" fmla="*/ 3 h 63"/>
                    <a:gd name="T12" fmla="*/ 2 w 129"/>
                    <a:gd name="T13" fmla="*/ 2 h 63"/>
                    <a:gd name="T14" fmla="*/ 2 w 129"/>
                    <a:gd name="T15" fmla="*/ 2 h 63"/>
                    <a:gd name="T16" fmla="*/ 3 w 129"/>
                    <a:gd name="T17" fmla="*/ 3 h 63"/>
                    <a:gd name="T18" fmla="*/ 4 w 129"/>
                    <a:gd name="T19" fmla="*/ 3 h 63"/>
                    <a:gd name="T20" fmla="*/ 4 w 129"/>
                    <a:gd name="T21" fmla="*/ 4 h 63"/>
                    <a:gd name="T22" fmla="*/ 7 w 129"/>
                    <a:gd name="T23" fmla="*/ 0 h 63"/>
                    <a:gd name="T24" fmla="*/ 8 w 129"/>
                    <a:gd name="T25" fmla="*/ 0 h 63"/>
                    <a:gd name="T26" fmla="*/ 8 w 129"/>
                    <a:gd name="T27" fmla="*/ 0 h 63"/>
                    <a:gd name="T28" fmla="*/ 8 w 129"/>
                    <a:gd name="T29" fmla="*/ 0 h 63"/>
                    <a:gd name="T30" fmla="*/ 8 w 129"/>
                    <a:gd name="T31" fmla="*/ 1 h 63"/>
                    <a:gd name="T32" fmla="*/ 8 w 129"/>
                    <a:gd name="T33" fmla="*/ 1 h 63"/>
                    <a:gd name="T34" fmla="*/ 7 w 129"/>
                    <a:gd name="T35" fmla="*/ 0 h 63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29" h="63">
                      <a:moveTo>
                        <a:pt x="64" y="60"/>
                      </a:moveTo>
                      <a:lnTo>
                        <a:pt x="37" y="63"/>
                      </a:lnTo>
                      <a:lnTo>
                        <a:pt x="27" y="58"/>
                      </a:lnTo>
                      <a:lnTo>
                        <a:pt x="16" y="49"/>
                      </a:lnTo>
                      <a:lnTo>
                        <a:pt x="7" y="44"/>
                      </a:lnTo>
                      <a:lnTo>
                        <a:pt x="0" y="38"/>
                      </a:lnTo>
                      <a:lnTo>
                        <a:pt x="27" y="30"/>
                      </a:lnTo>
                      <a:lnTo>
                        <a:pt x="35" y="35"/>
                      </a:lnTo>
                      <a:lnTo>
                        <a:pt x="43" y="44"/>
                      </a:lnTo>
                      <a:lnTo>
                        <a:pt x="53" y="52"/>
                      </a:lnTo>
                      <a:lnTo>
                        <a:pt x="64" y="60"/>
                      </a:lnTo>
                      <a:close/>
                      <a:moveTo>
                        <a:pt x="111" y="5"/>
                      </a:moveTo>
                      <a:lnTo>
                        <a:pt x="129" y="0"/>
                      </a:lnTo>
                      <a:lnTo>
                        <a:pt x="127" y="3"/>
                      </a:lnTo>
                      <a:lnTo>
                        <a:pt x="124" y="5"/>
                      </a:lnTo>
                      <a:lnTo>
                        <a:pt x="122" y="12"/>
                      </a:lnTo>
                      <a:lnTo>
                        <a:pt x="119" y="14"/>
                      </a:lnTo>
                      <a:lnTo>
                        <a:pt x="111" y="5"/>
                      </a:lnTo>
                      <a:close/>
                    </a:path>
                  </a:pathLst>
                </a:custGeom>
                <a:solidFill>
                  <a:srgbClr val="C6A877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08" name="Freeform 386"/>
                <p:cNvSpPr>
                  <a:spLocks noEditPoints="1"/>
                </p:cNvSpPr>
                <p:nvPr/>
              </p:nvSpPr>
              <p:spPr bwMode="auto">
                <a:xfrm>
                  <a:off x="4763" y="1275"/>
                  <a:ext cx="43" cy="20"/>
                </a:xfrm>
                <a:custGeom>
                  <a:avLst/>
                  <a:gdLst>
                    <a:gd name="T0" fmla="*/ 4 w 173"/>
                    <a:gd name="T1" fmla="*/ 5 h 79"/>
                    <a:gd name="T2" fmla="*/ 2 w 173"/>
                    <a:gd name="T3" fmla="*/ 5 h 79"/>
                    <a:gd name="T4" fmla="*/ 1 w 173"/>
                    <a:gd name="T5" fmla="*/ 5 h 79"/>
                    <a:gd name="T6" fmla="*/ 1 w 173"/>
                    <a:gd name="T7" fmla="*/ 4 h 79"/>
                    <a:gd name="T8" fmla="*/ 0 w 173"/>
                    <a:gd name="T9" fmla="*/ 4 h 79"/>
                    <a:gd name="T10" fmla="*/ 0 w 173"/>
                    <a:gd name="T11" fmla="*/ 4 h 79"/>
                    <a:gd name="T12" fmla="*/ 1 w 173"/>
                    <a:gd name="T13" fmla="*/ 3 h 79"/>
                    <a:gd name="T14" fmla="*/ 2 w 173"/>
                    <a:gd name="T15" fmla="*/ 3 h 79"/>
                    <a:gd name="T16" fmla="*/ 2 w 173"/>
                    <a:gd name="T17" fmla="*/ 4 h 79"/>
                    <a:gd name="T18" fmla="*/ 3 w 173"/>
                    <a:gd name="T19" fmla="*/ 4 h 79"/>
                    <a:gd name="T20" fmla="*/ 4 w 173"/>
                    <a:gd name="T21" fmla="*/ 5 h 79"/>
                    <a:gd name="T22" fmla="*/ 7 w 173"/>
                    <a:gd name="T23" fmla="*/ 2 h 79"/>
                    <a:gd name="T24" fmla="*/ 11 w 173"/>
                    <a:gd name="T25" fmla="*/ 0 h 79"/>
                    <a:gd name="T26" fmla="*/ 10 w 173"/>
                    <a:gd name="T27" fmla="*/ 1 h 79"/>
                    <a:gd name="T28" fmla="*/ 10 w 173"/>
                    <a:gd name="T29" fmla="*/ 2 h 79"/>
                    <a:gd name="T30" fmla="*/ 9 w 173"/>
                    <a:gd name="T31" fmla="*/ 2 h 79"/>
                    <a:gd name="T32" fmla="*/ 8 w 173"/>
                    <a:gd name="T33" fmla="*/ 3 h 79"/>
                    <a:gd name="T34" fmla="*/ 7 w 173"/>
                    <a:gd name="T35" fmla="*/ 2 h 7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73" h="79">
                      <a:moveTo>
                        <a:pt x="65" y="70"/>
                      </a:moveTo>
                      <a:lnTo>
                        <a:pt x="37" y="79"/>
                      </a:lnTo>
                      <a:lnTo>
                        <a:pt x="26" y="74"/>
                      </a:lnTo>
                      <a:lnTo>
                        <a:pt x="16" y="65"/>
                      </a:lnTo>
                      <a:lnTo>
                        <a:pt x="7" y="60"/>
                      </a:lnTo>
                      <a:lnTo>
                        <a:pt x="0" y="54"/>
                      </a:lnTo>
                      <a:lnTo>
                        <a:pt x="26" y="47"/>
                      </a:lnTo>
                      <a:lnTo>
                        <a:pt x="35" y="52"/>
                      </a:lnTo>
                      <a:lnTo>
                        <a:pt x="42" y="58"/>
                      </a:lnTo>
                      <a:lnTo>
                        <a:pt x="54" y="65"/>
                      </a:lnTo>
                      <a:lnTo>
                        <a:pt x="65" y="70"/>
                      </a:lnTo>
                      <a:close/>
                      <a:moveTo>
                        <a:pt x="111" y="22"/>
                      </a:moveTo>
                      <a:lnTo>
                        <a:pt x="173" y="0"/>
                      </a:lnTo>
                      <a:lnTo>
                        <a:pt x="162" y="12"/>
                      </a:lnTo>
                      <a:lnTo>
                        <a:pt x="155" y="22"/>
                      </a:lnTo>
                      <a:lnTo>
                        <a:pt x="146" y="33"/>
                      </a:lnTo>
                      <a:lnTo>
                        <a:pt x="138" y="44"/>
                      </a:lnTo>
                      <a:lnTo>
                        <a:pt x="111" y="22"/>
                      </a:lnTo>
                      <a:close/>
                    </a:path>
                  </a:pathLst>
                </a:custGeom>
                <a:solidFill>
                  <a:srgbClr val="C1A07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09" name="Freeform 387"/>
                <p:cNvSpPr>
                  <a:spLocks noEditPoints="1"/>
                </p:cNvSpPr>
                <p:nvPr/>
              </p:nvSpPr>
              <p:spPr bwMode="auto">
                <a:xfrm>
                  <a:off x="4759" y="1270"/>
                  <a:ext cx="50" cy="22"/>
                </a:xfrm>
                <a:custGeom>
                  <a:avLst/>
                  <a:gdLst>
                    <a:gd name="T0" fmla="*/ 10 w 200"/>
                    <a:gd name="T1" fmla="*/ 3 h 90"/>
                    <a:gd name="T2" fmla="*/ 9 w 200"/>
                    <a:gd name="T3" fmla="*/ 3 h 90"/>
                    <a:gd name="T4" fmla="*/ 7 w 200"/>
                    <a:gd name="T5" fmla="*/ 2 h 90"/>
                    <a:gd name="T6" fmla="*/ 13 w 200"/>
                    <a:gd name="T7" fmla="*/ 0 h 90"/>
                    <a:gd name="T8" fmla="*/ 13 w 200"/>
                    <a:gd name="T9" fmla="*/ 0 h 90"/>
                    <a:gd name="T10" fmla="*/ 13 w 200"/>
                    <a:gd name="T11" fmla="*/ 0 h 90"/>
                    <a:gd name="T12" fmla="*/ 13 w 200"/>
                    <a:gd name="T13" fmla="*/ 1 h 90"/>
                    <a:gd name="T14" fmla="*/ 13 w 200"/>
                    <a:gd name="T15" fmla="*/ 1 h 90"/>
                    <a:gd name="T16" fmla="*/ 12 w 200"/>
                    <a:gd name="T17" fmla="*/ 1 h 90"/>
                    <a:gd name="T18" fmla="*/ 11 w 200"/>
                    <a:gd name="T19" fmla="*/ 2 h 90"/>
                    <a:gd name="T20" fmla="*/ 11 w 200"/>
                    <a:gd name="T21" fmla="*/ 2 h 90"/>
                    <a:gd name="T22" fmla="*/ 10 w 200"/>
                    <a:gd name="T23" fmla="*/ 3 h 90"/>
                    <a:gd name="T24" fmla="*/ 4 w 200"/>
                    <a:gd name="T25" fmla="*/ 5 h 90"/>
                    <a:gd name="T26" fmla="*/ 2 w 200"/>
                    <a:gd name="T27" fmla="*/ 5 h 90"/>
                    <a:gd name="T28" fmla="*/ 2 w 200"/>
                    <a:gd name="T29" fmla="*/ 5 h 90"/>
                    <a:gd name="T30" fmla="*/ 1 w 200"/>
                    <a:gd name="T31" fmla="*/ 4 h 90"/>
                    <a:gd name="T32" fmla="*/ 0 w 200"/>
                    <a:gd name="T33" fmla="*/ 4 h 90"/>
                    <a:gd name="T34" fmla="*/ 0 w 200"/>
                    <a:gd name="T35" fmla="*/ 4 h 90"/>
                    <a:gd name="T36" fmla="*/ 2 w 200"/>
                    <a:gd name="T37" fmla="*/ 3 h 90"/>
                    <a:gd name="T38" fmla="*/ 2 w 200"/>
                    <a:gd name="T39" fmla="*/ 4 h 90"/>
                    <a:gd name="T40" fmla="*/ 3 w 200"/>
                    <a:gd name="T41" fmla="*/ 4 h 90"/>
                    <a:gd name="T42" fmla="*/ 3 w 200"/>
                    <a:gd name="T43" fmla="*/ 4 h 90"/>
                    <a:gd name="T44" fmla="*/ 4 w 200"/>
                    <a:gd name="T45" fmla="*/ 5 h 90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200" h="90">
                      <a:moveTo>
                        <a:pt x="164" y="52"/>
                      </a:moveTo>
                      <a:lnTo>
                        <a:pt x="146" y="57"/>
                      </a:lnTo>
                      <a:lnTo>
                        <a:pt x="108" y="30"/>
                      </a:lnTo>
                      <a:lnTo>
                        <a:pt x="200" y="0"/>
                      </a:lnTo>
                      <a:lnTo>
                        <a:pt x="200" y="4"/>
                      </a:lnTo>
                      <a:lnTo>
                        <a:pt x="200" y="9"/>
                      </a:lnTo>
                      <a:lnTo>
                        <a:pt x="200" y="11"/>
                      </a:lnTo>
                      <a:lnTo>
                        <a:pt x="200" y="14"/>
                      </a:lnTo>
                      <a:lnTo>
                        <a:pt x="189" y="22"/>
                      </a:lnTo>
                      <a:lnTo>
                        <a:pt x="178" y="34"/>
                      </a:lnTo>
                      <a:lnTo>
                        <a:pt x="171" y="41"/>
                      </a:lnTo>
                      <a:lnTo>
                        <a:pt x="164" y="52"/>
                      </a:lnTo>
                      <a:close/>
                      <a:moveTo>
                        <a:pt x="62" y="82"/>
                      </a:moveTo>
                      <a:lnTo>
                        <a:pt x="35" y="90"/>
                      </a:lnTo>
                      <a:lnTo>
                        <a:pt x="23" y="82"/>
                      </a:lnTo>
                      <a:lnTo>
                        <a:pt x="12" y="74"/>
                      </a:lnTo>
                      <a:lnTo>
                        <a:pt x="5" y="66"/>
                      </a:lnTo>
                      <a:lnTo>
                        <a:pt x="0" y="60"/>
                      </a:lnTo>
                      <a:lnTo>
                        <a:pt x="23" y="52"/>
                      </a:lnTo>
                      <a:lnTo>
                        <a:pt x="32" y="60"/>
                      </a:lnTo>
                      <a:lnTo>
                        <a:pt x="40" y="66"/>
                      </a:lnTo>
                      <a:lnTo>
                        <a:pt x="51" y="74"/>
                      </a:lnTo>
                      <a:lnTo>
                        <a:pt x="62" y="82"/>
                      </a:lnTo>
                      <a:close/>
                    </a:path>
                  </a:pathLst>
                </a:custGeom>
                <a:solidFill>
                  <a:srgbClr val="BF9B7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10" name="Freeform 388"/>
                <p:cNvSpPr>
                  <a:spLocks noEditPoints="1"/>
                </p:cNvSpPr>
                <p:nvPr/>
              </p:nvSpPr>
              <p:spPr bwMode="auto">
                <a:xfrm>
                  <a:off x="4756" y="1265"/>
                  <a:ext cx="53" cy="24"/>
                </a:xfrm>
                <a:custGeom>
                  <a:avLst/>
                  <a:gdLst>
                    <a:gd name="T0" fmla="*/ 13 w 209"/>
                    <a:gd name="T1" fmla="*/ 3 h 95"/>
                    <a:gd name="T2" fmla="*/ 9 w 209"/>
                    <a:gd name="T3" fmla="*/ 4 h 95"/>
                    <a:gd name="T4" fmla="*/ 6 w 209"/>
                    <a:gd name="T5" fmla="*/ 2 h 95"/>
                    <a:gd name="T6" fmla="*/ 13 w 209"/>
                    <a:gd name="T7" fmla="*/ 0 h 95"/>
                    <a:gd name="T8" fmla="*/ 13 w 209"/>
                    <a:gd name="T9" fmla="*/ 1 h 95"/>
                    <a:gd name="T10" fmla="*/ 13 w 209"/>
                    <a:gd name="T11" fmla="*/ 1 h 95"/>
                    <a:gd name="T12" fmla="*/ 13 w 209"/>
                    <a:gd name="T13" fmla="*/ 2 h 95"/>
                    <a:gd name="T14" fmla="*/ 13 w 209"/>
                    <a:gd name="T15" fmla="*/ 2 h 95"/>
                    <a:gd name="T16" fmla="*/ 13 w 209"/>
                    <a:gd name="T17" fmla="*/ 2 h 95"/>
                    <a:gd name="T18" fmla="*/ 13 w 209"/>
                    <a:gd name="T19" fmla="*/ 3 h 95"/>
                    <a:gd name="T20" fmla="*/ 13 w 209"/>
                    <a:gd name="T21" fmla="*/ 3 h 95"/>
                    <a:gd name="T22" fmla="*/ 13 w 209"/>
                    <a:gd name="T23" fmla="*/ 3 h 95"/>
                    <a:gd name="T24" fmla="*/ 3 w 209"/>
                    <a:gd name="T25" fmla="*/ 6 h 95"/>
                    <a:gd name="T26" fmla="*/ 2 w 209"/>
                    <a:gd name="T27" fmla="*/ 6 h 95"/>
                    <a:gd name="T28" fmla="*/ 1 w 209"/>
                    <a:gd name="T29" fmla="*/ 6 h 95"/>
                    <a:gd name="T30" fmla="*/ 1 w 209"/>
                    <a:gd name="T31" fmla="*/ 5 h 95"/>
                    <a:gd name="T32" fmla="*/ 0 w 209"/>
                    <a:gd name="T33" fmla="*/ 5 h 95"/>
                    <a:gd name="T34" fmla="*/ 0 w 209"/>
                    <a:gd name="T35" fmla="*/ 4 h 95"/>
                    <a:gd name="T36" fmla="*/ 1 w 209"/>
                    <a:gd name="T37" fmla="*/ 4 h 95"/>
                    <a:gd name="T38" fmla="*/ 1 w 209"/>
                    <a:gd name="T39" fmla="*/ 4 h 95"/>
                    <a:gd name="T40" fmla="*/ 2 w 209"/>
                    <a:gd name="T41" fmla="*/ 5 h 95"/>
                    <a:gd name="T42" fmla="*/ 3 w 209"/>
                    <a:gd name="T43" fmla="*/ 5 h 95"/>
                    <a:gd name="T44" fmla="*/ 3 w 209"/>
                    <a:gd name="T45" fmla="*/ 6 h 95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209" h="95">
                      <a:moveTo>
                        <a:pt x="198" y="41"/>
                      </a:moveTo>
                      <a:lnTo>
                        <a:pt x="136" y="63"/>
                      </a:lnTo>
                      <a:lnTo>
                        <a:pt x="97" y="33"/>
                      </a:lnTo>
                      <a:lnTo>
                        <a:pt x="209" y="0"/>
                      </a:lnTo>
                      <a:lnTo>
                        <a:pt x="209" y="9"/>
                      </a:lnTo>
                      <a:lnTo>
                        <a:pt x="209" y="17"/>
                      </a:lnTo>
                      <a:lnTo>
                        <a:pt x="209" y="25"/>
                      </a:lnTo>
                      <a:lnTo>
                        <a:pt x="209" y="33"/>
                      </a:lnTo>
                      <a:lnTo>
                        <a:pt x="203" y="35"/>
                      </a:lnTo>
                      <a:lnTo>
                        <a:pt x="201" y="39"/>
                      </a:lnTo>
                      <a:lnTo>
                        <a:pt x="201" y="41"/>
                      </a:lnTo>
                      <a:lnTo>
                        <a:pt x="198" y="41"/>
                      </a:lnTo>
                      <a:close/>
                      <a:moveTo>
                        <a:pt x="51" y="88"/>
                      </a:moveTo>
                      <a:lnTo>
                        <a:pt x="25" y="95"/>
                      </a:lnTo>
                      <a:lnTo>
                        <a:pt x="16" y="88"/>
                      </a:lnTo>
                      <a:lnTo>
                        <a:pt x="9" y="79"/>
                      </a:lnTo>
                      <a:lnTo>
                        <a:pt x="5" y="71"/>
                      </a:lnTo>
                      <a:lnTo>
                        <a:pt x="0" y="63"/>
                      </a:lnTo>
                      <a:lnTo>
                        <a:pt x="11" y="55"/>
                      </a:lnTo>
                      <a:lnTo>
                        <a:pt x="21" y="63"/>
                      </a:lnTo>
                      <a:lnTo>
                        <a:pt x="30" y="71"/>
                      </a:lnTo>
                      <a:lnTo>
                        <a:pt x="41" y="79"/>
                      </a:lnTo>
                      <a:lnTo>
                        <a:pt x="51" y="88"/>
                      </a:lnTo>
                      <a:close/>
                    </a:path>
                  </a:pathLst>
                </a:custGeom>
                <a:solidFill>
                  <a:srgbClr val="BA966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11" name="Freeform 389"/>
                <p:cNvSpPr>
                  <a:spLocks noEditPoints="1"/>
                </p:cNvSpPr>
                <p:nvPr/>
              </p:nvSpPr>
              <p:spPr bwMode="auto">
                <a:xfrm>
                  <a:off x="4754" y="1259"/>
                  <a:ext cx="55" cy="26"/>
                </a:xfrm>
                <a:custGeom>
                  <a:avLst/>
                  <a:gdLst>
                    <a:gd name="T0" fmla="*/ 13 w 223"/>
                    <a:gd name="T1" fmla="*/ 3 h 100"/>
                    <a:gd name="T2" fmla="*/ 8 w 223"/>
                    <a:gd name="T3" fmla="*/ 5 h 100"/>
                    <a:gd name="T4" fmla="*/ 5 w 223"/>
                    <a:gd name="T5" fmla="*/ 3 h 100"/>
                    <a:gd name="T6" fmla="*/ 14 w 223"/>
                    <a:gd name="T7" fmla="*/ 0 h 100"/>
                    <a:gd name="T8" fmla="*/ 13 w 223"/>
                    <a:gd name="T9" fmla="*/ 1 h 100"/>
                    <a:gd name="T10" fmla="*/ 13 w 223"/>
                    <a:gd name="T11" fmla="*/ 1 h 100"/>
                    <a:gd name="T12" fmla="*/ 13 w 223"/>
                    <a:gd name="T13" fmla="*/ 2 h 100"/>
                    <a:gd name="T14" fmla="*/ 13 w 223"/>
                    <a:gd name="T15" fmla="*/ 3 h 100"/>
                    <a:gd name="T16" fmla="*/ 3 w 223"/>
                    <a:gd name="T17" fmla="*/ 6 h 100"/>
                    <a:gd name="T18" fmla="*/ 1 w 223"/>
                    <a:gd name="T19" fmla="*/ 7 h 100"/>
                    <a:gd name="T20" fmla="*/ 1 w 223"/>
                    <a:gd name="T21" fmla="*/ 7 h 100"/>
                    <a:gd name="T22" fmla="*/ 1 w 223"/>
                    <a:gd name="T23" fmla="*/ 6 h 100"/>
                    <a:gd name="T24" fmla="*/ 0 w 223"/>
                    <a:gd name="T25" fmla="*/ 5 h 100"/>
                    <a:gd name="T26" fmla="*/ 0 w 223"/>
                    <a:gd name="T27" fmla="*/ 5 h 100"/>
                    <a:gd name="T28" fmla="*/ 0 w 223"/>
                    <a:gd name="T29" fmla="*/ 5 h 100"/>
                    <a:gd name="T30" fmla="*/ 0 w 223"/>
                    <a:gd name="T31" fmla="*/ 5 h 100"/>
                    <a:gd name="T32" fmla="*/ 0 w 223"/>
                    <a:gd name="T33" fmla="*/ 5 h 100"/>
                    <a:gd name="T34" fmla="*/ 0 w 223"/>
                    <a:gd name="T35" fmla="*/ 4 h 100"/>
                    <a:gd name="T36" fmla="*/ 0 w 223"/>
                    <a:gd name="T37" fmla="*/ 4 h 100"/>
                    <a:gd name="T38" fmla="*/ 1 w 223"/>
                    <a:gd name="T39" fmla="*/ 5 h 100"/>
                    <a:gd name="T40" fmla="*/ 1 w 223"/>
                    <a:gd name="T41" fmla="*/ 5 h 100"/>
                    <a:gd name="T42" fmla="*/ 2 w 223"/>
                    <a:gd name="T43" fmla="*/ 6 h 100"/>
                    <a:gd name="T44" fmla="*/ 3 w 223"/>
                    <a:gd name="T45" fmla="*/ 6 h 100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223" h="100">
                      <a:moveTo>
                        <a:pt x="220" y="40"/>
                      </a:moveTo>
                      <a:lnTo>
                        <a:pt x="128" y="70"/>
                      </a:lnTo>
                      <a:lnTo>
                        <a:pt x="90" y="38"/>
                      </a:lnTo>
                      <a:lnTo>
                        <a:pt x="223" y="0"/>
                      </a:lnTo>
                      <a:lnTo>
                        <a:pt x="220" y="10"/>
                      </a:lnTo>
                      <a:lnTo>
                        <a:pt x="220" y="21"/>
                      </a:lnTo>
                      <a:lnTo>
                        <a:pt x="220" y="33"/>
                      </a:lnTo>
                      <a:lnTo>
                        <a:pt x="220" y="40"/>
                      </a:lnTo>
                      <a:close/>
                      <a:moveTo>
                        <a:pt x="43" y="92"/>
                      </a:moveTo>
                      <a:lnTo>
                        <a:pt x="20" y="100"/>
                      </a:lnTo>
                      <a:lnTo>
                        <a:pt x="13" y="95"/>
                      </a:lnTo>
                      <a:lnTo>
                        <a:pt x="11" y="86"/>
                      </a:lnTo>
                      <a:lnTo>
                        <a:pt x="6" y="81"/>
                      </a:lnTo>
                      <a:lnTo>
                        <a:pt x="2" y="76"/>
                      </a:lnTo>
                      <a:lnTo>
                        <a:pt x="2" y="74"/>
                      </a:lnTo>
                      <a:lnTo>
                        <a:pt x="2" y="70"/>
                      </a:lnTo>
                      <a:lnTo>
                        <a:pt x="0" y="68"/>
                      </a:lnTo>
                      <a:lnTo>
                        <a:pt x="0" y="62"/>
                      </a:lnTo>
                      <a:lnTo>
                        <a:pt x="8" y="62"/>
                      </a:lnTo>
                      <a:lnTo>
                        <a:pt x="16" y="70"/>
                      </a:lnTo>
                      <a:lnTo>
                        <a:pt x="25" y="76"/>
                      </a:lnTo>
                      <a:lnTo>
                        <a:pt x="32" y="84"/>
                      </a:lnTo>
                      <a:lnTo>
                        <a:pt x="43" y="92"/>
                      </a:lnTo>
                      <a:close/>
                    </a:path>
                  </a:pathLst>
                </a:custGeom>
                <a:solidFill>
                  <a:srgbClr val="B58E6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12" name="Freeform 390"/>
                <p:cNvSpPr>
                  <a:spLocks noEditPoints="1"/>
                </p:cNvSpPr>
                <p:nvPr/>
              </p:nvSpPr>
              <p:spPr bwMode="auto">
                <a:xfrm>
                  <a:off x="4754" y="1254"/>
                  <a:ext cx="58" cy="27"/>
                </a:xfrm>
                <a:custGeom>
                  <a:avLst/>
                  <a:gdLst>
                    <a:gd name="T0" fmla="*/ 14 w 231"/>
                    <a:gd name="T1" fmla="*/ 3 h 106"/>
                    <a:gd name="T2" fmla="*/ 7 w 231"/>
                    <a:gd name="T3" fmla="*/ 5 h 106"/>
                    <a:gd name="T4" fmla="*/ 4 w 231"/>
                    <a:gd name="T5" fmla="*/ 3 h 106"/>
                    <a:gd name="T6" fmla="*/ 15 w 231"/>
                    <a:gd name="T7" fmla="*/ 0 h 106"/>
                    <a:gd name="T8" fmla="*/ 14 w 231"/>
                    <a:gd name="T9" fmla="*/ 1 h 106"/>
                    <a:gd name="T10" fmla="*/ 14 w 231"/>
                    <a:gd name="T11" fmla="*/ 2 h 106"/>
                    <a:gd name="T12" fmla="*/ 14 w 231"/>
                    <a:gd name="T13" fmla="*/ 2 h 106"/>
                    <a:gd name="T14" fmla="*/ 14 w 231"/>
                    <a:gd name="T15" fmla="*/ 3 h 106"/>
                    <a:gd name="T16" fmla="*/ 2 w 231"/>
                    <a:gd name="T17" fmla="*/ 6 h 106"/>
                    <a:gd name="T18" fmla="*/ 1 w 231"/>
                    <a:gd name="T19" fmla="*/ 7 h 106"/>
                    <a:gd name="T20" fmla="*/ 1 w 231"/>
                    <a:gd name="T21" fmla="*/ 7 h 106"/>
                    <a:gd name="T22" fmla="*/ 1 w 231"/>
                    <a:gd name="T23" fmla="*/ 7 h 106"/>
                    <a:gd name="T24" fmla="*/ 1 w 231"/>
                    <a:gd name="T25" fmla="*/ 6 h 106"/>
                    <a:gd name="T26" fmla="*/ 0 w 231"/>
                    <a:gd name="T27" fmla="*/ 6 h 106"/>
                    <a:gd name="T28" fmla="*/ 0 w 231"/>
                    <a:gd name="T29" fmla="*/ 6 h 106"/>
                    <a:gd name="T30" fmla="*/ 0 w 231"/>
                    <a:gd name="T31" fmla="*/ 6 h 106"/>
                    <a:gd name="T32" fmla="*/ 0 w 231"/>
                    <a:gd name="T33" fmla="*/ 5 h 106"/>
                    <a:gd name="T34" fmla="*/ 0 w 231"/>
                    <a:gd name="T35" fmla="*/ 5 h 106"/>
                    <a:gd name="T36" fmla="*/ 0 w 231"/>
                    <a:gd name="T37" fmla="*/ 5 h 106"/>
                    <a:gd name="T38" fmla="*/ 1 w 231"/>
                    <a:gd name="T39" fmla="*/ 6 h 106"/>
                    <a:gd name="T40" fmla="*/ 1 w 231"/>
                    <a:gd name="T41" fmla="*/ 6 h 106"/>
                    <a:gd name="T42" fmla="*/ 2 w 231"/>
                    <a:gd name="T43" fmla="*/ 6 h 106"/>
                    <a:gd name="T44" fmla="*/ 3 w 231"/>
                    <a:gd name="T45" fmla="*/ 4 h 106"/>
                    <a:gd name="T46" fmla="*/ 3 w 231"/>
                    <a:gd name="T47" fmla="*/ 3 h 106"/>
                    <a:gd name="T48" fmla="*/ 3 w 231"/>
                    <a:gd name="T49" fmla="*/ 4 h 106"/>
                    <a:gd name="T50" fmla="*/ 3 w 231"/>
                    <a:gd name="T51" fmla="*/ 4 h 106"/>
                    <a:gd name="T52" fmla="*/ 3 w 231"/>
                    <a:gd name="T53" fmla="*/ 4 h 106"/>
                    <a:gd name="T54" fmla="*/ 3 w 231"/>
                    <a:gd name="T55" fmla="*/ 4 h 106"/>
                    <a:gd name="T56" fmla="*/ 3 w 231"/>
                    <a:gd name="T57" fmla="*/ 4 h 10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231" h="106">
                      <a:moveTo>
                        <a:pt x="220" y="43"/>
                      </a:moveTo>
                      <a:lnTo>
                        <a:pt x="108" y="76"/>
                      </a:lnTo>
                      <a:lnTo>
                        <a:pt x="68" y="46"/>
                      </a:lnTo>
                      <a:lnTo>
                        <a:pt x="231" y="0"/>
                      </a:lnTo>
                      <a:lnTo>
                        <a:pt x="226" y="11"/>
                      </a:lnTo>
                      <a:lnTo>
                        <a:pt x="223" y="22"/>
                      </a:lnTo>
                      <a:lnTo>
                        <a:pt x="220" y="32"/>
                      </a:lnTo>
                      <a:lnTo>
                        <a:pt x="220" y="43"/>
                      </a:lnTo>
                      <a:close/>
                      <a:moveTo>
                        <a:pt x="22" y="98"/>
                      </a:moveTo>
                      <a:lnTo>
                        <a:pt x="11" y="106"/>
                      </a:lnTo>
                      <a:lnTo>
                        <a:pt x="8" y="103"/>
                      </a:lnTo>
                      <a:lnTo>
                        <a:pt x="8" y="101"/>
                      </a:lnTo>
                      <a:lnTo>
                        <a:pt x="6" y="98"/>
                      </a:lnTo>
                      <a:lnTo>
                        <a:pt x="2" y="98"/>
                      </a:lnTo>
                      <a:lnTo>
                        <a:pt x="0" y="92"/>
                      </a:lnTo>
                      <a:lnTo>
                        <a:pt x="0" y="87"/>
                      </a:lnTo>
                      <a:lnTo>
                        <a:pt x="0" y="82"/>
                      </a:lnTo>
                      <a:lnTo>
                        <a:pt x="0" y="76"/>
                      </a:lnTo>
                      <a:lnTo>
                        <a:pt x="2" y="82"/>
                      </a:lnTo>
                      <a:lnTo>
                        <a:pt x="11" y="87"/>
                      </a:lnTo>
                      <a:lnTo>
                        <a:pt x="16" y="92"/>
                      </a:lnTo>
                      <a:lnTo>
                        <a:pt x="22" y="98"/>
                      </a:lnTo>
                      <a:close/>
                      <a:moveTo>
                        <a:pt x="38" y="55"/>
                      </a:moveTo>
                      <a:lnTo>
                        <a:pt x="46" y="52"/>
                      </a:lnTo>
                      <a:lnTo>
                        <a:pt x="46" y="55"/>
                      </a:lnTo>
                      <a:lnTo>
                        <a:pt x="46" y="57"/>
                      </a:lnTo>
                      <a:lnTo>
                        <a:pt x="46" y="60"/>
                      </a:lnTo>
                      <a:lnTo>
                        <a:pt x="46" y="62"/>
                      </a:lnTo>
                      <a:lnTo>
                        <a:pt x="38" y="55"/>
                      </a:lnTo>
                      <a:close/>
                    </a:path>
                  </a:pathLst>
                </a:custGeom>
                <a:solidFill>
                  <a:srgbClr val="AF896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13" name="Freeform 391"/>
                <p:cNvSpPr>
                  <a:spLocks noEditPoints="1"/>
                </p:cNvSpPr>
                <p:nvPr/>
              </p:nvSpPr>
              <p:spPr bwMode="auto">
                <a:xfrm>
                  <a:off x="4754" y="1249"/>
                  <a:ext cx="59" cy="26"/>
                </a:xfrm>
                <a:custGeom>
                  <a:avLst/>
                  <a:gdLst>
                    <a:gd name="T0" fmla="*/ 14 w 237"/>
                    <a:gd name="T1" fmla="*/ 3 h 103"/>
                    <a:gd name="T2" fmla="*/ 5 w 237"/>
                    <a:gd name="T3" fmla="*/ 5 h 103"/>
                    <a:gd name="T4" fmla="*/ 4 w 237"/>
                    <a:gd name="T5" fmla="*/ 4 h 103"/>
                    <a:gd name="T6" fmla="*/ 4 w 237"/>
                    <a:gd name="T7" fmla="*/ 4 h 103"/>
                    <a:gd name="T8" fmla="*/ 3 w 237"/>
                    <a:gd name="T9" fmla="*/ 4 h 103"/>
                    <a:gd name="T10" fmla="*/ 3 w 237"/>
                    <a:gd name="T11" fmla="*/ 4 h 103"/>
                    <a:gd name="T12" fmla="*/ 3 w 237"/>
                    <a:gd name="T13" fmla="*/ 5 h 103"/>
                    <a:gd name="T14" fmla="*/ 3 w 237"/>
                    <a:gd name="T15" fmla="*/ 5 h 103"/>
                    <a:gd name="T16" fmla="*/ 3 w 237"/>
                    <a:gd name="T17" fmla="*/ 5 h 103"/>
                    <a:gd name="T18" fmla="*/ 3 w 237"/>
                    <a:gd name="T19" fmla="*/ 5 h 103"/>
                    <a:gd name="T20" fmla="*/ 3 w 237"/>
                    <a:gd name="T21" fmla="*/ 5 h 103"/>
                    <a:gd name="T22" fmla="*/ 1 w 237"/>
                    <a:gd name="T23" fmla="*/ 4 h 103"/>
                    <a:gd name="T24" fmla="*/ 15 w 237"/>
                    <a:gd name="T25" fmla="*/ 0 h 103"/>
                    <a:gd name="T26" fmla="*/ 14 w 237"/>
                    <a:gd name="T27" fmla="*/ 1 h 103"/>
                    <a:gd name="T28" fmla="*/ 14 w 237"/>
                    <a:gd name="T29" fmla="*/ 1 h 103"/>
                    <a:gd name="T30" fmla="*/ 14 w 237"/>
                    <a:gd name="T31" fmla="*/ 2 h 103"/>
                    <a:gd name="T32" fmla="*/ 14 w 237"/>
                    <a:gd name="T33" fmla="*/ 3 h 103"/>
                    <a:gd name="T34" fmla="*/ 0 w 237"/>
                    <a:gd name="T35" fmla="*/ 7 h 103"/>
                    <a:gd name="T36" fmla="*/ 0 w 237"/>
                    <a:gd name="T37" fmla="*/ 7 h 103"/>
                    <a:gd name="T38" fmla="*/ 0 w 237"/>
                    <a:gd name="T39" fmla="*/ 6 h 103"/>
                    <a:gd name="T40" fmla="*/ 0 w 237"/>
                    <a:gd name="T41" fmla="*/ 6 h 103"/>
                    <a:gd name="T42" fmla="*/ 0 w 237"/>
                    <a:gd name="T43" fmla="*/ 6 h 103"/>
                    <a:gd name="T44" fmla="*/ 0 w 237"/>
                    <a:gd name="T45" fmla="*/ 6 h 103"/>
                    <a:gd name="T46" fmla="*/ 0 w 237"/>
                    <a:gd name="T47" fmla="*/ 6 h 103"/>
                    <a:gd name="T48" fmla="*/ 0 w 237"/>
                    <a:gd name="T49" fmla="*/ 7 h 103"/>
                    <a:gd name="T50" fmla="*/ 0 w 237"/>
                    <a:gd name="T51" fmla="*/ 7 h 103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237" h="103">
                      <a:moveTo>
                        <a:pt x="223" y="41"/>
                      </a:moveTo>
                      <a:lnTo>
                        <a:pt x="90" y="79"/>
                      </a:lnTo>
                      <a:lnTo>
                        <a:pt x="66" y="62"/>
                      </a:lnTo>
                      <a:lnTo>
                        <a:pt x="60" y="62"/>
                      </a:lnTo>
                      <a:lnTo>
                        <a:pt x="55" y="62"/>
                      </a:lnTo>
                      <a:lnTo>
                        <a:pt x="48" y="65"/>
                      </a:lnTo>
                      <a:lnTo>
                        <a:pt x="46" y="71"/>
                      </a:lnTo>
                      <a:lnTo>
                        <a:pt x="46" y="74"/>
                      </a:lnTo>
                      <a:lnTo>
                        <a:pt x="46" y="76"/>
                      </a:lnTo>
                      <a:lnTo>
                        <a:pt x="46" y="79"/>
                      </a:lnTo>
                      <a:lnTo>
                        <a:pt x="46" y="81"/>
                      </a:lnTo>
                      <a:lnTo>
                        <a:pt x="20" y="62"/>
                      </a:lnTo>
                      <a:lnTo>
                        <a:pt x="237" y="0"/>
                      </a:lnTo>
                      <a:lnTo>
                        <a:pt x="233" y="9"/>
                      </a:lnTo>
                      <a:lnTo>
                        <a:pt x="231" y="19"/>
                      </a:lnTo>
                      <a:lnTo>
                        <a:pt x="226" y="30"/>
                      </a:lnTo>
                      <a:lnTo>
                        <a:pt x="223" y="41"/>
                      </a:lnTo>
                      <a:close/>
                      <a:moveTo>
                        <a:pt x="8" y="103"/>
                      </a:moveTo>
                      <a:lnTo>
                        <a:pt x="0" y="103"/>
                      </a:lnTo>
                      <a:lnTo>
                        <a:pt x="0" y="101"/>
                      </a:lnTo>
                      <a:lnTo>
                        <a:pt x="0" y="97"/>
                      </a:lnTo>
                      <a:lnTo>
                        <a:pt x="0" y="95"/>
                      </a:lnTo>
                      <a:lnTo>
                        <a:pt x="0" y="97"/>
                      </a:lnTo>
                      <a:lnTo>
                        <a:pt x="2" y="101"/>
                      </a:lnTo>
                      <a:lnTo>
                        <a:pt x="6" y="103"/>
                      </a:lnTo>
                      <a:lnTo>
                        <a:pt x="8" y="103"/>
                      </a:lnTo>
                      <a:close/>
                    </a:path>
                  </a:pathLst>
                </a:custGeom>
                <a:solidFill>
                  <a:srgbClr val="AA845E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14" name="Freeform 392"/>
                <p:cNvSpPr>
                  <a:spLocks/>
                </p:cNvSpPr>
                <p:nvPr/>
              </p:nvSpPr>
              <p:spPr bwMode="auto">
                <a:xfrm>
                  <a:off x="4754" y="1244"/>
                  <a:ext cx="62" cy="24"/>
                </a:xfrm>
                <a:custGeom>
                  <a:avLst/>
                  <a:gdLst>
                    <a:gd name="T0" fmla="*/ 15 w 247"/>
                    <a:gd name="T1" fmla="*/ 3 h 95"/>
                    <a:gd name="T2" fmla="*/ 4 w 247"/>
                    <a:gd name="T3" fmla="*/ 6 h 95"/>
                    <a:gd name="T4" fmla="*/ 4 w 247"/>
                    <a:gd name="T5" fmla="*/ 5 h 95"/>
                    <a:gd name="T6" fmla="*/ 4 w 247"/>
                    <a:gd name="T7" fmla="*/ 5 h 95"/>
                    <a:gd name="T8" fmla="*/ 4 w 247"/>
                    <a:gd name="T9" fmla="*/ 5 h 95"/>
                    <a:gd name="T10" fmla="*/ 3 w 247"/>
                    <a:gd name="T11" fmla="*/ 6 h 95"/>
                    <a:gd name="T12" fmla="*/ 3 w 247"/>
                    <a:gd name="T13" fmla="*/ 6 h 95"/>
                    <a:gd name="T14" fmla="*/ 3 w 247"/>
                    <a:gd name="T15" fmla="*/ 6 h 95"/>
                    <a:gd name="T16" fmla="*/ 0 w 247"/>
                    <a:gd name="T17" fmla="*/ 5 h 95"/>
                    <a:gd name="T18" fmla="*/ 16 w 247"/>
                    <a:gd name="T19" fmla="*/ 0 h 95"/>
                    <a:gd name="T20" fmla="*/ 15 w 247"/>
                    <a:gd name="T21" fmla="*/ 1 h 95"/>
                    <a:gd name="T22" fmla="*/ 15 w 247"/>
                    <a:gd name="T23" fmla="*/ 1 h 95"/>
                    <a:gd name="T24" fmla="*/ 15 w 247"/>
                    <a:gd name="T25" fmla="*/ 2 h 95"/>
                    <a:gd name="T26" fmla="*/ 15 w 247"/>
                    <a:gd name="T27" fmla="*/ 3 h 9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247" h="95">
                      <a:moveTo>
                        <a:pt x="231" y="40"/>
                      </a:moveTo>
                      <a:lnTo>
                        <a:pt x="68" y="86"/>
                      </a:lnTo>
                      <a:lnTo>
                        <a:pt x="66" y="83"/>
                      </a:lnTo>
                      <a:lnTo>
                        <a:pt x="60" y="83"/>
                      </a:lnTo>
                      <a:lnTo>
                        <a:pt x="55" y="83"/>
                      </a:lnTo>
                      <a:lnTo>
                        <a:pt x="48" y="86"/>
                      </a:lnTo>
                      <a:lnTo>
                        <a:pt x="46" y="92"/>
                      </a:lnTo>
                      <a:lnTo>
                        <a:pt x="38" y="95"/>
                      </a:lnTo>
                      <a:lnTo>
                        <a:pt x="0" y="70"/>
                      </a:lnTo>
                      <a:lnTo>
                        <a:pt x="247" y="0"/>
                      </a:lnTo>
                      <a:lnTo>
                        <a:pt x="242" y="7"/>
                      </a:lnTo>
                      <a:lnTo>
                        <a:pt x="237" y="18"/>
                      </a:lnTo>
                      <a:lnTo>
                        <a:pt x="233" y="30"/>
                      </a:lnTo>
                      <a:lnTo>
                        <a:pt x="231" y="40"/>
                      </a:lnTo>
                      <a:close/>
                    </a:path>
                  </a:pathLst>
                </a:custGeom>
                <a:solidFill>
                  <a:srgbClr val="A57C59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15" name="Freeform 393"/>
                <p:cNvSpPr>
                  <a:spLocks/>
                </p:cNvSpPr>
                <p:nvPr/>
              </p:nvSpPr>
              <p:spPr bwMode="auto">
                <a:xfrm>
                  <a:off x="4751" y="1238"/>
                  <a:ext cx="67" cy="27"/>
                </a:xfrm>
                <a:custGeom>
                  <a:avLst/>
                  <a:gdLst>
                    <a:gd name="T0" fmla="*/ 16 w 268"/>
                    <a:gd name="T1" fmla="*/ 3 h 108"/>
                    <a:gd name="T2" fmla="*/ 2 w 268"/>
                    <a:gd name="T3" fmla="*/ 7 h 108"/>
                    <a:gd name="T4" fmla="*/ 0 w 268"/>
                    <a:gd name="T5" fmla="*/ 6 h 108"/>
                    <a:gd name="T6" fmla="*/ 0 w 268"/>
                    <a:gd name="T7" fmla="*/ 6 h 108"/>
                    <a:gd name="T8" fmla="*/ 0 w 268"/>
                    <a:gd name="T9" fmla="*/ 6 h 108"/>
                    <a:gd name="T10" fmla="*/ 0 w 268"/>
                    <a:gd name="T11" fmla="*/ 5 h 108"/>
                    <a:gd name="T12" fmla="*/ 0 w 268"/>
                    <a:gd name="T13" fmla="*/ 5 h 108"/>
                    <a:gd name="T14" fmla="*/ 0 w 268"/>
                    <a:gd name="T15" fmla="*/ 5 h 108"/>
                    <a:gd name="T16" fmla="*/ 17 w 268"/>
                    <a:gd name="T17" fmla="*/ 0 h 108"/>
                    <a:gd name="T18" fmla="*/ 16 w 268"/>
                    <a:gd name="T19" fmla="*/ 1 h 108"/>
                    <a:gd name="T20" fmla="*/ 16 w 268"/>
                    <a:gd name="T21" fmla="*/ 1 h 108"/>
                    <a:gd name="T22" fmla="*/ 16 w 268"/>
                    <a:gd name="T23" fmla="*/ 2 h 108"/>
                    <a:gd name="T24" fmla="*/ 16 w 268"/>
                    <a:gd name="T25" fmla="*/ 3 h 10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268" h="108">
                      <a:moveTo>
                        <a:pt x="247" y="46"/>
                      </a:moveTo>
                      <a:lnTo>
                        <a:pt x="30" y="108"/>
                      </a:lnTo>
                      <a:lnTo>
                        <a:pt x="5" y="87"/>
                      </a:lnTo>
                      <a:lnTo>
                        <a:pt x="2" y="87"/>
                      </a:lnTo>
                      <a:lnTo>
                        <a:pt x="0" y="87"/>
                      </a:lnTo>
                      <a:lnTo>
                        <a:pt x="0" y="84"/>
                      </a:lnTo>
                      <a:lnTo>
                        <a:pt x="0" y="81"/>
                      </a:lnTo>
                      <a:lnTo>
                        <a:pt x="0" y="78"/>
                      </a:lnTo>
                      <a:lnTo>
                        <a:pt x="268" y="0"/>
                      </a:lnTo>
                      <a:lnTo>
                        <a:pt x="259" y="8"/>
                      </a:lnTo>
                      <a:lnTo>
                        <a:pt x="254" y="19"/>
                      </a:lnTo>
                      <a:lnTo>
                        <a:pt x="249" y="32"/>
                      </a:lnTo>
                      <a:lnTo>
                        <a:pt x="247" y="46"/>
                      </a:lnTo>
                      <a:close/>
                    </a:path>
                  </a:pathLst>
                </a:custGeom>
                <a:solidFill>
                  <a:srgbClr val="A37A5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16" name="Freeform 394"/>
                <p:cNvSpPr>
                  <a:spLocks/>
                </p:cNvSpPr>
                <p:nvPr/>
              </p:nvSpPr>
              <p:spPr bwMode="auto">
                <a:xfrm>
                  <a:off x="4751" y="1231"/>
                  <a:ext cx="72" cy="31"/>
                </a:xfrm>
                <a:custGeom>
                  <a:avLst/>
                  <a:gdLst>
                    <a:gd name="T0" fmla="*/ 16 w 287"/>
                    <a:gd name="T1" fmla="*/ 3 h 123"/>
                    <a:gd name="T2" fmla="*/ 1 w 287"/>
                    <a:gd name="T3" fmla="*/ 8 h 123"/>
                    <a:gd name="T4" fmla="*/ 0 w 287"/>
                    <a:gd name="T5" fmla="*/ 7 h 123"/>
                    <a:gd name="T6" fmla="*/ 0 w 287"/>
                    <a:gd name="T7" fmla="*/ 7 h 123"/>
                    <a:gd name="T8" fmla="*/ 0 w 287"/>
                    <a:gd name="T9" fmla="*/ 7 h 123"/>
                    <a:gd name="T10" fmla="*/ 0 w 287"/>
                    <a:gd name="T11" fmla="*/ 7 h 123"/>
                    <a:gd name="T12" fmla="*/ 0 w 287"/>
                    <a:gd name="T13" fmla="*/ 6 h 123"/>
                    <a:gd name="T14" fmla="*/ 0 w 287"/>
                    <a:gd name="T15" fmla="*/ 6 h 123"/>
                    <a:gd name="T16" fmla="*/ 0 w 287"/>
                    <a:gd name="T17" fmla="*/ 5 h 123"/>
                    <a:gd name="T18" fmla="*/ 18 w 287"/>
                    <a:gd name="T19" fmla="*/ 0 h 123"/>
                    <a:gd name="T20" fmla="*/ 18 w 287"/>
                    <a:gd name="T21" fmla="*/ 1 h 123"/>
                    <a:gd name="T22" fmla="*/ 17 w 287"/>
                    <a:gd name="T23" fmla="*/ 2 h 123"/>
                    <a:gd name="T24" fmla="*/ 17 w 287"/>
                    <a:gd name="T25" fmla="*/ 2 h 123"/>
                    <a:gd name="T26" fmla="*/ 16 w 287"/>
                    <a:gd name="T27" fmla="*/ 3 h 12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287" h="123">
                      <a:moveTo>
                        <a:pt x="257" y="53"/>
                      </a:moveTo>
                      <a:lnTo>
                        <a:pt x="10" y="123"/>
                      </a:lnTo>
                      <a:lnTo>
                        <a:pt x="5" y="115"/>
                      </a:lnTo>
                      <a:lnTo>
                        <a:pt x="2" y="115"/>
                      </a:lnTo>
                      <a:lnTo>
                        <a:pt x="0" y="115"/>
                      </a:lnTo>
                      <a:lnTo>
                        <a:pt x="0" y="106"/>
                      </a:lnTo>
                      <a:lnTo>
                        <a:pt x="0" y="99"/>
                      </a:lnTo>
                      <a:lnTo>
                        <a:pt x="0" y="93"/>
                      </a:lnTo>
                      <a:lnTo>
                        <a:pt x="0" y="85"/>
                      </a:lnTo>
                      <a:lnTo>
                        <a:pt x="287" y="0"/>
                      </a:lnTo>
                      <a:lnTo>
                        <a:pt x="279" y="12"/>
                      </a:lnTo>
                      <a:lnTo>
                        <a:pt x="271" y="23"/>
                      </a:lnTo>
                      <a:lnTo>
                        <a:pt x="263" y="36"/>
                      </a:lnTo>
                      <a:lnTo>
                        <a:pt x="257" y="53"/>
                      </a:lnTo>
                      <a:close/>
                    </a:path>
                  </a:pathLst>
                </a:custGeom>
                <a:solidFill>
                  <a:srgbClr val="9E7554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17" name="Freeform 395"/>
                <p:cNvSpPr>
                  <a:spLocks/>
                </p:cNvSpPr>
                <p:nvPr/>
              </p:nvSpPr>
              <p:spPr bwMode="auto">
                <a:xfrm>
                  <a:off x="4751" y="1224"/>
                  <a:ext cx="81" cy="33"/>
                </a:xfrm>
                <a:custGeom>
                  <a:avLst/>
                  <a:gdLst>
                    <a:gd name="T0" fmla="*/ 17 w 323"/>
                    <a:gd name="T1" fmla="*/ 4 h 132"/>
                    <a:gd name="T2" fmla="*/ 0 w 323"/>
                    <a:gd name="T3" fmla="*/ 8 h 132"/>
                    <a:gd name="T4" fmla="*/ 0 w 323"/>
                    <a:gd name="T5" fmla="*/ 8 h 132"/>
                    <a:gd name="T6" fmla="*/ 0 w 323"/>
                    <a:gd name="T7" fmla="*/ 7 h 132"/>
                    <a:gd name="T8" fmla="*/ 0 w 323"/>
                    <a:gd name="T9" fmla="*/ 6 h 132"/>
                    <a:gd name="T10" fmla="*/ 0 w 323"/>
                    <a:gd name="T11" fmla="*/ 6 h 132"/>
                    <a:gd name="T12" fmla="*/ 20 w 323"/>
                    <a:gd name="T13" fmla="*/ 0 h 132"/>
                    <a:gd name="T14" fmla="*/ 19 w 323"/>
                    <a:gd name="T15" fmla="*/ 1 h 132"/>
                    <a:gd name="T16" fmla="*/ 18 w 323"/>
                    <a:gd name="T17" fmla="*/ 2 h 132"/>
                    <a:gd name="T18" fmla="*/ 18 w 323"/>
                    <a:gd name="T19" fmla="*/ 3 h 132"/>
                    <a:gd name="T20" fmla="*/ 17 w 323"/>
                    <a:gd name="T21" fmla="*/ 4 h 13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23" h="132">
                      <a:moveTo>
                        <a:pt x="268" y="54"/>
                      </a:moveTo>
                      <a:lnTo>
                        <a:pt x="0" y="132"/>
                      </a:lnTo>
                      <a:lnTo>
                        <a:pt x="0" y="121"/>
                      </a:lnTo>
                      <a:lnTo>
                        <a:pt x="2" y="111"/>
                      </a:lnTo>
                      <a:lnTo>
                        <a:pt x="2" y="100"/>
                      </a:lnTo>
                      <a:lnTo>
                        <a:pt x="2" y="89"/>
                      </a:lnTo>
                      <a:lnTo>
                        <a:pt x="323" y="0"/>
                      </a:lnTo>
                      <a:lnTo>
                        <a:pt x="307" y="13"/>
                      </a:lnTo>
                      <a:lnTo>
                        <a:pt x="293" y="24"/>
                      </a:lnTo>
                      <a:lnTo>
                        <a:pt x="279" y="38"/>
                      </a:lnTo>
                      <a:lnTo>
                        <a:pt x="268" y="54"/>
                      </a:lnTo>
                      <a:close/>
                    </a:path>
                  </a:pathLst>
                </a:custGeom>
                <a:solidFill>
                  <a:srgbClr val="99704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18" name="Freeform 396"/>
                <p:cNvSpPr>
                  <a:spLocks/>
                </p:cNvSpPr>
                <p:nvPr/>
              </p:nvSpPr>
              <p:spPr bwMode="auto">
                <a:xfrm>
                  <a:off x="4751" y="1217"/>
                  <a:ext cx="88" cy="35"/>
                </a:xfrm>
                <a:custGeom>
                  <a:avLst/>
                  <a:gdLst>
                    <a:gd name="T0" fmla="*/ 18 w 349"/>
                    <a:gd name="T1" fmla="*/ 3 h 138"/>
                    <a:gd name="T2" fmla="*/ 0 w 349"/>
                    <a:gd name="T3" fmla="*/ 9 h 138"/>
                    <a:gd name="T4" fmla="*/ 0 w 349"/>
                    <a:gd name="T5" fmla="*/ 8 h 138"/>
                    <a:gd name="T6" fmla="*/ 0 w 349"/>
                    <a:gd name="T7" fmla="*/ 7 h 138"/>
                    <a:gd name="T8" fmla="*/ 0 w 349"/>
                    <a:gd name="T9" fmla="*/ 7 h 138"/>
                    <a:gd name="T10" fmla="*/ 0 w 349"/>
                    <a:gd name="T11" fmla="*/ 6 h 138"/>
                    <a:gd name="T12" fmla="*/ 21 w 349"/>
                    <a:gd name="T13" fmla="*/ 0 h 138"/>
                    <a:gd name="T14" fmla="*/ 22 w 349"/>
                    <a:gd name="T15" fmla="*/ 0 h 138"/>
                    <a:gd name="T16" fmla="*/ 22 w 349"/>
                    <a:gd name="T17" fmla="*/ 0 h 138"/>
                    <a:gd name="T18" fmla="*/ 22 w 349"/>
                    <a:gd name="T19" fmla="*/ 0 h 138"/>
                    <a:gd name="T20" fmla="*/ 22 w 349"/>
                    <a:gd name="T21" fmla="*/ 1 h 138"/>
                    <a:gd name="T22" fmla="*/ 21 w 349"/>
                    <a:gd name="T23" fmla="*/ 1 h 138"/>
                    <a:gd name="T24" fmla="*/ 20 w 349"/>
                    <a:gd name="T25" fmla="*/ 2 h 138"/>
                    <a:gd name="T26" fmla="*/ 19 w 349"/>
                    <a:gd name="T27" fmla="*/ 3 h 138"/>
                    <a:gd name="T28" fmla="*/ 18 w 349"/>
                    <a:gd name="T29" fmla="*/ 3 h 13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349" h="138">
                      <a:moveTo>
                        <a:pt x="287" y="53"/>
                      </a:moveTo>
                      <a:lnTo>
                        <a:pt x="0" y="138"/>
                      </a:lnTo>
                      <a:lnTo>
                        <a:pt x="2" y="127"/>
                      </a:lnTo>
                      <a:lnTo>
                        <a:pt x="2" y="116"/>
                      </a:lnTo>
                      <a:lnTo>
                        <a:pt x="2" y="106"/>
                      </a:lnTo>
                      <a:lnTo>
                        <a:pt x="5" y="97"/>
                      </a:lnTo>
                      <a:lnTo>
                        <a:pt x="339" y="0"/>
                      </a:lnTo>
                      <a:lnTo>
                        <a:pt x="342" y="2"/>
                      </a:lnTo>
                      <a:lnTo>
                        <a:pt x="344" y="5"/>
                      </a:lnTo>
                      <a:lnTo>
                        <a:pt x="347" y="5"/>
                      </a:lnTo>
                      <a:lnTo>
                        <a:pt x="349" y="7"/>
                      </a:lnTo>
                      <a:lnTo>
                        <a:pt x="330" y="18"/>
                      </a:lnTo>
                      <a:lnTo>
                        <a:pt x="314" y="30"/>
                      </a:lnTo>
                      <a:lnTo>
                        <a:pt x="301" y="43"/>
                      </a:lnTo>
                      <a:lnTo>
                        <a:pt x="287" y="53"/>
                      </a:lnTo>
                      <a:close/>
                    </a:path>
                  </a:pathLst>
                </a:custGeom>
                <a:solidFill>
                  <a:srgbClr val="936849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19" name="Freeform 397"/>
                <p:cNvSpPr>
                  <a:spLocks/>
                </p:cNvSpPr>
                <p:nvPr/>
              </p:nvSpPr>
              <p:spPr bwMode="auto">
                <a:xfrm>
                  <a:off x="4752" y="1215"/>
                  <a:ext cx="87" cy="32"/>
                </a:xfrm>
                <a:custGeom>
                  <a:avLst/>
                  <a:gdLst>
                    <a:gd name="T0" fmla="*/ 20 w 347"/>
                    <a:gd name="T1" fmla="*/ 3 h 128"/>
                    <a:gd name="T2" fmla="*/ 0 w 347"/>
                    <a:gd name="T3" fmla="*/ 8 h 128"/>
                    <a:gd name="T4" fmla="*/ 0 w 347"/>
                    <a:gd name="T5" fmla="*/ 8 h 128"/>
                    <a:gd name="T6" fmla="*/ 0 w 347"/>
                    <a:gd name="T7" fmla="*/ 7 h 128"/>
                    <a:gd name="T8" fmla="*/ 1 w 347"/>
                    <a:gd name="T9" fmla="*/ 6 h 128"/>
                    <a:gd name="T10" fmla="*/ 1 w 347"/>
                    <a:gd name="T11" fmla="*/ 6 h 128"/>
                    <a:gd name="T12" fmla="*/ 20 w 347"/>
                    <a:gd name="T13" fmla="*/ 0 h 128"/>
                    <a:gd name="T14" fmla="*/ 20 w 347"/>
                    <a:gd name="T15" fmla="*/ 0 h 128"/>
                    <a:gd name="T16" fmla="*/ 20 w 347"/>
                    <a:gd name="T17" fmla="*/ 0 h 128"/>
                    <a:gd name="T18" fmla="*/ 21 w 347"/>
                    <a:gd name="T19" fmla="*/ 0 h 128"/>
                    <a:gd name="T20" fmla="*/ 21 w 347"/>
                    <a:gd name="T21" fmla="*/ 1 h 128"/>
                    <a:gd name="T22" fmla="*/ 21 w 347"/>
                    <a:gd name="T23" fmla="*/ 1 h 128"/>
                    <a:gd name="T24" fmla="*/ 21 w 347"/>
                    <a:gd name="T25" fmla="*/ 1 h 128"/>
                    <a:gd name="T26" fmla="*/ 22 w 347"/>
                    <a:gd name="T27" fmla="*/ 1 h 128"/>
                    <a:gd name="T28" fmla="*/ 22 w 347"/>
                    <a:gd name="T29" fmla="*/ 1 h 128"/>
                    <a:gd name="T30" fmla="*/ 22 w 347"/>
                    <a:gd name="T31" fmla="*/ 2 h 128"/>
                    <a:gd name="T32" fmla="*/ 21 w 347"/>
                    <a:gd name="T33" fmla="*/ 2 h 128"/>
                    <a:gd name="T34" fmla="*/ 21 w 347"/>
                    <a:gd name="T35" fmla="*/ 2 h 128"/>
                    <a:gd name="T36" fmla="*/ 20 w 347"/>
                    <a:gd name="T37" fmla="*/ 3 h 12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347" h="128">
                      <a:moveTo>
                        <a:pt x="321" y="39"/>
                      </a:moveTo>
                      <a:lnTo>
                        <a:pt x="0" y="128"/>
                      </a:lnTo>
                      <a:lnTo>
                        <a:pt x="3" y="118"/>
                      </a:lnTo>
                      <a:lnTo>
                        <a:pt x="5" y="106"/>
                      </a:lnTo>
                      <a:lnTo>
                        <a:pt x="8" y="98"/>
                      </a:lnTo>
                      <a:lnTo>
                        <a:pt x="10" y="88"/>
                      </a:lnTo>
                      <a:lnTo>
                        <a:pt x="317" y="0"/>
                      </a:lnTo>
                      <a:lnTo>
                        <a:pt x="321" y="3"/>
                      </a:lnTo>
                      <a:lnTo>
                        <a:pt x="323" y="3"/>
                      </a:lnTo>
                      <a:lnTo>
                        <a:pt x="326" y="5"/>
                      </a:lnTo>
                      <a:lnTo>
                        <a:pt x="328" y="9"/>
                      </a:lnTo>
                      <a:lnTo>
                        <a:pt x="334" y="12"/>
                      </a:lnTo>
                      <a:lnTo>
                        <a:pt x="340" y="14"/>
                      </a:lnTo>
                      <a:lnTo>
                        <a:pt x="342" y="17"/>
                      </a:lnTo>
                      <a:lnTo>
                        <a:pt x="347" y="19"/>
                      </a:lnTo>
                      <a:lnTo>
                        <a:pt x="342" y="25"/>
                      </a:lnTo>
                      <a:lnTo>
                        <a:pt x="334" y="28"/>
                      </a:lnTo>
                      <a:lnTo>
                        <a:pt x="326" y="33"/>
                      </a:lnTo>
                      <a:lnTo>
                        <a:pt x="321" y="39"/>
                      </a:lnTo>
                      <a:close/>
                    </a:path>
                  </a:pathLst>
                </a:custGeom>
                <a:solidFill>
                  <a:srgbClr val="916647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20" name="Freeform 398"/>
                <p:cNvSpPr>
                  <a:spLocks/>
                </p:cNvSpPr>
                <p:nvPr/>
              </p:nvSpPr>
              <p:spPr bwMode="auto">
                <a:xfrm>
                  <a:off x="4752" y="1211"/>
                  <a:ext cx="84" cy="31"/>
                </a:xfrm>
                <a:custGeom>
                  <a:avLst/>
                  <a:gdLst>
                    <a:gd name="T0" fmla="*/ 21 w 334"/>
                    <a:gd name="T1" fmla="*/ 2 h 122"/>
                    <a:gd name="T2" fmla="*/ 0 w 334"/>
                    <a:gd name="T3" fmla="*/ 8 h 122"/>
                    <a:gd name="T4" fmla="*/ 0 w 334"/>
                    <a:gd name="T5" fmla="*/ 7 h 122"/>
                    <a:gd name="T6" fmla="*/ 1 w 334"/>
                    <a:gd name="T7" fmla="*/ 6 h 122"/>
                    <a:gd name="T8" fmla="*/ 1 w 334"/>
                    <a:gd name="T9" fmla="*/ 6 h 122"/>
                    <a:gd name="T10" fmla="*/ 2 w 334"/>
                    <a:gd name="T11" fmla="*/ 5 h 122"/>
                    <a:gd name="T12" fmla="*/ 18 w 334"/>
                    <a:gd name="T13" fmla="*/ 0 h 122"/>
                    <a:gd name="T14" fmla="*/ 19 w 334"/>
                    <a:gd name="T15" fmla="*/ 1 h 122"/>
                    <a:gd name="T16" fmla="*/ 20 w 334"/>
                    <a:gd name="T17" fmla="*/ 1 h 122"/>
                    <a:gd name="T18" fmla="*/ 20 w 334"/>
                    <a:gd name="T19" fmla="*/ 1 h 122"/>
                    <a:gd name="T20" fmla="*/ 21 w 334"/>
                    <a:gd name="T21" fmla="*/ 2 h 122"/>
                    <a:gd name="T22" fmla="*/ 21 w 334"/>
                    <a:gd name="T23" fmla="*/ 2 h 122"/>
                    <a:gd name="T24" fmla="*/ 21 w 334"/>
                    <a:gd name="T25" fmla="*/ 2 h 122"/>
                    <a:gd name="T26" fmla="*/ 21 w 334"/>
                    <a:gd name="T27" fmla="*/ 2 h 12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334" h="122">
                      <a:moveTo>
                        <a:pt x="334" y="25"/>
                      </a:moveTo>
                      <a:lnTo>
                        <a:pt x="0" y="122"/>
                      </a:lnTo>
                      <a:lnTo>
                        <a:pt x="5" y="111"/>
                      </a:lnTo>
                      <a:lnTo>
                        <a:pt x="11" y="98"/>
                      </a:lnTo>
                      <a:lnTo>
                        <a:pt x="18" y="87"/>
                      </a:lnTo>
                      <a:lnTo>
                        <a:pt x="25" y="76"/>
                      </a:lnTo>
                      <a:lnTo>
                        <a:pt x="290" y="0"/>
                      </a:lnTo>
                      <a:lnTo>
                        <a:pt x="298" y="6"/>
                      </a:lnTo>
                      <a:lnTo>
                        <a:pt x="309" y="11"/>
                      </a:lnTo>
                      <a:lnTo>
                        <a:pt x="318" y="16"/>
                      </a:lnTo>
                      <a:lnTo>
                        <a:pt x="325" y="22"/>
                      </a:lnTo>
                      <a:lnTo>
                        <a:pt x="328" y="22"/>
                      </a:lnTo>
                      <a:lnTo>
                        <a:pt x="331" y="22"/>
                      </a:lnTo>
                      <a:lnTo>
                        <a:pt x="334" y="25"/>
                      </a:lnTo>
                      <a:close/>
                    </a:path>
                  </a:pathLst>
                </a:custGeom>
                <a:solidFill>
                  <a:srgbClr val="8C604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21" name="Freeform 399"/>
                <p:cNvSpPr>
                  <a:spLocks/>
                </p:cNvSpPr>
                <p:nvPr/>
              </p:nvSpPr>
              <p:spPr bwMode="auto">
                <a:xfrm>
                  <a:off x="4754" y="1208"/>
                  <a:ext cx="77" cy="28"/>
                </a:xfrm>
                <a:custGeom>
                  <a:avLst/>
                  <a:gdLst>
                    <a:gd name="T0" fmla="*/ 19 w 307"/>
                    <a:gd name="T1" fmla="*/ 2 h 115"/>
                    <a:gd name="T2" fmla="*/ 0 w 307"/>
                    <a:gd name="T3" fmla="*/ 7 h 115"/>
                    <a:gd name="T4" fmla="*/ 1 w 307"/>
                    <a:gd name="T5" fmla="*/ 6 h 115"/>
                    <a:gd name="T6" fmla="*/ 1 w 307"/>
                    <a:gd name="T7" fmla="*/ 5 h 115"/>
                    <a:gd name="T8" fmla="*/ 2 w 307"/>
                    <a:gd name="T9" fmla="*/ 5 h 115"/>
                    <a:gd name="T10" fmla="*/ 2 w 307"/>
                    <a:gd name="T11" fmla="*/ 4 h 115"/>
                    <a:gd name="T12" fmla="*/ 16 w 307"/>
                    <a:gd name="T13" fmla="*/ 0 h 115"/>
                    <a:gd name="T14" fmla="*/ 17 w 307"/>
                    <a:gd name="T15" fmla="*/ 0 h 115"/>
                    <a:gd name="T16" fmla="*/ 18 w 307"/>
                    <a:gd name="T17" fmla="*/ 1 h 115"/>
                    <a:gd name="T18" fmla="*/ 19 w 307"/>
                    <a:gd name="T19" fmla="*/ 1 h 115"/>
                    <a:gd name="T20" fmla="*/ 19 w 307"/>
                    <a:gd name="T21" fmla="*/ 2 h 11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07" h="115">
                      <a:moveTo>
                        <a:pt x="307" y="27"/>
                      </a:moveTo>
                      <a:lnTo>
                        <a:pt x="0" y="115"/>
                      </a:lnTo>
                      <a:lnTo>
                        <a:pt x="6" y="104"/>
                      </a:lnTo>
                      <a:lnTo>
                        <a:pt x="14" y="90"/>
                      </a:lnTo>
                      <a:lnTo>
                        <a:pt x="23" y="79"/>
                      </a:lnTo>
                      <a:lnTo>
                        <a:pt x="34" y="69"/>
                      </a:lnTo>
                      <a:lnTo>
                        <a:pt x="256" y="0"/>
                      </a:lnTo>
                      <a:lnTo>
                        <a:pt x="270" y="6"/>
                      </a:lnTo>
                      <a:lnTo>
                        <a:pt x="283" y="11"/>
                      </a:lnTo>
                      <a:lnTo>
                        <a:pt x="295" y="20"/>
                      </a:lnTo>
                      <a:lnTo>
                        <a:pt x="307" y="27"/>
                      </a:lnTo>
                      <a:close/>
                    </a:path>
                  </a:pathLst>
                </a:custGeom>
                <a:solidFill>
                  <a:srgbClr val="895B3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22" name="Freeform 400"/>
                <p:cNvSpPr>
                  <a:spLocks/>
                </p:cNvSpPr>
                <p:nvPr/>
              </p:nvSpPr>
              <p:spPr bwMode="auto">
                <a:xfrm>
                  <a:off x="4759" y="1206"/>
                  <a:ext cx="66" cy="24"/>
                </a:xfrm>
                <a:custGeom>
                  <a:avLst/>
                  <a:gdLst>
                    <a:gd name="T0" fmla="*/ 16 w 265"/>
                    <a:gd name="T1" fmla="*/ 1 h 98"/>
                    <a:gd name="T2" fmla="*/ 0 w 265"/>
                    <a:gd name="T3" fmla="*/ 6 h 98"/>
                    <a:gd name="T4" fmla="*/ 0 w 265"/>
                    <a:gd name="T5" fmla="*/ 5 h 98"/>
                    <a:gd name="T6" fmla="*/ 1 w 265"/>
                    <a:gd name="T7" fmla="*/ 4 h 98"/>
                    <a:gd name="T8" fmla="*/ 1 w 265"/>
                    <a:gd name="T9" fmla="*/ 3 h 98"/>
                    <a:gd name="T10" fmla="*/ 2 w 265"/>
                    <a:gd name="T11" fmla="*/ 3 h 98"/>
                    <a:gd name="T12" fmla="*/ 12 w 265"/>
                    <a:gd name="T13" fmla="*/ 0 h 98"/>
                    <a:gd name="T14" fmla="*/ 13 w 265"/>
                    <a:gd name="T15" fmla="*/ 0 h 98"/>
                    <a:gd name="T16" fmla="*/ 14 w 265"/>
                    <a:gd name="T17" fmla="*/ 0 h 98"/>
                    <a:gd name="T18" fmla="*/ 15 w 265"/>
                    <a:gd name="T19" fmla="*/ 1 h 98"/>
                    <a:gd name="T20" fmla="*/ 16 w 265"/>
                    <a:gd name="T21" fmla="*/ 1 h 9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65" h="98">
                      <a:moveTo>
                        <a:pt x="265" y="22"/>
                      </a:moveTo>
                      <a:lnTo>
                        <a:pt x="0" y="98"/>
                      </a:lnTo>
                      <a:lnTo>
                        <a:pt x="7" y="82"/>
                      </a:lnTo>
                      <a:lnTo>
                        <a:pt x="16" y="68"/>
                      </a:lnTo>
                      <a:lnTo>
                        <a:pt x="26" y="57"/>
                      </a:lnTo>
                      <a:lnTo>
                        <a:pt x="37" y="47"/>
                      </a:lnTo>
                      <a:lnTo>
                        <a:pt x="200" y="0"/>
                      </a:lnTo>
                      <a:lnTo>
                        <a:pt x="217" y="3"/>
                      </a:lnTo>
                      <a:lnTo>
                        <a:pt x="233" y="8"/>
                      </a:lnTo>
                      <a:lnTo>
                        <a:pt x="249" y="14"/>
                      </a:lnTo>
                      <a:lnTo>
                        <a:pt x="265" y="22"/>
                      </a:lnTo>
                      <a:close/>
                    </a:path>
                  </a:pathLst>
                </a:custGeom>
                <a:solidFill>
                  <a:srgbClr val="84563A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23" name="Freeform 401"/>
                <p:cNvSpPr>
                  <a:spLocks/>
                </p:cNvSpPr>
                <p:nvPr/>
              </p:nvSpPr>
              <p:spPr bwMode="auto">
                <a:xfrm>
                  <a:off x="4763" y="1205"/>
                  <a:ext cx="55" cy="20"/>
                </a:xfrm>
                <a:custGeom>
                  <a:avLst/>
                  <a:gdLst>
                    <a:gd name="T0" fmla="*/ 14 w 222"/>
                    <a:gd name="T1" fmla="*/ 1 h 79"/>
                    <a:gd name="T2" fmla="*/ 0 w 222"/>
                    <a:gd name="T3" fmla="*/ 5 h 79"/>
                    <a:gd name="T4" fmla="*/ 0 w 222"/>
                    <a:gd name="T5" fmla="*/ 4 h 79"/>
                    <a:gd name="T6" fmla="*/ 1 w 222"/>
                    <a:gd name="T7" fmla="*/ 4 h 79"/>
                    <a:gd name="T8" fmla="*/ 2 w 222"/>
                    <a:gd name="T9" fmla="*/ 3 h 79"/>
                    <a:gd name="T10" fmla="*/ 2 w 222"/>
                    <a:gd name="T11" fmla="*/ 2 h 79"/>
                    <a:gd name="T12" fmla="*/ 3 w 222"/>
                    <a:gd name="T13" fmla="*/ 2 h 79"/>
                    <a:gd name="T14" fmla="*/ 4 w 222"/>
                    <a:gd name="T15" fmla="*/ 1 h 79"/>
                    <a:gd name="T16" fmla="*/ 5 w 222"/>
                    <a:gd name="T17" fmla="*/ 1 h 79"/>
                    <a:gd name="T18" fmla="*/ 6 w 222"/>
                    <a:gd name="T19" fmla="*/ 1 h 79"/>
                    <a:gd name="T20" fmla="*/ 6 w 222"/>
                    <a:gd name="T21" fmla="*/ 1 h 79"/>
                    <a:gd name="T22" fmla="*/ 7 w 222"/>
                    <a:gd name="T23" fmla="*/ 0 h 79"/>
                    <a:gd name="T24" fmla="*/ 8 w 222"/>
                    <a:gd name="T25" fmla="*/ 0 h 79"/>
                    <a:gd name="T26" fmla="*/ 9 w 222"/>
                    <a:gd name="T27" fmla="*/ 0 h 79"/>
                    <a:gd name="T28" fmla="*/ 10 w 222"/>
                    <a:gd name="T29" fmla="*/ 0 h 79"/>
                    <a:gd name="T30" fmla="*/ 11 w 222"/>
                    <a:gd name="T31" fmla="*/ 0 h 79"/>
                    <a:gd name="T32" fmla="*/ 12 w 222"/>
                    <a:gd name="T33" fmla="*/ 0 h 79"/>
                    <a:gd name="T34" fmla="*/ 13 w 222"/>
                    <a:gd name="T35" fmla="*/ 1 h 79"/>
                    <a:gd name="T36" fmla="*/ 14 w 222"/>
                    <a:gd name="T37" fmla="*/ 1 h 7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222" h="79">
                      <a:moveTo>
                        <a:pt x="222" y="10"/>
                      </a:moveTo>
                      <a:lnTo>
                        <a:pt x="0" y="79"/>
                      </a:lnTo>
                      <a:lnTo>
                        <a:pt x="7" y="67"/>
                      </a:lnTo>
                      <a:lnTo>
                        <a:pt x="19" y="54"/>
                      </a:lnTo>
                      <a:lnTo>
                        <a:pt x="30" y="46"/>
                      </a:lnTo>
                      <a:lnTo>
                        <a:pt x="40" y="35"/>
                      </a:lnTo>
                      <a:lnTo>
                        <a:pt x="54" y="26"/>
                      </a:lnTo>
                      <a:lnTo>
                        <a:pt x="67" y="19"/>
                      </a:lnTo>
                      <a:lnTo>
                        <a:pt x="81" y="13"/>
                      </a:lnTo>
                      <a:lnTo>
                        <a:pt x="95" y="7"/>
                      </a:lnTo>
                      <a:lnTo>
                        <a:pt x="102" y="7"/>
                      </a:lnTo>
                      <a:lnTo>
                        <a:pt x="116" y="2"/>
                      </a:lnTo>
                      <a:lnTo>
                        <a:pt x="130" y="0"/>
                      </a:lnTo>
                      <a:lnTo>
                        <a:pt x="143" y="0"/>
                      </a:lnTo>
                      <a:lnTo>
                        <a:pt x="160" y="0"/>
                      </a:lnTo>
                      <a:lnTo>
                        <a:pt x="173" y="2"/>
                      </a:lnTo>
                      <a:lnTo>
                        <a:pt x="190" y="2"/>
                      </a:lnTo>
                      <a:lnTo>
                        <a:pt x="206" y="7"/>
                      </a:lnTo>
                      <a:lnTo>
                        <a:pt x="222" y="10"/>
                      </a:lnTo>
                      <a:close/>
                    </a:path>
                  </a:pathLst>
                </a:custGeom>
                <a:solidFill>
                  <a:srgbClr val="82543A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24" name="Freeform 402"/>
                <p:cNvSpPr>
                  <a:spLocks/>
                </p:cNvSpPr>
                <p:nvPr/>
              </p:nvSpPr>
              <p:spPr bwMode="auto">
                <a:xfrm>
                  <a:off x="4768" y="1205"/>
                  <a:ext cx="41" cy="12"/>
                </a:xfrm>
                <a:custGeom>
                  <a:avLst/>
                  <a:gdLst>
                    <a:gd name="T0" fmla="*/ 10 w 163"/>
                    <a:gd name="T1" fmla="*/ 0 h 49"/>
                    <a:gd name="T2" fmla="*/ 0 w 163"/>
                    <a:gd name="T3" fmla="*/ 3 h 49"/>
                    <a:gd name="T4" fmla="*/ 1 w 163"/>
                    <a:gd name="T5" fmla="*/ 2 h 49"/>
                    <a:gd name="T6" fmla="*/ 2 w 163"/>
                    <a:gd name="T7" fmla="*/ 1 h 49"/>
                    <a:gd name="T8" fmla="*/ 4 w 163"/>
                    <a:gd name="T9" fmla="*/ 1 h 49"/>
                    <a:gd name="T10" fmla="*/ 5 w 163"/>
                    <a:gd name="T11" fmla="*/ 0 h 49"/>
                    <a:gd name="T12" fmla="*/ 6 w 163"/>
                    <a:gd name="T13" fmla="*/ 0 h 49"/>
                    <a:gd name="T14" fmla="*/ 7 w 163"/>
                    <a:gd name="T15" fmla="*/ 0 h 49"/>
                    <a:gd name="T16" fmla="*/ 9 w 163"/>
                    <a:gd name="T17" fmla="*/ 0 h 49"/>
                    <a:gd name="T18" fmla="*/ 10 w 163"/>
                    <a:gd name="T19" fmla="*/ 0 h 4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63" h="49">
                      <a:moveTo>
                        <a:pt x="163" y="2"/>
                      </a:moveTo>
                      <a:lnTo>
                        <a:pt x="0" y="49"/>
                      </a:lnTo>
                      <a:lnTo>
                        <a:pt x="16" y="35"/>
                      </a:lnTo>
                      <a:lnTo>
                        <a:pt x="35" y="24"/>
                      </a:lnTo>
                      <a:lnTo>
                        <a:pt x="55" y="16"/>
                      </a:lnTo>
                      <a:lnTo>
                        <a:pt x="74" y="7"/>
                      </a:lnTo>
                      <a:lnTo>
                        <a:pt x="95" y="2"/>
                      </a:lnTo>
                      <a:lnTo>
                        <a:pt x="117" y="0"/>
                      </a:lnTo>
                      <a:lnTo>
                        <a:pt x="139" y="0"/>
                      </a:lnTo>
                      <a:lnTo>
                        <a:pt x="163" y="2"/>
                      </a:lnTo>
                      <a:close/>
                    </a:path>
                  </a:pathLst>
                </a:custGeom>
                <a:solidFill>
                  <a:srgbClr val="7C4F35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25" name="Freeform 403"/>
                <p:cNvSpPr>
                  <a:spLocks/>
                </p:cNvSpPr>
                <p:nvPr/>
              </p:nvSpPr>
              <p:spPr bwMode="auto">
                <a:xfrm>
                  <a:off x="4786" y="1207"/>
                  <a:ext cx="2" cy="1"/>
                </a:xfrm>
                <a:custGeom>
                  <a:avLst/>
                  <a:gdLst>
                    <a:gd name="T0" fmla="*/ 1 w 7"/>
                    <a:gd name="T1" fmla="*/ 0 h 1"/>
                    <a:gd name="T2" fmla="*/ 0 w 7"/>
                    <a:gd name="T3" fmla="*/ 0 h 1"/>
                    <a:gd name="T4" fmla="*/ 0 w 7"/>
                    <a:gd name="T5" fmla="*/ 0 h 1"/>
                    <a:gd name="T6" fmla="*/ 0 w 7"/>
                    <a:gd name="T7" fmla="*/ 0 h 1"/>
                    <a:gd name="T8" fmla="*/ 1 w 7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5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493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26" name="Freeform 404"/>
                <p:cNvSpPr>
                  <a:spLocks/>
                </p:cNvSpPr>
                <p:nvPr/>
              </p:nvSpPr>
              <p:spPr bwMode="auto">
                <a:xfrm>
                  <a:off x="4821" y="1229"/>
                  <a:ext cx="30" cy="61"/>
                </a:xfrm>
                <a:custGeom>
                  <a:avLst/>
                  <a:gdLst>
                    <a:gd name="T0" fmla="*/ 1 w 122"/>
                    <a:gd name="T1" fmla="*/ 12 h 244"/>
                    <a:gd name="T2" fmla="*/ 2 w 122"/>
                    <a:gd name="T3" fmla="*/ 12 h 244"/>
                    <a:gd name="T4" fmla="*/ 2 w 122"/>
                    <a:gd name="T5" fmla="*/ 13 h 244"/>
                    <a:gd name="T6" fmla="*/ 3 w 122"/>
                    <a:gd name="T7" fmla="*/ 14 h 244"/>
                    <a:gd name="T8" fmla="*/ 4 w 122"/>
                    <a:gd name="T9" fmla="*/ 14 h 244"/>
                    <a:gd name="T10" fmla="*/ 4 w 122"/>
                    <a:gd name="T11" fmla="*/ 14 h 244"/>
                    <a:gd name="T12" fmla="*/ 5 w 122"/>
                    <a:gd name="T13" fmla="*/ 15 h 244"/>
                    <a:gd name="T14" fmla="*/ 6 w 122"/>
                    <a:gd name="T15" fmla="*/ 15 h 244"/>
                    <a:gd name="T16" fmla="*/ 7 w 122"/>
                    <a:gd name="T17" fmla="*/ 15 h 244"/>
                    <a:gd name="T18" fmla="*/ 7 w 122"/>
                    <a:gd name="T19" fmla="*/ 12 h 244"/>
                    <a:gd name="T20" fmla="*/ 7 w 122"/>
                    <a:gd name="T21" fmla="*/ 8 h 244"/>
                    <a:gd name="T22" fmla="*/ 7 w 122"/>
                    <a:gd name="T23" fmla="*/ 4 h 244"/>
                    <a:gd name="T24" fmla="*/ 7 w 122"/>
                    <a:gd name="T25" fmla="*/ 0 h 244"/>
                    <a:gd name="T26" fmla="*/ 5 w 122"/>
                    <a:gd name="T27" fmla="*/ 0 h 244"/>
                    <a:gd name="T28" fmla="*/ 4 w 122"/>
                    <a:gd name="T29" fmla="*/ 1 h 244"/>
                    <a:gd name="T30" fmla="*/ 2 w 122"/>
                    <a:gd name="T31" fmla="*/ 2 h 244"/>
                    <a:gd name="T32" fmla="*/ 1 w 122"/>
                    <a:gd name="T33" fmla="*/ 4 h 244"/>
                    <a:gd name="T34" fmla="*/ 0 w 122"/>
                    <a:gd name="T35" fmla="*/ 6 h 244"/>
                    <a:gd name="T36" fmla="*/ 0 w 122"/>
                    <a:gd name="T37" fmla="*/ 8 h 244"/>
                    <a:gd name="T38" fmla="*/ 0 w 122"/>
                    <a:gd name="T39" fmla="*/ 10 h 244"/>
                    <a:gd name="T40" fmla="*/ 1 w 122"/>
                    <a:gd name="T41" fmla="*/ 12 h 24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122" h="244">
                      <a:moveTo>
                        <a:pt x="16" y="184"/>
                      </a:moveTo>
                      <a:lnTo>
                        <a:pt x="28" y="196"/>
                      </a:lnTo>
                      <a:lnTo>
                        <a:pt x="38" y="206"/>
                      </a:lnTo>
                      <a:lnTo>
                        <a:pt x="49" y="214"/>
                      </a:lnTo>
                      <a:lnTo>
                        <a:pt x="60" y="222"/>
                      </a:lnTo>
                      <a:lnTo>
                        <a:pt x="74" y="228"/>
                      </a:lnTo>
                      <a:lnTo>
                        <a:pt x="86" y="233"/>
                      </a:lnTo>
                      <a:lnTo>
                        <a:pt x="100" y="238"/>
                      </a:lnTo>
                      <a:lnTo>
                        <a:pt x="116" y="244"/>
                      </a:lnTo>
                      <a:lnTo>
                        <a:pt x="122" y="184"/>
                      </a:lnTo>
                      <a:lnTo>
                        <a:pt x="122" y="125"/>
                      </a:lnTo>
                      <a:lnTo>
                        <a:pt x="120" y="65"/>
                      </a:lnTo>
                      <a:lnTo>
                        <a:pt x="109" y="5"/>
                      </a:lnTo>
                      <a:lnTo>
                        <a:pt x="86" y="0"/>
                      </a:lnTo>
                      <a:lnTo>
                        <a:pt x="63" y="10"/>
                      </a:lnTo>
                      <a:lnTo>
                        <a:pt x="38" y="30"/>
                      </a:lnTo>
                      <a:lnTo>
                        <a:pt x="19" y="56"/>
                      </a:lnTo>
                      <a:lnTo>
                        <a:pt x="5" y="92"/>
                      </a:lnTo>
                      <a:lnTo>
                        <a:pt x="0" y="125"/>
                      </a:lnTo>
                      <a:lnTo>
                        <a:pt x="3" y="157"/>
                      </a:lnTo>
                      <a:lnTo>
                        <a:pt x="16" y="184"/>
                      </a:lnTo>
                      <a:close/>
                    </a:path>
                  </a:pathLst>
                </a:custGeom>
                <a:solidFill>
                  <a:srgbClr val="C99E8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27" name="Freeform 405"/>
                <p:cNvSpPr>
                  <a:spLocks/>
                </p:cNvSpPr>
                <p:nvPr/>
              </p:nvSpPr>
              <p:spPr bwMode="auto">
                <a:xfrm>
                  <a:off x="4828" y="1238"/>
                  <a:ext cx="23" cy="52"/>
                </a:xfrm>
                <a:custGeom>
                  <a:avLst/>
                  <a:gdLst>
                    <a:gd name="T0" fmla="*/ 5 w 92"/>
                    <a:gd name="T1" fmla="*/ 0 h 207"/>
                    <a:gd name="T2" fmla="*/ 4 w 92"/>
                    <a:gd name="T3" fmla="*/ 1 h 207"/>
                    <a:gd name="T4" fmla="*/ 3 w 92"/>
                    <a:gd name="T5" fmla="*/ 2 h 207"/>
                    <a:gd name="T6" fmla="*/ 2 w 92"/>
                    <a:gd name="T7" fmla="*/ 3 h 207"/>
                    <a:gd name="T8" fmla="*/ 1 w 92"/>
                    <a:gd name="T9" fmla="*/ 5 h 207"/>
                    <a:gd name="T10" fmla="*/ 1 w 92"/>
                    <a:gd name="T11" fmla="*/ 6 h 207"/>
                    <a:gd name="T12" fmla="*/ 0 w 92"/>
                    <a:gd name="T13" fmla="*/ 8 h 207"/>
                    <a:gd name="T14" fmla="*/ 0 w 92"/>
                    <a:gd name="T15" fmla="*/ 9 h 207"/>
                    <a:gd name="T16" fmla="*/ 0 w 92"/>
                    <a:gd name="T17" fmla="*/ 11 h 207"/>
                    <a:gd name="T18" fmla="*/ 1 w 92"/>
                    <a:gd name="T19" fmla="*/ 11 h 207"/>
                    <a:gd name="T20" fmla="*/ 2 w 92"/>
                    <a:gd name="T21" fmla="*/ 11 h 207"/>
                    <a:gd name="T22" fmla="*/ 2 w 92"/>
                    <a:gd name="T23" fmla="*/ 12 h 207"/>
                    <a:gd name="T24" fmla="*/ 3 w 92"/>
                    <a:gd name="T25" fmla="*/ 12 h 207"/>
                    <a:gd name="T26" fmla="*/ 4 w 92"/>
                    <a:gd name="T27" fmla="*/ 12 h 207"/>
                    <a:gd name="T28" fmla="*/ 4 w 92"/>
                    <a:gd name="T29" fmla="*/ 13 h 207"/>
                    <a:gd name="T30" fmla="*/ 5 w 92"/>
                    <a:gd name="T31" fmla="*/ 13 h 207"/>
                    <a:gd name="T32" fmla="*/ 6 w 92"/>
                    <a:gd name="T33" fmla="*/ 13 h 207"/>
                    <a:gd name="T34" fmla="*/ 6 w 92"/>
                    <a:gd name="T35" fmla="*/ 10 h 207"/>
                    <a:gd name="T36" fmla="*/ 6 w 92"/>
                    <a:gd name="T37" fmla="*/ 7 h 207"/>
                    <a:gd name="T38" fmla="*/ 6 w 92"/>
                    <a:gd name="T39" fmla="*/ 3 h 207"/>
                    <a:gd name="T40" fmla="*/ 5 w 92"/>
                    <a:gd name="T41" fmla="*/ 0 h 20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92" h="207">
                      <a:moveTo>
                        <a:pt x="84" y="0"/>
                      </a:moveTo>
                      <a:lnTo>
                        <a:pt x="65" y="11"/>
                      </a:lnTo>
                      <a:lnTo>
                        <a:pt x="46" y="30"/>
                      </a:lnTo>
                      <a:lnTo>
                        <a:pt x="33" y="49"/>
                      </a:lnTo>
                      <a:lnTo>
                        <a:pt x="19" y="74"/>
                      </a:lnTo>
                      <a:lnTo>
                        <a:pt x="8" y="99"/>
                      </a:lnTo>
                      <a:lnTo>
                        <a:pt x="3" y="123"/>
                      </a:lnTo>
                      <a:lnTo>
                        <a:pt x="0" y="147"/>
                      </a:lnTo>
                      <a:lnTo>
                        <a:pt x="5" y="169"/>
                      </a:lnTo>
                      <a:lnTo>
                        <a:pt x="16" y="175"/>
                      </a:lnTo>
                      <a:lnTo>
                        <a:pt x="24" y="180"/>
                      </a:lnTo>
                      <a:lnTo>
                        <a:pt x="35" y="185"/>
                      </a:lnTo>
                      <a:lnTo>
                        <a:pt x="46" y="191"/>
                      </a:lnTo>
                      <a:lnTo>
                        <a:pt x="54" y="196"/>
                      </a:lnTo>
                      <a:lnTo>
                        <a:pt x="65" y="199"/>
                      </a:lnTo>
                      <a:lnTo>
                        <a:pt x="76" y="205"/>
                      </a:lnTo>
                      <a:lnTo>
                        <a:pt x="86" y="207"/>
                      </a:lnTo>
                      <a:lnTo>
                        <a:pt x="92" y="155"/>
                      </a:lnTo>
                      <a:lnTo>
                        <a:pt x="92" y="104"/>
                      </a:lnTo>
                      <a:lnTo>
                        <a:pt x="90" y="53"/>
                      </a:lnTo>
                      <a:lnTo>
                        <a:pt x="84" y="0"/>
                      </a:lnTo>
                      <a:close/>
                    </a:path>
                  </a:pathLst>
                </a:custGeom>
                <a:solidFill>
                  <a:srgbClr val="EDD1B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28" name="Freeform 406"/>
                <p:cNvSpPr>
                  <a:spLocks/>
                </p:cNvSpPr>
                <p:nvPr/>
              </p:nvSpPr>
              <p:spPr bwMode="auto">
                <a:xfrm>
                  <a:off x="4808" y="1287"/>
                  <a:ext cx="57" cy="44"/>
                </a:xfrm>
                <a:custGeom>
                  <a:avLst/>
                  <a:gdLst>
                    <a:gd name="T0" fmla="*/ 2 w 226"/>
                    <a:gd name="T1" fmla="*/ 6 h 176"/>
                    <a:gd name="T2" fmla="*/ 3 w 226"/>
                    <a:gd name="T3" fmla="*/ 7 h 176"/>
                    <a:gd name="T4" fmla="*/ 5 w 226"/>
                    <a:gd name="T5" fmla="*/ 7 h 176"/>
                    <a:gd name="T6" fmla="*/ 6 w 226"/>
                    <a:gd name="T7" fmla="*/ 8 h 176"/>
                    <a:gd name="T8" fmla="*/ 8 w 226"/>
                    <a:gd name="T9" fmla="*/ 9 h 176"/>
                    <a:gd name="T10" fmla="*/ 10 w 226"/>
                    <a:gd name="T11" fmla="*/ 9 h 176"/>
                    <a:gd name="T12" fmla="*/ 11 w 226"/>
                    <a:gd name="T13" fmla="*/ 10 h 176"/>
                    <a:gd name="T14" fmla="*/ 13 w 226"/>
                    <a:gd name="T15" fmla="*/ 11 h 176"/>
                    <a:gd name="T16" fmla="*/ 14 w 226"/>
                    <a:gd name="T17" fmla="*/ 11 h 176"/>
                    <a:gd name="T18" fmla="*/ 14 w 226"/>
                    <a:gd name="T19" fmla="*/ 9 h 176"/>
                    <a:gd name="T20" fmla="*/ 13 w 226"/>
                    <a:gd name="T21" fmla="*/ 7 h 176"/>
                    <a:gd name="T22" fmla="*/ 12 w 226"/>
                    <a:gd name="T23" fmla="*/ 5 h 176"/>
                    <a:gd name="T24" fmla="*/ 10 w 226"/>
                    <a:gd name="T25" fmla="*/ 4 h 176"/>
                    <a:gd name="T26" fmla="*/ 8 w 226"/>
                    <a:gd name="T27" fmla="*/ 3 h 176"/>
                    <a:gd name="T28" fmla="*/ 6 w 226"/>
                    <a:gd name="T29" fmla="*/ 2 h 176"/>
                    <a:gd name="T30" fmla="*/ 4 w 226"/>
                    <a:gd name="T31" fmla="*/ 1 h 176"/>
                    <a:gd name="T32" fmla="*/ 1 w 226"/>
                    <a:gd name="T33" fmla="*/ 0 h 176"/>
                    <a:gd name="T34" fmla="*/ 0 w 226"/>
                    <a:gd name="T35" fmla="*/ 2 h 176"/>
                    <a:gd name="T36" fmla="*/ 0 w 226"/>
                    <a:gd name="T37" fmla="*/ 3 h 176"/>
                    <a:gd name="T38" fmla="*/ 1 w 226"/>
                    <a:gd name="T39" fmla="*/ 5 h 176"/>
                    <a:gd name="T40" fmla="*/ 2 w 226"/>
                    <a:gd name="T41" fmla="*/ 6 h 17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226" h="176">
                      <a:moveTo>
                        <a:pt x="25" y="92"/>
                      </a:moveTo>
                      <a:lnTo>
                        <a:pt x="50" y="103"/>
                      </a:lnTo>
                      <a:lnTo>
                        <a:pt x="76" y="117"/>
                      </a:lnTo>
                      <a:lnTo>
                        <a:pt x="101" y="127"/>
                      </a:lnTo>
                      <a:lnTo>
                        <a:pt x="126" y="138"/>
                      </a:lnTo>
                      <a:lnTo>
                        <a:pt x="150" y="149"/>
                      </a:lnTo>
                      <a:lnTo>
                        <a:pt x="174" y="159"/>
                      </a:lnTo>
                      <a:lnTo>
                        <a:pt x="201" y="168"/>
                      </a:lnTo>
                      <a:lnTo>
                        <a:pt x="226" y="176"/>
                      </a:lnTo>
                      <a:lnTo>
                        <a:pt x="218" y="138"/>
                      </a:lnTo>
                      <a:lnTo>
                        <a:pt x="201" y="108"/>
                      </a:lnTo>
                      <a:lnTo>
                        <a:pt x="185" y="83"/>
                      </a:lnTo>
                      <a:lnTo>
                        <a:pt x="161" y="65"/>
                      </a:lnTo>
                      <a:lnTo>
                        <a:pt x="131" y="48"/>
                      </a:lnTo>
                      <a:lnTo>
                        <a:pt x="98" y="35"/>
                      </a:lnTo>
                      <a:lnTo>
                        <a:pt x="60" y="18"/>
                      </a:lnTo>
                      <a:lnTo>
                        <a:pt x="14" y="0"/>
                      </a:lnTo>
                      <a:lnTo>
                        <a:pt x="0" y="23"/>
                      </a:lnTo>
                      <a:lnTo>
                        <a:pt x="0" y="48"/>
                      </a:lnTo>
                      <a:lnTo>
                        <a:pt x="9" y="71"/>
                      </a:lnTo>
                      <a:lnTo>
                        <a:pt x="25" y="92"/>
                      </a:lnTo>
                      <a:close/>
                    </a:path>
                  </a:pathLst>
                </a:custGeom>
                <a:solidFill>
                  <a:srgbClr val="84828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29" name="Freeform 407"/>
                <p:cNvSpPr>
                  <a:spLocks/>
                </p:cNvSpPr>
                <p:nvPr/>
              </p:nvSpPr>
              <p:spPr bwMode="auto">
                <a:xfrm>
                  <a:off x="4865" y="1308"/>
                  <a:ext cx="25" cy="23"/>
                </a:xfrm>
                <a:custGeom>
                  <a:avLst/>
                  <a:gdLst>
                    <a:gd name="T0" fmla="*/ 0 w 103"/>
                    <a:gd name="T1" fmla="*/ 0 h 93"/>
                    <a:gd name="T2" fmla="*/ 1 w 103"/>
                    <a:gd name="T3" fmla="*/ 1 h 93"/>
                    <a:gd name="T4" fmla="*/ 1 w 103"/>
                    <a:gd name="T5" fmla="*/ 1 h 93"/>
                    <a:gd name="T6" fmla="*/ 2 w 103"/>
                    <a:gd name="T7" fmla="*/ 2 h 93"/>
                    <a:gd name="T8" fmla="*/ 3 w 103"/>
                    <a:gd name="T9" fmla="*/ 3 h 93"/>
                    <a:gd name="T10" fmla="*/ 4 w 103"/>
                    <a:gd name="T11" fmla="*/ 3 h 93"/>
                    <a:gd name="T12" fmla="*/ 4 w 103"/>
                    <a:gd name="T13" fmla="*/ 4 h 93"/>
                    <a:gd name="T14" fmla="*/ 5 w 103"/>
                    <a:gd name="T15" fmla="*/ 5 h 93"/>
                    <a:gd name="T16" fmla="*/ 5 w 103"/>
                    <a:gd name="T17" fmla="*/ 6 h 93"/>
                    <a:gd name="T18" fmla="*/ 6 w 103"/>
                    <a:gd name="T19" fmla="*/ 5 h 93"/>
                    <a:gd name="T20" fmla="*/ 6 w 103"/>
                    <a:gd name="T21" fmla="*/ 4 h 93"/>
                    <a:gd name="T22" fmla="*/ 6 w 103"/>
                    <a:gd name="T23" fmla="*/ 3 h 93"/>
                    <a:gd name="T24" fmla="*/ 6 w 103"/>
                    <a:gd name="T25" fmla="*/ 2 h 93"/>
                    <a:gd name="T26" fmla="*/ 5 w 103"/>
                    <a:gd name="T27" fmla="*/ 2 h 93"/>
                    <a:gd name="T28" fmla="*/ 4 w 103"/>
                    <a:gd name="T29" fmla="*/ 2 h 93"/>
                    <a:gd name="T30" fmla="*/ 4 w 103"/>
                    <a:gd name="T31" fmla="*/ 1 h 93"/>
                    <a:gd name="T32" fmla="*/ 3 w 103"/>
                    <a:gd name="T33" fmla="*/ 1 h 93"/>
                    <a:gd name="T34" fmla="*/ 2 w 103"/>
                    <a:gd name="T35" fmla="*/ 1 h 93"/>
                    <a:gd name="T36" fmla="*/ 2 w 103"/>
                    <a:gd name="T37" fmla="*/ 0 h 93"/>
                    <a:gd name="T38" fmla="*/ 1 w 103"/>
                    <a:gd name="T39" fmla="*/ 0 h 93"/>
                    <a:gd name="T40" fmla="*/ 0 w 103"/>
                    <a:gd name="T41" fmla="*/ 0 h 9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103" h="93">
                      <a:moveTo>
                        <a:pt x="0" y="0"/>
                      </a:moveTo>
                      <a:lnTo>
                        <a:pt x="11" y="12"/>
                      </a:lnTo>
                      <a:lnTo>
                        <a:pt x="21" y="23"/>
                      </a:lnTo>
                      <a:lnTo>
                        <a:pt x="35" y="34"/>
                      </a:lnTo>
                      <a:lnTo>
                        <a:pt x="48" y="47"/>
                      </a:lnTo>
                      <a:lnTo>
                        <a:pt x="60" y="58"/>
                      </a:lnTo>
                      <a:lnTo>
                        <a:pt x="71" y="69"/>
                      </a:lnTo>
                      <a:lnTo>
                        <a:pt x="81" y="83"/>
                      </a:lnTo>
                      <a:lnTo>
                        <a:pt x="90" y="93"/>
                      </a:lnTo>
                      <a:lnTo>
                        <a:pt x="97" y="80"/>
                      </a:lnTo>
                      <a:lnTo>
                        <a:pt x="103" y="66"/>
                      </a:lnTo>
                      <a:lnTo>
                        <a:pt x="103" y="50"/>
                      </a:lnTo>
                      <a:lnTo>
                        <a:pt x="101" y="30"/>
                      </a:lnTo>
                      <a:lnTo>
                        <a:pt x="90" y="30"/>
                      </a:lnTo>
                      <a:lnTo>
                        <a:pt x="76" y="28"/>
                      </a:lnTo>
                      <a:lnTo>
                        <a:pt x="65" y="23"/>
                      </a:lnTo>
                      <a:lnTo>
                        <a:pt x="51" y="20"/>
                      </a:lnTo>
                      <a:lnTo>
                        <a:pt x="41" y="14"/>
                      </a:lnTo>
                      <a:lnTo>
                        <a:pt x="27" y="9"/>
                      </a:lnTo>
                      <a:lnTo>
                        <a:pt x="13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4828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30" name="Freeform 408"/>
                <p:cNvSpPr>
                  <a:spLocks/>
                </p:cNvSpPr>
                <p:nvPr/>
              </p:nvSpPr>
              <p:spPr bwMode="auto">
                <a:xfrm>
                  <a:off x="4759" y="1318"/>
                  <a:ext cx="146" cy="136"/>
                </a:xfrm>
                <a:custGeom>
                  <a:avLst/>
                  <a:gdLst>
                    <a:gd name="T0" fmla="*/ 36 w 582"/>
                    <a:gd name="T1" fmla="*/ 30 h 547"/>
                    <a:gd name="T2" fmla="*/ 37 w 582"/>
                    <a:gd name="T3" fmla="*/ 23 h 547"/>
                    <a:gd name="T4" fmla="*/ 35 w 582"/>
                    <a:gd name="T5" fmla="*/ 16 h 547"/>
                    <a:gd name="T6" fmla="*/ 33 w 582"/>
                    <a:gd name="T7" fmla="*/ 9 h 547"/>
                    <a:gd name="T8" fmla="*/ 32 w 582"/>
                    <a:gd name="T9" fmla="*/ 11 h 547"/>
                    <a:gd name="T10" fmla="*/ 31 w 582"/>
                    <a:gd name="T11" fmla="*/ 19 h 547"/>
                    <a:gd name="T12" fmla="*/ 29 w 582"/>
                    <a:gd name="T13" fmla="*/ 23 h 547"/>
                    <a:gd name="T14" fmla="*/ 22 w 582"/>
                    <a:gd name="T15" fmla="*/ 19 h 547"/>
                    <a:gd name="T16" fmla="*/ 13 w 582"/>
                    <a:gd name="T17" fmla="*/ 11 h 547"/>
                    <a:gd name="T18" fmla="*/ 8 w 582"/>
                    <a:gd name="T19" fmla="*/ 5 h 547"/>
                    <a:gd name="T20" fmla="*/ 10 w 582"/>
                    <a:gd name="T21" fmla="*/ 4 h 547"/>
                    <a:gd name="T22" fmla="*/ 15 w 582"/>
                    <a:gd name="T23" fmla="*/ 9 h 547"/>
                    <a:gd name="T24" fmla="*/ 22 w 582"/>
                    <a:gd name="T25" fmla="*/ 15 h 547"/>
                    <a:gd name="T26" fmla="*/ 27 w 582"/>
                    <a:gd name="T27" fmla="*/ 20 h 547"/>
                    <a:gd name="T28" fmla="*/ 29 w 582"/>
                    <a:gd name="T29" fmla="*/ 18 h 547"/>
                    <a:gd name="T30" fmla="*/ 29 w 582"/>
                    <a:gd name="T31" fmla="*/ 14 h 547"/>
                    <a:gd name="T32" fmla="*/ 27 w 582"/>
                    <a:gd name="T33" fmla="*/ 11 h 547"/>
                    <a:gd name="T34" fmla="*/ 24 w 582"/>
                    <a:gd name="T35" fmla="*/ 8 h 547"/>
                    <a:gd name="T36" fmla="*/ 21 w 582"/>
                    <a:gd name="T37" fmla="*/ 5 h 547"/>
                    <a:gd name="T38" fmla="*/ 18 w 582"/>
                    <a:gd name="T39" fmla="*/ 3 h 547"/>
                    <a:gd name="T40" fmla="*/ 14 w 582"/>
                    <a:gd name="T41" fmla="*/ 1 h 547"/>
                    <a:gd name="T42" fmla="*/ 11 w 582"/>
                    <a:gd name="T43" fmla="*/ 1 h 547"/>
                    <a:gd name="T44" fmla="*/ 7 w 582"/>
                    <a:gd name="T45" fmla="*/ 1 h 547"/>
                    <a:gd name="T46" fmla="*/ 4 w 582"/>
                    <a:gd name="T47" fmla="*/ 1 h 547"/>
                    <a:gd name="T48" fmla="*/ 1 w 582"/>
                    <a:gd name="T49" fmla="*/ 2 h 547"/>
                    <a:gd name="T50" fmla="*/ 1 w 582"/>
                    <a:gd name="T51" fmla="*/ 7 h 547"/>
                    <a:gd name="T52" fmla="*/ 4 w 582"/>
                    <a:gd name="T53" fmla="*/ 13 h 547"/>
                    <a:gd name="T54" fmla="*/ 9 w 582"/>
                    <a:gd name="T55" fmla="*/ 20 h 547"/>
                    <a:gd name="T56" fmla="*/ 15 w 582"/>
                    <a:gd name="T57" fmla="*/ 26 h 547"/>
                    <a:gd name="T58" fmla="*/ 22 w 582"/>
                    <a:gd name="T59" fmla="*/ 31 h 547"/>
                    <a:gd name="T60" fmla="*/ 28 w 582"/>
                    <a:gd name="T61" fmla="*/ 33 h 547"/>
                    <a:gd name="T62" fmla="*/ 33 w 582"/>
                    <a:gd name="T63" fmla="*/ 34 h 547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582" h="547">
                      <a:moveTo>
                        <a:pt x="546" y="522"/>
                      </a:moveTo>
                      <a:lnTo>
                        <a:pt x="568" y="478"/>
                      </a:lnTo>
                      <a:lnTo>
                        <a:pt x="582" y="425"/>
                      </a:lnTo>
                      <a:lnTo>
                        <a:pt x="582" y="370"/>
                      </a:lnTo>
                      <a:lnTo>
                        <a:pt x="576" y="310"/>
                      </a:lnTo>
                      <a:lnTo>
                        <a:pt x="562" y="254"/>
                      </a:lnTo>
                      <a:lnTo>
                        <a:pt x="546" y="199"/>
                      </a:lnTo>
                      <a:lnTo>
                        <a:pt x="524" y="153"/>
                      </a:lnTo>
                      <a:lnTo>
                        <a:pt x="499" y="114"/>
                      </a:lnTo>
                      <a:lnTo>
                        <a:pt x="505" y="180"/>
                      </a:lnTo>
                      <a:lnTo>
                        <a:pt x="505" y="245"/>
                      </a:lnTo>
                      <a:lnTo>
                        <a:pt x="497" y="307"/>
                      </a:lnTo>
                      <a:lnTo>
                        <a:pt x="481" y="370"/>
                      </a:lnTo>
                      <a:lnTo>
                        <a:pt x="453" y="378"/>
                      </a:lnTo>
                      <a:lnTo>
                        <a:pt x="405" y="354"/>
                      </a:lnTo>
                      <a:lnTo>
                        <a:pt x="342" y="305"/>
                      </a:lnTo>
                      <a:lnTo>
                        <a:pt x="277" y="245"/>
                      </a:lnTo>
                      <a:lnTo>
                        <a:pt x="211" y="183"/>
                      </a:lnTo>
                      <a:lnTo>
                        <a:pt x="162" y="123"/>
                      </a:lnTo>
                      <a:lnTo>
                        <a:pt x="133" y="77"/>
                      </a:lnTo>
                      <a:lnTo>
                        <a:pt x="136" y="55"/>
                      </a:lnTo>
                      <a:lnTo>
                        <a:pt x="157" y="65"/>
                      </a:lnTo>
                      <a:lnTo>
                        <a:pt x="195" y="98"/>
                      </a:lnTo>
                      <a:lnTo>
                        <a:pt x="241" y="144"/>
                      </a:lnTo>
                      <a:lnTo>
                        <a:pt x="293" y="199"/>
                      </a:lnTo>
                      <a:lnTo>
                        <a:pt x="345" y="250"/>
                      </a:lnTo>
                      <a:lnTo>
                        <a:pt x="391" y="294"/>
                      </a:lnTo>
                      <a:lnTo>
                        <a:pt x="426" y="319"/>
                      </a:lnTo>
                      <a:lnTo>
                        <a:pt x="448" y="316"/>
                      </a:lnTo>
                      <a:lnTo>
                        <a:pt x="453" y="286"/>
                      </a:lnTo>
                      <a:lnTo>
                        <a:pt x="453" y="256"/>
                      </a:lnTo>
                      <a:lnTo>
                        <a:pt x="453" y="226"/>
                      </a:lnTo>
                      <a:lnTo>
                        <a:pt x="453" y="194"/>
                      </a:lnTo>
                      <a:lnTo>
                        <a:pt x="432" y="171"/>
                      </a:lnTo>
                      <a:lnTo>
                        <a:pt x="410" y="150"/>
                      </a:lnTo>
                      <a:lnTo>
                        <a:pt x="386" y="125"/>
                      </a:lnTo>
                      <a:lnTo>
                        <a:pt x="361" y="104"/>
                      </a:lnTo>
                      <a:lnTo>
                        <a:pt x="333" y="85"/>
                      </a:lnTo>
                      <a:lnTo>
                        <a:pt x="310" y="63"/>
                      </a:lnTo>
                      <a:lnTo>
                        <a:pt x="280" y="47"/>
                      </a:lnTo>
                      <a:lnTo>
                        <a:pt x="252" y="30"/>
                      </a:lnTo>
                      <a:lnTo>
                        <a:pt x="225" y="22"/>
                      </a:lnTo>
                      <a:lnTo>
                        <a:pt x="198" y="17"/>
                      </a:lnTo>
                      <a:lnTo>
                        <a:pt x="171" y="17"/>
                      </a:lnTo>
                      <a:lnTo>
                        <a:pt x="141" y="17"/>
                      </a:lnTo>
                      <a:lnTo>
                        <a:pt x="114" y="17"/>
                      </a:lnTo>
                      <a:lnTo>
                        <a:pt x="86" y="17"/>
                      </a:lnTo>
                      <a:lnTo>
                        <a:pt x="60" y="12"/>
                      </a:lnTo>
                      <a:lnTo>
                        <a:pt x="33" y="0"/>
                      </a:lnTo>
                      <a:lnTo>
                        <a:pt x="8" y="33"/>
                      </a:lnTo>
                      <a:lnTo>
                        <a:pt x="0" y="71"/>
                      </a:lnTo>
                      <a:lnTo>
                        <a:pt x="8" y="118"/>
                      </a:lnTo>
                      <a:lnTo>
                        <a:pt x="24" y="166"/>
                      </a:lnTo>
                      <a:lnTo>
                        <a:pt x="54" y="218"/>
                      </a:lnTo>
                      <a:lnTo>
                        <a:pt x="92" y="270"/>
                      </a:lnTo>
                      <a:lnTo>
                        <a:pt x="136" y="321"/>
                      </a:lnTo>
                      <a:lnTo>
                        <a:pt x="185" y="370"/>
                      </a:lnTo>
                      <a:lnTo>
                        <a:pt x="236" y="419"/>
                      </a:lnTo>
                      <a:lnTo>
                        <a:pt x="291" y="460"/>
                      </a:lnTo>
                      <a:lnTo>
                        <a:pt x="345" y="495"/>
                      </a:lnTo>
                      <a:lnTo>
                        <a:pt x="396" y="522"/>
                      </a:lnTo>
                      <a:lnTo>
                        <a:pt x="442" y="538"/>
                      </a:lnTo>
                      <a:lnTo>
                        <a:pt x="486" y="547"/>
                      </a:lnTo>
                      <a:lnTo>
                        <a:pt x="522" y="541"/>
                      </a:lnTo>
                      <a:lnTo>
                        <a:pt x="546" y="522"/>
                      </a:lnTo>
                      <a:close/>
                    </a:path>
                  </a:pathLst>
                </a:custGeom>
                <a:solidFill>
                  <a:srgbClr val="005E3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31" name="Freeform 409"/>
                <p:cNvSpPr>
                  <a:spLocks/>
                </p:cNvSpPr>
                <p:nvPr/>
              </p:nvSpPr>
              <p:spPr bwMode="auto">
                <a:xfrm>
                  <a:off x="4772" y="1346"/>
                  <a:ext cx="32" cy="45"/>
                </a:xfrm>
                <a:custGeom>
                  <a:avLst/>
                  <a:gdLst>
                    <a:gd name="T0" fmla="*/ 0 w 128"/>
                    <a:gd name="T1" fmla="*/ 0 h 179"/>
                    <a:gd name="T2" fmla="*/ 8 w 128"/>
                    <a:gd name="T3" fmla="*/ 11 h 179"/>
                    <a:gd name="T4" fmla="*/ 7 w 128"/>
                    <a:gd name="T5" fmla="*/ 10 h 179"/>
                    <a:gd name="T6" fmla="*/ 5 w 128"/>
                    <a:gd name="T7" fmla="*/ 9 h 179"/>
                    <a:gd name="T8" fmla="*/ 4 w 128"/>
                    <a:gd name="T9" fmla="*/ 7 h 179"/>
                    <a:gd name="T10" fmla="*/ 3 w 128"/>
                    <a:gd name="T11" fmla="*/ 6 h 179"/>
                    <a:gd name="T12" fmla="*/ 2 w 128"/>
                    <a:gd name="T13" fmla="*/ 4 h 179"/>
                    <a:gd name="T14" fmla="*/ 1 w 128"/>
                    <a:gd name="T15" fmla="*/ 3 h 179"/>
                    <a:gd name="T16" fmla="*/ 1 w 128"/>
                    <a:gd name="T17" fmla="*/ 2 h 179"/>
                    <a:gd name="T18" fmla="*/ 0 w 128"/>
                    <a:gd name="T19" fmla="*/ 0 h 17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28" h="179">
                      <a:moveTo>
                        <a:pt x="0" y="0"/>
                      </a:moveTo>
                      <a:lnTo>
                        <a:pt x="128" y="179"/>
                      </a:lnTo>
                      <a:lnTo>
                        <a:pt x="106" y="158"/>
                      </a:lnTo>
                      <a:lnTo>
                        <a:pt x="85" y="136"/>
                      </a:lnTo>
                      <a:lnTo>
                        <a:pt x="65" y="114"/>
                      </a:lnTo>
                      <a:lnTo>
                        <a:pt x="49" y="89"/>
                      </a:lnTo>
                      <a:lnTo>
                        <a:pt x="33" y="68"/>
                      </a:lnTo>
                      <a:lnTo>
                        <a:pt x="19" y="43"/>
                      </a:lnTo>
                      <a:lnTo>
                        <a:pt x="9" y="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8E4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32" name="Freeform 410"/>
                <p:cNvSpPr>
                  <a:spLocks/>
                </p:cNvSpPr>
                <p:nvPr/>
              </p:nvSpPr>
              <p:spPr bwMode="auto">
                <a:xfrm>
                  <a:off x="4769" y="1331"/>
                  <a:ext cx="52" cy="75"/>
                </a:xfrm>
                <a:custGeom>
                  <a:avLst/>
                  <a:gdLst>
                    <a:gd name="T0" fmla="*/ 0 w 207"/>
                    <a:gd name="T1" fmla="*/ 0 h 299"/>
                    <a:gd name="T2" fmla="*/ 13 w 207"/>
                    <a:gd name="T3" fmla="*/ 19 h 299"/>
                    <a:gd name="T4" fmla="*/ 11 w 207"/>
                    <a:gd name="T5" fmla="*/ 17 h 299"/>
                    <a:gd name="T6" fmla="*/ 8 w 207"/>
                    <a:gd name="T7" fmla="*/ 15 h 299"/>
                    <a:gd name="T8" fmla="*/ 6 w 207"/>
                    <a:gd name="T9" fmla="*/ 12 h 299"/>
                    <a:gd name="T10" fmla="*/ 4 w 207"/>
                    <a:gd name="T11" fmla="*/ 10 h 299"/>
                    <a:gd name="T12" fmla="*/ 2 w 207"/>
                    <a:gd name="T13" fmla="*/ 7 h 299"/>
                    <a:gd name="T14" fmla="*/ 1 w 207"/>
                    <a:gd name="T15" fmla="*/ 5 h 299"/>
                    <a:gd name="T16" fmla="*/ 1 w 207"/>
                    <a:gd name="T17" fmla="*/ 2 h 299"/>
                    <a:gd name="T18" fmla="*/ 0 w 207"/>
                    <a:gd name="T19" fmla="*/ 0 h 29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207" h="299">
                      <a:moveTo>
                        <a:pt x="0" y="0"/>
                      </a:moveTo>
                      <a:lnTo>
                        <a:pt x="207" y="299"/>
                      </a:lnTo>
                      <a:lnTo>
                        <a:pt x="166" y="266"/>
                      </a:lnTo>
                      <a:lnTo>
                        <a:pt x="129" y="231"/>
                      </a:lnTo>
                      <a:lnTo>
                        <a:pt x="93" y="193"/>
                      </a:lnTo>
                      <a:lnTo>
                        <a:pt x="63" y="152"/>
                      </a:lnTo>
                      <a:lnTo>
                        <a:pt x="36" y="114"/>
                      </a:lnTo>
                      <a:lnTo>
                        <a:pt x="16" y="73"/>
                      </a:lnTo>
                      <a:lnTo>
                        <a:pt x="6" y="3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98E4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33" name="Freeform 411"/>
                <p:cNvSpPr>
                  <a:spLocks/>
                </p:cNvSpPr>
                <p:nvPr/>
              </p:nvSpPr>
              <p:spPr bwMode="auto">
                <a:xfrm>
                  <a:off x="4769" y="1325"/>
                  <a:ext cx="66" cy="91"/>
                </a:xfrm>
                <a:custGeom>
                  <a:avLst/>
                  <a:gdLst>
                    <a:gd name="T0" fmla="*/ 9 w 261"/>
                    <a:gd name="T1" fmla="*/ 17 h 364"/>
                    <a:gd name="T2" fmla="*/ 1 w 261"/>
                    <a:gd name="T3" fmla="*/ 5 h 364"/>
                    <a:gd name="T4" fmla="*/ 0 w 261"/>
                    <a:gd name="T5" fmla="*/ 4 h 364"/>
                    <a:gd name="T6" fmla="*/ 0 w 261"/>
                    <a:gd name="T7" fmla="*/ 2 h 364"/>
                    <a:gd name="T8" fmla="*/ 0 w 261"/>
                    <a:gd name="T9" fmla="*/ 1 h 364"/>
                    <a:gd name="T10" fmla="*/ 0 w 261"/>
                    <a:gd name="T11" fmla="*/ 0 h 364"/>
                    <a:gd name="T12" fmla="*/ 17 w 261"/>
                    <a:gd name="T13" fmla="*/ 23 h 364"/>
                    <a:gd name="T14" fmla="*/ 16 w 261"/>
                    <a:gd name="T15" fmla="*/ 22 h 364"/>
                    <a:gd name="T16" fmla="*/ 15 w 261"/>
                    <a:gd name="T17" fmla="*/ 22 h 364"/>
                    <a:gd name="T18" fmla="*/ 14 w 261"/>
                    <a:gd name="T19" fmla="*/ 21 h 364"/>
                    <a:gd name="T20" fmla="*/ 13 w 261"/>
                    <a:gd name="T21" fmla="*/ 20 h 364"/>
                    <a:gd name="T22" fmla="*/ 12 w 261"/>
                    <a:gd name="T23" fmla="*/ 19 h 364"/>
                    <a:gd name="T24" fmla="*/ 11 w 261"/>
                    <a:gd name="T25" fmla="*/ 18 h 364"/>
                    <a:gd name="T26" fmla="*/ 10 w 261"/>
                    <a:gd name="T27" fmla="*/ 17 h 364"/>
                    <a:gd name="T28" fmla="*/ 9 w 261"/>
                    <a:gd name="T29" fmla="*/ 17 h 36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261" h="364">
                      <a:moveTo>
                        <a:pt x="139" y="263"/>
                      </a:moveTo>
                      <a:lnTo>
                        <a:pt x="11" y="84"/>
                      </a:lnTo>
                      <a:lnTo>
                        <a:pt x="4" y="60"/>
                      </a:lnTo>
                      <a:lnTo>
                        <a:pt x="0" y="37"/>
                      </a:lnTo>
                      <a:lnTo>
                        <a:pt x="0" y="19"/>
                      </a:lnTo>
                      <a:lnTo>
                        <a:pt x="4" y="0"/>
                      </a:lnTo>
                      <a:lnTo>
                        <a:pt x="261" y="364"/>
                      </a:lnTo>
                      <a:lnTo>
                        <a:pt x="247" y="353"/>
                      </a:lnTo>
                      <a:lnTo>
                        <a:pt x="231" y="342"/>
                      </a:lnTo>
                      <a:lnTo>
                        <a:pt x="215" y="332"/>
                      </a:lnTo>
                      <a:lnTo>
                        <a:pt x="201" y="318"/>
                      </a:lnTo>
                      <a:lnTo>
                        <a:pt x="185" y="304"/>
                      </a:lnTo>
                      <a:lnTo>
                        <a:pt x="169" y="291"/>
                      </a:lnTo>
                      <a:lnTo>
                        <a:pt x="152" y="277"/>
                      </a:lnTo>
                      <a:lnTo>
                        <a:pt x="139" y="263"/>
                      </a:lnTo>
                      <a:close/>
                    </a:path>
                  </a:pathLst>
                </a:custGeom>
                <a:solidFill>
                  <a:srgbClr val="598E4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34" name="Freeform 412"/>
                <p:cNvSpPr>
                  <a:spLocks/>
                </p:cNvSpPr>
                <p:nvPr/>
              </p:nvSpPr>
              <p:spPr bwMode="auto">
                <a:xfrm>
                  <a:off x="4769" y="1321"/>
                  <a:ext cx="78" cy="102"/>
                </a:xfrm>
                <a:custGeom>
                  <a:avLst/>
                  <a:gdLst>
                    <a:gd name="T0" fmla="*/ 13 w 313"/>
                    <a:gd name="T1" fmla="*/ 21 h 410"/>
                    <a:gd name="T2" fmla="*/ 0 w 313"/>
                    <a:gd name="T3" fmla="*/ 3 h 410"/>
                    <a:gd name="T4" fmla="*/ 0 w 313"/>
                    <a:gd name="T5" fmla="*/ 2 h 410"/>
                    <a:gd name="T6" fmla="*/ 0 w 313"/>
                    <a:gd name="T7" fmla="*/ 1 h 410"/>
                    <a:gd name="T8" fmla="*/ 0 w 313"/>
                    <a:gd name="T9" fmla="*/ 0 h 410"/>
                    <a:gd name="T10" fmla="*/ 1 w 313"/>
                    <a:gd name="T11" fmla="*/ 0 h 410"/>
                    <a:gd name="T12" fmla="*/ 1 w 313"/>
                    <a:gd name="T13" fmla="*/ 0 h 410"/>
                    <a:gd name="T14" fmla="*/ 1 w 313"/>
                    <a:gd name="T15" fmla="*/ 0 h 410"/>
                    <a:gd name="T16" fmla="*/ 1 w 313"/>
                    <a:gd name="T17" fmla="*/ 0 h 410"/>
                    <a:gd name="T18" fmla="*/ 19 w 313"/>
                    <a:gd name="T19" fmla="*/ 25 h 410"/>
                    <a:gd name="T20" fmla="*/ 19 w 313"/>
                    <a:gd name="T21" fmla="*/ 25 h 410"/>
                    <a:gd name="T22" fmla="*/ 18 w 313"/>
                    <a:gd name="T23" fmla="*/ 25 h 410"/>
                    <a:gd name="T24" fmla="*/ 17 w 313"/>
                    <a:gd name="T25" fmla="*/ 24 h 410"/>
                    <a:gd name="T26" fmla="*/ 16 w 313"/>
                    <a:gd name="T27" fmla="*/ 24 h 410"/>
                    <a:gd name="T28" fmla="*/ 15 w 313"/>
                    <a:gd name="T29" fmla="*/ 23 h 410"/>
                    <a:gd name="T30" fmla="*/ 15 w 313"/>
                    <a:gd name="T31" fmla="*/ 23 h 410"/>
                    <a:gd name="T32" fmla="*/ 14 w 313"/>
                    <a:gd name="T33" fmla="*/ 22 h 410"/>
                    <a:gd name="T34" fmla="*/ 13 w 313"/>
                    <a:gd name="T35" fmla="*/ 21 h 41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313" h="410">
                      <a:moveTo>
                        <a:pt x="207" y="342"/>
                      </a:moveTo>
                      <a:lnTo>
                        <a:pt x="0" y="43"/>
                      </a:lnTo>
                      <a:lnTo>
                        <a:pt x="0" y="32"/>
                      </a:lnTo>
                      <a:lnTo>
                        <a:pt x="4" y="18"/>
                      </a:lnTo>
                      <a:lnTo>
                        <a:pt x="6" y="7"/>
                      </a:lnTo>
                      <a:lnTo>
                        <a:pt x="11" y="0"/>
                      </a:lnTo>
                      <a:lnTo>
                        <a:pt x="16" y="0"/>
                      </a:lnTo>
                      <a:lnTo>
                        <a:pt x="20" y="0"/>
                      </a:lnTo>
                      <a:lnTo>
                        <a:pt x="22" y="2"/>
                      </a:lnTo>
                      <a:lnTo>
                        <a:pt x="313" y="410"/>
                      </a:lnTo>
                      <a:lnTo>
                        <a:pt x="300" y="404"/>
                      </a:lnTo>
                      <a:lnTo>
                        <a:pt x="286" y="396"/>
                      </a:lnTo>
                      <a:lnTo>
                        <a:pt x="272" y="388"/>
                      </a:lnTo>
                      <a:lnTo>
                        <a:pt x="261" y="380"/>
                      </a:lnTo>
                      <a:lnTo>
                        <a:pt x="247" y="372"/>
                      </a:lnTo>
                      <a:lnTo>
                        <a:pt x="235" y="364"/>
                      </a:lnTo>
                      <a:lnTo>
                        <a:pt x="221" y="353"/>
                      </a:lnTo>
                      <a:lnTo>
                        <a:pt x="207" y="342"/>
                      </a:lnTo>
                      <a:close/>
                    </a:path>
                  </a:pathLst>
                </a:custGeom>
                <a:solidFill>
                  <a:srgbClr val="5E9354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35" name="Freeform 413"/>
                <p:cNvSpPr>
                  <a:spLocks/>
                </p:cNvSpPr>
                <p:nvPr/>
              </p:nvSpPr>
              <p:spPr bwMode="auto">
                <a:xfrm>
                  <a:off x="4770" y="1321"/>
                  <a:ext cx="87" cy="107"/>
                </a:xfrm>
                <a:custGeom>
                  <a:avLst/>
                  <a:gdLst>
                    <a:gd name="T0" fmla="*/ 16 w 347"/>
                    <a:gd name="T1" fmla="*/ 24 h 429"/>
                    <a:gd name="T2" fmla="*/ 0 w 347"/>
                    <a:gd name="T3" fmla="*/ 1 h 429"/>
                    <a:gd name="T4" fmla="*/ 0 w 347"/>
                    <a:gd name="T5" fmla="*/ 0 h 429"/>
                    <a:gd name="T6" fmla="*/ 0 w 347"/>
                    <a:gd name="T7" fmla="*/ 0 h 429"/>
                    <a:gd name="T8" fmla="*/ 0 w 347"/>
                    <a:gd name="T9" fmla="*/ 0 h 429"/>
                    <a:gd name="T10" fmla="*/ 1 w 347"/>
                    <a:gd name="T11" fmla="*/ 0 h 429"/>
                    <a:gd name="T12" fmla="*/ 1 w 347"/>
                    <a:gd name="T13" fmla="*/ 0 h 429"/>
                    <a:gd name="T14" fmla="*/ 2 w 347"/>
                    <a:gd name="T15" fmla="*/ 0 h 429"/>
                    <a:gd name="T16" fmla="*/ 2 w 347"/>
                    <a:gd name="T17" fmla="*/ 0 h 429"/>
                    <a:gd name="T18" fmla="*/ 3 w 347"/>
                    <a:gd name="T19" fmla="*/ 0 h 429"/>
                    <a:gd name="T20" fmla="*/ 6 w 347"/>
                    <a:gd name="T21" fmla="*/ 4 h 429"/>
                    <a:gd name="T22" fmla="*/ 6 w 347"/>
                    <a:gd name="T23" fmla="*/ 5 h 429"/>
                    <a:gd name="T24" fmla="*/ 7 w 347"/>
                    <a:gd name="T25" fmla="*/ 6 h 429"/>
                    <a:gd name="T26" fmla="*/ 8 w 347"/>
                    <a:gd name="T27" fmla="*/ 7 h 429"/>
                    <a:gd name="T28" fmla="*/ 9 w 347"/>
                    <a:gd name="T29" fmla="*/ 9 h 429"/>
                    <a:gd name="T30" fmla="*/ 22 w 347"/>
                    <a:gd name="T31" fmla="*/ 27 h 429"/>
                    <a:gd name="T32" fmla="*/ 21 w 347"/>
                    <a:gd name="T33" fmla="*/ 26 h 429"/>
                    <a:gd name="T34" fmla="*/ 20 w 347"/>
                    <a:gd name="T35" fmla="*/ 26 h 429"/>
                    <a:gd name="T36" fmla="*/ 20 w 347"/>
                    <a:gd name="T37" fmla="*/ 26 h 429"/>
                    <a:gd name="T38" fmla="*/ 19 w 347"/>
                    <a:gd name="T39" fmla="*/ 25 h 429"/>
                    <a:gd name="T40" fmla="*/ 18 w 347"/>
                    <a:gd name="T41" fmla="*/ 25 h 429"/>
                    <a:gd name="T42" fmla="*/ 18 w 347"/>
                    <a:gd name="T43" fmla="*/ 25 h 429"/>
                    <a:gd name="T44" fmla="*/ 17 w 347"/>
                    <a:gd name="T45" fmla="*/ 24 h 429"/>
                    <a:gd name="T46" fmla="*/ 16 w 347"/>
                    <a:gd name="T47" fmla="*/ 24 h 429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347" h="429">
                      <a:moveTo>
                        <a:pt x="257" y="380"/>
                      </a:moveTo>
                      <a:lnTo>
                        <a:pt x="0" y="16"/>
                      </a:lnTo>
                      <a:lnTo>
                        <a:pt x="0" y="10"/>
                      </a:lnTo>
                      <a:lnTo>
                        <a:pt x="2" y="7"/>
                      </a:lnTo>
                      <a:lnTo>
                        <a:pt x="5" y="2"/>
                      </a:lnTo>
                      <a:lnTo>
                        <a:pt x="7" y="0"/>
                      </a:lnTo>
                      <a:lnTo>
                        <a:pt x="16" y="2"/>
                      </a:lnTo>
                      <a:lnTo>
                        <a:pt x="26" y="2"/>
                      </a:lnTo>
                      <a:lnTo>
                        <a:pt x="37" y="2"/>
                      </a:lnTo>
                      <a:lnTo>
                        <a:pt x="46" y="2"/>
                      </a:lnTo>
                      <a:lnTo>
                        <a:pt x="92" y="70"/>
                      </a:lnTo>
                      <a:lnTo>
                        <a:pt x="100" y="83"/>
                      </a:lnTo>
                      <a:lnTo>
                        <a:pt x="111" y="100"/>
                      </a:lnTo>
                      <a:lnTo>
                        <a:pt x="127" y="119"/>
                      </a:lnTo>
                      <a:lnTo>
                        <a:pt x="146" y="141"/>
                      </a:lnTo>
                      <a:lnTo>
                        <a:pt x="347" y="429"/>
                      </a:lnTo>
                      <a:lnTo>
                        <a:pt x="336" y="423"/>
                      </a:lnTo>
                      <a:lnTo>
                        <a:pt x="325" y="420"/>
                      </a:lnTo>
                      <a:lnTo>
                        <a:pt x="314" y="415"/>
                      </a:lnTo>
                      <a:lnTo>
                        <a:pt x="303" y="410"/>
                      </a:lnTo>
                      <a:lnTo>
                        <a:pt x="293" y="404"/>
                      </a:lnTo>
                      <a:lnTo>
                        <a:pt x="282" y="396"/>
                      </a:lnTo>
                      <a:lnTo>
                        <a:pt x="268" y="388"/>
                      </a:lnTo>
                      <a:lnTo>
                        <a:pt x="257" y="380"/>
                      </a:lnTo>
                      <a:close/>
                    </a:path>
                  </a:pathLst>
                </a:custGeom>
                <a:solidFill>
                  <a:srgbClr val="609354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36" name="Freeform 414"/>
                <p:cNvSpPr>
                  <a:spLocks/>
                </p:cNvSpPr>
                <p:nvPr/>
              </p:nvSpPr>
              <p:spPr bwMode="auto">
                <a:xfrm>
                  <a:off x="4775" y="1321"/>
                  <a:ext cx="91" cy="110"/>
                </a:xfrm>
                <a:custGeom>
                  <a:avLst/>
                  <a:gdLst>
                    <a:gd name="T0" fmla="*/ 18 w 367"/>
                    <a:gd name="T1" fmla="*/ 25 h 441"/>
                    <a:gd name="T2" fmla="*/ 0 w 367"/>
                    <a:gd name="T3" fmla="*/ 0 h 441"/>
                    <a:gd name="T4" fmla="*/ 1 w 367"/>
                    <a:gd name="T5" fmla="*/ 0 h 441"/>
                    <a:gd name="T6" fmla="*/ 2 w 367"/>
                    <a:gd name="T7" fmla="*/ 0 h 441"/>
                    <a:gd name="T8" fmla="*/ 2 w 367"/>
                    <a:gd name="T9" fmla="*/ 0 h 441"/>
                    <a:gd name="T10" fmla="*/ 3 w 367"/>
                    <a:gd name="T11" fmla="*/ 0 h 441"/>
                    <a:gd name="T12" fmla="*/ 5 w 367"/>
                    <a:gd name="T13" fmla="*/ 2 h 441"/>
                    <a:gd name="T14" fmla="*/ 5 w 367"/>
                    <a:gd name="T15" fmla="*/ 2 h 441"/>
                    <a:gd name="T16" fmla="*/ 5 w 367"/>
                    <a:gd name="T17" fmla="*/ 2 h 441"/>
                    <a:gd name="T18" fmla="*/ 5 w 367"/>
                    <a:gd name="T19" fmla="*/ 2 h 441"/>
                    <a:gd name="T20" fmla="*/ 4 w 367"/>
                    <a:gd name="T21" fmla="*/ 2 h 441"/>
                    <a:gd name="T22" fmla="*/ 4 w 367"/>
                    <a:gd name="T23" fmla="*/ 3 h 441"/>
                    <a:gd name="T24" fmla="*/ 4 w 367"/>
                    <a:gd name="T25" fmla="*/ 4 h 441"/>
                    <a:gd name="T26" fmla="*/ 5 w 367"/>
                    <a:gd name="T27" fmla="*/ 5 h 441"/>
                    <a:gd name="T28" fmla="*/ 6 w 367"/>
                    <a:gd name="T29" fmla="*/ 7 h 441"/>
                    <a:gd name="T30" fmla="*/ 8 w 367"/>
                    <a:gd name="T31" fmla="*/ 9 h 441"/>
                    <a:gd name="T32" fmla="*/ 10 w 367"/>
                    <a:gd name="T33" fmla="*/ 11 h 441"/>
                    <a:gd name="T34" fmla="*/ 12 w 367"/>
                    <a:gd name="T35" fmla="*/ 13 h 441"/>
                    <a:gd name="T36" fmla="*/ 14 w 367"/>
                    <a:gd name="T37" fmla="*/ 15 h 441"/>
                    <a:gd name="T38" fmla="*/ 23 w 367"/>
                    <a:gd name="T39" fmla="*/ 27 h 441"/>
                    <a:gd name="T40" fmla="*/ 21 w 367"/>
                    <a:gd name="T41" fmla="*/ 27 h 441"/>
                    <a:gd name="T42" fmla="*/ 20 w 367"/>
                    <a:gd name="T43" fmla="*/ 27 h 441"/>
                    <a:gd name="T44" fmla="*/ 19 w 367"/>
                    <a:gd name="T45" fmla="*/ 26 h 441"/>
                    <a:gd name="T46" fmla="*/ 18 w 367"/>
                    <a:gd name="T47" fmla="*/ 25 h 441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367" h="441">
                      <a:moveTo>
                        <a:pt x="291" y="408"/>
                      </a:moveTo>
                      <a:lnTo>
                        <a:pt x="0" y="0"/>
                      </a:lnTo>
                      <a:lnTo>
                        <a:pt x="14" y="0"/>
                      </a:lnTo>
                      <a:lnTo>
                        <a:pt x="28" y="3"/>
                      </a:lnTo>
                      <a:lnTo>
                        <a:pt x="41" y="5"/>
                      </a:lnTo>
                      <a:lnTo>
                        <a:pt x="54" y="5"/>
                      </a:lnTo>
                      <a:lnTo>
                        <a:pt x="82" y="38"/>
                      </a:lnTo>
                      <a:lnTo>
                        <a:pt x="82" y="41"/>
                      </a:lnTo>
                      <a:lnTo>
                        <a:pt x="79" y="38"/>
                      </a:lnTo>
                      <a:lnTo>
                        <a:pt x="77" y="38"/>
                      </a:lnTo>
                      <a:lnTo>
                        <a:pt x="74" y="41"/>
                      </a:lnTo>
                      <a:lnTo>
                        <a:pt x="68" y="49"/>
                      </a:lnTo>
                      <a:lnTo>
                        <a:pt x="74" y="65"/>
                      </a:lnTo>
                      <a:lnTo>
                        <a:pt x="84" y="87"/>
                      </a:lnTo>
                      <a:lnTo>
                        <a:pt x="103" y="114"/>
                      </a:lnTo>
                      <a:lnTo>
                        <a:pt x="130" y="144"/>
                      </a:lnTo>
                      <a:lnTo>
                        <a:pt x="160" y="176"/>
                      </a:lnTo>
                      <a:lnTo>
                        <a:pt x="193" y="212"/>
                      </a:lnTo>
                      <a:lnTo>
                        <a:pt x="229" y="245"/>
                      </a:lnTo>
                      <a:lnTo>
                        <a:pt x="367" y="441"/>
                      </a:lnTo>
                      <a:lnTo>
                        <a:pt x="348" y="438"/>
                      </a:lnTo>
                      <a:lnTo>
                        <a:pt x="329" y="429"/>
                      </a:lnTo>
                      <a:lnTo>
                        <a:pt x="310" y="418"/>
                      </a:lnTo>
                      <a:lnTo>
                        <a:pt x="291" y="408"/>
                      </a:lnTo>
                      <a:close/>
                    </a:path>
                  </a:pathLst>
                </a:custGeom>
                <a:solidFill>
                  <a:srgbClr val="609354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37" name="Freeform 415"/>
                <p:cNvSpPr>
                  <a:spLocks noEditPoints="1"/>
                </p:cNvSpPr>
                <p:nvPr/>
              </p:nvSpPr>
              <p:spPr bwMode="auto">
                <a:xfrm>
                  <a:off x="4782" y="1321"/>
                  <a:ext cx="92" cy="112"/>
                </a:xfrm>
                <a:custGeom>
                  <a:avLst/>
                  <a:gdLst>
                    <a:gd name="T0" fmla="*/ 19 w 369"/>
                    <a:gd name="T1" fmla="*/ 27 h 448"/>
                    <a:gd name="T2" fmla="*/ 6 w 369"/>
                    <a:gd name="T3" fmla="*/ 9 h 448"/>
                    <a:gd name="T4" fmla="*/ 7 w 369"/>
                    <a:gd name="T5" fmla="*/ 10 h 448"/>
                    <a:gd name="T6" fmla="*/ 8 w 369"/>
                    <a:gd name="T7" fmla="*/ 11 h 448"/>
                    <a:gd name="T8" fmla="*/ 10 w 369"/>
                    <a:gd name="T9" fmla="*/ 13 h 448"/>
                    <a:gd name="T10" fmla="*/ 11 w 369"/>
                    <a:gd name="T11" fmla="*/ 14 h 448"/>
                    <a:gd name="T12" fmla="*/ 12 w 369"/>
                    <a:gd name="T13" fmla="*/ 15 h 448"/>
                    <a:gd name="T14" fmla="*/ 14 w 369"/>
                    <a:gd name="T15" fmla="*/ 17 h 448"/>
                    <a:gd name="T16" fmla="*/ 15 w 369"/>
                    <a:gd name="T17" fmla="*/ 18 h 448"/>
                    <a:gd name="T18" fmla="*/ 16 w 369"/>
                    <a:gd name="T19" fmla="*/ 19 h 448"/>
                    <a:gd name="T20" fmla="*/ 23 w 369"/>
                    <a:gd name="T21" fmla="*/ 28 h 448"/>
                    <a:gd name="T22" fmla="*/ 22 w 369"/>
                    <a:gd name="T23" fmla="*/ 28 h 448"/>
                    <a:gd name="T24" fmla="*/ 21 w 369"/>
                    <a:gd name="T25" fmla="*/ 28 h 448"/>
                    <a:gd name="T26" fmla="*/ 20 w 369"/>
                    <a:gd name="T27" fmla="*/ 27 h 448"/>
                    <a:gd name="T28" fmla="*/ 19 w 369"/>
                    <a:gd name="T29" fmla="*/ 27 h 448"/>
                    <a:gd name="T30" fmla="*/ 3 w 369"/>
                    <a:gd name="T31" fmla="*/ 4 h 448"/>
                    <a:gd name="T32" fmla="*/ 0 w 369"/>
                    <a:gd name="T33" fmla="*/ 0 h 448"/>
                    <a:gd name="T34" fmla="*/ 1 w 369"/>
                    <a:gd name="T35" fmla="*/ 0 h 448"/>
                    <a:gd name="T36" fmla="*/ 1 w 369"/>
                    <a:gd name="T37" fmla="*/ 0 h 448"/>
                    <a:gd name="T38" fmla="*/ 2 w 369"/>
                    <a:gd name="T39" fmla="*/ 0 h 448"/>
                    <a:gd name="T40" fmla="*/ 3 w 369"/>
                    <a:gd name="T41" fmla="*/ 0 h 448"/>
                    <a:gd name="T42" fmla="*/ 5 w 369"/>
                    <a:gd name="T43" fmla="*/ 3 h 448"/>
                    <a:gd name="T44" fmla="*/ 5 w 369"/>
                    <a:gd name="T45" fmla="*/ 2 h 448"/>
                    <a:gd name="T46" fmla="*/ 4 w 369"/>
                    <a:gd name="T47" fmla="*/ 2 h 448"/>
                    <a:gd name="T48" fmla="*/ 4 w 369"/>
                    <a:gd name="T49" fmla="*/ 2 h 448"/>
                    <a:gd name="T50" fmla="*/ 3 w 369"/>
                    <a:gd name="T51" fmla="*/ 2 h 448"/>
                    <a:gd name="T52" fmla="*/ 3 w 369"/>
                    <a:gd name="T53" fmla="*/ 2 h 448"/>
                    <a:gd name="T54" fmla="*/ 3 w 369"/>
                    <a:gd name="T55" fmla="*/ 2 h 448"/>
                    <a:gd name="T56" fmla="*/ 3 w 369"/>
                    <a:gd name="T57" fmla="*/ 3 h 448"/>
                    <a:gd name="T58" fmla="*/ 3 w 369"/>
                    <a:gd name="T59" fmla="*/ 3 h 448"/>
                    <a:gd name="T60" fmla="*/ 3 w 369"/>
                    <a:gd name="T61" fmla="*/ 3 h 448"/>
                    <a:gd name="T62" fmla="*/ 3 w 369"/>
                    <a:gd name="T63" fmla="*/ 3 h 448"/>
                    <a:gd name="T64" fmla="*/ 3 w 369"/>
                    <a:gd name="T65" fmla="*/ 3 h 448"/>
                    <a:gd name="T66" fmla="*/ 3 w 369"/>
                    <a:gd name="T67" fmla="*/ 3 h 448"/>
                    <a:gd name="T68" fmla="*/ 3 w 369"/>
                    <a:gd name="T69" fmla="*/ 3 h 448"/>
                    <a:gd name="T70" fmla="*/ 3 w 369"/>
                    <a:gd name="T71" fmla="*/ 4 h 448"/>
                    <a:gd name="T72" fmla="*/ 3 w 369"/>
                    <a:gd name="T73" fmla="*/ 4 h 448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369" h="448">
                      <a:moveTo>
                        <a:pt x="301" y="427"/>
                      </a:moveTo>
                      <a:lnTo>
                        <a:pt x="100" y="139"/>
                      </a:lnTo>
                      <a:lnTo>
                        <a:pt x="119" y="160"/>
                      </a:lnTo>
                      <a:lnTo>
                        <a:pt x="137" y="180"/>
                      </a:lnTo>
                      <a:lnTo>
                        <a:pt x="157" y="201"/>
                      </a:lnTo>
                      <a:lnTo>
                        <a:pt x="179" y="222"/>
                      </a:lnTo>
                      <a:lnTo>
                        <a:pt x="201" y="245"/>
                      </a:lnTo>
                      <a:lnTo>
                        <a:pt x="222" y="264"/>
                      </a:lnTo>
                      <a:lnTo>
                        <a:pt x="243" y="282"/>
                      </a:lnTo>
                      <a:lnTo>
                        <a:pt x="266" y="302"/>
                      </a:lnTo>
                      <a:lnTo>
                        <a:pt x="369" y="448"/>
                      </a:lnTo>
                      <a:lnTo>
                        <a:pt x="356" y="446"/>
                      </a:lnTo>
                      <a:lnTo>
                        <a:pt x="339" y="443"/>
                      </a:lnTo>
                      <a:lnTo>
                        <a:pt x="320" y="435"/>
                      </a:lnTo>
                      <a:lnTo>
                        <a:pt x="301" y="427"/>
                      </a:lnTo>
                      <a:close/>
                      <a:moveTo>
                        <a:pt x="46" y="68"/>
                      </a:moveTo>
                      <a:lnTo>
                        <a:pt x="0" y="0"/>
                      </a:lnTo>
                      <a:lnTo>
                        <a:pt x="13" y="3"/>
                      </a:lnTo>
                      <a:lnTo>
                        <a:pt x="26" y="3"/>
                      </a:lnTo>
                      <a:lnTo>
                        <a:pt x="40" y="3"/>
                      </a:lnTo>
                      <a:lnTo>
                        <a:pt x="54" y="0"/>
                      </a:lnTo>
                      <a:lnTo>
                        <a:pt x="81" y="38"/>
                      </a:lnTo>
                      <a:lnTo>
                        <a:pt x="75" y="35"/>
                      </a:lnTo>
                      <a:lnTo>
                        <a:pt x="67" y="33"/>
                      </a:lnTo>
                      <a:lnTo>
                        <a:pt x="62" y="30"/>
                      </a:lnTo>
                      <a:lnTo>
                        <a:pt x="56" y="30"/>
                      </a:lnTo>
                      <a:lnTo>
                        <a:pt x="54" y="33"/>
                      </a:lnTo>
                      <a:lnTo>
                        <a:pt x="54" y="35"/>
                      </a:lnTo>
                      <a:lnTo>
                        <a:pt x="54" y="38"/>
                      </a:lnTo>
                      <a:lnTo>
                        <a:pt x="54" y="41"/>
                      </a:lnTo>
                      <a:lnTo>
                        <a:pt x="51" y="38"/>
                      </a:lnTo>
                      <a:lnTo>
                        <a:pt x="49" y="38"/>
                      </a:lnTo>
                      <a:lnTo>
                        <a:pt x="46" y="41"/>
                      </a:lnTo>
                      <a:lnTo>
                        <a:pt x="43" y="46"/>
                      </a:lnTo>
                      <a:lnTo>
                        <a:pt x="43" y="51"/>
                      </a:lnTo>
                      <a:lnTo>
                        <a:pt x="43" y="60"/>
                      </a:lnTo>
                      <a:lnTo>
                        <a:pt x="46" y="68"/>
                      </a:lnTo>
                      <a:close/>
                    </a:path>
                  </a:pathLst>
                </a:custGeom>
                <a:solidFill>
                  <a:srgbClr val="66965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38" name="Freeform 416"/>
                <p:cNvSpPr>
                  <a:spLocks noEditPoints="1"/>
                </p:cNvSpPr>
                <p:nvPr/>
              </p:nvSpPr>
              <p:spPr bwMode="auto">
                <a:xfrm>
                  <a:off x="4788" y="1321"/>
                  <a:ext cx="94" cy="114"/>
                </a:xfrm>
                <a:custGeom>
                  <a:avLst/>
                  <a:gdLst>
                    <a:gd name="T0" fmla="*/ 20 w 376"/>
                    <a:gd name="T1" fmla="*/ 28 h 454"/>
                    <a:gd name="T2" fmla="*/ 11 w 376"/>
                    <a:gd name="T3" fmla="*/ 16 h 454"/>
                    <a:gd name="T4" fmla="*/ 12 w 376"/>
                    <a:gd name="T5" fmla="*/ 17 h 454"/>
                    <a:gd name="T6" fmla="*/ 13 w 376"/>
                    <a:gd name="T7" fmla="*/ 17 h 454"/>
                    <a:gd name="T8" fmla="*/ 14 w 376"/>
                    <a:gd name="T9" fmla="*/ 18 h 454"/>
                    <a:gd name="T10" fmla="*/ 15 w 376"/>
                    <a:gd name="T11" fmla="*/ 19 h 454"/>
                    <a:gd name="T12" fmla="*/ 16 w 376"/>
                    <a:gd name="T13" fmla="*/ 20 h 454"/>
                    <a:gd name="T14" fmla="*/ 17 w 376"/>
                    <a:gd name="T15" fmla="*/ 21 h 454"/>
                    <a:gd name="T16" fmla="*/ 18 w 376"/>
                    <a:gd name="T17" fmla="*/ 21 h 454"/>
                    <a:gd name="T18" fmla="*/ 19 w 376"/>
                    <a:gd name="T19" fmla="*/ 22 h 454"/>
                    <a:gd name="T20" fmla="*/ 24 w 376"/>
                    <a:gd name="T21" fmla="*/ 29 h 454"/>
                    <a:gd name="T22" fmla="*/ 23 w 376"/>
                    <a:gd name="T23" fmla="*/ 29 h 454"/>
                    <a:gd name="T24" fmla="*/ 22 w 376"/>
                    <a:gd name="T25" fmla="*/ 28 h 454"/>
                    <a:gd name="T26" fmla="*/ 21 w 376"/>
                    <a:gd name="T27" fmla="*/ 28 h 454"/>
                    <a:gd name="T28" fmla="*/ 20 w 376"/>
                    <a:gd name="T29" fmla="*/ 28 h 454"/>
                    <a:gd name="T30" fmla="*/ 2 w 376"/>
                    <a:gd name="T31" fmla="*/ 3 h 454"/>
                    <a:gd name="T32" fmla="*/ 0 w 376"/>
                    <a:gd name="T33" fmla="*/ 0 h 454"/>
                    <a:gd name="T34" fmla="*/ 1 w 376"/>
                    <a:gd name="T35" fmla="*/ 0 h 454"/>
                    <a:gd name="T36" fmla="*/ 2 w 376"/>
                    <a:gd name="T37" fmla="*/ 0 h 454"/>
                    <a:gd name="T38" fmla="*/ 3 w 376"/>
                    <a:gd name="T39" fmla="*/ 0 h 454"/>
                    <a:gd name="T40" fmla="*/ 4 w 376"/>
                    <a:gd name="T41" fmla="*/ 0 h 454"/>
                    <a:gd name="T42" fmla="*/ 7 w 376"/>
                    <a:gd name="T43" fmla="*/ 5 h 454"/>
                    <a:gd name="T44" fmla="*/ 5 w 376"/>
                    <a:gd name="T45" fmla="*/ 4 h 454"/>
                    <a:gd name="T46" fmla="*/ 4 w 376"/>
                    <a:gd name="T47" fmla="*/ 3 h 454"/>
                    <a:gd name="T48" fmla="*/ 3 w 376"/>
                    <a:gd name="T49" fmla="*/ 2 h 454"/>
                    <a:gd name="T50" fmla="*/ 2 w 376"/>
                    <a:gd name="T51" fmla="*/ 2 h 454"/>
                    <a:gd name="T52" fmla="*/ 2 w 376"/>
                    <a:gd name="T53" fmla="*/ 2 h 454"/>
                    <a:gd name="T54" fmla="*/ 2 w 376"/>
                    <a:gd name="T55" fmla="*/ 2 h 454"/>
                    <a:gd name="T56" fmla="*/ 2 w 376"/>
                    <a:gd name="T57" fmla="*/ 3 h 454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376" h="454">
                      <a:moveTo>
                        <a:pt x="313" y="441"/>
                      </a:moveTo>
                      <a:lnTo>
                        <a:pt x="175" y="245"/>
                      </a:lnTo>
                      <a:lnTo>
                        <a:pt x="191" y="261"/>
                      </a:lnTo>
                      <a:lnTo>
                        <a:pt x="207" y="275"/>
                      </a:lnTo>
                      <a:lnTo>
                        <a:pt x="224" y="288"/>
                      </a:lnTo>
                      <a:lnTo>
                        <a:pt x="237" y="302"/>
                      </a:lnTo>
                      <a:lnTo>
                        <a:pt x="253" y="316"/>
                      </a:lnTo>
                      <a:lnTo>
                        <a:pt x="267" y="326"/>
                      </a:lnTo>
                      <a:lnTo>
                        <a:pt x="280" y="337"/>
                      </a:lnTo>
                      <a:lnTo>
                        <a:pt x="294" y="346"/>
                      </a:lnTo>
                      <a:lnTo>
                        <a:pt x="376" y="454"/>
                      </a:lnTo>
                      <a:lnTo>
                        <a:pt x="362" y="454"/>
                      </a:lnTo>
                      <a:lnTo>
                        <a:pt x="346" y="451"/>
                      </a:lnTo>
                      <a:lnTo>
                        <a:pt x="330" y="446"/>
                      </a:lnTo>
                      <a:lnTo>
                        <a:pt x="313" y="441"/>
                      </a:lnTo>
                      <a:close/>
                      <a:moveTo>
                        <a:pt x="28" y="38"/>
                      </a:moveTo>
                      <a:lnTo>
                        <a:pt x="0" y="5"/>
                      </a:lnTo>
                      <a:lnTo>
                        <a:pt x="14" y="5"/>
                      </a:lnTo>
                      <a:lnTo>
                        <a:pt x="28" y="3"/>
                      </a:lnTo>
                      <a:lnTo>
                        <a:pt x="41" y="0"/>
                      </a:lnTo>
                      <a:lnTo>
                        <a:pt x="55" y="0"/>
                      </a:lnTo>
                      <a:lnTo>
                        <a:pt x="109" y="79"/>
                      </a:lnTo>
                      <a:lnTo>
                        <a:pt x="85" y="60"/>
                      </a:lnTo>
                      <a:lnTo>
                        <a:pt x="63" y="44"/>
                      </a:lnTo>
                      <a:lnTo>
                        <a:pt x="44" y="33"/>
                      </a:lnTo>
                      <a:lnTo>
                        <a:pt x="30" y="30"/>
                      </a:lnTo>
                      <a:lnTo>
                        <a:pt x="28" y="33"/>
                      </a:lnTo>
                      <a:lnTo>
                        <a:pt x="28" y="35"/>
                      </a:lnTo>
                      <a:lnTo>
                        <a:pt x="28" y="38"/>
                      </a:lnTo>
                      <a:close/>
                    </a:path>
                  </a:pathLst>
                </a:custGeom>
                <a:solidFill>
                  <a:srgbClr val="689959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39" name="Freeform 417"/>
                <p:cNvSpPr>
                  <a:spLocks noEditPoints="1"/>
                </p:cNvSpPr>
                <p:nvPr/>
              </p:nvSpPr>
              <p:spPr bwMode="auto">
                <a:xfrm>
                  <a:off x="4795" y="1321"/>
                  <a:ext cx="93" cy="113"/>
                </a:xfrm>
                <a:custGeom>
                  <a:avLst/>
                  <a:gdLst>
                    <a:gd name="T0" fmla="*/ 20 w 369"/>
                    <a:gd name="T1" fmla="*/ 28 h 451"/>
                    <a:gd name="T2" fmla="*/ 13 w 369"/>
                    <a:gd name="T3" fmla="*/ 19 h 451"/>
                    <a:gd name="T4" fmla="*/ 14 w 369"/>
                    <a:gd name="T5" fmla="*/ 20 h 451"/>
                    <a:gd name="T6" fmla="*/ 15 w 369"/>
                    <a:gd name="T7" fmla="*/ 20 h 451"/>
                    <a:gd name="T8" fmla="*/ 16 w 369"/>
                    <a:gd name="T9" fmla="*/ 21 h 451"/>
                    <a:gd name="T10" fmla="*/ 17 w 369"/>
                    <a:gd name="T11" fmla="*/ 21 h 451"/>
                    <a:gd name="T12" fmla="*/ 18 w 369"/>
                    <a:gd name="T13" fmla="*/ 22 h 451"/>
                    <a:gd name="T14" fmla="*/ 18 w 369"/>
                    <a:gd name="T15" fmla="*/ 22 h 451"/>
                    <a:gd name="T16" fmla="*/ 19 w 369"/>
                    <a:gd name="T17" fmla="*/ 23 h 451"/>
                    <a:gd name="T18" fmla="*/ 20 w 369"/>
                    <a:gd name="T19" fmla="*/ 23 h 451"/>
                    <a:gd name="T20" fmla="*/ 23 w 369"/>
                    <a:gd name="T21" fmla="*/ 28 h 451"/>
                    <a:gd name="T22" fmla="*/ 23 w 369"/>
                    <a:gd name="T23" fmla="*/ 28 h 451"/>
                    <a:gd name="T24" fmla="*/ 22 w 369"/>
                    <a:gd name="T25" fmla="*/ 28 h 451"/>
                    <a:gd name="T26" fmla="*/ 21 w 369"/>
                    <a:gd name="T27" fmla="*/ 28 h 451"/>
                    <a:gd name="T28" fmla="*/ 20 w 369"/>
                    <a:gd name="T29" fmla="*/ 28 h 451"/>
                    <a:gd name="T30" fmla="*/ 2 w 369"/>
                    <a:gd name="T31" fmla="*/ 3 h 451"/>
                    <a:gd name="T32" fmla="*/ 0 w 369"/>
                    <a:gd name="T33" fmla="*/ 0 h 451"/>
                    <a:gd name="T34" fmla="*/ 1 w 369"/>
                    <a:gd name="T35" fmla="*/ 0 h 451"/>
                    <a:gd name="T36" fmla="*/ 2 w 369"/>
                    <a:gd name="T37" fmla="*/ 0 h 451"/>
                    <a:gd name="T38" fmla="*/ 3 w 369"/>
                    <a:gd name="T39" fmla="*/ 0 h 451"/>
                    <a:gd name="T40" fmla="*/ 4 w 369"/>
                    <a:gd name="T41" fmla="*/ 0 h 451"/>
                    <a:gd name="T42" fmla="*/ 9 w 369"/>
                    <a:gd name="T43" fmla="*/ 8 h 451"/>
                    <a:gd name="T44" fmla="*/ 8 w 369"/>
                    <a:gd name="T45" fmla="*/ 7 h 451"/>
                    <a:gd name="T46" fmla="*/ 7 w 369"/>
                    <a:gd name="T47" fmla="*/ 7 h 451"/>
                    <a:gd name="T48" fmla="*/ 6 w 369"/>
                    <a:gd name="T49" fmla="*/ 6 h 451"/>
                    <a:gd name="T50" fmla="*/ 5 w 369"/>
                    <a:gd name="T51" fmla="*/ 5 h 451"/>
                    <a:gd name="T52" fmla="*/ 4 w 369"/>
                    <a:gd name="T53" fmla="*/ 4 h 451"/>
                    <a:gd name="T54" fmla="*/ 3 w 369"/>
                    <a:gd name="T55" fmla="*/ 4 h 451"/>
                    <a:gd name="T56" fmla="*/ 2 w 369"/>
                    <a:gd name="T57" fmla="*/ 3 h 451"/>
                    <a:gd name="T58" fmla="*/ 2 w 369"/>
                    <a:gd name="T59" fmla="*/ 3 h 451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369" h="451">
                      <a:moveTo>
                        <a:pt x="315" y="448"/>
                      </a:moveTo>
                      <a:lnTo>
                        <a:pt x="212" y="302"/>
                      </a:lnTo>
                      <a:lnTo>
                        <a:pt x="225" y="312"/>
                      </a:lnTo>
                      <a:lnTo>
                        <a:pt x="239" y="323"/>
                      </a:lnTo>
                      <a:lnTo>
                        <a:pt x="252" y="332"/>
                      </a:lnTo>
                      <a:lnTo>
                        <a:pt x="266" y="340"/>
                      </a:lnTo>
                      <a:lnTo>
                        <a:pt x="277" y="348"/>
                      </a:lnTo>
                      <a:lnTo>
                        <a:pt x="290" y="353"/>
                      </a:lnTo>
                      <a:lnTo>
                        <a:pt x="298" y="358"/>
                      </a:lnTo>
                      <a:lnTo>
                        <a:pt x="309" y="362"/>
                      </a:lnTo>
                      <a:lnTo>
                        <a:pt x="369" y="448"/>
                      </a:lnTo>
                      <a:lnTo>
                        <a:pt x="358" y="451"/>
                      </a:lnTo>
                      <a:lnTo>
                        <a:pt x="348" y="451"/>
                      </a:lnTo>
                      <a:lnTo>
                        <a:pt x="332" y="451"/>
                      </a:lnTo>
                      <a:lnTo>
                        <a:pt x="315" y="448"/>
                      </a:lnTo>
                      <a:close/>
                      <a:moveTo>
                        <a:pt x="27" y="38"/>
                      </a:moveTo>
                      <a:lnTo>
                        <a:pt x="0" y="0"/>
                      </a:lnTo>
                      <a:lnTo>
                        <a:pt x="13" y="0"/>
                      </a:lnTo>
                      <a:lnTo>
                        <a:pt x="27" y="0"/>
                      </a:lnTo>
                      <a:lnTo>
                        <a:pt x="41" y="3"/>
                      </a:lnTo>
                      <a:lnTo>
                        <a:pt x="54" y="5"/>
                      </a:lnTo>
                      <a:lnTo>
                        <a:pt x="147" y="130"/>
                      </a:lnTo>
                      <a:lnTo>
                        <a:pt x="131" y="117"/>
                      </a:lnTo>
                      <a:lnTo>
                        <a:pt x="111" y="104"/>
                      </a:lnTo>
                      <a:lnTo>
                        <a:pt x="95" y="90"/>
                      </a:lnTo>
                      <a:lnTo>
                        <a:pt x="78" y="76"/>
                      </a:lnTo>
                      <a:lnTo>
                        <a:pt x="65" y="65"/>
                      </a:lnTo>
                      <a:lnTo>
                        <a:pt x="51" y="54"/>
                      </a:lnTo>
                      <a:lnTo>
                        <a:pt x="37" y="46"/>
                      </a:lnTo>
                      <a:lnTo>
                        <a:pt x="27" y="38"/>
                      </a:lnTo>
                      <a:close/>
                    </a:path>
                  </a:pathLst>
                </a:custGeom>
                <a:solidFill>
                  <a:srgbClr val="689959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40" name="Freeform 418"/>
                <p:cNvSpPr>
                  <a:spLocks noEditPoints="1"/>
                </p:cNvSpPr>
                <p:nvPr/>
              </p:nvSpPr>
              <p:spPr bwMode="auto">
                <a:xfrm>
                  <a:off x="4802" y="1321"/>
                  <a:ext cx="90" cy="114"/>
                </a:xfrm>
                <a:custGeom>
                  <a:avLst/>
                  <a:gdLst>
                    <a:gd name="T0" fmla="*/ 20 w 361"/>
                    <a:gd name="T1" fmla="*/ 29 h 454"/>
                    <a:gd name="T2" fmla="*/ 15 w 361"/>
                    <a:gd name="T3" fmla="*/ 22 h 454"/>
                    <a:gd name="T4" fmla="*/ 16 w 361"/>
                    <a:gd name="T5" fmla="*/ 22 h 454"/>
                    <a:gd name="T6" fmla="*/ 17 w 361"/>
                    <a:gd name="T7" fmla="*/ 23 h 454"/>
                    <a:gd name="T8" fmla="*/ 18 w 361"/>
                    <a:gd name="T9" fmla="*/ 23 h 454"/>
                    <a:gd name="T10" fmla="*/ 19 w 361"/>
                    <a:gd name="T11" fmla="*/ 22 h 454"/>
                    <a:gd name="T12" fmla="*/ 22 w 361"/>
                    <a:gd name="T13" fmla="*/ 28 h 454"/>
                    <a:gd name="T14" fmla="*/ 22 w 361"/>
                    <a:gd name="T15" fmla="*/ 28 h 454"/>
                    <a:gd name="T16" fmla="*/ 21 w 361"/>
                    <a:gd name="T17" fmla="*/ 28 h 454"/>
                    <a:gd name="T18" fmla="*/ 21 w 361"/>
                    <a:gd name="T19" fmla="*/ 29 h 454"/>
                    <a:gd name="T20" fmla="*/ 20 w 361"/>
                    <a:gd name="T21" fmla="*/ 29 h 454"/>
                    <a:gd name="T22" fmla="*/ 3 w 361"/>
                    <a:gd name="T23" fmla="*/ 5 h 454"/>
                    <a:gd name="T24" fmla="*/ 0 w 361"/>
                    <a:gd name="T25" fmla="*/ 0 h 454"/>
                    <a:gd name="T26" fmla="*/ 1 w 361"/>
                    <a:gd name="T27" fmla="*/ 0 h 454"/>
                    <a:gd name="T28" fmla="*/ 2 w 361"/>
                    <a:gd name="T29" fmla="*/ 0 h 454"/>
                    <a:gd name="T30" fmla="*/ 3 w 361"/>
                    <a:gd name="T31" fmla="*/ 0 h 454"/>
                    <a:gd name="T32" fmla="*/ 4 w 361"/>
                    <a:gd name="T33" fmla="*/ 1 h 454"/>
                    <a:gd name="T34" fmla="*/ 11 w 361"/>
                    <a:gd name="T35" fmla="*/ 11 h 454"/>
                    <a:gd name="T36" fmla="*/ 10 w 361"/>
                    <a:gd name="T37" fmla="*/ 11 h 454"/>
                    <a:gd name="T38" fmla="*/ 9 w 361"/>
                    <a:gd name="T39" fmla="*/ 10 h 454"/>
                    <a:gd name="T40" fmla="*/ 8 w 361"/>
                    <a:gd name="T41" fmla="*/ 9 h 454"/>
                    <a:gd name="T42" fmla="*/ 7 w 361"/>
                    <a:gd name="T43" fmla="*/ 8 h 454"/>
                    <a:gd name="T44" fmla="*/ 6 w 361"/>
                    <a:gd name="T45" fmla="*/ 7 h 454"/>
                    <a:gd name="T46" fmla="*/ 5 w 361"/>
                    <a:gd name="T47" fmla="*/ 7 h 454"/>
                    <a:gd name="T48" fmla="*/ 4 w 361"/>
                    <a:gd name="T49" fmla="*/ 6 h 454"/>
                    <a:gd name="T50" fmla="*/ 3 w 361"/>
                    <a:gd name="T51" fmla="*/ 5 h 454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361" h="454">
                      <a:moveTo>
                        <a:pt x="321" y="454"/>
                      </a:moveTo>
                      <a:lnTo>
                        <a:pt x="239" y="346"/>
                      </a:lnTo>
                      <a:lnTo>
                        <a:pt x="263" y="356"/>
                      </a:lnTo>
                      <a:lnTo>
                        <a:pt x="282" y="362"/>
                      </a:lnTo>
                      <a:lnTo>
                        <a:pt x="296" y="362"/>
                      </a:lnTo>
                      <a:lnTo>
                        <a:pt x="305" y="356"/>
                      </a:lnTo>
                      <a:lnTo>
                        <a:pt x="361" y="441"/>
                      </a:lnTo>
                      <a:lnTo>
                        <a:pt x="353" y="446"/>
                      </a:lnTo>
                      <a:lnTo>
                        <a:pt x="342" y="451"/>
                      </a:lnTo>
                      <a:lnTo>
                        <a:pt x="331" y="454"/>
                      </a:lnTo>
                      <a:lnTo>
                        <a:pt x="321" y="454"/>
                      </a:lnTo>
                      <a:close/>
                      <a:moveTo>
                        <a:pt x="54" y="79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33" y="3"/>
                      </a:lnTo>
                      <a:lnTo>
                        <a:pt x="46" y="5"/>
                      </a:lnTo>
                      <a:lnTo>
                        <a:pt x="62" y="8"/>
                      </a:lnTo>
                      <a:lnTo>
                        <a:pt x="182" y="180"/>
                      </a:lnTo>
                      <a:lnTo>
                        <a:pt x="166" y="169"/>
                      </a:lnTo>
                      <a:lnTo>
                        <a:pt x="150" y="157"/>
                      </a:lnTo>
                      <a:lnTo>
                        <a:pt x="133" y="144"/>
                      </a:lnTo>
                      <a:lnTo>
                        <a:pt x="116" y="130"/>
                      </a:lnTo>
                      <a:lnTo>
                        <a:pt x="100" y="117"/>
                      </a:lnTo>
                      <a:lnTo>
                        <a:pt x="84" y="104"/>
                      </a:lnTo>
                      <a:lnTo>
                        <a:pt x="68" y="90"/>
                      </a:lnTo>
                      <a:lnTo>
                        <a:pt x="54" y="79"/>
                      </a:lnTo>
                      <a:close/>
                    </a:path>
                  </a:pathLst>
                </a:custGeom>
                <a:solidFill>
                  <a:srgbClr val="6D9B5E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41" name="Freeform 419"/>
                <p:cNvSpPr>
                  <a:spLocks noEditPoints="1"/>
                </p:cNvSpPr>
                <p:nvPr/>
              </p:nvSpPr>
              <p:spPr bwMode="auto">
                <a:xfrm>
                  <a:off x="4809" y="1323"/>
                  <a:ext cx="87" cy="110"/>
                </a:xfrm>
                <a:custGeom>
                  <a:avLst/>
                  <a:gdLst>
                    <a:gd name="T0" fmla="*/ 19 w 350"/>
                    <a:gd name="T1" fmla="*/ 27 h 443"/>
                    <a:gd name="T2" fmla="*/ 16 w 350"/>
                    <a:gd name="T3" fmla="*/ 22 h 443"/>
                    <a:gd name="T4" fmla="*/ 16 w 350"/>
                    <a:gd name="T5" fmla="*/ 22 h 443"/>
                    <a:gd name="T6" fmla="*/ 17 w 350"/>
                    <a:gd name="T7" fmla="*/ 22 h 443"/>
                    <a:gd name="T8" fmla="*/ 17 w 350"/>
                    <a:gd name="T9" fmla="*/ 22 h 443"/>
                    <a:gd name="T10" fmla="*/ 17 w 350"/>
                    <a:gd name="T11" fmla="*/ 22 h 443"/>
                    <a:gd name="T12" fmla="*/ 18 w 350"/>
                    <a:gd name="T13" fmla="*/ 21 h 443"/>
                    <a:gd name="T14" fmla="*/ 18 w 350"/>
                    <a:gd name="T15" fmla="*/ 21 h 443"/>
                    <a:gd name="T16" fmla="*/ 18 w 350"/>
                    <a:gd name="T17" fmla="*/ 20 h 443"/>
                    <a:gd name="T18" fmla="*/ 18 w 350"/>
                    <a:gd name="T19" fmla="*/ 20 h 443"/>
                    <a:gd name="T20" fmla="*/ 22 w 350"/>
                    <a:gd name="T21" fmla="*/ 26 h 443"/>
                    <a:gd name="T22" fmla="*/ 21 w 350"/>
                    <a:gd name="T23" fmla="*/ 26 h 443"/>
                    <a:gd name="T24" fmla="*/ 21 w 350"/>
                    <a:gd name="T25" fmla="*/ 27 h 443"/>
                    <a:gd name="T26" fmla="*/ 20 w 350"/>
                    <a:gd name="T27" fmla="*/ 27 h 443"/>
                    <a:gd name="T28" fmla="*/ 19 w 350"/>
                    <a:gd name="T29" fmla="*/ 27 h 443"/>
                    <a:gd name="T30" fmla="*/ 6 w 350"/>
                    <a:gd name="T31" fmla="*/ 8 h 443"/>
                    <a:gd name="T32" fmla="*/ 0 w 350"/>
                    <a:gd name="T33" fmla="*/ 0 h 443"/>
                    <a:gd name="T34" fmla="*/ 1 w 350"/>
                    <a:gd name="T35" fmla="*/ 0 h 443"/>
                    <a:gd name="T36" fmla="*/ 2 w 350"/>
                    <a:gd name="T37" fmla="*/ 0 h 443"/>
                    <a:gd name="T38" fmla="*/ 2 w 350"/>
                    <a:gd name="T39" fmla="*/ 0 h 443"/>
                    <a:gd name="T40" fmla="*/ 3 w 350"/>
                    <a:gd name="T41" fmla="*/ 1 h 443"/>
                    <a:gd name="T42" fmla="*/ 3 w 350"/>
                    <a:gd name="T43" fmla="*/ 1 h 443"/>
                    <a:gd name="T44" fmla="*/ 4 w 350"/>
                    <a:gd name="T45" fmla="*/ 1 h 443"/>
                    <a:gd name="T46" fmla="*/ 4 w 350"/>
                    <a:gd name="T47" fmla="*/ 1 h 443"/>
                    <a:gd name="T48" fmla="*/ 4 w 350"/>
                    <a:gd name="T49" fmla="*/ 1 h 443"/>
                    <a:gd name="T50" fmla="*/ 13 w 350"/>
                    <a:gd name="T51" fmla="*/ 13 h 443"/>
                    <a:gd name="T52" fmla="*/ 12 w 350"/>
                    <a:gd name="T53" fmla="*/ 13 h 443"/>
                    <a:gd name="T54" fmla="*/ 11 w 350"/>
                    <a:gd name="T55" fmla="*/ 12 h 443"/>
                    <a:gd name="T56" fmla="*/ 10 w 350"/>
                    <a:gd name="T57" fmla="*/ 12 h 443"/>
                    <a:gd name="T58" fmla="*/ 10 w 350"/>
                    <a:gd name="T59" fmla="*/ 11 h 443"/>
                    <a:gd name="T60" fmla="*/ 9 w 350"/>
                    <a:gd name="T61" fmla="*/ 10 h 443"/>
                    <a:gd name="T62" fmla="*/ 8 w 350"/>
                    <a:gd name="T63" fmla="*/ 9 h 443"/>
                    <a:gd name="T64" fmla="*/ 7 w 350"/>
                    <a:gd name="T65" fmla="*/ 9 h 443"/>
                    <a:gd name="T66" fmla="*/ 6 w 350"/>
                    <a:gd name="T67" fmla="*/ 8 h 443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350" h="443">
                      <a:moveTo>
                        <a:pt x="315" y="443"/>
                      </a:moveTo>
                      <a:lnTo>
                        <a:pt x="255" y="357"/>
                      </a:lnTo>
                      <a:lnTo>
                        <a:pt x="264" y="357"/>
                      </a:lnTo>
                      <a:lnTo>
                        <a:pt x="271" y="357"/>
                      </a:lnTo>
                      <a:lnTo>
                        <a:pt x="278" y="353"/>
                      </a:lnTo>
                      <a:lnTo>
                        <a:pt x="283" y="351"/>
                      </a:lnTo>
                      <a:lnTo>
                        <a:pt x="285" y="346"/>
                      </a:lnTo>
                      <a:lnTo>
                        <a:pt x="285" y="337"/>
                      </a:lnTo>
                      <a:lnTo>
                        <a:pt x="285" y="332"/>
                      </a:lnTo>
                      <a:lnTo>
                        <a:pt x="288" y="327"/>
                      </a:lnTo>
                      <a:lnTo>
                        <a:pt x="350" y="419"/>
                      </a:lnTo>
                      <a:lnTo>
                        <a:pt x="345" y="427"/>
                      </a:lnTo>
                      <a:lnTo>
                        <a:pt x="336" y="436"/>
                      </a:lnTo>
                      <a:lnTo>
                        <a:pt x="326" y="441"/>
                      </a:lnTo>
                      <a:lnTo>
                        <a:pt x="315" y="443"/>
                      </a:lnTo>
                      <a:close/>
                      <a:moveTo>
                        <a:pt x="93" y="125"/>
                      </a:moveTo>
                      <a:lnTo>
                        <a:pt x="0" y="0"/>
                      </a:lnTo>
                      <a:lnTo>
                        <a:pt x="13" y="3"/>
                      </a:lnTo>
                      <a:lnTo>
                        <a:pt x="27" y="3"/>
                      </a:lnTo>
                      <a:lnTo>
                        <a:pt x="41" y="6"/>
                      </a:lnTo>
                      <a:lnTo>
                        <a:pt x="54" y="11"/>
                      </a:lnTo>
                      <a:lnTo>
                        <a:pt x="57" y="14"/>
                      </a:lnTo>
                      <a:lnTo>
                        <a:pt x="63" y="16"/>
                      </a:lnTo>
                      <a:lnTo>
                        <a:pt x="68" y="20"/>
                      </a:lnTo>
                      <a:lnTo>
                        <a:pt x="73" y="25"/>
                      </a:lnTo>
                      <a:lnTo>
                        <a:pt x="212" y="217"/>
                      </a:lnTo>
                      <a:lnTo>
                        <a:pt x="198" y="210"/>
                      </a:lnTo>
                      <a:lnTo>
                        <a:pt x="182" y="199"/>
                      </a:lnTo>
                      <a:lnTo>
                        <a:pt x="169" y="188"/>
                      </a:lnTo>
                      <a:lnTo>
                        <a:pt x="155" y="175"/>
                      </a:lnTo>
                      <a:lnTo>
                        <a:pt x="139" y="164"/>
                      </a:lnTo>
                      <a:lnTo>
                        <a:pt x="125" y="150"/>
                      </a:lnTo>
                      <a:lnTo>
                        <a:pt x="109" y="139"/>
                      </a:lnTo>
                      <a:lnTo>
                        <a:pt x="93" y="125"/>
                      </a:lnTo>
                      <a:close/>
                    </a:path>
                  </a:pathLst>
                </a:custGeom>
                <a:solidFill>
                  <a:srgbClr val="709E5E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42" name="Freeform 420"/>
                <p:cNvSpPr>
                  <a:spLocks noEditPoints="1"/>
                </p:cNvSpPr>
                <p:nvPr/>
              </p:nvSpPr>
              <p:spPr bwMode="auto">
                <a:xfrm>
                  <a:off x="4817" y="1323"/>
                  <a:ext cx="83" cy="108"/>
                </a:xfrm>
                <a:custGeom>
                  <a:avLst/>
                  <a:gdLst>
                    <a:gd name="T0" fmla="*/ 19 w 331"/>
                    <a:gd name="T1" fmla="*/ 27 h 433"/>
                    <a:gd name="T2" fmla="*/ 15 w 331"/>
                    <a:gd name="T3" fmla="*/ 22 h 433"/>
                    <a:gd name="T4" fmla="*/ 15 w 331"/>
                    <a:gd name="T5" fmla="*/ 22 h 433"/>
                    <a:gd name="T6" fmla="*/ 16 w 331"/>
                    <a:gd name="T7" fmla="*/ 22 h 433"/>
                    <a:gd name="T8" fmla="*/ 16 w 331"/>
                    <a:gd name="T9" fmla="*/ 21 h 433"/>
                    <a:gd name="T10" fmla="*/ 16 w 331"/>
                    <a:gd name="T11" fmla="*/ 20 h 433"/>
                    <a:gd name="T12" fmla="*/ 16 w 331"/>
                    <a:gd name="T13" fmla="*/ 19 h 433"/>
                    <a:gd name="T14" fmla="*/ 16 w 331"/>
                    <a:gd name="T15" fmla="*/ 19 h 433"/>
                    <a:gd name="T16" fmla="*/ 21 w 331"/>
                    <a:gd name="T17" fmla="*/ 24 h 433"/>
                    <a:gd name="T18" fmla="*/ 21 w 331"/>
                    <a:gd name="T19" fmla="*/ 25 h 433"/>
                    <a:gd name="T20" fmla="*/ 20 w 331"/>
                    <a:gd name="T21" fmla="*/ 25 h 433"/>
                    <a:gd name="T22" fmla="*/ 20 w 331"/>
                    <a:gd name="T23" fmla="*/ 25 h 433"/>
                    <a:gd name="T24" fmla="*/ 20 w 331"/>
                    <a:gd name="T25" fmla="*/ 26 h 433"/>
                    <a:gd name="T26" fmla="*/ 20 w 331"/>
                    <a:gd name="T27" fmla="*/ 26 h 433"/>
                    <a:gd name="T28" fmla="*/ 19 w 331"/>
                    <a:gd name="T29" fmla="*/ 27 h 433"/>
                    <a:gd name="T30" fmla="*/ 19 w 331"/>
                    <a:gd name="T31" fmla="*/ 27 h 433"/>
                    <a:gd name="T32" fmla="*/ 19 w 331"/>
                    <a:gd name="T33" fmla="*/ 27 h 433"/>
                    <a:gd name="T34" fmla="*/ 8 w 331"/>
                    <a:gd name="T35" fmla="*/ 11 h 433"/>
                    <a:gd name="T36" fmla="*/ 0 w 331"/>
                    <a:gd name="T37" fmla="*/ 0 h 433"/>
                    <a:gd name="T38" fmla="*/ 0 w 331"/>
                    <a:gd name="T39" fmla="*/ 0 h 433"/>
                    <a:gd name="T40" fmla="*/ 1 w 331"/>
                    <a:gd name="T41" fmla="*/ 0 h 433"/>
                    <a:gd name="T42" fmla="*/ 1 w 331"/>
                    <a:gd name="T43" fmla="*/ 0 h 433"/>
                    <a:gd name="T44" fmla="*/ 1 w 331"/>
                    <a:gd name="T45" fmla="*/ 0 h 433"/>
                    <a:gd name="T46" fmla="*/ 2 w 331"/>
                    <a:gd name="T47" fmla="*/ 1 h 433"/>
                    <a:gd name="T48" fmla="*/ 3 w 331"/>
                    <a:gd name="T49" fmla="*/ 2 h 433"/>
                    <a:gd name="T50" fmla="*/ 4 w 331"/>
                    <a:gd name="T51" fmla="*/ 2 h 433"/>
                    <a:gd name="T52" fmla="*/ 5 w 331"/>
                    <a:gd name="T53" fmla="*/ 3 h 433"/>
                    <a:gd name="T54" fmla="*/ 14 w 331"/>
                    <a:gd name="T55" fmla="*/ 14 h 433"/>
                    <a:gd name="T56" fmla="*/ 13 w 331"/>
                    <a:gd name="T57" fmla="*/ 14 h 433"/>
                    <a:gd name="T58" fmla="*/ 13 w 331"/>
                    <a:gd name="T59" fmla="*/ 14 h 433"/>
                    <a:gd name="T60" fmla="*/ 12 w 331"/>
                    <a:gd name="T61" fmla="*/ 13 h 433"/>
                    <a:gd name="T62" fmla="*/ 11 w 331"/>
                    <a:gd name="T63" fmla="*/ 13 h 433"/>
                    <a:gd name="T64" fmla="*/ 10 w 331"/>
                    <a:gd name="T65" fmla="*/ 12 h 433"/>
                    <a:gd name="T66" fmla="*/ 9 w 331"/>
                    <a:gd name="T67" fmla="*/ 12 h 433"/>
                    <a:gd name="T68" fmla="*/ 9 w 331"/>
                    <a:gd name="T69" fmla="*/ 11 h 433"/>
                    <a:gd name="T70" fmla="*/ 8 w 331"/>
                    <a:gd name="T71" fmla="*/ 11 h 433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331" h="433">
                      <a:moveTo>
                        <a:pt x="299" y="433"/>
                      </a:moveTo>
                      <a:lnTo>
                        <a:pt x="243" y="348"/>
                      </a:lnTo>
                      <a:lnTo>
                        <a:pt x="245" y="348"/>
                      </a:lnTo>
                      <a:lnTo>
                        <a:pt x="248" y="348"/>
                      </a:lnTo>
                      <a:lnTo>
                        <a:pt x="250" y="334"/>
                      </a:lnTo>
                      <a:lnTo>
                        <a:pt x="255" y="324"/>
                      </a:lnTo>
                      <a:lnTo>
                        <a:pt x="259" y="310"/>
                      </a:lnTo>
                      <a:lnTo>
                        <a:pt x="261" y="299"/>
                      </a:lnTo>
                      <a:lnTo>
                        <a:pt x="331" y="394"/>
                      </a:lnTo>
                      <a:lnTo>
                        <a:pt x="326" y="400"/>
                      </a:lnTo>
                      <a:lnTo>
                        <a:pt x="324" y="405"/>
                      </a:lnTo>
                      <a:lnTo>
                        <a:pt x="321" y="410"/>
                      </a:lnTo>
                      <a:lnTo>
                        <a:pt x="315" y="416"/>
                      </a:lnTo>
                      <a:lnTo>
                        <a:pt x="313" y="421"/>
                      </a:lnTo>
                      <a:lnTo>
                        <a:pt x="308" y="427"/>
                      </a:lnTo>
                      <a:lnTo>
                        <a:pt x="305" y="430"/>
                      </a:lnTo>
                      <a:lnTo>
                        <a:pt x="299" y="433"/>
                      </a:lnTo>
                      <a:close/>
                      <a:moveTo>
                        <a:pt x="120" y="172"/>
                      </a:moveTo>
                      <a:lnTo>
                        <a:pt x="0" y="0"/>
                      </a:lnTo>
                      <a:lnTo>
                        <a:pt x="3" y="3"/>
                      </a:lnTo>
                      <a:lnTo>
                        <a:pt x="8" y="6"/>
                      </a:lnTo>
                      <a:lnTo>
                        <a:pt x="14" y="8"/>
                      </a:lnTo>
                      <a:lnTo>
                        <a:pt x="19" y="8"/>
                      </a:lnTo>
                      <a:lnTo>
                        <a:pt x="36" y="20"/>
                      </a:lnTo>
                      <a:lnTo>
                        <a:pt x="52" y="27"/>
                      </a:lnTo>
                      <a:lnTo>
                        <a:pt x="68" y="38"/>
                      </a:lnTo>
                      <a:lnTo>
                        <a:pt x="84" y="52"/>
                      </a:lnTo>
                      <a:lnTo>
                        <a:pt x="215" y="232"/>
                      </a:lnTo>
                      <a:lnTo>
                        <a:pt x="207" y="228"/>
                      </a:lnTo>
                      <a:lnTo>
                        <a:pt x="199" y="223"/>
                      </a:lnTo>
                      <a:lnTo>
                        <a:pt x="188" y="218"/>
                      </a:lnTo>
                      <a:lnTo>
                        <a:pt x="174" y="209"/>
                      </a:lnTo>
                      <a:lnTo>
                        <a:pt x="160" y="202"/>
                      </a:lnTo>
                      <a:lnTo>
                        <a:pt x="147" y="193"/>
                      </a:lnTo>
                      <a:lnTo>
                        <a:pt x="134" y="182"/>
                      </a:lnTo>
                      <a:lnTo>
                        <a:pt x="120" y="172"/>
                      </a:lnTo>
                      <a:close/>
                    </a:path>
                  </a:pathLst>
                </a:custGeom>
                <a:solidFill>
                  <a:srgbClr val="72A06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43" name="Freeform 421"/>
                <p:cNvSpPr>
                  <a:spLocks noEditPoints="1"/>
                </p:cNvSpPr>
                <p:nvPr/>
              </p:nvSpPr>
              <p:spPr bwMode="auto">
                <a:xfrm>
                  <a:off x="4827" y="1329"/>
                  <a:ext cx="76" cy="98"/>
                </a:xfrm>
                <a:custGeom>
                  <a:avLst/>
                  <a:gdLst>
                    <a:gd name="T0" fmla="*/ 17 w 305"/>
                    <a:gd name="T1" fmla="*/ 24 h 394"/>
                    <a:gd name="T2" fmla="*/ 13 w 305"/>
                    <a:gd name="T3" fmla="*/ 19 h 394"/>
                    <a:gd name="T4" fmla="*/ 14 w 305"/>
                    <a:gd name="T5" fmla="*/ 18 h 394"/>
                    <a:gd name="T6" fmla="*/ 14 w 305"/>
                    <a:gd name="T7" fmla="*/ 17 h 394"/>
                    <a:gd name="T8" fmla="*/ 14 w 305"/>
                    <a:gd name="T9" fmla="*/ 16 h 394"/>
                    <a:gd name="T10" fmla="*/ 14 w 305"/>
                    <a:gd name="T11" fmla="*/ 15 h 394"/>
                    <a:gd name="T12" fmla="*/ 19 w 305"/>
                    <a:gd name="T13" fmla="*/ 22 h 394"/>
                    <a:gd name="T14" fmla="*/ 19 w 305"/>
                    <a:gd name="T15" fmla="*/ 22 h 394"/>
                    <a:gd name="T16" fmla="*/ 18 w 305"/>
                    <a:gd name="T17" fmla="*/ 23 h 394"/>
                    <a:gd name="T18" fmla="*/ 18 w 305"/>
                    <a:gd name="T19" fmla="*/ 24 h 394"/>
                    <a:gd name="T20" fmla="*/ 17 w 305"/>
                    <a:gd name="T21" fmla="*/ 24 h 394"/>
                    <a:gd name="T22" fmla="*/ 9 w 305"/>
                    <a:gd name="T23" fmla="*/ 12 h 394"/>
                    <a:gd name="T24" fmla="*/ 0 w 305"/>
                    <a:gd name="T25" fmla="*/ 0 h 394"/>
                    <a:gd name="T26" fmla="*/ 1 w 305"/>
                    <a:gd name="T27" fmla="*/ 0 h 394"/>
                    <a:gd name="T28" fmla="*/ 2 w 305"/>
                    <a:gd name="T29" fmla="*/ 1 h 394"/>
                    <a:gd name="T30" fmla="*/ 3 w 305"/>
                    <a:gd name="T31" fmla="*/ 1 h 394"/>
                    <a:gd name="T32" fmla="*/ 3 w 305"/>
                    <a:gd name="T33" fmla="*/ 2 h 394"/>
                    <a:gd name="T34" fmla="*/ 4 w 305"/>
                    <a:gd name="T35" fmla="*/ 3 h 394"/>
                    <a:gd name="T36" fmla="*/ 5 w 305"/>
                    <a:gd name="T37" fmla="*/ 3 h 394"/>
                    <a:gd name="T38" fmla="*/ 6 w 305"/>
                    <a:gd name="T39" fmla="*/ 4 h 394"/>
                    <a:gd name="T40" fmla="*/ 7 w 305"/>
                    <a:gd name="T41" fmla="*/ 5 h 394"/>
                    <a:gd name="T42" fmla="*/ 11 w 305"/>
                    <a:gd name="T43" fmla="*/ 11 h 394"/>
                    <a:gd name="T44" fmla="*/ 11 w 305"/>
                    <a:gd name="T45" fmla="*/ 12 h 394"/>
                    <a:gd name="T46" fmla="*/ 11 w 305"/>
                    <a:gd name="T47" fmla="*/ 12 h 394"/>
                    <a:gd name="T48" fmla="*/ 11 w 305"/>
                    <a:gd name="T49" fmla="*/ 13 h 394"/>
                    <a:gd name="T50" fmla="*/ 11 w 305"/>
                    <a:gd name="T51" fmla="*/ 13 h 394"/>
                    <a:gd name="T52" fmla="*/ 11 w 305"/>
                    <a:gd name="T53" fmla="*/ 13 h 394"/>
                    <a:gd name="T54" fmla="*/ 10 w 305"/>
                    <a:gd name="T55" fmla="*/ 13 h 394"/>
                    <a:gd name="T56" fmla="*/ 9 w 305"/>
                    <a:gd name="T57" fmla="*/ 12 h 394"/>
                    <a:gd name="T58" fmla="*/ 9 w 305"/>
                    <a:gd name="T59" fmla="*/ 12 h 39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305" h="394">
                      <a:moveTo>
                        <a:pt x="277" y="394"/>
                      </a:moveTo>
                      <a:lnTo>
                        <a:pt x="215" y="302"/>
                      </a:lnTo>
                      <a:lnTo>
                        <a:pt x="221" y="288"/>
                      </a:lnTo>
                      <a:lnTo>
                        <a:pt x="223" y="275"/>
                      </a:lnTo>
                      <a:lnTo>
                        <a:pt x="228" y="261"/>
                      </a:lnTo>
                      <a:lnTo>
                        <a:pt x="231" y="247"/>
                      </a:lnTo>
                      <a:lnTo>
                        <a:pt x="305" y="348"/>
                      </a:lnTo>
                      <a:lnTo>
                        <a:pt x="299" y="358"/>
                      </a:lnTo>
                      <a:lnTo>
                        <a:pt x="291" y="370"/>
                      </a:lnTo>
                      <a:lnTo>
                        <a:pt x="286" y="383"/>
                      </a:lnTo>
                      <a:lnTo>
                        <a:pt x="277" y="394"/>
                      </a:lnTo>
                      <a:close/>
                      <a:moveTo>
                        <a:pt x="139" y="192"/>
                      </a:moveTo>
                      <a:lnTo>
                        <a:pt x="0" y="0"/>
                      </a:lnTo>
                      <a:lnTo>
                        <a:pt x="14" y="5"/>
                      </a:lnTo>
                      <a:lnTo>
                        <a:pt x="27" y="14"/>
                      </a:lnTo>
                      <a:lnTo>
                        <a:pt x="44" y="24"/>
                      </a:lnTo>
                      <a:lnTo>
                        <a:pt x="57" y="33"/>
                      </a:lnTo>
                      <a:lnTo>
                        <a:pt x="71" y="44"/>
                      </a:lnTo>
                      <a:lnTo>
                        <a:pt x="85" y="54"/>
                      </a:lnTo>
                      <a:lnTo>
                        <a:pt x="98" y="68"/>
                      </a:lnTo>
                      <a:lnTo>
                        <a:pt x="112" y="79"/>
                      </a:lnTo>
                      <a:lnTo>
                        <a:pt x="182" y="180"/>
                      </a:lnTo>
                      <a:lnTo>
                        <a:pt x="182" y="187"/>
                      </a:lnTo>
                      <a:lnTo>
                        <a:pt x="182" y="196"/>
                      </a:lnTo>
                      <a:lnTo>
                        <a:pt x="182" y="204"/>
                      </a:lnTo>
                      <a:lnTo>
                        <a:pt x="182" y="215"/>
                      </a:lnTo>
                      <a:lnTo>
                        <a:pt x="171" y="210"/>
                      </a:lnTo>
                      <a:lnTo>
                        <a:pt x="161" y="204"/>
                      </a:lnTo>
                      <a:lnTo>
                        <a:pt x="150" y="199"/>
                      </a:lnTo>
                      <a:lnTo>
                        <a:pt x="139" y="192"/>
                      </a:lnTo>
                      <a:close/>
                    </a:path>
                  </a:pathLst>
                </a:custGeom>
                <a:solidFill>
                  <a:srgbClr val="75A36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44" name="Freeform 422"/>
                <p:cNvSpPr>
                  <a:spLocks noEditPoints="1"/>
                </p:cNvSpPr>
                <p:nvPr/>
              </p:nvSpPr>
              <p:spPr bwMode="auto">
                <a:xfrm>
                  <a:off x="4839" y="1336"/>
                  <a:ext cx="66" cy="86"/>
                </a:xfrm>
                <a:custGeom>
                  <a:avLst/>
                  <a:gdLst>
                    <a:gd name="T0" fmla="*/ 15 w 265"/>
                    <a:gd name="T1" fmla="*/ 22 h 342"/>
                    <a:gd name="T2" fmla="*/ 11 w 265"/>
                    <a:gd name="T3" fmla="*/ 16 h 342"/>
                    <a:gd name="T4" fmla="*/ 11 w 265"/>
                    <a:gd name="T5" fmla="*/ 15 h 342"/>
                    <a:gd name="T6" fmla="*/ 11 w 265"/>
                    <a:gd name="T7" fmla="*/ 14 h 342"/>
                    <a:gd name="T8" fmla="*/ 11 w 265"/>
                    <a:gd name="T9" fmla="*/ 13 h 342"/>
                    <a:gd name="T10" fmla="*/ 11 w 265"/>
                    <a:gd name="T11" fmla="*/ 12 h 342"/>
                    <a:gd name="T12" fmla="*/ 16 w 265"/>
                    <a:gd name="T13" fmla="*/ 19 h 342"/>
                    <a:gd name="T14" fmla="*/ 16 w 265"/>
                    <a:gd name="T15" fmla="*/ 19 h 342"/>
                    <a:gd name="T16" fmla="*/ 16 w 265"/>
                    <a:gd name="T17" fmla="*/ 20 h 342"/>
                    <a:gd name="T18" fmla="*/ 16 w 265"/>
                    <a:gd name="T19" fmla="*/ 21 h 342"/>
                    <a:gd name="T20" fmla="*/ 15 w 265"/>
                    <a:gd name="T21" fmla="*/ 22 h 342"/>
                    <a:gd name="T22" fmla="*/ 8 w 265"/>
                    <a:gd name="T23" fmla="*/ 11 h 342"/>
                    <a:gd name="T24" fmla="*/ 0 w 265"/>
                    <a:gd name="T25" fmla="*/ 0 h 342"/>
                    <a:gd name="T26" fmla="*/ 1 w 265"/>
                    <a:gd name="T27" fmla="*/ 1 h 342"/>
                    <a:gd name="T28" fmla="*/ 2 w 265"/>
                    <a:gd name="T29" fmla="*/ 2 h 342"/>
                    <a:gd name="T30" fmla="*/ 3 w 265"/>
                    <a:gd name="T31" fmla="*/ 3 h 342"/>
                    <a:gd name="T32" fmla="*/ 4 w 265"/>
                    <a:gd name="T33" fmla="*/ 4 h 342"/>
                    <a:gd name="T34" fmla="*/ 5 w 265"/>
                    <a:gd name="T35" fmla="*/ 5 h 342"/>
                    <a:gd name="T36" fmla="*/ 6 w 265"/>
                    <a:gd name="T37" fmla="*/ 6 h 342"/>
                    <a:gd name="T38" fmla="*/ 7 w 265"/>
                    <a:gd name="T39" fmla="*/ 7 h 342"/>
                    <a:gd name="T40" fmla="*/ 8 w 265"/>
                    <a:gd name="T41" fmla="*/ 8 h 342"/>
                    <a:gd name="T42" fmla="*/ 8 w 265"/>
                    <a:gd name="T43" fmla="*/ 9 h 342"/>
                    <a:gd name="T44" fmla="*/ 8 w 265"/>
                    <a:gd name="T45" fmla="*/ 10 h 342"/>
                    <a:gd name="T46" fmla="*/ 8 w 265"/>
                    <a:gd name="T47" fmla="*/ 11 h 342"/>
                    <a:gd name="T48" fmla="*/ 8 w 265"/>
                    <a:gd name="T49" fmla="*/ 12 h 342"/>
                    <a:gd name="T50" fmla="*/ 8 w 265"/>
                    <a:gd name="T51" fmla="*/ 12 h 342"/>
                    <a:gd name="T52" fmla="*/ 8 w 265"/>
                    <a:gd name="T53" fmla="*/ 11 h 342"/>
                    <a:gd name="T54" fmla="*/ 8 w 265"/>
                    <a:gd name="T55" fmla="*/ 11 h 342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265" h="342">
                      <a:moveTo>
                        <a:pt x="247" y="342"/>
                      </a:moveTo>
                      <a:lnTo>
                        <a:pt x="177" y="247"/>
                      </a:lnTo>
                      <a:lnTo>
                        <a:pt x="180" y="231"/>
                      </a:lnTo>
                      <a:lnTo>
                        <a:pt x="182" y="215"/>
                      </a:lnTo>
                      <a:lnTo>
                        <a:pt x="185" y="198"/>
                      </a:lnTo>
                      <a:lnTo>
                        <a:pt x="185" y="185"/>
                      </a:lnTo>
                      <a:lnTo>
                        <a:pt x="265" y="293"/>
                      </a:lnTo>
                      <a:lnTo>
                        <a:pt x="261" y="304"/>
                      </a:lnTo>
                      <a:lnTo>
                        <a:pt x="256" y="318"/>
                      </a:lnTo>
                      <a:lnTo>
                        <a:pt x="253" y="328"/>
                      </a:lnTo>
                      <a:lnTo>
                        <a:pt x="247" y="342"/>
                      </a:lnTo>
                      <a:close/>
                      <a:moveTo>
                        <a:pt x="131" y="180"/>
                      </a:moveTo>
                      <a:lnTo>
                        <a:pt x="0" y="0"/>
                      </a:lnTo>
                      <a:lnTo>
                        <a:pt x="20" y="14"/>
                      </a:lnTo>
                      <a:lnTo>
                        <a:pt x="39" y="27"/>
                      </a:lnTo>
                      <a:lnTo>
                        <a:pt x="58" y="40"/>
                      </a:lnTo>
                      <a:lnTo>
                        <a:pt x="74" y="57"/>
                      </a:lnTo>
                      <a:lnTo>
                        <a:pt x="90" y="74"/>
                      </a:lnTo>
                      <a:lnTo>
                        <a:pt x="106" y="87"/>
                      </a:lnTo>
                      <a:lnTo>
                        <a:pt x="120" y="104"/>
                      </a:lnTo>
                      <a:lnTo>
                        <a:pt x="136" y="120"/>
                      </a:lnTo>
                      <a:lnTo>
                        <a:pt x="136" y="136"/>
                      </a:lnTo>
                      <a:lnTo>
                        <a:pt x="136" y="152"/>
                      </a:lnTo>
                      <a:lnTo>
                        <a:pt x="136" y="169"/>
                      </a:lnTo>
                      <a:lnTo>
                        <a:pt x="136" y="185"/>
                      </a:lnTo>
                      <a:lnTo>
                        <a:pt x="136" y="182"/>
                      </a:lnTo>
                      <a:lnTo>
                        <a:pt x="134" y="180"/>
                      </a:lnTo>
                      <a:lnTo>
                        <a:pt x="131" y="180"/>
                      </a:lnTo>
                      <a:close/>
                    </a:path>
                  </a:pathLst>
                </a:custGeom>
                <a:solidFill>
                  <a:srgbClr val="75A36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45" name="Freeform 423"/>
                <p:cNvSpPr>
                  <a:spLocks noEditPoints="1"/>
                </p:cNvSpPr>
                <p:nvPr/>
              </p:nvSpPr>
              <p:spPr bwMode="auto">
                <a:xfrm>
                  <a:off x="4855" y="1349"/>
                  <a:ext cx="50" cy="67"/>
                </a:xfrm>
                <a:custGeom>
                  <a:avLst/>
                  <a:gdLst>
                    <a:gd name="T0" fmla="*/ 12 w 199"/>
                    <a:gd name="T1" fmla="*/ 17 h 269"/>
                    <a:gd name="T2" fmla="*/ 8 w 199"/>
                    <a:gd name="T3" fmla="*/ 10 h 269"/>
                    <a:gd name="T4" fmla="*/ 8 w 199"/>
                    <a:gd name="T5" fmla="*/ 9 h 269"/>
                    <a:gd name="T6" fmla="*/ 8 w 199"/>
                    <a:gd name="T7" fmla="*/ 8 h 269"/>
                    <a:gd name="T8" fmla="*/ 8 w 199"/>
                    <a:gd name="T9" fmla="*/ 7 h 269"/>
                    <a:gd name="T10" fmla="*/ 8 w 199"/>
                    <a:gd name="T11" fmla="*/ 6 h 269"/>
                    <a:gd name="T12" fmla="*/ 12 w 199"/>
                    <a:gd name="T13" fmla="*/ 12 h 269"/>
                    <a:gd name="T14" fmla="*/ 12 w 199"/>
                    <a:gd name="T15" fmla="*/ 13 h 269"/>
                    <a:gd name="T16" fmla="*/ 13 w 199"/>
                    <a:gd name="T17" fmla="*/ 14 h 269"/>
                    <a:gd name="T18" fmla="*/ 13 w 199"/>
                    <a:gd name="T19" fmla="*/ 14 h 269"/>
                    <a:gd name="T20" fmla="*/ 13 w 199"/>
                    <a:gd name="T21" fmla="*/ 15 h 269"/>
                    <a:gd name="T22" fmla="*/ 13 w 199"/>
                    <a:gd name="T23" fmla="*/ 15 h 269"/>
                    <a:gd name="T24" fmla="*/ 12 w 199"/>
                    <a:gd name="T25" fmla="*/ 16 h 269"/>
                    <a:gd name="T26" fmla="*/ 12 w 199"/>
                    <a:gd name="T27" fmla="*/ 16 h 269"/>
                    <a:gd name="T28" fmla="*/ 12 w 199"/>
                    <a:gd name="T29" fmla="*/ 17 h 269"/>
                    <a:gd name="T30" fmla="*/ 5 w 199"/>
                    <a:gd name="T31" fmla="*/ 6 h 269"/>
                    <a:gd name="T32" fmla="*/ 0 w 199"/>
                    <a:gd name="T33" fmla="*/ 0 h 269"/>
                    <a:gd name="T34" fmla="*/ 1 w 199"/>
                    <a:gd name="T35" fmla="*/ 1 h 269"/>
                    <a:gd name="T36" fmla="*/ 2 w 199"/>
                    <a:gd name="T37" fmla="*/ 2 h 269"/>
                    <a:gd name="T38" fmla="*/ 4 w 199"/>
                    <a:gd name="T39" fmla="*/ 3 h 269"/>
                    <a:gd name="T40" fmla="*/ 5 w 199"/>
                    <a:gd name="T41" fmla="*/ 4 h 269"/>
                    <a:gd name="T42" fmla="*/ 5 w 199"/>
                    <a:gd name="T43" fmla="*/ 5 h 269"/>
                    <a:gd name="T44" fmla="*/ 5 w 199"/>
                    <a:gd name="T45" fmla="*/ 5 h 269"/>
                    <a:gd name="T46" fmla="*/ 5 w 199"/>
                    <a:gd name="T47" fmla="*/ 6 h 269"/>
                    <a:gd name="T48" fmla="*/ 5 w 199"/>
                    <a:gd name="T49" fmla="*/ 6 h 269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199" h="269">
                      <a:moveTo>
                        <a:pt x="193" y="269"/>
                      </a:moveTo>
                      <a:lnTo>
                        <a:pt x="119" y="168"/>
                      </a:lnTo>
                      <a:lnTo>
                        <a:pt x="119" y="152"/>
                      </a:lnTo>
                      <a:lnTo>
                        <a:pt x="119" y="133"/>
                      </a:lnTo>
                      <a:lnTo>
                        <a:pt x="119" y="117"/>
                      </a:lnTo>
                      <a:lnTo>
                        <a:pt x="119" y="97"/>
                      </a:lnTo>
                      <a:lnTo>
                        <a:pt x="193" y="201"/>
                      </a:lnTo>
                      <a:lnTo>
                        <a:pt x="195" y="212"/>
                      </a:lnTo>
                      <a:lnTo>
                        <a:pt x="199" y="219"/>
                      </a:lnTo>
                      <a:lnTo>
                        <a:pt x="199" y="231"/>
                      </a:lnTo>
                      <a:lnTo>
                        <a:pt x="199" y="239"/>
                      </a:lnTo>
                      <a:lnTo>
                        <a:pt x="199" y="247"/>
                      </a:lnTo>
                      <a:lnTo>
                        <a:pt x="195" y="255"/>
                      </a:lnTo>
                      <a:lnTo>
                        <a:pt x="193" y="263"/>
                      </a:lnTo>
                      <a:lnTo>
                        <a:pt x="193" y="269"/>
                      </a:lnTo>
                      <a:close/>
                      <a:moveTo>
                        <a:pt x="70" y="101"/>
                      </a:moveTo>
                      <a:lnTo>
                        <a:pt x="0" y="0"/>
                      </a:lnTo>
                      <a:lnTo>
                        <a:pt x="19" y="16"/>
                      </a:lnTo>
                      <a:lnTo>
                        <a:pt x="35" y="35"/>
                      </a:lnTo>
                      <a:lnTo>
                        <a:pt x="54" y="51"/>
                      </a:lnTo>
                      <a:lnTo>
                        <a:pt x="70" y="71"/>
                      </a:lnTo>
                      <a:lnTo>
                        <a:pt x="70" y="78"/>
                      </a:lnTo>
                      <a:lnTo>
                        <a:pt x="70" y="87"/>
                      </a:lnTo>
                      <a:lnTo>
                        <a:pt x="70" y="95"/>
                      </a:lnTo>
                      <a:lnTo>
                        <a:pt x="70" y="101"/>
                      </a:lnTo>
                      <a:close/>
                    </a:path>
                  </a:pathLst>
                </a:custGeom>
                <a:solidFill>
                  <a:srgbClr val="7AA56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46" name="Freeform 424"/>
                <p:cNvSpPr>
                  <a:spLocks/>
                </p:cNvSpPr>
                <p:nvPr/>
              </p:nvSpPr>
              <p:spPr bwMode="auto">
                <a:xfrm>
                  <a:off x="4885" y="1362"/>
                  <a:ext cx="20" cy="48"/>
                </a:xfrm>
                <a:custGeom>
                  <a:avLst/>
                  <a:gdLst>
                    <a:gd name="T0" fmla="*/ 5 w 80"/>
                    <a:gd name="T1" fmla="*/ 12 h 189"/>
                    <a:gd name="T2" fmla="*/ 0 w 80"/>
                    <a:gd name="T3" fmla="*/ 5 h 189"/>
                    <a:gd name="T4" fmla="*/ 0 w 80"/>
                    <a:gd name="T5" fmla="*/ 4 h 189"/>
                    <a:gd name="T6" fmla="*/ 0 w 80"/>
                    <a:gd name="T7" fmla="*/ 3 h 189"/>
                    <a:gd name="T8" fmla="*/ 0 w 80"/>
                    <a:gd name="T9" fmla="*/ 1 h 189"/>
                    <a:gd name="T10" fmla="*/ 0 w 80"/>
                    <a:gd name="T11" fmla="*/ 0 h 189"/>
                    <a:gd name="T12" fmla="*/ 4 w 80"/>
                    <a:gd name="T13" fmla="*/ 6 h 189"/>
                    <a:gd name="T14" fmla="*/ 5 w 80"/>
                    <a:gd name="T15" fmla="*/ 7 h 189"/>
                    <a:gd name="T16" fmla="*/ 5 w 80"/>
                    <a:gd name="T17" fmla="*/ 9 h 189"/>
                    <a:gd name="T18" fmla="*/ 5 w 80"/>
                    <a:gd name="T19" fmla="*/ 10 h 189"/>
                    <a:gd name="T20" fmla="*/ 5 w 80"/>
                    <a:gd name="T21" fmla="*/ 12 h 189"/>
                    <a:gd name="T22" fmla="*/ 5 w 80"/>
                    <a:gd name="T23" fmla="*/ 12 h 189"/>
                    <a:gd name="T24" fmla="*/ 5 w 80"/>
                    <a:gd name="T25" fmla="*/ 12 h 18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80" h="189">
                      <a:moveTo>
                        <a:pt x="80" y="189"/>
                      </a:moveTo>
                      <a:lnTo>
                        <a:pt x="0" y="81"/>
                      </a:lnTo>
                      <a:lnTo>
                        <a:pt x="0" y="58"/>
                      </a:lnTo>
                      <a:lnTo>
                        <a:pt x="0" y="40"/>
                      </a:lnTo>
                      <a:lnTo>
                        <a:pt x="0" y="21"/>
                      </a:lnTo>
                      <a:lnTo>
                        <a:pt x="0" y="0"/>
                      </a:lnTo>
                      <a:lnTo>
                        <a:pt x="62" y="92"/>
                      </a:lnTo>
                      <a:lnTo>
                        <a:pt x="71" y="113"/>
                      </a:lnTo>
                      <a:lnTo>
                        <a:pt x="76" y="138"/>
                      </a:lnTo>
                      <a:lnTo>
                        <a:pt x="80" y="162"/>
                      </a:lnTo>
                      <a:lnTo>
                        <a:pt x="80" y="184"/>
                      </a:lnTo>
                      <a:lnTo>
                        <a:pt x="80" y="187"/>
                      </a:lnTo>
                      <a:lnTo>
                        <a:pt x="80" y="189"/>
                      </a:lnTo>
                      <a:close/>
                    </a:path>
                  </a:pathLst>
                </a:custGeom>
                <a:solidFill>
                  <a:srgbClr val="7AA56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47" name="Freeform 425"/>
                <p:cNvSpPr>
                  <a:spLocks/>
                </p:cNvSpPr>
                <p:nvPr/>
              </p:nvSpPr>
              <p:spPr bwMode="auto">
                <a:xfrm>
                  <a:off x="4884" y="1352"/>
                  <a:ext cx="19" cy="47"/>
                </a:xfrm>
                <a:custGeom>
                  <a:avLst/>
                  <a:gdLst>
                    <a:gd name="T0" fmla="*/ 5 w 77"/>
                    <a:gd name="T1" fmla="*/ 12 h 188"/>
                    <a:gd name="T2" fmla="*/ 0 w 77"/>
                    <a:gd name="T3" fmla="*/ 5 h 188"/>
                    <a:gd name="T4" fmla="*/ 0 w 77"/>
                    <a:gd name="T5" fmla="*/ 4 h 188"/>
                    <a:gd name="T6" fmla="*/ 0 w 77"/>
                    <a:gd name="T7" fmla="*/ 3 h 188"/>
                    <a:gd name="T8" fmla="*/ 0 w 77"/>
                    <a:gd name="T9" fmla="*/ 1 h 188"/>
                    <a:gd name="T10" fmla="*/ 0 w 77"/>
                    <a:gd name="T11" fmla="*/ 0 h 188"/>
                    <a:gd name="T12" fmla="*/ 3 w 77"/>
                    <a:gd name="T13" fmla="*/ 4 h 188"/>
                    <a:gd name="T14" fmla="*/ 3 w 77"/>
                    <a:gd name="T15" fmla="*/ 6 h 188"/>
                    <a:gd name="T16" fmla="*/ 4 w 77"/>
                    <a:gd name="T17" fmla="*/ 8 h 188"/>
                    <a:gd name="T18" fmla="*/ 4 w 77"/>
                    <a:gd name="T19" fmla="*/ 10 h 188"/>
                    <a:gd name="T20" fmla="*/ 5 w 77"/>
                    <a:gd name="T21" fmla="*/ 12 h 18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77" h="188">
                      <a:moveTo>
                        <a:pt x="77" y="188"/>
                      </a:moveTo>
                      <a:lnTo>
                        <a:pt x="3" y="84"/>
                      </a:lnTo>
                      <a:lnTo>
                        <a:pt x="3" y="63"/>
                      </a:lnTo>
                      <a:lnTo>
                        <a:pt x="3" y="42"/>
                      </a:lnTo>
                      <a:lnTo>
                        <a:pt x="3" y="19"/>
                      </a:lnTo>
                      <a:lnTo>
                        <a:pt x="0" y="0"/>
                      </a:lnTo>
                      <a:lnTo>
                        <a:pt x="47" y="63"/>
                      </a:lnTo>
                      <a:lnTo>
                        <a:pt x="58" y="93"/>
                      </a:lnTo>
                      <a:lnTo>
                        <a:pt x="65" y="123"/>
                      </a:lnTo>
                      <a:lnTo>
                        <a:pt x="74" y="155"/>
                      </a:lnTo>
                      <a:lnTo>
                        <a:pt x="77" y="188"/>
                      </a:lnTo>
                      <a:close/>
                    </a:path>
                  </a:pathLst>
                </a:custGeom>
                <a:solidFill>
                  <a:srgbClr val="82AA6B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48" name="Freeform 426"/>
                <p:cNvSpPr>
                  <a:spLocks/>
                </p:cNvSpPr>
                <p:nvPr/>
              </p:nvSpPr>
              <p:spPr bwMode="auto">
                <a:xfrm>
                  <a:off x="4884" y="1346"/>
                  <a:ext cx="16" cy="39"/>
                </a:xfrm>
                <a:custGeom>
                  <a:avLst/>
                  <a:gdLst>
                    <a:gd name="T0" fmla="*/ 4 w 65"/>
                    <a:gd name="T1" fmla="*/ 10 h 156"/>
                    <a:gd name="T2" fmla="*/ 0 w 65"/>
                    <a:gd name="T3" fmla="*/ 4 h 156"/>
                    <a:gd name="T4" fmla="*/ 0 w 65"/>
                    <a:gd name="T5" fmla="*/ 3 h 156"/>
                    <a:gd name="T6" fmla="*/ 0 w 65"/>
                    <a:gd name="T7" fmla="*/ 2 h 156"/>
                    <a:gd name="T8" fmla="*/ 0 w 65"/>
                    <a:gd name="T9" fmla="*/ 1 h 156"/>
                    <a:gd name="T10" fmla="*/ 0 w 65"/>
                    <a:gd name="T11" fmla="*/ 1 h 156"/>
                    <a:gd name="T12" fmla="*/ 0 w 65"/>
                    <a:gd name="T13" fmla="*/ 0 h 156"/>
                    <a:gd name="T14" fmla="*/ 0 w 65"/>
                    <a:gd name="T15" fmla="*/ 0 h 156"/>
                    <a:gd name="T16" fmla="*/ 1 w 65"/>
                    <a:gd name="T17" fmla="*/ 2 h 156"/>
                    <a:gd name="T18" fmla="*/ 2 w 65"/>
                    <a:gd name="T19" fmla="*/ 4 h 156"/>
                    <a:gd name="T20" fmla="*/ 3 w 65"/>
                    <a:gd name="T21" fmla="*/ 7 h 156"/>
                    <a:gd name="T22" fmla="*/ 4 w 65"/>
                    <a:gd name="T23" fmla="*/ 10 h 15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65" h="156">
                      <a:moveTo>
                        <a:pt x="65" y="156"/>
                      </a:moveTo>
                      <a:lnTo>
                        <a:pt x="3" y="64"/>
                      </a:lnTo>
                      <a:lnTo>
                        <a:pt x="3" y="50"/>
                      </a:lnTo>
                      <a:lnTo>
                        <a:pt x="3" y="34"/>
                      </a:lnTo>
                      <a:lnTo>
                        <a:pt x="0" y="20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19" y="30"/>
                      </a:lnTo>
                      <a:lnTo>
                        <a:pt x="39" y="66"/>
                      </a:lnTo>
                      <a:lnTo>
                        <a:pt x="55" y="110"/>
                      </a:lnTo>
                      <a:lnTo>
                        <a:pt x="65" y="156"/>
                      </a:lnTo>
                      <a:close/>
                    </a:path>
                  </a:pathLst>
                </a:custGeom>
                <a:solidFill>
                  <a:srgbClr val="84AD6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49" name="Freeform 427"/>
                <p:cNvSpPr>
                  <a:spLocks/>
                </p:cNvSpPr>
                <p:nvPr/>
              </p:nvSpPr>
              <p:spPr bwMode="auto">
                <a:xfrm>
                  <a:off x="4884" y="1346"/>
                  <a:ext cx="12" cy="22"/>
                </a:xfrm>
                <a:custGeom>
                  <a:avLst/>
                  <a:gdLst>
                    <a:gd name="T0" fmla="*/ 3 w 47"/>
                    <a:gd name="T1" fmla="*/ 6 h 85"/>
                    <a:gd name="T2" fmla="*/ 0 w 47"/>
                    <a:gd name="T3" fmla="*/ 2 h 85"/>
                    <a:gd name="T4" fmla="*/ 0 w 47"/>
                    <a:gd name="T5" fmla="*/ 1 h 85"/>
                    <a:gd name="T6" fmla="*/ 0 w 47"/>
                    <a:gd name="T7" fmla="*/ 1 h 85"/>
                    <a:gd name="T8" fmla="*/ 0 w 47"/>
                    <a:gd name="T9" fmla="*/ 1 h 85"/>
                    <a:gd name="T10" fmla="*/ 0 w 47"/>
                    <a:gd name="T11" fmla="*/ 1 h 85"/>
                    <a:gd name="T12" fmla="*/ 0 w 47"/>
                    <a:gd name="T13" fmla="*/ 0 h 85"/>
                    <a:gd name="T14" fmla="*/ 0 w 47"/>
                    <a:gd name="T15" fmla="*/ 0 h 85"/>
                    <a:gd name="T16" fmla="*/ 1 w 47"/>
                    <a:gd name="T17" fmla="*/ 1 h 85"/>
                    <a:gd name="T18" fmla="*/ 2 w 47"/>
                    <a:gd name="T19" fmla="*/ 3 h 85"/>
                    <a:gd name="T20" fmla="*/ 2 w 47"/>
                    <a:gd name="T21" fmla="*/ 4 h 85"/>
                    <a:gd name="T22" fmla="*/ 3 w 47"/>
                    <a:gd name="T23" fmla="*/ 6 h 8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47" h="85">
                      <a:moveTo>
                        <a:pt x="47" y="85"/>
                      </a:moveTo>
                      <a:lnTo>
                        <a:pt x="0" y="22"/>
                      </a:lnTo>
                      <a:lnTo>
                        <a:pt x="0" y="17"/>
                      </a:ln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12" y="20"/>
                      </a:lnTo>
                      <a:lnTo>
                        <a:pt x="23" y="39"/>
                      </a:lnTo>
                      <a:lnTo>
                        <a:pt x="35" y="60"/>
                      </a:lnTo>
                      <a:lnTo>
                        <a:pt x="47" y="85"/>
                      </a:lnTo>
                      <a:close/>
                    </a:path>
                  </a:pathLst>
                </a:custGeom>
                <a:solidFill>
                  <a:srgbClr val="84AD6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50" name="Freeform 428"/>
                <p:cNvSpPr>
                  <a:spLocks/>
                </p:cNvSpPr>
                <p:nvPr/>
              </p:nvSpPr>
              <p:spPr bwMode="auto">
                <a:xfrm>
                  <a:off x="4860" y="1340"/>
                  <a:ext cx="9" cy="10"/>
                </a:xfrm>
                <a:custGeom>
                  <a:avLst/>
                  <a:gdLst>
                    <a:gd name="T0" fmla="*/ 2 w 38"/>
                    <a:gd name="T1" fmla="*/ 1 h 38"/>
                    <a:gd name="T2" fmla="*/ 0 w 38"/>
                    <a:gd name="T3" fmla="*/ 0 h 38"/>
                    <a:gd name="T4" fmla="*/ 2 w 38"/>
                    <a:gd name="T5" fmla="*/ 3 h 38"/>
                    <a:gd name="T6" fmla="*/ 2 w 38"/>
                    <a:gd name="T7" fmla="*/ 1 h 3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8" h="38">
                      <a:moveTo>
                        <a:pt x="35" y="8"/>
                      </a:moveTo>
                      <a:lnTo>
                        <a:pt x="0" y="0"/>
                      </a:lnTo>
                      <a:lnTo>
                        <a:pt x="38" y="38"/>
                      </a:lnTo>
                      <a:lnTo>
                        <a:pt x="35" y="8"/>
                      </a:lnTo>
                      <a:close/>
                    </a:path>
                  </a:pathLst>
                </a:custGeom>
                <a:solidFill>
                  <a:srgbClr val="00562B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51" name="Freeform 430"/>
                <p:cNvSpPr>
                  <a:spLocks/>
                </p:cNvSpPr>
                <p:nvPr/>
              </p:nvSpPr>
              <p:spPr bwMode="auto">
                <a:xfrm>
                  <a:off x="4899" y="1446"/>
                  <a:ext cx="96" cy="45"/>
                </a:xfrm>
                <a:custGeom>
                  <a:avLst/>
                  <a:gdLst>
                    <a:gd name="T0" fmla="*/ 24 w 383"/>
                    <a:gd name="T1" fmla="*/ 1 h 179"/>
                    <a:gd name="T2" fmla="*/ 21 w 383"/>
                    <a:gd name="T3" fmla="*/ 2 h 179"/>
                    <a:gd name="T4" fmla="*/ 18 w 383"/>
                    <a:gd name="T5" fmla="*/ 3 h 179"/>
                    <a:gd name="T6" fmla="*/ 15 w 383"/>
                    <a:gd name="T7" fmla="*/ 4 h 179"/>
                    <a:gd name="T8" fmla="*/ 12 w 383"/>
                    <a:gd name="T9" fmla="*/ 4 h 179"/>
                    <a:gd name="T10" fmla="*/ 9 w 383"/>
                    <a:gd name="T11" fmla="*/ 3 h 179"/>
                    <a:gd name="T12" fmla="*/ 6 w 383"/>
                    <a:gd name="T13" fmla="*/ 2 h 179"/>
                    <a:gd name="T14" fmla="*/ 3 w 383"/>
                    <a:gd name="T15" fmla="*/ 1 h 179"/>
                    <a:gd name="T16" fmla="*/ 0 w 383"/>
                    <a:gd name="T17" fmla="*/ 0 h 179"/>
                    <a:gd name="T18" fmla="*/ 2 w 383"/>
                    <a:gd name="T19" fmla="*/ 3 h 179"/>
                    <a:gd name="T20" fmla="*/ 3 w 383"/>
                    <a:gd name="T21" fmla="*/ 5 h 179"/>
                    <a:gd name="T22" fmla="*/ 4 w 383"/>
                    <a:gd name="T23" fmla="*/ 8 h 179"/>
                    <a:gd name="T24" fmla="*/ 4 w 383"/>
                    <a:gd name="T25" fmla="*/ 11 h 179"/>
                    <a:gd name="T26" fmla="*/ 6 w 383"/>
                    <a:gd name="T27" fmla="*/ 11 h 179"/>
                    <a:gd name="T28" fmla="*/ 9 w 383"/>
                    <a:gd name="T29" fmla="*/ 11 h 179"/>
                    <a:gd name="T30" fmla="*/ 12 w 383"/>
                    <a:gd name="T31" fmla="*/ 10 h 179"/>
                    <a:gd name="T32" fmla="*/ 15 w 383"/>
                    <a:gd name="T33" fmla="*/ 9 h 179"/>
                    <a:gd name="T34" fmla="*/ 18 w 383"/>
                    <a:gd name="T35" fmla="*/ 7 h 179"/>
                    <a:gd name="T36" fmla="*/ 21 w 383"/>
                    <a:gd name="T37" fmla="*/ 5 h 179"/>
                    <a:gd name="T38" fmla="*/ 23 w 383"/>
                    <a:gd name="T39" fmla="*/ 3 h 179"/>
                    <a:gd name="T40" fmla="*/ 24 w 383"/>
                    <a:gd name="T41" fmla="*/ 1 h 17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383" h="179">
                      <a:moveTo>
                        <a:pt x="383" y="13"/>
                      </a:moveTo>
                      <a:lnTo>
                        <a:pt x="329" y="35"/>
                      </a:lnTo>
                      <a:lnTo>
                        <a:pt x="280" y="49"/>
                      </a:lnTo>
                      <a:lnTo>
                        <a:pt x="234" y="54"/>
                      </a:lnTo>
                      <a:lnTo>
                        <a:pt x="188" y="54"/>
                      </a:lnTo>
                      <a:lnTo>
                        <a:pt x="141" y="47"/>
                      </a:lnTo>
                      <a:lnTo>
                        <a:pt x="98" y="35"/>
                      </a:lnTo>
                      <a:lnTo>
                        <a:pt x="49" y="19"/>
                      </a:lnTo>
                      <a:lnTo>
                        <a:pt x="0" y="0"/>
                      </a:lnTo>
                      <a:lnTo>
                        <a:pt x="25" y="40"/>
                      </a:lnTo>
                      <a:lnTo>
                        <a:pt x="41" y="84"/>
                      </a:lnTo>
                      <a:lnTo>
                        <a:pt x="55" y="130"/>
                      </a:lnTo>
                      <a:lnTo>
                        <a:pt x="63" y="176"/>
                      </a:lnTo>
                      <a:lnTo>
                        <a:pt x="101" y="179"/>
                      </a:lnTo>
                      <a:lnTo>
                        <a:pt x="144" y="174"/>
                      </a:lnTo>
                      <a:lnTo>
                        <a:pt x="194" y="158"/>
                      </a:lnTo>
                      <a:lnTo>
                        <a:pt x="240" y="135"/>
                      </a:lnTo>
                      <a:lnTo>
                        <a:pt x="286" y="109"/>
                      </a:lnTo>
                      <a:lnTo>
                        <a:pt x="326" y="79"/>
                      </a:lnTo>
                      <a:lnTo>
                        <a:pt x="359" y="47"/>
                      </a:lnTo>
                      <a:lnTo>
                        <a:pt x="383" y="13"/>
                      </a:lnTo>
                      <a:close/>
                    </a:path>
                  </a:pathLst>
                </a:custGeom>
                <a:solidFill>
                  <a:srgbClr val="005E3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52" name="Freeform 431"/>
                <p:cNvSpPr>
                  <a:spLocks/>
                </p:cNvSpPr>
                <p:nvPr/>
              </p:nvSpPr>
              <p:spPr bwMode="auto">
                <a:xfrm>
                  <a:off x="4912" y="1475"/>
                  <a:ext cx="4" cy="6"/>
                </a:xfrm>
                <a:custGeom>
                  <a:avLst/>
                  <a:gdLst>
                    <a:gd name="T0" fmla="*/ 0 w 17"/>
                    <a:gd name="T1" fmla="*/ 0 h 25"/>
                    <a:gd name="T2" fmla="*/ 1 w 17"/>
                    <a:gd name="T3" fmla="*/ 1 h 25"/>
                    <a:gd name="T4" fmla="*/ 1 w 17"/>
                    <a:gd name="T5" fmla="*/ 1 h 25"/>
                    <a:gd name="T6" fmla="*/ 1 w 17"/>
                    <a:gd name="T7" fmla="*/ 1 h 25"/>
                    <a:gd name="T8" fmla="*/ 0 w 17"/>
                    <a:gd name="T9" fmla="*/ 1 h 25"/>
                    <a:gd name="T10" fmla="*/ 0 w 17"/>
                    <a:gd name="T11" fmla="*/ 1 h 25"/>
                    <a:gd name="T12" fmla="*/ 0 w 17"/>
                    <a:gd name="T13" fmla="*/ 1 h 25"/>
                    <a:gd name="T14" fmla="*/ 0 w 17"/>
                    <a:gd name="T15" fmla="*/ 1 h 25"/>
                    <a:gd name="T16" fmla="*/ 0 w 17"/>
                    <a:gd name="T17" fmla="*/ 0 h 25"/>
                    <a:gd name="T18" fmla="*/ 0 w 17"/>
                    <a:gd name="T19" fmla="*/ 0 h 2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7" h="25">
                      <a:moveTo>
                        <a:pt x="0" y="0"/>
                      </a:moveTo>
                      <a:lnTo>
                        <a:pt x="17" y="25"/>
                      </a:lnTo>
                      <a:lnTo>
                        <a:pt x="13" y="25"/>
                      </a:lnTo>
                      <a:lnTo>
                        <a:pt x="11" y="25"/>
                      </a:lnTo>
                      <a:lnTo>
                        <a:pt x="6" y="25"/>
                      </a:lnTo>
                      <a:lnTo>
                        <a:pt x="3" y="25"/>
                      </a:lnTo>
                      <a:lnTo>
                        <a:pt x="0" y="19"/>
                      </a:ln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F8947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53" name="Freeform 432"/>
                <p:cNvSpPr>
                  <a:spLocks/>
                </p:cNvSpPr>
                <p:nvPr/>
              </p:nvSpPr>
              <p:spPr bwMode="auto">
                <a:xfrm>
                  <a:off x="4909" y="1465"/>
                  <a:ext cx="10" cy="16"/>
                </a:xfrm>
                <a:custGeom>
                  <a:avLst/>
                  <a:gdLst>
                    <a:gd name="T0" fmla="*/ 0 w 40"/>
                    <a:gd name="T1" fmla="*/ 0 h 63"/>
                    <a:gd name="T2" fmla="*/ 3 w 40"/>
                    <a:gd name="T3" fmla="*/ 4 h 63"/>
                    <a:gd name="T4" fmla="*/ 2 w 40"/>
                    <a:gd name="T5" fmla="*/ 4 h 63"/>
                    <a:gd name="T6" fmla="*/ 2 w 40"/>
                    <a:gd name="T7" fmla="*/ 4 h 63"/>
                    <a:gd name="T8" fmla="*/ 1 w 40"/>
                    <a:gd name="T9" fmla="*/ 4 h 63"/>
                    <a:gd name="T10" fmla="*/ 1 w 40"/>
                    <a:gd name="T11" fmla="*/ 4 h 63"/>
                    <a:gd name="T12" fmla="*/ 1 w 40"/>
                    <a:gd name="T13" fmla="*/ 3 h 63"/>
                    <a:gd name="T14" fmla="*/ 1 w 40"/>
                    <a:gd name="T15" fmla="*/ 2 h 63"/>
                    <a:gd name="T16" fmla="*/ 0 w 40"/>
                    <a:gd name="T17" fmla="*/ 1 h 63"/>
                    <a:gd name="T18" fmla="*/ 0 w 40"/>
                    <a:gd name="T19" fmla="*/ 0 h 6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40" h="63">
                      <a:moveTo>
                        <a:pt x="0" y="0"/>
                      </a:moveTo>
                      <a:lnTo>
                        <a:pt x="40" y="63"/>
                      </a:lnTo>
                      <a:lnTo>
                        <a:pt x="33" y="63"/>
                      </a:lnTo>
                      <a:lnTo>
                        <a:pt x="28" y="63"/>
                      </a:lnTo>
                      <a:lnTo>
                        <a:pt x="19" y="63"/>
                      </a:lnTo>
                      <a:lnTo>
                        <a:pt x="14" y="63"/>
                      </a:lnTo>
                      <a:lnTo>
                        <a:pt x="11" y="47"/>
                      </a:lnTo>
                      <a:lnTo>
                        <a:pt x="8" y="29"/>
                      </a:lnTo>
                      <a:lnTo>
                        <a:pt x="3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F8949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54" name="Freeform 433"/>
                <p:cNvSpPr>
                  <a:spLocks/>
                </p:cNvSpPr>
                <p:nvPr/>
              </p:nvSpPr>
              <p:spPr bwMode="auto">
                <a:xfrm>
                  <a:off x="4903" y="1452"/>
                  <a:ext cx="21" cy="29"/>
                </a:xfrm>
                <a:custGeom>
                  <a:avLst/>
                  <a:gdLst>
                    <a:gd name="T0" fmla="*/ 3 w 81"/>
                    <a:gd name="T1" fmla="*/ 7 h 117"/>
                    <a:gd name="T2" fmla="*/ 2 w 81"/>
                    <a:gd name="T3" fmla="*/ 6 h 117"/>
                    <a:gd name="T4" fmla="*/ 2 w 81"/>
                    <a:gd name="T5" fmla="*/ 4 h 117"/>
                    <a:gd name="T6" fmla="*/ 2 w 81"/>
                    <a:gd name="T7" fmla="*/ 3 h 117"/>
                    <a:gd name="T8" fmla="*/ 1 w 81"/>
                    <a:gd name="T9" fmla="*/ 1 h 117"/>
                    <a:gd name="T10" fmla="*/ 0 w 81"/>
                    <a:gd name="T11" fmla="*/ 0 h 117"/>
                    <a:gd name="T12" fmla="*/ 5 w 81"/>
                    <a:gd name="T13" fmla="*/ 7 h 117"/>
                    <a:gd name="T14" fmla="*/ 5 w 81"/>
                    <a:gd name="T15" fmla="*/ 7 h 117"/>
                    <a:gd name="T16" fmla="*/ 5 w 81"/>
                    <a:gd name="T17" fmla="*/ 7 h 117"/>
                    <a:gd name="T18" fmla="*/ 4 w 81"/>
                    <a:gd name="T19" fmla="*/ 7 h 117"/>
                    <a:gd name="T20" fmla="*/ 3 w 81"/>
                    <a:gd name="T21" fmla="*/ 7 h 1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1" h="117">
                      <a:moveTo>
                        <a:pt x="52" y="117"/>
                      </a:moveTo>
                      <a:lnTo>
                        <a:pt x="35" y="92"/>
                      </a:lnTo>
                      <a:lnTo>
                        <a:pt x="29" y="71"/>
                      </a:lnTo>
                      <a:lnTo>
                        <a:pt x="22" y="46"/>
                      </a:lnTo>
                      <a:lnTo>
                        <a:pt x="11" y="21"/>
                      </a:lnTo>
                      <a:lnTo>
                        <a:pt x="0" y="0"/>
                      </a:lnTo>
                      <a:lnTo>
                        <a:pt x="81" y="117"/>
                      </a:lnTo>
                      <a:lnTo>
                        <a:pt x="73" y="117"/>
                      </a:lnTo>
                      <a:lnTo>
                        <a:pt x="68" y="117"/>
                      </a:lnTo>
                      <a:lnTo>
                        <a:pt x="59" y="117"/>
                      </a:lnTo>
                      <a:lnTo>
                        <a:pt x="52" y="117"/>
                      </a:lnTo>
                      <a:close/>
                    </a:path>
                  </a:pathLst>
                </a:custGeom>
                <a:solidFill>
                  <a:srgbClr val="548C4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55" name="Freeform 434"/>
                <p:cNvSpPr>
                  <a:spLocks/>
                </p:cNvSpPr>
                <p:nvPr/>
              </p:nvSpPr>
              <p:spPr bwMode="auto">
                <a:xfrm>
                  <a:off x="4899" y="1446"/>
                  <a:ext cx="27" cy="35"/>
                </a:xfrm>
                <a:custGeom>
                  <a:avLst/>
                  <a:gdLst>
                    <a:gd name="T0" fmla="*/ 5 w 109"/>
                    <a:gd name="T1" fmla="*/ 9 h 139"/>
                    <a:gd name="T2" fmla="*/ 2 w 109"/>
                    <a:gd name="T3" fmla="*/ 5 h 139"/>
                    <a:gd name="T4" fmla="*/ 2 w 109"/>
                    <a:gd name="T5" fmla="*/ 4 h 139"/>
                    <a:gd name="T6" fmla="*/ 1 w 109"/>
                    <a:gd name="T7" fmla="*/ 3 h 139"/>
                    <a:gd name="T8" fmla="*/ 1 w 109"/>
                    <a:gd name="T9" fmla="*/ 1 h 139"/>
                    <a:gd name="T10" fmla="*/ 0 w 109"/>
                    <a:gd name="T11" fmla="*/ 0 h 139"/>
                    <a:gd name="T12" fmla="*/ 0 w 109"/>
                    <a:gd name="T13" fmla="*/ 0 h 139"/>
                    <a:gd name="T14" fmla="*/ 1 w 109"/>
                    <a:gd name="T15" fmla="*/ 0 h 139"/>
                    <a:gd name="T16" fmla="*/ 1 w 109"/>
                    <a:gd name="T17" fmla="*/ 0 h 139"/>
                    <a:gd name="T18" fmla="*/ 1 w 109"/>
                    <a:gd name="T19" fmla="*/ 1 h 139"/>
                    <a:gd name="T20" fmla="*/ 7 w 109"/>
                    <a:gd name="T21" fmla="*/ 9 h 139"/>
                    <a:gd name="T22" fmla="*/ 6 w 109"/>
                    <a:gd name="T23" fmla="*/ 9 h 139"/>
                    <a:gd name="T24" fmla="*/ 6 w 109"/>
                    <a:gd name="T25" fmla="*/ 9 h 139"/>
                    <a:gd name="T26" fmla="*/ 5 w 109"/>
                    <a:gd name="T27" fmla="*/ 9 h 139"/>
                    <a:gd name="T28" fmla="*/ 5 w 109"/>
                    <a:gd name="T29" fmla="*/ 9 h 13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09" h="139">
                      <a:moveTo>
                        <a:pt x="81" y="139"/>
                      </a:moveTo>
                      <a:lnTo>
                        <a:pt x="41" y="76"/>
                      </a:lnTo>
                      <a:lnTo>
                        <a:pt x="30" y="57"/>
                      </a:lnTo>
                      <a:lnTo>
                        <a:pt x="23" y="38"/>
                      </a:lnTo>
                      <a:lnTo>
                        <a:pt x="11" y="17"/>
                      </a:lnTo>
                      <a:lnTo>
                        <a:pt x="0" y="0"/>
                      </a:lnTo>
                      <a:lnTo>
                        <a:pt x="5" y="3"/>
                      </a:lnTo>
                      <a:lnTo>
                        <a:pt x="11" y="5"/>
                      </a:lnTo>
                      <a:lnTo>
                        <a:pt x="17" y="5"/>
                      </a:lnTo>
                      <a:lnTo>
                        <a:pt x="23" y="8"/>
                      </a:lnTo>
                      <a:lnTo>
                        <a:pt x="109" y="139"/>
                      </a:lnTo>
                      <a:lnTo>
                        <a:pt x="104" y="139"/>
                      </a:lnTo>
                      <a:lnTo>
                        <a:pt x="95" y="139"/>
                      </a:lnTo>
                      <a:lnTo>
                        <a:pt x="88" y="139"/>
                      </a:lnTo>
                      <a:lnTo>
                        <a:pt x="81" y="139"/>
                      </a:lnTo>
                      <a:close/>
                    </a:path>
                  </a:pathLst>
                </a:custGeom>
                <a:solidFill>
                  <a:srgbClr val="568E4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56" name="Freeform 435"/>
                <p:cNvSpPr>
                  <a:spLocks/>
                </p:cNvSpPr>
                <p:nvPr/>
              </p:nvSpPr>
              <p:spPr bwMode="auto">
                <a:xfrm>
                  <a:off x="4899" y="1446"/>
                  <a:ext cx="31" cy="35"/>
                </a:xfrm>
                <a:custGeom>
                  <a:avLst/>
                  <a:gdLst>
                    <a:gd name="T0" fmla="*/ 6 w 125"/>
                    <a:gd name="T1" fmla="*/ 9 h 139"/>
                    <a:gd name="T2" fmla="*/ 1 w 125"/>
                    <a:gd name="T3" fmla="*/ 2 h 139"/>
                    <a:gd name="T4" fmla="*/ 1 w 125"/>
                    <a:gd name="T5" fmla="*/ 1 h 139"/>
                    <a:gd name="T6" fmla="*/ 0 w 125"/>
                    <a:gd name="T7" fmla="*/ 1 h 139"/>
                    <a:gd name="T8" fmla="*/ 0 w 125"/>
                    <a:gd name="T9" fmla="*/ 0 h 139"/>
                    <a:gd name="T10" fmla="*/ 0 w 125"/>
                    <a:gd name="T11" fmla="*/ 0 h 139"/>
                    <a:gd name="T12" fmla="*/ 1 w 125"/>
                    <a:gd name="T13" fmla="*/ 0 h 139"/>
                    <a:gd name="T14" fmla="*/ 1 w 125"/>
                    <a:gd name="T15" fmla="*/ 1 h 139"/>
                    <a:gd name="T16" fmla="*/ 2 w 125"/>
                    <a:gd name="T17" fmla="*/ 1 h 139"/>
                    <a:gd name="T18" fmla="*/ 3 w 125"/>
                    <a:gd name="T19" fmla="*/ 1 h 139"/>
                    <a:gd name="T20" fmla="*/ 8 w 125"/>
                    <a:gd name="T21" fmla="*/ 8 h 139"/>
                    <a:gd name="T22" fmla="*/ 7 w 125"/>
                    <a:gd name="T23" fmla="*/ 8 h 139"/>
                    <a:gd name="T24" fmla="*/ 7 w 125"/>
                    <a:gd name="T25" fmla="*/ 9 h 139"/>
                    <a:gd name="T26" fmla="*/ 6 w 125"/>
                    <a:gd name="T27" fmla="*/ 9 h 139"/>
                    <a:gd name="T28" fmla="*/ 6 w 125"/>
                    <a:gd name="T29" fmla="*/ 9 h 13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25" h="139">
                      <a:moveTo>
                        <a:pt x="98" y="139"/>
                      </a:moveTo>
                      <a:lnTo>
                        <a:pt x="17" y="22"/>
                      </a:lnTo>
                      <a:lnTo>
                        <a:pt x="11" y="17"/>
                      </a:lnTo>
                      <a:lnTo>
                        <a:pt x="9" y="11"/>
                      </a:lnTo>
                      <a:lnTo>
                        <a:pt x="3" y="5"/>
                      </a:lnTo>
                      <a:lnTo>
                        <a:pt x="0" y="0"/>
                      </a:lnTo>
                      <a:lnTo>
                        <a:pt x="11" y="5"/>
                      </a:lnTo>
                      <a:lnTo>
                        <a:pt x="23" y="8"/>
                      </a:lnTo>
                      <a:lnTo>
                        <a:pt x="33" y="13"/>
                      </a:lnTo>
                      <a:lnTo>
                        <a:pt x="44" y="17"/>
                      </a:lnTo>
                      <a:lnTo>
                        <a:pt x="125" y="130"/>
                      </a:lnTo>
                      <a:lnTo>
                        <a:pt x="120" y="133"/>
                      </a:lnTo>
                      <a:lnTo>
                        <a:pt x="111" y="135"/>
                      </a:lnTo>
                      <a:lnTo>
                        <a:pt x="104" y="139"/>
                      </a:lnTo>
                      <a:lnTo>
                        <a:pt x="98" y="139"/>
                      </a:lnTo>
                      <a:close/>
                    </a:path>
                  </a:pathLst>
                </a:custGeom>
                <a:solidFill>
                  <a:srgbClr val="598E4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57" name="Freeform 436"/>
                <p:cNvSpPr>
                  <a:spLocks/>
                </p:cNvSpPr>
                <p:nvPr/>
              </p:nvSpPr>
              <p:spPr bwMode="auto">
                <a:xfrm>
                  <a:off x="4905" y="1449"/>
                  <a:ext cx="28" cy="32"/>
                </a:xfrm>
                <a:custGeom>
                  <a:avLst/>
                  <a:gdLst>
                    <a:gd name="T0" fmla="*/ 5 w 113"/>
                    <a:gd name="T1" fmla="*/ 8 h 131"/>
                    <a:gd name="T2" fmla="*/ 0 w 113"/>
                    <a:gd name="T3" fmla="*/ 0 h 131"/>
                    <a:gd name="T4" fmla="*/ 0 w 113"/>
                    <a:gd name="T5" fmla="*/ 0 h 131"/>
                    <a:gd name="T6" fmla="*/ 1 w 113"/>
                    <a:gd name="T7" fmla="*/ 0 h 131"/>
                    <a:gd name="T8" fmla="*/ 2 w 113"/>
                    <a:gd name="T9" fmla="*/ 1 h 131"/>
                    <a:gd name="T10" fmla="*/ 2 w 113"/>
                    <a:gd name="T11" fmla="*/ 1 h 131"/>
                    <a:gd name="T12" fmla="*/ 7 w 113"/>
                    <a:gd name="T13" fmla="*/ 7 h 131"/>
                    <a:gd name="T14" fmla="*/ 6 w 113"/>
                    <a:gd name="T15" fmla="*/ 7 h 131"/>
                    <a:gd name="T16" fmla="*/ 6 w 113"/>
                    <a:gd name="T17" fmla="*/ 8 h 131"/>
                    <a:gd name="T18" fmla="*/ 6 w 113"/>
                    <a:gd name="T19" fmla="*/ 8 h 131"/>
                    <a:gd name="T20" fmla="*/ 5 w 113"/>
                    <a:gd name="T21" fmla="*/ 8 h 13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13" h="131">
                      <a:moveTo>
                        <a:pt x="86" y="131"/>
                      </a:moveTo>
                      <a:lnTo>
                        <a:pt x="0" y="0"/>
                      </a:lnTo>
                      <a:lnTo>
                        <a:pt x="10" y="5"/>
                      </a:lnTo>
                      <a:lnTo>
                        <a:pt x="18" y="9"/>
                      </a:lnTo>
                      <a:lnTo>
                        <a:pt x="29" y="14"/>
                      </a:lnTo>
                      <a:lnTo>
                        <a:pt x="40" y="19"/>
                      </a:lnTo>
                      <a:lnTo>
                        <a:pt x="113" y="122"/>
                      </a:lnTo>
                      <a:lnTo>
                        <a:pt x="105" y="122"/>
                      </a:lnTo>
                      <a:lnTo>
                        <a:pt x="100" y="125"/>
                      </a:lnTo>
                      <a:lnTo>
                        <a:pt x="91" y="127"/>
                      </a:lnTo>
                      <a:lnTo>
                        <a:pt x="86" y="131"/>
                      </a:lnTo>
                      <a:close/>
                    </a:path>
                  </a:pathLst>
                </a:custGeom>
                <a:solidFill>
                  <a:srgbClr val="598E4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58" name="Freeform 437"/>
                <p:cNvSpPr>
                  <a:spLocks/>
                </p:cNvSpPr>
                <p:nvPr/>
              </p:nvSpPr>
              <p:spPr bwMode="auto">
                <a:xfrm>
                  <a:off x="4910" y="1451"/>
                  <a:ext cx="26" cy="28"/>
                </a:xfrm>
                <a:custGeom>
                  <a:avLst/>
                  <a:gdLst>
                    <a:gd name="T0" fmla="*/ 5 w 103"/>
                    <a:gd name="T1" fmla="*/ 7 h 113"/>
                    <a:gd name="T2" fmla="*/ 0 w 103"/>
                    <a:gd name="T3" fmla="*/ 0 h 113"/>
                    <a:gd name="T4" fmla="*/ 1 w 103"/>
                    <a:gd name="T5" fmla="*/ 0 h 113"/>
                    <a:gd name="T6" fmla="*/ 1 w 103"/>
                    <a:gd name="T7" fmla="*/ 0 h 113"/>
                    <a:gd name="T8" fmla="*/ 2 w 103"/>
                    <a:gd name="T9" fmla="*/ 0 h 113"/>
                    <a:gd name="T10" fmla="*/ 2 w 103"/>
                    <a:gd name="T11" fmla="*/ 1 h 113"/>
                    <a:gd name="T12" fmla="*/ 7 w 103"/>
                    <a:gd name="T13" fmla="*/ 7 h 113"/>
                    <a:gd name="T14" fmla="*/ 6 w 103"/>
                    <a:gd name="T15" fmla="*/ 7 h 113"/>
                    <a:gd name="T16" fmla="*/ 6 w 103"/>
                    <a:gd name="T17" fmla="*/ 7 h 113"/>
                    <a:gd name="T18" fmla="*/ 6 w 103"/>
                    <a:gd name="T19" fmla="*/ 7 h 113"/>
                    <a:gd name="T20" fmla="*/ 5 w 103"/>
                    <a:gd name="T21" fmla="*/ 7 h 11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03" h="113">
                      <a:moveTo>
                        <a:pt x="81" y="113"/>
                      </a:moveTo>
                      <a:lnTo>
                        <a:pt x="0" y="0"/>
                      </a:lnTo>
                      <a:lnTo>
                        <a:pt x="8" y="2"/>
                      </a:lnTo>
                      <a:lnTo>
                        <a:pt x="19" y="7"/>
                      </a:lnTo>
                      <a:lnTo>
                        <a:pt x="30" y="10"/>
                      </a:lnTo>
                      <a:lnTo>
                        <a:pt x="37" y="13"/>
                      </a:lnTo>
                      <a:lnTo>
                        <a:pt x="103" y="111"/>
                      </a:lnTo>
                      <a:lnTo>
                        <a:pt x="97" y="113"/>
                      </a:lnTo>
                      <a:lnTo>
                        <a:pt x="92" y="113"/>
                      </a:lnTo>
                      <a:lnTo>
                        <a:pt x="87" y="113"/>
                      </a:lnTo>
                      <a:lnTo>
                        <a:pt x="81" y="113"/>
                      </a:lnTo>
                      <a:close/>
                    </a:path>
                  </a:pathLst>
                </a:custGeom>
                <a:solidFill>
                  <a:srgbClr val="5E9354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59" name="Freeform 438"/>
                <p:cNvSpPr>
                  <a:spLocks/>
                </p:cNvSpPr>
                <p:nvPr/>
              </p:nvSpPr>
              <p:spPr bwMode="auto">
                <a:xfrm>
                  <a:off x="4915" y="1453"/>
                  <a:ext cx="25" cy="26"/>
                </a:xfrm>
                <a:custGeom>
                  <a:avLst/>
                  <a:gdLst>
                    <a:gd name="T0" fmla="*/ 4 w 101"/>
                    <a:gd name="T1" fmla="*/ 7 h 103"/>
                    <a:gd name="T2" fmla="*/ 0 w 101"/>
                    <a:gd name="T3" fmla="*/ 0 h 103"/>
                    <a:gd name="T4" fmla="*/ 1 w 101"/>
                    <a:gd name="T5" fmla="*/ 0 h 103"/>
                    <a:gd name="T6" fmla="*/ 1 w 101"/>
                    <a:gd name="T7" fmla="*/ 1 h 103"/>
                    <a:gd name="T8" fmla="*/ 2 w 101"/>
                    <a:gd name="T9" fmla="*/ 1 h 103"/>
                    <a:gd name="T10" fmla="*/ 2 w 101"/>
                    <a:gd name="T11" fmla="*/ 1 h 103"/>
                    <a:gd name="T12" fmla="*/ 6 w 101"/>
                    <a:gd name="T13" fmla="*/ 6 h 103"/>
                    <a:gd name="T14" fmla="*/ 6 w 101"/>
                    <a:gd name="T15" fmla="*/ 6 h 103"/>
                    <a:gd name="T16" fmla="*/ 5 w 101"/>
                    <a:gd name="T17" fmla="*/ 6 h 103"/>
                    <a:gd name="T18" fmla="*/ 5 w 101"/>
                    <a:gd name="T19" fmla="*/ 6 h 103"/>
                    <a:gd name="T20" fmla="*/ 4 w 101"/>
                    <a:gd name="T21" fmla="*/ 7 h 10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01" h="103">
                      <a:moveTo>
                        <a:pt x="73" y="103"/>
                      </a:moveTo>
                      <a:lnTo>
                        <a:pt x="0" y="0"/>
                      </a:lnTo>
                      <a:lnTo>
                        <a:pt x="11" y="3"/>
                      </a:lnTo>
                      <a:lnTo>
                        <a:pt x="22" y="6"/>
                      </a:lnTo>
                      <a:lnTo>
                        <a:pt x="30" y="8"/>
                      </a:lnTo>
                      <a:lnTo>
                        <a:pt x="38" y="11"/>
                      </a:lnTo>
                      <a:lnTo>
                        <a:pt x="101" y="96"/>
                      </a:lnTo>
                      <a:lnTo>
                        <a:pt x="92" y="96"/>
                      </a:lnTo>
                      <a:lnTo>
                        <a:pt x="87" y="98"/>
                      </a:lnTo>
                      <a:lnTo>
                        <a:pt x="78" y="101"/>
                      </a:lnTo>
                      <a:lnTo>
                        <a:pt x="73" y="103"/>
                      </a:lnTo>
                      <a:close/>
                    </a:path>
                  </a:pathLst>
                </a:custGeom>
                <a:solidFill>
                  <a:srgbClr val="609354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60" name="Freeform 439"/>
                <p:cNvSpPr>
                  <a:spLocks/>
                </p:cNvSpPr>
                <p:nvPr/>
              </p:nvSpPr>
              <p:spPr bwMode="auto">
                <a:xfrm>
                  <a:off x="4919" y="1454"/>
                  <a:ext cx="23" cy="24"/>
                </a:xfrm>
                <a:custGeom>
                  <a:avLst/>
                  <a:gdLst>
                    <a:gd name="T0" fmla="*/ 4 w 90"/>
                    <a:gd name="T1" fmla="*/ 6 h 98"/>
                    <a:gd name="T2" fmla="*/ 0 w 90"/>
                    <a:gd name="T3" fmla="*/ 0 h 98"/>
                    <a:gd name="T4" fmla="*/ 1 w 90"/>
                    <a:gd name="T5" fmla="*/ 0 h 98"/>
                    <a:gd name="T6" fmla="*/ 2 w 90"/>
                    <a:gd name="T7" fmla="*/ 0 h 98"/>
                    <a:gd name="T8" fmla="*/ 2 w 90"/>
                    <a:gd name="T9" fmla="*/ 0 h 98"/>
                    <a:gd name="T10" fmla="*/ 3 w 90"/>
                    <a:gd name="T11" fmla="*/ 1 h 98"/>
                    <a:gd name="T12" fmla="*/ 6 w 90"/>
                    <a:gd name="T13" fmla="*/ 5 h 98"/>
                    <a:gd name="T14" fmla="*/ 6 w 90"/>
                    <a:gd name="T15" fmla="*/ 5 h 98"/>
                    <a:gd name="T16" fmla="*/ 5 w 90"/>
                    <a:gd name="T17" fmla="*/ 5 h 98"/>
                    <a:gd name="T18" fmla="*/ 5 w 90"/>
                    <a:gd name="T19" fmla="*/ 6 h 98"/>
                    <a:gd name="T20" fmla="*/ 4 w 90"/>
                    <a:gd name="T21" fmla="*/ 6 h 9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90" h="98">
                      <a:moveTo>
                        <a:pt x="66" y="98"/>
                      </a:moveTo>
                      <a:lnTo>
                        <a:pt x="0" y="0"/>
                      </a:lnTo>
                      <a:lnTo>
                        <a:pt x="12" y="5"/>
                      </a:lnTo>
                      <a:lnTo>
                        <a:pt x="23" y="8"/>
                      </a:lnTo>
                      <a:lnTo>
                        <a:pt x="30" y="10"/>
                      </a:lnTo>
                      <a:lnTo>
                        <a:pt x="39" y="13"/>
                      </a:lnTo>
                      <a:lnTo>
                        <a:pt x="90" y="84"/>
                      </a:lnTo>
                      <a:lnTo>
                        <a:pt x="85" y="87"/>
                      </a:lnTo>
                      <a:lnTo>
                        <a:pt x="79" y="89"/>
                      </a:lnTo>
                      <a:lnTo>
                        <a:pt x="72" y="95"/>
                      </a:lnTo>
                      <a:lnTo>
                        <a:pt x="66" y="98"/>
                      </a:lnTo>
                      <a:close/>
                    </a:path>
                  </a:pathLst>
                </a:custGeom>
                <a:solidFill>
                  <a:srgbClr val="609354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61" name="Freeform 440"/>
                <p:cNvSpPr>
                  <a:spLocks/>
                </p:cNvSpPr>
                <p:nvPr/>
              </p:nvSpPr>
              <p:spPr bwMode="auto">
                <a:xfrm>
                  <a:off x="4924" y="1456"/>
                  <a:ext cx="22" cy="21"/>
                </a:xfrm>
                <a:custGeom>
                  <a:avLst/>
                  <a:gdLst>
                    <a:gd name="T0" fmla="*/ 4 w 87"/>
                    <a:gd name="T1" fmla="*/ 5 h 85"/>
                    <a:gd name="T2" fmla="*/ 0 w 87"/>
                    <a:gd name="T3" fmla="*/ 0 h 85"/>
                    <a:gd name="T4" fmla="*/ 1 w 87"/>
                    <a:gd name="T5" fmla="*/ 0 h 85"/>
                    <a:gd name="T6" fmla="*/ 2 w 87"/>
                    <a:gd name="T7" fmla="*/ 0 h 85"/>
                    <a:gd name="T8" fmla="*/ 2 w 87"/>
                    <a:gd name="T9" fmla="*/ 0 h 85"/>
                    <a:gd name="T10" fmla="*/ 3 w 87"/>
                    <a:gd name="T11" fmla="*/ 0 h 85"/>
                    <a:gd name="T12" fmla="*/ 6 w 87"/>
                    <a:gd name="T13" fmla="*/ 4 h 85"/>
                    <a:gd name="T14" fmla="*/ 5 w 87"/>
                    <a:gd name="T15" fmla="*/ 4 h 85"/>
                    <a:gd name="T16" fmla="*/ 5 w 87"/>
                    <a:gd name="T17" fmla="*/ 5 h 85"/>
                    <a:gd name="T18" fmla="*/ 4 w 87"/>
                    <a:gd name="T19" fmla="*/ 5 h 85"/>
                    <a:gd name="T20" fmla="*/ 4 w 87"/>
                    <a:gd name="T21" fmla="*/ 5 h 8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7" h="85">
                      <a:moveTo>
                        <a:pt x="63" y="85"/>
                      </a:moveTo>
                      <a:lnTo>
                        <a:pt x="0" y="0"/>
                      </a:lnTo>
                      <a:lnTo>
                        <a:pt x="10" y="2"/>
                      </a:lnTo>
                      <a:lnTo>
                        <a:pt x="22" y="5"/>
                      </a:lnTo>
                      <a:lnTo>
                        <a:pt x="30" y="9"/>
                      </a:lnTo>
                      <a:lnTo>
                        <a:pt x="40" y="9"/>
                      </a:lnTo>
                      <a:lnTo>
                        <a:pt x="87" y="71"/>
                      </a:lnTo>
                      <a:lnTo>
                        <a:pt x="81" y="74"/>
                      </a:lnTo>
                      <a:lnTo>
                        <a:pt x="76" y="76"/>
                      </a:lnTo>
                      <a:lnTo>
                        <a:pt x="68" y="81"/>
                      </a:lnTo>
                      <a:lnTo>
                        <a:pt x="63" y="85"/>
                      </a:lnTo>
                      <a:close/>
                    </a:path>
                  </a:pathLst>
                </a:custGeom>
                <a:solidFill>
                  <a:srgbClr val="66965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62" name="Freeform 441"/>
                <p:cNvSpPr>
                  <a:spLocks/>
                </p:cNvSpPr>
                <p:nvPr/>
              </p:nvSpPr>
              <p:spPr bwMode="auto">
                <a:xfrm>
                  <a:off x="4929" y="1457"/>
                  <a:ext cx="20" cy="18"/>
                </a:xfrm>
                <a:custGeom>
                  <a:avLst/>
                  <a:gdLst>
                    <a:gd name="T0" fmla="*/ 3 w 79"/>
                    <a:gd name="T1" fmla="*/ 5 h 71"/>
                    <a:gd name="T2" fmla="*/ 0 w 79"/>
                    <a:gd name="T3" fmla="*/ 0 h 71"/>
                    <a:gd name="T4" fmla="*/ 1 w 79"/>
                    <a:gd name="T5" fmla="*/ 0 h 71"/>
                    <a:gd name="T6" fmla="*/ 1 w 79"/>
                    <a:gd name="T7" fmla="*/ 1 h 71"/>
                    <a:gd name="T8" fmla="*/ 2 w 79"/>
                    <a:gd name="T9" fmla="*/ 1 h 71"/>
                    <a:gd name="T10" fmla="*/ 3 w 79"/>
                    <a:gd name="T11" fmla="*/ 1 h 71"/>
                    <a:gd name="T12" fmla="*/ 5 w 79"/>
                    <a:gd name="T13" fmla="*/ 4 h 71"/>
                    <a:gd name="T14" fmla="*/ 5 w 79"/>
                    <a:gd name="T15" fmla="*/ 4 h 71"/>
                    <a:gd name="T16" fmla="*/ 4 w 79"/>
                    <a:gd name="T17" fmla="*/ 4 h 71"/>
                    <a:gd name="T18" fmla="*/ 4 w 79"/>
                    <a:gd name="T19" fmla="*/ 5 h 71"/>
                    <a:gd name="T20" fmla="*/ 3 w 79"/>
                    <a:gd name="T21" fmla="*/ 5 h 7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79" h="71">
                      <a:moveTo>
                        <a:pt x="51" y="71"/>
                      </a:moveTo>
                      <a:lnTo>
                        <a:pt x="0" y="0"/>
                      </a:lnTo>
                      <a:lnTo>
                        <a:pt x="11" y="4"/>
                      </a:lnTo>
                      <a:lnTo>
                        <a:pt x="21" y="6"/>
                      </a:lnTo>
                      <a:lnTo>
                        <a:pt x="30" y="9"/>
                      </a:lnTo>
                      <a:lnTo>
                        <a:pt x="40" y="9"/>
                      </a:lnTo>
                      <a:lnTo>
                        <a:pt x="79" y="62"/>
                      </a:lnTo>
                      <a:lnTo>
                        <a:pt x="74" y="66"/>
                      </a:lnTo>
                      <a:lnTo>
                        <a:pt x="65" y="69"/>
                      </a:lnTo>
                      <a:lnTo>
                        <a:pt x="60" y="71"/>
                      </a:lnTo>
                      <a:lnTo>
                        <a:pt x="51" y="71"/>
                      </a:lnTo>
                      <a:close/>
                    </a:path>
                  </a:pathLst>
                </a:custGeom>
                <a:solidFill>
                  <a:srgbClr val="689959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63" name="Freeform 442"/>
                <p:cNvSpPr>
                  <a:spLocks/>
                </p:cNvSpPr>
                <p:nvPr/>
              </p:nvSpPr>
              <p:spPr bwMode="auto">
                <a:xfrm>
                  <a:off x="4934" y="1458"/>
                  <a:ext cx="17" cy="16"/>
                </a:xfrm>
                <a:custGeom>
                  <a:avLst/>
                  <a:gdLst>
                    <a:gd name="T0" fmla="*/ 3 w 69"/>
                    <a:gd name="T1" fmla="*/ 4 h 62"/>
                    <a:gd name="T2" fmla="*/ 0 w 69"/>
                    <a:gd name="T3" fmla="*/ 0 h 62"/>
                    <a:gd name="T4" fmla="*/ 0 w 69"/>
                    <a:gd name="T5" fmla="*/ 0 h 62"/>
                    <a:gd name="T6" fmla="*/ 1 w 69"/>
                    <a:gd name="T7" fmla="*/ 0 h 62"/>
                    <a:gd name="T8" fmla="*/ 1 w 69"/>
                    <a:gd name="T9" fmla="*/ 0 h 62"/>
                    <a:gd name="T10" fmla="*/ 2 w 69"/>
                    <a:gd name="T11" fmla="*/ 0 h 62"/>
                    <a:gd name="T12" fmla="*/ 4 w 69"/>
                    <a:gd name="T13" fmla="*/ 3 h 62"/>
                    <a:gd name="T14" fmla="*/ 4 w 69"/>
                    <a:gd name="T15" fmla="*/ 4 h 62"/>
                    <a:gd name="T16" fmla="*/ 3 w 69"/>
                    <a:gd name="T17" fmla="*/ 4 h 62"/>
                    <a:gd name="T18" fmla="*/ 3 w 69"/>
                    <a:gd name="T19" fmla="*/ 4 h 62"/>
                    <a:gd name="T20" fmla="*/ 3 w 69"/>
                    <a:gd name="T21" fmla="*/ 4 h 6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9" h="62">
                      <a:moveTo>
                        <a:pt x="47" y="62"/>
                      </a:moveTo>
                      <a:lnTo>
                        <a:pt x="0" y="0"/>
                      </a:lnTo>
                      <a:lnTo>
                        <a:pt x="9" y="2"/>
                      </a:lnTo>
                      <a:lnTo>
                        <a:pt x="17" y="5"/>
                      </a:lnTo>
                      <a:lnTo>
                        <a:pt x="25" y="5"/>
                      </a:lnTo>
                      <a:lnTo>
                        <a:pt x="33" y="5"/>
                      </a:lnTo>
                      <a:lnTo>
                        <a:pt x="69" y="51"/>
                      </a:lnTo>
                      <a:lnTo>
                        <a:pt x="60" y="56"/>
                      </a:lnTo>
                      <a:lnTo>
                        <a:pt x="55" y="58"/>
                      </a:lnTo>
                      <a:lnTo>
                        <a:pt x="49" y="58"/>
                      </a:lnTo>
                      <a:lnTo>
                        <a:pt x="47" y="62"/>
                      </a:lnTo>
                      <a:close/>
                    </a:path>
                  </a:pathLst>
                </a:custGeom>
                <a:solidFill>
                  <a:srgbClr val="689959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64" name="Freeform 443"/>
                <p:cNvSpPr>
                  <a:spLocks/>
                </p:cNvSpPr>
                <p:nvPr/>
              </p:nvSpPr>
              <p:spPr bwMode="auto">
                <a:xfrm>
                  <a:off x="4939" y="1459"/>
                  <a:ext cx="14" cy="14"/>
                </a:xfrm>
                <a:custGeom>
                  <a:avLst/>
                  <a:gdLst>
                    <a:gd name="T0" fmla="*/ 2 w 57"/>
                    <a:gd name="T1" fmla="*/ 4 h 53"/>
                    <a:gd name="T2" fmla="*/ 0 w 57"/>
                    <a:gd name="T3" fmla="*/ 0 h 53"/>
                    <a:gd name="T4" fmla="*/ 0 w 57"/>
                    <a:gd name="T5" fmla="*/ 0 h 53"/>
                    <a:gd name="T6" fmla="*/ 1 w 57"/>
                    <a:gd name="T7" fmla="*/ 0 h 53"/>
                    <a:gd name="T8" fmla="*/ 1 w 57"/>
                    <a:gd name="T9" fmla="*/ 0 h 53"/>
                    <a:gd name="T10" fmla="*/ 2 w 57"/>
                    <a:gd name="T11" fmla="*/ 0 h 53"/>
                    <a:gd name="T12" fmla="*/ 3 w 57"/>
                    <a:gd name="T13" fmla="*/ 3 h 53"/>
                    <a:gd name="T14" fmla="*/ 3 w 57"/>
                    <a:gd name="T15" fmla="*/ 3 h 53"/>
                    <a:gd name="T16" fmla="*/ 3 w 57"/>
                    <a:gd name="T17" fmla="*/ 3 h 53"/>
                    <a:gd name="T18" fmla="*/ 3 w 57"/>
                    <a:gd name="T19" fmla="*/ 3 h 53"/>
                    <a:gd name="T20" fmla="*/ 2 w 57"/>
                    <a:gd name="T21" fmla="*/ 4 h 5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57" h="53">
                      <a:moveTo>
                        <a:pt x="39" y="53"/>
                      </a:move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17" y="0"/>
                      </a:lnTo>
                      <a:lnTo>
                        <a:pt x="25" y="2"/>
                      </a:lnTo>
                      <a:lnTo>
                        <a:pt x="30" y="2"/>
                      </a:lnTo>
                      <a:lnTo>
                        <a:pt x="57" y="41"/>
                      </a:lnTo>
                      <a:lnTo>
                        <a:pt x="52" y="43"/>
                      </a:lnTo>
                      <a:lnTo>
                        <a:pt x="50" y="46"/>
                      </a:lnTo>
                      <a:lnTo>
                        <a:pt x="44" y="51"/>
                      </a:lnTo>
                      <a:lnTo>
                        <a:pt x="39" y="53"/>
                      </a:lnTo>
                      <a:close/>
                    </a:path>
                  </a:pathLst>
                </a:custGeom>
                <a:solidFill>
                  <a:srgbClr val="6D9B5E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65" name="Freeform 444"/>
                <p:cNvSpPr>
                  <a:spLocks/>
                </p:cNvSpPr>
                <p:nvPr/>
              </p:nvSpPr>
              <p:spPr bwMode="auto">
                <a:xfrm>
                  <a:off x="4943" y="1459"/>
                  <a:ext cx="13" cy="12"/>
                </a:xfrm>
                <a:custGeom>
                  <a:avLst/>
                  <a:gdLst>
                    <a:gd name="T0" fmla="*/ 2 w 55"/>
                    <a:gd name="T1" fmla="*/ 3 h 46"/>
                    <a:gd name="T2" fmla="*/ 0 w 55"/>
                    <a:gd name="T3" fmla="*/ 0 h 46"/>
                    <a:gd name="T4" fmla="*/ 1 w 55"/>
                    <a:gd name="T5" fmla="*/ 0 h 46"/>
                    <a:gd name="T6" fmla="*/ 1 w 55"/>
                    <a:gd name="T7" fmla="*/ 0 h 46"/>
                    <a:gd name="T8" fmla="*/ 1 w 55"/>
                    <a:gd name="T9" fmla="*/ 0 h 46"/>
                    <a:gd name="T10" fmla="*/ 2 w 55"/>
                    <a:gd name="T11" fmla="*/ 0 h 46"/>
                    <a:gd name="T12" fmla="*/ 3 w 55"/>
                    <a:gd name="T13" fmla="*/ 3 h 46"/>
                    <a:gd name="T14" fmla="*/ 3 w 55"/>
                    <a:gd name="T15" fmla="*/ 3 h 46"/>
                    <a:gd name="T16" fmla="*/ 3 w 55"/>
                    <a:gd name="T17" fmla="*/ 3 h 46"/>
                    <a:gd name="T18" fmla="*/ 2 w 55"/>
                    <a:gd name="T19" fmla="*/ 3 h 46"/>
                    <a:gd name="T20" fmla="*/ 2 w 55"/>
                    <a:gd name="T21" fmla="*/ 3 h 4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55" h="46">
                      <a:moveTo>
                        <a:pt x="36" y="46"/>
                      </a:moveTo>
                      <a:lnTo>
                        <a:pt x="0" y="0"/>
                      </a:lnTo>
                      <a:lnTo>
                        <a:pt x="11" y="2"/>
                      </a:lnTo>
                      <a:lnTo>
                        <a:pt x="20" y="2"/>
                      </a:lnTo>
                      <a:lnTo>
                        <a:pt x="27" y="2"/>
                      </a:lnTo>
                      <a:lnTo>
                        <a:pt x="36" y="2"/>
                      </a:lnTo>
                      <a:lnTo>
                        <a:pt x="55" y="37"/>
                      </a:lnTo>
                      <a:lnTo>
                        <a:pt x="52" y="41"/>
                      </a:lnTo>
                      <a:lnTo>
                        <a:pt x="46" y="43"/>
                      </a:lnTo>
                      <a:lnTo>
                        <a:pt x="41" y="46"/>
                      </a:lnTo>
                      <a:lnTo>
                        <a:pt x="36" y="46"/>
                      </a:lnTo>
                      <a:close/>
                    </a:path>
                  </a:pathLst>
                </a:custGeom>
                <a:solidFill>
                  <a:srgbClr val="709E5E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66" name="Freeform 445"/>
                <p:cNvSpPr>
                  <a:spLocks/>
                </p:cNvSpPr>
                <p:nvPr/>
              </p:nvSpPr>
              <p:spPr bwMode="auto">
                <a:xfrm>
                  <a:off x="4947" y="1460"/>
                  <a:ext cx="12" cy="10"/>
                </a:xfrm>
                <a:custGeom>
                  <a:avLst/>
                  <a:gdLst>
                    <a:gd name="T0" fmla="*/ 1 w 50"/>
                    <a:gd name="T1" fmla="*/ 3 h 39"/>
                    <a:gd name="T2" fmla="*/ 0 w 50"/>
                    <a:gd name="T3" fmla="*/ 0 h 39"/>
                    <a:gd name="T4" fmla="*/ 0 w 50"/>
                    <a:gd name="T5" fmla="*/ 0 h 39"/>
                    <a:gd name="T6" fmla="*/ 1 w 50"/>
                    <a:gd name="T7" fmla="*/ 0 h 39"/>
                    <a:gd name="T8" fmla="*/ 1 w 50"/>
                    <a:gd name="T9" fmla="*/ 0 h 39"/>
                    <a:gd name="T10" fmla="*/ 2 w 50"/>
                    <a:gd name="T11" fmla="*/ 0 h 39"/>
                    <a:gd name="T12" fmla="*/ 3 w 50"/>
                    <a:gd name="T13" fmla="*/ 2 h 39"/>
                    <a:gd name="T14" fmla="*/ 3 w 50"/>
                    <a:gd name="T15" fmla="*/ 2 h 39"/>
                    <a:gd name="T16" fmla="*/ 2 w 50"/>
                    <a:gd name="T17" fmla="*/ 2 h 39"/>
                    <a:gd name="T18" fmla="*/ 2 w 50"/>
                    <a:gd name="T19" fmla="*/ 2 h 39"/>
                    <a:gd name="T20" fmla="*/ 1 w 50"/>
                    <a:gd name="T21" fmla="*/ 3 h 3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50" h="39">
                      <a:moveTo>
                        <a:pt x="27" y="39"/>
                      </a:move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20" y="0"/>
                      </a:lnTo>
                      <a:lnTo>
                        <a:pt x="27" y="0"/>
                      </a:lnTo>
                      <a:lnTo>
                        <a:pt x="36" y="0"/>
                      </a:lnTo>
                      <a:lnTo>
                        <a:pt x="50" y="28"/>
                      </a:lnTo>
                      <a:lnTo>
                        <a:pt x="46" y="30"/>
                      </a:lnTo>
                      <a:lnTo>
                        <a:pt x="41" y="33"/>
                      </a:lnTo>
                      <a:lnTo>
                        <a:pt x="36" y="35"/>
                      </a:lnTo>
                      <a:lnTo>
                        <a:pt x="27" y="39"/>
                      </a:lnTo>
                      <a:close/>
                    </a:path>
                  </a:pathLst>
                </a:custGeom>
                <a:solidFill>
                  <a:srgbClr val="72A06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67" name="Freeform 446"/>
                <p:cNvSpPr>
                  <a:spLocks/>
                </p:cNvSpPr>
                <p:nvPr/>
              </p:nvSpPr>
              <p:spPr bwMode="auto">
                <a:xfrm>
                  <a:off x="4951" y="1460"/>
                  <a:ext cx="11" cy="9"/>
                </a:xfrm>
                <a:custGeom>
                  <a:avLst/>
                  <a:gdLst>
                    <a:gd name="T0" fmla="*/ 1 w 44"/>
                    <a:gd name="T1" fmla="*/ 2 h 35"/>
                    <a:gd name="T2" fmla="*/ 0 w 44"/>
                    <a:gd name="T3" fmla="*/ 0 h 35"/>
                    <a:gd name="T4" fmla="*/ 0 w 44"/>
                    <a:gd name="T5" fmla="*/ 0 h 35"/>
                    <a:gd name="T6" fmla="*/ 1 w 44"/>
                    <a:gd name="T7" fmla="*/ 0 h 35"/>
                    <a:gd name="T8" fmla="*/ 1 w 44"/>
                    <a:gd name="T9" fmla="*/ 0 h 35"/>
                    <a:gd name="T10" fmla="*/ 2 w 44"/>
                    <a:gd name="T11" fmla="*/ 0 h 35"/>
                    <a:gd name="T12" fmla="*/ 3 w 44"/>
                    <a:gd name="T13" fmla="*/ 2 h 35"/>
                    <a:gd name="T14" fmla="*/ 2 w 44"/>
                    <a:gd name="T15" fmla="*/ 2 h 35"/>
                    <a:gd name="T16" fmla="*/ 2 w 44"/>
                    <a:gd name="T17" fmla="*/ 2 h 35"/>
                    <a:gd name="T18" fmla="*/ 2 w 44"/>
                    <a:gd name="T19" fmla="*/ 2 h 35"/>
                    <a:gd name="T20" fmla="*/ 1 w 44"/>
                    <a:gd name="T21" fmla="*/ 2 h 3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44" h="35">
                      <a:moveTo>
                        <a:pt x="19" y="35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14" y="0"/>
                      </a:lnTo>
                      <a:lnTo>
                        <a:pt x="21" y="0"/>
                      </a:lnTo>
                      <a:lnTo>
                        <a:pt x="26" y="0"/>
                      </a:lnTo>
                      <a:lnTo>
                        <a:pt x="44" y="22"/>
                      </a:lnTo>
                      <a:lnTo>
                        <a:pt x="37" y="25"/>
                      </a:lnTo>
                      <a:lnTo>
                        <a:pt x="32" y="28"/>
                      </a:lnTo>
                      <a:lnTo>
                        <a:pt x="24" y="33"/>
                      </a:lnTo>
                      <a:lnTo>
                        <a:pt x="19" y="35"/>
                      </a:lnTo>
                      <a:close/>
                    </a:path>
                  </a:pathLst>
                </a:custGeom>
                <a:solidFill>
                  <a:srgbClr val="75A36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68" name="Freeform 447"/>
                <p:cNvSpPr>
                  <a:spLocks/>
                </p:cNvSpPr>
                <p:nvPr/>
              </p:nvSpPr>
              <p:spPr bwMode="auto">
                <a:xfrm>
                  <a:off x="4955" y="1460"/>
                  <a:ext cx="10" cy="7"/>
                </a:xfrm>
                <a:custGeom>
                  <a:avLst/>
                  <a:gdLst>
                    <a:gd name="T0" fmla="*/ 1 w 38"/>
                    <a:gd name="T1" fmla="*/ 2 h 28"/>
                    <a:gd name="T2" fmla="*/ 0 w 38"/>
                    <a:gd name="T3" fmla="*/ 0 h 28"/>
                    <a:gd name="T4" fmla="*/ 0 w 38"/>
                    <a:gd name="T5" fmla="*/ 0 h 28"/>
                    <a:gd name="T6" fmla="*/ 1 w 38"/>
                    <a:gd name="T7" fmla="*/ 0 h 28"/>
                    <a:gd name="T8" fmla="*/ 2 w 38"/>
                    <a:gd name="T9" fmla="*/ 0 h 28"/>
                    <a:gd name="T10" fmla="*/ 2 w 38"/>
                    <a:gd name="T11" fmla="*/ 0 h 28"/>
                    <a:gd name="T12" fmla="*/ 3 w 38"/>
                    <a:gd name="T13" fmla="*/ 1 h 28"/>
                    <a:gd name="T14" fmla="*/ 2 w 38"/>
                    <a:gd name="T15" fmla="*/ 1 h 28"/>
                    <a:gd name="T16" fmla="*/ 2 w 38"/>
                    <a:gd name="T17" fmla="*/ 1 h 28"/>
                    <a:gd name="T18" fmla="*/ 1 w 38"/>
                    <a:gd name="T19" fmla="*/ 2 h 28"/>
                    <a:gd name="T20" fmla="*/ 1 w 38"/>
                    <a:gd name="T21" fmla="*/ 2 h 2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8" h="28">
                      <a:moveTo>
                        <a:pt x="14" y="28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14" y="0"/>
                      </a:lnTo>
                      <a:lnTo>
                        <a:pt x="21" y="0"/>
                      </a:lnTo>
                      <a:lnTo>
                        <a:pt x="30" y="0"/>
                      </a:lnTo>
                      <a:lnTo>
                        <a:pt x="38" y="14"/>
                      </a:lnTo>
                      <a:lnTo>
                        <a:pt x="33" y="16"/>
                      </a:lnTo>
                      <a:lnTo>
                        <a:pt x="28" y="19"/>
                      </a:lnTo>
                      <a:lnTo>
                        <a:pt x="19" y="25"/>
                      </a:lnTo>
                      <a:lnTo>
                        <a:pt x="14" y="28"/>
                      </a:lnTo>
                      <a:close/>
                    </a:path>
                  </a:pathLst>
                </a:custGeom>
                <a:solidFill>
                  <a:srgbClr val="75A36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69" name="Freeform 448"/>
                <p:cNvSpPr>
                  <a:spLocks/>
                </p:cNvSpPr>
                <p:nvPr/>
              </p:nvSpPr>
              <p:spPr bwMode="auto">
                <a:xfrm>
                  <a:off x="4958" y="1459"/>
                  <a:ext cx="9" cy="6"/>
                </a:xfrm>
                <a:custGeom>
                  <a:avLst/>
                  <a:gdLst>
                    <a:gd name="T0" fmla="*/ 1 w 36"/>
                    <a:gd name="T1" fmla="*/ 2 h 24"/>
                    <a:gd name="T2" fmla="*/ 0 w 36"/>
                    <a:gd name="T3" fmla="*/ 0 h 24"/>
                    <a:gd name="T4" fmla="*/ 1 w 36"/>
                    <a:gd name="T5" fmla="*/ 0 h 24"/>
                    <a:gd name="T6" fmla="*/ 1 w 36"/>
                    <a:gd name="T7" fmla="*/ 0 h 24"/>
                    <a:gd name="T8" fmla="*/ 2 w 36"/>
                    <a:gd name="T9" fmla="*/ 0 h 24"/>
                    <a:gd name="T10" fmla="*/ 2 w 36"/>
                    <a:gd name="T11" fmla="*/ 0 h 24"/>
                    <a:gd name="T12" fmla="*/ 2 w 36"/>
                    <a:gd name="T13" fmla="*/ 1 h 24"/>
                    <a:gd name="T14" fmla="*/ 2 w 36"/>
                    <a:gd name="T15" fmla="*/ 1 h 24"/>
                    <a:gd name="T16" fmla="*/ 2 w 36"/>
                    <a:gd name="T17" fmla="*/ 1 h 24"/>
                    <a:gd name="T18" fmla="*/ 2 w 36"/>
                    <a:gd name="T19" fmla="*/ 1 h 24"/>
                    <a:gd name="T20" fmla="*/ 1 w 36"/>
                    <a:gd name="T21" fmla="*/ 2 h 2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6" h="24">
                      <a:moveTo>
                        <a:pt x="18" y="24"/>
                      </a:moveTo>
                      <a:lnTo>
                        <a:pt x="0" y="2"/>
                      </a:lnTo>
                      <a:lnTo>
                        <a:pt x="9" y="2"/>
                      </a:lnTo>
                      <a:lnTo>
                        <a:pt x="18" y="2"/>
                      </a:lnTo>
                      <a:lnTo>
                        <a:pt x="23" y="2"/>
                      </a:lnTo>
                      <a:lnTo>
                        <a:pt x="30" y="0"/>
                      </a:lnTo>
                      <a:lnTo>
                        <a:pt x="36" y="7"/>
                      </a:lnTo>
                      <a:lnTo>
                        <a:pt x="30" y="11"/>
                      </a:lnTo>
                      <a:lnTo>
                        <a:pt x="28" y="13"/>
                      </a:lnTo>
                      <a:lnTo>
                        <a:pt x="23" y="18"/>
                      </a:lnTo>
                      <a:lnTo>
                        <a:pt x="18" y="24"/>
                      </a:lnTo>
                      <a:close/>
                    </a:path>
                  </a:pathLst>
                </a:custGeom>
                <a:solidFill>
                  <a:srgbClr val="7AA56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70" name="Freeform 449"/>
                <p:cNvSpPr>
                  <a:spLocks/>
                </p:cNvSpPr>
                <p:nvPr/>
              </p:nvSpPr>
              <p:spPr bwMode="auto">
                <a:xfrm>
                  <a:off x="4963" y="1459"/>
                  <a:ext cx="7" cy="5"/>
                </a:xfrm>
                <a:custGeom>
                  <a:avLst/>
                  <a:gdLst>
                    <a:gd name="T0" fmla="*/ 1 w 26"/>
                    <a:gd name="T1" fmla="*/ 2 h 16"/>
                    <a:gd name="T2" fmla="*/ 0 w 26"/>
                    <a:gd name="T3" fmla="*/ 0 h 16"/>
                    <a:gd name="T4" fmla="*/ 0 w 26"/>
                    <a:gd name="T5" fmla="*/ 0 h 16"/>
                    <a:gd name="T6" fmla="*/ 1 w 26"/>
                    <a:gd name="T7" fmla="*/ 0 h 16"/>
                    <a:gd name="T8" fmla="*/ 1 w 26"/>
                    <a:gd name="T9" fmla="*/ 0 h 16"/>
                    <a:gd name="T10" fmla="*/ 2 w 26"/>
                    <a:gd name="T11" fmla="*/ 0 h 16"/>
                    <a:gd name="T12" fmla="*/ 2 w 26"/>
                    <a:gd name="T13" fmla="*/ 1 h 16"/>
                    <a:gd name="T14" fmla="*/ 1 w 26"/>
                    <a:gd name="T15" fmla="*/ 1 h 16"/>
                    <a:gd name="T16" fmla="*/ 1 w 26"/>
                    <a:gd name="T17" fmla="*/ 1 h 16"/>
                    <a:gd name="T18" fmla="*/ 1 w 26"/>
                    <a:gd name="T19" fmla="*/ 2 h 1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26" h="16">
                      <a:moveTo>
                        <a:pt x="8" y="16"/>
                      </a:moveTo>
                      <a:lnTo>
                        <a:pt x="0" y="2"/>
                      </a:lnTo>
                      <a:lnTo>
                        <a:pt x="5" y="0"/>
                      </a:lnTo>
                      <a:lnTo>
                        <a:pt x="14" y="0"/>
                      </a:lnTo>
                      <a:lnTo>
                        <a:pt x="19" y="0"/>
                      </a:lnTo>
                      <a:lnTo>
                        <a:pt x="26" y="0"/>
                      </a:lnTo>
                      <a:lnTo>
                        <a:pt x="21" y="5"/>
                      </a:lnTo>
                      <a:lnTo>
                        <a:pt x="19" y="7"/>
                      </a:lnTo>
                      <a:lnTo>
                        <a:pt x="14" y="13"/>
                      </a:lnTo>
                      <a:lnTo>
                        <a:pt x="8" y="16"/>
                      </a:lnTo>
                      <a:close/>
                    </a:path>
                  </a:pathLst>
                </a:custGeom>
                <a:solidFill>
                  <a:srgbClr val="7AA56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71" name="Freeform 450"/>
                <p:cNvSpPr>
                  <a:spLocks/>
                </p:cNvSpPr>
                <p:nvPr/>
              </p:nvSpPr>
              <p:spPr bwMode="auto">
                <a:xfrm>
                  <a:off x="4966" y="1459"/>
                  <a:ext cx="5" cy="2"/>
                </a:xfrm>
                <a:custGeom>
                  <a:avLst/>
                  <a:gdLst>
                    <a:gd name="T0" fmla="*/ 0 w 23"/>
                    <a:gd name="T1" fmla="*/ 1 h 7"/>
                    <a:gd name="T2" fmla="*/ 0 w 23"/>
                    <a:gd name="T3" fmla="*/ 0 h 7"/>
                    <a:gd name="T4" fmla="*/ 0 w 23"/>
                    <a:gd name="T5" fmla="*/ 0 h 7"/>
                    <a:gd name="T6" fmla="*/ 0 w 23"/>
                    <a:gd name="T7" fmla="*/ 0 h 7"/>
                    <a:gd name="T8" fmla="*/ 1 w 23"/>
                    <a:gd name="T9" fmla="*/ 0 h 7"/>
                    <a:gd name="T10" fmla="*/ 1 w 23"/>
                    <a:gd name="T11" fmla="*/ 0 h 7"/>
                    <a:gd name="T12" fmla="*/ 1 w 23"/>
                    <a:gd name="T13" fmla="*/ 0 h 7"/>
                    <a:gd name="T14" fmla="*/ 1 w 23"/>
                    <a:gd name="T15" fmla="*/ 0 h 7"/>
                    <a:gd name="T16" fmla="*/ 0 w 23"/>
                    <a:gd name="T17" fmla="*/ 0 h 7"/>
                    <a:gd name="T18" fmla="*/ 0 w 23"/>
                    <a:gd name="T19" fmla="*/ 1 h 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23" h="7">
                      <a:moveTo>
                        <a:pt x="6" y="7"/>
                      </a:move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11" y="0"/>
                      </a:lnTo>
                      <a:lnTo>
                        <a:pt x="16" y="0"/>
                      </a:lnTo>
                      <a:lnTo>
                        <a:pt x="23" y="0"/>
                      </a:lnTo>
                      <a:lnTo>
                        <a:pt x="20" y="0"/>
                      </a:lnTo>
                      <a:lnTo>
                        <a:pt x="14" y="2"/>
                      </a:lnTo>
                      <a:lnTo>
                        <a:pt x="11" y="5"/>
                      </a:lnTo>
                      <a:lnTo>
                        <a:pt x="6" y="7"/>
                      </a:lnTo>
                      <a:close/>
                    </a:path>
                  </a:pathLst>
                </a:custGeom>
                <a:solidFill>
                  <a:srgbClr val="82AA6B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72" name="Freeform 451"/>
                <p:cNvSpPr>
                  <a:spLocks/>
                </p:cNvSpPr>
                <p:nvPr/>
              </p:nvSpPr>
              <p:spPr bwMode="auto">
                <a:xfrm>
                  <a:off x="4970" y="1459"/>
                  <a:ext cx="1" cy="1"/>
                </a:xfrm>
                <a:custGeom>
                  <a:avLst/>
                  <a:gdLst>
                    <a:gd name="T0" fmla="*/ 0 w 7"/>
                    <a:gd name="T1" fmla="*/ 0 h 1"/>
                    <a:gd name="T2" fmla="*/ 0 w 7"/>
                    <a:gd name="T3" fmla="*/ 0 h 1"/>
                    <a:gd name="T4" fmla="*/ 0 w 7"/>
                    <a:gd name="T5" fmla="*/ 0 h 1"/>
                    <a:gd name="T6" fmla="*/ 0 w 7"/>
                    <a:gd name="T7" fmla="*/ 0 h 1"/>
                    <a:gd name="T8" fmla="*/ 0 w 7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1"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7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4AD6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27667" name="Picture 453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32" y="480"/>
                <a:ext cx="624" cy="3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7654" name="Group 460"/>
            <p:cNvGrpSpPr>
              <a:grpSpLocks/>
            </p:cNvGrpSpPr>
            <p:nvPr/>
          </p:nvGrpSpPr>
          <p:grpSpPr bwMode="auto">
            <a:xfrm rot="-846927">
              <a:off x="2536" y="400"/>
              <a:ext cx="528" cy="480"/>
              <a:chOff x="5088" y="624"/>
              <a:chExt cx="528" cy="480"/>
            </a:xfrm>
          </p:grpSpPr>
          <p:sp>
            <p:nvSpPr>
              <p:cNvPr id="27655" name="Line 457"/>
              <p:cNvSpPr>
                <a:spLocks noChangeShapeType="1"/>
              </p:cNvSpPr>
              <p:nvPr/>
            </p:nvSpPr>
            <p:spPr bwMode="auto">
              <a:xfrm flipV="1">
                <a:off x="5184" y="624"/>
                <a:ext cx="144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7656" name="Line 458"/>
              <p:cNvSpPr>
                <a:spLocks noChangeShapeType="1"/>
              </p:cNvSpPr>
              <p:nvPr/>
            </p:nvSpPr>
            <p:spPr bwMode="auto">
              <a:xfrm flipV="1">
                <a:off x="5232" y="960"/>
                <a:ext cx="384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7657" name="Line 459"/>
              <p:cNvSpPr>
                <a:spLocks noChangeShapeType="1"/>
              </p:cNvSpPr>
              <p:nvPr/>
            </p:nvSpPr>
            <p:spPr bwMode="auto">
              <a:xfrm flipV="1">
                <a:off x="5184" y="720"/>
                <a:ext cx="336" cy="3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7658" name="WordArt 455"/>
              <p:cNvSpPr>
                <a:spLocks noChangeArrowheads="1" noChangeShapeType="1" noTextEdit="1"/>
              </p:cNvSpPr>
              <p:nvPr/>
            </p:nvSpPr>
            <p:spPr bwMode="auto">
              <a:xfrm rot="-2297688">
                <a:off x="5088" y="672"/>
                <a:ext cx="404" cy="397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56338"/>
                  </a:avLst>
                </a:prstTxWarp>
              </a:bodyPr>
              <a:lstStyle/>
              <a:p>
                <a:r>
                  <a:rPr lang="en-US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chemeClr val="hlink"/>
                    </a:solid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 panose="020B0A04020102020204" pitchFamily="34" charset="0"/>
                  </a:rPr>
                  <a:t>Honk!</a:t>
                </a: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7773245" y="1484761"/>
            <a:ext cx="4203715" cy="2912167"/>
            <a:chOff x="7773245" y="1484761"/>
            <a:chExt cx="4203715" cy="2912167"/>
          </a:xfrm>
        </p:grpSpPr>
        <p:grpSp>
          <p:nvGrpSpPr>
            <p:cNvPr id="269" name="Group 26"/>
            <p:cNvGrpSpPr>
              <a:grpSpLocks/>
            </p:cNvGrpSpPr>
            <p:nvPr/>
          </p:nvGrpSpPr>
          <p:grpSpPr bwMode="auto">
            <a:xfrm>
              <a:off x="7773245" y="1484761"/>
              <a:ext cx="4203715" cy="2912167"/>
              <a:chOff x="1533" y="1707"/>
              <a:chExt cx="2434" cy="1755"/>
            </a:xfrm>
          </p:grpSpPr>
          <p:sp>
            <p:nvSpPr>
              <p:cNvPr id="270" name="Rectangle 4"/>
              <p:cNvSpPr>
                <a:spLocks noChangeArrowheads="1"/>
              </p:cNvSpPr>
              <p:nvPr/>
            </p:nvSpPr>
            <p:spPr bwMode="auto">
              <a:xfrm>
                <a:off x="3116" y="2383"/>
                <a:ext cx="512" cy="384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/>
                <a:r>
                  <a:rPr lang="en-US" altLang="en-US" sz="2000" b="0" dirty="0" smtClean="0">
                    <a:latin typeface="Gill Sans" charset="0"/>
                    <a:ea typeface="Gill Sans" charset="0"/>
                    <a:cs typeface="Gill Sans" charset="0"/>
                  </a:rPr>
                  <a:t>East</a:t>
                </a:r>
                <a:br>
                  <a:rPr lang="en-US" altLang="en-US" sz="2000" b="0" dirty="0" smtClean="0">
                    <a:latin typeface="Gill Sans" charset="0"/>
                    <a:ea typeface="Gill Sans" charset="0"/>
                    <a:cs typeface="Gill Sans" charset="0"/>
                  </a:rPr>
                </a:br>
                <a:r>
                  <a:rPr lang="en-US" altLang="en-US" sz="2000" b="0" dirty="0" smtClean="0">
                    <a:latin typeface="Gill Sans" charset="0"/>
                    <a:ea typeface="Gill Sans" charset="0"/>
                    <a:cs typeface="Gill Sans" charset="0"/>
                  </a:rPr>
                  <a:t>Half</a:t>
                </a:r>
                <a:endParaRPr lang="en-US" altLang="en-US" sz="2000" b="0" dirty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71" name="Rectangle 5"/>
              <p:cNvSpPr>
                <a:spLocks noChangeArrowheads="1"/>
              </p:cNvSpPr>
              <p:nvPr/>
            </p:nvSpPr>
            <p:spPr bwMode="auto">
              <a:xfrm>
                <a:off x="1787" y="2397"/>
                <a:ext cx="511" cy="384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/>
                <a:r>
                  <a:rPr lang="en-US" altLang="en-US" sz="2000" b="0" dirty="0" smtClean="0">
                    <a:latin typeface="Gill Sans" charset="0"/>
                    <a:ea typeface="Gill Sans" charset="0"/>
                    <a:cs typeface="Gill Sans" charset="0"/>
                  </a:rPr>
                  <a:t>West</a:t>
                </a:r>
                <a:br>
                  <a:rPr lang="en-US" altLang="en-US" sz="2000" b="0" dirty="0" smtClean="0">
                    <a:latin typeface="Gill Sans" charset="0"/>
                    <a:ea typeface="Gill Sans" charset="0"/>
                    <a:cs typeface="Gill Sans" charset="0"/>
                  </a:rPr>
                </a:br>
                <a:r>
                  <a:rPr lang="en-US" altLang="en-US" sz="2000" b="0" dirty="0" smtClean="0">
                    <a:latin typeface="Gill Sans" charset="0"/>
                    <a:ea typeface="Gill Sans" charset="0"/>
                    <a:cs typeface="Gill Sans" charset="0"/>
                  </a:rPr>
                  <a:t>Half</a:t>
                </a:r>
                <a:endParaRPr lang="en-US" altLang="en-US" sz="2000" b="0" dirty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72" name="Oval 7"/>
              <p:cNvSpPr>
                <a:spLocks noChangeArrowheads="1"/>
              </p:cNvSpPr>
              <p:nvPr/>
            </p:nvSpPr>
            <p:spPr bwMode="auto">
              <a:xfrm>
                <a:off x="2405" y="2853"/>
                <a:ext cx="597" cy="547"/>
              </a:xfrm>
              <a:prstGeom prst="ellipse">
                <a:avLst/>
              </a:prstGeom>
              <a:solidFill>
                <a:srgbClr val="00FFFF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/>
                <a:endParaRPr lang="en-US" altLang="en-US" sz="2000" b="0" dirty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73" name="Oval 8"/>
              <p:cNvSpPr>
                <a:spLocks noChangeArrowheads="1"/>
              </p:cNvSpPr>
              <p:nvPr/>
            </p:nvSpPr>
            <p:spPr bwMode="auto">
              <a:xfrm>
                <a:off x="2405" y="1743"/>
                <a:ext cx="597" cy="547"/>
              </a:xfrm>
              <a:prstGeom prst="ellipse">
                <a:avLst/>
              </a:prstGeom>
              <a:solidFill>
                <a:srgbClr val="00FFFF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/>
                <a:endParaRPr lang="en-US" altLang="en-US" sz="2000" b="0" dirty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74" name="AutoShape 10"/>
              <p:cNvSpPr>
                <a:spLocks noChangeArrowheads="1"/>
              </p:cNvSpPr>
              <p:nvPr/>
            </p:nvSpPr>
            <p:spPr bwMode="auto">
              <a:xfrm>
                <a:off x="1978" y="1878"/>
                <a:ext cx="470" cy="512"/>
              </a:xfrm>
              <a:custGeom>
                <a:avLst/>
                <a:gdLst>
                  <a:gd name="T0" fmla="*/ 7 w 21600"/>
                  <a:gd name="T1" fmla="*/ 0 h 21600"/>
                  <a:gd name="T2" fmla="*/ 7 w 21600"/>
                  <a:gd name="T3" fmla="*/ 7 h 21600"/>
                  <a:gd name="T4" fmla="*/ 2 w 21600"/>
                  <a:gd name="T5" fmla="*/ 12 h 21600"/>
                  <a:gd name="T6" fmla="*/ 10 w 21600"/>
                  <a:gd name="T7" fmla="*/ 3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09 w 21600"/>
                  <a:gd name="T13" fmla="*/ 2911 h 21600"/>
                  <a:gd name="T14" fmla="*/ 18245 w 21600"/>
                  <a:gd name="T15" fmla="*/ 923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5126" y="0"/>
                    </a:lnTo>
                    <a:lnTo>
                      <a:pt x="15126" y="2912"/>
                    </a:lnTo>
                    <a:lnTo>
                      <a:pt x="12427" y="2912"/>
                    </a:lnTo>
                    <a:cubicBezTo>
                      <a:pt x="5564" y="2912"/>
                      <a:pt x="0" y="7052"/>
                      <a:pt x="0" y="12158"/>
                    </a:cubicBezTo>
                    <a:lnTo>
                      <a:pt x="0" y="21600"/>
                    </a:lnTo>
                    <a:lnTo>
                      <a:pt x="6474" y="21600"/>
                    </a:lnTo>
                    <a:lnTo>
                      <a:pt x="6474" y="12158"/>
                    </a:lnTo>
                    <a:cubicBezTo>
                      <a:pt x="6474" y="10550"/>
                      <a:pt x="9139" y="9246"/>
                      <a:pt x="12427" y="9246"/>
                    </a:cubicBezTo>
                    <a:lnTo>
                      <a:pt x="15126" y="9246"/>
                    </a:lnTo>
                    <a:lnTo>
                      <a:pt x="15126" y="12158"/>
                    </a:lnTo>
                    <a:lnTo>
                      <a:pt x="21600" y="6079"/>
                    </a:lnTo>
                    <a:close/>
                  </a:path>
                </a:pathLst>
              </a:custGeom>
              <a:solidFill>
                <a:srgbClr val="53FB25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/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75" name="AutoShape 11"/>
              <p:cNvSpPr>
                <a:spLocks noChangeArrowheads="1"/>
              </p:cNvSpPr>
              <p:nvPr/>
            </p:nvSpPr>
            <p:spPr bwMode="auto">
              <a:xfrm rot="5400000">
                <a:off x="3023" y="1935"/>
                <a:ext cx="469" cy="512"/>
              </a:xfrm>
              <a:custGeom>
                <a:avLst/>
                <a:gdLst>
                  <a:gd name="T0" fmla="*/ 7 w 21600"/>
                  <a:gd name="T1" fmla="*/ 0 h 21600"/>
                  <a:gd name="T2" fmla="*/ 7 w 21600"/>
                  <a:gd name="T3" fmla="*/ 7 h 21600"/>
                  <a:gd name="T4" fmla="*/ 2 w 21600"/>
                  <a:gd name="T5" fmla="*/ 12 h 21600"/>
                  <a:gd name="T6" fmla="*/ 10 w 21600"/>
                  <a:gd name="T7" fmla="*/ 3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35 w 21600"/>
                  <a:gd name="T13" fmla="*/ 2911 h 21600"/>
                  <a:gd name="T14" fmla="*/ 18238 w 21600"/>
                  <a:gd name="T15" fmla="*/ 923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5126" y="0"/>
                    </a:lnTo>
                    <a:lnTo>
                      <a:pt x="15126" y="2912"/>
                    </a:lnTo>
                    <a:lnTo>
                      <a:pt x="12427" y="2912"/>
                    </a:lnTo>
                    <a:cubicBezTo>
                      <a:pt x="5564" y="2912"/>
                      <a:pt x="0" y="7052"/>
                      <a:pt x="0" y="12158"/>
                    </a:cubicBezTo>
                    <a:lnTo>
                      <a:pt x="0" y="21600"/>
                    </a:lnTo>
                    <a:lnTo>
                      <a:pt x="6474" y="21600"/>
                    </a:lnTo>
                    <a:lnTo>
                      <a:pt x="6474" y="12158"/>
                    </a:lnTo>
                    <a:cubicBezTo>
                      <a:pt x="6474" y="10550"/>
                      <a:pt x="9139" y="9246"/>
                      <a:pt x="12427" y="9246"/>
                    </a:cubicBezTo>
                    <a:lnTo>
                      <a:pt x="15126" y="9246"/>
                    </a:lnTo>
                    <a:lnTo>
                      <a:pt x="15126" y="12158"/>
                    </a:lnTo>
                    <a:lnTo>
                      <a:pt x="21600" y="6079"/>
                    </a:lnTo>
                    <a:close/>
                  </a:path>
                </a:pathLst>
              </a:custGeom>
              <a:solidFill>
                <a:srgbClr val="53FB25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/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76" name="AutoShape 12"/>
              <p:cNvSpPr>
                <a:spLocks noChangeArrowheads="1"/>
              </p:cNvSpPr>
              <p:nvPr/>
            </p:nvSpPr>
            <p:spPr bwMode="auto">
              <a:xfrm rot="10800000">
                <a:off x="2959" y="2767"/>
                <a:ext cx="470" cy="511"/>
              </a:xfrm>
              <a:custGeom>
                <a:avLst/>
                <a:gdLst>
                  <a:gd name="T0" fmla="*/ 7 w 21600"/>
                  <a:gd name="T1" fmla="*/ 0 h 21600"/>
                  <a:gd name="T2" fmla="*/ 7 w 21600"/>
                  <a:gd name="T3" fmla="*/ 7 h 21600"/>
                  <a:gd name="T4" fmla="*/ 2 w 21600"/>
                  <a:gd name="T5" fmla="*/ 12 h 21600"/>
                  <a:gd name="T6" fmla="*/ 10 w 21600"/>
                  <a:gd name="T7" fmla="*/ 3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09 w 21600"/>
                  <a:gd name="T13" fmla="*/ 2917 h 21600"/>
                  <a:gd name="T14" fmla="*/ 18245 w 21600"/>
                  <a:gd name="T15" fmla="*/ 925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5126" y="0"/>
                    </a:lnTo>
                    <a:lnTo>
                      <a:pt x="15126" y="2912"/>
                    </a:lnTo>
                    <a:lnTo>
                      <a:pt x="12427" y="2912"/>
                    </a:lnTo>
                    <a:cubicBezTo>
                      <a:pt x="5564" y="2912"/>
                      <a:pt x="0" y="7052"/>
                      <a:pt x="0" y="12158"/>
                    </a:cubicBezTo>
                    <a:lnTo>
                      <a:pt x="0" y="21600"/>
                    </a:lnTo>
                    <a:lnTo>
                      <a:pt x="6474" y="21600"/>
                    </a:lnTo>
                    <a:lnTo>
                      <a:pt x="6474" y="12158"/>
                    </a:lnTo>
                    <a:cubicBezTo>
                      <a:pt x="6474" y="10550"/>
                      <a:pt x="9139" y="9246"/>
                      <a:pt x="12427" y="9246"/>
                    </a:cubicBezTo>
                    <a:lnTo>
                      <a:pt x="15126" y="9246"/>
                    </a:lnTo>
                    <a:lnTo>
                      <a:pt x="15126" y="12158"/>
                    </a:lnTo>
                    <a:lnTo>
                      <a:pt x="21600" y="6079"/>
                    </a:lnTo>
                    <a:close/>
                  </a:path>
                </a:pathLst>
              </a:custGeom>
              <a:solidFill>
                <a:srgbClr val="53FB25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/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77" name="AutoShape 13"/>
              <p:cNvSpPr>
                <a:spLocks noChangeArrowheads="1"/>
              </p:cNvSpPr>
              <p:nvPr/>
            </p:nvSpPr>
            <p:spPr bwMode="auto">
              <a:xfrm rot="-5400000">
                <a:off x="1921" y="2704"/>
                <a:ext cx="469" cy="512"/>
              </a:xfrm>
              <a:custGeom>
                <a:avLst/>
                <a:gdLst>
                  <a:gd name="T0" fmla="*/ 7 w 21600"/>
                  <a:gd name="T1" fmla="*/ 0 h 21600"/>
                  <a:gd name="T2" fmla="*/ 7 w 21600"/>
                  <a:gd name="T3" fmla="*/ 7 h 21600"/>
                  <a:gd name="T4" fmla="*/ 2 w 21600"/>
                  <a:gd name="T5" fmla="*/ 12 h 21600"/>
                  <a:gd name="T6" fmla="*/ 10 w 21600"/>
                  <a:gd name="T7" fmla="*/ 3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35 w 21600"/>
                  <a:gd name="T13" fmla="*/ 2911 h 21600"/>
                  <a:gd name="T14" fmla="*/ 18238 w 21600"/>
                  <a:gd name="T15" fmla="*/ 923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5126" y="0"/>
                    </a:lnTo>
                    <a:lnTo>
                      <a:pt x="15126" y="2912"/>
                    </a:lnTo>
                    <a:lnTo>
                      <a:pt x="12427" y="2912"/>
                    </a:lnTo>
                    <a:cubicBezTo>
                      <a:pt x="5564" y="2912"/>
                      <a:pt x="0" y="7052"/>
                      <a:pt x="0" y="12158"/>
                    </a:cubicBezTo>
                    <a:lnTo>
                      <a:pt x="0" y="21600"/>
                    </a:lnTo>
                    <a:lnTo>
                      <a:pt x="6474" y="21600"/>
                    </a:lnTo>
                    <a:lnTo>
                      <a:pt x="6474" y="12158"/>
                    </a:lnTo>
                    <a:cubicBezTo>
                      <a:pt x="6474" y="10550"/>
                      <a:pt x="9139" y="9246"/>
                      <a:pt x="12427" y="9246"/>
                    </a:cubicBezTo>
                    <a:lnTo>
                      <a:pt x="15126" y="9246"/>
                    </a:lnTo>
                    <a:lnTo>
                      <a:pt x="15126" y="12158"/>
                    </a:lnTo>
                    <a:lnTo>
                      <a:pt x="21600" y="6079"/>
                    </a:lnTo>
                    <a:close/>
                  </a:path>
                </a:pathLst>
              </a:custGeom>
              <a:solidFill>
                <a:srgbClr val="53FB25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/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78" name="Text Box 14"/>
              <p:cNvSpPr txBox="1">
                <a:spLocks noChangeArrowheads="1"/>
              </p:cNvSpPr>
              <p:nvPr/>
            </p:nvSpPr>
            <p:spPr bwMode="auto">
              <a:xfrm>
                <a:off x="3372" y="1707"/>
                <a:ext cx="397" cy="4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/>
                <a:r>
                  <a:rPr lang="en-US" altLang="en-US" sz="2000" b="0" dirty="0">
                    <a:latin typeface="Gill Sans" charset="0"/>
                    <a:ea typeface="Gill Sans" charset="0"/>
                    <a:cs typeface="Gill Sans" charset="0"/>
                  </a:rPr>
                  <a:t>Wait</a:t>
                </a:r>
              </a:p>
              <a:p>
                <a:pPr algn="ctr"/>
                <a:r>
                  <a:rPr lang="en-US" altLang="en-US" sz="2000" b="0" dirty="0">
                    <a:latin typeface="Gill Sans" charset="0"/>
                    <a:ea typeface="Gill Sans" charset="0"/>
                    <a:cs typeface="Gill Sans" charset="0"/>
                  </a:rPr>
                  <a:t>For</a:t>
                </a:r>
              </a:p>
            </p:txBody>
          </p:sp>
          <p:sp>
            <p:nvSpPr>
              <p:cNvPr id="279" name="Text Box 17"/>
              <p:cNvSpPr txBox="1">
                <a:spLocks noChangeArrowheads="1"/>
              </p:cNvSpPr>
              <p:nvPr/>
            </p:nvSpPr>
            <p:spPr bwMode="auto">
              <a:xfrm>
                <a:off x="1618" y="3035"/>
                <a:ext cx="397" cy="4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/>
                <a:r>
                  <a:rPr lang="en-US" altLang="en-US" sz="2000" b="0" dirty="0">
                    <a:latin typeface="Gill Sans" charset="0"/>
                    <a:ea typeface="Gill Sans" charset="0"/>
                    <a:cs typeface="Gill Sans" charset="0"/>
                  </a:rPr>
                  <a:t>Wait</a:t>
                </a:r>
              </a:p>
              <a:p>
                <a:pPr algn="ctr"/>
                <a:r>
                  <a:rPr lang="en-US" altLang="en-US" sz="2000" b="0" dirty="0">
                    <a:latin typeface="Gill Sans" charset="0"/>
                    <a:ea typeface="Gill Sans" charset="0"/>
                    <a:cs typeface="Gill Sans" charset="0"/>
                  </a:rPr>
                  <a:t>For</a:t>
                </a:r>
              </a:p>
            </p:txBody>
          </p:sp>
          <p:sp>
            <p:nvSpPr>
              <p:cNvPr id="280" name="Text Box 18"/>
              <p:cNvSpPr txBox="1">
                <a:spLocks noChangeArrowheads="1"/>
              </p:cNvSpPr>
              <p:nvPr/>
            </p:nvSpPr>
            <p:spPr bwMode="auto">
              <a:xfrm>
                <a:off x="3390" y="2934"/>
                <a:ext cx="577" cy="4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/>
                <a:r>
                  <a:rPr lang="en-US" altLang="en-US" sz="2000" b="0" dirty="0">
                    <a:latin typeface="Gill Sans" charset="0"/>
                    <a:ea typeface="Gill Sans" charset="0"/>
                    <a:cs typeface="Gill Sans" charset="0"/>
                  </a:rPr>
                  <a:t>Owned</a:t>
                </a:r>
              </a:p>
              <a:p>
                <a:pPr algn="ctr"/>
                <a:r>
                  <a:rPr lang="en-US" altLang="en-US" sz="2000" b="0" dirty="0">
                    <a:latin typeface="Gill Sans" charset="0"/>
                    <a:ea typeface="Gill Sans" charset="0"/>
                    <a:cs typeface="Gill Sans" charset="0"/>
                  </a:rPr>
                  <a:t>By</a:t>
                </a:r>
              </a:p>
            </p:txBody>
          </p:sp>
          <p:sp>
            <p:nvSpPr>
              <p:cNvPr id="281" name="Text Box 19"/>
              <p:cNvSpPr txBox="1">
                <a:spLocks noChangeArrowheads="1"/>
              </p:cNvSpPr>
              <p:nvPr/>
            </p:nvSpPr>
            <p:spPr bwMode="auto">
              <a:xfrm>
                <a:off x="1533" y="1784"/>
                <a:ext cx="577" cy="4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/>
                <a:r>
                  <a:rPr lang="en-US" altLang="en-US" sz="2000" b="0" dirty="0">
                    <a:latin typeface="Gill Sans" charset="0"/>
                    <a:ea typeface="Gill Sans" charset="0"/>
                    <a:cs typeface="Gill Sans" charset="0"/>
                  </a:rPr>
                  <a:t>Owned</a:t>
                </a:r>
              </a:p>
              <a:p>
                <a:pPr algn="ctr"/>
                <a:r>
                  <a:rPr lang="en-US" altLang="en-US" sz="2000" b="0" dirty="0">
                    <a:latin typeface="Gill Sans" charset="0"/>
                    <a:ea typeface="Gill Sans" charset="0"/>
                    <a:cs typeface="Gill Sans" charset="0"/>
                  </a:rPr>
                  <a:t>By</a:t>
                </a:r>
              </a:p>
            </p:txBody>
          </p:sp>
        </p:grpSp>
        <p:pic>
          <p:nvPicPr>
            <p:cNvPr id="282" name="Picture 65" descr="MCj03914140000[1]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48800" y="1566951"/>
              <a:ext cx="762000" cy="73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3" name="Picture 64" descr="j0212957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07170" y="3541923"/>
              <a:ext cx="762000" cy="479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53477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68D4C81-F0C7-4588-AC42-E42DD43B4BAF}"/>
              </a:ext>
            </a:extLst>
          </p:cNvPr>
          <p:cNvSpPr txBox="1"/>
          <p:nvPr/>
        </p:nvSpPr>
        <p:spPr>
          <a:xfrm>
            <a:off x="2152651" y="1058207"/>
            <a:ext cx="2602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Gill Sans Light"/>
              </a:rPr>
              <a:t>Thread </a:t>
            </a:r>
            <a:r>
              <a:rPr lang="en-US" sz="2400" u="sng" dirty="0" smtClean="0">
                <a:latin typeface="Gill Sans Light"/>
              </a:rPr>
              <a:t>A</a:t>
            </a:r>
            <a:r>
              <a:rPr lang="en-US" sz="2400" dirty="0" smtClean="0">
                <a:latin typeface="Gill Sans Light"/>
              </a:rPr>
              <a:t>:</a:t>
            </a:r>
            <a:endParaRPr lang="en-US" sz="2400" dirty="0">
              <a:latin typeface="Gill Sans Light"/>
            </a:endParaRPr>
          </a:p>
          <a:p>
            <a:r>
              <a:rPr lang="en-US" sz="2400" dirty="0" err="1">
                <a:latin typeface="Consolas" panose="020B0609020204030204" pitchFamily="49" charset="0"/>
              </a:rPr>
              <a:t>x.Acquire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y.Acquire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…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y.Release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x.Release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05072D-0C22-44A0-828B-64EF8A3EDB1A}"/>
              </a:ext>
            </a:extLst>
          </p:cNvPr>
          <p:cNvSpPr txBox="1"/>
          <p:nvPr/>
        </p:nvSpPr>
        <p:spPr>
          <a:xfrm>
            <a:off x="5017312" y="1058207"/>
            <a:ext cx="2602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Gill Sans Light"/>
              </a:rPr>
              <a:t>Thread </a:t>
            </a:r>
            <a:r>
              <a:rPr lang="en-US" sz="2400" u="sng" dirty="0" smtClean="0">
                <a:latin typeface="Gill Sans Light"/>
              </a:rPr>
              <a:t>B</a:t>
            </a:r>
            <a:r>
              <a:rPr lang="en-US" sz="2400" dirty="0" smtClean="0">
                <a:latin typeface="Gill Sans Light"/>
              </a:rPr>
              <a:t>:</a:t>
            </a:r>
            <a:endParaRPr lang="en-US" sz="2400" dirty="0">
              <a:latin typeface="Gill Sans Light"/>
            </a:endParaRPr>
          </a:p>
          <a:p>
            <a:r>
              <a:rPr lang="en-US" sz="2400" dirty="0" err="1">
                <a:latin typeface="Consolas" panose="020B0609020204030204" pitchFamily="49" charset="0"/>
              </a:rPr>
              <a:t>y.Acquire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x.Acquire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…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x.Release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y.Release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</p:txBody>
      </p:sp>
      <p:grpSp>
        <p:nvGrpSpPr>
          <p:cNvPr id="7" name="Group 26">
            <a:extLst>
              <a:ext uri="{FF2B5EF4-FFF2-40B4-BE49-F238E27FC236}">
                <a16:creationId xmlns:a16="http://schemas.microsoft.com/office/drawing/2014/main" id="{5F22D0AC-3A6A-4704-9803-14ECE4D591D8}"/>
              </a:ext>
            </a:extLst>
          </p:cNvPr>
          <p:cNvGrpSpPr>
            <a:grpSpLocks/>
          </p:cNvGrpSpPr>
          <p:nvPr/>
        </p:nvGrpSpPr>
        <p:grpSpPr bwMode="auto">
          <a:xfrm>
            <a:off x="8117466" y="1231365"/>
            <a:ext cx="3788036" cy="2135166"/>
            <a:chOff x="1438" y="1743"/>
            <a:chExt cx="2540" cy="165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2DC1B99-4C32-4207-A614-8756D50FC6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6" y="2383"/>
              <a:ext cx="512" cy="38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b="0" dirty="0">
                  <a:latin typeface="Gill Sans" charset="0"/>
                  <a:ea typeface="Gill Sans" charset="0"/>
                  <a:cs typeface="Gill Sans" charset="0"/>
                </a:rPr>
                <a:t>Lock y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10A739A-5E3D-4ACE-8F56-79F48BA7D2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7" y="2397"/>
              <a:ext cx="511" cy="38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b="0" dirty="0">
                  <a:latin typeface="Gill Sans" charset="0"/>
                  <a:ea typeface="Gill Sans" charset="0"/>
                  <a:cs typeface="Gill Sans" charset="0"/>
                </a:rPr>
                <a:t>Lock x</a:t>
              </a:r>
            </a:p>
          </p:txBody>
        </p:sp>
        <p:sp>
          <p:nvSpPr>
            <p:cNvPr id="10" name="Oval 7">
              <a:extLst>
                <a:ext uri="{FF2B5EF4-FFF2-40B4-BE49-F238E27FC236}">
                  <a16:creationId xmlns:a16="http://schemas.microsoft.com/office/drawing/2014/main" id="{64C801B9-60D5-461C-BBBB-829A07C72F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5" y="2853"/>
              <a:ext cx="597" cy="547"/>
            </a:xfrm>
            <a:prstGeom prst="ellipse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Thread</a:t>
              </a:r>
            </a:p>
            <a:p>
              <a:pPr algn="ctr"/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B</a:t>
              </a:r>
            </a:p>
          </p:txBody>
        </p:sp>
        <p:sp>
          <p:nvSpPr>
            <p:cNvPr id="11" name="Oval 8">
              <a:extLst>
                <a:ext uri="{FF2B5EF4-FFF2-40B4-BE49-F238E27FC236}">
                  <a16:creationId xmlns:a16="http://schemas.microsoft.com/office/drawing/2014/main" id="{8A669645-D593-4045-99DF-05E05722D7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5" y="1743"/>
              <a:ext cx="597" cy="547"/>
            </a:xfrm>
            <a:prstGeom prst="ellipse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b="0" dirty="0">
                  <a:latin typeface="Gill Sans" charset="0"/>
                  <a:ea typeface="Gill Sans" charset="0"/>
                  <a:cs typeface="Gill Sans" charset="0"/>
                </a:rPr>
                <a:t>Thread</a:t>
              </a:r>
            </a:p>
            <a:p>
              <a:pPr algn="ctr"/>
              <a:r>
                <a:rPr lang="en-US" altLang="en-US" b="0" dirty="0">
                  <a:latin typeface="Gill Sans" charset="0"/>
                  <a:ea typeface="Gill Sans" charset="0"/>
                  <a:cs typeface="Gill Sans" charset="0"/>
                </a:rPr>
                <a:t>A</a:t>
              </a:r>
            </a:p>
          </p:txBody>
        </p:sp>
        <p:sp>
          <p:nvSpPr>
            <p:cNvPr id="12" name="AutoShape 10">
              <a:extLst>
                <a:ext uri="{FF2B5EF4-FFF2-40B4-BE49-F238E27FC236}">
                  <a16:creationId xmlns:a16="http://schemas.microsoft.com/office/drawing/2014/main" id="{BAB2B93B-288F-4F4E-9CEA-88B909CC30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8" y="1878"/>
              <a:ext cx="470" cy="512"/>
            </a:xfrm>
            <a:custGeom>
              <a:avLst/>
              <a:gdLst>
                <a:gd name="T0" fmla="*/ 7 w 21600"/>
                <a:gd name="T1" fmla="*/ 0 h 21600"/>
                <a:gd name="T2" fmla="*/ 7 w 21600"/>
                <a:gd name="T3" fmla="*/ 7 h 21600"/>
                <a:gd name="T4" fmla="*/ 2 w 21600"/>
                <a:gd name="T5" fmla="*/ 12 h 21600"/>
                <a:gd name="T6" fmla="*/ 10 w 21600"/>
                <a:gd name="T7" fmla="*/ 3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09 w 21600"/>
                <a:gd name="T13" fmla="*/ 2911 h 21600"/>
                <a:gd name="T14" fmla="*/ 18245 w 21600"/>
                <a:gd name="T15" fmla="*/ 923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3" name="AutoShape 11">
              <a:extLst>
                <a:ext uri="{FF2B5EF4-FFF2-40B4-BE49-F238E27FC236}">
                  <a16:creationId xmlns:a16="http://schemas.microsoft.com/office/drawing/2014/main" id="{782526E8-CBCC-4E14-ADC8-4195D804B65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023" y="1935"/>
              <a:ext cx="469" cy="512"/>
            </a:xfrm>
            <a:custGeom>
              <a:avLst/>
              <a:gdLst>
                <a:gd name="T0" fmla="*/ 7 w 21600"/>
                <a:gd name="T1" fmla="*/ 0 h 21600"/>
                <a:gd name="T2" fmla="*/ 7 w 21600"/>
                <a:gd name="T3" fmla="*/ 7 h 21600"/>
                <a:gd name="T4" fmla="*/ 2 w 21600"/>
                <a:gd name="T5" fmla="*/ 12 h 21600"/>
                <a:gd name="T6" fmla="*/ 10 w 21600"/>
                <a:gd name="T7" fmla="*/ 3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35 w 21600"/>
                <a:gd name="T13" fmla="*/ 2911 h 21600"/>
                <a:gd name="T14" fmla="*/ 18238 w 21600"/>
                <a:gd name="T15" fmla="*/ 923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" name="AutoShape 12">
              <a:extLst>
                <a:ext uri="{FF2B5EF4-FFF2-40B4-BE49-F238E27FC236}">
                  <a16:creationId xmlns:a16="http://schemas.microsoft.com/office/drawing/2014/main" id="{61C25F39-0CCC-4757-8186-F76B1E559D8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959" y="2767"/>
              <a:ext cx="470" cy="511"/>
            </a:xfrm>
            <a:custGeom>
              <a:avLst/>
              <a:gdLst>
                <a:gd name="T0" fmla="*/ 7 w 21600"/>
                <a:gd name="T1" fmla="*/ 0 h 21600"/>
                <a:gd name="T2" fmla="*/ 7 w 21600"/>
                <a:gd name="T3" fmla="*/ 7 h 21600"/>
                <a:gd name="T4" fmla="*/ 2 w 21600"/>
                <a:gd name="T5" fmla="*/ 12 h 21600"/>
                <a:gd name="T6" fmla="*/ 10 w 21600"/>
                <a:gd name="T7" fmla="*/ 3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09 w 21600"/>
                <a:gd name="T13" fmla="*/ 2917 h 21600"/>
                <a:gd name="T14" fmla="*/ 18245 w 21600"/>
                <a:gd name="T15" fmla="*/ 925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5" name="AutoShape 13">
              <a:extLst>
                <a:ext uri="{FF2B5EF4-FFF2-40B4-BE49-F238E27FC236}">
                  <a16:creationId xmlns:a16="http://schemas.microsoft.com/office/drawing/2014/main" id="{5F04564F-B311-449C-AFAC-D81BCA105A4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1921" y="2704"/>
              <a:ext cx="469" cy="512"/>
            </a:xfrm>
            <a:custGeom>
              <a:avLst/>
              <a:gdLst>
                <a:gd name="T0" fmla="*/ 7 w 21600"/>
                <a:gd name="T1" fmla="*/ 0 h 21600"/>
                <a:gd name="T2" fmla="*/ 7 w 21600"/>
                <a:gd name="T3" fmla="*/ 7 h 21600"/>
                <a:gd name="T4" fmla="*/ 2 w 21600"/>
                <a:gd name="T5" fmla="*/ 12 h 21600"/>
                <a:gd name="T6" fmla="*/ 10 w 21600"/>
                <a:gd name="T7" fmla="*/ 3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35 w 21600"/>
                <a:gd name="T13" fmla="*/ 2911 h 21600"/>
                <a:gd name="T14" fmla="*/ 18238 w 21600"/>
                <a:gd name="T15" fmla="*/ 923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6" name="Text Box 14">
              <a:extLst>
                <a:ext uri="{FF2B5EF4-FFF2-40B4-BE49-F238E27FC236}">
                  <a16:creationId xmlns:a16="http://schemas.microsoft.com/office/drawing/2014/main" id="{B57A5980-D428-4112-806C-40B8E46698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4" y="1895"/>
              <a:ext cx="394" cy="4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1600" b="0" dirty="0">
                  <a:latin typeface="Gill Sans" charset="0"/>
                  <a:ea typeface="Gill Sans" charset="0"/>
                  <a:cs typeface="Gill Sans" charset="0"/>
                </a:rPr>
                <a:t>Wait</a:t>
              </a:r>
            </a:p>
            <a:p>
              <a:pPr algn="ctr"/>
              <a:r>
                <a:rPr lang="en-US" altLang="en-US" sz="1600" b="0" dirty="0">
                  <a:latin typeface="Gill Sans" charset="0"/>
                  <a:ea typeface="Gill Sans" charset="0"/>
                  <a:cs typeface="Gill Sans" charset="0"/>
                </a:rPr>
                <a:t>For</a:t>
              </a:r>
            </a:p>
          </p:txBody>
        </p:sp>
        <p:sp>
          <p:nvSpPr>
            <p:cNvPr id="17" name="Text Box 17">
              <a:extLst>
                <a:ext uri="{FF2B5EF4-FFF2-40B4-BE49-F238E27FC236}">
                  <a16:creationId xmlns:a16="http://schemas.microsoft.com/office/drawing/2014/main" id="{0C3ACC35-EC7C-47E8-A289-5E15C6E7F2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0" y="2851"/>
              <a:ext cx="394" cy="4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1600" b="0" dirty="0">
                  <a:latin typeface="Gill Sans" charset="0"/>
                  <a:ea typeface="Gill Sans" charset="0"/>
                  <a:cs typeface="Gill Sans" charset="0"/>
                </a:rPr>
                <a:t>Wait</a:t>
              </a:r>
            </a:p>
            <a:p>
              <a:pPr algn="ctr"/>
              <a:r>
                <a:rPr lang="en-US" altLang="en-US" sz="1600" b="0" dirty="0">
                  <a:latin typeface="Gill Sans" charset="0"/>
                  <a:ea typeface="Gill Sans" charset="0"/>
                  <a:cs typeface="Gill Sans" charset="0"/>
                </a:rPr>
                <a:t>For</a:t>
              </a:r>
            </a:p>
          </p:txBody>
        </p:sp>
        <p:sp>
          <p:nvSpPr>
            <p:cNvPr id="18" name="Text Box 18">
              <a:extLst>
                <a:ext uri="{FF2B5EF4-FFF2-40B4-BE49-F238E27FC236}">
                  <a16:creationId xmlns:a16="http://schemas.microsoft.com/office/drawing/2014/main" id="{8F7AE94E-7DEF-4EDD-93F4-421CFE68B5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9" y="2759"/>
              <a:ext cx="559" cy="4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1600" b="0" dirty="0">
                  <a:latin typeface="Gill Sans" charset="0"/>
                  <a:ea typeface="Gill Sans" charset="0"/>
                  <a:cs typeface="Gill Sans" charset="0"/>
                </a:rPr>
                <a:t>Owned</a:t>
              </a:r>
            </a:p>
            <a:p>
              <a:pPr algn="ctr"/>
              <a:r>
                <a:rPr lang="en-US" altLang="en-US" sz="1600" b="0" dirty="0">
                  <a:latin typeface="Gill Sans" charset="0"/>
                  <a:ea typeface="Gill Sans" charset="0"/>
                  <a:cs typeface="Gill Sans" charset="0"/>
                </a:rPr>
                <a:t>By</a:t>
              </a:r>
            </a:p>
          </p:txBody>
        </p:sp>
        <p:sp>
          <p:nvSpPr>
            <p:cNvPr id="19" name="Text Box 19">
              <a:extLst>
                <a:ext uri="{FF2B5EF4-FFF2-40B4-BE49-F238E27FC236}">
                  <a16:creationId xmlns:a16="http://schemas.microsoft.com/office/drawing/2014/main" id="{0FD71A0C-F403-4A63-96BD-C17A114B5F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38" y="1998"/>
              <a:ext cx="559" cy="4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1600" b="0" dirty="0">
                  <a:latin typeface="Gill Sans" charset="0"/>
                  <a:ea typeface="Gill Sans" charset="0"/>
                  <a:cs typeface="Gill Sans" charset="0"/>
                </a:rPr>
                <a:t>Owned</a:t>
              </a:r>
            </a:p>
            <a:p>
              <a:pPr algn="ctr"/>
              <a:r>
                <a:rPr lang="en-US" altLang="en-US" sz="1600" b="0" dirty="0">
                  <a:latin typeface="Gill Sans" charset="0"/>
                  <a:ea typeface="Gill Sans" charset="0"/>
                  <a:cs typeface="Gill Sans" charset="0"/>
                </a:rPr>
                <a:t>By</a:t>
              </a: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Deadlock with Locks</a:t>
            </a:r>
            <a:endParaRPr lang="en-US" dirty="0"/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>
          <a:xfrm>
            <a:off x="849367" y="4187207"/>
            <a:ext cx="10566400" cy="1779118"/>
          </a:xfrm>
        </p:spPr>
        <p:txBody>
          <a:bodyPr/>
          <a:lstStyle/>
          <a:p>
            <a:r>
              <a:rPr lang="en-US" dirty="0" smtClean="0"/>
              <a:t>This lock pattern exhibits </a:t>
            </a:r>
            <a:r>
              <a:rPr lang="en-US" i="1" dirty="0" smtClean="0"/>
              <a:t>non-deterministic deadlock</a:t>
            </a:r>
          </a:p>
          <a:p>
            <a:pPr lvl="1"/>
            <a:r>
              <a:rPr lang="en-US" dirty="0" smtClean="0"/>
              <a:t>Sometimes it happens, sometimes it doesn’t!</a:t>
            </a:r>
          </a:p>
          <a:p>
            <a:r>
              <a:rPr lang="en-US" dirty="0" smtClean="0"/>
              <a:t>This is really hard to debug!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4191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36D5C-D0BF-45AD-91F7-BC556BD49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152400"/>
            <a:ext cx="7924800" cy="5334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Deadlock with Locks: </a:t>
            </a:r>
            <a:r>
              <a:rPr lang="en-US" sz="4000" dirty="0" smtClean="0"/>
              <a:t>“Unlucky” </a:t>
            </a:r>
            <a:r>
              <a:rPr lang="en-US" sz="4000" dirty="0"/>
              <a:t>Case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8D4C81-F0C7-4588-AC42-E42DD43B4BAF}"/>
              </a:ext>
            </a:extLst>
          </p:cNvPr>
          <p:cNvSpPr txBox="1"/>
          <p:nvPr/>
        </p:nvSpPr>
        <p:spPr>
          <a:xfrm>
            <a:off x="2152651" y="990600"/>
            <a:ext cx="394334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Gill Sans Light"/>
              </a:rPr>
              <a:t>Thread </a:t>
            </a:r>
            <a:r>
              <a:rPr lang="en-US" sz="2400" u="sng" dirty="0" smtClean="0">
                <a:latin typeface="Gill Sans Light"/>
              </a:rPr>
              <a:t>A</a:t>
            </a:r>
            <a:r>
              <a:rPr lang="en-US" sz="2400" dirty="0" smtClean="0">
                <a:latin typeface="Gill Sans Light"/>
              </a:rPr>
              <a:t>:</a:t>
            </a:r>
            <a:endParaRPr lang="en-US" sz="2400" dirty="0">
              <a:latin typeface="Gill Sans Light"/>
            </a:endParaRPr>
          </a:p>
          <a:p>
            <a:r>
              <a:rPr lang="en-US" sz="2400" dirty="0" err="1">
                <a:latin typeface="Consolas" panose="020B0609020204030204" pitchFamily="49" charset="0"/>
              </a:rPr>
              <a:t>x.Acquire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endParaRPr lang="en-US" sz="2400" dirty="0">
              <a:latin typeface="Consolas" panose="020B0609020204030204" pitchFamily="49" charset="0"/>
            </a:endParaRPr>
          </a:p>
          <a:p>
            <a:r>
              <a:rPr lang="en-US" sz="2400" dirty="0" err="1">
                <a:latin typeface="Consolas" panose="020B0609020204030204" pitchFamily="49" charset="0"/>
              </a:rPr>
              <a:t>y.Acquire</a:t>
            </a:r>
            <a:r>
              <a:rPr lang="en-US" sz="2400" dirty="0">
                <a:latin typeface="Consolas" panose="020B0609020204030204" pitchFamily="49" charset="0"/>
              </a:rPr>
              <a:t>(); </a:t>
            </a:r>
            <a:r>
              <a:rPr lang="en-US" sz="2400" i="1" dirty="0">
                <a:latin typeface="Consolas" panose="020B0609020204030204" pitchFamily="49" charset="0"/>
              </a:rPr>
              <a:t>&lt;stalled&gt;</a:t>
            </a:r>
          </a:p>
          <a:p>
            <a:r>
              <a:rPr lang="en-US" sz="2400" i="1" dirty="0">
                <a:solidFill>
                  <a:srgbClr val="FF0000"/>
                </a:solidFill>
                <a:latin typeface="Consolas" panose="020B0609020204030204" pitchFamily="49" charset="0"/>
              </a:rPr>
              <a:t>&lt;unreachable&gt;</a:t>
            </a:r>
          </a:p>
          <a:p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</a:rPr>
              <a:t>…</a:t>
            </a:r>
          </a:p>
          <a:p>
            <a:r>
              <a:rPr lang="en-US" sz="2400" dirty="0" err="1">
                <a:solidFill>
                  <a:srgbClr val="FF0000"/>
                </a:solidFill>
                <a:latin typeface="Consolas" panose="020B0609020204030204" pitchFamily="49" charset="0"/>
              </a:rPr>
              <a:t>y.Release</a:t>
            </a: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solidFill>
                  <a:srgbClr val="FF0000"/>
                </a:solidFill>
                <a:latin typeface="Consolas" panose="020B0609020204030204" pitchFamily="49" charset="0"/>
              </a:rPr>
              <a:t>x.Release</a:t>
            </a: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05072D-0C22-44A0-828B-64EF8A3EDB1A}"/>
              </a:ext>
            </a:extLst>
          </p:cNvPr>
          <p:cNvSpPr txBox="1"/>
          <p:nvPr/>
        </p:nvSpPr>
        <p:spPr>
          <a:xfrm>
            <a:off x="6096000" y="990600"/>
            <a:ext cx="41319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Gill Sans Light"/>
              </a:rPr>
              <a:t>Thread </a:t>
            </a:r>
            <a:r>
              <a:rPr lang="en-US" sz="2400" u="sng" dirty="0" smtClean="0">
                <a:latin typeface="Gill Sans Light"/>
              </a:rPr>
              <a:t>B</a:t>
            </a:r>
            <a:r>
              <a:rPr lang="en-US" sz="2400" dirty="0" smtClean="0">
                <a:latin typeface="Gill Sans Light"/>
              </a:rPr>
              <a:t>:</a:t>
            </a:r>
            <a:endParaRPr lang="en-US" sz="2400" dirty="0">
              <a:latin typeface="Gill Sans Light"/>
            </a:endParaRPr>
          </a:p>
          <a:p>
            <a:endParaRPr lang="en-US" sz="2400" dirty="0">
              <a:latin typeface="Consolas" panose="020B0609020204030204" pitchFamily="49" charset="0"/>
            </a:endParaRPr>
          </a:p>
          <a:p>
            <a:r>
              <a:rPr lang="en-US" sz="2400" dirty="0" err="1">
                <a:latin typeface="Consolas" panose="020B0609020204030204" pitchFamily="49" charset="0"/>
              </a:rPr>
              <a:t>y.Acquire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endParaRPr lang="en-US" sz="2400" dirty="0">
              <a:latin typeface="Consolas" panose="020B0609020204030204" pitchFamily="49" charset="0"/>
            </a:endParaRPr>
          </a:p>
          <a:p>
            <a:r>
              <a:rPr lang="en-US" sz="2400" dirty="0" err="1">
                <a:latin typeface="Consolas" panose="020B0609020204030204" pitchFamily="49" charset="0"/>
              </a:rPr>
              <a:t>x.Acquire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  <a:r>
              <a:rPr lang="en-US" sz="2400" i="1" dirty="0">
                <a:latin typeface="Consolas" panose="020B0609020204030204" pitchFamily="49" charset="0"/>
              </a:rPr>
              <a:t> &lt;stalled&gt;</a:t>
            </a:r>
            <a:endParaRPr lang="en-US" sz="2400" dirty="0">
              <a:latin typeface="Consolas" panose="020B0609020204030204" pitchFamily="49" charset="0"/>
            </a:endParaRPr>
          </a:p>
          <a:p>
            <a:r>
              <a:rPr lang="en-US" sz="2400" i="1" dirty="0">
                <a:solidFill>
                  <a:srgbClr val="FF0000"/>
                </a:solidFill>
                <a:latin typeface="Consolas" panose="020B0609020204030204" pitchFamily="49" charset="0"/>
              </a:rPr>
              <a:t>&lt;unreachable&gt;</a:t>
            </a:r>
          </a:p>
          <a:p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</a:rPr>
              <a:t>…</a:t>
            </a:r>
          </a:p>
          <a:p>
            <a:r>
              <a:rPr lang="en-US" sz="2400" dirty="0" err="1">
                <a:solidFill>
                  <a:srgbClr val="FF0000"/>
                </a:solidFill>
                <a:latin typeface="Consolas" panose="020B0609020204030204" pitchFamily="49" charset="0"/>
              </a:rPr>
              <a:t>x.Release</a:t>
            </a: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solidFill>
                  <a:srgbClr val="FF0000"/>
                </a:solidFill>
                <a:latin typeface="Consolas" panose="020B0609020204030204" pitchFamily="49" charset="0"/>
              </a:rPr>
              <a:t>y.Release</a:t>
            </a: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</a:rPr>
              <a:t>();</a:t>
            </a:r>
          </a:p>
        </p:txBody>
      </p:sp>
      <p:grpSp>
        <p:nvGrpSpPr>
          <p:cNvPr id="7" name="Group 26">
            <a:extLst>
              <a:ext uri="{FF2B5EF4-FFF2-40B4-BE49-F238E27FC236}">
                <a16:creationId xmlns:a16="http://schemas.microsoft.com/office/drawing/2014/main" id="{26926CAA-D6ED-4B2A-987A-47DA1A17CDCD}"/>
              </a:ext>
            </a:extLst>
          </p:cNvPr>
          <p:cNvGrpSpPr>
            <a:grpSpLocks/>
          </p:cNvGrpSpPr>
          <p:nvPr/>
        </p:nvGrpSpPr>
        <p:grpSpPr bwMode="auto">
          <a:xfrm>
            <a:off x="8333970" y="3124200"/>
            <a:ext cx="3788036" cy="2135166"/>
            <a:chOff x="1438" y="1743"/>
            <a:chExt cx="2540" cy="165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29A86F3-CD6C-4B82-84D8-6529F1DF5E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6" y="2383"/>
              <a:ext cx="512" cy="38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b="0" dirty="0">
                  <a:latin typeface="Gill Sans" charset="0"/>
                  <a:ea typeface="Gill Sans" charset="0"/>
                  <a:cs typeface="Gill Sans" charset="0"/>
                </a:rPr>
                <a:t>Lock y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C0D0593-C232-4647-BE07-34C2AA049B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7" y="2397"/>
              <a:ext cx="511" cy="38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b="0" dirty="0">
                  <a:latin typeface="Gill Sans" charset="0"/>
                  <a:ea typeface="Gill Sans" charset="0"/>
                  <a:cs typeface="Gill Sans" charset="0"/>
                </a:rPr>
                <a:t>Lock x</a:t>
              </a:r>
            </a:p>
          </p:txBody>
        </p:sp>
        <p:sp>
          <p:nvSpPr>
            <p:cNvPr id="10" name="Oval 7">
              <a:extLst>
                <a:ext uri="{FF2B5EF4-FFF2-40B4-BE49-F238E27FC236}">
                  <a16:creationId xmlns:a16="http://schemas.microsoft.com/office/drawing/2014/main" id="{FA1B314C-1A7E-49E5-BC96-8DB22377B8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5" y="2853"/>
              <a:ext cx="597" cy="547"/>
            </a:xfrm>
            <a:prstGeom prst="ellipse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Thread</a:t>
              </a:r>
            </a:p>
            <a:p>
              <a:pPr algn="ctr"/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B</a:t>
              </a:r>
            </a:p>
          </p:txBody>
        </p:sp>
        <p:sp>
          <p:nvSpPr>
            <p:cNvPr id="11" name="Oval 8">
              <a:extLst>
                <a:ext uri="{FF2B5EF4-FFF2-40B4-BE49-F238E27FC236}">
                  <a16:creationId xmlns:a16="http://schemas.microsoft.com/office/drawing/2014/main" id="{F03B5E66-4C16-44A8-A80A-0FDD32135E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5" y="1743"/>
              <a:ext cx="597" cy="547"/>
            </a:xfrm>
            <a:prstGeom prst="ellipse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b="0" dirty="0">
                  <a:latin typeface="Gill Sans" charset="0"/>
                  <a:ea typeface="Gill Sans" charset="0"/>
                  <a:cs typeface="Gill Sans" charset="0"/>
                </a:rPr>
                <a:t>Thread</a:t>
              </a:r>
            </a:p>
            <a:p>
              <a:pPr algn="ctr"/>
              <a:r>
                <a:rPr lang="en-US" altLang="en-US" b="0" dirty="0">
                  <a:latin typeface="Gill Sans" charset="0"/>
                  <a:ea typeface="Gill Sans" charset="0"/>
                  <a:cs typeface="Gill Sans" charset="0"/>
                </a:rPr>
                <a:t>A</a:t>
              </a:r>
            </a:p>
          </p:txBody>
        </p:sp>
        <p:sp>
          <p:nvSpPr>
            <p:cNvPr id="12" name="AutoShape 10">
              <a:extLst>
                <a:ext uri="{FF2B5EF4-FFF2-40B4-BE49-F238E27FC236}">
                  <a16:creationId xmlns:a16="http://schemas.microsoft.com/office/drawing/2014/main" id="{6A937D1D-7948-4AEF-B920-F70AA93922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8" y="1878"/>
              <a:ext cx="470" cy="512"/>
            </a:xfrm>
            <a:custGeom>
              <a:avLst/>
              <a:gdLst>
                <a:gd name="T0" fmla="*/ 7 w 21600"/>
                <a:gd name="T1" fmla="*/ 0 h 21600"/>
                <a:gd name="T2" fmla="*/ 7 w 21600"/>
                <a:gd name="T3" fmla="*/ 7 h 21600"/>
                <a:gd name="T4" fmla="*/ 2 w 21600"/>
                <a:gd name="T5" fmla="*/ 12 h 21600"/>
                <a:gd name="T6" fmla="*/ 10 w 21600"/>
                <a:gd name="T7" fmla="*/ 3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09 w 21600"/>
                <a:gd name="T13" fmla="*/ 2911 h 21600"/>
                <a:gd name="T14" fmla="*/ 18245 w 21600"/>
                <a:gd name="T15" fmla="*/ 923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3" name="AutoShape 11">
              <a:extLst>
                <a:ext uri="{FF2B5EF4-FFF2-40B4-BE49-F238E27FC236}">
                  <a16:creationId xmlns:a16="http://schemas.microsoft.com/office/drawing/2014/main" id="{590C839E-E5CF-44BD-9B4D-1D6789FE30E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023" y="1935"/>
              <a:ext cx="469" cy="512"/>
            </a:xfrm>
            <a:custGeom>
              <a:avLst/>
              <a:gdLst>
                <a:gd name="T0" fmla="*/ 7 w 21600"/>
                <a:gd name="T1" fmla="*/ 0 h 21600"/>
                <a:gd name="T2" fmla="*/ 7 w 21600"/>
                <a:gd name="T3" fmla="*/ 7 h 21600"/>
                <a:gd name="T4" fmla="*/ 2 w 21600"/>
                <a:gd name="T5" fmla="*/ 12 h 21600"/>
                <a:gd name="T6" fmla="*/ 10 w 21600"/>
                <a:gd name="T7" fmla="*/ 3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35 w 21600"/>
                <a:gd name="T13" fmla="*/ 2911 h 21600"/>
                <a:gd name="T14" fmla="*/ 18238 w 21600"/>
                <a:gd name="T15" fmla="*/ 923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" name="AutoShape 12">
              <a:extLst>
                <a:ext uri="{FF2B5EF4-FFF2-40B4-BE49-F238E27FC236}">
                  <a16:creationId xmlns:a16="http://schemas.microsoft.com/office/drawing/2014/main" id="{024A5129-0139-4458-8632-A1D4A69258A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959" y="2767"/>
              <a:ext cx="470" cy="511"/>
            </a:xfrm>
            <a:custGeom>
              <a:avLst/>
              <a:gdLst>
                <a:gd name="T0" fmla="*/ 7 w 21600"/>
                <a:gd name="T1" fmla="*/ 0 h 21600"/>
                <a:gd name="T2" fmla="*/ 7 w 21600"/>
                <a:gd name="T3" fmla="*/ 7 h 21600"/>
                <a:gd name="T4" fmla="*/ 2 w 21600"/>
                <a:gd name="T5" fmla="*/ 12 h 21600"/>
                <a:gd name="T6" fmla="*/ 10 w 21600"/>
                <a:gd name="T7" fmla="*/ 3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09 w 21600"/>
                <a:gd name="T13" fmla="*/ 2917 h 21600"/>
                <a:gd name="T14" fmla="*/ 18245 w 21600"/>
                <a:gd name="T15" fmla="*/ 925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5" name="AutoShape 13">
              <a:extLst>
                <a:ext uri="{FF2B5EF4-FFF2-40B4-BE49-F238E27FC236}">
                  <a16:creationId xmlns:a16="http://schemas.microsoft.com/office/drawing/2014/main" id="{AA92125E-80EA-42DA-A109-D17B5AA6AAE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1921" y="2704"/>
              <a:ext cx="469" cy="512"/>
            </a:xfrm>
            <a:custGeom>
              <a:avLst/>
              <a:gdLst>
                <a:gd name="T0" fmla="*/ 7 w 21600"/>
                <a:gd name="T1" fmla="*/ 0 h 21600"/>
                <a:gd name="T2" fmla="*/ 7 w 21600"/>
                <a:gd name="T3" fmla="*/ 7 h 21600"/>
                <a:gd name="T4" fmla="*/ 2 w 21600"/>
                <a:gd name="T5" fmla="*/ 12 h 21600"/>
                <a:gd name="T6" fmla="*/ 10 w 21600"/>
                <a:gd name="T7" fmla="*/ 3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35 w 21600"/>
                <a:gd name="T13" fmla="*/ 2911 h 21600"/>
                <a:gd name="T14" fmla="*/ 18238 w 21600"/>
                <a:gd name="T15" fmla="*/ 923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6" name="Text Box 14">
              <a:extLst>
                <a:ext uri="{FF2B5EF4-FFF2-40B4-BE49-F238E27FC236}">
                  <a16:creationId xmlns:a16="http://schemas.microsoft.com/office/drawing/2014/main" id="{3773933A-0970-4B48-91EB-4709C45E50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4" y="1895"/>
              <a:ext cx="394" cy="4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1600" b="0" dirty="0">
                  <a:latin typeface="Gill Sans" charset="0"/>
                  <a:ea typeface="Gill Sans" charset="0"/>
                  <a:cs typeface="Gill Sans" charset="0"/>
                </a:rPr>
                <a:t>Wait</a:t>
              </a:r>
            </a:p>
            <a:p>
              <a:pPr algn="ctr"/>
              <a:r>
                <a:rPr lang="en-US" altLang="en-US" sz="1600" b="0" dirty="0">
                  <a:latin typeface="Gill Sans" charset="0"/>
                  <a:ea typeface="Gill Sans" charset="0"/>
                  <a:cs typeface="Gill Sans" charset="0"/>
                </a:rPr>
                <a:t>For</a:t>
              </a:r>
            </a:p>
          </p:txBody>
        </p:sp>
        <p:sp>
          <p:nvSpPr>
            <p:cNvPr id="17" name="Text Box 17">
              <a:extLst>
                <a:ext uri="{FF2B5EF4-FFF2-40B4-BE49-F238E27FC236}">
                  <a16:creationId xmlns:a16="http://schemas.microsoft.com/office/drawing/2014/main" id="{B11A65D3-4CFB-4047-ADA4-76446B8472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0" y="2851"/>
              <a:ext cx="394" cy="4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1600" b="0" dirty="0">
                  <a:latin typeface="Gill Sans" charset="0"/>
                  <a:ea typeface="Gill Sans" charset="0"/>
                  <a:cs typeface="Gill Sans" charset="0"/>
                </a:rPr>
                <a:t>Wait</a:t>
              </a:r>
            </a:p>
            <a:p>
              <a:pPr algn="ctr"/>
              <a:r>
                <a:rPr lang="en-US" altLang="en-US" sz="1600" b="0" dirty="0">
                  <a:latin typeface="Gill Sans" charset="0"/>
                  <a:ea typeface="Gill Sans" charset="0"/>
                  <a:cs typeface="Gill Sans" charset="0"/>
                </a:rPr>
                <a:t>For</a:t>
              </a:r>
            </a:p>
          </p:txBody>
        </p:sp>
        <p:sp>
          <p:nvSpPr>
            <p:cNvPr id="18" name="Text Box 18">
              <a:extLst>
                <a:ext uri="{FF2B5EF4-FFF2-40B4-BE49-F238E27FC236}">
                  <a16:creationId xmlns:a16="http://schemas.microsoft.com/office/drawing/2014/main" id="{A6FA2318-E740-4E22-9B81-EAE3F3B8B8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9" y="2759"/>
              <a:ext cx="559" cy="4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1600" b="0" dirty="0">
                  <a:latin typeface="Gill Sans" charset="0"/>
                  <a:ea typeface="Gill Sans" charset="0"/>
                  <a:cs typeface="Gill Sans" charset="0"/>
                </a:rPr>
                <a:t>Owned</a:t>
              </a:r>
            </a:p>
            <a:p>
              <a:pPr algn="ctr"/>
              <a:r>
                <a:rPr lang="en-US" altLang="en-US" sz="1600" b="0" dirty="0">
                  <a:latin typeface="Gill Sans" charset="0"/>
                  <a:ea typeface="Gill Sans" charset="0"/>
                  <a:cs typeface="Gill Sans" charset="0"/>
                </a:rPr>
                <a:t>By</a:t>
              </a:r>
            </a:p>
          </p:txBody>
        </p:sp>
        <p:sp>
          <p:nvSpPr>
            <p:cNvPr id="19" name="Text Box 19">
              <a:extLst>
                <a:ext uri="{FF2B5EF4-FFF2-40B4-BE49-F238E27FC236}">
                  <a16:creationId xmlns:a16="http://schemas.microsoft.com/office/drawing/2014/main" id="{A69AC366-5731-4030-B276-3C65AF4624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38" y="1998"/>
              <a:ext cx="559" cy="4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1600" b="0" dirty="0">
                  <a:latin typeface="Gill Sans" charset="0"/>
                  <a:ea typeface="Gill Sans" charset="0"/>
                  <a:cs typeface="Gill Sans" charset="0"/>
                </a:rPr>
                <a:t>Owned</a:t>
              </a:r>
            </a:p>
            <a:p>
              <a:pPr algn="ctr"/>
              <a:r>
                <a:rPr lang="en-US" altLang="en-US" sz="1600" b="0" dirty="0">
                  <a:latin typeface="Gill Sans" charset="0"/>
                  <a:ea typeface="Gill Sans" charset="0"/>
                  <a:cs typeface="Gill Sans" charset="0"/>
                </a:rPr>
                <a:t>By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012989" y="5346988"/>
            <a:ext cx="76416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 smtClean="0">
                <a:latin typeface="Gill Sans Light"/>
              </a:rPr>
              <a:t>Neither thread will get to run </a:t>
            </a:r>
            <a:r>
              <a:rPr lang="en-US" sz="3200" b="0" dirty="0" smtClean="0">
                <a:latin typeface="Gill Sans Light"/>
                <a:sym typeface="Symbol" panose="05050102010706020507" pitchFamily="18" charset="2"/>
              </a:rPr>
              <a:t> Deadlock</a:t>
            </a:r>
            <a:endParaRPr lang="en-US" sz="3200" b="0" dirty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5036530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14EE4-765E-4932-8D22-11284CE5A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Real-Time </a:t>
            </a:r>
            <a:r>
              <a:rPr lang="en-US" dirty="0" smtClean="0"/>
              <a:t>Scheduling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7DBD45-2448-4E19-B08D-AFC309517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691662"/>
            <a:ext cx="11201400" cy="5257800"/>
          </a:xfrm>
        </p:spPr>
        <p:txBody>
          <a:bodyPr/>
          <a:lstStyle/>
          <a:p>
            <a:r>
              <a:rPr lang="en-US" dirty="0" smtClean="0"/>
              <a:t>Goal: </a:t>
            </a:r>
            <a:r>
              <a:rPr lang="en-US" dirty="0" smtClean="0">
                <a:solidFill>
                  <a:srgbClr val="FF0000"/>
                </a:solidFill>
              </a:rPr>
              <a:t>Predictability</a:t>
            </a:r>
            <a:r>
              <a:rPr lang="en-US" dirty="0" smtClean="0"/>
              <a:t> of Performance!</a:t>
            </a:r>
          </a:p>
          <a:p>
            <a:pPr lvl="1"/>
            <a:r>
              <a:rPr lang="en-US" dirty="0" smtClean="0"/>
              <a:t>We need to predict with confidence worst case response times for systems!</a:t>
            </a:r>
          </a:p>
          <a:p>
            <a:pPr lvl="1"/>
            <a:r>
              <a:rPr lang="en-US" dirty="0" smtClean="0"/>
              <a:t>In </a:t>
            </a:r>
            <a:r>
              <a:rPr lang="en-US" dirty="0"/>
              <a:t>RTS, performance guarantees are:</a:t>
            </a:r>
          </a:p>
          <a:p>
            <a:pPr lvl="2"/>
            <a:r>
              <a:rPr lang="en-US" dirty="0"/>
              <a:t>Task- and/or class centric and often ensured a priori</a:t>
            </a:r>
          </a:p>
          <a:p>
            <a:pPr lvl="1"/>
            <a:r>
              <a:rPr lang="en-US" dirty="0"/>
              <a:t>In conventional systems, performance is:</a:t>
            </a:r>
          </a:p>
          <a:p>
            <a:pPr lvl="2"/>
            <a:r>
              <a:rPr lang="en-US" dirty="0"/>
              <a:t>System/throughput oriented with post-processing (… wait and see …)</a:t>
            </a:r>
          </a:p>
          <a:p>
            <a:pPr lvl="1"/>
            <a:r>
              <a:rPr lang="en-US" dirty="0" smtClean="0"/>
              <a:t>Real-time is about enforcing predictability, and does not equal fast computing!!!</a:t>
            </a:r>
          </a:p>
          <a:p>
            <a:r>
              <a:rPr lang="en-US" dirty="0" smtClean="0"/>
              <a:t>Hard real-time: for time-critical safety-oriented systems</a:t>
            </a:r>
          </a:p>
          <a:p>
            <a:pPr lvl="1"/>
            <a:r>
              <a:rPr lang="en-US" dirty="0" smtClean="0"/>
              <a:t>Meet all deadlines (if at all possible)</a:t>
            </a:r>
          </a:p>
          <a:p>
            <a:pPr lvl="1"/>
            <a:r>
              <a:rPr lang="en-US" dirty="0" smtClean="0"/>
              <a:t>Ideally: determine in advance if this is possible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Earliest Deadline First (EDF), Least Laxity First (LLF),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Rate-</a:t>
            </a:r>
            <a:r>
              <a:rPr lang="en-US" dirty="0" err="1" smtClean="0">
                <a:solidFill>
                  <a:srgbClr val="FF0000"/>
                </a:solidFill>
              </a:rPr>
              <a:t>Monitonic</a:t>
            </a:r>
            <a:r>
              <a:rPr lang="en-US" dirty="0" smtClean="0">
                <a:solidFill>
                  <a:srgbClr val="FF0000"/>
                </a:solidFill>
              </a:rPr>
              <a:t> Scheduling (RMS), Deadline Monotonic Scheduling (DM)</a:t>
            </a:r>
            <a:endParaRPr lang="en-US" dirty="0" smtClean="0"/>
          </a:p>
          <a:p>
            <a:r>
              <a:rPr lang="en-US" dirty="0" smtClean="0"/>
              <a:t>Soft real-time: for multimedia</a:t>
            </a:r>
          </a:p>
          <a:p>
            <a:pPr lvl="1"/>
            <a:r>
              <a:rPr lang="en-US" dirty="0" smtClean="0"/>
              <a:t>Attempt to meet deadlines with high probability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Constant Bandwidth Server (CBS)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0291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82D75-052C-4CFD-A7A4-2133F968F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Deadlock with Locks: “Lucky” Case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0268F3-C391-4505-B737-BC4CDA6D16B3}"/>
              </a:ext>
            </a:extLst>
          </p:cNvPr>
          <p:cNvSpPr txBox="1"/>
          <p:nvPr/>
        </p:nvSpPr>
        <p:spPr>
          <a:xfrm>
            <a:off x="2360625" y="990600"/>
            <a:ext cx="2602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Gill Sans Light"/>
              </a:rPr>
              <a:t>Thread </a:t>
            </a:r>
            <a:r>
              <a:rPr lang="en-US" sz="2400" u="sng" dirty="0" smtClean="0">
                <a:latin typeface="Gill Sans Light"/>
              </a:rPr>
              <a:t>A</a:t>
            </a:r>
            <a:r>
              <a:rPr lang="en-US" sz="2400" dirty="0" smtClean="0">
                <a:latin typeface="Gill Sans Light"/>
              </a:rPr>
              <a:t>:</a:t>
            </a:r>
            <a:endParaRPr lang="en-US" sz="2400" dirty="0">
              <a:latin typeface="Gill Sans Light"/>
            </a:endParaRPr>
          </a:p>
          <a:p>
            <a:r>
              <a:rPr lang="en-US" sz="2400" b="1" dirty="0" err="1" smtClean="0">
                <a:latin typeface="Consolas" panose="020B0609020204030204" pitchFamily="49" charset="0"/>
              </a:rPr>
              <a:t>x.Acquire</a:t>
            </a:r>
            <a:r>
              <a:rPr lang="en-US" sz="2400" b="1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b="1" dirty="0" err="1">
                <a:latin typeface="Consolas" panose="020B0609020204030204" pitchFamily="49" charset="0"/>
              </a:rPr>
              <a:t>y.Acquire</a:t>
            </a:r>
            <a:r>
              <a:rPr lang="en-US" sz="2400" b="1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b="1" dirty="0">
                <a:latin typeface="Consolas" panose="020B0609020204030204" pitchFamily="49" charset="0"/>
              </a:rPr>
              <a:t>…</a:t>
            </a:r>
          </a:p>
          <a:p>
            <a:r>
              <a:rPr lang="en-US" sz="2400" b="1" dirty="0" err="1">
                <a:latin typeface="Consolas" panose="020B0609020204030204" pitchFamily="49" charset="0"/>
              </a:rPr>
              <a:t>y.Release</a:t>
            </a:r>
            <a:r>
              <a:rPr lang="en-US" sz="2400" b="1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b="1" dirty="0" err="1">
                <a:latin typeface="Consolas" panose="020B0609020204030204" pitchFamily="49" charset="0"/>
              </a:rPr>
              <a:t>x.Release</a:t>
            </a:r>
            <a:r>
              <a:rPr lang="en-US" sz="2400" b="1" dirty="0"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54DF15-7C7D-4D42-8486-631F46DF5B1C}"/>
              </a:ext>
            </a:extLst>
          </p:cNvPr>
          <p:cNvSpPr txBox="1"/>
          <p:nvPr/>
        </p:nvSpPr>
        <p:spPr>
          <a:xfrm>
            <a:off x="6303974" y="990600"/>
            <a:ext cx="26026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Gill Sans Light"/>
              </a:rPr>
              <a:t>Thread </a:t>
            </a:r>
            <a:r>
              <a:rPr lang="en-US" sz="2400" u="sng" dirty="0" smtClean="0">
                <a:latin typeface="Gill Sans Light"/>
              </a:rPr>
              <a:t>B</a:t>
            </a:r>
            <a:r>
              <a:rPr lang="en-US" sz="2400" dirty="0" smtClean="0">
                <a:latin typeface="Gill Sans Light"/>
              </a:rPr>
              <a:t>:</a:t>
            </a:r>
            <a:endParaRPr lang="en-US" sz="2400" dirty="0">
              <a:latin typeface="Gill Sans Light"/>
            </a:endParaRPr>
          </a:p>
          <a:p>
            <a:endParaRPr lang="en-US" sz="2400" b="1" dirty="0">
              <a:latin typeface="Consolas" panose="020B0609020204030204" pitchFamily="49" charset="0"/>
            </a:endParaRPr>
          </a:p>
          <a:p>
            <a:endParaRPr lang="en-US" sz="2400" b="1" dirty="0">
              <a:latin typeface="Consolas" panose="020B0609020204030204" pitchFamily="49" charset="0"/>
            </a:endParaRPr>
          </a:p>
          <a:p>
            <a:r>
              <a:rPr lang="en-US" sz="2400" b="1" dirty="0" err="1">
                <a:latin typeface="Consolas" panose="020B0609020204030204" pitchFamily="49" charset="0"/>
              </a:rPr>
              <a:t>y.Acquire</a:t>
            </a:r>
            <a:r>
              <a:rPr lang="en-US" sz="2400" b="1" dirty="0">
                <a:latin typeface="Consolas" panose="020B0609020204030204" pitchFamily="49" charset="0"/>
              </a:rPr>
              <a:t>();</a:t>
            </a:r>
          </a:p>
          <a:p>
            <a:endParaRPr lang="en-US" sz="2400" b="1" dirty="0">
              <a:latin typeface="Consolas" panose="020B0609020204030204" pitchFamily="49" charset="0"/>
            </a:endParaRPr>
          </a:p>
          <a:p>
            <a:endParaRPr lang="en-US" sz="2400" b="1" dirty="0">
              <a:latin typeface="Consolas" panose="020B0609020204030204" pitchFamily="49" charset="0"/>
            </a:endParaRPr>
          </a:p>
          <a:p>
            <a:r>
              <a:rPr lang="en-US" sz="2400" b="1" dirty="0" err="1">
                <a:latin typeface="Consolas" panose="020B0609020204030204" pitchFamily="49" charset="0"/>
              </a:rPr>
              <a:t>x.Acquire</a:t>
            </a:r>
            <a:r>
              <a:rPr lang="en-US" sz="2400" b="1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b="1" dirty="0">
                <a:latin typeface="Consolas" panose="020B0609020204030204" pitchFamily="49" charset="0"/>
              </a:rPr>
              <a:t>…</a:t>
            </a:r>
          </a:p>
          <a:p>
            <a:r>
              <a:rPr lang="en-US" sz="2400" b="1" dirty="0" err="1">
                <a:latin typeface="Consolas" panose="020B0609020204030204" pitchFamily="49" charset="0"/>
              </a:rPr>
              <a:t>x.Release</a:t>
            </a:r>
            <a:r>
              <a:rPr lang="en-US" sz="2400" b="1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b="1" dirty="0" err="1">
                <a:latin typeface="Consolas" panose="020B0609020204030204" pitchFamily="49" charset="0"/>
              </a:rPr>
              <a:t>y.Release</a:t>
            </a:r>
            <a:r>
              <a:rPr lang="en-US" sz="2400" b="1" dirty="0"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7400" y="5081052"/>
            <a:ext cx="82493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 smtClean="0">
                <a:latin typeface="Gill Sans Light"/>
              </a:rPr>
              <a:t>Sometimes, schedule won’t trigger deadlock!</a:t>
            </a:r>
            <a:endParaRPr lang="en-US" sz="3200" b="0" dirty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42774821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roup 176"/>
          <p:cNvGrpSpPr/>
          <p:nvPr/>
        </p:nvGrpSpPr>
        <p:grpSpPr>
          <a:xfrm>
            <a:off x="700454" y="3429000"/>
            <a:ext cx="10649257" cy="3429000"/>
            <a:chOff x="700454" y="3429000"/>
            <a:chExt cx="10649257" cy="3429000"/>
          </a:xfrm>
        </p:grpSpPr>
        <p:grpSp>
          <p:nvGrpSpPr>
            <p:cNvPr id="178" name="Group 192"/>
            <p:cNvGrpSpPr>
              <a:grpSpLocks/>
            </p:cNvGrpSpPr>
            <p:nvPr/>
          </p:nvGrpSpPr>
          <p:grpSpPr bwMode="auto">
            <a:xfrm>
              <a:off x="5334001" y="3962400"/>
              <a:ext cx="1431925" cy="334963"/>
              <a:chOff x="460" y="3583"/>
              <a:chExt cx="902" cy="211"/>
            </a:xfrm>
          </p:grpSpPr>
          <p:sp>
            <p:nvSpPr>
              <p:cNvPr id="262" name="Arc 193"/>
              <p:cNvSpPr>
                <a:spLocks/>
              </p:cNvSpPr>
              <p:nvPr/>
            </p:nvSpPr>
            <p:spPr bwMode="auto">
              <a:xfrm rot="5400000">
                <a:off x="1146" y="3579"/>
                <a:ext cx="211" cy="22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63" name="Arc 194"/>
              <p:cNvSpPr>
                <a:spLocks/>
              </p:cNvSpPr>
              <p:nvPr/>
            </p:nvSpPr>
            <p:spPr bwMode="auto">
              <a:xfrm rot="10800000">
                <a:off x="460" y="3583"/>
                <a:ext cx="220" cy="211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79" name="Group 195"/>
            <p:cNvGrpSpPr>
              <a:grpSpLocks/>
            </p:cNvGrpSpPr>
            <p:nvPr/>
          </p:nvGrpSpPr>
          <p:grpSpPr bwMode="auto">
            <a:xfrm>
              <a:off x="3763964" y="3962400"/>
              <a:ext cx="1431925" cy="334963"/>
              <a:chOff x="460" y="3583"/>
              <a:chExt cx="902" cy="211"/>
            </a:xfrm>
          </p:grpSpPr>
          <p:sp>
            <p:nvSpPr>
              <p:cNvPr id="260" name="Arc 196"/>
              <p:cNvSpPr>
                <a:spLocks/>
              </p:cNvSpPr>
              <p:nvPr/>
            </p:nvSpPr>
            <p:spPr bwMode="auto">
              <a:xfrm rot="5400000">
                <a:off x="1146" y="3579"/>
                <a:ext cx="211" cy="22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61" name="Arc 197"/>
              <p:cNvSpPr>
                <a:spLocks/>
              </p:cNvSpPr>
              <p:nvPr/>
            </p:nvSpPr>
            <p:spPr bwMode="auto">
              <a:xfrm rot="10800000">
                <a:off x="460" y="3583"/>
                <a:ext cx="220" cy="211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80" name="Group 198"/>
            <p:cNvGrpSpPr>
              <a:grpSpLocks/>
            </p:cNvGrpSpPr>
            <p:nvPr/>
          </p:nvGrpSpPr>
          <p:grpSpPr bwMode="auto">
            <a:xfrm>
              <a:off x="3763964" y="4419600"/>
              <a:ext cx="1431925" cy="1603375"/>
              <a:chOff x="4381" y="2784"/>
              <a:chExt cx="902" cy="1010"/>
            </a:xfrm>
          </p:grpSpPr>
          <p:sp>
            <p:nvSpPr>
              <p:cNvPr id="256" name="Arc 199"/>
              <p:cNvSpPr>
                <a:spLocks/>
              </p:cNvSpPr>
              <p:nvPr/>
            </p:nvSpPr>
            <p:spPr bwMode="auto">
              <a:xfrm>
                <a:off x="5063" y="2784"/>
                <a:ext cx="220" cy="21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57" name="Arc 200"/>
              <p:cNvSpPr>
                <a:spLocks/>
              </p:cNvSpPr>
              <p:nvPr/>
            </p:nvSpPr>
            <p:spPr bwMode="auto">
              <a:xfrm rot="-5400000">
                <a:off x="4386" y="2779"/>
                <a:ext cx="210" cy="22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58" name="Arc 201"/>
              <p:cNvSpPr>
                <a:spLocks/>
              </p:cNvSpPr>
              <p:nvPr/>
            </p:nvSpPr>
            <p:spPr bwMode="auto">
              <a:xfrm rot="5400000">
                <a:off x="5067" y="3579"/>
                <a:ext cx="211" cy="22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59" name="Arc 202"/>
              <p:cNvSpPr>
                <a:spLocks/>
              </p:cNvSpPr>
              <p:nvPr/>
            </p:nvSpPr>
            <p:spPr bwMode="auto">
              <a:xfrm rot="10800000">
                <a:off x="4381" y="3583"/>
                <a:ext cx="220" cy="211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81" name="Group 203"/>
            <p:cNvGrpSpPr>
              <a:grpSpLocks/>
            </p:cNvGrpSpPr>
            <p:nvPr/>
          </p:nvGrpSpPr>
          <p:grpSpPr bwMode="auto">
            <a:xfrm>
              <a:off x="6858001" y="4419600"/>
              <a:ext cx="1431925" cy="1603375"/>
              <a:chOff x="4381" y="2784"/>
              <a:chExt cx="902" cy="1010"/>
            </a:xfrm>
          </p:grpSpPr>
          <p:sp>
            <p:nvSpPr>
              <p:cNvPr id="252" name="Arc 204"/>
              <p:cNvSpPr>
                <a:spLocks/>
              </p:cNvSpPr>
              <p:nvPr/>
            </p:nvSpPr>
            <p:spPr bwMode="auto">
              <a:xfrm>
                <a:off x="5063" y="2784"/>
                <a:ext cx="220" cy="21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53" name="Arc 205"/>
              <p:cNvSpPr>
                <a:spLocks/>
              </p:cNvSpPr>
              <p:nvPr/>
            </p:nvSpPr>
            <p:spPr bwMode="auto">
              <a:xfrm rot="-5400000">
                <a:off x="4386" y="2779"/>
                <a:ext cx="210" cy="22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54" name="Arc 206"/>
              <p:cNvSpPr>
                <a:spLocks/>
              </p:cNvSpPr>
              <p:nvPr/>
            </p:nvSpPr>
            <p:spPr bwMode="auto">
              <a:xfrm rot="5400000">
                <a:off x="5067" y="3579"/>
                <a:ext cx="211" cy="22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55" name="Arc 207"/>
              <p:cNvSpPr>
                <a:spLocks/>
              </p:cNvSpPr>
              <p:nvPr/>
            </p:nvSpPr>
            <p:spPr bwMode="auto">
              <a:xfrm rot="10800000">
                <a:off x="4381" y="3583"/>
                <a:ext cx="220" cy="211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82" name="Group 208"/>
            <p:cNvGrpSpPr>
              <a:grpSpLocks/>
            </p:cNvGrpSpPr>
            <p:nvPr/>
          </p:nvGrpSpPr>
          <p:grpSpPr bwMode="auto">
            <a:xfrm>
              <a:off x="2209801" y="3429000"/>
              <a:ext cx="1500188" cy="3429000"/>
              <a:chOff x="2374" y="2068"/>
              <a:chExt cx="945" cy="2252"/>
            </a:xfrm>
          </p:grpSpPr>
          <p:sp>
            <p:nvSpPr>
              <p:cNvPr id="250" name="Line 209"/>
              <p:cNvSpPr>
                <a:spLocks noChangeShapeType="1"/>
              </p:cNvSpPr>
              <p:nvPr/>
            </p:nvSpPr>
            <p:spPr bwMode="auto">
              <a:xfrm>
                <a:off x="3319" y="2068"/>
                <a:ext cx="0" cy="2251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51" name="Line 210"/>
              <p:cNvSpPr>
                <a:spLocks noChangeShapeType="1"/>
              </p:cNvSpPr>
              <p:nvPr/>
            </p:nvSpPr>
            <p:spPr bwMode="auto">
              <a:xfrm>
                <a:off x="2374" y="2068"/>
                <a:ext cx="0" cy="2252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83" name="Group 211"/>
            <p:cNvGrpSpPr>
              <a:grpSpLocks/>
            </p:cNvGrpSpPr>
            <p:nvPr/>
          </p:nvGrpSpPr>
          <p:grpSpPr bwMode="auto">
            <a:xfrm>
              <a:off x="8345489" y="3429000"/>
              <a:ext cx="1500188" cy="3429000"/>
              <a:chOff x="2374" y="2068"/>
              <a:chExt cx="945" cy="2252"/>
            </a:xfrm>
          </p:grpSpPr>
          <p:sp>
            <p:nvSpPr>
              <p:cNvPr id="248" name="Line 212"/>
              <p:cNvSpPr>
                <a:spLocks noChangeShapeType="1"/>
              </p:cNvSpPr>
              <p:nvPr/>
            </p:nvSpPr>
            <p:spPr bwMode="auto">
              <a:xfrm>
                <a:off x="3319" y="2068"/>
                <a:ext cx="0" cy="2251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49" name="Line 213"/>
              <p:cNvSpPr>
                <a:spLocks noChangeShapeType="1"/>
              </p:cNvSpPr>
              <p:nvPr/>
            </p:nvSpPr>
            <p:spPr bwMode="auto">
              <a:xfrm>
                <a:off x="2374" y="2068"/>
                <a:ext cx="0" cy="2252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84" name="Group 214"/>
            <p:cNvGrpSpPr>
              <a:grpSpLocks/>
            </p:cNvGrpSpPr>
            <p:nvPr/>
          </p:nvGrpSpPr>
          <p:grpSpPr bwMode="auto">
            <a:xfrm>
              <a:off x="8398670" y="4419600"/>
              <a:ext cx="1431925" cy="1603375"/>
              <a:chOff x="4381" y="2784"/>
              <a:chExt cx="902" cy="1010"/>
            </a:xfrm>
          </p:grpSpPr>
          <p:sp>
            <p:nvSpPr>
              <p:cNvPr id="244" name="Arc 215"/>
              <p:cNvSpPr>
                <a:spLocks/>
              </p:cNvSpPr>
              <p:nvPr/>
            </p:nvSpPr>
            <p:spPr bwMode="auto">
              <a:xfrm>
                <a:off x="5063" y="2784"/>
                <a:ext cx="220" cy="21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45" name="Arc 216"/>
              <p:cNvSpPr>
                <a:spLocks/>
              </p:cNvSpPr>
              <p:nvPr/>
            </p:nvSpPr>
            <p:spPr bwMode="auto">
              <a:xfrm rot="-5400000">
                <a:off x="4386" y="2779"/>
                <a:ext cx="210" cy="22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46" name="Arc 217"/>
              <p:cNvSpPr>
                <a:spLocks/>
              </p:cNvSpPr>
              <p:nvPr/>
            </p:nvSpPr>
            <p:spPr bwMode="auto">
              <a:xfrm rot="5400000">
                <a:off x="5067" y="3579"/>
                <a:ext cx="211" cy="22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47" name="Arc 218"/>
              <p:cNvSpPr>
                <a:spLocks/>
              </p:cNvSpPr>
              <p:nvPr/>
            </p:nvSpPr>
            <p:spPr bwMode="auto">
              <a:xfrm rot="10800000">
                <a:off x="4381" y="3583"/>
                <a:ext cx="220" cy="211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85" name="Group 219"/>
            <p:cNvGrpSpPr>
              <a:grpSpLocks/>
            </p:cNvGrpSpPr>
            <p:nvPr/>
          </p:nvGrpSpPr>
          <p:grpSpPr bwMode="auto">
            <a:xfrm>
              <a:off x="2254251" y="4419600"/>
              <a:ext cx="1431925" cy="333375"/>
              <a:chOff x="460" y="2784"/>
              <a:chExt cx="902" cy="210"/>
            </a:xfrm>
          </p:grpSpPr>
          <p:sp>
            <p:nvSpPr>
              <p:cNvPr id="242" name="Arc 220"/>
              <p:cNvSpPr>
                <a:spLocks/>
              </p:cNvSpPr>
              <p:nvPr/>
            </p:nvSpPr>
            <p:spPr bwMode="auto">
              <a:xfrm>
                <a:off x="1142" y="2784"/>
                <a:ext cx="220" cy="21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43" name="Arc 221"/>
              <p:cNvSpPr>
                <a:spLocks/>
              </p:cNvSpPr>
              <p:nvPr/>
            </p:nvSpPr>
            <p:spPr bwMode="auto">
              <a:xfrm rot="-5400000">
                <a:off x="465" y="2779"/>
                <a:ext cx="210" cy="22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86" name="Group 222"/>
            <p:cNvGrpSpPr>
              <a:grpSpLocks/>
            </p:cNvGrpSpPr>
            <p:nvPr/>
          </p:nvGrpSpPr>
          <p:grpSpPr bwMode="auto">
            <a:xfrm>
              <a:off x="2254251" y="5688013"/>
              <a:ext cx="1431925" cy="334963"/>
              <a:chOff x="460" y="3583"/>
              <a:chExt cx="902" cy="211"/>
            </a:xfrm>
          </p:grpSpPr>
          <p:sp>
            <p:nvSpPr>
              <p:cNvPr id="240" name="Arc 223"/>
              <p:cNvSpPr>
                <a:spLocks/>
              </p:cNvSpPr>
              <p:nvPr/>
            </p:nvSpPr>
            <p:spPr bwMode="auto">
              <a:xfrm rot="5400000">
                <a:off x="1146" y="3579"/>
                <a:ext cx="211" cy="22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41" name="Arc 224"/>
              <p:cNvSpPr>
                <a:spLocks/>
              </p:cNvSpPr>
              <p:nvPr/>
            </p:nvSpPr>
            <p:spPr bwMode="auto">
              <a:xfrm rot="10800000">
                <a:off x="460" y="3583"/>
                <a:ext cx="220" cy="211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87" name="Group 225"/>
            <p:cNvGrpSpPr>
              <a:grpSpLocks/>
            </p:cNvGrpSpPr>
            <p:nvPr/>
          </p:nvGrpSpPr>
          <p:grpSpPr bwMode="auto">
            <a:xfrm>
              <a:off x="2209801" y="3962400"/>
              <a:ext cx="1431925" cy="334963"/>
              <a:chOff x="460" y="3583"/>
              <a:chExt cx="902" cy="211"/>
            </a:xfrm>
          </p:grpSpPr>
          <p:sp>
            <p:nvSpPr>
              <p:cNvPr id="238" name="Arc 226"/>
              <p:cNvSpPr>
                <a:spLocks/>
              </p:cNvSpPr>
              <p:nvPr/>
            </p:nvSpPr>
            <p:spPr bwMode="auto">
              <a:xfrm rot="5400000">
                <a:off x="1146" y="3579"/>
                <a:ext cx="211" cy="22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39" name="Arc 227"/>
              <p:cNvSpPr>
                <a:spLocks/>
              </p:cNvSpPr>
              <p:nvPr/>
            </p:nvSpPr>
            <p:spPr bwMode="auto">
              <a:xfrm rot="10800000">
                <a:off x="460" y="3583"/>
                <a:ext cx="220" cy="211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88" name="Group 228"/>
            <p:cNvGrpSpPr>
              <a:grpSpLocks/>
            </p:cNvGrpSpPr>
            <p:nvPr/>
          </p:nvGrpSpPr>
          <p:grpSpPr bwMode="auto">
            <a:xfrm>
              <a:off x="6858001" y="3962400"/>
              <a:ext cx="1431925" cy="334963"/>
              <a:chOff x="460" y="3583"/>
              <a:chExt cx="902" cy="211"/>
            </a:xfrm>
          </p:grpSpPr>
          <p:sp>
            <p:nvSpPr>
              <p:cNvPr id="236" name="Arc 229"/>
              <p:cNvSpPr>
                <a:spLocks/>
              </p:cNvSpPr>
              <p:nvPr/>
            </p:nvSpPr>
            <p:spPr bwMode="auto">
              <a:xfrm rot="5400000">
                <a:off x="1146" y="3579"/>
                <a:ext cx="211" cy="22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37" name="Arc 230"/>
              <p:cNvSpPr>
                <a:spLocks/>
              </p:cNvSpPr>
              <p:nvPr/>
            </p:nvSpPr>
            <p:spPr bwMode="auto">
              <a:xfrm rot="10800000">
                <a:off x="460" y="3583"/>
                <a:ext cx="220" cy="211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89" name="Group 231"/>
            <p:cNvGrpSpPr>
              <a:grpSpLocks/>
            </p:cNvGrpSpPr>
            <p:nvPr/>
          </p:nvGrpSpPr>
          <p:grpSpPr bwMode="auto">
            <a:xfrm>
              <a:off x="8382795" y="3962400"/>
              <a:ext cx="1431925" cy="334963"/>
              <a:chOff x="460" y="3583"/>
              <a:chExt cx="902" cy="211"/>
            </a:xfrm>
          </p:grpSpPr>
          <p:sp>
            <p:nvSpPr>
              <p:cNvPr id="234" name="Arc 232"/>
              <p:cNvSpPr>
                <a:spLocks/>
              </p:cNvSpPr>
              <p:nvPr/>
            </p:nvSpPr>
            <p:spPr bwMode="auto">
              <a:xfrm rot="5400000">
                <a:off x="1146" y="3579"/>
                <a:ext cx="211" cy="22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35" name="Arc 233"/>
              <p:cNvSpPr>
                <a:spLocks/>
              </p:cNvSpPr>
              <p:nvPr/>
            </p:nvSpPr>
            <p:spPr bwMode="auto">
              <a:xfrm rot="10800000">
                <a:off x="460" y="3583"/>
                <a:ext cx="220" cy="211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90" name="Group 234"/>
            <p:cNvGrpSpPr>
              <a:grpSpLocks/>
            </p:cNvGrpSpPr>
            <p:nvPr/>
          </p:nvGrpSpPr>
          <p:grpSpPr bwMode="auto">
            <a:xfrm>
              <a:off x="2271714" y="6096000"/>
              <a:ext cx="1431925" cy="333375"/>
              <a:chOff x="460" y="2784"/>
              <a:chExt cx="902" cy="210"/>
            </a:xfrm>
          </p:grpSpPr>
          <p:sp>
            <p:nvSpPr>
              <p:cNvPr id="232" name="Arc 235"/>
              <p:cNvSpPr>
                <a:spLocks/>
              </p:cNvSpPr>
              <p:nvPr/>
            </p:nvSpPr>
            <p:spPr bwMode="auto">
              <a:xfrm>
                <a:off x="1142" y="2784"/>
                <a:ext cx="220" cy="21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33" name="Arc 236"/>
              <p:cNvSpPr>
                <a:spLocks/>
              </p:cNvSpPr>
              <p:nvPr/>
            </p:nvSpPr>
            <p:spPr bwMode="auto">
              <a:xfrm rot="-5400000">
                <a:off x="465" y="2779"/>
                <a:ext cx="210" cy="22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91" name="Group 237"/>
            <p:cNvGrpSpPr>
              <a:grpSpLocks/>
            </p:cNvGrpSpPr>
            <p:nvPr/>
          </p:nvGrpSpPr>
          <p:grpSpPr bwMode="auto">
            <a:xfrm>
              <a:off x="3733801" y="6096000"/>
              <a:ext cx="1431925" cy="333375"/>
              <a:chOff x="460" y="2784"/>
              <a:chExt cx="902" cy="210"/>
            </a:xfrm>
          </p:grpSpPr>
          <p:sp>
            <p:nvSpPr>
              <p:cNvPr id="230" name="Arc 238"/>
              <p:cNvSpPr>
                <a:spLocks/>
              </p:cNvSpPr>
              <p:nvPr/>
            </p:nvSpPr>
            <p:spPr bwMode="auto">
              <a:xfrm>
                <a:off x="1142" y="2784"/>
                <a:ext cx="220" cy="21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31" name="Arc 239"/>
              <p:cNvSpPr>
                <a:spLocks/>
              </p:cNvSpPr>
              <p:nvPr/>
            </p:nvSpPr>
            <p:spPr bwMode="auto">
              <a:xfrm rot="-5400000">
                <a:off x="465" y="2779"/>
                <a:ext cx="210" cy="22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92" name="Group 240"/>
            <p:cNvGrpSpPr>
              <a:grpSpLocks/>
            </p:cNvGrpSpPr>
            <p:nvPr/>
          </p:nvGrpSpPr>
          <p:grpSpPr bwMode="auto">
            <a:xfrm>
              <a:off x="5334001" y="6096000"/>
              <a:ext cx="1431925" cy="333375"/>
              <a:chOff x="460" y="2784"/>
              <a:chExt cx="902" cy="210"/>
            </a:xfrm>
          </p:grpSpPr>
          <p:sp>
            <p:nvSpPr>
              <p:cNvPr id="228" name="Arc 241"/>
              <p:cNvSpPr>
                <a:spLocks/>
              </p:cNvSpPr>
              <p:nvPr/>
            </p:nvSpPr>
            <p:spPr bwMode="auto">
              <a:xfrm>
                <a:off x="1142" y="2784"/>
                <a:ext cx="220" cy="21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29" name="Arc 242"/>
              <p:cNvSpPr>
                <a:spLocks/>
              </p:cNvSpPr>
              <p:nvPr/>
            </p:nvSpPr>
            <p:spPr bwMode="auto">
              <a:xfrm rot="-5400000">
                <a:off x="465" y="2779"/>
                <a:ext cx="210" cy="22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93" name="Group 243"/>
            <p:cNvGrpSpPr>
              <a:grpSpLocks/>
            </p:cNvGrpSpPr>
            <p:nvPr/>
          </p:nvGrpSpPr>
          <p:grpSpPr bwMode="auto">
            <a:xfrm>
              <a:off x="6858001" y="6096000"/>
              <a:ext cx="1431925" cy="333375"/>
              <a:chOff x="460" y="2784"/>
              <a:chExt cx="902" cy="210"/>
            </a:xfrm>
          </p:grpSpPr>
          <p:sp>
            <p:nvSpPr>
              <p:cNvPr id="226" name="Arc 244"/>
              <p:cNvSpPr>
                <a:spLocks/>
              </p:cNvSpPr>
              <p:nvPr/>
            </p:nvSpPr>
            <p:spPr bwMode="auto">
              <a:xfrm>
                <a:off x="1142" y="2784"/>
                <a:ext cx="220" cy="21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27" name="Arc 245"/>
              <p:cNvSpPr>
                <a:spLocks/>
              </p:cNvSpPr>
              <p:nvPr/>
            </p:nvSpPr>
            <p:spPr bwMode="auto">
              <a:xfrm rot="-5400000">
                <a:off x="465" y="2779"/>
                <a:ext cx="210" cy="22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94" name="Group 246"/>
            <p:cNvGrpSpPr>
              <a:grpSpLocks/>
            </p:cNvGrpSpPr>
            <p:nvPr/>
          </p:nvGrpSpPr>
          <p:grpSpPr bwMode="auto">
            <a:xfrm>
              <a:off x="8382795" y="6096000"/>
              <a:ext cx="1431925" cy="333375"/>
              <a:chOff x="460" y="2784"/>
              <a:chExt cx="902" cy="210"/>
            </a:xfrm>
          </p:grpSpPr>
          <p:sp>
            <p:nvSpPr>
              <p:cNvPr id="224" name="Arc 247"/>
              <p:cNvSpPr>
                <a:spLocks/>
              </p:cNvSpPr>
              <p:nvPr/>
            </p:nvSpPr>
            <p:spPr bwMode="auto">
              <a:xfrm>
                <a:off x="1142" y="2784"/>
                <a:ext cx="220" cy="21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25" name="Arc 248"/>
              <p:cNvSpPr>
                <a:spLocks/>
              </p:cNvSpPr>
              <p:nvPr/>
            </p:nvSpPr>
            <p:spPr bwMode="auto">
              <a:xfrm rot="-5400000">
                <a:off x="465" y="2779"/>
                <a:ext cx="210" cy="22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95" name="Group 208"/>
            <p:cNvGrpSpPr>
              <a:grpSpLocks/>
            </p:cNvGrpSpPr>
            <p:nvPr/>
          </p:nvGrpSpPr>
          <p:grpSpPr bwMode="auto">
            <a:xfrm>
              <a:off x="705065" y="3429000"/>
              <a:ext cx="1500188" cy="3429000"/>
              <a:chOff x="2374" y="2068"/>
              <a:chExt cx="945" cy="2252"/>
            </a:xfrm>
          </p:grpSpPr>
          <p:sp>
            <p:nvSpPr>
              <p:cNvPr id="222" name="Line 209"/>
              <p:cNvSpPr>
                <a:spLocks noChangeShapeType="1"/>
              </p:cNvSpPr>
              <p:nvPr/>
            </p:nvSpPr>
            <p:spPr bwMode="auto">
              <a:xfrm>
                <a:off x="3319" y="2068"/>
                <a:ext cx="0" cy="2251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23" name="Line 210"/>
              <p:cNvSpPr>
                <a:spLocks noChangeShapeType="1"/>
              </p:cNvSpPr>
              <p:nvPr/>
            </p:nvSpPr>
            <p:spPr bwMode="auto">
              <a:xfrm>
                <a:off x="2374" y="2068"/>
                <a:ext cx="0" cy="2252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96" name="Group 208"/>
            <p:cNvGrpSpPr>
              <a:grpSpLocks/>
            </p:cNvGrpSpPr>
            <p:nvPr/>
          </p:nvGrpSpPr>
          <p:grpSpPr bwMode="auto">
            <a:xfrm>
              <a:off x="9849523" y="3429000"/>
              <a:ext cx="1500188" cy="3429000"/>
              <a:chOff x="2374" y="2068"/>
              <a:chExt cx="945" cy="2252"/>
            </a:xfrm>
          </p:grpSpPr>
          <p:sp>
            <p:nvSpPr>
              <p:cNvPr id="220" name="Line 209"/>
              <p:cNvSpPr>
                <a:spLocks noChangeShapeType="1"/>
              </p:cNvSpPr>
              <p:nvPr/>
            </p:nvSpPr>
            <p:spPr bwMode="auto">
              <a:xfrm>
                <a:off x="3319" y="2068"/>
                <a:ext cx="0" cy="2251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21" name="Line 210"/>
              <p:cNvSpPr>
                <a:spLocks noChangeShapeType="1"/>
              </p:cNvSpPr>
              <p:nvPr/>
            </p:nvSpPr>
            <p:spPr bwMode="auto">
              <a:xfrm>
                <a:off x="2374" y="2068"/>
                <a:ext cx="0" cy="2252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97" name="Group 219"/>
            <p:cNvGrpSpPr>
              <a:grpSpLocks/>
            </p:cNvGrpSpPr>
            <p:nvPr/>
          </p:nvGrpSpPr>
          <p:grpSpPr bwMode="auto">
            <a:xfrm>
              <a:off x="744904" y="4454770"/>
              <a:ext cx="1431925" cy="333375"/>
              <a:chOff x="460" y="2784"/>
              <a:chExt cx="902" cy="210"/>
            </a:xfrm>
          </p:grpSpPr>
          <p:sp>
            <p:nvSpPr>
              <p:cNvPr id="218" name="Arc 220"/>
              <p:cNvSpPr>
                <a:spLocks/>
              </p:cNvSpPr>
              <p:nvPr/>
            </p:nvSpPr>
            <p:spPr bwMode="auto">
              <a:xfrm>
                <a:off x="1142" y="2784"/>
                <a:ext cx="220" cy="21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19" name="Arc 221"/>
              <p:cNvSpPr>
                <a:spLocks/>
              </p:cNvSpPr>
              <p:nvPr/>
            </p:nvSpPr>
            <p:spPr bwMode="auto">
              <a:xfrm rot="-5400000">
                <a:off x="465" y="2779"/>
                <a:ext cx="210" cy="22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98" name="Group 222"/>
            <p:cNvGrpSpPr>
              <a:grpSpLocks/>
            </p:cNvGrpSpPr>
            <p:nvPr/>
          </p:nvGrpSpPr>
          <p:grpSpPr bwMode="auto">
            <a:xfrm>
              <a:off x="744904" y="5723183"/>
              <a:ext cx="1431925" cy="334963"/>
              <a:chOff x="460" y="3583"/>
              <a:chExt cx="902" cy="211"/>
            </a:xfrm>
          </p:grpSpPr>
          <p:sp>
            <p:nvSpPr>
              <p:cNvPr id="216" name="Arc 223"/>
              <p:cNvSpPr>
                <a:spLocks/>
              </p:cNvSpPr>
              <p:nvPr/>
            </p:nvSpPr>
            <p:spPr bwMode="auto">
              <a:xfrm rot="5400000">
                <a:off x="1146" y="3579"/>
                <a:ext cx="211" cy="22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17" name="Arc 224"/>
              <p:cNvSpPr>
                <a:spLocks/>
              </p:cNvSpPr>
              <p:nvPr/>
            </p:nvSpPr>
            <p:spPr bwMode="auto">
              <a:xfrm rot="10800000">
                <a:off x="460" y="3583"/>
                <a:ext cx="220" cy="211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99" name="Group 225"/>
            <p:cNvGrpSpPr>
              <a:grpSpLocks/>
            </p:cNvGrpSpPr>
            <p:nvPr/>
          </p:nvGrpSpPr>
          <p:grpSpPr bwMode="auto">
            <a:xfrm>
              <a:off x="700454" y="3997570"/>
              <a:ext cx="1431925" cy="334963"/>
              <a:chOff x="460" y="3583"/>
              <a:chExt cx="902" cy="211"/>
            </a:xfrm>
          </p:grpSpPr>
          <p:sp>
            <p:nvSpPr>
              <p:cNvPr id="214" name="Arc 226"/>
              <p:cNvSpPr>
                <a:spLocks/>
              </p:cNvSpPr>
              <p:nvPr/>
            </p:nvSpPr>
            <p:spPr bwMode="auto">
              <a:xfrm rot="5400000">
                <a:off x="1146" y="3579"/>
                <a:ext cx="211" cy="22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15" name="Arc 227"/>
              <p:cNvSpPr>
                <a:spLocks/>
              </p:cNvSpPr>
              <p:nvPr/>
            </p:nvSpPr>
            <p:spPr bwMode="auto">
              <a:xfrm rot="10800000">
                <a:off x="460" y="3583"/>
                <a:ext cx="220" cy="211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200" name="Group 234"/>
            <p:cNvGrpSpPr>
              <a:grpSpLocks/>
            </p:cNvGrpSpPr>
            <p:nvPr/>
          </p:nvGrpSpPr>
          <p:grpSpPr bwMode="auto">
            <a:xfrm>
              <a:off x="762367" y="6131170"/>
              <a:ext cx="1431925" cy="333375"/>
              <a:chOff x="460" y="2784"/>
              <a:chExt cx="902" cy="210"/>
            </a:xfrm>
          </p:grpSpPr>
          <p:sp>
            <p:nvSpPr>
              <p:cNvPr id="212" name="Arc 235"/>
              <p:cNvSpPr>
                <a:spLocks/>
              </p:cNvSpPr>
              <p:nvPr/>
            </p:nvSpPr>
            <p:spPr bwMode="auto">
              <a:xfrm>
                <a:off x="1142" y="2784"/>
                <a:ext cx="220" cy="21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13" name="Arc 236"/>
              <p:cNvSpPr>
                <a:spLocks/>
              </p:cNvSpPr>
              <p:nvPr/>
            </p:nvSpPr>
            <p:spPr bwMode="auto">
              <a:xfrm rot="-5400000">
                <a:off x="465" y="2779"/>
                <a:ext cx="210" cy="22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201" name="Group 214"/>
            <p:cNvGrpSpPr>
              <a:grpSpLocks/>
            </p:cNvGrpSpPr>
            <p:nvPr/>
          </p:nvGrpSpPr>
          <p:grpSpPr bwMode="auto">
            <a:xfrm>
              <a:off x="9895498" y="4419600"/>
              <a:ext cx="1431925" cy="1603375"/>
              <a:chOff x="4381" y="2784"/>
              <a:chExt cx="902" cy="1010"/>
            </a:xfrm>
          </p:grpSpPr>
          <p:sp>
            <p:nvSpPr>
              <p:cNvPr id="208" name="Arc 215"/>
              <p:cNvSpPr>
                <a:spLocks/>
              </p:cNvSpPr>
              <p:nvPr/>
            </p:nvSpPr>
            <p:spPr bwMode="auto">
              <a:xfrm>
                <a:off x="5063" y="2784"/>
                <a:ext cx="220" cy="21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09" name="Arc 216"/>
              <p:cNvSpPr>
                <a:spLocks/>
              </p:cNvSpPr>
              <p:nvPr/>
            </p:nvSpPr>
            <p:spPr bwMode="auto">
              <a:xfrm rot="-5400000">
                <a:off x="4386" y="2779"/>
                <a:ext cx="210" cy="22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10" name="Arc 217"/>
              <p:cNvSpPr>
                <a:spLocks/>
              </p:cNvSpPr>
              <p:nvPr/>
            </p:nvSpPr>
            <p:spPr bwMode="auto">
              <a:xfrm rot="5400000">
                <a:off x="5067" y="3579"/>
                <a:ext cx="211" cy="22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11" name="Arc 218"/>
              <p:cNvSpPr>
                <a:spLocks/>
              </p:cNvSpPr>
              <p:nvPr/>
            </p:nvSpPr>
            <p:spPr bwMode="auto">
              <a:xfrm rot="10800000">
                <a:off x="4381" y="3583"/>
                <a:ext cx="220" cy="211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202" name="Group 231"/>
            <p:cNvGrpSpPr>
              <a:grpSpLocks/>
            </p:cNvGrpSpPr>
            <p:nvPr/>
          </p:nvGrpSpPr>
          <p:grpSpPr bwMode="auto">
            <a:xfrm>
              <a:off x="9879623" y="3962400"/>
              <a:ext cx="1431925" cy="334963"/>
              <a:chOff x="460" y="3583"/>
              <a:chExt cx="902" cy="211"/>
            </a:xfrm>
          </p:grpSpPr>
          <p:sp>
            <p:nvSpPr>
              <p:cNvPr id="206" name="Arc 232"/>
              <p:cNvSpPr>
                <a:spLocks/>
              </p:cNvSpPr>
              <p:nvPr/>
            </p:nvSpPr>
            <p:spPr bwMode="auto">
              <a:xfrm rot="5400000">
                <a:off x="1146" y="3579"/>
                <a:ext cx="211" cy="22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07" name="Arc 233"/>
              <p:cNvSpPr>
                <a:spLocks/>
              </p:cNvSpPr>
              <p:nvPr/>
            </p:nvSpPr>
            <p:spPr bwMode="auto">
              <a:xfrm rot="10800000">
                <a:off x="460" y="3583"/>
                <a:ext cx="220" cy="211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203" name="Group 246"/>
            <p:cNvGrpSpPr>
              <a:grpSpLocks/>
            </p:cNvGrpSpPr>
            <p:nvPr/>
          </p:nvGrpSpPr>
          <p:grpSpPr bwMode="auto">
            <a:xfrm>
              <a:off x="9879623" y="6096000"/>
              <a:ext cx="1431925" cy="333375"/>
              <a:chOff x="460" y="2784"/>
              <a:chExt cx="902" cy="210"/>
            </a:xfrm>
          </p:grpSpPr>
          <p:sp>
            <p:nvSpPr>
              <p:cNvPr id="204" name="Arc 247"/>
              <p:cNvSpPr>
                <a:spLocks/>
              </p:cNvSpPr>
              <p:nvPr/>
            </p:nvSpPr>
            <p:spPr bwMode="auto">
              <a:xfrm>
                <a:off x="1142" y="2784"/>
                <a:ext cx="220" cy="21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05" name="Arc 248"/>
              <p:cNvSpPr>
                <a:spLocks/>
              </p:cNvSpPr>
              <p:nvPr/>
            </p:nvSpPr>
            <p:spPr bwMode="auto">
              <a:xfrm rot="-5400000">
                <a:off x="465" y="2779"/>
                <a:ext cx="210" cy="22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</p:grp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52400"/>
            <a:ext cx="8686800" cy="533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Train Example (Wormhole-Routed Network)</a:t>
            </a:r>
          </a:p>
        </p:txBody>
      </p:sp>
      <p:sp>
        <p:nvSpPr>
          <p:cNvPr id="555150" name="Rectangle 142"/>
          <p:cNvSpPr>
            <a:spLocks noGrp="1" noChangeArrowheads="1"/>
          </p:cNvSpPr>
          <p:nvPr>
            <p:ph type="body" idx="1"/>
          </p:nvPr>
        </p:nvSpPr>
        <p:spPr>
          <a:xfrm>
            <a:off x="533400" y="685801"/>
            <a:ext cx="11049000" cy="2778125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Circular dependency (Deadlock!)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Each train wants to turn </a:t>
            </a:r>
            <a:r>
              <a:rPr lang="en-US" altLang="ko-KR" dirty="0" smtClean="0">
                <a:ea typeface="굴림" panose="020B0600000101010101" pitchFamily="34" charset="-127"/>
              </a:rPr>
              <a:t>right, but is blocked by other trains</a:t>
            </a: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Similar problem to multiprocessor </a:t>
            </a:r>
            <a:r>
              <a:rPr lang="en-US" altLang="ko-KR" dirty="0" smtClean="0">
                <a:ea typeface="굴림" panose="020B0600000101010101" pitchFamily="34" charset="-127"/>
              </a:rPr>
              <a:t>networks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Wormhole-Routed Network: Messages trail through network like a “worm”</a:t>
            </a: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Fix? Imagine grid extends in all four directions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Force ordering of channels</a:t>
            </a:r>
            <a:r>
              <a:rPr lang="en-US" altLang="ko-KR" dirty="0">
                <a:ea typeface="굴림" panose="020B0600000101010101" pitchFamily="34" charset="-127"/>
              </a:rPr>
              <a:t> (tracks)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Protocol: Always go east-west first, then north-south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Called “dimension ordering” (X then Y)</a:t>
            </a:r>
          </a:p>
        </p:txBody>
      </p:sp>
      <p:grpSp>
        <p:nvGrpSpPr>
          <p:cNvPr id="28677" name="Group 139"/>
          <p:cNvGrpSpPr>
            <a:grpSpLocks/>
          </p:cNvGrpSpPr>
          <p:nvPr/>
        </p:nvGrpSpPr>
        <p:grpSpPr bwMode="auto">
          <a:xfrm>
            <a:off x="0" y="4370388"/>
            <a:ext cx="12192000" cy="1670050"/>
            <a:chOff x="1104" y="1564"/>
            <a:chExt cx="3312" cy="1592"/>
          </a:xfrm>
        </p:grpSpPr>
        <p:sp>
          <p:nvSpPr>
            <p:cNvPr id="28790" name="Line 129"/>
            <p:cNvSpPr>
              <a:spLocks noChangeShapeType="1"/>
            </p:cNvSpPr>
            <p:nvPr/>
          </p:nvSpPr>
          <p:spPr bwMode="auto">
            <a:xfrm>
              <a:off x="1104" y="1564"/>
              <a:ext cx="33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28791" name="Line 130"/>
            <p:cNvSpPr>
              <a:spLocks noChangeShapeType="1"/>
            </p:cNvSpPr>
            <p:nvPr/>
          </p:nvSpPr>
          <p:spPr bwMode="auto">
            <a:xfrm>
              <a:off x="1104" y="3156"/>
              <a:ext cx="33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</p:grpSp>
      <p:grpSp>
        <p:nvGrpSpPr>
          <p:cNvPr id="28678" name="Group 149"/>
          <p:cNvGrpSpPr>
            <a:grpSpLocks/>
          </p:cNvGrpSpPr>
          <p:nvPr/>
        </p:nvGrpSpPr>
        <p:grpSpPr bwMode="auto">
          <a:xfrm>
            <a:off x="5292725" y="3429000"/>
            <a:ext cx="1500188" cy="3429000"/>
            <a:chOff x="2374" y="2068"/>
            <a:chExt cx="945" cy="2252"/>
          </a:xfrm>
        </p:grpSpPr>
        <p:sp>
          <p:nvSpPr>
            <p:cNvPr id="28788" name="Line 128"/>
            <p:cNvSpPr>
              <a:spLocks noChangeShapeType="1"/>
            </p:cNvSpPr>
            <p:nvPr/>
          </p:nvSpPr>
          <p:spPr bwMode="auto">
            <a:xfrm>
              <a:off x="3319" y="2068"/>
              <a:ext cx="0" cy="225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28789" name="Line 133"/>
            <p:cNvSpPr>
              <a:spLocks noChangeShapeType="1"/>
            </p:cNvSpPr>
            <p:nvPr/>
          </p:nvSpPr>
          <p:spPr bwMode="auto">
            <a:xfrm>
              <a:off x="2374" y="2068"/>
              <a:ext cx="0" cy="22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</p:grpSp>
      <p:sp>
        <p:nvSpPr>
          <p:cNvPr id="28679" name="Arc 134"/>
          <p:cNvSpPr>
            <a:spLocks/>
          </p:cNvSpPr>
          <p:nvPr/>
        </p:nvSpPr>
        <p:spPr bwMode="auto">
          <a:xfrm>
            <a:off x="6408738" y="4403726"/>
            <a:ext cx="349250" cy="333375"/>
          </a:xfrm>
          <a:custGeom>
            <a:avLst/>
            <a:gdLst>
              <a:gd name="T0" fmla="*/ 0 w 21600"/>
              <a:gd name="T1" fmla="*/ 0 h 21600"/>
              <a:gd name="T2" fmla="*/ 5647017 w 21600"/>
              <a:gd name="T3" fmla="*/ 5145319 h 21600"/>
              <a:gd name="T4" fmla="*/ 0 w 21600"/>
              <a:gd name="T5" fmla="*/ 5145319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8680" name="Arc 135"/>
          <p:cNvSpPr>
            <a:spLocks/>
          </p:cNvSpPr>
          <p:nvPr/>
        </p:nvSpPr>
        <p:spPr bwMode="auto">
          <a:xfrm rot="-5400000">
            <a:off x="5334001" y="4395788"/>
            <a:ext cx="333375" cy="349250"/>
          </a:xfrm>
          <a:custGeom>
            <a:avLst/>
            <a:gdLst>
              <a:gd name="T0" fmla="*/ 0 w 21600"/>
              <a:gd name="T1" fmla="*/ 0 h 21600"/>
              <a:gd name="T2" fmla="*/ 5145319 w 21600"/>
              <a:gd name="T3" fmla="*/ 5647017 h 21600"/>
              <a:gd name="T4" fmla="*/ 0 w 21600"/>
              <a:gd name="T5" fmla="*/ 564701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8681" name="Arc 136"/>
          <p:cNvSpPr>
            <a:spLocks/>
          </p:cNvSpPr>
          <p:nvPr/>
        </p:nvSpPr>
        <p:spPr bwMode="auto">
          <a:xfrm rot="5400000">
            <a:off x="6415882" y="5664994"/>
            <a:ext cx="334962" cy="349250"/>
          </a:xfrm>
          <a:custGeom>
            <a:avLst/>
            <a:gdLst>
              <a:gd name="T0" fmla="*/ 0 w 21600"/>
              <a:gd name="T1" fmla="*/ 0 h 21600"/>
              <a:gd name="T2" fmla="*/ 5194423 w 21600"/>
              <a:gd name="T3" fmla="*/ 5647017 h 21600"/>
              <a:gd name="T4" fmla="*/ 0 w 21600"/>
              <a:gd name="T5" fmla="*/ 564701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8682" name="Arc 137"/>
          <p:cNvSpPr>
            <a:spLocks/>
          </p:cNvSpPr>
          <p:nvPr/>
        </p:nvSpPr>
        <p:spPr bwMode="auto">
          <a:xfrm rot="10800000">
            <a:off x="5326063" y="5672138"/>
            <a:ext cx="349250" cy="334962"/>
          </a:xfrm>
          <a:custGeom>
            <a:avLst/>
            <a:gdLst>
              <a:gd name="T0" fmla="*/ 0 w 21600"/>
              <a:gd name="T1" fmla="*/ 0 h 21600"/>
              <a:gd name="T2" fmla="*/ 5647017 w 21600"/>
              <a:gd name="T3" fmla="*/ 5194423 h 21600"/>
              <a:gd name="T4" fmla="*/ 0 w 21600"/>
              <a:gd name="T5" fmla="*/ 5194423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grpSp>
        <p:nvGrpSpPr>
          <p:cNvPr id="28683" name="Group 84"/>
          <p:cNvGrpSpPr>
            <a:grpSpLocks/>
          </p:cNvGrpSpPr>
          <p:nvPr/>
        </p:nvGrpSpPr>
        <p:grpSpPr bwMode="auto">
          <a:xfrm rot="5400000">
            <a:off x="5951539" y="4411664"/>
            <a:ext cx="2103437" cy="350837"/>
            <a:chOff x="624" y="960"/>
            <a:chExt cx="3325" cy="531"/>
          </a:xfrm>
        </p:grpSpPr>
        <p:grpSp>
          <p:nvGrpSpPr>
            <p:cNvPr id="28767" name="Group 85"/>
            <p:cNvGrpSpPr>
              <a:grpSpLocks/>
            </p:cNvGrpSpPr>
            <p:nvPr/>
          </p:nvGrpSpPr>
          <p:grpSpPr bwMode="auto">
            <a:xfrm>
              <a:off x="624" y="1008"/>
              <a:ext cx="1073" cy="483"/>
              <a:chOff x="2375" y="2170"/>
              <a:chExt cx="1073" cy="483"/>
            </a:xfrm>
          </p:grpSpPr>
          <p:sp>
            <p:nvSpPr>
              <p:cNvPr id="28781" name="Freeform 86"/>
              <p:cNvSpPr>
                <a:spLocks/>
              </p:cNvSpPr>
              <p:nvPr/>
            </p:nvSpPr>
            <p:spPr bwMode="auto">
              <a:xfrm>
                <a:off x="2375" y="2170"/>
                <a:ext cx="1073" cy="483"/>
              </a:xfrm>
              <a:custGeom>
                <a:avLst/>
                <a:gdLst>
                  <a:gd name="T0" fmla="*/ 245 w 1073"/>
                  <a:gd name="T1" fmla="*/ 482 h 483"/>
                  <a:gd name="T2" fmla="*/ 260 w 1073"/>
                  <a:gd name="T3" fmla="*/ 477 h 483"/>
                  <a:gd name="T4" fmla="*/ 272 w 1073"/>
                  <a:gd name="T5" fmla="*/ 468 h 483"/>
                  <a:gd name="T6" fmla="*/ 282 w 1073"/>
                  <a:gd name="T7" fmla="*/ 455 h 483"/>
                  <a:gd name="T8" fmla="*/ 288 w 1073"/>
                  <a:gd name="T9" fmla="*/ 455 h 483"/>
                  <a:gd name="T10" fmla="*/ 298 w 1073"/>
                  <a:gd name="T11" fmla="*/ 468 h 483"/>
                  <a:gd name="T12" fmla="*/ 311 w 1073"/>
                  <a:gd name="T13" fmla="*/ 477 h 483"/>
                  <a:gd name="T14" fmla="*/ 326 w 1073"/>
                  <a:gd name="T15" fmla="*/ 482 h 483"/>
                  <a:gd name="T16" fmla="*/ 344 w 1073"/>
                  <a:gd name="T17" fmla="*/ 482 h 483"/>
                  <a:gd name="T18" fmla="*/ 362 w 1073"/>
                  <a:gd name="T19" fmla="*/ 474 h 483"/>
                  <a:gd name="T20" fmla="*/ 376 w 1073"/>
                  <a:gd name="T21" fmla="*/ 459 h 483"/>
                  <a:gd name="T22" fmla="*/ 385 w 1073"/>
                  <a:gd name="T23" fmla="*/ 441 h 483"/>
                  <a:gd name="T24" fmla="*/ 734 w 1073"/>
                  <a:gd name="T25" fmla="*/ 430 h 483"/>
                  <a:gd name="T26" fmla="*/ 739 w 1073"/>
                  <a:gd name="T27" fmla="*/ 450 h 483"/>
                  <a:gd name="T28" fmla="*/ 750 w 1073"/>
                  <a:gd name="T29" fmla="*/ 468 h 483"/>
                  <a:gd name="T30" fmla="*/ 767 w 1073"/>
                  <a:gd name="T31" fmla="*/ 479 h 483"/>
                  <a:gd name="T32" fmla="*/ 786 w 1073"/>
                  <a:gd name="T33" fmla="*/ 483 h 483"/>
                  <a:gd name="T34" fmla="*/ 801 w 1073"/>
                  <a:gd name="T35" fmla="*/ 481 h 483"/>
                  <a:gd name="T36" fmla="*/ 816 w 1073"/>
                  <a:gd name="T37" fmla="*/ 473 h 483"/>
                  <a:gd name="T38" fmla="*/ 827 w 1073"/>
                  <a:gd name="T39" fmla="*/ 462 h 483"/>
                  <a:gd name="T40" fmla="*/ 835 w 1073"/>
                  <a:gd name="T41" fmla="*/ 447 h 483"/>
                  <a:gd name="T42" fmla="*/ 843 w 1073"/>
                  <a:gd name="T43" fmla="*/ 462 h 483"/>
                  <a:gd name="T44" fmla="*/ 853 w 1073"/>
                  <a:gd name="T45" fmla="*/ 473 h 483"/>
                  <a:gd name="T46" fmla="*/ 868 w 1073"/>
                  <a:gd name="T47" fmla="*/ 481 h 483"/>
                  <a:gd name="T48" fmla="*/ 883 w 1073"/>
                  <a:gd name="T49" fmla="*/ 483 h 483"/>
                  <a:gd name="T50" fmla="*/ 902 w 1073"/>
                  <a:gd name="T51" fmla="*/ 479 h 483"/>
                  <a:gd name="T52" fmla="*/ 919 w 1073"/>
                  <a:gd name="T53" fmla="*/ 468 h 483"/>
                  <a:gd name="T54" fmla="*/ 930 w 1073"/>
                  <a:gd name="T55" fmla="*/ 450 h 483"/>
                  <a:gd name="T56" fmla="*/ 935 w 1073"/>
                  <a:gd name="T57" fmla="*/ 430 h 483"/>
                  <a:gd name="T58" fmla="*/ 994 w 1073"/>
                  <a:gd name="T59" fmla="*/ 302 h 483"/>
                  <a:gd name="T60" fmla="*/ 59 w 1073"/>
                  <a:gd name="T61" fmla="*/ 0 h 483"/>
                  <a:gd name="T62" fmla="*/ 74 w 1073"/>
                  <a:gd name="T63" fmla="*/ 430 h 483"/>
                  <a:gd name="T64" fmla="*/ 187 w 1073"/>
                  <a:gd name="T65" fmla="*/ 441 h 483"/>
                  <a:gd name="T66" fmla="*/ 195 w 1073"/>
                  <a:gd name="T67" fmla="*/ 459 h 483"/>
                  <a:gd name="T68" fmla="*/ 209 w 1073"/>
                  <a:gd name="T69" fmla="*/ 474 h 483"/>
                  <a:gd name="T70" fmla="*/ 228 w 1073"/>
                  <a:gd name="T71" fmla="*/ 482 h 48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073" h="483">
                    <a:moveTo>
                      <a:pt x="237" y="483"/>
                    </a:moveTo>
                    <a:lnTo>
                      <a:pt x="245" y="482"/>
                    </a:lnTo>
                    <a:lnTo>
                      <a:pt x="253" y="481"/>
                    </a:lnTo>
                    <a:lnTo>
                      <a:pt x="260" y="477"/>
                    </a:lnTo>
                    <a:lnTo>
                      <a:pt x="267" y="473"/>
                    </a:lnTo>
                    <a:lnTo>
                      <a:pt x="272" y="468"/>
                    </a:lnTo>
                    <a:lnTo>
                      <a:pt x="278" y="462"/>
                    </a:lnTo>
                    <a:lnTo>
                      <a:pt x="282" y="455"/>
                    </a:lnTo>
                    <a:lnTo>
                      <a:pt x="285" y="447"/>
                    </a:lnTo>
                    <a:lnTo>
                      <a:pt x="288" y="455"/>
                    </a:lnTo>
                    <a:lnTo>
                      <a:pt x="294" y="462"/>
                    </a:lnTo>
                    <a:lnTo>
                      <a:pt x="298" y="468"/>
                    </a:lnTo>
                    <a:lnTo>
                      <a:pt x="305" y="473"/>
                    </a:lnTo>
                    <a:lnTo>
                      <a:pt x="311" y="477"/>
                    </a:lnTo>
                    <a:lnTo>
                      <a:pt x="319" y="481"/>
                    </a:lnTo>
                    <a:lnTo>
                      <a:pt x="326" y="482"/>
                    </a:lnTo>
                    <a:lnTo>
                      <a:pt x="334" y="483"/>
                    </a:lnTo>
                    <a:lnTo>
                      <a:pt x="344" y="482"/>
                    </a:lnTo>
                    <a:lnTo>
                      <a:pt x="354" y="479"/>
                    </a:lnTo>
                    <a:lnTo>
                      <a:pt x="362" y="474"/>
                    </a:lnTo>
                    <a:lnTo>
                      <a:pt x="370" y="468"/>
                    </a:lnTo>
                    <a:lnTo>
                      <a:pt x="376" y="459"/>
                    </a:lnTo>
                    <a:lnTo>
                      <a:pt x="382" y="450"/>
                    </a:lnTo>
                    <a:lnTo>
                      <a:pt x="385" y="441"/>
                    </a:lnTo>
                    <a:lnTo>
                      <a:pt x="386" y="430"/>
                    </a:lnTo>
                    <a:lnTo>
                      <a:pt x="734" y="430"/>
                    </a:lnTo>
                    <a:lnTo>
                      <a:pt x="735" y="441"/>
                    </a:lnTo>
                    <a:lnTo>
                      <a:pt x="739" y="450"/>
                    </a:lnTo>
                    <a:lnTo>
                      <a:pt x="744" y="459"/>
                    </a:lnTo>
                    <a:lnTo>
                      <a:pt x="750" y="468"/>
                    </a:lnTo>
                    <a:lnTo>
                      <a:pt x="758" y="474"/>
                    </a:lnTo>
                    <a:lnTo>
                      <a:pt x="767" y="479"/>
                    </a:lnTo>
                    <a:lnTo>
                      <a:pt x="776" y="482"/>
                    </a:lnTo>
                    <a:lnTo>
                      <a:pt x="786" y="483"/>
                    </a:lnTo>
                    <a:lnTo>
                      <a:pt x="794" y="482"/>
                    </a:lnTo>
                    <a:lnTo>
                      <a:pt x="801" y="481"/>
                    </a:lnTo>
                    <a:lnTo>
                      <a:pt x="809" y="477"/>
                    </a:lnTo>
                    <a:lnTo>
                      <a:pt x="816" y="473"/>
                    </a:lnTo>
                    <a:lnTo>
                      <a:pt x="822" y="468"/>
                    </a:lnTo>
                    <a:lnTo>
                      <a:pt x="827" y="462"/>
                    </a:lnTo>
                    <a:lnTo>
                      <a:pt x="832" y="455"/>
                    </a:lnTo>
                    <a:lnTo>
                      <a:pt x="835" y="447"/>
                    </a:lnTo>
                    <a:lnTo>
                      <a:pt x="838" y="455"/>
                    </a:lnTo>
                    <a:lnTo>
                      <a:pt x="843" y="462"/>
                    </a:lnTo>
                    <a:lnTo>
                      <a:pt x="848" y="468"/>
                    </a:lnTo>
                    <a:lnTo>
                      <a:pt x="853" y="473"/>
                    </a:lnTo>
                    <a:lnTo>
                      <a:pt x="860" y="477"/>
                    </a:lnTo>
                    <a:lnTo>
                      <a:pt x="868" y="481"/>
                    </a:lnTo>
                    <a:lnTo>
                      <a:pt x="875" y="482"/>
                    </a:lnTo>
                    <a:lnTo>
                      <a:pt x="883" y="483"/>
                    </a:lnTo>
                    <a:lnTo>
                      <a:pt x="893" y="482"/>
                    </a:lnTo>
                    <a:lnTo>
                      <a:pt x="902" y="479"/>
                    </a:lnTo>
                    <a:lnTo>
                      <a:pt x="911" y="474"/>
                    </a:lnTo>
                    <a:lnTo>
                      <a:pt x="919" y="468"/>
                    </a:lnTo>
                    <a:lnTo>
                      <a:pt x="925" y="459"/>
                    </a:lnTo>
                    <a:lnTo>
                      <a:pt x="930" y="450"/>
                    </a:lnTo>
                    <a:lnTo>
                      <a:pt x="934" y="441"/>
                    </a:lnTo>
                    <a:lnTo>
                      <a:pt x="935" y="430"/>
                    </a:lnTo>
                    <a:lnTo>
                      <a:pt x="1073" y="430"/>
                    </a:lnTo>
                    <a:lnTo>
                      <a:pt x="994" y="302"/>
                    </a:lnTo>
                    <a:lnTo>
                      <a:pt x="1038" y="0"/>
                    </a:lnTo>
                    <a:lnTo>
                      <a:pt x="59" y="0"/>
                    </a:lnTo>
                    <a:lnTo>
                      <a:pt x="0" y="309"/>
                    </a:lnTo>
                    <a:lnTo>
                      <a:pt x="74" y="430"/>
                    </a:lnTo>
                    <a:lnTo>
                      <a:pt x="185" y="430"/>
                    </a:lnTo>
                    <a:lnTo>
                      <a:pt x="187" y="441"/>
                    </a:lnTo>
                    <a:lnTo>
                      <a:pt x="190" y="450"/>
                    </a:lnTo>
                    <a:lnTo>
                      <a:pt x="195" y="459"/>
                    </a:lnTo>
                    <a:lnTo>
                      <a:pt x="202" y="468"/>
                    </a:lnTo>
                    <a:lnTo>
                      <a:pt x="209" y="474"/>
                    </a:lnTo>
                    <a:lnTo>
                      <a:pt x="218" y="479"/>
                    </a:lnTo>
                    <a:lnTo>
                      <a:pt x="228" y="482"/>
                    </a:lnTo>
                    <a:lnTo>
                      <a:pt x="237" y="4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82" name="Freeform 87"/>
              <p:cNvSpPr>
                <a:spLocks/>
              </p:cNvSpPr>
              <p:nvPr/>
            </p:nvSpPr>
            <p:spPr bwMode="auto">
              <a:xfrm>
                <a:off x="2415" y="2208"/>
                <a:ext cx="965" cy="354"/>
              </a:xfrm>
              <a:custGeom>
                <a:avLst/>
                <a:gdLst>
                  <a:gd name="T0" fmla="*/ 0 w 965"/>
                  <a:gd name="T1" fmla="*/ 264 h 354"/>
                  <a:gd name="T2" fmla="*/ 50 w 965"/>
                  <a:gd name="T3" fmla="*/ 0 h 354"/>
                  <a:gd name="T4" fmla="*/ 954 w 965"/>
                  <a:gd name="T5" fmla="*/ 0 h 354"/>
                  <a:gd name="T6" fmla="*/ 918 w 965"/>
                  <a:gd name="T7" fmla="*/ 249 h 354"/>
                  <a:gd name="T8" fmla="*/ 131 w 965"/>
                  <a:gd name="T9" fmla="*/ 249 h 354"/>
                  <a:gd name="T10" fmla="*/ 161 w 965"/>
                  <a:gd name="T11" fmla="*/ 287 h 354"/>
                  <a:gd name="T12" fmla="*/ 924 w 965"/>
                  <a:gd name="T13" fmla="*/ 287 h 354"/>
                  <a:gd name="T14" fmla="*/ 965 w 965"/>
                  <a:gd name="T15" fmla="*/ 354 h 354"/>
                  <a:gd name="T16" fmla="*/ 55 w 965"/>
                  <a:gd name="T17" fmla="*/ 354 h 354"/>
                  <a:gd name="T18" fmla="*/ 0 w 965"/>
                  <a:gd name="T19" fmla="*/ 264 h 3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65" h="354">
                    <a:moveTo>
                      <a:pt x="0" y="264"/>
                    </a:moveTo>
                    <a:lnTo>
                      <a:pt x="50" y="0"/>
                    </a:lnTo>
                    <a:lnTo>
                      <a:pt x="954" y="0"/>
                    </a:lnTo>
                    <a:lnTo>
                      <a:pt x="918" y="249"/>
                    </a:lnTo>
                    <a:lnTo>
                      <a:pt x="131" y="249"/>
                    </a:lnTo>
                    <a:lnTo>
                      <a:pt x="161" y="287"/>
                    </a:lnTo>
                    <a:lnTo>
                      <a:pt x="924" y="287"/>
                    </a:lnTo>
                    <a:lnTo>
                      <a:pt x="965" y="354"/>
                    </a:lnTo>
                    <a:lnTo>
                      <a:pt x="55" y="354"/>
                    </a:lnTo>
                    <a:lnTo>
                      <a:pt x="0" y="264"/>
                    </a:lnTo>
                    <a:close/>
                  </a:path>
                </a:pathLst>
              </a:custGeom>
              <a:solidFill>
                <a:srgbClr val="3FB2E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83" name="Freeform 88"/>
              <p:cNvSpPr>
                <a:spLocks/>
              </p:cNvSpPr>
              <p:nvPr/>
            </p:nvSpPr>
            <p:spPr bwMode="auto">
              <a:xfrm>
                <a:off x="2650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2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84" name="Freeform 89"/>
              <p:cNvSpPr>
                <a:spLocks/>
              </p:cNvSpPr>
              <p:nvPr/>
            </p:nvSpPr>
            <p:spPr bwMode="auto">
              <a:xfrm>
                <a:off x="2481" y="2262"/>
                <a:ext cx="138" cy="110"/>
              </a:xfrm>
              <a:custGeom>
                <a:avLst/>
                <a:gdLst>
                  <a:gd name="T0" fmla="*/ 122 w 138"/>
                  <a:gd name="T1" fmla="*/ 110 h 110"/>
                  <a:gd name="T2" fmla="*/ 138 w 138"/>
                  <a:gd name="T3" fmla="*/ 0 h 110"/>
                  <a:gd name="T4" fmla="*/ 15 w 138"/>
                  <a:gd name="T5" fmla="*/ 0 h 110"/>
                  <a:gd name="T6" fmla="*/ 0 w 138"/>
                  <a:gd name="T7" fmla="*/ 110 h 110"/>
                  <a:gd name="T8" fmla="*/ 122 w 138"/>
                  <a:gd name="T9" fmla="*/ 11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22" y="110"/>
                    </a:moveTo>
                    <a:lnTo>
                      <a:pt x="138" y="0"/>
                    </a:lnTo>
                    <a:lnTo>
                      <a:pt x="15" y="0"/>
                    </a:lnTo>
                    <a:lnTo>
                      <a:pt x="0" y="110"/>
                    </a:lnTo>
                    <a:lnTo>
                      <a:pt x="122" y="1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85" name="Freeform 90"/>
              <p:cNvSpPr>
                <a:spLocks/>
              </p:cNvSpPr>
              <p:nvPr/>
            </p:nvSpPr>
            <p:spPr bwMode="auto">
              <a:xfrm>
                <a:off x="2820" y="2262"/>
                <a:ext cx="137" cy="110"/>
              </a:xfrm>
              <a:custGeom>
                <a:avLst/>
                <a:gdLst>
                  <a:gd name="T0" fmla="*/ 137 w 137"/>
                  <a:gd name="T1" fmla="*/ 0 h 110"/>
                  <a:gd name="T2" fmla="*/ 16 w 137"/>
                  <a:gd name="T3" fmla="*/ 0 h 110"/>
                  <a:gd name="T4" fmla="*/ 0 w 137"/>
                  <a:gd name="T5" fmla="*/ 110 h 110"/>
                  <a:gd name="T6" fmla="*/ 122 w 137"/>
                  <a:gd name="T7" fmla="*/ 110 h 110"/>
                  <a:gd name="T8" fmla="*/ 137 w 137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110">
                    <a:moveTo>
                      <a:pt x="137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86" name="Freeform 91"/>
              <p:cNvSpPr>
                <a:spLocks/>
              </p:cNvSpPr>
              <p:nvPr/>
            </p:nvSpPr>
            <p:spPr bwMode="auto">
              <a:xfrm>
                <a:off x="2989" y="2262"/>
                <a:ext cx="136" cy="110"/>
              </a:xfrm>
              <a:custGeom>
                <a:avLst/>
                <a:gdLst>
                  <a:gd name="T0" fmla="*/ 136 w 136"/>
                  <a:gd name="T1" fmla="*/ 0 h 110"/>
                  <a:gd name="T2" fmla="*/ 16 w 136"/>
                  <a:gd name="T3" fmla="*/ 0 h 110"/>
                  <a:gd name="T4" fmla="*/ 0 w 136"/>
                  <a:gd name="T5" fmla="*/ 110 h 110"/>
                  <a:gd name="T6" fmla="*/ 121 w 136"/>
                  <a:gd name="T7" fmla="*/ 110 h 110"/>
                  <a:gd name="T8" fmla="*/ 136 w 136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" h="110">
                    <a:moveTo>
                      <a:pt x="136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1" y="11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87" name="Freeform 92"/>
              <p:cNvSpPr>
                <a:spLocks/>
              </p:cNvSpPr>
              <p:nvPr/>
            </p:nvSpPr>
            <p:spPr bwMode="auto">
              <a:xfrm>
                <a:off x="3162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3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3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768" name="Group 93"/>
            <p:cNvGrpSpPr>
              <a:grpSpLocks/>
            </p:cNvGrpSpPr>
            <p:nvPr/>
          </p:nvGrpSpPr>
          <p:grpSpPr bwMode="auto">
            <a:xfrm>
              <a:off x="2832" y="960"/>
              <a:ext cx="1117" cy="518"/>
              <a:chOff x="3847" y="1511"/>
              <a:chExt cx="1117" cy="518"/>
            </a:xfrm>
          </p:grpSpPr>
          <p:sp>
            <p:nvSpPr>
              <p:cNvPr id="28777" name="Freeform 94"/>
              <p:cNvSpPr>
                <a:spLocks/>
              </p:cNvSpPr>
              <p:nvPr/>
            </p:nvSpPr>
            <p:spPr bwMode="auto">
              <a:xfrm>
                <a:off x="3847" y="1511"/>
                <a:ext cx="1117" cy="518"/>
              </a:xfrm>
              <a:custGeom>
                <a:avLst/>
                <a:gdLst>
                  <a:gd name="T0" fmla="*/ 1117 w 1117"/>
                  <a:gd name="T1" fmla="*/ 161 h 518"/>
                  <a:gd name="T2" fmla="*/ 1114 w 1117"/>
                  <a:gd name="T3" fmla="*/ 145 h 518"/>
                  <a:gd name="T4" fmla="*/ 1105 w 1117"/>
                  <a:gd name="T5" fmla="*/ 132 h 518"/>
                  <a:gd name="T6" fmla="*/ 1092 w 1117"/>
                  <a:gd name="T7" fmla="*/ 123 h 518"/>
                  <a:gd name="T8" fmla="*/ 1078 w 1117"/>
                  <a:gd name="T9" fmla="*/ 121 h 518"/>
                  <a:gd name="T10" fmla="*/ 974 w 1117"/>
                  <a:gd name="T11" fmla="*/ 71 h 518"/>
                  <a:gd name="T12" fmla="*/ 970 w 1117"/>
                  <a:gd name="T13" fmla="*/ 57 h 518"/>
                  <a:gd name="T14" fmla="*/ 962 w 1117"/>
                  <a:gd name="T15" fmla="*/ 46 h 518"/>
                  <a:gd name="T16" fmla="*/ 950 w 1117"/>
                  <a:gd name="T17" fmla="*/ 39 h 518"/>
                  <a:gd name="T18" fmla="*/ 936 w 1117"/>
                  <a:gd name="T19" fmla="*/ 35 h 518"/>
                  <a:gd name="T20" fmla="*/ 760 w 1117"/>
                  <a:gd name="T21" fmla="*/ 0 h 518"/>
                  <a:gd name="T22" fmla="*/ 588 w 1117"/>
                  <a:gd name="T23" fmla="*/ 35 h 518"/>
                  <a:gd name="T24" fmla="*/ 0 w 1117"/>
                  <a:gd name="T25" fmla="*/ 344 h 518"/>
                  <a:gd name="T26" fmla="*/ 171 w 1117"/>
                  <a:gd name="T27" fmla="*/ 465 h 518"/>
                  <a:gd name="T28" fmla="*/ 176 w 1117"/>
                  <a:gd name="T29" fmla="*/ 485 h 518"/>
                  <a:gd name="T30" fmla="*/ 188 w 1117"/>
                  <a:gd name="T31" fmla="*/ 503 h 518"/>
                  <a:gd name="T32" fmla="*/ 204 w 1117"/>
                  <a:gd name="T33" fmla="*/ 514 h 518"/>
                  <a:gd name="T34" fmla="*/ 223 w 1117"/>
                  <a:gd name="T35" fmla="*/ 518 h 518"/>
                  <a:gd name="T36" fmla="*/ 239 w 1117"/>
                  <a:gd name="T37" fmla="*/ 516 h 518"/>
                  <a:gd name="T38" fmla="*/ 253 w 1117"/>
                  <a:gd name="T39" fmla="*/ 508 h 518"/>
                  <a:gd name="T40" fmla="*/ 264 w 1117"/>
                  <a:gd name="T41" fmla="*/ 497 h 518"/>
                  <a:gd name="T42" fmla="*/ 271 w 1117"/>
                  <a:gd name="T43" fmla="*/ 482 h 518"/>
                  <a:gd name="T44" fmla="*/ 280 w 1117"/>
                  <a:gd name="T45" fmla="*/ 497 h 518"/>
                  <a:gd name="T46" fmla="*/ 291 w 1117"/>
                  <a:gd name="T47" fmla="*/ 508 h 518"/>
                  <a:gd name="T48" fmla="*/ 305 w 1117"/>
                  <a:gd name="T49" fmla="*/ 516 h 518"/>
                  <a:gd name="T50" fmla="*/ 320 w 1117"/>
                  <a:gd name="T51" fmla="*/ 518 h 518"/>
                  <a:gd name="T52" fmla="*/ 339 w 1117"/>
                  <a:gd name="T53" fmla="*/ 514 h 518"/>
                  <a:gd name="T54" fmla="*/ 356 w 1117"/>
                  <a:gd name="T55" fmla="*/ 503 h 518"/>
                  <a:gd name="T56" fmla="*/ 368 w 1117"/>
                  <a:gd name="T57" fmla="*/ 485 h 518"/>
                  <a:gd name="T58" fmla="*/ 372 w 1117"/>
                  <a:gd name="T59" fmla="*/ 465 h 518"/>
                  <a:gd name="T60" fmla="*/ 718 w 1117"/>
                  <a:gd name="T61" fmla="*/ 476 h 518"/>
                  <a:gd name="T62" fmla="*/ 727 w 1117"/>
                  <a:gd name="T63" fmla="*/ 494 h 518"/>
                  <a:gd name="T64" fmla="*/ 741 w 1117"/>
                  <a:gd name="T65" fmla="*/ 509 h 518"/>
                  <a:gd name="T66" fmla="*/ 759 w 1117"/>
                  <a:gd name="T67" fmla="*/ 517 h 518"/>
                  <a:gd name="T68" fmla="*/ 776 w 1117"/>
                  <a:gd name="T69" fmla="*/ 517 h 518"/>
                  <a:gd name="T70" fmla="*/ 792 w 1117"/>
                  <a:gd name="T71" fmla="*/ 512 h 518"/>
                  <a:gd name="T72" fmla="*/ 805 w 1117"/>
                  <a:gd name="T73" fmla="*/ 503 h 518"/>
                  <a:gd name="T74" fmla="*/ 814 w 1117"/>
                  <a:gd name="T75" fmla="*/ 490 h 518"/>
                  <a:gd name="T76" fmla="*/ 821 w 1117"/>
                  <a:gd name="T77" fmla="*/ 490 h 518"/>
                  <a:gd name="T78" fmla="*/ 831 w 1117"/>
                  <a:gd name="T79" fmla="*/ 503 h 518"/>
                  <a:gd name="T80" fmla="*/ 843 w 1117"/>
                  <a:gd name="T81" fmla="*/ 512 h 518"/>
                  <a:gd name="T82" fmla="*/ 858 w 1117"/>
                  <a:gd name="T83" fmla="*/ 517 h 518"/>
                  <a:gd name="T84" fmla="*/ 875 w 1117"/>
                  <a:gd name="T85" fmla="*/ 517 h 518"/>
                  <a:gd name="T86" fmla="*/ 894 w 1117"/>
                  <a:gd name="T87" fmla="*/ 509 h 518"/>
                  <a:gd name="T88" fmla="*/ 908 w 1117"/>
                  <a:gd name="T89" fmla="*/ 494 h 518"/>
                  <a:gd name="T90" fmla="*/ 916 w 1117"/>
                  <a:gd name="T91" fmla="*/ 476 h 518"/>
                  <a:gd name="T92" fmla="*/ 1112 w 1117"/>
                  <a:gd name="T93" fmla="*/ 465 h 518"/>
                  <a:gd name="T94" fmla="*/ 1112 w 1117"/>
                  <a:gd name="T95" fmla="*/ 351 h 51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117" h="518">
                    <a:moveTo>
                      <a:pt x="1112" y="351"/>
                    </a:moveTo>
                    <a:lnTo>
                      <a:pt x="1117" y="161"/>
                    </a:lnTo>
                    <a:lnTo>
                      <a:pt x="1116" y="152"/>
                    </a:lnTo>
                    <a:lnTo>
                      <a:pt x="1114" y="145"/>
                    </a:lnTo>
                    <a:lnTo>
                      <a:pt x="1110" y="138"/>
                    </a:lnTo>
                    <a:lnTo>
                      <a:pt x="1105" y="132"/>
                    </a:lnTo>
                    <a:lnTo>
                      <a:pt x="1099" y="126"/>
                    </a:lnTo>
                    <a:lnTo>
                      <a:pt x="1092" y="123"/>
                    </a:lnTo>
                    <a:lnTo>
                      <a:pt x="1086" y="122"/>
                    </a:lnTo>
                    <a:lnTo>
                      <a:pt x="1078" y="121"/>
                    </a:lnTo>
                    <a:lnTo>
                      <a:pt x="990" y="121"/>
                    </a:lnTo>
                    <a:lnTo>
                      <a:pt x="974" y="71"/>
                    </a:lnTo>
                    <a:lnTo>
                      <a:pt x="973" y="64"/>
                    </a:lnTo>
                    <a:lnTo>
                      <a:pt x="970" y="57"/>
                    </a:lnTo>
                    <a:lnTo>
                      <a:pt x="966" y="52"/>
                    </a:lnTo>
                    <a:lnTo>
                      <a:pt x="962" y="46"/>
                    </a:lnTo>
                    <a:lnTo>
                      <a:pt x="956" y="42"/>
                    </a:lnTo>
                    <a:lnTo>
                      <a:pt x="950" y="39"/>
                    </a:lnTo>
                    <a:lnTo>
                      <a:pt x="943" y="36"/>
                    </a:lnTo>
                    <a:lnTo>
                      <a:pt x="936" y="35"/>
                    </a:lnTo>
                    <a:lnTo>
                      <a:pt x="792" y="35"/>
                    </a:lnTo>
                    <a:lnTo>
                      <a:pt x="760" y="0"/>
                    </a:lnTo>
                    <a:lnTo>
                      <a:pt x="618" y="0"/>
                    </a:lnTo>
                    <a:lnTo>
                      <a:pt x="588" y="35"/>
                    </a:lnTo>
                    <a:lnTo>
                      <a:pt x="44" y="35"/>
                    </a:lnTo>
                    <a:lnTo>
                      <a:pt x="0" y="344"/>
                    </a:lnTo>
                    <a:lnTo>
                      <a:pt x="73" y="465"/>
                    </a:lnTo>
                    <a:lnTo>
                      <a:pt x="171" y="465"/>
                    </a:lnTo>
                    <a:lnTo>
                      <a:pt x="172" y="476"/>
                    </a:lnTo>
                    <a:lnTo>
                      <a:pt x="176" y="485"/>
                    </a:lnTo>
                    <a:lnTo>
                      <a:pt x="181" y="494"/>
                    </a:lnTo>
                    <a:lnTo>
                      <a:pt x="188" y="503"/>
                    </a:lnTo>
                    <a:lnTo>
                      <a:pt x="195" y="509"/>
                    </a:lnTo>
                    <a:lnTo>
                      <a:pt x="204" y="514"/>
                    </a:lnTo>
                    <a:lnTo>
                      <a:pt x="214" y="517"/>
                    </a:lnTo>
                    <a:lnTo>
                      <a:pt x="223" y="518"/>
                    </a:lnTo>
                    <a:lnTo>
                      <a:pt x="231" y="517"/>
                    </a:lnTo>
                    <a:lnTo>
                      <a:pt x="239" y="516"/>
                    </a:lnTo>
                    <a:lnTo>
                      <a:pt x="246" y="512"/>
                    </a:lnTo>
                    <a:lnTo>
                      <a:pt x="253" y="508"/>
                    </a:lnTo>
                    <a:lnTo>
                      <a:pt x="258" y="503"/>
                    </a:lnTo>
                    <a:lnTo>
                      <a:pt x="264" y="497"/>
                    </a:lnTo>
                    <a:lnTo>
                      <a:pt x="268" y="490"/>
                    </a:lnTo>
                    <a:lnTo>
                      <a:pt x="271" y="482"/>
                    </a:lnTo>
                    <a:lnTo>
                      <a:pt x="274" y="490"/>
                    </a:lnTo>
                    <a:lnTo>
                      <a:pt x="280" y="497"/>
                    </a:lnTo>
                    <a:lnTo>
                      <a:pt x="284" y="503"/>
                    </a:lnTo>
                    <a:lnTo>
                      <a:pt x="291" y="508"/>
                    </a:lnTo>
                    <a:lnTo>
                      <a:pt x="297" y="512"/>
                    </a:lnTo>
                    <a:lnTo>
                      <a:pt x="305" y="516"/>
                    </a:lnTo>
                    <a:lnTo>
                      <a:pt x="312" y="517"/>
                    </a:lnTo>
                    <a:lnTo>
                      <a:pt x="320" y="518"/>
                    </a:lnTo>
                    <a:lnTo>
                      <a:pt x="330" y="517"/>
                    </a:lnTo>
                    <a:lnTo>
                      <a:pt x="339" y="514"/>
                    </a:lnTo>
                    <a:lnTo>
                      <a:pt x="348" y="509"/>
                    </a:lnTo>
                    <a:lnTo>
                      <a:pt x="356" y="503"/>
                    </a:lnTo>
                    <a:lnTo>
                      <a:pt x="362" y="494"/>
                    </a:lnTo>
                    <a:lnTo>
                      <a:pt x="368" y="485"/>
                    </a:lnTo>
                    <a:lnTo>
                      <a:pt x="371" y="476"/>
                    </a:lnTo>
                    <a:lnTo>
                      <a:pt x="372" y="465"/>
                    </a:lnTo>
                    <a:lnTo>
                      <a:pt x="717" y="465"/>
                    </a:lnTo>
                    <a:lnTo>
                      <a:pt x="718" y="476"/>
                    </a:lnTo>
                    <a:lnTo>
                      <a:pt x="721" y="485"/>
                    </a:lnTo>
                    <a:lnTo>
                      <a:pt x="727" y="494"/>
                    </a:lnTo>
                    <a:lnTo>
                      <a:pt x="733" y="503"/>
                    </a:lnTo>
                    <a:lnTo>
                      <a:pt x="741" y="509"/>
                    </a:lnTo>
                    <a:lnTo>
                      <a:pt x="749" y="514"/>
                    </a:lnTo>
                    <a:lnTo>
                      <a:pt x="759" y="517"/>
                    </a:lnTo>
                    <a:lnTo>
                      <a:pt x="769" y="518"/>
                    </a:lnTo>
                    <a:lnTo>
                      <a:pt x="776" y="517"/>
                    </a:lnTo>
                    <a:lnTo>
                      <a:pt x="784" y="516"/>
                    </a:lnTo>
                    <a:lnTo>
                      <a:pt x="792" y="512"/>
                    </a:lnTo>
                    <a:lnTo>
                      <a:pt x="798" y="508"/>
                    </a:lnTo>
                    <a:lnTo>
                      <a:pt x="805" y="503"/>
                    </a:lnTo>
                    <a:lnTo>
                      <a:pt x="810" y="497"/>
                    </a:lnTo>
                    <a:lnTo>
                      <a:pt x="814" y="490"/>
                    </a:lnTo>
                    <a:lnTo>
                      <a:pt x="818" y="482"/>
                    </a:lnTo>
                    <a:lnTo>
                      <a:pt x="821" y="490"/>
                    </a:lnTo>
                    <a:lnTo>
                      <a:pt x="825" y="497"/>
                    </a:lnTo>
                    <a:lnTo>
                      <a:pt x="831" y="503"/>
                    </a:lnTo>
                    <a:lnTo>
                      <a:pt x="836" y="508"/>
                    </a:lnTo>
                    <a:lnTo>
                      <a:pt x="843" y="512"/>
                    </a:lnTo>
                    <a:lnTo>
                      <a:pt x="850" y="516"/>
                    </a:lnTo>
                    <a:lnTo>
                      <a:pt x="858" y="517"/>
                    </a:lnTo>
                    <a:lnTo>
                      <a:pt x="865" y="518"/>
                    </a:lnTo>
                    <a:lnTo>
                      <a:pt x="875" y="517"/>
                    </a:lnTo>
                    <a:lnTo>
                      <a:pt x="885" y="514"/>
                    </a:lnTo>
                    <a:lnTo>
                      <a:pt x="894" y="509"/>
                    </a:lnTo>
                    <a:lnTo>
                      <a:pt x="901" y="503"/>
                    </a:lnTo>
                    <a:lnTo>
                      <a:pt x="908" y="494"/>
                    </a:lnTo>
                    <a:lnTo>
                      <a:pt x="913" y="485"/>
                    </a:lnTo>
                    <a:lnTo>
                      <a:pt x="916" y="476"/>
                    </a:lnTo>
                    <a:lnTo>
                      <a:pt x="917" y="465"/>
                    </a:lnTo>
                    <a:lnTo>
                      <a:pt x="1112" y="465"/>
                    </a:lnTo>
                    <a:lnTo>
                      <a:pt x="1066" y="401"/>
                    </a:lnTo>
                    <a:lnTo>
                      <a:pt x="1112" y="3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78" name="Freeform 95"/>
              <p:cNvSpPr>
                <a:spLocks/>
              </p:cNvSpPr>
              <p:nvPr/>
            </p:nvSpPr>
            <p:spPr bwMode="auto">
              <a:xfrm>
                <a:off x="3888" y="1584"/>
                <a:ext cx="1038" cy="354"/>
              </a:xfrm>
              <a:custGeom>
                <a:avLst/>
                <a:gdLst>
                  <a:gd name="T0" fmla="*/ 1033 w 1038"/>
                  <a:gd name="T1" fmla="*/ 263 h 354"/>
                  <a:gd name="T2" fmla="*/ 976 w 1038"/>
                  <a:gd name="T3" fmla="*/ 325 h 354"/>
                  <a:gd name="T4" fmla="*/ 997 w 1038"/>
                  <a:gd name="T5" fmla="*/ 354 h 354"/>
                  <a:gd name="T6" fmla="*/ 53 w 1038"/>
                  <a:gd name="T7" fmla="*/ 354 h 354"/>
                  <a:gd name="T8" fmla="*/ 12 w 1038"/>
                  <a:gd name="T9" fmla="*/ 287 h 354"/>
                  <a:gd name="T10" fmla="*/ 869 w 1038"/>
                  <a:gd name="T11" fmla="*/ 287 h 354"/>
                  <a:gd name="T12" fmla="*/ 842 w 1038"/>
                  <a:gd name="T13" fmla="*/ 249 h 354"/>
                  <a:gd name="T14" fmla="*/ 0 w 1038"/>
                  <a:gd name="T15" fmla="*/ 249 h 354"/>
                  <a:gd name="T16" fmla="*/ 36 w 1038"/>
                  <a:gd name="T17" fmla="*/ 0 h 354"/>
                  <a:gd name="T18" fmla="*/ 895 w 1038"/>
                  <a:gd name="T19" fmla="*/ 0 h 354"/>
                  <a:gd name="T20" fmla="*/ 895 w 1038"/>
                  <a:gd name="T21" fmla="*/ 0 h 354"/>
                  <a:gd name="T22" fmla="*/ 895 w 1038"/>
                  <a:gd name="T23" fmla="*/ 1 h 354"/>
                  <a:gd name="T24" fmla="*/ 895 w 1038"/>
                  <a:gd name="T25" fmla="*/ 1 h 354"/>
                  <a:gd name="T26" fmla="*/ 895 w 1038"/>
                  <a:gd name="T27" fmla="*/ 2 h 354"/>
                  <a:gd name="T28" fmla="*/ 895 w 1038"/>
                  <a:gd name="T29" fmla="*/ 5 h 354"/>
                  <a:gd name="T30" fmla="*/ 904 w 1038"/>
                  <a:gd name="T31" fmla="*/ 26 h 354"/>
                  <a:gd name="T32" fmla="*/ 788 w 1038"/>
                  <a:gd name="T33" fmla="*/ 26 h 354"/>
                  <a:gd name="T34" fmla="*/ 816 w 1038"/>
                  <a:gd name="T35" fmla="*/ 83 h 354"/>
                  <a:gd name="T36" fmla="*/ 1037 w 1038"/>
                  <a:gd name="T37" fmla="*/ 85 h 354"/>
                  <a:gd name="T38" fmla="*/ 1037 w 1038"/>
                  <a:gd name="T39" fmla="*/ 85 h 354"/>
                  <a:gd name="T40" fmla="*/ 1038 w 1038"/>
                  <a:gd name="T41" fmla="*/ 86 h 354"/>
                  <a:gd name="T42" fmla="*/ 1038 w 1038"/>
                  <a:gd name="T43" fmla="*/ 86 h 354"/>
                  <a:gd name="T44" fmla="*/ 1038 w 1038"/>
                  <a:gd name="T45" fmla="*/ 87 h 354"/>
                  <a:gd name="T46" fmla="*/ 1033 w 1038"/>
                  <a:gd name="T47" fmla="*/ 263 h 35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038" h="354">
                    <a:moveTo>
                      <a:pt x="1033" y="263"/>
                    </a:moveTo>
                    <a:lnTo>
                      <a:pt x="976" y="325"/>
                    </a:lnTo>
                    <a:lnTo>
                      <a:pt x="997" y="354"/>
                    </a:lnTo>
                    <a:lnTo>
                      <a:pt x="53" y="354"/>
                    </a:lnTo>
                    <a:lnTo>
                      <a:pt x="12" y="287"/>
                    </a:lnTo>
                    <a:lnTo>
                      <a:pt x="869" y="287"/>
                    </a:lnTo>
                    <a:lnTo>
                      <a:pt x="842" y="249"/>
                    </a:lnTo>
                    <a:lnTo>
                      <a:pt x="0" y="249"/>
                    </a:lnTo>
                    <a:lnTo>
                      <a:pt x="36" y="0"/>
                    </a:lnTo>
                    <a:lnTo>
                      <a:pt x="895" y="0"/>
                    </a:lnTo>
                    <a:lnTo>
                      <a:pt x="895" y="1"/>
                    </a:lnTo>
                    <a:lnTo>
                      <a:pt x="895" y="2"/>
                    </a:lnTo>
                    <a:lnTo>
                      <a:pt x="895" y="5"/>
                    </a:lnTo>
                    <a:lnTo>
                      <a:pt x="904" y="26"/>
                    </a:lnTo>
                    <a:lnTo>
                      <a:pt x="788" y="26"/>
                    </a:lnTo>
                    <a:lnTo>
                      <a:pt x="816" y="83"/>
                    </a:lnTo>
                    <a:lnTo>
                      <a:pt x="1037" y="85"/>
                    </a:lnTo>
                    <a:lnTo>
                      <a:pt x="1038" y="86"/>
                    </a:lnTo>
                    <a:lnTo>
                      <a:pt x="1038" y="87"/>
                    </a:lnTo>
                    <a:lnTo>
                      <a:pt x="1033" y="263"/>
                    </a:lnTo>
                    <a:close/>
                  </a:path>
                </a:pathLst>
              </a:custGeom>
              <a:solidFill>
                <a:srgbClr val="3FB2E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79" name="Freeform 96"/>
              <p:cNvSpPr>
                <a:spLocks/>
              </p:cNvSpPr>
              <p:nvPr/>
            </p:nvSpPr>
            <p:spPr bwMode="auto">
              <a:xfrm>
                <a:off x="4873" y="1694"/>
                <a:ext cx="35" cy="75"/>
              </a:xfrm>
              <a:custGeom>
                <a:avLst/>
                <a:gdLst>
                  <a:gd name="T0" fmla="*/ 17 w 35"/>
                  <a:gd name="T1" fmla="*/ 0 h 75"/>
                  <a:gd name="T2" fmla="*/ 11 w 35"/>
                  <a:gd name="T3" fmla="*/ 3 h 75"/>
                  <a:gd name="T4" fmla="*/ 5 w 35"/>
                  <a:gd name="T5" fmla="*/ 11 h 75"/>
                  <a:gd name="T6" fmla="*/ 1 w 35"/>
                  <a:gd name="T7" fmla="*/ 24 h 75"/>
                  <a:gd name="T8" fmla="*/ 0 w 35"/>
                  <a:gd name="T9" fmla="*/ 38 h 75"/>
                  <a:gd name="T10" fmla="*/ 1 w 35"/>
                  <a:gd name="T11" fmla="*/ 53 h 75"/>
                  <a:gd name="T12" fmla="*/ 5 w 35"/>
                  <a:gd name="T13" fmla="*/ 64 h 75"/>
                  <a:gd name="T14" fmla="*/ 11 w 35"/>
                  <a:gd name="T15" fmla="*/ 71 h 75"/>
                  <a:gd name="T16" fmla="*/ 17 w 35"/>
                  <a:gd name="T17" fmla="*/ 75 h 75"/>
                  <a:gd name="T18" fmla="*/ 24 w 35"/>
                  <a:gd name="T19" fmla="*/ 71 h 75"/>
                  <a:gd name="T20" fmla="*/ 29 w 35"/>
                  <a:gd name="T21" fmla="*/ 64 h 75"/>
                  <a:gd name="T22" fmla="*/ 34 w 35"/>
                  <a:gd name="T23" fmla="*/ 53 h 75"/>
                  <a:gd name="T24" fmla="*/ 35 w 35"/>
                  <a:gd name="T25" fmla="*/ 38 h 75"/>
                  <a:gd name="T26" fmla="*/ 34 w 35"/>
                  <a:gd name="T27" fmla="*/ 24 h 75"/>
                  <a:gd name="T28" fmla="*/ 29 w 35"/>
                  <a:gd name="T29" fmla="*/ 11 h 75"/>
                  <a:gd name="T30" fmla="*/ 24 w 35"/>
                  <a:gd name="T31" fmla="*/ 3 h 75"/>
                  <a:gd name="T32" fmla="*/ 17 w 35"/>
                  <a:gd name="T33" fmla="*/ 0 h 7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5" h="75">
                    <a:moveTo>
                      <a:pt x="17" y="0"/>
                    </a:moveTo>
                    <a:lnTo>
                      <a:pt x="11" y="3"/>
                    </a:lnTo>
                    <a:lnTo>
                      <a:pt x="5" y="11"/>
                    </a:lnTo>
                    <a:lnTo>
                      <a:pt x="1" y="24"/>
                    </a:lnTo>
                    <a:lnTo>
                      <a:pt x="0" y="38"/>
                    </a:lnTo>
                    <a:lnTo>
                      <a:pt x="1" y="53"/>
                    </a:lnTo>
                    <a:lnTo>
                      <a:pt x="5" y="64"/>
                    </a:lnTo>
                    <a:lnTo>
                      <a:pt x="11" y="71"/>
                    </a:lnTo>
                    <a:lnTo>
                      <a:pt x="17" y="75"/>
                    </a:lnTo>
                    <a:lnTo>
                      <a:pt x="24" y="71"/>
                    </a:lnTo>
                    <a:lnTo>
                      <a:pt x="29" y="64"/>
                    </a:lnTo>
                    <a:lnTo>
                      <a:pt x="34" y="53"/>
                    </a:lnTo>
                    <a:lnTo>
                      <a:pt x="35" y="38"/>
                    </a:lnTo>
                    <a:lnTo>
                      <a:pt x="34" y="24"/>
                    </a:lnTo>
                    <a:lnTo>
                      <a:pt x="29" y="11"/>
                    </a:lnTo>
                    <a:lnTo>
                      <a:pt x="24" y="3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80" name="Freeform 97"/>
              <p:cNvSpPr>
                <a:spLocks/>
              </p:cNvSpPr>
              <p:nvPr/>
            </p:nvSpPr>
            <p:spPr bwMode="auto">
              <a:xfrm>
                <a:off x="4481" y="1614"/>
                <a:ext cx="189" cy="49"/>
              </a:xfrm>
              <a:custGeom>
                <a:avLst/>
                <a:gdLst>
                  <a:gd name="T0" fmla="*/ 23 w 189"/>
                  <a:gd name="T1" fmla="*/ 49 h 49"/>
                  <a:gd name="T2" fmla="*/ 0 w 189"/>
                  <a:gd name="T3" fmla="*/ 0 h 49"/>
                  <a:gd name="T4" fmla="*/ 162 w 189"/>
                  <a:gd name="T5" fmla="*/ 0 h 49"/>
                  <a:gd name="T6" fmla="*/ 189 w 189"/>
                  <a:gd name="T7" fmla="*/ 49 h 49"/>
                  <a:gd name="T8" fmla="*/ 23 w 189"/>
                  <a:gd name="T9" fmla="*/ 49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9" h="49">
                    <a:moveTo>
                      <a:pt x="23" y="49"/>
                    </a:moveTo>
                    <a:lnTo>
                      <a:pt x="0" y="0"/>
                    </a:lnTo>
                    <a:lnTo>
                      <a:pt x="162" y="0"/>
                    </a:lnTo>
                    <a:lnTo>
                      <a:pt x="189" y="49"/>
                    </a:lnTo>
                    <a:lnTo>
                      <a:pt x="23" y="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769" name="Group 98"/>
            <p:cNvGrpSpPr>
              <a:grpSpLocks/>
            </p:cNvGrpSpPr>
            <p:nvPr/>
          </p:nvGrpSpPr>
          <p:grpSpPr bwMode="auto">
            <a:xfrm>
              <a:off x="1728" y="1008"/>
              <a:ext cx="1073" cy="483"/>
              <a:chOff x="2375" y="2170"/>
              <a:chExt cx="1073" cy="483"/>
            </a:xfrm>
          </p:grpSpPr>
          <p:sp>
            <p:nvSpPr>
              <p:cNvPr id="28770" name="Freeform 99"/>
              <p:cNvSpPr>
                <a:spLocks/>
              </p:cNvSpPr>
              <p:nvPr/>
            </p:nvSpPr>
            <p:spPr bwMode="auto">
              <a:xfrm>
                <a:off x="2375" y="2170"/>
                <a:ext cx="1073" cy="483"/>
              </a:xfrm>
              <a:custGeom>
                <a:avLst/>
                <a:gdLst>
                  <a:gd name="T0" fmla="*/ 245 w 1073"/>
                  <a:gd name="T1" fmla="*/ 482 h 483"/>
                  <a:gd name="T2" fmla="*/ 260 w 1073"/>
                  <a:gd name="T3" fmla="*/ 477 h 483"/>
                  <a:gd name="T4" fmla="*/ 272 w 1073"/>
                  <a:gd name="T5" fmla="*/ 468 h 483"/>
                  <a:gd name="T6" fmla="*/ 282 w 1073"/>
                  <a:gd name="T7" fmla="*/ 455 h 483"/>
                  <a:gd name="T8" fmla="*/ 288 w 1073"/>
                  <a:gd name="T9" fmla="*/ 455 h 483"/>
                  <a:gd name="T10" fmla="*/ 298 w 1073"/>
                  <a:gd name="T11" fmla="*/ 468 h 483"/>
                  <a:gd name="T12" fmla="*/ 311 w 1073"/>
                  <a:gd name="T13" fmla="*/ 477 h 483"/>
                  <a:gd name="T14" fmla="*/ 326 w 1073"/>
                  <a:gd name="T15" fmla="*/ 482 h 483"/>
                  <a:gd name="T16" fmla="*/ 344 w 1073"/>
                  <a:gd name="T17" fmla="*/ 482 h 483"/>
                  <a:gd name="T18" fmla="*/ 362 w 1073"/>
                  <a:gd name="T19" fmla="*/ 474 h 483"/>
                  <a:gd name="T20" fmla="*/ 376 w 1073"/>
                  <a:gd name="T21" fmla="*/ 459 h 483"/>
                  <a:gd name="T22" fmla="*/ 385 w 1073"/>
                  <a:gd name="T23" fmla="*/ 441 h 483"/>
                  <a:gd name="T24" fmla="*/ 734 w 1073"/>
                  <a:gd name="T25" fmla="*/ 430 h 483"/>
                  <a:gd name="T26" fmla="*/ 739 w 1073"/>
                  <a:gd name="T27" fmla="*/ 450 h 483"/>
                  <a:gd name="T28" fmla="*/ 750 w 1073"/>
                  <a:gd name="T29" fmla="*/ 468 h 483"/>
                  <a:gd name="T30" fmla="*/ 767 w 1073"/>
                  <a:gd name="T31" fmla="*/ 479 h 483"/>
                  <a:gd name="T32" fmla="*/ 786 w 1073"/>
                  <a:gd name="T33" fmla="*/ 483 h 483"/>
                  <a:gd name="T34" fmla="*/ 801 w 1073"/>
                  <a:gd name="T35" fmla="*/ 481 h 483"/>
                  <a:gd name="T36" fmla="*/ 816 w 1073"/>
                  <a:gd name="T37" fmla="*/ 473 h 483"/>
                  <a:gd name="T38" fmla="*/ 827 w 1073"/>
                  <a:gd name="T39" fmla="*/ 462 h 483"/>
                  <a:gd name="T40" fmla="*/ 835 w 1073"/>
                  <a:gd name="T41" fmla="*/ 447 h 483"/>
                  <a:gd name="T42" fmla="*/ 843 w 1073"/>
                  <a:gd name="T43" fmla="*/ 462 h 483"/>
                  <a:gd name="T44" fmla="*/ 853 w 1073"/>
                  <a:gd name="T45" fmla="*/ 473 h 483"/>
                  <a:gd name="T46" fmla="*/ 868 w 1073"/>
                  <a:gd name="T47" fmla="*/ 481 h 483"/>
                  <a:gd name="T48" fmla="*/ 883 w 1073"/>
                  <a:gd name="T49" fmla="*/ 483 h 483"/>
                  <a:gd name="T50" fmla="*/ 902 w 1073"/>
                  <a:gd name="T51" fmla="*/ 479 h 483"/>
                  <a:gd name="T52" fmla="*/ 919 w 1073"/>
                  <a:gd name="T53" fmla="*/ 468 h 483"/>
                  <a:gd name="T54" fmla="*/ 930 w 1073"/>
                  <a:gd name="T55" fmla="*/ 450 h 483"/>
                  <a:gd name="T56" fmla="*/ 935 w 1073"/>
                  <a:gd name="T57" fmla="*/ 430 h 483"/>
                  <a:gd name="T58" fmla="*/ 994 w 1073"/>
                  <a:gd name="T59" fmla="*/ 302 h 483"/>
                  <a:gd name="T60" fmla="*/ 59 w 1073"/>
                  <a:gd name="T61" fmla="*/ 0 h 483"/>
                  <a:gd name="T62" fmla="*/ 74 w 1073"/>
                  <a:gd name="T63" fmla="*/ 430 h 483"/>
                  <a:gd name="T64" fmla="*/ 187 w 1073"/>
                  <a:gd name="T65" fmla="*/ 441 h 483"/>
                  <a:gd name="T66" fmla="*/ 195 w 1073"/>
                  <a:gd name="T67" fmla="*/ 459 h 483"/>
                  <a:gd name="T68" fmla="*/ 209 w 1073"/>
                  <a:gd name="T69" fmla="*/ 474 h 483"/>
                  <a:gd name="T70" fmla="*/ 228 w 1073"/>
                  <a:gd name="T71" fmla="*/ 482 h 48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073" h="483">
                    <a:moveTo>
                      <a:pt x="237" y="483"/>
                    </a:moveTo>
                    <a:lnTo>
                      <a:pt x="245" y="482"/>
                    </a:lnTo>
                    <a:lnTo>
                      <a:pt x="253" y="481"/>
                    </a:lnTo>
                    <a:lnTo>
                      <a:pt x="260" y="477"/>
                    </a:lnTo>
                    <a:lnTo>
                      <a:pt x="267" y="473"/>
                    </a:lnTo>
                    <a:lnTo>
                      <a:pt x="272" y="468"/>
                    </a:lnTo>
                    <a:lnTo>
                      <a:pt x="278" y="462"/>
                    </a:lnTo>
                    <a:lnTo>
                      <a:pt x="282" y="455"/>
                    </a:lnTo>
                    <a:lnTo>
                      <a:pt x="285" y="447"/>
                    </a:lnTo>
                    <a:lnTo>
                      <a:pt x="288" y="455"/>
                    </a:lnTo>
                    <a:lnTo>
                      <a:pt x="294" y="462"/>
                    </a:lnTo>
                    <a:lnTo>
                      <a:pt x="298" y="468"/>
                    </a:lnTo>
                    <a:lnTo>
                      <a:pt x="305" y="473"/>
                    </a:lnTo>
                    <a:lnTo>
                      <a:pt x="311" y="477"/>
                    </a:lnTo>
                    <a:lnTo>
                      <a:pt x="319" y="481"/>
                    </a:lnTo>
                    <a:lnTo>
                      <a:pt x="326" y="482"/>
                    </a:lnTo>
                    <a:lnTo>
                      <a:pt x="334" y="483"/>
                    </a:lnTo>
                    <a:lnTo>
                      <a:pt x="344" y="482"/>
                    </a:lnTo>
                    <a:lnTo>
                      <a:pt x="354" y="479"/>
                    </a:lnTo>
                    <a:lnTo>
                      <a:pt x="362" y="474"/>
                    </a:lnTo>
                    <a:lnTo>
                      <a:pt x="370" y="468"/>
                    </a:lnTo>
                    <a:lnTo>
                      <a:pt x="376" y="459"/>
                    </a:lnTo>
                    <a:lnTo>
                      <a:pt x="382" y="450"/>
                    </a:lnTo>
                    <a:lnTo>
                      <a:pt x="385" y="441"/>
                    </a:lnTo>
                    <a:lnTo>
                      <a:pt x="386" y="430"/>
                    </a:lnTo>
                    <a:lnTo>
                      <a:pt x="734" y="430"/>
                    </a:lnTo>
                    <a:lnTo>
                      <a:pt x="735" y="441"/>
                    </a:lnTo>
                    <a:lnTo>
                      <a:pt x="739" y="450"/>
                    </a:lnTo>
                    <a:lnTo>
                      <a:pt x="744" y="459"/>
                    </a:lnTo>
                    <a:lnTo>
                      <a:pt x="750" y="468"/>
                    </a:lnTo>
                    <a:lnTo>
                      <a:pt x="758" y="474"/>
                    </a:lnTo>
                    <a:lnTo>
                      <a:pt x="767" y="479"/>
                    </a:lnTo>
                    <a:lnTo>
                      <a:pt x="776" y="482"/>
                    </a:lnTo>
                    <a:lnTo>
                      <a:pt x="786" y="483"/>
                    </a:lnTo>
                    <a:lnTo>
                      <a:pt x="794" y="482"/>
                    </a:lnTo>
                    <a:lnTo>
                      <a:pt x="801" y="481"/>
                    </a:lnTo>
                    <a:lnTo>
                      <a:pt x="809" y="477"/>
                    </a:lnTo>
                    <a:lnTo>
                      <a:pt x="816" y="473"/>
                    </a:lnTo>
                    <a:lnTo>
                      <a:pt x="822" y="468"/>
                    </a:lnTo>
                    <a:lnTo>
                      <a:pt x="827" y="462"/>
                    </a:lnTo>
                    <a:lnTo>
                      <a:pt x="832" y="455"/>
                    </a:lnTo>
                    <a:lnTo>
                      <a:pt x="835" y="447"/>
                    </a:lnTo>
                    <a:lnTo>
                      <a:pt x="838" y="455"/>
                    </a:lnTo>
                    <a:lnTo>
                      <a:pt x="843" y="462"/>
                    </a:lnTo>
                    <a:lnTo>
                      <a:pt x="848" y="468"/>
                    </a:lnTo>
                    <a:lnTo>
                      <a:pt x="853" y="473"/>
                    </a:lnTo>
                    <a:lnTo>
                      <a:pt x="860" y="477"/>
                    </a:lnTo>
                    <a:lnTo>
                      <a:pt x="868" y="481"/>
                    </a:lnTo>
                    <a:lnTo>
                      <a:pt x="875" y="482"/>
                    </a:lnTo>
                    <a:lnTo>
                      <a:pt x="883" y="483"/>
                    </a:lnTo>
                    <a:lnTo>
                      <a:pt x="893" y="482"/>
                    </a:lnTo>
                    <a:lnTo>
                      <a:pt x="902" y="479"/>
                    </a:lnTo>
                    <a:lnTo>
                      <a:pt x="911" y="474"/>
                    </a:lnTo>
                    <a:lnTo>
                      <a:pt x="919" y="468"/>
                    </a:lnTo>
                    <a:lnTo>
                      <a:pt x="925" y="459"/>
                    </a:lnTo>
                    <a:lnTo>
                      <a:pt x="930" y="450"/>
                    </a:lnTo>
                    <a:lnTo>
                      <a:pt x="934" y="441"/>
                    </a:lnTo>
                    <a:lnTo>
                      <a:pt x="935" y="430"/>
                    </a:lnTo>
                    <a:lnTo>
                      <a:pt x="1073" y="430"/>
                    </a:lnTo>
                    <a:lnTo>
                      <a:pt x="994" y="302"/>
                    </a:lnTo>
                    <a:lnTo>
                      <a:pt x="1038" y="0"/>
                    </a:lnTo>
                    <a:lnTo>
                      <a:pt x="59" y="0"/>
                    </a:lnTo>
                    <a:lnTo>
                      <a:pt x="0" y="309"/>
                    </a:lnTo>
                    <a:lnTo>
                      <a:pt x="74" y="430"/>
                    </a:lnTo>
                    <a:lnTo>
                      <a:pt x="185" y="430"/>
                    </a:lnTo>
                    <a:lnTo>
                      <a:pt x="187" y="441"/>
                    </a:lnTo>
                    <a:lnTo>
                      <a:pt x="190" y="450"/>
                    </a:lnTo>
                    <a:lnTo>
                      <a:pt x="195" y="459"/>
                    </a:lnTo>
                    <a:lnTo>
                      <a:pt x="202" y="468"/>
                    </a:lnTo>
                    <a:lnTo>
                      <a:pt x="209" y="474"/>
                    </a:lnTo>
                    <a:lnTo>
                      <a:pt x="218" y="479"/>
                    </a:lnTo>
                    <a:lnTo>
                      <a:pt x="228" y="482"/>
                    </a:lnTo>
                    <a:lnTo>
                      <a:pt x="237" y="4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71" name="Freeform 100"/>
              <p:cNvSpPr>
                <a:spLocks/>
              </p:cNvSpPr>
              <p:nvPr/>
            </p:nvSpPr>
            <p:spPr bwMode="auto">
              <a:xfrm>
                <a:off x="2415" y="2208"/>
                <a:ext cx="965" cy="354"/>
              </a:xfrm>
              <a:custGeom>
                <a:avLst/>
                <a:gdLst>
                  <a:gd name="T0" fmla="*/ 0 w 965"/>
                  <a:gd name="T1" fmla="*/ 264 h 354"/>
                  <a:gd name="T2" fmla="*/ 50 w 965"/>
                  <a:gd name="T3" fmla="*/ 0 h 354"/>
                  <a:gd name="T4" fmla="*/ 954 w 965"/>
                  <a:gd name="T5" fmla="*/ 0 h 354"/>
                  <a:gd name="T6" fmla="*/ 918 w 965"/>
                  <a:gd name="T7" fmla="*/ 249 h 354"/>
                  <a:gd name="T8" fmla="*/ 131 w 965"/>
                  <a:gd name="T9" fmla="*/ 249 h 354"/>
                  <a:gd name="T10" fmla="*/ 161 w 965"/>
                  <a:gd name="T11" fmla="*/ 287 h 354"/>
                  <a:gd name="T12" fmla="*/ 924 w 965"/>
                  <a:gd name="T13" fmla="*/ 287 h 354"/>
                  <a:gd name="T14" fmla="*/ 965 w 965"/>
                  <a:gd name="T15" fmla="*/ 354 h 354"/>
                  <a:gd name="T16" fmla="*/ 55 w 965"/>
                  <a:gd name="T17" fmla="*/ 354 h 354"/>
                  <a:gd name="T18" fmla="*/ 0 w 965"/>
                  <a:gd name="T19" fmla="*/ 264 h 3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65" h="354">
                    <a:moveTo>
                      <a:pt x="0" y="264"/>
                    </a:moveTo>
                    <a:lnTo>
                      <a:pt x="50" y="0"/>
                    </a:lnTo>
                    <a:lnTo>
                      <a:pt x="954" y="0"/>
                    </a:lnTo>
                    <a:lnTo>
                      <a:pt x="918" y="249"/>
                    </a:lnTo>
                    <a:lnTo>
                      <a:pt x="131" y="249"/>
                    </a:lnTo>
                    <a:lnTo>
                      <a:pt x="161" y="287"/>
                    </a:lnTo>
                    <a:lnTo>
                      <a:pt x="924" y="287"/>
                    </a:lnTo>
                    <a:lnTo>
                      <a:pt x="965" y="354"/>
                    </a:lnTo>
                    <a:lnTo>
                      <a:pt x="55" y="354"/>
                    </a:lnTo>
                    <a:lnTo>
                      <a:pt x="0" y="264"/>
                    </a:lnTo>
                    <a:close/>
                  </a:path>
                </a:pathLst>
              </a:custGeom>
              <a:solidFill>
                <a:srgbClr val="3FB2E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72" name="Freeform 101"/>
              <p:cNvSpPr>
                <a:spLocks/>
              </p:cNvSpPr>
              <p:nvPr/>
            </p:nvSpPr>
            <p:spPr bwMode="auto">
              <a:xfrm>
                <a:off x="2650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2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73" name="Freeform 102"/>
              <p:cNvSpPr>
                <a:spLocks/>
              </p:cNvSpPr>
              <p:nvPr/>
            </p:nvSpPr>
            <p:spPr bwMode="auto">
              <a:xfrm>
                <a:off x="2481" y="2262"/>
                <a:ext cx="138" cy="110"/>
              </a:xfrm>
              <a:custGeom>
                <a:avLst/>
                <a:gdLst>
                  <a:gd name="T0" fmla="*/ 122 w 138"/>
                  <a:gd name="T1" fmla="*/ 110 h 110"/>
                  <a:gd name="T2" fmla="*/ 138 w 138"/>
                  <a:gd name="T3" fmla="*/ 0 h 110"/>
                  <a:gd name="T4" fmla="*/ 15 w 138"/>
                  <a:gd name="T5" fmla="*/ 0 h 110"/>
                  <a:gd name="T6" fmla="*/ 0 w 138"/>
                  <a:gd name="T7" fmla="*/ 110 h 110"/>
                  <a:gd name="T8" fmla="*/ 122 w 138"/>
                  <a:gd name="T9" fmla="*/ 11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22" y="110"/>
                    </a:moveTo>
                    <a:lnTo>
                      <a:pt x="138" y="0"/>
                    </a:lnTo>
                    <a:lnTo>
                      <a:pt x="15" y="0"/>
                    </a:lnTo>
                    <a:lnTo>
                      <a:pt x="0" y="110"/>
                    </a:lnTo>
                    <a:lnTo>
                      <a:pt x="122" y="1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74" name="Freeform 103"/>
              <p:cNvSpPr>
                <a:spLocks/>
              </p:cNvSpPr>
              <p:nvPr/>
            </p:nvSpPr>
            <p:spPr bwMode="auto">
              <a:xfrm>
                <a:off x="2820" y="2262"/>
                <a:ext cx="137" cy="110"/>
              </a:xfrm>
              <a:custGeom>
                <a:avLst/>
                <a:gdLst>
                  <a:gd name="T0" fmla="*/ 137 w 137"/>
                  <a:gd name="T1" fmla="*/ 0 h 110"/>
                  <a:gd name="T2" fmla="*/ 16 w 137"/>
                  <a:gd name="T3" fmla="*/ 0 h 110"/>
                  <a:gd name="T4" fmla="*/ 0 w 137"/>
                  <a:gd name="T5" fmla="*/ 110 h 110"/>
                  <a:gd name="T6" fmla="*/ 122 w 137"/>
                  <a:gd name="T7" fmla="*/ 110 h 110"/>
                  <a:gd name="T8" fmla="*/ 137 w 137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110">
                    <a:moveTo>
                      <a:pt x="137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75" name="Freeform 104"/>
              <p:cNvSpPr>
                <a:spLocks/>
              </p:cNvSpPr>
              <p:nvPr/>
            </p:nvSpPr>
            <p:spPr bwMode="auto">
              <a:xfrm>
                <a:off x="2989" y="2262"/>
                <a:ext cx="136" cy="110"/>
              </a:xfrm>
              <a:custGeom>
                <a:avLst/>
                <a:gdLst>
                  <a:gd name="T0" fmla="*/ 136 w 136"/>
                  <a:gd name="T1" fmla="*/ 0 h 110"/>
                  <a:gd name="T2" fmla="*/ 16 w 136"/>
                  <a:gd name="T3" fmla="*/ 0 h 110"/>
                  <a:gd name="T4" fmla="*/ 0 w 136"/>
                  <a:gd name="T5" fmla="*/ 110 h 110"/>
                  <a:gd name="T6" fmla="*/ 121 w 136"/>
                  <a:gd name="T7" fmla="*/ 110 h 110"/>
                  <a:gd name="T8" fmla="*/ 136 w 136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" h="110">
                    <a:moveTo>
                      <a:pt x="136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1" y="11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76" name="Freeform 105"/>
              <p:cNvSpPr>
                <a:spLocks/>
              </p:cNvSpPr>
              <p:nvPr/>
            </p:nvSpPr>
            <p:spPr bwMode="auto">
              <a:xfrm>
                <a:off x="3162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3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3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8684" name="Group 106"/>
          <p:cNvGrpSpPr>
            <a:grpSpLocks/>
          </p:cNvGrpSpPr>
          <p:nvPr/>
        </p:nvGrpSpPr>
        <p:grpSpPr bwMode="auto">
          <a:xfrm rot="-5400000">
            <a:off x="4017964" y="5580064"/>
            <a:ext cx="2103437" cy="350837"/>
            <a:chOff x="624" y="960"/>
            <a:chExt cx="3325" cy="531"/>
          </a:xfrm>
        </p:grpSpPr>
        <p:grpSp>
          <p:nvGrpSpPr>
            <p:cNvPr id="28746" name="Group 107"/>
            <p:cNvGrpSpPr>
              <a:grpSpLocks/>
            </p:cNvGrpSpPr>
            <p:nvPr/>
          </p:nvGrpSpPr>
          <p:grpSpPr bwMode="auto">
            <a:xfrm>
              <a:off x="624" y="1008"/>
              <a:ext cx="1073" cy="483"/>
              <a:chOff x="2375" y="2170"/>
              <a:chExt cx="1073" cy="483"/>
            </a:xfrm>
          </p:grpSpPr>
          <p:sp>
            <p:nvSpPr>
              <p:cNvPr id="28760" name="Freeform 108"/>
              <p:cNvSpPr>
                <a:spLocks/>
              </p:cNvSpPr>
              <p:nvPr/>
            </p:nvSpPr>
            <p:spPr bwMode="auto">
              <a:xfrm>
                <a:off x="2375" y="2170"/>
                <a:ext cx="1073" cy="483"/>
              </a:xfrm>
              <a:custGeom>
                <a:avLst/>
                <a:gdLst>
                  <a:gd name="T0" fmla="*/ 245 w 1073"/>
                  <a:gd name="T1" fmla="*/ 482 h 483"/>
                  <a:gd name="T2" fmla="*/ 260 w 1073"/>
                  <a:gd name="T3" fmla="*/ 477 h 483"/>
                  <a:gd name="T4" fmla="*/ 272 w 1073"/>
                  <a:gd name="T5" fmla="*/ 468 h 483"/>
                  <a:gd name="T6" fmla="*/ 282 w 1073"/>
                  <a:gd name="T7" fmla="*/ 455 h 483"/>
                  <a:gd name="T8" fmla="*/ 288 w 1073"/>
                  <a:gd name="T9" fmla="*/ 455 h 483"/>
                  <a:gd name="T10" fmla="*/ 298 w 1073"/>
                  <a:gd name="T11" fmla="*/ 468 h 483"/>
                  <a:gd name="T12" fmla="*/ 311 w 1073"/>
                  <a:gd name="T13" fmla="*/ 477 h 483"/>
                  <a:gd name="T14" fmla="*/ 326 w 1073"/>
                  <a:gd name="T15" fmla="*/ 482 h 483"/>
                  <a:gd name="T16" fmla="*/ 344 w 1073"/>
                  <a:gd name="T17" fmla="*/ 482 h 483"/>
                  <a:gd name="T18" fmla="*/ 362 w 1073"/>
                  <a:gd name="T19" fmla="*/ 474 h 483"/>
                  <a:gd name="T20" fmla="*/ 376 w 1073"/>
                  <a:gd name="T21" fmla="*/ 459 h 483"/>
                  <a:gd name="T22" fmla="*/ 385 w 1073"/>
                  <a:gd name="T23" fmla="*/ 441 h 483"/>
                  <a:gd name="T24" fmla="*/ 734 w 1073"/>
                  <a:gd name="T25" fmla="*/ 430 h 483"/>
                  <a:gd name="T26" fmla="*/ 739 w 1073"/>
                  <a:gd name="T27" fmla="*/ 450 h 483"/>
                  <a:gd name="T28" fmla="*/ 750 w 1073"/>
                  <a:gd name="T29" fmla="*/ 468 h 483"/>
                  <a:gd name="T30" fmla="*/ 767 w 1073"/>
                  <a:gd name="T31" fmla="*/ 479 h 483"/>
                  <a:gd name="T32" fmla="*/ 786 w 1073"/>
                  <a:gd name="T33" fmla="*/ 483 h 483"/>
                  <a:gd name="T34" fmla="*/ 801 w 1073"/>
                  <a:gd name="T35" fmla="*/ 481 h 483"/>
                  <a:gd name="T36" fmla="*/ 816 w 1073"/>
                  <a:gd name="T37" fmla="*/ 473 h 483"/>
                  <a:gd name="T38" fmla="*/ 827 w 1073"/>
                  <a:gd name="T39" fmla="*/ 462 h 483"/>
                  <a:gd name="T40" fmla="*/ 835 w 1073"/>
                  <a:gd name="T41" fmla="*/ 447 h 483"/>
                  <a:gd name="T42" fmla="*/ 843 w 1073"/>
                  <a:gd name="T43" fmla="*/ 462 h 483"/>
                  <a:gd name="T44" fmla="*/ 853 w 1073"/>
                  <a:gd name="T45" fmla="*/ 473 h 483"/>
                  <a:gd name="T46" fmla="*/ 868 w 1073"/>
                  <a:gd name="T47" fmla="*/ 481 h 483"/>
                  <a:gd name="T48" fmla="*/ 883 w 1073"/>
                  <a:gd name="T49" fmla="*/ 483 h 483"/>
                  <a:gd name="T50" fmla="*/ 902 w 1073"/>
                  <a:gd name="T51" fmla="*/ 479 h 483"/>
                  <a:gd name="T52" fmla="*/ 919 w 1073"/>
                  <a:gd name="T53" fmla="*/ 468 h 483"/>
                  <a:gd name="T54" fmla="*/ 930 w 1073"/>
                  <a:gd name="T55" fmla="*/ 450 h 483"/>
                  <a:gd name="T56" fmla="*/ 935 w 1073"/>
                  <a:gd name="T57" fmla="*/ 430 h 483"/>
                  <a:gd name="T58" fmla="*/ 994 w 1073"/>
                  <a:gd name="T59" fmla="*/ 302 h 483"/>
                  <a:gd name="T60" fmla="*/ 59 w 1073"/>
                  <a:gd name="T61" fmla="*/ 0 h 483"/>
                  <a:gd name="T62" fmla="*/ 74 w 1073"/>
                  <a:gd name="T63" fmla="*/ 430 h 483"/>
                  <a:gd name="T64" fmla="*/ 187 w 1073"/>
                  <a:gd name="T65" fmla="*/ 441 h 483"/>
                  <a:gd name="T66" fmla="*/ 195 w 1073"/>
                  <a:gd name="T67" fmla="*/ 459 h 483"/>
                  <a:gd name="T68" fmla="*/ 209 w 1073"/>
                  <a:gd name="T69" fmla="*/ 474 h 483"/>
                  <a:gd name="T70" fmla="*/ 228 w 1073"/>
                  <a:gd name="T71" fmla="*/ 482 h 48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073" h="483">
                    <a:moveTo>
                      <a:pt x="237" y="483"/>
                    </a:moveTo>
                    <a:lnTo>
                      <a:pt x="245" y="482"/>
                    </a:lnTo>
                    <a:lnTo>
                      <a:pt x="253" y="481"/>
                    </a:lnTo>
                    <a:lnTo>
                      <a:pt x="260" y="477"/>
                    </a:lnTo>
                    <a:lnTo>
                      <a:pt x="267" y="473"/>
                    </a:lnTo>
                    <a:lnTo>
                      <a:pt x="272" y="468"/>
                    </a:lnTo>
                    <a:lnTo>
                      <a:pt x="278" y="462"/>
                    </a:lnTo>
                    <a:lnTo>
                      <a:pt x="282" y="455"/>
                    </a:lnTo>
                    <a:lnTo>
                      <a:pt x="285" y="447"/>
                    </a:lnTo>
                    <a:lnTo>
                      <a:pt x="288" y="455"/>
                    </a:lnTo>
                    <a:lnTo>
                      <a:pt x="294" y="462"/>
                    </a:lnTo>
                    <a:lnTo>
                      <a:pt x="298" y="468"/>
                    </a:lnTo>
                    <a:lnTo>
                      <a:pt x="305" y="473"/>
                    </a:lnTo>
                    <a:lnTo>
                      <a:pt x="311" y="477"/>
                    </a:lnTo>
                    <a:lnTo>
                      <a:pt x="319" y="481"/>
                    </a:lnTo>
                    <a:lnTo>
                      <a:pt x="326" y="482"/>
                    </a:lnTo>
                    <a:lnTo>
                      <a:pt x="334" y="483"/>
                    </a:lnTo>
                    <a:lnTo>
                      <a:pt x="344" y="482"/>
                    </a:lnTo>
                    <a:lnTo>
                      <a:pt x="354" y="479"/>
                    </a:lnTo>
                    <a:lnTo>
                      <a:pt x="362" y="474"/>
                    </a:lnTo>
                    <a:lnTo>
                      <a:pt x="370" y="468"/>
                    </a:lnTo>
                    <a:lnTo>
                      <a:pt x="376" y="459"/>
                    </a:lnTo>
                    <a:lnTo>
                      <a:pt x="382" y="450"/>
                    </a:lnTo>
                    <a:lnTo>
                      <a:pt x="385" y="441"/>
                    </a:lnTo>
                    <a:lnTo>
                      <a:pt x="386" y="430"/>
                    </a:lnTo>
                    <a:lnTo>
                      <a:pt x="734" y="430"/>
                    </a:lnTo>
                    <a:lnTo>
                      <a:pt x="735" y="441"/>
                    </a:lnTo>
                    <a:lnTo>
                      <a:pt x="739" y="450"/>
                    </a:lnTo>
                    <a:lnTo>
                      <a:pt x="744" y="459"/>
                    </a:lnTo>
                    <a:lnTo>
                      <a:pt x="750" y="468"/>
                    </a:lnTo>
                    <a:lnTo>
                      <a:pt x="758" y="474"/>
                    </a:lnTo>
                    <a:lnTo>
                      <a:pt x="767" y="479"/>
                    </a:lnTo>
                    <a:lnTo>
                      <a:pt x="776" y="482"/>
                    </a:lnTo>
                    <a:lnTo>
                      <a:pt x="786" y="483"/>
                    </a:lnTo>
                    <a:lnTo>
                      <a:pt x="794" y="482"/>
                    </a:lnTo>
                    <a:lnTo>
                      <a:pt x="801" y="481"/>
                    </a:lnTo>
                    <a:lnTo>
                      <a:pt x="809" y="477"/>
                    </a:lnTo>
                    <a:lnTo>
                      <a:pt x="816" y="473"/>
                    </a:lnTo>
                    <a:lnTo>
                      <a:pt x="822" y="468"/>
                    </a:lnTo>
                    <a:lnTo>
                      <a:pt x="827" y="462"/>
                    </a:lnTo>
                    <a:lnTo>
                      <a:pt x="832" y="455"/>
                    </a:lnTo>
                    <a:lnTo>
                      <a:pt x="835" y="447"/>
                    </a:lnTo>
                    <a:lnTo>
                      <a:pt x="838" y="455"/>
                    </a:lnTo>
                    <a:lnTo>
                      <a:pt x="843" y="462"/>
                    </a:lnTo>
                    <a:lnTo>
                      <a:pt x="848" y="468"/>
                    </a:lnTo>
                    <a:lnTo>
                      <a:pt x="853" y="473"/>
                    </a:lnTo>
                    <a:lnTo>
                      <a:pt x="860" y="477"/>
                    </a:lnTo>
                    <a:lnTo>
                      <a:pt x="868" y="481"/>
                    </a:lnTo>
                    <a:lnTo>
                      <a:pt x="875" y="482"/>
                    </a:lnTo>
                    <a:lnTo>
                      <a:pt x="883" y="483"/>
                    </a:lnTo>
                    <a:lnTo>
                      <a:pt x="893" y="482"/>
                    </a:lnTo>
                    <a:lnTo>
                      <a:pt x="902" y="479"/>
                    </a:lnTo>
                    <a:lnTo>
                      <a:pt x="911" y="474"/>
                    </a:lnTo>
                    <a:lnTo>
                      <a:pt x="919" y="468"/>
                    </a:lnTo>
                    <a:lnTo>
                      <a:pt x="925" y="459"/>
                    </a:lnTo>
                    <a:lnTo>
                      <a:pt x="930" y="450"/>
                    </a:lnTo>
                    <a:lnTo>
                      <a:pt x="934" y="441"/>
                    </a:lnTo>
                    <a:lnTo>
                      <a:pt x="935" y="430"/>
                    </a:lnTo>
                    <a:lnTo>
                      <a:pt x="1073" y="430"/>
                    </a:lnTo>
                    <a:lnTo>
                      <a:pt x="994" y="302"/>
                    </a:lnTo>
                    <a:lnTo>
                      <a:pt x="1038" y="0"/>
                    </a:lnTo>
                    <a:lnTo>
                      <a:pt x="59" y="0"/>
                    </a:lnTo>
                    <a:lnTo>
                      <a:pt x="0" y="309"/>
                    </a:lnTo>
                    <a:lnTo>
                      <a:pt x="74" y="430"/>
                    </a:lnTo>
                    <a:lnTo>
                      <a:pt x="185" y="430"/>
                    </a:lnTo>
                    <a:lnTo>
                      <a:pt x="187" y="441"/>
                    </a:lnTo>
                    <a:lnTo>
                      <a:pt x="190" y="450"/>
                    </a:lnTo>
                    <a:lnTo>
                      <a:pt x="195" y="459"/>
                    </a:lnTo>
                    <a:lnTo>
                      <a:pt x="202" y="468"/>
                    </a:lnTo>
                    <a:lnTo>
                      <a:pt x="209" y="474"/>
                    </a:lnTo>
                    <a:lnTo>
                      <a:pt x="218" y="479"/>
                    </a:lnTo>
                    <a:lnTo>
                      <a:pt x="228" y="482"/>
                    </a:lnTo>
                    <a:lnTo>
                      <a:pt x="237" y="4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61" name="Freeform 109"/>
              <p:cNvSpPr>
                <a:spLocks/>
              </p:cNvSpPr>
              <p:nvPr/>
            </p:nvSpPr>
            <p:spPr bwMode="auto">
              <a:xfrm>
                <a:off x="2415" y="2208"/>
                <a:ext cx="965" cy="354"/>
              </a:xfrm>
              <a:custGeom>
                <a:avLst/>
                <a:gdLst>
                  <a:gd name="T0" fmla="*/ 0 w 965"/>
                  <a:gd name="T1" fmla="*/ 264 h 354"/>
                  <a:gd name="T2" fmla="*/ 50 w 965"/>
                  <a:gd name="T3" fmla="*/ 0 h 354"/>
                  <a:gd name="T4" fmla="*/ 954 w 965"/>
                  <a:gd name="T5" fmla="*/ 0 h 354"/>
                  <a:gd name="T6" fmla="*/ 918 w 965"/>
                  <a:gd name="T7" fmla="*/ 249 h 354"/>
                  <a:gd name="T8" fmla="*/ 131 w 965"/>
                  <a:gd name="T9" fmla="*/ 249 h 354"/>
                  <a:gd name="T10" fmla="*/ 161 w 965"/>
                  <a:gd name="T11" fmla="*/ 287 h 354"/>
                  <a:gd name="T12" fmla="*/ 924 w 965"/>
                  <a:gd name="T13" fmla="*/ 287 h 354"/>
                  <a:gd name="T14" fmla="*/ 965 w 965"/>
                  <a:gd name="T15" fmla="*/ 354 h 354"/>
                  <a:gd name="T16" fmla="*/ 55 w 965"/>
                  <a:gd name="T17" fmla="*/ 354 h 354"/>
                  <a:gd name="T18" fmla="*/ 0 w 965"/>
                  <a:gd name="T19" fmla="*/ 264 h 3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65" h="354">
                    <a:moveTo>
                      <a:pt x="0" y="264"/>
                    </a:moveTo>
                    <a:lnTo>
                      <a:pt x="50" y="0"/>
                    </a:lnTo>
                    <a:lnTo>
                      <a:pt x="954" y="0"/>
                    </a:lnTo>
                    <a:lnTo>
                      <a:pt x="918" y="249"/>
                    </a:lnTo>
                    <a:lnTo>
                      <a:pt x="131" y="249"/>
                    </a:lnTo>
                    <a:lnTo>
                      <a:pt x="161" y="287"/>
                    </a:lnTo>
                    <a:lnTo>
                      <a:pt x="924" y="287"/>
                    </a:lnTo>
                    <a:lnTo>
                      <a:pt x="965" y="354"/>
                    </a:lnTo>
                    <a:lnTo>
                      <a:pt x="55" y="354"/>
                    </a:lnTo>
                    <a:lnTo>
                      <a:pt x="0" y="264"/>
                    </a:lnTo>
                    <a:close/>
                  </a:path>
                </a:pathLst>
              </a:custGeom>
              <a:solidFill>
                <a:srgbClr val="3FB2E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62" name="Freeform 110"/>
              <p:cNvSpPr>
                <a:spLocks/>
              </p:cNvSpPr>
              <p:nvPr/>
            </p:nvSpPr>
            <p:spPr bwMode="auto">
              <a:xfrm>
                <a:off x="2650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2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63" name="Freeform 111"/>
              <p:cNvSpPr>
                <a:spLocks/>
              </p:cNvSpPr>
              <p:nvPr/>
            </p:nvSpPr>
            <p:spPr bwMode="auto">
              <a:xfrm>
                <a:off x="2481" y="2262"/>
                <a:ext cx="138" cy="110"/>
              </a:xfrm>
              <a:custGeom>
                <a:avLst/>
                <a:gdLst>
                  <a:gd name="T0" fmla="*/ 122 w 138"/>
                  <a:gd name="T1" fmla="*/ 110 h 110"/>
                  <a:gd name="T2" fmla="*/ 138 w 138"/>
                  <a:gd name="T3" fmla="*/ 0 h 110"/>
                  <a:gd name="T4" fmla="*/ 15 w 138"/>
                  <a:gd name="T5" fmla="*/ 0 h 110"/>
                  <a:gd name="T6" fmla="*/ 0 w 138"/>
                  <a:gd name="T7" fmla="*/ 110 h 110"/>
                  <a:gd name="T8" fmla="*/ 122 w 138"/>
                  <a:gd name="T9" fmla="*/ 11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22" y="110"/>
                    </a:moveTo>
                    <a:lnTo>
                      <a:pt x="138" y="0"/>
                    </a:lnTo>
                    <a:lnTo>
                      <a:pt x="15" y="0"/>
                    </a:lnTo>
                    <a:lnTo>
                      <a:pt x="0" y="110"/>
                    </a:lnTo>
                    <a:lnTo>
                      <a:pt x="122" y="1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64" name="Freeform 112"/>
              <p:cNvSpPr>
                <a:spLocks/>
              </p:cNvSpPr>
              <p:nvPr/>
            </p:nvSpPr>
            <p:spPr bwMode="auto">
              <a:xfrm>
                <a:off x="2820" y="2262"/>
                <a:ext cx="137" cy="110"/>
              </a:xfrm>
              <a:custGeom>
                <a:avLst/>
                <a:gdLst>
                  <a:gd name="T0" fmla="*/ 137 w 137"/>
                  <a:gd name="T1" fmla="*/ 0 h 110"/>
                  <a:gd name="T2" fmla="*/ 16 w 137"/>
                  <a:gd name="T3" fmla="*/ 0 h 110"/>
                  <a:gd name="T4" fmla="*/ 0 w 137"/>
                  <a:gd name="T5" fmla="*/ 110 h 110"/>
                  <a:gd name="T6" fmla="*/ 122 w 137"/>
                  <a:gd name="T7" fmla="*/ 110 h 110"/>
                  <a:gd name="T8" fmla="*/ 137 w 137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110">
                    <a:moveTo>
                      <a:pt x="137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65" name="Freeform 113"/>
              <p:cNvSpPr>
                <a:spLocks/>
              </p:cNvSpPr>
              <p:nvPr/>
            </p:nvSpPr>
            <p:spPr bwMode="auto">
              <a:xfrm>
                <a:off x="2989" y="2262"/>
                <a:ext cx="136" cy="110"/>
              </a:xfrm>
              <a:custGeom>
                <a:avLst/>
                <a:gdLst>
                  <a:gd name="T0" fmla="*/ 136 w 136"/>
                  <a:gd name="T1" fmla="*/ 0 h 110"/>
                  <a:gd name="T2" fmla="*/ 16 w 136"/>
                  <a:gd name="T3" fmla="*/ 0 h 110"/>
                  <a:gd name="T4" fmla="*/ 0 w 136"/>
                  <a:gd name="T5" fmla="*/ 110 h 110"/>
                  <a:gd name="T6" fmla="*/ 121 w 136"/>
                  <a:gd name="T7" fmla="*/ 110 h 110"/>
                  <a:gd name="T8" fmla="*/ 136 w 136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" h="110">
                    <a:moveTo>
                      <a:pt x="136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1" y="11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66" name="Freeform 114"/>
              <p:cNvSpPr>
                <a:spLocks/>
              </p:cNvSpPr>
              <p:nvPr/>
            </p:nvSpPr>
            <p:spPr bwMode="auto">
              <a:xfrm>
                <a:off x="3162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3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3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747" name="Group 115"/>
            <p:cNvGrpSpPr>
              <a:grpSpLocks/>
            </p:cNvGrpSpPr>
            <p:nvPr/>
          </p:nvGrpSpPr>
          <p:grpSpPr bwMode="auto">
            <a:xfrm>
              <a:off x="2832" y="960"/>
              <a:ext cx="1117" cy="518"/>
              <a:chOff x="3847" y="1511"/>
              <a:chExt cx="1117" cy="518"/>
            </a:xfrm>
          </p:grpSpPr>
          <p:sp>
            <p:nvSpPr>
              <p:cNvPr id="28756" name="Freeform 116"/>
              <p:cNvSpPr>
                <a:spLocks/>
              </p:cNvSpPr>
              <p:nvPr/>
            </p:nvSpPr>
            <p:spPr bwMode="auto">
              <a:xfrm>
                <a:off x="3847" y="1511"/>
                <a:ext cx="1117" cy="518"/>
              </a:xfrm>
              <a:custGeom>
                <a:avLst/>
                <a:gdLst>
                  <a:gd name="T0" fmla="*/ 1117 w 1117"/>
                  <a:gd name="T1" fmla="*/ 161 h 518"/>
                  <a:gd name="T2" fmla="*/ 1114 w 1117"/>
                  <a:gd name="T3" fmla="*/ 145 h 518"/>
                  <a:gd name="T4" fmla="*/ 1105 w 1117"/>
                  <a:gd name="T5" fmla="*/ 132 h 518"/>
                  <a:gd name="T6" fmla="*/ 1092 w 1117"/>
                  <a:gd name="T7" fmla="*/ 123 h 518"/>
                  <a:gd name="T8" fmla="*/ 1078 w 1117"/>
                  <a:gd name="T9" fmla="*/ 121 h 518"/>
                  <a:gd name="T10" fmla="*/ 974 w 1117"/>
                  <a:gd name="T11" fmla="*/ 71 h 518"/>
                  <a:gd name="T12" fmla="*/ 970 w 1117"/>
                  <a:gd name="T13" fmla="*/ 57 h 518"/>
                  <a:gd name="T14" fmla="*/ 962 w 1117"/>
                  <a:gd name="T15" fmla="*/ 46 h 518"/>
                  <a:gd name="T16" fmla="*/ 950 w 1117"/>
                  <a:gd name="T17" fmla="*/ 39 h 518"/>
                  <a:gd name="T18" fmla="*/ 936 w 1117"/>
                  <a:gd name="T19" fmla="*/ 35 h 518"/>
                  <a:gd name="T20" fmla="*/ 760 w 1117"/>
                  <a:gd name="T21" fmla="*/ 0 h 518"/>
                  <a:gd name="T22" fmla="*/ 588 w 1117"/>
                  <a:gd name="T23" fmla="*/ 35 h 518"/>
                  <a:gd name="T24" fmla="*/ 0 w 1117"/>
                  <a:gd name="T25" fmla="*/ 344 h 518"/>
                  <a:gd name="T26" fmla="*/ 171 w 1117"/>
                  <a:gd name="T27" fmla="*/ 465 h 518"/>
                  <a:gd name="T28" fmla="*/ 176 w 1117"/>
                  <a:gd name="T29" fmla="*/ 485 h 518"/>
                  <a:gd name="T30" fmla="*/ 188 w 1117"/>
                  <a:gd name="T31" fmla="*/ 503 h 518"/>
                  <a:gd name="T32" fmla="*/ 204 w 1117"/>
                  <a:gd name="T33" fmla="*/ 514 h 518"/>
                  <a:gd name="T34" fmla="*/ 223 w 1117"/>
                  <a:gd name="T35" fmla="*/ 518 h 518"/>
                  <a:gd name="T36" fmla="*/ 239 w 1117"/>
                  <a:gd name="T37" fmla="*/ 516 h 518"/>
                  <a:gd name="T38" fmla="*/ 253 w 1117"/>
                  <a:gd name="T39" fmla="*/ 508 h 518"/>
                  <a:gd name="T40" fmla="*/ 264 w 1117"/>
                  <a:gd name="T41" fmla="*/ 497 h 518"/>
                  <a:gd name="T42" fmla="*/ 271 w 1117"/>
                  <a:gd name="T43" fmla="*/ 482 h 518"/>
                  <a:gd name="T44" fmla="*/ 280 w 1117"/>
                  <a:gd name="T45" fmla="*/ 497 h 518"/>
                  <a:gd name="T46" fmla="*/ 291 w 1117"/>
                  <a:gd name="T47" fmla="*/ 508 h 518"/>
                  <a:gd name="T48" fmla="*/ 305 w 1117"/>
                  <a:gd name="T49" fmla="*/ 516 h 518"/>
                  <a:gd name="T50" fmla="*/ 320 w 1117"/>
                  <a:gd name="T51" fmla="*/ 518 h 518"/>
                  <a:gd name="T52" fmla="*/ 339 w 1117"/>
                  <a:gd name="T53" fmla="*/ 514 h 518"/>
                  <a:gd name="T54" fmla="*/ 356 w 1117"/>
                  <a:gd name="T55" fmla="*/ 503 h 518"/>
                  <a:gd name="T56" fmla="*/ 368 w 1117"/>
                  <a:gd name="T57" fmla="*/ 485 h 518"/>
                  <a:gd name="T58" fmla="*/ 372 w 1117"/>
                  <a:gd name="T59" fmla="*/ 465 h 518"/>
                  <a:gd name="T60" fmla="*/ 718 w 1117"/>
                  <a:gd name="T61" fmla="*/ 476 h 518"/>
                  <a:gd name="T62" fmla="*/ 727 w 1117"/>
                  <a:gd name="T63" fmla="*/ 494 h 518"/>
                  <a:gd name="T64" fmla="*/ 741 w 1117"/>
                  <a:gd name="T65" fmla="*/ 509 h 518"/>
                  <a:gd name="T66" fmla="*/ 759 w 1117"/>
                  <a:gd name="T67" fmla="*/ 517 h 518"/>
                  <a:gd name="T68" fmla="*/ 776 w 1117"/>
                  <a:gd name="T69" fmla="*/ 517 h 518"/>
                  <a:gd name="T70" fmla="*/ 792 w 1117"/>
                  <a:gd name="T71" fmla="*/ 512 h 518"/>
                  <a:gd name="T72" fmla="*/ 805 w 1117"/>
                  <a:gd name="T73" fmla="*/ 503 h 518"/>
                  <a:gd name="T74" fmla="*/ 814 w 1117"/>
                  <a:gd name="T75" fmla="*/ 490 h 518"/>
                  <a:gd name="T76" fmla="*/ 821 w 1117"/>
                  <a:gd name="T77" fmla="*/ 490 h 518"/>
                  <a:gd name="T78" fmla="*/ 831 w 1117"/>
                  <a:gd name="T79" fmla="*/ 503 h 518"/>
                  <a:gd name="T80" fmla="*/ 843 w 1117"/>
                  <a:gd name="T81" fmla="*/ 512 h 518"/>
                  <a:gd name="T82" fmla="*/ 858 w 1117"/>
                  <a:gd name="T83" fmla="*/ 517 h 518"/>
                  <a:gd name="T84" fmla="*/ 875 w 1117"/>
                  <a:gd name="T85" fmla="*/ 517 h 518"/>
                  <a:gd name="T86" fmla="*/ 894 w 1117"/>
                  <a:gd name="T87" fmla="*/ 509 h 518"/>
                  <a:gd name="T88" fmla="*/ 908 w 1117"/>
                  <a:gd name="T89" fmla="*/ 494 h 518"/>
                  <a:gd name="T90" fmla="*/ 916 w 1117"/>
                  <a:gd name="T91" fmla="*/ 476 h 518"/>
                  <a:gd name="T92" fmla="*/ 1112 w 1117"/>
                  <a:gd name="T93" fmla="*/ 465 h 518"/>
                  <a:gd name="T94" fmla="*/ 1112 w 1117"/>
                  <a:gd name="T95" fmla="*/ 351 h 51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117" h="518">
                    <a:moveTo>
                      <a:pt x="1112" y="351"/>
                    </a:moveTo>
                    <a:lnTo>
                      <a:pt x="1117" y="161"/>
                    </a:lnTo>
                    <a:lnTo>
                      <a:pt x="1116" y="152"/>
                    </a:lnTo>
                    <a:lnTo>
                      <a:pt x="1114" y="145"/>
                    </a:lnTo>
                    <a:lnTo>
                      <a:pt x="1110" y="138"/>
                    </a:lnTo>
                    <a:lnTo>
                      <a:pt x="1105" y="132"/>
                    </a:lnTo>
                    <a:lnTo>
                      <a:pt x="1099" y="126"/>
                    </a:lnTo>
                    <a:lnTo>
                      <a:pt x="1092" y="123"/>
                    </a:lnTo>
                    <a:lnTo>
                      <a:pt x="1086" y="122"/>
                    </a:lnTo>
                    <a:lnTo>
                      <a:pt x="1078" y="121"/>
                    </a:lnTo>
                    <a:lnTo>
                      <a:pt x="990" y="121"/>
                    </a:lnTo>
                    <a:lnTo>
                      <a:pt x="974" y="71"/>
                    </a:lnTo>
                    <a:lnTo>
                      <a:pt x="973" y="64"/>
                    </a:lnTo>
                    <a:lnTo>
                      <a:pt x="970" y="57"/>
                    </a:lnTo>
                    <a:lnTo>
                      <a:pt x="966" y="52"/>
                    </a:lnTo>
                    <a:lnTo>
                      <a:pt x="962" y="46"/>
                    </a:lnTo>
                    <a:lnTo>
                      <a:pt x="956" y="42"/>
                    </a:lnTo>
                    <a:lnTo>
                      <a:pt x="950" y="39"/>
                    </a:lnTo>
                    <a:lnTo>
                      <a:pt x="943" y="36"/>
                    </a:lnTo>
                    <a:lnTo>
                      <a:pt x="936" y="35"/>
                    </a:lnTo>
                    <a:lnTo>
                      <a:pt x="792" y="35"/>
                    </a:lnTo>
                    <a:lnTo>
                      <a:pt x="760" y="0"/>
                    </a:lnTo>
                    <a:lnTo>
                      <a:pt x="618" y="0"/>
                    </a:lnTo>
                    <a:lnTo>
                      <a:pt x="588" y="35"/>
                    </a:lnTo>
                    <a:lnTo>
                      <a:pt x="44" y="35"/>
                    </a:lnTo>
                    <a:lnTo>
                      <a:pt x="0" y="344"/>
                    </a:lnTo>
                    <a:lnTo>
                      <a:pt x="73" y="465"/>
                    </a:lnTo>
                    <a:lnTo>
                      <a:pt x="171" y="465"/>
                    </a:lnTo>
                    <a:lnTo>
                      <a:pt x="172" y="476"/>
                    </a:lnTo>
                    <a:lnTo>
                      <a:pt x="176" y="485"/>
                    </a:lnTo>
                    <a:lnTo>
                      <a:pt x="181" y="494"/>
                    </a:lnTo>
                    <a:lnTo>
                      <a:pt x="188" y="503"/>
                    </a:lnTo>
                    <a:lnTo>
                      <a:pt x="195" y="509"/>
                    </a:lnTo>
                    <a:lnTo>
                      <a:pt x="204" y="514"/>
                    </a:lnTo>
                    <a:lnTo>
                      <a:pt x="214" y="517"/>
                    </a:lnTo>
                    <a:lnTo>
                      <a:pt x="223" y="518"/>
                    </a:lnTo>
                    <a:lnTo>
                      <a:pt x="231" y="517"/>
                    </a:lnTo>
                    <a:lnTo>
                      <a:pt x="239" y="516"/>
                    </a:lnTo>
                    <a:lnTo>
                      <a:pt x="246" y="512"/>
                    </a:lnTo>
                    <a:lnTo>
                      <a:pt x="253" y="508"/>
                    </a:lnTo>
                    <a:lnTo>
                      <a:pt x="258" y="503"/>
                    </a:lnTo>
                    <a:lnTo>
                      <a:pt x="264" y="497"/>
                    </a:lnTo>
                    <a:lnTo>
                      <a:pt x="268" y="490"/>
                    </a:lnTo>
                    <a:lnTo>
                      <a:pt x="271" y="482"/>
                    </a:lnTo>
                    <a:lnTo>
                      <a:pt x="274" y="490"/>
                    </a:lnTo>
                    <a:lnTo>
                      <a:pt x="280" y="497"/>
                    </a:lnTo>
                    <a:lnTo>
                      <a:pt x="284" y="503"/>
                    </a:lnTo>
                    <a:lnTo>
                      <a:pt x="291" y="508"/>
                    </a:lnTo>
                    <a:lnTo>
                      <a:pt x="297" y="512"/>
                    </a:lnTo>
                    <a:lnTo>
                      <a:pt x="305" y="516"/>
                    </a:lnTo>
                    <a:lnTo>
                      <a:pt x="312" y="517"/>
                    </a:lnTo>
                    <a:lnTo>
                      <a:pt x="320" y="518"/>
                    </a:lnTo>
                    <a:lnTo>
                      <a:pt x="330" y="517"/>
                    </a:lnTo>
                    <a:lnTo>
                      <a:pt x="339" y="514"/>
                    </a:lnTo>
                    <a:lnTo>
                      <a:pt x="348" y="509"/>
                    </a:lnTo>
                    <a:lnTo>
                      <a:pt x="356" y="503"/>
                    </a:lnTo>
                    <a:lnTo>
                      <a:pt x="362" y="494"/>
                    </a:lnTo>
                    <a:lnTo>
                      <a:pt x="368" y="485"/>
                    </a:lnTo>
                    <a:lnTo>
                      <a:pt x="371" y="476"/>
                    </a:lnTo>
                    <a:lnTo>
                      <a:pt x="372" y="465"/>
                    </a:lnTo>
                    <a:lnTo>
                      <a:pt x="717" y="465"/>
                    </a:lnTo>
                    <a:lnTo>
                      <a:pt x="718" y="476"/>
                    </a:lnTo>
                    <a:lnTo>
                      <a:pt x="721" y="485"/>
                    </a:lnTo>
                    <a:lnTo>
                      <a:pt x="727" y="494"/>
                    </a:lnTo>
                    <a:lnTo>
                      <a:pt x="733" y="503"/>
                    </a:lnTo>
                    <a:lnTo>
                      <a:pt x="741" y="509"/>
                    </a:lnTo>
                    <a:lnTo>
                      <a:pt x="749" y="514"/>
                    </a:lnTo>
                    <a:lnTo>
                      <a:pt x="759" y="517"/>
                    </a:lnTo>
                    <a:lnTo>
                      <a:pt x="769" y="518"/>
                    </a:lnTo>
                    <a:lnTo>
                      <a:pt x="776" y="517"/>
                    </a:lnTo>
                    <a:lnTo>
                      <a:pt x="784" y="516"/>
                    </a:lnTo>
                    <a:lnTo>
                      <a:pt x="792" y="512"/>
                    </a:lnTo>
                    <a:lnTo>
                      <a:pt x="798" y="508"/>
                    </a:lnTo>
                    <a:lnTo>
                      <a:pt x="805" y="503"/>
                    </a:lnTo>
                    <a:lnTo>
                      <a:pt x="810" y="497"/>
                    </a:lnTo>
                    <a:lnTo>
                      <a:pt x="814" y="490"/>
                    </a:lnTo>
                    <a:lnTo>
                      <a:pt x="818" y="482"/>
                    </a:lnTo>
                    <a:lnTo>
                      <a:pt x="821" y="490"/>
                    </a:lnTo>
                    <a:lnTo>
                      <a:pt x="825" y="497"/>
                    </a:lnTo>
                    <a:lnTo>
                      <a:pt x="831" y="503"/>
                    </a:lnTo>
                    <a:lnTo>
                      <a:pt x="836" y="508"/>
                    </a:lnTo>
                    <a:lnTo>
                      <a:pt x="843" y="512"/>
                    </a:lnTo>
                    <a:lnTo>
                      <a:pt x="850" y="516"/>
                    </a:lnTo>
                    <a:lnTo>
                      <a:pt x="858" y="517"/>
                    </a:lnTo>
                    <a:lnTo>
                      <a:pt x="865" y="518"/>
                    </a:lnTo>
                    <a:lnTo>
                      <a:pt x="875" y="517"/>
                    </a:lnTo>
                    <a:lnTo>
                      <a:pt x="885" y="514"/>
                    </a:lnTo>
                    <a:lnTo>
                      <a:pt x="894" y="509"/>
                    </a:lnTo>
                    <a:lnTo>
                      <a:pt x="901" y="503"/>
                    </a:lnTo>
                    <a:lnTo>
                      <a:pt x="908" y="494"/>
                    </a:lnTo>
                    <a:lnTo>
                      <a:pt x="913" y="485"/>
                    </a:lnTo>
                    <a:lnTo>
                      <a:pt x="916" y="476"/>
                    </a:lnTo>
                    <a:lnTo>
                      <a:pt x="917" y="465"/>
                    </a:lnTo>
                    <a:lnTo>
                      <a:pt x="1112" y="465"/>
                    </a:lnTo>
                    <a:lnTo>
                      <a:pt x="1066" y="401"/>
                    </a:lnTo>
                    <a:lnTo>
                      <a:pt x="1112" y="3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57" name="Freeform 117"/>
              <p:cNvSpPr>
                <a:spLocks/>
              </p:cNvSpPr>
              <p:nvPr/>
            </p:nvSpPr>
            <p:spPr bwMode="auto">
              <a:xfrm>
                <a:off x="3888" y="1584"/>
                <a:ext cx="1038" cy="354"/>
              </a:xfrm>
              <a:custGeom>
                <a:avLst/>
                <a:gdLst>
                  <a:gd name="T0" fmla="*/ 1033 w 1038"/>
                  <a:gd name="T1" fmla="*/ 263 h 354"/>
                  <a:gd name="T2" fmla="*/ 976 w 1038"/>
                  <a:gd name="T3" fmla="*/ 325 h 354"/>
                  <a:gd name="T4" fmla="*/ 997 w 1038"/>
                  <a:gd name="T5" fmla="*/ 354 h 354"/>
                  <a:gd name="T6" fmla="*/ 53 w 1038"/>
                  <a:gd name="T7" fmla="*/ 354 h 354"/>
                  <a:gd name="T8" fmla="*/ 12 w 1038"/>
                  <a:gd name="T9" fmla="*/ 287 h 354"/>
                  <a:gd name="T10" fmla="*/ 869 w 1038"/>
                  <a:gd name="T11" fmla="*/ 287 h 354"/>
                  <a:gd name="T12" fmla="*/ 842 w 1038"/>
                  <a:gd name="T13" fmla="*/ 249 h 354"/>
                  <a:gd name="T14" fmla="*/ 0 w 1038"/>
                  <a:gd name="T15" fmla="*/ 249 h 354"/>
                  <a:gd name="T16" fmla="*/ 36 w 1038"/>
                  <a:gd name="T17" fmla="*/ 0 h 354"/>
                  <a:gd name="T18" fmla="*/ 895 w 1038"/>
                  <a:gd name="T19" fmla="*/ 0 h 354"/>
                  <a:gd name="T20" fmla="*/ 895 w 1038"/>
                  <a:gd name="T21" fmla="*/ 0 h 354"/>
                  <a:gd name="T22" fmla="*/ 895 w 1038"/>
                  <a:gd name="T23" fmla="*/ 1 h 354"/>
                  <a:gd name="T24" fmla="*/ 895 w 1038"/>
                  <a:gd name="T25" fmla="*/ 1 h 354"/>
                  <a:gd name="T26" fmla="*/ 895 w 1038"/>
                  <a:gd name="T27" fmla="*/ 2 h 354"/>
                  <a:gd name="T28" fmla="*/ 895 w 1038"/>
                  <a:gd name="T29" fmla="*/ 5 h 354"/>
                  <a:gd name="T30" fmla="*/ 904 w 1038"/>
                  <a:gd name="T31" fmla="*/ 26 h 354"/>
                  <a:gd name="T32" fmla="*/ 788 w 1038"/>
                  <a:gd name="T33" fmla="*/ 26 h 354"/>
                  <a:gd name="T34" fmla="*/ 816 w 1038"/>
                  <a:gd name="T35" fmla="*/ 83 h 354"/>
                  <a:gd name="T36" fmla="*/ 1037 w 1038"/>
                  <a:gd name="T37" fmla="*/ 85 h 354"/>
                  <a:gd name="T38" fmla="*/ 1037 w 1038"/>
                  <a:gd name="T39" fmla="*/ 85 h 354"/>
                  <a:gd name="T40" fmla="*/ 1038 w 1038"/>
                  <a:gd name="T41" fmla="*/ 86 h 354"/>
                  <a:gd name="T42" fmla="*/ 1038 w 1038"/>
                  <a:gd name="T43" fmla="*/ 86 h 354"/>
                  <a:gd name="T44" fmla="*/ 1038 w 1038"/>
                  <a:gd name="T45" fmla="*/ 87 h 354"/>
                  <a:gd name="T46" fmla="*/ 1033 w 1038"/>
                  <a:gd name="T47" fmla="*/ 263 h 35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038" h="354">
                    <a:moveTo>
                      <a:pt x="1033" y="263"/>
                    </a:moveTo>
                    <a:lnTo>
                      <a:pt x="976" y="325"/>
                    </a:lnTo>
                    <a:lnTo>
                      <a:pt x="997" y="354"/>
                    </a:lnTo>
                    <a:lnTo>
                      <a:pt x="53" y="354"/>
                    </a:lnTo>
                    <a:lnTo>
                      <a:pt x="12" y="287"/>
                    </a:lnTo>
                    <a:lnTo>
                      <a:pt x="869" y="287"/>
                    </a:lnTo>
                    <a:lnTo>
                      <a:pt x="842" y="249"/>
                    </a:lnTo>
                    <a:lnTo>
                      <a:pt x="0" y="249"/>
                    </a:lnTo>
                    <a:lnTo>
                      <a:pt x="36" y="0"/>
                    </a:lnTo>
                    <a:lnTo>
                      <a:pt x="895" y="0"/>
                    </a:lnTo>
                    <a:lnTo>
                      <a:pt x="895" y="1"/>
                    </a:lnTo>
                    <a:lnTo>
                      <a:pt x="895" y="2"/>
                    </a:lnTo>
                    <a:lnTo>
                      <a:pt x="895" y="5"/>
                    </a:lnTo>
                    <a:lnTo>
                      <a:pt x="904" y="26"/>
                    </a:lnTo>
                    <a:lnTo>
                      <a:pt x="788" y="26"/>
                    </a:lnTo>
                    <a:lnTo>
                      <a:pt x="816" y="83"/>
                    </a:lnTo>
                    <a:lnTo>
                      <a:pt x="1037" y="85"/>
                    </a:lnTo>
                    <a:lnTo>
                      <a:pt x="1038" y="86"/>
                    </a:lnTo>
                    <a:lnTo>
                      <a:pt x="1038" y="87"/>
                    </a:lnTo>
                    <a:lnTo>
                      <a:pt x="1033" y="263"/>
                    </a:lnTo>
                    <a:close/>
                  </a:path>
                </a:pathLst>
              </a:custGeom>
              <a:solidFill>
                <a:srgbClr val="3FB2E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58" name="Freeform 118"/>
              <p:cNvSpPr>
                <a:spLocks/>
              </p:cNvSpPr>
              <p:nvPr/>
            </p:nvSpPr>
            <p:spPr bwMode="auto">
              <a:xfrm>
                <a:off x="4873" y="1694"/>
                <a:ext cx="35" cy="75"/>
              </a:xfrm>
              <a:custGeom>
                <a:avLst/>
                <a:gdLst>
                  <a:gd name="T0" fmla="*/ 17 w 35"/>
                  <a:gd name="T1" fmla="*/ 0 h 75"/>
                  <a:gd name="T2" fmla="*/ 11 w 35"/>
                  <a:gd name="T3" fmla="*/ 3 h 75"/>
                  <a:gd name="T4" fmla="*/ 5 w 35"/>
                  <a:gd name="T5" fmla="*/ 11 h 75"/>
                  <a:gd name="T6" fmla="*/ 1 w 35"/>
                  <a:gd name="T7" fmla="*/ 24 h 75"/>
                  <a:gd name="T8" fmla="*/ 0 w 35"/>
                  <a:gd name="T9" fmla="*/ 38 h 75"/>
                  <a:gd name="T10" fmla="*/ 1 w 35"/>
                  <a:gd name="T11" fmla="*/ 53 h 75"/>
                  <a:gd name="T12" fmla="*/ 5 w 35"/>
                  <a:gd name="T13" fmla="*/ 64 h 75"/>
                  <a:gd name="T14" fmla="*/ 11 w 35"/>
                  <a:gd name="T15" fmla="*/ 71 h 75"/>
                  <a:gd name="T16" fmla="*/ 17 w 35"/>
                  <a:gd name="T17" fmla="*/ 75 h 75"/>
                  <a:gd name="T18" fmla="*/ 24 w 35"/>
                  <a:gd name="T19" fmla="*/ 71 h 75"/>
                  <a:gd name="T20" fmla="*/ 29 w 35"/>
                  <a:gd name="T21" fmla="*/ 64 h 75"/>
                  <a:gd name="T22" fmla="*/ 34 w 35"/>
                  <a:gd name="T23" fmla="*/ 53 h 75"/>
                  <a:gd name="T24" fmla="*/ 35 w 35"/>
                  <a:gd name="T25" fmla="*/ 38 h 75"/>
                  <a:gd name="T26" fmla="*/ 34 w 35"/>
                  <a:gd name="T27" fmla="*/ 24 h 75"/>
                  <a:gd name="T28" fmla="*/ 29 w 35"/>
                  <a:gd name="T29" fmla="*/ 11 h 75"/>
                  <a:gd name="T30" fmla="*/ 24 w 35"/>
                  <a:gd name="T31" fmla="*/ 3 h 75"/>
                  <a:gd name="T32" fmla="*/ 17 w 35"/>
                  <a:gd name="T33" fmla="*/ 0 h 7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5" h="75">
                    <a:moveTo>
                      <a:pt x="17" y="0"/>
                    </a:moveTo>
                    <a:lnTo>
                      <a:pt x="11" y="3"/>
                    </a:lnTo>
                    <a:lnTo>
                      <a:pt x="5" y="11"/>
                    </a:lnTo>
                    <a:lnTo>
                      <a:pt x="1" y="24"/>
                    </a:lnTo>
                    <a:lnTo>
                      <a:pt x="0" y="38"/>
                    </a:lnTo>
                    <a:lnTo>
                      <a:pt x="1" y="53"/>
                    </a:lnTo>
                    <a:lnTo>
                      <a:pt x="5" y="64"/>
                    </a:lnTo>
                    <a:lnTo>
                      <a:pt x="11" y="71"/>
                    </a:lnTo>
                    <a:lnTo>
                      <a:pt x="17" y="75"/>
                    </a:lnTo>
                    <a:lnTo>
                      <a:pt x="24" y="71"/>
                    </a:lnTo>
                    <a:lnTo>
                      <a:pt x="29" y="64"/>
                    </a:lnTo>
                    <a:lnTo>
                      <a:pt x="34" y="53"/>
                    </a:lnTo>
                    <a:lnTo>
                      <a:pt x="35" y="38"/>
                    </a:lnTo>
                    <a:lnTo>
                      <a:pt x="34" y="24"/>
                    </a:lnTo>
                    <a:lnTo>
                      <a:pt x="29" y="11"/>
                    </a:lnTo>
                    <a:lnTo>
                      <a:pt x="24" y="3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59" name="Freeform 119"/>
              <p:cNvSpPr>
                <a:spLocks/>
              </p:cNvSpPr>
              <p:nvPr/>
            </p:nvSpPr>
            <p:spPr bwMode="auto">
              <a:xfrm>
                <a:off x="4481" y="1614"/>
                <a:ext cx="189" cy="49"/>
              </a:xfrm>
              <a:custGeom>
                <a:avLst/>
                <a:gdLst>
                  <a:gd name="T0" fmla="*/ 23 w 189"/>
                  <a:gd name="T1" fmla="*/ 49 h 49"/>
                  <a:gd name="T2" fmla="*/ 0 w 189"/>
                  <a:gd name="T3" fmla="*/ 0 h 49"/>
                  <a:gd name="T4" fmla="*/ 162 w 189"/>
                  <a:gd name="T5" fmla="*/ 0 h 49"/>
                  <a:gd name="T6" fmla="*/ 189 w 189"/>
                  <a:gd name="T7" fmla="*/ 49 h 49"/>
                  <a:gd name="T8" fmla="*/ 23 w 189"/>
                  <a:gd name="T9" fmla="*/ 49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9" h="49">
                    <a:moveTo>
                      <a:pt x="23" y="49"/>
                    </a:moveTo>
                    <a:lnTo>
                      <a:pt x="0" y="0"/>
                    </a:lnTo>
                    <a:lnTo>
                      <a:pt x="162" y="0"/>
                    </a:lnTo>
                    <a:lnTo>
                      <a:pt x="189" y="49"/>
                    </a:lnTo>
                    <a:lnTo>
                      <a:pt x="23" y="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748" name="Group 120"/>
            <p:cNvGrpSpPr>
              <a:grpSpLocks/>
            </p:cNvGrpSpPr>
            <p:nvPr/>
          </p:nvGrpSpPr>
          <p:grpSpPr bwMode="auto">
            <a:xfrm>
              <a:off x="1728" y="1008"/>
              <a:ext cx="1073" cy="483"/>
              <a:chOff x="2375" y="2170"/>
              <a:chExt cx="1073" cy="483"/>
            </a:xfrm>
          </p:grpSpPr>
          <p:sp>
            <p:nvSpPr>
              <p:cNvPr id="28749" name="Freeform 121"/>
              <p:cNvSpPr>
                <a:spLocks/>
              </p:cNvSpPr>
              <p:nvPr/>
            </p:nvSpPr>
            <p:spPr bwMode="auto">
              <a:xfrm>
                <a:off x="2375" y="2170"/>
                <a:ext cx="1073" cy="483"/>
              </a:xfrm>
              <a:custGeom>
                <a:avLst/>
                <a:gdLst>
                  <a:gd name="T0" fmla="*/ 245 w 1073"/>
                  <a:gd name="T1" fmla="*/ 482 h 483"/>
                  <a:gd name="T2" fmla="*/ 260 w 1073"/>
                  <a:gd name="T3" fmla="*/ 477 h 483"/>
                  <a:gd name="T4" fmla="*/ 272 w 1073"/>
                  <a:gd name="T5" fmla="*/ 468 h 483"/>
                  <a:gd name="T6" fmla="*/ 282 w 1073"/>
                  <a:gd name="T7" fmla="*/ 455 h 483"/>
                  <a:gd name="T8" fmla="*/ 288 w 1073"/>
                  <a:gd name="T9" fmla="*/ 455 h 483"/>
                  <a:gd name="T10" fmla="*/ 298 w 1073"/>
                  <a:gd name="T11" fmla="*/ 468 h 483"/>
                  <a:gd name="T12" fmla="*/ 311 w 1073"/>
                  <a:gd name="T13" fmla="*/ 477 h 483"/>
                  <a:gd name="T14" fmla="*/ 326 w 1073"/>
                  <a:gd name="T15" fmla="*/ 482 h 483"/>
                  <a:gd name="T16" fmla="*/ 344 w 1073"/>
                  <a:gd name="T17" fmla="*/ 482 h 483"/>
                  <a:gd name="T18" fmla="*/ 362 w 1073"/>
                  <a:gd name="T19" fmla="*/ 474 h 483"/>
                  <a:gd name="T20" fmla="*/ 376 w 1073"/>
                  <a:gd name="T21" fmla="*/ 459 h 483"/>
                  <a:gd name="T22" fmla="*/ 385 w 1073"/>
                  <a:gd name="T23" fmla="*/ 441 h 483"/>
                  <a:gd name="T24" fmla="*/ 734 w 1073"/>
                  <a:gd name="T25" fmla="*/ 430 h 483"/>
                  <a:gd name="T26" fmla="*/ 739 w 1073"/>
                  <a:gd name="T27" fmla="*/ 450 h 483"/>
                  <a:gd name="T28" fmla="*/ 750 w 1073"/>
                  <a:gd name="T29" fmla="*/ 468 h 483"/>
                  <a:gd name="T30" fmla="*/ 767 w 1073"/>
                  <a:gd name="T31" fmla="*/ 479 h 483"/>
                  <a:gd name="T32" fmla="*/ 786 w 1073"/>
                  <a:gd name="T33" fmla="*/ 483 h 483"/>
                  <a:gd name="T34" fmla="*/ 801 w 1073"/>
                  <a:gd name="T35" fmla="*/ 481 h 483"/>
                  <a:gd name="T36" fmla="*/ 816 w 1073"/>
                  <a:gd name="T37" fmla="*/ 473 h 483"/>
                  <a:gd name="T38" fmla="*/ 827 w 1073"/>
                  <a:gd name="T39" fmla="*/ 462 h 483"/>
                  <a:gd name="T40" fmla="*/ 835 w 1073"/>
                  <a:gd name="T41" fmla="*/ 447 h 483"/>
                  <a:gd name="T42" fmla="*/ 843 w 1073"/>
                  <a:gd name="T43" fmla="*/ 462 h 483"/>
                  <a:gd name="T44" fmla="*/ 853 w 1073"/>
                  <a:gd name="T45" fmla="*/ 473 h 483"/>
                  <a:gd name="T46" fmla="*/ 868 w 1073"/>
                  <a:gd name="T47" fmla="*/ 481 h 483"/>
                  <a:gd name="T48" fmla="*/ 883 w 1073"/>
                  <a:gd name="T49" fmla="*/ 483 h 483"/>
                  <a:gd name="T50" fmla="*/ 902 w 1073"/>
                  <a:gd name="T51" fmla="*/ 479 h 483"/>
                  <a:gd name="T52" fmla="*/ 919 w 1073"/>
                  <a:gd name="T53" fmla="*/ 468 h 483"/>
                  <a:gd name="T54" fmla="*/ 930 w 1073"/>
                  <a:gd name="T55" fmla="*/ 450 h 483"/>
                  <a:gd name="T56" fmla="*/ 935 w 1073"/>
                  <a:gd name="T57" fmla="*/ 430 h 483"/>
                  <a:gd name="T58" fmla="*/ 994 w 1073"/>
                  <a:gd name="T59" fmla="*/ 302 h 483"/>
                  <a:gd name="T60" fmla="*/ 59 w 1073"/>
                  <a:gd name="T61" fmla="*/ 0 h 483"/>
                  <a:gd name="T62" fmla="*/ 74 w 1073"/>
                  <a:gd name="T63" fmla="*/ 430 h 483"/>
                  <a:gd name="T64" fmla="*/ 187 w 1073"/>
                  <a:gd name="T65" fmla="*/ 441 h 483"/>
                  <a:gd name="T66" fmla="*/ 195 w 1073"/>
                  <a:gd name="T67" fmla="*/ 459 h 483"/>
                  <a:gd name="T68" fmla="*/ 209 w 1073"/>
                  <a:gd name="T69" fmla="*/ 474 h 483"/>
                  <a:gd name="T70" fmla="*/ 228 w 1073"/>
                  <a:gd name="T71" fmla="*/ 482 h 48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073" h="483">
                    <a:moveTo>
                      <a:pt x="237" y="483"/>
                    </a:moveTo>
                    <a:lnTo>
                      <a:pt x="245" y="482"/>
                    </a:lnTo>
                    <a:lnTo>
                      <a:pt x="253" y="481"/>
                    </a:lnTo>
                    <a:lnTo>
                      <a:pt x="260" y="477"/>
                    </a:lnTo>
                    <a:lnTo>
                      <a:pt x="267" y="473"/>
                    </a:lnTo>
                    <a:lnTo>
                      <a:pt x="272" y="468"/>
                    </a:lnTo>
                    <a:lnTo>
                      <a:pt x="278" y="462"/>
                    </a:lnTo>
                    <a:lnTo>
                      <a:pt x="282" y="455"/>
                    </a:lnTo>
                    <a:lnTo>
                      <a:pt x="285" y="447"/>
                    </a:lnTo>
                    <a:lnTo>
                      <a:pt x="288" y="455"/>
                    </a:lnTo>
                    <a:lnTo>
                      <a:pt x="294" y="462"/>
                    </a:lnTo>
                    <a:lnTo>
                      <a:pt x="298" y="468"/>
                    </a:lnTo>
                    <a:lnTo>
                      <a:pt x="305" y="473"/>
                    </a:lnTo>
                    <a:lnTo>
                      <a:pt x="311" y="477"/>
                    </a:lnTo>
                    <a:lnTo>
                      <a:pt x="319" y="481"/>
                    </a:lnTo>
                    <a:lnTo>
                      <a:pt x="326" y="482"/>
                    </a:lnTo>
                    <a:lnTo>
                      <a:pt x="334" y="483"/>
                    </a:lnTo>
                    <a:lnTo>
                      <a:pt x="344" y="482"/>
                    </a:lnTo>
                    <a:lnTo>
                      <a:pt x="354" y="479"/>
                    </a:lnTo>
                    <a:lnTo>
                      <a:pt x="362" y="474"/>
                    </a:lnTo>
                    <a:lnTo>
                      <a:pt x="370" y="468"/>
                    </a:lnTo>
                    <a:lnTo>
                      <a:pt x="376" y="459"/>
                    </a:lnTo>
                    <a:lnTo>
                      <a:pt x="382" y="450"/>
                    </a:lnTo>
                    <a:lnTo>
                      <a:pt x="385" y="441"/>
                    </a:lnTo>
                    <a:lnTo>
                      <a:pt x="386" y="430"/>
                    </a:lnTo>
                    <a:lnTo>
                      <a:pt x="734" y="430"/>
                    </a:lnTo>
                    <a:lnTo>
                      <a:pt x="735" y="441"/>
                    </a:lnTo>
                    <a:lnTo>
                      <a:pt x="739" y="450"/>
                    </a:lnTo>
                    <a:lnTo>
                      <a:pt x="744" y="459"/>
                    </a:lnTo>
                    <a:lnTo>
                      <a:pt x="750" y="468"/>
                    </a:lnTo>
                    <a:lnTo>
                      <a:pt x="758" y="474"/>
                    </a:lnTo>
                    <a:lnTo>
                      <a:pt x="767" y="479"/>
                    </a:lnTo>
                    <a:lnTo>
                      <a:pt x="776" y="482"/>
                    </a:lnTo>
                    <a:lnTo>
                      <a:pt x="786" y="483"/>
                    </a:lnTo>
                    <a:lnTo>
                      <a:pt x="794" y="482"/>
                    </a:lnTo>
                    <a:lnTo>
                      <a:pt x="801" y="481"/>
                    </a:lnTo>
                    <a:lnTo>
                      <a:pt x="809" y="477"/>
                    </a:lnTo>
                    <a:lnTo>
                      <a:pt x="816" y="473"/>
                    </a:lnTo>
                    <a:lnTo>
                      <a:pt x="822" y="468"/>
                    </a:lnTo>
                    <a:lnTo>
                      <a:pt x="827" y="462"/>
                    </a:lnTo>
                    <a:lnTo>
                      <a:pt x="832" y="455"/>
                    </a:lnTo>
                    <a:lnTo>
                      <a:pt x="835" y="447"/>
                    </a:lnTo>
                    <a:lnTo>
                      <a:pt x="838" y="455"/>
                    </a:lnTo>
                    <a:lnTo>
                      <a:pt x="843" y="462"/>
                    </a:lnTo>
                    <a:lnTo>
                      <a:pt x="848" y="468"/>
                    </a:lnTo>
                    <a:lnTo>
                      <a:pt x="853" y="473"/>
                    </a:lnTo>
                    <a:lnTo>
                      <a:pt x="860" y="477"/>
                    </a:lnTo>
                    <a:lnTo>
                      <a:pt x="868" y="481"/>
                    </a:lnTo>
                    <a:lnTo>
                      <a:pt x="875" y="482"/>
                    </a:lnTo>
                    <a:lnTo>
                      <a:pt x="883" y="483"/>
                    </a:lnTo>
                    <a:lnTo>
                      <a:pt x="893" y="482"/>
                    </a:lnTo>
                    <a:lnTo>
                      <a:pt x="902" y="479"/>
                    </a:lnTo>
                    <a:lnTo>
                      <a:pt x="911" y="474"/>
                    </a:lnTo>
                    <a:lnTo>
                      <a:pt x="919" y="468"/>
                    </a:lnTo>
                    <a:lnTo>
                      <a:pt x="925" y="459"/>
                    </a:lnTo>
                    <a:lnTo>
                      <a:pt x="930" y="450"/>
                    </a:lnTo>
                    <a:lnTo>
                      <a:pt x="934" y="441"/>
                    </a:lnTo>
                    <a:lnTo>
                      <a:pt x="935" y="430"/>
                    </a:lnTo>
                    <a:lnTo>
                      <a:pt x="1073" y="430"/>
                    </a:lnTo>
                    <a:lnTo>
                      <a:pt x="994" y="302"/>
                    </a:lnTo>
                    <a:lnTo>
                      <a:pt x="1038" y="0"/>
                    </a:lnTo>
                    <a:lnTo>
                      <a:pt x="59" y="0"/>
                    </a:lnTo>
                    <a:lnTo>
                      <a:pt x="0" y="309"/>
                    </a:lnTo>
                    <a:lnTo>
                      <a:pt x="74" y="430"/>
                    </a:lnTo>
                    <a:lnTo>
                      <a:pt x="185" y="430"/>
                    </a:lnTo>
                    <a:lnTo>
                      <a:pt x="187" y="441"/>
                    </a:lnTo>
                    <a:lnTo>
                      <a:pt x="190" y="450"/>
                    </a:lnTo>
                    <a:lnTo>
                      <a:pt x="195" y="459"/>
                    </a:lnTo>
                    <a:lnTo>
                      <a:pt x="202" y="468"/>
                    </a:lnTo>
                    <a:lnTo>
                      <a:pt x="209" y="474"/>
                    </a:lnTo>
                    <a:lnTo>
                      <a:pt x="218" y="479"/>
                    </a:lnTo>
                    <a:lnTo>
                      <a:pt x="228" y="482"/>
                    </a:lnTo>
                    <a:lnTo>
                      <a:pt x="237" y="4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50" name="Freeform 122"/>
              <p:cNvSpPr>
                <a:spLocks/>
              </p:cNvSpPr>
              <p:nvPr/>
            </p:nvSpPr>
            <p:spPr bwMode="auto">
              <a:xfrm>
                <a:off x="2415" y="2208"/>
                <a:ext cx="965" cy="354"/>
              </a:xfrm>
              <a:custGeom>
                <a:avLst/>
                <a:gdLst>
                  <a:gd name="T0" fmla="*/ 0 w 965"/>
                  <a:gd name="T1" fmla="*/ 264 h 354"/>
                  <a:gd name="T2" fmla="*/ 50 w 965"/>
                  <a:gd name="T3" fmla="*/ 0 h 354"/>
                  <a:gd name="T4" fmla="*/ 954 w 965"/>
                  <a:gd name="T5" fmla="*/ 0 h 354"/>
                  <a:gd name="T6" fmla="*/ 918 w 965"/>
                  <a:gd name="T7" fmla="*/ 249 h 354"/>
                  <a:gd name="T8" fmla="*/ 131 w 965"/>
                  <a:gd name="T9" fmla="*/ 249 h 354"/>
                  <a:gd name="T10" fmla="*/ 161 w 965"/>
                  <a:gd name="T11" fmla="*/ 287 h 354"/>
                  <a:gd name="T12" fmla="*/ 924 w 965"/>
                  <a:gd name="T13" fmla="*/ 287 h 354"/>
                  <a:gd name="T14" fmla="*/ 965 w 965"/>
                  <a:gd name="T15" fmla="*/ 354 h 354"/>
                  <a:gd name="T16" fmla="*/ 55 w 965"/>
                  <a:gd name="T17" fmla="*/ 354 h 354"/>
                  <a:gd name="T18" fmla="*/ 0 w 965"/>
                  <a:gd name="T19" fmla="*/ 264 h 3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65" h="354">
                    <a:moveTo>
                      <a:pt x="0" y="264"/>
                    </a:moveTo>
                    <a:lnTo>
                      <a:pt x="50" y="0"/>
                    </a:lnTo>
                    <a:lnTo>
                      <a:pt x="954" y="0"/>
                    </a:lnTo>
                    <a:lnTo>
                      <a:pt x="918" y="249"/>
                    </a:lnTo>
                    <a:lnTo>
                      <a:pt x="131" y="249"/>
                    </a:lnTo>
                    <a:lnTo>
                      <a:pt x="161" y="287"/>
                    </a:lnTo>
                    <a:lnTo>
                      <a:pt x="924" y="287"/>
                    </a:lnTo>
                    <a:lnTo>
                      <a:pt x="965" y="354"/>
                    </a:lnTo>
                    <a:lnTo>
                      <a:pt x="55" y="354"/>
                    </a:lnTo>
                    <a:lnTo>
                      <a:pt x="0" y="264"/>
                    </a:lnTo>
                    <a:close/>
                  </a:path>
                </a:pathLst>
              </a:custGeom>
              <a:solidFill>
                <a:srgbClr val="3FB2E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51" name="Freeform 123"/>
              <p:cNvSpPr>
                <a:spLocks/>
              </p:cNvSpPr>
              <p:nvPr/>
            </p:nvSpPr>
            <p:spPr bwMode="auto">
              <a:xfrm>
                <a:off x="2650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2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52" name="Freeform 124"/>
              <p:cNvSpPr>
                <a:spLocks/>
              </p:cNvSpPr>
              <p:nvPr/>
            </p:nvSpPr>
            <p:spPr bwMode="auto">
              <a:xfrm>
                <a:off x="2481" y="2262"/>
                <a:ext cx="138" cy="110"/>
              </a:xfrm>
              <a:custGeom>
                <a:avLst/>
                <a:gdLst>
                  <a:gd name="T0" fmla="*/ 122 w 138"/>
                  <a:gd name="T1" fmla="*/ 110 h 110"/>
                  <a:gd name="T2" fmla="*/ 138 w 138"/>
                  <a:gd name="T3" fmla="*/ 0 h 110"/>
                  <a:gd name="T4" fmla="*/ 15 w 138"/>
                  <a:gd name="T5" fmla="*/ 0 h 110"/>
                  <a:gd name="T6" fmla="*/ 0 w 138"/>
                  <a:gd name="T7" fmla="*/ 110 h 110"/>
                  <a:gd name="T8" fmla="*/ 122 w 138"/>
                  <a:gd name="T9" fmla="*/ 11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22" y="110"/>
                    </a:moveTo>
                    <a:lnTo>
                      <a:pt x="138" y="0"/>
                    </a:lnTo>
                    <a:lnTo>
                      <a:pt x="15" y="0"/>
                    </a:lnTo>
                    <a:lnTo>
                      <a:pt x="0" y="110"/>
                    </a:lnTo>
                    <a:lnTo>
                      <a:pt x="122" y="1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53" name="Freeform 125"/>
              <p:cNvSpPr>
                <a:spLocks/>
              </p:cNvSpPr>
              <p:nvPr/>
            </p:nvSpPr>
            <p:spPr bwMode="auto">
              <a:xfrm>
                <a:off x="2820" y="2262"/>
                <a:ext cx="137" cy="110"/>
              </a:xfrm>
              <a:custGeom>
                <a:avLst/>
                <a:gdLst>
                  <a:gd name="T0" fmla="*/ 137 w 137"/>
                  <a:gd name="T1" fmla="*/ 0 h 110"/>
                  <a:gd name="T2" fmla="*/ 16 w 137"/>
                  <a:gd name="T3" fmla="*/ 0 h 110"/>
                  <a:gd name="T4" fmla="*/ 0 w 137"/>
                  <a:gd name="T5" fmla="*/ 110 h 110"/>
                  <a:gd name="T6" fmla="*/ 122 w 137"/>
                  <a:gd name="T7" fmla="*/ 110 h 110"/>
                  <a:gd name="T8" fmla="*/ 137 w 137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110">
                    <a:moveTo>
                      <a:pt x="137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54" name="Freeform 126"/>
              <p:cNvSpPr>
                <a:spLocks/>
              </p:cNvSpPr>
              <p:nvPr/>
            </p:nvSpPr>
            <p:spPr bwMode="auto">
              <a:xfrm>
                <a:off x="2989" y="2262"/>
                <a:ext cx="136" cy="110"/>
              </a:xfrm>
              <a:custGeom>
                <a:avLst/>
                <a:gdLst>
                  <a:gd name="T0" fmla="*/ 136 w 136"/>
                  <a:gd name="T1" fmla="*/ 0 h 110"/>
                  <a:gd name="T2" fmla="*/ 16 w 136"/>
                  <a:gd name="T3" fmla="*/ 0 h 110"/>
                  <a:gd name="T4" fmla="*/ 0 w 136"/>
                  <a:gd name="T5" fmla="*/ 110 h 110"/>
                  <a:gd name="T6" fmla="*/ 121 w 136"/>
                  <a:gd name="T7" fmla="*/ 110 h 110"/>
                  <a:gd name="T8" fmla="*/ 136 w 136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" h="110">
                    <a:moveTo>
                      <a:pt x="136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1" y="11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55" name="Freeform 127"/>
              <p:cNvSpPr>
                <a:spLocks/>
              </p:cNvSpPr>
              <p:nvPr/>
            </p:nvSpPr>
            <p:spPr bwMode="auto">
              <a:xfrm>
                <a:off x="3162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3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3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8685" name="Group 61"/>
          <p:cNvGrpSpPr>
            <a:grpSpLocks/>
          </p:cNvGrpSpPr>
          <p:nvPr/>
        </p:nvGrpSpPr>
        <p:grpSpPr bwMode="auto">
          <a:xfrm>
            <a:off x="4194175" y="3987800"/>
            <a:ext cx="2197100" cy="336550"/>
            <a:chOff x="624" y="960"/>
            <a:chExt cx="3325" cy="531"/>
          </a:xfrm>
        </p:grpSpPr>
        <p:grpSp>
          <p:nvGrpSpPr>
            <p:cNvPr id="28725" name="Group 36"/>
            <p:cNvGrpSpPr>
              <a:grpSpLocks/>
            </p:cNvGrpSpPr>
            <p:nvPr/>
          </p:nvGrpSpPr>
          <p:grpSpPr bwMode="auto">
            <a:xfrm>
              <a:off x="624" y="1008"/>
              <a:ext cx="1073" cy="483"/>
              <a:chOff x="2375" y="2170"/>
              <a:chExt cx="1073" cy="483"/>
            </a:xfrm>
          </p:grpSpPr>
          <p:sp>
            <p:nvSpPr>
              <p:cNvPr id="28739" name="Freeform 27"/>
              <p:cNvSpPr>
                <a:spLocks/>
              </p:cNvSpPr>
              <p:nvPr/>
            </p:nvSpPr>
            <p:spPr bwMode="auto">
              <a:xfrm>
                <a:off x="2375" y="2170"/>
                <a:ext cx="1073" cy="483"/>
              </a:xfrm>
              <a:custGeom>
                <a:avLst/>
                <a:gdLst>
                  <a:gd name="T0" fmla="*/ 245 w 1073"/>
                  <a:gd name="T1" fmla="*/ 482 h 483"/>
                  <a:gd name="T2" fmla="*/ 260 w 1073"/>
                  <a:gd name="T3" fmla="*/ 477 h 483"/>
                  <a:gd name="T4" fmla="*/ 272 w 1073"/>
                  <a:gd name="T5" fmla="*/ 468 h 483"/>
                  <a:gd name="T6" fmla="*/ 282 w 1073"/>
                  <a:gd name="T7" fmla="*/ 455 h 483"/>
                  <a:gd name="T8" fmla="*/ 288 w 1073"/>
                  <a:gd name="T9" fmla="*/ 455 h 483"/>
                  <a:gd name="T10" fmla="*/ 298 w 1073"/>
                  <a:gd name="T11" fmla="*/ 468 h 483"/>
                  <a:gd name="T12" fmla="*/ 311 w 1073"/>
                  <a:gd name="T13" fmla="*/ 477 h 483"/>
                  <a:gd name="T14" fmla="*/ 326 w 1073"/>
                  <a:gd name="T15" fmla="*/ 482 h 483"/>
                  <a:gd name="T16" fmla="*/ 344 w 1073"/>
                  <a:gd name="T17" fmla="*/ 482 h 483"/>
                  <a:gd name="T18" fmla="*/ 362 w 1073"/>
                  <a:gd name="T19" fmla="*/ 474 h 483"/>
                  <a:gd name="T20" fmla="*/ 376 w 1073"/>
                  <a:gd name="T21" fmla="*/ 459 h 483"/>
                  <a:gd name="T22" fmla="*/ 385 w 1073"/>
                  <a:gd name="T23" fmla="*/ 441 h 483"/>
                  <a:gd name="T24" fmla="*/ 734 w 1073"/>
                  <a:gd name="T25" fmla="*/ 430 h 483"/>
                  <a:gd name="T26" fmla="*/ 739 w 1073"/>
                  <a:gd name="T27" fmla="*/ 450 h 483"/>
                  <a:gd name="T28" fmla="*/ 750 w 1073"/>
                  <a:gd name="T29" fmla="*/ 468 h 483"/>
                  <a:gd name="T30" fmla="*/ 767 w 1073"/>
                  <a:gd name="T31" fmla="*/ 479 h 483"/>
                  <a:gd name="T32" fmla="*/ 786 w 1073"/>
                  <a:gd name="T33" fmla="*/ 483 h 483"/>
                  <a:gd name="T34" fmla="*/ 801 w 1073"/>
                  <a:gd name="T35" fmla="*/ 481 h 483"/>
                  <a:gd name="T36" fmla="*/ 816 w 1073"/>
                  <a:gd name="T37" fmla="*/ 473 h 483"/>
                  <a:gd name="T38" fmla="*/ 827 w 1073"/>
                  <a:gd name="T39" fmla="*/ 462 h 483"/>
                  <a:gd name="T40" fmla="*/ 835 w 1073"/>
                  <a:gd name="T41" fmla="*/ 447 h 483"/>
                  <a:gd name="T42" fmla="*/ 843 w 1073"/>
                  <a:gd name="T43" fmla="*/ 462 h 483"/>
                  <a:gd name="T44" fmla="*/ 853 w 1073"/>
                  <a:gd name="T45" fmla="*/ 473 h 483"/>
                  <a:gd name="T46" fmla="*/ 868 w 1073"/>
                  <a:gd name="T47" fmla="*/ 481 h 483"/>
                  <a:gd name="T48" fmla="*/ 883 w 1073"/>
                  <a:gd name="T49" fmla="*/ 483 h 483"/>
                  <a:gd name="T50" fmla="*/ 902 w 1073"/>
                  <a:gd name="T51" fmla="*/ 479 h 483"/>
                  <a:gd name="T52" fmla="*/ 919 w 1073"/>
                  <a:gd name="T53" fmla="*/ 468 h 483"/>
                  <a:gd name="T54" fmla="*/ 930 w 1073"/>
                  <a:gd name="T55" fmla="*/ 450 h 483"/>
                  <a:gd name="T56" fmla="*/ 935 w 1073"/>
                  <a:gd name="T57" fmla="*/ 430 h 483"/>
                  <a:gd name="T58" fmla="*/ 994 w 1073"/>
                  <a:gd name="T59" fmla="*/ 302 h 483"/>
                  <a:gd name="T60" fmla="*/ 59 w 1073"/>
                  <a:gd name="T61" fmla="*/ 0 h 483"/>
                  <a:gd name="T62" fmla="*/ 74 w 1073"/>
                  <a:gd name="T63" fmla="*/ 430 h 483"/>
                  <a:gd name="T64" fmla="*/ 187 w 1073"/>
                  <a:gd name="T65" fmla="*/ 441 h 483"/>
                  <a:gd name="T66" fmla="*/ 195 w 1073"/>
                  <a:gd name="T67" fmla="*/ 459 h 483"/>
                  <a:gd name="T68" fmla="*/ 209 w 1073"/>
                  <a:gd name="T69" fmla="*/ 474 h 483"/>
                  <a:gd name="T70" fmla="*/ 228 w 1073"/>
                  <a:gd name="T71" fmla="*/ 482 h 48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073" h="483">
                    <a:moveTo>
                      <a:pt x="237" y="483"/>
                    </a:moveTo>
                    <a:lnTo>
                      <a:pt x="245" y="482"/>
                    </a:lnTo>
                    <a:lnTo>
                      <a:pt x="253" y="481"/>
                    </a:lnTo>
                    <a:lnTo>
                      <a:pt x="260" y="477"/>
                    </a:lnTo>
                    <a:lnTo>
                      <a:pt x="267" y="473"/>
                    </a:lnTo>
                    <a:lnTo>
                      <a:pt x="272" y="468"/>
                    </a:lnTo>
                    <a:lnTo>
                      <a:pt x="278" y="462"/>
                    </a:lnTo>
                    <a:lnTo>
                      <a:pt x="282" y="455"/>
                    </a:lnTo>
                    <a:lnTo>
                      <a:pt x="285" y="447"/>
                    </a:lnTo>
                    <a:lnTo>
                      <a:pt x="288" y="455"/>
                    </a:lnTo>
                    <a:lnTo>
                      <a:pt x="294" y="462"/>
                    </a:lnTo>
                    <a:lnTo>
                      <a:pt x="298" y="468"/>
                    </a:lnTo>
                    <a:lnTo>
                      <a:pt x="305" y="473"/>
                    </a:lnTo>
                    <a:lnTo>
                      <a:pt x="311" y="477"/>
                    </a:lnTo>
                    <a:lnTo>
                      <a:pt x="319" y="481"/>
                    </a:lnTo>
                    <a:lnTo>
                      <a:pt x="326" y="482"/>
                    </a:lnTo>
                    <a:lnTo>
                      <a:pt x="334" y="483"/>
                    </a:lnTo>
                    <a:lnTo>
                      <a:pt x="344" y="482"/>
                    </a:lnTo>
                    <a:lnTo>
                      <a:pt x="354" y="479"/>
                    </a:lnTo>
                    <a:lnTo>
                      <a:pt x="362" y="474"/>
                    </a:lnTo>
                    <a:lnTo>
                      <a:pt x="370" y="468"/>
                    </a:lnTo>
                    <a:lnTo>
                      <a:pt x="376" y="459"/>
                    </a:lnTo>
                    <a:lnTo>
                      <a:pt x="382" y="450"/>
                    </a:lnTo>
                    <a:lnTo>
                      <a:pt x="385" y="441"/>
                    </a:lnTo>
                    <a:lnTo>
                      <a:pt x="386" y="430"/>
                    </a:lnTo>
                    <a:lnTo>
                      <a:pt x="734" y="430"/>
                    </a:lnTo>
                    <a:lnTo>
                      <a:pt x="735" y="441"/>
                    </a:lnTo>
                    <a:lnTo>
                      <a:pt x="739" y="450"/>
                    </a:lnTo>
                    <a:lnTo>
                      <a:pt x="744" y="459"/>
                    </a:lnTo>
                    <a:lnTo>
                      <a:pt x="750" y="468"/>
                    </a:lnTo>
                    <a:lnTo>
                      <a:pt x="758" y="474"/>
                    </a:lnTo>
                    <a:lnTo>
                      <a:pt x="767" y="479"/>
                    </a:lnTo>
                    <a:lnTo>
                      <a:pt x="776" y="482"/>
                    </a:lnTo>
                    <a:lnTo>
                      <a:pt x="786" y="483"/>
                    </a:lnTo>
                    <a:lnTo>
                      <a:pt x="794" y="482"/>
                    </a:lnTo>
                    <a:lnTo>
                      <a:pt x="801" y="481"/>
                    </a:lnTo>
                    <a:lnTo>
                      <a:pt x="809" y="477"/>
                    </a:lnTo>
                    <a:lnTo>
                      <a:pt x="816" y="473"/>
                    </a:lnTo>
                    <a:lnTo>
                      <a:pt x="822" y="468"/>
                    </a:lnTo>
                    <a:lnTo>
                      <a:pt x="827" y="462"/>
                    </a:lnTo>
                    <a:lnTo>
                      <a:pt x="832" y="455"/>
                    </a:lnTo>
                    <a:lnTo>
                      <a:pt x="835" y="447"/>
                    </a:lnTo>
                    <a:lnTo>
                      <a:pt x="838" y="455"/>
                    </a:lnTo>
                    <a:lnTo>
                      <a:pt x="843" y="462"/>
                    </a:lnTo>
                    <a:lnTo>
                      <a:pt x="848" y="468"/>
                    </a:lnTo>
                    <a:lnTo>
                      <a:pt x="853" y="473"/>
                    </a:lnTo>
                    <a:lnTo>
                      <a:pt x="860" y="477"/>
                    </a:lnTo>
                    <a:lnTo>
                      <a:pt x="868" y="481"/>
                    </a:lnTo>
                    <a:lnTo>
                      <a:pt x="875" y="482"/>
                    </a:lnTo>
                    <a:lnTo>
                      <a:pt x="883" y="483"/>
                    </a:lnTo>
                    <a:lnTo>
                      <a:pt x="893" y="482"/>
                    </a:lnTo>
                    <a:lnTo>
                      <a:pt x="902" y="479"/>
                    </a:lnTo>
                    <a:lnTo>
                      <a:pt x="911" y="474"/>
                    </a:lnTo>
                    <a:lnTo>
                      <a:pt x="919" y="468"/>
                    </a:lnTo>
                    <a:lnTo>
                      <a:pt x="925" y="459"/>
                    </a:lnTo>
                    <a:lnTo>
                      <a:pt x="930" y="450"/>
                    </a:lnTo>
                    <a:lnTo>
                      <a:pt x="934" y="441"/>
                    </a:lnTo>
                    <a:lnTo>
                      <a:pt x="935" y="430"/>
                    </a:lnTo>
                    <a:lnTo>
                      <a:pt x="1073" y="430"/>
                    </a:lnTo>
                    <a:lnTo>
                      <a:pt x="994" y="302"/>
                    </a:lnTo>
                    <a:lnTo>
                      <a:pt x="1038" y="0"/>
                    </a:lnTo>
                    <a:lnTo>
                      <a:pt x="59" y="0"/>
                    </a:lnTo>
                    <a:lnTo>
                      <a:pt x="0" y="309"/>
                    </a:lnTo>
                    <a:lnTo>
                      <a:pt x="74" y="430"/>
                    </a:lnTo>
                    <a:lnTo>
                      <a:pt x="185" y="430"/>
                    </a:lnTo>
                    <a:lnTo>
                      <a:pt x="187" y="441"/>
                    </a:lnTo>
                    <a:lnTo>
                      <a:pt x="190" y="450"/>
                    </a:lnTo>
                    <a:lnTo>
                      <a:pt x="195" y="459"/>
                    </a:lnTo>
                    <a:lnTo>
                      <a:pt x="202" y="468"/>
                    </a:lnTo>
                    <a:lnTo>
                      <a:pt x="209" y="474"/>
                    </a:lnTo>
                    <a:lnTo>
                      <a:pt x="218" y="479"/>
                    </a:lnTo>
                    <a:lnTo>
                      <a:pt x="228" y="482"/>
                    </a:lnTo>
                    <a:lnTo>
                      <a:pt x="237" y="4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40" name="Freeform 28"/>
              <p:cNvSpPr>
                <a:spLocks/>
              </p:cNvSpPr>
              <p:nvPr/>
            </p:nvSpPr>
            <p:spPr bwMode="auto">
              <a:xfrm>
                <a:off x="2415" y="2208"/>
                <a:ext cx="965" cy="354"/>
              </a:xfrm>
              <a:custGeom>
                <a:avLst/>
                <a:gdLst>
                  <a:gd name="T0" fmla="*/ 0 w 965"/>
                  <a:gd name="T1" fmla="*/ 264 h 354"/>
                  <a:gd name="T2" fmla="*/ 50 w 965"/>
                  <a:gd name="T3" fmla="*/ 0 h 354"/>
                  <a:gd name="T4" fmla="*/ 954 w 965"/>
                  <a:gd name="T5" fmla="*/ 0 h 354"/>
                  <a:gd name="T6" fmla="*/ 918 w 965"/>
                  <a:gd name="T7" fmla="*/ 249 h 354"/>
                  <a:gd name="T8" fmla="*/ 131 w 965"/>
                  <a:gd name="T9" fmla="*/ 249 h 354"/>
                  <a:gd name="T10" fmla="*/ 161 w 965"/>
                  <a:gd name="T11" fmla="*/ 287 h 354"/>
                  <a:gd name="T12" fmla="*/ 924 w 965"/>
                  <a:gd name="T13" fmla="*/ 287 h 354"/>
                  <a:gd name="T14" fmla="*/ 965 w 965"/>
                  <a:gd name="T15" fmla="*/ 354 h 354"/>
                  <a:gd name="T16" fmla="*/ 55 w 965"/>
                  <a:gd name="T17" fmla="*/ 354 h 354"/>
                  <a:gd name="T18" fmla="*/ 0 w 965"/>
                  <a:gd name="T19" fmla="*/ 264 h 3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65" h="354">
                    <a:moveTo>
                      <a:pt x="0" y="264"/>
                    </a:moveTo>
                    <a:lnTo>
                      <a:pt x="50" y="0"/>
                    </a:lnTo>
                    <a:lnTo>
                      <a:pt x="954" y="0"/>
                    </a:lnTo>
                    <a:lnTo>
                      <a:pt x="918" y="249"/>
                    </a:lnTo>
                    <a:lnTo>
                      <a:pt x="131" y="249"/>
                    </a:lnTo>
                    <a:lnTo>
                      <a:pt x="161" y="287"/>
                    </a:lnTo>
                    <a:lnTo>
                      <a:pt x="924" y="287"/>
                    </a:lnTo>
                    <a:lnTo>
                      <a:pt x="965" y="354"/>
                    </a:lnTo>
                    <a:lnTo>
                      <a:pt x="55" y="354"/>
                    </a:lnTo>
                    <a:lnTo>
                      <a:pt x="0" y="264"/>
                    </a:lnTo>
                    <a:close/>
                  </a:path>
                </a:pathLst>
              </a:custGeom>
              <a:solidFill>
                <a:srgbClr val="3FB2E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41" name="Freeform 29"/>
              <p:cNvSpPr>
                <a:spLocks/>
              </p:cNvSpPr>
              <p:nvPr/>
            </p:nvSpPr>
            <p:spPr bwMode="auto">
              <a:xfrm>
                <a:off x="2650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2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42" name="Freeform 30"/>
              <p:cNvSpPr>
                <a:spLocks/>
              </p:cNvSpPr>
              <p:nvPr/>
            </p:nvSpPr>
            <p:spPr bwMode="auto">
              <a:xfrm>
                <a:off x="2481" y="2262"/>
                <a:ext cx="138" cy="110"/>
              </a:xfrm>
              <a:custGeom>
                <a:avLst/>
                <a:gdLst>
                  <a:gd name="T0" fmla="*/ 122 w 138"/>
                  <a:gd name="T1" fmla="*/ 110 h 110"/>
                  <a:gd name="T2" fmla="*/ 138 w 138"/>
                  <a:gd name="T3" fmla="*/ 0 h 110"/>
                  <a:gd name="T4" fmla="*/ 15 w 138"/>
                  <a:gd name="T5" fmla="*/ 0 h 110"/>
                  <a:gd name="T6" fmla="*/ 0 w 138"/>
                  <a:gd name="T7" fmla="*/ 110 h 110"/>
                  <a:gd name="T8" fmla="*/ 122 w 138"/>
                  <a:gd name="T9" fmla="*/ 11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22" y="110"/>
                    </a:moveTo>
                    <a:lnTo>
                      <a:pt x="138" y="0"/>
                    </a:lnTo>
                    <a:lnTo>
                      <a:pt x="15" y="0"/>
                    </a:lnTo>
                    <a:lnTo>
                      <a:pt x="0" y="110"/>
                    </a:lnTo>
                    <a:lnTo>
                      <a:pt x="122" y="1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43" name="Freeform 31"/>
              <p:cNvSpPr>
                <a:spLocks/>
              </p:cNvSpPr>
              <p:nvPr/>
            </p:nvSpPr>
            <p:spPr bwMode="auto">
              <a:xfrm>
                <a:off x="2820" y="2262"/>
                <a:ext cx="137" cy="110"/>
              </a:xfrm>
              <a:custGeom>
                <a:avLst/>
                <a:gdLst>
                  <a:gd name="T0" fmla="*/ 137 w 137"/>
                  <a:gd name="T1" fmla="*/ 0 h 110"/>
                  <a:gd name="T2" fmla="*/ 16 w 137"/>
                  <a:gd name="T3" fmla="*/ 0 h 110"/>
                  <a:gd name="T4" fmla="*/ 0 w 137"/>
                  <a:gd name="T5" fmla="*/ 110 h 110"/>
                  <a:gd name="T6" fmla="*/ 122 w 137"/>
                  <a:gd name="T7" fmla="*/ 110 h 110"/>
                  <a:gd name="T8" fmla="*/ 137 w 137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110">
                    <a:moveTo>
                      <a:pt x="137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44" name="Freeform 32"/>
              <p:cNvSpPr>
                <a:spLocks/>
              </p:cNvSpPr>
              <p:nvPr/>
            </p:nvSpPr>
            <p:spPr bwMode="auto">
              <a:xfrm>
                <a:off x="2989" y="2262"/>
                <a:ext cx="136" cy="110"/>
              </a:xfrm>
              <a:custGeom>
                <a:avLst/>
                <a:gdLst>
                  <a:gd name="T0" fmla="*/ 136 w 136"/>
                  <a:gd name="T1" fmla="*/ 0 h 110"/>
                  <a:gd name="T2" fmla="*/ 16 w 136"/>
                  <a:gd name="T3" fmla="*/ 0 h 110"/>
                  <a:gd name="T4" fmla="*/ 0 w 136"/>
                  <a:gd name="T5" fmla="*/ 110 h 110"/>
                  <a:gd name="T6" fmla="*/ 121 w 136"/>
                  <a:gd name="T7" fmla="*/ 110 h 110"/>
                  <a:gd name="T8" fmla="*/ 136 w 136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" h="110">
                    <a:moveTo>
                      <a:pt x="136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1" y="11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45" name="Freeform 33"/>
              <p:cNvSpPr>
                <a:spLocks/>
              </p:cNvSpPr>
              <p:nvPr/>
            </p:nvSpPr>
            <p:spPr bwMode="auto">
              <a:xfrm>
                <a:off x="3162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3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3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726" name="Group 35"/>
            <p:cNvGrpSpPr>
              <a:grpSpLocks/>
            </p:cNvGrpSpPr>
            <p:nvPr/>
          </p:nvGrpSpPr>
          <p:grpSpPr bwMode="auto">
            <a:xfrm>
              <a:off x="2832" y="960"/>
              <a:ext cx="1117" cy="518"/>
              <a:chOff x="3847" y="1511"/>
              <a:chExt cx="1117" cy="518"/>
            </a:xfrm>
          </p:grpSpPr>
          <p:sp>
            <p:nvSpPr>
              <p:cNvPr id="28735" name="Freeform 22"/>
              <p:cNvSpPr>
                <a:spLocks/>
              </p:cNvSpPr>
              <p:nvPr/>
            </p:nvSpPr>
            <p:spPr bwMode="auto">
              <a:xfrm>
                <a:off x="3847" y="1511"/>
                <a:ext cx="1117" cy="518"/>
              </a:xfrm>
              <a:custGeom>
                <a:avLst/>
                <a:gdLst>
                  <a:gd name="T0" fmla="*/ 1117 w 1117"/>
                  <a:gd name="T1" fmla="*/ 161 h 518"/>
                  <a:gd name="T2" fmla="*/ 1114 w 1117"/>
                  <a:gd name="T3" fmla="*/ 145 h 518"/>
                  <a:gd name="T4" fmla="*/ 1105 w 1117"/>
                  <a:gd name="T5" fmla="*/ 132 h 518"/>
                  <a:gd name="T6" fmla="*/ 1092 w 1117"/>
                  <a:gd name="T7" fmla="*/ 123 h 518"/>
                  <a:gd name="T8" fmla="*/ 1078 w 1117"/>
                  <a:gd name="T9" fmla="*/ 121 h 518"/>
                  <a:gd name="T10" fmla="*/ 974 w 1117"/>
                  <a:gd name="T11" fmla="*/ 71 h 518"/>
                  <a:gd name="T12" fmla="*/ 970 w 1117"/>
                  <a:gd name="T13" fmla="*/ 57 h 518"/>
                  <a:gd name="T14" fmla="*/ 962 w 1117"/>
                  <a:gd name="T15" fmla="*/ 46 h 518"/>
                  <a:gd name="T16" fmla="*/ 950 w 1117"/>
                  <a:gd name="T17" fmla="*/ 39 h 518"/>
                  <a:gd name="T18" fmla="*/ 936 w 1117"/>
                  <a:gd name="T19" fmla="*/ 35 h 518"/>
                  <a:gd name="T20" fmla="*/ 760 w 1117"/>
                  <a:gd name="T21" fmla="*/ 0 h 518"/>
                  <a:gd name="T22" fmla="*/ 588 w 1117"/>
                  <a:gd name="T23" fmla="*/ 35 h 518"/>
                  <a:gd name="T24" fmla="*/ 0 w 1117"/>
                  <a:gd name="T25" fmla="*/ 344 h 518"/>
                  <a:gd name="T26" fmla="*/ 171 w 1117"/>
                  <a:gd name="T27" fmla="*/ 465 h 518"/>
                  <a:gd name="T28" fmla="*/ 176 w 1117"/>
                  <a:gd name="T29" fmla="*/ 485 h 518"/>
                  <a:gd name="T30" fmla="*/ 188 w 1117"/>
                  <a:gd name="T31" fmla="*/ 503 h 518"/>
                  <a:gd name="T32" fmla="*/ 204 w 1117"/>
                  <a:gd name="T33" fmla="*/ 514 h 518"/>
                  <a:gd name="T34" fmla="*/ 223 w 1117"/>
                  <a:gd name="T35" fmla="*/ 518 h 518"/>
                  <a:gd name="T36" fmla="*/ 239 w 1117"/>
                  <a:gd name="T37" fmla="*/ 516 h 518"/>
                  <a:gd name="T38" fmla="*/ 253 w 1117"/>
                  <a:gd name="T39" fmla="*/ 508 h 518"/>
                  <a:gd name="T40" fmla="*/ 264 w 1117"/>
                  <a:gd name="T41" fmla="*/ 497 h 518"/>
                  <a:gd name="T42" fmla="*/ 271 w 1117"/>
                  <a:gd name="T43" fmla="*/ 482 h 518"/>
                  <a:gd name="T44" fmla="*/ 280 w 1117"/>
                  <a:gd name="T45" fmla="*/ 497 h 518"/>
                  <a:gd name="T46" fmla="*/ 291 w 1117"/>
                  <a:gd name="T47" fmla="*/ 508 h 518"/>
                  <a:gd name="T48" fmla="*/ 305 w 1117"/>
                  <a:gd name="T49" fmla="*/ 516 h 518"/>
                  <a:gd name="T50" fmla="*/ 320 w 1117"/>
                  <a:gd name="T51" fmla="*/ 518 h 518"/>
                  <a:gd name="T52" fmla="*/ 339 w 1117"/>
                  <a:gd name="T53" fmla="*/ 514 h 518"/>
                  <a:gd name="T54" fmla="*/ 356 w 1117"/>
                  <a:gd name="T55" fmla="*/ 503 h 518"/>
                  <a:gd name="T56" fmla="*/ 368 w 1117"/>
                  <a:gd name="T57" fmla="*/ 485 h 518"/>
                  <a:gd name="T58" fmla="*/ 372 w 1117"/>
                  <a:gd name="T59" fmla="*/ 465 h 518"/>
                  <a:gd name="T60" fmla="*/ 718 w 1117"/>
                  <a:gd name="T61" fmla="*/ 476 h 518"/>
                  <a:gd name="T62" fmla="*/ 727 w 1117"/>
                  <a:gd name="T63" fmla="*/ 494 h 518"/>
                  <a:gd name="T64" fmla="*/ 741 w 1117"/>
                  <a:gd name="T65" fmla="*/ 509 h 518"/>
                  <a:gd name="T66" fmla="*/ 759 w 1117"/>
                  <a:gd name="T67" fmla="*/ 517 h 518"/>
                  <a:gd name="T68" fmla="*/ 776 w 1117"/>
                  <a:gd name="T69" fmla="*/ 517 h 518"/>
                  <a:gd name="T70" fmla="*/ 792 w 1117"/>
                  <a:gd name="T71" fmla="*/ 512 h 518"/>
                  <a:gd name="T72" fmla="*/ 805 w 1117"/>
                  <a:gd name="T73" fmla="*/ 503 h 518"/>
                  <a:gd name="T74" fmla="*/ 814 w 1117"/>
                  <a:gd name="T75" fmla="*/ 490 h 518"/>
                  <a:gd name="T76" fmla="*/ 821 w 1117"/>
                  <a:gd name="T77" fmla="*/ 490 h 518"/>
                  <a:gd name="T78" fmla="*/ 831 w 1117"/>
                  <a:gd name="T79" fmla="*/ 503 h 518"/>
                  <a:gd name="T80" fmla="*/ 843 w 1117"/>
                  <a:gd name="T81" fmla="*/ 512 h 518"/>
                  <a:gd name="T82" fmla="*/ 858 w 1117"/>
                  <a:gd name="T83" fmla="*/ 517 h 518"/>
                  <a:gd name="T84" fmla="*/ 875 w 1117"/>
                  <a:gd name="T85" fmla="*/ 517 h 518"/>
                  <a:gd name="T86" fmla="*/ 894 w 1117"/>
                  <a:gd name="T87" fmla="*/ 509 h 518"/>
                  <a:gd name="T88" fmla="*/ 908 w 1117"/>
                  <a:gd name="T89" fmla="*/ 494 h 518"/>
                  <a:gd name="T90" fmla="*/ 916 w 1117"/>
                  <a:gd name="T91" fmla="*/ 476 h 518"/>
                  <a:gd name="T92" fmla="*/ 1112 w 1117"/>
                  <a:gd name="T93" fmla="*/ 465 h 518"/>
                  <a:gd name="T94" fmla="*/ 1112 w 1117"/>
                  <a:gd name="T95" fmla="*/ 351 h 51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117" h="518">
                    <a:moveTo>
                      <a:pt x="1112" y="351"/>
                    </a:moveTo>
                    <a:lnTo>
                      <a:pt x="1117" y="161"/>
                    </a:lnTo>
                    <a:lnTo>
                      <a:pt x="1116" y="152"/>
                    </a:lnTo>
                    <a:lnTo>
                      <a:pt x="1114" y="145"/>
                    </a:lnTo>
                    <a:lnTo>
                      <a:pt x="1110" y="138"/>
                    </a:lnTo>
                    <a:lnTo>
                      <a:pt x="1105" y="132"/>
                    </a:lnTo>
                    <a:lnTo>
                      <a:pt x="1099" y="126"/>
                    </a:lnTo>
                    <a:lnTo>
                      <a:pt x="1092" y="123"/>
                    </a:lnTo>
                    <a:lnTo>
                      <a:pt x="1086" y="122"/>
                    </a:lnTo>
                    <a:lnTo>
                      <a:pt x="1078" y="121"/>
                    </a:lnTo>
                    <a:lnTo>
                      <a:pt x="990" y="121"/>
                    </a:lnTo>
                    <a:lnTo>
                      <a:pt x="974" y="71"/>
                    </a:lnTo>
                    <a:lnTo>
                      <a:pt x="973" y="64"/>
                    </a:lnTo>
                    <a:lnTo>
                      <a:pt x="970" y="57"/>
                    </a:lnTo>
                    <a:lnTo>
                      <a:pt x="966" y="52"/>
                    </a:lnTo>
                    <a:lnTo>
                      <a:pt x="962" y="46"/>
                    </a:lnTo>
                    <a:lnTo>
                      <a:pt x="956" y="42"/>
                    </a:lnTo>
                    <a:lnTo>
                      <a:pt x="950" y="39"/>
                    </a:lnTo>
                    <a:lnTo>
                      <a:pt x="943" y="36"/>
                    </a:lnTo>
                    <a:lnTo>
                      <a:pt x="936" y="35"/>
                    </a:lnTo>
                    <a:lnTo>
                      <a:pt x="792" y="35"/>
                    </a:lnTo>
                    <a:lnTo>
                      <a:pt x="760" y="0"/>
                    </a:lnTo>
                    <a:lnTo>
                      <a:pt x="618" y="0"/>
                    </a:lnTo>
                    <a:lnTo>
                      <a:pt x="588" y="35"/>
                    </a:lnTo>
                    <a:lnTo>
                      <a:pt x="44" y="35"/>
                    </a:lnTo>
                    <a:lnTo>
                      <a:pt x="0" y="344"/>
                    </a:lnTo>
                    <a:lnTo>
                      <a:pt x="73" y="465"/>
                    </a:lnTo>
                    <a:lnTo>
                      <a:pt x="171" y="465"/>
                    </a:lnTo>
                    <a:lnTo>
                      <a:pt x="172" y="476"/>
                    </a:lnTo>
                    <a:lnTo>
                      <a:pt x="176" y="485"/>
                    </a:lnTo>
                    <a:lnTo>
                      <a:pt x="181" y="494"/>
                    </a:lnTo>
                    <a:lnTo>
                      <a:pt x="188" y="503"/>
                    </a:lnTo>
                    <a:lnTo>
                      <a:pt x="195" y="509"/>
                    </a:lnTo>
                    <a:lnTo>
                      <a:pt x="204" y="514"/>
                    </a:lnTo>
                    <a:lnTo>
                      <a:pt x="214" y="517"/>
                    </a:lnTo>
                    <a:lnTo>
                      <a:pt x="223" y="518"/>
                    </a:lnTo>
                    <a:lnTo>
                      <a:pt x="231" y="517"/>
                    </a:lnTo>
                    <a:lnTo>
                      <a:pt x="239" y="516"/>
                    </a:lnTo>
                    <a:lnTo>
                      <a:pt x="246" y="512"/>
                    </a:lnTo>
                    <a:lnTo>
                      <a:pt x="253" y="508"/>
                    </a:lnTo>
                    <a:lnTo>
                      <a:pt x="258" y="503"/>
                    </a:lnTo>
                    <a:lnTo>
                      <a:pt x="264" y="497"/>
                    </a:lnTo>
                    <a:lnTo>
                      <a:pt x="268" y="490"/>
                    </a:lnTo>
                    <a:lnTo>
                      <a:pt x="271" y="482"/>
                    </a:lnTo>
                    <a:lnTo>
                      <a:pt x="274" y="490"/>
                    </a:lnTo>
                    <a:lnTo>
                      <a:pt x="280" y="497"/>
                    </a:lnTo>
                    <a:lnTo>
                      <a:pt x="284" y="503"/>
                    </a:lnTo>
                    <a:lnTo>
                      <a:pt x="291" y="508"/>
                    </a:lnTo>
                    <a:lnTo>
                      <a:pt x="297" y="512"/>
                    </a:lnTo>
                    <a:lnTo>
                      <a:pt x="305" y="516"/>
                    </a:lnTo>
                    <a:lnTo>
                      <a:pt x="312" y="517"/>
                    </a:lnTo>
                    <a:lnTo>
                      <a:pt x="320" y="518"/>
                    </a:lnTo>
                    <a:lnTo>
                      <a:pt x="330" y="517"/>
                    </a:lnTo>
                    <a:lnTo>
                      <a:pt x="339" y="514"/>
                    </a:lnTo>
                    <a:lnTo>
                      <a:pt x="348" y="509"/>
                    </a:lnTo>
                    <a:lnTo>
                      <a:pt x="356" y="503"/>
                    </a:lnTo>
                    <a:lnTo>
                      <a:pt x="362" y="494"/>
                    </a:lnTo>
                    <a:lnTo>
                      <a:pt x="368" y="485"/>
                    </a:lnTo>
                    <a:lnTo>
                      <a:pt x="371" y="476"/>
                    </a:lnTo>
                    <a:lnTo>
                      <a:pt x="372" y="465"/>
                    </a:lnTo>
                    <a:lnTo>
                      <a:pt x="717" y="465"/>
                    </a:lnTo>
                    <a:lnTo>
                      <a:pt x="718" y="476"/>
                    </a:lnTo>
                    <a:lnTo>
                      <a:pt x="721" y="485"/>
                    </a:lnTo>
                    <a:lnTo>
                      <a:pt x="727" y="494"/>
                    </a:lnTo>
                    <a:lnTo>
                      <a:pt x="733" y="503"/>
                    </a:lnTo>
                    <a:lnTo>
                      <a:pt x="741" y="509"/>
                    </a:lnTo>
                    <a:lnTo>
                      <a:pt x="749" y="514"/>
                    </a:lnTo>
                    <a:lnTo>
                      <a:pt x="759" y="517"/>
                    </a:lnTo>
                    <a:lnTo>
                      <a:pt x="769" y="518"/>
                    </a:lnTo>
                    <a:lnTo>
                      <a:pt x="776" y="517"/>
                    </a:lnTo>
                    <a:lnTo>
                      <a:pt x="784" y="516"/>
                    </a:lnTo>
                    <a:lnTo>
                      <a:pt x="792" y="512"/>
                    </a:lnTo>
                    <a:lnTo>
                      <a:pt x="798" y="508"/>
                    </a:lnTo>
                    <a:lnTo>
                      <a:pt x="805" y="503"/>
                    </a:lnTo>
                    <a:lnTo>
                      <a:pt x="810" y="497"/>
                    </a:lnTo>
                    <a:lnTo>
                      <a:pt x="814" y="490"/>
                    </a:lnTo>
                    <a:lnTo>
                      <a:pt x="818" y="482"/>
                    </a:lnTo>
                    <a:lnTo>
                      <a:pt x="821" y="490"/>
                    </a:lnTo>
                    <a:lnTo>
                      <a:pt x="825" y="497"/>
                    </a:lnTo>
                    <a:lnTo>
                      <a:pt x="831" y="503"/>
                    </a:lnTo>
                    <a:lnTo>
                      <a:pt x="836" y="508"/>
                    </a:lnTo>
                    <a:lnTo>
                      <a:pt x="843" y="512"/>
                    </a:lnTo>
                    <a:lnTo>
                      <a:pt x="850" y="516"/>
                    </a:lnTo>
                    <a:lnTo>
                      <a:pt x="858" y="517"/>
                    </a:lnTo>
                    <a:lnTo>
                      <a:pt x="865" y="518"/>
                    </a:lnTo>
                    <a:lnTo>
                      <a:pt x="875" y="517"/>
                    </a:lnTo>
                    <a:lnTo>
                      <a:pt x="885" y="514"/>
                    </a:lnTo>
                    <a:lnTo>
                      <a:pt x="894" y="509"/>
                    </a:lnTo>
                    <a:lnTo>
                      <a:pt x="901" y="503"/>
                    </a:lnTo>
                    <a:lnTo>
                      <a:pt x="908" y="494"/>
                    </a:lnTo>
                    <a:lnTo>
                      <a:pt x="913" y="485"/>
                    </a:lnTo>
                    <a:lnTo>
                      <a:pt x="916" y="476"/>
                    </a:lnTo>
                    <a:lnTo>
                      <a:pt x="917" y="465"/>
                    </a:lnTo>
                    <a:lnTo>
                      <a:pt x="1112" y="465"/>
                    </a:lnTo>
                    <a:lnTo>
                      <a:pt x="1066" y="401"/>
                    </a:lnTo>
                    <a:lnTo>
                      <a:pt x="1112" y="3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36" name="Freeform 23"/>
              <p:cNvSpPr>
                <a:spLocks/>
              </p:cNvSpPr>
              <p:nvPr/>
            </p:nvSpPr>
            <p:spPr bwMode="auto">
              <a:xfrm>
                <a:off x="3888" y="1584"/>
                <a:ext cx="1038" cy="354"/>
              </a:xfrm>
              <a:custGeom>
                <a:avLst/>
                <a:gdLst>
                  <a:gd name="T0" fmla="*/ 1033 w 1038"/>
                  <a:gd name="T1" fmla="*/ 263 h 354"/>
                  <a:gd name="T2" fmla="*/ 976 w 1038"/>
                  <a:gd name="T3" fmla="*/ 325 h 354"/>
                  <a:gd name="T4" fmla="*/ 997 w 1038"/>
                  <a:gd name="T5" fmla="*/ 354 h 354"/>
                  <a:gd name="T6" fmla="*/ 53 w 1038"/>
                  <a:gd name="T7" fmla="*/ 354 h 354"/>
                  <a:gd name="T8" fmla="*/ 12 w 1038"/>
                  <a:gd name="T9" fmla="*/ 287 h 354"/>
                  <a:gd name="T10" fmla="*/ 869 w 1038"/>
                  <a:gd name="T11" fmla="*/ 287 h 354"/>
                  <a:gd name="T12" fmla="*/ 842 w 1038"/>
                  <a:gd name="T13" fmla="*/ 249 h 354"/>
                  <a:gd name="T14" fmla="*/ 0 w 1038"/>
                  <a:gd name="T15" fmla="*/ 249 h 354"/>
                  <a:gd name="T16" fmla="*/ 36 w 1038"/>
                  <a:gd name="T17" fmla="*/ 0 h 354"/>
                  <a:gd name="T18" fmla="*/ 895 w 1038"/>
                  <a:gd name="T19" fmla="*/ 0 h 354"/>
                  <a:gd name="T20" fmla="*/ 895 w 1038"/>
                  <a:gd name="T21" fmla="*/ 0 h 354"/>
                  <a:gd name="T22" fmla="*/ 895 w 1038"/>
                  <a:gd name="T23" fmla="*/ 1 h 354"/>
                  <a:gd name="T24" fmla="*/ 895 w 1038"/>
                  <a:gd name="T25" fmla="*/ 1 h 354"/>
                  <a:gd name="T26" fmla="*/ 895 w 1038"/>
                  <a:gd name="T27" fmla="*/ 2 h 354"/>
                  <a:gd name="T28" fmla="*/ 895 w 1038"/>
                  <a:gd name="T29" fmla="*/ 5 h 354"/>
                  <a:gd name="T30" fmla="*/ 904 w 1038"/>
                  <a:gd name="T31" fmla="*/ 26 h 354"/>
                  <a:gd name="T32" fmla="*/ 788 w 1038"/>
                  <a:gd name="T33" fmla="*/ 26 h 354"/>
                  <a:gd name="T34" fmla="*/ 816 w 1038"/>
                  <a:gd name="T35" fmla="*/ 83 h 354"/>
                  <a:gd name="T36" fmla="*/ 1037 w 1038"/>
                  <a:gd name="T37" fmla="*/ 85 h 354"/>
                  <a:gd name="T38" fmla="*/ 1037 w 1038"/>
                  <a:gd name="T39" fmla="*/ 85 h 354"/>
                  <a:gd name="T40" fmla="*/ 1038 w 1038"/>
                  <a:gd name="T41" fmla="*/ 86 h 354"/>
                  <a:gd name="T42" fmla="*/ 1038 w 1038"/>
                  <a:gd name="T43" fmla="*/ 86 h 354"/>
                  <a:gd name="T44" fmla="*/ 1038 w 1038"/>
                  <a:gd name="T45" fmla="*/ 87 h 354"/>
                  <a:gd name="T46" fmla="*/ 1033 w 1038"/>
                  <a:gd name="T47" fmla="*/ 263 h 35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038" h="354">
                    <a:moveTo>
                      <a:pt x="1033" y="263"/>
                    </a:moveTo>
                    <a:lnTo>
                      <a:pt x="976" y="325"/>
                    </a:lnTo>
                    <a:lnTo>
                      <a:pt x="997" y="354"/>
                    </a:lnTo>
                    <a:lnTo>
                      <a:pt x="53" y="354"/>
                    </a:lnTo>
                    <a:lnTo>
                      <a:pt x="12" y="287"/>
                    </a:lnTo>
                    <a:lnTo>
                      <a:pt x="869" y="287"/>
                    </a:lnTo>
                    <a:lnTo>
                      <a:pt x="842" y="249"/>
                    </a:lnTo>
                    <a:lnTo>
                      <a:pt x="0" y="249"/>
                    </a:lnTo>
                    <a:lnTo>
                      <a:pt x="36" y="0"/>
                    </a:lnTo>
                    <a:lnTo>
                      <a:pt x="895" y="0"/>
                    </a:lnTo>
                    <a:lnTo>
                      <a:pt x="895" y="1"/>
                    </a:lnTo>
                    <a:lnTo>
                      <a:pt x="895" y="2"/>
                    </a:lnTo>
                    <a:lnTo>
                      <a:pt x="895" y="5"/>
                    </a:lnTo>
                    <a:lnTo>
                      <a:pt x="904" y="26"/>
                    </a:lnTo>
                    <a:lnTo>
                      <a:pt x="788" y="26"/>
                    </a:lnTo>
                    <a:lnTo>
                      <a:pt x="816" y="83"/>
                    </a:lnTo>
                    <a:lnTo>
                      <a:pt x="1037" y="85"/>
                    </a:lnTo>
                    <a:lnTo>
                      <a:pt x="1038" y="86"/>
                    </a:lnTo>
                    <a:lnTo>
                      <a:pt x="1038" y="87"/>
                    </a:lnTo>
                    <a:lnTo>
                      <a:pt x="1033" y="263"/>
                    </a:lnTo>
                    <a:close/>
                  </a:path>
                </a:pathLst>
              </a:custGeom>
              <a:solidFill>
                <a:srgbClr val="3FB2E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37" name="Freeform 24"/>
              <p:cNvSpPr>
                <a:spLocks/>
              </p:cNvSpPr>
              <p:nvPr/>
            </p:nvSpPr>
            <p:spPr bwMode="auto">
              <a:xfrm>
                <a:off x="4873" y="1694"/>
                <a:ext cx="35" cy="75"/>
              </a:xfrm>
              <a:custGeom>
                <a:avLst/>
                <a:gdLst>
                  <a:gd name="T0" fmla="*/ 17 w 35"/>
                  <a:gd name="T1" fmla="*/ 0 h 75"/>
                  <a:gd name="T2" fmla="*/ 11 w 35"/>
                  <a:gd name="T3" fmla="*/ 3 h 75"/>
                  <a:gd name="T4" fmla="*/ 5 w 35"/>
                  <a:gd name="T5" fmla="*/ 11 h 75"/>
                  <a:gd name="T6" fmla="*/ 1 w 35"/>
                  <a:gd name="T7" fmla="*/ 24 h 75"/>
                  <a:gd name="T8" fmla="*/ 0 w 35"/>
                  <a:gd name="T9" fmla="*/ 38 h 75"/>
                  <a:gd name="T10" fmla="*/ 1 w 35"/>
                  <a:gd name="T11" fmla="*/ 53 h 75"/>
                  <a:gd name="T12" fmla="*/ 5 w 35"/>
                  <a:gd name="T13" fmla="*/ 64 h 75"/>
                  <a:gd name="T14" fmla="*/ 11 w 35"/>
                  <a:gd name="T15" fmla="*/ 71 h 75"/>
                  <a:gd name="T16" fmla="*/ 17 w 35"/>
                  <a:gd name="T17" fmla="*/ 75 h 75"/>
                  <a:gd name="T18" fmla="*/ 24 w 35"/>
                  <a:gd name="T19" fmla="*/ 71 h 75"/>
                  <a:gd name="T20" fmla="*/ 29 w 35"/>
                  <a:gd name="T21" fmla="*/ 64 h 75"/>
                  <a:gd name="T22" fmla="*/ 34 w 35"/>
                  <a:gd name="T23" fmla="*/ 53 h 75"/>
                  <a:gd name="T24" fmla="*/ 35 w 35"/>
                  <a:gd name="T25" fmla="*/ 38 h 75"/>
                  <a:gd name="T26" fmla="*/ 34 w 35"/>
                  <a:gd name="T27" fmla="*/ 24 h 75"/>
                  <a:gd name="T28" fmla="*/ 29 w 35"/>
                  <a:gd name="T29" fmla="*/ 11 h 75"/>
                  <a:gd name="T30" fmla="*/ 24 w 35"/>
                  <a:gd name="T31" fmla="*/ 3 h 75"/>
                  <a:gd name="T32" fmla="*/ 17 w 35"/>
                  <a:gd name="T33" fmla="*/ 0 h 7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5" h="75">
                    <a:moveTo>
                      <a:pt x="17" y="0"/>
                    </a:moveTo>
                    <a:lnTo>
                      <a:pt x="11" y="3"/>
                    </a:lnTo>
                    <a:lnTo>
                      <a:pt x="5" y="11"/>
                    </a:lnTo>
                    <a:lnTo>
                      <a:pt x="1" y="24"/>
                    </a:lnTo>
                    <a:lnTo>
                      <a:pt x="0" y="38"/>
                    </a:lnTo>
                    <a:lnTo>
                      <a:pt x="1" y="53"/>
                    </a:lnTo>
                    <a:lnTo>
                      <a:pt x="5" y="64"/>
                    </a:lnTo>
                    <a:lnTo>
                      <a:pt x="11" y="71"/>
                    </a:lnTo>
                    <a:lnTo>
                      <a:pt x="17" y="75"/>
                    </a:lnTo>
                    <a:lnTo>
                      <a:pt x="24" y="71"/>
                    </a:lnTo>
                    <a:lnTo>
                      <a:pt x="29" y="64"/>
                    </a:lnTo>
                    <a:lnTo>
                      <a:pt x="34" y="53"/>
                    </a:lnTo>
                    <a:lnTo>
                      <a:pt x="35" y="38"/>
                    </a:lnTo>
                    <a:lnTo>
                      <a:pt x="34" y="24"/>
                    </a:lnTo>
                    <a:lnTo>
                      <a:pt x="29" y="11"/>
                    </a:lnTo>
                    <a:lnTo>
                      <a:pt x="24" y="3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38" name="Freeform 34"/>
              <p:cNvSpPr>
                <a:spLocks/>
              </p:cNvSpPr>
              <p:nvPr/>
            </p:nvSpPr>
            <p:spPr bwMode="auto">
              <a:xfrm>
                <a:off x="4481" y="1614"/>
                <a:ext cx="189" cy="49"/>
              </a:xfrm>
              <a:custGeom>
                <a:avLst/>
                <a:gdLst>
                  <a:gd name="T0" fmla="*/ 23 w 189"/>
                  <a:gd name="T1" fmla="*/ 49 h 49"/>
                  <a:gd name="T2" fmla="*/ 0 w 189"/>
                  <a:gd name="T3" fmla="*/ 0 h 49"/>
                  <a:gd name="T4" fmla="*/ 162 w 189"/>
                  <a:gd name="T5" fmla="*/ 0 h 49"/>
                  <a:gd name="T6" fmla="*/ 189 w 189"/>
                  <a:gd name="T7" fmla="*/ 49 h 49"/>
                  <a:gd name="T8" fmla="*/ 23 w 189"/>
                  <a:gd name="T9" fmla="*/ 49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9" h="49">
                    <a:moveTo>
                      <a:pt x="23" y="49"/>
                    </a:moveTo>
                    <a:lnTo>
                      <a:pt x="0" y="0"/>
                    </a:lnTo>
                    <a:lnTo>
                      <a:pt x="162" y="0"/>
                    </a:lnTo>
                    <a:lnTo>
                      <a:pt x="189" y="49"/>
                    </a:lnTo>
                    <a:lnTo>
                      <a:pt x="23" y="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727" name="Group 37"/>
            <p:cNvGrpSpPr>
              <a:grpSpLocks/>
            </p:cNvGrpSpPr>
            <p:nvPr/>
          </p:nvGrpSpPr>
          <p:grpSpPr bwMode="auto">
            <a:xfrm>
              <a:off x="1728" y="1008"/>
              <a:ext cx="1073" cy="483"/>
              <a:chOff x="2375" y="2170"/>
              <a:chExt cx="1073" cy="483"/>
            </a:xfrm>
          </p:grpSpPr>
          <p:sp>
            <p:nvSpPr>
              <p:cNvPr id="28728" name="Freeform 38"/>
              <p:cNvSpPr>
                <a:spLocks/>
              </p:cNvSpPr>
              <p:nvPr/>
            </p:nvSpPr>
            <p:spPr bwMode="auto">
              <a:xfrm>
                <a:off x="2375" y="2170"/>
                <a:ext cx="1073" cy="483"/>
              </a:xfrm>
              <a:custGeom>
                <a:avLst/>
                <a:gdLst>
                  <a:gd name="T0" fmla="*/ 245 w 1073"/>
                  <a:gd name="T1" fmla="*/ 482 h 483"/>
                  <a:gd name="T2" fmla="*/ 260 w 1073"/>
                  <a:gd name="T3" fmla="*/ 477 h 483"/>
                  <a:gd name="T4" fmla="*/ 272 w 1073"/>
                  <a:gd name="T5" fmla="*/ 468 h 483"/>
                  <a:gd name="T6" fmla="*/ 282 w 1073"/>
                  <a:gd name="T7" fmla="*/ 455 h 483"/>
                  <a:gd name="T8" fmla="*/ 288 w 1073"/>
                  <a:gd name="T9" fmla="*/ 455 h 483"/>
                  <a:gd name="T10" fmla="*/ 298 w 1073"/>
                  <a:gd name="T11" fmla="*/ 468 h 483"/>
                  <a:gd name="T12" fmla="*/ 311 w 1073"/>
                  <a:gd name="T13" fmla="*/ 477 h 483"/>
                  <a:gd name="T14" fmla="*/ 326 w 1073"/>
                  <a:gd name="T15" fmla="*/ 482 h 483"/>
                  <a:gd name="T16" fmla="*/ 344 w 1073"/>
                  <a:gd name="T17" fmla="*/ 482 h 483"/>
                  <a:gd name="T18" fmla="*/ 362 w 1073"/>
                  <a:gd name="T19" fmla="*/ 474 h 483"/>
                  <a:gd name="T20" fmla="*/ 376 w 1073"/>
                  <a:gd name="T21" fmla="*/ 459 h 483"/>
                  <a:gd name="T22" fmla="*/ 385 w 1073"/>
                  <a:gd name="T23" fmla="*/ 441 h 483"/>
                  <a:gd name="T24" fmla="*/ 734 w 1073"/>
                  <a:gd name="T25" fmla="*/ 430 h 483"/>
                  <a:gd name="T26" fmla="*/ 739 w 1073"/>
                  <a:gd name="T27" fmla="*/ 450 h 483"/>
                  <a:gd name="T28" fmla="*/ 750 w 1073"/>
                  <a:gd name="T29" fmla="*/ 468 h 483"/>
                  <a:gd name="T30" fmla="*/ 767 w 1073"/>
                  <a:gd name="T31" fmla="*/ 479 h 483"/>
                  <a:gd name="T32" fmla="*/ 786 w 1073"/>
                  <a:gd name="T33" fmla="*/ 483 h 483"/>
                  <a:gd name="T34" fmla="*/ 801 w 1073"/>
                  <a:gd name="T35" fmla="*/ 481 h 483"/>
                  <a:gd name="T36" fmla="*/ 816 w 1073"/>
                  <a:gd name="T37" fmla="*/ 473 h 483"/>
                  <a:gd name="T38" fmla="*/ 827 w 1073"/>
                  <a:gd name="T39" fmla="*/ 462 h 483"/>
                  <a:gd name="T40" fmla="*/ 835 w 1073"/>
                  <a:gd name="T41" fmla="*/ 447 h 483"/>
                  <a:gd name="T42" fmla="*/ 843 w 1073"/>
                  <a:gd name="T43" fmla="*/ 462 h 483"/>
                  <a:gd name="T44" fmla="*/ 853 w 1073"/>
                  <a:gd name="T45" fmla="*/ 473 h 483"/>
                  <a:gd name="T46" fmla="*/ 868 w 1073"/>
                  <a:gd name="T47" fmla="*/ 481 h 483"/>
                  <a:gd name="T48" fmla="*/ 883 w 1073"/>
                  <a:gd name="T49" fmla="*/ 483 h 483"/>
                  <a:gd name="T50" fmla="*/ 902 w 1073"/>
                  <a:gd name="T51" fmla="*/ 479 h 483"/>
                  <a:gd name="T52" fmla="*/ 919 w 1073"/>
                  <a:gd name="T53" fmla="*/ 468 h 483"/>
                  <a:gd name="T54" fmla="*/ 930 w 1073"/>
                  <a:gd name="T55" fmla="*/ 450 h 483"/>
                  <a:gd name="T56" fmla="*/ 935 w 1073"/>
                  <a:gd name="T57" fmla="*/ 430 h 483"/>
                  <a:gd name="T58" fmla="*/ 994 w 1073"/>
                  <a:gd name="T59" fmla="*/ 302 h 483"/>
                  <a:gd name="T60" fmla="*/ 59 w 1073"/>
                  <a:gd name="T61" fmla="*/ 0 h 483"/>
                  <a:gd name="T62" fmla="*/ 74 w 1073"/>
                  <a:gd name="T63" fmla="*/ 430 h 483"/>
                  <a:gd name="T64" fmla="*/ 187 w 1073"/>
                  <a:gd name="T65" fmla="*/ 441 h 483"/>
                  <a:gd name="T66" fmla="*/ 195 w 1073"/>
                  <a:gd name="T67" fmla="*/ 459 h 483"/>
                  <a:gd name="T68" fmla="*/ 209 w 1073"/>
                  <a:gd name="T69" fmla="*/ 474 h 483"/>
                  <a:gd name="T70" fmla="*/ 228 w 1073"/>
                  <a:gd name="T71" fmla="*/ 482 h 48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073" h="483">
                    <a:moveTo>
                      <a:pt x="237" y="483"/>
                    </a:moveTo>
                    <a:lnTo>
                      <a:pt x="245" y="482"/>
                    </a:lnTo>
                    <a:lnTo>
                      <a:pt x="253" y="481"/>
                    </a:lnTo>
                    <a:lnTo>
                      <a:pt x="260" y="477"/>
                    </a:lnTo>
                    <a:lnTo>
                      <a:pt x="267" y="473"/>
                    </a:lnTo>
                    <a:lnTo>
                      <a:pt x="272" y="468"/>
                    </a:lnTo>
                    <a:lnTo>
                      <a:pt x="278" y="462"/>
                    </a:lnTo>
                    <a:lnTo>
                      <a:pt x="282" y="455"/>
                    </a:lnTo>
                    <a:lnTo>
                      <a:pt x="285" y="447"/>
                    </a:lnTo>
                    <a:lnTo>
                      <a:pt x="288" y="455"/>
                    </a:lnTo>
                    <a:lnTo>
                      <a:pt x="294" y="462"/>
                    </a:lnTo>
                    <a:lnTo>
                      <a:pt x="298" y="468"/>
                    </a:lnTo>
                    <a:lnTo>
                      <a:pt x="305" y="473"/>
                    </a:lnTo>
                    <a:lnTo>
                      <a:pt x="311" y="477"/>
                    </a:lnTo>
                    <a:lnTo>
                      <a:pt x="319" y="481"/>
                    </a:lnTo>
                    <a:lnTo>
                      <a:pt x="326" y="482"/>
                    </a:lnTo>
                    <a:lnTo>
                      <a:pt x="334" y="483"/>
                    </a:lnTo>
                    <a:lnTo>
                      <a:pt x="344" y="482"/>
                    </a:lnTo>
                    <a:lnTo>
                      <a:pt x="354" y="479"/>
                    </a:lnTo>
                    <a:lnTo>
                      <a:pt x="362" y="474"/>
                    </a:lnTo>
                    <a:lnTo>
                      <a:pt x="370" y="468"/>
                    </a:lnTo>
                    <a:lnTo>
                      <a:pt x="376" y="459"/>
                    </a:lnTo>
                    <a:lnTo>
                      <a:pt x="382" y="450"/>
                    </a:lnTo>
                    <a:lnTo>
                      <a:pt x="385" y="441"/>
                    </a:lnTo>
                    <a:lnTo>
                      <a:pt x="386" y="430"/>
                    </a:lnTo>
                    <a:lnTo>
                      <a:pt x="734" y="430"/>
                    </a:lnTo>
                    <a:lnTo>
                      <a:pt x="735" y="441"/>
                    </a:lnTo>
                    <a:lnTo>
                      <a:pt x="739" y="450"/>
                    </a:lnTo>
                    <a:lnTo>
                      <a:pt x="744" y="459"/>
                    </a:lnTo>
                    <a:lnTo>
                      <a:pt x="750" y="468"/>
                    </a:lnTo>
                    <a:lnTo>
                      <a:pt x="758" y="474"/>
                    </a:lnTo>
                    <a:lnTo>
                      <a:pt x="767" y="479"/>
                    </a:lnTo>
                    <a:lnTo>
                      <a:pt x="776" y="482"/>
                    </a:lnTo>
                    <a:lnTo>
                      <a:pt x="786" y="483"/>
                    </a:lnTo>
                    <a:lnTo>
                      <a:pt x="794" y="482"/>
                    </a:lnTo>
                    <a:lnTo>
                      <a:pt x="801" y="481"/>
                    </a:lnTo>
                    <a:lnTo>
                      <a:pt x="809" y="477"/>
                    </a:lnTo>
                    <a:lnTo>
                      <a:pt x="816" y="473"/>
                    </a:lnTo>
                    <a:lnTo>
                      <a:pt x="822" y="468"/>
                    </a:lnTo>
                    <a:lnTo>
                      <a:pt x="827" y="462"/>
                    </a:lnTo>
                    <a:lnTo>
                      <a:pt x="832" y="455"/>
                    </a:lnTo>
                    <a:lnTo>
                      <a:pt x="835" y="447"/>
                    </a:lnTo>
                    <a:lnTo>
                      <a:pt x="838" y="455"/>
                    </a:lnTo>
                    <a:lnTo>
                      <a:pt x="843" y="462"/>
                    </a:lnTo>
                    <a:lnTo>
                      <a:pt x="848" y="468"/>
                    </a:lnTo>
                    <a:lnTo>
                      <a:pt x="853" y="473"/>
                    </a:lnTo>
                    <a:lnTo>
                      <a:pt x="860" y="477"/>
                    </a:lnTo>
                    <a:lnTo>
                      <a:pt x="868" y="481"/>
                    </a:lnTo>
                    <a:lnTo>
                      <a:pt x="875" y="482"/>
                    </a:lnTo>
                    <a:lnTo>
                      <a:pt x="883" y="483"/>
                    </a:lnTo>
                    <a:lnTo>
                      <a:pt x="893" y="482"/>
                    </a:lnTo>
                    <a:lnTo>
                      <a:pt x="902" y="479"/>
                    </a:lnTo>
                    <a:lnTo>
                      <a:pt x="911" y="474"/>
                    </a:lnTo>
                    <a:lnTo>
                      <a:pt x="919" y="468"/>
                    </a:lnTo>
                    <a:lnTo>
                      <a:pt x="925" y="459"/>
                    </a:lnTo>
                    <a:lnTo>
                      <a:pt x="930" y="450"/>
                    </a:lnTo>
                    <a:lnTo>
                      <a:pt x="934" y="441"/>
                    </a:lnTo>
                    <a:lnTo>
                      <a:pt x="935" y="430"/>
                    </a:lnTo>
                    <a:lnTo>
                      <a:pt x="1073" y="430"/>
                    </a:lnTo>
                    <a:lnTo>
                      <a:pt x="994" y="302"/>
                    </a:lnTo>
                    <a:lnTo>
                      <a:pt x="1038" y="0"/>
                    </a:lnTo>
                    <a:lnTo>
                      <a:pt x="59" y="0"/>
                    </a:lnTo>
                    <a:lnTo>
                      <a:pt x="0" y="309"/>
                    </a:lnTo>
                    <a:lnTo>
                      <a:pt x="74" y="430"/>
                    </a:lnTo>
                    <a:lnTo>
                      <a:pt x="185" y="430"/>
                    </a:lnTo>
                    <a:lnTo>
                      <a:pt x="187" y="441"/>
                    </a:lnTo>
                    <a:lnTo>
                      <a:pt x="190" y="450"/>
                    </a:lnTo>
                    <a:lnTo>
                      <a:pt x="195" y="459"/>
                    </a:lnTo>
                    <a:lnTo>
                      <a:pt x="202" y="468"/>
                    </a:lnTo>
                    <a:lnTo>
                      <a:pt x="209" y="474"/>
                    </a:lnTo>
                    <a:lnTo>
                      <a:pt x="218" y="479"/>
                    </a:lnTo>
                    <a:lnTo>
                      <a:pt x="228" y="482"/>
                    </a:lnTo>
                    <a:lnTo>
                      <a:pt x="237" y="4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29" name="Freeform 39"/>
              <p:cNvSpPr>
                <a:spLocks/>
              </p:cNvSpPr>
              <p:nvPr/>
            </p:nvSpPr>
            <p:spPr bwMode="auto">
              <a:xfrm>
                <a:off x="2415" y="2208"/>
                <a:ext cx="965" cy="354"/>
              </a:xfrm>
              <a:custGeom>
                <a:avLst/>
                <a:gdLst>
                  <a:gd name="T0" fmla="*/ 0 w 965"/>
                  <a:gd name="T1" fmla="*/ 264 h 354"/>
                  <a:gd name="T2" fmla="*/ 50 w 965"/>
                  <a:gd name="T3" fmla="*/ 0 h 354"/>
                  <a:gd name="T4" fmla="*/ 954 w 965"/>
                  <a:gd name="T5" fmla="*/ 0 h 354"/>
                  <a:gd name="T6" fmla="*/ 918 w 965"/>
                  <a:gd name="T7" fmla="*/ 249 h 354"/>
                  <a:gd name="T8" fmla="*/ 131 w 965"/>
                  <a:gd name="T9" fmla="*/ 249 h 354"/>
                  <a:gd name="T10" fmla="*/ 161 w 965"/>
                  <a:gd name="T11" fmla="*/ 287 h 354"/>
                  <a:gd name="T12" fmla="*/ 924 w 965"/>
                  <a:gd name="T13" fmla="*/ 287 h 354"/>
                  <a:gd name="T14" fmla="*/ 965 w 965"/>
                  <a:gd name="T15" fmla="*/ 354 h 354"/>
                  <a:gd name="T16" fmla="*/ 55 w 965"/>
                  <a:gd name="T17" fmla="*/ 354 h 354"/>
                  <a:gd name="T18" fmla="*/ 0 w 965"/>
                  <a:gd name="T19" fmla="*/ 264 h 3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65" h="354">
                    <a:moveTo>
                      <a:pt x="0" y="264"/>
                    </a:moveTo>
                    <a:lnTo>
                      <a:pt x="50" y="0"/>
                    </a:lnTo>
                    <a:lnTo>
                      <a:pt x="954" y="0"/>
                    </a:lnTo>
                    <a:lnTo>
                      <a:pt x="918" y="249"/>
                    </a:lnTo>
                    <a:lnTo>
                      <a:pt x="131" y="249"/>
                    </a:lnTo>
                    <a:lnTo>
                      <a:pt x="161" y="287"/>
                    </a:lnTo>
                    <a:lnTo>
                      <a:pt x="924" y="287"/>
                    </a:lnTo>
                    <a:lnTo>
                      <a:pt x="965" y="354"/>
                    </a:lnTo>
                    <a:lnTo>
                      <a:pt x="55" y="354"/>
                    </a:lnTo>
                    <a:lnTo>
                      <a:pt x="0" y="264"/>
                    </a:lnTo>
                    <a:close/>
                  </a:path>
                </a:pathLst>
              </a:custGeom>
              <a:solidFill>
                <a:srgbClr val="3FB2E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30" name="Freeform 40"/>
              <p:cNvSpPr>
                <a:spLocks/>
              </p:cNvSpPr>
              <p:nvPr/>
            </p:nvSpPr>
            <p:spPr bwMode="auto">
              <a:xfrm>
                <a:off x="2650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2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31" name="Freeform 41"/>
              <p:cNvSpPr>
                <a:spLocks/>
              </p:cNvSpPr>
              <p:nvPr/>
            </p:nvSpPr>
            <p:spPr bwMode="auto">
              <a:xfrm>
                <a:off x="2481" y="2262"/>
                <a:ext cx="138" cy="110"/>
              </a:xfrm>
              <a:custGeom>
                <a:avLst/>
                <a:gdLst>
                  <a:gd name="T0" fmla="*/ 122 w 138"/>
                  <a:gd name="T1" fmla="*/ 110 h 110"/>
                  <a:gd name="T2" fmla="*/ 138 w 138"/>
                  <a:gd name="T3" fmla="*/ 0 h 110"/>
                  <a:gd name="T4" fmla="*/ 15 w 138"/>
                  <a:gd name="T5" fmla="*/ 0 h 110"/>
                  <a:gd name="T6" fmla="*/ 0 w 138"/>
                  <a:gd name="T7" fmla="*/ 110 h 110"/>
                  <a:gd name="T8" fmla="*/ 122 w 138"/>
                  <a:gd name="T9" fmla="*/ 11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22" y="110"/>
                    </a:moveTo>
                    <a:lnTo>
                      <a:pt x="138" y="0"/>
                    </a:lnTo>
                    <a:lnTo>
                      <a:pt x="15" y="0"/>
                    </a:lnTo>
                    <a:lnTo>
                      <a:pt x="0" y="110"/>
                    </a:lnTo>
                    <a:lnTo>
                      <a:pt x="122" y="1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32" name="Freeform 42"/>
              <p:cNvSpPr>
                <a:spLocks/>
              </p:cNvSpPr>
              <p:nvPr/>
            </p:nvSpPr>
            <p:spPr bwMode="auto">
              <a:xfrm>
                <a:off x="2820" y="2262"/>
                <a:ext cx="137" cy="110"/>
              </a:xfrm>
              <a:custGeom>
                <a:avLst/>
                <a:gdLst>
                  <a:gd name="T0" fmla="*/ 137 w 137"/>
                  <a:gd name="T1" fmla="*/ 0 h 110"/>
                  <a:gd name="T2" fmla="*/ 16 w 137"/>
                  <a:gd name="T3" fmla="*/ 0 h 110"/>
                  <a:gd name="T4" fmla="*/ 0 w 137"/>
                  <a:gd name="T5" fmla="*/ 110 h 110"/>
                  <a:gd name="T6" fmla="*/ 122 w 137"/>
                  <a:gd name="T7" fmla="*/ 110 h 110"/>
                  <a:gd name="T8" fmla="*/ 137 w 137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110">
                    <a:moveTo>
                      <a:pt x="137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33" name="Freeform 43"/>
              <p:cNvSpPr>
                <a:spLocks/>
              </p:cNvSpPr>
              <p:nvPr/>
            </p:nvSpPr>
            <p:spPr bwMode="auto">
              <a:xfrm>
                <a:off x="2989" y="2262"/>
                <a:ext cx="136" cy="110"/>
              </a:xfrm>
              <a:custGeom>
                <a:avLst/>
                <a:gdLst>
                  <a:gd name="T0" fmla="*/ 136 w 136"/>
                  <a:gd name="T1" fmla="*/ 0 h 110"/>
                  <a:gd name="T2" fmla="*/ 16 w 136"/>
                  <a:gd name="T3" fmla="*/ 0 h 110"/>
                  <a:gd name="T4" fmla="*/ 0 w 136"/>
                  <a:gd name="T5" fmla="*/ 110 h 110"/>
                  <a:gd name="T6" fmla="*/ 121 w 136"/>
                  <a:gd name="T7" fmla="*/ 110 h 110"/>
                  <a:gd name="T8" fmla="*/ 136 w 136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" h="110">
                    <a:moveTo>
                      <a:pt x="136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1" y="11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34" name="Freeform 44"/>
              <p:cNvSpPr>
                <a:spLocks/>
              </p:cNvSpPr>
              <p:nvPr/>
            </p:nvSpPr>
            <p:spPr bwMode="auto">
              <a:xfrm>
                <a:off x="3162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3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3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8686" name="Group 62"/>
          <p:cNvGrpSpPr>
            <a:grpSpLocks/>
          </p:cNvGrpSpPr>
          <p:nvPr/>
        </p:nvGrpSpPr>
        <p:grpSpPr bwMode="auto">
          <a:xfrm flipH="1" flipV="1">
            <a:off x="5613400" y="6067425"/>
            <a:ext cx="2198688" cy="338138"/>
            <a:chOff x="624" y="960"/>
            <a:chExt cx="3325" cy="531"/>
          </a:xfrm>
        </p:grpSpPr>
        <p:grpSp>
          <p:nvGrpSpPr>
            <p:cNvPr id="28704" name="Group 63"/>
            <p:cNvGrpSpPr>
              <a:grpSpLocks/>
            </p:cNvGrpSpPr>
            <p:nvPr/>
          </p:nvGrpSpPr>
          <p:grpSpPr bwMode="auto">
            <a:xfrm>
              <a:off x="624" y="1008"/>
              <a:ext cx="1073" cy="483"/>
              <a:chOff x="2375" y="2170"/>
              <a:chExt cx="1073" cy="483"/>
            </a:xfrm>
          </p:grpSpPr>
          <p:sp>
            <p:nvSpPr>
              <p:cNvPr id="28718" name="Freeform 64"/>
              <p:cNvSpPr>
                <a:spLocks/>
              </p:cNvSpPr>
              <p:nvPr/>
            </p:nvSpPr>
            <p:spPr bwMode="auto">
              <a:xfrm>
                <a:off x="2375" y="2170"/>
                <a:ext cx="1073" cy="483"/>
              </a:xfrm>
              <a:custGeom>
                <a:avLst/>
                <a:gdLst>
                  <a:gd name="T0" fmla="*/ 245 w 1073"/>
                  <a:gd name="T1" fmla="*/ 482 h 483"/>
                  <a:gd name="T2" fmla="*/ 260 w 1073"/>
                  <a:gd name="T3" fmla="*/ 477 h 483"/>
                  <a:gd name="T4" fmla="*/ 272 w 1073"/>
                  <a:gd name="T5" fmla="*/ 468 h 483"/>
                  <a:gd name="T6" fmla="*/ 282 w 1073"/>
                  <a:gd name="T7" fmla="*/ 455 h 483"/>
                  <a:gd name="T8" fmla="*/ 288 w 1073"/>
                  <a:gd name="T9" fmla="*/ 455 h 483"/>
                  <a:gd name="T10" fmla="*/ 298 w 1073"/>
                  <a:gd name="T11" fmla="*/ 468 h 483"/>
                  <a:gd name="T12" fmla="*/ 311 w 1073"/>
                  <a:gd name="T13" fmla="*/ 477 h 483"/>
                  <a:gd name="T14" fmla="*/ 326 w 1073"/>
                  <a:gd name="T15" fmla="*/ 482 h 483"/>
                  <a:gd name="T16" fmla="*/ 344 w 1073"/>
                  <a:gd name="T17" fmla="*/ 482 h 483"/>
                  <a:gd name="T18" fmla="*/ 362 w 1073"/>
                  <a:gd name="T19" fmla="*/ 474 h 483"/>
                  <a:gd name="T20" fmla="*/ 376 w 1073"/>
                  <a:gd name="T21" fmla="*/ 459 h 483"/>
                  <a:gd name="T22" fmla="*/ 385 w 1073"/>
                  <a:gd name="T23" fmla="*/ 441 h 483"/>
                  <a:gd name="T24" fmla="*/ 734 w 1073"/>
                  <a:gd name="T25" fmla="*/ 430 h 483"/>
                  <a:gd name="T26" fmla="*/ 739 w 1073"/>
                  <a:gd name="T27" fmla="*/ 450 h 483"/>
                  <a:gd name="T28" fmla="*/ 750 w 1073"/>
                  <a:gd name="T29" fmla="*/ 468 h 483"/>
                  <a:gd name="T30" fmla="*/ 767 w 1073"/>
                  <a:gd name="T31" fmla="*/ 479 h 483"/>
                  <a:gd name="T32" fmla="*/ 786 w 1073"/>
                  <a:gd name="T33" fmla="*/ 483 h 483"/>
                  <a:gd name="T34" fmla="*/ 801 w 1073"/>
                  <a:gd name="T35" fmla="*/ 481 h 483"/>
                  <a:gd name="T36" fmla="*/ 816 w 1073"/>
                  <a:gd name="T37" fmla="*/ 473 h 483"/>
                  <a:gd name="T38" fmla="*/ 827 w 1073"/>
                  <a:gd name="T39" fmla="*/ 462 h 483"/>
                  <a:gd name="T40" fmla="*/ 835 w 1073"/>
                  <a:gd name="T41" fmla="*/ 447 h 483"/>
                  <a:gd name="T42" fmla="*/ 843 w 1073"/>
                  <a:gd name="T43" fmla="*/ 462 h 483"/>
                  <a:gd name="T44" fmla="*/ 853 w 1073"/>
                  <a:gd name="T45" fmla="*/ 473 h 483"/>
                  <a:gd name="T46" fmla="*/ 868 w 1073"/>
                  <a:gd name="T47" fmla="*/ 481 h 483"/>
                  <a:gd name="T48" fmla="*/ 883 w 1073"/>
                  <a:gd name="T49" fmla="*/ 483 h 483"/>
                  <a:gd name="T50" fmla="*/ 902 w 1073"/>
                  <a:gd name="T51" fmla="*/ 479 h 483"/>
                  <a:gd name="T52" fmla="*/ 919 w 1073"/>
                  <a:gd name="T53" fmla="*/ 468 h 483"/>
                  <a:gd name="T54" fmla="*/ 930 w 1073"/>
                  <a:gd name="T55" fmla="*/ 450 h 483"/>
                  <a:gd name="T56" fmla="*/ 935 w 1073"/>
                  <a:gd name="T57" fmla="*/ 430 h 483"/>
                  <a:gd name="T58" fmla="*/ 994 w 1073"/>
                  <a:gd name="T59" fmla="*/ 302 h 483"/>
                  <a:gd name="T60" fmla="*/ 59 w 1073"/>
                  <a:gd name="T61" fmla="*/ 0 h 483"/>
                  <a:gd name="T62" fmla="*/ 74 w 1073"/>
                  <a:gd name="T63" fmla="*/ 430 h 483"/>
                  <a:gd name="T64" fmla="*/ 187 w 1073"/>
                  <a:gd name="T65" fmla="*/ 441 h 483"/>
                  <a:gd name="T66" fmla="*/ 195 w 1073"/>
                  <a:gd name="T67" fmla="*/ 459 h 483"/>
                  <a:gd name="T68" fmla="*/ 209 w 1073"/>
                  <a:gd name="T69" fmla="*/ 474 h 483"/>
                  <a:gd name="T70" fmla="*/ 228 w 1073"/>
                  <a:gd name="T71" fmla="*/ 482 h 48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073" h="483">
                    <a:moveTo>
                      <a:pt x="237" y="483"/>
                    </a:moveTo>
                    <a:lnTo>
                      <a:pt x="245" y="482"/>
                    </a:lnTo>
                    <a:lnTo>
                      <a:pt x="253" y="481"/>
                    </a:lnTo>
                    <a:lnTo>
                      <a:pt x="260" y="477"/>
                    </a:lnTo>
                    <a:lnTo>
                      <a:pt x="267" y="473"/>
                    </a:lnTo>
                    <a:lnTo>
                      <a:pt x="272" y="468"/>
                    </a:lnTo>
                    <a:lnTo>
                      <a:pt x="278" y="462"/>
                    </a:lnTo>
                    <a:lnTo>
                      <a:pt x="282" y="455"/>
                    </a:lnTo>
                    <a:lnTo>
                      <a:pt x="285" y="447"/>
                    </a:lnTo>
                    <a:lnTo>
                      <a:pt x="288" y="455"/>
                    </a:lnTo>
                    <a:lnTo>
                      <a:pt x="294" y="462"/>
                    </a:lnTo>
                    <a:lnTo>
                      <a:pt x="298" y="468"/>
                    </a:lnTo>
                    <a:lnTo>
                      <a:pt x="305" y="473"/>
                    </a:lnTo>
                    <a:lnTo>
                      <a:pt x="311" y="477"/>
                    </a:lnTo>
                    <a:lnTo>
                      <a:pt x="319" y="481"/>
                    </a:lnTo>
                    <a:lnTo>
                      <a:pt x="326" y="482"/>
                    </a:lnTo>
                    <a:lnTo>
                      <a:pt x="334" y="483"/>
                    </a:lnTo>
                    <a:lnTo>
                      <a:pt x="344" y="482"/>
                    </a:lnTo>
                    <a:lnTo>
                      <a:pt x="354" y="479"/>
                    </a:lnTo>
                    <a:lnTo>
                      <a:pt x="362" y="474"/>
                    </a:lnTo>
                    <a:lnTo>
                      <a:pt x="370" y="468"/>
                    </a:lnTo>
                    <a:lnTo>
                      <a:pt x="376" y="459"/>
                    </a:lnTo>
                    <a:lnTo>
                      <a:pt x="382" y="450"/>
                    </a:lnTo>
                    <a:lnTo>
                      <a:pt x="385" y="441"/>
                    </a:lnTo>
                    <a:lnTo>
                      <a:pt x="386" y="430"/>
                    </a:lnTo>
                    <a:lnTo>
                      <a:pt x="734" y="430"/>
                    </a:lnTo>
                    <a:lnTo>
                      <a:pt x="735" y="441"/>
                    </a:lnTo>
                    <a:lnTo>
                      <a:pt x="739" y="450"/>
                    </a:lnTo>
                    <a:lnTo>
                      <a:pt x="744" y="459"/>
                    </a:lnTo>
                    <a:lnTo>
                      <a:pt x="750" y="468"/>
                    </a:lnTo>
                    <a:lnTo>
                      <a:pt x="758" y="474"/>
                    </a:lnTo>
                    <a:lnTo>
                      <a:pt x="767" y="479"/>
                    </a:lnTo>
                    <a:lnTo>
                      <a:pt x="776" y="482"/>
                    </a:lnTo>
                    <a:lnTo>
                      <a:pt x="786" y="483"/>
                    </a:lnTo>
                    <a:lnTo>
                      <a:pt x="794" y="482"/>
                    </a:lnTo>
                    <a:lnTo>
                      <a:pt x="801" y="481"/>
                    </a:lnTo>
                    <a:lnTo>
                      <a:pt x="809" y="477"/>
                    </a:lnTo>
                    <a:lnTo>
                      <a:pt x="816" y="473"/>
                    </a:lnTo>
                    <a:lnTo>
                      <a:pt x="822" y="468"/>
                    </a:lnTo>
                    <a:lnTo>
                      <a:pt x="827" y="462"/>
                    </a:lnTo>
                    <a:lnTo>
                      <a:pt x="832" y="455"/>
                    </a:lnTo>
                    <a:lnTo>
                      <a:pt x="835" y="447"/>
                    </a:lnTo>
                    <a:lnTo>
                      <a:pt x="838" y="455"/>
                    </a:lnTo>
                    <a:lnTo>
                      <a:pt x="843" y="462"/>
                    </a:lnTo>
                    <a:lnTo>
                      <a:pt x="848" y="468"/>
                    </a:lnTo>
                    <a:lnTo>
                      <a:pt x="853" y="473"/>
                    </a:lnTo>
                    <a:lnTo>
                      <a:pt x="860" y="477"/>
                    </a:lnTo>
                    <a:lnTo>
                      <a:pt x="868" y="481"/>
                    </a:lnTo>
                    <a:lnTo>
                      <a:pt x="875" y="482"/>
                    </a:lnTo>
                    <a:lnTo>
                      <a:pt x="883" y="483"/>
                    </a:lnTo>
                    <a:lnTo>
                      <a:pt x="893" y="482"/>
                    </a:lnTo>
                    <a:lnTo>
                      <a:pt x="902" y="479"/>
                    </a:lnTo>
                    <a:lnTo>
                      <a:pt x="911" y="474"/>
                    </a:lnTo>
                    <a:lnTo>
                      <a:pt x="919" y="468"/>
                    </a:lnTo>
                    <a:lnTo>
                      <a:pt x="925" y="459"/>
                    </a:lnTo>
                    <a:lnTo>
                      <a:pt x="930" y="450"/>
                    </a:lnTo>
                    <a:lnTo>
                      <a:pt x="934" y="441"/>
                    </a:lnTo>
                    <a:lnTo>
                      <a:pt x="935" y="430"/>
                    </a:lnTo>
                    <a:lnTo>
                      <a:pt x="1073" y="430"/>
                    </a:lnTo>
                    <a:lnTo>
                      <a:pt x="994" y="302"/>
                    </a:lnTo>
                    <a:lnTo>
                      <a:pt x="1038" y="0"/>
                    </a:lnTo>
                    <a:lnTo>
                      <a:pt x="59" y="0"/>
                    </a:lnTo>
                    <a:lnTo>
                      <a:pt x="0" y="309"/>
                    </a:lnTo>
                    <a:lnTo>
                      <a:pt x="74" y="430"/>
                    </a:lnTo>
                    <a:lnTo>
                      <a:pt x="185" y="430"/>
                    </a:lnTo>
                    <a:lnTo>
                      <a:pt x="187" y="441"/>
                    </a:lnTo>
                    <a:lnTo>
                      <a:pt x="190" y="450"/>
                    </a:lnTo>
                    <a:lnTo>
                      <a:pt x="195" y="459"/>
                    </a:lnTo>
                    <a:lnTo>
                      <a:pt x="202" y="468"/>
                    </a:lnTo>
                    <a:lnTo>
                      <a:pt x="209" y="474"/>
                    </a:lnTo>
                    <a:lnTo>
                      <a:pt x="218" y="479"/>
                    </a:lnTo>
                    <a:lnTo>
                      <a:pt x="228" y="482"/>
                    </a:lnTo>
                    <a:lnTo>
                      <a:pt x="237" y="4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19" name="Freeform 65"/>
              <p:cNvSpPr>
                <a:spLocks/>
              </p:cNvSpPr>
              <p:nvPr/>
            </p:nvSpPr>
            <p:spPr bwMode="auto">
              <a:xfrm>
                <a:off x="2415" y="2208"/>
                <a:ext cx="965" cy="354"/>
              </a:xfrm>
              <a:custGeom>
                <a:avLst/>
                <a:gdLst>
                  <a:gd name="T0" fmla="*/ 0 w 965"/>
                  <a:gd name="T1" fmla="*/ 264 h 354"/>
                  <a:gd name="T2" fmla="*/ 50 w 965"/>
                  <a:gd name="T3" fmla="*/ 0 h 354"/>
                  <a:gd name="T4" fmla="*/ 954 w 965"/>
                  <a:gd name="T5" fmla="*/ 0 h 354"/>
                  <a:gd name="T6" fmla="*/ 918 w 965"/>
                  <a:gd name="T7" fmla="*/ 249 h 354"/>
                  <a:gd name="T8" fmla="*/ 131 w 965"/>
                  <a:gd name="T9" fmla="*/ 249 h 354"/>
                  <a:gd name="T10" fmla="*/ 161 w 965"/>
                  <a:gd name="T11" fmla="*/ 287 h 354"/>
                  <a:gd name="T12" fmla="*/ 924 w 965"/>
                  <a:gd name="T13" fmla="*/ 287 h 354"/>
                  <a:gd name="T14" fmla="*/ 965 w 965"/>
                  <a:gd name="T15" fmla="*/ 354 h 354"/>
                  <a:gd name="T16" fmla="*/ 55 w 965"/>
                  <a:gd name="T17" fmla="*/ 354 h 354"/>
                  <a:gd name="T18" fmla="*/ 0 w 965"/>
                  <a:gd name="T19" fmla="*/ 264 h 3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65" h="354">
                    <a:moveTo>
                      <a:pt x="0" y="264"/>
                    </a:moveTo>
                    <a:lnTo>
                      <a:pt x="50" y="0"/>
                    </a:lnTo>
                    <a:lnTo>
                      <a:pt x="954" y="0"/>
                    </a:lnTo>
                    <a:lnTo>
                      <a:pt x="918" y="249"/>
                    </a:lnTo>
                    <a:lnTo>
                      <a:pt x="131" y="249"/>
                    </a:lnTo>
                    <a:lnTo>
                      <a:pt x="161" y="287"/>
                    </a:lnTo>
                    <a:lnTo>
                      <a:pt x="924" y="287"/>
                    </a:lnTo>
                    <a:lnTo>
                      <a:pt x="965" y="354"/>
                    </a:lnTo>
                    <a:lnTo>
                      <a:pt x="55" y="354"/>
                    </a:lnTo>
                    <a:lnTo>
                      <a:pt x="0" y="264"/>
                    </a:lnTo>
                    <a:close/>
                  </a:path>
                </a:pathLst>
              </a:custGeom>
              <a:solidFill>
                <a:srgbClr val="3FB2E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20" name="Freeform 66"/>
              <p:cNvSpPr>
                <a:spLocks/>
              </p:cNvSpPr>
              <p:nvPr/>
            </p:nvSpPr>
            <p:spPr bwMode="auto">
              <a:xfrm>
                <a:off x="2650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2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21" name="Freeform 67"/>
              <p:cNvSpPr>
                <a:spLocks/>
              </p:cNvSpPr>
              <p:nvPr/>
            </p:nvSpPr>
            <p:spPr bwMode="auto">
              <a:xfrm>
                <a:off x="2481" y="2262"/>
                <a:ext cx="138" cy="110"/>
              </a:xfrm>
              <a:custGeom>
                <a:avLst/>
                <a:gdLst>
                  <a:gd name="T0" fmla="*/ 122 w 138"/>
                  <a:gd name="T1" fmla="*/ 110 h 110"/>
                  <a:gd name="T2" fmla="*/ 138 w 138"/>
                  <a:gd name="T3" fmla="*/ 0 h 110"/>
                  <a:gd name="T4" fmla="*/ 15 w 138"/>
                  <a:gd name="T5" fmla="*/ 0 h 110"/>
                  <a:gd name="T6" fmla="*/ 0 w 138"/>
                  <a:gd name="T7" fmla="*/ 110 h 110"/>
                  <a:gd name="T8" fmla="*/ 122 w 138"/>
                  <a:gd name="T9" fmla="*/ 11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22" y="110"/>
                    </a:moveTo>
                    <a:lnTo>
                      <a:pt x="138" y="0"/>
                    </a:lnTo>
                    <a:lnTo>
                      <a:pt x="15" y="0"/>
                    </a:lnTo>
                    <a:lnTo>
                      <a:pt x="0" y="110"/>
                    </a:lnTo>
                    <a:lnTo>
                      <a:pt x="122" y="1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22" name="Freeform 68"/>
              <p:cNvSpPr>
                <a:spLocks/>
              </p:cNvSpPr>
              <p:nvPr/>
            </p:nvSpPr>
            <p:spPr bwMode="auto">
              <a:xfrm>
                <a:off x="2820" y="2262"/>
                <a:ext cx="137" cy="110"/>
              </a:xfrm>
              <a:custGeom>
                <a:avLst/>
                <a:gdLst>
                  <a:gd name="T0" fmla="*/ 137 w 137"/>
                  <a:gd name="T1" fmla="*/ 0 h 110"/>
                  <a:gd name="T2" fmla="*/ 16 w 137"/>
                  <a:gd name="T3" fmla="*/ 0 h 110"/>
                  <a:gd name="T4" fmla="*/ 0 w 137"/>
                  <a:gd name="T5" fmla="*/ 110 h 110"/>
                  <a:gd name="T6" fmla="*/ 122 w 137"/>
                  <a:gd name="T7" fmla="*/ 110 h 110"/>
                  <a:gd name="T8" fmla="*/ 137 w 137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110">
                    <a:moveTo>
                      <a:pt x="137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23" name="Freeform 69"/>
              <p:cNvSpPr>
                <a:spLocks/>
              </p:cNvSpPr>
              <p:nvPr/>
            </p:nvSpPr>
            <p:spPr bwMode="auto">
              <a:xfrm>
                <a:off x="2989" y="2262"/>
                <a:ext cx="136" cy="110"/>
              </a:xfrm>
              <a:custGeom>
                <a:avLst/>
                <a:gdLst>
                  <a:gd name="T0" fmla="*/ 136 w 136"/>
                  <a:gd name="T1" fmla="*/ 0 h 110"/>
                  <a:gd name="T2" fmla="*/ 16 w 136"/>
                  <a:gd name="T3" fmla="*/ 0 h 110"/>
                  <a:gd name="T4" fmla="*/ 0 w 136"/>
                  <a:gd name="T5" fmla="*/ 110 h 110"/>
                  <a:gd name="T6" fmla="*/ 121 w 136"/>
                  <a:gd name="T7" fmla="*/ 110 h 110"/>
                  <a:gd name="T8" fmla="*/ 136 w 136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" h="110">
                    <a:moveTo>
                      <a:pt x="136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1" y="11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24" name="Freeform 70"/>
              <p:cNvSpPr>
                <a:spLocks/>
              </p:cNvSpPr>
              <p:nvPr/>
            </p:nvSpPr>
            <p:spPr bwMode="auto">
              <a:xfrm>
                <a:off x="3162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3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3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705" name="Group 71"/>
            <p:cNvGrpSpPr>
              <a:grpSpLocks/>
            </p:cNvGrpSpPr>
            <p:nvPr/>
          </p:nvGrpSpPr>
          <p:grpSpPr bwMode="auto">
            <a:xfrm>
              <a:off x="2832" y="960"/>
              <a:ext cx="1117" cy="518"/>
              <a:chOff x="3847" y="1511"/>
              <a:chExt cx="1117" cy="518"/>
            </a:xfrm>
          </p:grpSpPr>
          <p:sp>
            <p:nvSpPr>
              <p:cNvPr id="28714" name="Freeform 72"/>
              <p:cNvSpPr>
                <a:spLocks/>
              </p:cNvSpPr>
              <p:nvPr/>
            </p:nvSpPr>
            <p:spPr bwMode="auto">
              <a:xfrm>
                <a:off x="3847" y="1511"/>
                <a:ext cx="1117" cy="518"/>
              </a:xfrm>
              <a:custGeom>
                <a:avLst/>
                <a:gdLst>
                  <a:gd name="T0" fmla="*/ 1117 w 1117"/>
                  <a:gd name="T1" fmla="*/ 161 h 518"/>
                  <a:gd name="T2" fmla="*/ 1114 w 1117"/>
                  <a:gd name="T3" fmla="*/ 145 h 518"/>
                  <a:gd name="T4" fmla="*/ 1105 w 1117"/>
                  <a:gd name="T5" fmla="*/ 132 h 518"/>
                  <a:gd name="T6" fmla="*/ 1092 w 1117"/>
                  <a:gd name="T7" fmla="*/ 123 h 518"/>
                  <a:gd name="T8" fmla="*/ 1078 w 1117"/>
                  <a:gd name="T9" fmla="*/ 121 h 518"/>
                  <a:gd name="T10" fmla="*/ 974 w 1117"/>
                  <a:gd name="T11" fmla="*/ 71 h 518"/>
                  <a:gd name="T12" fmla="*/ 970 w 1117"/>
                  <a:gd name="T13" fmla="*/ 57 h 518"/>
                  <a:gd name="T14" fmla="*/ 962 w 1117"/>
                  <a:gd name="T15" fmla="*/ 46 h 518"/>
                  <a:gd name="T16" fmla="*/ 950 w 1117"/>
                  <a:gd name="T17" fmla="*/ 39 h 518"/>
                  <a:gd name="T18" fmla="*/ 936 w 1117"/>
                  <a:gd name="T19" fmla="*/ 35 h 518"/>
                  <a:gd name="T20" fmla="*/ 760 w 1117"/>
                  <a:gd name="T21" fmla="*/ 0 h 518"/>
                  <a:gd name="T22" fmla="*/ 588 w 1117"/>
                  <a:gd name="T23" fmla="*/ 35 h 518"/>
                  <a:gd name="T24" fmla="*/ 0 w 1117"/>
                  <a:gd name="T25" fmla="*/ 344 h 518"/>
                  <a:gd name="T26" fmla="*/ 171 w 1117"/>
                  <a:gd name="T27" fmla="*/ 465 h 518"/>
                  <a:gd name="T28" fmla="*/ 176 w 1117"/>
                  <a:gd name="T29" fmla="*/ 485 h 518"/>
                  <a:gd name="T30" fmla="*/ 188 w 1117"/>
                  <a:gd name="T31" fmla="*/ 503 h 518"/>
                  <a:gd name="T32" fmla="*/ 204 w 1117"/>
                  <a:gd name="T33" fmla="*/ 514 h 518"/>
                  <a:gd name="T34" fmla="*/ 223 w 1117"/>
                  <a:gd name="T35" fmla="*/ 518 h 518"/>
                  <a:gd name="T36" fmla="*/ 239 w 1117"/>
                  <a:gd name="T37" fmla="*/ 516 h 518"/>
                  <a:gd name="T38" fmla="*/ 253 w 1117"/>
                  <a:gd name="T39" fmla="*/ 508 h 518"/>
                  <a:gd name="T40" fmla="*/ 264 w 1117"/>
                  <a:gd name="T41" fmla="*/ 497 h 518"/>
                  <a:gd name="T42" fmla="*/ 271 w 1117"/>
                  <a:gd name="T43" fmla="*/ 482 h 518"/>
                  <a:gd name="T44" fmla="*/ 280 w 1117"/>
                  <a:gd name="T45" fmla="*/ 497 h 518"/>
                  <a:gd name="T46" fmla="*/ 291 w 1117"/>
                  <a:gd name="T47" fmla="*/ 508 h 518"/>
                  <a:gd name="T48" fmla="*/ 305 w 1117"/>
                  <a:gd name="T49" fmla="*/ 516 h 518"/>
                  <a:gd name="T50" fmla="*/ 320 w 1117"/>
                  <a:gd name="T51" fmla="*/ 518 h 518"/>
                  <a:gd name="T52" fmla="*/ 339 w 1117"/>
                  <a:gd name="T53" fmla="*/ 514 h 518"/>
                  <a:gd name="T54" fmla="*/ 356 w 1117"/>
                  <a:gd name="T55" fmla="*/ 503 h 518"/>
                  <a:gd name="T56" fmla="*/ 368 w 1117"/>
                  <a:gd name="T57" fmla="*/ 485 h 518"/>
                  <a:gd name="T58" fmla="*/ 372 w 1117"/>
                  <a:gd name="T59" fmla="*/ 465 h 518"/>
                  <a:gd name="T60" fmla="*/ 718 w 1117"/>
                  <a:gd name="T61" fmla="*/ 476 h 518"/>
                  <a:gd name="T62" fmla="*/ 727 w 1117"/>
                  <a:gd name="T63" fmla="*/ 494 h 518"/>
                  <a:gd name="T64" fmla="*/ 741 w 1117"/>
                  <a:gd name="T65" fmla="*/ 509 h 518"/>
                  <a:gd name="T66" fmla="*/ 759 w 1117"/>
                  <a:gd name="T67" fmla="*/ 517 h 518"/>
                  <a:gd name="T68" fmla="*/ 776 w 1117"/>
                  <a:gd name="T69" fmla="*/ 517 h 518"/>
                  <a:gd name="T70" fmla="*/ 792 w 1117"/>
                  <a:gd name="T71" fmla="*/ 512 h 518"/>
                  <a:gd name="T72" fmla="*/ 805 w 1117"/>
                  <a:gd name="T73" fmla="*/ 503 h 518"/>
                  <a:gd name="T74" fmla="*/ 814 w 1117"/>
                  <a:gd name="T75" fmla="*/ 490 h 518"/>
                  <a:gd name="T76" fmla="*/ 821 w 1117"/>
                  <a:gd name="T77" fmla="*/ 490 h 518"/>
                  <a:gd name="T78" fmla="*/ 831 w 1117"/>
                  <a:gd name="T79" fmla="*/ 503 h 518"/>
                  <a:gd name="T80" fmla="*/ 843 w 1117"/>
                  <a:gd name="T81" fmla="*/ 512 h 518"/>
                  <a:gd name="T82" fmla="*/ 858 w 1117"/>
                  <a:gd name="T83" fmla="*/ 517 h 518"/>
                  <a:gd name="T84" fmla="*/ 875 w 1117"/>
                  <a:gd name="T85" fmla="*/ 517 h 518"/>
                  <a:gd name="T86" fmla="*/ 894 w 1117"/>
                  <a:gd name="T87" fmla="*/ 509 h 518"/>
                  <a:gd name="T88" fmla="*/ 908 w 1117"/>
                  <a:gd name="T89" fmla="*/ 494 h 518"/>
                  <a:gd name="T90" fmla="*/ 916 w 1117"/>
                  <a:gd name="T91" fmla="*/ 476 h 518"/>
                  <a:gd name="T92" fmla="*/ 1112 w 1117"/>
                  <a:gd name="T93" fmla="*/ 465 h 518"/>
                  <a:gd name="T94" fmla="*/ 1112 w 1117"/>
                  <a:gd name="T95" fmla="*/ 351 h 51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117" h="518">
                    <a:moveTo>
                      <a:pt x="1112" y="351"/>
                    </a:moveTo>
                    <a:lnTo>
                      <a:pt x="1117" y="161"/>
                    </a:lnTo>
                    <a:lnTo>
                      <a:pt x="1116" y="152"/>
                    </a:lnTo>
                    <a:lnTo>
                      <a:pt x="1114" y="145"/>
                    </a:lnTo>
                    <a:lnTo>
                      <a:pt x="1110" y="138"/>
                    </a:lnTo>
                    <a:lnTo>
                      <a:pt x="1105" y="132"/>
                    </a:lnTo>
                    <a:lnTo>
                      <a:pt x="1099" y="126"/>
                    </a:lnTo>
                    <a:lnTo>
                      <a:pt x="1092" y="123"/>
                    </a:lnTo>
                    <a:lnTo>
                      <a:pt x="1086" y="122"/>
                    </a:lnTo>
                    <a:lnTo>
                      <a:pt x="1078" y="121"/>
                    </a:lnTo>
                    <a:lnTo>
                      <a:pt x="990" y="121"/>
                    </a:lnTo>
                    <a:lnTo>
                      <a:pt x="974" y="71"/>
                    </a:lnTo>
                    <a:lnTo>
                      <a:pt x="973" y="64"/>
                    </a:lnTo>
                    <a:lnTo>
                      <a:pt x="970" y="57"/>
                    </a:lnTo>
                    <a:lnTo>
                      <a:pt x="966" y="52"/>
                    </a:lnTo>
                    <a:lnTo>
                      <a:pt x="962" y="46"/>
                    </a:lnTo>
                    <a:lnTo>
                      <a:pt x="956" y="42"/>
                    </a:lnTo>
                    <a:lnTo>
                      <a:pt x="950" y="39"/>
                    </a:lnTo>
                    <a:lnTo>
                      <a:pt x="943" y="36"/>
                    </a:lnTo>
                    <a:lnTo>
                      <a:pt x="936" y="35"/>
                    </a:lnTo>
                    <a:lnTo>
                      <a:pt x="792" y="35"/>
                    </a:lnTo>
                    <a:lnTo>
                      <a:pt x="760" y="0"/>
                    </a:lnTo>
                    <a:lnTo>
                      <a:pt x="618" y="0"/>
                    </a:lnTo>
                    <a:lnTo>
                      <a:pt x="588" y="35"/>
                    </a:lnTo>
                    <a:lnTo>
                      <a:pt x="44" y="35"/>
                    </a:lnTo>
                    <a:lnTo>
                      <a:pt x="0" y="344"/>
                    </a:lnTo>
                    <a:lnTo>
                      <a:pt x="73" y="465"/>
                    </a:lnTo>
                    <a:lnTo>
                      <a:pt x="171" y="465"/>
                    </a:lnTo>
                    <a:lnTo>
                      <a:pt x="172" y="476"/>
                    </a:lnTo>
                    <a:lnTo>
                      <a:pt x="176" y="485"/>
                    </a:lnTo>
                    <a:lnTo>
                      <a:pt x="181" y="494"/>
                    </a:lnTo>
                    <a:lnTo>
                      <a:pt x="188" y="503"/>
                    </a:lnTo>
                    <a:lnTo>
                      <a:pt x="195" y="509"/>
                    </a:lnTo>
                    <a:lnTo>
                      <a:pt x="204" y="514"/>
                    </a:lnTo>
                    <a:lnTo>
                      <a:pt x="214" y="517"/>
                    </a:lnTo>
                    <a:lnTo>
                      <a:pt x="223" y="518"/>
                    </a:lnTo>
                    <a:lnTo>
                      <a:pt x="231" y="517"/>
                    </a:lnTo>
                    <a:lnTo>
                      <a:pt x="239" y="516"/>
                    </a:lnTo>
                    <a:lnTo>
                      <a:pt x="246" y="512"/>
                    </a:lnTo>
                    <a:lnTo>
                      <a:pt x="253" y="508"/>
                    </a:lnTo>
                    <a:lnTo>
                      <a:pt x="258" y="503"/>
                    </a:lnTo>
                    <a:lnTo>
                      <a:pt x="264" y="497"/>
                    </a:lnTo>
                    <a:lnTo>
                      <a:pt x="268" y="490"/>
                    </a:lnTo>
                    <a:lnTo>
                      <a:pt x="271" y="482"/>
                    </a:lnTo>
                    <a:lnTo>
                      <a:pt x="274" y="490"/>
                    </a:lnTo>
                    <a:lnTo>
                      <a:pt x="280" y="497"/>
                    </a:lnTo>
                    <a:lnTo>
                      <a:pt x="284" y="503"/>
                    </a:lnTo>
                    <a:lnTo>
                      <a:pt x="291" y="508"/>
                    </a:lnTo>
                    <a:lnTo>
                      <a:pt x="297" y="512"/>
                    </a:lnTo>
                    <a:lnTo>
                      <a:pt x="305" y="516"/>
                    </a:lnTo>
                    <a:lnTo>
                      <a:pt x="312" y="517"/>
                    </a:lnTo>
                    <a:lnTo>
                      <a:pt x="320" y="518"/>
                    </a:lnTo>
                    <a:lnTo>
                      <a:pt x="330" y="517"/>
                    </a:lnTo>
                    <a:lnTo>
                      <a:pt x="339" y="514"/>
                    </a:lnTo>
                    <a:lnTo>
                      <a:pt x="348" y="509"/>
                    </a:lnTo>
                    <a:lnTo>
                      <a:pt x="356" y="503"/>
                    </a:lnTo>
                    <a:lnTo>
                      <a:pt x="362" y="494"/>
                    </a:lnTo>
                    <a:lnTo>
                      <a:pt x="368" y="485"/>
                    </a:lnTo>
                    <a:lnTo>
                      <a:pt x="371" y="476"/>
                    </a:lnTo>
                    <a:lnTo>
                      <a:pt x="372" y="465"/>
                    </a:lnTo>
                    <a:lnTo>
                      <a:pt x="717" y="465"/>
                    </a:lnTo>
                    <a:lnTo>
                      <a:pt x="718" y="476"/>
                    </a:lnTo>
                    <a:lnTo>
                      <a:pt x="721" y="485"/>
                    </a:lnTo>
                    <a:lnTo>
                      <a:pt x="727" y="494"/>
                    </a:lnTo>
                    <a:lnTo>
                      <a:pt x="733" y="503"/>
                    </a:lnTo>
                    <a:lnTo>
                      <a:pt x="741" y="509"/>
                    </a:lnTo>
                    <a:lnTo>
                      <a:pt x="749" y="514"/>
                    </a:lnTo>
                    <a:lnTo>
                      <a:pt x="759" y="517"/>
                    </a:lnTo>
                    <a:lnTo>
                      <a:pt x="769" y="518"/>
                    </a:lnTo>
                    <a:lnTo>
                      <a:pt x="776" y="517"/>
                    </a:lnTo>
                    <a:lnTo>
                      <a:pt x="784" y="516"/>
                    </a:lnTo>
                    <a:lnTo>
                      <a:pt x="792" y="512"/>
                    </a:lnTo>
                    <a:lnTo>
                      <a:pt x="798" y="508"/>
                    </a:lnTo>
                    <a:lnTo>
                      <a:pt x="805" y="503"/>
                    </a:lnTo>
                    <a:lnTo>
                      <a:pt x="810" y="497"/>
                    </a:lnTo>
                    <a:lnTo>
                      <a:pt x="814" y="490"/>
                    </a:lnTo>
                    <a:lnTo>
                      <a:pt x="818" y="482"/>
                    </a:lnTo>
                    <a:lnTo>
                      <a:pt x="821" y="490"/>
                    </a:lnTo>
                    <a:lnTo>
                      <a:pt x="825" y="497"/>
                    </a:lnTo>
                    <a:lnTo>
                      <a:pt x="831" y="503"/>
                    </a:lnTo>
                    <a:lnTo>
                      <a:pt x="836" y="508"/>
                    </a:lnTo>
                    <a:lnTo>
                      <a:pt x="843" y="512"/>
                    </a:lnTo>
                    <a:lnTo>
                      <a:pt x="850" y="516"/>
                    </a:lnTo>
                    <a:lnTo>
                      <a:pt x="858" y="517"/>
                    </a:lnTo>
                    <a:lnTo>
                      <a:pt x="865" y="518"/>
                    </a:lnTo>
                    <a:lnTo>
                      <a:pt x="875" y="517"/>
                    </a:lnTo>
                    <a:lnTo>
                      <a:pt x="885" y="514"/>
                    </a:lnTo>
                    <a:lnTo>
                      <a:pt x="894" y="509"/>
                    </a:lnTo>
                    <a:lnTo>
                      <a:pt x="901" y="503"/>
                    </a:lnTo>
                    <a:lnTo>
                      <a:pt x="908" y="494"/>
                    </a:lnTo>
                    <a:lnTo>
                      <a:pt x="913" y="485"/>
                    </a:lnTo>
                    <a:lnTo>
                      <a:pt x="916" y="476"/>
                    </a:lnTo>
                    <a:lnTo>
                      <a:pt x="917" y="465"/>
                    </a:lnTo>
                    <a:lnTo>
                      <a:pt x="1112" y="465"/>
                    </a:lnTo>
                    <a:lnTo>
                      <a:pt x="1066" y="401"/>
                    </a:lnTo>
                    <a:lnTo>
                      <a:pt x="1112" y="3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15" name="Freeform 73"/>
              <p:cNvSpPr>
                <a:spLocks/>
              </p:cNvSpPr>
              <p:nvPr/>
            </p:nvSpPr>
            <p:spPr bwMode="auto">
              <a:xfrm>
                <a:off x="3888" y="1584"/>
                <a:ext cx="1038" cy="354"/>
              </a:xfrm>
              <a:custGeom>
                <a:avLst/>
                <a:gdLst>
                  <a:gd name="T0" fmla="*/ 1033 w 1038"/>
                  <a:gd name="T1" fmla="*/ 263 h 354"/>
                  <a:gd name="T2" fmla="*/ 976 w 1038"/>
                  <a:gd name="T3" fmla="*/ 325 h 354"/>
                  <a:gd name="T4" fmla="*/ 997 w 1038"/>
                  <a:gd name="T5" fmla="*/ 354 h 354"/>
                  <a:gd name="T6" fmla="*/ 53 w 1038"/>
                  <a:gd name="T7" fmla="*/ 354 h 354"/>
                  <a:gd name="T8" fmla="*/ 12 w 1038"/>
                  <a:gd name="T9" fmla="*/ 287 h 354"/>
                  <a:gd name="T10" fmla="*/ 869 w 1038"/>
                  <a:gd name="T11" fmla="*/ 287 h 354"/>
                  <a:gd name="T12" fmla="*/ 842 w 1038"/>
                  <a:gd name="T13" fmla="*/ 249 h 354"/>
                  <a:gd name="T14" fmla="*/ 0 w 1038"/>
                  <a:gd name="T15" fmla="*/ 249 h 354"/>
                  <a:gd name="T16" fmla="*/ 36 w 1038"/>
                  <a:gd name="T17" fmla="*/ 0 h 354"/>
                  <a:gd name="T18" fmla="*/ 895 w 1038"/>
                  <a:gd name="T19" fmla="*/ 0 h 354"/>
                  <a:gd name="T20" fmla="*/ 895 w 1038"/>
                  <a:gd name="T21" fmla="*/ 0 h 354"/>
                  <a:gd name="T22" fmla="*/ 895 w 1038"/>
                  <a:gd name="T23" fmla="*/ 1 h 354"/>
                  <a:gd name="T24" fmla="*/ 895 w 1038"/>
                  <a:gd name="T25" fmla="*/ 1 h 354"/>
                  <a:gd name="T26" fmla="*/ 895 w 1038"/>
                  <a:gd name="T27" fmla="*/ 2 h 354"/>
                  <a:gd name="T28" fmla="*/ 895 w 1038"/>
                  <a:gd name="T29" fmla="*/ 5 h 354"/>
                  <a:gd name="T30" fmla="*/ 904 w 1038"/>
                  <a:gd name="T31" fmla="*/ 26 h 354"/>
                  <a:gd name="T32" fmla="*/ 788 w 1038"/>
                  <a:gd name="T33" fmla="*/ 26 h 354"/>
                  <a:gd name="T34" fmla="*/ 816 w 1038"/>
                  <a:gd name="T35" fmla="*/ 83 h 354"/>
                  <a:gd name="T36" fmla="*/ 1037 w 1038"/>
                  <a:gd name="T37" fmla="*/ 85 h 354"/>
                  <a:gd name="T38" fmla="*/ 1037 w 1038"/>
                  <a:gd name="T39" fmla="*/ 85 h 354"/>
                  <a:gd name="T40" fmla="*/ 1038 w 1038"/>
                  <a:gd name="T41" fmla="*/ 86 h 354"/>
                  <a:gd name="T42" fmla="*/ 1038 w 1038"/>
                  <a:gd name="T43" fmla="*/ 86 h 354"/>
                  <a:gd name="T44" fmla="*/ 1038 w 1038"/>
                  <a:gd name="T45" fmla="*/ 87 h 354"/>
                  <a:gd name="T46" fmla="*/ 1033 w 1038"/>
                  <a:gd name="T47" fmla="*/ 263 h 35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038" h="354">
                    <a:moveTo>
                      <a:pt x="1033" y="263"/>
                    </a:moveTo>
                    <a:lnTo>
                      <a:pt x="976" y="325"/>
                    </a:lnTo>
                    <a:lnTo>
                      <a:pt x="997" y="354"/>
                    </a:lnTo>
                    <a:lnTo>
                      <a:pt x="53" y="354"/>
                    </a:lnTo>
                    <a:lnTo>
                      <a:pt x="12" y="287"/>
                    </a:lnTo>
                    <a:lnTo>
                      <a:pt x="869" y="287"/>
                    </a:lnTo>
                    <a:lnTo>
                      <a:pt x="842" y="249"/>
                    </a:lnTo>
                    <a:lnTo>
                      <a:pt x="0" y="249"/>
                    </a:lnTo>
                    <a:lnTo>
                      <a:pt x="36" y="0"/>
                    </a:lnTo>
                    <a:lnTo>
                      <a:pt x="895" y="0"/>
                    </a:lnTo>
                    <a:lnTo>
                      <a:pt x="895" y="1"/>
                    </a:lnTo>
                    <a:lnTo>
                      <a:pt x="895" y="2"/>
                    </a:lnTo>
                    <a:lnTo>
                      <a:pt x="895" y="5"/>
                    </a:lnTo>
                    <a:lnTo>
                      <a:pt x="904" y="26"/>
                    </a:lnTo>
                    <a:lnTo>
                      <a:pt x="788" y="26"/>
                    </a:lnTo>
                    <a:lnTo>
                      <a:pt x="816" y="83"/>
                    </a:lnTo>
                    <a:lnTo>
                      <a:pt x="1037" y="85"/>
                    </a:lnTo>
                    <a:lnTo>
                      <a:pt x="1038" y="86"/>
                    </a:lnTo>
                    <a:lnTo>
                      <a:pt x="1038" y="87"/>
                    </a:lnTo>
                    <a:lnTo>
                      <a:pt x="1033" y="263"/>
                    </a:lnTo>
                    <a:close/>
                  </a:path>
                </a:pathLst>
              </a:custGeom>
              <a:solidFill>
                <a:srgbClr val="3FB2E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16" name="Freeform 74"/>
              <p:cNvSpPr>
                <a:spLocks/>
              </p:cNvSpPr>
              <p:nvPr/>
            </p:nvSpPr>
            <p:spPr bwMode="auto">
              <a:xfrm>
                <a:off x="4873" y="1694"/>
                <a:ext cx="35" cy="75"/>
              </a:xfrm>
              <a:custGeom>
                <a:avLst/>
                <a:gdLst>
                  <a:gd name="T0" fmla="*/ 17 w 35"/>
                  <a:gd name="T1" fmla="*/ 0 h 75"/>
                  <a:gd name="T2" fmla="*/ 11 w 35"/>
                  <a:gd name="T3" fmla="*/ 3 h 75"/>
                  <a:gd name="T4" fmla="*/ 5 w 35"/>
                  <a:gd name="T5" fmla="*/ 11 h 75"/>
                  <a:gd name="T6" fmla="*/ 1 w 35"/>
                  <a:gd name="T7" fmla="*/ 24 h 75"/>
                  <a:gd name="T8" fmla="*/ 0 w 35"/>
                  <a:gd name="T9" fmla="*/ 38 h 75"/>
                  <a:gd name="T10" fmla="*/ 1 w 35"/>
                  <a:gd name="T11" fmla="*/ 53 h 75"/>
                  <a:gd name="T12" fmla="*/ 5 w 35"/>
                  <a:gd name="T13" fmla="*/ 64 h 75"/>
                  <a:gd name="T14" fmla="*/ 11 w 35"/>
                  <a:gd name="T15" fmla="*/ 71 h 75"/>
                  <a:gd name="T16" fmla="*/ 17 w 35"/>
                  <a:gd name="T17" fmla="*/ 75 h 75"/>
                  <a:gd name="T18" fmla="*/ 24 w 35"/>
                  <a:gd name="T19" fmla="*/ 71 h 75"/>
                  <a:gd name="T20" fmla="*/ 29 w 35"/>
                  <a:gd name="T21" fmla="*/ 64 h 75"/>
                  <a:gd name="T22" fmla="*/ 34 w 35"/>
                  <a:gd name="T23" fmla="*/ 53 h 75"/>
                  <a:gd name="T24" fmla="*/ 35 w 35"/>
                  <a:gd name="T25" fmla="*/ 38 h 75"/>
                  <a:gd name="T26" fmla="*/ 34 w 35"/>
                  <a:gd name="T27" fmla="*/ 24 h 75"/>
                  <a:gd name="T28" fmla="*/ 29 w 35"/>
                  <a:gd name="T29" fmla="*/ 11 h 75"/>
                  <a:gd name="T30" fmla="*/ 24 w 35"/>
                  <a:gd name="T31" fmla="*/ 3 h 75"/>
                  <a:gd name="T32" fmla="*/ 17 w 35"/>
                  <a:gd name="T33" fmla="*/ 0 h 7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5" h="75">
                    <a:moveTo>
                      <a:pt x="17" y="0"/>
                    </a:moveTo>
                    <a:lnTo>
                      <a:pt x="11" y="3"/>
                    </a:lnTo>
                    <a:lnTo>
                      <a:pt x="5" y="11"/>
                    </a:lnTo>
                    <a:lnTo>
                      <a:pt x="1" y="24"/>
                    </a:lnTo>
                    <a:lnTo>
                      <a:pt x="0" y="38"/>
                    </a:lnTo>
                    <a:lnTo>
                      <a:pt x="1" y="53"/>
                    </a:lnTo>
                    <a:lnTo>
                      <a:pt x="5" y="64"/>
                    </a:lnTo>
                    <a:lnTo>
                      <a:pt x="11" y="71"/>
                    </a:lnTo>
                    <a:lnTo>
                      <a:pt x="17" y="75"/>
                    </a:lnTo>
                    <a:lnTo>
                      <a:pt x="24" y="71"/>
                    </a:lnTo>
                    <a:lnTo>
                      <a:pt x="29" y="64"/>
                    </a:lnTo>
                    <a:lnTo>
                      <a:pt x="34" y="53"/>
                    </a:lnTo>
                    <a:lnTo>
                      <a:pt x="35" y="38"/>
                    </a:lnTo>
                    <a:lnTo>
                      <a:pt x="34" y="24"/>
                    </a:lnTo>
                    <a:lnTo>
                      <a:pt x="29" y="11"/>
                    </a:lnTo>
                    <a:lnTo>
                      <a:pt x="24" y="3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17" name="Freeform 75"/>
              <p:cNvSpPr>
                <a:spLocks/>
              </p:cNvSpPr>
              <p:nvPr/>
            </p:nvSpPr>
            <p:spPr bwMode="auto">
              <a:xfrm>
                <a:off x="4481" y="1614"/>
                <a:ext cx="189" cy="49"/>
              </a:xfrm>
              <a:custGeom>
                <a:avLst/>
                <a:gdLst>
                  <a:gd name="T0" fmla="*/ 23 w 189"/>
                  <a:gd name="T1" fmla="*/ 49 h 49"/>
                  <a:gd name="T2" fmla="*/ 0 w 189"/>
                  <a:gd name="T3" fmla="*/ 0 h 49"/>
                  <a:gd name="T4" fmla="*/ 162 w 189"/>
                  <a:gd name="T5" fmla="*/ 0 h 49"/>
                  <a:gd name="T6" fmla="*/ 189 w 189"/>
                  <a:gd name="T7" fmla="*/ 49 h 49"/>
                  <a:gd name="T8" fmla="*/ 23 w 189"/>
                  <a:gd name="T9" fmla="*/ 49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9" h="49">
                    <a:moveTo>
                      <a:pt x="23" y="49"/>
                    </a:moveTo>
                    <a:lnTo>
                      <a:pt x="0" y="0"/>
                    </a:lnTo>
                    <a:lnTo>
                      <a:pt x="162" y="0"/>
                    </a:lnTo>
                    <a:lnTo>
                      <a:pt x="189" y="49"/>
                    </a:lnTo>
                    <a:lnTo>
                      <a:pt x="23" y="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706" name="Group 76"/>
            <p:cNvGrpSpPr>
              <a:grpSpLocks/>
            </p:cNvGrpSpPr>
            <p:nvPr/>
          </p:nvGrpSpPr>
          <p:grpSpPr bwMode="auto">
            <a:xfrm>
              <a:off x="1728" y="1008"/>
              <a:ext cx="1073" cy="483"/>
              <a:chOff x="2375" y="2170"/>
              <a:chExt cx="1073" cy="483"/>
            </a:xfrm>
          </p:grpSpPr>
          <p:sp>
            <p:nvSpPr>
              <p:cNvPr id="28707" name="Freeform 77"/>
              <p:cNvSpPr>
                <a:spLocks/>
              </p:cNvSpPr>
              <p:nvPr/>
            </p:nvSpPr>
            <p:spPr bwMode="auto">
              <a:xfrm>
                <a:off x="2375" y="2170"/>
                <a:ext cx="1073" cy="483"/>
              </a:xfrm>
              <a:custGeom>
                <a:avLst/>
                <a:gdLst>
                  <a:gd name="T0" fmla="*/ 245 w 1073"/>
                  <a:gd name="T1" fmla="*/ 482 h 483"/>
                  <a:gd name="T2" fmla="*/ 260 w 1073"/>
                  <a:gd name="T3" fmla="*/ 477 h 483"/>
                  <a:gd name="T4" fmla="*/ 272 w 1073"/>
                  <a:gd name="T5" fmla="*/ 468 h 483"/>
                  <a:gd name="T6" fmla="*/ 282 w 1073"/>
                  <a:gd name="T7" fmla="*/ 455 h 483"/>
                  <a:gd name="T8" fmla="*/ 288 w 1073"/>
                  <a:gd name="T9" fmla="*/ 455 h 483"/>
                  <a:gd name="T10" fmla="*/ 298 w 1073"/>
                  <a:gd name="T11" fmla="*/ 468 h 483"/>
                  <a:gd name="T12" fmla="*/ 311 w 1073"/>
                  <a:gd name="T13" fmla="*/ 477 h 483"/>
                  <a:gd name="T14" fmla="*/ 326 w 1073"/>
                  <a:gd name="T15" fmla="*/ 482 h 483"/>
                  <a:gd name="T16" fmla="*/ 344 w 1073"/>
                  <a:gd name="T17" fmla="*/ 482 h 483"/>
                  <a:gd name="T18" fmla="*/ 362 w 1073"/>
                  <a:gd name="T19" fmla="*/ 474 h 483"/>
                  <a:gd name="T20" fmla="*/ 376 w 1073"/>
                  <a:gd name="T21" fmla="*/ 459 h 483"/>
                  <a:gd name="T22" fmla="*/ 385 w 1073"/>
                  <a:gd name="T23" fmla="*/ 441 h 483"/>
                  <a:gd name="T24" fmla="*/ 734 w 1073"/>
                  <a:gd name="T25" fmla="*/ 430 h 483"/>
                  <a:gd name="T26" fmla="*/ 739 w 1073"/>
                  <a:gd name="T27" fmla="*/ 450 h 483"/>
                  <a:gd name="T28" fmla="*/ 750 w 1073"/>
                  <a:gd name="T29" fmla="*/ 468 h 483"/>
                  <a:gd name="T30" fmla="*/ 767 w 1073"/>
                  <a:gd name="T31" fmla="*/ 479 h 483"/>
                  <a:gd name="T32" fmla="*/ 786 w 1073"/>
                  <a:gd name="T33" fmla="*/ 483 h 483"/>
                  <a:gd name="T34" fmla="*/ 801 w 1073"/>
                  <a:gd name="T35" fmla="*/ 481 h 483"/>
                  <a:gd name="T36" fmla="*/ 816 w 1073"/>
                  <a:gd name="T37" fmla="*/ 473 h 483"/>
                  <a:gd name="T38" fmla="*/ 827 w 1073"/>
                  <a:gd name="T39" fmla="*/ 462 h 483"/>
                  <a:gd name="T40" fmla="*/ 835 w 1073"/>
                  <a:gd name="T41" fmla="*/ 447 h 483"/>
                  <a:gd name="T42" fmla="*/ 843 w 1073"/>
                  <a:gd name="T43" fmla="*/ 462 h 483"/>
                  <a:gd name="T44" fmla="*/ 853 w 1073"/>
                  <a:gd name="T45" fmla="*/ 473 h 483"/>
                  <a:gd name="T46" fmla="*/ 868 w 1073"/>
                  <a:gd name="T47" fmla="*/ 481 h 483"/>
                  <a:gd name="T48" fmla="*/ 883 w 1073"/>
                  <a:gd name="T49" fmla="*/ 483 h 483"/>
                  <a:gd name="T50" fmla="*/ 902 w 1073"/>
                  <a:gd name="T51" fmla="*/ 479 h 483"/>
                  <a:gd name="T52" fmla="*/ 919 w 1073"/>
                  <a:gd name="T53" fmla="*/ 468 h 483"/>
                  <a:gd name="T54" fmla="*/ 930 w 1073"/>
                  <a:gd name="T55" fmla="*/ 450 h 483"/>
                  <a:gd name="T56" fmla="*/ 935 w 1073"/>
                  <a:gd name="T57" fmla="*/ 430 h 483"/>
                  <a:gd name="T58" fmla="*/ 994 w 1073"/>
                  <a:gd name="T59" fmla="*/ 302 h 483"/>
                  <a:gd name="T60" fmla="*/ 59 w 1073"/>
                  <a:gd name="T61" fmla="*/ 0 h 483"/>
                  <a:gd name="T62" fmla="*/ 74 w 1073"/>
                  <a:gd name="T63" fmla="*/ 430 h 483"/>
                  <a:gd name="T64" fmla="*/ 187 w 1073"/>
                  <a:gd name="T65" fmla="*/ 441 h 483"/>
                  <a:gd name="T66" fmla="*/ 195 w 1073"/>
                  <a:gd name="T67" fmla="*/ 459 h 483"/>
                  <a:gd name="T68" fmla="*/ 209 w 1073"/>
                  <a:gd name="T69" fmla="*/ 474 h 483"/>
                  <a:gd name="T70" fmla="*/ 228 w 1073"/>
                  <a:gd name="T71" fmla="*/ 482 h 48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073" h="483">
                    <a:moveTo>
                      <a:pt x="237" y="483"/>
                    </a:moveTo>
                    <a:lnTo>
                      <a:pt x="245" y="482"/>
                    </a:lnTo>
                    <a:lnTo>
                      <a:pt x="253" y="481"/>
                    </a:lnTo>
                    <a:lnTo>
                      <a:pt x="260" y="477"/>
                    </a:lnTo>
                    <a:lnTo>
                      <a:pt x="267" y="473"/>
                    </a:lnTo>
                    <a:lnTo>
                      <a:pt x="272" y="468"/>
                    </a:lnTo>
                    <a:lnTo>
                      <a:pt x="278" y="462"/>
                    </a:lnTo>
                    <a:lnTo>
                      <a:pt x="282" y="455"/>
                    </a:lnTo>
                    <a:lnTo>
                      <a:pt x="285" y="447"/>
                    </a:lnTo>
                    <a:lnTo>
                      <a:pt x="288" y="455"/>
                    </a:lnTo>
                    <a:lnTo>
                      <a:pt x="294" y="462"/>
                    </a:lnTo>
                    <a:lnTo>
                      <a:pt x="298" y="468"/>
                    </a:lnTo>
                    <a:lnTo>
                      <a:pt x="305" y="473"/>
                    </a:lnTo>
                    <a:lnTo>
                      <a:pt x="311" y="477"/>
                    </a:lnTo>
                    <a:lnTo>
                      <a:pt x="319" y="481"/>
                    </a:lnTo>
                    <a:lnTo>
                      <a:pt x="326" y="482"/>
                    </a:lnTo>
                    <a:lnTo>
                      <a:pt x="334" y="483"/>
                    </a:lnTo>
                    <a:lnTo>
                      <a:pt x="344" y="482"/>
                    </a:lnTo>
                    <a:lnTo>
                      <a:pt x="354" y="479"/>
                    </a:lnTo>
                    <a:lnTo>
                      <a:pt x="362" y="474"/>
                    </a:lnTo>
                    <a:lnTo>
                      <a:pt x="370" y="468"/>
                    </a:lnTo>
                    <a:lnTo>
                      <a:pt x="376" y="459"/>
                    </a:lnTo>
                    <a:lnTo>
                      <a:pt x="382" y="450"/>
                    </a:lnTo>
                    <a:lnTo>
                      <a:pt x="385" y="441"/>
                    </a:lnTo>
                    <a:lnTo>
                      <a:pt x="386" y="430"/>
                    </a:lnTo>
                    <a:lnTo>
                      <a:pt x="734" y="430"/>
                    </a:lnTo>
                    <a:lnTo>
                      <a:pt x="735" y="441"/>
                    </a:lnTo>
                    <a:lnTo>
                      <a:pt x="739" y="450"/>
                    </a:lnTo>
                    <a:lnTo>
                      <a:pt x="744" y="459"/>
                    </a:lnTo>
                    <a:lnTo>
                      <a:pt x="750" y="468"/>
                    </a:lnTo>
                    <a:lnTo>
                      <a:pt x="758" y="474"/>
                    </a:lnTo>
                    <a:lnTo>
                      <a:pt x="767" y="479"/>
                    </a:lnTo>
                    <a:lnTo>
                      <a:pt x="776" y="482"/>
                    </a:lnTo>
                    <a:lnTo>
                      <a:pt x="786" y="483"/>
                    </a:lnTo>
                    <a:lnTo>
                      <a:pt x="794" y="482"/>
                    </a:lnTo>
                    <a:lnTo>
                      <a:pt x="801" y="481"/>
                    </a:lnTo>
                    <a:lnTo>
                      <a:pt x="809" y="477"/>
                    </a:lnTo>
                    <a:lnTo>
                      <a:pt x="816" y="473"/>
                    </a:lnTo>
                    <a:lnTo>
                      <a:pt x="822" y="468"/>
                    </a:lnTo>
                    <a:lnTo>
                      <a:pt x="827" y="462"/>
                    </a:lnTo>
                    <a:lnTo>
                      <a:pt x="832" y="455"/>
                    </a:lnTo>
                    <a:lnTo>
                      <a:pt x="835" y="447"/>
                    </a:lnTo>
                    <a:lnTo>
                      <a:pt x="838" y="455"/>
                    </a:lnTo>
                    <a:lnTo>
                      <a:pt x="843" y="462"/>
                    </a:lnTo>
                    <a:lnTo>
                      <a:pt x="848" y="468"/>
                    </a:lnTo>
                    <a:lnTo>
                      <a:pt x="853" y="473"/>
                    </a:lnTo>
                    <a:lnTo>
                      <a:pt x="860" y="477"/>
                    </a:lnTo>
                    <a:lnTo>
                      <a:pt x="868" y="481"/>
                    </a:lnTo>
                    <a:lnTo>
                      <a:pt x="875" y="482"/>
                    </a:lnTo>
                    <a:lnTo>
                      <a:pt x="883" y="483"/>
                    </a:lnTo>
                    <a:lnTo>
                      <a:pt x="893" y="482"/>
                    </a:lnTo>
                    <a:lnTo>
                      <a:pt x="902" y="479"/>
                    </a:lnTo>
                    <a:lnTo>
                      <a:pt x="911" y="474"/>
                    </a:lnTo>
                    <a:lnTo>
                      <a:pt x="919" y="468"/>
                    </a:lnTo>
                    <a:lnTo>
                      <a:pt x="925" y="459"/>
                    </a:lnTo>
                    <a:lnTo>
                      <a:pt x="930" y="450"/>
                    </a:lnTo>
                    <a:lnTo>
                      <a:pt x="934" y="441"/>
                    </a:lnTo>
                    <a:lnTo>
                      <a:pt x="935" y="430"/>
                    </a:lnTo>
                    <a:lnTo>
                      <a:pt x="1073" y="430"/>
                    </a:lnTo>
                    <a:lnTo>
                      <a:pt x="994" y="302"/>
                    </a:lnTo>
                    <a:lnTo>
                      <a:pt x="1038" y="0"/>
                    </a:lnTo>
                    <a:lnTo>
                      <a:pt x="59" y="0"/>
                    </a:lnTo>
                    <a:lnTo>
                      <a:pt x="0" y="309"/>
                    </a:lnTo>
                    <a:lnTo>
                      <a:pt x="74" y="430"/>
                    </a:lnTo>
                    <a:lnTo>
                      <a:pt x="185" y="430"/>
                    </a:lnTo>
                    <a:lnTo>
                      <a:pt x="187" y="441"/>
                    </a:lnTo>
                    <a:lnTo>
                      <a:pt x="190" y="450"/>
                    </a:lnTo>
                    <a:lnTo>
                      <a:pt x="195" y="459"/>
                    </a:lnTo>
                    <a:lnTo>
                      <a:pt x="202" y="468"/>
                    </a:lnTo>
                    <a:lnTo>
                      <a:pt x="209" y="474"/>
                    </a:lnTo>
                    <a:lnTo>
                      <a:pt x="218" y="479"/>
                    </a:lnTo>
                    <a:lnTo>
                      <a:pt x="228" y="482"/>
                    </a:lnTo>
                    <a:lnTo>
                      <a:pt x="237" y="4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08" name="Freeform 78"/>
              <p:cNvSpPr>
                <a:spLocks/>
              </p:cNvSpPr>
              <p:nvPr/>
            </p:nvSpPr>
            <p:spPr bwMode="auto">
              <a:xfrm>
                <a:off x="2415" y="2208"/>
                <a:ext cx="965" cy="354"/>
              </a:xfrm>
              <a:custGeom>
                <a:avLst/>
                <a:gdLst>
                  <a:gd name="T0" fmla="*/ 0 w 965"/>
                  <a:gd name="T1" fmla="*/ 264 h 354"/>
                  <a:gd name="T2" fmla="*/ 50 w 965"/>
                  <a:gd name="T3" fmla="*/ 0 h 354"/>
                  <a:gd name="T4" fmla="*/ 954 w 965"/>
                  <a:gd name="T5" fmla="*/ 0 h 354"/>
                  <a:gd name="T6" fmla="*/ 918 w 965"/>
                  <a:gd name="T7" fmla="*/ 249 h 354"/>
                  <a:gd name="T8" fmla="*/ 131 w 965"/>
                  <a:gd name="T9" fmla="*/ 249 h 354"/>
                  <a:gd name="T10" fmla="*/ 161 w 965"/>
                  <a:gd name="T11" fmla="*/ 287 h 354"/>
                  <a:gd name="T12" fmla="*/ 924 w 965"/>
                  <a:gd name="T13" fmla="*/ 287 h 354"/>
                  <a:gd name="T14" fmla="*/ 965 w 965"/>
                  <a:gd name="T15" fmla="*/ 354 h 354"/>
                  <a:gd name="T16" fmla="*/ 55 w 965"/>
                  <a:gd name="T17" fmla="*/ 354 h 354"/>
                  <a:gd name="T18" fmla="*/ 0 w 965"/>
                  <a:gd name="T19" fmla="*/ 264 h 3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65" h="354">
                    <a:moveTo>
                      <a:pt x="0" y="264"/>
                    </a:moveTo>
                    <a:lnTo>
                      <a:pt x="50" y="0"/>
                    </a:lnTo>
                    <a:lnTo>
                      <a:pt x="954" y="0"/>
                    </a:lnTo>
                    <a:lnTo>
                      <a:pt x="918" y="249"/>
                    </a:lnTo>
                    <a:lnTo>
                      <a:pt x="131" y="249"/>
                    </a:lnTo>
                    <a:lnTo>
                      <a:pt x="161" y="287"/>
                    </a:lnTo>
                    <a:lnTo>
                      <a:pt x="924" y="287"/>
                    </a:lnTo>
                    <a:lnTo>
                      <a:pt x="965" y="354"/>
                    </a:lnTo>
                    <a:lnTo>
                      <a:pt x="55" y="354"/>
                    </a:lnTo>
                    <a:lnTo>
                      <a:pt x="0" y="264"/>
                    </a:lnTo>
                    <a:close/>
                  </a:path>
                </a:pathLst>
              </a:custGeom>
              <a:solidFill>
                <a:srgbClr val="3FB2E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09" name="Freeform 79"/>
              <p:cNvSpPr>
                <a:spLocks/>
              </p:cNvSpPr>
              <p:nvPr/>
            </p:nvSpPr>
            <p:spPr bwMode="auto">
              <a:xfrm>
                <a:off x="2650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2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10" name="Freeform 80"/>
              <p:cNvSpPr>
                <a:spLocks/>
              </p:cNvSpPr>
              <p:nvPr/>
            </p:nvSpPr>
            <p:spPr bwMode="auto">
              <a:xfrm>
                <a:off x="2481" y="2262"/>
                <a:ext cx="138" cy="110"/>
              </a:xfrm>
              <a:custGeom>
                <a:avLst/>
                <a:gdLst>
                  <a:gd name="T0" fmla="*/ 122 w 138"/>
                  <a:gd name="T1" fmla="*/ 110 h 110"/>
                  <a:gd name="T2" fmla="*/ 138 w 138"/>
                  <a:gd name="T3" fmla="*/ 0 h 110"/>
                  <a:gd name="T4" fmla="*/ 15 w 138"/>
                  <a:gd name="T5" fmla="*/ 0 h 110"/>
                  <a:gd name="T6" fmla="*/ 0 w 138"/>
                  <a:gd name="T7" fmla="*/ 110 h 110"/>
                  <a:gd name="T8" fmla="*/ 122 w 138"/>
                  <a:gd name="T9" fmla="*/ 11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22" y="110"/>
                    </a:moveTo>
                    <a:lnTo>
                      <a:pt x="138" y="0"/>
                    </a:lnTo>
                    <a:lnTo>
                      <a:pt x="15" y="0"/>
                    </a:lnTo>
                    <a:lnTo>
                      <a:pt x="0" y="110"/>
                    </a:lnTo>
                    <a:lnTo>
                      <a:pt x="122" y="1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11" name="Freeform 81"/>
              <p:cNvSpPr>
                <a:spLocks/>
              </p:cNvSpPr>
              <p:nvPr/>
            </p:nvSpPr>
            <p:spPr bwMode="auto">
              <a:xfrm>
                <a:off x="2820" y="2262"/>
                <a:ext cx="137" cy="110"/>
              </a:xfrm>
              <a:custGeom>
                <a:avLst/>
                <a:gdLst>
                  <a:gd name="T0" fmla="*/ 137 w 137"/>
                  <a:gd name="T1" fmla="*/ 0 h 110"/>
                  <a:gd name="T2" fmla="*/ 16 w 137"/>
                  <a:gd name="T3" fmla="*/ 0 h 110"/>
                  <a:gd name="T4" fmla="*/ 0 w 137"/>
                  <a:gd name="T5" fmla="*/ 110 h 110"/>
                  <a:gd name="T6" fmla="*/ 122 w 137"/>
                  <a:gd name="T7" fmla="*/ 110 h 110"/>
                  <a:gd name="T8" fmla="*/ 137 w 137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110">
                    <a:moveTo>
                      <a:pt x="137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12" name="Freeform 82"/>
              <p:cNvSpPr>
                <a:spLocks/>
              </p:cNvSpPr>
              <p:nvPr/>
            </p:nvSpPr>
            <p:spPr bwMode="auto">
              <a:xfrm>
                <a:off x="2989" y="2262"/>
                <a:ext cx="136" cy="110"/>
              </a:xfrm>
              <a:custGeom>
                <a:avLst/>
                <a:gdLst>
                  <a:gd name="T0" fmla="*/ 136 w 136"/>
                  <a:gd name="T1" fmla="*/ 0 h 110"/>
                  <a:gd name="T2" fmla="*/ 16 w 136"/>
                  <a:gd name="T3" fmla="*/ 0 h 110"/>
                  <a:gd name="T4" fmla="*/ 0 w 136"/>
                  <a:gd name="T5" fmla="*/ 110 h 110"/>
                  <a:gd name="T6" fmla="*/ 121 w 136"/>
                  <a:gd name="T7" fmla="*/ 110 h 110"/>
                  <a:gd name="T8" fmla="*/ 136 w 136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" h="110">
                    <a:moveTo>
                      <a:pt x="136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1" y="11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13" name="Freeform 83"/>
              <p:cNvSpPr>
                <a:spLocks/>
              </p:cNvSpPr>
              <p:nvPr/>
            </p:nvSpPr>
            <p:spPr bwMode="auto">
              <a:xfrm>
                <a:off x="3162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3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3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28687" name="Picture 14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334000"/>
            <a:ext cx="42545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88" name="Picture 14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257800"/>
            <a:ext cx="42545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89" name="Picture 14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495800"/>
            <a:ext cx="42545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90" name="Picture 14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581400"/>
            <a:ext cx="42545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55166" name="Group 158"/>
          <p:cNvGrpSpPr>
            <a:grpSpLocks/>
          </p:cNvGrpSpPr>
          <p:nvPr/>
        </p:nvGrpSpPr>
        <p:grpSpPr bwMode="auto">
          <a:xfrm>
            <a:off x="5029201" y="4038600"/>
            <a:ext cx="2017713" cy="2260600"/>
            <a:chOff x="2208" y="2544"/>
            <a:chExt cx="1271" cy="1424"/>
          </a:xfrm>
        </p:grpSpPr>
        <p:sp>
          <p:nvSpPr>
            <p:cNvPr id="28700" name="AutoShape 154"/>
            <p:cNvSpPr>
              <a:spLocks noChangeArrowheads="1"/>
            </p:cNvSpPr>
            <p:nvPr/>
          </p:nvSpPr>
          <p:spPr bwMode="auto">
            <a:xfrm>
              <a:off x="2208" y="2688"/>
              <a:ext cx="240" cy="240"/>
            </a:xfrm>
            <a:custGeom>
              <a:avLst/>
              <a:gdLst>
                <a:gd name="T0" fmla="*/ 2 w 21600"/>
                <a:gd name="T1" fmla="*/ 0 h 21600"/>
                <a:gd name="T2" fmla="*/ 2 w 21600"/>
                <a:gd name="T3" fmla="*/ 2 h 21600"/>
                <a:gd name="T4" fmla="*/ 0 w 21600"/>
                <a:gd name="T5" fmla="*/ 3 h 21600"/>
                <a:gd name="T6" fmla="*/ 3 w 21600"/>
                <a:gd name="T7" fmla="*/ 1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hlink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28701" name="AutoShape 155"/>
            <p:cNvSpPr>
              <a:spLocks noChangeArrowheads="1"/>
            </p:cNvSpPr>
            <p:nvPr/>
          </p:nvSpPr>
          <p:spPr bwMode="auto">
            <a:xfrm rot="5400000">
              <a:off x="3120" y="2544"/>
              <a:ext cx="240" cy="240"/>
            </a:xfrm>
            <a:custGeom>
              <a:avLst/>
              <a:gdLst>
                <a:gd name="T0" fmla="*/ 2 w 21600"/>
                <a:gd name="T1" fmla="*/ 0 h 21600"/>
                <a:gd name="T2" fmla="*/ 2 w 21600"/>
                <a:gd name="T3" fmla="*/ 2 h 21600"/>
                <a:gd name="T4" fmla="*/ 0 w 21600"/>
                <a:gd name="T5" fmla="*/ 3 h 21600"/>
                <a:gd name="T6" fmla="*/ 3 w 21600"/>
                <a:gd name="T7" fmla="*/ 1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hlink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28702" name="AutoShape 156"/>
            <p:cNvSpPr>
              <a:spLocks noChangeArrowheads="1"/>
            </p:cNvSpPr>
            <p:nvPr/>
          </p:nvSpPr>
          <p:spPr bwMode="auto">
            <a:xfrm rot="-5400000">
              <a:off x="2308" y="3728"/>
              <a:ext cx="240" cy="240"/>
            </a:xfrm>
            <a:custGeom>
              <a:avLst/>
              <a:gdLst>
                <a:gd name="T0" fmla="*/ 2 w 21600"/>
                <a:gd name="T1" fmla="*/ 0 h 21600"/>
                <a:gd name="T2" fmla="*/ 2 w 21600"/>
                <a:gd name="T3" fmla="*/ 2 h 21600"/>
                <a:gd name="T4" fmla="*/ 0 w 21600"/>
                <a:gd name="T5" fmla="*/ 3 h 21600"/>
                <a:gd name="T6" fmla="*/ 3 w 21600"/>
                <a:gd name="T7" fmla="*/ 1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hlink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28703" name="AutoShape 157"/>
            <p:cNvSpPr>
              <a:spLocks noChangeArrowheads="1"/>
            </p:cNvSpPr>
            <p:nvPr/>
          </p:nvSpPr>
          <p:spPr bwMode="auto">
            <a:xfrm rot="10800000">
              <a:off x="3239" y="3584"/>
              <a:ext cx="240" cy="240"/>
            </a:xfrm>
            <a:custGeom>
              <a:avLst/>
              <a:gdLst>
                <a:gd name="T0" fmla="*/ 2 w 21600"/>
                <a:gd name="T1" fmla="*/ 0 h 21600"/>
                <a:gd name="T2" fmla="*/ 2 w 21600"/>
                <a:gd name="T3" fmla="*/ 2 h 21600"/>
                <a:gd name="T4" fmla="*/ 0 w 21600"/>
                <a:gd name="T5" fmla="*/ 3 h 21600"/>
                <a:gd name="T6" fmla="*/ 3 w 21600"/>
                <a:gd name="T7" fmla="*/ 1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hlink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</p:grpSp>
      <p:pic>
        <p:nvPicPr>
          <p:cNvPr id="555159" name="Picture 151" descr="MCj03073580000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886200"/>
            <a:ext cx="76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5185" name="Picture 177" descr="MCj03073580000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2963" y="3866624"/>
            <a:ext cx="76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5188" name="Picture 180" descr="MCj03073580000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714375" y="4600575"/>
            <a:ext cx="76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5189" name="Picture 181" descr="MCj03073580000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52538">
            <a:off x="-790575" y="4600575"/>
            <a:ext cx="76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55198" name="Group 190"/>
          <p:cNvGrpSpPr>
            <a:grpSpLocks/>
          </p:cNvGrpSpPr>
          <p:nvPr/>
        </p:nvGrpSpPr>
        <p:grpSpPr bwMode="auto">
          <a:xfrm>
            <a:off x="5257800" y="4419600"/>
            <a:ext cx="1524000" cy="1511300"/>
            <a:chOff x="2352" y="2784"/>
            <a:chExt cx="960" cy="952"/>
          </a:xfrm>
        </p:grpSpPr>
        <p:sp>
          <p:nvSpPr>
            <p:cNvPr id="28697" name="AutoShape 187"/>
            <p:cNvSpPr>
              <a:spLocks noChangeArrowheads="1"/>
            </p:cNvSpPr>
            <p:nvPr/>
          </p:nvSpPr>
          <p:spPr bwMode="auto">
            <a:xfrm rot="2700000">
              <a:off x="3004" y="3428"/>
              <a:ext cx="328" cy="288"/>
            </a:xfrm>
            <a:prstGeom prst="rightArrow">
              <a:avLst>
                <a:gd name="adj1" fmla="val 32065"/>
                <a:gd name="adj2" fmla="val 31024"/>
              </a:avLst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8698" name="AutoShape 189"/>
            <p:cNvSpPr>
              <a:spLocks noChangeArrowheads="1"/>
            </p:cNvSpPr>
            <p:nvPr/>
          </p:nvSpPr>
          <p:spPr bwMode="auto">
            <a:xfrm rot="-8100000">
              <a:off x="2332" y="2804"/>
              <a:ext cx="328" cy="288"/>
            </a:xfrm>
            <a:prstGeom prst="rightArrow">
              <a:avLst>
                <a:gd name="adj1" fmla="val 32065"/>
                <a:gd name="adj2" fmla="val 31024"/>
              </a:avLst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8699" name="Text Box 186"/>
            <p:cNvSpPr txBox="1">
              <a:spLocks noChangeArrowheads="1"/>
            </p:cNvSpPr>
            <p:nvPr/>
          </p:nvSpPr>
          <p:spPr bwMode="auto">
            <a:xfrm rot="2700000">
              <a:off x="2384" y="3033"/>
              <a:ext cx="900" cy="44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Disallowed</a:t>
              </a:r>
            </a:p>
            <a:p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By Rule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72067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55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55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1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 0.00371 L 0.3875 0.00371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555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75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555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3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34 0.00694 L 0.32734 0.00694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555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555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359 -0.09306 L 0.35338 -0.06667 " pathEditMode="fixed" rAng="0" ptsTypes="AA">
                                      <p:cBhvr>
                                        <p:cTn id="48" dur="1000" fill="hold"/>
                                        <p:tgtEl>
                                          <p:spTgt spid="555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" y="131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555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234 -0.05394 L 0.35234 0.37778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555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150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30FE0-DEE6-47DC-9370-3BD8DE51C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Types of Deadlock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E92DF-3D61-4D4A-BB6F-6B6674394A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Threads often block waiting for resources</a:t>
            </a:r>
          </a:p>
          <a:p>
            <a:pPr lvl="1"/>
            <a:r>
              <a:rPr lang="en-US" dirty="0"/>
              <a:t>Locks</a:t>
            </a:r>
          </a:p>
          <a:p>
            <a:pPr lvl="1"/>
            <a:r>
              <a:rPr lang="en-US" dirty="0"/>
              <a:t>Terminals</a:t>
            </a:r>
          </a:p>
          <a:p>
            <a:pPr lvl="1"/>
            <a:r>
              <a:rPr lang="en-US" dirty="0"/>
              <a:t>Printers</a:t>
            </a:r>
          </a:p>
          <a:p>
            <a:pPr lvl="1"/>
            <a:r>
              <a:rPr lang="en-US" dirty="0"/>
              <a:t>CD drives</a:t>
            </a:r>
          </a:p>
          <a:p>
            <a:pPr lvl="1"/>
            <a:r>
              <a:rPr lang="en-US" dirty="0"/>
              <a:t>Memory</a:t>
            </a:r>
          </a:p>
          <a:p>
            <a:endParaRPr lang="en-US" dirty="0"/>
          </a:p>
          <a:p>
            <a:r>
              <a:rPr lang="en-US" dirty="0"/>
              <a:t>Threads often block waiting for other threads</a:t>
            </a:r>
          </a:p>
          <a:p>
            <a:pPr lvl="1"/>
            <a:r>
              <a:rPr lang="en-US" dirty="0"/>
              <a:t>Pipes</a:t>
            </a:r>
          </a:p>
          <a:p>
            <a:pPr lvl="1"/>
            <a:r>
              <a:rPr lang="en-US" dirty="0"/>
              <a:t>Sockets</a:t>
            </a:r>
          </a:p>
          <a:p>
            <a:pPr lvl="1"/>
            <a:endParaRPr lang="en-US" dirty="0"/>
          </a:p>
          <a:p>
            <a:r>
              <a:rPr lang="en-US" dirty="0"/>
              <a:t>You can deadlock on any of these!</a:t>
            </a:r>
          </a:p>
        </p:txBody>
      </p:sp>
    </p:spTree>
    <p:extLst>
      <p:ext uri="{BB962C8B-B14F-4D97-AF65-F5344CB8AC3E}">
        <p14:creationId xmlns:p14="http://schemas.microsoft.com/office/powerpoint/2010/main" val="40860647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36D5C-D0BF-45AD-91F7-BC556BD49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Deadlock with Space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8D4C81-F0C7-4588-AC42-E42DD43B4BAF}"/>
              </a:ext>
            </a:extLst>
          </p:cNvPr>
          <p:cNvSpPr txBox="1"/>
          <p:nvPr/>
        </p:nvSpPr>
        <p:spPr>
          <a:xfrm>
            <a:off x="2025889" y="990600"/>
            <a:ext cx="36988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Gill Sans Light" panose="020B0302020104020203"/>
              </a:rPr>
              <a:t>Thread </a:t>
            </a:r>
            <a:r>
              <a:rPr lang="en-US" sz="2400" u="sng" dirty="0" smtClean="0">
                <a:latin typeface="Gill Sans Light" panose="020B0302020104020203"/>
              </a:rPr>
              <a:t>A:</a:t>
            </a:r>
            <a:endParaRPr lang="en-US" sz="2400" u="sng" dirty="0">
              <a:latin typeface="Gill Sans Light" panose="020B0302020104020203"/>
            </a:endParaRPr>
          </a:p>
          <a:p>
            <a:r>
              <a:rPr lang="en-US" sz="2400" dirty="0" err="1">
                <a:latin typeface="Consolas" panose="020B0609020204030204" pitchFamily="49" charset="0"/>
              </a:rPr>
              <a:t>AllocateOrWait</a:t>
            </a:r>
            <a:r>
              <a:rPr lang="en-US" sz="2400" dirty="0">
                <a:latin typeface="Consolas" panose="020B0609020204030204" pitchFamily="49" charset="0"/>
              </a:rPr>
              <a:t>(1 MB)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AllocateOrWait</a:t>
            </a:r>
            <a:r>
              <a:rPr lang="en-US" sz="2400" dirty="0">
                <a:latin typeface="Consolas" panose="020B0609020204030204" pitchFamily="49" charset="0"/>
              </a:rPr>
              <a:t>(1 MB)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Free(1 MB)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Free(1 MB)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89F9D3-732B-4A5F-80A0-C4B37EB7D78D}"/>
              </a:ext>
            </a:extLst>
          </p:cNvPr>
          <p:cNvSpPr txBox="1"/>
          <p:nvPr/>
        </p:nvSpPr>
        <p:spPr>
          <a:xfrm>
            <a:off x="1143000" y="3505200"/>
            <a:ext cx="10591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Gill Sans Light" panose="020B0302020104020203"/>
                <a:cs typeface="Arial" panose="020B0604020202020204" pitchFamily="34" charset="0"/>
              </a:rPr>
              <a:t>If only 2 MB of space, we get same deadlock situation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40B8D2B-E5EE-4836-A517-EE39B0392203}"/>
              </a:ext>
            </a:extLst>
          </p:cNvPr>
          <p:cNvSpPr txBox="1"/>
          <p:nvPr/>
        </p:nvSpPr>
        <p:spPr>
          <a:xfrm>
            <a:off x="5724741" y="991935"/>
            <a:ext cx="36988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Gill Sans Light" panose="020B0302020104020203"/>
              </a:rPr>
              <a:t>Thread B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AllocateOrWait</a:t>
            </a:r>
            <a:r>
              <a:rPr lang="en-US" sz="2400" dirty="0">
                <a:latin typeface="Consolas" panose="020B0609020204030204" pitchFamily="49" charset="0"/>
              </a:rPr>
              <a:t>(1 MB)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AllocateOrWait</a:t>
            </a:r>
            <a:r>
              <a:rPr lang="en-US" sz="2400" dirty="0">
                <a:latin typeface="Consolas" panose="020B0609020204030204" pitchFamily="49" charset="0"/>
              </a:rPr>
              <a:t>(1 MB)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Free(1 MB)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Free(1 MB)</a:t>
            </a:r>
          </a:p>
        </p:txBody>
      </p:sp>
    </p:spTree>
    <p:extLst>
      <p:ext uri="{BB962C8B-B14F-4D97-AF65-F5344CB8AC3E}">
        <p14:creationId xmlns:p14="http://schemas.microsoft.com/office/powerpoint/2010/main" val="10176632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Dining Lawyers Problem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11734800" cy="5553075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Five chopsticks/Five lawyers (really cheap restaurant)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Free-for all: Lawyer will grab any one they can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Need two chopsticks to </a:t>
            </a:r>
            <a:r>
              <a:rPr lang="en-US" altLang="ko-KR" dirty="0" smtClean="0">
                <a:ea typeface="굴림" panose="020B0600000101010101" pitchFamily="34" charset="-127"/>
              </a:rPr>
              <a:t>eat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What if all grab at same time?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Deadlock</a:t>
            </a:r>
            <a:r>
              <a:rPr lang="en-US" altLang="ko-KR" dirty="0" smtClean="0">
                <a:ea typeface="굴림" panose="020B0600000101010101" pitchFamily="34" charset="-127"/>
              </a:rPr>
              <a:t>!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How to fix deadlock?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Make one of them give up a chopstick (Hah!)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Eventually everyone will get chance to </a:t>
            </a:r>
            <a:r>
              <a:rPr lang="en-US" altLang="ko-KR" dirty="0" smtClean="0">
                <a:ea typeface="굴림" panose="020B0600000101010101" pitchFamily="34" charset="-127"/>
              </a:rPr>
              <a:t>eat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How to prevent deadlock?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Never let lawyer take last chopstick if no hungry lawyer has two chopsticks </a:t>
            </a:r>
            <a:r>
              <a:rPr lang="en-US" altLang="ko-KR" dirty="0" smtClean="0">
                <a:ea typeface="굴림" panose="020B0600000101010101" pitchFamily="34" charset="-127"/>
              </a:rPr>
              <a:t>afterwards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Can we formalize this requirement somehow?</a:t>
            </a:r>
            <a:endParaRPr lang="en-US" altLang="ko-KR" dirty="0">
              <a:ea typeface="굴림" panose="020B0600000101010101" pitchFamily="34" charset="-127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946639" y="1447800"/>
            <a:ext cx="5092961" cy="2209800"/>
            <a:chOff x="6946639" y="1447800"/>
            <a:chExt cx="5092961" cy="2209800"/>
          </a:xfrm>
        </p:grpSpPr>
        <p:pic>
          <p:nvPicPr>
            <p:cNvPr id="29700" name="Picture 4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51" t="522" r="11351" b="522"/>
            <a:stretch>
              <a:fillRect/>
            </a:stretch>
          </p:blipFill>
          <p:spPr bwMode="auto">
            <a:xfrm>
              <a:off x="8394439" y="1447800"/>
              <a:ext cx="2209800" cy="2120900"/>
            </a:xfrm>
            <a:prstGeom prst="rect">
              <a:avLst/>
            </a:prstGeom>
            <a:noFill/>
            <a:ln w="38100" cmpd="dbl">
              <a:solidFill>
                <a:srgbClr val="CC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701" name="Picture 5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6639" y="1524000"/>
              <a:ext cx="1257300" cy="2044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702" name="Picture 6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75962" y="1447800"/>
              <a:ext cx="1163638" cy="2209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278573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52400"/>
            <a:ext cx="8534400" cy="533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Four requirements for </a:t>
            </a:r>
            <a:r>
              <a:rPr lang="en-US" altLang="ko-KR" dirty="0" smtClean="0">
                <a:ea typeface="굴림" panose="020B0600000101010101" pitchFamily="34" charset="-127"/>
              </a:rPr>
              <a:t>occurrence of Deadlock</a:t>
            </a:r>
            <a:endParaRPr lang="en-US" altLang="ko-KR" dirty="0">
              <a:ea typeface="굴림" panose="020B0600000101010101" pitchFamily="34" charset="-127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762000"/>
            <a:ext cx="10058400" cy="5943600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Mutual exclusion</a:t>
            </a:r>
          </a:p>
          <a:p>
            <a:pPr lvl="1"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Only one thread at a time can use a resource.</a:t>
            </a:r>
          </a:p>
          <a:p>
            <a:pPr>
              <a:spcBef>
                <a:spcPct val="20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Hold and wait</a:t>
            </a:r>
          </a:p>
          <a:p>
            <a:pPr lvl="1"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Thread holding at least one resource is waiting to acquire additional resources held by other threads</a:t>
            </a:r>
          </a:p>
          <a:p>
            <a:pPr>
              <a:spcBef>
                <a:spcPct val="20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No preemption</a:t>
            </a:r>
          </a:p>
          <a:p>
            <a:pPr lvl="1"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Resources are released only voluntarily by the thread holding the resource, after thread is finished with it</a:t>
            </a:r>
          </a:p>
          <a:p>
            <a:pPr>
              <a:spcBef>
                <a:spcPct val="20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Circular wait</a:t>
            </a:r>
          </a:p>
          <a:p>
            <a:pPr lvl="1"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There exists a set {</a:t>
            </a:r>
            <a:r>
              <a:rPr lang="en-US" altLang="ko-KR" i="1" dirty="0">
                <a:ea typeface="굴림" panose="020B0600000101010101" pitchFamily="34" charset="-127"/>
              </a:rPr>
              <a:t>T</a:t>
            </a:r>
            <a:r>
              <a:rPr lang="en-US" altLang="ko-KR" baseline="-25000" dirty="0">
                <a:ea typeface="굴림" panose="020B0600000101010101" pitchFamily="34" charset="-127"/>
              </a:rPr>
              <a:t>1</a:t>
            </a:r>
            <a:r>
              <a:rPr lang="en-US" altLang="ko-KR" dirty="0">
                <a:ea typeface="굴림" panose="020B0600000101010101" pitchFamily="34" charset="-127"/>
              </a:rPr>
              <a:t>, …, </a:t>
            </a:r>
            <a:r>
              <a:rPr lang="en-US" altLang="ko-KR" i="1" dirty="0" err="1">
                <a:ea typeface="굴림" panose="020B0600000101010101" pitchFamily="34" charset="-127"/>
              </a:rPr>
              <a:t>T</a:t>
            </a:r>
            <a:r>
              <a:rPr lang="en-US" altLang="ko-KR" baseline="-25000" dirty="0" err="1">
                <a:ea typeface="굴림" panose="020B0600000101010101" pitchFamily="34" charset="-127"/>
              </a:rPr>
              <a:t>n</a:t>
            </a:r>
            <a:r>
              <a:rPr lang="en-US" altLang="ko-KR" dirty="0">
                <a:ea typeface="굴림" panose="020B0600000101010101" pitchFamily="34" charset="-127"/>
              </a:rPr>
              <a:t>} of waiting threads</a:t>
            </a:r>
          </a:p>
          <a:p>
            <a:pPr lvl="2">
              <a:spcBef>
                <a:spcPct val="20000"/>
              </a:spcBef>
            </a:pPr>
            <a:r>
              <a:rPr lang="en-US" altLang="ko-KR" i="1" dirty="0">
                <a:ea typeface="굴림" panose="020B0600000101010101" pitchFamily="34" charset="-127"/>
              </a:rPr>
              <a:t>T</a:t>
            </a:r>
            <a:r>
              <a:rPr lang="en-US" altLang="ko-KR" baseline="-25000" dirty="0">
                <a:ea typeface="굴림" panose="020B0600000101010101" pitchFamily="34" charset="-127"/>
              </a:rPr>
              <a:t>1 </a:t>
            </a:r>
            <a:r>
              <a:rPr lang="en-US" altLang="ko-KR" dirty="0">
                <a:ea typeface="굴림" panose="020B0600000101010101" pitchFamily="34" charset="-127"/>
              </a:rPr>
              <a:t>is waiting for a resource that is held by </a:t>
            </a:r>
            <a:r>
              <a:rPr lang="en-US" altLang="ko-KR" i="1" dirty="0">
                <a:ea typeface="굴림" panose="020B0600000101010101" pitchFamily="34" charset="-127"/>
              </a:rPr>
              <a:t>T</a:t>
            </a:r>
            <a:r>
              <a:rPr lang="en-US" altLang="ko-KR" baseline="-25000" dirty="0">
                <a:ea typeface="굴림" panose="020B0600000101010101" pitchFamily="34" charset="-127"/>
              </a:rPr>
              <a:t>2</a:t>
            </a:r>
            <a:endParaRPr lang="en-US" altLang="ko-KR" dirty="0">
              <a:ea typeface="굴림" panose="020B0600000101010101" pitchFamily="34" charset="-127"/>
            </a:endParaRPr>
          </a:p>
          <a:p>
            <a:pPr lvl="2">
              <a:spcBef>
                <a:spcPct val="20000"/>
              </a:spcBef>
            </a:pPr>
            <a:r>
              <a:rPr lang="en-US" altLang="ko-KR" i="1" dirty="0">
                <a:ea typeface="굴림" panose="020B0600000101010101" pitchFamily="34" charset="-127"/>
              </a:rPr>
              <a:t>T</a:t>
            </a:r>
            <a:r>
              <a:rPr lang="en-US" altLang="ko-KR" baseline="-25000" dirty="0">
                <a:ea typeface="굴림" panose="020B0600000101010101" pitchFamily="34" charset="-127"/>
              </a:rPr>
              <a:t>2</a:t>
            </a:r>
            <a:r>
              <a:rPr lang="en-US" altLang="ko-KR" dirty="0">
                <a:ea typeface="굴림" panose="020B0600000101010101" pitchFamily="34" charset="-127"/>
              </a:rPr>
              <a:t> is waiting for a resource that is held by </a:t>
            </a:r>
            <a:r>
              <a:rPr lang="en-US" altLang="ko-KR" i="1" dirty="0">
                <a:ea typeface="굴림" panose="020B0600000101010101" pitchFamily="34" charset="-127"/>
              </a:rPr>
              <a:t>T</a:t>
            </a:r>
            <a:r>
              <a:rPr lang="en-US" altLang="ko-KR" baseline="-25000" dirty="0">
                <a:ea typeface="굴림" panose="020B0600000101010101" pitchFamily="34" charset="-127"/>
              </a:rPr>
              <a:t>3</a:t>
            </a:r>
            <a:endParaRPr lang="en-US" altLang="ko-KR" dirty="0">
              <a:ea typeface="굴림" panose="020B0600000101010101" pitchFamily="34" charset="-127"/>
            </a:endParaRPr>
          </a:p>
          <a:p>
            <a:pPr lvl="2"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…</a:t>
            </a:r>
          </a:p>
          <a:p>
            <a:pPr lvl="2">
              <a:spcBef>
                <a:spcPct val="20000"/>
              </a:spcBef>
            </a:pPr>
            <a:r>
              <a:rPr lang="en-US" altLang="ko-KR" i="1" dirty="0" err="1">
                <a:ea typeface="굴림" panose="020B0600000101010101" pitchFamily="34" charset="-127"/>
              </a:rPr>
              <a:t>T</a:t>
            </a:r>
            <a:r>
              <a:rPr lang="en-US" altLang="ko-KR" i="1" baseline="-25000" dirty="0" err="1">
                <a:ea typeface="굴림" panose="020B0600000101010101" pitchFamily="34" charset="-127"/>
              </a:rPr>
              <a:t>n</a:t>
            </a:r>
            <a:r>
              <a:rPr lang="en-US" altLang="ko-KR" dirty="0">
                <a:ea typeface="굴림" panose="020B0600000101010101" pitchFamily="34" charset="-127"/>
              </a:rPr>
              <a:t> is waiting for a resource that is held by </a:t>
            </a:r>
            <a:r>
              <a:rPr lang="en-US" altLang="ko-KR" i="1" dirty="0">
                <a:ea typeface="굴림" panose="020B0600000101010101" pitchFamily="34" charset="-127"/>
              </a:rPr>
              <a:t>T</a:t>
            </a:r>
            <a:r>
              <a:rPr lang="en-US" altLang="ko-KR" baseline="-25000" dirty="0">
                <a:ea typeface="굴림" panose="020B0600000101010101" pitchFamily="34" charset="-127"/>
              </a:rPr>
              <a:t>1</a:t>
            </a:r>
            <a:endParaRPr lang="en-US" altLang="ko-KR" dirty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4345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6385" name="Group 49"/>
          <p:cNvGrpSpPr>
            <a:grpSpLocks/>
          </p:cNvGrpSpPr>
          <p:nvPr/>
        </p:nvGrpSpPr>
        <p:grpSpPr bwMode="auto">
          <a:xfrm>
            <a:off x="8458200" y="793230"/>
            <a:ext cx="2057400" cy="2667000"/>
            <a:chOff x="4224" y="384"/>
            <a:chExt cx="1296" cy="1680"/>
          </a:xfrm>
        </p:grpSpPr>
        <p:sp>
          <p:nvSpPr>
            <p:cNvPr id="31765" name="Rectangle 47"/>
            <p:cNvSpPr>
              <a:spLocks noChangeArrowheads="1"/>
            </p:cNvSpPr>
            <p:nvPr/>
          </p:nvSpPr>
          <p:spPr bwMode="auto">
            <a:xfrm>
              <a:off x="4224" y="432"/>
              <a:ext cx="1296" cy="1632"/>
            </a:xfrm>
            <a:prstGeom prst="rect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766" name="Text Box 48"/>
            <p:cNvSpPr txBox="1">
              <a:spLocks noChangeArrowheads="1"/>
            </p:cNvSpPr>
            <p:nvPr/>
          </p:nvSpPr>
          <p:spPr bwMode="auto">
            <a:xfrm>
              <a:off x="4440" y="384"/>
              <a:ext cx="985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800" b="0" u="sng" dirty="0">
                  <a:latin typeface="Gill Sans" charset="0"/>
                  <a:ea typeface="Gill Sans" charset="0"/>
                  <a:cs typeface="Gill Sans" charset="0"/>
                </a:rPr>
                <a:t>Symbols</a:t>
              </a:r>
            </a:p>
          </p:txBody>
        </p:sp>
      </p:grp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2546449" y="101221"/>
            <a:ext cx="7162800" cy="5334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altLang="ko-KR" sz="2800" dirty="0">
                <a:ea typeface="굴림" panose="020B0600000101010101" pitchFamily="34" charset="-127"/>
              </a:rPr>
              <a:t>Detecting Deadlock: </a:t>
            </a:r>
            <a:br>
              <a:rPr lang="en-US" altLang="ko-KR" sz="2800" dirty="0">
                <a:ea typeface="굴림" panose="020B0600000101010101" pitchFamily="34" charset="-127"/>
              </a:rPr>
            </a:br>
            <a:r>
              <a:rPr lang="en-US" altLang="ko-KR" sz="2800" dirty="0">
                <a:ea typeface="굴림" panose="020B0600000101010101" pitchFamily="34" charset="-127"/>
              </a:rPr>
              <a:t>Resource-Allocation Graph</a:t>
            </a:r>
          </a:p>
        </p:txBody>
      </p:sp>
      <p:sp>
        <p:nvSpPr>
          <p:cNvPr id="526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762000"/>
            <a:ext cx="9372600" cy="56388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System Model				</a:t>
            </a:r>
            <a:endParaRPr lang="en-US" altLang="ko-KR" u="sng" dirty="0">
              <a:ea typeface="굴림" panose="020B0600000101010101" pitchFamily="34" charset="-127"/>
            </a:endParaRP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A set of Threads </a:t>
            </a:r>
            <a:r>
              <a:rPr lang="en-US" altLang="ko-KR" i="1" dirty="0">
                <a:ea typeface="굴림" panose="020B0600000101010101" pitchFamily="34" charset="-127"/>
              </a:rPr>
              <a:t>T</a:t>
            </a:r>
            <a:r>
              <a:rPr lang="en-US" altLang="ko-KR" i="1" baseline="-25000" dirty="0">
                <a:ea typeface="굴림" panose="020B0600000101010101" pitchFamily="34" charset="-127"/>
              </a:rPr>
              <a:t>1</a:t>
            </a:r>
            <a:r>
              <a:rPr lang="en-US" altLang="ko-KR" i="1" dirty="0">
                <a:ea typeface="굴림" panose="020B0600000101010101" pitchFamily="34" charset="-127"/>
              </a:rPr>
              <a:t>, T</a:t>
            </a:r>
            <a:r>
              <a:rPr lang="en-US" altLang="ko-KR" i="1" baseline="-25000" dirty="0">
                <a:ea typeface="굴림" panose="020B0600000101010101" pitchFamily="34" charset="-127"/>
              </a:rPr>
              <a:t>2</a:t>
            </a:r>
            <a:r>
              <a:rPr lang="en-US" altLang="ko-KR" i="1" dirty="0">
                <a:ea typeface="굴림" panose="020B0600000101010101" pitchFamily="34" charset="-127"/>
              </a:rPr>
              <a:t>, </a:t>
            </a:r>
            <a:r>
              <a:rPr lang="en-US" altLang="ko-KR" dirty="0">
                <a:ea typeface="굴림" panose="020B0600000101010101" pitchFamily="34" charset="-127"/>
              </a:rPr>
              <a:t>. . ., </a:t>
            </a:r>
            <a:r>
              <a:rPr lang="en-US" altLang="ko-KR" i="1" dirty="0" err="1">
                <a:ea typeface="굴림" panose="020B0600000101010101" pitchFamily="34" charset="-127"/>
              </a:rPr>
              <a:t>T</a:t>
            </a:r>
            <a:r>
              <a:rPr lang="en-US" altLang="ko-KR" i="1" baseline="-25000" dirty="0" err="1">
                <a:ea typeface="굴림" panose="020B0600000101010101" pitchFamily="34" charset="-127"/>
              </a:rPr>
              <a:t>n</a:t>
            </a:r>
            <a:endParaRPr lang="en-US" altLang="ko-KR" dirty="0">
              <a:ea typeface="굴림" panose="020B0600000101010101" pitchFamily="34" charset="-127"/>
            </a:endParaRP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Resource types </a:t>
            </a:r>
            <a:r>
              <a:rPr lang="en-US" altLang="ko-KR" i="1" dirty="0">
                <a:ea typeface="굴림" panose="020B0600000101010101" pitchFamily="34" charset="-127"/>
              </a:rPr>
              <a:t>R</a:t>
            </a:r>
            <a:r>
              <a:rPr lang="en-US" altLang="ko-KR" baseline="-25000" dirty="0">
                <a:ea typeface="굴림" panose="020B0600000101010101" pitchFamily="34" charset="-127"/>
              </a:rPr>
              <a:t>1</a:t>
            </a:r>
            <a:r>
              <a:rPr lang="en-US" altLang="ko-KR" dirty="0">
                <a:ea typeface="굴림" panose="020B0600000101010101" pitchFamily="34" charset="-127"/>
              </a:rPr>
              <a:t>, </a:t>
            </a:r>
            <a:r>
              <a:rPr lang="en-US" altLang="ko-KR" i="1" dirty="0">
                <a:ea typeface="굴림" panose="020B0600000101010101" pitchFamily="34" charset="-127"/>
              </a:rPr>
              <a:t>R</a:t>
            </a:r>
            <a:r>
              <a:rPr lang="en-US" altLang="ko-KR" baseline="-25000" dirty="0">
                <a:ea typeface="굴림" panose="020B0600000101010101" pitchFamily="34" charset="-127"/>
              </a:rPr>
              <a:t>2</a:t>
            </a:r>
            <a:r>
              <a:rPr lang="en-US" altLang="ko-KR" dirty="0">
                <a:ea typeface="굴림" panose="020B0600000101010101" pitchFamily="34" charset="-127"/>
              </a:rPr>
              <a:t>, . . ., </a:t>
            </a:r>
            <a:r>
              <a:rPr lang="en-US" altLang="ko-KR" i="1" dirty="0" err="1">
                <a:ea typeface="굴림" panose="020B0600000101010101" pitchFamily="34" charset="-127"/>
              </a:rPr>
              <a:t>R</a:t>
            </a:r>
            <a:r>
              <a:rPr lang="en-US" altLang="ko-KR" baseline="-25000" dirty="0" err="1">
                <a:ea typeface="굴림" panose="020B0600000101010101" pitchFamily="34" charset="-127"/>
              </a:rPr>
              <a:t>m</a:t>
            </a:r>
            <a:endParaRPr lang="en-US" altLang="ko-KR" baseline="-25000" dirty="0">
              <a:ea typeface="굴림" panose="020B0600000101010101" pitchFamily="34" charset="-127"/>
            </a:endParaRPr>
          </a:p>
          <a:p>
            <a:pPr lvl="2">
              <a:buFontTx/>
              <a:buNone/>
            </a:pPr>
            <a:r>
              <a:rPr lang="en-US" altLang="ko-KR" i="1" dirty="0">
                <a:ea typeface="굴림" panose="020B0600000101010101" pitchFamily="34" charset="-127"/>
              </a:rPr>
              <a:t>	CPU cycles, memory space, I/O devices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Each resource type </a:t>
            </a:r>
            <a:r>
              <a:rPr lang="en-US" altLang="ko-KR" i="1" dirty="0" err="1">
                <a:ea typeface="굴림" panose="020B0600000101010101" pitchFamily="34" charset="-127"/>
              </a:rPr>
              <a:t>R</a:t>
            </a:r>
            <a:r>
              <a:rPr lang="en-US" altLang="ko-KR" baseline="-25000" dirty="0" err="1">
                <a:ea typeface="굴림" panose="020B0600000101010101" pitchFamily="34" charset="-127"/>
              </a:rPr>
              <a:t>i</a:t>
            </a:r>
            <a:r>
              <a:rPr lang="en-US" altLang="ko-KR" dirty="0">
                <a:ea typeface="굴림" panose="020B0600000101010101" pitchFamily="34" charset="-127"/>
              </a:rPr>
              <a:t> has </a:t>
            </a:r>
            <a:r>
              <a:rPr lang="en-US" altLang="ko-KR" i="1" dirty="0">
                <a:ea typeface="굴림" panose="020B0600000101010101" pitchFamily="34" charset="-127"/>
              </a:rPr>
              <a:t>W</a:t>
            </a:r>
            <a:r>
              <a:rPr lang="en-US" altLang="ko-KR" baseline="-25000" dirty="0">
                <a:ea typeface="굴림" panose="020B0600000101010101" pitchFamily="34" charset="-127"/>
              </a:rPr>
              <a:t>i</a:t>
            </a:r>
            <a:r>
              <a:rPr lang="en-US" altLang="ko-KR" dirty="0">
                <a:ea typeface="굴림" panose="020B0600000101010101" pitchFamily="34" charset="-127"/>
              </a:rPr>
              <a:t> instances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Each thread utilizes a resource as follows:</a:t>
            </a:r>
          </a:p>
          <a:p>
            <a:pPr lvl="2"/>
            <a:r>
              <a:rPr lang="en-US" altLang="ko-KR" dirty="0">
                <a:latin typeface="Courier New" panose="02070309020205020404" pitchFamily="49" charset="0"/>
                <a:ea typeface="굴림" panose="020B0600000101010101" pitchFamily="34" charset="-127"/>
              </a:rPr>
              <a:t>Request() / Use() / Release()</a:t>
            </a:r>
          </a:p>
          <a:p>
            <a:r>
              <a:rPr lang="en-US" altLang="ko-KR" dirty="0">
                <a:ea typeface="굴림" panose="020B0600000101010101" pitchFamily="34" charset="-127"/>
              </a:rPr>
              <a:t>Resource-Allocation Graph: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V is partitioned into two types:</a:t>
            </a:r>
          </a:p>
          <a:p>
            <a:pPr lvl="2"/>
            <a:r>
              <a:rPr lang="en-US" altLang="ko-KR" i="1" dirty="0">
                <a:ea typeface="굴림" panose="020B0600000101010101" pitchFamily="34" charset="-127"/>
              </a:rPr>
              <a:t>T</a:t>
            </a:r>
            <a:r>
              <a:rPr lang="en-US" altLang="ko-KR" dirty="0">
                <a:ea typeface="굴림" panose="020B0600000101010101" pitchFamily="34" charset="-127"/>
              </a:rPr>
              <a:t> = {</a:t>
            </a:r>
            <a:r>
              <a:rPr lang="en-US" altLang="ko-KR" i="1" dirty="0">
                <a:ea typeface="굴림" panose="020B0600000101010101" pitchFamily="34" charset="-127"/>
              </a:rPr>
              <a:t>T</a:t>
            </a:r>
            <a:r>
              <a:rPr lang="en-US" altLang="ko-KR" baseline="-25000" dirty="0">
                <a:ea typeface="굴림" panose="020B0600000101010101" pitchFamily="34" charset="-127"/>
              </a:rPr>
              <a:t>1</a:t>
            </a:r>
            <a:r>
              <a:rPr lang="en-US" altLang="ko-KR" dirty="0">
                <a:ea typeface="굴림" panose="020B0600000101010101" pitchFamily="34" charset="-127"/>
              </a:rPr>
              <a:t>, </a:t>
            </a:r>
            <a:r>
              <a:rPr lang="en-US" altLang="ko-KR" i="1" dirty="0">
                <a:ea typeface="굴림" panose="020B0600000101010101" pitchFamily="34" charset="-127"/>
              </a:rPr>
              <a:t>T</a:t>
            </a:r>
            <a:r>
              <a:rPr lang="en-US" altLang="ko-KR" baseline="-25000" dirty="0">
                <a:ea typeface="굴림" panose="020B0600000101010101" pitchFamily="34" charset="-127"/>
              </a:rPr>
              <a:t>2</a:t>
            </a:r>
            <a:r>
              <a:rPr lang="en-US" altLang="ko-KR" dirty="0">
                <a:ea typeface="굴림" panose="020B0600000101010101" pitchFamily="34" charset="-127"/>
              </a:rPr>
              <a:t>, …, </a:t>
            </a:r>
            <a:r>
              <a:rPr lang="en-US" altLang="ko-KR" i="1" dirty="0" err="1">
                <a:ea typeface="굴림" panose="020B0600000101010101" pitchFamily="34" charset="-127"/>
              </a:rPr>
              <a:t>T</a:t>
            </a:r>
            <a:r>
              <a:rPr lang="en-US" altLang="ko-KR" i="1" baseline="-25000" dirty="0" err="1">
                <a:ea typeface="굴림" panose="020B0600000101010101" pitchFamily="34" charset="-127"/>
              </a:rPr>
              <a:t>n</a:t>
            </a:r>
            <a:r>
              <a:rPr lang="en-US" altLang="ko-KR" dirty="0">
                <a:ea typeface="굴림" panose="020B0600000101010101" pitchFamily="34" charset="-127"/>
              </a:rPr>
              <a:t>}, the set threads in the system.</a:t>
            </a:r>
          </a:p>
          <a:p>
            <a:pPr lvl="2"/>
            <a:r>
              <a:rPr lang="en-US" altLang="ko-KR" i="1" dirty="0">
                <a:ea typeface="굴림" panose="020B0600000101010101" pitchFamily="34" charset="-127"/>
              </a:rPr>
              <a:t>R</a:t>
            </a:r>
            <a:r>
              <a:rPr lang="en-US" altLang="ko-KR" dirty="0">
                <a:ea typeface="굴림" panose="020B0600000101010101" pitchFamily="34" charset="-127"/>
              </a:rPr>
              <a:t> = {</a:t>
            </a:r>
            <a:r>
              <a:rPr lang="en-US" altLang="ko-KR" i="1" dirty="0">
                <a:ea typeface="굴림" panose="020B0600000101010101" pitchFamily="34" charset="-127"/>
              </a:rPr>
              <a:t>R</a:t>
            </a:r>
            <a:r>
              <a:rPr lang="en-US" altLang="ko-KR" baseline="-25000" dirty="0">
                <a:ea typeface="굴림" panose="020B0600000101010101" pitchFamily="34" charset="-127"/>
              </a:rPr>
              <a:t>1</a:t>
            </a:r>
            <a:r>
              <a:rPr lang="en-US" altLang="ko-KR" dirty="0">
                <a:ea typeface="굴림" panose="020B0600000101010101" pitchFamily="34" charset="-127"/>
              </a:rPr>
              <a:t>, </a:t>
            </a:r>
            <a:r>
              <a:rPr lang="en-US" altLang="ko-KR" i="1" dirty="0">
                <a:ea typeface="굴림" panose="020B0600000101010101" pitchFamily="34" charset="-127"/>
              </a:rPr>
              <a:t>R</a:t>
            </a:r>
            <a:r>
              <a:rPr lang="en-US" altLang="ko-KR" baseline="-25000" dirty="0">
                <a:ea typeface="굴림" panose="020B0600000101010101" pitchFamily="34" charset="-127"/>
              </a:rPr>
              <a:t>2</a:t>
            </a:r>
            <a:r>
              <a:rPr lang="en-US" altLang="ko-KR" dirty="0">
                <a:ea typeface="굴림" panose="020B0600000101010101" pitchFamily="34" charset="-127"/>
              </a:rPr>
              <a:t>, …, </a:t>
            </a:r>
            <a:r>
              <a:rPr lang="en-US" altLang="ko-KR" i="1" dirty="0" err="1">
                <a:ea typeface="굴림" panose="020B0600000101010101" pitchFamily="34" charset="-127"/>
              </a:rPr>
              <a:t>R</a:t>
            </a:r>
            <a:r>
              <a:rPr lang="en-US" altLang="ko-KR" i="1" baseline="-25000" dirty="0" err="1">
                <a:ea typeface="굴림" panose="020B0600000101010101" pitchFamily="34" charset="-127"/>
              </a:rPr>
              <a:t>m</a:t>
            </a:r>
            <a:r>
              <a:rPr lang="en-US" altLang="ko-KR" dirty="0">
                <a:ea typeface="굴림" panose="020B0600000101010101" pitchFamily="34" charset="-127"/>
              </a:rPr>
              <a:t>}, the set of resource types in system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request edge – directed edge </a:t>
            </a:r>
            <a:r>
              <a:rPr lang="en-US" altLang="ko-KR" i="1" dirty="0">
                <a:ea typeface="굴림" panose="020B0600000101010101" pitchFamily="34" charset="-127"/>
              </a:rPr>
              <a:t>T</a:t>
            </a:r>
            <a:r>
              <a:rPr lang="en-US" altLang="ko-KR" baseline="-25000" dirty="0">
                <a:ea typeface="굴림" panose="020B0600000101010101" pitchFamily="34" charset="-127"/>
              </a:rPr>
              <a:t>1 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 </a:t>
            </a:r>
            <a:r>
              <a:rPr lang="en-US" altLang="ko-KR" i="1" dirty="0" err="1">
                <a:ea typeface="굴림" panose="020B0600000101010101" pitchFamily="34" charset="-127"/>
                <a:sym typeface="Symbol" panose="05050102010706020507" pitchFamily="18" charset="2"/>
              </a:rPr>
              <a:t>R</a:t>
            </a:r>
            <a:r>
              <a:rPr lang="en-US" altLang="ko-KR" i="1" baseline="-25000" dirty="0" err="1">
                <a:ea typeface="굴림" panose="020B0600000101010101" pitchFamily="34" charset="-127"/>
                <a:sym typeface="Symbol" panose="05050102010706020507" pitchFamily="18" charset="2"/>
              </a:rPr>
              <a:t>j</a:t>
            </a:r>
            <a:endParaRPr lang="en-US" altLang="ko-KR" i="1" dirty="0">
              <a:ea typeface="굴림" panose="020B0600000101010101" pitchFamily="34" charset="-127"/>
              <a:sym typeface="Symbol" panose="05050102010706020507" pitchFamily="18" charset="2"/>
            </a:endParaRPr>
          </a:p>
          <a:p>
            <a:pPr lvl="1"/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assignment edge </a:t>
            </a:r>
            <a:r>
              <a:rPr lang="en-US" altLang="ko-KR" dirty="0">
                <a:ea typeface="굴림" panose="020B0600000101010101" pitchFamily="34" charset="-127"/>
              </a:rPr>
              <a:t>– directed edge </a:t>
            </a:r>
            <a:r>
              <a:rPr lang="en-US" altLang="ko-KR" i="1" dirty="0" err="1">
                <a:ea typeface="굴림" panose="020B0600000101010101" pitchFamily="34" charset="-127"/>
              </a:rPr>
              <a:t>R</a:t>
            </a:r>
            <a:r>
              <a:rPr lang="en-US" altLang="ko-KR" i="1" baseline="-25000" dirty="0" err="1">
                <a:ea typeface="굴림" panose="020B0600000101010101" pitchFamily="34" charset="-127"/>
              </a:rPr>
              <a:t>j</a:t>
            </a:r>
            <a:r>
              <a:rPr lang="en-US" altLang="ko-KR" i="1" dirty="0">
                <a:ea typeface="굴림" panose="020B0600000101010101" pitchFamily="34" charset="-127"/>
              </a:rPr>
              <a:t> 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 </a:t>
            </a:r>
            <a:r>
              <a:rPr lang="en-US" altLang="ko-KR" i="1" dirty="0">
                <a:ea typeface="굴림" panose="020B0600000101010101" pitchFamily="34" charset="-127"/>
                <a:sym typeface="Symbol" panose="05050102010706020507" pitchFamily="18" charset="2"/>
              </a:rPr>
              <a:t>T</a:t>
            </a:r>
            <a:r>
              <a:rPr lang="en-US" altLang="ko-KR" i="1" baseline="-25000" dirty="0">
                <a:ea typeface="굴림" panose="020B0600000101010101" pitchFamily="34" charset="-127"/>
                <a:sym typeface="Symbol" panose="05050102010706020507" pitchFamily="18" charset="2"/>
              </a:rPr>
              <a:t>i</a:t>
            </a:r>
          </a:p>
        </p:txBody>
      </p:sp>
      <p:grpSp>
        <p:nvGrpSpPr>
          <p:cNvPr id="526382" name="Group 46"/>
          <p:cNvGrpSpPr>
            <a:grpSpLocks/>
          </p:cNvGrpSpPr>
          <p:nvPr/>
        </p:nvGrpSpPr>
        <p:grpSpPr bwMode="auto">
          <a:xfrm>
            <a:off x="8763001" y="2074344"/>
            <a:ext cx="1509713" cy="1344613"/>
            <a:chOff x="4272" y="1105"/>
            <a:chExt cx="951" cy="847"/>
          </a:xfrm>
        </p:grpSpPr>
        <p:grpSp>
          <p:nvGrpSpPr>
            <p:cNvPr id="31753" name="Group 43"/>
            <p:cNvGrpSpPr>
              <a:grpSpLocks/>
            </p:cNvGrpSpPr>
            <p:nvPr/>
          </p:nvGrpSpPr>
          <p:grpSpPr bwMode="auto">
            <a:xfrm>
              <a:off x="4272" y="1152"/>
              <a:ext cx="375" cy="601"/>
              <a:chOff x="4320" y="755"/>
              <a:chExt cx="375" cy="601"/>
            </a:xfrm>
          </p:grpSpPr>
          <p:grpSp>
            <p:nvGrpSpPr>
              <p:cNvPr id="31761" name="Group 13"/>
              <p:cNvGrpSpPr>
                <a:grpSpLocks/>
              </p:cNvGrpSpPr>
              <p:nvPr/>
            </p:nvGrpSpPr>
            <p:grpSpPr bwMode="auto">
              <a:xfrm>
                <a:off x="4320" y="755"/>
                <a:ext cx="375" cy="328"/>
                <a:chOff x="1680" y="816"/>
                <a:chExt cx="384" cy="336"/>
              </a:xfrm>
            </p:grpSpPr>
            <p:sp>
              <p:nvSpPr>
                <p:cNvPr id="31763" name="Rectangle 14"/>
                <p:cNvSpPr>
                  <a:spLocks noChangeArrowheads="1"/>
                </p:cNvSpPr>
                <p:nvPr/>
              </p:nvSpPr>
              <p:spPr bwMode="auto">
                <a:xfrm>
                  <a:off x="1680" y="816"/>
                  <a:ext cx="384" cy="336"/>
                </a:xfrm>
                <a:prstGeom prst="rect">
                  <a:avLst/>
                </a:prstGeom>
                <a:solidFill>
                  <a:srgbClr val="FF66CC"/>
                </a:solidFill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en-US" alt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1764" name="Oval 15"/>
                <p:cNvSpPr>
                  <a:spLocks noChangeArrowheads="1"/>
                </p:cNvSpPr>
                <p:nvPr/>
              </p:nvSpPr>
              <p:spPr bwMode="auto">
                <a:xfrm>
                  <a:off x="1848" y="96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en-US" alt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</p:grpSp>
          <p:sp>
            <p:nvSpPr>
              <p:cNvPr id="31762" name="Text Box 16"/>
              <p:cNvSpPr txBox="1">
                <a:spLocks noChangeArrowheads="1"/>
              </p:cNvSpPr>
              <p:nvPr/>
            </p:nvSpPr>
            <p:spPr bwMode="auto">
              <a:xfrm>
                <a:off x="4374" y="1104"/>
                <a:ext cx="293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2000" b="0">
                    <a:latin typeface="Gill Sans" charset="0"/>
                    <a:ea typeface="Gill Sans" charset="0"/>
                    <a:cs typeface="Gill Sans" charset="0"/>
                  </a:rPr>
                  <a:t>R</a:t>
                </a:r>
                <a:r>
                  <a:rPr lang="en-US" altLang="en-US" sz="2000" b="0" baseline="-25000">
                    <a:latin typeface="Gill Sans" charset="0"/>
                    <a:ea typeface="Gill Sans" charset="0"/>
                    <a:cs typeface="Gill Sans" charset="0"/>
                  </a:rPr>
                  <a:t>1</a:t>
                </a:r>
                <a:endParaRPr lang="en-US" alt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grpSp>
          <p:nvGrpSpPr>
            <p:cNvPr id="31754" name="Group 28"/>
            <p:cNvGrpSpPr>
              <a:grpSpLocks/>
            </p:cNvGrpSpPr>
            <p:nvPr/>
          </p:nvGrpSpPr>
          <p:grpSpPr bwMode="auto">
            <a:xfrm>
              <a:off x="4848" y="1105"/>
              <a:ext cx="375" cy="847"/>
              <a:chOff x="1584" y="2064"/>
              <a:chExt cx="384" cy="867"/>
            </a:xfrm>
          </p:grpSpPr>
          <p:grpSp>
            <p:nvGrpSpPr>
              <p:cNvPr id="31755" name="Group 29"/>
              <p:cNvGrpSpPr>
                <a:grpSpLocks/>
              </p:cNvGrpSpPr>
              <p:nvPr/>
            </p:nvGrpSpPr>
            <p:grpSpPr bwMode="auto">
              <a:xfrm>
                <a:off x="1584" y="2064"/>
                <a:ext cx="384" cy="576"/>
                <a:chOff x="1584" y="2064"/>
                <a:chExt cx="384" cy="576"/>
              </a:xfrm>
            </p:grpSpPr>
            <p:sp>
              <p:nvSpPr>
                <p:cNvPr id="31757" name="Rectangle 30"/>
                <p:cNvSpPr>
                  <a:spLocks noChangeArrowheads="1"/>
                </p:cNvSpPr>
                <p:nvPr/>
              </p:nvSpPr>
              <p:spPr bwMode="auto">
                <a:xfrm>
                  <a:off x="1584" y="2064"/>
                  <a:ext cx="384" cy="576"/>
                </a:xfrm>
                <a:prstGeom prst="rect">
                  <a:avLst/>
                </a:prstGeom>
                <a:solidFill>
                  <a:srgbClr val="FF66CC"/>
                </a:solidFill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en-US" alt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1758" name="Oval 31"/>
                <p:cNvSpPr>
                  <a:spLocks noChangeArrowheads="1"/>
                </p:cNvSpPr>
                <p:nvPr/>
              </p:nvSpPr>
              <p:spPr bwMode="auto">
                <a:xfrm>
                  <a:off x="1752" y="2169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en-US" alt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1759" name="Oval 32"/>
                <p:cNvSpPr>
                  <a:spLocks noChangeArrowheads="1"/>
                </p:cNvSpPr>
                <p:nvPr/>
              </p:nvSpPr>
              <p:spPr bwMode="auto">
                <a:xfrm>
                  <a:off x="1752" y="232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en-US" alt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1760" name="Oval 33"/>
                <p:cNvSpPr>
                  <a:spLocks noChangeArrowheads="1"/>
                </p:cNvSpPr>
                <p:nvPr/>
              </p:nvSpPr>
              <p:spPr bwMode="auto">
                <a:xfrm>
                  <a:off x="1752" y="248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en-US" alt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</p:grpSp>
          <p:sp>
            <p:nvSpPr>
              <p:cNvPr id="31756" name="Text Box 34"/>
              <p:cNvSpPr txBox="1">
                <a:spLocks noChangeArrowheads="1"/>
              </p:cNvSpPr>
              <p:nvPr/>
            </p:nvSpPr>
            <p:spPr bwMode="auto">
              <a:xfrm>
                <a:off x="1639" y="2673"/>
                <a:ext cx="300" cy="2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2000" b="0">
                    <a:latin typeface="Gill Sans" charset="0"/>
                    <a:ea typeface="Gill Sans" charset="0"/>
                    <a:cs typeface="Gill Sans" charset="0"/>
                  </a:rPr>
                  <a:t>R</a:t>
                </a:r>
                <a:r>
                  <a:rPr lang="en-US" altLang="en-US" sz="2000" b="0" baseline="-25000">
                    <a:latin typeface="Gill Sans" charset="0"/>
                    <a:ea typeface="Gill Sans" charset="0"/>
                    <a:cs typeface="Gill Sans" charset="0"/>
                  </a:rPr>
                  <a:t>2</a:t>
                </a:r>
                <a:endParaRPr lang="en-US" alt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</p:grpSp>
      <p:grpSp>
        <p:nvGrpSpPr>
          <p:cNvPr id="526381" name="Group 45"/>
          <p:cNvGrpSpPr>
            <a:grpSpLocks/>
          </p:cNvGrpSpPr>
          <p:nvPr/>
        </p:nvGrpSpPr>
        <p:grpSpPr bwMode="auto">
          <a:xfrm>
            <a:off x="8763001" y="1325043"/>
            <a:ext cx="1509713" cy="595312"/>
            <a:chOff x="4272" y="633"/>
            <a:chExt cx="951" cy="375"/>
          </a:xfrm>
        </p:grpSpPr>
        <p:sp>
          <p:nvSpPr>
            <p:cNvPr id="31751" name="Oval 9"/>
            <p:cNvSpPr>
              <a:spLocks noChangeArrowheads="1"/>
            </p:cNvSpPr>
            <p:nvPr/>
          </p:nvSpPr>
          <p:spPr bwMode="auto">
            <a:xfrm>
              <a:off x="4272" y="633"/>
              <a:ext cx="375" cy="375"/>
            </a:xfrm>
            <a:prstGeom prst="ellipse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T</a:t>
              </a:r>
              <a:r>
                <a:rPr lang="en-US" altLang="en-US" sz="2000" b="0" baseline="-25000" dirty="0">
                  <a:latin typeface="Gill Sans" charset="0"/>
                  <a:ea typeface="Gill Sans" charset="0"/>
                  <a:cs typeface="Gill Sans" charset="0"/>
                </a:rPr>
                <a:t>1</a:t>
              </a:r>
              <a:endParaRPr lang="en-US" altLang="en-US" sz="20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752" name="Oval 44"/>
            <p:cNvSpPr>
              <a:spLocks noChangeArrowheads="1"/>
            </p:cNvSpPr>
            <p:nvPr/>
          </p:nvSpPr>
          <p:spPr bwMode="auto">
            <a:xfrm>
              <a:off x="4848" y="633"/>
              <a:ext cx="375" cy="375"/>
            </a:xfrm>
            <a:prstGeom prst="ellipse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T</a:t>
              </a:r>
              <a:r>
                <a:rPr lang="en-US" altLang="en-US" sz="2000" b="0" baseline="-25000">
                  <a:latin typeface="Gill Sans" charset="0"/>
                  <a:ea typeface="Gill Sans" charset="0"/>
                  <a:cs typeface="Gill Sans" charset="0"/>
                </a:rPr>
                <a:t>2</a:t>
              </a:r>
              <a:endParaRPr lang="en-US" alt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198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26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26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6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6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633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228601"/>
            <a:ext cx="8267700" cy="512763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Resource-Allocation Graph Examples</a:t>
            </a:r>
          </a:p>
        </p:txBody>
      </p:sp>
      <p:grpSp>
        <p:nvGrpSpPr>
          <p:cNvPr id="528647" name="Group 263"/>
          <p:cNvGrpSpPr>
            <a:grpSpLocks/>
          </p:cNvGrpSpPr>
          <p:nvPr/>
        </p:nvGrpSpPr>
        <p:grpSpPr bwMode="auto">
          <a:xfrm>
            <a:off x="1789113" y="1754189"/>
            <a:ext cx="2925762" cy="4637089"/>
            <a:chOff x="144" y="1182"/>
            <a:chExt cx="1843" cy="2921"/>
          </a:xfrm>
        </p:grpSpPr>
        <p:grpSp>
          <p:nvGrpSpPr>
            <p:cNvPr id="32838" name="Group 256"/>
            <p:cNvGrpSpPr>
              <a:grpSpLocks/>
            </p:cNvGrpSpPr>
            <p:nvPr/>
          </p:nvGrpSpPr>
          <p:grpSpPr bwMode="auto">
            <a:xfrm>
              <a:off x="144" y="1182"/>
              <a:ext cx="1753" cy="2418"/>
              <a:chOff x="39" y="606"/>
              <a:chExt cx="1753" cy="2418"/>
            </a:xfrm>
          </p:grpSpPr>
          <p:sp>
            <p:nvSpPr>
              <p:cNvPr id="32840" name="Rectangle 198"/>
              <p:cNvSpPr>
                <a:spLocks noChangeArrowheads="1"/>
              </p:cNvSpPr>
              <p:nvPr/>
            </p:nvSpPr>
            <p:spPr bwMode="auto">
              <a:xfrm>
                <a:off x="39" y="624"/>
                <a:ext cx="1753" cy="2400"/>
              </a:xfrm>
              <a:prstGeom prst="rect">
                <a:avLst/>
              </a:prstGeom>
              <a:solidFill>
                <a:srgbClr val="00FFFF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grpSp>
            <p:nvGrpSpPr>
              <p:cNvPr id="32841" name="Group 255"/>
              <p:cNvGrpSpPr>
                <a:grpSpLocks/>
              </p:cNvGrpSpPr>
              <p:nvPr/>
            </p:nvGrpSpPr>
            <p:grpSpPr bwMode="auto">
              <a:xfrm>
                <a:off x="143" y="606"/>
                <a:ext cx="1546" cy="2271"/>
                <a:chOff x="143" y="606"/>
                <a:chExt cx="1546" cy="2271"/>
              </a:xfrm>
            </p:grpSpPr>
            <p:sp>
              <p:nvSpPr>
                <p:cNvPr id="32842" name="Oval 6"/>
                <p:cNvSpPr>
                  <a:spLocks noChangeArrowheads="1"/>
                </p:cNvSpPr>
                <p:nvPr/>
              </p:nvSpPr>
              <p:spPr bwMode="auto">
                <a:xfrm>
                  <a:off x="143" y="1420"/>
                  <a:ext cx="375" cy="375"/>
                </a:xfrm>
                <a:prstGeom prst="ellipse">
                  <a:avLst/>
                </a:prstGeom>
                <a:solidFill>
                  <a:srgbClr val="FF66CC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2000" b="0">
                      <a:latin typeface="Gill Sans" charset="0"/>
                      <a:ea typeface="Gill Sans" charset="0"/>
                      <a:cs typeface="Gill Sans" charset="0"/>
                    </a:rPr>
                    <a:t>T</a:t>
                  </a:r>
                  <a:r>
                    <a:rPr lang="en-US" altLang="en-US" sz="2000" b="0" baseline="-25000">
                      <a:latin typeface="Gill Sans" charset="0"/>
                      <a:ea typeface="Gill Sans" charset="0"/>
                      <a:cs typeface="Gill Sans" charset="0"/>
                    </a:rPr>
                    <a:t>1</a:t>
                  </a:r>
                  <a:endParaRPr lang="en-US" alt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843" name="Oval 7"/>
                <p:cNvSpPr>
                  <a:spLocks noChangeArrowheads="1"/>
                </p:cNvSpPr>
                <p:nvPr/>
              </p:nvSpPr>
              <p:spPr bwMode="auto">
                <a:xfrm>
                  <a:off x="752" y="1420"/>
                  <a:ext cx="375" cy="375"/>
                </a:xfrm>
                <a:prstGeom prst="ellipse">
                  <a:avLst/>
                </a:prstGeom>
                <a:solidFill>
                  <a:srgbClr val="FF66CC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2000" b="0">
                      <a:latin typeface="Gill Sans" charset="0"/>
                      <a:ea typeface="Gill Sans" charset="0"/>
                      <a:cs typeface="Gill Sans" charset="0"/>
                    </a:rPr>
                    <a:t>T</a:t>
                  </a:r>
                  <a:r>
                    <a:rPr lang="en-US" altLang="en-US" sz="2000" b="0" baseline="-25000">
                      <a:latin typeface="Gill Sans" charset="0"/>
                      <a:ea typeface="Gill Sans" charset="0"/>
                      <a:cs typeface="Gill Sans" charset="0"/>
                    </a:rPr>
                    <a:t>2</a:t>
                  </a:r>
                  <a:endParaRPr lang="en-US" alt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844" name="Oval 8"/>
                <p:cNvSpPr>
                  <a:spLocks noChangeArrowheads="1"/>
                </p:cNvSpPr>
                <p:nvPr/>
              </p:nvSpPr>
              <p:spPr bwMode="auto">
                <a:xfrm>
                  <a:off x="1314" y="1420"/>
                  <a:ext cx="375" cy="375"/>
                </a:xfrm>
                <a:prstGeom prst="ellipse">
                  <a:avLst/>
                </a:prstGeom>
                <a:solidFill>
                  <a:srgbClr val="FF66CC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2000" b="0">
                      <a:latin typeface="Gill Sans" charset="0"/>
                      <a:ea typeface="Gill Sans" charset="0"/>
                      <a:cs typeface="Gill Sans" charset="0"/>
                    </a:rPr>
                    <a:t>T</a:t>
                  </a:r>
                  <a:r>
                    <a:rPr lang="en-US" altLang="en-US" sz="2000" b="0" baseline="-25000">
                      <a:latin typeface="Gill Sans" charset="0"/>
                      <a:ea typeface="Gill Sans" charset="0"/>
                      <a:cs typeface="Gill Sans" charset="0"/>
                    </a:rPr>
                    <a:t>3</a:t>
                  </a:r>
                  <a:endParaRPr lang="en-US" alt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grpSp>
              <p:nvGrpSpPr>
                <p:cNvPr id="32845" name="Group 47"/>
                <p:cNvGrpSpPr>
                  <a:grpSpLocks/>
                </p:cNvGrpSpPr>
                <p:nvPr/>
              </p:nvGrpSpPr>
              <p:grpSpPr bwMode="auto">
                <a:xfrm>
                  <a:off x="330" y="606"/>
                  <a:ext cx="375" cy="574"/>
                  <a:chOff x="576" y="413"/>
                  <a:chExt cx="384" cy="588"/>
                </a:xfrm>
              </p:grpSpPr>
              <p:grpSp>
                <p:nvGrpSpPr>
                  <p:cNvPr id="32871" name="Group 37"/>
                  <p:cNvGrpSpPr>
                    <a:grpSpLocks/>
                  </p:cNvGrpSpPr>
                  <p:nvPr/>
                </p:nvGrpSpPr>
                <p:grpSpPr bwMode="auto">
                  <a:xfrm>
                    <a:off x="576" y="665"/>
                    <a:ext cx="384" cy="336"/>
                    <a:chOff x="1680" y="816"/>
                    <a:chExt cx="384" cy="336"/>
                  </a:xfrm>
                </p:grpSpPr>
                <p:sp>
                  <p:nvSpPr>
                    <p:cNvPr id="32873" name="Rectangle 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80" y="816"/>
                      <a:ext cx="384" cy="336"/>
                    </a:xfrm>
                    <a:prstGeom prst="rect">
                      <a:avLst/>
                    </a:prstGeom>
                    <a:solidFill>
                      <a:srgbClr val="FF66CC"/>
                    </a:solidFill>
                    <a:ln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32874" name="Oval 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48" y="960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</p:grpSp>
              <p:sp>
                <p:nvSpPr>
                  <p:cNvPr id="32872" name="Text Box 4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32" y="413"/>
                    <a:ext cx="300" cy="25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66CC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381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r>
                      <a:rPr lang="en-US" altLang="en-US" sz="2000" b="0" dirty="0">
                        <a:latin typeface="Gill Sans" charset="0"/>
                        <a:ea typeface="Gill Sans" charset="0"/>
                        <a:cs typeface="Gill Sans" charset="0"/>
                      </a:rPr>
                      <a:t>R</a:t>
                    </a:r>
                    <a:r>
                      <a:rPr lang="en-US" altLang="en-US" sz="2000" b="0" baseline="-25000" dirty="0">
                        <a:latin typeface="Gill Sans" charset="0"/>
                        <a:ea typeface="Gill Sans" charset="0"/>
                        <a:cs typeface="Gill Sans" charset="0"/>
                      </a:rPr>
                      <a:t>1</a:t>
                    </a:r>
                    <a:endParaRPr lang="en-US" altLang="en-US" sz="2000" b="0" dirty="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</p:grpSp>
            <p:grpSp>
              <p:nvGrpSpPr>
                <p:cNvPr id="32846" name="Group 48"/>
                <p:cNvGrpSpPr>
                  <a:grpSpLocks/>
                </p:cNvGrpSpPr>
                <p:nvPr/>
              </p:nvGrpSpPr>
              <p:grpSpPr bwMode="auto">
                <a:xfrm>
                  <a:off x="1033" y="606"/>
                  <a:ext cx="375" cy="581"/>
                  <a:chOff x="1392" y="413"/>
                  <a:chExt cx="384" cy="595"/>
                </a:xfrm>
              </p:grpSpPr>
              <p:grpSp>
                <p:nvGrpSpPr>
                  <p:cNvPr id="32867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1392" y="672"/>
                    <a:ext cx="384" cy="336"/>
                    <a:chOff x="1680" y="816"/>
                    <a:chExt cx="384" cy="336"/>
                  </a:xfrm>
                </p:grpSpPr>
                <p:sp>
                  <p:nvSpPr>
                    <p:cNvPr id="32869" name="Rectangle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80" y="816"/>
                      <a:ext cx="384" cy="336"/>
                    </a:xfrm>
                    <a:prstGeom prst="rect">
                      <a:avLst/>
                    </a:prstGeom>
                    <a:solidFill>
                      <a:srgbClr val="FF66CC"/>
                    </a:solidFill>
                    <a:ln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32870" name="Oval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48" y="960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</p:grpSp>
              <p:sp>
                <p:nvSpPr>
                  <p:cNvPr id="32868" name="Text Box 4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47" y="413"/>
                    <a:ext cx="300" cy="25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66CC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381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r>
                      <a:rPr lang="en-US" altLang="en-US" sz="2000" b="0" dirty="0">
                        <a:latin typeface="Gill Sans" charset="0"/>
                        <a:ea typeface="Gill Sans" charset="0"/>
                        <a:cs typeface="Gill Sans" charset="0"/>
                      </a:rPr>
                      <a:t>R</a:t>
                    </a:r>
                    <a:r>
                      <a:rPr lang="en-US" altLang="en-US" sz="2000" b="0" baseline="-25000" dirty="0">
                        <a:latin typeface="Gill Sans" charset="0"/>
                        <a:ea typeface="Gill Sans" charset="0"/>
                        <a:cs typeface="Gill Sans" charset="0"/>
                      </a:rPr>
                      <a:t>2</a:t>
                    </a:r>
                    <a:endParaRPr lang="en-US" altLang="en-US" sz="2000" b="0" dirty="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</p:grpSp>
            <p:grpSp>
              <p:nvGrpSpPr>
                <p:cNvPr id="32847" name="Group 46"/>
                <p:cNvGrpSpPr>
                  <a:grpSpLocks/>
                </p:cNvGrpSpPr>
                <p:nvPr/>
              </p:nvGrpSpPr>
              <p:grpSpPr bwMode="auto">
                <a:xfrm>
                  <a:off x="471" y="2030"/>
                  <a:ext cx="375" cy="674"/>
                  <a:chOff x="672" y="2112"/>
                  <a:chExt cx="384" cy="690"/>
                </a:xfrm>
              </p:grpSpPr>
              <p:grpSp>
                <p:nvGrpSpPr>
                  <p:cNvPr id="32862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672" y="2112"/>
                    <a:ext cx="384" cy="432"/>
                    <a:chOff x="672" y="2064"/>
                    <a:chExt cx="384" cy="432"/>
                  </a:xfrm>
                </p:grpSpPr>
                <p:sp>
                  <p:nvSpPr>
                    <p:cNvPr id="32864" name="Rectangle 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2" y="2064"/>
                      <a:ext cx="384" cy="432"/>
                    </a:xfrm>
                    <a:prstGeom prst="rect">
                      <a:avLst/>
                    </a:prstGeom>
                    <a:solidFill>
                      <a:srgbClr val="FF66CC"/>
                    </a:solidFill>
                    <a:ln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32865" name="Oval 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0" y="2170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32866" name="Oval 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0" y="2324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</p:grpSp>
              <p:sp>
                <p:nvSpPr>
                  <p:cNvPr id="32863" name="Text Box 4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7" y="2544"/>
                    <a:ext cx="300" cy="25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66CC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381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r>
                      <a:rPr lang="en-US" altLang="en-US" sz="2000" b="0">
                        <a:latin typeface="Gill Sans" charset="0"/>
                        <a:ea typeface="Gill Sans" charset="0"/>
                        <a:cs typeface="Gill Sans" charset="0"/>
                      </a:rPr>
                      <a:t>R</a:t>
                    </a:r>
                    <a:r>
                      <a:rPr lang="en-US" altLang="en-US" sz="2000" b="0" baseline="-25000">
                        <a:latin typeface="Gill Sans" charset="0"/>
                        <a:ea typeface="Gill Sans" charset="0"/>
                        <a:cs typeface="Gill Sans" charset="0"/>
                      </a:rPr>
                      <a:t>3</a:t>
                    </a:r>
                    <a:endParaRPr lang="en-US" altLang="en-US" sz="2000" b="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</p:grpSp>
            <p:grpSp>
              <p:nvGrpSpPr>
                <p:cNvPr id="32848" name="Group 45"/>
                <p:cNvGrpSpPr>
                  <a:grpSpLocks/>
                </p:cNvGrpSpPr>
                <p:nvPr/>
              </p:nvGrpSpPr>
              <p:grpSpPr bwMode="auto">
                <a:xfrm>
                  <a:off x="1267" y="2030"/>
                  <a:ext cx="375" cy="847"/>
                  <a:chOff x="1584" y="2064"/>
                  <a:chExt cx="384" cy="867"/>
                </a:xfrm>
              </p:grpSpPr>
              <p:grpSp>
                <p:nvGrpSpPr>
                  <p:cNvPr id="32856" name="Group 35"/>
                  <p:cNvGrpSpPr>
                    <a:grpSpLocks/>
                  </p:cNvGrpSpPr>
                  <p:nvPr/>
                </p:nvGrpSpPr>
                <p:grpSpPr bwMode="auto">
                  <a:xfrm>
                    <a:off x="1584" y="2064"/>
                    <a:ext cx="384" cy="576"/>
                    <a:chOff x="1584" y="2064"/>
                    <a:chExt cx="384" cy="576"/>
                  </a:xfrm>
                </p:grpSpPr>
                <p:sp>
                  <p:nvSpPr>
                    <p:cNvPr id="32858" name="Rectangle 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84" y="2064"/>
                      <a:ext cx="384" cy="576"/>
                    </a:xfrm>
                    <a:prstGeom prst="rect">
                      <a:avLst/>
                    </a:prstGeom>
                    <a:solidFill>
                      <a:srgbClr val="FF66CC"/>
                    </a:solidFill>
                    <a:ln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32859" name="Oval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52" y="2169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32860" name="Oval 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52" y="2328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32861" name="Oval 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52" y="2480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</p:grpSp>
              <p:sp>
                <p:nvSpPr>
                  <p:cNvPr id="32857" name="Text Box 4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39" y="2673"/>
                    <a:ext cx="300" cy="25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66CC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381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r>
                      <a:rPr lang="en-US" altLang="en-US" sz="2000" b="0">
                        <a:latin typeface="Gill Sans" charset="0"/>
                        <a:ea typeface="Gill Sans" charset="0"/>
                        <a:cs typeface="Gill Sans" charset="0"/>
                      </a:rPr>
                      <a:t>R</a:t>
                    </a:r>
                    <a:r>
                      <a:rPr lang="en-US" altLang="en-US" sz="2000" b="0" baseline="-25000">
                        <a:latin typeface="Gill Sans" charset="0"/>
                        <a:ea typeface="Gill Sans" charset="0"/>
                        <a:cs typeface="Gill Sans" charset="0"/>
                      </a:rPr>
                      <a:t>4</a:t>
                    </a:r>
                    <a:endParaRPr lang="en-US" altLang="en-US" sz="2000" b="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</p:grpSp>
            <p:sp>
              <p:nvSpPr>
                <p:cNvPr id="32849" name="Line 49"/>
                <p:cNvSpPr>
                  <a:spLocks noChangeShapeType="1"/>
                </p:cNvSpPr>
                <p:nvPr/>
              </p:nvSpPr>
              <p:spPr bwMode="auto">
                <a:xfrm flipV="1">
                  <a:off x="377" y="1186"/>
                  <a:ext cx="141" cy="23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850" name="Line 50"/>
                <p:cNvSpPr>
                  <a:spLocks noChangeShapeType="1"/>
                </p:cNvSpPr>
                <p:nvPr/>
              </p:nvSpPr>
              <p:spPr bwMode="auto">
                <a:xfrm>
                  <a:off x="526" y="1028"/>
                  <a:ext cx="326" cy="40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851" name="Line 51"/>
                <p:cNvSpPr>
                  <a:spLocks noChangeShapeType="1"/>
                </p:cNvSpPr>
                <p:nvPr/>
              </p:nvSpPr>
              <p:spPr bwMode="auto">
                <a:xfrm flipV="1">
                  <a:off x="1051" y="1201"/>
                  <a:ext cx="148" cy="24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852" name="Line 58"/>
                <p:cNvSpPr>
                  <a:spLocks noChangeShapeType="1"/>
                </p:cNvSpPr>
                <p:nvPr/>
              </p:nvSpPr>
              <p:spPr bwMode="auto">
                <a:xfrm>
                  <a:off x="1226" y="1030"/>
                  <a:ext cx="229" cy="39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853" name="Line 59"/>
                <p:cNvSpPr>
                  <a:spLocks noChangeShapeType="1"/>
                </p:cNvSpPr>
                <p:nvPr/>
              </p:nvSpPr>
              <p:spPr bwMode="auto">
                <a:xfrm flipH="1" flipV="1">
                  <a:off x="393" y="1789"/>
                  <a:ext cx="261" cy="36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854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660" y="1793"/>
                  <a:ext cx="236" cy="51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855" name="Line 250"/>
                <p:cNvSpPr>
                  <a:spLocks noChangeShapeType="1"/>
                </p:cNvSpPr>
                <p:nvPr/>
              </p:nvSpPr>
              <p:spPr bwMode="auto">
                <a:xfrm flipV="1">
                  <a:off x="1452" y="1799"/>
                  <a:ext cx="31" cy="36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</p:grpSp>
        </p:grpSp>
        <p:sp>
          <p:nvSpPr>
            <p:cNvPr id="32839" name="Text Box 251"/>
            <p:cNvSpPr txBox="1">
              <a:spLocks noChangeArrowheads="1"/>
            </p:cNvSpPr>
            <p:nvPr/>
          </p:nvSpPr>
          <p:spPr bwMode="auto">
            <a:xfrm>
              <a:off x="392" y="3580"/>
              <a:ext cx="1595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400" b="0" dirty="0">
                  <a:latin typeface="Gill Sans" charset="0"/>
                  <a:ea typeface="Gill Sans" charset="0"/>
                  <a:cs typeface="Gill Sans" charset="0"/>
                </a:rPr>
                <a:t>Simple Resource</a:t>
              </a:r>
            </a:p>
            <a:p>
              <a:r>
                <a:rPr lang="en-US" altLang="en-US" sz="2400" b="0" dirty="0">
                  <a:latin typeface="Gill Sans" charset="0"/>
                  <a:ea typeface="Gill Sans" charset="0"/>
                  <a:cs typeface="Gill Sans" charset="0"/>
                </a:rPr>
                <a:t>Allocation Graph</a:t>
              </a:r>
            </a:p>
          </p:txBody>
        </p:sp>
      </p:grpSp>
      <p:grpSp>
        <p:nvGrpSpPr>
          <p:cNvPr id="528648" name="Group 264"/>
          <p:cNvGrpSpPr>
            <a:grpSpLocks/>
          </p:cNvGrpSpPr>
          <p:nvPr/>
        </p:nvGrpSpPr>
        <p:grpSpPr bwMode="auto">
          <a:xfrm>
            <a:off x="4684713" y="1782763"/>
            <a:ext cx="2855912" cy="4608514"/>
            <a:chOff x="1968" y="1200"/>
            <a:chExt cx="1799" cy="2903"/>
          </a:xfrm>
        </p:grpSpPr>
        <p:grpSp>
          <p:nvGrpSpPr>
            <p:cNvPr id="32801" name="Group 259"/>
            <p:cNvGrpSpPr>
              <a:grpSpLocks/>
            </p:cNvGrpSpPr>
            <p:nvPr/>
          </p:nvGrpSpPr>
          <p:grpSpPr bwMode="auto">
            <a:xfrm>
              <a:off x="1968" y="1200"/>
              <a:ext cx="1753" cy="2400"/>
              <a:chOff x="1920" y="624"/>
              <a:chExt cx="1753" cy="2400"/>
            </a:xfrm>
          </p:grpSpPr>
          <p:sp>
            <p:nvSpPr>
              <p:cNvPr id="32803" name="Rectangle 199"/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753" cy="2400"/>
              </a:xfrm>
              <a:prstGeom prst="rect">
                <a:avLst/>
              </a:prstGeom>
              <a:solidFill>
                <a:srgbClr val="00FFFF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grpSp>
            <p:nvGrpSpPr>
              <p:cNvPr id="32804" name="Group 197"/>
              <p:cNvGrpSpPr>
                <a:grpSpLocks/>
              </p:cNvGrpSpPr>
              <p:nvPr/>
            </p:nvGrpSpPr>
            <p:grpSpPr bwMode="auto">
              <a:xfrm>
                <a:off x="2024" y="702"/>
                <a:ext cx="1546" cy="2271"/>
                <a:chOff x="2304" y="798"/>
                <a:chExt cx="1546" cy="2271"/>
              </a:xfrm>
            </p:grpSpPr>
            <p:sp>
              <p:nvSpPr>
                <p:cNvPr id="32805" name="Oval 129"/>
                <p:cNvSpPr>
                  <a:spLocks noChangeArrowheads="1"/>
                </p:cNvSpPr>
                <p:nvPr/>
              </p:nvSpPr>
              <p:spPr bwMode="auto">
                <a:xfrm>
                  <a:off x="2304" y="1612"/>
                  <a:ext cx="375" cy="375"/>
                </a:xfrm>
                <a:prstGeom prst="ellipse">
                  <a:avLst/>
                </a:prstGeom>
                <a:solidFill>
                  <a:srgbClr val="FF66CC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2000" b="0">
                      <a:latin typeface="Gill Sans" charset="0"/>
                      <a:ea typeface="Gill Sans" charset="0"/>
                      <a:cs typeface="Gill Sans" charset="0"/>
                    </a:rPr>
                    <a:t>T</a:t>
                  </a:r>
                  <a:r>
                    <a:rPr lang="en-US" altLang="en-US" sz="2000" b="0" baseline="-25000">
                      <a:latin typeface="Gill Sans" charset="0"/>
                      <a:ea typeface="Gill Sans" charset="0"/>
                      <a:cs typeface="Gill Sans" charset="0"/>
                    </a:rPr>
                    <a:t>1</a:t>
                  </a:r>
                  <a:endParaRPr lang="en-US" alt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806" name="Oval 130"/>
                <p:cNvSpPr>
                  <a:spLocks noChangeArrowheads="1"/>
                </p:cNvSpPr>
                <p:nvPr/>
              </p:nvSpPr>
              <p:spPr bwMode="auto">
                <a:xfrm>
                  <a:off x="2913" y="1612"/>
                  <a:ext cx="375" cy="375"/>
                </a:xfrm>
                <a:prstGeom prst="ellipse">
                  <a:avLst/>
                </a:prstGeom>
                <a:solidFill>
                  <a:srgbClr val="FF66CC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2000" b="0">
                      <a:latin typeface="Gill Sans" charset="0"/>
                      <a:ea typeface="Gill Sans" charset="0"/>
                      <a:cs typeface="Gill Sans" charset="0"/>
                    </a:rPr>
                    <a:t>T</a:t>
                  </a:r>
                  <a:r>
                    <a:rPr lang="en-US" altLang="en-US" sz="2000" b="0" baseline="-25000">
                      <a:latin typeface="Gill Sans" charset="0"/>
                      <a:ea typeface="Gill Sans" charset="0"/>
                      <a:cs typeface="Gill Sans" charset="0"/>
                    </a:rPr>
                    <a:t>2</a:t>
                  </a:r>
                  <a:endParaRPr lang="en-US" alt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807" name="Oval 131"/>
                <p:cNvSpPr>
                  <a:spLocks noChangeArrowheads="1"/>
                </p:cNvSpPr>
                <p:nvPr/>
              </p:nvSpPr>
              <p:spPr bwMode="auto">
                <a:xfrm>
                  <a:off x="3475" y="1612"/>
                  <a:ext cx="375" cy="375"/>
                </a:xfrm>
                <a:prstGeom prst="ellipse">
                  <a:avLst/>
                </a:prstGeom>
                <a:solidFill>
                  <a:srgbClr val="FF66CC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2000" b="0">
                      <a:latin typeface="Gill Sans" charset="0"/>
                      <a:ea typeface="Gill Sans" charset="0"/>
                      <a:cs typeface="Gill Sans" charset="0"/>
                    </a:rPr>
                    <a:t>T</a:t>
                  </a:r>
                  <a:r>
                    <a:rPr lang="en-US" altLang="en-US" sz="2000" b="0" baseline="-25000">
                      <a:latin typeface="Gill Sans" charset="0"/>
                      <a:ea typeface="Gill Sans" charset="0"/>
                      <a:cs typeface="Gill Sans" charset="0"/>
                    </a:rPr>
                    <a:t>3</a:t>
                  </a:r>
                  <a:endParaRPr lang="en-US" alt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grpSp>
              <p:nvGrpSpPr>
                <p:cNvPr id="32808" name="Group 132"/>
                <p:cNvGrpSpPr>
                  <a:grpSpLocks/>
                </p:cNvGrpSpPr>
                <p:nvPr/>
              </p:nvGrpSpPr>
              <p:grpSpPr bwMode="auto">
                <a:xfrm>
                  <a:off x="2491" y="798"/>
                  <a:ext cx="375" cy="574"/>
                  <a:chOff x="576" y="413"/>
                  <a:chExt cx="384" cy="588"/>
                </a:xfrm>
              </p:grpSpPr>
              <p:grpSp>
                <p:nvGrpSpPr>
                  <p:cNvPr id="32834" name="Group 133"/>
                  <p:cNvGrpSpPr>
                    <a:grpSpLocks/>
                  </p:cNvGrpSpPr>
                  <p:nvPr/>
                </p:nvGrpSpPr>
                <p:grpSpPr bwMode="auto">
                  <a:xfrm>
                    <a:off x="576" y="665"/>
                    <a:ext cx="384" cy="336"/>
                    <a:chOff x="1680" y="816"/>
                    <a:chExt cx="384" cy="336"/>
                  </a:xfrm>
                </p:grpSpPr>
                <p:sp>
                  <p:nvSpPr>
                    <p:cNvPr id="32836" name="Rectangle 1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80" y="816"/>
                      <a:ext cx="384" cy="336"/>
                    </a:xfrm>
                    <a:prstGeom prst="rect">
                      <a:avLst/>
                    </a:prstGeom>
                    <a:solidFill>
                      <a:srgbClr val="FF66CC"/>
                    </a:solidFill>
                    <a:ln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32837" name="Oval 1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48" y="960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</p:grpSp>
              <p:sp>
                <p:nvSpPr>
                  <p:cNvPr id="32835" name="Text Box 13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32" y="413"/>
                    <a:ext cx="300" cy="25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66CC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381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r>
                      <a:rPr lang="en-US" altLang="en-US" sz="2000" b="0" dirty="0">
                        <a:latin typeface="Gill Sans" charset="0"/>
                        <a:ea typeface="Gill Sans" charset="0"/>
                        <a:cs typeface="Gill Sans" charset="0"/>
                      </a:rPr>
                      <a:t>R</a:t>
                    </a:r>
                    <a:r>
                      <a:rPr lang="en-US" altLang="en-US" sz="2000" b="0" baseline="-25000" dirty="0">
                        <a:latin typeface="Gill Sans" charset="0"/>
                        <a:ea typeface="Gill Sans" charset="0"/>
                        <a:cs typeface="Gill Sans" charset="0"/>
                      </a:rPr>
                      <a:t>1</a:t>
                    </a:r>
                    <a:endParaRPr lang="en-US" altLang="en-US" sz="2000" b="0" dirty="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</p:grpSp>
            <p:grpSp>
              <p:nvGrpSpPr>
                <p:cNvPr id="32809" name="Group 137"/>
                <p:cNvGrpSpPr>
                  <a:grpSpLocks/>
                </p:cNvGrpSpPr>
                <p:nvPr/>
              </p:nvGrpSpPr>
              <p:grpSpPr bwMode="auto">
                <a:xfrm>
                  <a:off x="3194" y="798"/>
                  <a:ext cx="375" cy="581"/>
                  <a:chOff x="1392" y="413"/>
                  <a:chExt cx="384" cy="595"/>
                </a:xfrm>
              </p:grpSpPr>
              <p:grpSp>
                <p:nvGrpSpPr>
                  <p:cNvPr id="32830" name="Group 138"/>
                  <p:cNvGrpSpPr>
                    <a:grpSpLocks/>
                  </p:cNvGrpSpPr>
                  <p:nvPr/>
                </p:nvGrpSpPr>
                <p:grpSpPr bwMode="auto">
                  <a:xfrm>
                    <a:off x="1392" y="672"/>
                    <a:ext cx="384" cy="336"/>
                    <a:chOff x="1680" y="816"/>
                    <a:chExt cx="384" cy="336"/>
                  </a:xfrm>
                </p:grpSpPr>
                <p:sp>
                  <p:nvSpPr>
                    <p:cNvPr id="32832" name="Rectangle 1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80" y="816"/>
                      <a:ext cx="384" cy="336"/>
                    </a:xfrm>
                    <a:prstGeom prst="rect">
                      <a:avLst/>
                    </a:prstGeom>
                    <a:solidFill>
                      <a:srgbClr val="FF66CC"/>
                    </a:solidFill>
                    <a:ln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32833" name="Oval 1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48" y="960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</p:grpSp>
              <p:sp>
                <p:nvSpPr>
                  <p:cNvPr id="32831" name="Text Box 14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47" y="413"/>
                    <a:ext cx="300" cy="25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66CC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381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r>
                      <a:rPr lang="en-US" altLang="en-US" sz="2000" b="0" dirty="0">
                        <a:latin typeface="Gill Sans" charset="0"/>
                        <a:ea typeface="Gill Sans" charset="0"/>
                        <a:cs typeface="Gill Sans" charset="0"/>
                      </a:rPr>
                      <a:t>R</a:t>
                    </a:r>
                    <a:r>
                      <a:rPr lang="en-US" altLang="en-US" sz="2000" b="0" baseline="-25000" dirty="0">
                        <a:latin typeface="Gill Sans" charset="0"/>
                        <a:ea typeface="Gill Sans" charset="0"/>
                        <a:cs typeface="Gill Sans" charset="0"/>
                      </a:rPr>
                      <a:t>2</a:t>
                    </a:r>
                    <a:endParaRPr lang="en-US" altLang="en-US" sz="2000" b="0" dirty="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</p:grpSp>
            <p:grpSp>
              <p:nvGrpSpPr>
                <p:cNvPr id="32810" name="Group 142"/>
                <p:cNvGrpSpPr>
                  <a:grpSpLocks/>
                </p:cNvGrpSpPr>
                <p:nvPr/>
              </p:nvGrpSpPr>
              <p:grpSpPr bwMode="auto">
                <a:xfrm>
                  <a:off x="2632" y="2222"/>
                  <a:ext cx="375" cy="674"/>
                  <a:chOff x="672" y="2112"/>
                  <a:chExt cx="384" cy="690"/>
                </a:xfrm>
              </p:grpSpPr>
              <p:grpSp>
                <p:nvGrpSpPr>
                  <p:cNvPr id="32825" name="Group 143"/>
                  <p:cNvGrpSpPr>
                    <a:grpSpLocks/>
                  </p:cNvGrpSpPr>
                  <p:nvPr/>
                </p:nvGrpSpPr>
                <p:grpSpPr bwMode="auto">
                  <a:xfrm>
                    <a:off x="672" y="2112"/>
                    <a:ext cx="384" cy="432"/>
                    <a:chOff x="672" y="2064"/>
                    <a:chExt cx="384" cy="432"/>
                  </a:xfrm>
                </p:grpSpPr>
                <p:sp>
                  <p:nvSpPr>
                    <p:cNvPr id="32827" name="Rectangle 1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2" y="2064"/>
                      <a:ext cx="384" cy="432"/>
                    </a:xfrm>
                    <a:prstGeom prst="rect">
                      <a:avLst/>
                    </a:prstGeom>
                    <a:solidFill>
                      <a:srgbClr val="FF66CC"/>
                    </a:solidFill>
                    <a:ln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32828" name="Oval 1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0" y="2170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32829" name="Oval 1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0" y="2324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</p:grpSp>
              <p:sp>
                <p:nvSpPr>
                  <p:cNvPr id="32826" name="Text Box 14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7" y="2544"/>
                    <a:ext cx="300" cy="25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66CC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381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r>
                      <a:rPr lang="en-US" altLang="en-US" sz="2000" b="0">
                        <a:latin typeface="Gill Sans" charset="0"/>
                        <a:ea typeface="Gill Sans" charset="0"/>
                        <a:cs typeface="Gill Sans" charset="0"/>
                      </a:rPr>
                      <a:t>R</a:t>
                    </a:r>
                    <a:r>
                      <a:rPr lang="en-US" altLang="en-US" sz="2000" b="0" baseline="-25000">
                        <a:latin typeface="Gill Sans" charset="0"/>
                        <a:ea typeface="Gill Sans" charset="0"/>
                        <a:cs typeface="Gill Sans" charset="0"/>
                      </a:rPr>
                      <a:t>3</a:t>
                    </a:r>
                    <a:endParaRPr lang="en-US" altLang="en-US" sz="2000" b="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</p:grpSp>
            <p:grpSp>
              <p:nvGrpSpPr>
                <p:cNvPr id="32811" name="Group 148"/>
                <p:cNvGrpSpPr>
                  <a:grpSpLocks/>
                </p:cNvGrpSpPr>
                <p:nvPr/>
              </p:nvGrpSpPr>
              <p:grpSpPr bwMode="auto">
                <a:xfrm>
                  <a:off x="3428" y="2222"/>
                  <a:ext cx="375" cy="847"/>
                  <a:chOff x="1584" y="2064"/>
                  <a:chExt cx="384" cy="867"/>
                </a:xfrm>
              </p:grpSpPr>
              <p:grpSp>
                <p:nvGrpSpPr>
                  <p:cNvPr id="32819" name="Group 149"/>
                  <p:cNvGrpSpPr>
                    <a:grpSpLocks/>
                  </p:cNvGrpSpPr>
                  <p:nvPr/>
                </p:nvGrpSpPr>
                <p:grpSpPr bwMode="auto">
                  <a:xfrm>
                    <a:off x="1584" y="2064"/>
                    <a:ext cx="384" cy="576"/>
                    <a:chOff x="1584" y="2064"/>
                    <a:chExt cx="384" cy="576"/>
                  </a:xfrm>
                </p:grpSpPr>
                <p:sp>
                  <p:nvSpPr>
                    <p:cNvPr id="32821" name="Rectangle 1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84" y="2064"/>
                      <a:ext cx="384" cy="576"/>
                    </a:xfrm>
                    <a:prstGeom prst="rect">
                      <a:avLst/>
                    </a:prstGeom>
                    <a:solidFill>
                      <a:srgbClr val="FF66CC"/>
                    </a:solidFill>
                    <a:ln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32822" name="Oval 1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52" y="2169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32823" name="Oval 1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52" y="2328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32824" name="Oval 1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52" y="2480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</p:grpSp>
              <p:sp>
                <p:nvSpPr>
                  <p:cNvPr id="32820" name="Text Box 15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39" y="2673"/>
                    <a:ext cx="300" cy="25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66CC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381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r>
                      <a:rPr lang="en-US" altLang="en-US" sz="2000" b="0">
                        <a:latin typeface="Gill Sans" charset="0"/>
                        <a:ea typeface="Gill Sans" charset="0"/>
                        <a:cs typeface="Gill Sans" charset="0"/>
                      </a:rPr>
                      <a:t>R</a:t>
                    </a:r>
                    <a:r>
                      <a:rPr lang="en-US" altLang="en-US" sz="2000" b="0" baseline="-25000">
                        <a:latin typeface="Gill Sans" charset="0"/>
                        <a:ea typeface="Gill Sans" charset="0"/>
                        <a:cs typeface="Gill Sans" charset="0"/>
                      </a:rPr>
                      <a:t>4</a:t>
                    </a:r>
                    <a:endParaRPr lang="en-US" altLang="en-US" sz="2000" b="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</p:grpSp>
            <p:sp>
              <p:nvSpPr>
                <p:cNvPr id="32812" name="Line 155"/>
                <p:cNvSpPr>
                  <a:spLocks noChangeShapeType="1"/>
                </p:cNvSpPr>
                <p:nvPr/>
              </p:nvSpPr>
              <p:spPr bwMode="auto">
                <a:xfrm flipV="1">
                  <a:off x="2538" y="1378"/>
                  <a:ext cx="141" cy="23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813" name="Line 156"/>
                <p:cNvSpPr>
                  <a:spLocks noChangeShapeType="1"/>
                </p:cNvSpPr>
                <p:nvPr/>
              </p:nvSpPr>
              <p:spPr bwMode="auto">
                <a:xfrm>
                  <a:off x="2687" y="1220"/>
                  <a:ext cx="326" cy="40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814" name="Line 157"/>
                <p:cNvSpPr>
                  <a:spLocks noChangeShapeType="1"/>
                </p:cNvSpPr>
                <p:nvPr/>
              </p:nvSpPr>
              <p:spPr bwMode="auto">
                <a:xfrm flipV="1">
                  <a:off x="3212" y="1393"/>
                  <a:ext cx="148" cy="24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815" name="Line 158"/>
                <p:cNvSpPr>
                  <a:spLocks noChangeShapeType="1"/>
                </p:cNvSpPr>
                <p:nvPr/>
              </p:nvSpPr>
              <p:spPr bwMode="auto">
                <a:xfrm>
                  <a:off x="3387" y="1222"/>
                  <a:ext cx="229" cy="39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816" name="Line 159"/>
                <p:cNvSpPr>
                  <a:spLocks noChangeShapeType="1"/>
                </p:cNvSpPr>
                <p:nvPr/>
              </p:nvSpPr>
              <p:spPr bwMode="auto">
                <a:xfrm flipH="1" flipV="1">
                  <a:off x="2554" y="1981"/>
                  <a:ext cx="261" cy="36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817" name="Line 160"/>
                <p:cNvSpPr>
                  <a:spLocks noChangeShapeType="1"/>
                </p:cNvSpPr>
                <p:nvPr/>
              </p:nvSpPr>
              <p:spPr bwMode="auto">
                <a:xfrm flipV="1">
                  <a:off x="2821" y="1985"/>
                  <a:ext cx="236" cy="51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818" name="Line 195"/>
                <p:cNvSpPr>
                  <a:spLocks noChangeShapeType="1"/>
                </p:cNvSpPr>
                <p:nvPr/>
              </p:nvSpPr>
              <p:spPr bwMode="auto">
                <a:xfrm flipH="1">
                  <a:off x="3014" y="1933"/>
                  <a:ext cx="505" cy="41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</p:grpSp>
        </p:grpSp>
        <p:sp>
          <p:nvSpPr>
            <p:cNvPr id="32802" name="Text Box 252"/>
            <p:cNvSpPr txBox="1">
              <a:spLocks noChangeArrowheads="1"/>
            </p:cNvSpPr>
            <p:nvPr/>
          </p:nvSpPr>
          <p:spPr bwMode="auto">
            <a:xfrm>
              <a:off x="2216" y="3580"/>
              <a:ext cx="1551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400" b="0" dirty="0">
                  <a:latin typeface="Gill Sans" charset="0"/>
                  <a:ea typeface="Gill Sans" charset="0"/>
                  <a:cs typeface="Gill Sans" charset="0"/>
                </a:rPr>
                <a:t>Allocation Graph</a:t>
              </a:r>
              <a:br>
                <a:rPr lang="en-US" altLang="en-US" sz="2400" b="0" dirty="0">
                  <a:latin typeface="Gill Sans" charset="0"/>
                  <a:ea typeface="Gill Sans" charset="0"/>
                  <a:cs typeface="Gill Sans" charset="0"/>
                </a:rPr>
              </a:br>
              <a:r>
                <a:rPr lang="en-US" altLang="en-US" sz="2400" b="0" dirty="0">
                  <a:latin typeface="Gill Sans" charset="0"/>
                  <a:ea typeface="Gill Sans" charset="0"/>
                  <a:cs typeface="Gill Sans" charset="0"/>
                </a:rPr>
                <a:t>With Deadlock</a:t>
              </a:r>
            </a:p>
          </p:txBody>
        </p:sp>
      </p:grpSp>
      <p:grpSp>
        <p:nvGrpSpPr>
          <p:cNvPr id="528649" name="Group 265"/>
          <p:cNvGrpSpPr>
            <a:grpSpLocks/>
          </p:cNvGrpSpPr>
          <p:nvPr/>
        </p:nvGrpSpPr>
        <p:grpSpPr bwMode="auto">
          <a:xfrm>
            <a:off x="7580313" y="1782764"/>
            <a:ext cx="2855912" cy="4978399"/>
            <a:chOff x="3792" y="1200"/>
            <a:chExt cx="1799" cy="3136"/>
          </a:xfrm>
        </p:grpSpPr>
        <p:grpSp>
          <p:nvGrpSpPr>
            <p:cNvPr id="32775" name="Group 248"/>
            <p:cNvGrpSpPr>
              <a:grpSpLocks/>
            </p:cNvGrpSpPr>
            <p:nvPr/>
          </p:nvGrpSpPr>
          <p:grpSpPr bwMode="auto">
            <a:xfrm>
              <a:off x="3792" y="1200"/>
              <a:ext cx="1753" cy="2400"/>
              <a:chOff x="3792" y="624"/>
              <a:chExt cx="1753" cy="2400"/>
            </a:xfrm>
          </p:grpSpPr>
          <p:sp>
            <p:nvSpPr>
              <p:cNvPr id="32777" name="Rectangle 200"/>
              <p:cNvSpPr>
                <a:spLocks noChangeArrowheads="1"/>
              </p:cNvSpPr>
              <p:nvPr/>
            </p:nvSpPr>
            <p:spPr bwMode="auto">
              <a:xfrm>
                <a:off x="3792" y="624"/>
                <a:ext cx="1753" cy="2400"/>
              </a:xfrm>
              <a:prstGeom prst="rect">
                <a:avLst/>
              </a:prstGeom>
              <a:solidFill>
                <a:srgbClr val="00FFFF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grpSp>
            <p:nvGrpSpPr>
              <p:cNvPr id="32778" name="Group 247"/>
              <p:cNvGrpSpPr>
                <a:grpSpLocks/>
              </p:cNvGrpSpPr>
              <p:nvPr/>
            </p:nvGrpSpPr>
            <p:grpSpPr bwMode="auto">
              <a:xfrm>
                <a:off x="3896" y="749"/>
                <a:ext cx="1471" cy="2086"/>
                <a:chOff x="3896" y="749"/>
                <a:chExt cx="1471" cy="2086"/>
              </a:xfrm>
            </p:grpSpPr>
            <p:sp>
              <p:nvSpPr>
                <p:cNvPr id="32779" name="Oval 202"/>
                <p:cNvSpPr>
                  <a:spLocks noChangeArrowheads="1"/>
                </p:cNvSpPr>
                <p:nvPr/>
              </p:nvSpPr>
              <p:spPr bwMode="auto">
                <a:xfrm>
                  <a:off x="3896" y="1631"/>
                  <a:ext cx="375" cy="375"/>
                </a:xfrm>
                <a:prstGeom prst="ellipse">
                  <a:avLst/>
                </a:prstGeom>
                <a:solidFill>
                  <a:srgbClr val="FF66CC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2000" b="0">
                      <a:latin typeface="Gill Sans" charset="0"/>
                      <a:ea typeface="Gill Sans" charset="0"/>
                      <a:cs typeface="Gill Sans" charset="0"/>
                    </a:rPr>
                    <a:t>T</a:t>
                  </a:r>
                  <a:r>
                    <a:rPr lang="en-US" altLang="en-US" sz="2000" b="0" baseline="-25000">
                      <a:latin typeface="Gill Sans" charset="0"/>
                      <a:ea typeface="Gill Sans" charset="0"/>
                      <a:cs typeface="Gill Sans" charset="0"/>
                    </a:rPr>
                    <a:t>1</a:t>
                  </a:r>
                  <a:endParaRPr lang="en-US" alt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780" name="Oval 203"/>
                <p:cNvSpPr>
                  <a:spLocks noChangeArrowheads="1"/>
                </p:cNvSpPr>
                <p:nvPr/>
              </p:nvSpPr>
              <p:spPr bwMode="auto">
                <a:xfrm>
                  <a:off x="4969" y="770"/>
                  <a:ext cx="375" cy="375"/>
                </a:xfrm>
                <a:prstGeom prst="ellipse">
                  <a:avLst/>
                </a:prstGeom>
                <a:solidFill>
                  <a:srgbClr val="FF66CC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2000" b="0">
                      <a:latin typeface="Gill Sans" charset="0"/>
                      <a:ea typeface="Gill Sans" charset="0"/>
                      <a:cs typeface="Gill Sans" charset="0"/>
                    </a:rPr>
                    <a:t>T</a:t>
                  </a:r>
                  <a:r>
                    <a:rPr lang="en-US" altLang="en-US" sz="2000" b="0" baseline="-25000">
                      <a:latin typeface="Gill Sans" charset="0"/>
                      <a:ea typeface="Gill Sans" charset="0"/>
                      <a:cs typeface="Gill Sans" charset="0"/>
                    </a:rPr>
                    <a:t>2</a:t>
                  </a:r>
                  <a:endParaRPr lang="en-US" alt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781" name="Oval 204"/>
                <p:cNvSpPr>
                  <a:spLocks noChangeArrowheads="1"/>
                </p:cNvSpPr>
                <p:nvPr/>
              </p:nvSpPr>
              <p:spPr bwMode="auto">
                <a:xfrm>
                  <a:off x="4992" y="1632"/>
                  <a:ext cx="375" cy="375"/>
                </a:xfrm>
                <a:prstGeom prst="ellipse">
                  <a:avLst/>
                </a:prstGeom>
                <a:solidFill>
                  <a:srgbClr val="FF66CC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2000" b="0">
                      <a:latin typeface="Gill Sans" charset="0"/>
                      <a:ea typeface="Gill Sans" charset="0"/>
                      <a:cs typeface="Gill Sans" charset="0"/>
                    </a:rPr>
                    <a:t>T</a:t>
                  </a:r>
                  <a:r>
                    <a:rPr lang="en-US" altLang="en-US" sz="2000" b="0" baseline="-25000">
                      <a:latin typeface="Gill Sans" charset="0"/>
                      <a:ea typeface="Gill Sans" charset="0"/>
                      <a:cs typeface="Gill Sans" charset="0"/>
                    </a:rPr>
                    <a:t>3</a:t>
                  </a:r>
                  <a:endParaRPr lang="en-US" alt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grpSp>
              <p:nvGrpSpPr>
                <p:cNvPr id="32782" name="Group 215"/>
                <p:cNvGrpSpPr>
                  <a:grpSpLocks/>
                </p:cNvGrpSpPr>
                <p:nvPr/>
              </p:nvGrpSpPr>
              <p:grpSpPr bwMode="auto">
                <a:xfrm>
                  <a:off x="4368" y="2161"/>
                  <a:ext cx="375" cy="674"/>
                  <a:chOff x="672" y="2112"/>
                  <a:chExt cx="384" cy="690"/>
                </a:xfrm>
              </p:grpSpPr>
              <p:grpSp>
                <p:nvGrpSpPr>
                  <p:cNvPr id="32796" name="Group 216"/>
                  <p:cNvGrpSpPr>
                    <a:grpSpLocks/>
                  </p:cNvGrpSpPr>
                  <p:nvPr/>
                </p:nvGrpSpPr>
                <p:grpSpPr bwMode="auto">
                  <a:xfrm>
                    <a:off x="672" y="2112"/>
                    <a:ext cx="384" cy="432"/>
                    <a:chOff x="672" y="2064"/>
                    <a:chExt cx="384" cy="432"/>
                  </a:xfrm>
                </p:grpSpPr>
                <p:sp>
                  <p:nvSpPr>
                    <p:cNvPr id="32798" name="Rectangle 2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2" y="2064"/>
                      <a:ext cx="384" cy="432"/>
                    </a:xfrm>
                    <a:prstGeom prst="rect">
                      <a:avLst/>
                    </a:prstGeom>
                    <a:solidFill>
                      <a:srgbClr val="FF66CC"/>
                    </a:solidFill>
                    <a:ln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32799" name="Oval 2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0" y="2170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32800" name="Oval 2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0" y="2324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</p:grpSp>
              <p:sp>
                <p:nvSpPr>
                  <p:cNvPr id="32797" name="Text Box 2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7" y="2544"/>
                    <a:ext cx="300" cy="25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66CC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381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r>
                      <a:rPr lang="en-US" altLang="en-US" sz="2000" b="0">
                        <a:latin typeface="Gill Sans" charset="0"/>
                        <a:ea typeface="Gill Sans" charset="0"/>
                        <a:cs typeface="Gill Sans" charset="0"/>
                      </a:rPr>
                      <a:t>R</a:t>
                    </a:r>
                    <a:r>
                      <a:rPr lang="en-US" altLang="en-US" sz="2000" b="0" baseline="-25000">
                        <a:latin typeface="Gill Sans" charset="0"/>
                        <a:ea typeface="Gill Sans" charset="0"/>
                        <a:cs typeface="Gill Sans" charset="0"/>
                      </a:rPr>
                      <a:t>2</a:t>
                    </a:r>
                    <a:endParaRPr lang="en-US" altLang="en-US" sz="2000" b="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</p:grpSp>
            <p:sp>
              <p:nvSpPr>
                <p:cNvPr id="32783" name="Line 228"/>
                <p:cNvSpPr>
                  <a:spLocks noChangeShapeType="1"/>
                </p:cNvSpPr>
                <p:nvPr/>
              </p:nvSpPr>
              <p:spPr bwMode="auto">
                <a:xfrm flipV="1">
                  <a:off x="4178" y="1425"/>
                  <a:ext cx="184" cy="25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784" name="Line 232"/>
                <p:cNvSpPr>
                  <a:spLocks noChangeShapeType="1"/>
                </p:cNvSpPr>
                <p:nvPr/>
              </p:nvSpPr>
              <p:spPr bwMode="auto">
                <a:xfrm flipH="1" flipV="1">
                  <a:off x="4194" y="1969"/>
                  <a:ext cx="355" cy="32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785" name="Line 233"/>
                <p:cNvSpPr>
                  <a:spLocks noChangeShapeType="1"/>
                </p:cNvSpPr>
                <p:nvPr/>
              </p:nvSpPr>
              <p:spPr bwMode="auto">
                <a:xfrm>
                  <a:off x="4547" y="2437"/>
                  <a:ext cx="445" cy="15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786" name="Line 234"/>
                <p:cNvSpPr>
                  <a:spLocks noChangeShapeType="1"/>
                </p:cNvSpPr>
                <p:nvPr/>
              </p:nvSpPr>
              <p:spPr bwMode="auto">
                <a:xfrm flipH="1">
                  <a:off x="4750" y="1926"/>
                  <a:ext cx="274" cy="23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grpSp>
              <p:nvGrpSpPr>
                <p:cNvPr id="32787" name="Group 243"/>
                <p:cNvGrpSpPr>
                  <a:grpSpLocks/>
                </p:cNvGrpSpPr>
                <p:nvPr/>
              </p:nvGrpSpPr>
              <p:grpSpPr bwMode="auto">
                <a:xfrm>
                  <a:off x="4368" y="749"/>
                  <a:ext cx="375" cy="681"/>
                  <a:chOff x="4368" y="749"/>
                  <a:chExt cx="375" cy="681"/>
                </a:xfrm>
              </p:grpSpPr>
              <p:grpSp>
                <p:nvGrpSpPr>
                  <p:cNvPr id="32791" name="Group 237"/>
                  <p:cNvGrpSpPr>
                    <a:grpSpLocks/>
                  </p:cNvGrpSpPr>
                  <p:nvPr/>
                </p:nvGrpSpPr>
                <p:grpSpPr bwMode="auto">
                  <a:xfrm flipV="1">
                    <a:off x="4368" y="1008"/>
                    <a:ext cx="375" cy="422"/>
                    <a:chOff x="672" y="2064"/>
                    <a:chExt cx="384" cy="432"/>
                  </a:xfrm>
                </p:grpSpPr>
                <p:sp>
                  <p:nvSpPr>
                    <p:cNvPr id="32793" name="Rectangle 2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2" y="2064"/>
                      <a:ext cx="384" cy="432"/>
                    </a:xfrm>
                    <a:prstGeom prst="rect">
                      <a:avLst/>
                    </a:prstGeom>
                    <a:solidFill>
                      <a:srgbClr val="FF66CC"/>
                    </a:solidFill>
                    <a:ln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32794" name="Oval 2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0" y="2170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32795" name="Oval 2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0" y="2324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</p:grpSp>
              <p:sp>
                <p:nvSpPr>
                  <p:cNvPr id="32792" name="Text Box 24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16" y="749"/>
                    <a:ext cx="293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66CC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381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r>
                      <a:rPr lang="en-US" altLang="en-US" sz="2000" b="0" dirty="0">
                        <a:latin typeface="Gill Sans" charset="0"/>
                        <a:ea typeface="Gill Sans" charset="0"/>
                        <a:cs typeface="Gill Sans" charset="0"/>
                      </a:rPr>
                      <a:t>R</a:t>
                    </a:r>
                    <a:r>
                      <a:rPr lang="en-US" altLang="en-US" sz="2000" b="0" baseline="-25000" dirty="0">
                        <a:latin typeface="Gill Sans" charset="0"/>
                        <a:ea typeface="Gill Sans" charset="0"/>
                        <a:cs typeface="Gill Sans" charset="0"/>
                      </a:rPr>
                      <a:t>1</a:t>
                    </a:r>
                    <a:endParaRPr lang="en-US" altLang="en-US" sz="2000" b="0" dirty="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</p:grpSp>
            <p:sp>
              <p:nvSpPr>
                <p:cNvPr id="32788" name="Oval 242"/>
                <p:cNvSpPr>
                  <a:spLocks noChangeArrowheads="1"/>
                </p:cNvSpPr>
                <p:nvPr/>
              </p:nvSpPr>
              <p:spPr bwMode="auto">
                <a:xfrm>
                  <a:off x="4992" y="2448"/>
                  <a:ext cx="375" cy="375"/>
                </a:xfrm>
                <a:prstGeom prst="ellipse">
                  <a:avLst/>
                </a:prstGeom>
                <a:solidFill>
                  <a:srgbClr val="FF66CC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2000" b="0">
                      <a:latin typeface="Gill Sans" charset="0"/>
                      <a:ea typeface="Gill Sans" charset="0"/>
                      <a:cs typeface="Gill Sans" charset="0"/>
                    </a:rPr>
                    <a:t>T</a:t>
                  </a:r>
                  <a:r>
                    <a:rPr lang="en-US" altLang="en-US" sz="2000" b="0" baseline="-25000">
                      <a:latin typeface="Gill Sans" charset="0"/>
                      <a:ea typeface="Gill Sans" charset="0"/>
                      <a:cs typeface="Gill Sans" charset="0"/>
                    </a:rPr>
                    <a:t>4</a:t>
                  </a:r>
                  <a:endParaRPr lang="en-US" alt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789" name="Line 244"/>
                <p:cNvSpPr>
                  <a:spLocks noChangeShapeType="1"/>
                </p:cNvSpPr>
                <p:nvPr/>
              </p:nvSpPr>
              <p:spPr bwMode="auto">
                <a:xfrm>
                  <a:off x="4553" y="1302"/>
                  <a:ext cx="465" cy="38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790" name="Line 245"/>
                <p:cNvSpPr>
                  <a:spLocks noChangeShapeType="1"/>
                </p:cNvSpPr>
                <p:nvPr/>
              </p:nvSpPr>
              <p:spPr bwMode="auto">
                <a:xfrm flipV="1">
                  <a:off x="4553" y="1002"/>
                  <a:ext cx="418" cy="15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</p:grpSp>
        </p:grpSp>
        <p:sp>
          <p:nvSpPr>
            <p:cNvPr id="32776" name="Text Box 253"/>
            <p:cNvSpPr txBox="1">
              <a:spLocks noChangeArrowheads="1"/>
            </p:cNvSpPr>
            <p:nvPr/>
          </p:nvSpPr>
          <p:spPr bwMode="auto">
            <a:xfrm>
              <a:off x="4040" y="3580"/>
              <a:ext cx="1551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400" b="0" dirty="0">
                  <a:latin typeface="Gill Sans" charset="0"/>
                  <a:ea typeface="Gill Sans" charset="0"/>
                  <a:cs typeface="Gill Sans" charset="0"/>
                </a:rPr>
                <a:t>Allocation Graph</a:t>
              </a:r>
              <a:br>
                <a:rPr lang="en-US" altLang="en-US" sz="2400" b="0" dirty="0">
                  <a:latin typeface="Gill Sans" charset="0"/>
                  <a:ea typeface="Gill Sans" charset="0"/>
                  <a:cs typeface="Gill Sans" charset="0"/>
                </a:rPr>
              </a:br>
              <a:r>
                <a:rPr lang="en-US" altLang="en-US" sz="2400" b="0" dirty="0">
                  <a:latin typeface="Gill Sans" charset="0"/>
                  <a:ea typeface="Gill Sans" charset="0"/>
                  <a:cs typeface="Gill Sans" charset="0"/>
                </a:rPr>
                <a:t>With Cycle, but</a:t>
              </a:r>
            </a:p>
            <a:p>
              <a:r>
                <a:rPr lang="en-US" altLang="en-US" sz="2400" b="0" dirty="0">
                  <a:latin typeface="Gill Sans" charset="0"/>
                  <a:ea typeface="Gill Sans" charset="0"/>
                  <a:cs typeface="Gill Sans" charset="0"/>
                </a:rPr>
                <a:t>No Deadlock</a:t>
              </a:r>
            </a:p>
          </p:txBody>
        </p:sp>
      </p:grpSp>
      <p:sp>
        <p:nvSpPr>
          <p:cNvPr id="32774" name="Rectangle 262"/>
          <p:cNvSpPr>
            <a:spLocks noGrp="1" noChangeArrowheads="1"/>
          </p:cNvSpPr>
          <p:nvPr>
            <p:ph type="body" idx="1"/>
          </p:nvPr>
        </p:nvSpPr>
        <p:spPr>
          <a:xfrm>
            <a:off x="2006600" y="674688"/>
            <a:ext cx="8001000" cy="12954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Model: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request edge – directed edge </a:t>
            </a:r>
            <a:r>
              <a:rPr lang="en-US" altLang="ko-KR" i="1" dirty="0">
                <a:ea typeface="굴림" panose="020B0600000101010101" pitchFamily="34" charset="-127"/>
              </a:rPr>
              <a:t>T</a:t>
            </a:r>
            <a:r>
              <a:rPr lang="en-US" altLang="ko-KR" baseline="-25000" dirty="0">
                <a:ea typeface="굴림" panose="020B0600000101010101" pitchFamily="34" charset="-127"/>
              </a:rPr>
              <a:t>1 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 </a:t>
            </a:r>
            <a:r>
              <a:rPr lang="en-US" altLang="ko-KR" i="1" dirty="0" err="1">
                <a:ea typeface="굴림" panose="020B0600000101010101" pitchFamily="34" charset="-127"/>
                <a:sym typeface="Symbol" panose="05050102010706020507" pitchFamily="18" charset="2"/>
              </a:rPr>
              <a:t>R</a:t>
            </a:r>
            <a:r>
              <a:rPr lang="en-US" altLang="ko-KR" i="1" baseline="-25000" dirty="0" err="1">
                <a:ea typeface="굴림" panose="020B0600000101010101" pitchFamily="34" charset="-127"/>
                <a:sym typeface="Symbol" panose="05050102010706020507" pitchFamily="18" charset="2"/>
              </a:rPr>
              <a:t>j</a:t>
            </a:r>
            <a:endParaRPr lang="en-US" altLang="ko-KR" i="1" dirty="0">
              <a:ea typeface="굴림" panose="020B0600000101010101" pitchFamily="34" charset="-127"/>
              <a:sym typeface="Symbol" panose="05050102010706020507" pitchFamily="18" charset="2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assignment edge </a:t>
            </a:r>
            <a:r>
              <a:rPr lang="en-US" altLang="ko-KR" dirty="0">
                <a:ea typeface="굴림" panose="020B0600000101010101" pitchFamily="34" charset="-127"/>
              </a:rPr>
              <a:t>– directed edge </a:t>
            </a:r>
            <a:r>
              <a:rPr lang="en-US" altLang="ko-KR" i="1" dirty="0" err="1">
                <a:ea typeface="굴림" panose="020B0600000101010101" pitchFamily="34" charset="-127"/>
              </a:rPr>
              <a:t>R</a:t>
            </a:r>
            <a:r>
              <a:rPr lang="en-US" altLang="ko-KR" i="1" baseline="-25000" dirty="0" err="1">
                <a:ea typeface="굴림" panose="020B0600000101010101" pitchFamily="34" charset="-127"/>
              </a:rPr>
              <a:t>j</a:t>
            </a:r>
            <a:r>
              <a:rPr lang="en-US" altLang="ko-KR" i="1" dirty="0">
                <a:ea typeface="굴림" panose="020B0600000101010101" pitchFamily="34" charset="-127"/>
              </a:rPr>
              <a:t> 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 </a:t>
            </a:r>
            <a:r>
              <a:rPr lang="en-US" altLang="ko-KR" i="1" dirty="0">
                <a:ea typeface="굴림" panose="020B0600000101010101" pitchFamily="34" charset="-127"/>
                <a:sym typeface="Symbol" panose="05050102010706020507" pitchFamily="18" charset="2"/>
              </a:rPr>
              <a:t>T</a:t>
            </a:r>
            <a:r>
              <a:rPr lang="en-US" altLang="ko-KR" i="1" baseline="-25000" dirty="0">
                <a:ea typeface="굴림" panose="020B0600000101010101" pitchFamily="34" charset="-127"/>
                <a:sym typeface="Symbol" panose="05050102010706020507" pitchFamily="18" charset="2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373796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65" name="Group 85"/>
          <p:cNvGrpSpPr>
            <a:grpSpLocks/>
          </p:cNvGrpSpPr>
          <p:nvPr/>
        </p:nvGrpSpPr>
        <p:grpSpPr bwMode="auto">
          <a:xfrm>
            <a:off x="8077201" y="3259138"/>
            <a:ext cx="2016125" cy="2760662"/>
            <a:chOff x="4320" y="1728"/>
            <a:chExt cx="1200" cy="1643"/>
          </a:xfrm>
        </p:grpSpPr>
        <p:sp>
          <p:nvSpPr>
            <p:cNvPr id="34821" name="Rectangle 59"/>
            <p:cNvSpPr>
              <a:spLocks noChangeArrowheads="1"/>
            </p:cNvSpPr>
            <p:nvPr/>
          </p:nvSpPr>
          <p:spPr bwMode="auto">
            <a:xfrm>
              <a:off x="4320" y="1728"/>
              <a:ext cx="1200" cy="1643"/>
            </a:xfrm>
            <a:prstGeom prst="rect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grpSp>
          <p:nvGrpSpPr>
            <p:cNvPr id="34822" name="Group 84"/>
            <p:cNvGrpSpPr>
              <a:grpSpLocks/>
            </p:cNvGrpSpPr>
            <p:nvPr/>
          </p:nvGrpSpPr>
          <p:grpSpPr bwMode="auto">
            <a:xfrm>
              <a:off x="4391" y="1728"/>
              <a:ext cx="1007" cy="1560"/>
              <a:chOff x="4391" y="1728"/>
              <a:chExt cx="1007" cy="1560"/>
            </a:xfrm>
          </p:grpSpPr>
          <p:sp>
            <p:nvSpPr>
              <p:cNvPr id="34823" name="Oval 61"/>
              <p:cNvSpPr>
                <a:spLocks noChangeArrowheads="1"/>
              </p:cNvSpPr>
              <p:nvPr/>
            </p:nvSpPr>
            <p:spPr bwMode="auto">
              <a:xfrm>
                <a:off x="4391" y="2418"/>
                <a:ext cx="257" cy="256"/>
              </a:xfrm>
              <a:prstGeom prst="ellipse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b="0">
                    <a:latin typeface="Gill Sans" charset="0"/>
                    <a:ea typeface="Gill Sans" charset="0"/>
                    <a:cs typeface="Gill Sans" charset="0"/>
                  </a:rPr>
                  <a:t>T</a:t>
                </a:r>
                <a:r>
                  <a:rPr lang="en-US" altLang="en-US" b="0" baseline="-25000">
                    <a:latin typeface="Gill Sans" charset="0"/>
                    <a:ea typeface="Gill Sans" charset="0"/>
                    <a:cs typeface="Gill Sans" charset="0"/>
                  </a:rPr>
                  <a:t>1</a:t>
                </a:r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4824" name="Oval 62"/>
              <p:cNvSpPr>
                <a:spLocks noChangeArrowheads="1"/>
              </p:cNvSpPr>
              <p:nvPr/>
            </p:nvSpPr>
            <p:spPr bwMode="auto">
              <a:xfrm>
                <a:off x="5126" y="1828"/>
                <a:ext cx="256" cy="257"/>
              </a:xfrm>
              <a:prstGeom prst="ellipse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b="0">
                    <a:latin typeface="Gill Sans" charset="0"/>
                    <a:ea typeface="Gill Sans" charset="0"/>
                    <a:cs typeface="Gill Sans" charset="0"/>
                  </a:rPr>
                  <a:t>T</a:t>
                </a:r>
                <a:r>
                  <a:rPr lang="en-US" altLang="en-US" b="0" baseline="-25000">
                    <a:latin typeface="Gill Sans" charset="0"/>
                    <a:ea typeface="Gill Sans" charset="0"/>
                    <a:cs typeface="Gill Sans" charset="0"/>
                  </a:rPr>
                  <a:t>2</a:t>
                </a:r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4825" name="Oval 63"/>
              <p:cNvSpPr>
                <a:spLocks noChangeArrowheads="1"/>
              </p:cNvSpPr>
              <p:nvPr/>
            </p:nvSpPr>
            <p:spPr bwMode="auto">
              <a:xfrm>
                <a:off x="5141" y="2418"/>
                <a:ext cx="257" cy="257"/>
              </a:xfrm>
              <a:prstGeom prst="ellipse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b="0">
                    <a:latin typeface="Gill Sans" charset="0"/>
                    <a:ea typeface="Gill Sans" charset="0"/>
                    <a:cs typeface="Gill Sans" charset="0"/>
                  </a:rPr>
                  <a:t>T</a:t>
                </a:r>
                <a:r>
                  <a:rPr lang="en-US" altLang="en-US" b="0" baseline="-25000">
                    <a:latin typeface="Gill Sans" charset="0"/>
                    <a:ea typeface="Gill Sans" charset="0"/>
                    <a:cs typeface="Gill Sans" charset="0"/>
                  </a:rPr>
                  <a:t>3</a:t>
                </a:r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grpSp>
            <p:nvGrpSpPr>
              <p:cNvPr id="34826" name="Group 64"/>
              <p:cNvGrpSpPr>
                <a:grpSpLocks/>
              </p:cNvGrpSpPr>
              <p:nvPr/>
            </p:nvGrpSpPr>
            <p:grpSpPr bwMode="auto">
              <a:xfrm>
                <a:off x="4715" y="2779"/>
                <a:ext cx="262" cy="509"/>
                <a:chOff x="672" y="2112"/>
                <a:chExt cx="391" cy="763"/>
              </a:xfrm>
            </p:grpSpPr>
            <p:grpSp>
              <p:nvGrpSpPr>
                <p:cNvPr id="34839" name="Group 65"/>
                <p:cNvGrpSpPr>
                  <a:grpSpLocks/>
                </p:cNvGrpSpPr>
                <p:nvPr/>
              </p:nvGrpSpPr>
              <p:grpSpPr bwMode="auto">
                <a:xfrm>
                  <a:off x="672" y="2112"/>
                  <a:ext cx="384" cy="432"/>
                  <a:chOff x="672" y="2064"/>
                  <a:chExt cx="384" cy="432"/>
                </a:xfrm>
              </p:grpSpPr>
              <p:sp>
                <p:nvSpPr>
                  <p:cNvPr id="34841" name="Rectangle 66"/>
                  <p:cNvSpPr>
                    <a:spLocks noChangeArrowheads="1"/>
                  </p:cNvSpPr>
                  <p:nvPr/>
                </p:nvSpPr>
                <p:spPr bwMode="auto">
                  <a:xfrm>
                    <a:off x="672" y="2064"/>
                    <a:ext cx="384" cy="432"/>
                  </a:xfrm>
                  <a:prstGeom prst="rect">
                    <a:avLst/>
                  </a:prstGeom>
                  <a:solidFill>
                    <a:srgbClr val="FF66CC"/>
                  </a:solidFill>
                  <a:ln w="38100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endParaRPr lang="en-US" altLang="en-US" b="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  <p:sp>
                <p:nvSpPr>
                  <p:cNvPr id="34842" name="Oval 67"/>
                  <p:cNvSpPr>
                    <a:spLocks noChangeArrowheads="1"/>
                  </p:cNvSpPr>
                  <p:nvPr/>
                </p:nvSpPr>
                <p:spPr bwMode="auto">
                  <a:xfrm>
                    <a:off x="840" y="2170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endParaRPr lang="en-US" altLang="en-US" b="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  <p:sp>
                <p:nvSpPr>
                  <p:cNvPr id="34843" name="Oval 68"/>
                  <p:cNvSpPr>
                    <a:spLocks noChangeArrowheads="1"/>
                  </p:cNvSpPr>
                  <p:nvPr/>
                </p:nvSpPr>
                <p:spPr bwMode="auto">
                  <a:xfrm>
                    <a:off x="840" y="2324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endParaRPr lang="en-US" altLang="en-US" b="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</p:grpSp>
            <p:sp>
              <p:nvSpPr>
                <p:cNvPr id="34840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675" y="2546"/>
                  <a:ext cx="388" cy="32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66CC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b="0">
                      <a:latin typeface="Gill Sans" charset="0"/>
                      <a:ea typeface="Gill Sans" charset="0"/>
                      <a:cs typeface="Gill Sans" charset="0"/>
                    </a:rPr>
                    <a:t>R</a:t>
                  </a:r>
                  <a:r>
                    <a:rPr lang="en-US" altLang="en-US" b="0" baseline="-25000">
                      <a:latin typeface="Gill Sans" charset="0"/>
                      <a:ea typeface="Gill Sans" charset="0"/>
                      <a:cs typeface="Gill Sans" charset="0"/>
                    </a:rPr>
                    <a:t>2</a:t>
                  </a:r>
                  <a:endParaRPr lang="en-US" alt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</p:grpSp>
          <p:sp>
            <p:nvSpPr>
              <p:cNvPr id="34827" name="Line 70"/>
              <p:cNvSpPr>
                <a:spLocks noChangeShapeType="1"/>
              </p:cNvSpPr>
              <p:nvPr/>
            </p:nvSpPr>
            <p:spPr bwMode="auto">
              <a:xfrm flipV="1">
                <a:off x="4584" y="2277"/>
                <a:ext cx="126" cy="17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4828" name="Line 71"/>
              <p:cNvSpPr>
                <a:spLocks noChangeShapeType="1"/>
              </p:cNvSpPr>
              <p:nvPr/>
            </p:nvSpPr>
            <p:spPr bwMode="auto">
              <a:xfrm flipH="1" flipV="1">
                <a:off x="4595" y="2649"/>
                <a:ext cx="243" cy="22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4829" name="Line 72"/>
              <p:cNvSpPr>
                <a:spLocks noChangeShapeType="1"/>
              </p:cNvSpPr>
              <p:nvPr/>
            </p:nvSpPr>
            <p:spPr bwMode="auto">
              <a:xfrm>
                <a:off x="4837" y="2969"/>
                <a:ext cx="304" cy="10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4830" name="Line 73"/>
              <p:cNvSpPr>
                <a:spLocks noChangeShapeType="1"/>
              </p:cNvSpPr>
              <p:nvPr/>
            </p:nvSpPr>
            <p:spPr bwMode="auto">
              <a:xfrm flipH="1">
                <a:off x="4976" y="2619"/>
                <a:ext cx="187" cy="16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grpSp>
            <p:nvGrpSpPr>
              <p:cNvPr id="34831" name="Group 75"/>
              <p:cNvGrpSpPr>
                <a:grpSpLocks/>
              </p:cNvGrpSpPr>
              <p:nvPr/>
            </p:nvGrpSpPr>
            <p:grpSpPr bwMode="auto">
              <a:xfrm flipV="1">
                <a:off x="4714" y="1991"/>
                <a:ext cx="257" cy="289"/>
                <a:chOff x="672" y="2064"/>
                <a:chExt cx="384" cy="432"/>
              </a:xfrm>
            </p:grpSpPr>
            <p:sp>
              <p:nvSpPr>
                <p:cNvPr id="34836" name="Rectangle 76"/>
                <p:cNvSpPr>
                  <a:spLocks noChangeArrowheads="1"/>
                </p:cNvSpPr>
                <p:nvPr/>
              </p:nvSpPr>
              <p:spPr bwMode="auto">
                <a:xfrm>
                  <a:off x="672" y="2064"/>
                  <a:ext cx="384" cy="432"/>
                </a:xfrm>
                <a:prstGeom prst="rect">
                  <a:avLst/>
                </a:prstGeom>
                <a:solidFill>
                  <a:srgbClr val="FF66CC"/>
                </a:solidFill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en-US" alt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4837" name="Oval 77"/>
                <p:cNvSpPr>
                  <a:spLocks noChangeArrowheads="1"/>
                </p:cNvSpPr>
                <p:nvPr/>
              </p:nvSpPr>
              <p:spPr bwMode="auto">
                <a:xfrm>
                  <a:off x="840" y="217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en-US" alt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4838" name="Oval 78"/>
                <p:cNvSpPr>
                  <a:spLocks noChangeArrowheads="1"/>
                </p:cNvSpPr>
                <p:nvPr/>
              </p:nvSpPr>
              <p:spPr bwMode="auto">
                <a:xfrm>
                  <a:off x="840" y="232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en-US" alt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</p:grpSp>
          <p:sp>
            <p:nvSpPr>
              <p:cNvPr id="34832" name="Text Box 79"/>
              <p:cNvSpPr txBox="1">
                <a:spLocks noChangeArrowheads="1"/>
              </p:cNvSpPr>
              <p:nvPr/>
            </p:nvSpPr>
            <p:spPr bwMode="auto">
              <a:xfrm>
                <a:off x="4712" y="1728"/>
                <a:ext cx="260" cy="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b="0">
                    <a:latin typeface="Gill Sans" charset="0"/>
                    <a:ea typeface="Gill Sans" charset="0"/>
                    <a:cs typeface="Gill Sans" charset="0"/>
                  </a:rPr>
                  <a:t>R</a:t>
                </a:r>
                <a:r>
                  <a:rPr lang="en-US" altLang="en-US" b="0" baseline="-25000">
                    <a:latin typeface="Gill Sans" charset="0"/>
                    <a:ea typeface="Gill Sans" charset="0"/>
                    <a:cs typeface="Gill Sans" charset="0"/>
                  </a:rPr>
                  <a:t>1</a:t>
                </a:r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4833" name="Oval 80"/>
              <p:cNvSpPr>
                <a:spLocks noChangeArrowheads="1"/>
              </p:cNvSpPr>
              <p:nvPr/>
            </p:nvSpPr>
            <p:spPr bwMode="auto">
              <a:xfrm>
                <a:off x="5141" y="2977"/>
                <a:ext cx="257" cy="256"/>
              </a:xfrm>
              <a:prstGeom prst="ellipse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b="0">
                    <a:latin typeface="Gill Sans" charset="0"/>
                    <a:ea typeface="Gill Sans" charset="0"/>
                    <a:cs typeface="Gill Sans" charset="0"/>
                  </a:rPr>
                  <a:t>T</a:t>
                </a:r>
                <a:r>
                  <a:rPr lang="en-US" altLang="en-US" b="0" baseline="-25000">
                    <a:latin typeface="Gill Sans" charset="0"/>
                    <a:ea typeface="Gill Sans" charset="0"/>
                    <a:cs typeface="Gill Sans" charset="0"/>
                  </a:rPr>
                  <a:t>4</a:t>
                </a:r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4834" name="Line 81"/>
              <p:cNvSpPr>
                <a:spLocks noChangeShapeType="1"/>
              </p:cNvSpPr>
              <p:nvPr/>
            </p:nvSpPr>
            <p:spPr bwMode="auto">
              <a:xfrm>
                <a:off x="4841" y="2192"/>
                <a:ext cx="318" cy="26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4835" name="Line 82"/>
              <p:cNvSpPr>
                <a:spLocks noChangeShapeType="1"/>
              </p:cNvSpPr>
              <p:nvPr/>
            </p:nvSpPr>
            <p:spPr bwMode="auto">
              <a:xfrm flipV="1">
                <a:off x="4841" y="1987"/>
                <a:ext cx="286" cy="10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</p:grpSp>
      <p:sp>
        <p:nvSpPr>
          <p:cNvPr id="34819" name="Rectangle 5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Deadlock Detection Algorithm</a:t>
            </a:r>
          </a:p>
        </p:txBody>
      </p:sp>
      <p:sp>
        <p:nvSpPr>
          <p:cNvPr id="532536" name="Rectangle 56"/>
          <p:cNvSpPr>
            <a:spLocks noGrp="1" noChangeArrowheads="1"/>
          </p:cNvSpPr>
          <p:nvPr>
            <p:ph type="body" idx="1"/>
          </p:nvPr>
        </p:nvSpPr>
        <p:spPr>
          <a:xfrm>
            <a:off x="914400" y="767346"/>
            <a:ext cx="10287000" cy="5867400"/>
          </a:xfrm>
        </p:spPr>
        <p:txBody>
          <a:bodyPr/>
          <a:lstStyle/>
          <a:p>
            <a:pPr>
              <a:spcBef>
                <a:spcPct val="25000"/>
              </a:spcBef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Let </a:t>
            </a:r>
            <a:r>
              <a:rPr lang="en-US" altLang="ko-KR" dirty="0">
                <a:ea typeface="굴림" panose="020B0600000101010101" pitchFamily="34" charset="-127"/>
              </a:rPr>
              <a:t>[X] </a:t>
            </a:r>
            <a:r>
              <a:rPr lang="en-US" altLang="ko-KR" dirty="0" smtClean="0">
                <a:ea typeface="굴림" panose="020B0600000101010101" pitchFamily="34" charset="-127"/>
              </a:rPr>
              <a:t>represent </a:t>
            </a:r>
            <a:r>
              <a:rPr lang="en-US" altLang="ko-KR" dirty="0">
                <a:ea typeface="굴림" panose="020B0600000101010101" pitchFamily="34" charset="-127"/>
              </a:rPr>
              <a:t>an m-</a:t>
            </a:r>
            <a:r>
              <a:rPr lang="en-US" altLang="ko-KR" dirty="0" err="1">
                <a:ea typeface="굴림" panose="020B0600000101010101" pitchFamily="34" charset="-127"/>
              </a:rPr>
              <a:t>ary</a:t>
            </a:r>
            <a:r>
              <a:rPr lang="en-US" altLang="ko-KR" dirty="0">
                <a:ea typeface="굴림" panose="020B0600000101010101" pitchFamily="34" charset="-127"/>
              </a:rPr>
              <a:t> vector of non-negative </a:t>
            </a:r>
            <a:r>
              <a:rPr lang="en-US" altLang="ko-KR" dirty="0" smtClean="0">
                <a:ea typeface="굴림" panose="020B0600000101010101" pitchFamily="34" charset="-127"/>
              </a:rPr>
              <a:t>integers 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(</a:t>
            </a:r>
            <a:r>
              <a:rPr lang="en-US" altLang="ko-KR" dirty="0">
                <a:ea typeface="굴림" panose="020B0600000101010101" pitchFamily="34" charset="-127"/>
              </a:rPr>
              <a:t>quantities of resources of each type):</a:t>
            </a:r>
          </a:p>
          <a:p>
            <a:pPr lvl="1">
              <a:spcBef>
                <a:spcPct val="25000"/>
              </a:spcBef>
              <a:buNone/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altLang="ko-KR" sz="1900" dirty="0" err="1">
                <a:latin typeface="Consolas" charset="0"/>
                <a:ea typeface="Consolas" charset="0"/>
                <a:cs typeface="Consolas" charset="0"/>
              </a:rPr>
              <a:t>FreeResources</a:t>
            </a: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]: </a:t>
            </a:r>
            <a:r>
              <a:rPr lang="en-US" altLang="ko-KR" sz="1900" dirty="0">
                <a:ea typeface="굴림" panose="020B0600000101010101" pitchFamily="34" charset="-127"/>
              </a:rPr>
              <a:t>	Current free resources each type</a:t>
            </a:r>
            <a:br>
              <a:rPr lang="en-US" altLang="ko-KR" sz="1900" dirty="0">
                <a:ea typeface="굴림" panose="020B0600000101010101" pitchFamily="34" charset="-127"/>
              </a:rPr>
            </a:b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altLang="ko-KR" sz="1900" dirty="0" err="1">
                <a:latin typeface="Consolas" charset="0"/>
                <a:ea typeface="Consolas" charset="0"/>
                <a:cs typeface="Consolas" charset="0"/>
              </a:rPr>
              <a:t>Request</a:t>
            </a:r>
            <a:r>
              <a:rPr lang="en-US" altLang="ko-KR" sz="1900" baseline="-25000" dirty="0" err="1">
                <a:latin typeface="Consolas" charset="0"/>
                <a:ea typeface="Consolas" charset="0"/>
                <a:cs typeface="Consolas" charset="0"/>
              </a:rPr>
              <a:t>X</a:t>
            </a: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]:</a:t>
            </a:r>
            <a:r>
              <a:rPr lang="en-US" altLang="ko-KR" sz="1900" dirty="0">
                <a:ea typeface="굴림" panose="020B0600000101010101" pitchFamily="34" charset="-127"/>
              </a:rPr>
              <a:t>	Current requests from thread X</a:t>
            </a:r>
            <a:br>
              <a:rPr lang="en-US" altLang="ko-KR" sz="1900" dirty="0">
                <a:ea typeface="굴림" panose="020B0600000101010101" pitchFamily="34" charset="-127"/>
              </a:rPr>
            </a:b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	[</a:t>
            </a:r>
            <a:r>
              <a:rPr lang="en-US" altLang="ko-KR" sz="1900" dirty="0" err="1">
                <a:latin typeface="Consolas" charset="0"/>
                <a:ea typeface="Consolas" charset="0"/>
                <a:cs typeface="Consolas" charset="0"/>
              </a:rPr>
              <a:t>Alloc</a:t>
            </a:r>
            <a:r>
              <a:rPr lang="en-US" altLang="ko-KR" sz="1900" baseline="-25000" dirty="0" err="1">
                <a:latin typeface="Consolas" charset="0"/>
                <a:ea typeface="Consolas" charset="0"/>
                <a:cs typeface="Consolas" charset="0"/>
              </a:rPr>
              <a:t>X</a:t>
            </a: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]:</a:t>
            </a:r>
            <a:r>
              <a:rPr lang="en-US" altLang="ko-KR" sz="1900" dirty="0">
                <a:latin typeface="Courier New" panose="02070309020205020404" pitchFamily="49" charset="0"/>
                <a:ea typeface="굴림" panose="020B0600000101010101" pitchFamily="34" charset="-127"/>
              </a:rPr>
              <a:t>	</a:t>
            </a:r>
            <a:r>
              <a:rPr lang="en-US" altLang="ko-KR" sz="1900" dirty="0">
                <a:ea typeface="굴림" panose="020B0600000101010101" pitchFamily="34" charset="-127"/>
              </a:rPr>
              <a:t>Current resources held by thread X</a:t>
            </a:r>
          </a:p>
          <a:p>
            <a:pPr>
              <a:spcBef>
                <a:spcPct val="25000"/>
              </a:spcBef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See if tasks can eventually terminate on their own</a:t>
            </a:r>
          </a:p>
          <a:p>
            <a:pPr>
              <a:spcBef>
                <a:spcPct val="25000"/>
              </a:spcBef>
              <a:buNone/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r>
              <a:rPr lang="en-US" altLang="ko-KR" sz="1900" dirty="0">
                <a:ea typeface="굴림" panose="020B0600000101010101" pitchFamily="34" charset="-127"/>
              </a:rPr>
              <a:t>		</a:t>
            </a: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[Avail] = [</a:t>
            </a:r>
            <a:r>
              <a:rPr lang="en-US" altLang="ko-KR" sz="1900" dirty="0" err="1">
                <a:latin typeface="Consolas" charset="0"/>
                <a:ea typeface="Consolas" charset="0"/>
                <a:cs typeface="Consolas" charset="0"/>
              </a:rPr>
              <a:t>FreeResources</a:t>
            </a: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] </a:t>
            </a:r>
            <a:b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	Add all nodes to UNFINISHED 	</a:t>
            </a:r>
            <a:b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	do {</a:t>
            </a:r>
          </a:p>
          <a:p>
            <a:pPr>
              <a:spcBef>
                <a:spcPct val="25000"/>
              </a:spcBef>
              <a:buNone/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			done = true</a:t>
            </a:r>
            <a:b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altLang="ko-KR" sz="1900" dirty="0" err="1">
                <a:latin typeface="Consolas" charset="0"/>
                <a:ea typeface="Consolas" charset="0"/>
                <a:cs typeface="Consolas" charset="0"/>
              </a:rPr>
              <a:t>Foreach</a:t>
            </a: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 node in UNFINISHED {	</a:t>
            </a:r>
            <a:b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			if ([</a:t>
            </a:r>
            <a:r>
              <a:rPr lang="en-US" altLang="ko-KR" sz="1900" dirty="0" err="1">
                <a:latin typeface="Consolas" charset="0"/>
                <a:ea typeface="Consolas" charset="0"/>
                <a:cs typeface="Consolas" charset="0"/>
              </a:rPr>
              <a:t>Request</a:t>
            </a:r>
            <a:r>
              <a:rPr lang="en-US" altLang="ko-KR" sz="1900" baseline="-25000" dirty="0" err="1">
                <a:latin typeface="Consolas" charset="0"/>
                <a:ea typeface="Consolas" charset="0"/>
                <a:cs typeface="Consolas" charset="0"/>
              </a:rPr>
              <a:t>node</a:t>
            </a: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] &lt;= [Avail]) {</a:t>
            </a:r>
            <a:b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				remove node from UNFINISHED</a:t>
            </a:r>
            <a:b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				[Avail] = [Avail] + [</a:t>
            </a:r>
            <a:r>
              <a:rPr lang="en-US" altLang="ko-KR" sz="1900" dirty="0" err="1">
                <a:latin typeface="Consolas" charset="0"/>
                <a:ea typeface="Consolas" charset="0"/>
                <a:cs typeface="Consolas" charset="0"/>
              </a:rPr>
              <a:t>Alloc</a:t>
            </a:r>
            <a:r>
              <a:rPr lang="en-US" altLang="ko-KR" sz="1900" baseline="-25000" dirty="0" err="1">
                <a:latin typeface="Consolas" charset="0"/>
                <a:ea typeface="Consolas" charset="0"/>
                <a:cs typeface="Consolas" charset="0"/>
              </a:rPr>
              <a:t>node</a:t>
            </a: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]</a:t>
            </a:r>
            <a:b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				done = false</a:t>
            </a:r>
            <a:b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			}</a:t>
            </a:r>
            <a:b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		}</a:t>
            </a:r>
            <a:b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	} until(done)		</a:t>
            </a:r>
            <a:r>
              <a:rPr lang="en-US" altLang="ko-KR" sz="1900" dirty="0">
                <a:ea typeface="굴림" panose="020B0600000101010101" pitchFamily="34" charset="-127"/>
              </a:rPr>
              <a:t>		</a:t>
            </a:r>
          </a:p>
          <a:p>
            <a:pPr>
              <a:spcBef>
                <a:spcPct val="25000"/>
              </a:spcBef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Nodes left in 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UNFINISHED</a:t>
            </a:r>
            <a:r>
              <a:rPr lang="en-US" altLang="ko-KR" dirty="0">
                <a:ea typeface="굴림" panose="020B0600000101010101" pitchFamily="34" charset="-127"/>
              </a:rPr>
              <a:t> 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 deadlocked</a:t>
            </a:r>
          </a:p>
        </p:txBody>
      </p:sp>
    </p:spTree>
    <p:extLst>
      <p:ext uri="{BB962C8B-B14F-4D97-AF65-F5344CB8AC3E}">
        <p14:creationId xmlns:p14="http://schemas.microsoft.com/office/powerpoint/2010/main" val="2067945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36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BD427-C788-4D03-9606-C97787A3D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152400"/>
            <a:ext cx="8382000" cy="533400"/>
          </a:xfrm>
        </p:spPr>
        <p:txBody>
          <a:bodyPr/>
          <a:lstStyle/>
          <a:p>
            <a:r>
              <a:rPr lang="en-US" dirty="0"/>
              <a:t>How should a system deal with deadlock?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0AD13-7106-47CC-B3AE-A7E15DBF56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Four </a:t>
            </a:r>
            <a:r>
              <a:rPr lang="en-US" dirty="0"/>
              <a:t>different approaches:</a:t>
            </a:r>
          </a:p>
          <a:p>
            <a:pPr marL="457200" indent="-457200">
              <a:buFont typeface="+mj-lt"/>
              <a:buAutoNum type="arabicPeriod"/>
            </a:pPr>
            <a:r>
              <a:rPr lang="en-US" u="sng" dirty="0" smtClean="0"/>
              <a:t>Deadlock </a:t>
            </a:r>
            <a:r>
              <a:rPr lang="en-US" u="sng" dirty="0"/>
              <a:t>prevention</a:t>
            </a:r>
            <a:r>
              <a:rPr lang="en-US" dirty="0"/>
              <a:t>: write your code in a way that it isn’t prone to deadlock</a:t>
            </a:r>
          </a:p>
          <a:p>
            <a:pPr marL="457200" indent="-457200">
              <a:buFont typeface="+mj-lt"/>
              <a:buAutoNum type="arabicPeriod"/>
            </a:pPr>
            <a:r>
              <a:rPr lang="en-US" u="sng" dirty="0"/>
              <a:t>Deadlock recovery</a:t>
            </a:r>
            <a:r>
              <a:rPr lang="en-US" dirty="0"/>
              <a:t>: let deadlock happen, and then figure out how to recover from </a:t>
            </a:r>
            <a:r>
              <a:rPr lang="en-US" dirty="0" smtClean="0"/>
              <a:t>it</a:t>
            </a:r>
          </a:p>
          <a:p>
            <a:pPr marL="457200" indent="-457200">
              <a:buFont typeface="+mj-lt"/>
              <a:buAutoNum type="arabicPeriod"/>
            </a:pPr>
            <a:r>
              <a:rPr lang="en-US" u="sng" dirty="0"/>
              <a:t>Deadlock avoidance</a:t>
            </a:r>
            <a:r>
              <a:rPr lang="en-US" dirty="0"/>
              <a:t>: dynamically delay resource requests so deadlock doesn’t </a:t>
            </a:r>
            <a:r>
              <a:rPr lang="en-US" dirty="0" smtClean="0"/>
              <a:t>happen</a:t>
            </a:r>
          </a:p>
          <a:p>
            <a:pPr marL="457200" indent="-457200">
              <a:buFont typeface="+mj-lt"/>
              <a:buAutoNum type="arabicPeriod"/>
            </a:pPr>
            <a:r>
              <a:rPr lang="en-US" u="sng" dirty="0" smtClean="0"/>
              <a:t>Deadlock denial</a:t>
            </a:r>
            <a:r>
              <a:rPr lang="en-US" dirty="0" smtClean="0"/>
              <a:t>: ignore the possibility of deadlock</a:t>
            </a:r>
            <a:endParaRPr lang="en-US" u="sng" dirty="0"/>
          </a:p>
          <a:p>
            <a:endParaRPr lang="en-US" dirty="0"/>
          </a:p>
          <a:p>
            <a:r>
              <a:rPr lang="en-US" dirty="0"/>
              <a:t>Modern operating systems:</a:t>
            </a:r>
          </a:p>
          <a:p>
            <a:pPr lvl="1"/>
            <a:r>
              <a:rPr lang="en-US" dirty="0"/>
              <a:t>Make sure the </a:t>
            </a:r>
            <a:r>
              <a:rPr lang="en-US" i="1" dirty="0"/>
              <a:t>system</a:t>
            </a:r>
            <a:r>
              <a:rPr lang="en-US" dirty="0"/>
              <a:t> isn’t involved in any deadlock</a:t>
            </a:r>
          </a:p>
          <a:p>
            <a:pPr lvl="1"/>
            <a:r>
              <a:rPr lang="en-US" dirty="0"/>
              <a:t>Ignore deadlock in applications</a:t>
            </a:r>
          </a:p>
          <a:p>
            <a:pPr lvl="2"/>
            <a:r>
              <a:rPr lang="en-US" dirty="0"/>
              <a:t>“Ostrich Algorithm”</a:t>
            </a:r>
          </a:p>
        </p:txBody>
      </p:sp>
    </p:spTree>
    <p:extLst>
      <p:ext uri="{BB962C8B-B14F-4D97-AF65-F5344CB8AC3E}">
        <p14:creationId xmlns:p14="http://schemas.microsoft.com/office/powerpoint/2010/main" val="15262675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B1CC2-9115-43C1-A794-0438E669D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Stride </a:t>
            </a:r>
            <a:r>
              <a:rPr lang="en-US" dirty="0"/>
              <a:t>Scheduling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AFA3B6-6B5A-4D49-92A8-6A479E8E5A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Achieve proportional share scheduling without resorting to randomness, and overcome the “law of small numbers” problem.</a:t>
                </a:r>
              </a:p>
              <a:p>
                <a:r>
                  <a:rPr lang="en-US" dirty="0"/>
                  <a:t>“Stride” of each job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𝑏𝑖𝑔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𝑊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larger your share of tickets, the smaller your stride</a:t>
                </a:r>
              </a:p>
              <a:p>
                <a:pPr lvl="1"/>
                <a:r>
                  <a:rPr lang="en-US" dirty="0"/>
                  <a:t>Ex: W = 10,000,  A=100 tickets, B=50, C=250</a:t>
                </a:r>
              </a:p>
              <a:p>
                <a:pPr lvl="1"/>
                <a:r>
                  <a:rPr lang="en-US" dirty="0"/>
                  <a:t>A stride: 100, B: 200, C: 40</a:t>
                </a:r>
              </a:p>
              <a:p>
                <a:r>
                  <a:rPr lang="en-US" dirty="0"/>
                  <a:t>Each job as a “pass” counter </a:t>
                </a:r>
              </a:p>
              <a:p>
                <a:r>
                  <a:rPr lang="en-US" dirty="0"/>
                  <a:t>Scheduler: pick job with lowest </a:t>
                </a:r>
                <a:r>
                  <a:rPr lang="en-US" i="1" dirty="0"/>
                  <a:t>pass</a:t>
                </a:r>
                <a:r>
                  <a:rPr lang="en-US" dirty="0"/>
                  <a:t>, runs it, add its </a:t>
                </a:r>
                <a:r>
                  <a:rPr lang="en-US" i="1" dirty="0"/>
                  <a:t>stride</a:t>
                </a:r>
                <a:r>
                  <a:rPr lang="en-US" dirty="0"/>
                  <a:t> to its </a:t>
                </a:r>
                <a:r>
                  <a:rPr lang="en-US" i="1" dirty="0"/>
                  <a:t>pass</a:t>
                </a:r>
              </a:p>
              <a:p>
                <a:r>
                  <a:rPr lang="en-US" dirty="0"/>
                  <a:t>Low-stride jobs (lots of tickets) run more often</a:t>
                </a:r>
              </a:p>
              <a:p>
                <a:pPr lvl="1"/>
                <a:r>
                  <a:rPr lang="en-US" dirty="0"/>
                  <a:t>Job with twice the tickets gets to run twice as often</a:t>
                </a:r>
              </a:p>
              <a:p>
                <a:r>
                  <a:rPr lang="en-US" dirty="0"/>
                  <a:t>Some messiness of counter wrap-around, new jobs, 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AFA3B6-6B5A-4D49-92A8-6A479E8E5A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50" t="-15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33070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152400"/>
            <a:ext cx="7162800" cy="5334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altLang="ko-KR" sz="2800" dirty="0">
                <a:ea typeface="굴림" panose="020B0600000101010101" pitchFamily="34" charset="-127"/>
              </a:rPr>
              <a:t>Techniques for Preventing Deadlock</a:t>
            </a:r>
          </a:p>
        </p:txBody>
      </p:sp>
      <p:sp>
        <p:nvSpPr>
          <p:cNvPr id="64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10972800" cy="6172200"/>
          </a:xfrm>
        </p:spPr>
        <p:txBody>
          <a:bodyPr/>
          <a:lstStyle/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Infinite </a:t>
            </a:r>
            <a:r>
              <a:rPr lang="en-US" altLang="ko-KR" dirty="0">
                <a:ea typeface="굴림" panose="020B0600000101010101" pitchFamily="34" charset="-127"/>
              </a:rPr>
              <a:t>resources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Include enough resources so that no one ever runs out of resources. </a:t>
            </a:r>
            <a:r>
              <a:rPr lang="en-US" altLang="ko-KR" dirty="0" smtClean="0">
                <a:ea typeface="굴림" panose="020B0600000101010101" pitchFamily="34" charset="-127"/>
              </a:rPr>
              <a:t/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Doesn’t </a:t>
            </a:r>
            <a:r>
              <a:rPr lang="en-US" altLang="ko-KR" dirty="0">
                <a:ea typeface="굴림" panose="020B0600000101010101" pitchFamily="34" charset="-127"/>
              </a:rPr>
              <a:t>have to be infinite, just large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Give illusion of infinite resources (e.g. virtual memory)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Examples:</a:t>
            </a:r>
          </a:p>
          <a:p>
            <a:pPr lvl="2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Bay bridge with 12,000 lanes.  Never wait!</a:t>
            </a:r>
          </a:p>
          <a:p>
            <a:pPr lvl="2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Infinite disk space (not realistic yet?)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No Sharing of resources (totally independent threads)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Not very realistic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Don’t allow waiting 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How the phone company avoids deadlock</a:t>
            </a:r>
          </a:p>
          <a:p>
            <a:pPr lvl="2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Call </a:t>
            </a:r>
            <a:r>
              <a:rPr lang="en-US" altLang="ko-KR" dirty="0" smtClean="0">
                <a:ea typeface="굴림" panose="020B0600000101010101" pitchFamily="34" charset="-127"/>
              </a:rPr>
              <a:t>Mom </a:t>
            </a:r>
            <a:r>
              <a:rPr lang="en-US" altLang="ko-KR" dirty="0">
                <a:ea typeface="굴림" panose="020B0600000101010101" pitchFamily="34" charset="-127"/>
              </a:rPr>
              <a:t>in Toledo, works </a:t>
            </a:r>
            <a:r>
              <a:rPr lang="en-US" altLang="ko-KR" dirty="0" smtClean="0">
                <a:ea typeface="굴림" panose="020B0600000101010101" pitchFamily="34" charset="-127"/>
              </a:rPr>
              <a:t>way </a:t>
            </a:r>
            <a:r>
              <a:rPr lang="en-US" altLang="ko-KR" dirty="0">
                <a:ea typeface="굴림" panose="020B0600000101010101" pitchFamily="34" charset="-127"/>
              </a:rPr>
              <a:t>through </a:t>
            </a:r>
            <a:r>
              <a:rPr lang="en-US" altLang="ko-KR" dirty="0" smtClean="0">
                <a:ea typeface="굴림" panose="020B0600000101010101" pitchFamily="34" charset="-127"/>
              </a:rPr>
              <a:t>phone network, </a:t>
            </a:r>
            <a:r>
              <a:rPr lang="en-US" altLang="ko-KR" dirty="0">
                <a:ea typeface="굴림" panose="020B0600000101010101" pitchFamily="34" charset="-127"/>
              </a:rPr>
              <a:t>but if blocked get busy signal. 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Technique used in Ethernet/some multiprocessor nets</a:t>
            </a:r>
          </a:p>
          <a:p>
            <a:pPr lvl="2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Everyone speaks at once.  On collision, back off and retry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Inefficient, since have to keep retrying</a:t>
            </a:r>
          </a:p>
          <a:p>
            <a:pPr lvl="2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Consider: driving to San Francisco; when hit traffic jam, suddenly you’re transported back home and told to retry!</a:t>
            </a:r>
          </a:p>
        </p:txBody>
      </p:sp>
    </p:spTree>
    <p:extLst>
      <p:ext uri="{BB962C8B-B14F-4D97-AF65-F5344CB8AC3E}">
        <p14:creationId xmlns:p14="http://schemas.microsoft.com/office/powerpoint/2010/main" val="27185831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2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36D5C-D0BF-45AD-91F7-BC556BD49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(Virtually) Infinite Resources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12800" y="3886200"/>
            <a:ext cx="10566400" cy="2133600"/>
          </a:xfrm>
        </p:spPr>
        <p:txBody>
          <a:bodyPr/>
          <a:lstStyle/>
          <a:p>
            <a:r>
              <a:rPr lang="en-US" dirty="0">
                <a:latin typeface="Gill Sans Light"/>
                <a:cs typeface="Arial" panose="020B0604020202020204" pitchFamily="34" charset="0"/>
              </a:rPr>
              <a:t>With virtual memory we have “infinite” space so everything will just succeed, thus above example won’t deadlock</a:t>
            </a:r>
          </a:p>
          <a:p>
            <a:pPr lvl="1"/>
            <a:r>
              <a:rPr lang="en-US" dirty="0">
                <a:latin typeface="Gill Sans Light"/>
                <a:cs typeface="Arial" panose="020B0604020202020204" pitchFamily="34" charset="0"/>
              </a:rPr>
              <a:t>Of course, it isn’t actually infinite, but certainly larger than 2MB!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8D4C81-F0C7-4588-AC42-E42DD43B4BAF}"/>
              </a:ext>
            </a:extLst>
          </p:cNvPr>
          <p:cNvSpPr txBox="1"/>
          <p:nvPr/>
        </p:nvSpPr>
        <p:spPr>
          <a:xfrm>
            <a:off x="2025889" y="1498791"/>
            <a:ext cx="36988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Consolas" panose="020B0609020204030204" pitchFamily="49" charset="0"/>
              </a:rPr>
              <a:t>Thread A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AllocateOrWait</a:t>
            </a:r>
            <a:r>
              <a:rPr lang="en-US" sz="2400" dirty="0">
                <a:latin typeface="Consolas" panose="020B0609020204030204" pitchFamily="49" charset="0"/>
              </a:rPr>
              <a:t>(1 MB)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AllocateOrWait</a:t>
            </a:r>
            <a:r>
              <a:rPr lang="en-US" sz="2400" dirty="0">
                <a:latin typeface="Consolas" panose="020B0609020204030204" pitchFamily="49" charset="0"/>
              </a:rPr>
              <a:t>(1 MB)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Free(1 MB)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Free(1 MB)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40B8D2B-E5EE-4836-A517-EE39B0392203}"/>
              </a:ext>
            </a:extLst>
          </p:cNvPr>
          <p:cNvSpPr txBox="1"/>
          <p:nvPr/>
        </p:nvSpPr>
        <p:spPr>
          <a:xfrm>
            <a:off x="5724741" y="1500126"/>
            <a:ext cx="36988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Consolas" panose="020B0609020204030204" pitchFamily="49" charset="0"/>
              </a:rPr>
              <a:t>Thread B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AllocateOrWait</a:t>
            </a:r>
            <a:r>
              <a:rPr lang="en-US" sz="2400" dirty="0">
                <a:latin typeface="Consolas" panose="020B0609020204030204" pitchFamily="49" charset="0"/>
              </a:rPr>
              <a:t>(1 MB)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AllocateOrWait</a:t>
            </a:r>
            <a:r>
              <a:rPr lang="en-US" sz="2400" dirty="0">
                <a:latin typeface="Consolas" panose="020B0609020204030204" pitchFamily="49" charset="0"/>
              </a:rPr>
              <a:t>(1 MB)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Free(1 MB)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Free(1 MB)</a:t>
            </a:r>
          </a:p>
        </p:txBody>
      </p:sp>
    </p:spTree>
    <p:extLst>
      <p:ext uri="{BB962C8B-B14F-4D97-AF65-F5344CB8AC3E}">
        <p14:creationId xmlns:p14="http://schemas.microsoft.com/office/powerpoint/2010/main" val="37942893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52400"/>
            <a:ext cx="8382000" cy="533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Techniques for </a:t>
            </a:r>
            <a:r>
              <a:rPr lang="en-US" altLang="ko-KR" dirty="0" smtClean="0">
                <a:ea typeface="굴림" panose="020B0600000101010101" pitchFamily="34" charset="-127"/>
              </a:rPr>
              <a:t>Preventing Deadlock</a:t>
            </a:r>
            <a:endParaRPr lang="en-US" altLang="ko-KR" dirty="0">
              <a:ea typeface="굴림" panose="020B0600000101010101" pitchFamily="34" charset="-127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11430000" cy="60198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Make all threads request everything they’ll need at the beginning.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Problem: Predicting future is hard, tend to over-estimate resources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Example:</a:t>
            </a:r>
          </a:p>
          <a:p>
            <a:pPr lvl="2"/>
            <a:r>
              <a:rPr lang="en-US" altLang="ko-KR" dirty="0">
                <a:ea typeface="굴림" panose="020B0600000101010101" pitchFamily="34" charset="-127"/>
              </a:rPr>
              <a:t>If need 2 chopsticks, request both at same time</a:t>
            </a:r>
          </a:p>
          <a:p>
            <a:pPr lvl="2"/>
            <a:r>
              <a:rPr lang="en-US" altLang="ko-KR" dirty="0">
                <a:ea typeface="굴림" panose="020B0600000101010101" pitchFamily="34" charset="-127"/>
              </a:rPr>
              <a:t>Don’t leave home until we know no one is using any intersection between here and where you want to go; only one car on the Bay Bridge at a time</a:t>
            </a:r>
          </a:p>
          <a:p>
            <a:r>
              <a:rPr lang="en-US" altLang="ko-KR" dirty="0">
                <a:ea typeface="굴림" panose="020B0600000101010101" pitchFamily="34" charset="-127"/>
              </a:rPr>
              <a:t>Force all threads to request resources in a particular order preventing any cyclic use of resources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Thus, preventing deadlock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Example (</a:t>
            </a:r>
            <a:r>
              <a:rPr lang="en-US" altLang="ko-KR" dirty="0" err="1" smtClean="0">
                <a:latin typeface="Consolas" panose="020B0609020204030204" pitchFamily="49" charset="0"/>
                <a:ea typeface="굴림" panose="020B0600000101010101" pitchFamily="34" charset="-127"/>
              </a:rPr>
              <a:t>x.Acquire</a:t>
            </a:r>
            <a:r>
              <a:rPr lang="en-US" altLang="ko-KR" dirty="0" smtClean="0">
                <a:latin typeface="Consolas" panose="020B0609020204030204" pitchFamily="49" charset="0"/>
                <a:ea typeface="굴림" panose="020B0600000101010101" pitchFamily="34" charset="-127"/>
              </a:rPr>
              <a:t>()</a:t>
            </a:r>
            <a:r>
              <a:rPr lang="en-US" altLang="ko-KR" dirty="0" smtClean="0">
                <a:ea typeface="굴림" panose="020B0600000101010101" pitchFamily="34" charset="-127"/>
              </a:rPr>
              <a:t>, </a:t>
            </a:r>
            <a:r>
              <a:rPr lang="en-US" altLang="ko-KR" dirty="0" err="1" smtClean="0">
                <a:latin typeface="Consolas" panose="020B0609020204030204" pitchFamily="49" charset="0"/>
                <a:ea typeface="굴림" panose="020B0600000101010101" pitchFamily="34" charset="-127"/>
              </a:rPr>
              <a:t>y.Acquire</a:t>
            </a:r>
            <a:r>
              <a:rPr lang="en-US" altLang="ko-KR" dirty="0" smtClean="0">
                <a:latin typeface="Consolas" panose="020B0609020204030204" pitchFamily="49" charset="0"/>
                <a:ea typeface="굴림" panose="020B0600000101010101" pitchFamily="34" charset="-127"/>
              </a:rPr>
              <a:t>()</a:t>
            </a:r>
            <a:r>
              <a:rPr lang="en-US" altLang="ko-KR" dirty="0" smtClean="0">
                <a:ea typeface="굴림" panose="020B0600000101010101" pitchFamily="34" charset="-127"/>
              </a:rPr>
              <a:t>, </a:t>
            </a:r>
            <a:r>
              <a:rPr lang="en-US" altLang="ko-KR" dirty="0" err="1" smtClean="0">
                <a:latin typeface="Consolas" panose="020B0609020204030204" pitchFamily="49" charset="0"/>
                <a:ea typeface="굴림" panose="020B0600000101010101" pitchFamily="34" charset="-127"/>
              </a:rPr>
              <a:t>z.Acquire</a:t>
            </a:r>
            <a:r>
              <a:rPr lang="en-US" altLang="ko-KR" dirty="0" smtClean="0">
                <a:latin typeface="Consolas" panose="020B0609020204030204" pitchFamily="49" charset="0"/>
                <a:ea typeface="굴림" panose="020B0600000101010101" pitchFamily="34" charset="-127"/>
              </a:rPr>
              <a:t>()</a:t>
            </a:r>
            <a:r>
              <a:rPr lang="en-US" altLang="ko-KR" dirty="0" smtClean="0">
                <a:ea typeface="굴림" panose="020B0600000101010101" pitchFamily="34" charset="-127"/>
              </a:rPr>
              <a:t>,…)</a:t>
            </a:r>
            <a:endParaRPr lang="en-US" altLang="ko-KR" dirty="0">
              <a:ea typeface="굴림" panose="020B0600000101010101" pitchFamily="34" charset="-127"/>
            </a:endParaRPr>
          </a:p>
          <a:p>
            <a:pPr lvl="2"/>
            <a:r>
              <a:rPr lang="en-US" altLang="ko-KR" dirty="0">
                <a:ea typeface="굴림" panose="020B0600000101010101" pitchFamily="34" charset="-127"/>
              </a:rPr>
              <a:t>Make tasks request disk, then memory, then…</a:t>
            </a:r>
          </a:p>
          <a:p>
            <a:pPr lvl="2"/>
            <a:r>
              <a:rPr lang="en-US" altLang="ko-KR" dirty="0">
                <a:ea typeface="굴림" panose="020B0600000101010101" pitchFamily="34" charset="-127"/>
              </a:rPr>
              <a:t>Keep from deadlock on freeways around SF by requiring everyone to go clockwise</a:t>
            </a:r>
          </a:p>
          <a:p>
            <a:pPr lvl="2"/>
            <a:endParaRPr lang="ko-KR" altLang="en-US" dirty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208115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36D5C-D0BF-45AD-91F7-BC556BD49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Request Resources Atomically (1)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8D4C81-F0C7-4588-AC42-E42DD43B4BAF}"/>
              </a:ext>
            </a:extLst>
          </p:cNvPr>
          <p:cNvSpPr txBox="1"/>
          <p:nvPr/>
        </p:nvSpPr>
        <p:spPr>
          <a:xfrm>
            <a:off x="2152651" y="1120676"/>
            <a:ext cx="2602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Gill Sans Light"/>
              </a:rPr>
              <a:t>Thread </a:t>
            </a:r>
            <a:r>
              <a:rPr lang="en-US" sz="2400" u="sng" dirty="0" smtClean="0">
                <a:latin typeface="Gill Sans Light"/>
              </a:rPr>
              <a:t>A</a:t>
            </a:r>
            <a:r>
              <a:rPr lang="en-US" sz="2400" dirty="0" smtClean="0">
                <a:latin typeface="Gill Sans Light"/>
              </a:rPr>
              <a:t>:</a:t>
            </a:r>
            <a:endParaRPr lang="en-US" sz="2400" dirty="0">
              <a:latin typeface="Gill Sans Light"/>
            </a:endParaRPr>
          </a:p>
          <a:p>
            <a:r>
              <a:rPr lang="en-US" sz="2400" dirty="0" err="1">
                <a:latin typeface="Consolas" panose="020B0609020204030204" pitchFamily="49" charset="0"/>
              </a:rPr>
              <a:t>x.Acquire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y.Acquire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…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y.Release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x.Release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05072D-0C22-44A0-828B-64EF8A3EDB1A}"/>
              </a:ext>
            </a:extLst>
          </p:cNvPr>
          <p:cNvSpPr txBox="1"/>
          <p:nvPr/>
        </p:nvSpPr>
        <p:spPr>
          <a:xfrm>
            <a:off x="6096000" y="1120676"/>
            <a:ext cx="2602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Gill Sans Light"/>
              </a:rPr>
              <a:t>Thread </a:t>
            </a:r>
            <a:r>
              <a:rPr lang="en-US" sz="2400" u="sng" dirty="0" smtClean="0">
                <a:latin typeface="Gill Sans Light"/>
              </a:rPr>
              <a:t>B</a:t>
            </a:r>
            <a:r>
              <a:rPr lang="en-US" sz="2400" dirty="0" smtClean="0">
                <a:latin typeface="Gill Sans Light"/>
              </a:rPr>
              <a:t>:</a:t>
            </a:r>
            <a:endParaRPr lang="en-US" sz="2400" dirty="0">
              <a:latin typeface="Gill Sans Light"/>
            </a:endParaRPr>
          </a:p>
          <a:p>
            <a:r>
              <a:rPr lang="en-US" sz="2400" dirty="0" err="1">
                <a:latin typeface="Consolas" panose="020B0609020204030204" pitchFamily="49" charset="0"/>
              </a:rPr>
              <a:t>y.Acquire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x.Acquire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…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x.Release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y.Release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89F9D3-732B-4A5F-80A0-C4B37EB7D78D}"/>
              </a:ext>
            </a:extLst>
          </p:cNvPr>
          <p:cNvSpPr txBox="1"/>
          <p:nvPr/>
        </p:nvSpPr>
        <p:spPr>
          <a:xfrm>
            <a:off x="1905000" y="3667780"/>
            <a:ext cx="7748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Gill Sans Light"/>
              </a:rPr>
              <a:t>Consider instead: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9CE5BA4-8B81-4353-8591-19783F1F61C9}"/>
              </a:ext>
            </a:extLst>
          </p:cNvPr>
          <p:cNvSpPr txBox="1"/>
          <p:nvPr/>
        </p:nvSpPr>
        <p:spPr>
          <a:xfrm>
            <a:off x="2152651" y="4092460"/>
            <a:ext cx="37147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Gill Sans Light"/>
              </a:rPr>
              <a:t>Thread </a:t>
            </a:r>
            <a:r>
              <a:rPr lang="en-US" sz="2400" u="sng" dirty="0" smtClean="0">
                <a:latin typeface="Gill Sans Light"/>
              </a:rPr>
              <a:t>A</a:t>
            </a:r>
            <a:r>
              <a:rPr lang="en-US" sz="2400" dirty="0" smtClean="0">
                <a:latin typeface="Gill Sans Light"/>
              </a:rPr>
              <a:t>:</a:t>
            </a:r>
            <a:endParaRPr lang="en-US" sz="2400" dirty="0">
              <a:latin typeface="Gill Sans Light"/>
            </a:endParaRPr>
          </a:p>
          <a:p>
            <a:r>
              <a:rPr lang="en-US" sz="2400" dirty="0" err="1">
                <a:solidFill>
                  <a:srgbClr val="FF0000"/>
                </a:solidFill>
                <a:latin typeface="Consolas" panose="020B0609020204030204" pitchFamily="49" charset="0"/>
              </a:rPr>
              <a:t>Acquire_both</a:t>
            </a: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</a:rPr>
              <a:t>(x, y);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…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y.Release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x.Release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FFE5EBC-B6C1-4BB0-8A3B-ED88D2587070}"/>
              </a:ext>
            </a:extLst>
          </p:cNvPr>
          <p:cNvSpPr txBox="1"/>
          <p:nvPr/>
        </p:nvSpPr>
        <p:spPr>
          <a:xfrm>
            <a:off x="6096000" y="4092460"/>
            <a:ext cx="37147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Gill Sans Light"/>
              </a:rPr>
              <a:t>Thread </a:t>
            </a:r>
            <a:r>
              <a:rPr lang="en-US" sz="2400" u="sng" dirty="0" smtClean="0">
                <a:latin typeface="Gill Sans Light"/>
              </a:rPr>
              <a:t>B</a:t>
            </a:r>
            <a:r>
              <a:rPr lang="en-US" sz="2400" dirty="0" smtClean="0">
                <a:latin typeface="Gill Sans Light"/>
              </a:rPr>
              <a:t>:</a:t>
            </a:r>
            <a:endParaRPr lang="en-US" sz="2400" dirty="0">
              <a:latin typeface="Gill Sans Light"/>
            </a:endParaRPr>
          </a:p>
          <a:p>
            <a:r>
              <a:rPr lang="en-US" sz="2400" dirty="0" err="1">
                <a:solidFill>
                  <a:srgbClr val="FF0000"/>
                </a:solidFill>
                <a:latin typeface="Consolas" panose="020B0609020204030204" pitchFamily="49" charset="0"/>
              </a:rPr>
              <a:t>Acquire_both</a:t>
            </a: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</a:rPr>
              <a:t>(y, x);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…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x.Release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y.Release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89F9D3-732B-4A5F-80A0-C4B37EB7D78D}"/>
              </a:ext>
            </a:extLst>
          </p:cNvPr>
          <p:cNvSpPr txBox="1"/>
          <p:nvPr/>
        </p:nvSpPr>
        <p:spPr>
          <a:xfrm>
            <a:off x="1905000" y="704886"/>
            <a:ext cx="7748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Gill Sans Light"/>
              </a:rPr>
              <a:t>Rather than:</a:t>
            </a:r>
            <a:endParaRPr lang="en-US" sz="2800" dirty="0">
              <a:solidFill>
                <a:srgbClr val="FF0000"/>
              </a:solidFill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8607373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36D5C-D0BF-45AD-91F7-BC556BD49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Request Resources Atomically (2)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8D4C81-F0C7-4588-AC42-E42DD43B4BAF}"/>
              </a:ext>
            </a:extLst>
          </p:cNvPr>
          <p:cNvSpPr txBox="1"/>
          <p:nvPr/>
        </p:nvSpPr>
        <p:spPr>
          <a:xfrm>
            <a:off x="2152651" y="1621544"/>
            <a:ext cx="26026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Thread A</a:t>
            </a:r>
          </a:p>
          <a:p>
            <a:r>
              <a:rPr lang="en-US" sz="2400" dirty="0" err="1">
                <a:solidFill>
                  <a:srgbClr val="FF0000"/>
                </a:solidFill>
                <a:latin typeface="Consolas" panose="020B0609020204030204" pitchFamily="49" charset="0"/>
              </a:rPr>
              <a:t>z.Acquire</a:t>
            </a: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x.Acquire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y.Acquire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solidFill>
                  <a:srgbClr val="FF0000"/>
                </a:solidFill>
                <a:latin typeface="Consolas" panose="020B0609020204030204" pitchFamily="49" charset="0"/>
              </a:rPr>
              <a:t>z.Release</a:t>
            </a: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…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y.Release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x.Release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05072D-0C22-44A0-828B-64EF8A3EDB1A}"/>
              </a:ext>
            </a:extLst>
          </p:cNvPr>
          <p:cNvSpPr txBox="1"/>
          <p:nvPr/>
        </p:nvSpPr>
        <p:spPr>
          <a:xfrm>
            <a:off x="6096000" y="1621544"/>
            <a:ext cx="26026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Thread B</a:t>
            </a:r>
          </a:p>
          <a:p>
            <a:r>
              <a:rPr lang="en-US" sz="2400" dirty="0" err="1">
                <a:solidFill>
                  <a:srgbClr val="FF0000"/>
                </a:solidFill>
                <a:latin typeface="Consolas" panose="020B0609020204030204" pitchFamily="49" charset="0"/>
              </a:rPr>
              <a:t>z.Acquire</a:t>
            </a: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y.Acquire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x.Acquire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solidFill>
                  <a:srgbClr val="FF0000"/>
                </a:solidFill>
                <a:latin typeface="Consolas" panose="020B0609020204030204" pitchFamily="49" charset="0"/>
              </a:rPr>
              <a:t>z.Release</a:t>
            </a: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…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x.Release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y.Release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89F9D3-732B-4A5F-80A0-C4B37EB7D78D}"/>
              </a:ext>
            </a:extLst>
          </p:cNvPr>
          <p:cNvSpPr txBox="1"/>
          <p:nvPr/>
        </p:nvSpPr>
        <p:spPr>
          <a:xfrm>
            <a:off x="2025890" y="892062"/>
            <a:ext cx="7748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Gill Sans Light"/>
              </a:rPr>
              <a:t>Or consider this:</a:t>
            </a:r>
          </a:p>
        </p:txBody>
      </p:sp>
    </p:spTree>
    <p:extLst>
      <p:ext uri="{BB962C8B-B14F-4D97-AF65-F5344CB8AC3E}">
        <p14:creationId xmlns:p14="http://schemas.microsoft.com/office/powerpoint/2010/main" val="19908094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36D5C-D0BF-45AD-91F7-BC556BD49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152400"/>
            <a:ext cx="7924800" cy="533400"/>
          </a:xfrm>
        </p:spPr>
        <p:txBody>
          <a:bodyPr/>
          <a:lstStyle/>
          <a:p>
            <a:r>
              <a:rPr lang="en-US" dirty="0"/>
              <a:t>Acquire Resources in Consistent Order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8D4C81-F0C7-4588-AC42-E42DD43B4BAF}"/>
              </a:ext>
            </a:extLst>
          </p:cNvPr>
          <p:cNvSpPr txBox="1"/>
          <p:nvPr/>
        </p:nvSpPr>
        <p:spPr>
          <a:xfrm>
            <a:off x="2152651" y="1120676"/>
            <a:ext cx="2602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Gill Sans Light"/>
              </a:rPr>
              <a:t>Thread </a:t>
            </a:r>
            <a:r>
              <a:rPr lang="en-US" sz="2400" u="sng" dirty="0" smtClean="0">
                <a:latin typeface="Gill Sans Light"/>
              </a:rPr>
              <a:t>A</a:t>
            </a:r>
            <a:r>
              <a:rPr lang="en-US" sz="2400" dirty="0" smtClean="0">
                <a:latin typeface="Gill Sans Light"/>
              </a:rPr>
              <a:t>:</a:t>
            </a:r>
            <a:endParaRPr lang="en-US" sz="2400" dirty="0">
              <a:latin typeface="Gill Sans Light"/>
            </a:endParaRPr>
          </a:p>
          <a:p>
            <a:r>
              <a:rPr lang="en-US" sz="2400" dirty="0" err="1">
                <a:latin typeface="Consolas" panose="020B0609020204030204" pitchFamily="49" charset="0"/>
              </a:rPr>
              <a:t>x.Acquire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y.Acquire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…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y.Release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x.Release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05072D-0C22-44A0-828B-64EF8A3EDB1A}"/>
              </a:ext>
            </a:extLst>
          </p:cNvPr>
          <p:cNvSpPr txBox="1"/>
          <p:nvPr/>
        </p:nvSpPr>
        <p:spPr>
          <a:xfrm>
            <a:off x="6096000" y="1120676"/>
            <a:ext cx="2602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Gill Sans Light"/>
              </a:rPr>
              <a:t>Thread </a:t>
            </a:r>
            <a:r>
              <a:rPr lang="en-US" sz="2400" u="sng" dirty="0" smtClean="0">
                <a:latin typeface="Gill Sans Light"/>
              </a:rPr>
              <a:t>B</a:t>
            </a:r>
            <a:r>
              <a:rPr lang="en-US" sz="2400" dirty="0" smtClean="0">
                <a:latin typeface="Gill Sans Light"/>
              </a:rPr>
              <a:t>:</a:t>
            </a:r>
            <a:endParaRPr lang="en-US" sz="2400" dirty="0">
              <a:latin typeface="Gill Sans Light"/>
            </a:endParaRPr>
          </a:p>
          <a:p>
            <a:r>
              <a:rPr lang="en-US" sz="2400" dirty="0" err="1">
                <a:latin typeface="Consolas" panose="020B0609020204030204" pitchFamily="49" charset="0"/>
              </a:rPr>
              <a:t>y.Acquire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x.Acquire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…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x.Release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y.Release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89F9D3-732B-4A5F-80A0-C4B37EB7D78D}"/>
              </a:ext>
            </a:extLst>
          </p:cNvPr>
          <p:cNvSpPr txBox="1"/>
          <p:nvPr/>
        </p:nvSpPr>
        <p:spPr>
          <a:xfrm>
            <a:off x="1905000" y="3591580"/>
            <a:ext cx="7748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Gill Sans Light"/>
              </a:rPr>
              <a:t>Consider instead: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9CE5BA4-8B81-4353-8591-19783F1F61C9}"/>
              </a:ext>
            </a:extLst>
          </p:cNvPr>
          <p:cNvSpPr txBox="1"/>
          <p:nvPr/>
        </p:nvSpPr>
        <p:spPr>
          <a:xfrm>
            <a:off x="2152651" y="4008267"/>
            <a:ext cx="37147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Gill Sans Light"/>
              </a:rPr>
              <a:t>Thread </a:t>
            </a:r>
            <a:r>
              <a:rPr lang="en-US" sz="2400" u="sng" dirty="0" smtClean="0">
                <a:latin typeface="Gill Sans Light"/>
              </a:rPr>
              <a:t>A</a:t>
            </a:r>
            <a:r>
              <a:rPr lang="en-US" sz="2400" dirty="0" smtClean="0">
                <a:latin typeface="Gill Sans Light"/>
              </a:rPr>
              <a:t>:</a:t>
            </a:r>
            <a:endParaRPr lang="en-US" sz="2400" dirty="0">
              <a:latin typeface="Gill Sans Light"/>
            </a:endParaRPr>
          </a:p>
          <a:p>
            <a:r>
              <a:rPr lang="en-US" sz="2400" dirty="0" err="1">
                <a:latin typeface="Consolas" panose="020B0609020204030204" pitchFamily="49" charset="0"/>
              </a:rPr>
              <a:t>x.Acquire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y.Acquire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…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y.Release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x.Release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FFE5EBC-B6C1-4BB0-8A3B-ED88D2587070}"/>
              </a:ext>
            </a:extLst>
          </p:cNvPr>
          <p:cNvSpPr txBox="1"/>
          <p:nvPr/>
        </p:nvSpPr>
        <p:spPr>
          <a:xfrm>
            <a:off x="6096000" y="4008267"/>
            <a:ext cx="37147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Gill Sans Light"/>
              </a:rPr>
              <a:t>Thread </a:t>
            </a:r>
            <a:r>
              <a:rPr lang="en-US" sz="2400" u="sng" dirty="0" smtClean="0">
                <a:latin typeface="Gill Sans Light"/>
              </a:rPr>
              <a:t>B</a:t>
            </a:r>
            <a:r>
              <a:rPr lang="en-US" sz="2400" dirty="0" smtClean="0">
                <a:latin typeface="Gill Sans Light"/>
              </a:rPr>
              <a:t>:</a:t>
            </a:r>
            <a:endParaRPr lang="en-US" sz="2400" dirty="0">
              <a:latin typeface="Gill Sans Light"/>
            </a:endParaRPr>
          </a:p>
          <a:p>
            <a:r>
              <a:rPr lang="en-US" sz="2400" dirty="0" err="1">
                <a:solidFill>
                  <a:srgbClr val="FF0000"/>
                </a:solidFill>
                <a:latin typeface="Consolas" panose="020B0609020204030204" pitchFamily="49" charset="0"/>
              </a:rPr>
              <a:t>x</a:t>
            </a:r>
            <a:r>
              <a:rPr lang="en-US" sz="2400" dirty="0" err="1">
                <a:latin typeface="Consolas" panose="020B0609020204030204" pitchFamily="49" charset="0"/>
              </a:rPr>
              <a:t>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solidFill>
                  <a:srgbClr val="FF0000"/>
                </a:solidFill>
                <a:latin typeface="Consolas" panose="020B0609020204030204" pitchFamily="49" charset="0"/>
              </a:rPr>
              <a:t>y</a:t>
            </a:r>
            <a:r>
              <a:rPr lang="en-US" sz="2400" dirty="0" err="1">
                <a:latin typeface="Consolas" panose="020B0609020204030204" pitchFamily="49" charset="0"/>
              </a:rPr>
              <a:t>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…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x.Release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y.Release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EA91D6-5845-4043-9901-D792989B49F9}"/>
              </a:ext>
            </a:extLst>
          </p:cNvPr>
          <p:cNvSpPr txBox="1"/>
          <p:nvPr/>
        </p:nvSpPr>
        <p:spPr>
          <a:xfrm>
            <a:off x="8313906" y="5393261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Gill Sans Light"/>
              </a:rPr>
              <a:t>Does it matter in which order the locks are released?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89F9D3-732B-4A5F-80A0-C4B37EB7D78D}"/>
              </a:ext>
            </a:extLst>
          </p:cNvPr>
          <p:cNvSpPr txBox="1"/>
          <p:nvPr/>
        </p:nvSpPr>
        <p:spPr>
          <a:xfrm>
            <a:off x="1905000" y="715018"/>
            <a:ext cx="7748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Gill Sans Light"/>
              </a:rPr>
              <a:t>Rather than:</a:t>
            </a:r>
            <a:endParaRPr lang="en-US" sz="2800" dirty="0">
              <a:solidFill>
                <a:srgbClr val="FF0000"/>
              </a:solidFill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141630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6449" name="Group 177"/>
          <p:cNvGrpSpPr>
            <a:grpSpLocks/>
          </p:cNvGrpSpPr>
          <p:nvPr/>
        </p:nvGrpSpPr>
        <p:grpSpPr bwMode="auto">
          <a:xfrm>
            <a:off x="2209801" y="3429000"/>
            <a:ext cx="7635875" cy="3429000"/>
            <a:chOff x="432" y="2160"/>
            <a:chExt cx="4810" cy="2160"/>
          </a:xfrm>
        </p:grpSpPr>
        <p:grpSp>
          <p:nvGrpSpPr>
            <p:cNvPr id="12404" name="Group 152"/>
            <p:cNvGrpSpPr>
              <a:grpSpLocks/>
            </p:cNvGrpSpPr>
            <p:nvPr/>
          </p:nvGrpSpPr>
          <p:grpSpPr bwMode="auto">
            <a:xfrm>
              <a:off x="2400" y="2496"/>
              <a:ext cx="902" cy="211"/>
              <a:chOff x="460" y="3583"/>
              <a:chExt cx="902" cy="211"/>
            </a:xfrm>
          </p:grpSpPr>
          <p:sp>
            <p:nvSpPr>
              <p:cNvPr id="12459" name="Arc 153"/>
              <p:cNvSpPr>
                <a:spLocks/>
              </p:cNvSpPr>
              <p:nvPr/>
            </p:nvSpPr>
            <p:spPr bwMode="auto">
              <a:xfrm rot="5400000">
                <a:off x="1146" y="3579"/>
                <a:ext cx="211" cy="220"/>
              </a:xfrm>
              <a:custGeom>
                <a:avLst/>
                <a:gdLst>
                  <a:gd name="T0" fmla="*/ 0 w 21600"/>
                  <a:gd name="T1" fmla="*/ 0 h 21600"/>
                  <a:gd name="T2" fmla="*/ 211 w 21600"/>
                  <a:gd name="T3" fmla="*/ 220 h 21600"/>
                  <a:gd name="T4" fmla="*/ 0 w 21600"/>
                  <a:gd name="T5" fmla="*/ 22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2460" name="Arc 154"/>
              <p:cNvSpPr>
                <a:spLocks/>
              </p:cNvSpPr>
              <p:nvPr/>
            </p:nvSpPr>
            <p:spPr bwMode="auto">
              <a:xfrm rot="10800000">
                <a:off x="460" y="3583"/>
                <a:ext cx="220" cy="211"/>
              </a:xfrm>
              <a:custGeom>
                <a:avLst/>
                <a:gdLst>
                  <a:gd name="T0" fmla="*/ 0 w 21600"/>
                  <a:gd name="T1" fmla="*/ 0 h 21600"/>
                  <a:gd name="T2" fmla="*/ 220 w 21600"/>
                  <a:gd name="T3" fmla="*/ 211 h 21600"/>
                  <a:gd name="T4" fmla="*/ 0 w 21600"/>
                  <a:gd name="T5" fmla="*/ 211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2405" name="Group 149"/>
            <p:cNvGrpSpPr>
              <a:grpSpLocks/>
            </p:cNvGrpSpPr>
            <p:nvPr/>
          </p:nvGrpSpPr>
          <p:grpSpPr bwMode="auto">
            <a:xfrm>
              <a:off x="1411" y="2496"/>
              <a:ext cx="902" cy="211"/>
              <a:chOff x="460" y="3583"/>
              <a:chExt cx="902" cy="211"/>
            </a:xfrm>
          </p:grpSpPr>
          <p:sp>
            <p:nvSpPr>
              <p:cNvPr id="12457" name="Arc 150"/>
              <p:cNvSpPr>
                <a:spLocks/>
              </p:cNvSpPr>
              <p:nvPr/>
            </p:nvSpPr>
            <p:spPr bwMode="auto">
              <a:xfrm rot="5400000">
                <a:off x="1146" y="3579"/>
                <a:ext cx="211" cy="220"/>
              </a:xfrm>
              <a:custGeom>
                <a:avLst/>
                <a:gdLst>
                  <a:gd name="T0" fmla="*/ 0 w 21600"/>
                  <a:gd name="T1" fmla="*/ 0 h 21600"/>
                  <a:gd name="T2" fmla="*/ 211 w 21600"/>
                  <a:gd name="T3" fmla="*/ 220 h 21600"/>
                  <a:gd name="T4" fmla="*/ 0 w 21600"/>
                  <a:gd name="T5" fmla="*/ 22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2458" name="Arc 151"/>
              <p:cNvSpPr>
                <a:spLocks/>
              </p:cNvSpPr>
              <p:nvPr/>
            </p:nvSpPr>
            <p:spPr bwMode="auto">
              <a:xfrm rot="10800000">
                <a:off x="460" y="3583"/>
                <a:ext cx="220" cy="211"/>
              </a:xfrm>
              <a:custGeom>
                <a:avLst/>
                <a:gdLst>
                  <a:gd name="T0" fmla="*/ 0 w 21600"/>
                  <a:gd name="T1" fmla="*/ 0 h 21600"/>
                  <a:gd name="T2" fmla="*/ 220 w 21600"/>
                  <a:gd name="T3" fmla="*/ 211 h 21600"/>
                  <a:gd name="T4" fmla="*/ 0 w 21600"/>
                  <a:gd name="T5" fmla="*/ 211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2406" name="Group 140"/>
            <p:cNvGrpSpPr>
              <a:grpSpLocks/>
            </p:cNvGrpSpPr>
            <p:nvPr/>
          </p:nvGrpSpPr>
          <p:grpSpPr bwMode="auto">
            <a:xfrm>
              <a:off x="1411" y="2784"/>
              <a:ext cx="902" cy="1010"/>
              <a:chOff x="4381" y="2784"/>
              <a:chExt cx="902" cy="1010"/>
            </a:xfrm>
          </p:grpSpPr>
          <p:sp>
            <p:nvSpPr>
              <p:cNvPr id="12453" name="Arc 141"/>
              <p:cNvSpPr>
                <a:spLocks/>
              </p:cNvSpPr>
              <p:nvPr/>
            </p:nvSpPr>
            <p:spPr bwMode="auto">
              <a:xfrm>
                <a:off x="5063" y="2784"/>
                <a:ext cx="220" cy="210"/>
              </a:xfrm>
              <a:custGeom>
                <a:avLst/>
                <a:gdLst>
                  <a:gd name="T0" fmla="*/ 0 w 21600"/>
                  <a:gd name="T1" fmla="*/ 0 h 21600"/>
                  <a:gd name="T2" fmla="*/ 220 w 21600"/>
                  <a:gd name="T3" fmla="*/ 210 h 21600"/>
                  <a:gd name="T4" fmla="*/ 0 w 21600"/>
                  <a:gd name="T5" fmla="*/ 21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2454" name="Arc 142"/>
              <p:cNvSpPr>
                <a:spLocks/>
              </p:cNvSpPr>
              <p:nvPr/>
            </p:nvSpPr>
            <p:spPr bwMode="auto">
              <a:xfrm rot="-5400000">
                <a:off x="4386" y="2779"/>
                <a:ext cx="210" cy="220"/>
              </a:xfrm>
              <a:custGeom>
                <a:avLst/>
                <a:gdLst>
                  <a:gd name="T0" fmla="*/ 0 w 21600"/>
                  <a:gd name="T1" fmla="*/ 0 h 21600"/>
                  <a:gd name="T2" fmla="*/ 210 w 21600"/>
                  <a:gd name="T3" fmla="*/ 220 h 21600"/>
                  <a:gd name="T4" fmla="*/ 0 w 21600"/>
                  <a:gd name="T5" fmla="*/ 22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2455" name="Arc 143"/>
              <p:cNvSpPr>
                <a:spLocks/>
              </p:cNvSpPr>
              <p:nvPr/>
            </p:nvSpPr>
            <p:spPr bwMode="auto">
              <a:xfrm rot="5400000">
                <a:off x="5067" y="3579"/>
                <a:ext cx="211" cy="220"/>
              </a:xfrm>
              <a:custGeom>
                <a:avLst/>
                <a:gdLst>
                  <a:gd name="T0" fmla="*/ 0 w 21600"/>
                  <a:gd name="T1" fmla="*/ 0 h 21600"/>
                  <a:gd name="T2" fmla="*/ 211 w 21600"/>
                  <a:gd name="T3" fmla="*/ 220 h 21600"/>
                  <a:gd name="T4" fmla="*/ 0 w 21600"/>
                  <a:gd name="T5" fmla="*/ 22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2456" name="Arc 144"/>
              <p:cNvSpPr>
                <a:spLocks/>
              </p:cNvSpPr>
              <p:nvPr/>
            </p:nvSpPr>
            <p:spPr bwMode="auto">
              <a:xfrm rot="10800000">
                <a:off x="4381" y="3583"/>
                <a:ext cx="220" cy="211"/>
              </a:xfrm>
              <a:custGeom>
                <a:avLst/>
                <a:gdLst>
                  <a:gd name="T0" fmla="*/ 0 w 21600"/>
                  <a:gd name="T1" fmla="*/ 0 h 21600"/>
                  <a:gd name="T2" fmla="*/ 220 w 21600"/>
                  <a:gd name="T3" fmla="*/ 211 h 21600"/>
                  <a:gd name="T4" fmla="*/ 0 w 21600"/>
                  <a:gd name="T5" fmla="*/ 211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2407" name="Group 135"/>
            <p:cNvGrpSpPr>
              <a:grpSpLocks/>
            </p:cNvGrpSpPr>
            <p:nvPr/>
          </p:nvGrpSpPr>
          <p:grpSpPr bwMode="auto">
            <a:xfrm>
              <a:off x="3360" y="2784"/>
              <a:ext cx="902" cy="1010"/>
              <a:chOff x="4381" y="2784"/>
              <a:chExt cx="902" cy="1010"/>
            </a:xfrm>
          </p:grpSpPr>
          <p:sp>
            <p:nvSpPr>
              <p:cNvPr id="12449" name="Arc 136"/>
              <p:cNvSpPr>
                <a:spLocks/>
              </p:cNvSpPr>
              <p:nvPr/>
            </p:nvSpPr>
            <p:spPr bwMode="auto">
              <a:xfrm>
                <a:off x="5063" y="2784"/>
                <a:ext cx="220" cy="210"/>
              </a:xfrm>
              <a:custGeom>
                <a:avLst/>
                <a:gdLst>
                  <a:gd name="T0" fmla="*/ 0 w 21600"/>
                  <a:gd name="T1" fmla="*/ 0 h 21600"/>
                  <a:gd name="T2" fmla="*/ 220 w 21600"/>
                  <a:gd name="T3" fmla="*/ 210 h 21600"/>
                  <a:gd name="T4" fmla="*/ 0 w 21600"/>
                  <a:gd name="T5" fmla="*/ 21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2450" name="Arc 137"/>
              <p:cNvSpPr>
                <a:spLocks/>
              </p:cNvSpPr>
              <p:nvPr/>
            </p:nvSpPr>
            <p:spPr bwMode="auto">
              <a:xfrm rot="-5400000">
                <a:off x="4386" y="2779"/>
                <a:ext cx="210" cy="220"/>
              </a:xfrm>
              <a:custGeom>
                <a:avLst/>
                <a:gdLst>
                  <a:gd name="T0" fmla="*/ 0 w 21600"/>
                  <a:gd name="T1" fmla="*/ 0 h 21600"/>
                  <a:gd name="T2" fmla="*/ 210 w 21600"/>
                  <a:gd name="T3" fmla="*/ 220 h 21600"/>
                  <a:gd name="T4" fmla="*/ 0 w 21600"/>
                  <a:gd name="T5" fmla="*/ 22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2451" name="Arc 138"/>
              <p:cNvSpPr>
                <a:spLocks/>
              </p:cNvSpPr>
              <p:nvPr/>
            </p:nvSpPr>
            <p:spPr bwMode="auto">
              <a:xfrm rot="5400000">
                <a:off x="5067" y="3579"/>
                <a:ext cx="211" cy="220"/>
              </a:xfrm>
              <a:custGeom>
                <a:avLst/>
                <a:gdLst>
                  <a:gd name="T0" fmla="*/ 0 w 21600"/>
                  <a:gd name="T1" fmla="*/ 0 h 21600"/>
                  <a:gd name="T2" fmla="*/ 211 w 21600"/>
                  <a:gd name="T3" fmla="*/ 220 h 21600"/>
                  <a:gd name="T4" fmla="*/ 0 w 21600"/>
                  <a:gd name="T5" fmla="*/ 22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2452" name="Arc 139"/>
              <p:cNvSpPr>
                <a:spLocks/>
              </p:cNvSpPr>
              <p:nvPr/>
            </p:nvSpPr>
            <p:spPr bwMode="auto">
              <a:xfrm rot="10800000">
                <a:off x="4381" y="3583"/>
                <a:ext cx="220" cy="211"/>
              </a:xfrm>
              <a:custGeom>
                <a:avLst/>
                <a:gdLst>
                  <a:gd name="T0" fmla="*/ 0 w 21600"/>
                  <a:gd name="T1" fmla="*/ 0 h 21600"/>
                  <a:gd name="T2" fmla="*/ 220 w 21600"/>
                  <a:gd name="T3" fmla="*/ 211 h 21600"/>
                  <a:gd name="T4" fmla="*/ 0 w 21600"/>
                  <a:gd name="T5" fmla="*/ 211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2408" name="Group 112"/>
            <p:cNvGrpSpPr>
              <a:grpSpLocks/>
            </p:cNvGrpSpPr>
            <p:nvPr/>
          </p:nvGrpSpPr>
          <p:grpSpPr bwMode="auto">
            <a:xfrm>
              <a:off x="432" y="2160"/>
              <a:ext cx="945" cy="2160"/>
              <a:chOff x="2374" y="2068"/>
              <a:chExt cx="945" cy="2252"/>
            </a:xfrm>
          </p:grpSpPr>
          <p:sp>
            <p:nvSpPr>
              <p:cNvPr id="12447" name="Line 113"/>
              <p:cNvSpPr>
                <a:spLocks noChangeShapeType="1"/>
              </p:cNvSpPr>
              <p:nvPr/>
            </p:nvSpPr>
            <p:spPr bwMode="auto">
              <a:xfrm>
                <a:off x="3319" y="2068"/>
                <a:ext cx="0" cy="2251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2448" name="Line 114"/>
              <p:cNvSpPr>
                <a:spLocks noChangeShapeType="1"/>
              </p:cNvSpPr>
              <p:nvPr/>
            </p:nvSpPr>
            <p:spPr bwMode="auto">
              <a:xfrm>
                <a:off x="2374" y="2068"/>
                <a:ext cx="0" cy="2252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2409" name="Group 115"/>
            <p:cNvGrpSpPr>
              <a:grpSpLocks/>
            </p:cNvGrpSpPr>
            <p:nvPr/>
          </p:nvGrpSpPr>
          <p:grpSpPr bwMode="auto">
            <a:xfrm>
              <a:off x="4297" y="2160"/>
              <a:ext cx="945" cy="2160"/>
              <a:chOff x="2374" y="2068"/>
              <a:chExt cx="945" cy="2252"/>
            </a:xfrm>
          </p:grpSpPr>
          <p:sp>
            <p:nvSpPr>
              <p:cNvPr id="12445" name="Line 116"/>
              <p:cNvSpPr>
                <a:spLocks noChangeShapeType="1"/>
              </p:cNvSpPr>
              <p:nvPr/>
            </p:nvSpPr>
            <p:spPr bwMode="auto">
              <a:xfrm>
                <a:off x="3319" y="2068"/>
                <a:ext cx="0" cy="2251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2446" name="Line 117"/>
              <p:cNvSpPr>
                <a:spLocks noChangeShapeType="1"/>
              </p:cNvSpPr>
              <p:nvPr/>
            </p:nvSpPr>
            <p:spPr bwMode="auto">
              <a:xfrm>
                <a:off x="2374" y="2068"/>
                <a:ext cx="0" cy="2252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2410" name="Group 134"/>
            <p:cNvGrpSpPr>
              <a:grpSpLocks/>
            </p:cNvGrpSpPr>
            <p:nvPr/>
          </p:nvGrpSpPr>
          <p:grpSpPr bwMode="auto">
            <a:xfrm>
              <a:off x="4330" y="2784"/>
              <a:ext cx="902" cy="1010"/>
              <a:chOff x="4381" y="2784"/>
              <a:chExt cx="902" cy="1010"/>
            </a:xfrm>
          </p:grpSpPr>
          <p:sp>
            <p:nvSpPr>
              <p:cNvPr id="12441" name="Arc 118"/>
              <p:cNvSpPr>
                <a:spLocks/>
              </p:cNvSpPr>
              <p:nvPr/>
            </p:nvSpPr>
            <p:spPr bwMode="auto">
              <a:xfrm>
                <a:off x="5063" y="2784"/>
                <a:ext cx="220" cy="210"/>
              </a:xfrm>
              <a:custGeom>
                <a:avLst/>
                <a:gdLst>
                  <a:gd name="T0" fmla="*/ 0 w 21600"/>
                  <a:gd name="T1" fmla="*/ 0 h 21600"/>
                  <a:gd name="T2" fmla="*/ 220 w 21600"/>
                  <a:gd name="T3" fmla="*/ 210 h 21600"/>
                  <a:gd name="T4" fmla="*/ 0 w 21600"/>
                  <a:gd name="T5" fmla="*/ 21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2442" name="Arc 119"/>
              <p:cNvSpPr>
                <a:spLocks/>
              </p:cNvSpPr>
              <p:nvPr/>
            </p:nvSpPr>
            <p:spPr bwMode="auto">
              <a:xfrm rot="-5400000">
                <a:off x="4386" y="2779"/>
                <a:ext cx="210" cy="220"/>
              </a:xfrm>
              <a:custGeom>
                <a:avLst/>
                <a:gdLst>
                  <a:gd name="T0" fmla="*/ 0 w 21600"/>
                  <a:gd name="T1" fmla="*/ 0 h 21600"/>
                  <a:gd name="T2" fmla="*/ 210 w 21600"/>
                  <a:gd name="T3" fmla="*/ 220 h 21600"/>
                  <a:gd name="T4" fmla="*/ 0 w 21600"/>
                  <a:gd name="T5" fmla="*/ 22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2443" name="Arc 120"/>
              <p:cNvSpPr>
                <a:spLocks/>
              </p:cNvSpPr>
              <p:nvPr/>
            </p:nvSpPr>
            <p:spPr bwMode="auto">
              <a:xfrm rot="5400000">
                <a:off x="5067" y="3579"/>
                <a:ext cx="211" cy="220"/>
              </a:xfrm>
              <a:custGeom>
                <a:avLst/>
                <a:gdLst>
                  <a:gd name="T0" fmla="*/ 0 w 21600"/>
                  <a:gd name="T1" fmla="*/ 0 h 21600"/>
                  <a:gd name="T2" fmla="*/ 211 w 21600"/>
                  <a:gd name="T3" fmla="*/ 220 h 21600"/>
                  <a:gd name="T4" fmla="*/ 0 w 21600"/>
                  <a:gd name="T5" fmla="*/ 22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2444" name="Arc 121"/>
              <p:cNvSpPr>
                <a:spLocks/>
              </p:cNvSpPr>
              <p:nvPr/>
            </p:nvSpPr>
            <p:spPr bwMode="auto">
              <a:xfrm rot="10800000">
                <a:off x="4381" y="3583"/>
                <a:ext cx="220" cy="211"/>
              </a:xfrm>
              <a:custGeom>
                <a:avLst/>
                <a:gdLst>
                  <a:gd name="T0" fmla="*/ 0 w 21600"/>
                  <a:gd name="T1" fmla="*/ 0 h 21600"/>
                  <a:gd name="T2" fmla="*/ 220 w 21600"/>
                  <a:gd name="T3" fmla="*/ 211 h 21600"/>
                  <a:gd name="T4" fmla="*/ 0 w 21600"/>
                  <a:gd name="T5" fmla="*/ 211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2411" name="Group 161"/>
            <p:cNvGrpSpPr>
              <a:grpSpLocks/>
            </p:cNvGrpSpPr>
            <p:nvPr/>
          </p:nvGrpSpPr>
          <p:grpSpPr bwMode="auto">
            <a:xfrm>
              <a:off x="460" y="2784"/>
              <a:ext cx="902" cy="210"/>
              <a:chOff x="460" y="2784"/>
              <a:chExt cx="902" cy="210"/>
            </a:xfrm>
          </p:grpSpPr>
          <p:sp>
            <p:nvSpPr>
              <p:cNvPr id="12439" name="Arc 122"/>
              <p:cNvSpPr>
                <a:spLocks/>
              </p:cNvSpPr>
              <p:nvPr/>
            </p:nvSpPr>
            <p:spPr bwMode="auto">
              <a:xfrm>
                <a:off x="1142" y="2784"/>
                <a:ext cx="220" cy="210"/>
              </a:xfrm>
              <a:custGeom>
                <a:avLst/>
                <a:gdLst>
                  <a:gd name="T0" fmla="*/ 0 w 21600"/>
                  <a:gd name="T1" fmla="*/ 0 h 21600"/>
                  <a:gd name="T2" fmla="*/ 220 w 21600"/>
                  <a:gd name="T3" fmla="*/ 210 h 21600"/>
                  <a:gd name="T4" fmla="*/ 0 w 21600"/>
                  <a:gd name="T5" fmla="*/ 21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2440" name="Arc 123"/>
              <p:cNvSpPr>
                <a:spLocks/>
              </p:cNvSpPr>
              <p:nvPr/>
            </p:nvSpPr>
            <p:spPr bwMode="auto">
              <a:xfrm rot="-5400000">
                <a:off x="465" y="2779"/>
                <a:ext cx="210" cy="220"/>
              </a:xfrm>
              <a:custGeom>
                <a:avLst/>
                <a:gdLst>
                  <a:gd name="T0" fmla="*/ 0 w 21600"/>
                  <a:gd name="T1" fmla="*/ 0 h 21600"/>
                  <a:gd name="T2" fmla="*/ 210 w 21600"/>
                  <a:gd name="T3" fmla="*/ 220 h 21600"/>
                  <a:gd name="T4" fmla="*/ 0 w 21600"/>
                  <a:gd name="T5" fmla="*/ 22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2412" name="Group 145"/>
            <p:cNvGrpSpPr>
              <a:grpSpLocks/>
            </p:cNvGrpSpPr>
            <p:nvPr/>
          </p:nvGrpSpPr>
          <p:grpSpPr bwMode="auto">
            <a:xfrm>
              <a:off x="460" y="3583"/>
              <a:ext cx="902" cy="211"/>
              <a:chOff x="460" y="3583"/>
              <a:chExt cx="902" cy="211"/>
            </a:xfrm>
          </p:grpSpPr>
          <p:sp>
            <p:nvSpPr>
              <p:cNvPr id="12437" name="Arc 124"/>
              <p:cNvSpPr>
                <a:spLocks/>
              </p:cNvSpPr>
              <p:nvPr/>
            </p:nvSpPr>
            <p:spPr bwMode="auto">
              <a:xfrm rot="5400000">
                <a:off x="1146" y="3579"/>
                <a:ext cx="211" cy="220"/>
              </a:xfrm>
              <a:custGeom>
                <a:avLst/>
                <a:gdLst>
                  <a:gd name="T0" fmla="*/ 0 w 21600"/>
                  <a:gd name="T1" fmla="*/ 0 h 21600"/>
                  <a:gd name="T2" fmla="*/ 211 w 21600"/>
                  <a:gd name="T3" fmla="*/ 220 h 21600"/>
                  <a:gd name="T4" fmla="*/ 0 w 21600"/>
                  <a:gd name="T5" fmla="*/ 22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2438" name="Arc 125"/>
              <p:cNvSpPr>
                <a:spLocks/>
              </p:cNvSpPr>
              <p:nvPr/>
            </p:nvSpPr>
            <p:spPr bwMode="auto">
              <a:xfrm rot="10800000">
                <a:off x="460" y="3583"/>
                <a:ext cx="220" cy="211"/>
              </a:xfrm>
              <a:custGeom>
                <a:avLst/>
                <a:gdLst>
                  <a:gd name="T0" fmla="*/ 0 w 21600"/>
                  <a:gd name="T1" fmla="*/ 0 h 21600"/>
                  <a:gd name="T2" fmla="*/ 220 w 21600"/>
                  <a:gd name="T3" fmla="*/ 211 h 21600"/>
                  <a:gd name="T4" fmla="*/ 0 w 21600"/>
                  <a:gd name="T5" fmla="*/ 211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2413" name="Group 146"/>
            <p:cNvGrpSpPr>
              <a:grpSpLocks/>
            </p:cNvGrpSpPr>
            <p:nvPr/>
          </p:nvGrpSpPr>
          <p:grpSpPr bwMode="auto">
            <a:xfrm>
              <a:off x="432" y="2496"/>
              <a:ext cx="902" cy="211"/>
              <a:chOff x="460" y="3583"/>
              <a:chExt cx="902" cy="211"/>
            </a:xfrm>
          </p:grpSpPr>
          <p:sp>
            <p:nvSpPr>
              <p:cNvPr id="12435" name="Arc 147"/>
              <p:cNvSpPr>
                <a:spLocks/>
              </p:cNvSpPr>
              <p:nvPr/>
            </p:nvSpPr>
            <p:spPr bwMode="auto">
              <a:xfrm rot="5400000">
                <a:off x="1146" y="3579"/>
                <a:ext cx="211" cy="220"/>
              </a:xfrm>
              <a:custGeom>
                <a:avLst/>
                <a:gdLst>
                  <a:gd name="T0" fmla="*/ 0 w 21600"/>
                  <a:gd name="T1" fmla="*/ 0 h 21600"/>
                  <a:gd name="T2" fmla="*/ 211 w 21600"/>
                  <a:gd name="T3" fmla="*/ 220 h 21600"/>
                  <a:gd name="T4" fmla="*/ 0 w 21600"/>
                  <a:gd name="T5" fmla="*/ 22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2436" name="Arc 148"/>
              <p:cNvSpPr>
                <a:spLocks/>
              </p:cNvSpPr>
              <p:nvPr/>
            </p:nvSpPr>
            <p:spPr bwMode="auto">
              <a:xfrm rot="10800000">
                <a:off x="460" y="3583"/>
                <a:ext cx="220" cy="211"/>
              </a:xfrm>
              <a:custGeom>
                <a:avLst/>
                <a:gdLst>
                  <a:gd name="T0" fmla="*/ 0 w 21600"/>
                  <a:gd name="T1" fmla="*/ 0 h 21600"/>
                  <a:gd name="T2" fmla="*/ 220 w 21600"/>
                  <a:gd name="T3" fmla="*/ 211 h 21600"/>
                  <a:gd name="T4" fmla="*/ 0 w 21600"/>
                  <a:gd name="T5" fmla="*/ 211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2414" name="Group 155"/>
            <p:cNvGrpSpPr>
              <a:grpSpLocks/>
            </p:cNvGrpSpPr>
            <p:nvPr/>
          </p:nvGrpSpPr>
          <p:grpSpPr bwMode="auto">
            <a:xfrm>
              <a:off x="3360" y="2496"/>
              <a:ext cx="902" cy="211"/>
              <a:chOff x="460" y="3583"/>
              <a:chExt cx="902" cy="211"/>
            </a:xfrm>
          </p:grpSpPr>
          <p:sp>
            <p:nvSpPr>
              <p:cNvPr id="12433" name="Arc 156"/>
              <p:cNvSpPr>
                <a:spLocks/>
              </p:cNvSpPr>
              <p:nvPr/>
            </p:nvSpPr>
            <p:spPr bwMode="auto">
              <a:xfrm rot="5400000">
                <a:off x="1146" y="3579"/>
                <a:ext cx="211" cy="220"/>
              </a:xfrm>
              <a:custGeom>
                <a:avLst/>
                <a:gdLst>
                  <a:gd name="T0" fmla="*/ 0 w 21600"/>
                  <a:gd name="T1" fmla="*/ 0 h 21600"/>
                  <a:gd name="T2" fmla="*/ 211 w 21600"/>
                  <a:gd name="T3" fmla="*/ 220 h 21600"/>
                  <a:gd name="T4" fmla="*/ 0 w 21600"/>
                  <a:gd name="T5" fmla="*/ 22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2434" name="Arc 157"/>
              <p:cNvSpPr>
                <a:spLocks/>
              </p:cNvSpPr>
              <p:nvPr/>
            </p:nvSpPr>
            <p:spPr bwMode="auto">
              <a:xfrm rot="10800000">
                <a:off x="460" y="3583"/>
                <a:ext cx="220" cy="211"/>
              </a:xfrm>
              <a:custGeom>
                <a:avLst/>
                <a:gdLst>
                  <a:gd name="T0" fmla="*/ 0 w 21600"/>
                  <a:gd name="T1" fmla="*/ 0 h 21600"/>
                  <a:gd name="T2" fmla="*/ 220 w 21600"/>
                  <a:gd name="T3" fmla="*/ 211 h 21600"/>
                  <a:gd name="T4" fmla="*/ 0 w 21600"/>
                  <a:gd name="T5" fmla="*/ 211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2415" name="Group 158"/>
            <p:cNvGrpSpPr>
              <a:grpSpLocks/>
            </p:cNvGrpSpPr>
            <p:nvPr/>
          </p:nvGrpSpPr>
          <p:grpSpPr bwMode="auto">
            <a:xfrm>
              <a:off x="4320" y="2496"/>
              <a:ext cx="902" cy="211"/>
              <a:chOff x="460" y="3583"/>
              <a:chExt cx="902" cy="211"/>
            </a:xfrm>
          </p:grpSpPr>
          <p:sp>
            <p:nvSpPr>
              <p:cNvPr id="12431" name="Arc 159"/>
              <p:cNvSpPr>
                <a:spLocks/>
              </p:cNvSpPr>
              <p:nvPr/>
            </p:nvSpPr>
            <p:spPr bwMode="auto">
              <a:xfrm rot="5400000">
                <a:off x="1146" y="3579"/>
                <a:ext cx="211" cy="220"/>
              </a:xfrm>
              <a:custGeom>
                <a:avLst/>
                <a:gdLst>
                  <a:gd name="T0" fmla="*/ 0 w 21600"/>
                  <a:gd name="T1" fmla="*/ 0 h 21600"/>
                  <a:gd name="T2" fmla="*/ 211 w 21600"/>
                  <a:gd name="T3" fmla="*/ 220 h 21600"/>
                  <a:gd name="T4" fmla="*/ 0 w 21600"/>
                  <a:gd name="T5" fmla="*/ 22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2432" name="Arc 160"/>
              <p:cNvSpPr>
                <a:spLocks/>
              </p:cNvSpPr>
              <p:nvPr/>
            </p:nvSpPr>
            <p:spPr bwMode="auto">
              <a:xfrm rot="10800000">
                <a:off x="460" y="3583"/>
                <a:ext cx="220" cy="211"/>
              </a:xfrm>
              <a:custGeom>
                <a:avLst/>
                <a:gdLst>
                  <a:gd name="T0" fmla="*/ 0 w 21600"/>
                  <a:gd name="T1" fmla="*/ 0 h 21600"/>
                  <a:gd name="T2" fmla="*/ 220 w 21600"/>
                  <a:gd name="T3" fmla="*/ 211 h 21600"/>
                  <a:gd name="T4" fmla="*/ 0 w 21600"/>
                  <a:gd name="T5" fmla="*/ 211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2416" name="Group 162"/>
            <p:cNvGrpSpPr>
              <a:grpSpLocks/>
            </p:cNvGrpSpPr>
            <p:nvPr/>
          </p:nvGrpSpPr>
          <p:grpSpPr bwMode="auto">
            <a:xfrm>
              <a:off x="471" y="3840"/>
              <a:ext cx="902" cy="210"/>
              <a:chOff x="460" y="2784"/>
              <a:chExt cx="902" cy="210"/>
            </a:xfrm>
          </p:grpSpPr>
          <p:sp>
            <p:nvSpPr>
              <p:cNvPr id="12429" name="Arc 163"/>
              <p:cNvSpPr>
                <a:spLocks/>
              </p:cNvSpPr>
              <p:nvPr/>
            </p:nvSpPr>
            <p:spPr bwMode="auto">
              <a:xfrm>
                <a:off x="1142" y="2784"/>
                <a:ext cx="220" cy="210"/>
              </a:xfrm>
              <a:custGeom>
                <a:avLst/>
                <a:gdLst>
                  <a:gd name="T0" fmla="*/ 0 w 21600"/>
                  <a:gd name="T1" fmla="*/ 0 h 21600"/>
                  <a:gd name="T2" fmla="*/ 220 w 21600"/>
                  <a:gd name="T3" fmla="*/ 210 h 21600"/>
                  <a:gd name="T4" fmla="*/ 0 w 21600"/>
                  <a:gd name="T5" fmla="*/ 21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2430" name="Arc 164"/>
              <p:cNvSpPr>
                <a:spLocks/>
              </p:cNvSpPr>
              <p:nvPr/>
            </p:nvSpPr>
            <p:spPr bwMode="auto">
              <a:xfrm rot="-5400000">
                <a:off x="465" y="2779"/>
                <a:ext cx="210" cy="220"/>
              </a:xfrm>
              <a:custGeom>
                <a:avLst/>
                <a:gdLst>
                  <a:gd name="T0" fmla="*/ 0 w 21600"/>
                  <a:gd name="T1" fmla="*/ 0 h 21600"/>
                  <a:gd name="T2" fmla="*/ 210 w 21600"/>
                  <a:gd name="T3" fmla="*/ 220 h 21600"/>
                  <a:gd name="T4" fmla="*/ 0 w 21600"/>
                  <a:gd name="T5" fmla="*/ 22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2417" name="Group 165"/>
            <p:cNvGrpSpPr>
              <a:grpSpLocks/>
            </p:cNvGrpSpPr>
            <p:nvPr/>
          </p:nvGrpSpPr>
          <p:grpSpPr bwMode="auto">
            <a:xfrm>
              <a:off x="1392" y="3840"/>
              <a:ext cx="902" cy="210"/>
              <a:chOff x="460" y="2784"/>
              <a:chExt cx="902" cy="210"/>
            </a:xfrm>
          </p:grpSpPr>
          <p:sp>
            <p:nvSpPr>
              <p:cNvPr id="12427" name="Arc 166"/>
              <p:cNvSpPr>
                <a:spLocks/>
              </p:cNvSpPr>
              <p:nvPr/>
            </p:nvSpPr>
            <p:spPr bwMode="auto">
              <a:xfrm>
                <a:off x="1142" y="2784"/>
                <a:ext cx="220" cy="210"/>
              </a:xfrm>
              <a:custGeom>
                <a:avLst/>
                <a:gdLst>
                  <a:gd name="T0" fmla="*/ 0 w 21600"/>
                  <a:gd name="T1" fmla="*/ 0 h 21600"/>
                  <a:gd name="T2" fmla="*/ 220 w 21600"/>
                  <a:gd name="T3" fmla="*/ 210 h 21600"/>
                  <a:gd name="T4" fmla="*/ 0 w 21600"/>
                  <a:gd name="T5" fmla="*/ 21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2428" name="Arc 167"/>
              <p:cNvSpPr>
                <a:spLocks/>
              </p:cNvSpPr>
              <p:nvPr/>
            </p:nvSpPr>
            <p:spPr bwMode="auto">
              <a:xfrm rot="-5400000">
                <a:off x="465" y="2779"/>
                <a:ext cx="210" cy="220"/>
              </a:xfrm>
              <a:custGeom>
                <a:avLst/>
                <a:gdLst>
                  <a:gd name="T0" fmla="*/ 0 w 21600"/>
                  <a:gd name="T1" fmla="*/ 0 h 21600"/>
                  <a:gd name="T2" fmla="*/ 210 w 21600"/>
                  <a:gd name="T3" fmla="*/ 220 h 21600"/>
                  <a:gd name="T4" fmla="*/ 0 w 21600"/>
                  <a:gd name="T5" fmla="*/ 22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2418" name="Group 168"/>
            <p:cNvGrpSpPr>
              <a:grpSpLocks/>
            </p:cNvGrpSpPr>
            <p:nvPr/>
          </p:nvGrpSpPr>
          <p:grpSpPr bwMode="auto">
            <a:xfrm>
              <a:off x="2400" y="3840"/>
              <a:ext cx="902" cy="210"/>
              <a:chOff x="460" y="2784"/>
              <a:chExt cx="902" cy="210"/>
            </a:xfrm>
          </p:grpSpPr>
          <p:sp>
            <p:nvSpPr>
              <p:cNvPr id="12425" name="Arc 169"/>
              <p:cNvSpPr>
                <a:spLocks/>
              </p:cNvSpPr>
              <p:nvPr/>
            </p:nvSpPr>
            <p:spPr bwMode="auto">
              <a:xfrm>
                <a:off x="1142" y="2784"/>
                <a:ext cx="220" cy="210"/>
              </a:xfrm>
              <a:custGeom>
                <a:avLst/>
                <a:gdLst>
                  <a:gd name="T0" fmla="*/ 0 w 21600"/>
                  <a:gd name="T1" fmla="*/ 0 h 21600"/>
                  <a:gd name="T2" fmla="*/ 220 w 21600"/>
                  <a:gd name="T3" fmla="*/ 210 h 21600"/>
                  <a:gd name="T4" fmla="*/ 0 w 21600"/>
                  <a:gd name="T5" fmla="*/ 21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2426" name="Arc 170"/>
              <p:cNvSpPr>
                <a:spLocks/>
              </p:cNvSpPr>
              <p:nvPr/>
            </p:nvSpPr>
            <p:spPr bwMode="auto">
              <a:xfrm rot="-5400000">
                <a:off x="465" y="2779"/>
                <a:ext cx="210" cy="220"/>
              </a:xfrm>
              <a:custGeom>
                <a:avLst/>
                <a:gdLst>
                  <a:gd name="T0" fmla="*/ 0 w 21600"/>
                  <a:gd name="T1" fmla="*/ 0 h 21600"/>
                  <a:gd name="T2" fmla="*/ 210 w 21600"/>
                  <a:gd name="T3" fmla="*/ 220 h 21600"/>
                  <a:gd name="T4" fmla="*/ 0 w 21600"/>
                  <a:gd name="T5" fmla="*/ 22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2419" name="Group 171"/>
            <p:cNvGrpSpPr>
              <a:grpSpLocks/>
            </p:cNvGrpSpPr>
            <p:nvPr/>
          </p:nvGrpSpPr>
          <p:grpSpPr bwMode="auto">
            <a:xfrm>
              <a:off x="3360" y="3840"/>
              <a:ext cx="902" cy="210"/>
              <a:chOff x="460" y="2784"/>
              <a:chExt cx="902" cy="210"/>
            </a:xfrm>
          </p:grpSpPr>
          <p:sp>
            <p:nvSpPr>
              <p:cNvPr id="12423" name="Arc 172"/>
              <p:cNvSpPr>
                <a:spLocks/>
              </p:cNvSpPr>
              <p:nvPr/>
            </p:nvSpPr>
            <p:spPr bwMode="auto">
              <a:xfrm>
                <a:off x="1142" y="2784"/>
                <a:ext cx="220" cy="210"/>
              </a:xfrm>
              <a:custGeom>
                <a:avLst/>
                <a:gdLst>
                  <a:gd name="T0" fmla="*/ 0 w 21600"/>
                  <a:gd name="T1" fmla="*/ 0 h 21600"/>
                  <a:gd name="T2" fmla="*/ 220 w 21600"/>
                  <a:gd name="T3" fmla="*/ 210 h 21600"/>
                  <a:gd name="T4" fmla="*/ 0 w 21600"/>
                  <a:gd name="T5" fmla="*/ 21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2424" name="Arc 173"/>
              <p:cNvSpPr>
                <a:spLocks/>
              </p:cNvSpPr>
              <p:nvPr/>
            </p:nvSpPr>
            <p:spPr bwMode="auto">
              <a:xfrm rot="-5400000">
                <a:off x="465" y="2779"/>
                <a:ext cx="210" cy="220"/>
              </a:xfrm>
              <a:custGeom>
                <a:avLst/>
                <a:gdLst>
                  <a:gd name="T0" fmla="*/ 0 w 21600"/>
                  <a:gd name="T1" fmla="*/ 0 h 21600"/>
                  <a:gd name="T2" fmla="*/ 210 w 21600"/>
                  <a:gd name="T3" fmla="*/ 220 h 21600"/>
                  <a:gd name="T4" fmla="*/ 0 w 21600"/>
                  <a:gd name="T5" fmla="*/ 22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2420" name="Group 174"/>
            <p:cNvGrpSpPr>
              <a:grpSpLocks/>
            </p:cNvGrpSpPr>
            <p:nvPr/>
          </p:nvGrpSpPr>
          <p:grpSpPr bwMode="auto">
            <a:xfrm>
              <a:off x="4320" y="3840"/>
              <a:ext cx="902" cy="210"/>
              <a:chOff x="460" y="2784"/>
              <a:chExt cx="902" cy="210"/>
            </a:xfrm>
          </p:grpSpPr>
          <p:sp>
            <p:nvSpPr>
              <p:cNvPr id="12421" name="Arc 175"/>
              <p:cNvSpPr>
                <a:spLocks/>
              </p:cNvSpPr>
              <p:nvPr/>
            </p:nvSpPr>
            <p:spPr bwMode="auto">
              <a:xfrm>
                <a:off x="1142" y="2784"/>
                <a:ext cx="220" cy="210"/>
              </a:xfrm>
              <a:custGeom>
                <a:avLst/>
                <a:gdLst>
                  <a:gd name="T0" fmla="*/ 0 w 21600"/>
                  <a:gd name="T1" fmla="*/ 0 h 21600"/>
                  <a:gd name="T2" fmla="*/ 220 w 21600"/>
                  <a:gd name="T3" fmla="*/ 210 h 21600"/>
                  <a:gd name="T4" fmla="*/ 0 w 21600"/>
                  <a:gd name="T5" fmla="*/ 21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2422" name="Arc 176"/>
              <p:cNvSpPr>
                <a:spLocks/>
              </p:cNvSpPr>
              <p:nvPr/>
            </p:nvSpPr>
            <p:spPr bwMode="auto">
              <a:xfrm rot="-5400000">
                <a:off x="465" y="2779"/>
                <a:ext cx="210" cy="220"/>
              </a:xfrm>
              <a:custGeom>
                <a:avLst/>
                <a:gdLst>
                  <a:gd name="T0" fmla="*/ 0 w 21600"/>
                  <a:gd name="T1" fmla="*/ 0 h 21600"/>
                  <a:gd name="T2" fmla="*/ 210 w 21600"/>
                  <a:gd name="T3" fmla="*/ 220 h 21600"/>
                  <a:gd name="T4" fmla="*/ 0 w 21600"/>
                  <a:gd name="T5" fmla="*/ 22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</p:grp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52400"/>
            <a:ext cx="8686800" cy="533400"/>
          </a:xfrm>
        </p:spPr>
        <p:txBody>
          <a:bodyPr/>
          <a:lstStyle/>
          <a:p>
            <a:r>
              <a:rPr lang="en-US" altLang="ko-KR" sz="2800" dirty="0">
                <a:ea typeface="굴림" panose="020B0600000101010101" pitchFamily="34" charset="-127"/>
              </a:rPr>
              <a:t>Review: Train Example (Wormhole-Routed Network)</a:t>
            </a:r>
          </a:p>
        </p:txBody>
      </p:sp>
      <p:sp>
        <p:nvSpPr>
          <p:cNvPr id="566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685801"/>
            <a:ext cx="8305800" cy="2778125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>
                <a:ea typeface="굴림" panose="020B0600000101010101" pitchFamily="34" charset="-127"/>
              </a:rPr>
              <a:t>Circular dependency (Deadlock!)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>
                <a:ea typeface="굴림" panose="020B0600000101010101" pitchFamily="34" charset="-127"/>
              </a:rPr>
              <a:t>Each train wants to turn right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>
                <a:ea typeface="굴림" panose="020B0600000101010101" pitchFamily="34" charset="-127"/>
              </a:rPr>
              <a:t>Blocked by other trains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>
                <a:ea typeface="굴림" panose="020B0600000101010101" pitchFamily="34" charset="-127"/>
              </a:rPr>
              <a:t>Similar problem to multiprocessor networks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>
                <a:ea typeface="굴림" panose="020B0600000101010101" pitchFamily="34" charset="-127"/>
              </a:rPr>
              <a:t>Fix? Imagine grid extends in all four directions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>
                <a:solidFill>
                  <a:schemeClr val="hlink"/>
                </a:solidFill>
                <a:ea typeface="굴림" panose="020B0600000101010101" pitchFamily="34" charset="-127"/>
              </a:rPr>
              <a:t>Force ordering of channels</a:t>
            </a:r>
            <a:r>
              <a:rPr lang="en-US" altLang="ko-KR">
                <a:ea typeface="굴림" panose="020B0600000101010101" pitchFamily="34" charset="-127"/>
              </a:rPr>
              <a:t> (tracks)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>
                <a:ea typeface="굴림" panose="020B0600000101010101" pitchFamily="34" charset="-127"/>
              </a:rPr>
              <a:t>Protocol: Always go east-west first, then north-south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>
                <a:ea typeface="굴림" panose="020B0600000101010101" pitchFamily="34" charset="-127"/>
              </a:rPr>
              <a:t>Called “dimension ordering” (X then Y)</a:t>
            </a:r>
          </a:p>
        </p:txBody>
      </p:sp>
      <p:grpSp>
        <p:nvGrpSpPr>
          <p:cNvPr id="12293" name="Group 4"/>
          <p:cNvGrpSpPr>
            <a:grpSpLocks/>
          </p:cNvGrpSpPr>
          <p:nvPr/>
        </p:nvGrpSpPr>
        <p:grpSpPr bwMode="auto">
          <a:xfrm>
            <a:off x="1752600" y="4370388"/>
            <a:ext cx="8686800" cy="1670050"/>
            <a:chOff x="1104" y="1564"/>
            <a:chExt cx="3312" cy="1592"/>
          </a:xfrm>
        </p:grpSpPr>
        <p:sp>
          <p:nvSpPr>
            <p:cNvPr id="12402" name="Line 5"/>
            <p:cNvSpPr>
              <a:spLocks noChangeShapeType="1"/>
            </p:cNvSpPr>
            <p:nvPr/>
          </p:nvSpPr>
          <p:spPr bwMode="auto">
            <a:xfrm>
              <a:off x="1104" y="1564"/>
              <a:ext cx="33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2403" name="Line 6"/>
            <p:cNvSpPr>
              <a:spLocks noChangeShapeType="1"/>
            </p:cNvSpPr>
            <p:nvPr/>
          </p:nvSpPr>
          <p:spPr bwMode="auto">
            <a:xfrm>
              <a:off x="1104" y="3156"/>
              <a:ext cx="33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</p:grpSp>
      <p:grpSp>
        <p:nvGrpSpPr>
          <p:cNvPr id="12294" name="Group 7"/>
          <p:cNvGrpSpPr>
            <a:grpSpLocks/>
          </p:cNvGrpSpPr>
          <p:nvPr/>
        </p:nvGrpSpPr>
        <p:grpSpPr bwMode="auto">
          <a:xfrm>
            <a:off x="5292725" y="3429000"/>
            <a:ext cx="1500188" cy="3429000"/>
            <a:chOff x="2374" y="2068"/>
            <a:chExt cx="945" cy="2252"/>
          </a:xfrm>
        </p:grpSpPr>
        <p:sp>
          <p:nvSpPr>
            <p:cNvPr id="12400" name="Line 8"/>
            <p:cNvSpPr>
              <a:spLocks noChangeShapeType="1"/>
            </p:cNvSpPr>
            <p:nvPr/>
          </p:nvSpPr>
          <p:spPr bwMode="auto">
            <a:xfrm>
              <a:off x="3319" y="2068"/>
              <a:ext cx="0" cy="225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2401" name="Line 9"/>
            <p:cNvSpPr>
              <a:spLocks noChangeShapeType="1"/>
            </p:cNvSpPr>
            <p:nvPr/>
          </p:nvSpPr>
          <p:spPr bwMode="auto">
            <a:xfrm>
              <a:off x="2374" y="2068"/>
              <a:ext cx="0" cy="22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</p:grpSp>
      <p:sp>
        <p:nvSpPr>
          <p:cNvPr id="12295" name="Arc 10"/>
          <p:cNvSpPr>
            <a:spLocks/>
          </p:cNvSpPr>
          <p:nvPr/>
        </p:nvSpPr>
        <p:spPr bwMode="auto">
          <a:xfrm>
            <a:off x="6408738" y="4403726"/>
            <a:ext cx="349250" cy="333375"/>
          </a:xfrm>
          <a:custGeom>
            <a:avLst/>
            <a:gdLst>
              <a:gd name="T0" fmla="*/ 0 w 21600"/>
              <a:gd name="T1" fmla="*/ 0 h 21600"/>
              <a:gd name="T2" fmla="*/ 349250 w 21600"/>
              <a:gd name="T3" fmla="*/ 333375 h 21600"/>
              <a:gd name="T4" fmla="*/ 0 w 21600"/>
              <a:gd name="T5" fmla="*/ 333375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2296" name="Arc 11"/>
          <p:cNvSpPr>
            <a:spLocks/>
          </p:cNvSpPr>
          <p:nvPr/>
        </p:nvSpPr>
        <p:spPr bwMode="auto">
          <a:xfrm rot="-5400000">
            <a:off x="5334001" y="4395788"/>
            <a:ext cx="333375" cy="349250"/>
          </a:xfrm>
          <a:custGeom>
            <a:avLst/>
            <a:gdLst>
              <a:gd name="T0" fmla="*/ 0 w 21600"/>
              <a:gd name="T1" fmla="*/ 0 h 21600"/>
              <a:gd name="T2" fmla="*/ 333375 w 21600"/>
              <a:gd name="T3" fmla="*/ 349250 h 21600"/>
              <a:gd name="T4" fmla="*/ 0 w 21600"/>
              <a:gd name="T5" fmla="*/ 34925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2297" name="Arc 12"/>
          <p:cNvSpPr>
            <a:spLocks/>
          </p:cNvSpPr>
          <p:nvPr/>
        </p:nvSpPr>
        <p:spPr bwMode="auto">
          <a:xfrm rot="5400000">
            <a:off x="6415882" y="5664994"/>
            <a:ext cx="334962" cy="349250"/>
          </a:xfrm>
          <a:custGeom>
            <a:avLst/>
            <a:gdLst>
              <a:gd name="T0" fmla="*/ 0 w 21600"/>
              <a:gd name="T1" fmla="*/ 0 h 21600"/>
              <a:gd name="T2" fmla="*/ 334962 w 21600"/>
              <a:gd name="T3" fmla="*/ 349250 h 21600"/>
              <a:gd name="T4" fmla="*/ 0 w 21600"/>
              <a:gd name="T5" fmla="*/ 34925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2298" name="Arc 13"/>
          <p:cNvSpPr>
            <a:spLocks/>
          </p:cNvSpPr>
          <p:nvPr/>
        </p:nvSpPr>
        <p:spPr bwMode="auto">
          <a:xfrm rot="10800000">
            <a:off x="5326063" y="5672138"/>
            <a:ext cx="349250" cy="334962"/>
          </a:xfrm>
          <a:custGeom>
            <a:avLst/>
            <a:gdLst>
              <a:gd name="T0" fmla="*/ 0 w 21600"/>
              <a:gd name="T1" fmla="*/ 0 h 21600"/>
              <a:gd name="T2" fmla="*/ 349250 w 21600"/>
              <a:gd name="T3" fmla="*/ 334962 h 21600"/>
              <a:gd name="T4" fmla="*/ 0 w 21600"/>
              <a:gd name="T5" fmla="*/ 334962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grpSp>
        <p:nvGrpSpPr>
          <p:cNvPr id="12299" name="Group 14"/>
          <p:cNvGrpSpPr>
            <a:grpSpLocks/>
          </p:cNvGrpSpPr>
          <p:nvPr/>
        </p:nvGrpSpPr>
        <p:grpSpPr bwMode="auto">
          <a:xfrm rot="5400000">
            <a:off x="5951539" y="4411664"/>
            <a:ext cx="2103437" cy="350837"/>
            <a:chOff x="624" y="960"/>
            <a:chExt cx="3325" cy="531"/>
          </a:xfrm>
        </p:grpSpPr>
        <p:grpSp>
          <p:nvGrpSpPr>
            <p:cNvPr id="12379" name="Group 15"/>
            <p:cNvGrpSpPr>
              <a:grpSpLocks/>
            </p:cNvGrpSpPr>
            <p:nvPr/>
          </p:nvGrpSpPr>
          <p:grpSpPr bwMode="auto">
            <a:xfrm>
              <a:off x="624" y="1008"/>
              <a:ext cx="1073" cy="483"/>
              <a:chOff x="2375" y="2170"/>
              <a:chExt cx="1073" cy="483"/>
            </a:xfrm>
          </p:grpSpPr>
          <p:sp>
            <p:nvSpPr>
              <p:cNvPr id="12393" name="Freeform 16"/>
              <p:cNvSpPr>
                <a:spLocks/>
              </p:cNvSpPr>
              <p:nvPr/>
            </p:nvSpPr>
            <p:spPr bwMode="auto">
              <a:xfrm>
                <a:off x="2375" y="2170"/>
                <a:ext cx="1073" cy="483"/>
              </a:xfrm>
              <a:custGeom>
                <a:avLst/>
                <a:gdLst>
                  <a:gd name="T0" fmla="*/ 245 w 1073"/>
                  <a:gd name="T1" fmla="*/ 482 h 483"/>
                  <a:gd name="T2" fmla="*/ 260 w 1073"/>
                  <a:gd name="T3" fmla="*/ 477 h 483"/>
                  <a:gd name="T4" fmla="*/ 272 w 1073"/>
                  <a:gd name="T5" fmla="*/ 468 h 483"/>
                  <a:gd name="T6" fmla="*/ 282 w 1073"/>
                  <a:gd name="T7" fmla="*/ 455 h 483"/>
                  <a:gd name="T8" fmla="*/ 288 w 1073"/>
                  <a:gd name="T9" fmla="*/ 455 h 483"/>
                  <a:gd name="T10" fmla="*/ 298 w 1073"/>
                  <a:gd name="T11" fmla="*/ 468 h 483"/>
                  <a:gd name="T12" fmla="*/ 311 w 1073"/>
                  <a:gd name="T13" fmla="*/ 477 h 483"/>
                  <a:gd name="T14" fmla="*/ 326 w 1073"/>
                  <a:gd name="T15" fmla="*/ 482 h 483"/>
                  <a:gd name="T16" fmla="*/ 344 w 1073"/>
                  <a:gd name="T17" fmla="*/ 482 h 483"/>
                  <a:gd name="T18" fmla="*/ 362 w 1073"/>
                  <a:gd name="T19" fmla="*/ 474 h 483"/>
                  <a:gd name="T20" fmla="*/ 376 w 1073"/>
                  <a:gd name="T21" fmla="*/ 459 h 483"/>
                  <a:gd name="T22" fmla="*/ 385 w 1073"/>
                  <a:gd name="T23" fmla="*/ 441 h 483"/>
                  <a:gd name="T24" fmla="*/ 734 w 1073"/>
                  <a:gd name="T25" fmla="*/ 430 h 483"/>
                  <a:gd name="T26" fmla="*/ 739 w 1073"/>
                  <a:gd name="T27" fmla="*/ 450 h 483"/>
                  <a:gd name="T28" fmla="*/ 750 w 1073"/>
                  <a:gd name="T29" fmla="*/ 468 h 483"/>
                  <a:gd name="T30" fmla="*/ 767 w 1073"/>
                  <a:gd name="T31" fmla="*/ 479 h 483"/>
                  <a:gd name="T32" fmla="*/ 786 w 1073"/>
                  <a:gd name="T33" fmla="*/ 483 h 483"/>
                  <a:gd name="T34" fmla="*/ 801 w 1073"/>
                  <a:gd name="T35" fmla="*/ 481 h 483"/>
                  <a:gd name="T36" fmla="*/ 816 w 1073"/>
                  <a:gd name="T37" fmla="*/ 473 h 483"/>
                  <a:gd name="T38" fmla="*/ 827 w 1073"/>
                  <a:gd name="T39" fmla="*/ 462 h 483"/>
                  <a:gd name="T40" fmla="*/ 835 w 1073"/>
                  <a:gd name="T41" fmla="*/ 447 h 483"/>
                  <a:gd name="T42" fmla="*/ 843 w 1073"/>
                  <a:gd name="T43" fmla="*/ 462 h 483"/>
                  <a:gd name="T44" fmla="*/ 853 w 1073"/>
                  <a:gd name="T45" fmla="*/ 473 h 483"/>
                  <a:gd name="T46" fmla="*/ 868 w 1073"/>
                  <a:gd name="T47" fmla="*/ 481 h 483"/>
                  <a:gd name="T48" fmla="*/ 883 w 1073"/>
                  <a:gd name="T49" fmla="*/ 483 h 483"/>
                  <a:gd name="T50" fmla="*/ 902 w 1073"/>
                  <a:gd name="T51" fmla="*/ 479 h 483"/>
                  <a:gd name="T52" fmla="*/ 919 w 1073"/>
                  <a:gd name="T53" fmla="*/ 468 h 483"/>
                  <a:gd name="T54" fmla="*/ 930 w 1073"/>
                  <a:gd name="T55" fmla="*/ 450 h 483"/>
                  <a:gd name="T56" fmla="*/ 935 w 1073"/>
                  <a:gd name="T57" fmla="*/ 430 h 483"/>
                  <a:gd name="T58" fmla="*/ 994 w 1073"/>
                  <a:gd name="T59" fmla="*/ 302 h 483"/>
                  <a:gd name="T60" fmla="*/ 59 w 1073"/>
                  <a:gd name="T61" fmla="*/ 0 h 483"/>
                  <a:gd name="T62" fmla="*/ 74 w 1073"/>
                  <a:gd name="T63" fmla="*/ 430 h 483"/>
                  <a:gd name="T64" fmla="*/ 187 w 1073"/>
                  <a:gd name="T65" fmla="*/ 441 h 483"/>
                  <a:gd name="T66" fmla="*/ 195 w 1073"/>
                  <a:gd name="T67" fmla="*/ 459 h 483"/>
                  <a:gd name="T68" fmla="*/ 209 w 1073"/>
                  <a:gd name="T69" fmla="*/ 474 h 483"/>
                  <a:gd name="T70" fmla="*/ 228 w 1073"/>
                  <a:gd name="T71" fmla="*/ 482 h 48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073" h="483">
                    <a:moveTo>
                      <a:pt x="237" y="483"/>
                    </a:moveTo>
                    <a:lnTo>
                      <a:pt x="245" y="482"/>
                    </a:lnTo>
                    <a:lnTo>
                      <a:pt x="253" y="481"/>
                    </a:lnTo>
                    <a:lnTo>
                      <a:pt x="260" y="477"/>
                    </a:lnTo>
                    <a:lnTo>
                      <a:pt x="267" y="473"/>
                    </a:lnTo>
                    <a:lnTo>
                      <a:pt x="272" y="468"/>
                    </a:lnTo>
                    <a:lnTo>
                      <a:pt x="278" y="462"/>
                    </a:lnTo>
                    <a:lnTo>
                      <a:pt x="282" y="455"/>
                    </a:lnTo>
                    <a:lnTo>
                      <a:pt x="285" y="447"/>
                    </a:lnTo>
                    <a:lnTo>
                      <a:pt x="288" y="455"/>
                    </a:lnTo>
                    <a:lnTo>
                      <a:pt x="294" y="462"/>
                    </a:lnTo>
                    <a:lnTo>
                      <a:pt x="298" y="468"/>
                    </a:lnTo>
                    <a:lnTo>
                      <a:pt x="305" y="473"/>
                    </a:lnTo>
                    <a:lnTo>
                      <a:pt x="311" y="477"/>
                    </a:lnTo>
                    <a:lnTo>
                      <a:pt x="319" y="481"/>
                    </a:lnTo>
                    <a:lnTo>
                      <a:pt x="326" y="482"/>
                    </a:lnTo>
                    <a:lnTo>
                      <a:pt x="334" y="483"/>
                    </a:lnTo>
                    <a:lnTo>
                      <a:pt x="344" y="482"/>
                    </a:lnTo>
                    <a:lnTo>
                      <a:pt x="354" y="479"/>
                    </a:lnTo>
                    <a:lnTo>
                      <a:pt x="362" y="474"/>
                    </a:lnTo>
                    <a:lnTo>
                      <a:pt x="370" y="468"/>
                    </a:lnTo>
                    <a:lnTo>
                      <a:pt x="376" y="459"/>
                    </a:lnTo>
                    <a:lnTo>
                      <a:pt x="382" y="450"/>
                    </a:lnTo>
                    <a:lnTo>
                      <a:pt x="385" y="441"/>
                    </a:lnTo>
                    <a:lnTo>
                      <a:pt x="386" y="430"/>
                    </a:lnTo>
                    <a:lnTo>
                      <a:pt x="734" y="430"/>
                    </a:lnTo>
                    <a:lnTo>
                      <a:pt x="735" y="441"/>
                    </a:lnTo>
                    <a:lnTo>
                      <a:pt x="739" y="450"/>
                    </a:lnTo>
                    <a:lnTo>
                      <a:pt x="744" y="459"/>
                    </a:lnTo>
                    <a:lnTo>
                      <a:pt x="750" y="468"/>
                    </a:lnTo>
                    <a:lnTo>
                      <a:pt x="758" y="474"/>
                    </a:lnTo>
                    <a:lnTo>
                      <a:pt x="767" y="479"/>
                    </a:lnTo>
                    <a:lnTo>
                      <a:pt x="776" y="482"/>
                    </a:lnTo>
                    <a:lnTo>
                      <a:pt x="786" y="483"/>
                    </a:lnTo>
                    <a:lnTo>
                      <a:pt x="794" y="482"/>
                    </a:lnTo>
                    <a:lnTo>
                      <a:pt x="801" y="481"/>
                    </a:lnTo>
                    <a:lnTo>
                      <a:pt x="809" y="477"/>
                    </a:lnTo>
                    <a:lnTo>
                      <a:pt x="816" y="473"/>
                    </a:lnTo>
                    <a:lnTo>
                      <a:pt x="822" y="468"/>
                    </a:lnTo>
                    <a:lnTo>
                      <a:pt x="827" y="462"/>
                    </a:lnTo>
                    <a:lnTo>
                      <a:pt x="832" y="455"/>
                    </a:lnTo>
                    <a:lnTo>
                      <a:pt x="835" y="447"/>
                    </a:lnTo>
                    <a:lnTo>
                      <a:pt x="838" y="455"/>
                    </a:lnTo>
                    <a:lnTo>
                      <a:pt x="843" y="462"/>
                    </a:lnTo>
                    <a:lnTo>
                      <a:pt x="848" y="468"/>
                    </a:lnTo>
                    <a:lnTo>
                      <a:pt x="853" y="473"/>
                    </a:lnTo>
                    <a:lnTo>
                      <a:pt x="860" y="477"/>
                    </a:lnTo>
                    <a:lnTo>
                      <a:pt x="868" y="481"/>
                    </a:lnTo>
                    <a:lnTo>
                      <a:pt x="875" y="482"/>
                    </a:lnTo>
                    <a:lnTo>
                      <a:pt x="883" y="483"/>
                    </a:lnTo>
                    <a:lnTo>
                      <a:pt x="893" y="482"/>
                    </a:lnTo>
                    <a:lnTo>
                      <a:pt x="902" y="479"/>
                    </a:lnTo>
                    <a:lnTo>
                      <a:pt x="911" y="474"/>
                    </a:lnTo>
                    <a:lnTo>
                      <a:pt x="919" y="468"/>
                    </a:lnTo>
                    <a:lnTo>
                      <a:pt x="925" y="459"/>
                    </a:lnTo>
                    <a:lnTo>
                      <a:pt x="930" y="450"/>
                    </a:lnTo>
                    <a:lnTo>
                      <a:pt x="934" y="441"/>
                    </a:lnTo>
                    <a:lnTo>
                      <a:pt x="935" y="430"/>
                    </a:lnTo>
                    <a:lnTo>
                      <a:pt x="1073" y="430"/>
                    </a:lnTo>
                    <a:lnTo>
                      <a:pt x="994" y="302"/>
                    </a:lnTo>
                    <a:lnTo>
                      <a:pt x="1038" y="0"/>
                    </a:lnTo>
                    <a:lnTo>
                      <a:pt x="59" y="0"/>
                    </a:lnTo>
                    <a:lnTo>
                      <a:pt x="0" y="309"/>
                    </a:lnTo>
                    <a:lnTo>
                      <a:pt x="74" y="430"/>
                    </a:lnTo>
                    <a:lnTo>
                      <a:pt x="185" y="430"/>
                    </a:lnTo>
                    <a:lnTo>
                      <a:pt x="187" y="441"/>
                    </a:lnTo>
                    <a:lnTo>
                      <a:pt x="190" y="450"/>
                    </a:lnTo>
                    <a:lnTo>
                      <a:pt x="195" y="459"/>
                    </a:lnTo>
                    <a:lnTo>
                      <a:pt x="202" y="468"/>
                    </a:lnTo>
                    <a:lnTo>
                      <a:pt x="209" y="474"/>
                    </a:lnTo>
                    <a:lnTo>
                      <a:pt x="218" y="479"/>
                    </a:lnTo>
                    <a:lnTo>
                      <a:pt x="228" y="482"/>
                    </a:lnTo>
                    <a:lnTo>
                      <a:pt x="237" y="4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4" name="Freeform 17"/>
              <p:cNvSpPr>
                <a:spLocks/>
              </p:cNvSpPr>
              <p:nvPr/>
            </p:nvSpPr>
            <p:spPr bwMode="auto">
              <a:xfrm>
                <a:off x="2415" y="2208"/>
                <a:ext cx="965" cy="354"/>
              </a:xfrm>
              <a:custGeom>
                <a:avLst/>
                <a:gdLst>
                  <a:gd name="T0" fmla="*/ 0 w 965"/>
                  <a:gd name="T1" fmla="*/ 264 h 354"/>
                  <a:gd name="T2" fmla="*/ 50 w 965"/>
                  <a:gd name="T3" fmla="*/ 0 h 354"/>
                  <a:gd name="T4" fmla="*/ 954 w 965"/>
                  <a:gd name="T5" fmla="*/ 0 h 354"/>
                  <a:gd name="T6" fmla="*/ 918 w 965"/>
                  <a:gd name="T7" fmla="*/ 249 h 354"/>
                  <a:gd name="T8" fmla="*/ 131 w 965"/>
                  <a:gd name="T9" fmla="*/ 249 h 354"/>
                  <a:gd name="T10" fmla="*/ 161 w 965"/>
                  <a:gd name="T11" fmla="*/ 287 h 354"/>
                  <a:gd name="T12" fmla="*/ 924 w 965"/>
                  <a:gd name="T13" fmla="*/ 287 h 354"/>
                  <a:gd name="T14" fmla="*/ 965 w 965"/>
                  <a:gd name="T15" fmla="*/ 354 h 354"/>
                  <a:gd name="T16" fmla="*/ 55 w 965"/>
                  <a:gd name="T17" fmla="*/ 354 h 354"/>
                  <a:gd name="T18" fmla="*/ 0 w 965"/>
                  <a:gd name="T19" fmla="*/ 264 h 3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65" h="354">
                    <a:moveTo>
                      <a:pt x="0" y="264"/>
                    </a:moveTo>
                    <a:lnTo>
                      <a:pt x="50" y="0"/>
                    </a:lnTo>
                    <a:lnTo>
                      <a:pt x="954" y="0"/>
                    </a:lnTo>
                    <a:lnTo>
                      <a:pt x="918" y="249"/>
                    </a:lnTo>
                    <a:lnTo>
                      <a:pt x="131" y="249"/>
                    </a:lnTo>
                    <a:lnTo>
                      <a:pt x="161" y="287"/>
                    </a:lnTo>
                    <a:lnTo>
                      <a:pt x="924" y="287"/>
                    </a:lnTo>
                    <a:lnTo>
                      <a:pt x="965" y="354"/>
                    </a:lnTo>
                    <a:lnTo>
                      <a:pt x="55" y="354"/>
                    </a:lnTo>
                    <a:lnTo>
                      <a:pt x="0" y="264"/>
                    </a:lnTo>
                    <a:close/>
                  </a:path>
                </a:pathLst>
              </a:custGeom>
              <a:solidFill>
                <a:srgbClr val="3FB2E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5" name="Freeform 18"/>
              <p:cNvSpPr>
                <a:spLocks/>
              </p:cNvSpPr>
              <p:nvPr/>
            </p:nvSpPr>
            <p:spPr bwMode="auto">
              <a:xfrm>
                <a:off x="2650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2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6" name="Freeform 19"/>
              <p:cNvSpPr>
                <a:spLocks/>
              </p:cNvSpPr>
              <p:nvPr/>
            </p:nvSpPr>
            <p:spPr bwMode="auto">
              <a:xfrm>
                <a:off x="2481" y="2262"/>
                <a:ext cx="138" cy="110"/>
              </a:xfrm>
              <a:custGeom>
                <a:avLst/>
                <a:gdLst>
                  <a:gd name="T0" fmla="*/ 122 w 138"/>
                  <a:gd name="T1" fmla="*/ 110 h 110"/>
                  <a:gd name="T2" fmla="*/ 138 w 138"/>
                  <a:gd name="T3" fmla="*/ 0 h 110"/>
                  <a:gd name="T4" fmla="*/ 15 w 138"/>
                  <a:gd name="T5" fmla="*/ 0 h 110"/>
                  <a:gd name="T6" fmla="*/ 0 w 138"/>
                  <a:gd name="T7" fmla="*/ 110 h 110"/>
                  <a:gd name="T8" fmla="*/ 122 w 138"/>
                  <a:gd name="T9" fmla="*/ 11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22" y="110"/>
                    </a:moveTo>
                    <a:lnTo>
                      <a:pt x="138" y="0"/>
                    </a:lnTo>
                    <a:lnTo>
                      <a:pt x="15" y="0"/>
                    </a:lnTo>
                    <a:lnTo>
                      <a:pt x="0" y="110"/>
                    </a:lnTo>
                    <a:lnTo>
                      <a:pt x="122" y="1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7" name="Freeform 20"/>
              <p:cNvSpPr>
                <a:spLocks/>
              </p:cNvSpPr>
              <p:nvPr/>
            </p:nvSpPr>
            <p:spPr bwMode="auto">
              <a:xfrm>
                <a:off x="2820" y="2262"/>
                <a:ext cx="137" cy="110"/>
              </a:xfrm>
              <a:custGeom>
                <a:avLst/>
                <a:gdLst>
                  <a:gd name="T0" fmla="*/ 137 w 137"/>
                  <a:gd name="T1" fmla="*/ 0 h 110"/>
                  <a:gd name="T2" fmla="*/ 16 w 137"/>
                  <a:gd name="T3" fmla="*/ 0 h 110"/>
                  <a:gd name="T4" fmla="*/ 0 w 137"/>
                  <a:gd name="T5" fmla="*/ 110 h 110"/>
                  <a:gd name="T6" fmla="*/ 122 w 137"/>
                  <a:gd name="T7" fmla="*/ 110 h 110"/>
                  <a:gd name="T8" fmla="*/ 137 w 137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110">
                    <a:moveTo>
                      <a:pt x="137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8" name="Freeform 21"/>
              <p:cNvSpPr>
                <a:spLocks/>
              </p:cNvSpPr>
              <p:nvPr/>
            </p:nvSpPr>
            <p:spPr bwMode="auto">
              <a:xfrm>
                <a:off x="2989" y="2262"/>
                <a:ext cx="136" cy="110"/>
              </a:xfrm>
              <a:custGeom>
                <a:avLst/>
                <a:gdLst>
                  <a:gd name="T0" fmla="*/ 136 w 136"/>
                  <a:gd name="T1" fmla="*/ 0 h 110"/>
                  <a:gd name="T2" fmla="*/ 16 w 136"/>
                  <a:gd name="T3" fmla="*/ 0 h 110"/>
                  <a:gd name="T4" fmla="*/ 0 w 136"/>
                  <a:gd name="T5" fmla="*/ 110 h 110"/>
                  <a:gd name="T6" fmla="*/ 121 w 136"/>
                  <a:gd name="T7" fmla="*/ 110 h 110"/>
                  <a:gd name="T8" fmla="*/ 136 w 136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" h="110">
                    <a:moveTo>
                      <a:pt x="136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1" y="11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9" name="Freeform 22"/>
              <p:cNvSpPr>
                <a:spLocks/>
              </p:cNvSpPr>
              <p:nvPr/>
            </p:nvSpPr>
            <p:spPr bwMode="auto">
              <a:xfrm>
                <a:off x="3162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3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3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80" name="Group 23"/>
            <p:cNvGrpSpPr>
              <a:grpSpLocks/>
            </p:cNvGrpSpPr>
            <p:nvPr/>
          </p:nvGrpSpPr>
          <p:grpSpPr bwMode="auto">
            <a:xfrm>
              <a:off x="2832" y="960"/>
              <a:ext cx="1117" cy="518"/>
              <a:chOff x="3847" y="1511"/>
              <a:chExt cx="1117" cy="518"/>
            </a:xfrm>
          </p:grpSpPr>
          <p:sp>
            <p:nvSpPr>
              <p:cNvPr id="12389" name="Freeform 24"/>
              <p:cNvSpPr>
                <a:spLocks/>
              </p:cNvSpPr>
              <p:nvPr/>
            </p:nvSpPr>
            <p:spPr bwMode="auto">
              <a:xfrm>
                <a:off x="3847" y="1511"/>
                <a:ext cx="1117" cy="518"/>
              </a:xfrm>
              <a:custGeom>
                <a:avLst/>
                <a:gdLst>
                  <a:gd name="T0" fmla="*/ 1117 w 1117"/>
                  <a:gd name="T1" fmla="*/ 161 h 518"/>
                  <a:gd name="T2" fmla="*/ 1114 w 1117"/>
                  <a:gd name="T3" fmla="*/ 145 h 518"/>
                  <a:gd name="T4" fmla="*/ 1105 w 1117"/>
                  <a:gd name="T5" fmla="*/ 132 h 518"/>
                  <a:gd name="T6" fmla="*/ 1092 w 1117"/>
                  <a:gd name="T7" fmla="*/ 123 h 518"/>
                  <a:gd name="T8" fmla="*/ 1078 w 1117"/>
                  <a:gd name="T9" fmla="*/ 121 h 518"/>
                  <a:gd name="T10" fmla="*/ 974 w 1117"/>
                  <a:gd name="T11" fmla="*/ 71 h 518"/>
                  <a:gd name="T12" fmla="*/ 970 w 1117"/>
                  <a:gd name="T13" fmla="*/ 57 h 518"/>
                  <a:gd name="T14" fmla="*/ 962 w 1117"/>
                  <a:gd name="T15" fmla="*/ 46 h 518"/>
                  <a:gd name="T16" fmla="*/ 950 w 1117"/>
                  <a:gd name="T17" fmla="*/ 39 h 518"/>
                  <a:gd name="T18" fmla="*/ 936 w 1117"/>
                  <a:gd name="T19" fmla="*/ 35 h 518"/>
                  <a:gd name="T20" fmla="*/ 760 w 1117"/>
                  <a:gd name="T21" fmla="*/ 0 h 518"/>
                  <a:gd name="T22" fmla="*/ 588 w 1117"/>
                  <a:gd name="T23" fmla="*/ 35 h 518"/>
                  <a:gd name="T24" fmla="*/ 0 w 1117"/>
                  <a:gd name="T25" fmla="*/ 344 h 518"/>
                  <a:gd name="T26" fmla="*/ 171 w 1117"/>
                  <a:gd name="T27" fmla="*/ 465 h 518"/>
                  <a:gd name="T28" fmla="*/ 176 w 1117"/>
                  <a:gd name="T29" fmla="*/ 485 h 518"/>
                  <a:gd name="T30" fmla="*/ 188 w 1117"/>
                  <a:gd name="T31" fmla="*/ 503 h 518"/>
                  <a:gd name="T32" fmla="*/ 204 w 1117"/>
                  <a:gd name="T33" fmla="*/ 514 h 518"/>
                  <a:gd name="T34" fmla="*/ 223 w 1117"/>
                  <a:gd name="T35" fmla="*/ 518 h 518"/>
                  <a:gd name="T36" fmla="*/ 239 w 1117"/>
                  <a:gd name="T37" fmla="*/ 516 h 518"/>
                  <a:gd name="T38" fmla="*/ 253 w 1117"/>
                  <a:gd name="T39" fmla="*/ 508 h 518"/>
                  <a:gd name="T40" fmla="*/ 264 w 1117"/>
                  <a:gd name="T41" fmla="*/ 497 h 518"/>
                  <a:gd name="T42" fmla="*/ 271 w 1117"/>
                  <a:gd name="T43" fmla="*/ 482 h 518"/>
                  <a:gd name="T44" fmla="*/ 280 w 1117"/>
                  <a:gd name="T45" fmla="*/ 497 h 518"/>
                  <a:gd name="T46" fmla="*/ 291 w 1117"/>
                  <a:gd name="T47" fmla="*/ 508 h 518"/>
                  <a:gd name="T48" fmla="*/ 305 w 1117"/>
                  <a:gd name="T49" fmla="*/ 516 h 518"/>
                  <a:gd name="T50" fmla="*/ 320 w 1117"/>
                  <a:gd name="T51" fmla="*/ 518 h 518"/>
                  <a:gd name="T52" fmla="*/ 339 w 1117"/>
                  <a:gd name="T53" fmla="*/ 514 h 518"/>
                  <a:gd name="T54" fmla="*/ 356 w 1117"/>
                  <a:gd name="T55" fmla="*/ 503 h 518"/>
                  <a:gd name="T56" fmla="*/ 368 w 1117"/>
                  <a:gd name="T57" fmla="*/ 485 h 518"/>
                  <a:gd name="T58" fmla="*/ 372 w 1117"/>
                  <a:gd name="T59" fmla="*/ 465 h 518"/>
                  <a:gd name="T60" fmla="*/ 718 w 1117"/>
                  <a:gd name="T61" fmla="*/ 476 h 518"/>
                  <a:gd name="T62" fmla="*/ 727 w 1117"/>
                  <a:gd name="T63" fmla="*/ 494 h 518"/>
                  <a:gd name="T64" fmla="*/ 741 w 1117"/>
                  <a:gd name="T65" fmla="*/ 509 h 518"/>
                  <a:gd name="T66" fmla="*/ 759 w 1117"/>
                  <a:gd name="T67" fmla="*/ 517 h 518"/>
                  <a:gd name="T68" fmla="*/ 776 w 1117"/>
                  <a:gd name="T69" fmla="*/ 517 h 518"/>
                  <a:gd name="T70" fmla="*/ 792 w 1117"/>
                  <a:gd name="T71" fmla="*/ 512 h 518"/>
                  <a:gd name="T72" fmla="*/ 805 w 1117"/>
                  <a:gd name="T73" fmla="*/ 503 h 518"/>
                  <a:gd name="T74" fmla="*/ 814 w 1117"/>
                  <a:gd name="T75" fmla="*/ 490 h 518"/>
                  <a:gd name="T76" fmla="*/ 821 w 1117"/>
                  <a:gd name="T77" fmla="*/ 490 h 518"/>
                  <a:gd name="T78" fmla="*/ 831 w 1117"/>
                  <a:gd name="T79" fmla="*/ 503 h 518"/>
                  <a:gd name="T80" fmla="*/ 843 w 1117"/>
                  <a:gd name="T81" fmla="*/ 512 h 518"/>
                  <a:gd name="T82" fmla="*/ 858 w 1117"/>
                  <a:gd name="T83" fmla="*/ 517 h 518"/>
                  <a:gd name="T84" fmla="*/ 875 w 1117"/>
                  <a:gd name="T85" fmla="*/ 517 h 518"/>
                  <a:gd name="T86" fmla="*/ 894 w 1117"/>
                  <a:gd name="T87" fmla="*/ 509 h 518"/>
                  <a:gd name="T88" fmla="*/ 908 w 1117"/>
                  <a:gd name="T89" fmla="*/ 494 h 518"/>
                  <a:gd name="T90" fmla="*/ 916 w 1117"/>
                  <a:gd name="T91" fmla="*/ 476 h 518"/>
                  <a:gd name="T92" fmla="*/ 1112 w 1117"/>
                  <a:gd name="T93" fmla="*/ 465 h 518"/>
                  <a:gd name="T94" fmla="*/ 1112 w 1117"/>
                  <a:gd name="T95" fmla="*/ 351 h 51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117" h="518">
                    <a:moveTo>
                      <a:pt x="1112" y="351"/>
                    </a:moveTo>
                    <a:lnTo>
                      <a:pt x="1117" y="161"/>
                    </a:lnTo>
                    <a:lnTo>
                      <a:pt x="1116" y="152"/>
                    </a:lnTo>
                    <a:lnTo>
                      <a:pt x="1114" y="145"/>
                    </a:lnTo>
                    <a:lnTo>
                      <a:pt x="1110" y="138"/>
                    </a:lnTo>
                    <a:lnTo>
                      <a:pt x="1105" y="132"/>
                    </a:lnTo>
                    <a:lnTo>
                      <a:pt x="1099" y="126"/>
                    </a:lnTo>
                    <a:lnTo>
                      <a:pt x="1092" y="123"/>
                    </a:lnTo>
                    <a:lnTo>
                      <a:pt x="1086" y="122"/>
                    </a:lnTo>
                    <a:lnTo>
                      <a:pt x="1078" y="121"/>
                    </a:lnTo>
                    <a:lnTo>
                      <a:pt x="990" y="121"/>
                    </a:lnTo>
                    <a:lnTo>
                      <a:pt x="974" y="71"/>
                    </a:lnTo>
                    <a:lnTo>
                      <a:pt x="973" y="64"/>
                    </a:lnTo>
                    <a:lnTo>
                      <a:pt x="970" y="57"/>
                    </a:lnTo>
                    <a:lnTo>
                      <a:pt x="966" y="52"/>
                    </a:lnTo>
                    <a:lnTo>
                      <a:pt x="962" y="46"/>
                    </a:lnTo>
                    <a:lnTo>
                      <a:pt x="956" y="42"/>
                    </a:lnTo>
                    <a:lnTo>
                      <a:pt x="950" y="39"/>
                    </a:lnTo>
                    <a:lnTo>
                      <a:pt x="943" y="36"/>
                    </a:lnTo>
                    <a:lnTo>
                      <a:pt x="936" y="35"/>
                    </a:lnTo>
                    <a:lnTo>
                      <a:pt x="792" y="35"/>
                    </a:lnTo>
                    <a:lnTo>
                      <a:pt x="760" y="0"/>
                    </a:lnTo>
                    <a:lnTo>
                      <a:pt x="618" y="0"/>
                    </a:lnTo>
                    <a:lnTo>
                      <a:pt x="588" y="35"/>
                    </a:lnTo>
                    <a:lnTo>
                      <a:pt x="44" y="35"/>
                    </a:lnTo>
                    <a:lnTo>
                      <a:pt x="0" y="344"/>
                    </a:lnTo>
                    <a:lnTo>
                      <a:pt x="73" y="465"/>
                    </a:lnTo>
                    <a:lnTo>
                      <a:pt x="171" y="465"/>
                    </a:lnTo>
                    <a:lnTo>
                      <a:pt x="172" y="476"/>
                    </a:lnTo>
                    <a:lnTo>
                      <a:pt x="176" y="485"/>
                    </a:lnTo>
                    <a:lnTo>
                      <a:pt x="181" y="494"/>
                    </a:lnTo>
                    <a:lnTo>
                      <a:pt x="188" y="503"/>
                    </a:lnTo>
                    <a:lnTo>
                      <a:pt x="195" y="509"/>
                    </a:lnTo>
                    <a:lnTo>
                      <a:pt x="204" y="514"/>
                    </a:lnTo>
                    <a:lnTo>
                      <a:pt x="214" y="517"/>
                    </a:lnTo>
                    <a:lnTo>
                      <a:pt x="223" y="518"/>
                    </a:lnTo>
                    <a:lnTo>
                      <a:pt x="231" y="517"/>
                    </a:lnTo>
                    <a:lnTo>
                      <a:pt x="239" y="516"/>
                    </a:lnTo>
                    <a:lnTo>
                      <a:pt x="246" y="512"/>
                    </a:lnTo>
                    <a:lnTo>
                      <a:pt x="253" y="508"/>
                    </a:lnTo>
                    <a:lnTo>
                      <a:pt x="258" y="503"/>
                    </a:lnTo>
                    <a:lnTo>
                      <a:pt x="264" y="497"/>
                    </a:lnTo>
                    <a:lnTo>
                      <a:pt x="268" y="490"/>
                    </a:lnTo>
                    <a:lnTo>
                      <a:pt x="271" y="482"/>
                    </a:lnTo>
                    <a:lnTo>
                      <a:pt x="274" y="490"/>
                    </a:lnTo>
                    <a:lnTo>
                      <a:pt x="280" y="497"/>
                    </a:lnTo>
                    <a:lnTo>
                      <a:pt x="284" y="503"/>
                    </a:lnTo>
                    <a:lnTo>
                      <a:pt x="291" y="508"/>
                    </a:lnTo>
                    <a:lnTo>
                      <a:pt x="297" y="512"/>
                    </a:lnTo>
                    <a:lnTo>
                      <a:pt x="305" y="516"/>
                    </a:lnTo>
                    <a:lnTo>
                      <a:pt x="312" y="517"/>
                    </a:lnTo>
                    <a:lnTo>
                      <a:pt x="320" y="518"/>
                    </a:lnTo>
                    <a:lnTo>
                      <a:pt x="330" y="517"/>
                    </a:lnTo>
                    <a:lnTo>
                      <a:pt x="339" y="514"/>
                    </a:lnTo>
                    <a:lnTo>
                      <a:pt x="348" y="509"/>
                    </a:lnTo>
                    <a:lnTo>
                      <a:pt x="356" y="503"/>
                    </a:lnTo>
                    <a:lnTo>
                      <a:pt x="362" y="494"/>
                    </a:lnTo>
                    <a:lnTo>
                      <a:pt x="368" y="485"/>
                    </a:lnTo>
                    <a:lnTo>
                      <a:pt x="371" y="476"/>
                    </a:lnTo>
                    <a:lnTo>
                      <a:pt x="372" y="465"/>
                    </a:lnTo>
                    <a:lnTo>
                      <a:pt x="717" y="465"/>
                    </a:lnTo>
                    <a:lnTo>
                      <a:pt x="718" y="476"/>
                    </a:lnTo>
                    <a:lnTo>
                      <a:pt x="721" y="485"/>
                    </a:lnTo>
                    <a:lnTo>
                      <a:pt x="727" y="494"/>
                    </a:lnTo>
                    <a:lnTo>
                      <a:pt x="733" y="503"/>
                    </a:lnTo>
                    <a:lnTo>
                      <a:pt x="741" y="509"/>
                    </a:lnTo>
                    <a:lnTo>
                      <a:pt x="749" y="514"/>
                    </a:lnTo>
                    <a:lnTo>
                      <a:pt x="759" y="517"/>
                    </a:lnTo>
                    <a:lnTo>
                      <a:pt x="769" y="518"/>
                    </a:lnTo>
                    <a:lnTo>
                      <a:pt x="776" y="517"/>
                    </a:lnTo>
                    <a:lnTo>
                      <a:pt x="784" y="516"/>
                    </a:lnTo>
                    <a:lnTo>
                      <a:pt x="792" y="512"/>
                    </a:lnTo>
                    <a:lnTo>
                      <a:pt x="798" y="508"/>
                    </a:lnTo>
                    <a:lnTo>
                      <a:pt x="805" y="503"/>
                    </a:lnTo>
                    <a:lnTo>
                      <a:pt x="810" y="497"/>
                    </a:lnTo>
                    <a:lnTo>
                      <a:pt x="814" y="490"/>
                    </a:lnTo>
                    <a:lnTo>
                      <a:pt x="818" y="482"/>
                    </a:lnTo>
                    <a:lnTo>
                      <a:pt x="821" y="490"/>
                    </a:lnTo>
                    <a:lnTo>
                      <a:pt x="825" y="497"/>
                    </a:lnTo>
                    <a:lnTo>
                      <a:pt x="831" y="503"/>
                    </a:lnTo>
                    <a:lnTo>
                      <a:pt x="836" y="508"/>
                    </a:lnTo>
                    <a:lnTo>
                      <a:pt x="843" y="512"/>
                    </a:lnTo>
                    <a:lnTo>
                      <a:pt x="850" y="516"/>
                    </a:lnTo>
                    <a:lnTo>
                      <a:pt x="858" y="517"/>
                    </a:lnTo>
                    <a:lnTo>
                      <a:pt x="865" y="518"/>
                    </a:lnTo>
                    <a:lnTo>
                      <a:pt x="875" y="517"/>
                    </a:lnTo>
                    <a:lnTo>
                      <a:pt x="885" y="514"/>
                    </a:lnTo>
                    <a:lnTo>
                      <a:pt x="894" y="509"/>
                    </a:lnTo>
                    <a:lnTo>
                      <a:pt x="901" y="503"/>
                    </a:lnTo>
                    <a:lnTo>
                      <a:pt x="908" y="494"/>
                    </a:lnTo>
                    <a:lnTo>
                      <a:pt x="913" y="485"/>
                    </a:lnTo>
                    <a:lnTo>
                      <a:pt x="916" y="476"/>
                    </a:lnTo>
                    <a:lnTo>
                      <a:pt x="917" y="465"/>
                    </a:lnTo>
                    <a:lnTo>
                      <a:pt x="1112" y="465"/>
                    </a:lnTo>
                    <a:lnTo>
                      <a:pt x="1066" y="401"/>
                    </a:lnTo>
                    <a:lnTo>
                      <a:pt x="1112" y="3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0" name="Freeform 25"/>
              <p:cNvSpPr>
                <a:spLocks/>
              </p:cNvSpPr>
              <p:nvPr/>
            </p:nvSpPr>
            <p:spPr bwMode="auto">
              <a:xfrm>
                <a:off x="3888" y="1584"/>
                <a:ext cx="1038" cy="354"/>
              </a:xfrm>
              <a:custGeom>
                <a:avLst/>
                <a:gdLst>
                  <a:gd name="T0" fmla="*/ 1033 w 1038"/>
                  <a:gd name="T1" fmla="*/ 263 h 354"/>
                  <a:gd name="T2" fmla="*/ 976 w 1038"/>
                  <a:gd name="T3" fmla="*/ 325 h 354"/>
                  <a:gd name="T4" fmla="*/ 997 w 1038"/>
                  <a:gd name="T5" fmla="*/ 354 h 354"/>
                  <a:gd name="T6" fmla="*/ 53 w 1038"/>
                  <a:gd name="T7" fmla="*/ 354 h 354"/>
                  <a:gd name="T8" fmla="*/ 12 w 1038"/>
                  <a:gd name="T9" fmla="*/ 287 h 354"/>
                  <a:gd name="T10" fmla="*/ 869 w 1038"/>
                  <a:gd name="T11" fmla="*/ 287 h 354"/>
                  <a:gd name="T12" fmla="*/ 842 w 1038"/>
                  <a:gd name="T13" fmla="*/ 249 h 354"/>
                  <a:gd name="T14" fmla="*/ 0 w 1038"/>
                  <a:gd name="T15" fmla="*/ 249 h 354"/>
                  <a:gd name="T16" fmla="*/ 36 w 1038"/>
                  <a:gd name="T17" fmla="*/ 0 h 354"/>
                  <a:gd name="T18" fmla="*/ 895 w 1038"/>
                  <a:gd name="T19" fmla="*/ 0 h 354"/>
                  <a:gd name="T20" fmla="*/ 895 w 1038"/>
                  <a:gd name="T21" fmla="*/ 0 h 354"/>
                  <a:gd name="T22" fmla="*/ 895 w 1038"/>
                  <a:gd name="T23" fmla="*/ 1 h 354"/>
                  <a:gd name="T24" fmla="*/ 895 w 1038"/>
                  <a:gd name="T25" fmla="*/ 1 h 354"/>
                  <a:gd name="T26" fmla="*/ 895 w 1038"/>
                  <a:gd name="T27" fmla="*/ 2 h 354"/>
                  <a:gd name="T28" fmla="*/ 895 w 1038"/>
                  <a:gd name="T29" fmla="*/ 5 h 354"/>
                  <a:gd name="T30" fmla="*/ 904 w 1038"/>
                  <a:gd name="T31" fmla="*/ 26 h 354"/>
                  <a:gd name="T32" fmla="*/ 788 w 1038"/>
                  <a:gd name="T33" fmla="*/ 26 h 354"/>
                  <a:gd name="T34" fmla="*/ 816 w 1038"/>
                  <a:gd name="T35" fmla="*/ 83 h 354"/>
                  <a:gd name="T36" fmla="*/ 1037 w 1038"/>
                  <a:gd name="T37" fmla="*/ 85 h 354"/>
                  <a:gd name="T38" fmla="*/ 1037 w 1038"/>
                  <a:gd name="T39" fmla="*/ 85 h 354"/>
                  <a:gd name="T40" fmla="*/ 1038 w 1038"/>
                  <a:gd name="T41" fmla="*/ 86 h 354"/>
                  <a:gd name="T42" fmla="*/ 1038 w 1038"/>
                  <a:gd name="T43" fmla="*/ 86 h 354"/>
                  <a:gd name="T44" fmla="*/ 1038 w 1038"/>
                  <a:gd name="T45" fmla="*/ 87 h 354"/>
                  <a:gd name="T46" fmla="*/ 1033 w 1038"/>
                  <a:gd name="T47" fmla="*/ 263 h 35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038" h="354">
                    <a:moveTo>
                      <a:pt x="1033" y="263"/>
                    </a:moveTo>
                    <a:lnTo>
                      <a:pt x="976" y="325"/>
                    </a:lnTo>
                    <a:lnTo>
                      <a:pt x="997" y="354"/>
                    </a:lnTo>
                    <a:lnTo>
                      <a:pt x="53" y="354"/>
                    </a:lnTo>
                    <a:lnTo>
                      <a:pt x="12" y="287"/>
                    </a:lnTo>
                    <a:lnTo>
                      <a:pt x="869" y="287"/>
                    </a:lnTo>
                    <a:lnTo>
                      <a:pt x="842" y="249"/>
                    </a:lnTo>
                    <a:lnTo>
                      <a:pt x="0" y="249"/>
                    </a:lnTo>
                    <a:lnTo>
                      <a:pt x="36" y="0"/>
                    </a:lnTo>
                    <a:lnTo>
                      <a:pt x="895" y="0"/>
                    </a:lnTo>
                    <a:lnTo>
                      <a:pt x="895" y="1"/>
                    </a:lnTo>
                    <a:lnTo>
                      <a:pt x="895" y="2"/>
                    </a:lnTo>
                    <a:lnTo>
                      <a:pt x="895" y="5"/>
                    </a:lnTo>
                    <a:lnTo>
                      <a:pt x="904" y="26"/>
                    </a:lnTo>
                    <a:lnTo>
                      <a:pt x="788" y="26"/>
                    </a:lnTo>
                    <a:lnTo>
                      <a:pt x="816" y="83"/>
                    </a:lnTo>
                    <a:lnTo>
                      <a:pt x="1037" y="85"/>
                    </a:lnTo>
                    <a:lnTo>
                      <a:pt x="1038" y="86"/>
                    </a:lnTo>
                    <a:lnTo>
                      <a:pt x="1038" y="87"/>
                    </a:lnTo>
                    <a:lnTo>
                      <a:pt x="1033" y="263"/>
                    </a:lnTo>
                    <a:close/>
                  </a:path>
                </a:pathLst>
              </a:custGeom>
              <a:solidFill>
                <a:srgbClr val="3FB2E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1" name="Freeform 26"/>
              <p:cNvSpPr>
                <a:spLocks/>
              </p:cNvSpPr>
              <p:nvPr/>
            </p:nvSpPr>
            <p:spPr bwMode="auto">
              <a:xfrm>
                <a:off x="4873" y="1694"/>
                <a:ext cx="35" cy="75"/>
              </a:xfrm>
              <a:custGeom>
                <a:avLst/>
                <a:gdLst>
                  <a:gd name="T0" fmla="*/ 17 w 35"/>
                  <a:gd name="T1" fmla="*/ 0 h 75"/>
                  <a:gd name="T2" fmla="*/ 11 w 35"/>
                  <a:gd name="T3" fmla="*/ 3 h 75"/>
                  <a:gd name="T4" fmla="*/ 5 w 35"/>
                  <a:gd name="T5" fmla="*/ 11 h 75"/>
                  <a:gd name="T6" fmla="*/ 1 w 35"/>
                  <a:gd name="T7" fmla="*/ 24 h 75"/>
                  <a:gd name="T8" fmla="*/ 0 w 35"/>
                  <a:gd name="T9" fmla="*/ 38 h 75"/>
                  <a:gd name="T10" fmla="*/ 1 w 35"/>
                  <a:gd name="T11" fmla="*/ 53 h 75"/>
                  <a:gd name="T12" fmla="*/ 5 w 35"/>
                  <a:gd name="T13" fmla="*/ 64 h 75"/>
                  <a:gd name="T14" fmla="*/ 11 w 35"/>
                  <a:gd name="T15" fmla="*/ 71 h 75"/>
                  <a:gd name="T16" fmla="*/ 17 w 35"/>
                  <a:gd name="T17" fmla="*/ 75 h 75"/>
                  <a:gd name="T18" fmla="*/ 24 w 35"/>
                  <a:gd name="T19" fmla="*/ 71 h 75"/>
                  <a:gd name="T20" fmla="*/ 29 w 35"/>
                  <a:gd name="T21" fmla="*/ 64 h 75"/>
                  <a:gd name="T22" fmla="*/ 34 w 35"/>
                  <a:gd name="T23" fmla="*/ 53 h 75"/>
                  <a:gd name="T24" fmla="*/ 35 w 35"/>
                  <a:gd name="T25" fmla="*/ 38 h 75"/>
                  <a:gd name="T26" fmla="*/ 34 w 35"/>
                  <a:gd name="T27" fmla="*/ 24 h 75"/>
                  <a:gd name="T28" fmla="*/ 29 w 35"/>
                  <a:gd name="T29" fmla="*/ 11 h 75"/>
                  <a:gd name="T30" fmla="*/ 24 w 35"/>
                  <a:gd name="T31" fmla="*/ 3 h 75"/>
                  <a:gd name="T32" fmla="*/ 17 w 35"/>
                  <a:gd name="T33" fmla="*/ 0 h 7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5" h="75">
                    <a:moveTo>
                      <a:pt x="17" y="0"/>
                    </a:moveTo>
                    <a:lnTo>
                      <a:pt x="11" y="3"/>
                    </a:lnTo>
                    <a:lnTo>
                      <a:pt x="5" y="11"/>
                    </a:lnTo>
                    <a:lnTo>
                      <a:pt x="1" y="24"/>
                    </a:lnTo>
                    <a:lnTo>
                      <a:pt x="0" y="38"/>
                    </a:lnTo>
                    <a:lnTo>
                      <a:pt x="1" y="53"/>
                    </a:lnTo>
                    <a:lnTo>
                      <a:pt x="5" y="64"/>
                    </a:lnTo>
                    <a:lnTo>
                      <a:pt x="11" y="71"/>
                    </a:lnTo>
                    <a:lnTo>
                      <a:pt x="17" y="75"/>
                    </a:lnTo>
                    <a:lnTo>
                      <a:pt x="24" y="71"/>
                    </a:lnTo>
                    <a:lnTo>
                      <a:pt x="29" y="64"/>
                    </a:lnTo>
                    <a:lnTo>
                      <a:pt x="34" y="53"/>
                    </a:lnTo>
                    <a:lnTo>
                      <a:pt x="35" y="38"/>
                    </a:lnTo>
                    <a:lnTo>
                      <a:pt x="34" y="24"/>
                    </a:lnTo>
                    <a:lnTo>
                      <a:pt x="29" y="11"/>
                    </a:lnTo>
                    <a:lnTo>
                      <a:pt x="24" y="3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2" name="Freeform 27"/>
              <p:cNvSpPr>
                <a:spLocks/>
              </p:cNvSpPr>
              <p:nvPr/>
            </p:nvSpPr>
            <p:spPr bwMode="auto">
              <a:xfrm>
                <a:off x="4481" y="1614"/>
                <a:ext cx="189" cy="49"/>
              </a:xfrm>
              <a:custGeom>
                <a:avLst/>
                <a:gdLst>
                  <a:gd name="T0" fmla="*/ 23 w 189"/>
                  <a:gd name="T1" fmla="*/ 49 h 49"/>
                  <a:gd name="T2" fmla="*/ 0 w 189"/>
                  <a:gd name="T3" fmla="*/ 0 h 49"/>
                  <a:gd name="T4" fmla="*/ 162 w 189"/>
                  <a:gd name="T5" fmla="*/ 0 h 49"/>
                  <a:gd name="T6" fmla="*/ 189 w 189"/>
                  <a:gd name="T7" fmla="*/ 49 h 49"/>
                  <a:gd name="T8" fmla="*/ 23 w 189"/>
                  <a:gd name="T9" fmla="*/ 49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9" h="49">
                    <a:moveTo>
                      <a:pt x="23" y="49"/>
                    </a:moveTo>
                    <a:lnTo>
                      <a:pt x="0" y="0"/>
                    </a:lnTo>
                    <a:lnTo>
                      <a:pt x="162" y="0"/>
                    </a:lnTo>
                    <a:lnTo>
                      <a:pt x="189" y="49"/>
                    </a:lnTo>
                    <a:lnTo>
                      <a:pt x="23" y="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81" name="Group 28"/>
            <p:cNvGrpSpPr>
              <a:grpSpLocks/>
            </p:cNvGrpSpPr>
            <p:nvPr/>
          </p:nvGrpSpPr>
          <p:grpSpPr bwMode="auto">
            <a:xfrm>
              <a:off x="1728" y="1008"/>
              <a:ext cx="1073" cy="483"/>
              <a:chOff x="2375" y="2170"/>
              <a:chExt cx="1073" cy="483"/>
            </a:xfrm>
          </p:grpSpPr>
          <p:sp>
            <p:nvSpPr>
              <p:cNvPr id="12382" name="Freeform 29"/>
              <p:cNvSpPr>
                <a:spLocks/>
              </p:cNvSpPr>
              <p:nvPr/>
            </p:nvSpPr>
            <p:spPr bwMode="auto">
              <a:xfrm>
                <a:off x="2375" y="2170"/>
                <a:ext cx="1073" cy="483"/>
              </a:xfrm>
              <a:custGeom>
                <a:avLst/>
                <a:gdLst>
                  <a:gd name="T0" fmla="*/ 245 w 1073"/>
                  <a:gd name="T1" fmla="*/ 482 h 483"/>
                  <a:gd name="T2" fmla="*/ 260 w 1073"/>
                  <a:gd name="T3" fmla="*/ 477 h 483"/>
                  <a:gd name="T4" fmla="*/ 272 w 1073"/>
                  <a:gd name="T5" fmla="*/ 468 h 483"/>
                  <a:gd name="T6" fmla="*/ 282 w 1073"/>
                  <a:gd name="T7" fmla="*/ 455 h 483"/>
                  <a:gd name="T8" fmla="*/ 288 w 1073"/>
                  <a:gd name="T9" fmla="*/ 455 h 483"/>
                  <a:gd name="T10" fmla="*/ 298 w 1073"/>
                  <a:gd name="T11" fmla="*/ 468 h 483"/>
                  <a:gd name="T12" fmla="*/ 311 w 1073"/>
                  <a:gd name="T13" fmla="*/ 477 h 483"/>
                  <a:gd name="T14" fmla="*/ 326 w 1073"/>
                  <a:gd name="T15" fmla="*/ 482 h 483"/>
                  <a:gd name="T16" fmla="*/ 344 w 1073"/>
                  <a:gd name="T17" fmla="*/ 482 h 483"/>
                  <a:gd name="T18" fmla="*/ 362 w 1073"/>
                  <a:gd name="T19" fmla="*/ 474 h 483"/>
                  <a:gd name="T20" fmla="*/ 376 w 1073"/>
                  <a:gd name="T21" fmla="*/ 459 h 483"/>
                  <a:gd name="T22" fmla="*/ 385 w 1073"/>
                  <a:gd name="T23" fmla="*/ 441 h 483"/>
                  <a:gd name="T24" fmla="*/ 734 w 1073"/>
                  <a:gd name="T25" fmla="*/ 430 h 483"/>
                  <a:gd name="T26" fmla="*/ 739 w 1073"/>
                  <a:gd name="T27" fmla="*/ 450 h 483"/>
                  <a:gd name="T28" fmla="*/ 750 w 1073"/>
                  <a:gd name="T29" fmla="*/ 468 h 483"/>
                  <a:gd name="T30" fmla="*/ 767 w 1073"/>
                  <a:gd name="T31" fmla="*/ 479 h 483"/>
                  <a:gd name="T32" fmla="*/ 786 w 1073"/>
                  <a:gd name="T33" fmla="*/ 483 h 483"/>
                  <a:gd name="T34" fmla="*/ 801 w 1073"/>
                  <a:gd name="T35" fmla="*/ 481 h 483"/>
                  <a:gd name="T36" fmla="*/ 816 w 1073"/>
                  <a:gd name="T37" fmla="*/ 473 h 483"/>
                  <a:gd name="T38" fmla="*/ 827 w 1073"/>
                  <a:gd name="T39" fmla="*/ 462 h 483"/>
                  <a:gd name="T40" fmla="*/ 835 w 1073"/>
                  <a:gd name="T41" fmla="*/ 447 h 483"/>
                  <a:gd name="T42" fmla="*/ 843 w 1073"/>
                  <a:gd name="T43" fmla="*/ 462 h 483"/>
                  <a:gd name="T44" fmla="*/ 853 w 1073"/>
                  <a:gd name="T45" fmla="*/ 473 h 483"/>
                  <a:gd name="T46" fmla="*/ 868 w 1073"/>
                  <a:gd name="T47" fmla="*/ 481 h 483"/>
                  <a:gd name="T48" fmla="*/ 883 w 1073"/>
                  <a:gd name="T49" fmla="*/ 483 h 483"/>
                  <a:gd name="T50" fmla="*/ 902 w 1073"/>
                  <a:gd name="T51" fmla="*/ 479 h 483"/>
                  <a:gd name="T52" fmla="*/ 919 w 1073"/>
                  <a:gd name="T53" fmla="*/ 468 h 483"/>
                  <a:gd name="T54" fmla="*/ 930 w 1073"/>
                  <a:gd name="T55" fmla="*/ 450 h 483"/>
                  <a:gd name="T56" fmla="*/ 935 w 1073"/>
                  <a:gd name="T57" fmla="*/ 430 h 483"/>
                  <a:gd name="T58" fmla="*/ 994 w 1073"/>
                  <a:gd name="T59" fmla="*/ 302 h 483"/>
                  <a:gd name="T60" fmla="*/ 59 w 1073"/>
                  <a:gd name="T61" fmla="*/ 0 h 483"/>
                  <a:gd name="T62" fmla="*/ 74 w 1073"/>
                  <a:gd name="T63" fmla="*/ 430 h 483"/>
                  <a:gd name="T64" fmla="*/ 187 w 1073"/>
                  <a:gd name="T65" fmla="*/ 441 h 483"/>
                  <a:gd name="T66" fmla="*/ 195 w 1073"/>
                  <a:gd name="T67" fmla="*/ 459 h 483"/>
                  <a:gd name="T68" fmla="*/ 209 w 1073"/>
                  <a:gd name="T69" fmla="*/ 474 h 483"/>
                  <a:gd name="T70" fmla="*/ 228 w 1073"/>
                  <a:gd name="T71" fmla="*/ 482 h 48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073" h="483">
                    <a:moveTo>
                      <a:pt x="237" y="483"/>
                    </a:moveTo>
                    <a:lnTo>
                      <a:pt x="245" y="482"/>
                    </a:lnTo>
                    <a:lnTo>
                      <a:pt x="253" y="481"/>
                    </a:lnTo>
                    <a:lnTo>
                      <a:pt x="260" y="477"/>
                    </a:lnTo>
                    <a:lnTo>
                      <a:pt x="267" y="473"/>
                    </a:lnTo>
                    <a:lnTo>
                      <a:pt x="272" y="468"/>
                    </a:lnTo>
                    <a:lnTo>
                      <a:pt x="278" y="462"/>
                    </a:lnTo>
                    <a:lnTo>
                      <a:pt x="282" y="455"/>
                    </a:lnTo>
                    <a:lnTo>
                      <a:pt x="285" y="447"/>
                    </a:lnTo>
                    <a:lnTo>
                      <a:pt x="288" y="455"/>
                    </a:lnTo>
                    <a:lnTo>
                      <a:pt x="294" y="462"/>
                    </a:lnTo>
                    <a:lnTo>
                      <a:pt x="298" y="468"/>
                    </a:lnTo>
                    <a:lnTo>
                      <a:pt x="305" y="473"/>
                    </a:lnTo>
                    <a:lnTo>
                      <a:pt x="311" y="477"/>
                    </a:lnTo>
                    <a:lnTo>
                      <a:pt x="319" y="481"/>
                    </a:lnTo>
                    <a:lnTo>
                      <a:pt x="326" y="482"/>
                    </a:lnTo>
                    <a:lnTo>
                      <a:pt x="334" y="483"/>
                    </a:lnTo>
                    <a:lnTo>
                      <a:pt x="344" y="482"/>
                    </a:lnTo>
                    <a:lnTo>
                      <a:pt x="354" y="479"/>
                    </a:lnTo>
                    <a:lnTo>
                      <a:pt x="362" y="474"/>
                    </a:lnTo>
                    <a:lnTo>
                      <a:pt x="370" y="468"/>
                    </a:lnTo>
                    <a:lnTo>
                      <a:pt x="376" y="459"/>
                    </a:lnTo>
                    <a:lnTo>
                      <a:pt x="382" y="450"/>
                    </a:lnTo>
                    <a:lnTo>
                      <a:pt x="385" y="441"/>
                    </a:lnTo>
                    <a:lnTo>
                      <a:pt x="386" y="430"/>
                    </a:lnTo>
                    <a:lnTo>
                      <a:pt x="734" y="430"/>
                    </a:lnTo>
                    <a:lnTo>
                      <a:pt x="735" y="441"/>
                    </a:lnTo>
                    <a:lnTo>
                      <a:pt x="739" y="450"/>
                    </a:lnTo>
                    <a:lnTo>
                      <a:pt x="744" y="459"/>
                    </a:lnTo>
                    <a:lnTo>
                      <a:pt x="750" y="468"/>
                    </a:lnTo>
                    <a:lnTo>
                      <a:pt x="758" y="474"/>
                    </a:lnTo>
                    <a:lnTo>
                      <a:pt x="767" y="479"/>
                    </a:lnTo>
                    <a:lnTo>
                      <a:pt x="776" y="482"/>
                    </a:lnTo>
                    <a:lnTo>
                      <a:pt x="786" y="483"/>
                    </a:lnTo>
                    <a:lnTo>
                      <a:pt x="794" y="482"/>
                    </a:lnTo>
                    <a:lnTo>
                      <a:pt x="801" y="481"/>
                    </a:lnTo>
                    <a:lnTo>
                      <a:pt x="809" y="477"/>
                    </a:lnTo>
                    <a:lnTo>
                      <a:pt x="816" y="473"/>
                    </a:lnTo>
                    <a:lnTo>
                      <a:pt x="822" y="468"/>
                    </a:lnTo>
                    <a:lnTo>
                      <a:pt x="827" y="462"/>
                    </a:lnTo>
                    <a:lnTo>
                      <a:pt x="832" y="455"/>
                    </a:lnTo>
                    <a:lnTo>
                      <a:pt x="835" y="447"/>
                    </a:lnTo>
                    <a:lnTo>
                      <a:pt x="838" y="455"/>
                    </a:lnTo>
                    <a:lnTo>
                      <a:pt x="843" y="462"/>
                    </a:lnTo>
                    <a:lnTo>
                      <a:pt x="848" y="468"/>
                    </a:lnTo>
                    <a:lnTo>
                      <a:pt x="853" y="473"/>
                    </a:lnTo>
                    <a:lnTo>
                      <a:pt x="860" y="477"/>
                    </a:lnTo>
                    <a:lnTo>
                      <a:pt x="868" y="481"/>
                    </a:lnTo>
                    <a:lnTo>
                      <a:pt x="875" y="482"/>
                    </a:lnTo>
                    <a:lnTo>
                      <a:pt x="883" y="483"/>
                    </a:lnTo>
                    <a:lnTo>
                      <a:pt x="893" y="482"/>
                    </a:lnTo>
                    <a:lnTo>
                      <a:pt x="902" y="479"/>
                    </a:lnTo>
                    <a:lnTo>
                      <a:pt x="911" y="474"/>
                    </a:lnTo>
                    <a:lnTo>
                      <a:pt x="919" y="468"/>
                    </a:lnTo>
                    <a:lnTo>
                      <a:pt x="925" y="459"/>
                    </a:lnTo>
                    <a:lnTo>
                      <a:pt x="930" y="450"/>
                    </a:lnTo>
                    <a:lnTo>
                      <a:pt x="934" y="441"/>
                    </a:lnTo>
                    <a:lnTo>
                      <a:pt x="935" y="430"/>
                    </a:lnTo>
                    <a:lnTo>
                      <a:pt x="1073" y="430"/>
                    </a:lnTo>
                    <a:lnTo>
                      <a:pt x="994" y="302"/>
                    </a:lnTo>
                    <a:lnTo>
                      <a:pt x="1038" y="0"/>
                    </a:lnTo>
                    <a:lnTo>
                      <a:pt x="59" y="0"/>
                    </a:lnTo>
                    <a:lnTo>
                      <a:pt x="0" y="309"/>
                    </a:lnTo>
                    <a:lnTo>
                      <a:pt x="74" y="430"/>
                    </a:lnTo>
                    <a:lnTo>
                      <a:pt x="185" y="430"/>
                    </a:lnTo>
                    <a:lnTo>
                      <a:pt x="187" y="441"/>
                    </a:lnTo>
                    <a:lnTo>
                      <a:pt x="190" y="450"/>
                    </a:lnTo>
                    <a:lnTo>
                      <a:pt x="195" y="459"/>
                    </a:lnTo>
                    <a:lnTo>
                      <a:pt x="202" y="468"/>
                    </a:lnTo>
                    <a:lnTo>
                      <a:pt x="209" y="474"/>
                    </a:lnTo>
                    <a:lnTo>
                      <a:pt x="218" y="479"/>
                    </a:lnTo>
                    <a:lnTo>
                      <a:pt x="228" y="482"/>
                    </a:lnTo>
                    <a:lnTo>
                      <a:pt x="237" y="4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3" name="Freeform 30"/>
              <p:cNvSpPr>
                <a:spLocks/>
              </p:cNvSpPr>
              <p:nvPr/>
            </p:nvSpPr>
            <p:spPr bwMode="auto">
              <a:xfrm>
                <a:off x="2415" y="2208"/>
                <a:ext cx="965" cy="354"/>
              </a:xfrm>
              <a:custGeom>
                <a:avLst/>
                <a:gdLst>
                  <a:gd name="T0" fmla="*/ 0 w 965"/>
                  <a:gd name="T1" fmla="*/ 264 h 354"/>
                  <a:gd name="T2" fmla="*/ 50 w 965"/>
                  <a:gd name="T3" fmla="*/ 0 h 354"/>
                  <a:gd name="T4" fmla="*/ 954 w 965"/>
                  <a:gd name="T5" fmla="*/ 0 h 354"/>
                  <a:gd name="T6" fmla="*/ 918 w 965"/>
                  <a:gd name="T7" fmla="*/ 249 h 354"/>
                  <a:gd name="T8" fmla="*/ 131 w 965"/>
                  <a:gd name="T9" fmla="*/ 249 h 354"/>
                  <a:gd name="T10" fmla="*/ 161 w 965"/>
                  <a:gd name="T11" fmla="*/ 287 h 354"/>
                  <a:gd name="T12" fmla="*/ 924 w 965"/>
                  <a:gd name="T13" fmla="*/ 287 h 354"/>
                  <a:gd name="T14" fmla="*/ 965 w 965"/>
                  <a:gd name="T15" fmla="*/ 354 h 354"/>
                  <a:gd name="T16" fmla="*/ 55 w 965"/>
                  <a:gd name="T17" fmla="*/ 354 h 354"/>
                  <a:gd name="T18" fmla="*/ 0 w 965"/>
                  <a:gd name="T19" fmla="*/ 264 h 3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65" h="354">
                    <a:moveTo>
                      <a:pt x="0" y="264"/>
                    </a:moveTo>
                    <a:lnTo>
                      <a:pt x="50" y="0"/>
                    </a:lnTo>
                    <a:lnTo>
                      <a:pt x="954" y="0"/>
                    </a:lnTo>
                    <a:lnTo>
                      <a:pt x="918" y="249"/>
                    </a:lnTo>
                    <a:lnTo>
                      <a:pt x="131" y="249"/>
                    </a:lnTo>
                    <a:lnTo>
                      <a:pt x="161" y="287"/>
                    </a:lnTo>
                    <a:lnTo>
                      <a:pt x="924" y="287"/>
                    </a:lnTo>
                    <a:lnTo>
                      <a:pt x="965" y="354"/>
                    </a:lnTo>
                    <a:lnTo>
                      <a:pt x="55" y="354"/>
                    </a:lnTo>
                    <a:lnTo>
                      <a:pt x="0" y="264"/>
                    </a:lnTo>
                    <a:close/>
                  </a:path>
                </a:pathLst>
              </a:custGeom>
              <a:solidFill>
                <a:srgbClr val="3FB2E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4" name="Freeform 31"/>
              <p:cNvSpPr>
                <a:spLocks/>
              </p:cNvSpPr>
              <p:nvPr/>
            </p:nvSpPr>
            <p:spPr bwMode="auto">
              <a:xfrm>
                <a:off x="2650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2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5" name="Freeform 32"/>
              <p:cNvSpPr>
                <a:spLocks/>
              </p:cNvSpPr>
              <p:nvPr/>
            </p:nvSpPr>
            <p:spPr bwMode="auto">
              <a:xfrm>
                <a:off x="2481" y="2262"/>
                <a:ext cx="138" cy="110"/>
              </a:xfrm>
              <a:custGeom>
                <a:avLst/>
                <a:gdLst>
                  <a:gd name="T0" fmla="*/ 122 w 138"/>
                  <a:gd name="T1" fmla="*/ 110 h 110"/>
                  <a:gd name="T2" fmla="*/ 138 w 138"/>
                  <a:gd name="T3" fmla="*/ 0 h 110"/>
                  <a:gd name="T4" fmla="*/ 15 w 138"/>
                  <a:gd name="T5" fmla="*/ 0 h 110"/>
                  <a:gd name="T6" fmla="*/ 0 w 138"/>
                  <a:gd name="T7" fmla="*/ 110 h 110"/>
                  <a:gd name="T8" fmla="*/ 122 w 138"/>
                  <a:gd name="T9" fmla="*/ 11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22" y="110"/>
                    </a:moveTo>
                    <a:lnTo>
                      <a:pt x="138" y="0"/>
                    </a:lnTo>
                    <a:lnTo>
                      <a:pt x="15" y="0"/>
                    </a:lnTo>
                    <a:lnTo>
                      <a:pt x="0" y="110"/>
                    </a:lnTo>
                    <a:lnTo>
                      <a:pt x="122" y="1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6" name="Freeform 33"/>
              <p:cNvSpPr>
                <a:spLocks/>
              </p:cNvSpPr>
              <p:nvPr/>
            </p:nvSpPr>
            <p:spPr bwMode="auto">
              <a:xfrm>
                <a:off x="2820" y="2262"/>
                <a:ext cx="137" cy="110"/>
              </a:xfrm>
              <a:custGeom>
                <a:avLst/>
                <a:gdLst>
                  <a:gd name="T0" fmla="*/ 137 w 137"/>
                  <a:gd name="T1" fmla="*/ 0 h 110"/>
                  <a:gd name="T2" fmla="*/ 16 w 137"/>
                  <a:gd name="T3" fmla="*/ 0 h 110"/>
                  <a:gd name="T4" fmla="*/ 0 w 137"/>
                  <a:gd name="T5" fmla="*/ 110 h 110"/>
                  <a:gd name="T6" fmla="*/ 122 w 137"/>
                  <a:gd name="T7" fmla="*/ 110 h 110"/>
                  <a:gd name="T8" fmla="*/ 137 w 137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110">
                    <a:moveTo>
                      <a:pt x="137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7" name="Freeform 34"/>
              <p:cNvSpPr>
                <a:spLocks/>
              </p:cNvSpPr>
              <p:nvPr/>
            </p:nvSpPr>
            <p:spPr bwMode="auto">
              <a:xfrm>
                <a:off x="2989" y="2262"/>
                <a:ext cx="136" cy="110"/>
              </a:xfrm>
              <a:custGeom>
                <a:avLst/>
                <a:gdLst>
                  <a:gd name="T0" fmla="*/ 136 w 136"/>
                  <a:gd name="T1" fmla="*/ 0 h 110"/>
                  <a:gd name="T2" fmla="*/ 16 w 136"/>
                  <a:gd name="T3" fmla="*/ 0 h 110"/>
                  <a:gd name="T4" fmla="*/ 0 w 136"/>
                  <a:gd name="T5" fmla="*/ 110 h 110"/>
                  <a:gd name="T6" fmla="*/ 121 w 136"/>
                  <a:gd name="T7" fmla="*/ 110 h 110"/>
                  <a:gd name="T8" fmla="*/ 136 w 136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" h="110">
                    <a:moveTo>
                      <a:pt x="136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1" y="11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8" name="Freeform 35"/>
              <p:cNvSpPr>
                <a:spLocks/>
              </p:cNvSpPr>
              <p:nvPr/>
            </p:nvSpPr>
            <p:spPr bwMode="auto">
              <a:xfrm>
                <a:off x="3162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3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3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2300" name="Group 36"/>
          <p:cNvGrpSpPr>
            <a:grpSpLocks/>
          </p:cNvGrpSpPr>
          <p:nvPr/>
        </p:nvGrpSpPr>
        <p:grpSpPr bwMode="auto">
          <a:xfrm rot="-5400000">
            <a:off x="4017964" y="5580064"/>
            <a:ext cx="2103437" cy="350837"/>
            <a:chOff x="624" y="960"/>
            <a:chExt cx="3325" cy="531"/>
          </a:xfrm>
        </p:grpSpPr>
        <p:grpSp>
          <p:nvGrpSpPr>
            <p:cNvPr id="12358" name="Group 37"/>
            <p:cNvGrpSpPr>
              <a:grpSpLocks/>
            </p:cNvGrpSpPr>
            <p:nvPr/>
          </p:nvGrpSpPr>
          <p:grpSpPr bwMode="auto">
            <a:xfrm>
              <a:off x="624" y="1008"/>
              <a:ext cx="1073" cy="483"/>
              <a:chOff x="2375" y="2170"/>
              <a:chExt cx="1073" cy="483"/>
            </a:xfrm>
          </p:grpSpPr>
          <p:sp>
            <p:nvSpPr>
              <p:cNvPr id="12372" name="Freeform 38"/>
              <p:cNvSpPr>
                <a:spLocks/>
              </p:cNvSpPr>
              <p:nvPr/>
            </p:nvSpPr>
            <p:spPr bwMode="auto">
              <a:xfrm>
                <a:off x="2375" y="2170"/>
                <a:ext cx="1073" cy="483"/>
              </a:xfrm>
              <a:custGeom>
                <a:avLst/>
                <a:gdLst>
                  <a:gd name="T0" fmla="*/ 245 w 1073"/>
                  <a:gd name="T1" fmla="*/ 482 h 483"/>
                  <a:gd name="T2" fmla="*/ 260 w 1073"/>
                  <a:gd name="T3" fmla="*/ 477 h 483"/>
                  <a:gd name="T4" fmla="*/ 272 w 1073"/>
                  <a:gd name="T5" fmla="*/ 468 h 483"/>
                  <a:gd name="T6" fmla="*/ 282 w 1073"/>
                  <a:gd name="T7" fmla="*/ 455 h 483"/>
                  <a:gd name="T8" fmla="*/ 288 w 1073"/>
                  <a:gd name="T9" fmla="*/ 455 h 483"/>
                  <a:gd name="T10" fmla="*/ 298 w 1073"/>
                  <a:gd name="T11" fmla="*/ 468 h 483"/>
                  <a:gd name="T12" fmla="*/ 311 w 1073"/>
                  <a:gd name="T13" fmla="*/ 477 h 483"/>
                  <a:gd name="T14" fmla="*/ 326 w 1073"/>
                  <a:gd name="T15" fmla="*/ 482 h 483"/>
                  <a:gd name="T16" fmla="*/ 344 w 1073"/>
                  <a:gd name="T17" fmla="*/ 482 h 483"/>
                  <a:gd name="T18" fmla="*/ 362 w 1073"/>
                  <a:gd name="T19" fmla="*/ 474 h 483"/>
                  <a:gd name="T20" fmla="*/ 376 w 1073"/>
                  <a:gd name="T21" fmla="*/ 459 h 483"/>
                  <a:gd name="T22" fmla="*/ 385 w 1073"/>
                  <a:gd name="T23" fmla="*/ 441 h 483"/>
                  <a:gd name="T24" fmla="*/ 734 w 1073"/>
                  <a:gd name="T25" fmla="*/ 430 h 483"/>
                  <a:gd name="T26" fmla="*/ 739 w 1073"/>
                  <a:gd name="T27" fmla="*/ 450 h 483"/>
                  <a:gd name="T28" fmla="*/ 750 w 1073"/>
                  <a:gd name="T29" fmla="*/ 468 h 483"/>
                  <a:gd name="T30" fmla="*/ 767 w 1073"/>
                  <a:gd name="T31" fmla="*/ 479 h 483"/>
                  <a:gd name="T32" fmla="*/ 786 w 1073"/>
                  <a:gd name="T33" fmla="*/ 483 h 483"/>
                  <a:gd name="T34" fmla="*/ 801 w 1073"/>
                  <a:gd name="T35" fmla="*/ 481 h 483"/>
                  <a:gd name="T36" fmla="*/ 816 w 1073"/>
                  <a:gd name="T37" fmla="*/ 473 h 483"/>
                  <a:gd name="T38" fmla="*/ 827 w 1073"/>
                  <a:gd name="T39" fmla="*/ 462 h 483"/>
                  <a:gd name="T40" fmla="*/ 835 w 1073"/>
                  <a:gd name="T41" fmla="*/ 447 h 483"/>
                  <a:gd name="T42" fmla="*/ 843 w 1073"/>
                  <a:gd name="T43" fmla="*/ 462 h 483"/>
                  <a:gd name="T44" fmla="*/ 853 w 1073"/>
                  <a:gd name="T45" fmla="*/ 473 h 483"/>
                  <a:gd name="T46" fmla="*/ 868 w 1073"/>
                  <a:gd name="T47" fmla="*/ 481 h 483"/>
                  <a:gd name="T48" fmla="*/ 883 w 1073"/>
                  <a:gd name="T49" fmla="*/ 483 h 483"/>
                  <a:gd name="T50" fmla="*/ 902 w 1073"/>
                  <a:gd name="T51" fmla="*/ 479 h 483"/>
                  <a:gd name="T52" fmla="*/ 919 w 1073"/>
                  <a:gd name="T53" fmla="*/ 468 h 483"/>
                  <a:gd name="T54" fmla="*/ 930 w 1073"/>
                  <a:gd name="T55" fmla="*/ 450 h 483"/>
                  <a:gd name="T56" fmla="*/ 935 w 1073"/>
                  <a:gd name="T57" fmla="*/ 430 h 483"/>
                  <a:gd name="T58" fmla="*/ 994 w 1073"/>
                  <a:gd name="T59" fmla="*/ 302 h 483"/>
                  <a:gd name="T60" fmla="*/ 59 w 1073"/>
                  <a:gd name="T61" fmla="*/ 0 h 483"/>
                  <a:gd name="T62" fmla="*/ 74 w 1073"/>
                  <a:gd name="T63" fmla="*/ 430 h 483"/>
                  <a:gd name="T64" fmla="*/ 187 w 1073"/>
                  <a:gd name="T65" fmla="*/ 441 h 483"/>
                  <a:gd name="T66" fmla="*/ 195 w 1073"/>
                  <a:gd name="T67" fmla="*/ 459 h 483"/>
                  <a:gd name="T68" fmla="*/ 209 w 1073"/>
                  <a:gd name="T69" fmla="*/ 474 h 483"/>
                  <a:gd name="T70" fmla="*/ 228 w 1073"/>
                  <a:gd name="T71" fmla="*/ 482 h 48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073" h="483">
                    <a:moveTo>
                      <a:pt x="237" y="483"/>
                    </a:moveTo>
                    <a:lnTo>
                      <a:pt x="245" y="482"/>
                    </a:lnTo>
                    <a:lnTo>
                      <a:pt x="253" y="481"/>
                    </a:lnTo>
                    <a:lnTo>
                      <a:pt x="260" y="477"/>
                    </a:lnTo>
                    <a:lnTo>
                      <a:pt x="267" y="473"/>
                    </a:lnTo>
                    <a:lnTo>
                      <a:pt x="272" y="468"/>
                    </a:lnTo>
                    <a:lnTo>
                      <a:pt x="278" y="462"/>
                    </a:lnTo>
                    <a:lnTo>
                      <a:pt x="282" y="455"/>
                    </a:lnTo>
                    <a:lnTo>
                      <a:pt x="285" y="447"/>
                    </a:lnTo>
                    <a:lnTo>
                      <a:pt x="288" y="455"/>
                    </a:lnTo>
                    <a:lnTo>
                      <a:pt x="294" y="462"/>
                    </a:lnTo>
                    <a:lnTo>
                      <a:pt x="298" y="468"/>
                    </a:lnTo>
                    <a:lnTo>
                      <a:pt x="305" y="473"/>
                    </a:lnTo>
                    <a:lnTo>
                      <a:pt x="311" y="477"/>
                    </a:lnTo>
                    <a:lnTo>
                      <a:pt x="319" y="481"/>
                    </a:lnTo>
                    <a:lnTo>
                      <a:pt x="326" y="482"/>
                    </a:lnTo>
                    <a:lnTo>
                      <a:pt x="334" y="483"/>
                    </a:lnTo>
                    <a:lnTo>
                      <a:pt x="344" y="482"/>
                    </a:lnTo>
                    <a:lnTo>
                      <a:pt x="354" y="479"/>
                    </a:lnTo>
                    <a:lnTo>
                      <a:pt x="362" y="474"/>
                    </a:lnTo>
                    <a:lnTo>
                      <a:pt x="370" y="468"/>
                    </a:lnTo>
                    <a:lnTo>
                      <a:pt x="376" y="459"/>
                    </a:lnTo>
                    <a:lnTo>
                      <a:pt x="382" y="450"/>
                    </a:lnTo>
                    <a:lnTo>
                      <a:pt x="385" y="441"/>
                    </a:lnTo>
                    <a:lnTo>
                      <a:pt x="386" y="430"/>
                    </a:lnTo>
                    <a:lnTo>
                      <a:pt x="734" y="430"/>
                    </a:lnTo>
                    <a:lnTo>
                      <a:pt x="735" y="441"/>
                    </a:lnTo>
                    <a:lnTo>
                      <a:pt x="739" y="450"/>
                    </a:lnTo>
                    <a:lnTo>
                      <a:pt x="744" y="459"/>
                    </a:lnTo>
                    <a:lnTo>
                      <a:pt x="750" y="468"/>
                    </a:lnTo>
                    <a:lnTo>
                      <a:pt x="758" y="474"/>
                    </a:lnTo>
                    <a:lnTo>
                      <a:pt x="767" y="479"/>
                    </a:lnTo>
                    <a:lnTo>
                      <a:pt x="776" y="482"/>
                    </a:lnTo>
                    <a:lnTo>
                      <a:pt x="786" y="483"/>
                    </a:lnTo>
                    <a:lnTo>
                      <a:pt x="794" y="482"/>
                    </a:lnTo>
                    <a:lnTo>
                      <a:pt x="801" y="481"/>
                    </a:lnTo>
                    <a:lnTo>
                      <a:pt x="809" y="477"/>
                    </a:lnTo>
                    <a:lnTo>
                      <a:pt x="816" y="473"/>
                    </a:lnTo>
                    <a:lnTo>
                      <a:pt x="822" y="468"/>
                    </a:lnTo>
                    <a:lnTo>
                      <a:pt x="827" y="462"/>
                    </a:lnTo>
                    <a:lnTo>
                      <a:pt x="832" y="455"/>
                    </a:lnTo>
                    <a:lnTo>
                      <a:pt x="835" y="447"/>
                    </a:lnTo>
                    <a:lnTo>
                      <a:pt x="838" y="455"/>
                    </a:lnTo>
                    <a:lnTo>
                      <a:pt x="843" y="462"/>
                    </a:lnTo>
                    <a:lnTo>
                      <a:pt x="848" y="468"/>
                    </a:lnTo>
                    <a:lnTo>
                      <a:pt x="853" y="473"/>
                    </a:lnTo>
                    <a:lnTo>
                      <a:pt x="860" y="477"/>
                    </a:lnTo>
                    <a:lnTo>
                      <a:pt x="868" y="481"/>
                    </a:lnTo>
                    <a:lnTo>
                      <a:pt x="875" y="482"/>
                    </a:lnTo>
                    <a:lnTo>
                      <a:pt x="883" y="483"/>
                    </a:lnTo>
                    <a:lnTo>
                      <a:pt x="893" y="482"/>
                    </a:lnTo>
                    <a:lnTo>
                      <a:pt x="902" y="479"/>
                    </a:lnTo>
                    <a:lnTo>
                      <a:pt x="911" y="474"/>
                    </a:lnTo>
                    <a:lnTo>
                      <a:pt x="919" y="468"/>
                    </a:lnTo>
                    <a:lnTo>
                      <a:pt x="925" y="459"/>
                    </a:lnTo>
                    <a:lnTo>
                      <a:pt x="930" y="450"/>
                    </a:lnTo>
                    <a:lnTo>
                      <a:pt x="934" y="441"/>
                    </a:lnTo>
                    <a:lnTo>
                      <a:pt x="935" y="430"/>
                    </a:lnTo>
                    <a:lnTo>
                      <a:pt x="1073" y="430"/>
                    </a:lnTo>
                    <a:lnTo>
                      <a:pt x="994" y="302"/>
                    </a:lnTo>
                    <a:lnTo>
                      <a:pt x="1038" y="0"/>
                    </a:lnTo>
                    <a:lnTo>
                      <a:pt x="59" y="0"/>
                    </a:lnTo>
                    <a:lnTo>
                      <a:pt x="0" y="309"/>
                    </a:lnTo>
                    <a:lnTo>
                      <a:pt x="74" y="430"/>
                    </a:lnTo>
                    <a:lnTo>
                      <a:pt x="185" y="430"/>
                    </a:lnTo>
                    <a:lnTo>
                      <a:pt x="187" y="441"/>
                    </a:lnTo>
                    <a:lnTo>
                      <a:pt x="190" y="450"/>
                    </a:lnTo>
                    <a:lnTo>
                      <a:pt x="195" y="459"/>
                    </a:lnTo>
                    <a:lnTo>
                      <a:pt x="202" y="468"/>
                    </a:lnTo>
                    <a:lnTo>
                      <a:pt x="209" y="474"/>
                    </a:lnTo>
                    <a:lnTo>
                      <a:pt x="218" y="479"/>
                    </a:lnTo>
                    <a:lnTo>
                      <a:pt x="228" y="482"/>
                    </a:lnTo>
                    <a:lnTo>
                      <a:pt x="237" y="4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3" name="Freeform 39"/>
              <p:cNvSpPr>
                <a:spLocks/>
              </p:cNvSpPr>
              <p:nvPr/>
            </p:nvSpPr>
            <p:spPr bwMode="auto">
              <a:xfrm>
                <a:off x="2415" y="2208"/>
                <a:ext cx="965" cy="354"/>
              </a:xfrm>
              <a:custGeom>
                <a:avLst/>
                <a:gdLst>
                  <a:gd name="T0" fmla="*/ 0 w 965"/>
                  <a:gd name="T1" fmla="*/ 264 h 354"/>
                  <a:gd name="T2" fmla="*/ 50 w 965"/>
                  <a:gd name="T3" fmla="*/ 0 h 354"/>
                  <a:gd name="T4" fmla="*/ 954 w 965"/>
                  <a:gd name="T5" fmla="*/ 0 h 354"/>
                  <a:gd name="T6" fmla="*/ 918 w 965"/>
                  <a:gd name="T7" fmla="*/ 249 h 354"/>
                  <a:gd name="T8" fmla="*/ 131 w 965"/>
                  <a:gd name="T9" fmla="*/ 249 h 354"/>
                  <a:gd name="T10" fmla="*/ 161 w 965"/>
                  <a:gd name="T11" fmla="*/ 287 h 354"/>
                  <a:gd name="T12" fmla="*/ 924 w 965"/>
                  <a:gd name="T13" fmla="*/ 287 h 354"/>
                  <a:gd name="T14" fmla="*/ 965 w 965"/>
                  <a:gd name="T15" fmla="*/ 354 h 354"/>
                  <a:gd name="T16" fmla="*/ 55 w 965"/>
                  <a:gd name="T17" fmla="*/ 354 h 354"/>
                  <a:gd name="T18" fmla="*/ 0 w 965"/>
                  <a:gd name="T19" fmla="*/ 264 h 3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65" h="354">
                    <a:moveTo>
                      <a:pt x="0" y="264"/>
                    </a:moveTo>
                    <a:lnTo>
                      <a:pt x="50" y="0"/>
                    </a:lnTo>
                    <a:lnTo>
                      <a:pt x="954" y="0"/>
                    </a:lnTo>
                    <a:lnTo>
                      <a:pt x="918" y="249"/>
                    </a:lnTo>
                    <a:lnTo>
                      <a:pt x="131" y="249"/>
                    </a:lnTo>
                    <a:lnTo>
                      <a:pt x="161" y="287"/>
                    </a:lnTo>
                    <a:lnTo>
                      <a:pt x="924" y="287"/>
                    </a:lnTo>
                    <a:lnTo>
                      <a:pt x="965" y="354"/>
                    </a:lnTo>
                    <a:lnTo>
                      <a:pt x="55" y="354"/>
                    </a:lnTo>
                    <a:lnTo>
                      <a:pt x="0" y="264"/>
                    </a:lnTo>
                    <a:close/>
                  </a:path>
                </a:pathLst>
              </a:custGeom>
              <a:solidFill>
                <a:srgbClr val="3FB2E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4" name="Freeform 40"/>
              <p:cNvSpPr>
                <a:spLocks/>
              </p:cNvSpPr>
              <p:nvPr/>
            </p:nvSpPr>
            <p:spPr bwMode="auto">
              <a:xfrm>
                <a:off x="2650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2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5" name="Freeform 41"/>
              <p:cNvSpPr>
                <a:spLocks/>
              </p:cNvSpPr>
              <p:nvPr/>
            </p:nvSpPr>
            <p:spPr bwMode="auto">
              <a:xfrm>
                <a:off x="2481" y="2262"/>
                <a:ext cx="138" cy="110"/>
              </a:xfrm>
              <a:custGeom>
                <a:avLst/>
                <a:gdLst>
                  <a:gd name="T0" fmla="*/ 122 w 138"/>
                  <a:gd name="T1" fmla="*/ 110 h 110"/>
                  <a:gd name="T2" fmla="*/ 138 w 138"/>
                  <a:gd name="T3" fmla="*/ 0 h 110"/>
                  <a:gd name="T4" fmla="*/ 15 w 138"/>
                  <a:gd name="T5" fmla="*/ 0 h 110"/>
                  <a:gd name="T6" fmla="*/ 0 w 138"/>
                  <a:gd name="T7" fmla="*/ 110 h 110"/>
                  <a:gd name="T8" fmla="*/ 122 w 138"/>
                  <a:gd name="T9" fmla="*/ 11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22" y="110"/>
                    </a:moveTo>
                    <a:lnTo>
                      <a:pt x="138" y="0"/>
                    </a:lnTo>
                    <a:lnTo>
                      <a:pt x="15" y="0"/>
                    </a:lnTo>
                    <a:lnTo>
                      <a:pt x="0" y="110"/>
                    </a:lnTo>
                    <a:lnTo>
                      <a:pt x="122" y="1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6" name="Freeform 42"/>
              <p:cNvSpPr>
                <a:spLocks/>
              </p:cNvSpPr>
              <p:nvPr/>
            </p:nvSpPr>
            <p:spPr bwMode="auto">
              <a:xfrm>
                <a:off x="2820" y="2262"/>
                <a:ext cx="137" cy="110"/>
              </a:xfrm>
              <a:custGeom>
                <a:avLst/>
                <a:gdLst>
                  <a:gd name="T0" fmla="*/ 137 w 137"/>
                  <a:gd name="T1" fmla="*/ 0 h 110"/>
                  <a:gd name="T2" fmla="*/ 16 w 137"/>
                  <a:gd name="T3" fmla="*/ 0 h 110"/>
                  <a:gd name="T4" fmla="*/ 0 w 137"/>
                  <a:gd name="T5" fmla="*/ 110 h 110"/>
                  <a:gd name="T6" fmla="*/ 122 w 137"/>
                  <a:gd name="T7" fmla="*/ 110 h 110"/>
                  <a:gd name="T8" fmla="*/ 137 w 137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110">
                    <a:moveTo>
                      <a:pt x="137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7" name="Freeform 43"/>
              <p:cNvSpPr>
                <a:spLocks/>
              </p:cNvSpPr>
              <p:nvPr/>
            </p:nvSpPr>
            <p:spPr bwMode="auto">
              <a:xfrm>
                <a:off x="2989" y="2262"/>
                <a:ext cx="136" cy="110"/>
              </a:xfrm>
              <a:custGeom>
                <a:avLst/>
                <a:gdLst>
                  <a:gd name="T0" fmla="*/ 136 w 136"/>
                  <a:gd name="T1" fmla="*/ 0 h 110"/>
                  <a:gd name="T2" fmla="*/ 16 w 136"/>
                  <a:gd name="T3" fmla="*/ 0 h 110"/>
                  <a:gd name="T4" fmla="*/ 0 w 136"/>
                  <a:gd name="T5" fmla="*/ 110 h 110"/>
                  <a:gd name="T6" fmla="*/ 121 w 136"/>
                  <a:gd name="T7" fmla="*/ 110 h 110"/>
                  <a:gd name="T8" fmla="*/ 136 w 136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" h="110">
                    <a:moveTo>
                      <a:pt x="136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1" y="11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8" name="Freeform 44"/>
              <p:cNvSpPr>
                <a:spLocks/>
              </p:cNvSpPr>
              <p:nvPr/>
            </p:nvSpPr>
            <p:spPr bwMode="auto">
              <a:xfrm>
                <a:off x="3162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3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3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59" name="Group 45"/>
            <p:cNvGrpSpPr>
              <a:grpSpLocks/>
            </p:cNvGrpSpPr>
            <p:nvPr/>
          </p:nvGrpSpPr>
          <p:grpSpPr bwMode="auto">
            <a:xfrm>
              <a:off x="2832" y="960"/>
              <a:ext cx="1117" cy="518"/>
              <a:chOff x="3847" y="1511"/>
              <a:chExt cx="1117" cy="518"/>
            </a:xfrm>
          </p:grpSpPr>
          <p:sp>
            <p:nvSpPr>
              <p:cNvPr id="12368" name="Freeform 46"/>
              <p:cNvSpPr>
                <a:spLocks/>
              </p:cNvSpPr>
              <p:nvPr/>
            </p:nvSpPr>
            <p:spPr bwMode="auto">
              <a:xfrm>
                <a:off x="3847" y="1511"/>
                <a:ext cx="1117" cy="518"/>
              </a:xfrm>
              <a:custGeom>
                <a:avLst/>
                <a:gdLst>
                  <a:gd name="T0" fmla="*/ 1117 w 1117"/>
                  <a:gd name="T1" fmla="*/ 161 h 518"/>
                  <a:gd name="T2" fmla="*/ 1114 w 1117"/>
                  <a:gd name="T3" fmla="*/ 145 h 518"/>
                  <a:gd name="T4" fmla="*/ 1105 w 1117"/>
                  <a:gd name="T5" fmla="*/ 132 h 518"/>
                  <a:gd name="T6" fmla="*/ 1092 w 1117"/>
                  <a:gd name="T7" fmla="*/ 123 h 518"/>
                  <a:gd name="T8" fmla="*/ 1078 w 1117"/>
                  <a:gd name="T9" fmla="*/ 121 h 518"/>
                  <a:gd name="T10" fmla="*/ 974 w 1117"/>
                  <a:gd name="T11" fmla="*/ 71 h 518"/>
                  <a:gd name="T12" fmla="*/ 970 w 1117"/>
                  <a:gd name="T13" fmla="*/ 57 h 518"/>
                  <a:gd name="T14" fmla="*/ 962 w 1117"/>
                  <a:gd name="T15" fmla="*/ 46 h 518"/>
                  <a:gd name="T16" fmla="*/ 950 w 1117"/>
                  <a:gd name="T17" fmla="*/ 39 h 518"/>
                  <a:gd name="T18" fmla="*/ 936 w 1117"/>
                  <a:gd name="T19" fmla="*/ 35 h 518"/>
                  <a:gd name="T20" fmla="*/ 760 w 1117"/>
                  <a:gd name="T21" fmla="*/ 0 h 518"/>
                  <a:gd name="T22" fmla="*/ 588 w 1117"/>
                  <a:gd name="T23" fmla="*/ 35 h 518"/>
                  <a:gd name="T24" fmla="*/ 0 w 1117"/>
                  <a:gd name="T25" fmla="*/ 344 h 518"/>
                  <a:gd name="T26" fmla="*/ 171 w 1117"/>
                  <a:gd name="T27" fmla="*/ 465 h 518"/>
                  <a:gd name="T28" fmla="*/ 176 w 1117"/>
                  <a:gd name="T29" fmla="*/ 485 h 518"/>
                  <a:gd name="T30" fmla="*/ 188 w 1117"/>
                  <a:gd name="T31" fmla="*/ 503 h 518"/>
                  <a:gd name="T32" fmla="*/ 204 w 1117"/>
                  <a:gd name="T33" fmla="*/ 514 h 518"/>
                  <a:gd name="T34" fmla="*/ 223 w 1117"/>
                  <a:gd name="T35" fmla="*/ 518 h 518"/>
                  <a:gd name="T36" fmla="*/ 239 w 1117"/>
                  <a:gd name="T37" fmla="*/ 516 h 518"/>
                  <a:gd name="T38" fmla="*/ 253 w 1117"/>
                  <a:gd name="T39" fmla="*/ 508 h 518"/>
                  <a:gd name="T40" fmla="*/ 264 w 1117"/>
                  <a:gd name="T41" fmla="*/ 497 h 518"/>
                  <a:gd name="T42" fmla="*/ 271 w 1117"/>
                  <a:gd name="T43" fmla="*/ 482 h 518"/>
                  <a:gd name="T44" fmla="*/ 280 w 1117"/>
                  <a:gd name="T45" fmla="*/ 497 h 518"/>
                  <a:gd name="T46" fmla="*/ 291 w 1117"/>
                  <a:gd name="T47" fmla="*/ 508 h 518"/>
                  <a:gd name="T48" fmla="*/ 305 w 1117"/>
                  <a:gd name="T49" fmla="*/ 516 h 518"/>
                  <a:gd name="T50" fmla="*/ 320 w 1117"/>
                  <a:gd name="T51" fmla="*/ 518 h 518"/>
                  <a:gd name="T52" fmla="*/ 339 w 1117"/>
                  <a:gd name="T53" fmla="*/ 514 h 518"/>
                  <a:gd name="T54" fmla="*/ 356 w 1117"/>
                  <a:gd name="T55" fmla="*/ 503 h 518"/>
                  <a:gd name="T56" fmla="*/ 368 w 1117"/>
                  <a:gd name="T57" fmla="*/ 485 h 518"/>
                  <a:gd name="T58" fmla="*/ 372 w 1117"/>
                  <a:gd name="T59" fmla="*/ 465 h 518"/>
                  <a:gd name="T60" fmla="*/ 718 w 1117"/>
                  <a:gd name="T61" fmla="*/ 476 h 518"/>
                  <a:gd name="T62" fmla="*/ 727 w 1117"/>
                  <a:gd name="T63" fmla="*/ 494 h 518"/>
                  <a:gd name="T64" fmla="*/ 741 w 1117"/>
                  <a:gd name="T65" fmla="*/ 509 h 518"/>
                  <a:gd name="T66" fmla="*/ 759 w 1117"/>
                  <a:gd name="T67" fmla="*/ 517 h 518"/>
                  <a:gd name="T68" fmla="*/ 776 w 1117"/>
                  <a:gd name="T69" fmla="*/ 517 h 518"/>
                  <a:gd name="T70" fmla="*/ 792 w 1117"/>
                  <a:gd name="T71" fmla="*/ 512 h 518"/>
                  <a:gd name="T72" fmla="*/ 805 w 1117"/>
                  <a:gd name="T73" fmla="*/ 503 h 518"/>
                  <a:gd name="T74" fmla="*/ 814 w 1117"/>
                  <a:gd name="T75" fmla="*/ 490 h 518"/>
                  <a:gd name="T76" fmla="*/ 821 w 1117"/>
                  <a:gd name="T77" fmla="*/ 490 h 518"/>
                  <a:gd name="T78" fmla="*/ 831 w 1117"/>
                  <a:gd name="T79" fmla="*/ 503 h 518"/>
                  <a:gd name="T80" fmla="*/ 843 w 1117"/>
                  <a:gd name="T81" fmla="*/ 512 h 518"/>
                  <a:gd name="T82" fmla="*/ 858 w 1117"/>
                  <a:gd name="T83" fmla="*/ 517 h 518"/>
                  <a:gd name="T84" fmla="*/ 875 w 1117"/>
                  <a:gd name="T85" fmla="*/ 517 h 518"/>
                  <a:gd name="T86" fmla="*/ 894 w 1117"/>
                  <a:gd name="T87" fmla="*/ 509 h 518"/>
                  <a:gd name="T88" fmla="*/ 908 w 1117"/>
                  <a:gd name="T89" fmla="*/ 494 h 518"/>
                  <a:gd name="T90" fmla="*/ 916 w 1117"/>
                  <a:gd name="T91" fmla="*/ 476 h 518"/>
                  <a:gd name="T92" fmla="*/ 1112 w 1117"/>
                  <a:gd name="T93" fmla="*/ 465 h 518"/>
                  <a:gd name="T94" fmla="*/ 1112 w 1117"/>
                  <a:gd name="T95" fmla="*/ 351 h 51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117" h="518">
                    <a:moveTo>
                      <a:pt x="1112" y="351"/>
                    </a:moveTo>
                    <a:lnTo>
                      <a:pt x="1117" y="161"/>
                    </a:lnTo>
                    <a:lnTo>
                      <a:pt x="1116" y="152"/>
                    </a:lnTo>
                    <a:lnTo>
                      <a:pt x="1114" y="145"/>
                    </a:lnTo>
                    <a:lnTo>
                      <a:pt x="1110" y="138"/>
                    </a:lnTo>
                    <a:lnTo>
                      <a:pt x="1105" y="132"/>
                    </a:lnTo>
                    <a:lnTo>
                      <a:pt x="1099" y="126"/>
                    </a:lnTo>
                    <a:lnTo>
                      <a:pt x="1092" y="123"/>
                    </a:lnTo>
                    <a:lnTo>
                      <a:pt x="1086" y="122"/>
                    </a:lnTo>
                    <a:lnTo>
                      <a:pt x="1078" y="121"/>
                    </a:lnTo>
                    <a:lnTo>
                      <a:pt x="990" y="121"/>
                    </a:lnTo>
                    <a:lnTo>
                      <a:pt x="974" y="71"/>
                    </a:lnTo>
                    <a:lnTo>
                      <a:pt x="973" y="64"/>
                    </a:lnTo>
                    <a:lnTo>
                      <a:pt x="970" y="57"/>
                    </a:lnTo>
                    <a:lnTo>
                      <a:pt x="966" y="52"/>
                    </a:lnTo>
                    <a:lnTo>
                      <a:pt x="962" y="46"/>
                    </a:lnTo>
                    <a:lnTo>
                      <a:pt x="956" y="42"/>
                    </a:lnTo>
                    <a:lnTo>
                      <a:pt x="950" y="39"/>
                    </a:lnTo>
                    <a:lnTo>
                      <a:pt x="943" y="36"/>
                    </a:lnTo>
                    <a:lnTo>
                      <a:pt x="936" y="35"/>
                    </a:lnTo>
                    <a:lnTo>
                      <a:pt x="792" y="35"/>
                    </a:lnTo>
                    <a:lnTo>
                      <a:pt x="760" y="0"/>
                    </a:lnTo>
                    <a:lnTo>
                      <a:pt x="618" y="0"/>
                    </a:lnTo>
                    <a:lnTo>
                      <a:pt x="588" y="35"/>
                    </a:lnTo>
                    <a:lnTo>
                      <a:pt x="44" y="35"/>
                    </a:lnTo>
                    <a:lnTo>
                      <a:pt x="0" y="344"/>
                    </a:lnTo>
                    <a:lnTo>
                      <a:pt x="73" y="465"/>
                    </a:lnTo>
                    <a:lnTo>
                      <a:pt x="171" y="465"/>
                    </a:lnTo>
                    <a:lnTo>
                      <a:pt x="172" y="476"/>
                    </a:lnTo>
                    <a:lnTo>
                      <a:pt x="176" y="485"/>
                    </a:lnTo>
                    <a:lnTo>
                      <a:pt x="181" y="494"/>
                    </a:lnTo>
                    <a:lnTo>
                      <a:pt x="188" y="503"/>
                    </a:lnTo>
                    <a:lnTo>
                      <a:pt x="195" y="509"/>
                    </a:lnTo>
                    <a:lnTo>
                      <a:pt x="204" y="514"/>
                    </a:lnTo>
                    <a:lnTo>
                      <a:pt x="214" y="517"/>
                    </a:lnTo>
                    <a:lnTo>
                      <a:pt x="223" y="518"/>
                    </a:lnTo>
                    <a:lnTo>
                      <a:pt x="231" y="517"/>
                    </a:lnTo>
                    <a:lnTo>
                      <a:pt x="239" y="516"/>
                    </a:lnTo>
                    <a:lnTo>
                      <a:pt x="246" y="512"/>
                    </a:lnTo>
                    <a:lnTo>
                      <a:pt x="253" y="508"/>
                    </a:lnTo>
                    <a:lnTo>
                      <a:pt x="258" y="503"/>
                    </a:lnTo>
                    <a:lnTo>
                      <a:pt x="264" y="497"/>
                    </a:lnTo>
                    <a:lnTo>
                      <a:pt x="268" y="490"/>
                    </a:lnTo>
                    <a:lnTo>
                      <a:pt x="271" y="482"/>
                    </a:lnTo>
                    <a:lnTo>
                      <a:pt x="274" y="490"/>
                    </a:lnTo>
                    <a:lnTo>
                      <a:pt x="280" y="497"/>
                    </a:lnTo>
                    <a:lnTo>
                      <a:pt x="284" y="503"/>
                    </a:lnTo>
                    <a:lnTo>
                      <a:pt x="291" y="508"/>
                    </a:lnTo>
                    <a:lnTo>
                      <a:pt x="297" y="512"/>
                    </a:lnTo>
                    <a:lnTo>
                      <a:pt x="305" y="516"/>
                    </a:lnTo>
                    <a:lnTo>
                      <a:pt x="312" y="517"/>
                    </a:lnTo>
                    <a:lnTo>
                      <a:pt x="320" y="518"/>
                    </a:lnTo>
                    <a:lnTo>
                      <a:pt x="330" y="517"/>
                    </a:lnTo>
                    <a:lnTo>
                      <a:pt x="339" y="514"/>
                    </a:lnTo>
                    <a:lnTo>
                      <a:pt x="348" y="509"/>
                    </a:lnTo>
                    <a:lnTo>
                      <a:pt x="356" y="503"/>
                    </a:lnTo>
                    <a:lnTo>
                      <a:pt x="362" y="494"/>
                    </a:lnTo>
                    <a:lnTo>
                      <a:pt x="368" y="485"/>
                    </a:lnTo>
                    <a:lnTo>
                      <a:pt x="371" y="476"/>
                    </a:lnTo>
                    <a:lnTo>
                      <a:pt x="372" y="465"/>
                    </a:lnTo>
                    <a:lnTo>
                      <a:pt x="717" y="465"/>
                    </a:lnTo>
                    <a:lnTo>
                      <a:pt x="718" y="476"/>
                    </a:lnTo>
                    <a:lnTo>
                      <a:pt x="721" y="485"/>
                    </a:lnTo>
                    <a:lnTo>
                      <a:pt x="727" y="494"/>
                    </a:lnTo>
                    <a:lnTo>
                      <a:pt x="733" y="503"/>
                    </a:lnTo>
                    <a:lnTo>
                      <a:pt x="741" y="509"/>
                    </a:lnTo>
                    <a:lnTo>
                      <a:pt x="749" y="514"/>
                    </a:lnTo>
                    <a:lnTo>
                      <a:pt x="759" y="517"/>
                    </a:lnTo>
                    <a:lnTo>
                      <a:pt x="769" y="518"/>
                    </a:lnTo>
                    <a:lnTo>
                      <a:pt x="776" y="517"/>
                    </a:lnTo>
                    <a:lnTo>
                      <a:pt x="784" y="516"/>
                    </a:lnTo>
                    <a:lnTo>
                      <a:pt x="792" y="512"/>
                    </a:lnTo>
                    <a:lnTo>
                      <a:pt x="798" y="508"/>
                    </a:lnTo>
                    <a:lnTo>
                      <a:pt x="805" y="503"/>
                    </a:lnTo>
                    <a:lnTo>
                      <a:pt x="810" y="497"/>
                    </a:lnTo>
                    <a:lnTo>
                      <a:pt x="814" y="490"/>
                    </a:lnTo>
                    <a:lnTo>
                      <a:pt x="818" y="482"/>
                    </a:lnTo>
                    <a:lnTo>
                      <a:pt x="821" y="490"/>
                    </a:lnTo>
                    <a:lnTo>
                      <a:pt x="825" y="497"/>
                    </a:lnTo>
                    <a:lnTo>
                      <a:pt x="831" y="503"/>
                    </a:lnTo>
                    <a:lnTo>
                      <a:pt x="836" y="508"/>
                    </a:lnTo>
                    <a:lnTo>
                      <a:pt x="843" y="512"/>
                    </a:lnTo>
                    <a:lnTo>
                      <a:pt x="850" y="516"/>
                    </a:lnTo>
                    <a:lnTo>
                      <a:pt x="858" y="517"/>
                    </a:lnTo>
                    <a:lnTo>
                      <a:pt x="865" y="518"/>
                    </a:lnTo>
                    <a:lnTo>
                      <a:pt x="875" y="517"/>
                    </a:lnTo>
                    <a:lnTo>
                      <a:pt x="885" y="514"/>
                    </a:lnTo>
                    <a:lnTo>
                      <a:pt x="894" y="509"/>
                    </a:lnTo>
                    <a:lnTo>
                      <a:pt x="901" y="503"/>
                    </a:lnTo>
                    <a:lnTo>
                      <a:pt x="908" y="494"/>
                    </a:lnTo>
                    <a:lnTo>
                      <a:pt x="913" y="485"/>
                    </a:lnTo>
                    <a:lnTo>
                      <a:pt x="916" y="476"/>
                    </a:lnTo>
                    <a:lnTo>
                      <a:pt x="917" y="465"/>
                    </a:lnTo>
                    <a:lnTo>
                      <a:pt x="1112" y="465"/>
                    </a:lnTo>
                    <a:lnTo>
                      <a:pt x="1066" y="401"/>
                    </a:lnTo>
                    <a:lnTo>
                      <a:pt x="1112" y="3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9" name="Freeform 47"/>
              <p:cNvSpPr>
                <a:spLocks/>
              </p:cNvSpPr>
              <p:nvPr/>
            </p:nvSpPr>
            <p:spPr bwMode="auto">
              <a:xfrm>
                <a:off x="3888" y="1584"/>
                <a:ext cx="1038" cy="354"/>
              </a:xfrm>
              <a:custGeom>
                <a:avLst/>
                <a:gdLst>
                  <a:gd name="T0" fmla="*/ 1033 w 1038"/>
                  <a:gd name="T1" fmla="*/ 263 h 354"/>
                  <a:gd name="T2" fmla="*/ 976 w 1038"/>
                  <a:gd name="T3" fmla="*/ 325 h 354"/>
                  <a:gd name="T4" fmla="*/ 997 w 1038"/>
                  <a:gd name="T5" fmla="*/ 354 h 354"/>
                  <a:gd name="T6" fmla="*/ 53 w 1038"/>
                  <a:gd name="T7" fmla="*/ 354 h 354"/>
                  <a:gd name="T8" fmla="*/ 12 w 1038"/>
                  <a:gd name="T9" fmla="*/ 287 h 354"/>
                  <a:gd name="T10" fmla="*/ 869 w 1038"/>
                  <a:gd name="T11" fmla="*/ 287 h 354"/>
                  <a:gd name="T12" fmla="*/ 842 w 1038"/>
                  <a:gd name="T13" fmla="*/ 249 h 354"/>
                  <a:gd name="T14" fmla="*/ 0 w 1038"/>
                  <a:gd name="T15" fmla="*/ 249 h 354"/>
                  <a:gd name="T16" fmla="*/ 36 w 1038"/>
                  <a:gd name="T17" fmla="*/ 0 h 354"/>
                  <a:gd name="T18" fmla="*/ 895 w 1038"/>
                  <a:gd name="T19" fmla="*/ 0 h 354"/>
                  <a:gd name="T20" fmla="*/ 895 w 1038"/>
                  <a:gd name="T21" fmla="*/ 0 h 354"/>
                  <a:gd name="T22" fmla="*/ 895 w 1038"/>
                  <a:gd name="T23" fmla="*/ 1 h 354"/>
                  <a:gd name="T24" fmla="*/ 895 w 1038"/>
                  <a:gd name="T25" fmla="*/ 1 h 354"/>
                  <a:gd name="T26" fmla="*/ 895 w 1038"/>
                  <a:gd name="T27" fmla="*/ 2 h 354"/>
                  <a:gd name="T28" fmla="*/ 895 w 1038"/>
                  <a:gd name="T29" fmla="*/ 5 h 354"/>
                  <a:gd name="T30" fmla="*/ 904 w 1038"/>
                  <a:gd name="T31" fmla="*/ 26 h 354"/>
                  <a:gd name="T32" fmla="*/ 788 w 1038"/>
                  <a:gd name="T33" fmla="*/ 26 h 354"/>
                  <a:gd name="T34" fmla="*/ 816 w 1038"/>
                  <a:gd name="T35" fmla="*/ 83 h 354"/>
                  <a:gd name="T36" fmla="*/ 1037 w 1038"/>
                  <a:gd name="T37" fmla="*/ 85 h 354"/>
                  <a:gd name="T38" fmla="*/ 1037 w 1038"/>
                  <a:gd name="T39" fmla="*/ 85 h 354"/>
                  <a:gd name="T40" fmla="*/ 1038 w 1038"/>
                  <a:gd name="T41" fmla="*/ 86 h 354"/>
                  <a:gd name="T42" fmla="*/ 1038 w 1038"/>
                  <a:gd name="T43" fmla="*/ 86 h 354"/>
                  <a:gd name="T44" fmla="*/ 1038 w 1038"/>
                  <a:gd name="T45" fmla="*/ 87 h 354"/>
                  <a:gd name="T46" fmla="*/ 1033 w 1038"/>
                  <a:gd name="T47" fmla="*/ 263 h 35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038" h="354">
                    <a:moveTo>
                      <a:pt x="1033" y="263"/>
                    </a:moveTo>
                    <a:lnTo>
                      <a:pt x="976" y="325"/>
                    </a:lnTo>
                    <a:lnTo>
                      <a:pt x="997" y="354"/>
                    </a:lnTo>
                    <a:lnTo>
                      <a:pt x="53" y="354"/>
                    </a:lnTo>
                    <a:lnTo>
                      <a:pt x="12" y="287"/>
                    </a:lnTo>
                    <a:lnTo>
                      <a:pt x="869" y="287"/>
                    </a:lnTo>
                    <a:lnTo>
                      <a:pt x="842" y="249"/>
                    </a:lnTo>
                    <a:lnTo>
                      <a:pt x="0" y="249"/>
                    </a:lnTo>
                    <a:lnTo>
                      <a:pt x="36" y="0"/>
                    </a:lnTo>
                    <a:lnTo>
                      <a:pt x="895" y="0"/>
                    </a:lnTo>
                    <a:lnTo>
                      <a:pt x="895" y="1"/>
                    </a:lnTo>
                    <a:lnTo>
                      <a:pt x="895" y="2"/>
                    </a:lnTo>
                    <a:lnTo>
                      <a:pt x="895" y="5"/>
                    </a:lnTo>
                    <a:lnTo>
                      <a:pt x="904" y="26"/>
                    </a:lnTo>
                    <a:lnTo>
                      <a:pt x="788" y="26"/>
                    </a:lnTo>
                    <a:lnTo>
                      <a:pt x="816" y="83"/>
                    </a:lnTo>
                    <a:lnTo>
                      <a:pt x="1037" y="85"/>
                    </a:lnTo>
                    <a:lnTo>
                      <a:pt x="1038" y="86"/>
                    </a:lnTo>
                    <a:lnTo>
                      <a:pt x="1038" y="87"/>
                    </a:lnTo>
                    <a:lnTo>
                      <a:pt x="1033" y="263"/>
                    </a:lnTo>
                    <a:close/>
                  </a:path>
                </a:pathLst>
              </a:custGeom>
              <a:solidFill>
                <a:srgbClr val="3FB2E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0" name="Freeform 48"/>
              <p:cNvSpPr>
                <a:spLocks/>
              </p:cNvSpPr>
              <p:nvPr/>
            </p:nvSpPr>
            <p:spPr bwMode="auto">
              <a:xfrm>
                <a:off x="4873" y="1694"/>
                <a:ext cx="35" cy="75"/>
              </a:xfrm>
              <a:custGeom>
                <a:avLst/>
                <a:gdLst>
                  <a:gd name="T0" fmla="*/ 17 w 35"/>
                  <a:gd name="T1" fmla="*/ 0 h 75"/>
                  <a:gd name="T2" fmla="*/ 11 w 35"/>
                  <a:gd name="T3" fmla="*/ 3 h 75"/>
                  <a:gd name="T4" fmla="*/ 5 w 35"/>
                  <a:gd name="T5" fmla="*/ 11 h 75"/>
                  <a:gd name="T6" fmla="*/ 1 w 35"/>
                  <a:gd name="T7" fmla="*/ 24 h 75"/>
                  <a:gd name="T8" fmla="*/ 0 w 35"/>
                  <a:gd name="T9" fmla="*/ 38 h 75"/>
                  <a:gd name="T10" fmla="*/ 1 w 35"/>
                  <a:gd name="T11" fmla="*/ 53 h 75"/>
                  <a:gd name="T12" fmla="*/ 5 w 35"/>
                  <a:gd name="T13" fmla="*/ 64 h 75"/>
                  <a:gd name="T14" fmla="*/ 11 w 35"/>
                  <a:gd name="T15" fmla="*/ 71 h 75"/>
                  <a:gd name="T16" fmla="*/ 17 w 35"/>
                  <a:gd name="T17" fmla="*/ 75 h 75"/>
                  <a:gd name="T18" fmla="*/ 24 w 35"/>
                  <a:gd name="T19" fmla="*/ 71 h 75"/>
                  <a:gd name="T20" fmla="*/ 29 w 35"/>
                  <a:gd name="T21" fmla="*/ 64 h 75"/>
                  <a:gd name="T22" fmla="*/ 34 w 35"/>
                  <a:gd name="T23" fmla="*/ 53 h 75"/>
                  <a:gd name="T24" fmla="*/ 35 w 35"/>
                  <a:gd name="T25" fmla="*/ 38 h 75"/>
                  <a:gd name="T26" fmla="*/ 34 w 35"/>
                  <a:gd name="T27" fmla="*/ 24 h 75"/>
                  <a:gd name="T28" fmla="*/ 29 w 35"/>
                  <a:gd name="T29" fmla="*/ 11 h 75"/>
                  <a:gd name="T30" fmla="*/ 24 w 35"/>
                  <a:gd name="T31" fmla="*/ 3 h 75"/>
                  <a:gd name="T32" fmla="*/ 17 w 35"/>
                  <a:gd name="T33" fmla="*/ 0 h 7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5" h="75">
                    <a:moveTo>
                      <a:pt x="17" y="0"/>
                    </a:moveTo>
                    <a:lnTo>
                      <a:pt x="11" y="3"/>
                    </a:lnTo>
                    <a:lnTo>
                      <a:pt x="5" y="11"/>
                    </a:lnTo>
                    <a:lnTo>
                      <a:pt x="1" y="24"/>
                    </a:lnTo>
                    <a:lnTo>
                      <a:pt x="0" y="38"/>
                    </a:lnTo>
                    <a:lnTo>
                      <a:pt x="1" y="53"/>
                    </a:lnTo>
                    <a:lnTo>
                      <a:pt x="5" y="64"/>
                    </a:lnTo>
                    <a:lnTo>
                      <a:pt x="11" y="71"/>
                    </a:lnTo>
                    <a:lnTo>
                      <a:pt x="17" y="75"/>
                    </a:lnTo>
                    <a:lnTo>
                      <a:pt x="24" y="71"/>
                    </a:lnTo>
                    <a:lnTo>
                      <a:pt x="29" y="64"/>
                    </a:lnTo>
                    <a:lnTo>
                      <a:pt x="34" y="53"/>
                    </a:lnTo>
                    <a:lnTo>
                      <a:pt x="35" y="38"/>
                    </a:lnTo>
                    <a:lnTo>
                      <a:pt x="34" y="24"/>
                    </a:lnTo>
                    <a:lnTo>
                      <a:pt x="29" y="11"/>
                    </a:lnTo>
                    <a:lnTo>
                      <a:pt x="24" y="3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1" name="Freeform 49"/>
              <p:cNvSpPr>
                <a:spLocks/>
              </p:cNvSpPr>
              <p:nvPr/>
            </p:nvSpPr>
            <p:spPr bwMode="auto">
              <a:xfrm>
                <a:off x="4481" y="1614"/>
                <a:ext cx="189" cy="49"/>
              </a:xfrm>
              <a:custGeom>
                <a:avLst/>
                <a:gdLst>
                  <a:gd name="T0" fmla="*/ 23 w 189"/>
                  <a:gd name="T1" fmla="*/ 49 h 49"/>
                  <a:gd name="T2" fmla="*/ 0 w 189"/>
                  <a:gd name="T3" fmla="*/ 0 h 49"/>
                  <a:gd name="T4" fmla="*/ 162 w 189"/>
                  <a:gd name="T5" fmla="*/ 0 h 49"/>
                  <a:gd name="T6" fmla="*/ 189 w 189"/>
                  <a:gd name="T7" fmla="*/ 49 h 49"/>
                  <a:gd name="T8" fmla="*/ 23 w 189"/>
                  <a:gd name="T9" fmla="*/ 49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9" h="49">
                    <a:moveTo>
                      <a:pt x="23" y="49"/>
                    </a:moveTo>
                    <a:lnTo>
                      <a:pt x="0" y="0"/>
                    </a:lnTo>
                    <a:lnTo>
                      <a:pt x="162" y="0"/>
                    </a:lnTo>
                    <a:lnTo>
                      <a:pt x="189" y="49"/>
                    </a:lnTo>
                    <a:lnTo>
                      <a:pt x="23" y="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60" name="Group 50"/>
            <p:cNvGrpSpPr>
              <a:grpSpLocks/>
            </p:cNvGrpSpPr>
            <p:nvPr/>
          </p:nvGrpSpPr>
          <p:grpSpPr bwMode="auto">
            <a:xfrm>
              <a:off x="1728" y="1008"/>
              <a:ext cx="1073" cy="483"/>
              <a:chOff x="2375" y="2170"/>
              <a:chExt cx="1073" cy="483"/>
            </a:xfrm>
          </p:grpSpPr>
          <p:sp>
            <p:nvSpPr>
              <p:cNvPr id="12361" name="Freeform 51"/>
              <p:cNvSpPr>
                <a:spLocks/>
              </p:cNvSpPr>
              <p:nvPr/>
            </p:nvSpPr>
            <p:spPr bwMode="auto">
              <a:xfrm>
                <a:off x="2375" y="2170"/>
                <a:ext cx="1073" cy="483"/>
              </a:xfrm>
              <a:custGeom>
                <a:avLst/>
                <a:gdLst>
                  <a:gd name="T0" fmla="*/ 245 w 1073"/>
                  <a:gd name="T1" fmla="*/ 482 h 483"/>
                  <a:gd name="T2" fmla="*/ 260 w 1073"/>
                  <a:gd name="T3" fmla="*/ 477 h 483"/>
                  <a:gd name="T4" fmla="*/ 272 w 1073"/>
                  <a:gd name="T5" fmla="*/ 468 h 483"/>
                  <a:gd name="T6" fmla="*/ 282 w 1073"/>
                  <a:gd name="T7" fmla="*/ 455 h 483"/>
                  <a:gd name="T8" fmla="*/ 288 w 1073"/>
                  <a:gd name="T9" fmla="*/ 455 h 483"/>
                  <a:gd name="T10" fmla="*/ 298 w 1073"/>
                  <a:gd name="T11" fmla="*/ 468 h 483"/>
                  <a:gd name="T12" fmla="*/ 311 w 1073"/>
                  <a:gd name="T13" fmla="*/ 477 h 483"/>
                  <a:gd name="T14" fmla="*/ 326 w 1073"/>
                  <a:gd name="T15" fmla="*/ 482 h 483"/>
                  <a:gd name="T16" fmla="*/ 344 w 1073"/>
                  <a:gd name="T17" fmla="*/ 482 h 483"/>
                  <a:gd name="T18" fmla="*/ 362 w 1073"/>
                  <a:gd name="T19" fmla="*/ 474 h 483"/>
                  <a:gd name="T20" fmla="*/ 376 w 1073"/>
                  <a:gd name="T21" fmla="*/ 459 h 483"/>
                  <a:gd name="T22" fmla="*/ 385 w 1073"/>
                  <a:gd name="T23" fmla="*/ 441 h 483"/>
                  <a:gd name="T24" fmla="*/ 734 w 1073"/>
                  <a:gd name="T25" fmla="*/ 430 h 483"/>
                  <a:gd name="T26" fmla="*/ 739 w 1073"/>
                  <a:gd name="T27" fmla="*/ 450 h 483"/>
                  <a:gd name="T28" fmla="*/ 750 w 1073"/>
                  <a:gd name="T29" fmla="*/ 468 h 483"/>
                  <a:gd name="T30" fmla="*/ 767 w 1073"/>
                  <a:gd name="T31" fmla="*/ 479 h 483"/>
                  <a:gd name="T32" fmla="*/ 786 w 1073"/>
                  <a:gd name="T33" fmla="*/ 483 h 483"/>
                  <a:gd name="T34" fmla="*/ 801 w 1073"/>
                  <a:gd name="T35" fmla="*/ 481 h 483"/>
                  <a:gd name="T36" fmla="*/ 816 w 1073"/>
                  <a:gd name="T37" fmla="*/ 473 h 483"/>
                  <a:gd name="T38" fmla="*/ 827 w 1073"/>
                  <a:gd name="T39" fmla="*/ 462 h 483"/>
                  <a:gd name="T40" fmla="*/ 835 w 1073"/>
                  <a:gd name="T41" fmla="*/ 447 h 483"/>
                  <a:gd name="T42" fmla="*/ 843 w 1073"/>
                  <a:gd name="T43" fmla="*/ 462 h 483"/>
                  <a:gd name="T44" fmla="*/ 853 w 1073"/>
                  <a:gd name="T45" fmla="*/ 473 h 483"/>
                  <a:gd name="T46" fmla="*/ 868 w 1073"/>
                  <a:gd name="T47" fmla="*/ 481 h 483"/>
                  <a:gd name="T48" fmla="*/ 883 w 1073"/>
                  <a:gd name="T49" fmla="*/ 483 h 483"/>
                  <a:gd name="T50" fmla="*/ 902 w 1073"/>
                  <a:gd name="T51" fmla="*/ 479 h 483"/>
                  <a:gd name="T52" fmla="*/ 919 w 1073"/>
                  <a:gd name="T53" fmla="*/ 468 h 483"/>
                  <a:gd name="T54" fmla="*/ 930 w 1073"/>
                  <a:gd name="T55" fmla="*/ 450 h 483"/>
                  <a:gd name="T56" fmla="*/ 935 w 1073"/>
                  <a:gd name="T57" fmla="*/ 430 h 483"/>
                  <a:gd name="T58" fmla="*/ 994 w 1073"/>
                  <a:gd name="T59" fmla="*/ 302 h 483"/>
                  <a:gd name="T60" fmla="*/ 59 w 1073"/>
                  <a:gd name="T61" fmla="*/ 0 h 483"/>
                  <a:gd name="T62" fmla="*/ 74 w 1073"/>
                  <a:gd name="T63" fmla="*/ 430 h 483"/>
                  <a:gd name="T64" fmla="*/ 187 w 1073"/>
                  <a:gd name="T65" fmla="*/ 441 h 483"/>
                  <a:gd name="T66" fmla="*/ 195 w 1073"/>
                  <a:gd name="T67" fmla="*/ 459 h 483"/>
                  <a:gd name="T68" fmla="*/ 209 w 1073"/>
                  <a:gd name="T69" fmla="*/ 474 h 483"/>
                  <a:gd name="T70" fmla="*/ 228 w 1073"/>
                  <a:gd name="T71" fmla="*/ 482 h 48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073" h="483">
                    <a:moveTo>
                      <a:pt x="237" y="483"/>
                    </a:moveTo>
                    <a:lnTo>
                      <a:pt x="245" y="482"/>
                    </a:lnTo>
                    <a:lnTo>
                      <a:pt x="253" y="481"/>
                    </a:lnTo>
                    <a:lnTo>
                      <a:pt x="260" y="477"/>
                    </a:lnTo>
                    <a:lnTo>
                      <a:pt x="267" y="473"/>
                    </a:lnTo>
                    <a:lnTo>
                      <a:pt x="272" y="468"/>
                    </a:lnTo>
                    <a:lnTo>
                      <a:pt x="278" y="462"/>
                    </a:lnTo>
                    <a:lnTo>
                      <a:pt x="282" y="455"/>
                    </a:lnTo>
                    <a:lnTo>
                      <a:pt x="285" y="447"/>
                    </a:lnTo>
                    <a:lnTo>
                      <a:pt x="288" y="455"/>
                    </a:lnTo>
                    <a:lnTo>
                      <a:pt x="294" y="462"/>
                    </a:lnTo>
                    <a:lnTo>
                      <a:pt x="298" y="468"/>
                    </a:lnTo>
                    <a:lnTo>
                      <a:pt x="305" y="473"/>
                    </a:lnTo>
                    <a:lnTo>
                      <a:pt x="311" y="477"/>
                    </a:lnTo>
                    <a:lnTo>
                      <a:pt x="319" y="481"/>
                    </a:lnTo>
                    <a:lnTo>
                      <a:pt x="326" y="482"/>
                    </a:lnTo>
                    <a:lnTo>
                      <a:pt x="334" y="483"/>
                    </a:lnTo>
                    <a:lnTo>
                      <a:pt x="344" y="482"/>
                    </a:lnTo>
                    <a:lnTo>
                      <a:pt x="354" y="479"/>
                    </a:lnTo>
                    <a:lnTo>
                      <a:pt x="362" y="474"/>
                    </a:lnTo>
                    <a:lnTo>
                      <a:pt x="370" y="468"/>
                    </a:lnTo>
                    <a:lnTo>
                      <a:pt x="376" y="459"/>
                    </a:lnTo>
                    <a:lnTo>
                      <a:pt x="382" y="450"/>
                    </a:lnTo>
                    <a:lnTo>
                      <a:pt x="385" y="441"/>
                    </a:lnTo>
                    <a:lnTo>
                      <a:pt x="386" y="430"/>
                    </a:lnTo>
                    <a:lnTo>
                      <a:pt x="734" y="430"/>
                    </a:lnTo>
                    <a:lnTo>
                      <a:pt x="735" y="441"/>
                    </a:lnTo>
                    <a:lnTo>
                      <a:pt x="739" y="450"/>
                    </a:lnTo>
                    <a:lnTo>
                      <a:pt x="744" y="459"/>
                    </a:lnTo>
                    <a:lnTo>
                      <a:pt x="750" y="468"/>
                    </a:lnTo>
                    <a:lnTo>
                      <a:pt x="758" y="474"/>
                    </a:lnTo>
                    <a:lnTo>
                      <a:pt x="767" y="479"/>
                    </a:lnTo>
                    <a:lnTo>
                      <a:pt x="776" y="482"/>
                    </a:lnTo>
                    <a:lnTo>
                      <a:pt x="786" y="483"/>
                    </a:lnTo>
                    <a:lnTo>
                      <a:pt x="794" y="482"/>
                    </a:lnTo>
                    <a:lnTo>
                      <a:pt x="801" y="481"/>
                    </a:lnTo>
                    <a:lnTo>
                      <a:pt x="809" y="477"/>
                    </a:lnTo>
                    <a:lnTo>
                      <a:pt x="816" y="473"/>
                    </a:lnTo>
                    <a:lnTo>
                      <a:pt x="822" y="468"/>
                    </a:lnTo>
                    <a:lnTo>
                      <a:pt x="827" y="462"/>
                    </a:lnTo>
                    <a:lnTo>
                      <a:pt x="832" y="455"/>
                    </a:lnTo>
                    <a:lnTo>
                      <a:pt x="835" y="447"/>
                    </a:lnTo>
                    <a:lnTo>
                      <a:pt x="838" y="455"/>
                    </a:lnTo>
                    <a:lnTo>
                      <a:pt x="843" y="462"/>
                    </a:lnTo>
                    <a:lnTo>
                      <a:pt x="848" y="468"/>
                    </a:lnTo>
                    <a:lnTo>
                      <a:pt x="853" y="473"/>
                    </a:lnTo>
                    <a:lnTo>
                      <a:pt x="860" y="477"/>
                    </a:lnTo>
                    <a:lnTo>
                      <a:pt x="868" y="481"/>
                    </a:lnTo>
                    <a:lnTo>
                      <a:pt x="875" y="482"/>
                    </a:lnTo>
                    <a:lnTo>
                      <a:pt x="883" y="483"/>
                    </a:lnTo>
                    <a:lnTo>
                      <a:pt x="893" y="482"/>
                    </a:lnTo>
                    <a:lnTo>
                      <a:pt x="902" y="479"/>
                    </a:lnTo>
                    <a:lnTo>
                      <a:pt x="911" y="474"/>
                    </a:lnTo>
                    <a:lnTo>
                      <a:pt x="919" y="468"/>
                    </a:lnTo>
                    <a:lnTo>
                      <a:pt x="925" y="459"/>
                    </a:lnTo>
                    <a:lnTo>
                      <a:pt x="930" y="450"/>
                    </a:lnTo>
                    <a:lnTo>
                      <a:pt x="934" y="441"/>
                    </a:lnTo>
                    <a:lnTo>
                      <a:pt x="935" y="430"/>
                    </a:lnTo>
                    <a:lnTo>
                      <a:pt x="1073" y="430"/>
                    </a:lnTo>
                    <a:lnTo>
                      <a:pt x="994" y="302"/>
                    </a:lnTo>
                    <a:lnTo>
                      <a:pt x="1038" y="0"/>
                    </a:lnTo>
                    <a:lnTo>
                      <a:pt x="59" y="0"/>
                    </a:lnTo>
                    <a:lnTo>
                      <a:pt x="0" y="309"/>
                    </a:lnTo>
                    <a:lnTo>
                      <a:pt x="74" y="430"/>
                    </a:lnTo>
                    <a:lnTo>
                      <a:pt x="185" y="430"/>
                    </a:lnTo>
                    <a:lnTo>
                      <a:pt x="187" y="441"/>
                    </a:lnTo>
                    <a:lnTo>
                      <a:pt x="190" y="450"/>
                    </a:lnTo>
                    <a:lnTo>
                      <a:pt x="195" y="459"/>
                    </a:lnTo>
                    <a:lnTo>
                      <a:pt x="202" y="468"/>
                    </a:lnTo>
                    <a:lnTo>
                      <a:pt x="209" y="474"/>
                    </a:lnTo>
                    <a:lnTo>
                      <a:pt x="218" y="479"/>
                    </a:lnTo>
                    <a:lnTo>
                      <a:pt x="228" y="482"/>
                    </a:lnTo>
                    <a:lnTo>
                      <a:pt x="237" y="4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2" name="Freeform 52"/>
              <p:cNvSpPr>
                <a:spLocks/>
              </p:cNvSpPr>
              <p:nvPr/>
            </p:nvSpPr>
            <p:spPr bwMode="auto">
              <a:xfrm>
                <a:off x="2415" y="2208"/>
                <a:ext cx="965" cy="354"/>
              </a:xfrm>
              <a:custGeom>
                <a:avLst/>
                <a:gdLst>
                  <a:gd name="T0" fmla="*/ 0 w 965"/>
                  <a:gd name="T1" fmla="*/ 264 h 354"/>
                  <a:gd name="T2" fmla="*/ 50 w 965"/>
                  <a:gd name="T3" fmla="*/ 0 h 354"/>
                  <a:gd name="T4" fmla="*/ 954 w 965"/>
                  <a:gd name="T5" fmla="*/ 0 h 354"/>
                  <a:gd name="T6" fmla="*/ 918 w 965"/>
                  <a:gd name="T7" fmla="*/ 249 h 354"/>
                  <a:gd name="T8" fmla="*/ 131 w 965"/>
                  <a:gd name="T9" fmla="*/ 249 h 354"/>
                  <a:gd name="T10" fmla="*/ 161 w 965"/>
                  <a:gd name="T11" fmla="*/ 287 h 354"/>
                  <a:gd name="T12" fmla="*/ 924 w 965"/>
                  <a:gd name="T13" fmla="*/ 287 h 354"/>
                  <a:gd name="T14" fmla="*/ 965 w 965"/>
                  <a:gd name="T15" fmla="*/ 354 h 354"/>
                  <a:gd name="T16" fmla="*/ 55 w 965"/>
                  <a:gd name="T17" fmla="*/ 354 h 354"/>
                  <a:gd name="T18" fmla="*/ 0 w 965"/>
                  <a:gd name="T19" fmla="*/ 264 h 3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65" h="354">
                    <a:moveTo>
                      <a:pt x="0" y="264"/>
                    </a:moveTo>
                    <a:lnTo>
                      <a:pt x="50" y="0"/>
                    </a:lnTo>
                    <a:lnTo>
                      <a:pt x="954" y="0"/>
                    </a:lnTo>
                    <a:lnTo>
                      <a:pt x="918" y="249"/>
                    </a:lnTo>
                    <a:lnTo>
                      <a:pt x="131" y="249"/>
                    </a:lnTo>
                    <a:lnTo>
                      <a:pt x="161" y="287"/>
                    </a:lnTo>
                    <a:lnTo>
                      <a:pt x="924" y="287"/>
                    </a:lnTo>
                    <a:lnTo>
                      <a:pt x="965" y="354"/>
                    </a:lnTo>
                    <a:lnTo>
                      <a:pt x="55" y="354"/>
                    </a:lnTo>
                    <a:lnTo>
                      <a:pt x="0" y="264"/>
                    </a:lnTo>
                    <a:close/>
                  </a:path>
                </a:pathLst>
              </a:custGeom>
              <a:solidFill>
                <a:srgbClr val="3FB2E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3" name="Freeform 53"/>
              <p:cNvSpPr>
                <a:spLocks/>
              </p:cNvSpPr>
              <p:nvPr/>
            </p:nvSpPr>
            <p:spPr bwMode="auto">
              <a:xfrm>
                <a:off x="2650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2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4" name="Freeform 54"/>
              <p:cNvSpPr>
                <a:spLocks/>
              </p:cNvSpPr>
              <p:nvPr/>
            </p:nvSpPr>
            <p:spPr bwMode="auto">
              <a:xfrm>
                <a:off x="2481" y="2262"/>
                <a:ext cx="138" cy="110"/>
              </a:xfrm>
              <a:custGeom>
                <a:avLst/>
                <a:gdLst>
                  <a:gd name="T0" fmla="*/ 122 w 138"/>
                  <a:gd name="T1" fmla="*/ 110 h 110"/>
                  <a:gd name="T2" fmla="*/ 138 w 138"/>
                  <a:gd name="T3" fmla="*/ 0 h 110"/>
                  <a:gd name="T4" fmla="*/ 15 w 138"/>
                  <a:gd name="T5" fmla="*/ 0 h 110"/>
                  <a:gd name="T6" fmla="*/ 0 w 138"/>
                  <a:gd name="T7" fmla="*/ 110 h 110"/>
                  <a:gd name="T8" fmla="*/ 122 w 138"/>
                  <a:gd name="T9" fmla="*/ 11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22" y="110"/>
                    </a:moveTo>
                    <a:lnTo>
                      <a:pt x="138" y="0"/>
                    </a:lnTo>
                    <a:lnTo>
                      <a:pt x="15" y="0"/>
                    </a:lnTo>
                    <a:lnTo>
                      <a:pt x="0" y="110"/>
                    </a:lnTo>
                    <a:lnTo>
                      <a:pt x="122" y="1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5" name="Freeform 55"/>
              <p:cNvSpPr>
                <a:spLocks/>
              </p:cNvSpPr>
              <p:nvPr/>
            </p:nvSpPr>
            <p:spPr bwMode="auto">
              <a:xfrm>
                <a:off x="2820" y="2262"/>
                <a:ext cx="137" cy="110"/>
              </a:xfrm>
              <a:custGeom>
                <a:avLst/>
                <a:gdLst>
                  <a:gd name="T0" fmla="*/ 137 w 137"/>
                  <a:gd name="T1" fmla="*/ 0 h 110"/>
                  <a:gd name="T2" fmla="*/ 16 w 137"/>
                  <a:gd name="T3" fmla="*/ 0 h 110"/>
                  <a:gd name="T4" fmla="*/ 0 w 137"/>
                  <a:gd name="T5" fmla="*/ 110 h 110"/>
                  <a:gd name="T6" fmla="*/ 122 w 137"/>
                  <a:gd name="T7" fmla="*/ 110 h 110"/>
                  <a:gd name="T8" fmla="*/ 137 w 137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110">
                    <a:moveTo>
                      <a:pt x="137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6" name="Freeform 56"/>
              <p:cNvSpPr>
                <a:spLocks/>
              </p:cNvSpPr>
              <p:nvPr/>
            </p:nvSpPr>
            <p:spPr bwMode="auto">
              <a:xfrm>
                <a:off x="2989" y="2262"/>
                <a:ext cx="136" cy="110"/>
              </a:xfrm>
              <a:custGeom>
                <a:avLst/>
                <a:gdLst>
                  <a:gd name="T0" fmla="*/ 136 w 136"/>
                  <a:gd name="T1" fmla="*/ 0 h 110"/>
                  <a:gd name="T2" fmla="*/ 16 w 136"/>
                  <a:gd name="T3" fmla="*/ 0 h 110"/>
                  <a:gd name="T4" fmla="*/ 0 w 136"/>
                  <a:gd name="T5" fmla="*/ 110 h 110"/>
                  <a:gd name="T6" fmla="*/ 121 w 136"/>
                  <a:gd name="T7" fmla="*/ 110 h 110"/>
                  <a:gd name="T8" fmla="*/ 136 w 136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" h="110">
                    <a:moveTo>
                      <a:pt x="136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1" y="11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7" name="Freeform 57"/>
              <p:cNvSpPr>
                <a:spLocks/>
              </p:cNvSpPr>
              <p:nvPr/>
            </p:nvSpPr>
            <p:spPr bwMode="auto">
              <a:xfrm>
                <a:off x="3162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3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3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2301" name="Group 80"/>
          <p:cNvGrpSpPr>
            <a:grpSpLocks/>
          </p:cNvGrpSpPr>
          <p:nvPr/>
        </p:nvGrpSpPr>
        <p:grpSpPr bwMode="auto">
          <a:xfrm flipH="1" flipV="1">
            <a:off x="5613400" y="6067425"/>
            <a:ext cx="2198688" cy="338138"/>
            <a:chOff x="624" y="960"/>
            <a:chExt cx="3325" cy="531"/>
          </a:xfrm>
        </p:grpSpPr>
        <p:grpSp>
          <p:nvGrpSpPr>
            <p:cNvPr id="12337" name="Group 81"/>
            <p:cNvGrpSpPr>
              <a:grpSpLocks/>
            </p:cNvGrpSpPr>
            <p:nvPr/>
          </p:nvGrpSpPr>
          <p:grpSpPr bwMode="auto">
            <a:xfrm>
              <a:off x="624" y="1008"/>
              <a:ext cx="1073" cy="483"/>
              <a:chOff x="2375" y="2170"/>
              <a:chExt cx="1073" cy="483"/>
            </a:xfrm>
          </p:grpSpPr>
          <p:sp>
            <p:nvSpPr>
              <p:cNvPr id="12351" name="Freeform 82"/>
              <p:cNvSpPr>
                <a:spLocks/>
              </p:cNvSpPr>
              <p:nvPr/>
            </p:nvSpPr>
            <p:spPr bwMode="auto">
              <a:xfrm>
                <a:off x="2375" y="2170"/>
                <a:ext cx="1073" cy="483"/>
              </a:xfrm>
              <a:custGeom>
                <a:avLst/>
                <a:gdLst>
                  <a:gd name="T0" fmla="*/ 245 w 1073"/>
                  <a:gd name="T1" fmla="*/ 482 h 483"/>
                  <a:gd name="T2" fmla="*/ 260 w 1073"/>
                  <a:gd name="T3" fmla="*/ 477 h 483"/>
                  <a:gd name="T4" fmla="*/ 272 w 1073"/>
                  <a:gd name="T5" fmla="*/ 468 h 483"/>
                  <a:gd name="T6" fmla="*/ 282 w 1073"/>
                  <a:gd name="T7" fmla="*/ 455 h 483"/>
                  <a:gd name="T8" fmla="*/ 288 w 1073"/>
                  <a:gd name="T9" fmla="*/ 455 h 483"/>
                  <a:gd name="T10" fmla="*/ 298 w 1073"/>
                  <a:gd name="T11" fmla="*/ 468 h 483"/>
                  <a:gd name="T12" fmla="*/ 311 w 1073"/>
                  <a:gd name="T13" fmla="*/ 477 h 483"/>
                  <a:gd name="T14" fmla="*/ 326 w 1073"/>
                  <a:gd name="T15" fmla="*/ 482 h 483"/>
                  <a:gd name="T16" fmla="*/ 344 w 1073"/>
                  <a:gd name="T17" fmla="*/ 482 h 483"/>
                  <a:gd name="T18" fmla="*/ 362 w 1073"/>
                  <a:gd name="T19" fmla="*/ 474 h 483"/>
                  <a:gd name="T20" fmla="*/ 376 w 1073"/>
                  <a:gd name="T21" fmla="*/ 459 h 483"/>
                  <a:gd name="T22" fmla="*/ 385 w 1073"/>
                  <a:gd name="T23" fmla="*/ 441 h 483"/>
                  <a:gd name="T24" fmla="*/ 734 w 1073"/>
                  <a:gd name="T25" fmla="*/ 430 h 483"/>
                  <a:gd name="T26" fmla="*/ 739 w 1073"/>
                  <a:gd name="T27" fmla="*/ 450 h 483"/>
                  <a:gd name="T28" fmla="*/ 750 w 1073"/>
                  <a:gd name="T29" fmla="*/ 468 h 483"/>
                  <a:gd name="T30" fmla="*/ 767 w 1073"/>
                  <a:gd name="T31" fmla="*/ 479 h 483"/>
                  <a:gd name="T32" fmla="*/ 786 w 1073"/>
                  <a:gd name="T33" fmla="*/ 483 h 483"/>
                  <a:gd name="T34" fmla="*/ 801 w 1073"/>
                  <a:gd name="T35" fmla="*/ 481 h 483"/>
                  <a:gd name="T36" fmla="*/ 816 w 1073"/>
                  <a:gd name="T37" fmla="*/ 473 h 483"/>
                  <a:gd name="T38" fmla="*/ 827 w 1073"/>
                  <a:gd name="T39" fmla="*/ 462 h 483"/>
                  <a:gd name="T40" fmla="*/ 835 w 1073"/>
                  <a:gd name="T41" fmla="*/ 447 h 483"/>
                  <a:gd name="T42" fmla="*/ 843 w 1073"/>
                  <a:gd name="T43" fmla="*/ 462 h 483"/>
                  <a:gd name="T44" fmla="*/ 853 w 1073"/>
                  <a:gd name="T45" fmla="*/ 473 h 483"/>
                  <a:gd name="T46" fmla="*/ 868 w 1073"/>
                  <a:gd name="T47" fmla="*/ 481 h 483"/>
                  <a:gd name="T48" fmla="*/ 883 w 1073"/>
                  <a:gd name="T49" fmla="*/ 483 h 483"/>
                  <a:gd name="T50" fmla="*/ 902 w 1073"/>
                  <a:gd name="T51" fmla="*/ 479 h 483"/>
                  <a:gd name="T52" fmla="*/ 919 w 1073"/>
                  <a:gd name="T53" fmla="*/ 468 h 483"/>
                  <a:gd name="T54" fmla="*/ 930 w 1073"/>
                  <a:gd name="T55" fmla="*/ 450 h 483"/>
                  <a:gd name="T56" fmla="*/ 935 w 1073"/>
                  <a:gd name="T57" fmla="*/ 430 h 483"/>
                  <a:gd name="T58" fmla="*/ 994 w 1073"/>
                  <a:gd name="T59" fmla="*/ 302 h 483"/>
                  <a:gd name="T60" fmla="*/ 59 w 1073"/>
                  <a:gd name="T61" fmla="*/ 0 h 483"/>
                  <a:gd name="T62" fmla="*/ 74 w 1073"/>
                  <a:gd name="T63" fmla="*/ 430 h 483"/>
                  <a:gd name="T64" fmla="*/ 187 w 1073"/>
                  <a:gd name="T65" fmla="*/ 441 h 483"/>
                  <a:gd name="T66" fmla="*/ 195 w 1073"/>
                  <a:gd name="T67" fmla="*/ 459 h 483"/>
                  <a:gd name="T68" fmla="*/ 209 w 1073"/>
                  <a:gd name="T69" fmla="*/ 474 h 483"/>
                  <a:gd name="T70" fmla="*/ 228 w 1073"/>
                  <a:gd name="T71" fmla="*/ 482 h 48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073" h="483">
                    <a:moveTo>
                      <a:pt x="237" y="483"/>
                    </a:moveTo>
                    <a:lnTo>
                      <a:pt x="245" y="482"/>
                    </a:lnTo>
                    <a:lnTo>
                      <a:pt x="253" y="481"/>
                    </a:lnTo>
                    <a:lnTo>
                      <a:pt x="260" y="477"/>
                    </a:lnTo>
                    <a:lnTo>
                      <a:pt x="267" y="473"/>
                    </a:lnTo>
                    <a:lnTo>
                      <a:pt x="272" y="468"/>
                    </a:lnTo>
                    <a:lnTo>
                      <a:pt x="278" y="462"/>
                    </a:lnTo>
                    <a:lnTo>
                      <a:pt x="282" y="455"/>
                    </a:lnTo>
                    <a:lnTo>
                      <a:pt x="285" y="447"/>
                    </a:lnTo>
                    <a:lnTo>
                      <a:pt x="288" y="455"/>
                    </a:lnTo>
                    <a:lnTo>
                      <a:pt x="294" y="462"/>
                    </a:lnTo>
                    <a:lnTo>
                      <a:pt x="298" y="468"/>
                    </a:lnTo>
                    <a:lnTo>
                      <a:pt x="305" y="473"/>
                    </a:lnTo>
                    <a:lnTo>
                      <a:pt x="311" y="477"/>
                    </a:lnTo>
                    <a:lnTo>
                      <a:pt x="319" y="481"/>
                    </a:lnTo>
                    <a:lnTo>
                      <a:pt x="326" y="482"/>
                    </a:lnTo>
                    <a:lnTo>
                      <a:pt x="334" y="483"/>
                    </a:lnTo>
                    <a:lnTo>
                      <a:pt x="344" y="482"/>
                    </a:lnTo>
                    <a:lnTo>
                      <a:pt x="354" y="479"/>
                    </a:lnTo>
                    <a:lnTo>
                      <a:pt x="362" y="474"/>
                    </a:lnTo>
                    <a:lnTo>
                      <a:pt x="370" y="468"/>
                    </a:lnTo>
                    <a:lnTo>
                      <a:pt x="376" y="459"/>
                    </a:lnTo>
                    <a:lnTo>
                      <a:pt x="382" y="450"/>
                    </a:lnTo>
                    <a:lnTo>
                      <a:pt x="385" y="441"/>
                    </a:lnTo>
                    <a:lnTo>
                      <a:pt x="386" y="430"/>
                    </a:lnTo>
                    <a:lnTo>
                      <a:pt x="734" y="430"/>
                    </a:lnTo>
                    <a:lnTo>
                      <a:pt x="735" y="441"/>
                    </a:lnTo>
                    <a:lnTo>
                      <a:pt x="739" y="450"/>
                    </a:lnTo>
                    <a:lnTo>
                      <a:pt x="744" y="459"/>
                    </a:lnTo>
                    <a:lnTo>
                      <a:pt x="750" y="468"/>
                    </a:lnTo>
                    <a:lnTo>
                      <a:pt x="758" y="474"/>
                    </a:lnTo>
                    <a:lnTo>
                      <a:pt x="767" y="479"/>
                    </a:lnTo>
                    <a:lnTo>
                      <a:pt x="776" y="482"/>
                    </a:lnTo>
                    <a:lnTo>
                      <a:pt x="786" y="483"/>
                    </a:lnTo>
                    <a:lnTo>
                      <a:pt x="794" y="482"/>
                    </a:lnTo>
                    <a:lnTo>
                      <a:pt x="801" y="481"/>
                    </a:lnTo>
                    <a:lnTo>
                      <a:pt x="809" y="477"/>
                    </a:lnTo>
                    <a:lnTo>
                      <a:pt x="816" y="473"/>
                    </a:lnTo>
                    <a:lnTo>
                      <a:pt x="822" y="468"/>
                    </a:lnTo>
                    <a:lnTo>
                      <a:pt x="827" y="462"/>
                    </a:lnTo>
                    <a:lnTo>
                      <a:pt x="832" y="455"/>
                    </a:lnTo>
                    <a:lnTo>
                      <a:pt x="835" y="447"/>
                    </a:lnTo>
                    <a:lnTo>
                      <a:pt x="838" y="455"/>
                    </a:lnTo>
                    <a:lnTo>
                      <a:pt x="843" y="462"/>
                    </a:lnTo>
                    <a:lnTo>
                      <a:pt x="848" y="468"/>
                    </a:lnTo>
                    <a:lnTo>
                      <a:pt x="853" y="473"/>
                    </a:lnTo>
                    <a:lnTo>
                      <a:pt x="860" y="477"/>
                    </a:lnTo>
                    <a:lnTo>
                      <a:pt x="868" y="481"/>
                    </a:lnTo>
                    <a:lnTo>
                      <a:pt x="875" y="482"/>
                    </a:lnTo>
                    <a:lnTo>
                      <a:pt x="883" y="483"/>
                    </a:lnTo>
                    <a:lnTo>
                      <a:pt x="893" y="482"/>
                    </a:lnTo>
                    <a:lnTo>
                      <a:pt x="902" y="479"/>
                    </a:lnTo>
                    <a:lnTo>
                      <a:pt x="911" y="474"/>
                    </a:lnTo>
                    <a:lnTo>
                      <a:pt x="919" y="468"/>
                    </a:lnTo>
                    <a:lnTo>
                      <a:pt x="925" y="459"/>
                    </a:lnTo>
                    <a:lnTo>
                      <a:pt x="930" y="450"/>
                    </a:lnTo>
                    <a:lnTo>
                      <a:pt x="934" y="441"/>
                    </a:lnTo>
                    <a:lnTo>
                      <a:pt x="935" y="430"/>
                    </a:lnTo>
                    <a:lnTo>
                      <a:pt x="1073" y="430"/>
                    </a:lnTo>
                    <a:lnTo>
                      <a:pt x="994" y="302"/>
                    </a:lnTo>
                    <a:lnTo>
                      <a:pt x="1038" y="0"/>
                    </a:lnTo>
                    <a:lnTo>
                      <a:pt x="59" y="0"/>
                    </a:lnTo>
                    <a:lnTo>
                      <a:pt x="0" y="309"/>
                    </a:lnTo>
                    <a:lnTo>
                      <a:pt x="74" y="430"/>
                    </a:lnTo>
                    <a:lnTo>
                      <a:pt x="185" y="430"/>
                    </a:lnTo>
                    <a:lnTo>
                      <a:pt x="187" y="441"/>
                    </a:lnTo>
                    <a:lnTo>
                      <a:pt x="190" y="450"/>
                    </a:lnTo>
                    <a:lnTo>
                      <a:pt x="195" y="459"/>
                    </a:lnTo>
                    <a:lnTo>
                      <a:pt x="202" y="468"/>
                    </a:lnTo>
                    <a:lnTo>
                      <a:pt x="209" y="474"/>
                    </a:lnTo>
                    <a:lnTo>
                      <a:pt x="218" y="479"/>
                    </a:lnTo>
                    <a:lnTo>
                      <a:pt x="228" y="482"/>
                    </a:lnTo>
                    <a:lnTo>
                      <a:pt x="237" y="4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2" name="Freeform 83"/>
              <p:cNvSpPr>
                <a:spLocks/>
              </p:cNvSpPr>
              <p:nvPr/>
            </p:nvSpPr>
            <p:spPr bwMode="auto">
              <a:xfrm>
                <a:off x="2415" y="2208"/>
                <a:ext cx="965" cy="354"/>
              </a:xfrm>
              <a:custGeom>
                <a:avLst/>
                <a:gdLst>
                  <a:gd name="T0" fmla="*/ 0 w 965"/>
                  <a:gd name="T1" fmla="*/ 264 h 354"/>
                  <a:gd name="T2" fmla="*/ 50 w 965"/>
                  <a:gd name="T3" fmla="*/ 0 h 354"/>
                  <a:gd name="T4" fmla="*/ 954 w 965"/>
                  <a:gd name="T5" fmla="*/ 0 h 354"/>
                  <a:gd name="T6" fmla="*/ 918 w 965"/>
                  <a:gd name="T7" fmla="*/ 249 h 354"/>
                  <a:gd name="T8" fmla="*/ 131 w 965"/>
                  <a:gd name="T9" fmla="*/ 249 h 354"/>
                  <a:gd name="T10" fmla="*/ 161 w 965"/>
                  <a:gd name="T11" fmla="*/ 287 h 354"/>
                  <a:gd name="T12" fmla="*/ 924 w 965"/>
                  <a:gd name="T13" fmla="*/ 287 h 354"/>
                  <a:gd name="T14" fmla="*/ 965 w 965"/>
                  <a:gd name="T15" fmla="*/ 354 h 354"/>
                  <a:gd name="T16" fmla="*/ 55 w 965"/>
                  <a:gd name="T17" fmla="*/ 354 h 354"/>
                  <a:gd name="T18" fmla="*/ 0 w 965"/>
                  <a:gd name="T19" fmla="*/ 264 h 3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65" h="354">
                    <a:moveTo>
                      <a:pt x="0" y="264"/>
                    </a:moveTo>
                    <a:lnTo>
                      <a:pt x="50" y="0"/>
                    </a:lnTo>
                    <a:lnTo>
                      <a:pt x="954" y="0"/>
                    </a:lnTo>
                    <a:lnTo>
                      <a:pt x="918" y="249"/>
                    </a:lnTo>
                    <a:lnTo>
                      <a:pt x="131" y="249"/>
                    </a:lnTo>
                    <a:lnTo>
                      <a:pt x="161" y="287"/>
                    </a:lnTo>
                    <a:lnTo>
                      <a:pt x="924" y="287"/>
                    </a:lnTo>
                    <a:lnTo>
                      <a:pt x="965" y="354"/>
                    </a:lnTo>
                    <a:lnTo>
                      <a:pt x="55" y="354"/>
                    </a:lnTo>
                    <a:lnTo>
                      <a:pt x="0" y="264"/>
                    </a:lnTo>
                    <a:close/>
                  </a:path>
                </a:pathLst>
              </a:custGeom>
              <a:solidFill>
                <a:srgbClr val="3FB2E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3" name="Freeform 84"/>
              <p:cNvSpPr>
                <a:spLocks/>
              </p:cNvSpPr>
              <p:nvPr/>
            </p:nvSpPr>
            <p:spPr bwMode="auto">
              <a:xfrm>
                <a:off x="2650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2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4" name="Freeform 85"/>
              <p:cNvSpPr>
                <a:spLocks/>
              </p:cNvSpPr>
              <p:nvPr/>
            </p:nvSpPr>
            <p:spPr bwMode="auto">
              <a:xfrm>
                <a:off x="2481" y="2262"/>
                <a:ext cx="138" cy="110"/>
              </a:xfrm>
              <a:custGeom>
                <a:avLst/>
                <a:gdLst>
                  <a:gd name="T0" fmla="*/ 122 w 138"/>
                  <a:gd name="T1" fmla="*/ 110 h 110"/>
                  <a:gd name="T2" fmla="*/ 138 w 138"/>
                  <a:gd name="T3" fmla="*/ 0 h 110"/>
                  <a:gd name="T4" fmla="*/ 15 w 138"/>
                  <a:gd name="T5" fmla="*/ 0 h 110"/>
                  <a:gd name="T6" fmla="*/ 0 w 138"/>
                  <a:gd name="T7" fmla="*/ 110 h 110"/>
                  <a:gd name="T8" fmla="*/ 122 w 138"/>
                  <a:gd name="T9" fmla="*/ 11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22" y="110"/>
                    </a:moveTo>
                    <a:lnTo>
                      <a:pt x="138" y="0"/>
                    </a:lnTo>
                    <a:lnTo>
                      <a:pt x="15" y="0"/>
                    </a:lnTo>
                    <a:lnTo>
                      <a:pt x="0" y="110"/>
                    </a:lnTo>
                    <a:lnTo>
                      <a:pt x="122" y="1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5" name="Freeform 86"/>
              <p:cNvSpPr>
                <a:spLocks/>
              </p:cNvSpPr>
              <p:nvPr/>
            </p:nvSpPr>
            <p:spPr bwMode="auto">
              <a:xfrm>
                <a:off x="2820" y="2262"/>
                <a:ext cx="137" cy="110"/>
              </a:xfrm>
              <a:custGeom>
                <a:avLst/>
                <a:gdLst>
                  <a:gd name="T0" fmla="*/ 137 w 137"/>
                  <a:gd name="T1" fmla="*/ 0 h 110"/>
                  <a:gd name="T2" fmla="*/ 16 w 137"/>
                  <a:gd name="T3" fmla="*/ 0 h 110"/>
                  <a:gd name="T4" fmla="*/ 0 w 137"/>
                  <a:gd name="T5" fmla="*/ 110 h 110"/>
                  <a:gd name="T6" fmla="*/ 122 w 137"/>
                  <a:gd name="T7" fmla="*/ 110 h 110"/>
                  <a:gd name="T8" fmla="*/ 137 w 137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110">
                    <a:moveTo>
                      <a:pt x="137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6" name="Freeform 87"/>
              <p:cNvSpPr>
                <a:spLocks/>
              </p:cNvSpPr>
              <p:nvPr/>
            </p:nvSpPr>
            <p:spPr bwMode="auto">
              <a:xfrm>
                <a:off x="2989" y="2262"/>
                <a:ext cx="136" cy="110"/>
              </a:xfrm>
              <a:custGeom>
                <a:avLst/>
                <a:gdLst>
                  <a:gd name="T0" fmla="*/ 136 w 136"/>
                  <a:gd name="T1" fmla="*/ 0 h 110"/>
                  <a:gd name="T2" fmla="*/ 16 w 136"/>
                  <a:gd name="T3" fmla="*/ 0 h 110"/>
                  <a:gd name="T4" fmla="*/ 0 w 136"/>
                  <a:gd name="T5" fmla="*/ 110 h 110"/>
                  <a:gd name="T6" fmla="*/ 121 w 136"/>
                  <a:gd name="T7" fmla="*/ 110 h 110"/>
                  <a:gd name="T8" fmla="*/ 136 w 136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" h="110">
                    <a:moveTo>
                      <a:pt x="136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1" y="11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7" name="Freeform 88"/>
              <p:cNvSpPr>
                <a:spLocks/>
              </p:cNvSpPr>
              <p:nvPr/>
            </p:nvSpPr>
            <p:spPr bwMode="auto">
              <a:xfrm>
                <a:off x="3162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3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3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38" name="Group 89"/>
            <p:cNvGrpSpPr>
              <a:grpSpLocks/>
            </p:cNvGrpSpPr>
            <p:nvPr/>
          </p:nvGrpSpPr>
          <p:grpSpPr bwMode="auto">
            <a:xfrm>
              <a:off x="2832" y="960"/>
              <a:ext cx="1117" cy="518"/>
              <a:chOff x="3847" y="1511"/>
              <a:chExt cx="1117" cy="518"/>
            </a:xfrm>
          </p:grpSpPr>
          <p:sp>
            <p:nvSpPr>
              <p:cNvPr id="12347" name="Freeform 90"/>
              <p:cNvSpPr>
                <a:spLocks/>
              </p:cNvSpPr>
              <p:nvPr/>
            </p:nvSpPr>
            <p:spPr bwMode="auto">
              <a:xfrm>
                <a:off x="3847" y="1511"/>
                <a:ext cx="1117" cy="518"/>
              </a:xfrm>
              <a:custGeom>
                <a:avLst/>
                <a:gdLst>
                  <a:gd name="T0" fmla="*/ 1117 w 1117"/>
                  <a:gd name="T1" fmla="*/ 161 h 518"/>
                  <a:gd name="T2" fmla="*/ 1114 w 1117"/>
                  <a:gd name="T3" fmla="*/ 145 h 518"/>
                  <a:gd name="T4" fmla="*/ 1105 w 1117"/>
                  <a:gd name="T5" fmla="*/ 132 h 518"/>
                  <a:gd name="T6" fmla="*/ 1092 w 1117"/>
                  <a:gd name="T7" fmla="*/ 123 h 518"/>
                  <a:gd name="T8" fmla="*/ 1078 w 1117"/>
                  <a:gd name="T9" fmla="*/ 121 h 518"/>
                  <a:gd name="T10" fmla="*/ 974 w 1117"/>
                  <a:gd name="T11" fmla="*/ 71 h 518"/>
                  <a:gd name="T12" fmla="*/ 970 w 1117"/>
                  <a:gd name="T13" fmla="*/ 57 h 518"/>
                  <a:gd name="T14" fmla="*/ 962 w 1117"/>
                  <a:gd name="T15" fmla="*/ 46 h 518"/>
                  <a:gd name="T16" fmla="*/ 950 w 1117"/>
                  <a:gd name="T17" fmla="*/ 39 h 518"/>
                  <a:gd name="T18" fmla="*/ 936 w 1117"/>
                  <a:gd name="T19" fmla="*/ 35 h 518"/>
                  <a:gd name="T20" fmla="*/ 760 w 1117"/>
                  <a:gd name="T21" fmla="*/ 0 h 518"/>
                  <a:gd name="T22" fmla="*/ 588 w 1117"/>
                  <a:gd name="T23" fmla="*/ 35 h 518"/>
                  <a:gd name="T24" fmla="*/ 0 w 1117"/>
                  <a:gd name="T25" fmla="*/ 344 h 518"/>
                  <a:gd name="T26" fmla="*/ 171 w 1117"/>
                  <a:gd name="T27" fmla="*/ 465 h 518"/>
                  <a:gd name="T28" fmla="*/ 176 w 1117"/>
                  <a:gd name="T29" fmla="*/ 485 h 518"/>
                  <a:gd name="T30" fmla="*/ 188 w 1117"/>
                  <a:gd name="T31" fmla="*/ 503 h 518"/>
                  <a:gd name="T32" fmla="*/ 204 w 1117"/>
                  <a:gd name="T33" fmla="*/ 514 h 518"/>
                  <a:gd name="T34" fmla="*/ 223 w 1117"/>
                  <a:gd name="T35" fmla="*/ 518 h 518"/>
                  <a:gd name="T36" fmla="*/ 239 w 1117"/>
                  <a:gd name="T37" fmla="*/ 516 h 518"/>
                  <a:gd name="T38" fmla="*/ 253 w 1117"/>
                  <a:gd name="T39" fmla="*/ 508 h 518"/>
                  <a:gd name="T40" fmla="*/ 264 w 1117"/>
                  <a:gd name="T41" fmla="*/ 497 h 518"/>
                  <a:gd name="T42" fmla="*/ 271 w 1117"/>
                  <a:gd name="T43" fmla="*/ 482 h 518"/>
                  <a:gd name="T44" fmla="*/ 280 w 1117"/>
                  <a:gd name="T45" fmla="*/ 497 h 518"/>
                  <a:gd name="T46" fmla="*/ 291 w 1117"/>
                  <a:gd name="T47" fmla="*/ 508 h 518"/>
                  <a:gd name="T48" fmla="*/ 305 w 1117"/>
                  <a:gd name="T49" fmla="*/ 516 h 518"/>
                  <a:gd name="T50" fmla="*/ 320 w 1117"/>
                  <a:gd name="T51" fmla="*/ 518 h 518"/>
                  <a:gd name="T52" fmla="*/ 339 w 1117"/>
                  <a:gd name="T53" fmla="*/ 514 h 518"/>
                  <a:gd name="T54" fmla="*/ 356 w 1117"/>
                  <a:gd name="T55" fmla="*/ 503 h 518"/>
                  <a:gd name="T56" fmla="*/ 368 w 1117"/>
                  <a:gd name="T57" fmla="*/ 485 h 518"/>
                  <a:gd name="T58" fmla="*/ 372 w 1117"/>
                  <a:gd name="T59" fmla="*/ 465 h 518"/>
                  <a:gd name="T60" fmla="*/ 718 w 1117"/>
                  <a:gd name="T61" fmla="*/ 476 h 518"/>
                  <a:gd name="T62" fmla="*/ 727 w 1117"/>
                  <a:gd name="T63" fmla="*/ 494 h 518"/>
                  <a:gd name="T64" fmla="*/ 741 w 1117"/>
                  <a:gd name="T65" fmla="*/ 509 h 518"/>
                  <a:gd name="T66" fmla="*/ 759 w 1117"/>
                  <a:gd name="T67" fmla="*/ 517 h 518"/>
                  <a:gd name="T68" fmla="*/ 776 w 1117"/>
                  <a:gd name="T69" fmla="*/ 517 h 518"/>
                  <a:gd name="T70" fmla="*/ 792 w 1117"/>
                  <a:gd name="T71" fmla="*/ 512 h 518"/>
                  <a:gd name="T72" fmla="*/ 805 w 1117"/>
                  <a:gd name="T73" fmla="*/ 503 h 518"/>
                  <a:gd name="T74" fmla="*/ 814 w 1117"/>
                  <a:gd name="T75" fmla="*/ 490 h 518"/>
                  <a:gd name="T76" fmla="*/ 821 w 1117"/>
                  <a:gd name="T77" fmla="*/ 490 h 518"/>
                  <a:gd name="T78" fmla="*/ 831 w 1117"/>
                  <a:gd name="T79" fmla="*/ 503 h 518"/>
                  <a:gd name="T80" fmla="*/ 843 w 1117"/>
                  <a:gd name="T81" fmla="*/ 512 h 518"/>
                  <a:gd name="T82" fmla="*/ 858 w 1117"/>
                  <a:gd name="T83" fmla="*/ 517 h 518"/>
                  <a:gd name="T84" fmla="*/ 875 w 1117"/>
                  <a:gd name="T85" fmla="*/ 517 h 518"/>
                  <a:gd name="T86" fmla="*/ 894 w 1117"/>
                  <a:gd name="T87" fmla="*/ 509 h 518"/>
                  <a:gd name="T88" fmla="*/ 908 w 1117"/>
                  <a:gd name="T89" fmla="*/ 494 h 518"/>
                  <a:gd name="T90" fmla="*/ 916 w 1117"/>
                  <a:gd name="T91" fmla="*/ 476 h 518"/>
                  <a:gd name="T92" fmla="*/ 1112 w 1117"/>
                  <a:gd name="T93" fmla="*/ 465 h 518"/>
                  <a:gd name="T94" fmla="*/ 1112 w 1117"/>
                  <a:gd name="T95" fmla="*/ 351 h 51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117" h="518">
                    <a:moveTo>
                      <a:pt x="1112" y="351"/>
                    </a:moveTo>
                    <a:lnTo>
                      <a:pt x="1117" y="161"/>
                    </a:lnTo>
                    <a:lnTo>
                      <a:pt x="1116" y="152"/>
                    </a:lnTo>
                    <a:lnTo>
                      <a:pt x="1114" y="145"/>
                    </a:lnTo>
                    <a:lnTo>
                      <a:pt x="1110" y="138"/>
                    </a:lnTo>
                    <a:lnTo>
                      <a:pt x="1105" y="132"/>
                    </a:lnTo>
                    <a:lnTo>
                      <a:pt x="1099" y="126"/>
                    </a:lnTo>
                    <a:lnTo>
                      <a:pt x="1092" y="123"/>
                    </a:lnTo>
                    <a:lnTo>
                      <a:pt x="1086" y="122"/>
                    </a:lnTo>
                    <a:lnTo>
                      <a:pt x="1078" y="121"/>
                    </a:lnTo>
                    <a:lnTo>
                      <a:pt x="990" y="121"/>
                    </a:lnTo>
                    <a:lnTo>
                      <a:pt x="974" y="71"/>
                    </a:lnTo>
                    <a:lnTo>
                      <a:pt x="973" y="64"/>
                    </a:lnTo>
                    <a:lnTo>
                      <a:pt x="970" y="57"/>
                    </a:lnTo>
                    <a:lnTo>
                      <a:pt x="966" y="52"/>
                    </a:lnTo>
                    <a:lnTo>
                      <a:pt x="962" y="46"/>
                    </a:lnTo>
                    <a:lnTo>
                      <a:pt x="956" y="42"/>
                    </a:lnTo>
                    <a:lnTo>
                      <a:pt x="950" y="39"/>
                    </a:lnTo>
                    <a:lnTo>
                      <a:pt x="943" y="36"/>
                    </a:lnTo>
                    <a:lnTo>
                      <a:pt x="936" y="35"/>
                    </a:lnTo>
                    <a:lnTo>
                      <a:pt x="792" y="35"/>
                    </a:lnTo>
                    <a:lnTo>
                      <a:pt x="760" y="0"/>
                    </a:lnTo>
                    <a:lnTo>
                      <a:pt x="618" y="0"/>
                    </a:lnTo>
                    <a:lnTo>
                      <a:pt x="588" y="35"/>
                    </a:lnTo>
                    <a:lnTo>
                      <a:pt x="44" y="35"/>
                    </a:lnTo>
                    <a:lnTo>
                      <a:pt x="0" y="344"/>
                    </a:lnTo>
                    <a:lnTo>
                      <a:pt x="73" y="465"/>
                    </a:lnTo>
                    <a:lnTo>
                      <a:pt x="171" y="465"/>
                    </a:lnTo>
                    <a:lnTo>
                      <a:pt x="172" y="476"/>
                    </a:lnTo>
                    <a:lnTo>
                      <a:pt x="176" y="485"/>
                    </a:lnTo>
                    <a:lnTo>
                      <a:pt x="181" y="494"/>
                    </a:lnTo>
                    <a:lnTo>
                      <a:pt x="188" y="503"/>
                    </a:lnTo>
                    <a:lnTo>
                      <a:pt x="195" y="509"/>
                    </a:lnTo>
                    <a:lnTo>
                      <a:pt x="204" y="514"/>
                    </a:lnTo>
                    <a:lnTo>
                      <a:pt x="214" y="517"/>
                    </a:lnTo>
                    <a:lnTo>
                      <a:pt x="223" y="518"/>
                    </a:lnTo>
                    <a:lnTo>
                      <a:pt x="231" y="517"/>
                    </a:lnTo>
                    <a:lnTo>
                      <a:pt x="239" y="516"/>
                    </a:lnTo>
                    <a:lnTo>
                      <a:pt x="246" y="512"/>
                    </a:lnTo>
                    <a:lnTo>
                      <a:pt x="253" y="508"/>
                    </a:lnTo>
                    <a:lnTo>
                      <a:pt x="258" y="503"/>
                    </a:lnTo>
                    <a:lnTo>
                      <a:pt x="264" y="497"/>
                    </a:lnTo>
                    <a:lnTo>
                      <a:pt x="268" y="490"/>
                    </a:lnTo>
                    <a:lnTo>
                      <a:pt x="271" y="482"/>
                    </a:lnTo>
                    <a:lnTo>
                      <a:pt x="274" y="490"/>
                    </a:lnTo>
                    <a:lnTo>
                      <a:pt x="280" y="497"/>
                    </a:lnTo>
                    <a:lnTo>
                      <a:pt x="284" y="503"/>
                    </a:lnTo>
                    <a:lnTo>
                      <a:pt x="291" y="508"/>
                    </a:lnTo>
                    <a:lnTo>
                      <a:pt x="297" y="512"/>
                    </a:lnTo>
                    <a:lnTo>
                      <a:pt x="305" y="516"/>
                    </a:lnTo>
                    <a:lnTo>
                      <a:pt x="312" y="517"/>
                    </a:lnTo>
                    <a:lnTo>
                      <a:pt x="320" y="518"/>
                    </a:lnTo>
                    <a:lnTo>
                      <a:pt x="330" y="517"/>
                    </a:lnTo>
                    <a:lnTo>
                      <a:pt x="339" y="514"/>
                    </a:lnTo>
                    <a:lnTo>
                      <a:pt x="348" y="509"/>
                    </a:lnTo>
                    <a:lnTo>
                      <a:pt x="356" y="503"/>
                    </a:lnTo>
                    <a:lnTo>
                      <a:pt x="362" y="494"/>
                    </a:lnTo>
                    <a:lnTo>
                      <a:pt x="368" y="485"/>
                    </a:lnTo>
                    <a:lnTo>
                      <a:pt x="371" y="476"/>
                    </a:lnTo>
                    <a:lnTo>
                      <a:pt x="372" y="465"/>
                    </a:lnTo>
                    <a:lnTo>
                      <a:pt x="717" y="465"/>
                    </a:lnTo>
                    <a:lnTo>
                      <a:pt x="718" y="476"/>
                    </a:lnTo>
                    <a:lnTo>
                      <a:pt x="721" y="485"/>
                    </a:lnTo>
                    <a:lnTo>
                      <a:pt x="727" y="494"/>
                    </a:lnTo>
                    <a:lnTo>
                      <a:pt x="733" y="503"/>
                    </a:lnTo>
                    <a:lnTo>
                      <a:pt x="741" y="509"/>
                    </a:lnTo>
                    <a:lnTo>
                      <a:pt x="749" y="514"/>
                    </a:lnTo>
                    <a:lnTo>
                      <a:pt x="759" y="517"/>
                    </a:lnTo>
                    <a:lnTo>
                      <a:pt x="769" y="518"/>
                    </a:lnTo>
                    <a:lnTo>
                      <a:pt x="776" y="517"/>
                    </a:lnTo>
                    <a:lnTo>
                      <a:pt x="784" y="516"/>
                    </a:lnTo>
                    <a:lnTo>
                      <a:pt x="792" y="512"/>
                    </a:lnTo>
                    <a:lnTo>
                      <a:pt x="798" y="508"/>
                    </a:lnTo>
                    <a:lnTo>
                      <a:pt x="805" y="503"/>
                    </a:lnTo>
                    <a:lnTo>
                      <a:pt x="810" y="497"/>
                    </a:lnTo>
                    <a:lnTo>
                      <a:pt x="814" y="490"/>
                    </a:lnTo>
                    <a:lnTo>
                      <a:pt x="818" y="482"/>
                    </a:lnTo>
                    <a:lnTo>
                      <a:pt x="821" y="490"/>
                    </a:lnTo>
                    <a:lnTo>
                      <a:pt x="825" y="497"/>
                    </a:lnTo>
                    <a:lnTo>
                      <a:pt x="831" y="503"/>
                    </a:lnTo>
                    <a:lnTo>
                      <a:pt x="836" y="508"/>
                    </a:lnTo>
                    <a:lnTo>
                      <a:pt x="843" y="512"/>
                    </a:lnTo>
                    <a:lnTo>
                      <a:pt x="850" y="516"/>
                    </a:lnTo>
                    <a:lnTo>
                      <a:pt x="858" y="517"/>
                    </a:lnTo>
                    <a:lnTo>
                      <a:pt x="865" y="518"/>
                    </a:lnTo>
                    <a:lnTo>
                      <a:pt x="875" y="517"/>
                    </a:lnTo>
                    <a:lnTo>
                      <a:pt x="885" y="514"/>
                    </a:lnTo>
                    <a:lnTo>
                      <a:pt x="894" y="509"/>
                    </a:lnTo>
                    <a:lnTo>
                      <a:pt x="901" y="503"/>
                    </a:lnTo>
                    <a:lnTo>
                      <a:pt x="908" y="494"/>
                    </a:lnTo>
                    <a:lnTo>
                      <a:pt x="913" y="485"/>
                    </a:lnTo>
                    <a:lnTo>
                      <a:pt x="916" y="476"/>
                    </a:lnTo>
                    <a:lnTo>
                      <a:pt x="917" y="465"/>
                    </a:lnTo>
                    <a:lnTo>
                      <a:pt x="1112" y="465"/>
                    </a:lnTo>
                    <a:lnTo>
                      <a:pt x="1066" y="401"/>
                    </a:lnTo>
                    <a:lnTo>
                      <a:pt x="1112" y="3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8" name="Freeform 91"/>
              <p:cNvSpPr>
                <a:spLocks/>
              </p:cNvSpPr>
              <p:nvPr/>
            </p:nvSpPr>
            <p:spPr bwMode="auto">
              <a:xfrm>
                <a:off x="3888" y="1584"/>
                <a:ext cx="1038" cy="354"/>
              </a:xfrm>
              <a:custGeom>
                <a:avLst/>
                <a:gdLst>
                  <a:gd name="T0" fmla="*/ 1033 w 1038"/>
                  <a:gd name="T1" fmla="*/ 263 h 354"/>
                  <a:gd name="T2" fmla="*/ 976 w 1038"/>
                  <a:gd name="T3" fmla="*/ 325 h 354"/>
                  <a:gd name="T4" fmla="*/ 997 w 1038"/>
                  <a:gd name="T5" fmla="*/ 354 h 354"/>
                  <a:gd name="T6" fmla="*/ 53 w 1038"/>
                  <a:gd name="T7" fmla="*/ 354 h 354"/>
                  <a:gd name="T8" fmla="*/ 12 w 1038"/>
                  <a:gd name="T9" fmla="*/ 287 h 354"/>
                  <a:gd name="T10" fmla="*/ 869 w 1038"/>
                  <a:gd name="T11" fmla="*/ 287 h 354"/>
                  <a:gd name="T12" fmla="*/ 842 w 1038"/>
                  <a:gd name="T13" fmla="*/ 249 h 354"/>
                  <a:gd name="T14" fmla="*/ 0 w 1038"/>
                  <a:gd name="T15" fmla="*/ 249 h 354"/>
                  <a:gd name="T16" fmla="*/ 36 w 1038"/>
                  <a:gd name="T17" fmla="*/ 0 h 354"/>
                  <a:gd name="T18" fmla="*/ 895 w 1038"/>
                  <a:gd name="T19" fmla="*/ 0 h 354"/>
                  <a:gd name="T20" fmla="*/ 895 w 1038"/>
                  <a:gd name="T21" fmla="*/ 0 h 354"/>
                  <a:gd name="T22" fmla="*/ 895 w 1038"/>
                  <a:gd name="T23" fmla="*/ 1 h 354"/>
                  <a:gd name="T24" fmla="*/ 895 w 1038"/>
                  <a:gd name="T25" fmla="*/ 1 h 354"/>
                  <a:gd name="T26" fmla="*/ 895 w 1038"/>
                  <a:gd name="T27" fmla="*/ 2 h 354"/>
                  <a:gd name="T28" fmla="*/ 895 w 1038"/>
                  <a:gd name="T29" fmla="*/ 5 h 354"/>
                  <a:gd name="T30" fmla="*/ 904 w 1038"/>
                  <a:gd name="T31" fmla="*/ 26 h 354"/>
                  <a:gd name="T32" fmla="*/ 788 w 1038"/>
                  <a:gd name="T33" fmla="*/ 26 h 354"/>
                  <a:gd name="T34" fmla="*/ 816 w 1038"/>
                  <a:gd name="T35" fmla="*/ 83 h 354"/>
                  <a:gd name="T36" fmla="*/ 1037 w 1038"/>
                  <a:gd name="T37" fmla="*/ 85 h 354"/>
                  <a:gd name="T38" fmla="*/ 1037 w 1038"/>
                  <a:gd name="T39" fmla="*/ 85 h 354"/>
                  <a:gd name="T40" fmla="*/ 1038 w 1038"/>
                  <a:gd name="T41" fmla="*/ 86 h 354"/>
                  <a:gd name="T42" fmla="*/ 1038 w 1038"/>
                  <a:gd name="T43" fmla="*/ 86 h 354"/>
                  <a:gd name="T44" fmla="*/ 1038 w 1038"/>
                  <a:gd name="T45" fmla="*/ 87 h 354"/>
                  <a:gd name="T46" fmla="*/ 1033 w 1038"/>
                  <a:gd name="T47" fmla="*/ 263 h 35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038" h="354">
                    <a:moveTo>
                      <a:pt x="1033" y="263"/>
                    </a:moveTo>
                    <a:lnTo>
                      <a:pt x="976" y="325"/>
                    </a:lnTo>
                    <a:lnTo>
                      <a:pt x="997" y="354"/>
                    </a:lnTo>
                    <a:lnTo>
                      <a:pt x="53" y="354"/>
                    </a:lnTo>
                    <a:lnTo>
                      <a:pt x="12" y="287"/>
                    </a:lnTo>
                    <a:lnTo>
                      <a:pt x="869" y="287"/>
                    </a:lnTo>
                    <a:lnTo>
                      <a:pt x="842" y="249"/>
                    </a:lnTo>
                    <a:lnTo>
                      <a:pt x="0" y="249"/>
                    </a:lnTo>
                    <a:lnTo>
                      <a:pt x="36" y="0"/>
                    </a:lnTo>
                    <a:lnTo>
                      <a:pt x="895" y="0"/>
                    </a:lnTo>
                    <a:lnTo>
                      <a:pt x="895" y="1"/>
                    </a:lnTo>
                    <a:lnTo>
                      <a:pt x="895" y="2"/>
                    </a:lnTo>
                    <a:lnTo>
                      <a:pt x="895" y="5"/>
                    </a:lnTo>
                    <a:lnTo>
                      <a:pt x="904" y="26"/>
                    </a:lnTo>
                    <a:lnTo>
                      <a:pt x="788" y="26"/>
                    </a:lnTo>
                    <a:lnTo>
                      <a:pt x="816" y="83"/>
                    </a:lnTo>
                    <a:lnTo>
                      <a:pt x="1037" y="85"/>
                    </a:lnTo>
                    <a:lnTo>
                      <a:pt x="1038" y="86"/>
                    </a:lnTo>
                    <a:lnTo>
                      <a:pt x="1038" y="87"/>
                    </a:lnTo>
                    <a:lnTo>
                      <a:pt x="1033" y="263"/>
                    </a:lnTo>
                    <a:close/>
                  </a:path>
                </a:pathLst>
              </a:custGeom>
              <a:solidFill>
                <a:srgbClr val="3FB2E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9" name="Freeform 92"/>
              <p:cNvSpPr>
                <a:spLocks/>
              </p:cNvSpPr>
              <p:nvPr/>
            </p:nvSpPr>
            <p:spPr bwMode="auto">
              <a:xfrm>
                <a:off x="4873" y="1694"/>
                <a:ext cx="35" cy="75"/>
              </a:xfrm>
              <a:custGeom>
                <a:avLst/>
                <a:gdLst>
                  <a:gd name="T0" fmla="*/ 17 w 35"/>
                  <a:gd name="T1" fmla="*/ 0 h 75"/>
                  <a:gd name="T2" fmla="*/ 11 w 35"/>
                  <a:gd name="T3" fmla="*/ 3 h 75"/>
                  <a:gd name="T4" fmla="*/ 5 w 35"/>
                  <a:gd name="T5" fmla="*/ 11 h 75"/>
                  <a:gd name="T6" fmla="*/ 1 w 35"/>
                  <a:gd name="T7" fmla="*/ 24 h 75"/>
                  <a:gd name="T8" fmla="*/ 0 w 35"/>
                  <a:gd name="T9" fmla="*/ 38 h 75"/>
                  <a:gd name="T10" fmla="*/ 1 w 35"/>
                  <a:gd name="T11" fmla="*/ 53 h 75"/>
                  <a:gd name="T12" fmla="*/ 5 w 35"/>
                  <a:gd name="T13" fmla="*/ 64 h 75"/>
                  <a:gd name="T14" fmla="*/ 11 w 35"/>
                  <a:gd name="T15" fmla="*/ 71 h 75"/>
                  <a:gd name="T16" fmla="*/ 17 w 35"/>
                  <a:gd name="T17" fmla="*/ 75 h 75"/>
                  <a:gd name="T18" fmla="*/ 24 w 35"/>
                  <a:gd name="T19" fmla="*/ 71 h 75"/>
                  <a:gd name="T20" fmla="*/ 29 w 35"/>
                  <a:gd name="T21" fmla="*/ 64 h 75"/>
                  <a:gd name="T22" fmla="*/ 34 w 35"/>
                  <a:gd name="T23" fmla="*/ 53 h 75"/>
                  <a:gd name="T24" fmla="*/ 35 w 35"/>
                  <a:gd name="T25" fmla="*/ 38 h 75"/>
                  <a:gd name="T26" fmla="*/ 34 w 35"/>
                  <a:gd name="T27" fmla="*/ 24 h 75"/>
                  <a:gd name="T28" fmla="*/ 29 w 35"/>
                  <a:gd name="T29" fmla="*/ 11 h 75"/>
                  <a:gd name="T30" fmla="*/ 24 w 35"/>
                  <a:gd name="T31" fmla="*/ 3 h 75"/>
                  <a:gd name="T32" fmla="*/ 17 w 35"/>
                  <a:gd name="T33" fmla="*/ 0 h 7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5" h="75">
                    <a:moveTo>
                      <a:pt x="17" y="0"/>
                    </a:moveTo>
                    <a:lnTo>
                      <a:pt x="11" y="3"/>
                    </a:lnTo>
                    <a:lnTo>
                      <a:pt x="5" y="11"/>
                    </a:lnTo>
                    <a:lnTo>
                      <a:pt x="1" y="24"/>
                    </a:lnTo>
                    <a:lnTo>
                      <a:pt x="0" y="38"/>
                    </a:lnTo>
                    <a:lnTo>
                      <a:pt x="1" y="53"/>
                    </a:lnTo>
                    <a:lnTo>
                      <a:pt x="5" y="64"/>
                    </a:lnTo>
                    <a:lnTo>
                      <a:pt x="11" y="71"/>
                    </a:lnTo>
                    <a:lnTo>
                      <a:pt x="17" y="75"/>
                    </a:lnTo>
                    <a:lnTo>
                      <a:pt x="24" y="71"/>
                    </a:lnTo>
                    <a:lnTo>
                      <a:pt x="29" y="64"/>
                    </a:lnTo>
                    <a:lnTo>
                      <a:pt x="34" y="53"/>
                    </a:lnTo>
                    <a:lnTo>
                      <a:pt x="35" y="38"/>
                    </a:lnTo>
                    <a:lnTo>
                      <a:pt x="34" y="24"/>
                    </a:lnTo>
                    <a:lnTo>
                      <a:pt x="29" y="11"/>
                    </a:lnTo>
                    <a:lnTo>
                      <a:pt x="24" y="3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0" name="Freeform 93"/>
              <p:cNvSpPr>
                <a:spLocks/>
              </p:cNvSpPr>
              <p:nvPr/>
            </p:nvSpPr>
            <p:spPr bwMode="auto">
              <a:xfrm>
                <a:off x="4481" y="1614"/>
                <a:ext cx="189" cy="49"/>
              </a:xfrm>
              <a:custGeom>
                <a:avLst/>
                <a:gdLst>
                  <a:gd name="T0" fmla="*/ 23 w 189"/>
                  <a:gd name="T1" fmla="*/ 49 h 49"/>
                  <a:gd name="T2" fmla="*/ 0 w 189"/>
                  <a:gd name="T3" fmla="*/ 0 h 49"/>
                  <a:gd name="T4" fmla="*/ 162 w 189"/>
                  <a:gd name="T5" fmla="*/ 0 h 49"/>
                  <a:gd name="T6" fmla="*/ 189 w 189"/>
                  <a:gd name="T7" fmla="*/ 49 h 49"/>
                  <a:gd name="T8" fmla="*/ 23 w 189"/>
                  <a:gd name="T9" fmla="*/ 49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9" h="49">
                    <a:moveTo>
                      <a:pt x="23" y="49"/>
                    </a:moveTo>
                    <a:lnTo>
                      <a:pt x="0" y="0"/>
                    </a:lnTo>
                    <a:lnTo>
                      <a:pt x="162" y="0"/>
                    </a:lnTo>
                    <a:lnTo>
                      <a:pt x="189" y="49"/>
                    </a:lnTo>
                    <a:lnTo>
                      <a:pt x="23" y="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39" name="Group 94"/>
            <p:cNvGrpSpPr>
              <a:grpSpLocks/>
            </p:cNvGrpSpPr>
            <p:nvPr/>
          </p:nvGrpSpPr>
          <p:grpSpPr bwMode="auto">
            <a:xfrm>
              <a:off x="1728" y="1008"/>
              <a:ext cx="1073" cy="483"/>
              <a:chOff x="2375" y="2170"/>
              <a:chExt cx="1073" cy="483"/>
            </a:xfrm>
          </p:grpSpPr>
          <p:sp>
            <p:nvSpPr>
              <p:cNvPr id="12340" name="Freeform 95"/>
              <p:cNvSpPr>
                <a:spLocks/>
              </p:cNvSpPr>
              <p:nvPr/>
            </p:nvSpPr>
            <p:spPr bwMode="auto">
              <a:xfrm>
                <a:off x="2375" y="2170"/>
                <a:ext cx="1073" cy="483"/>
              </a:xfrm>
              <a:custGeom>
                <a:avLst/>
                <a:gdLst>
                  <a:gd name="T0" fmla="*/ 245 w 1073"/>
                  <a:gd name="T1" fmla="*/ 482 h 483"/>
                  <a:gd name="T2" fmla="*/ 260 w 1073"/>
                  <a:gd name="T3" fmla="*/ 477 h 483"/>
                  <a:gd name="T4" fmla="*/ 272 w 1073"/>
                  <a:gd name="T5" fmla="*/ 468 h 483"/>
                  <a:gd name="T6" fmla="*/ 282 w 1073"/>
                  <a:gd name="T7" fmla="*/ 455 h 483"/>
                  <a:gd name="T8" fmla="*/ 288 w 1073"/>
                  <a:gd name="T9" fmla="*/ 455 h 483"/>
                  <a:gd name="T10" fmla="*/ 298 w 1073"/>
                  <a:gd name="T11" fmla="*/ 468 h 483"/>
                  <a:gd name="T12" fmla="*/ 311 w 1073"/>
                  <a:gd name="T13" fmla="*/ 477 h 483"/>
                  <a:gd name="T14" fmla="*/ 326 w 1073"/>
                  <a:gd name="T15" fmla="*/ 482 h 483"/>
                  <a:gd name="T16" fmla="*/ 344 w 1073"/>
                  <a:gd name="T17" fmla="*/ 482 h 483"/>
                  <a:gd name="T18" fmla="*/ 362 w 1073"/>
                  <a:gd name="T19" fmla="*/ 474 h 483"/>
                  <a:gd name="T20" fmla="*/ 376 w 1073"/>
                  <a:gd name="T21" fmla="*/ 459 h 483"/>
                  <a:gd name="T22" fmla="*/ 385 w 1073"/>
                  <a:gd name="T23" fmla="*/ 441 h 483"/>
                  <a:gd name="T24" fmla="*/ 734 w 1073"/>
                  <a:gd name="T25" fmla="*/ 430 h 483"/>
                  <a:gd name="T26" fmla="*/ 739 w 1073"/>
                  <a:gd name="T27" fmla="*/ 450 h 483"/>
                  <a:gd name="T28" fmla="*/ 750 w 1073"/>
                  <a:gd name="T29" fmla="*/ 468 h 483"/>
                  <a:gd name="T30" fmla="*/ 767 w 1073"/>
                  <a:gd name="T31" fmla="*/ 479 h 483"/>
                  <a:gd name="T32" fmla="*/ 786 w 1073"/>
                  <a:gd name="T33" fmla="*/ 483 h 483"/>
                  <a:gd name="T34" fmla="*/ 801 w 1073"/>
                  <a:gd name="T35" fmla="*/ 481 h 483"/>
                  <a:gd name="T36" fmla="*/ 816 w 1073"/>
                  <a:gd name="T37" fmla="*/ 473 h 483"/>
                  <a:gd name="T38" fmla="*/ 827 w 1073"/>
                  <a:gd name="T39" fmla="*/ 462 h 483"/>
                  <a:gd name="T40" fmla="*/ 835 w 1073"/>
                  <a:gd name="T41" fmla="*/ 447 h 483"/>
                  <a:gd name="T42" fmla="*/ 843 w 1073"/>
                  <a:gd name="T43" fmla="*/ 462 h 483"/>
                  <a:gd name="T44" fmla="*/ 853 w 1073"/>
                  <a:gd name="T45" fmla="*/ 473 h 483"/>
                  <a:gd name="T46" fmla="*/ 868 w 1073"/>
                  <a:gd name="T47" fmla="*/ 481 h 483"/>
                  <a:gd name="T48" fmla="*/ 883 w 1073"/>
                  <a:gd name="T49" fmla="*/ 483 h 483"/>
                  <a:gd name="T50" fmla="*/ 902 w 1073"/>
                  <a:gd name="T51" fmla="*/ 479 h 483"/>
                  <a:gd name="T52" fmla="*/ 919 w 1073"/>
                  <a:gd name="T53" fmla="*/ 468 h 483"/>
                  <a:gd name="T54" fmla="*/ 930 w 1073"/>
                  <a:gd name="T55" fmla="*/ 450 h 483"/>
                  <a:gd name="T56" fmla="*/ 935 w 1073"/>
                  <a:gd name="T57" fmla="*/ 430 h 483"/>
                  <a:gd name="T58" fmla="*/ 994 w 1073"/>
                  <a:gd name="T59" fmla="*/ 302 h 483"/>
                  <a:gd name="T60" fmla="*/ 59 w 1073"/>
                  <a:gd name="T61" fmla="*/ 0 h 483"/>
                  <a:gd name="T62" fmla="*/ 74 w 1073"/>
                  <a:gd name="T63" fmla="*/ 430 h 483"/>
                  <a:gd name="T64" fmla="*/ 187 w 1073"/>
                  <a:gd name="T65" fmla="*/ 441 h 483"/>
                  <a:gd name="T66" fmla="*/ 195 w 1073"/>
                  <a:gd name="T67" fmla="*/ 459 h 483"/>
                  <a:gd name="T68" fmla="*/ 209 w 1073"/>
                  <a:gd name="T69" fmla="*/ 474 h 483"/>
                  <a:gd name="T70" fmla="*/ 228 w 1073"/>
                  <a:gd name="T71" fmla="*/ 482 h 48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073" h="483">
                    <a:moveTo>
                      <a:pt x="237" y="483"/>
                    </a:moveTo>
                    <a:lnTo>
                      <a:pt x="245" y="482"/>
                    </a:lnTo>
                    <a:lnTo>
                      <a:pt x="253" y="481"/>
                    </a:lnTo>
                    <a:lnTo>
                      <a:pt x="260" y="477"/>
                    </a:lnTo>
                    <a:lnTo>
                      <a:pt x="267" y="473"/>
                    </a:lnTo>
                    <a:lnTo>
                      <a:pt x="272" y="468"/>
                    </a:lnTo>
                    <a:lnTo>
                      <a:pt x="278" y="462"/>
                    </a:lnTo>
                    <a:lnTo>
                      <a:pt x="282" y="455"/>
                    </a:lnTo>
                    <a:lnTo>
                      <a:pt x="285" y="447"/>
                    </a:lnTo>
                    <a:lnTo>
                      <a:pt x="288" y="455"/>
                    </a:lnTo>
                    <a:lnTo>
                      <a:pt x="294" y="462"/>
                    </a:lnTo>
                    <a:lnTo>
                      <a:pt x="298" y="468"/>
                    </a:lnTo>
                    <a:lnTo>
                      <a:pt x="305" y="473"/>
                    </a:lnTo>
                    <a:lnTo>
                      <a:pt x="311" y="477"/>
                    </a:lnTo>
                    <a:lnTo>
                      <a:pt x="319" y="481"/>
                    </a:lnTo>
                    <a:lnTo>
                      <a:pt x="326" y="482"/>
                    </a:lnTo>
                    <a:lnTo>
                      <a:pt x="334" y="483"/>
                    </a:lnTo>
                    <a:lnTo>
                      <a:pt x="344" y="482"/>
                    </a:lnTo>
                    <a:lnTo>
                      <a:pt x="354" y="479"/>
                    </a:lnTo>
                    <a:lnTo>
                      <a:pt x="362" y="474"/>
                    </a:lnTo>
                    <a:lnTo>
                      <a:pt x="370" y="468"/>
                    </a:lnTo>
                    <a:lnTo>
                      <a:pt x="376" y="459"/>
                    </a:lnTo>
                    <a:lnTo>
                      <a:pt x="382" y="450"/>
                    </a:lnTo>
                    <a:lnTo>
                      <a:pt x="385" y="441"/>
                    </a:lnTo>
                    <a:lnTo>
                      <a:pt x="386" y="430"/>
                    </a:lnTo>
                    <a:lnTo>
                      <a:pt x="734" y="430"/>
                    </a:lnTo>
                    <a:lnTo>
                      <a:pt x="735" y="441"/>
                    </a:lnTo>
                    <a:lnTo>
                      <a:pt x="739" y="450"/>
                    </a:lnTo>
                    <a:lnTo>
                      <a:pt x="744" y="459"/>
                    </a:lnTo>
                    <a:lnTo>
                      <a:pt x="750" y="468"/>
                    </a:lnTo>
                    <a:lnTo>
                      <a:pt x="758" y="474"/>
                    </a:lnTo>
                    <a:lnTo>
                      <a:pt x="767" y="479"/>
                    </a:lnTo>
                    <a:lnTo>
                      <a:pt x="776" y="482"/>
                    </a:lnTo>
                    <a:lnTo>
                      <a:pt x="786" y="483"/>
                    </a:lnTo>
                    <a:lnTo>
                      <a:pt x="794" y="482"/>
                    </a:lnTo>
                    <a:lnTo>
                      <a:pt x="801" y="481"/>
                    </a:lnTo>
                    <a:lnTo>
                      <a:pt x="809" y="477"/>
                    </a:lnTo>
                    <a:lnTo>
                      <a:pt x="816" y="473"/>
                    </a:lnTo>
                    <a:lnTo>
                      <a:pt x="822" y="468"/>
                    </a:lnTo>
                    <a:lnTo>
                      <a:pt x="827" y="462"/>
                    </a:lnTo>
                    <a:lnTo>
                      <a:pt x="832" y="455"/>
                    </a:lnTo>
                    <a:lnTo>
                      <a:pt x="835" y="447"/>
                    </a:lnTo>
                    <a:lnTo>
                      <a:pt x="838" y="455"/>
                    </a:lnTo>
                    <a:lnTo>
                      <a:pt x="843" y="462"/>
                    </a:lnTo>
                    <a:lnTo>
                      <a:pt x="848" y="468"/>
                    </a:lnTo>
                    <a:lnTo>
                      <a:pt x="853" y="473"/>
                    </a:lnTo>
                    <a:lnTo>
                      <a:pt x="860" y="477"/>
                    </a:lnTo>
                    <a:lnTo>
                      <a:pt x="868" y="481"/>
                    </a:lnTo>
                    <a:lnTo>
                      <a:pt x="875" y="482"/>
                    </a:lnTo>
                    <a:lnTo>
                      <a:pt x="883" y="483"/>
                    </a:lnTo>
                    <a:lnTo>
                      <a:pt x="893" y="482"/>
                    </a:lnTo>
                    <a:lnTo>
                      <a:pt x="902" y="479"/>
                    </a:lnTo>
                    <a:lnTo>
                      <a:pt x="911" y="474"/>
                    </a:lnTo>
                    <a:lnTo>
                      <a:pt x="919" y="468"/>
                    </a:lnTo>
                    <a:lnTo>
                      <a:pt x="925" y="459"/>
                    </a:lnTo>
                    <a:lnTo>
                      <a:pt x="930" y="450"/>
                    </a:lnTo>
                    <a:lnTo>
                      <a:pt x="934" y="441"/>
                    </a:lnTo>
                    <a:lnTo>
                      <a:pt x="935" y="430"/>
                    </a:lnTo>
                    <a:lnTo>
                      <a:pt x="1073" y="430"/>
                    </a:lnTo>
                    <a:lnTo>
                      <a:pt x="994" y="302"/>
                    </a:lnTo>
                    <a:lnTo>
                      <a:pt x="1038" y="0"/>
                    </a:lnTo>
                    <a:lnTo>
                      <a:pt x="59" y="0"/>
                    </a:lnTo>
                    <a:lnTo>
                      <a:pt x="0" y="309"/>
                    </a:lnTo>
                    <a:lnTo>
                      <a:pt x="74" y="430"/>
                    </a:lnTo>
                    <a:lnTo>
                      <a:pt x="185" y="430"/>
                    </a:lnTo>
                    <a:lnTo>
                      <a:pt x="187" y="441"/>
                    </a:lnTo>
                    <a:lnTo>
                      <a:pt x="190" y="450"/>
                    </a:lnTo>
                    <a:lnTo>
                      <a:pt x="195" y="459"/>
                    </a:lnTo>
                    <a:lnTo>
                      <a:pt x="202" y="468"/>
                    </a:lnTo>
                    <a:lnTo>
                      <a:pt x="209" y="474"/>
                    </a:lnTo>
                    <a:lnTo>
                      <a:pt x="218" y="479"/>
                    </a:lnTo>
                    <a:lnTo>
                      <a:pt x="228" y="482"/>
                    </a:lnTo>
                    <a:lnTo>
                      <a:pt x="237" y="4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1" name="Freeform 96"/>
              <p:cNvSpPr>
                <a:spLocks/>
              </p:cNvSpPr>
              <p:nvPr/>
            </p:nvSpPr>
            <p:spPr bwMode="auto">
              <a:xfrm>
                <a:off x="2415" y="2208"/>
                <a:ext cx="965" cy="354"/>
              </a:xfrm>
              <a:custGeom>
                <a:avLst/>
                <a:gdLst>
                  <a:gd name="T0" fmla="*/ 0 w 965"/>
                  <a:gd name="T1" fmla="*/ 264 h 354"/>
                  <a:gd name="T2" fmla="*/ 50 w 965"/>
                  <a:gd name="T3" fmla="*/ 0 h 354"/>
                  <a:gd name="T4" fmla="*/ 954 w 965"/>
                  <a:gd name="T5" fmla="*/ 0 h 354"/>
                  <a:gd name="T6" fmla="*/ 918 w 965"/>
                  <a:gd name="T7" fmla="*/ 249 h 354"/>
                  <a:gd name="T8" fmla="*/ 131 w 965"/>
                  <a:gd name="T9" fmla="*/ 249 h 354"/>
                  <a:gd name="T10" fmla="*/ 161 w 965"/>
                  <a:gd name="T11" fmla="*/ 287 h 354"/>
                  <a:gd name="T12" fmla="*/ 924 w 965"/>
                  <a:gd name="T13" fmla="*/ 287 h 354"/>
                  <a:gd name="T14" fmla="*/ 965 w 965"/>
                  <a:gd name="T15" fmla="*/ 354 h 354"/>
                  <a:gd name="T16" fmla="*/ 55 w 965"/>
                  <a:gd name="T17" fmla="*/ 354 h 354"/>
                  <a:gd name="T18" fmla="*/ 0 w 965"/>
                  <a:gd name="T19" fmla="*/ 264 h 3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65" h="354">
                    <a:moveTo>
                      <a:pt x="0" y="264"/>
                    </a:moveTo>
                    <a:lnTo>
                      <a:pt x="50" y="0"/>
                    </a:lnTo>
                    <a:lnTo>
                      <a:pt x="954" y="0"/>
                    </a:lnTo>
                    <a:lnTo>
                      <a:pt x="918" y="249"/>
                    </a:lnTo>
                    <a:lnTo>
                      <a:pt x="131" y="249"/>
                    </a:lnTo>
                    <a:lnTo>
                      <a:pt x="161" y="287"/>
                    </a:lnTo>
                    <a:lnTo>
                      <a:pt x="924" y="287"/>
                    </a:lnTo>
                    <a:lnTo>
                      <a:pt x="965" y="354"/>
                    </a:lnTo>
                    <a:lnTo>
                      <a:pt x="55" y="354"/>
                    </a:lnTo>
                    <a:lnTo>
                      <a:pt x="0" y="264"/>
                    </a:lnTo>
                    <a:close/>
                  </a:path>
                </a:pathLst>
              </a:custGeom>
              <a:solidFill>
                <a:srgbClr val="3FB2E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2" name="Freeform 97"/>
              <p:cNvSpPr>
                <a:spLocks/>
              </p:cNvSpPr>
              <p:nvPr/>
            </p:nvSpPr>
            <p:spPr bwMode="auto">
              <a:xfrm>
                <a:off x="2650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2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3" name="Freeform 98"/>
              <p:cNvSpPr>
                <a:spLocks/>
              </p:cNvSpPr>
              <p:nvPr/>
            </p:nvSpPr>
            <p:spPr bwMode="auto">
              <a:xfrm>
                <a:off x="2481" y="2262"/>
                <a:ext cx="138" cy="110"/>
              </a:xfrm>
              <a:custGeom>
                <a:avLst/>
                <a:gdLst>
                  <a:gd name="T0" fmla="*/ 122 w 138"/>
                  <a:gd name="T1" fmla="*/ 110 h 110"/>
                  <a:gd name="T2" fmla="*/ 138 w 138"/>
                  <a:gd name="T3" fmla="*/ 0 h 110"/>
                  <a:gd name="T4" fmla="*/ 15 w 138"/>
                  <a:gd name="T5" fmla="*/ 0 h 110"/>
                  <a:gd name="T6" fmla="*/ 0 w 138"/>
                  <a:gd name="T7" fmla="*/ 110 h 110"/>
                  <a:gd name="T8" fmla="*/ 122 w 138"/>
                  <a:gd name="T9" fmla="*/ 11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22" y="110"/>
                    </a:moveTo>
                    <a:lnTo>
                      <a:pt x="138" y="0"/>
                    </a:lnTo>
                    <a:lnTo>
                      <a:pt x="15" y="0"/>
                    </a:lnTo>
                    <a:lnTo>
                      <a:pt x="0" y="110"/>
                    </a:lnTo>
                    <a:lnTo>
                      <a:pt x="122" y="1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4" name="Freeform 99"/>
              <p:cNvSpPr>
                <a:spLocks/>
              </p:cNvSpPr>
              <p:nvPr/>
            </p:nvSpPr>
            <p:spPr bwMode="auto">
              <a:xfrm>
                <a:off x="2820" y="2262"/>
                <a:ext cx="137" cy="110"/>
              </a:xfrm>
              <a:custGeom>
                <a:avLst/>
                <a:gdLst>
                  <a:gd name="T0" fmla="*/ 137 w 137"/>
                  <a:gd name="T1" fmla="*/ 0 h 110"/>
                  <a:gd name="T2" fmla="*/ 16 w 137"/>
                  <a:gd name="T3" fmla="*/ 0 h 110"/>
                  <a:gd name="T4" fmla="*/ 0 w 137"/>
                  <a:gd name="T5" fmla="*/ 110 h 110"/>
                  <a:gd name="T6" fmla="*/ 122 w 137"/>
                  <a:gd name="T7" fmla="*/ 110 h 110"/>
                  <a:gd name="T8" fmla="*/ 137 w 137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110">
                    <a:moveTo>
                      <a:pt x="137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5" name="Freeform 100"/>
              <p:cNvSpPr>
                <a:spLocks/>
              </p:cNvSpPr>
              <p:nvPr/>
            </p:nvSpPr>
            <p:spPr bwMode="auto">
              <a:xfrm>
                <a:off x="2989" y="2262"/>
                <a:ext cx="136" cy="110"/>
              </a:xfrm>
              <a:custGeom>
                <a:avLst/>
                <a:gdLst>
                  <a:gd name="T0" fmla="*/ 136 w 136"/>
                  <a:gd name="T1" fmla="*/ 0 h 110"/>
                  <a:gd name="T2" fmla="*/ 16 w 136"/>
                  <a:gd name="T3" fmla="*/ 0 h 110"/>
                  <a:gd name="T4" fmla="*/ 0 w 136"/>
                  <a:gd name="T5" fmla="*/ 110 h 110"/>
                  <a:gd name="T6" fmla="*/ 121 w 136"/>
                  <a:gd name="T7" fmla="*/ 110 h 110"/>
                  <a:gd name="T8" fmla="*/ 136 w 136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" h="110">
                    <a:moveTo>
                      <a:pt x="136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1" y="11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6" name="Freeform 101"/>
              <p:cNvSpPr>
                <a:spLocks/>
              </p:cNvSpPr>
              <p:nvPr/>
            </p:nvSpPr>
            <p:spPr bwMode="auto">
              <a:xfrm>
                <a:off x="3162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3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3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12302" name="Picture 10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334000"/>
            <a:ext cx="42545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3" name="Picture 10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257800"/>
            <a:ext cx="42545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4" name="Picture 10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495800"/>
            <a:ext cx="42545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5" name="Picture 10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657600"/>
            <a:ext cx="42545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66378" name="Group 106"/>
          <p:cNvGrpSpPr>
            <a:grpSpLocks/>
          </p:cNvGrpSpPr>
          <p:nvPr/>
        </p:nvGrpSpPr>
        <p:grpSpPr bwMode="auto">
          <a:xfrm>
            <a:off x="5029201" y="4038600"/>
            <a:ext cx="2017713" cy="2260600"/>
            <a:chOff x="2208" y="2544"/>
            <a:chExt cx="1271" cy="1424"/>
          </a:xfrm>
        </p:grpSpPr>
        <p:sp>
          <p:nvSpPr>
            <p:cNvPr id="12333" name="AutoShape 107"/>
            <p:cNvSpPr>
              <a:spLocks noChangeArrowheads="1"/>
            </p:cNvSpPr>
            <p:nvPr/>
          </p:nvSpPr>
          <p:spPr bwMode="auto">
            <a:xfrm>
              <a:off x="2208" y="2688"/>
              <a:ext cx="240" cy="240"/>
            </a:xfrm>
            <a:custGeom>
              <a:avLst/>
              <a:gdLst>
                <a:gd name="T0" fmla="*/ 168 w 21600"/>
                <a:gd name="T1" fmla="*/ 0 h 21600"/>
                <a:gd name="T2" fmla="*/ 168 w 21600"/>
                <a:gd name="T3" fmla="*/ 135 h 21600"/>
                <a:gd name="T4" fmla="*/ 36 w 21600"/>
                <a:gd name="T5" fmla="*/ 240 h 21600"/>
                <a:gd name="T6" fmla="*/ 240 w 21600"/>
                <a:gd name="T7" fmla="*/ 68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hlink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2334" name="AutoShape 108"/>
            <p:cNvSpPr>
              <a:spLocks noChangeArrowheads="1"/>
            </p:cNvSpPr>
            <p:nvPr/>
          </p:nvSpPr>
          <p:spPr bwMode="auto">
            <a:xfrm rot="5400000">
              <a:off x="3120" y="2544"/>
              <a:ext cx="240" cy="240"/>
            </a:xfrm>
            <a:custGeom>
              <a:avLst/>
              <a:gdLst>
                <a:gd name="T0" fmla="*/ 168 w 21600"/>
                <a:gd name="T1" fmla="*/ 0 h 21600"/>
                <a:gd name="T2" fmla="*/ 168 w 21600"/>
                <a:gd name="T3" fmla="*/ 135 h 21600"/>
                <a:gd name="T4" fmla="*/ 36 w 21600"/>
                <a:gd name="T5" fmla="*/ 240 h 21600"/>
                <a:gd name="T6" fmla="*/ 240 w 21600"/>
                <a:gd name="T7" fmla="*/ 68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hlink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2335" name="AutoShape 109"/>
            <p:cNvSpPr>
              <a:spLocks noChangeArrowheads="1"/>
            </p:cNvSpPr>
            <p:nvPr/>
          </p:nvSpPr>
          <p:spPr bwMode="auto">
            <a:xfrm rot="-5400000">
              <a:off x="2308" y="3728"/>
              <a:ext cx="240" cy="240"/>
            </a:xfrm>
            <a:custGeom>
              <a:avLst/>
              <a:gdLst>
                <a:gd name="T0" fmla="*/ 168 w 21600"/>
                <a:gd name="T1" fmla="*/ 0 h 21600"/>
                <a:gd name="T2" fmla="*/ 168 w 21600"/>
                <a:gd name="T3" fmla="*/ 135 h 21600"/>
                <a:gd name="T4" fmla="*/ 36 w 21600"/>
                <a:gd name="T5" fmla="*/ 240 h 21600"/>
                <a:gd name="T6" fmla="*/ 240 w 21600"/>
                <a:gd name="T7" fmla="*/ 68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hlink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2336" name="AutoShape 110"/>
            <p:cNvSpPr>
              <a:spLocks noChangeArrowheads="1"/>
            </p:cNvSpPr>
            <p:nvPr/>
          </p:nvSpPr>
          <p:spPr bwMode="auto">
            <a:xfrm rot="10800000">
              <a:off x="3239" y="3584"/>
              <a:ext cx="240" cy="240"/>
            </a:xfrm>
            <a:custGeom>
              <a:avLst/>
              <a:gdLst>
                <a:gd name="T0" fmla="*/ 168 w 21600"/>
                <a:gd name="T1" fmla="*/ 0 h 21600"/>
                <a:gd name="T2" fmla="*/ 168 w 21600"/>
                <a:gd name="T3" fmla="*/ 135 h 21600"/>
                <a:gd name="T4" fmla="*/ 36 w 21600"/>
                <a:gd name="T5" fmla="*/ 240 h 21600"/>
                <a:gd name="T6" fmla="*/ 240 w 21600"/>
                <a:gd name="T7" fmla="*/ 68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hlink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</p:grpSp>
      <p:grpSp>
        <p:nvGrpSpPr>
          <p:cNvPr id="566402" name="Group 130"/>
          <p:cNvGrpSpPr>
            <a:grpSpLocks/>
          </p:cNvGrpSpPr>
          <p:nvPr/>
        </p:nvGrpSpPr>
        <p:grpSpPr bwMode="auto">
          <a:xfrm>
            <a:off x="5257800" y="4406900"/>
            <a:ext cx="1524000" cy="1524000"/>
            <a:chOff x="2352" y="2776"/>
            <a:chExt cx="960" cy="960"/>
          </a:xfrm>
        </p:grpSpPr>
        <p:sp>
          <p:nvSpPr>
            <p:cNvPr id="12330" name="AutoShape 131"/>
            <p:cNvSpPr>
              <a:spLocks noChangeArrowheads="1"/>
            </p:cNvSpPr>
            <p:nvPr/>
          </p:nvSpPr>
          <p:spPr bwMode="auto">
            <a:xfrm rot="2700000">
              <a:off x="3004" y="3428"/>
              <a:ext cx="328" cy="288"/>
            </a:xfrm>
            <a:prstGeom prst="rightArrow">
              <a:avLst>
                <a:gd name="adj1" fmla="val 32065"/>
                <a:gd name="adj2" fmla="val 31024"/>
              </a:avLst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31" name="AutoShape 132"/>
            <p:cNvSpPr>
              <a:spLocks noChangeArrowheads="1"/>
            </p:cNvSpPr>
            <p:nvPr/>
          </p:nvSpPr>
          <p:spPr bwMode="auto">
            <a:xfrm rot="-8100000">
              <a:off x="2332" y="2804"/>
              <a:ext cx="328" cy="288"/>
            </a:xfrm>
            <a:prstGeom prst="rightArrow">
              <a:avLst>
                <a:gd name="adj1" fmla="val 32065"/>
                <a:gd name="adj2" fmla="val 31024"/>
              </a:avLst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32" name="Text Box 133"/>
            <p:cNvSpPr txBox="1">
              <a:spLocks noChangeArrowheads="1"/>
            </p:cNvSpPr>
            <p:nvPr/>
          </p:nvSpPr>
          <p:spPr bwMode="auto">
            <a:xfrm rot="2700000">
              <a:off x="2356" y="3033"/>
              <a:ext cx="959" cy="446"/>
            </a:xfrm>
            <a:prstGeom prst="rect">
              <a:avLst/>
            </a:prstGeom>
            <a:solidFill>
              <a:srgbClr val="DFE9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>
                  <a:latin typeface="Gill Sans Light"/>
                  <a:cs typeface="Gill Sans Light"/>
                </a:rPr>
                <a:t>Disallowed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>
                  <a:latin typeface="Gill Sans Light"/>
                  <a:cs typeface="Gill Sans Light"/>
                </a:rPr>
                <a:t>By Rule</a:t>
              </a:r>
            </a:p>
          </p:txBody>
        </p:sp>
      </p:grpSp>
      <p:grpSp>
        <p:nvGrpSpPr>
          <p:cNvPr id="12308" name="Group 58"/>
          <p:cNvGrpSpPr>
            <a:grpSpLocks/>
          </p:cNvGrpSpPr>
          <p:nvPr/>
        </p:nvGrpSpPr>
        <p:grpSpPr bwMode="auto">
          <a:xfrm>
            <a:off x="4194175" y="3987800"/>
            <a:ext cx="2197100" cy="336550"/>
            <a:chOff x="624" y="960"/>
            <a:chExt cx="3325" cy="531"/>
          </a:xfrm>
        </p:grpSpPr>
        <p:grpSp>
          <p:nvGrpSpPr>
            <p:cNvPr id="12309" name="Group 59"/>
            <p:cNvGrpSpPr>
              <a:grpSpLocks/>
            </p:cNvGrpSpPr>
            <p:nvPr/>
          </p:nvGrpSpPr>
          <p:grpSpPr bwMode="auto">
            <a:xfrm>
              <a:off x="624" y="1008"/>
              <a:ext cx="1073" cy="483"/>
              <a:chOff x="2375" y="2170"/>
              <a:chExt cx="1073" cy="483"/>
            </a:xfrm>
          </p:grpSpPr>
          <p:sp>
            <p:nvSpPr>
              <p:cNvPr id="12323" name="Freeform 60"/>
              <p:cNvSpPr>
                <a:spLocks/>
              </p:cNvSpPr>
              <p:nvPr/>
            </p:nvSpPr>
            <p:spPr bwMode="auto">
              <a:xfrm>
                <a:off x="2375" y="2170"/>
                <a:ext cx="1073" cy="483"/>
              </a:xfrm>
              <a:custGeom>
                <a:avLst/>
                <a:gdLst>
                  <a:gd name="T0" fmla="*/ 245 w 1073"/>
                  <a:gd name="T1" fmla="*/ 482 h 483"/>
                  <a:gd name="T2" fmla="*/ 260 w 1073"/>
                  <a:gd name="T3" fmla="*/ 477 h 483"/>
                  <a:gd name="T4" fmla="*/ 272 w 1073"/>
                  <a:gd name="T5" fmla="*/ 468 h 483"/>
                  <a:gd name="T6" fmla="*/ 282 w 1073"/>
                  <a:gd name="T7" fmla="*/ 455 h 483"/>
                  <a:gd name="T8" fmla="*/ 288 w 1073"/>
                  <a:gd name="T9" fmla="*/ 455 h 483"/>
                  <a:gd name="T10" fmla="*/ 298 w 1073"/>
                  <a:gd name="T11" fmla="*/ 468 h 483"/>
                  <a:gd name="T12" fmla="*/ 311 w 1073"/>
                  <a:gd name="T13" fmla="*/ 477 h 483"/>
                  <a:gd name="T14" fmla="*/ 326 w 1073"/>
                  <a:gd name="T15" fmla="*/ 482 h 483"/>
                  <a:gd name="T16" fmla="*/ 344 w 1073"/>
                  <a:gd name="T17" fmla="*/ 482 h 483"/>
                  <a:gd name="T18" fmla="*/ 362 w 1073"/>
                  <a:gd name="T19" fmla="*/ 474 h 483"/>
                  <a:gd name="T20" fmla="*/ 376 w 1073"/>
                  <a:gd name="T21" fmla="*/ 459 h 483"/>
                  <a:gd name="T22" fmla="*/ 385 w 1073"/>
                  <a:gd name="T23" fmla="*/ 441 h 483"/>
                  <a:gd name="T24" fmla="*/ 734 w 1073"/>
                  <a:gd name="T25" fmla="*/ 430 h 483"/>
                  <a:gd name="T26" fmla="*/ 739 w 1073"/>
                  <a:gd name="T27" fmla="*/ 450 h 483"/>
                  <a:gd name="T28" fmla="*/ 750 w 1073"/>
                  <a:gd name="T29" fmla="*/ 468 h 483"/>
                  <a:gd name="T30" fmla="*/ 767 w 1073"/>
                  <a:gd name="T31" fmla="*/ 479 h 483"/>
                  <a:gd name="T32" fmla="*/ 786 w 1073"/>
                  <a:gd name="T33" fmla="*/ 483 h 483"/>
                  <a:gd name="T34" fmla="*/ 801 w 1073"/>
                  <a:gd name="T35" fmla="*/ 481 h 483"/>
                  <a:gd name="T36" fmla="*/ 816 w 1073"/>
                  <a:gd name="T37" fmla="*/ 473 h 483"/>
                  <a:gd name="T38" fmla="*/ 827 w 1073"/>
                  <a:gd name="T39" fmla="*/ 462 h 483"/>
                  <a:gd name="T40" fmla="*/ 835 w 1073"/>
                  <a:gd name="T41" fmla="*/ 447 h 483"/>
                  <a:gd name="T42" fmla="*/ 843 w 1073"/>
                  <a:gd name="T43" fmla="*/ 462 h 483"/>
                  <a:gd name="T44" fmla="*/ 853 w 1073"/>
                  <a:gd name="T45" fmla="*/ 473 h 483"/>
                  <a:gd name="T46" fmla="*/ 868 w 1073"/>
                  <a:gd name="T47" fmla="*/ 481 h 483"/>
                  <a:gd name="T48" fmla="*/ 883 w 1073"/>
                  <a:gd name="T49" fmla="*/ 483 h 483"/>
                  <a:gd name="T50" fmla="*/ 902 w 1073"/>
                  <a:gd name="T51" fmla="*/ 479 h 483"/>
                  <a:gd name="T52" fmla="*/ 919 w 1073"/>
                  <a:gd name="T53" fmla="*/ 468 h 483"/>
                  <a:gd name="T54" fmla="*/ 930 w 1073"/>
                  <a:gd name="T55" fmla="*/ 450 h 483"/>
                  <a:gd name="T56" fmla="*/ 935 w 1073"/>
                  <a:gd name="T57" fmla="*/ 430 h 483"/>
                  <a:gd name="T58" fmla="*/ 994 w 1073"/>
                  <a:gd name="T59" fmla="*/ 302 h 483"/>
                  <a:gd name="T60" fmla="*/ 59 w 1073"/>
                  <a:gd name="T61" fmla="*/ 0 h 483"/>
                  <a:gd name="T62" fmla="*/ 74 w 1073"/>
                  <a:gd name="T63" fmla="*/ 430 h 483"/>
                  <a:gd name="T64" fmla="*/ 187 w 1073"/>
                  <a:gd name="T65" fmla="*/ 441 h 483"/>
                  <a:gd name="T66" fmla="*/ 195 w 1073"/>
                  <a:gd name="T67" fmla="*/ 459 h 483"/>
                  <a:gd name="T68" fmla="*/ 209 w 1073"/>
                  <a:gd name="T69" fmla="*/ 474 h 483"/>
                  <a:gd name="T70" fmla="*/ 228 w 1073"/>
                  <a:gd name="T71" fmla="*/ 482 h 48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073" h="483">
                    <a:moveTo>
                      <a:pt x="237" y="483"/>
                    </a:moveTo>
                    <a:lnTo>
                      <a:pt x="245" y="482"/>
                    </a:lnTo>
                    <a:lnTo>
                      <a:pt x="253" y="481"/>
                    </a:lnTo>
                    <a:lnTo>
                      <a:pt x="260" y="477"/>
                    </a:lnTo>
                    <a:lnTo>
                      <a:pt x="267" y="473"/>
                    </a:lnTo>
                    <a:lnTo>
                      <a:pt x="272" y="468"/>
                    </a:lnTo>
                    <a:lnTo>
                      <a:pt x="278" y="462"/>
                    </a:lnTo>
                    <a:lnTo>
                      <a:pt x="282" y="455"/>
                    </a:lnTo>
                    <a:lnTo>
                      <a:pt x="285" y="447"/>
                    </a:lnTo>
                    <a:lnTo>
                      <a:pt x="288" y="455"/>
                    </a:lnTo>
                    <a:lnTo>
                      <a:pt x="294" y="462"/>
                    </a:lnTo>
                    <a:lnTo>
                      <a:pt x="298" y="468"/>
                    </a:lnTo>
                    <a:lnTo>
                      <a:pt x="305" y="473"/>
                    </a:lnTo>
                    <a:lnTo>
                      <a:pt x="311" y="477"/>
                    </a:lnTo>
                    <a:lnTo>
                      <a:pt x="319" y="481"/>
                    </a:lnTo>
                    <a:lnTo>
                      <a:pt x="326" y="482"/>
                    </a:lnTo>
                    <a:lnTo>
                      <a:pt x="334" y="483"/>
                    </a:lnTo>
                    <a:lnTo>
                      <a:pt x="344" y="482"/>
                    </a:lnTo>
                    <a:lnTo>
                      <a:pt x="354" y="479"/>
                    </a:lnTo>
                    <a:lnTo>
                      <a:pt x="362" y="474"/>
                    </a:lnTo>
                    <a:lnTo>
                      <a:pt x="370" y="468"/>
                    </a:lnTo>
                    <a:lnTo>
                      <a:pt x="376" y="459"/>
                    </a:lnTo>
                    <a:lnTo>
                      <a:pt x="382" y="450"/>
                    </a:lnTo>
                    <a:lnTo>
                      <a:pt x="385" y="441"/>
                    </a:lnTo>
                    <a:lnTo>
                      <a:pt x="386" y="430"/>
                    </a:lnTo>
                    <a:lnTo>
                      <a:pt x="734" y="430"/>
                    </a:lnTo>
                    <a:lnTo>
                      <a:pt x="735" y="441"/>
                    </a:lnTo>
                    <a:lnTo>
                      <a:pt x="739" y="450"/>
                    </a:lnTo>
                    <a:lnTo>
                      <a:pt x="744" y="459"/>
                    </a:lnTo>
                    <a:lnTo>
                      <a:pt x="750" y="468"/>
                    </a:lnTo>
                    <a:lnTo>
                      <a:pt x="758" y="474"/>
                    </a:lnTo>
                    <a:lnTo>
                      <a:pt x="767" y="479"/>
                    </a:lnTo>
                    <a:lnTo>
                      <a:pt x="776" y="482"/>
                    </a:lnTo>
                    <a:lnTo>
                      <a:pt x="786" y="483"/>
                    </a:lnTo>
                    <a:lnTo>
                      <a:pt x="794" y="482"/>
                    </a:lnTo>
                    <a:lnTo>
                      <a:pt x="801" y="481"/>
                    </a:lnTo>
                    <a:lnTo>
                      <a:pt x="809" y="477"/>
                    </a:lnTo>
                    <a:lnTo>
                      <a:pt x="816" y="473"/>
                    </a:lnTo>
                    <a:lnTo>
                      <a:pt x="822" y="468"/>
                    </a:lnTo>
                    <a:lnTo>
                      <a:pt x="827" y="462"/>
                    </a:lnTo>
                    <a:lnTo>
                      <a:pt x="832" y="455"/>
                    </a:lnTo>
                    <a:lnTo>
                      <a:pt x="835" y="447"/>
                    </a:lnTo>
                    <a:lnTo>
                      <a:pt x="838" y="455"/>
                    </a:lnTo>
                    <a:lnTo>
                      <a:pt x="843" y="462"/>
                    </a:lnTo>
                    <a:lnTo>
                      <a:pt x="848" y="468"/>
                    </a:lnTo>
                    <a:lnTo>
                      <a:pt x="853" y="473"/>
                    </a:lnTo>
                    <a:lnTo>
                      <a:pt x="860" y="477"/>
                    </a:lnTo>
                    <a:lnTo>
                      <a:pt x="868" y="481"/>
                    </a:lnTo>
                    <a:lnTo>
                      <a:pt x="875" y="482"/>
                    </a:lnTo>
                    <a:lnTo>
                      <a:pt x="883" y="483"/>
                    </a:lnTo>
                    <a:lnTo>
                      <a:pt x="893" y="482"/>
                    </a:lnTo>
                    <a:lnTo>
                      <a:pt x="902" y="479"/>
                    </a:lnTo>
                    <a:lnTo>
                      <a:pt x="911" y="474"/>
                    </a:lnTo>
                    <a:lnTo>
                      <a:pt x="919" y="468"/>
                    </a:lnTo>
                    <a:lnTo>
                      <a:pt x="925" y="459"/>
                    </a:lnTo>
                    <a:lnTo>
                      <a:pt x="930" y="450"/>
                    </a:lnTo>
                    <a:lnTo>
                      <a:pt x="934" y="441"/>
                    </a:lnTo>
                    <a:lnTo>
                      <a:pt x="935" y="430"/>
                    </a:lnTo>
                    <a:lnTo>
                      <a:pt x="1073" y="430"/>
                    </a:lnTo>
                    <a:lnTo>
                      <a:pt x="994" y="302"/>
                    </a:lnTo>
                    <a:lnTo>
                      <a:pt x="1038" y="0"/>
                    </a:lnTo>
                    <a:lnTo>
                      <a:pt x="59" y="0"/>
                    </a:lnTo>
                    <a:lnTo>
                      <a:pt x="0" y="309"/>
                    </a:lnTo>
                    <a:lnTo>
                      <a:pt x="74" y="430"/>
                    </a:lnTo>
                    <a:lnTo>
                      <a:pt x="185" y="430"/>
                    </a:lnTo>
                    <a:lnTo>
                      <a:pt x="187" y="441"/>
                    </a:lnTo>
                    <a:lnTo>
                      <a:pt x="190" y="450"/>
                    </a:lnTo>
                    <a:lnTo>
                      <a:pt x="195" y="459"/>
                    </a:lnTo>
                    <a:lnTo>
                      <a:pt x="202" y="468"/>
                    </a:lnTo>
                    <a:lnTo>
                      <a:pt x="209" y="474"/>
                    </a:lnTo>
                    <a:lnTo>
                      <a:pt x="218" y="479"/>
                    </a:lnTo>
                    <a:lnTo>
                      <a:pt x="228" y="482"/>
                    </a:lnTo>
                    <a:lnTo>
                      <a:pt x="237" y="4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4" name="Freeform 61"/>
              <p:cNvSpPr>
                <a:spLocks/>
              </p:cNvSpPr>
              <p:nvPr/>
            </p:nvSpPr>
            <p:spPr bwMode="auto">
              <a:xfrm>
                <a:off x="2415" y="2208"/>
                <a:ext cx="965" cy="354"/>
              </a:xfrm>
              <a:custGeom>
                <a:avLst/>
                <a:gdLst>
                  <a:gd name="T0" fmla="*/ 0 w 965"/>
                  <a:gd name="T1" fmla="*/ 264 h 354"/>
                  <a:gd name="T2" fmla="*/ 50 w 965"/>
                  <a:gd name="T3" fmla="*/ 0 h 354"/>
                  <a:gd name="T4" fmla="*/ 954 w 965"/>
                  <a:gd name="T5" fmla="*/ 0 h 354"/>
                  <a:gd name="T6" fmla="*/ 918 w 965"/>
                  <a:gd name="T7" fmla="*/ 249 h 354"/>
                  <a:gd name="T8" fmla="*/ 131 w 965"/>
                  <a:gd name="T9" fmla="*/ 249 h 354"/>
                  <a:gd name="T10" fmla="*/ 161 w 965"/>
                  <a:gd name="T11" fmla="*/ 287 h 354"/>
                  <a:gd name="T12" fmla="*/ 924 w 965"/>
                  <a:gd name="T13" fmla="*/ 287 h 354"/>
                  <a:gd name="T14" fmla="*/ 965 w 965"/>
                  <a:gd name="T15" fmla="*/ 354 h 354"/>
                  <a:gd name="T16" fmla="*/ 55 w 965"/>
                  <a:gd name="T17" fmla="*/ 354 h 354"/>
                  <a:gd name="T18" fmla="*/ 0 w 965"/>
                  <a:gd name="T19" fmla="*/ 264 h 3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65" h="354">
                    <a:moveTo>
                      <a:pt x="0" y="264"/>
                    </a:moveTo>
                    <a:lnTo>
                      <a:pt x="50" y="0"/>
                    </a:lnTo>
                    <a:lnTo>
                      <a:pt x="954" y="0"/>
                    </a:lnTo>
                    <a:lnTo>
                      <a:pt x="918" y="249"/>
                    </a:lnTo>
                    <a:lnTo>
                      <a:pt x="131" y="249"/>
                    </a:lnTo>
                    <a:lnTo>
                      <a:pt x="161" y="287"/>
                    </a:lnTo>
                    <a:lnTo>
                      <a:pt x="924" y="287"/>
                    </a:lnTo>
                    <a:lnTo>
                      <a:pt x="965" y="354"/>
                    </a:lnTo>
                    <a:lnTo>
                      <a:pt x="55" y="354"/>
                    </a:lnTo>
                    <a:lnTo>
                      <a:pt x="0" y="264"/>
                    </a:lnTo>
                    <a:close/>
                  </a:path>
                </a:pathLst>
              </a:custGeom>
              <a:solidFill>
                <a:srgbClr val="3FB2E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5" name="Freeform 62"/>
              <p:cNvSpPr>
                <a:spLocks/>
              </p:cNvSpPr>
              <p:nvPr/>
            </p:nvSpPr>
            <p:spPr bwMode="auto">
              <a:xfrm>
                <a:off x="2650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2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6" name="Freeform 63"/>
              <p:cNvSpPr>
                <a:spLocks/>
              </p:cNvSpPr>
              <p:nvPr/>
            </p:nvSpPr>
            <p:spPr bwMode="auto">
              <a:xfrm>
                <a:off x="2481" y="2262"/>
                <a:ext cx="138" cy="110"/>
              </a:xfrm>
              <a:custGeom>
                <a:avLst/>
                <a:gdLst>
                  <a:gd name="T0" fmla="*/ 122 w 138"/>
                  <a:gd name="T1" fmla="*/ 110 h 110"/>
                  <a:gd name="T2" fmla="*/ 138 w 138"/>
                  <a:gd name="T3" fmla="*/ 0 h 110"/>
                  <a:gd name="T4" fmla="*/ 15 w 138"/>
                  <a:gd name="T5" fmla="*/ 0 h 110"/>
                  <a:gd name="T6" fmla="*/ 0 w 138"/>
                  <a:gd name="T7" fmla="*/ 110 h 110"/>
                  <a:gd name="T8" fmla="*/ 122 w 138"/>
                  <a:gd name="T9" fmla="*/ 11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22" y="110"/>
                    </a:moveTo>
                    <a:lnTo>
                      <a:pt x="138" y="0"/>
                    </a:lnTo>
                    <a:lnTo>
                      <a:pt x="15" y="0"/>
                    </a:lnTo>
                    <a:lnTo>
                      <a:pt x="0" y="110"/>
                    </a:lnTo>
                    <a:lnTo>
                      <a:pt x="122" y="1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7" name="Freeform 64"/>
              <p:cNvSpPr>
                <a:spLocks/>
              </p:cNvSpPr>
              <p:nvPr/>
            </p:nvSpPr>
            <p:spPr bwMode="auto">
              <a:xfrm>
                <a:off x="2820" y="2262"/>
                <a:ext cx="137" cy="110"/>
              </a:xfrm>
              <a:custGeom>
                <a:avLst/>
                <a:gdLst>
                  <a:gd name="T0" fmla="*/ 137 w 137"/>
                  <a:gd name="T1" fmla="*/ 0 h 110"/>
                  <a:gd name="T2" fmla="*/ 16 w 137"/>
                  <a:gd name="T3" fmla="*/ 0 h 110"/>
                  <a:gd name="T4" fmla="*/ 0 w 137"/>
                  <a:gd name="T5" fmla="*/ 110 h 110"/>
                  <a:gd name="T6" fmla="*/ 122 w 137"/>
                  <a:gd name="T7" fmla="*/ 110 h 110"/>
                  <a:gd name="T8" fmla="*/ 137 w 137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110">
                    <a:moveTo>
                      <a:pt x="137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8" name="Freeform 65"/>
              <p:cNvSpPr>
                <a:spLocks/>
              </p:cNvSpPr>
              <p:nvPr/>
            </p:nvSpPr>
            <p:spPr bwMode="auto">
              <a:xfrm>
                <a:off x="2989" y="2262"/>
                <a:ext cx="136" cy="110"/>
              </a:xfrm>
              <a:custGeom>
                <a:avLst/>
                <a:gdLst>
                  <a:gd name="T0" fmla="*/ 136 w 136"/>
                  <a:gd name="T1" fmla="*/ 0 h 110"/>
                  <a:gd name="T2" fmla="*/ 16 w 136"/>
                  <a:gd name="T3" fmla="*/ 0 h 110"/>
                  <a:gd name="T4" fmla="*/ 0 w 136"/>
                  <a:gd name="T5" fmla="*/ 110 h 110"/>
                  <a:gd name="T6" fmla="*/ 121 w 136"/>
                  <a:gd name="T7" fmla="*/ 110 h 110"/>
                  <a:gd name="T8" fmla="*/ 136 w 136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" h="110">
                    <a:moveTo>
                      <a:pt x="136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1" y="11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9" name="Freeform 66"/>
              <p:cNvSpPr>
                <a:spLocks/>
              </p:cNvSpPr>
              <p:nvPr/>
            </p:nvSpPr>
            <p:spPr bwMode="auto">
              <a:xfrm>
                <a:off x="3162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3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3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10" name="Group 67"/>
            <p:cNvGrpSpPr>
              <a:grpSpLocks/>
            </p:cNvGrpSpPr>
            <p:nvPr/>
          </p:nvGrpSpPr>
          <p:grpSpPr bwMode="auto">
            <a:xfrm>
              <a:off x="2832" y="960"/>
              <a:ext cx="1117" cy="518"/>
              <a:chOff x="3847" y="1511"/>
              <a:chExt cx="1117" cy="518"/>
            </a:xfrm>
          </p:grpSpPr>
          <p:sp>
            <p:nvSpPr>
              <p:cNvPr id="12319" name="Freeform 68"/>
              <p:cNvSpPr>
                <a:spLocks/>
              </p:cNvSpPr>
              <p:nvPr/>
            </p:nvSpPr>
            <p:spPr bwMode="auto">
              <a:xfrm>
                <a:off x="3847" y="1511"/>
                <a:ext cx="1117" cy="518"/>
              </a:xfrm>
              <a:custGeom>
                <a:avLst/>
                <a:gdLst>
                  <a:gd name="T0" fmla="*/ 1117 w 1117"/>
                  <a:gd name="T1" fmla="*/ 161 h 518"/>
                  <a:gd name="T2" fmla="*/ 1114 w 1117"/>
                  <a:gd name="T3" fmla="*/ 145 h 518"/>
                  <a:gd name="T4" fmla="*/ 1105 w 1117"/>
                  <a:gd name="T5" fmla="*/ 132 h 518"/>
                  <a:gd name="T6" fmla="*/ 1092 w 1117"/>
                  <a:gd name="T7" fmla="*/ 123 h 518"/>
                  <a:gd name="T8" fmla="*/ 1078 w 1117"/>
                  <a:gd name="T9" fmla="*/ 121 h 518"/>
                  <a:gd name="T10" fmla="*/ 974 w 1117"/>
                  <a:gd name="T11" fmla="*/ 71 h 518"/>
                  <a:gd name="T12" fmla="*/ 970 w 1117"/>
                  <a:gd name="T13" fmla="*/ 57 h 518"/>
                  <a:gd name="T14" fmla="*/ 962 w 1117"/>
                  <a:gd name="T15" fmla="*/ 46 h 518"/>
                  <a:gd name="T16" fmla="*/ 950 w 1117"/>
                  <a:gd name="T17" fmla="*/ 39 h 518"/>
                  <a:gd name="T18" fmla="*/ 936 w 1117"/>
                  <a:gd name="T19" fmla="*/ 35 h 518"/>
                  <a:gd name="T20" fmla="*/ 760 w 1117"/>
                  <a:gd name="T21" fmla="*/ 0 h 518"/>
                  <a:gd name="T22" fmla="*/ 588 w 1117"/>
                  <a:gd name="T23" fmla="*/ 35 h 518"/>
                  <a:gd name="T24" fmla="*/ 0 w 1117"/>
                  <a:gd name="T25" fmla="*/ 344 h 518"/>
                  <a:gd name="T26" fmla="*/ 171 w 1117"/>
                  <a:gd name="T27" fmla="*/ 465 h 518"/>
                  <a:gd name="T28" fmla="*/ 176 w 1117"/>
                  <a:gd name="T29" fmla="*/ 485 h 518"/>
                  <a:gd name="T30" fmla="*/ 188 w 1117"/>
                  <a:gd name="T31" fmla="*/ 503 h 518"/>
                  <a:gd name="T32" fmla="*/ 204 w 1117"/>
                  <a:gd name="T33" fmla="*/ 514 h 518"/>
                  <a:gd name="T34" fmla="*/ 223 w 1117"/>
                  <a:gd name="T35" fmla="*/ 518 h 518"/>
                  <a:gd name="T36" fmla="*/ 239 w 1117"/>
                  <a:gd name="T37" fmla="*/ 516 h 518"/>
                  <a:gd name="T38" fmla="*/ 253 w 1117"/>
                  <a:gd name="T39" fmla="*/ 508 h 518"/>
                  <a:gd name="T40" fmla="*/ 264 w 1117"/>
                  <a:gd name="T41" fmla="*/ 497 h 518"/>
                  <a:gd name="T42" fmla="*/ 271 w 1117"/>
                  <a:gd name="T43" fmla="*/ 482 h 518"/>
                  <a:gd name="T44" fmla="*/ 280 w 1117"/>
                  <a:gd name="T45" fmla="*/ 497 h 518"/>
                  <a:gd name="T46" fmla="*/ 291 w 1117"/>
                  <a:gd name="T47" fmla="*/ 508 h 518"/>
                  <a:gd name="T48" fmla="*/ 305 w 1117"/>
                  <a:gd name="T49" fmla="*/ 516 h 518"/>
                  <a:gd name="T50" fmla="*/ 320 w 1117"/>
                  <a:gd name="T51" fmla="*/ 518 h 518"/>
                  <a:gd name="T52" fmla="*/ 339 w 1117"/>
                  <a:gd name="T53" fmla="*/ 514 h 518"/>
                  <a:gd name="T54" fmla="*/ 356 w 1117"/>
                  <a:gd name="T55" fmla="*/ 503 h 518"/>
                  <a:gd name="T56" fmla="*/ 368 w 1117"/>
                  <a:gd name="T57" fmla="*/ 485 h 518"/>
                  <a:gd name="T58" fmla="*/ 372 w 1117"/>
                  <a:gd name="T59" fmla="*/ 465 h 518"/>
                  <a:gd name="T60" fmla="*/ 718 w 1117"/>
                  <a:gd name="T61" fmla="*/ 476 h 518"/>
                  <a:gd name="T62" fmla="*/ 727 w 1117"/>
                  <a:gd name="T63" fmla="*/ 494 h 518"/>
                  <a:gd name="T64" fmla="*/ 741 w 1117"/>
                  <a:gd name="T65" fmla="*/ 509 h 518"/>
                  <a:gd name="T66" fmla="*/ 759 w 1117"/>
                  <a:gd name="T67" fmla="*/ 517 h 518"/>
                  <a:gd name="T68" fmla="*/ 776 w 1117"/>
                  <a:gd name="T69" fmla="*/ 517 h 518"/>
                  <a:gd name="T70" fmla="*/ 792 w 1117"/>
                  <a:gd name="T71" fmla="*/ 512 h 518"/>
                  <a:gd name="T72" fmla="*/ 805 w 1117"/>
                  <a:gd name="T73" fmla="*/ 503 h 518"/>
                  <a:gd name="T74" fmla="*/ 814 w 1117"/>
                  <a:gd name="T75" fmla="*/ 490 h 518"/>
                  <a:gd name="T76" fmla="*/ 821 w 1117"/>
                  <a:gd name="T77" fmla="*/ 490 h 518"/>
                  <a:gd name="T78" fmla="*/ 831 w 1117"/>
                  <a:gd name="T79" fmla="*/ 503 h 518"/>
                  <a:gd name="T80" fmla="*/ 843 w 1117"/>
                  <a:gd name="T81" fmla="*/ 512 h 518"/>
                  <a:gd name="T82" fmla="*/ 858 w 1117"/>
                  <a:gd name="T83" fmla="*/ 517 h 518"/>
                  <a:gd name="T84" fmla="*/ 875 w 1117"/>
                  <a:gd name="T85" fmla="*/ 517 h 518"/>
                  <a:gd name="T86" fmla="*/ 894 w 1117"/>
                  <a:gd name="T87" fmla="*/ 509 h 518"/>
                  <a:gd name="T88" fmla="*/ 908 w 1117"/>
                  <a:gd name="T89" fmla="*/ 494 h 518"/>
                  <a:gd name="T90" fmla="*/ 916 w 1117"/>
                  <a:gd name="T91" fmla="*/ 476 h 518"/>
                  <a:gd name="T92" fmla="*/ 1112 w 1117"/>
                  <a:gd name="T93" fmla="*/ 465 h 518"/>
                  <a:gd name="T94" fmla="*/ 1112 w 1117"/>
                  <a:gd name="T95" fmla="*/ 351 h 51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117" h="518">
                    <a:moveTo>
                      <a:pt x="1112" y="351"/>
                    </a:moveTo>
                    <a:lnTo>
                      <a:pt x="1117" y="161"/>
                    </a:lnTo>
                    <a:lnTo>
                      <a:pt x="1116" y="152"/>
                    </a:lnTo>
                    <a:lnTo>
                      <a:pt x="1114" y="145"/>
                    </a:lnTo>
                    <a:lnTo>
                      <a:pt x="1110" y="138"/>
                    </a:lnTo>
                    <a:lnTo>
                      <a:pt x="1105" y="132"/>
                    </a:lnTo>
                    <a:lnTo>
                      <a:pt x="1099" y="126"/>
                    </a:lnTo>
                    <a:lnTo>
                      <a:pt x="1092" y="123"/>
                    </a:lnTo>
                    <a:lnTo>
                      <a:pt x="1086" y="122"/>
                    </a:lnTo>
                    <a:lnTo>
                      <a:pt x="1078" y="121"/>
                    </a:lnTo>
                    <a:lnTo>
                      <a:pt x="990" y="121"/>
                    </a:lnTo>
                    <a:lnTo>
                      <a:pt x="974" y="71"/>
                    </a:lnTo>
                    <a:lnTo>
                      <a:pt x="973" y="64"/>
                    </a:lnTo>
                    <a:lnTo>
                      <a:pt x="970" y="57"/>
                    </a:lnTo>
                    <a:lnTo>
                      <a:pt x="966" y="52"/>
                    </a:lnTo>
                    <a:lnTo>
                      <a:pt x="962" y="46"/>
                    </a:lnTo>
                    <a:lnTo>
                      <a:pt x="956" y="42"/>
                    </a:lnTo>
                    <a:lnTo>
                      <a:pt x="950" y="39"/>
                    </a:lnTo>
                    <a:lnTo>
                      <a:pt x="943" y="36"/>
                    </a:lnTo>
                    <a:lnTo>
                      <a:pt x="936" y="35"/>
                    </a:lnTo>
                    <a:lnTo>
                      <a:pt x="792" y="35"/>
                    </a:lnTo>
                    <a:lnTo>
                      <a:pt x="760" y="0"/>
                    </a:lnTo>
                    <a:lnTo>
                      <a:pt x="618" y="0"/>
                    </a:lnTo>
                    <a:lnTo>
                      <a:pt x="588" y="35"/>
                    </a:lnTo>
                    <a:lnTo>
                      <a:pt x="44" y="35"/>
                    </a:lnTo>
                    <a:lnTo>
                      <a:pt x="0" y="344"/>
                    </a:lnTo>
                    <a:lnTo>
                      <a:pt x="73" y="465"/>
                    </a:lnTo>
                    <a:lnTo>
                      <a:pt x="171" y="465"/>
                    </a:lnTo>
                    <a:lnTo>
                      <a:pt x="172" y="476"/>
                    </a:lnTo>
                    <a:lnTo>
                      <a:pt x="176" y="485"/>
                    </a:lnTo>
                    <a:lnTo>
                      <a:pt x="181" y="494"/>
                    </a:lnTo>
                    <a:lnTo>
                      <a:pt x="188" y="503"/>
                    </a:lnTo>
                    <a:lnTo>
                      <a:pt x="195" y="509"/>
                    </a:lnTo>
                    <a:lnTo>
                      <a:pt x="204" y="514"/>
                    </a:lnTo>
                    <a:lnTo>
                      <a:pt x="214" y="517"/>
                    </a:lnTo>
                    <a:lnTo>
                      <a:pt x="223" y="518"/>
                    </a:lnTo>
                    <a:lnTo>
                      <a:pt x="231" y="517"/>
                    </a:lnTo>
                    <a:lnTo>
                      <a:pt x="239" y="516"/>
                    </a:lnTo>
                    <a:lnTo>
                      <a:pt x="246" y="512"/>
                    </a:lnTo>
                    <a:lnTo>
                      <a:pt x="253" y="508"/>
                    </a:lnTo>
                    <a:lnTo>
                      <a:pt x="258" y="503"/>
                    </a:lnTo>
                    <a:lnTo>
                      <a:pt x="264" y="497"/>
                    </a:lnTo>
                    <a:lnTo>
                      <a:pt x="268" y="490"/>
                    </a:lnTo>
                    <a:lnTo>
                      <a:pt x="271" y="482"/>
                    </a:lnTo>
                    <a:lnTo>
                      <a:pt x="274" y="490"/>
                    </a:lnTo>
                    <a:lnTo>
                      <a:pt x="280" y="497"/>
                    </a:lnTo>
                    <a:lnTo>
                      <a:pt x="284" y="503"/>
                    </a:lnTo>
                    <a:lnTo>
                      <a:pt x="291" y="508"/>
                    </a:lnTo>
                    <a:lnTo>
                      <a:pt x="297" y="512"/>
                    </a:lnTo>
                    <a:lnTo>
                      <a:pt x="305" y="516"/>
                    </a:lnTo>
                    <a:lnTo>
                      <a:pt x="312" y="517"/>
                    </a:lnTo>
                    <a:lnTo>
                      <a:pt x="320" y="518"/>
                    </a:lnTo>
                    <a:lnTo>
                      <a:pt x="330" y="517"/>
                    </a:lnTo>
                    <a:lnTo>
                      <a:pt x="339" y="514"/>
                    </a:lnTo>
                    <a:lnTo>
                      <a:pt x="348" y="509"/>
                    </a:lnTo>
                    <a:lnTo>
                      <a:pt x="356" y="503"/>
                    </a:lnTo>
                    <a:lnTo>
                      <a:pt x="362" y="494"/>
                    </a:lnTo>
                    <a:lnTo>
                      <a:pt x="368" y="485"/>
                    </a:lnTo>
                    <a:lnTo>
                      <a:pt x="371" y="476"/>
                    </a:lnTo>
                    <a:lnTo>
                      <a:pt x="372" y="465"/>
                    </a:lnTo>
                    <a:lnTo>
                      <a:pt x="717" y="465"/>
                    </a:lnTo>
                    <a:lnTo>
                      <a:pt x="718" y="476"/>
                    </a:lnTo>
                    <a:lnTo>
                      <a:pt x="721" y="485"/>
                    </a:lnTo>
                    <a:lnTo>
                      <a:pt x="727" y="494"/>
                    </a:lnTo>
                    <a:lnTo>
                      <a:pt x="733" y="503"/>
                    </a:lnTo>
                    <a:lnTo>
                      <a:pt x="741" y="509"/>
                    </a:lnTo>
                    <a:lnTo>
                      <a:pt x="749" y="514"/>
                    </a:lnTo>
                    <a:lnTo>
                      <a:pt x="759" y="517"/>
                    </a:lnTo>
                    <a:lnTo>
                      <a:pt x="769" y="518"/>
                    </a:lnTo>
                    <a:lnTo>
                      <a:pt x="776" y="517"/>
                    </a:lnTo>
                    <a:lnTo>
                      <a:pt x="784" y="516"/>
                    </a:lnTo>
                    <a:lnTo>
                      <a:pt x="792" y="512"/>
                    </a:lnTo>
                    <a:lnTo>
                      <a:pt x="798" y="508"/>
                    </a:lnTo>
                    <a:lnTo>
                      <a:pt x="805" y="503"/>
                    </a:lnTo>
                    <a:lnTo>
                      <a:pt x="810" y="497"/>
                    </a:lnTo>
                    <a:lnTo>
                      <a:pt x="814" y="490"/>
                    </a:lnTo>
                    <a:lnTo>
                      <a:pt x="818" y="482"/>
                    </a:lnTo>
                    <a:lnTo>
                      <a:pt x="821" y="490"/>
                    </a:lnTo>
                    <a:lnTo>
                      <a:pt x="825" y="497"/>
                    </a:lnTo>
                    <a:lnTo>
                      <a:pt x="831" y="503"/>
                    </a:lnTo>
                    <a:lnTo>
                      <a:pt x="836" y="508"/>
                    </a:lnTo>
                    <a:lnTo>
                      <a:pt x="843" y="512"/>
                    </a:lnTo>
                    <a:lnTo>
                      <a:pt x="850" y="516"/>
                    </a:lnTo>
                    <a:lnTo>
                      <a:pt x="858" y="517"/>
                    </a:lnTo>
                    <a:lnTo>
                      <a:pt x="865" y="518"/>
                    </a:lnTo>
                    <a:lnTo>
                      <a:pt x="875" y="517"/>
                    </a:lnTo>
                    <a:lnTo>
                      <a:pt x="885" y="514"/>
                    </a:lnTo>
                    <a:lnTo>
                      <a:pt x="894" y="509"/>
                    </a:lnTo>
                    <a:lnTo>
                      <a:pt x="901" y="503"/>
                    </a:lnTo>
                    <a:lnTo>
                      <a:pt x="908" y="494"/>
                    </a:lnTo>
                    <a:lnTo>
                      <a:pt x="913" y="485"/>
                    </a:lnTo>
                    <a:lnTo>
                      <a:pt x="916" y="476"/>
                    </a:lnTo>
                    <a:lnTo>
                      <a:pt x="917" y="465"/>
                    </a:lnTo>
                    <a:lnTo>
                      <a:pt x="1112" y="465"/>
                    </a:lnTo>
                    <a:lnTo>
                      <a:pt x="1066" y="401"/>
                    </a:lnTo>
                    <a:lnTo>
                      <a:pt x="1112" y="3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0" name="Freeform 69"/>
              <p:cNvSpPr>
                <a:spLocks/>
              </p:cNvSpPr>
              <p:nvPr/>
            </p:nvSpPr>
            <p:spPr bwMode="auto">
              <a:xfrm>
                <a:off x="3888" y="1584"/>
                <a:ext cx="1038" cy="354"/>
              </a:xfrm>
              <a:custGeom>
                <a:avLst/>
                <a:gdLst>
                  <a:gd name="T0" fmla="*/ 1033 w 1038"/>
                  <a:gd name="T1" fmla="*/ 263 h 354"/>
                  <a:gd name="T2" fmla="*/ 976 w 1038"/>
                  <a:gd name="T3" fmla="*/ 325 h 354"/>
                  <a:gd name="T4" fmla="*/ 997 w 1038"/>
                  <a:gd name="T5" fmla="*/ 354 h 354"/>
                  <a:gd name="T6" fmla="*/ 53 w 1038"/>
                  <a:gd name="T7" fmla="*/ 354 h 354"/>
                  <a:gd name="T8" fmla="*/ 12 w 1038"/>
                  <a:gd name="T9" fmla="*/ 287 h 354"/>
                  <a:gd name="T10" fmla="*/ 869 w 1038"/>
                  <a:gd name="T11" fmla="*/ 287 h 354"/>
                  <a:gd name="T12" fmla="*/ 842 w 1038"/>
                  <a:gd name="T13" fmla="*/ 249 h 354"/>
                  <a:gd name="T14" fmla="*/ 0 w 1038"/>
                  <a:gd name="T15" fmla="*/ 249 h 354"/>
                  <a:gd name="T16" fmla="*/ 36 w 1038"/>
                  <a:gd name="T17" fmla="*/ 0 h 354"/>
                  <a:gd name="T18" fmla="*/ 895 w 1038"/>
                  <a:gd name="T19" fmla="*/ 0 h 354"/>
                  <a:gd name="T20" fmla="*/ 895 w 1038"/>
                  <a:gd name="T21" fmla="*/ 0 h 354"/>
                  <a:gd name="T22" fmla="*/ 895 w 1038"/>
                  <a:gd name="T23" fmla="*/ 1 h 354"/>
                  <a:gd name="T24" fmla="*/ 895 w 1038"/>
                  <a:gd name="T25" fmla="*/ 1 h 354"/>
                  <a:gd name="T26" fmla="*/ 895 w 1038"/>
                  <a:gd name="T27" fmla="*/ 2 h 354"/>
                  <a:gd name="T28" fmla="*/ 895 w 1038"/>
                  <a:gd name="T29" fmla="*/ 5 h 354"/>
                  <a:gd name="T30" fmla="*/ 904 w 1038"/>
                  <a:gd name="T31" fmla="*/ 26 h 354"/>
                  <a:gd name="T32" fmla="*/ 788 w 1038"/>
                  <a:gd name="T33" fmla="*/ 26 h 354"/>
                  <a:gd name="T34" fmla="*/ 816 w 1038"/>
                  <a:gd name="T35" fmla="*/ 83 h 354"/>
                  <a:gd name="T36" fmla="*/ 1037 w 1038"/>
                  <a:gd name="T37" fmla="*/ 85 h 354"/>
                  <a:gd name="T38" fmla="*/ 1037 w 1038"/>
                  <a:gd name="T39" fmla="*/ 85 h 354"/>
                  <a:gd name="T40" fmla="*/ 1038 w 1038"/>
                  <a:gd name="T41" fmla="*/ 86 h 354"/>
                  <a:gd name="T42" fmla="*/ 1038 w 1038"/>
                  <a:gd name="T43" fmla="*/ 86 h 354"/>
                  <a:gd name="T44" fmla="*/ 1038 w 1038"/>
                  <a:gd name="T45" fmla="*/ 87 h 354"/>
                  <a:gd name="T46" fmla="*/ 1033 w 1038"/>
                  <a:gd name="T47" fmla="*/ 263 h 35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038" h="354">
                    <a:moveTo>
                      <a:pt x="1033" y="263"/>
                    </a:moveTo>
                    <a:lnTo>
                      <a:pt x="976" y="325"/>
                    </a:lnTo>
                    <a:lnTo>
                      <a:pt x="997" y="354"/>
                    </a:lnTo>
                    <a:lnTo>
                      <a:pt x="53" y="354"/>
                    </a:lnTo>
                    <a:lnTo>
                      <a:pt x="12" y="287"/>
                    </a:lnTo>
                    <a:lnTo>
                      <a:pt x="869" y="287"/>
                    </a:lnTo>
                    <a:lnTo>
                      <a:pt x="842" y="249"/>
                    </a:lnTo>
                    <a:lnTo>
                      <a:pt x="0" y="249"/>
                    </a:lnTo>
                    <a:lnTo>
                      <a:pt x="36" y="0"/>
                    </a:lnTo>
                    <a:lnTo>
                      <a:pt x="895" y="0"/>
                    </a:lnTo>
                    <a:lnTo>
                      <a:pt x="895" y="1"/>
                    </a:lnTo>
                    <a:lnTo>
                      <a:pt x="895" y="2"/>
                    </a:lnTo>
                    <a:lnTo>
                      <a:pt x="895" y="5"/>
                    </a:lnTo>
                    <a:lnTo>
                      <a:pt x="904" y="26"/>
                    </a:lnTo>
                    <a:lnTo>
                      <a:pt x="788" y="26"/>
                    </a:lnTo>
                    <a:lnTo>
                      <a:pt x="816" y="83"/>
                    </a:lnTo>
                    <a:lnTo>
                      <a:pt x="1037" y="85"/>
                    </a:lnTo>
                    <a:lnTo>
                      <a:pt x="1038" y="86"/>
                    </a:lnTo>
                    <a:lnTo>
                      <a:pt x="1038" y="87"/>
                    </a:lnTo>
                    <a:lnTo>
                      <a:pt x="1033" y="263"/>
                    </a:lnTo>
                    <a:close/>
                  </a:path>
                </a:pathLst>
              </a:custGeom>
              <a:solidFill>
                <a:srgbClr val="3FB2E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1" name="Freeform 70"/>
              <p:cNvSpPr>
                <a:spLocks/>
              </p:cNvSpPr>
              <p:nvPr/>
            </p:nvSpPr>
            <p:spPr bwMode="auto">
              <a:xfrm>
                <a:off x="4873" y="1694"/>
                <a:ext cx="35" cy="75"/>
              </a:xfrm>
              <a:custGeom>
                <a:avLst/>
                <a:gdLst>
                  <a:gd name="T0" fmla="*/ 17 w 35"/>
                  <a:gd name="T1" fmla="*/ 0 h 75"/>
                  <a:gd name="T2" fmla="*/ 11 w 35"/>
                  <a:gd name="T3" fmla="*/ 3 h 75"/>
                  <a:gd name="T4" fmla="*/ 5 w 35"/>
                  <a:gd name="T5" fmla="*/ 11 h 75"/>
                  <a:gd name="T6" fmla="*/ 1 w 35"/>
                  <a:gd name="T7" fmla="*/ 24 h 75"/>
                  <a:gd name="T8" fmla="*/ 0 w 35"/>
                  <a:gd name="T9" fmla="*/ 38 h 75"/>
                  <a:gd name="T10" fmla="*/ 1 w 35"/>
                  <a:gd name="T11" fmla="*/ 53 h 75"/>
                  <a:gd name="T12" fmla="*/ 5 w 35"/>
                  <a:gd name="T13" fmla="*/ 64 h 75"/>
                  <a:gd name="T14" fmla="*/ 11 w 35"/>
                  <a:gd name="T15" fmla="*/ 71 h 75"/>
                  <a:gd name="T16" fmla="*/ 17 w 35"/>
                  <a:gd name="T17" fmla="*/ 75 h 75"/>
                  <a:gd name="T18" fmla="*/ 24 w 35"/>
                  <a:gd name="T19" fmla="*/ 71 h 75"/>
                  <a:gd name="T20" fmla="*/ 29 w 35"/>
                  <a:gd name="T21" fmla="*/ 64 h 75"/>
                  <a:gd name="T22" fmla="*/ 34 w 35"/>
                  <a:gd name="T23" fmla="*/ 53 h 75"/>
                  <a:gd name="T24" fmla="*/ 35 w 35"/>
                  <a:gd name="T25" fmla="*/ 38 h 75"/>
                  <a:gd name="T26" fmla="*/ 34 w 35"/>
                  <a:gd name="T27" fmla="*/ 24 h 75"/>
                  <a:gd name="T28" fmla="*/ 29 w 35"/>
                  <a:gd name="T29" fmla="*/ 11 h 75"/>
                  <a:gd name="T30" fmla="*/ 24 w 35"/>
                  <a:gd name="T31" fmla="*/ 3 h 75"/>
                  <a:gd name="T32" fmla="*/ 17 w 35"/>
                  <a:gd name="T33" fmla="*/ 0 h 7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5" h="75">
                    <a:moveTo>
                      <a:pt x="17" y="0"/>
                    </a:moveTo>
                    <a:lnTo>
                      <a:pt x="11" y="3"/>
                    </a:lnTo>
                    <a:lnTo>
                      <a:pt x="5" y="11"/>
                    </a:lnTo>
                    <a:lnTo>
                      <a:pt x="1" y="24"/>
                    </a:lnTo>
                    <a:lnTo>
                      <a:pt x="0" y="38"/>
                    </a:lnTo>
                    <a:lnTo>
                      <a:pt x="1" y="53"/>
                    </a:lnTo>
                    <a:lnTo>
                      <a:pt x="5" y="64"/>
                    </a:lnTo>
                    <a:lnTo>
                      <a:pt x="11" y="71"/>
                    </a:lnTo>
                    <a:lnTo>
                      <a:pt x="17" y="75"/>
                    </a:lnTo>
                    <a:lnTo>
                      <a:pt x="24" y="71"/>
                    </a:lnTo>
                    <a:lnTo>
                      <a:pt x="29" y="64"/>
                    </a:lnTo>
                    <a:lnTo>
                      <a:pt x="34" y="53"/>
                    </a:lnTo>
                    <a:lnTo>
                      <a:pt x="35" y="38"/>
                    </a:lnTo>
                    <a:lnTo>
                      <a:pt x="34" y="24"/>
                    </a:lnTo>
                    <a:lnTo>
                      <a:pt x="29" y="11"/>
                    </a:lnTo>
                    <a:lnTo>
                      <a:pt x="24" y="3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2" name="Freeform 71"/>
              <p:cNvSpPr>
                <a:spLocks/>
              </p:cNvSpPr>
              <p:nvPr/>
            </p:nvSpPr>
            <p:spPr bwMode="auto">
              <a:xfrm>
                <a:off x="4481" y="1614"/>
                <a:ext cx="189" cy="49"/>
              </a:xfrm>
              <a:custGeom>
                <a:avLst/>
                <a:gdLst>
                  <a:gd name="T0" fmla="*/ 23 w 189"/>
                  <a:gd name="T1" fmla="*/ 49 h 49"/>
                  <a:gd name="T2" fmla="*/ 0 w 189"/>
                  <a:gd name="T3" fmla="*/ 0 h 49"/>
                  <a:gd name="T4" fmla="*/ 162 w 189"/>
                  <a:gd name="T5" fmla="*/ 0 h 49"/>
                  <a:gd name="T6" fmla="*/ 189 w 189"/>
                  <a:gd name="T7" fmla="*/ 49 h 49"/>
                  <a:gd name="T8" fmla="*/ 23 w 189"/>
                  <a:gd name="T9" fmla="*/ 49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9" h="49">
                    <a:moveTo>
                      <a:pt x="23" y="49"/>
                    </a:moveTo>
                    <a:lnTo>
                      <a:pt x="0" y="0"/>
                    </a:lnTo>
                    <a:lnTo>
                      <a:pt x="162" y="0"/>
                    </a:lnTo>
                    <a:lnTo>
                      <a:pt x="189" y="49"/>
                    </a:lnTo>
                    <a:lnTo>
                      <a:pt x="23" y="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11" name="Group 72"/>
            <p:cNvGrpSpPr>
              <a:grpSpLocks/>
            </p:cNvGrpSpPr>
            <p:nvPr/>
          </p:nvGrpSpPr>
          <p:grpSpPr bwMode="auto">
            <a:xfrm>
              <a:off x="1728" y="1008"/>
              <a:ext cx="1073" cy="483"/>
              <a:chOff x="2375" y="2170"/>
              <a:chExt cx="1073" cy="483"/>
            </a:xfrm>
          </p:grpSpPr>
          <p:sp>
            <p:nvSpPr>
              <p:cNvPr id="12312" name="Freeform 73"/>
              <p:cNvSpPr>
                <a:spLocks/>
              </p:cNvSpPr>
              <p:nvPr/>
            </p:nvSpPr>
            <p:spPr bwMode="auto">
              <a:xfrm>
                <a:off x="2375" y="2170"/>
                <a:ext cx="1073" cy="483"/>
              </a:xfrm>
              <a:custGeom>
                <a:avLst/>
                <a:gdLst>
                  <a:gd name="T0" fmla="*/ 245 w 1073"/>
                  <a:gd name="T1" fmla="*/ 482 h 483"/>
                  <a:gd name="T2" fmla="*/ 260 w 1073"/>
                  <a:gd name="T3" fmla="*/ 477 h 483"/>
                  <a:gd name="T4" fmla="*/ 272 w 1073"/>
                  <a:gd name="T5" fmla="*/ 468 h 483"/>
                  <a:gd name="T6" fmla="*/ 282 w 1073"/>
                  <a:gd name="T7" fmla="*/ 455 h 483"/>
                  <a:gd name="T8" fmla="*/ 288 w 1073"/>
                  <a:gd name="T9" fmla="*/ 455 h 483"/>
                  <a:gd name="T10" fmla="*/ 298 w 1073"/>
                  <a:gd name="T11" fmla="*/ 468 h 483"/>
                  <a:gd name="T12" fmla="*/ 311 w 1073"/>
                  <a:gd name="T13" fmla="*/ 477 h 483"/>
                  <a:gd name="T14" fmla="*/ 326 w 1073"/>
                  <a:gd name="T15" fmla="*/ 482 h 483"/>
                  <a:gd name="T16" fmla="*/ 344 w 1073"/>
                  <a:gd name="T17" fmla="*/ 482 h 483"/>
                  <a:gd name="T18" fmla="*/ 362 w 1073"/>
                  <a:gd name="T19" fmla="*/ 474 h 483"/>
                  <a:gd name="T20" fmla="*/ 376 w 1073"/>
                  <a:gd name="T21" fmla="*/ 459 h 483"/>
                  <a:gd name="T22" fmla="*/ 385 w 1073"/>
                  <a:gd name="T23" fmla="*/ 441 h 483"/>
                  <a:gd name="T24" fmla="*/ 734 w 1073"/>
                  <a:gd name="T25" fmla="*/ 430 h 483"/>
                  <a:gd name="T26" fmla="*/ 739 w 1073"/>
                  <a:gd name="T27" fmla="*/ 450 h 483"/>
                  <a:gd name="T28" fmla="*/ 750 w 1073"/>
                  <a:gd name="T29" fmla="*/ 468 h 483"/>
                  <a:gd name="T30" fmla="*/ 767 w 1073"/>
                  <a:gd name="T31" fmla="*/ 479 h 483"/>
                  <a:gd name="T32" fmla="*/ 786 w 1073"/>
                  <a:gd name="T33" fmla="*/ 483 h 483"/>
                  <a:gd name="T34" fmla="*/ 801 w 1073"/>
                  <a:gd name="T35" fmla="*/ 481 h 483"/>
                  <a:gd name="T36" fmla="*/ 816 w 1073"/>
                  <a:gd name="T37" fmla="*/ 473 h 483"/>
                  <a:gd name="T38" fmla="*/ 827 w 1073"/>
                  <a:gd name="T39" fmla="*/ 462 h 483"/>
                  <a:gd name="T40" fmla="*/ 835 w 1073"/>
                  <a:gd name="T41" fmla="*/ 447 h 483"/>
                  <a:gd name="T42" fmla="*/ 843 w 1073"/>
                  <a:gd name="T43" fmla="*/ 462 h 483"/>
                  <a:gd name="T44" fmla="*/ 853 w 1073"/>
                  <a:gd name="T45" fmla="*/ 473 h 483"/>
                  <a:gd name="T46" fmla="*/ 868 w 1073"/>
                  <a:gd name="T47" fmla="*/ 481 h 483"/>
                  <a:gd name="T48" fmla="*/ 883 w 1073"/>
                  <a:gd name="T49" fmla="*/ 483 h 483"/>
                  <a:gd name="T50" fmla="*/ 902 w 1073"/>
                  <a:gd name="T51" fmla="*/ 479 h 483"/>
                  <a:gd name="T52" fmla="*/ 919 w 1073"/>
                  <a:gd name="T53" fmla="*/ 468 h 483"/>
                  <a:gd name="T54" fmla="*/ 930 w 1073"/>
                  <a:gd name="T55" fmla="*/ 450 h 483"/>
                  <a:gd name="T56" fmla="*/ 935 w 1073"/>
                  <a:gd name="T57" fmla="*/ 430 h 483"/>
                  <a:gd name="T58" fmla="*/ 994 w 1073"/>
                  <a:gd name="T59" fmla="*/ 302 h 483"/>
                  <a:gd name="T60" fmla="*/ 59 w 1073"/>
                  <a:gd name="T61" fmla="*/ 0 h 483"/>
                  <a:gd name="T62" fmla="*/ 74 w 1073"/>
                  <a:gd name="T63" fmla="*/ 430 h 483"/>
                  <a:gd name="T64" fmla="*/ 187 w 1073"/>
                  <a:gd name="T65" fmla="*/ 441 h 483"/>
                  <a:gd name="T66" fmla="*/ 195 w 1073"/>
                  <a:gd name="T67" fmla="*/ 459 h 483"/>
                  <a:gd name="T68" fmla="*/ 209 w 1073"/>
                  <a:gd name="T69" fmla="*/ 474 h 483"/>
                  <a:gd name="T70" fmla="*/ 228 w 1073"/>
                  <a:gd name="T71" fmla="*/ 482 h 48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073" h="483">
                    <a:moveTo>
                      <a:pt x="237" y="483"/>
                    </a:moveTo>
                    <a:lnTo>
                      <a:pt x="245" y="482"/>
                    </a:lnTo>
                    <a:lnTo>
                      <a:pt x="253" y="481"/>
                    </a:lnTo>
                    <a:lnTo>
                      <a:pt x="260" y="477"/>
                    </a:lnTo>
                    <a:lnTo>
                      <a:pt x="267" y="473"/>
                    </a:lnTo>
                    <a:lnTo>
                      <a:pt x="272" y="468"/>
                    </a:lnTo>
                    <a:lnTo>
                      <a:pt x="278" y="462"/>
                    </a:lnTo>
                    <a:lnTo>
                      <a:pt x="282" y="455"/>
                    </a:lnTo>
                    <a:lnTo>
                      <a:pt x="285" y="447"/>
                    </a:lnTo>
                    <a:lnTo>
                      <a:pt x="288" y="455"/>
                    </a:lnTo>
                    <a:lnTo>
                      <a:pt x="294" y="462"/>
                    </a:lnTo>
                    <a:lnTo>
                      <a:pt x="298" y="468"/>
                    </a:lnTo>
                    <a:lnTo>
                      <a:pt x="305" y="473"/>
                    </a:lnTo>
                    <a:lnTo>
                      <a:pt x="311" y="477"/>
                    </a:lnTo>
                    <a:lnTo>
                      <a:pt x="319" y="481"/>
                    </a:lnTo>
                    <a:lnTo>
                      <a:pt x="326" y="482"/>
                    </a:lnTo>
                    <a:lnTo>
                      <a:pt x="334" y="483"/>
                    </a:lnTo>
                    <a:lnTo>
                      <a:pt x="344" y="482"/>
                    </a:lnTo>
                    <a:lnTo>
                      <a:pt x="354" y="479"/>
                    </a:lnTo>
                    <a:lnTo>
                      <a:pt x="362" y="474"/>
                    </a:lnTo>
                    <a:lnTo>
                      <a:pt x="370" y="468"/>
                    </a:lnTo>
                    <a:lnTo>
                      <a:pt x="376" y="459"/>
                    </a:lnTo>
                    <a:lnTo>
                      <a:pt x="382" y="450"/>
                    </a:lnTo>
                    <a:lnTo>
                      <a:pt x="385" y="441"/>
                    </a:lnTo>
                    <a:lnTo>
                      <a:pt x="386" y="430"/>
                    </a:lnTo>
                    <a:lnTo>
                      <a:pt x="734" y="430"/>
                    </a:lnTo>
                    <a:lnTo>
                      <a:pt x="735" y="441"/>
                    </a:lnTo>
                    <a:lnTo>
                      <a:pt x="739" y="450"/>
                    </a:lnTo>
                    <a:lnTo>
                      <a:pt x="744" y="459"/>
                    </a:lnTo>
                    <a:lnTo>
                      <a:pt x="750" y="468"/>
                    </a:lnTo>
                    <a:lnTo>
                      <a:pt x="758" y="474"/>
                    </a:lnTo>
                    <a:lnTo>
                      <a:pt x="767" y="479"/>
                    </a:lnTo>
                    <a:lnTo>
                      <a:pt x="776" y="482"/>
                    </a:lnTo>
                    <a:lnTo>
                      <a:pt x="786" y="483"/>
                    </a:lnTo>
                    <a:lnTo>
                      <a:pt x="794" y="482"/>
                    </a:lnTo>
                    <a:lnTo>
                      <a:pt x="801" y="481"/>
                    </a:lnTo>
                    <a:lnTo>
                      <a:pt x="809" y="477"/>
                    </a:lnTo>
                    <a:lnTo>
                      <a:pt x="816" y="473"/>
                    </a:lnTo>
                    <a:lnTo>
                      <a:pt x="822" y="468"/>
                    </a:lnTo>
                    <a:lnTo>
                      <a:pt x="827" y="462"/>
                    </a:lnTo>
                    <a:lnTo>
                      <a:pt x="832" y="455"/>
                    </a:lnTo>
                    <a:lnTo>
                      <a:pt x="835" y="447"/>
                    </a:lnTo>
                    <a:lnTo>
                      <a:pt x="838" y="455"/>
                    </a:lnTo>
                    <a:lnTo>
                      <a:pt x="843" y="462"/>
                    </a:lnTo>
                    <a:lnTo>
                      <a:pt x="848" y="468"/>
                    </a:lnTo>
                    <a:lnTo>
                      <a:pt x="853" y="473"/>
                    </a:lnTo>
                    <a:lnTo>
                      <a:pt x="860" y="477"/>
                    </a:lnTo>
                    <a:lnTo>
                      <a:pt x="868" y="481"/>
                    </a:lnTo>
                    <a:lnTo>
                      <a:pt x="875" y="482"/>
                    </a:lnTo>
                    <a:lnTo>
                      <a:pt x="883" y="483"/>
                    </a:lnTo>
                    <a:lnTo>
                      <a:pt x="893" y="482"/>
                    </a:lnTo>
                    <a:lnTo>
                      <a:pt x="902" y="479"/>
                    </a:lnTo>
                    <a:lnTo>
                      <a:pt x="911" y="474"/>
                    </a:lnTo>
                    <a:lnTo>
                      <a:pt x="919" y="468"/>
                    </a:lnTo>
                    <a:lnTo>
                      <a:pt x="925" y="459"/>
                    </a:lnTo>
                    <a:lnTo>
                      <a:pt x="930" y="450"/>
                    </a:lnTo>
                    <a:lnTo>
                      <a:pt x="934" y="441"/>
                    </a:lnTo>
                    <a:lnTo>
                      <a:pt x="935" y="430"/>
                    </a:lnTo>
                    <a:lnTo>
                      <a:pt x="1073" y="430"/>
                    </a:lnTo>
                    <a:lnTo>
                      <a:pt x="994" y="302"/>
                    </a:lnTo>
                    <a:lnTo>
                      <a:pt x="1038" y="0"/>
                    </a:lnTo>
                    <a:lnTo>
                      <a:pt x="59" y="0"/>
                    </a:lnTo>
                    <a:lnTo>
                      <a:pt x="0" y="309"/>
                    </a:lnTo>
                    <a:lnTo>
                      <a:pt x="74" y="430"/>
                    </a:lnTo>
                    <a:lnTo>
                      <a:pt x="185" y="430"/>
                    </a:lnTo>
                    <a:lnTo>
                      <a:pt x="187" y="441"/>
                    </a:lnTo>
                    <a:lnTo>
                      <a:pt x="190" y="450"/>
                    </a:lnTo>
                    <a:lnTo>
                      <a:pt x="195" y="459"/>
                    </a:lnTo>
                    <a:lnTo>
                      <a:pt x="202" y="468"/>
                    </a:lnTo>
                    <a:lnTo>
                      <a:pt x="209" y="474"/>
                    </a:lnTo>
                    <a:lnTo>
                      <a:pt x="218" y="479"/>
                    </a:lnTo>
                    <a:lnTo>
                      <a:pt x="228" y="482"/>
                    </a:lnTo>
                    <a:lnTo>
                      <a:pt x="237" y="4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3" name="Freeform 74"/>
              <p:cNvSpPr>
                <a:spLocks/>
              </p:cNvSpPr>
              <p:nvPr/>
            </p:nvSpPr>
            <p:spPr bwMode="auto">
              <a:xfrm>
                <a:off x="2415" y="2208"/>
                <a:ext cx="965" cy="354"/>
              </a:xfrm>
              <a:custGeom>
                <a:avLst/>
                <a:gdLst>
                  <a:gd name="T0" fmla="*/ 0 w 965"/>
                  <a:gd name="T1" fmla="*/ 264 h 354"/>
                  <a:gd name="T2" fmla="*/ 50 w 965"/>
                  <a:gd name="T3" fmla="*/ 0 h 354"/>
                  <a:gd name="T4" fmla="*/ 954 w 965"/>
                  <a:gd name="T5" fmla="*/ 0 h 354"/>
                  <a:gd name="T6" fmla="*/ 918 w 965"/>
                  <a:gd name="T7" fmla="*/ 249 h 354"/>
                  <a:gd name="T8" fmla="*/ 131 w 965"/>
                  <a:gd name="T9" fmla="*/ 249 h 354"/>
                  <a:gd name="T10" fmla="*/ 161 w 965"/>
                  <a:gd name="T11" fmla="*/ 287 h 354"/>
                  <a:gd name="T12" fmla="*/ 924 w 965"/>
                  <a:gd name="T13" fmla="*/ 287 h 354"/>
                  <a:gd name="T14" fmla="*/ 965 w 965"/>
                  <a:gd name="T15" fmla="*/ 354 h 354"/>
                  <a:gd name="T16" fmla="*/ 55 w 965"/>
                  <a:gd name="T17" fmla="*/ 354 h 354"/>
                  <a:gd name="T18" fmla="*/ 0 w 965"/>
                  <a:gd name="T19" fmla="*/ 264 h 3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65" h="354">
                    <a:moveTo>
                      <a:pt x="0" y="264"/>
                    </a:moveTo>
                    <a:lnTo>
                      <a:pt x="50" y="0"/>
                    </a:lnTo>
                    <a:lnTo>
                      <a:pt x="954" y="0"/>
                    </a:lnTo>
                    <a:lnTo>
                      <a:pt x="918" y="249"/>
                    </a:lnTo>
                    <a:lnTo>
                      <a:pt x="131" y="249"/>
                    </a:lnTo>
                    <a:lnTo>
                      <a:pt x="161" y="287"/>
                    </a:lnTo>
                    <a:lnTo>
                      <a:pt x="924" y="287"/>
                    </a:lnTo>
                    <a:lnTo>
                      <a:pt x="965" y="354"/>
                    </a:lnTo>
                    <a:lnTo>
                      <a:pt x="55" y="354"/>
                    </a:lnTo>
                    <a:lnTo>
                      <a:pt x="0" y="264"/>
                    </a:lnTo>
                    <a:close/>
                  </a:path>
                </a:pathLst>
              </a:custGeom>
              <a:solidFill>
                <a:srgbClr val="3FB2E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4" name="Freeform 75"/>
              <p:cNvSpPr>
                <a:spLocks/>
              </p:cNvSpPr>
              <p:nvPr/>
            </p:nvSpPr>
            <p:spPr bwMode="auto">
              <a:xfrm>
                <a:off x="2650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2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5" name="Freeform 76"/>
              <p:cNvSpPr>
                <a:spLocks/>
              </p:cNvSpPr>
              <p:nvPr/>
            </p:nvSpPr>
            <p:spPr bwMode="auto">
              <a:xfrm>
                <a:off x="2481" y="2262"/>
                <a:ext cx="138" cy="110"/>
              </a:xfrm>
              <a:custGeom>
                <a:avLst/>
                <a:gdLst>
                  <a:gd name="T0" fmla="*/ 122 w 138"/>
                  <a:gd name="T1" fmla="*/ 110 h 110"/>
                  <a:gd name="T2" fmla="*/ 138 w 138"/>
                  <a:gd name="T3" fmla="*/ 0 h 110"/>
                  <a:gd name="T4" fmla="*/ 15 w 138"/>
                  <a:gd name="T5" fmla="*/ 0 h 110"/>
                  <a:gd name="T6" fmla="*/ 0 w 138"/>
                  <a:gd name="T7" fmla="*/ 110 h 110"/>
                  <a:gd name="T8" fmla="*/ 122 w 138"/>
                  <a:gd name="T9" fmla="*/ 11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22" y="110"/>
                    </a:moveTo>
                    <a:lnTo>
                      <a:pt x="138" y="0"/>
                    </a:lnTo>
                    <a:lnTo>
                      <a:pt x="15" y="0"/>
                    </a:lnTo>
                    <a:lnTo>
                      <a:pt x="0" y="110"/>
                    </a:lnTo>
                    <a:lnTo>
                      <a:pt x="122" y="1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6" name="Freeform 77"/>
              <p:cNvSpPr>
                <a:spLocks/>
              </p:cNvSpPr>
              <p:nvPr/>
            </p:nvSpPr>
            <p:spPr bwMode="auto">
              <a:xfrm>
                <a:off x="2820" y="2262"/>
                <a:ext cx="137" cy="110"/>
              </a:xfrm>
              <a:custGeom>
                <a:avLst/>
                <a:gdLst>
                  <a:gd name="T0" fmla="*/ 137 w 137"/>
                  <a:gd name="T1" fmla="*/ 0 h 110"/>
                  <a:gd name="T2" fmla="*/ 16 w 137"/>
                  <a:gd name="T3" fmla="*/ 0 h 110"/>
                  <a:gd name="T4" fmla="*/ 0 w 137"/>
                  <a:gd name="T5" fmla="*/ 110 h 110"/>
                  <a:gd name="T6" fmla="*/ 122 w 137"/>
                  <a:gd name="T7" fmla="*/ 110 h 110"/>
                  <a:gd name="T8" fmla="*/ 137 w 137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110">
                    <a:moveTo>
                      <a:pt x="137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7" name="Freeform 78"/>
              <p:cNvSpPr>
                <a:spLocks/>
              </p:cNvSpPr>
              <p:nvPr/>
            </p:nvSpPr>
            <p:spPr bwMode="auto">
              <a:xfrm>
                <a:off x="2989" y="2262"/>
                <a:ext cx="136" cy="110"/>
              </a:xfrm>
              <a:custGeom>
                <a:avLst/>
                <a:gdLst>
                  <a:gd name="T0" fmla="*/ 136 w 136"/>
                  <a:gd name="T1" fmla="*/ 0 h 110"/>
                  <a:gd name="T2" fmla="*/ 16 w 136"/>
                  <a:gd name="T3" fmla="*/ 0 h 110"/>
                  <a:gd name="T4" fmla="*/ 0 w 136"/>
                  <a:gd name="T5" fmla="*/ 110 h 110"/>
                  <a:gd name="T6" fmla="*/ 121 w 136"/>
                  <a:gd name="T7" fmla="*/ 110 h 110"/>
                  <a:gd name="T8" fmla="*/ 136 w 136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" h="110">
                    <a:moveTo>
                      <a:pt x="136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1" y="11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8" name="Freeform 79"/>
              <p:cNvSpPr>
                <a:spLocks/>
              </p:cNvSpPr>
              <p:nvPr/>
            </p:nvSpPr>
            <p:spPr bwMode="auto">
              <a:xfrm>
                <a:off x="3162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3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3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314183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229600" cy="533400"/>
          </a:xfrm>
        </p:spPr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Techniques for Recovering from Deadlock</a:t>
            </a:r>
            <a:endParaRPr lang="en-US" altLang="ko-KR" dirty="0">
              <a:ea typeface="굴림" panose="020B0600000101010101" pitchFamily="34" charset="-127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11658600" cy="5791200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Terminate thread, force it to give up resources</a:t>
            </a:r>
          </a:p>
          <a:p>
            <a:pPr lvl="1"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In Bridge example, Godzilla picks up a car, hurls it into the river.  Deadlock solved!</a:t>
            </a:r>
          </a:p>
          <a:p>
            <a:pPr lvl="1"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Hold </a:t>
            </a:r>
            <a:r>
              <a:rPr lang="en-US" altLang="ko-KR" dirty="0">
                <a:ea typeface="굴림" panose="020B0600000101010101" pitchFamily="34" charset="-127"/>
              </a:rPr>
              <a:t>dining </a:t>
            </a:r>
            <a:r>
              <a:rPr lang="en-US" altLang="ko-KR" dirty="0" smtClean="0">
                <a:ea typeface="굴림" panose="020B0600000101010101" pitchFamily="34" charset="-127"/>
              </a:rPr>
              <a:t>lawyer in contempt and take away in handcuffs</a:t>
            </a:r>
            <a:endParaRPr lang="en-US" altLang="ko-KR" dirty="0">
              <a:ea typeface="굴림" panose="020B0600000101010101" pitchFamily="34" charset="-127"/>
            </a:endParaRPr>
          </a:p>
          <a:p>
            <a:pPr lvl="1"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But, not always possible – killing a thread holding a mutex leaves world inconsistent</a:t>
            </a:r>
          </a:p>
          <a:p>
            <a:pPr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Preempt resources without killing off thread </a:t>
            </a:r>
          </a:p>
          <a:p>
            <a:pPr lvl="1"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Take away resources from thread temporarily</a:t>
            </a:r>
          </a:p>
          <a:p>
            <a:pPr lvl="1"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Doesn’t always fit with semantics of computation</a:t>
            </a:r>
          </a:p>
          <a:p>
            <a:pPr>
              <a:spcBef>
                <a:spcPct val="20000"/>
              </a:spcBef>
            </a:pP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Roll back actions of deadlocked threads </a:t>
            </a:r>
          </a:p>
          <a:p>
            <a:pPr lvl="1">
              <a:spcBef>
                <a:spcPct val="20000"/>
              </a:spcBef>
            </a:pP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Hit the rewind button on TiVo, pretend last few minutes never happened</a:t>
            </a:r>
          </a:p>
          <a:p>
            <a:pPr lvl="1">
              <a:spcBef>
                <a:spcPct val="20000"/>
              </a:spcBef>
            </a:pP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For bridge example, make one car roll backwards (may require others behind him)</a:t>
            </a:r>
          </a:p>
          <a:p>
            <a:pPr lvl="1">
              <a:spcBef>
                <a:spcPct val="20000"/>
              </a:spcBef>
            </a:pP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Common technique in databases (transactions)</a:t>
            </a:r>
          </a:p>
          <a:p>
            <a:pPr lvl="1">
              <a:spcBef>
                <a:spcPct val="20000"/>
              </a:spcBef>
            </a:pP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Of course, if you restart in exactly the same way, may reenter deadlock once again</a:t>
            </a:r>
          </a:p>
          <a:p>
            <a:pPr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Many operating systems use other options</a:t>
            </a:r>
          </a:p>
        </p:txBody>
      </p:sp>
    </p:spTree>
    <p:extLst>
      <p:ext uri="{BB962C8B-B14F-4D97-AF65-F5344CB8AC3E}">
        <p14:creationId xmlns:p14="http://schemas.microsoft.com/office/powerpoint/2010/main" val="39206147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36D5C-D0BF-45AD-91F7-BC556BD49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152400"/>
            <a:ext cx="10566400" cy="533400"/>
          </a:xfrm>
        </p:spPr>
        <p:txBody>
          <a:bodyPr/>
          <a:lstStyle/>
          <a:p>
            <a:r>
              <a:rPr lang="en-US" dirty="0" smtClean="0"/>
              <a:t>Another view of virtual memory: Pre-empting Resources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12800" y="3276600"/>
            <a:ext cx="10566400" cy="2743200"/>
          </a:xfrm>
        </p:spPr>
        <p:txBody>
          <a:bodyPr/>
          <a:lstStyle/>
          <a:p>
            <a:r>
              <a:rPr lang="en-US" smtClean="0">
                <a:latin typeface="Gill Sans Light"/>
                <a:cs typeface="Arial" panose="020B0604020202020204" pitchFamily="34" charset="0"/>
              </a:rPr>
              <a:t>Before: With </a:t>
            </a:r>
            <a:r>
              <a:rPr lang="en-US" dirty="0">
                <a:latin typeface="Gill Sans Light"/>
                <a:cs typeface="Arial" panose="020B0604020202020204" pitchFamily="34" charset="0"/>
              </a:rPr>
              <a:t>virtual memory we have “infinite” space so everything will just </a:t>
            </a:r>
            <a:r>
              <a:rPr lang="en-US" dirty="0" smtClean="0">
                <a:latin typeface="Gill Sans Light"/>
                <a:cs typeface="Arial" panose="020B0604020202020204" pitchFamily="34" charset="0"/>
              </a:rPr>
              <a:t>succeed, thus above example won’t deadlock</a:t>
            </a:r>
          </a:p>
          <a:p>
            <a:pPr lvl="1"/>
            <a:r>
              <a:rPr lang="en-US" dirty="0" smtClean="0">
                <a:latin typeface="Gill Sans Light"/>
                <a:cs typeface="Arial" panose="020B0604020202020204" pitchFamily="34" charset="0"/>
              </a:rPr>
              <a:t>Of course, it isn’t actually infinite, but certainly larger than 2MB!</a:t>
            </a:r>
            <a:endParaRPr lang="en-US" dirty="0">
              <a:latin typeface="Gill Sans Light"/>
              <a:cs typeface="Arial" panose="020B0604020202020204" pitchFamily="34" charset="0"/>
            </a:endParaRPr>
          </a:p>
          <a:p>
            <a:endParaRPr lang="en-US" dirty="0">
              <a:latin typeface="Gill Sans Light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Gill Sans Light"/>
                <a:cs typeface="Arial" panose="020B0604020202020204" pitchFamily="34" charset="0"/>
              </a:rPr>
              <a:t>Alternative view: we are “pre-empting” memory when paging out to disk, and giving it back when paging back </a:t>
            </a:r>
            <a:r>
              <a:rPr lang="en-US" dirty="0" smtClean="0">
                <a:solidFill>
                  <a:srgbClr val="FF0000"/>
                </a:solidFill>
                <a:latin typeface="Gill Sans Light"/>
                <a:cs typeface="Arial" panose="020B0604020202020204" pitchFamily="34" charset="0"/>
              </a:rPr>
              <a:t>in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latin typeface="Gill Sans Light"/>
                <a:cs typeface="Arial" panose="020B0604020202020204" pitchFamily="34" charset="0"/>
              </a:rPr>
              <a:t>This works because thread can’t use memory when paged out</a:t>
            </a:r>
            <a:endParaRPr lang="en-US" dirty="0">
              <a:solidFill>
                <a:srgbClr val="FF0000"/>
              </a:solidFill>
              <a:latin typeface="Gill Sans Light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8D4C81-F0C7-4588-AC42-E42DD43B4BAF}"/>
              </a:ext>
            </a:extLst>
          </p:cNvPr>
          <p:cNvSpPr txBox="1"/>
          <p:nvPr/>
        </p:nvSpPr>
        <p:spPr>
          <a:xfrm>
            <a:off x="2025889" y="914400"/>
            <a:ext cx="36988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Gill Sans Light"/>
              </a:rPr>
              <a:t>Thread </a:t>
            </a:r>
            <a:r>
              <a:rPr lang="en-US" sz="2400" u="sng" dirty="0" smtClean="0">
                <a:latin typeface="Gill Sans Light"/>
              </a:rPr>
              <a:t>A</a:t>
            </a:r>
            <a:r>
              <a:rPr lang="en-US" sz="2400" dirty="0" smtClean="0">
                <a:latin typeface="Gill Sans Light"/>
              </a:rPr>
              <a:t>:</a:t>
            </a:r>
            <a:endParaRPr lang="en-US" sz="2400" dirty="0">
              <a:latin typeface="Gill Sans Light"/>
            </a:endParaRPr>
          </a:p>
          <a:p>
            <a:r>
              <a:rPr lang="en-US" sz="2400" dirty="0" err="1">
                <a:latin typeface="Consolas" panose="020B0609020204030204" pitchFamily="49" charset="0"/>
              </a:rPr>
              <a:t>AllocateOrWait</a:t>
            </a:r>
            <a:r>
              <a:rPr lang="en-US" sz="2400" dirty="0">
                <a:latin typeface="Consolas" panose="020B0609020204030204" pitchFamily="49" charset="0"/>
              </a:rPr>
              <a:t>(1 MB)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AllocateOrWait</a:t>
            </a:r>
            <a:r>
              <a:rPr lang="en-US" sz="2400" dirty="0">
                <a:latin typeface="Consolas" panose="020B0609020204030204" pitchFamily="49" charset="0"/>
              </a:rPr>
              <a:t>(1 MB)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Free(1 MB)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Free(1 MB)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40B8D2B-E5EE-4836-A517-EE39B0392203}"/>
              </a:ext>
            </a:extLst>
          </p:cNvPr>
          <p:cNvSpPr txBox="1"/>
          <p:nvPr/>
        </p:nvSpPr>
        <p:spPr>
          <a:xfrm>
            <a:off x="5724741" y="915735"/>
            <a:ext cx="36988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Gill Sans Light"/>
              </a:rPr>
              <a:t>Thread </a:t>
            </a:r>
            <a:r>
              <a:rPr lang="en-US" sz="2400" u="sng" dirty="0" smtClean="0">
                <a:latin typeface="Gill Sans Light"/>
              </a:rPr>
              <a:t>B</a:t>
            </a:r>
            <a:r>
              <a:rPr lang="en-US" sz="2400" dirty="0" smtClean="0">
                <a:latin typeface="Gill Sans Light"/>
              </a:rPr>
              <a:t>:</a:t>
            </a:r>
            <a:endParaRPr lang="en-US" sz="2400" dirty="0">
              <a:latin typeface="Gill Sans Light"/>
            </a:endParaRPr>
          </a:p>
          <a:p>
            <a:r>
              <a:rPr lang="en-US" sz="2400" dirty="0" err="1">
                <a:latin typeface="Consolas" panose="020B0609020204030204" pitchFamily="49" charset="0"/>
              </a:rPr>
              <a:t>AllocateOrWait</a:t>
            </a:r>
            <a:r>
              <a:rPr lang="en-US" sz="2400" dirty="0">
                <a:latin typeface="Consolas" panose="020B0609020204030204" pitchFamily="49" charset="0"/>
              </a:rPr>
              <a:t>(1 MB)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AllocateOrWait</a:t>
            </a:r>
            <a:r>
              <a:rPr lang="en-US" sz="2400" dirty="0">
                <a:latin typeface="Consolas" panose="020B0609020204030204" pitchFamily="49" charset="0"/>
              </a:rPr>
              <a:t>(1 MB)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Free(1 MB)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Free(1 MB)</a:t>
            </a:r>
          </a:p>
        </p:txBody>
      </p:sp>
    </p:spTree>
    <p:extLst>
      <p:ext uri="{BB962C8B-B14F-4D97-AF65-F5344CB8AC3E}">
        <p14:creationId xmlns:p14="http://schemas.microsoft.com/office/powerpoint/2010/main" val="32121729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F315E89A-C29E-476F-82D3-780763697BB8}"/>
              </a:ext>
            </a:extLst>
          </p:cNvPr>
          <p:cNvSpPr txBox="1"/>
          <p:nvPr/>
        </p:nvSpPr>
        <p:spPr>
          <a:xfrm>
            <a:off x="2501514" y="3733800"/>
            <a:ext cx="2602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Gill Sans Light" panose="020B0302020104020203"/>
              </a:rPr>
              <a:t>Thread </a:t>
            </a:r>
            <a:r>
              <a:rPr lang="en-US" sz="2400" u="sng" dirty="0" smtClean="0">
                <a:latin typeface="Gill Sans Light" panose="020B0302020104020203"/>
              </a:rPr>
              <a:t>A</a:t>
            </a:r>
            <a:r>
              <a:rPr lang="en-US" sz="2400" dirty="0" smtClean="0">
                <a:latin typeface="Gill Sans Light" panose="020B0302020104020203"/>
              </a:rPr>
              <a:t>:</a:t>
            </a:r>
            <a:endParaRPr lang="en-US" sz="2400" dirty="0">
              <a:latin typeface="Gill Sans Light" panose="020B0302020104020203"/>
            </a:endParaRPr>
          </a:p>
          <a:p>
            <a:r>
              <a:rPr lang="en-US" sz="2400" dirty="0" err="1">
                <a:latin typeface="Consolas" panose="020B0609020204030204" pitchFamily="49" charset="0"/>
              </a:rPr>
              <a:t>x.Acquire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y.Acquire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…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y.Release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x.Release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FBF4A4-B5CA-42DF-8553-527D252DA583}"/>
              </a:ext>
            </a:extLst>
          </p:cNvPr>
          <p:cNvSpPr txBox="1"/>
          <p:nvPr/>
        </p:nvSpPr>
        <p:spPr>
          <a:xfrm>
            <a:off x="6444863" y="3733800"/>
            <a:ext cx="2602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Gill Sans Light" panose="020B0302020104020203"/>
              </a:rPr>
              <a:t>Thread </a:t>
            </a:r>
            <a:r>
              <a:rPr lang="en-US" sz="2400" u="sng" dirty="0" smtClean="0">
                <a:latin typeface="Gill Sans Light" panose="020B0302020104020203"/>
              </a:rPr>
              <a:t>B</a:t>
            </a:r>
            <a:r>
              <a:rPr lang="en-US" sz="2400" dirty="0" smtClean="0">
                <a:latin typeface="Gill Sans Light" panose="020B0302020104020203"/>
              </a:rPr>
              <a:t>:</a:t>
            </a:r>
            <a:endParaRPr lang="en-US" sz="2400" dirty="0">
              <a:latin typeface="Gill Sans Light" panose="020B0302020104020203"/>
            </a:endParaRPr>
          </a:p>
          <a:p>
            <a:r>
              <a:rPr lang="en-US" sz="2400" dirty="0" err="1">
                <a:latin typeface="Consolas" panose="020B0609020204030204" pitchFamily="49" charset="0"/>
              </a:rPr>
              <a:t>y.Acquire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x.Acquire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…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x.Release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y.Release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FBDC7E7-D566-40CB-997A-9068C4A3A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Techniques for Deadlock </a:t>
            </a:r>
            <a:r>
              <a:rPr lang="en-US" dirty="0"/>
              <a:t>Avoidance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73E933-C738-412C-9FE4-A2BD63DE4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600" y="914400"/>
            <a:ext cx="8686800" cy="2819400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Idea: When a thread requests a resource, OS checks if it would result in deadlock</a:t>
            </a:r>
          </a:p>
          <a:p>
            <a:pPr lvl="1"/>
            <a:r>
              <a:rPr lang="en-US" dirty="0"/>
              <a:t>If not, it grants the resource right away</a:t>
            </a:r>
          </a:p>
          <a:p>
            <a:pPr lvl="1"/>
            <a:r>
              <a:rPr lang="en-US" dirty="0"/>
              <a:t>If so, it waits for other threads to release resources</a:t>
            </a:r>
          </a:p>
          <a:p>
            <a:pPr marL="457200" lvl="1" indent="0" algn="ctr">
              <a:buNone/>
            </a:pPr>
            <a:r>
              <a:rPr lang="en-US" sz="36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THIS DOES NOT WORK!!!!</a:t>
            </a:r>
          </a:p>
          <a:p>
            <a:r>
              <a:rPr lang="en-US" dirty="0"/>
              <a:t>Example: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8E17DCE-E06C-40E5-A3B3-77F571464343}"/>
              </a:ext>
            </a:extLst>
          </p:cNvPr>
          <p:cNvCxnSpPr/>
          <p:nvPr/>
        </p:nvCxnSpPr>
        <p:spPr bwMode="auto">
          <a:xfrm>
            <a:off x="2209800" y="4191000"/>
            <a:ext cx="2590800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D68ECB6-563F-4264-8494-B8B58BF93A49}"/>
              </a:ext>
            </a:extLst>
          </p:cNvPr>
          <p:cNvCxnSpPr/>
          <p:nvPr/>
        </p:nvCxnSpPr>
        <p:spPr bwMode="auto">
          <a:xfrm>
            <a:off x="6221059" y="4191000"/>
            <a:ext cx="2590800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527133ED-7BD4-4EFC-B0F4-EBDDA30DC0CC}"/>
              </a:ext>
            </a:extLst>
          </p:cNvPr>
          <p:cNvSpPr txBox="1"/>
          <p:nvPr/>
        </p:nvSpPr>
        <p:spPr>
          <a:xfrm>
            <a:off x="9067801" y="4488358"/>
            <a:ext cx="872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Gill Sans Light"/>
              </a:rPr>
              <a:t>Wait?</a:t>
            </a:r>
            <a:endParaRPr lang="en-US" sz="2000" dirty="0">
              <a:latin typeface="Gill Sans Ligh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1DA8B1-0E73-4DFE-AD9E-0F671FE6DA9C}"/>
              </a:ext>
            </a:extLst>
          </p:cNvPr>
          <p:cNvSpPr txBox="1"/>
          <p:nvPr/>
        </p:nvSpPr>
        <p:spPr>
          <a:xfrm>
            <a:off x="8558594" y="4857690"/>
            <a:ext cx="32481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Gill Sans Light"/>
              </a:rPr>
              <a:t>But it’s </a:t>
            </a:r>
            <a:r>
              <a:rPr lang="en-US" sz="2000" dirty="0" smtClean="0">
                <a:latin typeface="Gill Sans Light"/>
              </a:rPr>
              <a:t>already too </a:t>
            </a:r>
            <a:r>
              <a:rPr lang="en-US" sz="2000" dirty="0">
                <a:latin typeface="Gill Sans Light"/>
              </a:rPr>
              <a:t>late…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A7B3B6-1732-4078-BC7F-F3152D65A60A}"/>
              </a:ext>
            </a:extLst>
          </p:cNvPr>
          <p:cNvSpPr txBox="1"/>
          <p:nvPr/>
        </p:nvSpPr>
        <p:spPr>
          <a:xfrm>
            <a:off x="1072934" y="4497288"/>
            <a:ext cx="12827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Gill Sans Light"/>
              </a:rPr>
              <a:t>Blocks…</a:t>
            </a:r>
          </a:p>
        </p:txBody>
      </p:sp>
    </p:spTree>
    <p:extLst>
      <p:ext uri="{BB962C8B-B14F-4D97-AF65-F5344CB8AC3E}">
        <p14:creationId xmlns:p14="http://schemas.microsoft.com/office/powerpoint/2010/main" val="11782572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3.33333E-6 0.04445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1111E-6 L -1.94444E-6 0.04445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4445 L 3.33333E-6 0.1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6" grpId="0" uiExpand="1" build="p"/>
      <p:bldP spid="49" grpId="0"/>
      <p:bldP spid="9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40EE8-D683-404E-980D-F34F7FC51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ill Sans Light"/>
              </a:rPr>
              <a:t>Recall: Linux </a:t>
            </a:r>
            <a:r>
              <a:rPr lang="en-US" dirty="0">
                <a:latin typeface="Gill Sans Light"/>
              </a:rPr>
              <a:t>Completely Fair Scheduler (CFS)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4FCCE4-2F94-4F2B-BBF1-F8317B7B8A7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4722" y="762000"/>
                <a:ext cx="7318190" cy="4351338"/>
              </a:xfrm>
            </p:spPr>
            <p:txBody>
              <a:bodyPr/>
              <a:lstStyle/>
              <a:p>
                <a:r>
                  <a:rPr lang="en-US" dirty="0" smtClean="0">
                    <a:latin typeface="Gill Sans Light"/>
                  </a:rPr>
                  <a:t>Goal: Each process gets an equal share of CPU</a:t>
                </a:r>
              </a:p>
              <a:p>
                <a:pPr lvl="1"/>
                <a:r>
                  <a:rPr lang="en-US" i="1" dirty="0">
                    <a:latin typeface="Gill Sans Light"/>
                  </a:rPr>
                  <a:t>N</a:t>
                </a:r>
                <a:r>
                  <a:rPr lang="en-US" dirty="0">
                    <a:latin typeface="Gill Sans Light"/>
                  </a:rPr>
                  <a:t> threads “simultaneously” execute 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dirty="0">
                    <a:latin typeface="Gill Sans Light"/>
                  </a:rPr>
                  <a:t> of </a:t>
                </a:r>
                <a:r>
                  <a:rPr lang="en-US" dirty="0" smtClean="0">
                    <a:latin typeface="Gill Sans Light"/>
                  </a:rPr>
                  <a:t>CPU</a:t>
                </a:r>
              </a:p>
              <a:p>
                <a:pPr lvl="1"/>
                <a:r>
                  <a:rPr lang="en-US" dirty="0" smtClean="0">
                    <a:latin typeface="Gill Sans Light"/>
                  </a:rPr>
                  <a:t>The </a:t>
                </a:r>
                <a:r>
                  <a:rPr lang="en-US" i="1" dirty="0" smtClean="0">
                    <a:solidFill>
                      <a:srgbClr val="FF0000"/>
                    </a:solidFill>
                    <a:latin typeface="Gill Sans Light"/>
                  </a:rPr>
                  <a:t>model</a:t>
                </a:r>
                <a:r>
                  <a:rPr lang="en-US" dirty="0" smtClean="0">
                    <a:latin typeface="Gill Sans Light"/>
                  </a:rPr>
                  <a:t> is somewhat like simultaneous multithreading – each thread gets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dirty="0" smtClean="0">
                    <a:latin typeface="Gill Sans Light"/>
                  </a:rPr>
                  <a:t> of the cycles </a:t>
                </a:r>
                <a:endParaRPr lang="en-US" dirty="0">
                  <a:latin typeface="Gill Sans Light"/>
                </a:endParaRPr>
              </a:p>
              <a:p>
                <a:endParaRPr lang="en-US" dirty="0">
                  <a:latin typeface="Gill Sans Light"/>
                </a:endParaRPr>
              </a:p>
              <a:p>
                <a:r>
                  <a:rPr lang="en-US" dirty="0" smtClean="0">
                    <a:latin typeface="Gill Sans Light"/>
                  </a:rPr>
                  <a:t>In general, can’t </a:t>
                </a:r>
                <a:r>
                  <a:rPr lang="en-US" dirty="0">
                    <a:latin typeface="Gill Sans Light"/>
                  </a:rPr>
                  <a:t>do this with real hardware</a:t>
                </a:r>
              </a:p>
              <a:p>
                <a:pPr lvl="1"/>
                <a:r>
                  <a:rPr lang="en-US" dirty="0">
                    <a:latin typeface="Gill Sans Light"/>
                  </a:rPr>
                  <a:t>OS needs to give out full CPU in time </a:t>
                </a:r>
                <a:r>
                  <a:rPr lang="en-US" dirty="0" smtClean="0">
                    <a:latin typeface="Gill Sans Light"/>
                  </a:rPr>
                  <a:t>slices</a:t>
                </a:r>
              </a:p>
              <a:p>
                <a:pPr lvl="1"/>
                <a:r>
                  <a:rPr lang="en-US" dirty="0" smtClean="0">
                    <a:latin typeface="Gill Sans Light"/>
                  </a:rPr>
                  <a:t>Thus, we must use something to keep the threads roughly in sync with one another</a:t>
                </a:r>
                <a:endParaRPr lang="en-US" dirty="0">
                  <a:latin typeface="Gill Sans Light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4FCCE4-2F94-4F2B-BBF1-F8317B7B8A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4722" y="762000"/>
                <a:ext cx="7318190" cy="4351338"/>
              </a:xfrm>
              <a:blipFill>
                <a:blip r:embed="rId2"/>
                <a:stretch>
                  <a:fillRect l="-1167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7704517" y="762000"/>
            <a:ext cx="4294187" cy="3124200"/>
            <a:chOff x="921546" y="1650801"/>
            <a:chExt cx="4294187" cy="312420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ACE0FA7-909E-4F68-A7E8-B5B0EC7D5D31}"/>
                </a:ext>
              </a:extLst>
            </p:cNvPr>
            <p:cNvSpPr txBox="1"/>
            <p:nvPr/>
          </p:nvSpPr>
          <p:spPr>
            <a:xfrm>
              <a:off x="1734847" y="1650801"/>
              <a:ext cx="307856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0" dirty="0" smtClean="0">
                  <a:latin typeface="Gill Sans Light"/>
                </a:rPr>
                <a:t>Model: “Perfectly” subdivided CPU:</a:t>
              </a:r>
              <a:endParaRPr lang="en-US" sz="2400" b="0" dirty="0">
                <a:latin typeface="Gill Sans Light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6850CDD-EA78-4212-9CF5-0DB013325EC9}"/>
                </a:ext>
              </a:extLst>
            </p:cNvPr>
            <p:cNvGrpSpPr/>
            <p:nvPr/>
          </p:nvGrpSpPr>
          <p:grpSpPr>
            <a:xfrm>
              <a:off x="921546" y="2518547"/>
              <a:ext cx="4294187" cy="2256454"/>
              <a:chOff x="4333981" y="4158641"/>
              <a:chExt cx="4294187" cy="2256454"/>
            </a:xfrm>
          </p:grpSpPr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6EC34E6A-BCFA-4ED3-A830-7B238152C09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57775" y="6415094"/>
                <a:ext cx="3214663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1D5C5ADD-7E3B-4243-9843-9F69E3EB3C3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857775" y="4158641"/>
                <a:ext cx="0" cy="225645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B2F9E6B-B43D-4BA1-9592-FE1952211E4C}"/>
                  </a:ext>
                </a:extLst>
              </p:cNvPr>
              <p:cNvSpPr txBox="1"/>
              <p:nvPr/>
            </p:nvSpPr>
            <p:spPr>
              <a:xfrm rot="5400000">
                <a:off x="3445049" y="5064497"/>
                <a:ext cx="22395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latin typeface="Gill Sans Light"/>
                  </a:rPr>
                  <a:t>CPU Time</a:t>
                </a:r>
                <a:endParaRPr lang="en-US" sz="2400" b="1" dirty="0">
                  <a:latin typeface="Gill Sans Light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8C7037D-DE33-421A-A0BD-1194A8C02EF2}"/>
                  </a:ext>
                </a:extLst>
              </p:cNvPr>
              <p:cNvSpPr/>
              <p:nvPr/>
            </p:nvSpPr>
            <p:spPr>
              <a:xfrm>
                <a:off x="4979223" y="4843463"/>
                <a:ext cx="707190" cy="1557344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Gill Sans Light"/>
                  </a:rPr>
                  <a:t>T</a:t>
                </a:r>
                <a:r>
                  <a:rPr lang="en-US" sz="3200" b="1" baseline="-25000" dirty="0">
                    <a:latin typeface="Gill Sans Light"/>
                  </a:rPr>
                  <a:t>1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3CE092B-B6A3-4C80-BDDA-5D59B296211A}"/>
                  </a:ext>
                </a:extLst>
              </p:cNvPr>
              <p:cNvSpPr/>
              <p:nvPr/>
            </p:nvSpPr>
            <p:spPr>
              <a:xfrm>
                <a:off x="5979373" y="4843462"/>
                <a:ext cx="707190" cy="1557344"/>
              </a:xfrm>
              <a:prstGeom prst="rect">
                <a:avLst/>
              </a:prstGeom>
              <a:solidFill>
                <a:srgbClr val="4472C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Gill Sans Light"/>
                  </a:rPr>
                  <a:t>T</a:t>
                </a:r>
                <a:r>
                  <a:rPr lang="en-US" sz="3200" b="1" baseline="-25000" dirty="0">
                    <a:latin typeface="Gill Sans Light"/>
                  </a:rPr>
                  <a:t>2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0E6AC74-1869-4E02-88E5-F63B607A731C}"/>
                  </a:ext>
                </a:extLst>
              </p:cNvPr>
              <p:cNvSpPr/>
              <p:nvPr/>
            </p:nvSpPr>
            <p:spPr>
              <a:xfrm>
                <a:off x="6979523" y="4843462"/>
                <a:ext cx="707190" cy="1557344"/>
              </a:xfrm>
              <a:prstGeom prst="rect">
                <a:avLst/>
              </a:prstGeom>
              <a:solidFill>
                <a:srgbClr val="00AE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Gill Sans Light"/>
                  </a:rPr>
                  <a:t>T</a:t>
                </a:r>
                <a:r>
                  <a:rPr lang="en-US" sz="3200" b="1" baseline="-25000" dirty="0">
                    <a:latin typeface="Gill Sans Light"/>
                  </a:rPr>
                  <a:t>3</a:t>
                </a: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109213C7-F22B-4E54-9DDB-C39B81876196}"/>
                      </a:ext>
                    </a:extLst>
                  </p:cNvPr>
                  <p:cNvSpPr txBox="1"/>
                  <p:nvPr/>
                </p:nvSpPr>
                <p:spPr>
                  <a:xfrm>
                    <a:off x="8072438" y="4379692"/>
                    <a:ext cx="555730" cy="89896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dirty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oMath>
                      </m:oMathPara>
                    </a14:m>
                    <a:endParaRPr lang="en-US" sz="2800" i="1" dirty="0">
                      <a:latin typeface="Gill Sans Light"/>
                    </a:endParaRPr>
                  </a:p>
                </p:txBody>
              </p:sp>
            </mc:Choice>
            <mc:Fallback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109213C7-F22B-4E54-9DDB-C39B8187619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72438" y="4379692"/>
                    <a:ext cx="555730" cy="898964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42D8C33C-C043-48D8-8C0F-F2EC156E6903}"/>
                  </a:ext>
                </a:extLst>
              </p:cNvPr>
              <p:cNvCxnSpPr>
                <a:cxnSpLocks/>
                <a:endCxn id="15" idx="1"/>
              </p:cNvCxnSpPr>
              <p:nvPr/>
            </p:nvCxnSpPr>
            <p:spPr>
              <a:xfrm>
                <a:off x="4857775" y="4829174"/>
                <a:ext cx="3214663" cy="0"/>
              </a:xfrm>
              <a:prstGeom prst="line">
                <a:avLst/>
              </a:prstGeom>
              <a:ln w="571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5757013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DF100-43A1-41EF-B409-838F6C336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Deadlock Avoidance: Three States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CF98EE-9C4E-4C85-95D6-A792D0EE59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Safe state</a:t>
            </a:r>
          </a:p>
          <a:p>
            <a:pPr lvl="1"/>
            <a:r>
              <a:rPr lang="en-US" dirty="0"/>
              <a:t>System can delay resource acquisition to prevent deadlock</a:t>
            </a:r>
          </a:p>
          <a:p>
            <a:pPr marL="857250" lvl="1" indent="-457200"/>
            <a:endParaRPr lang="en-US" dirty="0"/>
          </a:p>
          <a:p>
            <a:r>
              <a:rPr lang="en-US" dirty="0"/>
              <a:t>Unsafe state</a:t>
            </a:r>
          </a:p>
          <a:p>
            <a:pPr lvl="1"/>
            <a:r>
              <a:rPr lang="en-US" dirty="0"/>
              <a:t>No deadlock yet…</a:t>
            </a:r>
          </a:p>
          <a:p>
            <a:pPr lvl="1"/>
            <a:r>
              <a:rPr lang="en-US" dirty="0"/>
              <a:t>But threads can request resources in a pattern that </a:t>
            </a:r>
            <a:r>
              <a:rPr lang="en-US" b="1" i="1" dirty="0"/>
              <a:t>unavoidably</a:t>
            </a:r>
            <a:r>
              <a:rPr lang="en-US" dirty="0"/>
              <a:t> leads to deadlock</a:t>
            </a:r>
          </a:p>
          <a:p>
            <a:pPr lvl="1"/>
            <a:endParaRPr lang="en-US" dirty="0"/>
          </a:p>
          <a:p>
            <a:r>
              <a:rPr lang="en-US" dirty="0"/>
              <a:t>Deadlocked state</a:t>
            </a:r>
          </a:p>
          <a:p>
            <a:pPr lvl="1"/>
            <a:r>
              <a:rPr lang="en-US" dirty="0"/>
              <a:t>There exists a deadlock in the system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Also considered “unsafe”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DA29B9-C531-468E-BE7C-BB823EE67A8D}"/>
              </a:ext>
            </a:extLst>
          </p:cNvPr>
          <p:cNvSpPr txBox="1"/>
          <p:nvPr/>
        </p:nvSpPr>
        <p:spPr>
          <a:xfrm>
            <a:off x="4572000" y="1981200"/>
            <a:ext cx="6139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2A40E2"/>
                </a:solidFill>
                <a:latin typeface="Gill Sans Light"/>
              </a:rPr>
              <a:t>Deadlock avoidance: prevent system from reaching an </a:t>
            </a:r>
            <a:r>
              <a:rPr lang="en-US" sz="2400" i="1" dirty="0">
                <a:solidFill>
                  <a:srgbClr val="2A40E2"/>
                </a:solidFill>
                <a:latin typeface="Gill Sans Light"/>
              </a:rPr>
              <a:t>unsafe</a:t>
            </a:r>
            <a:r>
              <a:rPr lang="en-US" sz="2400" dirty="0">
                <a:solidFill>
                  <a:srgbClr val="2A40E2"/>
                </a:solidFill>
                <a:latin typeface="Gill Sans Light"/>
              </a:rPr>
              <a:t> state</a:t>
            </a:r>
          </a:p>
        </p:txBody>
      </p:sp>
    </p:spTree>
    <p:extLst>
      <p:ext uri="{BB962C8B-B14F-4D97-AF65-F5344CB8AC3E}">
        <p14:creationId xmlns:p14="http://schemas.microsoft.com/office/powerpoint/2010/main" val="15697805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FBDC7E7-D566-40CB-997A-9068C4A3A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Deadlock Avoidance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73E933-C738-412C-9FE4-A2BD63DE4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3600" y="914400"/>
            <a:ext cx="7924800" cy="2819400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Idea: When a thread requests a resource, OS checks if it would result in </a:t>
            </a:r>
            <a:r>
              <a:rPr lang="en-US" strike="sngStrike" dirty="0"/>
              <a:t>deadlock</a:t>
            </a:r>
            <a:r>
              <a:rPr lang="en-US" dirty="0"/>
              <a:t> </a:t>
            </a:r>
            <a:r>
              <a:rPr lang="en-US" dirty="0">
                <a:solidFill>
                  <a:srgbClr val="2A40E2"/>
                </a:solidFill>
                <a:latin typeface="Gill Sans Light"/>
              </a:rPr>
              <a:t>an unsafe state</a:t>
            </a:r>
          </a:p>
          <a:p>
            <a:pPr lvl="1"/>
            <a:r>
              <a:rPr lang="en-US" dirty="0"/>
              <a:t>If not, it grants the resource right away</a:t>
            </a:r>
          </a:p>
          <a:p>
            <a:pPr lvl="1"/>
            <a:r>
              <a:rPr lang="en-US" dirty="0"/>
              <a:t>If so, it waits for other threads to release resources</a:t>
            </a:r>
          </a:p>
          <a:p>
            <a:endParaRPr lang="en-US" dirty="0"/>
          </a:p>
          <a:p>
            <a:r>
              <a:rPr lang="en-US" dirty="0"/>
              <a:t>Example: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8E17DCE-E06C-40E5-A3B3-77F571464343}"/>
              </a:ext>
            </a:extLst>
          </p:cNvPr>
          <p:cNvCxnSpPr/>
          <p:nvPr/>
        </p:nvCxnSpPr>
        <p:spPr bwMode="auto">
          <a:xfrm>
            <a:off x="2286000" y="4191000"/>
            <a:ext cx="2590800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D68ECB6-563F-4264-8494-B8B58BF93A49}"/>
              </a:ext>
            </a:extLst>
          </p:cNvPr>
          <p:cNvCxnSpPr/>
          <p:nvPr/>
        </p:nvCxnSpPr>
        <p:spPr bwMode="auto">
          <a:xfrm>
            <a:off x="6096000" y="4191000"/>
            <a:ext cx="2590800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527133ED-7BD4-4EFC-B0F4-EBDDA30DC0CC}"/>
              </a:ext>
            </a:extLst>
          </p:cNvPr>
          <p:cNvSpPr txBox="1"/>
          <p:nvPr/>
        </p:nvSpPr>
        <p:spPr>
          <a:xfrm>
            <a:off x="8921885" y="4321433"/>
            <a:ext cx="160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Gill Sans Light" panose="020B0302020104020203"/>
              </a:rPr>
              <a:t>Wait until Thread A releases </a:t>
            </a:r>
            <a:r>
              <a:rPr lang="en-US" sz="2000" dirty="0" err="1" smtClean="0">
                <a:latin typeface="Gill Sans Light" panose="020B0302020104020203"/>
              </a:rPr>
              <a:t>mutex</a:t>
            </a:r>
            <a:r>
              <a:rPr lang="en-US" sz="2000" dirty="0" smtClean="0">
                <a:latin typeface="Gill Sans Light" panose="020B0302020104020203"/>
              </a:rPr>
              <a:t> X</a:t>
            </a:r>
            <a:endParaRPr lang="en-US" sz="2000" dirty="0">
              <a:latin typeface="Gill Sans Light" panose="020B0302020104020203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F897A6-EAA9-4BED-8CEF-F8AEA5F5D019}"/>
              </a:ext>
            </a:extLst>
          </p:cNvPr>
          <p:cNvSpPr txBox="1"/>
          <p:nvPr/>
        </p:nvSpPr>
        <p:spPr>
          <a:xfrm>
            <a:off x="2501514" y="3733800"/>
            <a:ext cx="2602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Gill Sans Light" panose="020B0302020104020203"/>
              </a:rPr>
              <a:t>Thread </a:t>
            </a:r>
            <a:r>
              <a:rPr lang="en-US" sz="2400" u="sng" dirty="0" smtClean="0">
                <a:latin typeface="Gill Sans Light" panose="020B0302020104020203"/>
              </a:rPr>
              <a:t>A</a:t>
            </a:r>
            <a:r>
              <a:rPr lang="en-US" sz="2400" dirty="0" smtClean="0">
                <a:latin typeface="Gill Sans Light" panose="020B0302020104020203"/>
              </a:rPr>
              <a:t>:</a:t>
            </a:r>
            <a:endParaRPr lang="en-US" sz="2400" dirty="0">
              <a:latin typeface="Gill Sans Light" panose="020B0302020104020203"/>
            </a:endParaRPr>
          </a:p>
          <a:p>
            <a:r>
              <a:rPr lang="en-US" sz="2400" dirty="0" err="1">
                <a:latin typeface="Consolas" panose="020B0609020204030204" pitchFamily="49" charset="0"/>
              </a:rPr>
              <a:t>x.Acquire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y.Acquire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…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y.Release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x.Release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306942-AC57-460B-A3C6-3169D542C127}"/>
              </a:ext>
            </a:extLst>
          </p:cNvPr>
          <p:cNvSpPr txBox="1"/>
          <p:nvPr/>
        </p:nvSpPr>
        <p:spPr>
          <a:xfrm>
            <a:off x="6444863" y="3733800"/>
            <a:ext cx="2602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Gill Sans Light" panose="020B0302020104020203"/>
              </a:rPr>
              <a:t>Thread </a:t>
            </a:r>
            <a:r>
              <a:rPr lang="en-US" sz="2400" u="sng" dirty="0" smtClean="0">
                <a:latin typeface="Gill Sans Light" panose="020B0302020104020203"/>
              </a:rPr>
              <a:t>B</a:t>
            </a:r>
            <a:r>
              <a:rPr lang="en-US" sz="2400" dirty="0" smtClean="0">
                <a:latin typeface="Gill Sans Light" panose="020B0302020104020203"/>
              </a:rPr>
              <a:t>:</a:t>
            </a:r>
            <a:endParaRPr lang="en-US" sz="2400" dirty="0">
              <a:latin typeface="Gill Sans Light" panose="020B0302020104020203"/>
            </a:endParaRPr>
          </a:p>
          <a:p>
            <a:r>
              <a:rPr lang="en-US" sz="2400" dirty="0" err="1">
                <a:latin typeface="Consolas" panose="020B0609020204030204" pitchFamily="49" charset="0"/>
              </a:rPr>
              <a:t>y.Acquire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x.Acquire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…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x.Release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y.Release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</p:txBody>
      </p:sp>
    </p:spTree>
    <p:extLst>
      <p:ext uri="{BB962C8B-B14F-4D97-AF65-F5344CB8AC3E}">
        <p14:creationId xmlns:p14="http://schemas.microsoft.com/office/powerpoint/2010/main" val="2884120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1.11111E-6 L 2.77556E-17 0.04445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9" grpId="0"/>
      <p:bldP spid="1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E5E77-1539-40FD-AB5D-1C289686D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Banker’s Algorithm for Avoiding Deadlock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D4B2D-8D54-42F2-A5B6-114626319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62000"/>
            <a:ext cx="11049000" cy="5110163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Toward right idea: 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State maximum (max) resource needs in advance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Allow particular thread to proceed if:</a:t>
            </a:r>
          </a:p>
          <a:p>
            <a:pPr lvl="2">
              <a:lnSpc>
                <a:spcPct val="85000"/>
              </a:lnSpc>
              <a:spcBef>
                <a:spcPct val="20000"/>
              </a:spcBef>
              <a:buFontTx/>
              <a:buNone/>
            </a:pPr>
            <a:r>
              <a:rPr lang="en-US" altLang="ko-KR" dirty="0">
                <a:ea typeface="굴림" panose="020B0600000101010101" pitchFamily="34" charset="-127"/>
              </a:rPr>
              <a:t>	(available resources - #requested) 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 max </a:t>
            </a:r>
            <a:b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</a:b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remaining that might be needed by any </a:t>
            </a: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thread</a:t>
            </a:r>
            <a:endParaRPr lang="en-US" altLang="ko-KR" dirty="0">
              <a:ea typeface="굴림" panose="020B0600000101010101" pitchFamily="34" charset="-127"/>
              <a:sym typeface="Symbol" panose="05050102010706020507" pitchFamily="18" charset="2"/>
            </a:endParaRPr>
          </a:p>
          <a:p>
            <a:pPr lvl="2">
              <a:lnSpc>
                <a:spcPct val="85000"/>
              </a:lnSpc>
              <a:spcBef>
                <a:spcPct val="20000"/>
              </a:spcBef>
              <a:buFontTx/>
              <a:buNone/>
            </a:pPr>
            <a:endParaRPr lang="en-US" altLang="ko-KR" dirty="0" smtClean="0">
              <a:ea typeface="굴림" panose="020B0600000101010101" pitchFamily="34" charset="-127"/>
              <a:sym typeface="Symbol" panose="05050102010706020507" pitchFamily="18" charset="2"/>
            </a:endParaRPr>
          </a:p>
          <a:p>
            <a:pPr lvl="2">
              <a:lnSpc>
                <a:spcPct val="85000"/>
              </a:lnSpc>
              <a:spcBef>
                <a:spcPct val="20000"/>
              </a:spcBef>
              <a:buFontTx/>
              <a:buNone/>
            </a:pPr>
            <a:endParaRPr lang="en-US" altLang="ko-KR" dirty="0">
              <a:ea typeface="굴림" panose="020B0600000101010101" pitchFamily="34" charset="-127"/>
              <a:sym typeface="Symbol" panose="05050102010706020507" pitchFamily="18" charset="2"/>
            </a:endParaRP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Banker’s algorithm (less conservative):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Allocate resources dynamically</a:t>
            </a:r>
          </a:p>
          <a:p>
            <a:pPr lvl="2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Evaluate each request and grant if some </a:t>
            </a:r>
            <a:br>
              <a:rPr lang="en-US" altLang="ko-KR" dirty="0"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ordering of threads is still deadlock free afterward </a:t>
            </a:r>
          </a:p>
          <a:p>
            <a:pPr lvl="2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Technique: pretend each request is granted, then run deadlock detection </a:t>
            </a:r>
            <a:r>
              <a:rPr lang="en-US" altLang="ko-KR" dirty="0">
                <a:ea typeface="굴림" panose="020B0600000101010101" pitchFamily="34" charset="-127"/>
              </a:rPr>
              <a:t/>
            </a:r>
            <a:br>
              <a:rPr lang="en-US" altLang="ko-KR" dirty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algorithm</a:t>
            </a:r>
            <a:r>
              <a:rPr lang="en-US" altLang="ko-KR" dirty="0">
                <a:ea typeface="굴림" panose="020B0600000101010101" pitchFamily="34" charset="-127"/>
              </a:rPr>
              <a:t>, </a:t>
            </a:r>
            <a:r>
              <a:rPr lang="en-US" altLang="ko-KR" dirty="0" smtClean="0">
                <a:ea typeface="굴림" panose="020B0600000101010101" pitchFamily="34" charset="-127"/>
              </a:rPr>
              <a:t>substituting:</a:t>
            </a: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/>
            </a:r>
            <a:b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</a:b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	</a:t>
            </a:r>
            <a:r>
              <a:rPr lang="en-US" altLang="ko-KR" dirty="0" smtClean="0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([</a:t>
            </a:r>
            <a:r>
              <a:rPr lang="en-US" altLang="ko-KR" dirty="0" err="1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Max</a:t>
            </a:r>
            <a:r>
              <a:rPr lang="en-US" altLang="ko-KR" baseline="-25000" dirty="0" err="1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node</a:t>
            </a:r>
            <a:r>
              <a:rPr lang="en-US" altLang="ko-KR" dirty="0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]-[</a:t>
            </a:r>
            <a:r>
              <a:rPr lang="en-US" altLang="ko-KR" dirty="0" err="1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Alloc</a:t>
            </a:r>
            <a:r>
              <a:rPr lang="en-US" altLang="ko-KR" baseline="-25000" dirty="0" err="1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node</a:t>
            </a:r>
            <a:r>
              <a:rPr lang="en-US" altLang="ko-KR" dirty="0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] &lt;= [Avail]) for ([</a:t>
            </a:r>
            <a:r>
              <a:rPr lang="en-US" altLang="ko-KR" dirty="0" err="1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Request</a:t>
            </a:r>
            <a:r>
              <a:rPr lang="en-US" altLang="ko-KR" baseline="-25000" dirty="0" err="1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node</a:t>
            </a:r>
            <a:r>
              <a:rPr lang="en-US" altLang="ko-KR" dirty="0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] &lt;= [Avail])</a:t>
            </a:r>
            <a:r>
              <a:rPr lang="en-US" altLang="ko-KR" dirty="0">
                <a:solidFill>
                  <a:schemeClr val="accent1">
                    <a:lumMod val="75000"/>
                  </a:schemeClr>
                </a:solidFill>
                <a:ea typeface="굴림" panose="020B0600000101010101" pitchFamily="34" charset="-127"/>
              </a:rPr>
              <a:t/>
            </a:r>
            <a:br>
              <a:rPr lang="en-US" altLang="ko-KR" dirty="0">
                <a:solidFill>
                  <a:schemeClr val="accent1">
                    <a:lumMod val="75000"/>
                  </a:schemeClr>
                </a:solidFill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Grant </a:t>
            </a:r>
            <a:r>
              <a:rPr lang="en-US" altLang="ko-KR" dirty="0">
                <a:ea typeface="굴림" panose="020B0600000101010101" pitchFamily="34" charset="-127"/>
              </a:rPr>
              <a:t>request if result is deadlock free (conservative!)</a:t>
            </a:r>
          </a:p>
        </p:txBody>
      </p:sp>
      <p:grpSp>
        <p:nvGrpSpPr>
          <p:cNvPr id="7" name="Group 2">
            <a:extLst>
              <a:ext uri="{FF2B5EF4-FFF2-40B4-BE49-F238E27FC236}">
                <a16:creationId xmlns:a16="http://schemas.microsoft.com/office/drawing/2014/main" id="{D8D0139C-9104-40A2-A88B-065BBA852A32}"/>
              </a:ext>
            </a:extLst>
          </p:cNvPr>
          <p:cNvGrpSpPr>
            <a:grpSpLocks/>
          </p:cNvGrpSpPr>
          <p:nvPr/>
        </p:nvGrpSpPr>
        <p:grpSpPr bwMode="auto">
          <a:xfrm>
            <a:off x="9089746" y="1548384"/>
            <a:ext cx="1597025" cy="2109788"/>
            <a:chOff x="4669" y="5"/>
            <a:chExt cx="1006" cy="1329"/>
          </a:xfrm>
        </p:grpSpPr>
        <p:grpSp>
          <p:nvGrpSpPr>
            <p:cNvPr id="8" name="Group 3">
              <a:extLst>
                <a:ext uri="{FF2B5EF4-FFF2-40B4-BE49-F238E27FC236}">
                  <a16:creationId xmlns:a16="http://schemas.microsoft.com/office/drawing/2014/main" id="{8C4A3177-C8D1-4841-ABB1-C6C3925DD0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69" y="5"/>
              <a:ext cx="1006" cy="1329"/>
              <a:chOff x="4669" y="5"/>
              <a:chExt cx="1006" cy="1329"/>
            </a:xfrm>
          </p:grpSpPr>
          <p:sp>
            <p:nvSpPr>
              <p:cNvPr id="38" name="Freeform 4">
                <a:extLst>
                  <a:ext uri="{FF2B5EF4-FFF2-40B4-BE49-F238E27FC236}">
                    <a16:creationId xmlns:a16="http://schemas.microsoft.com/office/drawing/2014/main" id="{7F508002-5D62-4F01-890F-B3025043FC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7" y="618"/>
                <a:ext cx="929" cy="419"/>
              </a:xfrm>
              <a:custGeom>
                <a:avLst/>
                <a:gdLst>
                  <a:gd name="T0" fmla="*/ 0 w 3716"/>
                  <a:gd name="T1" fmla="*/ 252 h 1679"/>
                  <a:gd name="T2" fmla="*/ 231 w 3716"/>
                  <a:gd name="T3" fmla="*/ 130 h 1679"/>
                  <a:gd name="T4" fmla="*/ 392 w 3716"/>
                  <a:gd name="T5" fmla="*/ 42 h 1679"/>
                  <a:gd name="T6" fmla="*/ 467 w 3716"/>
                  <a:gd name="T7" fmla="*/ 0 h 1679"/>
                  <a:gd name="T8" fmla="*/ 929 w 3716"/>
                  <a:gd name="T9" fmla="*/ 113 h 1679"/>
                  <a:gd name="T10" fmla="*/ 910 w 3716"/>
                  <a:gd name="T11" fmla="*/ 148 h 1679"/>
                  <a:gd name="T12" fmla="*/ 436 w 3716"/>
                  <a:gd name="T13" fmla="*/ 419 h 1679"/>
                  <a:gd name="T14" fmla="*/ 5 w 3716"/>
                  <a:gd name="T15" fmla="*/ 276 h 1679"/>
                  <a:gd name="T16" fmla="*/ 0 w 3716"/>
                  <a:gd name="T17" fmla="*/ 252 h 167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716" h="1679">
                    <a:moveTo>
                      <a:pt x="0" y="1009"/>
                    </a:moveTo>
                    <a:lnTo>
                      <a:pt x="925" y="520"/>
                    </a:lnTo>
                    <a:lnTo>
                      <a:pt x="1566" y="170"/>
                    </a:lnTo>
                    <a:lnTo>
                      <a:pt x="1868" y="0"/>
                    </a:lnTo>
                    <a:lnTo>
                      <a:pt x="3716" y="453"/>
                    </a:lnTo>
                    <a:lnTo>
                      <a:pt x="3641" y="595"/>
                    </a:lnTo>
                    <a:lnTo>
                      <a:pt x="1745" y="1679"/>
                    </a:lnTo>
                    <a:lnTo>
                      <a:pt x="19" y="1104"/>
                    </a:lnTo>
                    <a:lnTo>
                      <a:pt x="0" y="1009"/>
                    </a:lnTo>
                    <a:close/>
                  </a:path>
                </a:pathLst>
              </a:custGeom>
              <a:solidFill>
                <a:srgbClr val="8148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5">
                <a:extLst>
                  <a:ext uri="{FF2B5EF4-FFF2-40B4-BE49-F238E27FC236}">
                    <a16:creationId xmlns:a16="http://schemas.microsoft.com/office/drawing/2014/main" id="{DD6E006A-000D-46C5-BDFF-686FB34BA0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2" y="618"/>
                <a:ext cx="943" cy="716"/>
              </a:xfrm>
              <a:custGeom>
                <a:avLst/>
                <a:gdLst>
                  <a:gd name="T0" fmla="*/ 179 w 3772"/>
                  <a:gd name="T1" fmla="*/ 153 h 2867"/>
                  <a:gd name="T2" fmla="*/ 448 w 3772"/>
                  <a:gd name="T3" fmla="*/ 16 h 2867"/>
                  <a:gd name="T4" fmla="*/ 460 w 3772"/>
                  <a:gd name="T5" fmla="*/ 7 h 2867"/>
                  <a:gd name="T6" fmla="*/ 476 w 3772"/>
                  <a:gd name="T7" fmla="*/ 0 h 2867"/>
                  <a:gd name="T8" fmla="*/ 505 w 3772"/>
                  <a:gd name="T9" fmla="*/ 12 h 2867"/>
                  <a:gd name="T10" fmla="*/ 476 w 3772"/>
                  <a:gd name="T11" fmla="*/ 5 h 2867"/>
                  <a:gd name="T12" fmla="*/ 474 w 3772"/>
                  <a:gd name="T13" fmla="*/ 10 h 2867"/>
                  <a:gd name="T14" fmla="*/ 450 w 3772"/>
                  <a:gd name="T15" fmla="*/ 19 h 2867"/>
                  <a:gd name="T16" fmla="*/ 427 w 3772"/>
                  <a:gd name="T17" fmla="*/ 31 h 2867"/>
                  <a:gd name="T18" fmla="*/ 424 w 3772"/>
                  <a:gd name="T19" fmla="*/ 31 h 2867"/>
                  <a:gd name="T20" fmla="*/ 219 w 3772"/>
                  <a:gd name="T21" fmla="*/ 137 h 2867"/>
                  <a:gd name="T22" fmla="*/ 33 w 3772"/>
                  <a:gd name="T23" fmla="*/ 238 h 2867"/>
                  <a:gd name="T24" fmla="*/ 9 w 3772"/>
                  <a:gd name="T25" fmla="*/ 254 h 2867"/>
                  <a:gd name="T26" fmla="*/ 31 w 3772"/>
                  <a:gd name="T27" fmla="*/ 261 h 2867"/>
                  <a:gd name="T28" fmla="*/ 78 w 3772"/>
                  <a:gd name="T29" fmla="*/ 273 h 2867"/>
                  <a:gd name="T30" fmla="*/ 101 w 3772"/>
                  <a:gd name="T31" fmla="*/ 283 h 2867"/>
                  <a:gd name="T32" fmla="*/ 108 w 3772"/>
                  <a:gd name="T33" fmla="*/ 283 h 2867"/>
                  <a:gd name="T34" fmla="*/ 217 w 3772"/>
                  <a:gd name="T35" fmla="*/ 325 h 2867"/>
                  <a:gd name="T36" fmla="*/ 325 w 3772"/>
                  <a:gd name="T37" fmla="*/ 358 h 2867"/>
                  <a:gd name="T38" fmla="*/ 344 w 3772"/>
                  <a:gd name="T39" fmla="*/ 365 h 2867"/>
                  <a:gd name="T40" fmla="*/ 368 w 3772"/>
                  <a:gd name="T41" fmla="*/ 370 h 2867"/>
                  <a:gd name="T42" fmla="*/ 427 w 3772"/>
                  <a:gd name="T43" fmla="*/ 389 h 2867"/>
                  <a:gd name="T44" fmla="*/ 472 w 3772"/>
                  <a:gd name="T45" fmla="*/ 379 h 2867"/>
                  <a:gd name="T46" fmla="*/ 545 w 3772"/>
                  <a:gd name="T47" fmla="*/ 339 h 2867"/>
                  <a:gd name="T48" fmla="*/ 556 w 3772"/>
                  <a:gd name="T49" fmla="*/ 332 h 2867"/>
                  <a:gd name="T50" fmla="*/ 710 w 3772"/>
                  <a:gd name="T51" fmla="*/ 243 h 2867"/>
                  <a:gd name="T52" fmla="*/ 738 w 3772"/>
                  <a:gd name="T53" fmla="*/ 224 h 2867"/>
                  <a:gd name="T54" fmla="*/ 865 w 3772"/>
                  <a:gd name="T55" fmla="*/ 153 h 2867"/>
                  <a:gd name="T56" fmla="*/ 913 w 3772"/>
                  <a:gd name="T57" fmla="*/ 125 h 2867"/>
                  <a:gd name="T58" fmla="*/ 922 w 3772"/>
                  <a:gd name="T59" fmla="*/ 116 h 2867"/>
                  <a:gd name="T60" fmla="*/ 901 w 3772"/>
                  <a:gd name="T61" fmla="*/ 111 h 2867"/>
                  <a:gd name="T62" fmla="*/ 875 w 3772"/>
                  <a:gd name="T63" fmla="*/ 104 h 2867"/>
                  <a:gd name="T64" fmla="*/ 910 w 3772"/>
                  <a:gd name="T65" fmla="*/ 101 h 2867"/>
                  <a:gd name="T66" fmla="*/ 943 w 3772"/>
                  <a:gd name="T67" fmla="*/ 113 h 2867"/>
                  <a:gd name="T68" fmla="*/ 936 w 3772"/>
                  <a:gd name="T69" fmla="*/ 127 h 2867"/>
                  <a:gd name="T70" fmla="*/ 929 w 3772"/>
                  <a:gd name="T71" fmla="*/ 156 h 2867"/>
                  <a:gd name="T72" fmla="*/ 920 w 3772"/>
                  <a:gd name="T73" fmla="*/ 170 h 2867"/>
                  <a:gd name="T74" fmla="*/ 898 w 3772"/>
                  <a:gd name="T75" fmla="*/ 179 h 2867"/>
                  <a:gd name="T76" fmla="*/ 872 w 3772"/>
                  <a:gd name="T77" fmla="*/ 198 h 2867"/>
                  <a:gd name="T78" fmla="*/ 868 w 3772"/>
                  <a:gd name="T79" fmla="*/ 210 h 2867"/>
                  <a:gd name="T80" fmla="*/ 797 w 3772"/>
                  <a:gd name="T81" fmla="*/ 427 h 2867"/>
                  <a:gd name="T82" fmla="*/ 792 w 3772"/>
                  <a:gd name="T83" fmla="*/ 445 h 2867"/>
                  <a:gd name="T84" fmla="*/ 787 w 3772"/>
                  <a:gd name="T85" fmla="*/ 459 h 2867"/>
                  <a:gd name="T86" fmla="*/ 773 w 3772"/>
                  <a:gd name="T87" fmla="*/ 471 h 2867"/>
                  <a:gd name="T88" fmla="*/ 740 w 3772"/>
                  <a:gd name="T89" fmla="*/ 494 h 2867"/>
                  <a:gd name="T90" fmla="*/ 695 w 3772"/>
                  <a:gd name="T91" fmla="*/ 525 h 2867"/>
                  <a:gd name="T92" fmla="*/ 469 w 3772"/>
                  <a:gd name="T93" fmla="*/ 674 h 2867"/>
                  <a:gd name="T94" fmla="*/ 420 w 3772"/>
                  <a:gd name="T95" fmla="*/ 707 h 2867"/>
                  <a:gd name="T96" fmla="*/ 323 w 3772"/>
                  <a:gd name="T97" fmla="*/ 690 h 2867"/>
                  <a:gd name="T98" fmla="*/ 214 w 3772"/>
                  <a:gd name="T99" fmla="*/ 652 h 2867"/>
                  <a:gd name="T100" fmla="*/ 156 w 3772"/>
                  <a:gd name="T101" fmla="*/ 634 h 2867"/>
                  <a:gd name="T102" fmla="*/ 104 w 3772"/>
                  <a:gd name="T103" fmla="*/ 617 h 2867"/>
                  <a:gd name="T104" fmla="*/ 82 w 3772"/>
                  <a:gd name="T105" fmla="*/ 608 h 2867"/>
                  <a:gd name="T106" fmla="*/ 78 w 3772"/>
                  <a:gd name="T107" fmla="*/ 584 h 2867"/>
                  <a:gd name="T108" fmla="*/ 54 w 3772"/>
                  <a:gd name="T109" fmla="*/ 438 h 2867"/>
                  <a:gd name="T110" fmla="*/ 43 w 3772"/>
                  <a:gd name="T111" fmla="*/ 365 h 2867"/>
                  <a:gd name="T112" fmla="*/ 38 w 3772"/>
                  <a:gd name="T113" fmla="*/ 339 h 2867"/>
                  <a:gd name="T114" fmla="*/ 33 w 3772"/>
                  <a:gd name="T115" fmla="*/ 311 h 2867"/>
                  <a:gd name="T116" fmla="*/ 2 w 3772"/>
                  <a:gd name="T117" fmla="*/ 301 h 2867"/>
                  <a:gd name="T118" fmla="*/ 0 w 3772"/>
                  <a:gd name="T119" fmla="*/ 297 h 2867"/>
                  <a:gd name="T120" fmla="*/ 0 w 3772"/>
                  <a:gd name="T121" fmla="*/ 290 h 2867"/>
                  <a:gd name="T122" fmla="*/ 87 w 3772"/>
                  <a:gd name="T123" fmla="*/ 203 h 2867"/>
                  <a:gd name="T124" fmla="*/ 179 w 3772"/>
                  <a:gd name="T125" fmla="*/ 156 h 286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3772" h="2867">
                    <a:moveTo>
                      <a:pt x="716" y="623"/>
                    </a:moveTo>
                    <a:lnTo>
                      <a:pt x="716" y="614"/>
                    </a:lnTo>
                    <a:lnTo>
                      <a:pt x="1254" y="340"/>
                    </a:lnTo>
                    <a:lnTo>
                      <a:pt x="1791" y="66"/>
                    </a:lnTo>
                    <a:lnTo>
                      <a:pt x="1820" y="48"/>
                    </a:lnTo>
                    <a:lnTo>
                      <a:pt x="1838" y="29"/>
                    </a:lnTo>
                    <a:lnTo>
                      <a:pt x="1867" y="10"/>
                    </a:lnTo>
                    <a:lnTo>
                      <a:pt x="1904" y="0"/>
                    </a:lnTo>
                    <a:lnTo>
                      <a:pt x="2027" y="29"/>
                    </a:lnTo>
                    <a:lnTo>
                      <a:pt x="2018" y="48"/>
                    </a:lnTo>
                    <a:lnTo>
                      <a:pt x="1971" y="39"/>
                    </a:lnTo>
                    <a:lnTo>
                      <a:pt x="1904" y="19"/>
                    </a:lnTo>
                    <a:lnTo>
                      <a:pt x="1904" y="29"/>
                    </a:lnTo>
                    <a:lnTo>
                      <a:pt x="1895" y="39"/>
                    </a:lnTo>
                    <a:lnTo>
                      <a:pt x="1886" y="29"/>
                    </a:lnTo>
                    <a:lnTo>
                      <a:pt x="1801" y="76"/>
                    </a:lnTo>
                    <a:lnTo>
                      <a:pt x="1754" y="104"/>
                    </a:lnTo>
                    <a:lnTo>
                      <a:pt x="1707" y="123"/>
                    </a:lnTo>
                    <a:lnTo>
                      <a:pt x="1707" y="133"/>
                    </a:lnTo>
                    <a:lnTo>
                      <a:pt x="1697" y="123"/>
                    </a:lnTo>
                    <a:lnTo>
                      <a:pt x="1292" y="340"/>
                    </a:lnTo>
                    <a:lnTo>
                      <a:pt x="877" y="547"/>
                    </a:lnTo>
                    <a:lnTo>
                      <a:pt x="170" y="935"/>
                    </a:lnTo>
                    <a:lnTo>
                      <a:pt x="131" y="953"/>
                    </a:lnTo>
                    <a:lnTo>
                      <a:pt x="103" y="972"/>
                    </a:lnTo>
                    <a:lnTo>
                      <a:pt x="37" y="1019"/>
                    </a:lnTo>
                    <a:lnTo>
                      <a:pt x="75" y="1038"/>
                    </a:lnTo>
                    <a:lnTo>
                      <a:pt x="122" y="1047"/>
                    </a:lnTo>
                    <a:lnTo>
                      <a:pt x="217" y="1066"/>
                    </a:lnTo>
                    <a:lnTo>
                      <a:pt x="311" y="1094"/>
                    </a:lnTo>
                    <a:lnTo>
                      <a:pt x="395" y="1123"/>
                    </a:lnTo>
                    <a:lnTo>
                      <a:pt x="405" y="1132"/>
                    </a:lnTo>
                    <a:lnTo>
                      <a:pt x="415" y="1132"/>
                    </a:lnTo>
                    <a:lnTo>
                      <a:pt x="433" y="1132"/>
                    </a:lnTo>
                    <a:lnTo>
                      <a:pt x="442" y="1142"/>
                    </a:lnTo>
                    <a:lnTo>
                      <a:pt x="867" y="1301"/>
                    </a:lnTo>
                    <a:lnTo>
                      <a:pt x="1075" y="1377"/>
                    </a:lnTo>
                    <a:lnTo>
                      <a:pt x="1301" y="1434"/>
                    </a:lnTo>
                    <a:lnTo>
                      <a:pt x="1339" y="1453"/>
                    </a:lnTo>
                    <a:lnTo>
                      <a:pt x="1376" y="1462"/>
                    </a:lnTo>
                    <a:lnTo>
                      <a:pt x="1423" y="1471"/>
                    </a:lnTo>
                    <a:lnTo>
                      <a:pt x="1471" y="1481"/>
                    </a:lnTo>
                    <a:lnTo>
                      <a:pt x="1622" y="1538"/>
                    </a:lnTo>
                    <a:lnTo>
                      <a:pt x="1707" y="1557"/>
                    </a:lnTo>
                    <a:lnTo>
                      <a:pt x="1783" y="1565"/>
                    </a:lnTo>
                    <a:lnTo>
                      <a:pt x="1886" y="1518"/>
                    </a:lnTo>
                    <a:lnTo>
                      <a:pt x="1990" y="1471"/>
                    </a:lnTo>
                    <a:lnTo>
                      <a:pt x="2178" y="1358"/>
                    </a:lnTo>
                    <a:lnTo>
                      <a:pt x="2178" y="1349"/>
                    </a:lnTo>
                    <a:lnTo>
                      <a:pt x="2225" y="1330"/>
                    </a:lnTo>
                    <a:lnTo>
                      <a:pt x="2801" y="982"/>
                    </a:lnTo>
                    <a:lnTo>
                      <a:pt x="2838" y="972"/>
                    </a:lnTo>
                    <a:lnTo>
                      <a:pt x="2877" y="943"/>
                    </a:lnTo>
                    <a:lnTo>
                      <a:pt x="2951" y="896"/>
                    </a:lnTo>
                    <a:lnTo>
                      <a:pt x="3292" y="708"/>
                    </a:lnTo>
                    <a:lnTo>
                      <a:pt x="3461" y="614"/>
                    </a:lnTo>
                    <a:lnTo>
                      <a:pt x="3621" y="510"/>
                    </a:lnTo>
                    <a:lnTo>
                      <a:pt x="3650" y="500"/>
                    </a:lnTo>
                    <a:lnTo>
                      <a:pt x="3668" y="481"/>
                    </a:lnTo>
                    <a:lnTo>
                      <a:pt x="3687" y="463"/>
                    </a:lnTo>
                    <a:lnTo>
                      <a:pt x="3715" y="453"/>
                    </a:lnTo>
                    <a:lnTo>
                      <a:pt x="3603" y="444"/>
                    </a:lnTo>
                    <a:lnTo>
                      <a:pt x="3556" y="434"/>
                    </a:lnTo>
                    <a:lnTo>
                      <a:pt x="3499" y="416"/>
                    </a:lnTo>
                    <a:lnTo>
                      <a:pt x="3508" y="377"/>
                    </a:lnTo>
                    <a:lnTo>
                      <a:pt x="3640" y="406"/>
                    </a:lnTo>
                    <a:lnTo>
                      <a:pt x="3772" y="434"/>
                    </a:lnTo>
                    <a:lnTo>
                      <a:pt x="3772" y="453"/>
                    </a:lnTo>
                    <a:lnTo>
                      <a:pt x="3763" y="472"/>
                    </a:lnTo>
                    <a:lnTo>
                      <a:pt x="3744" y="510"/>
                    </a:lnTo>
                    <a:lnTo>
                      <a:pt x="3734" y="567"/>
                    </a:lnTo>
                    <a:lnTo>
                      <a:pt x="3715" y="623"/>
                    </a:lnTo>
                    <a:lnTo>
                      <a:pt x="3697" y="661"/>
                    </a:lnTo>
                    <a:lnTo>
                      <a:pt x="3678" y="679"/>
                    </a:lnTo>
                    <a:lnTo>
                      <a:pt x="3650" y="689"/>
                    </a:lnTo>
                    <a:lnTo>
                      <a:pt x="3593" y="718"/>
                    </a:lnTo>
                    <a:lnTo>
                      <a:pt x="3536" y="755"/>
                    </a:lnTo>
                    <a:lnTo>
                      <a:pt x="3489" y="792"/>
                    </a:lnTo>
                    <a:lnTo>
                      <a:pt x="3480" y="812"/>
                    </a:lnTo>
                    <a:lnTo>
                      <a:pt x="3470" y="839"/>
                    </a:lnTo>
                    <a:lnTo>
                      <a:pt x="3329" y="1274"/>
                    </a:lnTo>
                    <a:lnTo>
                      <a:pt x="3188" y="1708"/>
                    </a:lnTo>
                    <a:lnTo>
                      <a:pt x="3178" y="1745"/>
                    </a:lnTo>
                    <a:lnTo>
                      <a:pt x="3169" y="1783"/>
                    </a:lnTo>
                    <a:lnTo>
                      <a:pt x="3159" y="1820"/>
                    </a:lnTo>
                    <a:lnTo>
                      <a:pt x="3149" y="1839"/>
                    </a:lnTo>
                    <a:lnTo>
                      <a:pt x="3140" y="1849"/>
                    </a:lnTo>
                    <a:lnTo>
                      <a:pt x="3093" y="1886"/>
                    </a:lnTo>
                    <a:lnTo>
                      <a:pt x="3055" y="1924"/>
                    </a:lnTo>
                    <a:lnTo>
                      <a:pt x="2961" y="1980"/>
                    </a:lnTo>
                    <a:lnTo>
                      <a:pt x="2867" y="2037"/>
                    </a:lnTo>
                    <a:lnTo>
                      <a:pt x="2781" y="2103"/>
                    </a:lnTo>
                    <a:lnTo>
                      <a:pt x="2329" y="2405"/>
                    </a:lnTo>
                    <a:lnTo>
                      <a:pt x="1877" y="2698"/>
                    </a:lnTo>
                    <a:lnTo>
                      <a:pt x="1744" y="2782"/>
                    </a:lnTo>
                    <a:lnTo>
                      <a:pt x="1679" y="2829"/>
                    </a:lnTo>
                    <a:lnTo>
                      <a:pt x="1603" y="2867"/>
                    </a:lnTo>
                    <a:lnTo>
                      <a:pt x="1292" y="2763"/>
                    </a:lnTo>
                    <a:lnTo>
                      <a:pt x="971" y="2651"/>
                    </a:lnTo>
                    <a:lnTo>
                      <a:pt x="857" y="2612"/>
                    </a:lnTo>
                    <a:lnTo>
                      <a:pt x="736" y="2575"/>
                    </a:lnTo>
                    <a:lnTo>
                      <a:pt x="622" y="2537"/>
                    </a:lnTo>
                    <a:lnTo>
                      <a:pt x="509" y="2490"/>
                    </a:lnTo>
                    <a:lnTo>
                      <a:pt x="415" y="2471"/>
                    </a:lnTo>
                    <a:lnTo>
                      <a:pt x="368" y="2452"/>
                    </a:lnTo>
                    <a:lnTo>
                      <a:pt x="329" y="2434"/>
                    </a:lnTo>
                    <a:lnTo>
                      <a:pt x="321" y="2387"/>
                    </a:lnTo>
                    <a:lnTo>
                      <a:pt x="311" y="2340"/>
                    </a:lnTo>
                    <a:lnTo>
                      <a:pt x="264" y="2047"/>
                    </a:lnTo>
                    <a:lnTo>
                      <a:pt x="217" y="1755"/>
                    </a:lnTo>
                    <a:lnTo>
                      <a:pt x="188" y="1604"/>
                    </a:lnTo>
                    <a:lnTo>
                      <a:pt x="170" y="1462"/>
                    </a:lnTo>
                    <a:lnTo>
                      <a:pt x="160" y="1415"/>
                    </a:lnTo>
                    <a:lnTo>
                      <a:pt x="151" y="1358"/>
                    </a:lnTo>
                    <a:lnTo>
                      <a:pt x="151" y="1301"/>
                    </a:lnTo>
                    <a:lnTo>
                      <a:pt x="131" y="1246"/>
                    </a:lnTo>
                    <a:lnTo>
                      <a:pt x="75" y="1226"/>
                    </a:lnTo>
                    <a:lnTo>
                      <a:pt x="9" y="1207"/>
                    </a:lnTo>
                    <a:lnTo>
                      <a:pt x="0" y="1198"/>
                    </a:lnTo>
                    <a:lnTo>
                      <a:pt x="0" y="1189"/>
                    </a:lnTo>
                    <a:lnTo>
                      <a:pt x="0" y="1179"/>
                    </a:lnTo>
                    <a:lnTo>
                      <a:pt x="0" y="1160"/>
                    </a:lnTo>
                    <a:lnTo>
                      <a:pt x="0" y="1009"/>
                    </a:lnTo>
                    <a:lnTo>
                      <a:pt x="348" y="812"/>
                    </a:lnTo>
                    <a:lnTo>
                      <a:pt x="528" y="718"/>
                    </a:lnTo>
                    <a:lnTo>
                      <a:pt x="716" y="6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6">
                <a:extLst>
                  <a:ext uri="{FF2B5EF4-FFF2-40B4-BE49-F238E27FC236}">
                    <a16:creationId xmlns:a16="http://schemas.microsoft.com/office/drawing/2014/main" id="{1C4F85EA-4EDC-46C2-8AE3-34EA0BB1DE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7" y="879"/>
                <a:ext cx="434" cy="175"/>
              </a:xfrm>
              <a:custGeom>
                <a:avLst/>
                <a:gdLst>
                  <a:gd name="T0" fmla="*/ 5 w 1736"/>
                  <a:gd name="T1" fmla="*/ 0 h 698"/>
                  <a:gd name="T2" fmla="*/ 31 w 1736"/>
                  <a:gd name="T3" fmla="*/ 7 h 698"/>
                  <a:gd name="T4" fmla="*/ 59 w 1736"/>
                  <a:gd name="T5" fmla="*/ 14 h 698"/>
                  <a:gd name="T6" fmla="*/ 85 w 1736"/>
                  <a:gd name="T7" fmla="*/ 21 h 698"/>
                  <a:gd name="T8" fmla="*/ 111 w 1736"/>
                  <a:gd name="T9" fmla="*/ 33 h 698"/>
                  <a:gd name="T10" fmla="*/ 144 w 1736"/>
                  <a:gd name="T11" fmla="*/ 43 h 698"/>
                  <a:gd name="T12" fmla="*/ 175 w 1736"/>
                  <a:gd name="T13" fmla="*/ 57 h 698"/>
                  <a:gd name="T14" fmla="*/ 205 w 1736"/>
                  <a:gd name="T15" fmla="*/ 69 h 698"/>
                  <a:gd name="T16" fmla="*/ 238 w 1736"/>
                  <a:gd name="T17" fmla="*/ 78 h 698"/>
                  <a:gd name="T18" fmla="*/ 314 w 1736"/>
                  <a:gd name="T19" fmla="*/ 102 h 698"/>
                  <a:gd name="T20" fmla="*/ 392 w 1736"/>
                  <a:gd name="T21" fmla="*/ 125 h 698"/>
                  <a:gd name="T22" fmla="*/ 401 w 1736"/>
                  <a:gd name="T23" fmla="*/ 128 h 698"/>
                  <a:gd name="T24" fmla="*/ 413 w 1736"/>
                  <a:gd name="T25" fmla="*/ 130 h 698"/>
                  <a:gd name="T26" fmla="*/ 434 w 1736"/>
                  <a:gd name="T27" fmla="*/ 137 h 698"/>
                  <a:gd name="T28" fmla="*/ 434 w 1736"/>
                  <a:gd name="T29" fmla="*/ 140 h 698"/>
                  <a:gd name="T30" fmla="*/ 434 w 1736"/>
                  <a:gd name="T31" fmla="*/ 158 h 698"/>
                  <a:gd name="T32" fmla="*/ 432 w 1736"/>
                  <a:gd name="T33" fmla="*/ 175 h 698"/>
                  <a:gd name="T34" fmla="*/ 385 w 1736"/>
                  <a:gd name="T35" fmla="*/ 161 h 698"/>
                  <a:gd name="T36" fmla="*/ 338 w 1736"/>
                  <a:gd name="T37" fmla="*/ 144 h 698"/>
                  <a:gd name="T38" fmla="*/ 234 w 1736"/>
                  <a:gd name="T39" fmla="*/ 109 h 698"/>
                  <a:gd name="T40" fmla="*/ 130 w 1736"/>
                  <a:gd name="T41" fmla="*/ 78 h 698"/>
                  <a:gd name="T42" fmla="*/ 116 w 1736"/>
                  <a:gd name="T43" fmla="*/ 71 h 698"/>
                  <a:gd name="T44" fmla="*/ 104 w 1736"/>
                  <a:gd name="T45" fmla="*/ 66 h 698"/>
                  <a:gd name="T46" fmla="*/ 73 w 1736"/>
                  <a:gd name="T47" fmla="*/ 59 h 698"/>
                  <a:gd name="T48" fmla="*/ 45 w 1736"/>
                  <a:gd name="T49" fmla="*/ 50 h 698"/>
                  <a:gd name="T50" fmla="*/ 31 w 1736"/>
                  <a:gd name="T51" fmla="*/ 45 h 698"/>
                  <a:gd name="T52" fmla="*/ 17 w 1736"/>
                  <a:gd name="T53" fmla="*/ 40 h 698"/>
                  <a:gd name="T54" fmla="*/ 3 w 1736"/>
                  <a:gd name="T55" fmla="*/ 36 h 698"/>
                  <a:gd name="T56" fmla="*/ 0 w 1736"/>
                  <a:gd name="T57" fmla="*/ 26 h 698"/>
                  <a:gd name="T58" fmla="*/ 3 w 1736"/>
                  <a:gd name="T59" fmla="*/ 17 h 698"/>
                  <a:gd name="T60" fmla="*/ 5 w 1736"/>
                  <a:gd name="T61" fmla="*/ 0 h 698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736" h="698">
                    <a:moveTo>
                      <a:pt x="19" y="0"/>
                    </a:moveTo>
                    <a:lnTo>
                      <a:pt x="123" y="29"/>
                    </a:lnTo>
                    <a:lnTo>
                      <a:pt x="236" y="57"/>
                    </a:lnTo>
                    <a:lnTo>
                      <a:pt x="340" y="85"/>
                    </a:lnTo>
                    <a:lnTo>
                      <a:pt x="444" y="132"/>
                    </a:lnTo>
                    <a:lnTo>
                      <a:pt x="575" y="170"/>
                    </a:lnTo>
                    <a:lnTo>
                      <a:pt x="698" y="227"/>
                    </a:lnTo>
                    <a:lnTo>
                      <a:pt x="821" y="274"/>
                    </a:lnTo>
                    <a:lnTo>
                      <a:pt x="953" y="311"/>
                    </a:lnTo>
                    <a:lnTo>
                      <a:pt x="1254" y="406"/>
                    </a:lnTo>
                    <a:lnTo>
                      <a:pt x="1566" y="500"/>
                    </a:lnTo>
                    <a:lnTo>
                      <a:pt x="1604" y="510"/>
                    </a:lnTo>
                    <a:lnTo>
                      <a:pt x="1651" y="518"/>
                    </a:lnTo>
                    <a:lnTo>
                      <a:pt x="1736" y="547"/>
                    </a:lnTo>
                    <a:lnTo>
                      <a:pt x="1736" y="557"/>
                    </a:lnTo>
                    <a:lnTo>
                      <a:pt x="1736" y="632"/>
                    </a:lnTo>
                    <a:lnTo>
                      <a:pt x="1726" y="698"/>
                    </a:lnTo>
                    <a:lnTo>
                      <a:pt x="1538" y="641"/>
                    </a:lnTo>
                    <a:lnTo>
                      <a:pt x="1350" y="575"/>
                    </a:lnTo>
                    <a:lnTo>
                      <a:pt x="934" y="434"/>
                    </a:lnTo>
                    <a:lnTo>
                      <a:pt x="519" y="311"/>
                    </a:lnTo>
                    <a:lnTo>
                      <a:pt x="463" y="283"/>
                    </a:lnTo>
                    <a:lnTo>
                      <a:pt x="415" y="264"/>
                    </a:lnTo>
                    <a:lnTo>
                      <a:pt x="293" y="236"/>
                    </a:lnTo>
                    <a:lnTo>
                      <a:pt x="180" y="199"/>
                    </a:lnTo>
                    <a:lnTo>
                      <a:pt x="123" y="179"/>
                    </a:lnTo>
                    <a:lnTo>
                      <a:pt x="66" y="160"/>
                    </a:lnTo>
                    <a:lnTo>
                      <a:pt x="10" y="142"/>
                    </a:lnTo>
                    <a:lnTo>
                      <a:pt x="0" y="104"/>
                    </a:lnTo>
                    <a:lnTo>
                      <a:pt x="10" y="66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CA71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7">
                <a:extLst>
                  <a:ext uri="{FF2B5EF4-FFF2-40B4-BE49-F238E27FC236}">
                    <a16:creationId xmlns:a16="http://schemas.microsoft.com/office/drawing/2014/main" id="{6234A87D-808B-4E97-8A8F-04F54F8748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2" y="933"/>
                <a:ext cx="370" cy="394"/>
              </a:xfrm>
              <a:custGeom>
                <a:avLst/>
                <a:gdLst>
                  <a:gd name="T0" fmla="*/ 191 w 1480"/>
                  <a:gd name="T1" fmla="*/ 59 h 1575"/>
                  <a:gd name="T2" fmla="*/ 212 w 1480"/>
                  <a:gd name="T3" fmla="*/ 69 h 1575"/>
                  <a:gd name="T4" fmla="*/ 236 w 1480"/>
                  <a:gd name="T5" fmla="*/ 73 h 1575"/>
                  <a:gd name="T6" fmla="*/ 260 w 1480"/>
                  <a:gd name="T7" fmla="*/ 80 h 1575"/>
                  <a:gd name="T8" fmla="*/ 271 w 1480"/>
                  <a:gd name="T9" fmla="*/ 85 h 1575"/>
                  <a:gd name="T10" fmla="*/ 281 w 1480"/>
                  <a:gd name="T11" fmla="*/ 92 h 1575"/>
                  <a:gd name="T12" fmla="*/ 304 w 1480"/>
                  <a:gd name="T13" fmla="*/ 99 h 1575"/>
                  <a:gd name="T14" fmla="*/ 326 w 1480"/>
                  <a:gd name="T15" fmla="*/ 106 h 1575"/>
                  <a:gd name="T16" fmla="*/ 370 w 1480"/>
                  <a:gd name="T17" fmla="*/ 120 h 1575"/>
                  <a:gd name="T18" fmla="*/ 368 w 1480"/>
                  <a:gd name="T19" fmla="*/ 123 h 1575"/>
                  <a:gd name="T20" fmla="*/ 370 w 1480"/>
                  <a:gd name="T21" fmla="*/ 127 h 1575"/>
                  <a:gd name="T22" fmla="*/ 368 w 1480"/>
                  <a:gd name="T23" fmla="*/ 132 h 1575"/>
                  <a:gd name="T24" fmla="*/ 368 w 1480"/>
                  <a:gd name="T25" fmla="*/ 139 h 1575"/>
                  <a:gd name="T26" fmla="*/ 368 w 1480"/>
                  <a:gd name="T27" fmla="*/ 144 h 1575"/>
                  <a:gd name="T28" fmla="*/ 366 w 1480"/>
                  <a:gd name="T29" fmla="*/ 205 h 1575"/>
                  <a:gd name="T30" fmla="*/ 363 w 1480"/>
                  <a:gd name="T31" fmla="*/ 264 h 1575"/>
                  <a:gd name="T32" fmla="*/ 363 w 1480"/>
                  <a:gd name="T33" fmla="*/ 382 h 1575"/>
                  <a:gd name="T34" fmla="*/ 361 w 1480"/>
                  <a:gd name="T35" fmla="*/ 394 h 1575"/>
                  <a:gd name="T36" fmla="*/ 330 w 1480"/>
                  <a:gd name="T37" fmla="*/ 387 h 1575"/>
                  <a:gd name="T38" fmla="*/ 302 w 1480"/>
                  <a:gd name="T39" fmla="*/ 377 h 1575"/>
                  <a:gd name="T40" fmla="*/ 248 w 1480"/>
                  <a:gd name="T41" fmla="*/ 359 h 1575"/>
                  <a:gd name="T42" fmla="*/ 191 w 1480"/>
                  <a:gd name="T43" fmla="*/ 337 h 1575"/>
                  <a:gd name="T44" fmla="*/ 163 w 1480"/>
                  <a:gd name="T45" fmla="*/ 328 h 1575"/>
                  <a:gd name="T46" fmla="*/ 134 w 1480"/>
                  <a:gd name="T47" fmla="*/ 321 h 1575"/>
                  <a:gd name="T48" fmla="*/ 130 w 1480"/>
                  <a:gd name="T49" fmla="*/ 316 h 1575"/>
                  <a:gd name="T50" fmla="*/ 125 w 1480"/>
                  <a:gd name="T51" fmla="*/ 314 h 1575"/>
                  <a:gd name="T52" fmla="*/ 113 w 1480"/>
                  <a:gd name="T53" fmla="*/ 311 h 1575"/>
                  <a:gd name="T54" fmla="*/ 101 w 1480"/>
                  <a:gd name="T55" fmla="*/ 309 h 1575"/>
                  <a:gd name="T56" fmla="*/ 97 w 1480"/>
                  <a:gd name="T57" fmla="*/ 307 h 1575"/>
                  <a:gd name="T58" fmla="*/ 94 w 1480"/>
                  <a:gd name="T59" fmla="*/ 304 h 1575"/>
                  <a:gd name="T60" fmla="*/ 78 w 1480"/>
                  <a:gd name="T61" fmla="*/ 299 h 1575"/>
                  <a:gd name="T62" fmla="*/ 64 w 1480"/>
                  <a:gd name="T63" fmla="*/ 295 h 1575"/>
                  <a:gd name="T64" fmla="*/ 57 w 1480"/>
                  <a:gd name="T65" fmla="*/ 293 h 1575"/>
                  <a:gd name="T66" fmla="*/ 52 w 1480"/>
                  <a:gd name="T67" fmla="*/ 290 h 1575"/>
                  <a:gd name="T68" fmla="*/ 47 w 1480"/>
                  <a:gd name="T69" fmla="*/ 283 h 1575"/>
                  <a:gd name="T70" fmla="*/ 45 w 1480"/>
                  <a:gd name="T71" fmla="*/ 276 h 1575"/>
                  <a:gd name="T72" fmla="*/ 31 w 1480"/>
                  <a:gd name="T73" fmla="*/ 184 h 1575"/>
                  <a:gd name="T74" fmla="*/ 14 w 1480"/>
                  <a:gd name="T75" fmla="*/ 92 h 1575"/>
                  <a:gd name="T76" fmla="*/ 12 w 1480"/>
                  <a:gd name="T77" fmla="*/ 73 h 1575"/>
                  <a:gd name="T78" fmla="*/ 7 w 1480"/>
                  <a:gd name="T79" fmla="*/ 52 h 1575"/>
                  <a:gd name="T80" fmla="*/ 7 w 1480"/>
                  <a:gd name="T81" fmla="*/ 40 h 1575"/>
                  <a:gd name="T82" fmla="*/ 5 w 1480"/>
                  <a:gd name="T83" fmla="*/ 26 h 1575"/>
                  <a:gd name="T84" fmla="*/ 0 w 1480"/>
                  <a:gd name="T85" fmla="*/ 0 h 1575"/>
                  <a:gd name="T86" fmla="*/ 47 w 1480"/>
                  <a:gd name="T87" fmla="*/ 14 h 1575"/>
                  <a:gd name="T88" fmla="*/ 94 w 1480"/>
                  <a:gd name="T89" fmla="*/ 28 h 1575"/>
                  <a:gd name="T90" fmla="*/ 142 w 1480"/>
                  <a:gd name="T91" fmla="*/ 45 h 1575"/>
                  <a:gd name="T92" fmla="*/ 191 w 1480"/>
                  <a:gd name="T93" fmla="*/ 59 h 157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480" h="1575">
                    <a:moveTo>
                      <a:pt x="764" y="236"/>
                    </a:moveTo>
                    <a:lnTo>
                      <a:pt x="848" y="274"/>
                    </a:lnTo>
                    <a:lnTo>
                      <a:pt x="943" y="293"/>
                    </a:lnTo>
                    <a:lnTo>
                      <a:pt x="1038" y="321"/>
                    </a:lnTo>
                    <a:lnTo>
                      <a:pt x="1085" y="340"/>
                    </a:lnTo>
                    <a:lnTo>
                      <a:pt x="1122" y="368"/>
                    </a:lnTo>
                    <a:lnTo>
                      <a:pt x="1216" y="397"/>
                    </a:lnTo>
                    <a:lnTo>
                      <a:pt x="1302" y="424"/>
                    </a:lnTo>
                    <a:lnTo>
                      <a:pt x="1480" y="481"/>
                    </a:lnTo>
                    <a:lnTo>
                      <a:pt x="1471" y="491"/>
                    </a:lnTo>
                    <a:lnTo>
                      <a:pt x="1480" y="509"/>
                    </a:lnTo>
                    <a:lnTo>
                      <a:pt x="1471" y="528"/>
                    </a:lnTo>
                    <a:lnTo>
                      <a:pt x="1471" y="556"/>
                    </a:lnTo>
                    <a:lnTo>
                      <a:pt x="1471" y="575"/>
                    </a:lnTo>
                    <a:lnTo>
                      <a:pt x="1462" y="820"/>
                    </a:lnTo>
                    <a:lnTo>
                      <a:pt x="1452" y="1056"/>
                    </a:lnTo>
                    <a:lnTo>
                      <a:pt x="1452" y="1528"/>
                    </a:lnTo>
                    <a:lnTo>
                      <a:pt x="1443" y="1575"/>
                    </a:lnTo>
                    <a:lnTo>
                      <a:pt x="1320" y="1546"/>
                    </a:lnTo>
                    <a:lnTo>
                      <a:pt x="1208" y="1509"/>
                    </a:lnTo>
                    <a:lnTo>
                      <a:pt x="990" y="1434"/>
                    </a:lnTo>
                    <a:lnTo>
                      <a:pt x="764" y="1348"/>
                    </a:lnTo>
                    <a:lnTo>
                      <a:pt x="650" y="1311"/>
                    </a:lnTo>
                    <a:lnTo>
                      <a:pt x="537" y="1283"/>
                    </a:lnTo>
                    <a:lnTo>
                      <a:pt x="519" y="1264"/>
                    </a:lnTo>
                    <a:lnTo>
                      <a:pt x="500" y="1254"/>
                    </a:lnTo>
                    <a:lnTo>
                      <a:pt x="453" y="1245"/>
                    </a:lnTo>
                    <a:lnTo>
                      <a:pt x="405" y="1235"/>
                    </a:lnTo>
                    <a:lnTo>
                      <a:pt x="386" y="1226"/>
                    </a:lnTo>
                    <a:lnTo>
                      <a:pt x="377" y="1217"/>
                    </a:lnTo>
                    <a:lnTo>
                      <a:pt x="311" y="1197"/>
                    </a:lnTo>
                    <a:lnTo>
                      <a:pt x="255" y="1179"/>
                    </a:lnTo>
                    <a:lnTo>
                      <a:pt x="226" y="1170"/>
                    </a:lnTo>
                    <a:lnTo>
                      <a:pt x="208" y="1160"/>
                    </a:lnTo>
                    <a:lnTo>
                      <a:pt x="188" y="1131"/>
                    </a:lnTo>
                    <a:lnTo>
                      <a:pt x="179" y="1103"/>
                    </a:lnTo>
                    <a:lnTo>
                      <a:pt x="122" y="736"/>
                    </a:lnTo>
                    <a:lnTo>
                      <a:pt x="57" y="368"/>
                    </a:lnTo>
                    <a:lnTo>
                      <a:pt x="47" y="293"/>
                    </a:lnTo>
                    <a:lnTo>
                      <a:pt x="28" y="207"/>
                    </a:lnTo>
                    <a:lnTo>
                      <a:pt x="28" y="160"/>
                    </a:lnTo>
                    <a:lnTo>
                      <a:pt x="18" y="104"/>
                    </a:lnTo>
                    <a:lnTo>
                      <a:pt x="0" y="0"/>
                    </a:lnTo>
                    <a:lnTo>
                      <a:pt x="188" y="57"/>
                    </a:lnTo>
                    <a:lnTo>
                      <a:pt x="377" y="113"/>
                    </a:lnTo>
                    <a:lnTo>
                      <a:pt x="566" y="180"/>
                    </a:lnTo>
                    <a:lnTo>
                      <a:pt x="764" y="236"/>
                    </a:lnTo>
                    <a:close/>
                  </a:path>
                </a:pathLst>
              </a:custGeom>
              <a:solidFill>
                <a:srgbClr val="CA71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8">
                <a:extLst>
                  <a:ext uri="{FF2B5EF4-FFF2-40B4-BE49-F238E27FC236}">
                    <a16:creationId xmlns:a16="http://schemas.microsoft.com/office/drawing/2014/main" id="{FCEBE438-2D73-493C-9F2C-326169EAC7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1" y="462"/>
                <a:ext cx="769" cy="505"/>
              </a:xfrm>
              <a:custGeom>
                <a:avLst/>
                <a:gdLst>
                  <a:gd name="T0" fmla="*/ 43 w 3075"/>
                  <a:gd name="T1" fmla="*/ 356 h 2018"/>
                  <a:gd name="T2" fmla="*/ 113 w 3075"/>
                  <a:gd name="T3" fmla="*/ 319 h 2018"/>
                  <a:gd name="T4" fmla="*/ 193 w 3075"/>
                  <a:gd name="T5" fmla="*/ 276 h 2018"/>
                  <a:gd name="T6" fmla="*/ 281 w 3075"/>
                  <a:gd name="T7" fmla="*/ 234 h 2018"/>
                  <a:gd name="T8" fmla="*/ 337 w 3075"/>
                  <a:gd name="T9" fmla="*/ 208 h 2018"/>
                  <a:gd name="T10" fmla="*/ 359 w 3075"/>
                  <a:gd name="T11" fmla="*/ 215 h 2018"/>
                  <a:gd name="T12" fmla="*/ 375 w 3075"/>
                  <a:gd name="T13" fmla="*/ 179 h 2018"/>
                  <a:gd name="T14" fmla="*/ 380 w 3075"/>
                  <a:gd name="T15" fmla="*/ 104 h 2018"/>
                  <a:gd name="T16" fmla="*/ 387 w 3075"/>
                  <a:gd name="T17" fmla="*/ 66 h 2018"/>
                  <a:gd name="T18" fmla="*/ 427 w 3075"/>
                  <a:gd name="T19" fmla="*/ 47 h 2018"/>
                  <a:gd name="T20" fmla="*/ 552 w 3075"/>
                  <a:gd name="T21" fmla="*/ 5 h 2018"/>
                  <a:gd name="T22" fmla="*/ 566 w 3075"/>
                  <a:gd name="T23" fmla="*/ 0 h 2018"/>
                  <a:gd name="T24" fmla="*/ 601 w 3075"/>
                  <a:gd name="T25" fmla="*/ 7 h 2018"/>
                  <a:gd name="T26" fmla="*/ 623 w 3075"/>
                  <a:gd name="T27" fmla="*/ 14 h 2018"/>
                  <a:gd name="T28" fmla="*/ 625 w 3075"/>
                  <a:gd name="T29" fmla="*/ 26 h 2018"/>
                  <a:gd name="T30" fmla="*/ 623 w 3075"/>
                  <a:gd name="T31" fmla="*/ 31 h 2018"/>
                  <a:gd name="T32" fmla="*/ 658 w 3075"/>
                  <a:gd name="T33" fmla="*/ 47 h 2018"/>
                  <a:gd name="T34" fmla="*/ 766 w 3075"/>
                  <a:gd name="T35" fmla="*/ 97 h 2018"/>
                  <a:gd name="T36" fmla="*/ 769 w 3075"/>
                  <a:gd name="T37" fmla="*/ 111 h 2018"/>
                  <a:gd name="T38" fmla="*/ 762 w 3075"/>
                  <a:gd name="T39" fmla="*/ 142 h 2018"/>
                  <a:gd name="T40" fmla="*/ 743 w 3075"/>
                  <a:gd name="T41" fmla="*/ 212 h 2018"/>
                  <a:gd name="T42" fmla="*/ 724 w 3075"/>
                  <a:gd name="T43" fmla="*/ 267 h 2018"/>
                  <a:gd name="T44" fmla="*/ 696 w 3075"/>
                  <a:gd name="T45" fmla="*/ 281 h 2018"/>
                  <a:gd name="T46" fmla="*/ 667 w 3075"/>
                  <a:gd name="T47" fmla="*/ 300 h 2018"/>
                  <a:gd name="T48" fmla="*/ 672 w 3075"/>
                  <a:gd name="T49" fmla="*/ 305 h 2018"/>
                  <a:gd name="T50" fmla="*/ 616 w 3075"/>
                  <a:gd name="T51" fmla="*/ 340 h 2018"/>
                  <a:gd name="T52" fmla="*/ 564 w 3075"/>
                  <a:gd name="T53" fmla="*/ 366 h 2018"/>
                  <a:gd name="T54" fmla="*/ 554 w 3075"/>
                  <a:gd name="T55" fmla="*/ 373 h 2018"/>
                  <a:gd name="T56" fmla="*/ 542 w 3075"/>
                  <a:gd name="T57" fmla="*/ 371 h 2018"/>
                  <a:gd name="T58" fmla="*/ 519 w 3075"/>
                  <a:gd name="T59" fmla="*/ 366 h 2018"/>
                  <a:gd name="T60" fmla="*/ 465 w 3075"/>
                  <a:gd name="T61" fmla="*/ 352 h 2018"/>
                  <a:gd name="T62" fmla="*/ 446 w 3075"/>
                  <a:gd name="T63" fmla="*/ 345 h 2018"/>
                  <a:gd name="T64" fmla="*/ 441 w 3075"/>
                  <a:gd name="T65" fmla="*/ 352 h 2018"/>
                  <a:gd name="T66" fmla="*/ 434 w 3075"/>
                  <a:gd name="T67" fmla="*/ 359 h 2018"/>
                  <a:gd name="T68" fmla="*/ 420 w 3075"/>
                  <a:gd name="T69" fmla="*/ 377 h 2018"/>
                  <a:gd name="T70" fmla="*/ 441 w 3075"/>
                  <a:gd name="T71" fmla="*/ 382 h 2018"/>
                  <a:gd name="T72" fmla="*/ 453 w 3075"/>
                  <a:gd name="T73" fmla="*/ 387 h 2018"/>
                  <a:gd name="T74" fmla="*/ 455 w 3075"/>
                  <a:gd name="T75" fmla="*/ 399 h 2018"/>
                  <a:gd name="T76" fmla="*/ 472 w 3075"/>
                  <a:gd name="T77" fmla="*/ 390 h 2018"/>
                  <a:gd name="T78" fmla="*/ 490 w 3075"/>
                  <a:gd name="T79" fmla="*/ 377 h 2018"/>
                  <a:gd name="T80" fmla="*/ 479 w 3075"/>
                  <a:gd name="T81" fmla="*/ 387 h 2018"/>
                  <a:gd name="T82" fmla="*/ 467 w 3075"/>
                  <a:gd name="T83" fmla="*/ 396 h 2018"/>
                  <a:gd name="T84" fmla="*/ 425 w 3075"/>
                  <a:gd name="T85" fmla="*/ 422 h 2018"/>
                  <a:gd name="T86" fmla="*/ 385 w 3075"/>
                  <a:gd name="T87" fmla="*/ 453 h 2018"/>
                  <a:gd name="T88" fmla="*/ 359 w 3075"/>
                  <a:gd name="T89" fmla="*/ 472 h 2018"/>
                  <a:gd name="T90" fmla="*/ 248 w 3075"/>
                  <a:gd name="T91" fmla="*/ 481 h 2018"/>
                  <a:gd name="T92" fmla="*/ 83 w 3075"/>
                  <a:gd name="T93" fmla="*/ 420 h 2018"/>
                  <a:gd name="T94" fmla="*/ 40 w 3075"/>
                  <a:gd name="T95" fmla="*/ 403 h 2018"/>
                  <a:gd name="T96" fmla="*/ 0 w 3075"/>
                  <a:gd name="T97" fmla="*/ 380 h 2018"/>
                  <a:gd name="T98" fmla="*/ 9 w 3075"/>
                  <a:gd name="T99" fmla="*/ 377 h 201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075" h="2018">
                    <a:moveTo>
                      <a:pt x="37" y="1508"/>
                    </a:moveTo>
                    <a:lnTo>
                      <a:pt x="170" y="1424"/>
                    </a:lnTo>
                    <a:lnTo>
                      <a:pt x="311" y="1349"/>
                    </a:lnTo>
                    <a:lnTo>
                      <a:pt x="452" y="1273"/>
                    </a:lnTo>
                    <a:lnTo>
                      <a:pt x="604" y="1197"/>
                    </a:lnTo>
                    <a:lnTo>
                      <a:pt x="773" y="1103"/>
                    </a:lnTo>
                    <a:lnTo>
                      <a:pt x="943" y="1019"/>
                    </a:lnTo>
                    <a:lnTo>
                      <a:pt x="1123" y="934"/>
                    </a:lnTo>
                    <a:lnTo>
                      <a:pt x="1301" y="831"/>
                    </a:lnTo>
                    <a:lnTo>
                      <a:pt x="1348" y="831"/>
                    </a:lnTo>
                    <a:lnTo>
                      <a:pt x="1386" y="849"/>
                    </a:lnTo>
                    <a:lnTo>
                      <a:pt x="1434" y="858"/>
                    </a:lnTo>
                    <a:lnTo>
                      <a:pt x="1481" y="868"/>
                    </a:lnTo>
                    <a:lnTo>
                      <a:pt x="1499" y="717"/>
                    </a:lnTo>
                    <a:lnTo>
                      <a:pt x="1499" y="566"/>
                    </a:lnTo>
                    <a:lnTo>
                      <a:pt x="1519" y="415"/>
                    </a:lnTo>
                    <a:lnTo>
                      <a:pt x="1528" y="340"/>
                    </a:lnTo>
                    <a:lnTo>
                      <a:pt x="1546" y="264"/>
                    </a:lnTo>
                    <a:lnTo>
                      <a:pt x="1622" y="217"/>
                    </a:lnTo>
                    <a:lnTo>
                      <a:pt x="1707" y="189"/>
                    </a:lnTo>
                    <a:lnTo>
                      <a:pt x="1867" y="123"/>
                    </a:lnTo>
                    <a:lnTo>
                      <a:pt x="2207" y="19"/>
                    </a:lnTo>
                    <a:lnTo>
                      <a:pt x="2235" y="9"/>
                    </a:lnTo>
                    <a:lnTo>
                      <a:pt x="2264" y="0"/>
                    </a:lnTo>
                    <a:lnTo>
                      <a:pt x="2339" y="9"/>
                    </a:lnTo>
                    <a:lnTo>
                      <a:pt x="2405" y="29"/>
                    </a:lnTo>
                    <a:lnTo>
                      <a:pt x="2480" y="48"/>
                    </a:lnTo>
                    <a:lnTo>
                      <a:pt x="2490" y="56"/>
                    </a:lnTo>
                    <a:lnTo>
                      <a:pt x="2499" y="66"/>
                    </a:lnTo>
                    <a:lnTo>
                      <a:pt x="2499" y="103"/>
                    </a:lnTo>
                    <a:lnTo>
                      <a:pt x="2490" y="113"/>
                    </a:lnTo>
                    <a:lnTo>
                      <a:pt x="2490" y="123"/>
                    </a:lnTo>
                    <a:lnTo>
                      <a:pt x="2480" y="132"/>
                    </a:lnTo>
                    <a:lnTo>
                      <a:pt x="2632" y="189"/>
                    </a:lnTo>
                    <a:lnTo>
                      <a:pt x="2773" y="255"/>
                    </a:lnTo>
                    <a:lnTo>
                      <a:pt x="3065" y="387"/>
                    </a:lnTo>
                    <a:lnTo>
                      <a:pt x="3075" y="415"/>
                    </a:lnTo>
                    <a:lnTo>
                      <a:pt x="3075" y="443"/>
                    </a:lnTo>
                    <a:lnTo>
                      <a:pt x="3065" y="510"/>
                    </a:lnTo>
                    <a:lnTo>
                      <a:pt x="3047" y="566"/>
                    </a:lnTo>
                    <a:lnTo>
                      <a:pt x="3037" y="632"/>
                    </a:lnTo>
                    <a:lnTo>
                      <a:pt x="2971" y="849"/>
                    </a:lnTo>
                    <a:lnTo>
                      <a:pt x="2905" y="1066"/>
                    </a:lnTo>
                    <a:lnTo>
                      <a:pt x="2896" y="1066"/>
                    </a:lnTo>
                    <a:lnTo>
                      <a:pt x="2839" y="1094"/>
                    </a:lnTo>
                    <a:lnTo>
                      <a:pt x="2783" y="1122"/>
                    </a:lnTo>
                    <a:lnTo>
                      <a:pt x="2669" y="1179"/>
                    </a:lnTo>
                    <a:lnTo>
                      <a:pt x="2669" y="1197"/>
                    </a:lnTo>
                    <a:lnTo>
                      <a:pt x="2679" y="1207"/>
                    </a:lnTo>
                    <a:lnTo>
                      <a:pt x="2689" y="1217"/>
                    </a:lnTo>
                    <a:lnTo>
                      <a:pt x="2679" y="1236"/>
                    </a:lnTo>
                    <a:lnTo>
                      <a:pt x="2462" y="1358"/>
                    </a:lnTo>
                    <a:lnTo>
                      <a:pt x="2358" y="1414"/>
                    </a:lnTo>
                    <a:lnTo>
                      <a:pt x="2254" y="1461"/>
                    </a:lnTo>
                    <a:lnTo>
                      <a:pt x="2235" y="1481"/>
                    </a:lnTo>
                    <a:lnTo>
                      <a:pt x="2217" y="1490"/>
                    </a:lnTo>
                    <a:lnTo>
                      <a:pt x="2188" y="1490"/>
                    </a:lnTo>
                    <a:lnTo>
                      <a:pt x="2169" y="1481"/>
                    </a:lnTo>
                    <a:lnTo>
                      <a:pt x="2122" y="1471"/>
                    </a:lnTo>
                    <a:lnTo>
                      <a:pt x="2075" y="1461"/>
                    </a:lnTo>
                    <a:lnTo>
                      <a:pt x="1933" y="1414"/>
                    </a:lnTo>
                    <a:lnTo>
                      <a:pt x="1858" y="1405"/>
                    </a:lnTo>
                    <a:lnTo>
                      <a:pt x="1792" y="1396"/>
                    </a:lnTo>
                    <a:lnTo>
                      <a:pt x="1783" y="1377"/>
                    </a:lnTo>
                    <a:lnTo>
                      <a:pt x="1763" y="1387"/>
                    </a:lnTo>
                    <a:lnTo>
                      <a:pt x="1763" y="1405"/>
                    </a:lnTo>
                    <a:lnTo>
                      <a:pt x="1754" y="1424"/>
                    </a:lnTo>
                    <a:lnTo>
                      <a:pt x="1736" y="1434"/>
                    </a:lnTo>
                    <a:lnTo>
                      <a:pt x="1707" y="1471"/>
                    </a:lnTo>
                    <a:lnTo>
                      <a:pt x="1679" y="1508"/>
                    </a:lnTo>
                    <a:lnTo>
                      <a:pt x="1716" y="1518"/>
                    </a:lnTo>
                    <a:lnTo>
                      <a:pt x="1763" y="1528"/>
                    </a:lnTo>
                    <a:lnTo>
                      <a:pt x="1792" y="1537"/>
                    </a:lnTo>
                    <a:lnTo>
                      <a:pt x="1810" y="1547"/>
                    </a:lnTo>
                    <a:lnTo>
                      <a:pt x="1820" y="1565"/>
                    </a:lnTo>
                    <a:lnTo>
                      <a:pt x="1820" y="1594"/>
                    </a:lnTo>
                    <a:lnTo>
                      <a:pt x="1858" y="1575"/>
                    </a:lnTo>
                    <a:lnTo>
                      <a:pt x="1886" y="1557"/>
                    </a:lnTo>
                    <a:lnTo>
                      <a:pt x="1943" y="1508"/>
                    </a:lnTo>
                    <a:lnTo>
                      <a:pt x="1961" y="1508"/>
                    </a:lnTo>
                    <a:lnTo>
                      <a:pt x="1943" y="1528"/>
                    </a:lnTo>
                    <a:lnTo>
                      <a:pt x="1914" y="1547"/>
                    </a:lnTo>
                    <a:lnTo>
                      <a:pt x="1886" y="1565"/>
                    </a:lnTo>
                    <a:lnTo>
                      <a:pt x="1867" y="1584"/>
                    </a:lnTo>
                    <a:lnTo>
                      <a:pt x="1783" y="1641"/>
                    </a:lnTo>
                    <a:lnTo>
                      <a:pt x="1698" y="1688"/>
                    </a:lnTo>
                    <a:lnTo>
                      <a:pt x="1613" y="1745"/>
                    </a:lnTo>
                    <a:lnTo>
                      <a:pt x="1538" y="1811"/>
                    </a:lnTo>
                    <a:lnTo>
                      <a:pt x="1481" y="1848"/>
                    </a:lnTo>
                    <a:lnTo>
                      <a:pt x="1434" y="1886"/>
                    </a:lnTo>
                    <a:lnTo>
                      <a:pt x="1235" y="2018"/>
                    </a:lnTo>
                    <a:lnTo>
                      <a:pt x="990" y="1923"/>
                    </a:lnTo>
                    <a:lnTo>
                      <a:pt x="745" y="1829"/>
                    </a:lnTo>
                    <a:lnTo>
                      <a:pt x="330" y="1678"/>
                    </a:lnTo>
                    <a:lnTo>
                      <a:pt x="236" y="1641"/>
                    </a:lnTo>
                    <a:lnTo>
                      <a:pt x="160" y="1612"/>
                    </a:lnTo>
                    <a:lnTo>
                      <a:pt x="0" y="1528"/>
                    </a:lnTo>
                    <a:lnTo>
                      <a:pt x="0" y="1518"/>
                    </a:lnTo>
                    <a:lnTo>
                      <a:pt x="9" y="1508"/>
                    </a:lnTo>
                    <a:lnTo>
                      <a:pt x="37" y="150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9">
                <a:extLst>
                  <a:ext uri="{FF2B5EF4-FFF2-40B4-BE49-F238E27FC236}">
                    <a16:creationId xmlns:a16="http://schemas.microsoft.com/office/drawing/2014/main" id="{34340297-F96A-4B25-B7FA-AB76B03CF4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1" y="825"/>
                <a:ext cx="30" cy="33"/>
              </a:xfrm>
              <a:custGeom>
                <a:avLst/>
                <a:gdLst>
                  <a:gd name="T0" fmla="*/ 28 w 123"/>
                  <a:gd name="T1" fmla="*/ 0 h 131"/>
                  <a:gd name="T2" fmla="*/ 30 w 123"/>
                  <a:gd name="T3" fmla="*/ 9 h 131"/>
                  <a:gd name="T4" fmla="*/ 30 w 123"/>
                  <a:gd name="T5" fmla="*/ 16 h 131"/>
                  <a:gd name="T6" fmla="*/ 30 w 123"/>
                  <a:gd name="T7" fmla="*/ 26 h 131"/>
                  <a:gd name="T8" fmla="*/ 30 w 123"/>
                  <a:gd name="T9" fmla="*/ 33 h 131"/>
                  <a:gd name="T10" fmla="*/ 14 w 123"/>
                  <a:gd name="T11" fmla="*/ 28 h 131"/>
                  <a:gd name="T12" fmla="*/ 0 w 123"/>
                  <a:gd name="T13" fmla="*/ 19 h 131"/>
                  <a:gd name="T14" fmla="*/ 14 w 123"/>
                  <a:gd name="T15" fmla="*/ 9 h 131"/>
                  <a:gd name="T16" fmla="*/ 28 w 123"/>
                  <a:gd name="T17" fmla="*/ 0 h 1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3" h="131">
                    <a:moveTo>
                      <a:pt x="114" y="0"/>
                    </a:moveTo>
                    <a:lnTo>
                      <a:pt x="123" y="37"/>
                    </a:lnTo>
                    <a:lnTo>
                      <a:pt x="123" y="65"/>
                    </a:lnTo>
                    <a:lnTo>
                      <a:pt x="123" y="104"/>
                    </a:lnTo>
                    <a:lnTo>
                      <a:pt x="123" y="131"/>
                    </a:lnTo>
                    <a:lnTo>
                      <a:pt x="57" y="112"/>
                    </a:lnTo>
                    <a:lnTo>
                      <a:pt x="0" y="75"/>
                    </a:lnTo>
                    <a:lnTo>
                      <a:pt x="57" y="37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A7BD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10">
                <a:extLst>
                  <a:ext uri="{FF2B5EF4-FFF2-40B4-BE49-F238E27FC236}">
                    <a16:creationId xmlns:a16="http://schemas.microsoft.com/office/drawing/2014/main" id="{8C0AF0F5-AB57-4F0F-AE78-F2852BF4DC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6" y="686"/>
                <a:ext cx="351" cy="259"/>
              </a:xfrm>
              <a:custGeom>
                <a:avLst/>
                <a:gdLst>
                  <a:gd name="T0" fmla="*/ 33 w 1405"/>
                  <a:gd name="T1" fmla="*/ 118 h 1037"/>
                  <a:gd name="T2" fmla="*/ 101 w 1405"/>
                  <a:gd name="T3" fmla="*/ 82 h 1037"/>
                  <a:gd name="T4" fmla="*/ 172 w 1405"/>
                  <a:gd name="T5" fmla="*/ 45 h 1037"/>
                  <a:gd name="T6" fmla="*/ 191 w 1405"/>
                  <a:gd name="T7" fmla="*/ 38 h 1037"/>
                  <a:gd name="T8" fmla="*/ 210 w 1405"/>
                  <a:gd name="T9" fmla="*/ 28 h 1037"/>
                  <a:gd name="T10" fmla="*/ 245 w 1405"/>
                  <a:gd name="T11" fmla="*/ 7 h 1037"/>
                  <a:gd name="T12" fmla="*/ 316 w 1405"/>
                  <a:gd name="T13" fmla="*/ 2 h 1037"/>
                  <a:gd name="T14" fmla="*/ 318 w 1405"/>
                  <a:gd name="T15" fmla="*/ 0 h 1037"/>
                  <a:gd name="T16" fmla="*/ 320 w 1405"/>
                  <a:gd name="T17" fmla="*/ 0 h 1037"/>
                  <a:gd name="T18" fmla="*/ 325 w 1405"/>
                  <a:gd name="T19" fmla="*/ 2 h 1037"/>
                  <a:gd name="T20" fmla="*/ 325 w 1405"/>
                  <a:gd name="T21" fmla="*/ 19 h 1037"/>
                  <a:gd name="T22" fmla="*/ 327 w 1405"/>
                  <a:gd name="T23" fmla="*/ 33 h 1037"/>
                  <a:gd name="T24" fmla="*/ 332 w 1405"/>
                  <a:gd name="T25" fmla="*/ 49 h 1037"/>
                  <a:gd name="T26" fmla="*/ 332 w 1405"/>
                  <a:gd name="T27" fmla="*/ 66 h 1037"/>
                  <a:gd name="T28" fmla="*/ 337 w 1405"/>
                  <a:gd name="T29" fmla="*/ 85 h 1037"/>
                  <a:gd name="T30" fmla="*/ 341 w 1405"/>
                  <a:gd name="T31" fmla="*/ 94 h 1037"/>
                  <a:gd name="T32" fmla="*/ 346 w 1405"/>
                  <a:gd name="T33" fmla="*/ 104 h 1037"/>
                  <a:gd name="T34" fmla="*/ 351 w 1405"/>
                  <a:gd name="T35" fmla="*/ 104 h 1037"/>
                  <a:gd name="T36" fmla="*/ 306 w 1405"/>
                  <a:gd name="T37" fmla="*/ 167 h 1037"/>
                  <a:gd name="T38" fmla="*/ 287 w 1405"/>
                  <a:gd name="T39" fmla="*/ 179 h 1037"/>
                  <a:gd name="T40" fmla="*/ 266 w 1405"/>
                  <a:gd name="T41" fmla="*/ 191 h 1037"/>
                  <a:gd name="T42" fmla="*/ 264 w 1405"/>
                  <a:gd name="T43" fmla="*/ 198 h 1037"/>
                  <a:gd name="T44" fmla="*/ 262 w 1405"/>
                  <a:gd name="T45" fmla="*/ 203 h 1037"/>
                  <a:gd name="T46" fmla="*/ 259 w 1405"/>
                  <a:gd name="T47" fmla="*/ 207 h 1037"/>
                  <a:gd name="T48" fmla="*/ 262 w 1405"/>
                  <a:gd name="T49" fmla="*/ 212 h 1037"/>
                  <a:gd name="T50" fmla="*/ 278 w 1405"/>
                  <a:gd name="T51" fmla="*/ 214 h 1037"/>
                  <a:gd name="T52" fmla="*/ 294 w 1405"/>
                  <a:gd name="T53" fmla="*/ 219 h 1037"/>
                  <a:gd name="T54" fmla="*/ 311 w 1405"/>
                  <a:gd name="T55" fmla="*/ 221 h 1037"/>
                  <a:gd name="T56" fmla="*/ 318 w 1405"/>
                  <a:gd name="T57" fmla="*/ 226 h 1037"/>
                  <a:gd name="T58" fmla="*/ 325 w 1405"/>
                  <a:gd name="T59" fmla="*/ 231 h 1037"/>
                  <a:gd name="T60" fmla="*/ 309 w 1405"/>
                  <a:gd name="T61" fmla="*/ 245 h 1037"/>
                  <a:gd name="T62" fmla="*/ 290 w 1405"/>
                  <a:gd name="T63" fmla="*/ 245 h 1037"/>
                  <a:gd name="T64" fmla="*/ 268 w 1405"/>
                  <a:gd name="T65" fmla="*/ 247 h 1037"/>
                  <a:gd name="T66" fmla="*/ 231 w 1405"/>
                  <a:gd name="T67" fmla="*/ 255 h 1037"/>
                  <a:gd name="T68" fmla="*/ 224 w 1405"/>
                  <a:gd name="T69" fmla="*/ 259 h 1037"/>
                  <a:gd name="T70" fmla="*/ 4 w 1405"/>
                  <a:gd name="T71" fmla="*/ 177 h 1037"/>
                  <a:gd name="T72" fmla="*/ 0 w 1405"/>
                  <a:gd name="T73" fmla="*/ 170 h 1037"/>
                  <a:gd name="T74" fmla="*/ 2 w 1405"/>
                  <a:gd name="T75" fmla="*/ 155 h 1037"/>
                  <a:gd name="T76" fmla="*/ 0 w 1405"/>
                  <a:gd name="T77" fmla="*/ 139 h 1037"/>
                  <a:gd name="T78" fmla="*/ 7 w 1405"/>
                  <a:gd name="T79" fmla="*/ 132 h 1037"/>
                  <a:gd name="T80" fmla="*/ 14 w 1405"/>
                  <a:gd name="T81" fmla="*/ 127 h 1037"/>
                  <a:gd name="T82" fmla="*/ 23 w 1405"/>
                  <a:gd name="T83" fmla="*/ 125 h 1037"/>
                  <a:gd name="T84" fmla="*/ 33 w 1405"/>
                  <a:gd name="T85" fmla="*/ 118 h 103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405" h="1037">
                    <a:moveTo>
                      <a:pt x="131" y="471"/>
                    </a:moveTo>
                    <a:lnTo>
                      <a:pt x="405" y="330"/>
                    </a:lnTo>
                    <a:lnTo>
                      <a:pt x="687" y="179"/>
                    </a:lnTo>
                    <a:lnTo>
                      <a:pt x="763" y="151"/>
                    </a:lnTo>
                    <a:lnTo>
                      <a:pt x="839" y="113"/>
                    </a:lnTo>
                    <a:lnTo>
                      <a:pt x="980" y="29"/>
                    </a:lnTo>
                    <a:lnTo>
                      <a:pt x="1263" y="9"/>
                    </a:lnTo>
                    <a:lnTo>
                      <a:pt x="1272" y="0"/>
                    </a:lnTo>
                    <a:lnTo>
                      <a:pt x="1282" y="0"/>
                    </a:lnTo>
                    <a:lnTo>
                      <a:pt x="1301" y="9"/>
                    </a:lnTo>
                    <a:lnTo>
                      <a:pt x="1301" y="76"/>
                    </a:lnTo>
                    <a:lnTo>
                      <a:pt x="1310" y="132"/>
                    </a:lnTo>
                    <a:lnTo>
                      <a:pt x="1329" y="198"/>
                    </a:lnTo>
                    <a:lnTo>
                      <a:pt x="1329" y="264"/>
                    </a:lnTo>
                    <a:lnTo>
                      <a:pt x="1348" y="340"/>
                    </a:lnTo>
                    <a:lnTo>
                      <a:pt x="1366" y="377"/>
                    </a:lnTo>
                    <a:lnTo>
                      <a:pt x="1386" y="415"/>
                    </a:lnTo>
                    <a:lnTo>
                      <a:pt x="1405" y="415"/>
                    </a:lnTo>
                    <a:lnTo>
                      <a:pt x="1225" y="669"/>
                    </a:lnTo>
                    <a:lnTo>
                      <a:pt x="1150" y="716"/>
                    </a:lnTo>
                    <a:lnTo>
                      <a:pt x="1065" y="764"/>
                    </a:lnTo>
                    <a:lnTo>
                      <a:pt x="1055" y="792"/>
                    </a:lnTo>
                    <a:lnTo>
                      <a:pt x="1047" y="811"/>
                    </a:lnTo>
                    <a:lnTo>
                      <a:pt x="1037" y="830"/>
                    </a:lnTo>
                    <a:lnTo>
                      <a:pt x="1047" y="849"/>
                    </a:lnTo>
                    <a:lnTo>
                      <a:pt x="1112" y="858"/>
                    </a:lnTo>
                    <a:lnTo>
                      <a:pt x="1178" y="877"/>
                    </a:lnTo>
                    <a:lnTo>
                      <a:pt x="1244" y="886"/>
                    </a:lnTo>
                    <a:lnTo>
                      <a:pt x="1272" y="905"/>
                    </a:lnTo>
                    <a:lnTo>
                      <a:pt x="1301" y="924"/>
                    </a:lnTo>
                    <a:lnTo>
                      <a:pt x="1235" y="980"/>
                    </a:lnTo>
                    <a:lnTo>
                      <a:pt x="1159" y="980"/>
                    </a:lnTo>
                    <a:lnTo>
                      <a:pt x="1074" y="990"/>
                    </a:lnTo>
                    <a:lnTo>
                      <a:pt x="924" y="1019"/>
                    </a:lnTo>
                    <a:lnTo>
                      <a:pt x="895" y="1037"/>
                    </a:lnTo>
                    <a:lnTo>
                      <a:pt x="18" y="708"/>
                    </a:lnTo>
                    <a:lnTo>
                      <a:pt x="0" y="679"/>
                    </a:lnTo>
                    <a:lnTo>
                      <a:pt x="8" y="622"/>
                    </a:lnTo>
                    <a:lnTo>
                      <a:pt x="0" y="557"/>
                    </a:lnTo>
                    <a:lnTo>
                      <a:pt x="27" y="528"/>
                    </a:lnTo>
                    <a:lnTo>
                      <a:pt x="56" y="509"/>
                    </a:lnTo>
                    <a:lnTo>
                      <a:pt x="94" y="500"/>
                    </a:lnTo>
                    <a:lnTo>
                      <a:pt x="131" y="471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11">
                <a:extLst>
                  <a:ext uri="{FF2B5EF4-FFF2-40B4-BE49-F238E27FC236}">
                    <a16:creationId xmlns:a16="http://schemas.microsoft.com/office/drawing/2014/main" id="{F6BBEAAD-1A86-4CE9-9C4D-DC4DC23D37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0" y="733"/>
                <a:ext cx="252" cy="130"/>
              </a:xfrm>
              <a:custGeom>
                <a:avLst/>
                <a:gdLst>
                  <a:gd name="T0" fmla="*/ 23 w 1009"/>
                  <a:gd name="T1" fmla="*/ 59 h 519"/>
                  <a:gd name="T2" fmla="*/ 82 w 1009"/>
                  <a:gd name="T3" fmla="*/ 31 h 519"/>
                  <a:gd name="T4" fmla="*/ 111 w 1009"/>
                  <a:gd name="T5" fmla="*/ 16 h 519"/>
                  <a:gd name="T6" fmla="*/ 137 w 1009"/>
                  <a:gd name="T7" fmla="*/ 0 h 519"/>
                  <a:gd name="T8" fmla="*/ 193 w 1009"/>
                  <a:gd name="T9" fmla="*/ 5 h 519"/>
                  <a:gd name="T10" fmla="*/ 252 w 1009"/>
                  <a:gd name="T11" fmla="*/ 7 h 519"/>
                  <a:gd name="T12" fmla="*/ 250 w 1009"/>
                  <a:gd name="T13" fmla="*/ 16 h 519"/>
                  <a:gd name="T14" fmla="*/ 245 w 1009"/>
                  <a:gd name="T15" fmla="*/ 26 h 519"/>
                  <a:gd name="T16" fmla="*/ 243 w 1009"/>
                  <a:gd name="T17" fmla="*/ 35 h 519"/>
                  <a:gd name="T18" fmla="*/ 240 w 1009"/>
                  <a:gd name="T19" fmla="*/ 47 h 519"/>
                  <a:gd name="T20" fmla="*/ 207 w 1009"/>
                  <a:gd name="T21" fmla="*/ 61 h 519"/>
                  <a:gd name="T22" fmla="*/ 113 w 1009"/>
                  <a:gd name="T23" fmla="*/ 120 h 519"/>
                  <a:gd name="T24" fmla="*/ 111 w 1009"/>
                  <a:gd name="T25" fmla="*/ 125 h 519"/>
                  <a:gd name="T26" fmla="*/ 108 w 1009"/>
                  <a:gd name="T27" fmla="*/ 125 h 519"/>
                  <a:gd name="T28" fmla="*/ 106 w 1009"/>
                  <a:gd name="T29" fmla="*/ 125 h 519"/>
                  <a:gd name="T30" fmla="*/ 101 w 1009"/>
                  <a:gd name="T31" fmla="*/ 130 h 519"/>
                  <a:gd name="T32" fmla="*/ 52 w 1009"/>
                  <a:gd name="T33" fmla="*/ 111 h 519"/>
                  <a:gd name="T34" fmla="*/ 26 w 1009"/>
                  <a:gd name="T35" fmla="*/ 104 h 519"/>
                  <a:gd name="T36" fmla="*/ 0 w 1009"/>
                  <a:gd name="T37" fmla="*/ 92 h 519"/>
                  <a:gd name="T38" fmla="*/ 0 w 1009"/>
                  <a:gd name="T39" fmla="*/ 82 h 519"/>
                  <a:gd name="T40" fmla="*/ 0 w 1009"/>
                  <a:gd name="T41" fmla="*/ 73 h 519"/>
                  <a:gd name="T42" fmla="*/ 12 w 1009"/>
                  <a:gd name="T43" fmla="*/ 64 h 519"/>
                  <a:gd name="T44" fmla="*/ 23 w 1009"/>
                  <a:gd name="T45" fmla="*/ 59 h 51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009" h="519">
                    <a:moveTo>
                      <a:pt x="94" y="235"/>
                    </a:moveTo>
                    <a:lnTo>
                      <a:pt x="329" y="122"/>
                    </a:lnTo>
                    <a:lnTo>
                      <a:pt x="443" y="65"/>
                    </a:lnTo>
                    <a:lnTo>
                      <a:pt x="547" y="0"/>
                    </a:lnTo>
                    <a:lnTo>
                      <a:pt x="773" y="18"/>
                    </a:lnTo>
                    <a:lnTo>
                      <a:pt x="1009" y="28"/>
                    </a:lnTo>
                    <a:lnTo>
                      <a:pt x="1000" y="65"/>
                    </a:lnTo>
                    <a:lnTo>
                      <a:pt x="981" y="104"/>
                    </a:lnTo>
                    <a:lnTo>
                      <a:pt x="971" y="141"/>
                    </a:lnTo>
                    <a:lnTo>
                      <a:pt x="962" y="188"/>
                    </a:lnTo>
                    <a:lnTo>
                      <a:pt x="830" y="245"/>
                    </a:lnTo>
                    <a:lnTo>
                      <a:pt x="452" y="480"/>
                    </a:lnTo>
                    <a:lnTo>
                      <a:pt x="443" y="499"/>
                    </a:lnTo>
                    <a:lnTo>
                      <a:pt x="433" y="499"/>
                    </a:lnTo>
                    <a:lnTo>
                      <a:pt x="425" y="499"/>
                    </a:lnTo>
                    <a:lnTo>
                      <a:pt x="405" y="519"/>
                    </a:lnTo>
                    <a:lnTo>
                      <a:pt x="208" y="443"/>
                    </a:lnTo>
                    <a:lnTo>
                      <a:pt x="104" y="415"/>
                    </a:lnTo>
                    <a:lnTo>
                      <a:pt x="0" y="368"/>
                    </a:lnTo>
                    <a:lnTo>
                      <a:pt x="0" y="329"/>
                    </a:lnTo>
                    <a:lnTo>
                      <a:pt x="0" y="292"/>
                    </a:lnTo>
                    <a:lnTo>
                      <a:pt x="47" y="255"/>
                    </a:lnTo>
                    <a:lnTo>
                      <a:pt x="94" y="2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12">
                <a:extLst>
                  <a:ext uri="{FF2B5EF4-FFF2-40B4-BE49-F238E27FC236}">
                    <a16:creationId xmlns:a16="http://schemas.microsoft.com/office/drawing/2014/main" id="{F6EA1173-E1A4-492E-9585-C7E519A6B5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8" y="5"/>
                <a:ext cx="287" cy="292"/>
              </a:xfrm>
              <a:custGeom>
                <a:avLst/>
                <a:gdLst>
                  <a:gd name="T0" fmla="*/ 30 w 1149"/>
                  <a:gd name="T1" fmla="*/ 64 h 1169"/>
                  <a:gd name="T2" fmla="*/ 40 w 1149"/>
                  <a:gd name="T3" fmla="*/ 52 h 1169"/>
                  <a:gd name="T4" fmla="*/ 52 w 1149"/>
                  <a:gd name="T5" fmla="*/ 40 h 1169"/>
                  <a:gd name="T6" fmla="*/ 63 w 1149"/>
                  <a:gd name="T7" fmla="*/ 30 h 1169"/>
                  <a:gd name="T8" fmla="*/ 78 w 1149"/>
                  <a:gd name="T9" fmla="*/ 21 h 1169"/>
                  <a:gd name="T10" fmla="*/ 92 w 1149"/>
                  <a:gd name="T11" fmla="*/ 14 h 1169"/>
                  <a:gd name="T12" fmla="*/ 106 w 1149"/>
                  <a:gd name="T13" fmla="*/ 7 h 1169"/>
                  <a:gd name="T14" fmla="*/ 122 w 1149"/>
                  <a:gd name="T15" fmla="*/ 4 h 1169"/>
                  <a:gd name="T16" fmla="*/ 139 w 1149"/>
                  <a:gd name="T17" fmla="*/ 0 h 1169"/>
                  <a:gd name="T18" fmla="*/ 165 w 1149"/>
                  <a:gd name="T19" fmla="*/ 2 h 1169"/>
                  <a:gd name="T20" fmla="*/ 191 w 1149"/>
                  <a:gd name="T21" fmla="*/ 7 h 1169"/>
                  <a:gd name="T22" fmla="*/ 205 w 1149"/>
                  <a:gd name="T23" fmla="*/ 12 h 1169"/>
                  <a:gd name="T24" fmla="*/ 217 w 1149"/>
                  <a:gd name="T25" fmla="*/ 19 h 1169"/>
                  <a:gd name="T26" fmla="*/ 228 w 1149"/>
                  <a:gd name="T27" fmla="*/ 28 h 1169"/>
                  <a:gd name="T28" fmla="*/ 240 w 1149"/>
                  <a:gd name="T29" fmla="*/ 35 h 1169"/>
                  <a:gd name="T30" fmla="*/ 252 w 1149"/>
                  <a:gd name="T31" fmla="*/ 45 h 1169"/>
                  <a:gd name="T32" fmla="*/ 261 w 1149"/>
                  <a:gd name="T33" fmla="*/ 54 h 1169"/>
                  <a:gd name="T34" fmla="*/ 268 w 1149"/>
                  <a:gd name="T35" fmla="*/ 66 h 1169"/>
                  <a:gd name="T36" fmla="*/ 273 w 1149"/>
                  <a:gd name="T37" fmla="*/ 78 h 1169"/>
                  <a:gd name="T38" fmla="*/ 283 w 1149"/>
                  <a:gd name="T39" fmla="*/ 104 h 1169"/>
                  <a:gd name="T40" fmla="*/ 287 w 1149"/>
                  <a:gd name="T41" fmla="*/ 130 h 1169"/>
                  <a:gd name="T42" fmla="*/ 287 w 1149"/>
                  <a:gd name="T43" fmla="*/ 141 h 1169"/>
                  <a:gd name="T44" fmla="*/ 285 w 1149"/>
                  <a:gd name="T45" fmla="*/ 151 h 1169"/>
                  <a:gd name="T46" fmla="*/ 283 w 1149"/>
                  <a:gd name="T47" fmla="*/ 177 h 1169"/>
                  <a:gd name="T48" fmla="*/ 275 w 1149"/>
                  <a:gd name="T49" fmla="*/ 200 h 1169"/>
                  <a:gd name="T50" fmla="*/ 266 w 1149"/>
                  <a:gd name="T51" fmla="*/ 222 h 1169"/>
                  <a:gd name="T52" fmla="*/ 252 w 1149"/>
                  <a:gd name="T53" fmla="*/ 240 h 1169"/>
                  <a:gd name="T54" fmla="*/ 240 w 1149"/>
                  <a:gd name="T55" fmla="*/ 254 h 1169"/>
                  <a:gd name="T56" fmla="*/ 224 w 1149"/>
                  <a:gd name="T57" fmla="*/ 269 h 1169"/>
                  <a:gd name="T58" fmla="*/ 207 w 1149"/>
                  <a:gd name="T59" fmla="*/ 280 h 1169"/>
                  <a:gd name="T60" fmla="*/ 186 w 1149"/>
                  <a:gd name="T61" fmla="*/ 288 h 1169"/>
                  <a:gd name="T62" fmla="*/ 170 w 1149"/>
                  <a:gd name="T63" fmla="*/ 292 h 1169"/>
                  <a:gd name="T64" fmla="*/ 148 w 1149"/>
                  <a:gd name="T65" fmla="*/ 292 h 1169"/>
                  <a:gd name="T66" fmla="*/ 110 w 1149"/>
                  <a:gd name="T67" fmla="*/ 290 h 1169"/>
                  <a:gd name="T68" fmla="*/ 96 w 1149"/>
                  <a:gd name="T69" fmla="*/ 288 h 1169"/>
                  <a:gd name="T70" fmla="*/ 82 w 1149"/>
                  <a:gd name="T71" fmla="*/ 283 h 1169"/>
                  <a:gd name="T72" fmla="*/ 70 w 1149"/>
                  <a:gd name="T73" fmla="*/ 276 h 1169"/>
                  <a:gd name="T74" fmla="*/ 59 w 1149"/>
                  <a:gd name="T75" fmla="*/ 271 h 1169"/>
                  <a:gd name="T76" fmla="*/ 33 w 1149"/>
                  <a:gd name="T77" fmla="*/ 250 h 1169"/>
                  <a:gd name="T78" fmla="*/ 23 w 1149"/>
                  <a:gd name="T79" fmla="*/ 238 h 1169"/>
                  <a:gd name="T80" fmla="*/ 16 w 1149"/>
                  <a:gd name="T81" fmla="*/ 224 h 1169"/>
                  <a:gd name="T82" fmla="*/ 9 w 1149"/>
                  <a:gd name="T83" fmla="*/ 217 h 1169"/>
                  <a:gd name="T84" fmla="*/ 7 w 1149"/>
                  <a:gd name="T85" fmla="*/ 207 h 1169"/>
                  <a:gd name="T86" fmla="*/ 7 w 1149"/>
                  <a:gd name="T87" fmla="*/ 198 h 1169"/>
                  <a:gd name="T88" fmla="*/ 2 w 1149"/>
                  <a:gd name="T89" fmla="*/ 191 h 1169"/>
                  <a:gd name="T90" fmla="*/ 0 w 1149"/>
                  <a:gd name="T91" fmla="*/ 158 h 1169"/>
                  <a:gd name="T92" fmla="*/ 0 w 1149"/>
                  <a:gd name="T93" fmla="*/ 139 h 1169"/>
                  <a:gd name="T94" fmla="*/ 2 w 1149"/>
                  <a:gd name="T95" fmla="*/ 122 h 1169"/>
                  <a:gd name="T96" fmla="*/ 7 w 1149"/>
                  <a:gd name="T97" fmla="*/ 106 h 1169"/>
                  <a:gd name="T98" fmla="*/ 12 w 1149"/>
                  <a:gd name="T99" fmla="*/ 89 h 1169"/>
                  <a:gd name="T100" fmla="*/ 21 w 1149"/>
                  <a:gd name="T101" fmla="*/ 75 h 1169"/>
                  <a:gd name="T102" fmla="*/ 30 w 1149"/>
                  <a:gd name="T103" fmla="*/ 64 h 116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49" h="1169">
                    <a:moveTo>
                      <a:pt x="121" y="255"/>
                    </a:moveTo>
                    <a:lnTo>
                      <a:pt x="159" y="208"/>
                    </a:lnTo>
                    <a:lnTo>
                      <a:pt x="207" y="161"/>
                    </a:lnTo>
                    <a:lnTo>
                      <a:pt x="254" y="122"/>
                    </a:lnTo>
                    <a:lnTo>
                      <a:pt x="311" y="85"/>
                    </a:lnTo>
                    <a:lnTo>
                      <a:pt x="367" y="57"/>
                    </a:lnTo>
                    <a:lnTo>
                      <a:pt x="423" y="28"/>
                    </a:lnTo>
                    <a:lnTo>
                      <a:pt x="489" y="18"/>
                    </a:lnTo>
                    <a:lnTo>
                      <a:pt x="556" y="0"/>
                    </a:lnTo>
                    <a:lnTo>
                      <a:pt x="659" y="9"/>
                    </a:lnTo>
                    <a:lnTo>
                      <a:pt x="763" y="28"/>
                    </a:lnTo>
                    <a:lnTo>
                      <a:pt x="820" y="47"/>
                    </a:lnTo>
                    <a:lnTo>
                      <a:pt x="867" y="75"/>
                    </a:lnTo>
                    <a:lnTo>
                      <a:pt x="914" y="113"/>
                    </a:lnTo>
                    <a:lnTo>
                      <a:pt x="961" y="141"/>
                    </a:lnTo>
                    <a:lnTo>
                      <a:pt x="1008" y="179"/>
                    </a:lnTo>
                    <a:lnTo>
                      <a:pt x="1045" y="216"/>
                    </a:lnTo>
                    <a:lnTo>
                      <a:pt x="1074" y="264"/>
                    </a:lnTo>
                    <a:lnTo>
                      <a:pt x="1094" y="311"/>
                    </a:lnTo>
                    <a:lnTo>
                      <a:pt x="1131" y="415"/>
                    </a:lnTo>
                    <a:lnTo>
                      <a:pt x="1149" y="519"/>
                    </a:lnTo>
                    <a:lnTo>
                      <a:pt x="1149" y="566"/>
                    </a:lnTo>
                    <a:lnTo>
                      <a:pt x="1141" y="603"/>
                    </a:lnTo>
                    <a:lnTo>
                      <a:pt x="1131" y="707"/>
                    </a:lnTo>
                    <a:lnTo>
                      <a:pt x="1102" y="801"/>
                    </a:lnTo>
                    <a:lnTo>
                      <a:pt x="1065" y="887"/>
                    </a:lnTo>
                    <a:lnTo>
                      <a:pt x="1008" y="962"/>
                    </a:lnTo>
                    <a:lnTo>
                      <a:pt x="961" y="1018"/>
                    </a:lnTo>
                    <a:lnTo>
                      <a:pt x="895" y="1075"/>
                    </a:lnTo>
                    <a:lnTo>
                      <a:pt x="829" y="1122"/>
                    </a:lnTo>
                    <a:lnTo>
                      <a:pt x="744" y="1151"/>
                    </a:lnTo>
                    <a:lnTo>
                      <a:pt x="679" y="1169"/>
                    </a:lnTo>
                    <a:lnTo>
                      <a:pt x="593" y="1169"/>
                    </a:lnTo>
                    <a:lnTo>
                      <a:pt x="442" y="1159"/>
                    </a:lnTo>
                    <a:lnTo>
                      <a:pt x="386" y="1151"/>
                    </a:lnTo>
                    <a:lnTo>
                      <a:pt x="329" y="1132"/>
                    </a:lnTo>
                    <a:lnTo>
                      <a:pt x="282" y="1103"/>
                    </a:lnTo>
                    <a:lnTo>
                      <a:pt x="235" y="1084"/>
                    </a:lnTo>
                    <a:lnTo>
                      <a:pt x="131" y="999"/>
                    </a:lnTo>
                    <a:lnTo>
                      <a:pt x="94" y="952"/>
                    </a:lnTo>
                    <a:lnTo>
                      <a:pt x="65" y="895"/>
                    </a:lnTo>
                    <a:lnTo>
                      <a:pt x="37" y="867"/>
                    </a:lnTo>
                    <a:lnTo>
                      <a:pt x="27" y="830"/>
                    </a:lnTo>
                    <a:lnTo>
                      <a:pt x="27" y="792"/>
                    </a:lnTo>
                    <a:lnTo>
                      <a:pt x="8" y="764"/>
                    </a:lnTo>
                    <a:lnTo>
                      <a:pt x="0" y="631"/>
                    </a:lnTo>
                    <a:lnTo>
                      <a:pt x="0" y="556"/>
                    </a:lnTo>
                    <a:lnTo>
                      <a:pt x="8" y="490"/>
                    </a:lnTo>
                    <a:lnTo>
                      <a:pt x="27" y="424"/>
                    </a:lnTo>
                    <a:lnTo>
                      <a:pt x="47" y="358"/>
                    </a:lnTo>
                    <a:lnTo>
                      <a:pt x="84" y="302"/>
                    </a:lnTo>
                    <a:lnTo>
                      <a:pt x="121" y="2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13">
                <a:extLst>
                  <a:ext uri="{FF2B5EF4-FFF2-40B4-BE49-F238E27FC236}">
                    <a16:creationId xmlns:a16="http://schemas.microsoft.com/office/drawing/2014/main" id="{5674D938-3750-45CE-8FC3-E3459884B7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4" y="813"/>
                <a:ext cx="109" cy="40"/>
              </a:xfrm>
              <a:custGeom>
                <a:avLst/>
                <a:gdLst>
                  <a:gd name="T0" fmla="*/ 0 w 434"/>
                  <a:gd name="T1" fmla="*/ 0 h 160"/>
                  <a:gd name="T2" fmla="*/ 52 w 434"/>
                  <a:gd name="T3" fmla="*/ 10 h 160"/>
                  <a:gd name="T4" fmla="*/ 81 w 434"/>
                  <a:gd name="T5" fmla="*/ 12 h 160"/>
                  <a:gd name="T6" fmla="*/ 109 w 434"/>
                  <a:gd name="T7" fmla="*/ 14 h 160"/>
                  <a:gd name="T8" fmla="*/ 109 w 434"/>
                  <a:gd name="T9" fmla="*/ 21 h 160"/>
                  <a:gd name="T10" fmla="*/ 107 w 434"/>
                  <a:gd name="T11" fmla="*/ 28 h 160"/>
                  <a:gd name="T12" fmla="*/ 102 w 434"/>
                  <a:gd name="T13" fmla="*/ 40 h 160"/>
                  <a:gd name="T14" fmla="*/ 50 w 434"/>
                  <a:gd name="T15" fmla="*/ 26 h 160"/>
                  <a:gd name="T16" fmla="*/ 3 w 434"/>
                  <a:gd name="T17" fmla="*/ 7 h 160"/>
                  <a:gd name="T18" fmla="*/ 3 w 434"/>
                  <a:gd name="T19" fmla="*/ 5 h 160"/>
                  <a:gd name="T20" fmla="*/ 0 w 434"/>
                  <a:gd name="T21" fmla="*/ 2 h 160"/>
                  <a:gd name="T22" fmla="*/ 0 w 434"/>
                  <a:gd name="T23" fmla="*/ 0 h 16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34" h="160">
                    <a:moveTo>
                      <a:pt x="0" y="0"/>
                    </a:moveTo>
                    <a:lnTo>
                      <a:pt x="208" y="38"/>
                    </a:lnTo>
                    <a:lnTo>
                      <a:pt x="321" y="48"/>
                    </a:lnTo>
                    <a:lnTo>
                      <a:pt x="434" y="56"/>
                    </a:lnTo>
                    <a:lnTo>
                      <a:pt x="434" y="85"/>
                    </a:lnTo>
                    <a:lnTo>
                      <a:pt x="425" y="113"/>
                    </a:lnTo>
                    <a:lnTo>
                      <a:pt x="407" y="160"/>
                    </a:lnTo>
                    <a:lnTo>
                      <a:pt x="199" y="103"/>
                    </a:lnTo>
                    <a:lnTo>
                      <a:pt x="10" y="29"/>
                    </a:lnTo>
                    <a:lnTo>
                      <a:pt x="10" y="19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Freeform 14">
                <a:extLst>
                  <a:ext uri="{FF2B5EF4-FFF2-40B4-BE49-F238E27FC236}">
                    <a16:creationId xmlns:a16="http://schemas.microsoft.com/office/drawing/2014/main" id="{F9B5DAFD-6576-442B-8367-40D0070434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7" y="740"/>
                <a:ext cx="229" cy="80"/>
              </a:xfrm>
              <a:custGeom>
                <a:avLst/>
                <a:gdLst>
                  <a:gd name="T0" fmla="*/ 130 w 915"/>
                  <a:gd name="T1" fmla="*/ 0 h 321"/>
                  <a:gd name="T2" fmla="*/ 156 w 915"/>
                  <a:gd name="T3" fmla="*/ 2 h 321"/>
                  <a:gd name="T4" fmla="*/ 179 w 915"/>
                  <a:gd name="T5" fmla="*/ 2 h 321"/>
                  <a:gd name="T6" fmla="*/ 205 w 915"/>
                  <a:gd name="T7" fmla="*/ 2 h 321"/>
                  <a:gd name="T8" fmla="*/ 229 w 915"/>
                  <a:gd name="T9" fmla="*/ 5 h 321"/>
                  <a:gd name="T10" fmla="*/ 215 w 915"/>
                  <a:gd name="T11" fmla="*/ 16 h 321"/>
                  <a:gd name="T12" fmla="*/ 198 w 915"/>
                  <a:gd name="T13" fmla="*/ 26 h 321"/>
                  <a:gd name="T14" fmla="*/ 184 w 915"/>
                  <a:gd name="T15" fmla="*/ 35 h 321"/>
                  <a:gd name="T16" fmla="*/ 170 w 915"/>
                  <a:gd name="T17" fmla="*/ 45 h 321"/>
                  <a:gd name="T18" fmla="*/ 165 w 915"/>
                  <a:gd name="T19" fmla="*/ 47 h 321"/>
                  <a:gd name="T20" fmla="*/ 161 w 915"/>
                  <a:gd name="T21" fmla="*/ 52 h 321"/>
                  <a:gd name="T22" fmla="*/ 149 w 915"/>
                  <a:gd name="T23" fmla="*/ 57 h 321"/>
                  <a:gd name="T24" fmla="*/ 139 w 915"/>
                  <a:gd name="T25" fmla="*/ 63 h 321"/>
                  <a:gd name="T26" fmla="*/ 130 w 915"/>
                  <a:gd name="T27" fmla="*/ 71 h 321"/>
                  <a:gd name="T28" fmla="*/ 118 w 915"/>
                  <a:gd name="T29" fmla="*/ 75 h 321"/>
                  <a:gd name="T30" fmla="*/ 109 w 915"/>
                  <a:gd name="T31" fmla="*/ 80 h 321"/>
                  <a:gd name="T32" fmla="*/ 83 w 915"/>
                  <a:gd name="T33" fmla="*/ 78 h 321"/>
                  <a:gd name="T34" fmla="*/ 54 w 915"/>
                  <a:gd name="T35" fmla="*/ 75 h 321"/>
                  <a:gd name="T36" fmla="*/ 0 w 915"/>
                  <a:gd name="T37" fmla="*/ 66 h 321"/>
                  <a:gd name="T38" fmla="*/ 64 w 915"/>
                  <a:gd name="T39" fmla="*/ 35 h 321"/>
                  <a:gd name="T40" fmla="*/ 130 w 915"/>
                  <a:gd name="T41" fmla="*/ 0 h 32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915" h="321">
                    <a:moveTo>
                      <a:pt x="519" y="0"/>
                    </a:moveTo>
                    <a:lnTo>
                      <a:pt x="622" y="9"/>
                    </a:lnTo>
                    <a:lnTo>
                      <a:pt x="716" y="9"/>
                    </a:lnTo>
                    <a:lnTo>
                      <a:pt x="820" y="9"/>
                    </a:lnTo>
                    <a:lnTo>
                      <a:pt x="915" y="19"/>
                    </a:lnTo>
                    <a:lnTo>
                      <a:pt x="859" y="66"/>
                    </a:lnTo>
                    <a:lnTo>
                      <a:pt x="792" y="104"/>
                    </a:lnTo>
                    <a:lnTo>
                      <a:pt x="736" y="141"/>
                    </a:lnTo>
                    <a:lnTo>
                      <a:pt x="679" y="179"/>
                    </a:lnTo>
                    <a:lnTo>
                      <a:pt x="661" y="188"/>
                    </a:lnTo>
                    <a:lnTo>
                      <a:pt x="642" y="207"/>
                    </a:lnTo>
                    <a:lnTo>
                      <a:pt x="594" y="227"/>
                    </a:lnTo>
                    <a:lnTo>
                      <a:pt x="557" y="254"/>
                    </a:lnTo>
                    <a:lnTo>
                      <a:pt x="519" y="283"/>
                    </a:lnTo>
                    <a:lnTo>
                      <a:pt x="472" y="301"/>
                    </a:lnTo>
                    <a:lnTo>
                      <a:pt x="434" y="321"/>
                    </a:lnTo>
                    <a:lnTo>
                      <a:pt x="330" y="311"/>
                    </a:lnTo>
                    <a:lnTo>
                      <a:pt x="217" y="301"/>
                    </a:lnTo>
                    <a:lnTo>
                      <a:pt x="0" y="264"/>
                    </a:lnTo>
                    <a:lnTo>
                      <a:pt x="254" y="141"/>
                    </a:lnTo>
                    <a:lnTo>
                      <a:pt x="519" y="0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Freeform 15">
                <a:extLst>
                  <a:ext uri="{FF2B5EF4-FFF2-40B4-BE49-F238E27FC236}">
                    <a16:creationId xmlns:a16="http://schemas.microsoft.com/office/drawing/2014/main" id="{E2396332-AB75-45C1-A08C-B42D953B6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2" y="12"/>
                <a:ext cx="276" cy="280"/>
              </a:xfrm>
              <a:custGeom>
                <a:avLst/>
                <a:gdLst>
                  <a:gd name="T0" fmla="*/ 33 w 1103"/>
                  <a:gd name="T1" fmla="*/ 54 h 1123"/>
                  <a:gd name="T2" fmla="*/ 45 w 1103"/>
                  <a:gd name="T3" fmla="*/ 42 h 1123"/>
                  <a:gd name="T4" fmla="*/ 57 w 1103"/>
                  <a:gd name="T5" fmla="*/ 31 h 1123"/>
                  <a:gd name="T6" fmla="*/ 61 w 1103"/>
                  <a:gd name="T7" fmla="*/ 31 h 1123"/>
                  <a:gd name="T8" fmla="*/ 64 w 1103"/>
                  <a:gd name="T9" fmla="*/ 31 h 1123"/>
                  <a:gd name="T10" fmla="*/ 73 w 1103"/>
                  <a:gd name="T11" fmla="*/ 21 h 1123"/>
                  <a:gd name="T12" fmla="*/ 85 w 1103"/>
                  <a:gd name="T13" fmla="*/ 14 h 1123"/>
                  <a:gd name="T14" fmla="*/ 99 w 1103"/>
                  <a:gd name="T15" fmla="*/ 9 h 1123"/>
                  <a:gd name="T16" fmla="*/ 113 w 1103"/>
                  <a:gd name="T17" fmla="*/ 5 h 1123"/>
                  <a:gd name="T18" fmla="*/ 125 w 1103"/>
                  <a:gd name="T19" fmla="*/ 2 h 1123"/>
                  <a:gd name="T20" fmla="*/ 135 w 1103"/>
                  <a:gd name="T21" fmla="*/ 0 h 1123"/>
                  <a:gd name="T22" fmla="*/ 156 w 1103"/>
                  <a:gd name="T23" fmla="*/ 2 h 1123"/>
                  <a:gd name="T24" fmla="*/ 177 w 1103"/>
                  <a:gd name="T25" fmla="*/ 5 h 1123"/>
                  <a:gd name="T26" fmla="*/ 196 w 1103"/>
                  <a:gd name="T27" fmla="*/ 9 h 1123"/>
                  <a:gd name="T28" fmla="*/ 208 w 1103"/>
                  <a:gd name="T29" fmla="*/ 16 h 1123"/>
                  <a:gd name="T30" fmla="*/ 217 w 1103"/>
                  <a:gd name="T31" fmla="*/ 21 h 1123"/>
                  <a:gd name="T32" fmla="*/ 236 w 1103"/>
                  <a:gd name="T33" fmla="*/ 38 h 1123"/>
                  <a:gd name="T34" fmla="*/ 248 w 1103"/>
                  <a:gd name="T35" fmla="*/ 47 h 1123"/>
                  <a:gd name="T36" fmla="*/ 257 w 1103"/>
                  <a:gd name="T37" fmla="*/ 59 h 1123"/>
                  <a:gd name="T38" fmla="*/ 264 w 1103"/>
                  <a:gd name="T39" fmla="*/ 71 h 1123"/>
                  <a:gd name="T40" fmla="*/ 271 w 1103"/>
                  <a:gd name="T41" fmla="*/ 85 h 1123"/>
                  <a:gd name="T42" fmla="*/ 274 w 1103"/>
                  <a:gd name="T43" fmla="*/ 101 h 1123"/>
                  <a:gd name="T44" fmla="*/ 276 w 1103"/>
                  <a:gd name="T45" fmla="*/ 115 h 1123"/>
                  <a:gd name="T46" fmla="*/ 276 w 1103"/>
                  <a:gd name="T47" fmla="*/ 132 h 1123"/>
                  <a:gd name="T48" fmla="*/ 276 w 1103"/>
                  <a:gd name="T49" fmla="*/ 146 h 1123"/>
                  <a:gd name="T50" fmla="*/ 274 w 1103"/>
                  <a:gd name="T51" fmla="*/ 165 h 1123"/>
                  <a:gd name="T52" fmla="*/ 271 w 1103"/>
                  <a:gd name="T53" fmla="*/ 181 h 1123"/>
                  <a:gd name="T54" fmla="*/ 257 w 1103"/>
                  <a:gd name="T55" fmla="*/ 214 h 1123"/>
                  <a:gd name="T56" fmla="*/ 238 w 1103"/>
                  <a:gd name="T57" fmla="*/ 240 h 1123"/>
                  <a:gd name="T58" fmla="*/ 229 w 1103"/>
                  <a:gd name="T59" fmla="*/ 245 h 1123"/>
                  <a:gd name="T60" fmla="*/ 219 w 1103"/>
                  <a:gd name="T61" fmla="*/ 254 h 1123"/>
                  <a:gd name="T62" fmla="*/ 212 w 1103"/>
                  <a:gd name="T63" fmla="*/ 261 h 1123"/>
                  <a:gd name="T64" fmla="*/ 203 w 1103"/>
                  <a:gd name="T65" fmla="*/ 268 h 1123"/>
                  <a:gd name="T66" fmla="*/ 182 w 1103"/>
                  <a:gd name="T67" fmla="*/ 275 h 1123"/>
                  <a:gd name="T68" fmla="*/ 158 w 1103"/>
                  <a:gd name="T69" fmla="*/ 278 h 1123"/>
                  <a:gd name="T70" fmla="*/ 137 w 1103"/>
                  <a:gd name="T71" fmla="*/ 280 h 1123"/>
                  <a:gd name="T72" fmla="*/ 125 w 1103"/>
                  <a:gd name="T73" fmla="*/ 278 h 1123"/>
                  <a:gd name="T74" fmla="*/ 111 w 1103"/>
                  <a:gd name="T75" fmla="*/ 278 h 1123"/>
                  <a:gd name="T76" fmla="*/ 83 w 1103"/>
                  <a:gd name="T77" fmla="*/ 268 h 1123"/>
                  <a:gd name="T78" fmla="*/ 69 w 1103"/>
                  <a:gd name="T79" fmla="*/ 263 h 1123"/>
                  <a:gd name="T80" fmla="*/ 57 w 1103"/>
                  <a:gd name="T81" fmla="*/ 256 h 1123"/>
                  <a:gd name="T82" fmla="*/ 45 w 1103"/>
                  <a:gd name="T83" fmla="*/ 247 h 1123"/>
                  <a:gd name="T84" fmla="*/ 33 w 1103"/>
                  <a:gd name="T85" fmla="*/ 238 h 1123"/>
                  <a:gd name="T86" fmla="*/ 24 w 1103"/>
                  <a:gd name="T87" fmla="*/ 226 h 1123"/>
                  <a:gd name="T88" fmla="*/ 17 w 1103"/>
                  <a:gd name="T89" fmla="*/ 212 h 1123"/>
                  <a:gd name="T90" fmla="*/ 9 w 1103"/>
                  <a:gd name="T91" fmla="*/ 202 h 1123"/>
                  <a:gd name="T92" fmla="*/ 7 w 1103"/>
                  <a:gd name="T93" fmla="*/ 193 h 1123"/>
                  <a:gd name="T94" fmla="*/ 5 w 1103"/>
                  <a:gd name="T95" fmla="*/ 181 h 1123"/>
                  <a:gd name="T96" fmla="*/ 2 w 1103"/>
                  <a:gd name="T97" fmla="*/ 172 h 1123"/>
                  <a:gd name="T98" fmla="*/ 0 w 1103"/>
                  <a:gd name="T99" fmla="*/ 139 h 1123"/>
                  <a:gd name="T100" fmla="*/ 2 w 1103"/>
                  <a:gd name="T101" fmla="*/ 122 h 1123"/>
                  <a:gd name="T102" fmla="*/ 5 w 1103"/>
                  <a:gd name="T103" fmla="*/ 108 h 1123"/>
                  <a:gd name="T104" fmla="*/ 9 w 1103"/>
                  <a:gd name="T105" fmla="*/ 92 h 1123"/>
                  <a:gd name="T106" fmla="*/ 17 w 1103"/>
                  <a:gd name="T107" fmla="*/ 78 h 1123"/>
                  <a:gd name="T108" fmla="*/ 24 w 1103"/>
                  <a:gd name="T109" fmla="*/ 66 h 1123"/>
                  <a:gd name="T110" fmla="*/ 33 w 1103"/>
                  <a:gd name="T111" fmla="*/ 54 h 112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103" h="1123">
                    <a:moveTo>
                      <a:pt x="132" y="217"/>
                    </a:moveTo>
                    <a:lnTo>
                      <a:pt x="179" y="170"/>
                    </a:lnTo>
                    <a:lnTo>
                      <a:pt x="226" y="123"/>
                    </a:lnTo>
                    <a:lnTo>
                      <a:pt x="245" y="123"/>
                    </a:lnTo>
                    <a:lnTo>
                      <a:pt x="254" y="123"/>
                    </a:lnTo>
                    <a:lnTo>
                      <a:pt x="293" y="85"/>
                    </a:lnTo>
                    <a:lnTo>
                      <a:pt x="340" y="57"/>
                    </a:lnTo>
                    <a:lnTo>
                      <a:pt x="396" y="37"/>
                    </a:lnTo>
                    <a:lnTo>
                      <a:pt x="453" y="19"/>
                    </a:lnTo>
                    <a:lnTo>
                      <a:pt x="500" y="10"/>
                    </a:lnTo>
                    <a:lnTo>
                      <a:pt x="538" y="0"/>
                    </a:lnTo>
                    <a:lnTo>
                      <a:pt x="622" y="10"/>
                    </a:lnTo>
                    <a:lnTo>
                      <a:pt x="708" y="19"/>
                    </a:lnTo>
                    <a:lnTo>
                      <a:pt x="783" y="37"/>
                    </a:lnTo>
                    <a:lnTo>
                      <a:pt x="830" y="66"/>
                    </a:lnTo>
                    <a:lnTo>
                      <a:pt x="868" y="85"/>
                    </a:lnTo>
                    <a:lnTo>
                      <a:pt x="943" y="151"/>
                    </a:lnTo>
                    <a:lnTo>
                      <a:pt x="990" y="188"/>
                    </a:lnTo>
                    <a:lnTo>
                      <a:pt x="1027" y="236"/>
                    </a:lnTo>
                    <a:lnTo>
                      <a:pt x="1056" y="283"/>
                    </a:lnTo>
                    <a:lnTo>
                      <a:pt x="1084" y="340"/>
                    </a:lnTo>
                    <a:lnTo>
                      <a:pt x="1094" y="405"/>
                    </a:lnTo>
                    <a:lnTo>
                      <a:pt x="1103" y="462"/>
                    </a:lnTo>
                    <a:lnTo>
                      <a:pt x="1103" y="528"/>
                    </a:lnTo>
                    <a:lnTo>
                      <a:pt x="1103" y="585"/>
                    </a:lnTo>
                    <a:lnTo>
                      <a:pt x="1094" y="660"/>
                    </a:lnTo>
                    <a:lnTo>
                      <a:pt x="1084" y="726"/>
                    </a:lnTo>
                    <a:lnTo>
                      <a:pt x="1027" y="859"/>
                    </a:lnTo>
                    <a:lnTo>
                      <a:pt x="953" y="962"/>
                    </a:lnTo>
                    <a:lnTo>
                      <a:pt x="915" y="981"/>
                    </a:lnTo>
                    <a:lnTo>
                      <a:pt x="877" y="1019"/>
                    </a:lnTo>
                    <a:lnTo>
                      <a:pt x="849" y="1047"/>
                    </a:lnTo>
                    <a:lnTo>
                      <a:pt x="811" y="1075"/>
                    </a:lnTo>
                    <a:lnTo>
                      <a:pt x="726" y="1104"/>
                    </a:lnTo>
                    <a:lnTo>
                      <a:pt x="632" y="1113"/>
                    </a:lnTo>
                    <a:lnTo>
                      <a:pt x="547" y="1123"/>
                    </a:lnTo>
                    <a:lnTo>
                      <a:pt x="500" y="1113"/>
                    </a:lnTo>
                    <a:lnTo>
                      <a:pt x="444" y="1113"/>
                    </a:lnTo>
                    <a:lnTo>
                      <a:pt x="330" y="1075"/>
                    </a:lnTo>
                    <a:lnTo>
                      <a:pt x="274" y="1056"/>
                    </a:lnTo>
                    <a:lnTo>
                      <a:pt x="226" y="1028"/>
                    </a:lnTo>
                    <a:lnTo>
                      <a:pt x="179" y="990"/>
                    </a:lnTo>
                    <a:lnTo>
                      <a:pt x="132" y="953"/>
                    </a:lnTo>
                    <a:lnTo>
                      <a:pt x="94" y="906"/>
                    </a:lnTo>
                    <a:lnTo>
                      <a:pt x="66" y="849"/>
                    </a:lnTo>
                    <a:lnTo>
                      <a:pt x="37" y="811"/>
                    </a:lnTo>
                    <a:lnTo>
                      <a:pt x="29" y="773"/>
                    </a:lnTo>
                    <a:lnTo>
                      <a:pt x="19" y="726"/>
                    </a:lnTo>
                    <a:lnTo>
                      <a:pt x="9" y="689"/>
                    </a:lnTo>
                    <a:lnTo>
                      <a:pt x="0" y="556"/>
                    </a:lnTo>
                    <a:lnTo>
                      <a:pt x="9" y="491"/>
                    </a:lnTo>
                    <a:lnTo>
                      <a:pt x="19" y="434"/>
                    </a:lnTo>
                    <a:lnTo>
                      <a:pt x="37" y="368"/>
                    </a:lnTo>
                    <a:lnTo>
                      <a:pt x="66" y="311"/>
                    </a:lnTo>
                    <a:lnTo>
                      <a:pt x="94" y="264"/>
                    </a:lnTo>
                    <a:lnTo>
                      <a:pt x="132" y="217"/>
                    </a:lnTo>
                    <a:close/>
                  </a:path>
                </a:pathLst>
              </a:custGeom>
              <a:solidFill>
                <a:srgbClr val="598A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Freeform 16">
                <a:extLst>
                  <a:ext uri="{FF2B5EF4-FFF2-40B4-BE49-F238E27FC236}">
                    <a16:creationId xmlns:a16="http://schemas.microsoft.com/office/drawing/2014/main" id="{9822DCC6-EFEA-407F-9FF8-170129504B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8" y="35"/>
                <a:ext cx="229" cy="236"/>
              </a:xfrm>
              <a:custGeom>
                <a:avLst/>
                <a:gdLst>
                  <a:gd name="T0" fmla="*/ 33 w 916"/>
                  <a:gd name="T1" fmla="*/ 43 h 943"/>
                  <a:gd name="T2" fmla="*/ 52 w 916"/>
                  <a:gd name="T3" fmla="*/ 24 h 943"/>
                  <a:gd name="T4" fmla="*/ 73 w 916"/>
                  <a:gd name="T5" fmla="*/ 10 h 943"/>
                  <a:gd name="T6" fmla="*/ 85 w 916"/>
                  <a:gd name="T7" fmla="*/ 5 h 943"/>
                  <a:gd name="T8" fmla="*/ 97 w 916"/>
                  <a:gd name="T9" fmla="*/ 3 h 943"/>
                  <a:gd name="T10" fmla="*/ 123 w 916"/>
                  <a:gd name="T11" fmla="*/ 0 h 943"/>
                  <a:gd name="T12" fmla="*/ 140 w 916"/>
                  <a:gd name="T13" fmla="*/ 5 h 943"/>
                  <a:gd name="T14" fmla="*/ 156 w 916"/>
                  <a:gd name="T15" fmla="*/ 12 h 943"/>
                  <a:gd name="T16" fmla="*/ 170 w 916"/>
                  <a:gd name="T17" fmla="*/ 17 h 943"/>
                  <a:gd name="T18" fmla="*/ 177 w 916"/>
                  <a:gd name="T19" fmla="*/ 24 h 943"/>
                  <a:gd name="T20" fmla="*/ 184 w 916"/>
                  <a:gd name="T21" fmla="*/ 28 h 943"/>
                  <a:gd name="T22" fmla="*/ 196 w 916"/>
                  <a:gd name="T23" fmla="*/ 38 h 943"/>
                  <a:gd name="T24" fmla="*/ 205 w 916"/>
                  <a:gd name="T25" fmla="*/ 47 h 943"/>
                  <a:gd name="T26" fmla="*/ 213 w 916"/>
                  <a:gd name="T27" fmla="*/ 59 h 943"/>
                  <a:gd name="T28" fmla="*/ 219 w 916"/>
                  <a:gd name="T29" fmla="*/ 73 h 943"/>
                  <a:gd name="T30" fmla="*/ 227 w 916"/>
                  <a:gd name="T31" fmla="*/ 85 h 943"/>
                  <a:gd name="T32" fmla="*/ 229 w 916"/>
                  <a:gd name="T33" fmla="*/ 99 h 943"/>
                  <a:gd name="T34" fmla="*/ 229 w 916"/>
                  <a:gd name="T35" fmla="*/ 116 h 943"/>
                  <a:gd name="T36" fmla="*/ 227 w 916"/>
                  <a:gd name="T37" fmla="*/ 130 h 943"/>
                  <a:gd name="T38" fmla="*/ 224 w 916"/>
                  <a:gd name="T39" fmla="*/ 146 h 943"/>
                  <a:gd name="T40" fmla="*/ 219 w 916"/>
                  <a:gd name="T41" fmla="*/ 161 h 943"/>
                  <a:gd name="T42" fmla="*/ 210 w 916"/>
                  <a:gd name="T43" fmla="*/ 177 h 943"/>
                  <a:gd name="T44" fmla="*/ 203 w 916"/>
                  <a:gd name="T45" fmla="*/ 191 h 943"/>
                  <a:gd name="T46" fmla="*/ 191 w 916"/>
                  <a:gd name="T47" fmla="*/ 203 h 943"/>
                  <a:gd name="T48" fmla="*/ 179 w 916"/>
                  <a:gd name="T49" fmla="*/ 215 h 943"/>
                  <a:gd name="T50" fmla="*/ 165 w 916"/>
                  <a:gd name="T51" fmla="*/ 224 h 943"/>
                  <a:gd name="T52" fmla="*/ 151 w 916"/>
                  <a:gd name="T53" fmla="*/ 231 h 943"/>
                  <a:gd name="T54" fmla="*/ 135 w 916"/>
                  <a:gd name="T55" fmla="*/ 234 h 943"/>
                  <a:gd name="T56" fmla="*/ 116 w 916"/>
                  <a:gd name="T57" fmla="*/ 236 h 943"/>
                  <a:gd name="T58" fmla="*/ 99 w 916"/>
                  <a:gd name="T59" fmla="*/ 234 h 943"/>
                  <a:gd name="T60" fmla="*/ 83 w 916"/>
                  <a:gd name="T61" fmla="*/ 229 h 943"/>
                  <a:gd name="T62" fmla="*/ 69 w 916"/>
                  <a:gd name="T63" fmla="*/ 224 h 943"/>
                  <a:gd name="T64" fmla="*/ 55 w 916"/>
                  <a:gd name="T65" fmla="*/ 215 h 943"/>
                  <a:gd name="T66" fmla="*/ 40 w 916"/>
                  <a:gd name="T67" fmla="*/ 205 h 943"/>
                  <a:gd name="T68" fmla="*/ 29 w 916"/>
                  <a:gd name="T69" fmla="*/ 196 h 943"/>
                  <a:gd name="T70" fmla="*/ 24 w 916"/>
                  <a:gd name="T71" fmla="*/ 191 h 943"/>
                  <a:gd name="T72" fmla="*/ 19 w 916"/>
                  <a:gd name="T73" fmla="*/ 184 h 943"/>
                  <a:gd name="T74" fmla="*/ 12 w 916"/>
                  <a:gd name="T75" fmla="*/ 170 h 943"/>
                  <a:gd name="T76" fmla="*/ 7 w 916"/>
                  <a:gd name="T77" fmla="*/ 153 h 943"/>
                  <a:gd name="T78" fmla="*/ 0 w 916"/>
                  <a:gd name="T79" fmla="*/ 139 h 943"/>
                  <a:gd name="T80" fmla="*/ 3 w 916"/>
                  <a:gd name="T81" fmla="*/ 111 h 943"/>
                  <a:gd name="T82" fmla="*/ 7 w 916"/>
                  <a:gd name="T83" fmla="*/ 88 h 943"/>
                  <a:gd name="T84" fmla="*/ 19 w 916"/>
                  <a:gd name="T85" fmla="*/ 64 h 943"/>
                  <a:gd name="T86" fmla="*/ 26 w 916"/>
                  <a:gd name="T87" fmla="*/ 52 h 943"/>
                  <a:gd name="T88" fmla="*/ 33 w 916"/>
                  <a:gd name="T89" fmla="*/ 43 h 94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916" h="943">
                    <a:moveTo>
                      <a:pt x="133" y="170"/>
                    </a:moveTo>
                    <a:lnTo>
                      <a:pt x="208" y="94"/>
                    </a:lnTo>
                    <a:lnTo>
                      <a:pt x="293" y="39"/>
                    </a:lnTo>
                    <a:lnTo>
                      <a:pt x="341" y="19"/>
                    </a:lnTo>
                    <a:lnTo>
                      <a:pt x="388" y="10"/>
                    </a:lnTo>
                    <a:lnTo>
                      <a:pt x="491" y="0"/>
                    </a:lnTo>
                    <a:lnTo>
                      <a:pt x="558" y="19"/>
                    </a:lnTo>
                    <a:lnTo>
                      <a:pt x="623" y="47"/>
                    </a:lnTo>
                    <a:lnTo>
                      <a:pt x="680" y="66"/>
                    </a:lnTo>
                    <a:lnTo>
                      <a:pt x="708" y="94"/>
                    </a:lnTo>
                    <a:lnTo>
                      <a:pt x="736" y="113"/>
                    </a:lnTo>
                    <a:lnTo>
                      <a:pt x="783" y="151"/>
                    </a:lnTo>
                    <a:lnTo>
                      <a:pt x="821" y="189"/>
                    </a:lnTo>
                    <a:lnTo>
                      <a:pt x="850" y="236"/>
                    </a:lnTo>
                    <a:lnTo>
                      <a:pt x="877" y="293"/>
                    </a:lnTo>
                    <a:lnTo>
                      <a:pt x="906" y="340"/>
                    </a:lnTo>
                    <a:lnTo>
                      <a:pt x="916" y="397"/>
                    </a:lnTo>
                    <a:lnTo>
                      <a:pt x="916" y="462"/>
                    </a:lnTo>
                    <a:lnTo>
                      <a:pt x="906" y="519"/>
                    </a:lnTo>
                    <a:lnTo>
                      <a:pt x="897" y="585"/>
                    </a:lnTo>
                    <a:lnTo>
                      <a:pt x="877" y="642"/>
                    </a:lnTo>
                    <a:lnTo>
                      <a:pt x="840" y="708"/>
                    </a:lnTo>
                    <a:lnTo>
                      <a:pt x="812" y="765"/>
                    </a:lnTo>
                    <a:lnTo>
                      <a:pt x="765" y="812"/>
                    </a:lnTo>
                    <a:lnTo>
                      <a:pt x="717" y="859"/>
                    </a:lnTo>
                    <a:lnTo>
                      <a:pt x="661" y="896"/>
                    </a:lnTo>
                    <a:lnTo>
                      <a:pt x="605" y="925"/>
                    </a:lnTo>
                    <a:lnTo>
                      <a:pt x="538" y="934"/>
                    </a:lnTo>
                    <a:lnTo>
                      <a:pt x="462" y="943"/>
                    </a:lnTo>
                    <a:lnTo>
                      <a:pt x="397" y="934"/>
                    </a:lnTo>
                    <a:lnTo>
                      <a:pt x="331" y="915"/>
                    </a:lnTo>
                    <a:lnTo>
                      <a:pt x="274" y="896"/>
                    </a:lnTo>
                    <a:lnTo>
                      <a:pt x="218" y="859"/>
                    </a:lnTo>
                    <a:lnTo>
                      <a:pt x="161" y="821"/>
                    </a:lnTo>
                    <a:lnTo>
                      <a:pt x="114" y="783"/>
                    </a:lnTo>
                    <a:lnTo>
                      <a:pt x="95" y="765"/>
                    </a:lnTo>
                    <a:lnTo>
                      <a:pt x="76" y="736"/>
                    </a:lnTo>
                    <a:lnTo>
                      <a:pt x="48" y="679"/>
                    </a:lnTo>
                    <a:lnTo>
                      <a:pt x="29" y="613"/>
                    </a:lnTo>
                    <a:lnTo>
                      <a:pt x="0" y="557"/>
                    </a:lnTo>
                    <a:lnTo>
                      <a:pt x="10" y="444"/>
                    </a:lnTo>
                    <a:lnTo>
                      <a:pt x="29" y="350"/>
                    </a:lnTo>
                    <a:lnTo>
                      <a:pt x="76" y="255"/>
                    </a:lnTo>
                    <a:lnTo>
                      <a:pt x="104" y="208"/>
                    </a:lnTo>
                    <a:lnTo>
                      <a:pt x="133" y="1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Freeform 17">
                <a:extLst>
                  <a:ext uri="{FF2B5EF4-FFF2-40B4-BE49-F238E27FC236}">
                    <a16:creationId xmlns:a16="http://schemas.microsoft.com/office/drawing/2014/main" id="{C967262C-9011-4889-8960-E4CC974CFC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3" y="43"/>
                <a:ext cx="217" cy="221"/>
              </a:xfrm>
              <a:custGeom>
                <a:avLst/>
                <a:gdLst>
                  <a:gd name="T0" fmla="*/ 9 w 867"/>
                  <a:gd name="T1" fmla="*/ 73 h 886"/>
                  <a:gd name="T2" fmla="*/ 19 w 867"/>
                  <a:gd name="T3" fmla="*/ 59 h 886"/>
                  <a:gd name="T4" fmla="*/ 31 w 867"/>
                  <a:gd name="T5" fmla="*/ 42 h 886"/>
                  <a:gd name="T6" fmla="*/ 43 w 867"/>
                  <a:gd name="T7" fmla="*/ 28 h 886"/>
                  <a:gd name="T8" fmla="*/ 59 w 867"/>
                  <a:gd name="T9" fmla="*/ 19 h 886"/>
                  <a:gd name="T10" fmla="*/ 66 w 867"/>
                  <a:gd name="T11" fmla="*/ 12 h 886"/>
                  <a:gd name="T12" fmla="*/ 75 w 867"/>
                  <a:gd name="T13" fmla="*/ 7 h 886"/>
                  <a:gd name="T14" fmla="*/ 94 w 867"/>
                  <a:gd name="T15" fmla="*/ 0 h 886"/>
                  <a:gd name="T16" fmla="*/ 118 w 867"/>
                  <a:gd name="T17" fmla="*/ 0 h 886"/>
                  <a:gd name="T18" fmla="*/ 141 w 867"/>
                  <a:gd name="T19" fmla="*/ 4 h 886"/>
                  <a:gd name="T20" fmla="*/ 163 w 867"/>
                  <a:gd name="T21" fmla="*/ 16 h 886"/>
                  <a:gd name="T22" fmla="*/ 182 w 867"/>
                  <a:gd name="T23" fmla="*/ 30 h 886"/>
                  <a:gd name="T24" fmla="*/ 191 w 867"/>
                  <a:gd name="T25" fmla="*/ 40 h 886"/>
                  <a:gd name="T26" fmla="*/ 200 w 867"/>
                  <a:gd name="T27" fmla="*/ 52 h 886"/>
                  <a:gd name="T28" fmla="*/ 208 w 867"/>
                  <a:gd name="T29" fmla="*/ 64 h 886"/>
                  <a:gd name="T30" fmla="*/ 212 w 867"/>
                  <a:gd name="T31" fmla="*/ 78 h 886"/>
                  <a:gd name="T32" fmla="*/ 217 w 867"/>
                  <a:gd name="T33" fmla="*/ 92 h 886"/>
                  <a:gd name="T34" fmla="*/ 217 w 867"/>
                  <a:gd name="T35" fmla="*/ 106 h 886"/>
                  <a:gd name="T36" fmla="*/ 217 w 867"/>
                  <a:gd name="T37" fmla="*/ 120 h 886"/>
                  <a:gd name="T38" fmla="*/ 212 w 867"/>
                  <a:gd name="T39" fmla="*/ 134 h 886"/>
                  <a:gd name="T40" fmla="*/ 205 w 867"/>
                  <a:gd name="T41" fmla="*/ 160 h 886"/>
                  <a:gd name="T42" fmla="*/ 198 w 867"/>
                  <a:gd name="T43" fmla="*/ 172 h 886"/>
                  <a:gd name="T44" fmla="*/ 191 w 867"/>
                  <a:gd name="T45" fmla="*/ 184 h 886"/>
                  <a:gd name="T46" fmla="*/ 182 w 867"/>
                  <a:gd name="T47" fmla="*/ 193 h 886"/>
                  <a:gd name="T48" fmla="*/ 172 w 867"/>
                  <a:gd name="T49" fmla="*/ 202 h 886"/>
                  <a:gd name="T50" fmla="*/ 160 w 867"/>
                  <a:gd name="T51" fmla="*/ 209 h 886"/>
                  <a:gd name="T52" fmla="*/ 148 w 867"/>
                  <a:gd name="T53" fmla="*/ 214 h 886"/>
                  <a:gd name="T54" fmla="*/ 132 w 867"/>
                  <a:gd name="T55" fmla="*/ 219 h 886"/>
                  <a:gd name="T56" fmla="*/ 116 w 867"/>
                  <a:gd name="T57" fmla="*/ 221 h 886"/>
                  <a:gd name="T58" fmla="*/ 99 w 867"/>
                  <a:gd name="T59" fmla="*/ 221 h 886"/>
                  <a:gd name="T60" fmla="*/ 83 w 867"/>
                  <a:gd name="T61" fmla="*/ 219 h 886"/>
                  <a:gd name="T62" fmla="*/ 61 w 867"/>
                  <a:gd name="T63" fmla="*/ 209 h 886"/>
                  <a:gd name="T64" fmla="*/ 40 w 867"/>
                  <a:gd name="T65" fmla="*/ 195 h 886"/>
                  <a:gd name="T66" fmla="*/ 31 w 867"/>
                  <a:gd name="T67" fmla="*/ 188 h 886"/>
                  <a:gd name="T68" fmla="*/ 24 w 867"/>
                  <a:gd name="T69" fmla="*/ 179 h 886"/>
                  <a:gd name="T70" fmla="*/ 17 w 867"/>
                  <a:gd name="T71" fmla="*/ 169 h 886"/>
                  <a:gd name="T72" fmla="*/ 12 w 867"/>
                  <a:gd name="T73" fmla="*/ 158 h 886"/>
                  <a:gd name="T74" fmla="*/ 5 w 867"/>
                  <a:gd name="T75" fmla="*/ 143 h 886"/>
                  <a:gd name="T76" fmla="*/ 2 w 867"/>
                  <a:gd name="T77" fmla="*/ 129 h 886"/>
                  <a:gd name="T78" fmla="*/ 0 w 867"/>
                  <a:gd name="T79" fmla="*/ 115 h 886"/>
                  <a:gd name="T80" fmla="*/ 5 w 867"/>
                  <a:gd name="T81" fmla="*/ 101 h 886"/>
                  <a:gd name="T82" fmla="*/ 5 w 867"/>
                  <a:gd name="T83" fmla="*/ 87 h 886"/>
                  <a:gd name="T84" fmla="*/ 7 w 867"/>
                  <a:gd name="T85" fmla="*/ 80 h 886"/>
                  <a:gd name="T86" fmla="*/ 9 w 867"/>
                  <a:gd name="T87" fmla="*/ 73 h 8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867" h="886">
                    <a:moveTo>
                      <a:pt x="37" y="292"/>
                    </a:moveTo>
                    <a:lnTo>
                      <a:pt x="75" y="235"/>
                    </a:lnTo>
                    <a:lnTo>
                      <a:pt x="122" y="169"/>
                    </a:lnTo>
                    <a:lnTo>
                      <a:pt x="170" y="113"/>
                    </a:lnTo>
                    <a:lnTo>
                      <a:pt x="235" y="75"/>
                    </a:lnTo>
                    <a:lnTo>
                      <a:pt x="264" y="47"/>
                    </a:lnTo>
                    <a:lnTo>
                      <a:pt x="301" y="28"/>
                    </a:lnTo>
                    <a:lnTo>
                      <a:pt x="377" y="0"/>
                    </a:lnTo>
                    <a:lnTo>
                      <a:pt x="471" y="0"/>
                    </a:lnTo>
                    <a:lnTo>
                      <a:pt x="565" y="18"/>
                    </a:lnTo>
                    <a:lnTo>
                      <a:pt x="650" y="65"/>
                    </a:lnTo>
                    <a:lnTo>
                      <a:pt x="726" y="122"/>
                    </a:lnTo>
                    <a:lnTo>
                      <a:pt x="763" y="160"/>
                    </a:lnTo>
                    <a:lnTo>
                      <a:pt x="801" y="207"/>
                    </a:lnTo>
                    <a:lnTo>
                      <a:pt x="830" y="255"/>
                    </a:lnTo>
                    <a:lnTo>
                      <a:pt x="849" y="311"/>
                    </a:lnTo>
                    <a:lnTo>
                      <a:pt x="867" y="368"/>
                    </a:lnTo>
                    <a:lnTo>
                      <a:pt x="867" y="425"/>
                    </a:lnTo>
                    <a:lnTo>
                      <a:pt x="867" y="480"/>
                    </a:lnTo>
                    <a:lnTo>
                      <a:pt x="849" y="537"/>
                    </a:lnTo>
                    <a:lnTo>
                      <a:pt x="820" y="641"/>
                    </a:lnTo>
                    <a:lnTo>
                      <a:pt x="792" y="688"/>
                    </a:lnTo>
                    <a:lnTo>
                      <a:pt x="763" y="736"/>
                    </a:lnTo>
                    <a:lnTo>
                      <a:pt x="726" y="773"/>
                    </a:lnTo>
                    <a:lnTo>
                      <a:pt x="688" y="811"/>
                    </a:lnTo>
                    <a:lnTo>
                      <a:pt x="641" y="839"/>
                    </a:lnTo>
                    <a:lnTo>
                      <a:pt x="593" y="858"/>
                    </a:lnTo>
                    <a:lnTo>
                      <a:pt x="528" y="877"/>
                    </a:lnTo>
                    <a:lnTo>
                      <a:pt x="462" y="886"/>
                    </a:lnTo>
                    <a:lnTo>
                      <a:pt x="395" y="886"/>
                    </a:lnTo>
                    <a:lnTo>
                      <a:pt x="330" y="877"/>
                    </a:lnTo>
                    <a:lnTo>
                      <a:pt x="245" y="839"/>
                    </a:lnTo>
                    <a:lnTo>
                      <a:pt x="160" y="783"/>
                    </a:lnTo>
                    <a:lnTo>
                      <a:pt x="122" y="754"/>
                    </a:lnTo>
                    <a:lnTo>
                      <a:pt x="94" y="716"/>
                    </a:lnTo>
                    <a:lnTo>
                      <a:pt x="66" y="679"/>
                    </a:lnTo>
                    <a:lnTo>
                      <a:pt x="47" y="632"/>
                    </a:lnTo>
                    <a:lnTo>
                      <a:pt x="18" y="575"/>
                    </a:lnTo>
                    <a:lnTo>
                      <a:pt x="9" y="519"/>
                    </a:lnTo>
                    <a:lnTo>
                      <a:pt x="0" y="462"/>
                    </a:lnTo>
                    <a:lnTo>
                      <a:pt x="18" y="405"/>
                    </a:lnTo>
                    <a:lnTo>
                      <a:pt x="18" y="349"/>
                    </a:lnTo>
                    <a:lnTo>
                      <a:pt x="28" y="321"/>
                    </a:lnTo>
                    <a:lnTo>
                      <a:pt x="37" y="292"/>
                    </a:lnTo>
                    <a:close/>
                  </a:path>
                </a:pathLst>
              </a:custGeom>
              <a:solidFill>
                <a:srgbClr val="D29F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18">
                <a:extLst>
                  <a:ext uri="{FF2B5EF4-FFF2-40B4-BE49-F238E27FC236}">
                    <a16:creationId xmlns:a16="http://schemas.microsoft.com/office/drawing/2014/main" id="{D9108357-D3CF-4B5F-BCEF-176844CAB0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6" y="153"/>
                <a:ext cx="18" cy="19"/>
              </a:xfrm>
              <a:custGeom>
                <a:avLst/>
                <a:gdLst>
                  <a:gd name="T0" fmla="*/ 9 w 75"/>
                  <a:gd name="T1" fmla="*/ 2 h 76"/>
                  <a:gd name="T2" fmla="*/ 11 w 75"/>
                  <a:gd name="T3" fmla="*/ 0 h 76"/>
                  <a:gd name="T4" fmla="*/ 14 w 75"/>
                  <a:gd name="T5" fmla="*/ 2 h 76"/>
                  <a:gd name="T6" fmla="*/ 14 w 75"/>
                  <a:gd name="T7" fmla="*/ 5 h 76"/>
                  <a:gd name="T8" fmla="*/ 16 w 75"/>
                  <a:gd name="T9" fmla="*/ 5 h 76"/>
                  <a:gd name="T10" fmla="*/ 18 w 75"/>
                  <a:gd name="T11" fmla="*/ 14 h 76"/>
                  <a:gd name="T12" fmla="*/ 16 w 75"/>
                  <a:gd name="T13" fmla="*/ 17 h 76"/>
                  <a:gd name="T14" fmla="*/ 14 w 75"/>
                  <a:gd name="T15" fmla="*/ 19 h 76"/>
                  <a:gd name="T16" fmla="*/ 7 w 75"/>
                  <a:gd name="T17" fmla="*/ 19 h 76"/>
                  <a:gd name="T18" fmla="*/ 0 w 75"/>
                  <a:gd name="T19" fmla="*/ 17 h 76"/>
                  <a:gd name="T20" fmla="*/ 0 w 75"/>
                  <a:gd name="T21" fmla="*/ 12 h 76"/>
                  <a:gd name="T22" fmla="*/ 2 w 75"/>
                  <a:gd name="T23" fmla="*/ 9 h 76"/>
                  <a:gd name="T24" fmla="*/ 9 w 75"/>
                  <a:gd name="T25" fmla="*/ 2 h 7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5" h="76">
                    <a:moveTo>
                      <a:pt x="38" y="9"/>
                    </a:moveTo>
                    <a:lnTo>
                      <a:pt x="47" y="0"/>
                    </a:lnTo>
                    <a:lnTo>
                      <a:pt x="57" y="9"/>
                    </a:lnTo>
                    <a:lnTo>
                      <a:pt x="57" y="19"/>
                    </a:lnTo>
                    <a:lnTo>
                      <a:pt x="66" y="19"/>
                    </a:lnTo>
                    <a:lnTo>
                      <a:pt x="75" y="56"/>
                    </a:lnTo>
                    <a:lnTo>
                      <a:pt x="66" y="66"/>
                    </a:lnTo>
                    <a:lnTo>
                      <a:pt x="57" y="76"/>
                    </a:lnTo>
                    <a:lnTo>
                      <a:pt x="28" y="76"/>
                    </a:lnTo>
                    <a:lnTo>
                      <a:pt x="0" y="66"/>
                    </a:lnTo>
                    <a:lnTo>
                      <a:pt x="0" y="47"/>
                    </a:lnTo>
                    <a:lnTo>
                      <a:pt x="9" y="37"/>
                    </a:lnTo>
                    <a:lnTo>
                      <a:pt x="38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19">
                <a:extLst>
                  <a:ext uri="{FF2B5EF4-FFF2-40B4-BE49-F238E27FC236}">
                    <a16:creationId xmlns:a16="http://schemas.microsoft.com/office/drawing/2014/main" id="{4E661BDB-D73A-46E4-B8A9-A3EEBF68C0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7" y="787"/>
                <a:ext cx="28" cy="22"/>
              </a:xfrm>
              <a:custGeom>
                <a:avLst/>
                <a:gdLst>
                  <a:gd name="T0" fmla="*/ 19 w 114"/>
                  <a:gd name="T1" fmla="*/ 0 h 86"/>
                  <a:gd name="T2" fmla="*/ 26 w 114"/>
                  <a:gd name="T3" fmla="*/ 0 h 86"/>
                  <a:gd name="T4" fmla="*/ 28 w 114"/>
                  <a:gd name="T5" fmla="*/ 5 h 86"/>
                  <a:gd name="T6" fmla="*/ 28 w 114"/>
                  <a:gd name="T7" fmla="*/ 10 h 86"/>
                  <a:gd name="T8" fmla="*/ 23 w 114"/>
                  <a:gd name="T9" fmla="*/ 15 h 86"/>
                  <a:gd name="T10" fmla="*/ 12 w 114"/>
                  <a:gd name="T11" fmla="*/ 22 h 86"/>
                  <a:gd name="T12" fmla="*/ 7 w 114"/>
                  <a:gd name="T13" fmla="*/ 22 h 86"/>
                  <a:gd name="T14" fmla="*/ 5 w 114"/>
                  <a:gd name="T15" fmla="*/ 19 h 86"/>
                  <a:gd name="T16" fmla="*/ 0 w 114"/>
                  <a:gd name="T17" fmla="*/ 12 h 86"/>
                  <a:gd name="T18" fmla="*/ 5 w 114"/>
                  <a:gd name="T19" fmla="*/ 7 h 86"/>
                  <a:gd name="T20" fmla="*/ 7 w 114"/>
                  <a:gd name="T21" fmla="*/ 5 h 86"/>
                  <a:gd name="T22" fmla="*/ 14 w 114"/>
                  <a:gd name="T23" fmla="*/ 0 h 86"/>
                  <a:gd name="T24" fmla="*/ 19 w 114"/>
                  <a:gd name="T25" fmla="*/ 0 h 8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4" h="86">
                    <a:moveTo>
                      <a:pt x="76" y="0"/>
                    </a:moveTo>
                    <a:lnTo>
                      <a:pt x="104" y="0"/>
                    </a:lnTo>
                    <a:lnTo>
                      <a:pt x="114" y="19"/>
                    </a:lnTo>
                    <a:lnTo>
                      <a:pt x="114" y="39"/>
                    </a:lnTo>
                    <a:lnTo>
                      <a:pt x="94" y="57"/>
                    </a:lnTo>
                    <a:lnTo>
                      <a:pt x="47" y="86"/>
                    </a:lnTo>
                    <a:lnTo>
                      <a:pt x="29" y="86"/>
                    </a:lnTo>
                    <a:lnTo>
                      <a:pt x="20" y="76"/>
                    </a:lnTo>
                    <a:lnTo>
                      <a:pt x="0" y="48"/>
                    </a:lnTo>
                    <a:lnTo>
                      <a:pt x="20" y="29"/>
                    </a:lnTo>
                    <a:lnTo>
                      <a:pt x="29" y="19"/>
                    </a:lnTo>
                    <a:lnTo>
                      <a:pt x="57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Freeform 20">
                <a:extLst>
                  <a:ext uri="{FF2B5EF4-FFF2-40B4-BE49-F238E27FC236}">
                    <a16:creationId xmlns:a16="http://schemas.microsoft.com/office/drawing/2014/main" id="{51FC8EBB-A76D-4A44-8286-3ED8CF3017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3" y="163"/>
                <a:ext cx="7" cy="4"/>
              </a:xfrm>
              <a:custGeom>
                <a:avLst/>
                <a:gdLst>
                  <a:gd name="T0" fmla="*/ 2 w 29"/>
                  <a:gd name="T1" fmla="*/ 0 h 19"/>
                  <a:gd name="T2" fmla="*/ 5 w 29"/>
                  <a:gd name="T3" fmla="*/ 0 h 19"/>
                  <a:gd name="T4" fmla="*/ 7 w 29"/>
                  <a:gd name="T5" fmla="*/ 0 h 19"/>
                  <a:gd name="T6" fmla="*/ 7 w 29"/>
                  <a:gd name="T7" fmla="*/ 2 h 19"/>
                  <a:gd name="T8" fmla="*/ 5 w 29"/>
                  <a:gd name="T9" fmla="*/ 4 h 19"/>
                  <a:gd name="T10" fmla="*/ 0 w 29"/>
                  <a:gd name="T11" fmla="*/ 4 h 19"/>
                  <a:gd name="T12" fmla="*/ 0 w 29"/>
                  <a:gd name="T13" fmla="*/ 2 h 19"/>
                  <a:gd name="T14" fmla="*/ 2 w 29"/>
                  <a:gd name="T15" fmla="*/ 0 h 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9" h="19">
                    <a:moveTo>
                      <a:pt x="10" y="0"/>
                    </a:moveTo>
                    <a:lnTo>
                      <a:pt x="19" y="0"/>
                    </a:lnTo>
                    <a:lnTo>
                      <a:pt x="29" y="0"/>
                    </a:lnTo>
                    <a:lnTo>
                      <a:pt x="29" y="10"/>
                    </a:lnTo>
                    <a:lnTo>
                      <a:pt x="19" y="19"/>
                    </a:lnTo>
                    <a:lnTo>
                      <a:pt x="0" y="19"/>
                    </a:lnTo>
                    <a:lnTo>
                      <a:pt x="0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91A4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Freeform 21">
                <a:extLst>
                  <a:ext uri="{FF2B5EF4-FFF2-40B4-BE49-F238E27FC236}">
                    <a16:creationId xmlns:a16="http://schemas.microsoft.com/office/drawing/2014/main" id="{3C6D4FF1-525B-4972-9210-388B96349D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4" y="792"/>
                <a:ext cx="14" cy="12"/>
              </a:xfrm>
              <a:custGeom>
                <a:avLst/>
                <a:gdLst>
                  <a:gd name="T0" fmla="*/ 12 w 57"/>
                  <a:gd name="T1" fmla="*/ 0 h 47"/>
                  <a:gd name="T2" fmla="*/ 14 w 57"/>
                  <a:gd name="T3" fmla="*/ 5 h 47"/>
                  <a:gd name="T4" fmla="*/ 9 w 57"/>
                  <a:gd name="T5" fmla="*/ 7 h 47"/>
                  <a:gd name="T6" fmla="*/ 4 w 57"/>
                  <a:gd name="T7" fmla="*/ 12 h 47"/>
                  <a:gd name="T8" fmla="*/ 0 w 57"/>
                  <a:gd name="T9" fmla="*/ 10 h 47"/>
                  <a:gd name="T10" fmla="*/ 4 w 57"/>
                  <a:gd name="T11" fmla="*/ 5 h 47"/>
                  <a:gd name="T12" fmla="*/ 12 w 57"/>
                  <a:gd name="T13" fmla="*/ 0 h 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" h="47">
                    <a:moveTo>
                      <a:pt x="47" y="0"/>
                    </a:moveTo>
                    <a:lnTo>
                      <a:pt x="57" y="20"/>
                    </a:lnTo>
                    <a:lnTo>
                      <a:pt x="38" y="29"/>
                    </a:lnTo>
                    <a:lnTo>
                      <a:pt x="18" y="47"/>
                    </a:lnTo>
                    <a:lnTo>
                      <a:pt x="0" y="38"/>
                    </a:lnTo>
                    <a:lnTo>
                      <a:pt x="18" y="2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Freeform 22">
                <a:extLst>
                  <a:ext uri="{FF2B5EF4-FFF2-40B4-BE49-F238E27FC236}">
                    <a16:creationId xmlns:a16="http://schemas.microsoft.com/office/drawing/2014/main" id="{79277632-BE8A-4BB0-B981-717723DBD5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2" y="54"/>
                <a:ext cx="98" cy="123"/>
              </a:xfrm>
              <a:custGeom>
                <a:avLst/>
                <a:gdLst>
                  <a:gd name="T0" fmla="*/ 21 w 396"/>
                  <a:gd name="T1" fmla="*/ 88 h 490"/>
                  <a:gd name="T2" fmla="*/ 26 w 396"/>
                  <a:gd name="T3" fmla="*/ 104 h 490"/>
                  <a:gd name="T4" fmla="*/ 40 w 396"/>
                  <a:gd name="T5" fmla="*/ 102 h 490"/>
                  <a:gd name="T6" fmla="*/ 54 w 396"/>
                  <a:gd name="T7" fmla="*/ 102 h 490"/>
                  <a:gd name="T8" fmla="*/ 68 w 396"/>
                  <a:gd name="T9" fmla="*/ 99 h 490"/>
                  <a:gd name="T10" fmla="*/ 75 w 396"/>
                  <a:gd name="T11" fmla="*/ 95 h 490"/>
                  <a:gd name="T12" fmla="*/ 79 w 396"/>
                  <a:gd name="T13" fmla="*/ 90 h 490"/>
                  <a:gd name="T14" fmla="*/ 79 w 396"/>
                  <a:gd name="T15" fmla="*/ 73 h 490"/>
                  <a:gd name="T16" fmla="*/ 79 w 396"/>
                  <a:gd name="T17" fmla="*/ 59 h 490"/>
                  <a:gd name="T18" fmla="*/ 77 w 396"/>
                  <a:gd name="T19" fmla="*/ 45 h 490"/>
                  <a:gd name="T20" fmla="*/ 77 w 396"/>
                  <a:gd name="T21" fmla="*/ 28 h 490"/>
                  <a:gd name="T22" fmla="*/ 75 w 396"/>
                  <a:gd name="T23" fmla="*/ 28 h 490"/>
                  <a:gd name="T24" fmla="*/ 70 w 396"/>
                  <a:gd name="T25" fmla="*/ 28 h 490"/>
                  <a:gd name="T26" fmla="*/ 63 w 396"/>
                  <a:gd name="T27" fmla="*/ 24 h 490"/>
                  <a:gd name="T28" fmla="*/ 65 w 396"/>
                  <a:gd name="T29" fmla="*/ 17 h 490"/>
                  <a:gd name="T30" fmla="*/ 68 w 396"/>
                  <a:gd name="T31" fmla="*/ 12 h 490"/>
                  <a:gd name="T32" fmla="*/ 77 w 396"/>
                  <a:gd name="T33" fmla="*/ 0 h 490"/>
                  <a:gd name="T34" fmla="*/ 86 w 396"/>
                  <a:gd name="T35" fmla="*/ 12 h 490"/>
                  <a:gd name="T36" fmla="*/ 89 w 396"/>
                  <a:gd name="T37" fmla="*/ 19 h 490"/>
                  <a:gd name="T38" fmla="*/ 91 w 396"/>
                  <a:gd name="T39" fmla="*/ 26 h 490"/>
                  <a:gd name="T40" fmla="*/ 84 w 396"/>
                  <a:gd name="T41" fmla="*/ 26 h 490"/>
                  <a:gd name="T42" fmla="*/ 81 w 396"/>
                  <a:gd name="T43" fmla="*/ 28 h 490"/>
                  <a:gd name="T44" fmla="*/ 81 w 396"/>
                  <a:gd name="T45" fmla="*/ 31 h 490"/>
                  <a:gd name="T46" fmla="*/ 84 w 396"/>
                  <a:gd name="T47" fmla="*/ 88 h 490"/>
                  <a:gd name="T48" fmla="*/ 89 w 396"/>
                  <a:gd name="T49" fmla="*/ 88 h 490"/>
                  <a:gd name="T50" fmla="*/ 93 w 396"/>
                  <a:gd name="T51" fmla="*/ 90 h 490"/>
                  <a:gd name="T52" fmla="*/ 98 w 396"/>
                  <a:gd name="T53" fmla="*/ 102 h 490"/>
                  <a:gd name="T54" fmla="*/ 98 w 396"/>
                  <a:gd name="T55" fmla="*/ 104 h 490"/>
                  <a:gd name="T56" fmla="*/ 96 w 396"/>
                  <a:gd name="T57" fmla="*/ 107 h 490"/>
                  <a:gd name="T58" fmla="*/ 91 w 396"/>
                  <a:gd name="T59" fmla="*/ 109 h 490"/>
                  <a:gd name="T60" fmla="*/ 79 w 396"/>
                  <a:gd name="T61" fmla="*/ 109 h 490"/>
                  <a:gd name="T62" fmla="*/ 68 w 396"/>
                  <a:gd name="T63" fmla="*/ 109 h 490"/>
                  <a:gd name="T64" fmla="*/ 54 w 396"/>
                  <a:gd name="T65" fmla="*/ 107 h 490"/>
                  <a:gd name="T66" fmla="*/ 42 w 396"/>
                  <a:gd name="T67" fmla="*/ 107 h 490"/>
                  <a:gd name="T68" fmla="*/ 35 w 396"/>
                  <a:gd name="T69" fmla="*/ 109 h 490"/>
                  <a:gd name="T70" fmla="*/ 28 w 396"/>
                  <a:gd name="T71" fmla="*/ 109 h 490"/>
                  <a:gd name="T72" fmla="*/ 23 w 396"/>
                  <a:gd name="T73" fmla="*/ 113 h 490"/>
                  <a:gd name="T74" fmla="*/ 26 w 396"/>
                  <a:gd name="T75" fmla="*/ 121 h 490"/>
                  <a:gd name="T76" fmla="*/ 23 w 396"/>
                  <a:gd name="T77" fmla="*/ 123 h 490"/>
                  <a:gd name="T78" fmla="*/ 19 w 396"/>
                  <a:gd name="T79" fmla="*/ 123 h 490"/>
                  <a:gd name="T80" fmla="*/ 7 w 396"/>
                  <a:gd name="T81" fmla="*/ 118 h 490"/>
                  <a:gd name="T82" fmla="*/ 2 w 396"/>
                  <a:gd name="T83" fmla="*/ 116 h 490"/>
                  <a:gd name="T84" fmla="*/ 0 w 396"/>
                  <a:gd name="T85" fmla="*/ 109 h 490"/>
                  <a:gd name="T86" fmla="*/ 9 w 396"/>
                  <a:gd name="T87" fmla="*/ 97 h 490"/>
                  <a:gd name="T88" fmla="*/ 14 w 396"/>
                  <a:gd name="T89" fmla="*/ 92 h 490"/>
                  <a:gd name="T90" fmla="*/ 21 w 396"/>
                  <a:gd name="T91" fmla="*/ 88 h 49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396" h="490">
                    <a:moveTo>
                      <a:pt x="85" y="349"/>
                    </a:moveTo>
                    <a:lnTo>
                      <a:pt x="104" y="415"/>
                    </a:lnTo>
                    <a:lnTo>
                      <a:pt x="160" y="405"/>
                    </a:lnTo>
                    <a:lnTo>
                      <a:pt x="217" y="405"/>
                    </a:lnTo>
                    <a:lnTo>
                      <a:pt x="273" y="396"/>
                    </a:lnTo>
                    <a:lnTo>
                      <a:pt x="302" y="378"/>
                    </a:lnTo>
                    <a:lnTo>
                      <a:pt x="321" y="358"/>
                    </a:lnTo>
                    <a:lnTo>
                      <a:pt x="321" y="292"/>
                    </a:lnTo>
                    <a:lnTo>
                      <a:pt x="321" y="235"/>
                    </a:lnTo>
                    <a:lnTo>
                      <a:pt x="311" y="179"/>
                    </a:lnTo>
                    <a:lnTo>
                      <a:pt x="311" y="113"/>
                    </a:lnTo>
                    <a:lnTo>
                      <a:pt x="302" y="113"/>
                    </a:lnTo>
                    <a:lnTo>
                      <a:pt x="282" y="113"/>
                    </a:lnTo>
                    <a:lnTo>
                      <a:pt x="255" y="94"/>
                    </a:lnTo>
                    <a:lnTo>
                      <a:pt x="264" y="66"/>
                    </a:lnTo>
                    <a:lnTo>
                      <a:pt x="273" y="47"/>
                    </a:lnTo>
                    <a:lnTo>
                      <a:pt x="311" y="0"/>
                    </a:lnTo>
                    <a:lnTo>
                      <a:pt x="349" y="47"/>
                    </a:lnTo>
                    <a:lnTo>
                      <a:pt x="358" y="75"/>
                    </a:lnTo>
                    <a:lnTo>
                      <a:pt x="368" y="104"/>
                    </a:lnTo>
                    <a:lnTo>
                      <a:pt x="339" y="104"/>
                    </a:lnTo>
                    <a:lnTo>
                      <a:pt x="329" y="113"/>
                    </a:lnTo>
                    <a:lnTo>
                      <a:pt x="329" y="122"/>
                    </a:lnTo>
                    <a:lnTo>
                      <a:pt x="339" y="349"/>
                    </a:lnTo>
                    <a:lnTo>
                      <a:pt x="358" y="349"/>
                    </a:lnTo>
                    <a:lnTo>
                      <a:pt x="377" y="358"/>
                    </a:lnTo>
                    <a:lnTo>
                      <a:pt x="396" y="405"/>
                    </a:lnTo>
                    <a:lnTo>
                      <a:pt x="396" y="415"/>
                    </a:lnTo>
                    <a:lnTo>
                      <a:pt x="386" y="425"/>
                    </a:lnTo>
                    <a:lnTo>
                      <a:pt x="368" y="433"/>
                    </a:lnTo>
                    <a:lnTo>
                      <a:pt x="321" y="433"/>
                    </a:lnTo>
                    <a:lnTo>
                      <a:pt x="273" y="433"/>
                    </a:lnTo>
                    <a:lnTo>
                      <a:pt x="217" y="425"/>
                    </a:lnTo>
                    <a:lnTo>
                      <a:pt x="169" y="425"/>
                    </a:lnTo>
                    <a:lnTo>
                      <a:pt x="141" y="433"/>
                    </a:lnTo>
                    <a:lnTo>
                      <a:pt x="113" y="433"/>
                    </a:lnTo>
                    <a:lnTo>
                      <a:pt x="94" y="452"/>
                    </a:lnTo>
                    <a:lnTo>
                      <a:pt x="104" y="481"/>
                    </a:lnTo>
                    <a:lnTo>
                      <a:pt x="94" y="490"/>
                    </a:lnTo>
                    <a:lnTo>
                      <a:pt x="75" y="490"/>
                    </a:lnTo>
                    <a:lnTo>
                      <a:pt x="28" y="472"/>
                    </a:lnTo>
                    <a:lnTo>
                      <a:pt x="9" y="462"/>
                    </a:lnTo>
                    <a:lnTo>
                      <a:pt x="0" y="433"/>
                    </a:lnTo>
                    <a:lnTo>
                      <a:pt x="38" y="386"/>
                    </a:lnTo>
                    <a:lnTo>
                      <a:pt x="57" y="368"/>
                    </a:lnTo>
                    <a:lnTo>
                      <a:pt x="85" y="3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Freeform 23">
                <a:extLst>
                  <a:ext uri="{FF2B5EF4-FFF2-40B4-BE49-F238E27FC236}">
                    <a16:creationId xmlns:a16="http://schemas.microsoft.com/office/drawing/2014/main" id="{DC7E42FD-FBB0-4E60-BAFE-57EBFA323F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2" y="771"/>
                <a:ext cx="31" cy="19"/>
              </a:xfrm>
              <a:custGeom>
                <a:avLst/>
                <a:gdLst>
                  <a:gd name="T0" fmla="*/ 12 w 123"/>
                  <a:gd name="T1" fmla="*/ 0 h 75"/>
                  <a:gd name="T2" fmla="*/ 22 w 123"/>
                  <a:gd name="T3" fmla="*/ 0 h 75"/>
                  <a:gd name="T4" fmla="*/ 26 w 123"/>
                  <a:gd name="T5" fmla="*/ 0 h 75"/>
                  <a:gd name="T6" fmla="*/ 31 w 123"/>
                  <a:gd name="T7" fmla="*/ 5 h 75"/>
                  <a:gd name="T8" fmla="*/ 24 w 123"/>
                  <a:gd name="T9" fmla="*/ 14 h 75"/>
                  <a:gd name="T10" fmla="*/ 14 w 123"/>
                  <a:gd name="T11" fmla="*/ 19 h 75"/>
                  <a:gd name="T12" fmla="*/ 5 w 123"/>
                  <a:gd name="T13" fmla="*/ 16 h 75"/>
                  <a:gd name="T14" fmla="*/ 3 w 123"/>
                  <a:gd name="T15" fmla="*/ 16 h 75"/>
                  <a:gd name="T16" fmla="*/ 0 w 123"/>
                  <a:gd name="T17" fmla="*/ 12 h 75"/>
                  <a:gd name="T18" fmla="*/ 5 w 123"/>
                  <a:gd name="T19" fmla="*/ 5 h 75"/>
                  <a:gd name="T20" fmla="*/ 7 w 123"/>
                  <a:gd name="T21" fmla="*/ 2 h 75"/>
                  <a:gd name="T22" fmla="*/ 12 w 123"/>
                  <a:gd name="T23" fmla="*/ 0 h 7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23" h="75">
                    <a:moveTo>
                      <a:pt x="49" y="0"/>
                    </a:moveTo>
                    <a:lnTo>
                      <a:pt x="86" y="0"/>
                    </a:lnTo>
                    <a:lnTo>
                      <a:pt x="104" y="0"/>
                    </a:lnTo>
                    <a:lnTo>
                      <a:pt x="123" y="18"/>
                    </a:lnTo>
                    <a:lnTo>
                      <a:pt x="96" y="56"/>
                    </a:lnTo>
                    <a:lnTo>
                      <a:pt x="57" y="75"/>
                    </a:lnTo>
                    <a:lnTo>
                      <a:pt x="20" y="65"/>
                    </a:lnTo>
                    <a:lnTo>
                      <a:pt x="10" y="65"/>
                    </a:lnTo>
                    <a:lnTo>
                      <a:pt x="0" y="47"/>
                    </a:lnTo>
                    <a:lnTo>
                      <a:pt x="20" y="18"/>
                    </a:lnTo>
                    <a:lnTo>
                      <a:pt x="29" y="9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Freeform 24">
                <a:extLst>
                  <a:ext uri="{FF2B5EF4-FFF2-40B4-BE49-F238E27FC236}">
                    <a16:creationId xmlns:a16="http://schemas.microsoft.com/office/drawing/2014/main" id="{62D41B43-CD54-4C86-9CFF-0F035905D4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8" y="153"/>
                <a:ext cx="12" cy="17"/>
              </a:xfrm>
              <a:custGeom>
                <a:avLst/>
                <a:gdLst>
                  <a:gd name="T0" fmla="*/ 9 w 47"/>
                  <a:gd name="T1" fmla="*/ 0 h 66"/>
                  <a:gd name="T2" fmla="*/ 12 w 47"/>
                  <a:gd name="T3" fmla="*/ 17 h 66"/>
                  <a:gd name="T4" fmla="*/ 0 w 47"/>
                  <a:gd name="T5" fmla="*/ 12 h 66"/>
                  <a:gd name="T6" fmla="*/ 3 w 47"/>
                  <a:gd name="T7" fmla="*/ 10 h 66"/>
                  <a:gd name="T8" fmla="*/ 3 w 47"/>
                  <a:gd name="T9" fmla="*/ 5 h 66"/>
                  <a:gd name="T10" fmla="*/ 9 w 47"/>
                  <a:gd name="T11" fmla="*/ 0 h 6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66">
                    <a:moveTo>
                      <a:pt x="37" y="0"/>
                    </a:moveTo>
                    <a:lnTo>
                      <a:pt x="47" y="66"/>
                    </a:lnTo>
                    <a:lnTo>
                      <a:pt x="0" y="47"/>
                    </a:lnTo>
                    <a:lnTo>
                      <a:pt x="10" y="37"/>
                    </a:lnTo>
                    <a:lnTo>
                      <a:pt x="10" y="19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33A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Freeform 25">
                <a:extLst>
                  <a:ext uri="{FF2B5EF4-FFF2-40B4-BE49-F238E27FC236}">
                    <a16:creationId xmlns:a16="http://schemas.microsoft.com/office/drawing/2014/main" id="{B998AC8A-DD91-4D00-B0A1-65430C8546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9" y="775"/>
                <a:ext cx="17" cy="10"/>
              </a:xfrm>
              <a:custGeom>
                <a:avLst/>
                <a:gdLst>
                  <a:gd name="T0" fmla="*/ 12 w 67"/>
                  <a:gd name="T1" fmla="*/ 0 h 38"/>
                  <a:gd name="T2" fmla="*/ 17 w 67"/>
                  <a:gd name="T3" fmla="*/ 3 h 38"/>
                  <a:gd name="T4" fmla="*/ 12 w 67"/>
                  <a:gd name="T5" fmla="*/ 5 h 38"/>
                  <a:gd name="T6" fmla="*/ 5 w 67"/>
                  <a:gd name="T7" fmla="*/ 10 h 38"/>
                  <a:gd name="T8" fmla="*/ 0 w 67"/>
                  <a:gd name="T9" fmla="*/ 10 h 38"/>
                  <a:gd name="T10" fmla="*/ 0 w 67"/>
                  <a:gd name="T11" fmla="*/ 8 h 38"/>
                  <a:gd name="T12" fmla="*/ 0 w 67"/>
                  <a:gd name="T13" fmla="*/ 5 h 38"/>
                  <a:gd name="T14" fmla="*/ 3 w 67"/>
                  <a:gd name="T15" fmla="*/ 5 h 38"/>
                  <a:gd name="T16" fmla="*/ 7 w 67"/>
                  <a:gd name="T17" fmla="*/ 3 h 38"/>
                  <a:gd name="T18" fmla="*/ 12 w 67"/>
                  <a:gd name="T19" fmla="*/ 0 h 3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7" h="38">
                    <a:moveTo>
                      <a:pt x="47" y="0"/>
                    </a:moveTo>
                    <a:lnTo>
                      <a:pt x="67" y="10"/>
                    </a:lnTo>
                    <a:lnTo>
                      <a:pt x="47" y="19"/>
                    </a:lnTo>
                    <a:lnTo>
                      <a:pt x="20" y="38"/>
                    </a:lnTo>
                    <a:lnTo>
                      <a:pt x="0" y="38"/>
                    </a:lnTo>
                    <a:lnTo>
                      <a:pt x="0" y="29"/>
                    </a:lnTo>
                    <a:lnTo>
                      <a:pt x="0" y="19"/>
                    </a:lnTo>
                    <a:lnTo>
                      <a:pt x="10" y="19"/>
                    </a:lnTo>
                    <a:lnTo>
                      <a:pt x="28" y="1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Freeform 26">
                <a:extLst>
                  <a:ext uri="{FF2B5EF4-FFF2-40B4-BE49-F238E27FC236}">
                    <a16:creationId xmlns:a16="http://schemas.microsoft.com/office/drawing/2014/main" id="{5573BC4B-75E9-4087-A768-12713E61F6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9" y="794"/>
                <a:ext cx="28" cy="22"/>
              </a:xfrm>
              <a:custGeom>
                <a:avLst/>
                <a:gdLst>
                  <a:gd name="T0" fmla="*/ 9 w 113"/>
                  <a:gd name="T1" fmla="*/ 0 h 84"/>
                  <a:gd name="T2" fmla="*/ 21 w 113"/>
                  <a:gd name="T3" fmla="*/ 3 h 84"/>
                  <a:gd name="T4" fmla="*/ 23 w 113"/>
                  <a:gd name="T5" fmla="*/ 3 h 84"/>
                  <a:gd name="T6" fmla="*/ 28 w 113"/>
                  <a:gd name="T7" fmla="*/ 7 h 84"/>
                  <a:gd name="T8" fmla="*/ 23 w 113"/>
                  <a:gd name="T9" fmla="*/ 12 h 84"/>
                  <a:gd name="T10" fmla="*/ 21 w 113"/>
                  <a:gd name="T11" fmla="*/ 17 h 84"/>
                  <a:gd name="T12" fmla="*/ 9 w 113"/>
                  <a:gd name="T13" fmla="*/ 22 h 84"/>
                  <a:gd name="T14" fmla="*/ 7 w 113"/>
                  <a:gd name="T15" fmla="*/ 22 h 84"/>
                  <a:gd name="T16" fmla="*/ 5 w 113"/>
                  <a:gd name="T17" fmla="*/ 20 h 84"/>
                  <a:gd name="T18" fmla="*/ 0 w 113"/>
                  <a:gd name="T19" fmla="*/ 15 h 84"/>
                  <a:gd name="T20" fmla="*/ 0 w 113"/>
                  <a:gd name="T21" fmla="*/ 10 h 84"/>
                  <a:gd name="T22" fmla="*/ 2 w 113"/>
                  <a:gd name="T23" fmla="*/ 7 h 84"/>
                  <a:gd name="T24" fmla="*/ 9 w 113"/>
                  <a:gd name="T25" fmla="*/ 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3" h="84">
                    <a:moveTo>
                      <a:pt x="37" y="0"/>
                    </a:moveTo>
                    <a:lnTo>
                      <a:pt x="85" y="10"/>
                    </a:lnTo>
                    <a:lnTo>
                      <a:pt x="94" y="10"/>
                    </a:lnTo>
                    <a:lnTo>
                      <a:pt x="113" y="28"/>
                    </a:lnTo>
                    <a:lnTo>
                      <a:pt x="94" y="47"/>
                    </a:lnTo>
                    <a:lnTo>
                      <a:pt x="85" y="66"/>
                    </a:lnTo>
                    <a:lnTo>
                      <a:pt x="37" y="84"/>
                    </a:lnTo>
                    <a:lnTo>
                      <a:pt x="29" y="84"/>
                    </a:lnTo>
                    <a:lnTo>
                      <a:pt x="19" y="75"/>
                    </a:lnTo>
                    <a:lnTo>
                      <a:pt x="0" y="57"/>
                    </a:lnTo>
                    <a:lnTo>
                      <a:pt x="0" y="37"/>
                    </a:lnTo>
                    <a:lnTo>
                      <a:pt x="9" y="28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Freeform 27">
                <a:extLst>
                  <a:ext uri="{FF2B5EF4-FFF2-40B4-BE49-F238E27FC236}">
                    <a16:creationId xmlns:a16="http://schemas.microsoft.com/office/drawing/2014/main" id="{DFFB24BB-BBDD-428F-850A-F4E541179F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4" y="801"/>
                <a:ext cx="16" cy="10"/>
              </a:xfrm>
              <a:custGeom>
                <a:avLst/>
                <a:gdLst>
                  <a:gd name="T0" fmla="*/ 9 w 66"/>
                  <a:gd name="T1" fmla="*/ 0 h 38"/>
                  <a:gd name="T2" fmla="*/ 11 w 66"/>
                  <a:gd name="T3" fmla="*/ 0 h 38"/>
                  <a:gd name="T4" fmla="*/ 14 w 66"/>
                  <a:gd name="T5" fmla="*/ 0 h 38"/>
                  <a:gd name="T6" fmla="*/ 16 w 66"/>
                  <a:gd name="T7" fmla="*/ 0 h 38"/>
                  <a:gd name="T8" fmla="*/ 16 w 66"/>
                  <a:gd name="T9" fmla="*/ 2 h 38"/>
                  <a:gd name="T10" fmla="*/ 7 w 66"/>
                  <a:gd name="T11" fmla="*/ 8 h 38"/>
                  <a:gd name="T12" fmla="*/ 4 w 66"/>
                  <a:gd name="T13" fmla="*/ 10 h 38"/>
                  <a:gd name="T14" fmla="*/ 0 w 66"/>
                  <a:gd name="T15" fmla="*/ 5 h 38"/>
                  <a:gd name="T16" fmla="*/ 2 w 66"/>
                  <a:gd name="T17" fmla="*/ 0 h 38"/>
                  <a:gd name="T18" fmla="*/ 4 w 66"/>
                  <a:gd name="T19" fmla="*/ 0 h 38"/>
                  <a:gd name="T20" fmla="*/ 9 w 66"/>
                  <a:gd name="T21" fmla="*/ 0 h 3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6" h="38">
                    <a:moveTo>
                      <a:pt x="37" y="0"/>
                    </a:moveTo>
                    <a:lnTo>
                      <a:pt x="47" y="0"/>
                    </a:lnTo>
                    <a:lnTo>
                      <a:pt x="57" y="0"/>
                    </a:lnTo>
                    <a:lnTo>
                      <a:pt x="66" y="0"/>
                    </a:lnTo>
                    <a:lnTo>
                      <a:pt x="66" y="9"/>
                    </a:lnTo>
                    <a:lnTo>
                      <a:pt x="28" y="29"/>
                    </a:lnTo>
                    <a:lnTo>
                      <a:pt x="18" y="38"/>
                    </a:lnTo>
                    <a:lnTo>
                      <a:pt x="0" y="19"/>
                    </a:lnTo>
                    <a:lnTo>
                      <a:pt x="10" y="0"/>
                    </a:lnTo>
                    <a:lnTo>
                      <a:pt x="18" y="0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Freeform 28">
                <a:extLst>
                  <a:ext uri="{FF2B5EF4-FFF2-40B4-BE49-F238E27FC236}">
                    <a16:creationId xmlns:a16="http://schemas.microsoft.com/office/drawing/2014/main" id="{86B457E3-0F53-4958-A4D3-7C02E377AC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2" y="750"/>
                <a:ext cx="26" cy="16"/>
              </a:xfrm>
              <a:custGeom>
                <a:avLst/>
                <a:gdLst>
                  <a:gd name="T0" fmla="*/ 10 w 104"/>
                  <a:gd name="T1" fmla="*/ 2 h 67"/>
                  <a:gd name="T2" fmla="*/ 17 w 104"/>
                  <a:gd name="T3" fmla="*/ 0 h 67"/>
                  <a:gd name="T4" fmla="*/ 24 w 104"/>
                  <a:gd name="T5" fmla="*/ 0 h 67"/>
                  <a:gd name="T6" fmla="*/ 26 w 104"/>
                  <a:gd name="T7" fmla="*/ 5 h 67"/>
                  <a:gd name="T8" fmla="*/ 24 w 104"/>
                  <a:gd name="T9" fmla="*/ 9 h 67"/>
                  <a:gd name="T10" fmla="*/ 17 w 104"/>
                  <a:gd name="T11" fmla="*/ 14 h 67"/>
                  <a:gd name="T12" fmla="*/ 7 w 104"/>
                  <a:gd name="T13" fmla="*/ 16 h 67"/>
                  <a:gd name="T14" fmla="*/ 3 w 104"/>
                  <a:gd name="T15" fmla="*/ 16 h 67"/>
                  <a:gd name="T16" fmla="*/ 0 w 104"/>
                  <a:gd name="T17" fmla="*/ 14 h 67"/>
                  <a:gd name="T18" fmla="*/ 0 w 104"/>
                  <a:gd name="T19" fmla="*/ 9 h 67"/>
                  <a:gd name="T20" fmla="*/ 5 w 104"/>
                  <a:gd name="T21" fmla="*/ 5 h 67"/>
                  <a:gd name="T22" fmla="*/ 10 w 104"/>
                  <a:gd name="T23" fmla="*/ 2 h 6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4" h="67">
                    <a:moveTo>
                      <a:pt x="38" y="10"/>
                    </a:moveTo>
                    <a:lnTo>
                      <a:pt x="66" y="0"/>
                    </a:lnTo>
                    <a:lnTo>
                      <a:pt x="95" y="0"/>
                    </a:lnTo>
                    <a:lnTo>
                      <a:pt x="104" y="19"/>
                    </a:lnTo>
                    <a:lnTo>
                      <a:pt x="95" y="39"/>
                    </a:lnTo>
                    <a:lnTo>
                      <a:pt x="66" y="57"/>
                    </a:lnTo>
                    <a:lnTo>
                      <a:pt x="29" y="67"/>
                    </a:lnTo>
                    <a:lnTo>
                      <a:pt x="10" y="67"/>
                    </a:lnTo>
                    <a:lnTo>
                      <a:pt x="0" y="57"/>
                    </a:lnTo>
                    <a:lnTo>
                      <a:pt x="0" y="39"/>
                    </a:lnTo>
                    <a:lnTo>
                      <a:pt x="19" y="19"/>
                    </a:lnTo>
                    <a:lnTo>
                      <a:pt x="38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Freeform 29">
                <a:extLst>
                  <a:ext uri="{FF2B5EF4-FFF2-40B4-BE49-F238E27FC236}">
                    <a16:creationId xmlns:a16="http://schemas.microsoft.com/office/drawing/2014/main" id="{E7C15C3C-4FF1-4D1C-8401-E2358EBD3D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7" y="757"/>
                <a:ext cx="17" cy="4"/>
              </a:xfrm>
              <a:custGeom>
                <a:avLst/>
                <a:gdLst>
                  <a:gd name="T0" fmla="*/ 17 w 66"/>
                  <a:gd name="T1" fmla="*/ 0 h 18"/>
                  <a:gd name="T2" fmla="*/ 10 w 66"/>
                  <a:gd name="T3" fmla="*/ 4 h 18"/>
                  <a:gd name="T4" fmla="*/ 5 w 66"/>
                  <a:gd name="T5" fmla="*/ 4 h 18"/>
                  <a:gd name="T6" fmla="*/ 0 w 66"/>
                  <a:gd name="T7" fmla="*/ 4 h 18"/>
                  <a:gd name="T8" fmla="*/ 3 w 66"/>
                  <a:gd name="T9" fmla="*/ 2 h 18"/>
                  <a:gd name="T10" fmla="*/ 7 w 66"/>
                  <a:gd name="T11" fmla="*/ 0 h 18"/>
                  <a:gd name="T12" fmla="*/ 17 w 66"/>
                  <a:gd name="T13" fmla="*/ 0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6" h="18">
                    <a:moveTo>
                      <a:pt x="66" y="0"/>
                    </a:moveTo>
                    <a:lnTo>
                      <a:pt x="38" y="18"/>
                    </a:lnTo>
                    <a:lnTo>
                      <a:pt x="19" y="18"/>
                    </a:lnTo>
                    <a:lnTo>
                      <a:pt x="0" y="18"/>
                    </a:lnTo>
                    <a:lnTo>
                      <a:pt x="10" y="10"/>
                    </a:lnTo>
                    <a:lnTo>
                      <a:pt x="28" y="0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Freeform 30">
                <a:extLst>
                  <a:ext uri="{FF2B5EF4-FFF2-40B4-BE49-F238E27FC236}">
                    <a16:creationId xmlns:a16="http://schemas.microsoft.com/office/drawing/2014/main" id="{89486A04-172F-40E7-B4AD-6D6B04CA9A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8" y="750"/>
                <a:ext cx="125" cy="94"/>
              </a:xfrm>
              <a:custGeom>
                <a:avLst/>
                <a:gdLst>
                  <a:gd name="T0" fmla="*/ 16 w 499"/>
                  <a:gd name="T1" fmla="*/ 68 h 378"/>
                  <a:gd name="T2" fmla="*/ 45 w 499"/>
                  <a:gd name="T3" fmla="*/ 52 h 378"/>
                  <a:gd name="T4" fmla="*/ 71 w 499"/>
                  <a:gd name="T5" fmla="*/ 35 h 378"/>
                  <a:gd name="T6" fmla="*/ 125 w 499"/>
                  <a:gd name="T7" fmla="*/ 0 h 378"/>
                  <a:gd name="T8" fmla="*/ 123 w 499"/>
                  <a:gd name="T9" fmla="*/ 7 h 378"/>
                  <a:gd name="T10" fmla="*/ 120 w 499"/>
                  <a:gd name="T11" fmla="*/ 12 h 378"/>
                  <a:gd name="T12" fmla="*/ 118 w 499"/>
                  <a:gd name="T13" fmla="*/ 19 h 378"/>
                  <a:gd name="T14" fmla="*/ 116 w 499"/>
                  <a:gd name="T15" fmla="*/ 26 h 378"/>
                  <a:gd name="T16" fmla="*/ 99 w 499"/>
                  <a:gd name="T17" fmla="*/ 35 h 378"/>
                  <a:gd name="T18" fmla="*/ 85 w 499"/>
                  <a:gd name="T19" fmla="*/ 42 h 378"/>
                  <a:gd name="T20" fmla="*/ 71 w 499"/>
                  <a:gd name="T21" fmla="*/ 52 h 378"/>
                  <a:gd name="T22" fmla="*/ 56 w 499"/>
                  <a:gd name="T23" fmla="*/ 59 h 378"/>
                  <a:gd name="T24" fmla="*/ 31 w 499"/>
                  <a:gd name="T25" fmla="*/ 77 h 378"/>
                  <a:gd name="T26" fmla="*/ 0 w 499"/>
                  <a:gd name="T27" fmla="*/ 94 h 378"/>
                  <a:gd name="T28" fmla="*/ 0 w 499"/>
                  <a:gd name="T29" fmla="*/ 92 h 378"/>
                  <a:gd name="T30" fmla="*/ 2 w 499"/>
                  <a:gd name="T31" fmla="*/ 87 h 378"/>
                  <a:gd name="T32" fmla="*/ 2 w 499"/>
                  <a:gd name="T33" fmla="*/ 80 h 378"/>
                  <a:gd name="T34" fmla="*/ 2 w 499"/>
                  <a:gd name="T35" fmla="*/ 75 h 378"/>
                  <a:gd name="T36" fmla="*/ 16 w 499"/>
                  <a:gd name="T37" fmla="*/ 68 h 37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99" h="378">
                    <a:moveTo>
                      <a:pt x="65" y="274"/>
                    </a:moveTo>
                    <a:lnTo>
                      <a:pt x="178" y="208"/>
                    </a:lnTo>
                    <a:lnTo>
                      <a:pt x="282" y="142"/>
                    </a:lnTo>
                    <a:lnTo>
                      <a:pt x="499" y="0"/>
                    </a:lnTo>
                    <a:lnTo>
                      <a:pt x="490" y="29"/>
                    </a:lnTo>
                    <a:lnTo>
                      <a:pt x="480" y="47"/>
                    </a:lnTo>
                    <a:lnTo>
                      <a:pt x="471" y="76"/>
                    </a:lnTo>
                    <a:lnTo>
                      <a:pt x="462" y="104"/>
                    </a:lnTo>
                    <a:lnTo>
                      <a:pt x="395" y="142"/>
                    </a:lnTo>
                    <a:lnTo>
                      <a:pt x="339" y="170"/>
                    </a:lnTo>
                    <a:lnTo>
                      <a:pt x="282" y="208"/>
                    </a:lnTo>
                    <a:lnTo>
                      <a:pt x="225" y="237"/>
                    </a:lnTo>
                    <a:lnTo>
                      <a:pt x="122" y="311"/>
                    </a:lnTo>
                    <a:lnTo>
                      <a:pt x="0" y="378"/>
                    </a:lnTo>
                    <a:lnTo>
                      <a:pt x="0" y="368"/>
                    </a:lnTo>
                    <a:lnTo>
                      <a:pt x="9" y="350"/>
                    </a:lnTo>
                    <a:lnTo>
                      <a:pt x="9" y="321"/>
                    </a:lnTo>
                    <a:lnTo>
                      <a:pt x="9" y="303"/>
                    </a:lnTo>
                    <a:lnTo>
                      <a:pt x="65" y="274"/>
                    </a:lnTo>
                    <a:close/>
                  </a:path>
                </a:pathLst>
              </a:custGeom>
              <a:solidFill>
                <a:srgbClr val="6379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Freeform 31">
                <a:extLst>
                  <a:ext uri="{FF2B5EF4-FFF2-40B4-BE49-F238E27FC236}">
                    <a16:creationId xmlns:a16="http://schemas.microsoft.com/office/drawing/2014/main" id="{6FA5069A-350F-4696-8D24-3844F11CA6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9" y="773"/>
                <a:ext cx="29" cy="21"/>
              </a:xfrm>
              <a:custGeom>
                <a:avLst/>
                <a:gdLst>
                  <a:gd name="T0" fmla="*/ 14 w 113"/>
                  <a:gd name="T1" fmla="*/ 0 h 85"/>
                  <a:gd name="T2" fmla="*/ 22 w 113"/>
                  <a:gd name="T3" fmla="*/ 2 h 85"/>
                  <a:gd name="T4" fmla="*/ 24 w 113"/>
                  <a:gd name="T5" fmla="*/ 2 h 85"/>
                  <a:gd name="T6" fmla="*/ 26 w 113"/>
                  <a:gd name="T7" fmla="*/ 7 h 85"/>
                  <a:gd name="T8" fmla="*/ 29 w 113"/>
                  <a:gd name="T9" fmla="*/ 9 h 85"/>
                  <a:gd name="T10" fmla="*/ 22 w 113"/>
                  <a:gd name="T11" fmla="*/ 16 h 85"/>
                  <a:gd name="T12" fmla="*/ 17 w 113"/>
                  <a:gd name="T13" fmla="*/ 19 h 85"/>
                  <a:gd name="T14" fmla="*/ 12 w 113"/>
                  <a:gd name="T15" fmla="*/ 21 h 85"/>
                  <a:gd name="T16" fmla="*/ 5 w 113"/>
                  <a:gd name="T17" fmla="*/ 19 h 85"/>
                  <a:gd name="T18" fmla="*/ 2 w 113"/>
                  <a:gd name="T19" fmla="*/ 16 h 85"/>
                  <a:gd name="T20" fmla="*/ 0 w 113"/>
                  <a:gd name="T21" fmla="*/ 14 h 85"/>
                  <a:gd name="T22" fmla="*/ 7 w 113"/>
                  <a:gd name="T23" fmla="*/ 7 h 85"/>
                  <a:gd name="T24" fmla="*/ 9 w 113"/>
                  <a:gd name="T25" fmla="*/ 2 h 85"/>
                  <a:gd name="T26" fmla="*/ 14 w 113"/>
                  <a:gd name="T27" fmla="*/ 0 h 8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13" h="85">
                    <a:moveTo>
                      <a:pt x="56" y="0"/>
                    </a:moveTo>
                    <a:lnTo>
                      <a:pt x="84" y="9"/>
                    </a:lnTo>
                    <a:lnTo>
                      <a:pt x="94" y="9"/>
                    </a:lnTo>
                    <a:lnTo>
                      <a:pt x="103" y="28"/>
                    </a:lnTo>
                    <a:lnTo>
                      <a:pt x="113" y="38"/>
                    </a:lnTo>
                    <a:lnTo>
                      <a:pt x="84" y="66"/>
                    </a:lnTo>
                    <a:lnTo>
                      <a:pt x="66" y="75"/>
                    </a:lnTo>
                    <a:lnTo>
                      <a:pt x="47" y="85"/>
                    </a:lnTo>
                    <a:lnTo>
                      <a:pt x="18" y="75"/>
                    </a:lnTo>
                    <a:lnTo>
                      <a:pt x="9" y="66"/>
                    </a:lnTo>
                    <a:lnTo>
                      <a:pt x="0" y="56"/>
                    </a:lnTo>
                    <a:lnTo>
                      <a:pt x="28" y="28"/>
                    </a:lnTo>
                    <a:lnTo>
                      <a:pt x="37" y="9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Freeform 32">
                <a:extLst>
                  <a:ext uri="{FF2B5EF4-FFF2-40B4-BE49-F238E27FC236}">
                    <a16:creationId xmlns:a16="http://schemas.microsoft.com/office/drawing/2014/main" id="{D0F523BF-5223-4CFB-8CC9-3A9E26F4EB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6" y="780"/>
                <a:ext cx="17" cy="7"/>
              </a:xfrm>
              <a:custGeom>
                <a:avLst/>
                <a:gdLst>
                  <a:gd name="T0" fmla="*/ 14 w 66"/>
                  <a:gd name="T1" fmla="*/ 0 h 28"/>
                  <a:gd name="T2" fmla="*/ 17 w 66"/>
                  <a:gd name="T3" fmla="*/ 3 h 28"/>
                  <a:gd name="T4" fmla="*/ 14 w 66"/>
                  <a:gd name="T5" fmla="*/ 5 h 28"/>
                  <a:gd name="T6" fmla="*/ 7 w 66"/>
                  <a:gd name="T7" fmla="*/ 7 h 28"/>
                  <a:gd name="T8" fmla="*/ 0 w 66"/>
                  <a:gd name="T9" fmla="*/ 7 h 28"/>
                  <a:gd name="T10" fmla="*/ 2 w 66"/>
                  <a:gd name="T11" fmla="*/ 3 h 28"/>
                  <a:gd name="T12" fmla="*/ 5 w 66"/>
                  <a:gd name="T13" fmla="*/ 3 h 28"/>
                  <a:gd name="T14" fmla="*/ 14 w 66"/>
                  <a:gd name="T15" fmla="*/ 0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28">
                    <a:moveTo>
                      <a:pt x="56" y="0"/>
                    </a:moveTo>
                    <a:lnTo>
                      <a:pt x="66" y="10"/>
                    </a:lnTo>
                    <a:lnTo>
                      <a:pt x="56" y="19"/>
                    </a:lnTo>
                    <a:lnTo>
                      <a:pt x="28" y="28"/>
                    </a:lnTo>
                    <a:lnTo>
                      <a:pt x="0" y="28"/>
                    </a:lnTo>
                    <a:lnTo>
                      <a:pt x="9" y="10"/>
                    </a:lnTo>
                    <a:lnTo>
                      <a:pt x="19" y="10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Freeform 33">
                <a:extLst>
                  <a:ext uri="{FF2B5EF4-FFF2-40B4-BE49-F238E27FC236}">
                    <a16:creationId xmlns:a16="http://schemas.microsoft.com/office/drawing/2014/main" id="{70A6A153-CD2D-4EE0-88B5-CD07B9704C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6" y="212"/>
                <a:ext cx="17" cy="36"/>
              </a:xfrm>
              <a:custGeom>
                <a:avLst/>
                <a:gdLst>
                  <a:gd name="T0" fmla="*/ 5 w 66"/>
                  <a:gd name="T1" fmla="*/ 0 h 141"/>
                  <a:gd name="T2" fmla="*/ 12 w 66"/>
                  <a:gd name="T3" fmla="*/ 0 h 141"/>
                  <a:gd name="T4" fmla="*/ 17 w 66"/>
                  <a:gd name="T5" fmla="*/ 17 h 141"/>
                  <a:gd name="T6" fmla="*/ 17 w 66"/>
                  <a:gd name="T7" fmla="*/ 31 h 141"/>
                  <a:gd name="T8" fmla="*/ 15 w 66"/>
                  <a:gd name="T9" fmla="*/ 34 h 141"/>
                  <a:gd name="T10" fmla="*/ 10 w 66"/>
                  <a:gd name="T11" fmla="*/ 36 h 141"/>
                  <a:gd name="T12" fmla="*/ 5 w 66"/>
                  <a:gd name="T13" fmla="*/ 36 h 141"/>
                  <a:gd name="T14" fmla="*/ 3 w 66"/>
                  <a:gd name="T15" fmla="*/ 36 h 141"/>
                  <a:gd name="T16" fmla="*/ 0 w 66"/>
                  <a:gd name="T17" fmla="*/ 24 h 141"/>
                  <a:gd name="T18" fmla="*/ 0 w 66"/>
                  <a:gd name="T19" fmla="*/ 15 h 141"/>
                  <a:gd name="T20" fmla="*/ 0 w 66"/>
                  <a:gd name="T21" fmla="*/ 7 h 141"/>
                  <a:gd name="T22" fmla="*/ 3 w 66"/>
                  <a:gd name="T23" fmla="*/ 2 h 141"/>
                  <a:gd name="T24" fmla="*/ 5 w 66"/>
                  <a:gd name="T25" fmla="*/ 0 h 14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6" h="141">
                    <a:moveTo>
                      <a:pt x="19" y="0"/>
                    </a:moveTo>
                    <a:lnTo>
                      <a:pt x="47" y="0"/>
                    </a:lnTo>
                    <a:lnTo>
                      <a:pt x="66" y="65"/>
                    </a:lnTo>
                    <a:lnTo>
                      <a:pt x="66" y="122"/>
                    </a:lnTo>
                    <a:lnTo>
                      <a:pt x="57" y="132"/>
                    </a:lnTo>
                    <a:lnTo>
                      <a:pt x="38" y="141"/>
                    </a:lnTo>
                    <a:lnTo>
                      <a:pt x="19" y="141"/>
                    </a:lnTo>
                    <a:lnTo>
                      <a:pt x="10" y="141"/>
                    </a:lnTo>
                    <a:lnTo>
                      <a:pt x="0" y="94"/>
                    </a:lnTo>
                    <a:lnTo>
                      <a:pt x="0" y="57"/>
                    </a:lnTo>
                    <a:lnTo>
                      <a:pt x="0" y="28"/>
                    </a:lnTo>
                    <a:lnTo>
                      <a:pt x="10" y="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Freeform 34">
                <a:extLst>
                  <a:ext uri="{FF2B5EF4-FFF2-40B4-BE49-F238E27FC236}">
                    <a16:creationId xmlns:a16="http://schemas.microsoft.com/office/drawing/2014/main" id="{F358258E-1F31-4BC0-93C0-BF4417CF1D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2" y="146"/>
                <a:ext cx="11" cy="12"/>
              </a:xfrm>
              <a:custGeom>
                <a:avLst/>
                <a:gdLst>
                  <a:gd name="T0" fmla="*/ 2 w 47"/>
                  <a:gd name="T1" fmla="*/ 0 h 47"/>
                  <a:gd name="T2" fmla="*/ 7 w 47"/>
                  <a:gd name="T3" fmla="*/ 0 h 47"/>
                  <a:gd name="T4" fmla="*/ 9 w 47"/>
                  <a:gd name="T5" fmla="*/ 3 h 47"/>
                  <a:gd name="T6" fmla="*/ 11 w 47"/>
                  <a:gd name="T7" fmla="*/ 7 h 47"/>
                  <a:gd name="T8" fmla="*/ 11 w 47"/>
                  <a:gd name="T9" fmla="*/ 12 h 47"/>
                  <a:gd name="T10" fmla="*/ 4 w 47"/>
                  <a:gd name="T11" fmla="*/ 12 h 47"/>
                  <a:gd name="T12" fmla="*/ 0 w 47"/>
                  <a:gd name="T13" fmla="*/ 12 h 47"/>
                  <a:gd name="T14" fmla="*/ 0 w 47"/>
                  <a:gd name="T15" fmla="*/ 5 h 47"/>
                  <a:gd name="T16" fmla="*/ 2 w 47"/>
                  <a:gd name="T17" fmla="*/ 0 h 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7" h="47">
                    <a:moveTo>
                      <a:pt x="8" y="0"/>
                    </a:moveTo>
                    <a:lnTo>
                      <a:pt x="28" y="0"/>
                    </a:lnTo>
                    <a:lnTo>
                      <a:pt x="37" y="10"/>
                    </a:lnTo>
                    <a:lnTo>
                      <a:pt x="47" y="28"/>
                    </a:lnTo>
                    <a:lnTo>
                      <a:pt x="47" y="47"/>
                    </a:lnTo>
                    <a:lnTo>
                      <a:pt x="18" y="47"/>
                    </a:lnTo>
                    <a:lnTo>
                      <a:pt x="0" y="47"/>
                    </a:lnTo>
                    <a:lnTo>
                      <a:pt x="0" y="1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33A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Freeform 35">
                <a:extLst>
                  <a:ext uri="{FF2B5EF4-FFF2-40B4-BE49-F238E27FC236}">
                    <a16:creationId xmlns:a16="http://schemas.microsoft.com/office/drawing/2014/main" id="{389261CC-958C-4BF2-A988-D9D0F4167D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64"/>
                <a:ext cx="14" cy="14"/>
              </a:xfrm>
              <a:custGeom>
                <a:avLst/>
                <a:gdLst>
                  <a:gd name="T0" fmla="*/ 7 w 57"/>
                  <a:gd name="T1" fmla="*/ 0 h 57"/>
                  <a:gd name="T2" fmla="*/ 12 w 57"/>
                  <a:gd name="T3" fmla="*/ 5 h 57"/>
                  <a:gd name="T4" fmla="*/ 14 w 57"/>
                  <a:gd name="T5" fmla="*/ 12 h 57"/>
                  <a:gd name="T6" fmla="*/ 0 w 57"/>
                  <a:gd name="T7" fmla="*/ 14 h 57"/>
                  <a:gd name="T8" fmla="*/ 7 w 57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7" h="57">
                    <a:moveTo>
                      <a:pt x="29" y="0"/>
                    </a:moveTo>
                    <a:lnTo>
                      <a:pt x="47" y="20"/>
                    </a:lnTo>
                    <a:lnTo>
                      <a:pt x="57" y="48"/>
                    </a:lnTo>
                    <a:lnTo>
                      <a:pt x="0" y="57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33A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Freeform 36">
                <a:extLst>
                  <a:ext uri="{FF2B5EF4-FFF2-40B4-BE49-F238E27FC236}">
                    <a16:creationId xmlns:a16="http://schemas.microsoft.com/office/drawing/2014/main" id="{C7DF474F-4F25-40D8-AF75-C26DD9F404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3" y="217"/>
                <a:ext cx="5" cy="24"/>
              </a:xfrm>
              <a:custGeom>
                <a:avLst/>
                <a:gdLst>
                  <a:gd name="T0" fmla="*/ 0 w 18"/>
                  <a:gd name="T1" fmla="*/ 0 h 95"/>
                  <a:gd name="T2" fmla="*/ 3 w 18"/>
                  <a:gd name="T3" fmla="*/ 0 h 95"/>
                  <a:gd name="T4" fmla="*/ 5 w 18"/>
                  <a:gd name="T5" fmla="*/ 24 h 95"/>
                  <a:gd name="T6" fmla="*/ 0 w 18"/>
                  <a:gd name="T7" fmla="*/ 24 h 95"/>
                  <a:gd name="T8" fmla="*/ 0 w 18"/>
                  <a:gd name="T9" fmla="*/ 12 h 95"/>
                  <a:gd name="T10" fmla="*/ 0 w 18"/>
                  <a:gd name="T11" fmla="*/ 0 h 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" h="95">
                    <a:moveTo>
                      <a:pt x="0" y="0"/>
                    </a:moveTo>
                    <a:lnTo>
                      <a:pt x="9" y="0"/>
                    </a:lnTo>
                    <a:lnTo>
                      <a:pt x="18" y="95"/>
                    </a:lnTo>
                    <a:lnTo>
                      <a:pt x="0" y="95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1A4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Freeform 37">
                <a:extLst>
                  <a:ext uri="{FF2B5EF4-FFF2-40B4-BE49-F238E27FC236}">
                    <a16:creationId xmlns:a16="http://schemas.microsoft.com/office/drawing/2014/main" id="{921A999D-DD79-4E6E-B34B-474887A849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0" y="750"/>
                <a:ext cx="28" cy="21"/>
              </a:xfrm>
              <a:custGeom>
                <a:avLst/>
                <a:gdLst>
                  <a:gd name="T0" fmla="*/ 14 w 114"/>
                  <a:gd name="T1" fmla="*/ 0 h 86"/>
                  <a:gd name="T2" fmla="*/ 23 w 114"/>
                  <a:gd name="T3" fmla="*/ 0 h 86"/>
                  <a:gd name="T4" fmla="*/ 28 w 114"/>
                  <a:gd name="T5" fmla="*/ 2 h 86"/>
                  <a:gd name="T6" fmla="*/ 28 w 114"/>
                  <a:gd name="T7" fmla="*/ 7 h 86"/>
                  <a:gd name="T8" fmla="*/ 28 w 114"/>
                  <a:gd name="T9" fmla="*/ 11 h 86"/>
                  <a:gd name="T10" fmla="*/ 23 w 114"/>
                  <a:gd name="T11" fmla="*/ 14 h 86"/>
                  <a:gd name="T12" fmla="*/ 12 w 114"/>
                  <a:gd name="T13" fmla="*/ 19 h 86"/>
                  <a:gd name="T14" fmla="*/ 9 w 114"/>
                  <a:gd name="T15" fmla="*/ 21 h 86"/>
                  <a:gd name="T16" fmla="*/ 4 w 114"/>
                  <a:gd name="T17" fmla="*/ 19 h 86"/>
                  <a:gd name="T18" fmla="*/ 0 w 114"/>
                  <a:gd name="T19" fmla="*/ 14 h 86"/>
                  <a:gd name="T20" fmla="*/ 0 w 114"/>
                  <a:gd name="T21" fmla="*/ 7 h 86"/>
                  <a:gd name="T22" fmla="*/ 4 w 114"/>
                  <a:gd name="T23" fmla="*/ 5 h 86"/>
                  <a:gd name="T24" fmla="*/ 14 w 114"/>
                  <a:gd name="T25" fmla="*/ 0 h 8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4" h="86">
                    <a:moveTo>
                      <a:pt x="57" y="0"/>
                    </a:moveTo>
                    <a:lnTo>
                      <a:pt x="94" y="0"/>
                    </a:lnTo>
                    <a:lnTo>
                      <a:pt x="114" y="10"/>
                    </a:lnTo>
                    <a:lnTo>
                      <a:pt x="114" y="29"/>
                    </a:lnTo>
                    <a:lnTo>
                      <a:pt x="114" y="47"/>
                    </a:lnTo>
                    <a:lnTo>
                      <a:pt x="94" y="57"/>
                    </a:lnTo>
                    <a:lnTo>
                      <a:pt x="47" y="76"/>
                    </a:lnTo>
                    <a:lnTo>
                      <a:pt x="38" y="86"/>
                    </a:lnTo>
                    <a:lnTo>
                      <a:pt x="18" y="76"/>
                    </a:lnTo>
                    <a:lnTo>
                      <a:pt x="0" y="57"/>
                    </a:lnTo>
                    <a:lnTo>
                      <a:pt x="0" y="29"/>
                    </a:lnTo>
                    <a:lnTo>
                      <a:pt x="18" y="19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Freeform 38">
                <a:extLst>
                  <a:ext uri="{FF2B5EF4-FFF2-40B4-BE49-F238E27FC236}">
                    <a16:creationId xmlns:a16="http://schemas.microsoft.com/office/drawing/2014/main" id="{CB1D8A7B-33C1-47FB-981E-556FFC4B2F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4" y="754"/>
                <a:ext cx="19" cy="12"/>
              </a:xfrm>
              <a:custGeom>
                <a:avLst/>
                <a:gdLst>
                  <a:gd name="T0" fmla="*/ 19 w 76"/>
                  <a:gd name="T1" fmla="*/ 3 h 48"/>
                  <a:gd name="T2" fmla="*/ 17 w 76"/>
                  <a:gd name="T3" fmla="*/ 5 h 48"/>
                  <a:gd name="T4" fmla="*/ 14 w 76"/>
                  <a:gd name="T5" fmla="*/ 7 h 48"/>
                  <a:gd name="T6" fmla="*/ 5 w 76"/>
                  <a:gd name="T7" fmla="*/ 12 h 48"/>
                  <a:gd name="T8" fmla="*/ 0 w 76"/>
                  <a:gd name="T9" fmla="*/ 7 h 48"/>
                  <a:gd name="T10" fmla="*/ 5 w 76"/>
                  <a:gd name="T11" fmla="*/ 5 h 48"/>
                  <a:gd name="T12" fmla="*/ 10 w 76"/>
                  <a:gd name="T13" fmla="*/ 0 h 48"/>
                  <a:gd name="T14" fmla="*/ 14 w 76"/>
                  <a:gd name="T15" fmla="*/ 0 h 48"/>
                  <a:gd name="T16" fmla="*/ 19 w 76"/>
                  <a:gd name="T17" fmla="*/ 3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6" h="48">
                    <a:moveTo>
                      <a:pt x="76" y="10"/>
                    </a:moveTo>
                    <a:lnTo>
                      <a:pt x="67" y="20"/>
                    </a:lnTo>
                    <a:lnTo>
                      <a:pt x="57" y="28"/>
                    </a:lnTo>
                    <a:lnTo>
                      <a:pt x="20" y="48"/>
                    </a:lnTo>
                    <a:lnTo>
                      <a:pt x="0" y="28"/>
                    </a:lnTo>
                    <a:lnTo>
                      <a:pt x="20" y="20"/>
                    </a:lnTo>
                    <a:lnTo>
                      <a:pt x="39" y="0"/>
                    </a:lnTo>
                    <a:lnTo>
                      <a:pt x="57" y="0"/>
                    </a:lnTo>
                    <a:lnTo>
                      <a:pt x="76" y="1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Freeform 39">
                <a:extLst>
                  <a:ext uri="{FF2B5EF4-FFF2-40B4-BE49-F238E27FC236}">
                    <a16:creationId xmlns:a16="http://schemas.microsoft.com/office/drawing/2014/main" id="{EC1D0CB5-F19C-4B0E-9A70-95C147B503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8" y="674"/>
                <a:ext cx="45" cy="12"/>
              </a:xfrm>
              <a:custGeom>
                <a:avLst/>
                <a:gdLst>
                  <a:gd name="T0" fmla="*/ 38 w 178"/>
                  <a:gd name="T1" fmla="*/ 5 h 47"/>
                  <a:gd name="T2" fmla="*/ 40 w 178"/>
                  <a:gd name="T3" fmla="*/ 7 h 47"/>
                  <a:gd name="T4" fmla="*/ 45 w 178"/>
                  <a:gd name="T5" fmla="*/ 7 h 47"/>
                  <a:gd name="T6" fmla="*/ 33 w 178"/>
                  <a:gd name="T7" fmla="*/ 9 h 47"/>
                  <a:gd name="T8" fmla="*/ 24 w 178"/>
                  <a:gd name="T9" fmla="*/ 9 h 47"/>
                  <a:gd name="T10" fmla="*/ 12 w 178"/>
                  <a:gd name="T11" fmla="*/ 9 h 47"/>
                  <a:gd name="T12" fmla="*/ 0 w 178"/>
                  <a:gd name="T13" fmla="*/ 12 h 47"/>
                  <a:gd name="T14" fmla="*/ 9 w 178"/>
                  <a:gd name="T15" fmla="*/ 7 h 47"/>
                  <a:gd name="T16" fmla="*/ 19 w 178"/>
                  <a:gd name="T17" fmla="*/ 2 h 47"/>
                  <a:gd name="T18" fmla="*/ 28 w 178"/>
                  <a:gd name="T19" fmla="*/ 0 h 47"/>
                  <a:gd name="T20" fmla="*/ 33 w 178"/>
                  <a:gd name="T21" fmla="*/ 2 h 47"/>
                  <a:gd name="T22" fmla="*/ 38 w 178"/>
                  <a:gd name="T23" fmla="*/ 5 h 4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78" h="47">
                    <a:moveTo>
                      <a:pt x="150" y="19"/>
                    </a:moveTo>
                    <a:lnTo>
                      <a:pt x="159" y="29"/>
                    </a:lnTo>
                    <a:lnTo>
                      <a:pt x="178" y="29"/>
                    </a:lnTo>
                    <a:lnTo>
                      <a:pt x="131" y="37"/>
                    </a:lnTo>
                    <a:lnTo>
                      <a:pt x="94" y="37"/>
                    </a:lnTo>
                    <a:lnTo>
                      <a:pt x="47" y="37"/>
                    </a:lnTo>
                    <a:lnTo>
                      <a:pt x="0" y="47"/>
                    </a:lnTo>
                    <a:lnTo>
                      <a:pt x="37" y="29"/>
                    </a:lnTo>
                    <a:lnTo>
                      <a:pt x="74" y="9"/>
                    </a:lnTo>
                    <a:lnTo>
                      <a:pt x="112" y="0"/>
                    </a:lnTo>
                    <a:lnTo>
                      <a:pt x="131" y="9"/>
                    </a:lnTo>
                    <a:lnTo>
                      <a:pt x="150" y="19"/>
                    </a:lnTo>
                    <a:close/>
                  </a:path>
                </a:pathLst>
              </a:custGeom>
              <a:solidFill>
                <a:srgbClr val="A7BD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Freeform 40">
                <a:extLst>
                  <a:ext uri="{FF2B5EF4-FFF2-40B4-BE49-F238E27FC236}">
                    <a16:creationId xmlns:a16="http://schemas.microsoft.com/office/drawing/2014/main" id="{4A0BB2B0-1C6E-4C14-A0DE-5780711766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0" y="936"/>
                <a:ext cx="66" cy="23"/>
              </a:xfrm>
              <a:custGeom>
                <a:avLst/>
                <a:gdLst>
                  <a:gd name="T0" fmla="*/ 14 w 264"/>
                  <a:gd name="T1" fmla="*/ 9 h 94"/>
                  <a:gd name="T2" fmla="*/ 42 w 264"/>
                  <a:gd name="T3" fmla="*/ 0 h 94"/>
                  <a:gd name="T4" fmla="*/ 57 w 264"/>
                  <a:gd name="T5" fmla="*/ 0 h 94"/>
                  <a:gd name="T6" fmla="*/ 61 w 264"/>
                  <a:gd name="T7" fmla="*/ 0 h 94"/>
                  <a:gd name="T8" fmla="*/ 66 w 264"/>
                  <a:gd name="T9" fmla="*/ 2 h 94"/>
                  <a:gd name="T10" fmla="*/ 61 w 264"/>
                  <a:gd name="T11" fmla="*/ 5 h 94"/>
                  <a:gd name="T12" fmla="*/ 54 w 264"/>
                  <a:gd name="T13" fmla="*/ 7 h 94"/>
                  <a:gd name="T14" fmla="*/ 42 w 264"/>
                  <a:gd name="T15" fmla="*/ 16 h 94"/>
                  <a:gd name="T16" fmla="*/ 38 w 264"/>
                  <a:gd name="T17" fmla="*/ 21 h 94"/>
                  <a:gd name="T18" fmla="*/ 31 w 264"/>
                  <a:gd name="T19" fmla="*/ 23 h 94"/>
                  <a:gd name="T20" fmla="*/ 24 w 264"/>
                  <a:gd name="T21" fmla="*/ 21 h 94"/>
                  <a:gd name="T22" fmla="*/ 16 w 264"/>
                  <a:gd name="T23" fmla="*/ 18 h 94"/>
                  <a:gd name="T24" fmla="*/ 0 w 264"/>
                  <a:gd name="T25" fmla="*/ 12 h 94"/>
                  <a:gd name="T26" fmla="*/ 7 w 264"/>
                  <a:gd name="T27" fmla="*/ 12 h 94"/>
                  <a:gd name="T28" fmla="*/ 14 w 264"/>
                  <a:gd name="T29" fmla="*/ 9 h 9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64" h="94">
                    <a:moveTo>
                      <a:pt x="57" y="37"/>
                    </a:moveTo>
                    <a:lnTo>
                      <a:pt x="169" y="0"/>
                    </a:lnTo>
                    <a:lnTo>
                      <a:pt x="226" y="0"/>
                    </a:lnTo>
                    <a:lnTo>
                      <a:pt x="245" y="0"/>
                    </a:lnTo>
                    <a:lnTo>
                      <a:pt x="264" y="9"/>
                    </a:lnTo>
                    <a:lnTo>
                      <a:pt x="245" y="19"/>
                    </a:lnTo>
                    <a:lnTo>
                      <a:pt x="217" y="27"/>
                    </a:lnTo>
                    <a:lnTo>
                      <a:pt x="169" y="66"/>
                    </a:lnTo>
                    <a:lnTo>
                      <a:pt x="151" y="84"/>
                    </a:lnTo>
                    <a:lnTo>
                      <a:pt x="122" y="94"/>
                    </a:lnTo>
                    <a:lnTo>
                      <a:pt x="94" y="84"/>
                    </a:lnTo>
                    <a:lnTo>
                      <a:pt x="65" y="75"/>
                    </a:lnTo>
                    <a:lnTo>
                      <a:pt x="0" y="47"/>
                    </a:lnTo>
                    <a:lnTo>
                      <a:pt x="28" y="47"/>
                    </a:lnTo>
                    <a:lnTo>
                      <a:pt x="57" y="37"/>
                    </a:lnTo>
                    <a:close/>
                  </a:path>
                </a:pathLst>
              </a:custGeom>
              <a:solidFill>
                <a:srgbClr val="A7BD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Freeform 41">
                <a:extLst>
                  <a:ext uri="{FF2B5EF4-FFF2-40B4-BE49-F238E27FC236}">
                    <a16:creationId xmlns:a16="http://schemas.microsoft.com/office/drawing/2014/main" id="{B1A97345-539F-465F-8AD3-9761E7D949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2" y="818"/>
                <a:ext cx="455" cy="504"/>
              </a:xfrm>
              <a:custGeom>
                <a:avLst/>
                <a:gdLst>
                  <a:gd name="T0" fmla="*/ 28 w 1821"/>
                  <a:gd name="T1" fmla="*/ 243 h 2018"/>
                  <a:gd name="T2" fmla="*/ 49 w 1821"/>
                  <a:gd name="T3" fmla="*/ 236 h 2018"/>
                  <a:gd name="T4" fmla="*/ 71 w 1821"/>
                  <a:gd name="T5" fmla="*/ 224 h 2018"/>
                  <a:gd name="T6" fmla="*/ 92 w 1821"/>
                  <a:gd name="T7" fmla="*/ 210 h 2018"/>
                  <a:gd name="T8" fmla="*/ 111 w 1821"/>
                  <a:gd name="T9" fmla="*/ 200 h 2018"/>
                  <a:gd name="T10" fmla="*/ 283 w 1821"/>
                  <a:gd name="T11" fmla="*/ 99 h 2018"/>
                  <a:gd name="T12" fmla="*/ 368 w 1821"/>
                  <a:gd name="T13" fmla="*/ 49 h 2018"/>
                  <a:gd name="T14" fmla="*/ 455 w 1821"/>
                  <a:gd name="T15" fmla="*/ 0 h 2018"/>
                  <a:gd name="T16" fmla="*/ 434 w 1821"/>
                  <a:gd name="T17" fmla="*/ 63 h 2018"/>
                  <a:gd name="T18" fmla="*/ 413 w 1821"/>
                  <a:gd name="T19" fmla="*/ 125 h 2018"/>
                  <a:gd name="T20" fmla="*/ 373 w 1821"/>
                  <a:gd name="T21" fmla="*/ 254 h 2018"/>
                  <a:gd name="T22" fmla="*/ 363 w 1821"/>
                  <a:gd name="T23" fmla="*/ 264 h 2018"/>
                  <a:gd name="T24" fmla="*/ 354 w 1821"/>
                  <a:gd name="T25" fmla="*/ 273 h 2018"/>
                  <a:gd name="T26" fmla="*/ 330 w 1821"/>
                  <a:gd name="T27" fmla="*/ 287 h 2018"/>
                  <a:gd name="T28" fmla="*/ 307 w 1821"/>
                  <a:gd name="T29" fmla="*/ 301 h 2018"/>
                  <a:gd name="T30" fmla="*/ 295 w 1821"/>
                  <a:gd name="T31" fmla="*/ 308 h 2018"/>
                  <a:gd name="T32" fmla="*/ 285 w 1821"/>
                  <a:gd name="T33" fmla="*/ 318 h 2018"/>
                  <a:gd name="T34" fmla="*/ 262 w 1821"/>
                  <a:gd name="T35" fmla="*/ 337 h 2018"/>
                  <a:gd name="T36" fmla="*/ 233 w 1821"/>
                  <a:gd name="T37" fmla="*/ 353 h 2018"/>
                  <a:gd name="T38" fmla="*/ 205 w 1821"/>
                  <a:gd name="T39" fmla="*/ 370 h 2018"/>
                  <a:gd name="T40" fmla="*/ 181 w 1821"/>
                  <a:gd name="T41" fmla="*/ 386 h 2018"/>
                  <a:gd name="T42" fmla="*/ 21 w 1821"/>
                  <a:gd name="T43" fmla="*/ 490 h 2018"/>
                  <a:gd name="T44" fmla="*/ 10 w 1821"/>
                  <a:gd name="T45" fmla="*/ 500 h 2018"/>
                  <a:gd name="T46" fmla="*/ 5 w 1821"/>
                  <a:gd name="T47" fmla="*/ 502 h 2018"/>
                  <a:gd name="T48" fmla="*/ 0 w 1821"/>
                  <a:gd name="T49" fmla="*/ 504 h 2018"/>
                  <a:gd name="T50" fmla="*/ 0 w 1821"/>
                  <a:gd name="T51" fmla="*/ 438 h 2018"/>
                  <a:gd name="T52" fmla="*/ 0 w 1821"/>
                  <a:gd name="T53" fmla="*/ 370 h 2018"/>
                  <a:gd name="T54" fmla="*/ 5 w 1821"/>
                  <a:gd name="T55" fmla="*/ 238 h 2018"/>
                  <a:gd name="T56" fmla="*/ 12 w 1821"/>
                  <a:gd name="T57" fmla="*/ 238 h 2018"/>
                  <a:gd name="T58" fmla="*/ 17 w 1821"/>
                  <a:gd name="T59" fmla="*/ 240 h 2018"/>
                  <a:gd name="T60" fmla="*/ 21 w 1821"/>
                  <a:gd name="T61" fmla="*/ 243 h 2018"/>
                  <a:gd name="T62" fmla="*/ 28 w 1821"/>
                  <a:gd name="T63" fmla="*/ 243 h 201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821" h="2018">
                    <a:moveTo>
                      <a:pt x="114" y="971"/>
                    </a:moveTo>
                    <a:lnTo>
                      <a:pt x="198" y="943"/>
                    </a:lnTo>
                    <a:lnTo>
                      <a:pt x="284" y="896"/>
                    </a:lnTo>
                    <a:lnTo>
                      <a:pt x="368" y="839"/>
                    </a:lnTo>
                    <a:lnTo>
                      <a:pt x="444" y="802"/>
                    </a:lnTo>
                    <a:lnTo>
                      <a:pt x="1133" y="396"/>
                    </a:lnTo>
                    <a:lnTo>
                      <a:pt x="1472" y="198"/>
                    </a:lnTo>
                    <a:lnTo>
                      <a:pt x="1821" y="0"/>
                    </a:lnTo>
                    <a:lnTo>
                      <a:pt x="1736" y="254"/>
                    </a:lnTo>
                    <a:lnTo>
                      <a:pt x="1652" y="499"/>
                    </a:lnTo>
                    <a:lnTo>
                      <a:pt x="1491" y="1018"/>
                    </a:lnTo>
                    <a:lnTo>
                      <a:pt x="1453" y="1056"/>
                    </a:lnTo>
                    <a:lnTo>
                      <a:pt x="1415" y="1094"/>
                    </a:lnTo>
                    <a:lnTo>
                      <a:pt x="1321" y="1151"/>
                    </a:lnTo>
                    <a:lnTo>
                      <a:pt x="1227" y="1207"/>
                    </a:lnTo>
                    <a:lnTo>
                      <a:pt x="1180" y="1235"/>
                    </a:lnTo>
                    <a:lnTo>
                      <a:pt x="1141" y="1273"/>
                    </a:lnTo>
                    <a:lnTo>
                      <a:pt x="1047" y="1348"/>
                    </a:lnTo>
                    <a:lnTo>
                      <a:pt x="934" y="1415"/>
                    </a:lnTo>
                    <a:lnTo>
                      <a:pt x="822" y="1481"/>
                    </a:lnTo>
                    <a:lnTo>
                      <a:pt x="726" y="1546"/>
                    </a:lnTo>
                    <a:lnTo>
                      <a:pt x="86" y="1961"/>
                    </a:lnTo>
                    <a:lnTo>
                      <a:pt x="39" y="2000"/>
                    </a:lnTo>
                    <a:lnTo>
                      <a:pt x="20" y="2008"/>
                    </a:lnTo>
                    <a:lnTo>
                      <a:pt x="0" y="2018"/>
                    </a:lnTo>
                    <a:lnTo>
                      <a:pt x="0" y="1754"/>
                    </a:lnTo>
                    <a:lnTo>
                      <a:pt x="0" y="1481"/>
                    </a:lnTo>
                    <a:lnTo>
                      <a:pt x="20" y="953"/>
                    </a:lnTo>
                    <a:lnTo>
                      <a:pt x="47" y="953"/>
                    </a:lnTo>
                    <a:lnTo>
                      <a:pt x="67" y="962"/>
                    </a:lnTo>
                    <a:lnTo>
                      <a:pt x="86" y="971"/>
                    </a:lnTo>
                    <a:lnTo>
                      <a:pt x="114" y="971"/>
                    </a:lnTo>
                    <a:close/>
                  </a:path>
                </a:pathLst>
              </a:custGeom>
              <a:solidFill>
                <a:srgbClr val="7E46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Freeform 42">
                <a:extLst>
                  <a:ext uri="{FF2B5EF4-FFF2-40B4-BE49-F238E27FC236}">
                    <a16:creationId xmlns:a16="http://schemas.microsoft.com/office/drawing/2014/main" id="{2D229F23-1FA2-4772-AB6D-0FC3D9B21B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2" y="886"/>
                <a:ext cx="57" cy="22"/>
              </a:xfrm>
              <a:custGeom>
                <a:avLst/>
                <a:gdLst>
                  <a:gd name="T0" fmla="*/ 5 w 226"/>
                  <a:gd name="T1" fmla="*/ 0 h 84"/>
                  <a:gd name="T2" fmla="*/ 19 w 226"/>
                  <a:gd name="T3" fmla="*/ 2 h 84"/>
                  <a:gd name="T4" fmla="*/ 31 w 226"/>
                  <a:gd name="T5" fmla="*/ 7 h 84"/>
                  <a:gd name="T6" fmla="*/ 43 w 226"/>
                  <a:gd name="T7" fmla="*/ 12 h 84"/>
                  <a:gd name="T8" fmla="*/ 57 w 226"/>
                  <a:gd name="T9" fmla="*/ 17 h 84"/>
                  <a:gd name="T10" fmla="*/ 57 w 226"/>
                  <a:gd name="T11" fmla="*/ 20 h 84"/>
                  <a:gd name="T12" fmla="*/ 57 w 226"/>
                  <a:gd name="T13" fmla="*/ 22 h 84"/>
                  <a:gd name="T14" fmla="*/ 45 w 226"/>
                  <a:gd name="T15" fmla="*/ 17 h 84"/>
                  <a:gd name="T16" fmla="*/ 29 w 226"/>
                  <a:gd name="T17" fmla="*/ 12 h 84"/>
                  <a:gd name="T18" fmla="*/ 14 w 226"/>
                  <a:gd name="T19" fmla="*/ 10 h 84"/>
                  <a:gd name="T20" fmla="*/ 0 w 226"/>
                  <a:gd name="T21" fmla="*/ 5 h 84"/>
                  <a:gd name="T22" fmla="*/ 2 w 226"/>
                  <a:gd name="T23" fmla="*/ 2 h 84"/>
                  <a:gd name="T24" fmla="*/ 5 w 226"/>
                  <a:gd name="T25" fmla="*/ 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26" h="84">
                    <a:moveTo>
                      <a:pt x="19" y="0"/>
                    </a:moveTo>
                    <a:lnTo>
                      <a:pt x="76" y="9"/>
                    </a:lnTo>
                    <a:lnTo>
                      <a:pt x="123" y="28"/>
                    </a:lnTo>
                    <a:lnTo>
                      <a:pt x="170" y="47"/>
                    </a:lnTo>
                    <a:lnTo>
                      <a:pt x="226" y="66"/>
                    </a:lnTo>
                    <a:lnTo>
                      <a:pt x="226" y="75"/>
                    </a:lnTo>
                    <a:lnTo>
                      <a:pt x="226" y="84"/>
                    </a:lnTo>
                    <a:lnTo>
                      <a:pt x="179" y="66"/>
                    </a:lnTo>
                    <a:lnTo>
                      <a:pt x="113" y="47"/>
                    </a:lnTo>
                    <a:lnTo>
                      <a:pt x="56" y="37"/>
                    </a:lnTo>
                    <a:lnTo>
                      <a:pt x="0" y="18"/>
                    </a:lnTo>
                    <a:lnTo>
                      <a:pt x="9" y="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8AA8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Freeform 43">
                <a:extLst>
                  <a:ext uri="{FF2B5EF4-FFF2-40B4-BE49-F238E27FC236}">
                    <a16:creationId xmlns:a16="http://schemas.microsoft.com/office/drawing/2014/main" id="{C33A5605-D0E5-4326-9105-7829181885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8" y="132"/>
                <a:ext cx="28" cy="26"/>
              </a:xfrm>
              <a:custGeom>
                <a:avLst/>
                <a:gdLst>
                  <a:gd name="T0" fmla="*/ 5 w 113"/>
                  <a:gd name="T1" fmla="*/ 3 h 104"/>
                  <a:gd name="T2" fmla="*/ 14 w 113"/>
                  <a:gd name="T3" fmla="*/ 0 h 104"/>
                  <a:gd name="T4" fmla="*/ 16 w 113"/>
                  <a:gd name="T5" fmla="*/ 0 h 104"/>
                  <a:gd name="T6" fmla="*/ 21 w 113"/>
                  <a:gd name="T7" fmla="*/ 0 h 104"/>
                  <a:gd name="T8" fmla="*/ 24 w 113"/>
                  <a:gd name="T9" fmla="*/ 5 h 104"/>
                  <a:gd name="T10" fmla="*/ 26 w 113"/>
                  <a:gd name="T11" fmla="*/ 10 h 104"/>
                  <a:gd name="T12" fmla="*/ 28 w 113"/>
                  <a:gd name="T13" fmla="*/ 14 h 104"/>
                  <a:gd name="T14" fmla="*/ 28 w 113"/>
                  <a:gd name="T15" fmla="*/ 19 h 104"/>
                  <a:gd name="T16" fmla="*/ 16 w 113"/>
                  <a:gd name="T17" fmla="*/ 21 h 104"/>
                  <a:gd name="T18" fmla="*/ 5 w 113"/>
                  <a:gd name="T19" fmla="*/ 26 h 104"/>
                  <a:gd name="T20" fmla="*/ 2 w 113"/>
                  <a:gd name="T21" fmla="*/ 24 h 104"/>
                  <a:gd name="T22" fmla="*/ 0 w 113"/>
                  <a:gd name="T23" fmla="*/ 17 h 104"/>
                  <a:gd name="T24" fmla="*/ 2 w 113"/>
                  <a:gd name="T25" fmla="*/ 12 h 104"/>
                  <a:gd name="T26" fmla="*/ 0 w 113"/>
                  <a:gd name="T27" fmla="*/ 5 h 104"/>
                  <a:gd name="T28" fmla="*/ 2 w 113"/>
                  <a:gd name="T29" fmla="*/ 3 h 104"/>
                  <a:gd name="T30" fmla="*/ 5 w 113"/>
                  <a:gd name="T31" fmla="*/ 3 h 10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13" h="104">
                    <a:moveTo>
                      <a:pt x="19" y="10"/>
                    </a:moveTo>
                    <a:lnTo>
                      <a:pt x="57" y="0"/>
                    </a:lnTo>
                    <a:lnTo>
                      <a:pt x="66" y="0"/>
                    </a:lnTo>
                    <a:lnTo>
                      <a:pt x="86" y="0"/>
                    </a:lnTo>
                    <a:lnTo>
                      <a:pt x="95" y="18"/>
                    </a:lnTo>
                    <a:lnTo>
                      <a:pt x="104" y="38"/>
                    </a:lnTo>
                    <a:lnTo>
                      <a:pt x="113" y="57"/>
                    </a:lnTo>
                    <a:lnTo>
                      <a:pt x="113" y="75"/>
                    </a:lnTo>
                    <a:lnTo>
                      <a:pt x="66" y="85"/>
                    </a:lnTo>
                    <a:lnTo>
                      <a:pt x="19" y="104"/>
                    </a:lnTo>
                    <a:lnTo>
                      <a:pt x="10" y="94"/>
                    </a:lnTo>
                    <a:lnTo>
                      <a:pt x="0" y="67"/>
                    </a:lnTo>
                    <a:lnTo>
                      <a:pt x="10" y="47"/>
                    </a:lnTo>
                    <a:lnTo>
                      <a:pt x="0" y="18"/>
                    </a:lnTo>
                    <a:lnTo>
                      <a:pt x="10" y="10"/>
                    </a:lnTo>
                    <a:lnTo>
                      <a:pt x="19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Freeform 44">
                <a:extLst>
                  <a:ext uri="{FF2B5EF4-FFF2-40B4-BE49-F238E27FC236}">
                    <a16:creationId xmlns:a16="http://schemas.microsoft.com/office/drawing/2014/main" id="{B451B68C-DED9-4082-B1C9-94EB0DC4C0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0" y="839"/>
                <a:ext cx="127" cy="59"/>
              </a:xfrm>
              <a:custGeom>
                <a:avLst/>
                <a:gdLst>
                  <a:gd name="T0" fmla="*/ 35 w 509"/>
                  <a:gd name="T1" fmla="*/ 21 h 237"/>
                  <a:gd name="T2" fmla="*/ 35 w 509"/>
                  <a:gd name="T3" fmla="*/ 24 h 237"/>
                  <a:gd name="T4" fmla="*/ 28 w 509"/>
                  <a:gd name="T5" fmla="*/ 28 h 237"/>
                  <a:gd name="T6" fmla="*/ 23 w 509"/>
                  <a:gd name="T7" fmla="*/ 36 h 237"/>
                  <a:gd name="T8" fmla="*/ 26 w 509"/>
                  <a:gd name="T9" fmla="*/ 42 h 237"/>
                  <a:gd name="T10" fmla="*/ 33 w 509"/>
                  <a:gd name="T11" fmla="*/ 45 h 237"/>
                  <a:gd name="T12" fmla="*/ 44 w 509"/>
                  <a:gd name="T13" fmla="*/ 45 h 237"/>
                  <a:gd name="T14" fmla="*/ 49 w 509"/>
                  <a:gd name="T15" fmla="*/ 40 h 237"/>
                  <a:gd name="T16" fmla="*/ 52 w 509"/>
                  <a:gd name="T17" fmla="*/ 33 h 237"/>
                  <a:gd name="T18" fmla="*/ 49 w 509"/>
                  <a:gd name="T19" fmla="*/ 28 h 237"/>
                  <a:gd name="T20" fmla="*/ 49 w 509"/>
                  <a:gd name="T21" fmla="*/ 26 h 237"/>
                  <a:gd name="T22" fmla="*/ 59 w 509"/>
                  <a:gd name="T23" fmla="*/ 12 h 237"/>
                  <a:gd name="T24" fmla="*/ 68 w 509"/>
                  <a:gd name="T25" fmla="*/ 0 h 237"/>
                  <a:gd name="T26" fmla="*/ 73 w 509"/>
                  <a:gd name="T27" fmla="*/ 0 h 237"/>
                  <a:gd name="T28" fmla="*/ 78 w 509"/>
                  <a:gd name="T29" fmla="*/ 2 h 237"/>
                  <a:gd name="T30" fmla="*/ 80 w 509"/>
                  <a:gd name="T31" fmla="*/ 2 h 237"/>
                  <a:gd name="T32" fmla="*/ 82 w 509"/>
                  <a:gd name="T33" fmla="*/ 2 h 237"/>
                  <a:gd name="T34" fmla="*/ 85 w 509"/>
                  <a:gd name="T35" fmla="*/ 2 h 237"/>
                  <a:gd name="T36" fmla="*/ 75 w 509"/>
                  <a:gd name="T37" fmla="*/ 5 h 237"/>
                  <a:gd name="T38" fmla="*/ 70 w 509"/>
                  <a:gd name="T39" fmla="*/ 10 h 237"/>
                  <a:gd name="T40" fmla="*/ 70 w 509"/>
                  <a:gd name="T41" fmla="*/ 14 h 237"/>
                  <a:gd name="T42" fmla="*/ 73 w 509"/>
                  <a:gd name="T43" fmla="*/ 19 h 237"/>
                  <a:gd name="T44" fmla="*/ 75 w 509"/>
                  <a:gd name="T45" fmla="*/ 21 h 237"/>
                  <a:gd name="T46" fmla="*/ 87 w 509"/>
                  <a:gd name="T47" fmla="*/ 21 h 237"/>
                  <a:gd name="T48" fmla="*/ 92 w 509"/>
                  <a:gd name="T49" fmla="*/ 19 h 237"/>
                  <a:gd name="T50" fmla="*/ 94 w 509"/>
                  <a:gd name="T51" fmla="*/ 17 h 237"/>
                  <a:gd name="T52" fmla="*/ 94 w 509"/>
                  <a:gd name="T53" fmla="*/ 12 h 237"/>
                  <a:gd name="T54" fmla="*/ 96 w 509"/>
                  <a:gd name="T55" fmla="*/ 7 h 237"/>
                  <a:gd name="T56" fmla="*/ 99 w 509"/>
                  <a:gd name="T57" fmla="*/ 5 h 237"/>
                  <a:gd name="T58" fmla="*/ 127 w 509"/>
                  <a:gd name="T59" fmla="*/ 14 h 237"/>
                  <a:gd name="T60" fmla="*/ 108 w 509"/>
                  <a:gd name="T61" fmla="*/ 24 h 237"/>
                  <a:gd name="T62" fmla="*/ 92 w 509"/>
                  <a:gd name="T63" fmla="*/ 36 h 237"/>
                  <a:gd name="T64" fmla="*/ 73 w 509"/>
                  <a:gd name="T65" fmla="*/ 47 h 237"/>
                  <a:gd name="T66" fmla="*/ 56 w 509"/>
                  <a:gd name="T67" fmla="*/ 59 h 237"/>
                  <a:gd name="T68" fmla="*/ 0 w 509"/>
                  <a:gd name="T69" fmla="*/ 40 h 237"/>
                  <a:gd name="T70" fmla="*/ 9 w 509"/>
                  <a:gd name="T71" fmla="*/ 36 h 237"/>
                  <a:gd name="T72" fmla="*/ 16 w 509"/>
                  <a:gd name="T73" fmla="*/ 31 h 237"/>
                  <a:gd name="T74" fmla="*/ 26 w 509"/>
                  <a:gd name="T75" fmla="*/ 26 h 237"/>
                  <a:gd name="T76" fmla="*/ 35 w 509"/>
                  <a:gd name="T77" fmla="*/ 21 h 23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509" h="237">
                    <a:moveTo>
                      <a:pt x="141" y="86"/>
                    </a:moveTo>
                    <a:lnTo>
                      <a:pt x="141" y="96"/>
                    </a:lnTo>
                    <a:lnTo>
                      <a:pt x="112" y="114"/>
                    </a:lnTo>
                    <a:lnTo>
                      <a:pt x="94" y="143"/>
                    </a:lnTo>
                    <a:lnTo>
                      <a:pt x="103" y="170"/>
                    </a:lnTo>
                    <a:lnTo>
                      <a:pt x="131" y="180"/>
                    </a:lnTo>
                    <a:lnTo>
                      <a:pt x="178" y="180"/>
                    </a:lnTo>
                    <a:lnTo>
                      <a:pt x="197" y="161"/>
                    </a:lnTo>
                    <a:lnTo>
                      <a:pt x="207" y="133"/>
                    </a:lnTo>
                    <a:lnTo>
                      <a:pt x="197" y="114"/>
                    </a:lnTo>
                    <a:lnTo>
                      <a:pt x="197" y="104"/>
                    </a:lnTo>
                    <a:lnTo>
                      <a:pt x="235" y="49"/>
                    </a:lnTo>
                    <a:lnTo>
                      <a:pt x="272" y="0"/>
                    </a:lnTo>
                    <a:lnTo>
                      <a:pt x="292" y="0"/>
                    </a:lnTo>
                    <a:lnTo>
                      <a:pt x="311" y="10"/>
                    </a:lnTo>
                    <a:lnTo>
                      <a:pt x="320" y="10"/>
                    </a:lnTo>
                    <a:lnTo>
                      <a:pt x="329" y="10"/>
                    </a:lnTo>
                    <a:lnTo>
                      <a:pt x="339" y="10"/>
                    </a:lnTo>
                    <a:lnTo>
                      <a:pt x="301" y="20"/>
                    </a:lnTo>
                    <a:lnTo>
                      <a:pt x="282" y="39"/>
                    </a:lnTo>
                    <a:lnTo>
                      <a:pt x="282" y="57"/>
                    </a:lnTo>
                    <a:lnTo>
                      <a:pt x="292" y="76"/>
                    </a:lnTo>
                    <a:lnTo>
                      <a:pt x="301" y="86"/>
                    </a:lnTo>
                    <a:lnTo>
                      <a:pt x="348" y="86"/>
                    </a:lnTo>
                    <a:lnTo>
                      <a:pt x="367" y="76"/>
                    </a:lnTo>
                    <a:lnTo>
                      <a:pt x="376" y="67"/>
                    </a:lnTo>
                    <a:lnTo>
                      <a:pt x="376" y="49"/>
                    </a:lnTo>
                    <a:lnTo>
                      <a:pt x="386" y="29"/>
                    </a:lnTo>
                    <a:lnTo>
                      <a:pt x="395" y="20"/>
                    </a:lnTo>
                    <a:lnTo>
                      <a:pt x="509" y="57"/>
                    </a:lnTo>
                    <a:lnTo>
                      <a:pt x="433" y="96"/>
                    </a:lnTo>
                    <a:lnTo>
                      <a:pt x="367" y="143"/>
                    </a:lnTo>
                    <a:lnTo>
                      <a:pt x="292" y="190"/>
                    </a:lnTo>
                    <a:lnTo>
                      <a:pt x="225" y="237"/>
                    </a:lnTo>
                    <a:lnTo>
                      <a:pt x="0" y="161"/>
                    </a:lnTo>
                    <a:lnTo>
                      <a:pt x="37" y="143"/>
                    </a:lnTo>
                    <a:lnTo>
                      <a:pt x="65" y="123"/>
                    </a:lnTo>
                    <a:lnTo>
                      <a:pt x="103" y="104"/>
                    </a:lnTo>
                    <a:lnTo>
                      <a:pt x="141" y="86"/>
                    </a:lnTo>
                    <a:close/>
                  </a:path>
                </a:pathLst>
              </a:custGeom>
              <a:solidFill>
                <a:srgbClr val="BDE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Freeform 45">
                <a:extLst>
                  <a:ext uri="{FF2B5EF4-FFF2-40B4-BE49-F238E27FC236}">
                    <a16:creationId xmlns:a16="http://schemas.microsoft.com/office/drawing/2014/main" id="{BC57A0DE-BE5E-4254-A433-015C97A323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2" y="137"/>
                <a:ext cx="19" cy="14"/>
              </a:xfrm>
              <a:custGeom>
                <a:avLst/>
                <a:gdLst>
                  <a:gd name="T0" fmla="*/ 0 w 76"/>
                  <a:gd name="T1" fmla="*/ 5 h 57"/>
                  <a:gd name="T2" fmla="*/ 7 w 76"/>
                  <a:gd name="T3" fmla="*/ 2 h 57"/>
                  <a:gd name="T4" fmla="*/ 14 w 76"/>
                  <a:gd name="T5" fmla="*/ 0 h 57"/>
                  <a:gd name="T6" fmla="*/ 19 w 76"/>
                  <a:gd name="T7" fmla="*/ 10 h 57"/>
                  <a:gd name="T8" fmla="*/ 3 w 76"/>
                  <a:gd name="T9" fmla="*/ 14 h 57"/>
                  <a:gd name="T10" fmla="*/ 0 w 76"/>
                  <a:gd name="T11" fmla="*/ 5 h 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6" h="57">
                    <a:moveTo>
                      <a:pt x="0" y="20"/>
                    </a:moveTo>
                    <a:lnTo>
                      <a:pt x="29" y="10"/>
                    </a:lnTo>
                    <a:lnTo>
                      <a:pt x="57" y="0"/>
                    </a:lnTo>
                    <a:lnTo>
                      <a:pt x="76" y="39"/>
                    </a:lnTo>
                    <a:lnTo>
                      <a:pt x="10" y="57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91A4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Freeform 46">
                <a:extLst>
                  <a:ext uri="{FF2B5EF4-FFF2-40B4-BE49-F238E27FC236}">
                    <a16:creationId xmlns:a16="http://schemas.microsoft.com/office/drawing/2014/main" id="{2D14FA00-2A89-44C9-8773-0BCD1C083A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8" y="538"/>
                <a:ext cx="64" cy="247"/>
              </a:xfrm>
              <a:custGeom>
                <a:avLst/>
                <a:gdLst>
                  <a:gd name="T0" fmla="*/ 14 w 254"/>
                  <a:gd name="T1" fmla="*/ 0 h 990"/>
                  <a:gd name="T2" fmla="*/ 26 w 254"/>
                  <a:gd name="T3" fmla="*/ 0 h 990"/>
                  <a:gd name="T4" fmla="*/ 38 w 254"/>
                  <a:gd name="T5" fmla="*/ 2 h 990"/>
                  <a:gd name="T6" fmla="*/ 64 w 254"/>
                  <a:gd name="T7" fmla="*/ 9 h 990"/>
                  <a:gd name="T8" fmla="*/ 52 w 254"/>
                  <a:gd name="T9" fmla="*/ 75 h 990"/>
                  <a:gd name="T10" fmla="*/ 48 w 254"/>
                  <a:gd name="T11" fmla="*/ 108 h 990"/>
                  <a:gd name="T12" fmla="*/ 45 w 254"/>
                  <a:gd name="T13" fmla="*/ 139 h 990"/>
                  <a:gd name="T14" fmla="*/ 43 w 254"/>
                  <a:gd name="T15" fmla="*/ 193 h 990"/>
                  <a:gd name="T16" fmla="*/ 45 w 254"/>
                  <a:gd name="T17" fmla="*/ 221 h 990"/>
                  <a:gd name="T18" fmla="*/ 50 w 254"/>
                  <a:gd name="T19" fmla="*/ 247 h 990"/>
                  <a:gd name="T20" fmla="*/ 43 w 254"/>
                  <a:gd name="T21" fmla="*/ 240 h 990"/>
                  <a:gd name="T22" fmla="*/ 38 w 254"/>
                  <a:gd name="T23" fmla="*/ 238 h 990"/>
                  <a:gd name="T24" fmla="*/ 33 w 254"/>
                  <a:gd name="T25" fmla="*/ 238 h 990"/>
                  <a:gd name="T26" fmla="*/ 28 w 254"/>
                  <a:gd name="T27" fmla="*/ 242 h 990"/>
                  <a:gd name="T28" fmla="*/ 26 w 254"/>
                  <a:gd name="T29" fmla="*/ 245 h 990"/>
                  <a:gd name="T30" fmla="*/ 19 w 254"/>
                  <a:gd name="T31" fmla="*/ 245 h 990"/>
                  <a:gd name="T32" fmla="*/ 17 w 254"/>
                  <a:gd name="T33" fmla="*/ 242 h 990"/>
                  <a:gd name="T34" fmla="*/ 14 w 254"/>
                  <a:gd name="T35" fmla="*/ 238 h 990"/>
                  <a:gd name="T36" fmla="*/ 12 w 254"/>
                  <a:gd name="T37" fmla="*/ 233 h 990"/>
                  <a:gd name="T38" fmla="*/ 12 w 254"/>
                  <a:gd name="T39" fmla="*/ 226 h 990"/>
                  <a:gd name="T40" fmla="*/ 9 w 254"/>
                  <a:gd name="T41" fmla="*/ 219 h 990"/>
                  <a:gd name="T42" fmla="*/ 5 w 254"/>
                  <a:gd name="T43" fmla="*/ 198 h 990"/>
                  <a:gd name="T44" fmla="*/ 3 w 254"/>
                  <a:gd name="T45" fmla="*/ 176 h 990"/>
                  <a:gd name="T46" fmla="*/ 0 w 254"/>
                  <a:gd name="T47" fmla="*/ 132 h 990"/>
                  <a:gd name="T48" fmla="*/ 5 w 254"/>
                  <a:gd name="T49" fmla="*/ 45 h 990"/>
                  <a:gd name="T50" fmla="*/ 14 w 254"/>
                  <a:gd name="T51" fmla="*/ 0 h 99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54" h="990">
                    <a:moveTo>
                      <a:pt x="57" y="0"/>
                    </a:moveTo>
                    <a:lnTo>
                      <a:pt x="104" y="0"/>
                    </a:lnTo>
                    <a:lnTo>
                      <a:pt x="151" y="9"/>
                    </a:lnTo>
                    <a:lnTo>
                      <a:pt x="254" y="38"/>
                    </a:lnTo>
                    <a:lnTo>
                      <a:pt x="207" y="302"/>
                    </a:lnTo>
                    <a:lnTo>
                      <a:pt x="189" y="433"/>
                    </a:lnTo>
                    <a:lnTo>
                      <a:pt x="180" y="556"/>
                    </a:lnTo>
                    <a:lnTo>
                      <a:pt x="170" y="773"/>
                    </a:lnTo>
                    <a:lnTo>
                      <a:pt x="180" y="887"/>
                    </a:lnTo>
                    <a:lnTo>
                      <a:pt x="198" y="990"/>
                    </a:lnTo>
                    <a:lnTo>
                      <a:pt x="170" y="962"/>
                    </a:lnTo>
                    <a:lnTo>
                      <a:pt x="151" y="952"/>
                    </a:lnTo>
                    <a:lnTo>
                      <a:pt x="132" y="952"/>
                    </a:lnTo>
                    <a:lnTo>
                      <a:pt x="113" y="971"/>
                    </a:lnTo>
                    <a:lnTo>
                      <a:pt x="104" y="981"/>
                    </a:lnTo>
                    <a:lnTo>
                      <a:pt x="76" y="981"/>
                    </a:lnTo>
                    <a:lnTo>
                      <a:pt x="66" y="971"/>
                    </a:lnTo>
                    <a:lnTo>
                      <a:pt x="57" y="952"/>
                    </a:lnTo>
                    <a:lnTo>
                      <a:pt x="47" y="934"/>
                    </a:lnTo>
                    <a:lnTo>
                      <a:pt x="47" y="905"/>
                    </a:lnTo>
                    <a:lnTo>
                      <a:pt x="37" y="877"/>
                    </a:lnTo>
                    <a:lnTo>
                      <a:pt x="19" y="792"/>
                    </a:lnTo>
                    <a:lnTo>
                      <a:pt x="10" y="707"/>
                    </a:lnTo>
                    <a:lnTo>
                      <a:pt x="0" y="529"/>
                    </a:lnTo>
                    <a:lnTo>
                      <a:pt x="19" y="179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Freeform 47">
                <a:extLst>
                  <a:ext uri="{FF2B5EF4-FFF2-40B4-BE49-F238E27FC236}">
                    <a16:creationId xmlns:a16="http://schemas.microsoft.com/office/drawing/2014/main" id="{DDF432F9-2658-4A66-A223-FE9DD820DA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5" y="467"/>
                <a:ext cx="222" cy="78"/>
              </a:xfrm>
              <a:custGeom>
                <a:avLst/>
                <a:gdLst>
                  <a:gd name="T0" fmla="*/ 57 w 887"/>
                  <a:gd name="T1" fmla="*/ 38 h 311"/>
                  <a:gd name="T2" fmla="*/ 113 w 887"/>
                  <a:gd name="T3" fmla="*/ 19 h 311"/>
                  <a:gd name="T4" fmla="*/ 172 w 887"/>
                  <a:gd name="T5" fmla="*/ 0 h 311"/>
                  <a:gd name="T6" fmla="*/ 198 w 887"/>
                  <a:gd name="T7" fmla="*/ 5 h 311"/>
                  <a:gd name="T8" fmla="*/ 210 w 887"/>
                  <a:gd name="T9" fmla="*/ 9 h 311"/>
                  <a:gd name="T10" fmla="*/ 222 w 887"/>
                  <a:gd name="T11" fmla="*/ 12 h 311"/>
                  <a:gd name="T12" fmla="*/ 179 w 887"/>
                  <a:gd name="T13" fmla="*/ 28 h 311"/>
                  <a:gd name="T14" fmla="*/ 139 w 887"/>
                  <a:gd name="T15" fmla="*/ 47 h 311"/>
                  <a:gd name="T16" fmla="*/ 99 w 887"/>
                  <a:gd name="T17" fmla="*/ 64 h 311"/>
                  <a:gd name="T18" fmla="*/ 57 w 887"/>
                  <a:gd name="T19" fmla="*/ 78 h 311"/>
                  <a:gd name="T20" fmla="*/ 43 w 887"/>
                  <a:gd name="T21" fmla="*/ 73 h 311"/>
                  <a:gd name="T22" fmla="*/ 29 w 887"/>
                  <a:gd name="T23" fmla="*/ 69 h 311"/>
                  <a:gd name="T24" fmla="*/ 0 w 887"/>
                  <a:gd name="T25" fmla="*/ 64 h 311"/>
                  <a:gd name="T26" fmla="*/ 12 w 887"/>
                  <a:gd name="T27" fmla="*/ 54 h 311"/>
                  <a:gd name="T28" fmla="*/ 26 w 887"/>
                  <a:gd name="T29" fmla="*/ 47 h 311"/>
                  <a:gd name="T30" fmla="*/ 57 w 887"/>
                  <a:gd name="T31" fmla="*/ 38 h 31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887" h="311">
                    <a:moveTo>
                      <a:pt x="227" y="151"/>
                    </a:moveTo>
                    <a:lnTo>
                      <a:pt x="453" y="76"/>
                    </a:lnTo>
                    <a:lnTo>
                      <a:pt x="689" y="0"/>
                    </a:lnTo>
                    <a:lnTo>
                      <a:pt x="793" y="19"/>
                    </a:lnTo>
                    <a:lnTo>
                      <a:pt x="840" y="37"/>
                    </a:lnTo>
                    <a:lnTo>
                      <a:pt x="887" y="47"/>
                    </a:lnTo>
                    <a:lnTo>
                      <a:pt x="717" y="113"/>
                    </a:lnTo>
                    <a:lnTo>
                      <a:pt x="556" y="188"/>
                    </a:lnTo>
                    <a:lnTo>
                      <a:pt x="396" y="254"/>
                    </a:lnTo>
                    <a:lnTo>
                      <a:pt x="227" y="311"/>
                    </a:lnTo>
                    <a:lnTo>
                      <a:pt x="170" y="292"/>
                    </a:lnTo>
                    <a:lnTo>
                      <a:pt x="114" y="274"/>
                    </a:lnTo>
                    <a:lnTo>
                      <a:pt x="0" y="254"/>
                    </a:lnTo>
                    <a:lnTo>
                      <a:pt x="47" y="217"/>
                    </a:lnTo>
                    <a:lnTo>
                      <a:pt x="104" y="188"/>
                    </a:lnTo>
                    <a:lnTo>
                      <a:pt x="227" y="151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Freeform 48">
                <a:extLst>
                  <a:ext uri="{FF2B5EF4-FFF2-40B4-BE49-F238E27FC236}">
                    <a16:creationId xmlns:a16="http://schemas.microsoft.com/office/drawing/2014/main" id="{00424721-84BA-4C9D-933B-A822FCC69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8" y="733"/>
                <a:ext cx="488" cy="318"/>
              </a:xfrm>
              <a:custGeom>
                <a:avLst/>
                <a:gdLst>
                  <a:gd name="T0" fmla="*/ 12 w 1951"/>
                  <a:gd name="T1" fmla="*/ 276 h 1272"/>
                  <a:gd name="T2" fmla="*/ 19 w 1951"/>
                  <a:gd name="T3" fmla="*/ 276 h 1272"/>
                  <a:gd name="T4" fmla="*/ 24 w 1951"/>
                  <a:gd name="T5" fmla="*/ 274 h 1272"/>
                  <a:gd name="T6" fmla="*/ 28 w 1951"/>
                  <a:gd name="T7" fmla="*/ 269 h 1272"/>
                  <a:gd name="T8" fmla="*/ 33 w 1951"/>
                  <a:gd name="T9" fmla="*/ 269 h 1272"/>
                  <a:gd name="T10" fmla="*/ 73 w 1951"/>
                  <a:gd name="T11" fmla="*/ 245 h 1272"/>
                  <a:gd name="T12" fmla="*/ 111 w 1951"/>
                  <a:gd name="T13" fmla="*/ 222 h 1272"/>
                  <a:gd name="T14" fmla="*/ 151 w 1951"/>
                  <a:gd name="T15" fmla="*/ 200 h 1272"/>
                  <a:gd name="T16" fmla="*/ 189 w 1951"/>
                  <a:gd name="T17" fmla="*/ 174 h 1272"/>
                  <a:gd name="T18" fmla="*/ 219 w 1951"/>
                  <a:gd name="T19" fmla="*/ 156 h 1272"/>
                  <a:gd name="T20" fmla="*/ 250 w 1951"/>
                  <a:gd name="T21" fmla="*/ 142 h 1272"/>
                  <a:gd name="T22" fmla="*/ 278 w 1951"/>
                  <a:gd name="T23" fmla="*/ 125 h 1272"/>
                  <a:gd name="T24" fmla="*/ 306 w 1951"/>
                  <a:gd name="T25" fmla="*/ 106 h 1272"/>
                  <a:gd name="T26" fmla="*/ 351 w 1951"/>
                  <a:gd name="T27" fmla="*/ 82 h 1272"/>
                  <a:gd name="T28" fmla="*/ 396 w 1951"/>
                  <a:gd name="T29" fmla="*/ 57 h 1272"/>
                  <a:gd name="T30" fmla="*/ 479 w 1951"/>
                  <a:gd name="T31" fmla="*/ 7 h 1272"/>
                  <a:gd name="T32" fmla="*/ 483 w 1951"/>
                  <a:gd name="T33" fmla="*/ 5 h 1272"/>
                  <a:gd name="T34" fmla="*/ 488 w 1951"/>
                  <a:gd name="T35" fmla="*/ 0 h 1272"/>
                  <a:gd name="T36" fmla="*/ 481 w 1951"/>
                  <a:gd name="T37" fmla="*/ 31 h 1272"/>
                  <a:gd name="T38" fmla="*/ 479 w 1951"/>
                  <a:gd name="T39" fmla="*/ 40 h 1272"/>
                  <a:gd name="T40" fmla="*/ 474 w 1951"/>
                  <a:gd name="T41" fmla="*/ 45 h 1272"/>
                  <a:gd name="T42" fmla="*/ 467 w 1951"/>
                  <a:gd name="T43" fmla="*/ 50 h 1272"/>
                  <a:gd name="T44" fmla="*/ 460 w 1951"/>
                  <a:gd name="T45" fmla="*/ 52 h 1272"/>
                  <a:gd name="T46" fmla="*/ 401 w 1951"/>
                  <a:gd name="T47" fmla="*/ 90 h 1272"/>
                  <a:gd name="T48" fmla="*/ 337 w 1951"/>
                  <a:gd name="T49" fmla="*/ 123 h 1272"/>
                  <a:gd name="T50" fmla="*/ 266 w 1951"/>
                  <a:gd name="T51" fmla="*/ 165 h 1272"/>
                  <a:gd name="T52" fmla="*/ 193 w 1951"/>
                  <a:gd name="T53" fmla="*/ 210 h 1272"/>
                  <a:gd name="T54" fmla="*/ 47 w 1951"/>
                  <a:gd name="T55" fmla="*/ 292 h 1272"/>
                  <a:gd name="T56" fmla="*/ 24 w 1951"/>
                  <a:gd name="T57" fmla="*/ 306 h 1272"/>
                  <a:gd name="T58" fmla="*/ 0 w 1951"/>
                  <a:gd name="T59" fmla="*/ 318 h 1272"/>
                  <a:gd name="T60" fmla="*/ 0 w 1951"/>
                  <a:gd name="T61" fmla="*/ 306 h 1272"/>
                  <a:gd name="T62" fmla="*/ 0 w 1951"/>
                  <a:gd name="T63" fmla="*/ 295 h 1272"/>
                  <a:gd name="T64" fmla="*/ 0 w 1951"/>
                  <a:gd name="T65" fmla="*/ 287 h 1272"/>
                  <a:gd name="T66" fmla="*/ 2 w 1951"/>
                  <a:gd name="T67" fmla="*/ 283 h 1272"/>
                  <a:gd name="T68" fmla="*/ 7 w 1951"/>
                  <a:gd name="T69" fmla="*/ 278 h 1272"/>
                  <a:gd name="T70" fmla="*/ 12 w 1951"/>
                  <a:gd name="T71" fmla="*/ 276 h 127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951" h="1272">
                    <a:moveTo>
                      <a:pt x="47" y="1102"/>
                    </a:moveTo>
                    <a:lnTo>
                      <a:pt x="74" y="1102"/>
                    </a:lnTo>
                    <a:lnTo>
                      <a:pt x="94" y="1094"/>
                    </a:lnTo>
                    <a:lnTo>
                      <a:pt x="112" y="1075"/>
                    </a:lnTo>
                    <a:lnTo>
                      <a:pt x="131" y="1075"/>
                    </a:lnTo>
                    <a:lnTo>
                      <a:pt x="292" y="981"/>
                    </a:lnTo>
                    <a:lnTo>
                      <a:pt x="442" y="886"/>
                    </a:lnTo>
                    <a:lnTo>
                      <a:pt x="603" y="801"/>
                    </a:lnTo>
                    <a:lnTo>
                      <a:pt x="754" y="697"/>
                    </a:lnTo>
                    <a:lnTo>
                      <a:pt x="877" y="622"/>
                    </a:lnTo>
                    <a:lnTo>
                      <a:pt x="998" y="566"/>
                    </a:lnTo>
                    <a:lnTo>
                      <a:pt x="1112" y="499"/>
                    </a:lnTo>
                    <a:lnTo>
                      <a:pt x="1225" y="423"/>
                    </a:lnTo>
                    <a:lnTo>
                      <a:pt x="1405" y="329"/>
                    </a:lnTo>
                    <a:lnTo>
                      <a:pt x="1583" y="226"/>
                    </a:lnTo>
                    <a:lnTo>
                      <a:pt x="1914" y="28"/>
                    </a:lnTo>
                    <a:lnTo>
                      <a:pt x="1932" y="18"/>
                    </a:lnTo>
                    <a:lnTo>
                      <a:pt x="1951" y="0"/>
                    </a:lnTo>
                    <a:lnTo>
                      <a:pt x="1924" y="122"/>
                    </a:lnTo>
                    <a:lnTo>
                      <a:pt x="1914" y="160"/>
                    </a:lnTo>
                    <a:lnTo>
                      <a:pt x="1895" y="179"/>
                    </a:lnTo>
                    <a:lnTo>
                      <a:pt x="1867" y="198"/>
                    </a:lnTo>
                    <a:lnTo>
                      <a:pt x="1838" y="207"/>
                    </a:lnTo>
                    <a:lnTo>
                      <a:pt x="1603" y="358"/>
                    </a:lnTo>
                    <a:lnTo>
                      <a:pt x="1348" y="490"/>
                    </a:lnTo>
                    <a:lnTo>
                      <a:pt x="1065" y="660"/>
                    </a:lnTo>
                    <a:lnTo>
                      <a:pt x="773" y="838"/>
                    </a:lnTo>
                    <a:lnTo>
                      <a:pt x="188" y="1169"/>
                    </a:lnTo>
                    <a:lnTo>
                      <a:pt x="94" y="1225"/>
                    </a:lnTo>
                    <a:lnTo>
                      <a:pt x="0" y="1272"/>
                    </a:lnTo>
                    <a:lnTo>
                      <a:pt x="0" y="1225"/>
                    </a:lnTo>
                    <a:lnTo>
                      <a:pt x="0" y="1178"/>
                    </a:lnTo>
                    <a:lnTo>
                      <a:pt x="0" y="1149"/>
                    </a:lnTo>
                    <a:lnTo>
                      <a:pt x="8" y="1131"/>
                    </a:lnTo>
                    <a:lnTo>
                      <a:pt x="27" y="1112"/>
                    </a:lnTo>
                    <a:lnTo>
                      <a:pt x="47" y="1102"/>
                    </a:lnTo>
                    <a:close/>
                  </a:path>
                </a:pathLst>
              </a:custGeom>
              <a:solidFill>
                <a:srgbClr val="AB5F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Freeform 49">
                <a:extLst>
                  <a:ext uri="{FF2B5EF4-FFF2-40B4-BE49-F238E27FC236}">
                    <a16:creationId xmlns:a16="http://schemas.microsoft.com/office/drawing/2014/main" id="{0B771ADE-CA5E-483E-85E5-361BD11F02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0" y="867"/>
                <a:ext cx="14" cy="10"/>
              </a:xfrm>
              <a:custGeom>
                <a:avLst/>
                <a:gdLst>
                  <a:gd name="T0" fmla="*/ 10 w 56"/>
                  <a:gd name="T1" fmla="*/ 0 h 38"/>
                  <a:gd name="T2" fmla="*/ 10 w 56"/>
                  <a:gd name="T3" fmla="*/ 5 h 38"/>
                  <a:gd name="T4" fmla="*/ 12 w 56"/>
                  <a:gd name="T5" fmla="*/ 5 h 38"/>
                  <a:gd name="T6" fmla="*/ 14 w 56"/>
                  <a:gd name="T7" fmla="*/ 8 h 38"/>
                  <a:gd name="T8" fmla="*/ 12 w 56"/>
                  <a:gd name="T9" fmla="*/ 10 h 38"/>
                  <a:gd name="T10" fmla="*/ 0 w 56"/>
                  <a:gd name="T11" fmla="*/ 8 h 38"/>
                  <a:gd name="T12" fmla="*/ 2 w 56"/>
                  <a:gd name="T13" fmla="*/ 5 h 38"/>
                  <a:gd name="T14" fmla="*/ 5 w 56"/>
                  <a:gd name="T15" fmla="*/ 2 h 38"/>
                  <a:gd name="T16" fmla="*/ 10 w 56"/>
                  <a:gd name="T17" fmla="*/ 0 h 3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6" h="38">
                    <a:moveTo>
                      <a:pt x="38" y="0"/>
                    </a:moveTo>
                    <a:lnTo>
                      <a:pt x="38" y="19"/>
                    </a:lnTo>
                    <a:lnTo>
                      <a:pt x="47" y="19"/>
                    </a:lnTo>
                    <a:lnTo>
                      <a:pt x="56" y="29"/>
                    </a:lnTo>
                    <a:lnTo>
                      <a:pt x="47" y="38"/>
                    </a:lnTo>
                    <a:lnTo>
                      <a:pt x="0" y="29"/>
                    </a:lnTo>
                    <a:lnTo>
                      <a:pt x="9" y="19"/>
                    </a:lnTo>
                    <a:lnTo>
                      <a:pt x="19" y="9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CCE7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Freeform 50">
                <a:extLst>
                  <a:ext uri="{FF2B5EF4-FFF2-40B4-BE49-F238E27FC236}">
                    <a16:creationId xmlns:a16="http://schemas.microsoft.com/office/drawing/2014/main" id="{F5B5882E-A2A7-40EE-943D-7C27C30E1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0" y="783"/>
                <a:ext cx="59" cy="77"/>
              </a:xfrm>
              <a:custGeom>
                <a:avLst/>
                <a:gdLst>
                  <a:gd name="T0" fmla="*/ 52 w 235"/>
                  <a:gd name="T1" fmla="*/ 2 h 311"/>
                  <a:gd name="T2" fmla="*/ 57 w 235"/>
                  <a:gd name="T3" fmla="*/ 0 h 311"/>
                  <a:gd name="T4" fmla="*/ 59 w 235"/>
                  <a:gd name="T5" fmla="*/ 2 h 311"/>
                  <a:gd name="T6" fmla="*/ 50 w 235"/>
                  <a:gd name="T7" fmla="*/ 16 h 311"/>
                  <a:gd name="T8" fmla="*/ 45 w 235"/>
                  <a:gd name="T9" fmla="*/ 23 h 311"/>
                  <a:gd name="T10" fmla="*/ 38 w 235"/>
                  <a:gd name="T11" fmla="*/ 30 h 311"/>
                  <a:gd name="T12" fmla="*/ 21 w 235"/>
                  <a:gd name="T13" fmla="*/ 54 h 311"/>
                  <a:gd name="T14" fmla="*/ 14 w 235"/>
                  <a:gd name="T15" fmla="*/ 65 h 311"/>
                  <a:gd name="T16" fmla="*/ 2 w 235"/>
                  <a:gd name="T17" fmla="*/ 77 h 311"/>
                  <a:gd name="T18" fmla="*/ 0 w 235"/>
                  <a:gd name="T19" fmla="*/ 75 h 311"/>
                  <a:gd name="T20" fmla="*/ 0 w 235"/>
                  <a:gd name="T21" fmla="*/ 72 h 311"/>
                  <a:gd name="T22" fmla="*/ 2 w 235"/>
                  <a:gd name="T23" fmla="*/ 68 h 311"/>
                  <a:gd name="T24" fmla="*/ 7 w 235"/>
                  <a:gd name="T25" fmla="*/ 63 h 311"/>
                  <a:gd name="T26" fmla="*/ 9 w 235"/>
                  <a:gd name="T27" fmla="*/ 58 h 311"/>
                  <a:gd name="T28" fmla="*/ 28 w 235"/>
                  <a:gd name="T29" fmla="*/ 32 h 311"/>
                  <a:gd name="T30" fmla="*/ 38 w 235"/>
                  <a:gd name="T31" fmla="*/ 21 h 311"/>
                  <a:gd name="T32" fmla="*/ 47 w 235"/>
                  <a:gd name="T33" fmla="*/ 9 h 311"/>
                  <a:gd name="T34" fmla="*/ 50 w 235"/>
                  <a:gd name="T35" fmla="*/ 4 h 311"/>
                  <a:gd name="T36" fmla="*/ 52 w 235"/>
                  <a:gd name="T37" fmla="*/ 2 h 3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35" h="311">
                    <a:moveTo>
                      <a:pt x="207" y="9"/>
                    </a:moveTo>
                    <a:lnTo>
                      <a:pt x="226" y="0"/>
                    </a:lnTo>
                    <a:lnTo>
                      <a:pt x="235" y="9"/>
                    </a:lnTo>
                    <a:lnTo>
                      <a:pt x="198" y="66"/>
                    </a:lnTo>
                    <a:lnTo>
                      <a:pt x="179" y="94"/>
                    </a:lnTo>
                    <a:lnTo>
                      <a:pt x="151" y="122"/>
                    </a:lnTo>
                    <a:lnTo>
                      <a:pt x="85" y="217"/>
                    </a:lnTo>
                    <a:lnTo>
                      <a:pt x="56" y="264"/>
                    </a:lnTo>
                    <a:lnTo>
                      <a:pt x="9" y="311"/>
                    </a:lnTo>
                    <a:lnTo>
                      <a:pt x="0" y="301"/>
                    </a:lnTo>
                    <a:lnTo>
                      <a:pt x="0" y="292"/>
                    </a:lnTo>
                    <a:lnTo>
                      <a:pt x="9" y="274"/>
                    </a:lnTo>
                    <a:lnTo>
                      <a:pt x="28" y="254"/>
                    </a:lnTo>
                    <a:lnTo>
                      <a:pt x="37" y="235"/>
                    </a:lnTo>
                    <a:lnTo>
                      <a:pt x="112" y="131"/>
                    </a:lnTo>
                    <a:lnTo>
                      <a:pt x="151" y="84"/>
                    </a:lnTo>
                    <a:lnTo>
                      <a:pt x="188" y="37"/>
                    </a:lnTo>
                    <a:lnTo>
                      <a:pt x="198" y="18"/>
                    </a:lnTo>
                    <a:lnTo>
                      <a:pt x="207" y="9"/>
                    </a:lnTo>
                    <a:close/>
                  </a:path>
                </a:pathLst>
              </a:custGeom>
              <a:solidFill>
                <a:srgbClr val="7686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Freeform 51">
                <a:extLst>
                  <a:ext uri="{FF2B5EF4-FFF2-40B4-BE49-F238E27FC236}">
                    <a16:creationId xmlns:a16="http://schemas.microsoft.com/office/drawing/2014/main" id="{3ECA3918-E3FD-49EC-80BB-9237D46EA8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6" y="858"/>
                <a:ext cx="76" cy="52"/>
              </a:xfrm>
              <a:custGeom>
                <a:avLst/>
                <a:gdLst>
                  <a:gd name="T0" fmla="*/ 64 w 303"/>
                  <a:gd name="T1" fmla="*/ 7 h 208"/>
                  <a:gd name="T2" fmla="*/ 69 w 303"/>
                  <a:gd name="T3" fmla="*/ 3 h 208"/>
                  <a:gd name="T4" fmla="*/ 71 w 303"/>
                  <a:gd name="T5" fmla="*/ 0 h 208"/>
                  <a:gd name="T6" fmla="*/ 76 w 303"/>
                  <a:gd name="T7" fmla="*/ 0 h 208"/>
                  <a:gd name="T8" fmla="*/ 76 w 303"/>
                  <a:gd name="T9" fmla="*/ 5 h 208"/>
                  <a:gd name="T10" fmla="*/ 40 w 303"/>
                  <a:gd name="T11" fmla="*/ 29 h 208"/>
                  <a:gd name="T12" fmla="*/ 7 w 303"/>
                  <a:gd name="T13" fmla="*/ 52 h 208"/>
                  <a:gd name="T14" fmla="*/ 5 w 303"/>
                  <a:gd name="T15" fmla="*/ 52 h 208"/>
                  <a:gd name="T16" fmla="*/ 3 w 303"/>
                  <a:gd name="T17" fmla="*/ 52 h 208"/>
                  <a:gd name="T18" fmla="*/ 0 w 303"/>
                  <a:gd name="T19" fmla="*/ 47 h 208"/>
                  <a:gd name="T20" fmla="*/ 31 w 303"/>
                  <a:gd name="T21" fmla="*/ 26 h 208"/>
                  <a:gd name="T22" fmla="*/ 64 w 303"/>
                  <a:gd name="T23" fmla="*/ 7 h 20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03" h="208">
                    <a:moveTo>
                      <a:pt x="255" y="28"/>
                    </a:moveTo>
                    <a:lnTo>
                      <a:pt x="274" y="10"/>
                    </a:lnTo>
                    <a:lnTo>
                      <a:pt x="284" y="0"/>
                    </a:lnTo>
                    <a:lnTo>
                      <a:pt x="303" y="0"/>
                    </a:lnTo>
                    <a:lnTo>
                      <a:pt x="303" y="20"/>
                    </a:lnTo>
                    <a:lnTo>
                      <a:pt x="161" y="114"/>
                    </a:lnTo>
                    <a:lnTo>
                      <a:pt x="29" y="208"/>
                    </a:lnTo>
                    <a:lnTo>
                      <a:pt x="20" y="208"/>
                    </a:lnTo>
                    <a:lnTo>
                      <a:pt x="10" y="208"/>
                    </a:lnTo>
                    <a:lnTo>
                      <a:pt x="0" y="189"/>
                    </a:lnTo>
                    <a:lnTo>
                      <a:pt x="123" y="104"/>
                    </a:lnTo>
                    <a:lnTo>
                      <a:pt x="255" y="28"/>
                    </a:lnTo>
                    <a:close/>
                  </a:path>
                </a:pathLst>
              </a:custGeom>
              <a:solidFill>
                <a:srgbClr val="8AA8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Freeform 52">
                <a:extLst>
                  <a:ext uri="{FF2B5EF4-FFF2-40B4-BE49-F238E27FC236}">
                    <a16:creationId xmlns:a16="http://schemas.microsoft.com/office/drawing/2014/main" id="{2CA936FC-532B-4C28-A445-A1C653F0E2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3" y="799"/>
                <a:ext cx="35" cy="36"/>
              </a:xfrm>
              <a:custGeom>
                <a:avLst/>
                <a:gdLst>
                  <a:gd name="T0" fmla="*/ 23 w 141"/>
                  <a:gd name="T1" fmla="*/ 2 h 141"/>
                  <a:gd name="T2" fmla="*/ 31 w 141"/>
                  <a:gd name="T3" fmla="*/ 0 h 141"/>
                  <a:gd name="T4" fmla="*/ 33 w 141"/>
                  <a:gd name="T5" fmla="*/ 0 h 141"/>
                  <a:gd name="T6" fmla="*/ 35 w 141"/>
                  <a:gd name="T7" fmla="*/ 2 h 141"/>
                  <a:gd name="T8" fmla="*/ 21 w 141"/>
                  <a:gd name="T9" fmla="*/ 19 h 141"/>
                  <a:gd name="T10" fmla="*/ 7 w 141"/>
                  <a:gd name="T11" fmla="*/ 36 h 141"/>
                  <a:gd name="T12" fmla="*/ 5 w 141"/>
                  <a:gd name="T13" fmla="*/ 34 h 141"/>
                  <a:gd name="T14" fmla="*/ 0 w 141"/>
                  <a:gd name="T15" fmla="*/ 34 h 141"/>
                  <a:gd name="T16" fmla="*/ 12 w 141"/>
                  <a:gd name="T17" fmla="*/ 17 h 141"/>
                  <a:gd name="T18" fmla="*/ 23 w 141"/>
                  <a:gd name="T19" fmla="*/ 2 h 1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1" h="141">
                    <a:moveTo>
                      <a:pt x="94" y="9"/>
                    </a:moveTo>
                    <a:lnTo>
                      <a:pt x="123" y="0"/>
                    </a:lnTo>
                    <a:lnTo>
                      <a:pt x="132" y="0"/>
                    </a:lnTo>
                    <a:lnTo>
                      <a:pt x="141" y="9"/>
                    </a:lnTo>
                    <a:lnTo>
                      <a:pt x="84" y="75"/>
                    </a:lnTo>
                    <a:lnTo>
                      <a:pt x="28" y="141"/>
                    </a:lnTo>
                    <a:lnTo>
                      <a:pt x="19" y="132"/>
                    </a:lnTo>
                    <a:lnTo>
                      <a:pt x="0" y="132"/>
                    </a:lnTo>
                    <a:lnTo>
                      <a:pt x="47" y="65"/>
                    </a:lnTo>
                    <a:lnTo>
                      <a:pt x="94" y="9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Freeform 53">
                <a:extLst>
                  <a:ext uri="{FF2B5EF4-FFF2-40B4-BE49-F238E27FC236}">
                    <a16:creationId xmlns:a16="http://schemas.microsoft.com/office/drawing/2014/main" id="{DEDF71E8-20DA-46E3-809A-81E1CE1807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0" y="566"/>
                <a:ext cx="201" cy="224"/>
              </a:xfrm>
              <a:custGeom>
                <a:avLst/>
                <a:gdLst>
                  <a:gd name="T0" fmla="*/ 17 w 802"/>
                  <a:gd name="T1" fmla="*/ 0 h 896"/>
                  <a:gd name="T2" fmla="*/ 90 w 802"/>
                  <a:gd name="T3" fmla="*/ 24 h 896"/>
                  <a:gd name="T4" fmla="*/ 128 w 802"/>
                  <a:gd name="T5" fmla="*/ 36 h 896"/>
                  <a:gd name="T6" fmla="*/ 163 w 802"/>
                  <a:gd name="T7" fmla="*/ 47 h 896"/>
                  <a:gd name="T8" fmla="*/ 173 w 802"/>
                  <a:gd name="T9" fmla="*/ 52 h 896"/>
                  <a:gd name="T10" fmla="*/ 182 w 802"/>
                  <a:gd name="T11" fmla="*/ 54 h 896"/>
                  <a:gd name="T12" fmla="*/ 191 w 802"/>
                  <a:gd name="T13" fmla="*/ 57 h 896"/>
                  <a:gd name="T14" fmla="*/ 201 w 802"/>
                  <a:gd name="T15" fmla="*/ 62 h 896"/>
                  <a:gd name="T16" fmla="*/ 194 w 802"/>
                  <a:gd name="T17" fmla="*/ 102 h 896"/>
                  <a:gd name="T18" fmla="*/ 182 w 802"/>
                  <a:gd name="T19" fmla="*/ 139 h 896"/>
                  <a:gd name="T20" fmla="*/ 170 w 802"/>
                  <a:gd name="T21" fmla="*/ 179 h 896"/>
                  <a:gd name="T22" fmla="*/ 161 w 802"/>
                  <a:gd name="T23" fmla="*/ 219 h 896"/>
                  <a:gd name="T24" fmla="*/ 139 w 802"/>
                  <a:gd name="T25" fmla="*/ 222 h 896"/>
                  <a:gd name="T26" fmla="*/ 121 w 802"/>
                  <a:gd name="T27" fmla="*/ 224 h 896"/>
                  <a:gd name="T28" fmla="*/ 78 w 802"/>
                  <a:gd name="T29" fmla="*/ 222 h 896"/>
                  <a:gd name="T30" fmla="*/ 57 w 802"/>
                  <a:gd name="T31" fmla="*/ 219 h 896"/>
                  <a:gd name="T32" fmla="*/ 36 w 802"/>
                  <a:gd name="T33" fmla="*/ 217 h 896"/>
                  <a:gd name="T34" fmla="*/ 36 w 802"/>
                  <a:gd name="T35" fmla="*/ 212 h 896"/>
                  <a:gd name="T36" fmla="*/ 33 w 802"/>
                  <a:gd name="T37" fmla="*/ 210 h 896"/>
                  <a:gd name="T38" fmla="*/ 26 w 802"/>
                  <a:gd name="T39" fmla="*/ 205 h 896"/>
                  <a:gd name="T40" fmla="*/ 22 w 802"/>
                  <a:gd name="T41" fmla="*/ 208 h 896"/>
                  <a:gd name="T42" fmla="*/ 17 w 802"/>
                  <a:gd name="T43" fmla="*/ 212 h 896"/>
                  <a:gd name="T44" fmla="*/ 12 w 802"/>
                  <a:gd name="T45" fmla="*/ 217 h 896"/>
                  <a:gd name="T46" fmla="*/ 10 w 802"/>
                  <a:gd name="T47" fmla="*/ 217 h 896"/>
                  <a:gd name="T48" fmla="*/ 5 w 802"/>
                  <a:gd name="T49" fmla="*/ 217 h 896"/>
                  <a:gd name="T50" fmla="*/ 3 w 802"/>
                  <a:gd name="T51" fmla="*/ 208 h 896"/>
                  <a:gd name="T52" fmla="*/ 0 w 802"/>
                  <a:gd name="T53" fmla="*/ 201 h 896"/>
                  <a:gd name="T54" fmla="*/ 3 w 802"/>
                  <a:gd name="T55" fmla="*/ 191 h 896"/>
                  <a:gd name="T56" fmla="*/ 0 w 802"/>
                  <a:gd name="T57" fmla="*/ 184 h 896"/>
                  <a:gd name="T58" fmla="*/ 0 w 802"/>
                  <a:gd name="T59" fmla="*/ 139 h 896"/>
                  <a:gd name="T60" fmla="*/ 0 w 802"/>
                  <a:gd name="T61" fmla="*/ 92 h 896"/>
                  <a:gd name="T62" fmla="*/ 5 w 802"/>
                  <a:gd name="T63" fmla="*/ 45 h 896"/>
                  <a:gd name="T64" fmla="*/ 10 w 802"/>
                  <a:gd name="T65" fmla="*/ 21 h 896"/>
                  <a:gd name="T66" fmla="*/ 17 w 802"/>
                  <a:gd name="T67" fmla="*/ 0 h 89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802" h="896">
                    <a:moveTo>
                      <a:pt x="67" y="0"/>
                    </a:moveTo>
                    <a:lnTo>
                      <a:pt x="359" y="95"/>
                    </a:lnTo>
                    <a:lnTo>
                      <a:pt x="509" y="142"/>
                    </a:lnTo>
                    <a:lnTo>
                      <a:pt x="652" y="189"/>
                    </a:lnTo>
                    <a:lnTo>
                      <a:pt x="689" y="207"/>
                    </a:lnTo>
                    <a:lnTo>
                      <a:pt x="727" y="217"/>
                    </a:lnTo>
                    <a:lnTo>
                      <a:pt x="764" y="226"/>
                    </a:lnTo>
                    <a:lnTo>
                      <a:pt x="802" y="246"/>
                    </a:lnTo>
                    <a:lnTo>
                      <a:pt x="774" y="406"/>
                    </a:lnTo>
                    <a:lnTo>
                      <a:pt x="727" y="557"/>
                    </a:lnTo>
                    <a:lnTo>
                      <a:pt x="679" y="717"/>
                    </a:lnTo>
                    <a:lnTo>
                      <a:pt x="642" y="877"/>
                    </a:lnTo>
                    <a:lnTo>
                      <a:pt x="556" y="886"/>
                    </a:lnTo>
                    <a:lnTo>
                      <a:pt x="482" y="896"/>
                    </a:lnTo>
                    <a:lnTo>
                      <a:pt x="312" y="886"/>
                    </a:lnTo>
                    <a:lnTo>
                      <a:pt x="227" y="877"/>
                    </a:lnTo>
                    <a:lnTo>
                      <a:pt x="142" y="868"/>
                    </a:lnTo>
                    <a:lnTo>
                      <a:pt x="142" y="849"/>
                    </a:lnTo>
                    <a:lnTo>
                      <a:pt x="133" y="839"/>
                    </a:lnTo>
                    <a:lnTo>
                      <a:pt x="104" y="821"/>
                    </a:lnTo>
                    <a:lnTo>
                      <a:pt x="86" y="830"/>
                    </a:lnTo>
                    <a:lnTo>
                      <a:pt x="67" y="849"/>
                    </a:lnTo>
                    <a:lnTo>
                      <a:pt x="47" y="868"/>
                    </a:lnTo>
                    <a:lnTo>
                      <a:pt x="38" y="868"/>
                    </a:lnTo>
                    <a:lnTo>
                      <a:pt x="20" y="868"/>
                    </a:lnTo>
                    <a:lnTo>
                      <a:pt x="10" y="830"/>
                    </a:lnTo>
                    <a:lnTo>
                      <a:pt x="0" y="802"/>
                    </a:lnTo>
                    <a:lnTo>
                      <a:pt x="10" y="764"/>
                    </a:lnTo>
                    <a:lnTo>
                      <a:pt x="0" y="735"/>
                    </a:lnTo>
                    <a:lnTo>
                      <a:pt x="0" y="557"/>
                    </a:lnTo>
                    <a:lnTo>
                      <a:pt x="0" y="367"/>
                    </a:lnTo>
                    <a:lnTo>
                      <a:pt x="20" y="179"/>
                    </a:lnTo>
                    <a:lnTo>
                      <a:pt x="38" y="85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Freeform 54">
                <a:extLst>
                  <a:ext uri="{FF2B5EF4-FFF2-40B4-BE49-F238E27FC236}">
                    <a16:creationId xmlns:a16="http://schemas.microsoft.com/office/drawing/2014/main" id="{89D66991-A9E1-4228-817C-372492D08A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7" y="488"/>
                <a:ext cx="170" cy="71"/>
              </a:xfrm>
              <a:custGeom>
                <a:avLst/>
                <a:gdLst>
                  <a:gd name="T0" fmla="*/ 2 w 679"/>
                  <a:gd name="T1" fmla="*/ 64 h 284"/>
                  <a:gd name="T2" fmla="*/ 64 w 679"/>
                  <a:gd name="T3" fmla="*/ 40 h 284"/>
                  <a:gd name="T4" fmla="*/ 125 w 679"/>
                  <a:gd name="T5" fmla="*/ 17 h 284"/>
                  <a:gd name="T6" fmla="*/ 139 w 679"/>
                  <a:gd name="T7" fmla="*/ 12 h 284"/>
                  <a:gd name="T8" fmla="*/ 156 w 679"/>
                  <a:gd name="T9" fmla="*/ 7 h 284"/>
                  <a:gd name="T10" fmla="*/ 158 w 679"/>
                  <a:gd name="T11" fmla="*/ 3 h 284"/>
                  <a:gd name="T12" fmla="*/ 163 w 679"/>
                  <a:gd name="T13" fmla="*/ 3 h 284"/>
                  <a:gd name="T14" fmla="*/ 167 w 679"/>
                  <a:gd name="T15" fmla="*/ 3 h 284"/>
                  <a:gd name="T16" fmla="*/ 170 w 679"/>
                  <a:gd name="T17" fmla="*/ 0 h 284"/>
                  <a:gd name="T18" fmla="*/ 170 w 679"/>
                  <a:gd name="T19" fmla="*/ 7 h 284"/>
                  <a:gd name="T20" fmla="*/ 163 w 679"/>
                  <a:gd name="T21" fmla="*/ 7 h 284"/>
                  <a:gd name="T22" fmla="*/ 160 w 679"/>
                  <a:gd name="T23" fmla="*/ 10 h 284"/>
                  <a:gd name="T24" fmla="*/ 156 w 679"/>
                  <a:gd name="T25" fmla="*/ 12 h 284"/>
                  <a:gd name="T26" fmla="*/ 151 w 679"/>
                  <a:gd name="T27" fmla="*/ 12 h 284"/>
                  <a:gd name="T28" fmla="*/ 113 w 679"/>
                  <a:gd name="T29" fmla="*/ 29 h 284"/>
                  <a:gd name="T30" fmla="*/ 75 w 679"/>
                  <a:gd name="T31" fmla="*/ 43 h 284"/>
                  <a:gd name="T32" fmla="*/ 57 w 679"/>
                  <a:gd name="T33" fmla="*/ 52 h 284"/>
                  <a:gd name="T34" fmla="*/ 38 w 679"/>
                  <a:gd name="T35" fmla="*/ 59 h 284"/>
                  <a:gd name="T36" fmla="*/ 0 w 679"/>
                  <a:gd name="T37" fmla="*/ 71 h 284"/>
                  <a:gd name="T38" fmla="*/ 2 w 679"/>
                  <a:gd name="T39" fmla="*/ 64 h 28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679" h="284">
                    <a:moveTo>
                      <a:pt x="9" y="256"/>
                    </a:moveTo>
                    <a:lnTo>
                      <a:pt x="254" y="161"/>
                    </a:lnTo>
                    <a:lnTo>
                      <a:pt x="499" y="67"/>
                    </a:lnTo>
                    <a:lnTo>
                      <a:pt x="556" y="49"/>
                    </a:lnTo>
                    <a:lnTo>
                      <a:pt x="622" y="29"/>
                    </a:lnTo>
                    <a:lnTo>
                      <a:pt x="632" y="10"/>
                    </a:lnTo>
                    <a:lnTo>
                      <a:pt x="650" y="10"/>
                    </a:lnTo>
                    <a:lnTo>
                      <a:pt x="669" y="10"/>
                    </a:lnTo>
                    <a:lnTo>
                      <a:pt x="679" y="0"/>
                    </a:lnTo>
                    <a:lnTo>
                      <a:pt x="679" y="29"/>
                    </a:lnTo>
                    <a:lnTo>
                      <a:pt x="650" y="29"/>
                    </a:lnTo>
                    <a:lnTo>
                      <a:pt x="641" y="39"/>
                    </a:lnTo>
                    <a:lnTo>
                      <a:pt x="622" y="49"/>
                    </a:lnTo>
                    <a:lnTo>
                      <a:pt x="603" y="49"/>
                    </a:lnTo>
                    <a:lnTo>
                      <a:pt x="452" y="114"/>
                    </a:lnTo>
                    <a:lnTo>
                      <a:pt x="301" y="170"/>
                    </a:lnTo>
                    <a:lnTo>
                      <a:pt x="226" y="208"/>
                    </a:lnTo>
                    <a:lnTo>
                      <a:pt x="150" y="237"/>
                    </a:lnTo>
                    <a:lnTo>
                      <a:pt x="0" y="284"/>
                    </a:lnTo>
                    <a:lnTo>
                      <a:pt x="9" y="256"/>
                    </a:lnTo>
                    <a:close/>
                  </a:path>
                </a:pathLst>
              </a:custGeom>
              <a:solidFill>
                <a:srgbClr val="7B82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Freeform 55">
                <a:extLst>
                  <a:ext uri="{FF2B5EF4-FFF2-40B4-BE49-F238E27FC236}">
                    <a16:creationId xmlns:a16="http://schemas.microsoft.com/office/drawing/2014/main" id="{67C506F8-0FC3-4F77-9BB5-52751E11F2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7" y="849"/>
                <a:ext cx="10" cy="7"/>
              </a:xfrm>
              <a:custGeom>
                <a:avLst/>
                <a:gdLst>
                  <a:gd name="T0" fmla="*/ 10 w 37"/>
                  <a:gd name="T1" fmla="*/ 3 h 28"/>
                  <a:gd name="T2" fmla="*/ 10 w 37"/>
                  <a:gd name="T3" fmla="*/ 5 h 28"/>
                  <a:gd name="T4" fmla="*/ 5 w 37"/>
                  <a:gd name="T5" fmla="*/ 7 h 28"/>
                  <a:gd name="T6" fmla="*/ 0 w 37"/>
                  <a:gd name="T7" fmla="*/ 7 h 28"/>
                  <a:gd name="T8" fmla="*/ 0 w 37"/>
                  <a:gd name="T9" fmla="*/ 3 h 28"/>
                  <a:gd name="T10" fmla="*/ 2 w 37"/>
                  <a:gd name="T11" fmla="*/ 0 h 28"/>
                  <a:gd name="T12" fmla="*/ 5 w 37"/>
                  <a:gd name="T13" fmla="*/ 0 h 28"/>
                  <a:gd name="T14" fmla="*/ 10 w 37"/>
                  <a:gd name="T15" fmla="*/ 3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7" h="28">
                    <a:moveTo>
                      <a:pt x="37" y="10"/>
                    </a:moveTo>
                    <a:lnTo>
                      <a:pt x="37" y="18"/>
                    </a:lnTo>
                    <a:lnTo>
                      <a:pt x="18" y="28"/>
                    </a:lnTo>
                    <a:lnTo>
                      <a:pt x="0" y="28"/>
                    </a:lnTo>
                    <a:lnTo>
                      <a:pt x="0" y="10"/>
                    </a:lnTo>
                    <a:lnTo>
                      <a:pt x="9" y="0"/>
                    </a:lnTo>
                    <a:lnTo>
                      <a:pt x="18" y="0"/>
                    </a:lnTo>
                    <a:lnTo>
                      <a:pt x="37" y="10"/>
                    </a:lnTo>
                    <a:close/>
                  </a:path>
                </a:pathLst>
              </a:custGeom>
              <a:solidFill>
                <a:srgbClr val="CCE7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Freeform 56">
                <a:extLst>
                  <a:ext uri="{FF2B5EF4-FFF2-40B4-BE49-F238E27FC236}">
                    <a16:creationId xmlns:a16="http://schemas.microsoft.com/office/drawing/2014/main" id="{7F3F5007-AD03-47C1-926E-F0D29EE99F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6" y="519"/>
                <a:ext cx="210" cy="103"/>
              </a:xfrm>
              <a:custGeom>
                <a:avLst/>
                <a:gdLst>
                  <a:gd name="T0" fmla="*/ 31 w 840"/>
                  <a:gd name="T1" fmla="*/ 35 h 415"/>
                  <a:gd name="T2" fmla="*/ 73 w 840"/>
                  <a:gd name="T3" fmla="*/ 17 h 415"/>
                  <a:gd name="T4" fmla="*/ 116 w 840"/>
                  <a:gd name="T5" fmla="*/ 0 h 415"/>
                  <a:gd name="T6" fmla="*/ 111 w 840"/>
                  <a:gd name="T7" fmla="*/ 9 h 415"/>
                  <a:gd name="T8" fmla="*/ 111 w 840"/>
                  <a:gd name="T9" fmla="*/ 19 h 415"/>
                  <a:gd name="T10" fmla="*/ 111 w 840"/>
                  <a:gd name="T11" fmla="*/ 28 h 415"/>
                  <a:gd name="T12" fmla="*/ 113 w 840"/>
                  <a:gd name="T13" fmla="*/ 37 h 415"/>
                  <a:gd name="T14" fmla="*/ 123 w 840"/>
                  <a:gd name="T15" fmla="*/ 52 h 415"/>
                  <a:gd name="T16" fmla="*/ 135 w 840"/>
                  <a:gd name="T17" fmla="*/ 61 h 415"/>
                  <a:gd name="T18" fmla="*/ 151 w 840"/>
                  <a:gd name="T19" fmla="*/ 70 h 415"/>
                  <a:gd name="T20" fmla="*/ 168 w 840"/>
                  <a:gd name="T21" fmla="*/ 77 h 415"/>
                  <a:gd name="T22" fmla="*/ 187 w 840"/>
                  <a:gd name="T23" fmla="*/ 84 h 415"/>
                  <a:gd name="T24" fmla="*/ 198 w 840"/>
                  <a:gd name="T25" fmla="*/ 87 h 415"/>
                  <a:gd name="T26" fmla="*/ 210 w 840"/>
                  <a:gd name="T27" fmla="*/ 87 h 415"/>
                  <a:gd name="T28" fmla="*/ 182 w 840"/>
                  <a:gd name="T29" fmla="*/ 103 h 415"/>
                  <a:gd name="T30" fmla="*/ 144 w 840"/>
                  <a:gd name="T31" fmla="*/ 89 h 415"/>
                  <a:gd name="T32" fmla="*/ 106 w 840"/>
                  <a:gd name="T33" fmla="*/ 77 h 415"/>
                  <a:gd name="T34" fmla="*/ 80 w 840"/>
                  <a:gd name="T35" fmla="*/ 66 h 415"/>
                  <a:gd name="T36" fmla="*/ 54 w 840"/>
                  <a:gd name="T37" fmla="*/ 59 h 415"/>
                  <a:gd name="T38" fmla="*/ 26 w 840"/>
                  <a:gd name="T39" fmla="*/ 52 h 415"/>
                  <a:gd name="T40" fmla="*/ 0 w 840"/>
                  <a:gd name="T41" fmla="*/ 42 h 415"/>
                  <a:gd name="T42" fmla="*/ 7 w 840"/>
                  <a:gd name="T43" fmla="*/ 42 h 415"/>
                  <a:gd name="T44" fmla="*/ 14 w 840"/>
                  <a:gd name="T45" fmla="*/ 37 h 415"/>
                  <a:gd name="T46" fmla="*/ 24 w 840"/>
                  <a:gd name="T47" fmla="*/ 35 h 415"/>
                  <a:gd name="T48" fmla="*/ 31 w 840"/>
                  <a:gd name="T49" fmla="*/ 35 h 41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840" h="415">
                    <a:moveTo>
                      <a:pt x="123" y="142"/>
                    </a:moveTo>
                    <a:lnTo>
                      <a:pt x="293" y="67"/>
                    </a:lnTo>
                    <a:lnTo>
                      <a:pt x="462" y="0"/>
                    </a:lnTo>
                    <a:lnTo>
                      <a:pt x="444" y="38"/>
                    </a:lnTo>
                    <a:lnTo>
                      <a:pt x="444" y="76"/>
                    </a:lnTo>
                    <a:lnTo>
                      <a:pt x="444" y="114"/>
                    </a:lnTo>
                    <a:lnTo>
                      <a:pt x="452" y="151"/>
                    </a:lnTo>
                    <a:lnTo>
                      <a:pt x="491" y="208"/>
                    </a:lnTo>
                    <a:lnTo>
                      <a:pt x="538" y="245"/>
                    </a:lnTo>
                    <a:lnTo>
                      <a:pt x="604" y="284"/>
                    </a:lnTo>
                    <a:lnTo>
                      <a:pt x="670" y="312"/>
                    </a:lnTo>
                    <a:lnTo>
                      <a:pt x="746" y="340"/>
                    </a:lnTo>
                    <a:lnTo>
                      <a:pt x="793" y="349"/>
                    </a:lnTo>
                    <a:lnTo>
                      <a:pt x="840" y="349"/>
                    </a:lnTo>
                    <a:lnTo>
                      <a:pt x="726" y="415"/>
                    </a:lnTo>
                    <a:lnTo>
                      <a:pt x="575" y="359"/>
                    </a:lnTo>
                    <a:lnTo>
                      <a:pt x="425" y="312"/>
                    </a:lnTo>
                    <a:lnTo>
                      <a:pt x="321" y="265"/>
                    </a:lnTo>
                    <a:lnTo>
                      <a:pt x="217" y="237"/>
                    </a:lnTo>
                    <a:lnTo>
                      <a:pt x="104" y="208"/>
                    </a:lnTo>
                    <a:lnTo>
                      <a:pt x="0" y="170"/>
                    </a:lnTo>
                    <a:lnTo>
                      <a:pt x="29" y="170"/>
                    </a:lnTo>
                    <a:lnTo>
                      <a:pt x="57" y="151"/>
                    </a:lnTo>
                    <a:lnTo>
                      <a:pt x="94" y="142"/>
                    </a:lnTo>
                    <a:lnTo>
                      <a:pt x="123" y="142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Freeform 57">
                <a:extLst>
                  <a:ext uri="{FF2B5EF4-FFF2-40B4-BE49-F238E27FC236}">
                    <a16:creationId xmlns:a16="http://schemas.microsoft.com/office/drawing/2014/main" id="{6875F71B-1EAB-4F1B-BE73-99C4E0D251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7" y="778"/>
                <a:ext cx="52" cy="61"/>
              </a:xfrm>
              <a:custGeom>
                <a:avLst/>
                <a:gdLst>
                  <a:gd name="T0" fmla="*/ 50 w 208"/>
                  <a:gd name="T1" fmla="*/ 0 h 244"/>
                  <a:gd name="T2" fmla="*/ 52 w 208"/>
                  <a:gd name="T3" fmla="*/ 2 h 244"/>
                  <a:gd name="T4" fmla="*/ 31 w 208"/>
                  <a:gd name="T5" fmla="*/ 33 h 244"/>
                  <a:gd name="T6" fmla="*/ 19 w 208"/>
                  <a:gd name="T7" fmla="*/ 47 h 244"/>
                  <a:gd name="T8" fmla="*/ 7 w 208"/>
                  <a:gd name="T9" fmla="*/ 61 h 244"/>
                  <a:gd name="T10" fmla="*/ 0 w 208"/>
                  <a:gd name="T11" fmla="*/ 59 h 244"/>
                  <a:gd name="T12" fmla="*/ 12 w 208"/>
                  <a:gd name="T13" fmla="*/ 43 h 244"/>
                  <a:gd name="T14" fmla="*/ 24 w 208"/>
                  <a:gd name="T15" fmla="*/ 28 h 244"/>
                  <a:gd name="T16" fmla="*/ 50 w 208"/>
                  <a:gd name="T17" fmla="*/ 0 h 2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8" h="244">
                    <a:moveTo>
                      <a:pt x="198" y="0"/>
                    </a:moveTo>
                    <a:lnTo>
                      <a:pt x="208" y="9"/>
                    </a:lnTo>
                    <a:lnTo>
                      <a:pt x="123" y="132"/>
                    </a:lnTo>
                    <a:lnTo>
                      <a:pt x="76" y="189"/>
                    </a:lnTo>
                    <a:lnTo>
                      <a:pt x="28" y="244"/>
                    </a:lnTo>
                    <a:lnTo>
                      <a:pt x="0" y="236"/>
                    </a:lnTo>
                    <a:lnTo>
                      <a:pt x="47" y="170"/>
                    </a:lnTo>
                    <a:lnTo>
                      <a:pt x="94" y="113"/>
                    </a:lnTo>
                    <a:lnTo>
                      <a:pt x="198" y="0"/>
                    </a:lnTo>
                    <a:close/>
                  </a:path>
                </a:pathLst>
              </a:custGeom>
              <a:solidFill>
                <a:srgbClr val="7686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Freeform 58">
                <a:extLst>
                  <a:ext uri="{FF2B5EF4-FFF2-40B4-BE49-F238E27FC236}">
                    <a16:creationId xmlns:a16="http://schemas.microsoft.com/office/drawing/2014/main" id="{1BD1CB7D-3DCF-499F-81FE-8E530DEDF6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3" y="787"/>
                <a:ext cx="15" cy="7"/>
              </a:xfrm>
              <a:custGeom>
                <a:avLst/>
                <a:gdLst>
                  <a:gd name="T0" fmla="*/ 7 w 56"/>
                  <a:gd name="T1" fmla="*/ 0 h 29"/>
                  <a:gd name="T2" fmla="*/ 15 w 56"/>
                  <a:gd name="T3" fmla="*/ 0 h 29"/>
                  <a:gd name="T4" fmla="*/ 10 w 56"/>
                  <a:gd name="T5" fmla="*/ 7 h 29"/>
                  <a:gd name="T6" fmla="*/ 5 w 56"/>
                  <a:gd name="T7" fmla="*/ 7 h 29"/>
                  <a:gd name="T8" fmla="*/ 0 w 56"/>
                  <a:gd name="T9" fmla="*/ 7 h 29"/>
                  <a:gd name="T10" fmla="*/ 2 w 56"/>
                  <a:gd name="T11" fmla="*/ 5 h 29"/>
                  <a:gd name="T12" fmla="*/ 5 w 56"/>
                  <a:gd name="T13" fmla="*/ 5 h 29"/>
                  <a:gd name="T14" fmla="*/ 5 w 56"/>
                  <a:gd name="T15" fmla="*/ 2 h 29"/>
                  <a:gd name="T16" fmla="*/ 7 w 56"/>
                  <a:gd name="T17" fmla="*/ 0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6" h="29">
                    <a:moveTo>
                      <a:pt x="27" y="0"/>
                    </a:moveTo>
                    <a:lnTo>
                      <a:pt x="56" y="0"/>
                    </a:lnTo>
                    <a:lnTo>
                      <a:pt x="37" y="29"/>
                    </a:lnTo>
                    <a:lnTo>
                      <a:pt x="18" y="29"/>
                    </a:lnTo>
                    <a:lnTo>
                      <a:pt x="0" y="29"/>
                    </a:lnTo>
                    <a:lnTo>
                      <a:pt x="9" y="19"/>
                    </a:lnTo>
                    <a:lnTo>
                      <a:pt x="18" y="19"/>
                    </a:lnTo>
                    <a:lnTo>
                      <a:pt x="18" y="1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1648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Freeform 59">
                <a:extLst>
                  <a:ext uri="{FF2B5EF4-FFF2-40B4-BE49-F238E27FC236}">
                    <a16:creationId xmlns:a16="http://schemas.microsoft.com/office/drawing/2014/main" id="{BC31E9C5-8DDD-4B9D-821E-90FA603AF6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9" y="787"/>
                <a:ext cx="87" cy="38"/>
              </a:xfrm>
              <a:custGeom>
                <a:avLst/>
                <a:gdLst>
                  <a:gd name="T0" fmla="*/ 14 w 349"/>
                  <a:gd name="T1" fmla="*/ 0 h 152"/>
                  <a:gd name="T2" fmla="*/ 21 w 349"/>
                  <a:gd name="T3" fmla="*/ 3 h 152"/>
                  <a:gd name="T4" fmla="*/ 30 w 349"/>
                  <a:gd name="T5" fmla="*/ 5 h 152"/>
                  <a:gd name="T6" fmla="*/ 47 w 349"/>
                  <a:gd name="T7" fmla="*/ 5 h 152"/>
                  <a:gd name="T8" fmla="*/ 56 w 349"/>
                  <a:gd name="T9" fmla="*/ 5 h 152"/>
                  <a:gd name="T10" fmla="*/ 61 w 349"/>
                  <a:gd name="T11" fmla="*/ 7 h 152"/>
                  <a:gd name="T12" fmla="*/ 68 w 349"/>
                  <a:gd name="T13" fmla="*/ 14 h 152"/>
                  <a:gd name="T14" fmla="*/ 71 w 349"/>
                  <a:gd name="T15" fmla="*/ 22 h 152"/>
                  <a:gd name="T16" fmla="*/ 80 w 349"/>
                  <a:gd name="T17" fmla="*/ 28 h 152"/>
                  <a:gd name="T18" fmla="*/ 87 w 349"/>
                  <a:gd name="T19" fmla="*/ 38 h 152"/>
                  <a:gd name="T20" fmla="*/ 45 w 349"/>
                  <a:gd name="T21" fmla="*/ 26 h 152"/>
                  <a:gd name="T22" fmla="*/ 21 w 349"/>
                  <a:gd name="T23" fmla="*/ 22 h 152"/>
                  <a:gd name="T24" fmla="*/ 0 w 349"/>
                  <a:gd name="T25" fmla="*/ 17 h 152"/>
                  <a:gd name="T26" fmla="*/ 4 w 349"/>
                  <a:gd name="T27" fmla="*/ 7 h 152"/>
                  <a:gd name="T28" fmla="*/ 14 w 349"/>
                  <a:gd name="T29" fmla="*/ 0 h 15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49" h="152">
                    <a:moveTo>
                      <a:pt x="57" y="0"/>
                    </a:moveTo>
                    <a:lnTo>
                      <a:pt x="85" y="10"/>
                    </a:lnTo>
                    <a:lnTo>
                      <a:pt x="122" y="19"/>
                    </a:lnTo>
                    <a:lnTo>
                      <a:pt x="189" y="19"/>
                    </a:lnTo>
                    <a:lnTo>
                      <a:pt x="226" y="19"/>
                    </a:lnTo>
                    <a:lnTo>
                      <a:pt x="245" y="29"/>
                    </a:lnTo>
                    <a:lnTo>
                      <a:pt x="273" y="57"/>
                    </a:lnTo>
                    <a:lnTo>
                      <a:pt x="283" y="86"/>
                    </a:lnTo>
                    <a:lnTo>
                      <a:pt x="321" y="113"/>
                    </a:lnTo>
                    <a:lnTo>
                      <a:pt x="349" y="152"/>
                    </a:lnTo>
                    <a:lnTo>
                      <a:pt x="179" y="104"/>
                    </a:lnTo>
                    <a:lnTo>
                      <a:pt x="85" y="86"/>
                    </a:lnTo>
                    <a:lnTo>
                      <a:pt x="0" y="66"/>
                    </a:lnTo>
                    <a:lnTo>
                      <a:pt x="18" y="29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1648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Freeform 60">
                <a:extLst>
                  <a:ext uri="{FF2B5EF4-FFF2-40B4-BE49-F238E27FC236}">
                    <a16:creationId xmlns:a16="http://schemas.microsoft.com/office/drawing/2014/main" id="{820E7C32-FA60-4296-8D17-61D93DB0B8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8" y="761"/>
                <a:ext cx="148" cy="66"/>
              </a:xfrm>
              <a:custGeom>
                <a:avLst/>
                <a:gdLst>
                  <a:gd name="T0" fmla="*/ 5 w 595"/>
                  <a:gd name="T1" fmla="*/ 31 h 264"/>
                  <a:gd name="T2" fmla="*/ 31 w 595"/>
                  <a:gd name="T3" fmla="*/ 33 h 264"/>
                  <a:gd name="T4" fmla="*/ 56 w 595"/>
                  <a:gd name="T5" fmla="*/ 33 h 264"/>
                  <a:gd name="T6" fmla="*/ 68 w 595"/>
                  <a:gd name="T7" fmla="*/ 33 h 264"/>
                  <a:gd name="T8" fmla="*/ 80 w 595"/>
                  <a:gd name="T9" fmla="*/ 31 h 264"/>
                  <a:gd name="T10" fmla="*/ 92 w 595"/>
                  <a:gd name="T11" fmla="*/ 26 h 264"/>
                  <a:gd name="T12" fmla="*/ 103 w 595"/>
                  <a:gd name="T13" fmla="*/ 19 h 264"/>
                  <a:gd name="T14" fmla="*/ 122 w 595"/>
                  <a:gd name="T15" fmla="*/ 12 h 264"/>
                  <a:gd name="T16" fmla="*/ 141 w 595"/>
                  <a:gd name="T17" fmla="*/ 0 h 264"/>
                  <a:gd name="T18" fmla="*/ 146 w 595"/>
                  <a:gd name="T19" fmla="*/ 3 h 264"/>
                  <a:gd name="T20" fmla="*/ 148 w 595"/>
                  <a:gd name="T21" fmla="*/ 5 h 264"/>
                  <a:gd name="T22" fmla="*/ 146 w 595"/>
                  <a:gd name="T23" fmla="*/ 7 h 264"/>
                  <a:gd name="T24" fmla="*/ 94 w 595"/>
                  <a:gd name="T25" fmla="*/ 38 h 264"/>
                  <a:gd name="T26" fmla="*/ 70 w 595"/>
                  <a:gd name="T27" fmla="*/ 50 h 264"/>
                  <a:gd name="T28" fmla="*/ 42 w 595"/>
                  <a:gd name="T29" fmla="*/ 59 h 264"/>
                  <a:gd name="T30" fmla="*/ 40 w 595"/>
                  <a:gd name="T31" fmla="*/ 64 h 264"/>
                  <a:gd name="T32" fmla="*/ 38 w 595"/>
                  <a:gd name="T33" fmla="*/ 66 h 264"/>
                  <a:gd name="T34" fmla="*/ 33 w 595"/>
                  <a:gd name="T35" fmla="*/ 66 h 264"/>
                  <a:gd name="T36" fmla="*/ 31 w 595"/>
                  <a:gd name="T37" fmla="*/ 64 h 264"/>
                  <a:gd name="T38" fmla="*/ 19 w 595"/>
                  <a:gd name="T39" fmla="*/ 52 h 264"/>
                  <a:gd name="T40" fmla="*/ 10 w 595"/>
                  <a:gd name="T41" fmla="*/ 43 h 264"/>
                  <a:gd name="T42" fmla="*/ 0 w 595"/>
                  <a:gd name="T43" fmla="*/ 33 h 264"/>
                  <a:gd name="T44" fmla="*/ 5 w 595"/>
                  <a:gd name="T45" fmla="*/ 31 h 26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595" h="264">
                    <a:moveTo>
                      <a:pt x="19" y="123"/>
                    </a:moveTo>
                    <a:lnTo>
                      <a:pt x="123" y="133"/>
                    </a:lnTo>
                    <a:lnTo>
                      <a:pt x="227" y="133"/>
                    </a:lnTo>
                    <a:lnTo>
                      <a:pt x="274" y="133"/>
                    </a:lnTo>
                    <a:lnTo>
                      <a:pt x="321" y="123"/>
                    </a:lnTo>
                    <a:lnTo>
                      <a:pt x="368" y="104"/>
                    </a:lnTo>
                    <a:lnTo>
                      <a:pt x="415" y="76"/>
                    </a:lnTo>
                    <a:lnTo>
                      <a:pt x="491" y="48"/>
                    </a:lnTo>
                    <a:lnTo>
                      <a:pt x="567" y="0"/>
                    </a:lnTo>
                    <a:lnTo>
                      <a:pt x="585" y="10"/>
                    </a:lnTo>
                    <a:lnTo>
                      <a:pt x="595" y="20"/>
                    </a:lnTo>
                    <a:lnTo>
                      <a:pt x="585" y="29"/>
                    </a:lnTo>
                    <a:lnTo>
                      <a:pt x="378" y="152"/>
                    </a:lnTo>
                    <a:lnTo>
                      <a:pt x="283" y="199"/>
                    </a:lnTo>
                    <a:lnTo>
                      <a:pt x="170" y="237"/>
                    </a:lnTo>
                    <a:lnTo>
                      <a:pt x="160" y="256"/>
                    </a:lnTo>
                    <a:lnTo>
                      <a:pt x="152" y="264"/>
                    </a:lnTo>
                    <a:lnTo>
                      <a:pt x="133" y="264"/>
                    </a:lnTo>
                    <a:lnTo>
                      <a:pt x="123" y="256"/>
                    </a:lnTo>
                    <a:lnTo>
                      <a:pt x="76" y="208"/>
                    </a:lnTo>
                    <a:lnTo>
                      <a:pt x="39" y="170"/>
                    </a:lnTo>
                    <a:lnTo>
                      <a:pt x="0" y="133"/>
                    </a:lnTo>
                    <a:lnTo>
                      <a:pt x="19" y="123"/>
                    </a:lnTo>
                    <a:close/>
                  </a:path>
                </a:pathLst>
              </a:custGeom>
              <a:solidFill>
                <a:srgbClr val="97A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Freeform 61">
                <a:extLst>
                  <a:ext uri="{FF2B5EF4-FFF2-40B4-BE49-F238E27FC236}">
                    <a16:creationId xmlns:a16="http://schemas.microsoft.com/office/drawing/2014/main" id="{81E114F7-83B4-48A7-9129-DE76637851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2" y="502"/>
                <a:ext cx="186" cy="97"/>
              </a:xfrm>
              <a:custGeom>
                <a:avLst/>
                <a:gdLst>
                  <a:gd name="T0" fmla="*/ 10 w 746"/>
                  <a:gd name="T1" fmla="*/ 14 h 387"/>
                  <a:gd name="T2" fmla="*/ 42 w 746"/>
                  <a:gd name="T3" fmla="*/ 0 h 387"/>
                  <a:gd name="T4" fmla="*/ 57 w 746"/>
                  <a:gd name="T5" fmla="*/ 3 h 387"/>
                  <a:gd name="T6" fmla="*/ 71 w 746"/>
                  <a:gd name="T7" fmla="*/ 7 h 387"/>
                  <a:gd name="T8" fmla="*/ 96 w 746"/>
                  <a:gd name="T9" fmla="*/ 19 h 387"/>
                  <a:gd name="T10" fmla="*/ 120 w 746"/>
                  <a:gd name="T11" fmla="*/ 28 h 387"/>
                  <a:gd name="T12" fmla="*/ 141 w 746"/>
                  <a:gd name="T13" fmla="*/ 38 h 387"/>
                  <a:gd name="T14" fmla="*/ 186 w 746"/>
                  <a:gd name="T15" fmla="*/ 59 h 387"/>
                  <a:gd name="T16" fmla="*/ 148 w 746"/>
                  <a:gd name="T17" fmla="*/ 78 h 387"/>
                  <a:gd name="T18" fmla="*/ 111 w 746"/>
                  <a:gd name="T19" fmla="*/ 97 h 387"/>
                  <a:gd name="T20" fmla="*/ 80 w 746"/>
                  <a:gd name="T21" fmla="*/ 95 h 387"/>
                  <a:gd name="T22" fmla="*/ 64 w 746"/>
                  <a:gd name="T23" fmla="*/ 92 h 387"/>
                  <a:gd name="T24" fmla="*/ 49 w 746"/>
                  <a:gd name="T25" fmla="*/ 88 h 387"/>
                  <a:gd name="T26" fmla="*/ 35 w 746"/>
                  <a:gd name="T27" fmla="*/ 80 h 387"/>
                  <a:gd name="T28" fmla="*/ 23 w 746"/>
                  <a:gd name="T29" fmla="*/ 73 h 387"/>
                  <a:gd name="T30" fmla="*/ 12 w 746"/>
                  <a:gd name="T31" fmla="*/ 64 h 387"/>
                  <a:gd name="T32" fmla="*/ 2 w 746"/>
                  <a:gd name="T33" fmla="*/ 52 h 387"/>
                  <a:gd name="T34" fmla="*/ 0 w 746"/>
                  <a:gd name="T35" fmla="*/ 43 h 387"/>
                  <a:gd name="T36" fmla="*/ 2 w 746"/>
                  <a:gd name="T37" fmla="*/ 33 h 387"/>
                  <a:gd name="T38" fmla="*/ 5 w 746"/>
                  <a:gd name="T39" fmla="*/ 24 h 387"/>
                  <a:gd name="T40" fmla="*/ 10 w 746"/>
                  <a:gd name="T41" fmla="*/ 17 h 387"/>
                  <a:gd name="T42" fmla="*/ 10 w 746"/>
                  <a:gd name="T43" fmla="*/ 14 h 38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746" h="387">
                    <a:moveTo>
                      <a:pt x="39" y="57"/>
                    </a:moveTo>
                    <a:lnTo>
                      <a:pt x="170" y="0"/>
                    </a:lnTo>
                    <a:lnTo>
                      <a:pt x="227" y="10"/>
                    </a:lnTo>
                    <a:lnTo>
                      <a:pt x="284" y="29"/>
                    </a:lnTo>
                    <a:lnTo>
                      <a:pt x="387" y="76"/>
                    </a:lnTo>
                    <a:lnTo>
                      <a:pt x="481" y="113"/>
                    </a:lnTo>
                    <a:lnTo>
                      <a:pt x="566" y="151"/>
                    </a:lnTo>
                    <a:lnTo>
                      <a:pt x="746" y="236"/>
                    </a:lnTo>
                    <a:lnTo>
                      <a:pt x="595" y="311"/>
                    </a:lnTo>
                    <a:lnTo>
                      <a:pt x="444" y="387"/>
                    </a:lnTo>
                    <a:lnTo>
                      <a:pt x="321" y="378"/>
                    </a:lnTo>
                    <a:lnTo>
                      <a:pt x="255" y="368"/>
                    </a:lnTo>
                    <a:lnTo>
                      <a:pt x="198" y="350"/>
                    </a:lnTo>
                    <a:lnTo>
                      <a:pt x="142" y="321"/>
                    </a:lnTo>
                    <a:lnTo>
                      <a:pt x="94" y="293"/>
                    </a:lnTo>
                    <a:lnTo>
                      <a:pt x="47" y="255"/>
                    </a:lnTo>
                    <a:lnTo>
                      <a:pt x="10" y="208"/>
                    </a:lnTo>
                    <a:lnTo>
                      <a:pt x="0" y="170"/>
                    </a:lnTo>
                    <a:lnTo>
                      <a:pt x="10" y="133"/>
                    </a:lnTo>
                    <a:lnTo>
                      <a:pt x="19" y="95"/>
                    </a:lnTo>
                    <a:lnTo>
                      <a:pt x="39" y="66"/>
                    </a:lnTo>
                    <a:lnTo>
                      <a:pt x="39" y="57"/>
                    </a:lnTo>
                    <a:close/>
                  </a:path>
                </a:pathLst>
              </a:custGeom>
              <a:solidFill>
                <a:srgbClr val="E6F6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Freeform 62">
                <a:extLst>
                  <a:ext uri="{FF2B5EF4-FFF2-40B4-BE49-F238E27FC236}">
                    <a16:creationId xmlns:a16="http://schemas.microsoft.com/office/drawing/2014/main" id="{DB59869A-EDF2-4D14-849D-5175E37BCA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8" y="568"/>
                <a:ext cx="165" cy="217"/>
              </a:xfrm>
              <a:custGeom>
                <a:avLst/>
                <a:gdLst>
                  <a:gd name="T0" fmla="*/ 42 w 661"/>
                  <a:gd name="T1" fmla="*/ 62 h 868"/>
                  <a:gd name="T2" fmla="*/ 49 w 661"/>
                  <a:gd name="T3" fmla="*/ 54 h 868"/>
                  <a:gd name="T4" fmla="*/ 57 w 661"/>
                  <a:gd name="T5" fmla="*/ 52 h 868"/>
                  <a:gd name="T6" fmla="*/ 73 w 661"/>
                  <a:gd name="T7" fmla="*/ 45 h 868"/>
                  <a:gd name="T8" fmla="*/ 87 w 661"/>
                  <a:gd name="T9" fmla="*/ 40 h 868"/>
                  <a:gd name="T10" fmla="*/ 94 w 661"/>
                  <a:gd name="T11" fmla="*/ 36 h 868"/>
                  <a:gd name="T12" fmla="*/ 101 w 661"/>
                  <a:gd name="T13" fmla="*/ 31 h 868"/>
                  <a:gd name="T14" fmla="*/ 125 w 661"/>
                  <a:gd name="T15" fmla="*/ 19 h 868"/>
                  <a:gd name="T16" fmla="*/ 134 w 661"/>
                  <a:gd name="T17" fmla="*/ 14 h 868"/>
                  <a:gd name="T18" fmla="*/ 144 w 661"/>
                  <a:gd name="T19" fmla="*/ 10 h 868"/>
                  <a:gd name="T20" fmla="*/ 153 w 661"/>
                  <a:gd name="T21" fmla="*/ 3 h 868"/>
                  <a:gd name="T22" fmla="*/ 165 w 661"/>
                  <a:gd name="T23" fmla="*/ 0 h 868"/>
                  <a:gd name="T24" fmla="*/ 158 w 661"/>
                  <a:gd name="T25" fmla="*/ 40 h 868"/>
                  <a:gd name="T26" fmla="*/ 148 w 661"/>
                  <a:gd name="T27" fmla="*/ 80 h 868"/>
                  <a:gd name="T28" fmla="*/ 134 w 661"/>
                  <a:gd name="T29" fmla="*/ 120 h 868"/>
                  <a:gd name="T30" fmla="*/ 120 w 661"/>
                  <a:gd name="T31" fmla="*/ 158 h 868"/>
                  <a:gd name="T32" fmla="*/ 61 w 661"/>
                  <a:gd name="T33" fmla="*/ 189 h 868"/>
                  <a:gd name="T34" fmla="*/ 31 w 661"/>
                  <a:gd name="T35" fmla="*/ 203 h 868"/>
                  <a:gd name="T36" fmla="*/ 0 w 661"/>
                  <a:gd name="T37" fmla="*/ 217 h 868"/>
                  <a:gd name="T38" fmla="*/ 9 w 661"/>
                  <a:gd name="T39" fmla="*/ 177 h 868"/>
                  <a:gd name="T40" fmla="*/ 21 w 661"/>
                  <a:gd name="T41" fmla="*/ 139 h 868"/>
                  <a:gd name="T42" fmla="*/ 33 w 661"/>
                  <a:gd name="T43" fmla="*/ 102 h 868"/>
                  <a:gd name="T44" fmla="*/ 42 w 661"/>
                  <a:gd name="T45" fmla="*/ 62 h 86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661" h="868">
                    <a:moveTo>
                      <a:pt x="170" y="246"/>
                    </a:moveTo>
                    <a:lnTo>
                      <a:pt x="198" y="217"/>
                    </a:lnTo>
                    <a:lnTo>
                      <a:pt x="227" y="208"/>
                    </a:lnTo>
                    <a:lnTo>
                      <a:pt x="293" y="180"/>
                    </a:lnTo>
                    <a:lnTo>
                      <a:pt x="350" y="161"/>
                    </a:lnTo>
                    <a:lnTo>
                      <a:pt x="377" y="142"/>
                    </a:lnTo>
                    <a:lnTo>
                      <a:pt x="406" y="123"/>
                    </a:lnTo>
                    <a:lnTo>
                      <a:pt x="500" y="76"/>
                    </a:lnTo>
                    <a:lnTo>
                      <a:pt x="538" y="57"/>
                    </a:lnTo>
                    <a:lnTo>
                      <a:pt x="575" y="39"/>
                    </a:lnTo>
                    <a:lnTo>
                      <a:pt x="614" y="10"/>
                    </a:lnTo>
                    <a:lnTo>
                      <a:pt x="661" y="0"/>
                    </a:lnTo>
                    <a:lnTo>
                      <a:pt x="632" y="161"/>
                    </a:lnTo>
                    <a:lnTo>
                      <a:pt x="594" y="321"/>
                    </a:lnTo>
                    <a:lnTo>
                      <a:pt x="538" y="481"/>
                    </a:lnTo>
                    <a:lnTo>
                      <a:pt x="481" y="632"/>
                    </a:lnTo>
                    <a:lnTo>
                      <a:pt x="246" y="755"/>
                    </a:lnTo>
                    <a:lnTo>
                      <a:pt x="123" y="812"/>
                    </a:lnTo>
                    <a:lnTo>
                      <a:pt x="0" y="868"/>
                    </a:lnTo>
                    <a:lnTo>
                      <a:pt x="38" y="708"/>
                    </a:lnTo>
                    <a:lnTo>
                      <a:pt x="85" y="557"/>
                    </a:lnTo>
                    <a:lnTo>
                      <a:pt x="132" y="407"/>
                    </a:lnTo>
                    <a:lnTo>
                      <a:pt x="170" y="246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Freeform 63">
                <a:extLst>
                  <a:ext uri="{FF2B5EF4-FFF2-40B4-BE49-F238E27FC236}">
                    <a16:creationId xmlns:a16="http://schemas.microsoft.com/office/drawing/2014/main" id="{356AE75D-7390-4827-A147-7672D49553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0" y="615"/>
                <a:ext cx="95" cy="120"/>
              </a:xfrm>
              <a:custGeom>
                <a:avLst/>
                <a:gdLst>
                  <a:gd name="T0" fmla="*/ 40 w 377"/>
                  <a:gd name="T1" fmla="*/ 24 h 481"/>
                  <a:gd name="T2" fmla="*/ 95 w 377"/>
                  <a:gd name="T3" fmla="*/ 0 h 481"/>
                  <a:gd name="T4" fmla="*/ 93 w 377"/>
                  <a:gd name="T5" fmla="*/ 24 h 481"/>
                  <a:gd name="T6" fmla="*/ 86 w 377"/>
                  <a:gd name="T7" fmla="*/ 45 h 481"/>
                  <a:gd name="T8" fmla="*/ 78 w 377"/>
                  <a:gd name="T9" fmla="*/ 66 h 481"/>
                  <a:gd name="T10" fmla="*/ 74 w 377"/>
                  <a:gd name="T11" fmla="*/ 90 h 481"/>
                  <a:gd name="T12" fmla="*/ 64 w 377"/>
                  <a:gd name="T13" fmla="*/ 90 h 481"/>
                  <a:gd name="T14" fmla="*/ 59 w 377"/>
                  <a:gd name="T15" fmla="*/ 94 h 481"/>
                  <a:gd name="T16" fmla="*/ 55 w 377"/>
                  <a:gd name="T17" fmla="*/ 99 h 481"/>
                  <a:gd name="T18" fmla="*/ 47 w 377"/>
                  <a:gd name="T19" fmla="*/ 99 h 481"/>
                  <a:gd name="T20" fmla="*/ 45 w 377"/>
                  <a:gd name="T21" fmla="*/ 101 h 481"/>
                  <a:gd name="T22" fmla="*/ 24 w 377"/>
                  <a:gd name="T23" fmla="*/ 113 h 481"/>
                  <a:gd name="T24" fmla="*/ 0 w 377"/>
                  <a:gd name="T25" fmla="*/ 120 h 481"/>
                  <a:gd name="T26" fmla="*/ 5 w 377"/>
                  <a:gd name="T27" fmla="*/ 99 h 481"/>
                  <a:gd name="T28" fmla="*/ 7 w 377"/>
                  <a:gd name="T29" fmla="*/ 87 h 481"/>
                  <a:gd name="T30" fmla="*/ 7 w 377"/>
                  <a:gd name="T31" fmla="*/ 78 h 481"/>
                  <a:gd name="T32" fmla="*/ 9 w 377"/>
                  <a:gd name="T33" fmla="*/ 61 h 481"/>
                  <a:gd name="T34" fmla="*/ 14 w 377"/>
                  <a:gd name="T35" fmla="*/ 42 h 481"/>
                  <a:gd name="T36" fmla="*/ 17 w 377"/>
                  <a:gd name="T37" fmla="*/ 35 h 481"/>
                  <a:gd name="T38" fmla="*/ 21 w 377"/>
                  <a:gd name="T39" fmla="*/ 28 h 481"/>
                  <a:gd name="T40" fmla="*/ 31 w 377"/>
                  <a:gd name="T41" fmla="*/ 24 h 481"/>
                  <a:gd name="T42" fmla="*/ 40 w 377"/>
                  <a:gd name="T43" fmla="*/ 24 h 48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77" h="481">
                    <a:moveTo>
                      <a:pt x="160" y="95"/>
                    </a:moveTo>
                    <a:lnTo>
                      <a:pt x="377" y="0"/>
                    </a:lnTo>
                    <a:lnTo>
                      <a:pt x="368" y="95"/>
                    </a:lnTo>
                    <a:lnTo>
                      <a:pt x="340" y="179"/>
                    </a:lnTo>
                    <a:lnTo>
                      <a:pt x="311" y="265"/>
                    </a:lnTo>
                    <a:lnTo>
                      <a:pt x="292" y="359"/>
                    </a:lnTo>
                    <a:lnTo>
                      <a:pt x="254" y="359"/>
                    </a:lnTo>
                    <a:lnTo>
                      <a:pt x="236" y="377"/>
                    </a:lnTo>
                    <a:lnTo>
                      <a:pt x="217" y="396"/>
                    </a:lnTo>
                    <a:lnTo>
                      <a:pt x="188" y="396"/>
                    </a:lnTo>
                    <a:lnTo>
                      <a:pt x="180" y="406"/>
                    </a:lnTo>
                    <a:lnTo>
                      <a:pt x="94" y="453"/>
                    </a:lnTo>
                    <a:lnTo>
                      <a:pt x="0" y="481"/>
                    </a:lnTo>
                    <a:lnTo>
                      <a:pt x="19" y="396"/>
                    </a:lnTo>
                    <a:lnTo>
                      <a:pt x="28" y="349"/>
                    </a:lnTo>
                    <a:lnTo>
                      <a:pt x="28" y="312"/>
                    </a:lnTo>
                    <a:lnTo>
                      <a:pt x="37" y="245"/>
                    </a:lnTo>
                    <a:lnTo>
                      <a:pt x="57" y="169"/>
                    </a:lnTo>
                    <a:lnTo>
                      <a:pt x="66" y="142"/>
                    </a:lnTo>
                    <a:lnTo>
                      <a:pt x="84" y="113"/>
                    </a:lnTo>
                    <a:lnTo>
                      <a:pt x="123" y="95"/>
                    </a:lnTo>
                    <a:lnTo>
                      <a:pt x="160" y="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Freeform 64">
                <a:extLst>
                  <a:ext uri="{FF2B5EF4-FFF2-40B4-BE49-F238E27FC236}">
                    <a16:creationId xmlns:a16="http://schemas.microsoft.com/office/drawing/2014/main" id="{F860D722-72F8-41F5-A645-06A4858E38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0" y="625"/>
                <a:ext cx="80" cy="103"/>
              </a:xfrm>
              <a:custGeom>
                <a:avLst/>
                <a:gdLst>
                  <a:gd name="T0" fmla="*/ 14 w 321"/>
                  <a:gd name="T1" fmla="*/ 28 h 415"/>
                  <a:gd name="T2" fmla="*/ 28 w 321"/>
                  <a:gd name="T3" fmla="*/ 21 h 415"/>
                  <a:gd name="T4" fmla="*/ 45 w 321"/>
                  <a:gd name="T5" fmla="*/ 12 h 415"/>
                  <a:gd name="T6" fmla="*/ 80 w 321"/>
                  <a:gd name="T7" fmla="*/ 0 h 415"/>
                  <a:gd name="T8" fmla="*/ 76 w 321"/>
                  <a:gd name="T9" fmla="*/ 19 h 415"/>
                  <a:gd name="T10" fmla="*/ 68 w 321"/>
                  <a:gd name="T11" fmla="*/ 37 h 415"/>
                  <a:gd name="T12" fmla="*/ 57 w 321"/>
                  <a:gd name="T13" fmla="*/ 72 h 415"/>
                  <a:gd name="T14" fmla="*/ 42 w 321"/>
                  <a:gd name="T15" fmla="*/ 82 h 415"/>
                  <a:gd name="T16" fmla="*/ 28 w 321"/>
                  <a:gd name="T17" fmla="*/ 89 h 415"/>
                  <a:gd name="T18" fmla="*/ 0 w 321"/>
                  <a:gd name="T19" fmla="*/ 103 h 415"/>
                  <a:gd name="T20" fmla="*/ 5 w 321"/>
                  <a:gd name="T21" fmla="*/ 66 h 415"/>
                  <a:gd name="T22" fmla="*/ 7 w 321"/>
                  <a:gd name="T23" fmla="*/ 47 h 415"/>
                  <a:gd name="T24" fmla="*/ 14 w 321"/>
                  <a:gd name="T25" fmla="*/ 28 h 4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21" h="415">
                    <a:moveTo>
                      <a:pt x="57" y="113"/>
                    </a:moveTo>
                    <a:lnTo>
                      <a:pt x="114" y="84"/>
                    </a:lnTo>
                    <a:lnTo>
                      <a:pt x="180" y="47"/>
                    </a:lnTo>
                    <a:lnTo>
                      <a:pt x="321" y="0"/>
                    </a:lnTo>
                    <a:lnTo>
                      <a:pt x="303" y="75"/>
                    </a:lnTo>
                    <a:lnTo>
                      <a:pt x="274" y="151"/>
                    </a:lnTo>
                    <a:lnTo>
                      <a:pt x="227" y="292"/>
                    </a:lnTo>
                    <a:lnTo>
                      <a:pt x="170" y="330"/>
                    </a:lnTo>
                    <a:lnTo>
                      <a:pt x="114" y="358"/>
                    </a:lnTo>
                    <a:lnTo>
                      <a:pt x="0" y="415"/>
                    </a:lnTo>
                    <a:lnTo>
                      <a:pt x="20" y="264"/>
                    </a:lnTo>
                    <a:lnTo>
                      <a:pt x="29" y="188"/>
                    </a:lnTo>
                    <a:lnTo>
                      <a:pt x="57" y="113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Freeform 65">
                <a:extLst>
                  <a:ext uri="{FF2B5EF4-FFF2-40B4-BE49-F238E27FC236}">
                    <a16:creationId xmlns:a16="http://schemas.microsoft.com/office/drawing/2014/main" id="{F4B4A837-A9E9-45BA-84B7-80D6918BD0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9" y="599"/>
                <a:ext cx="71" cy="94"/>
              </a:xfrm>
              <a:custGeom>
                <a:avLst/>
                <a:gdLst>
                  <a:gd name="T0" fmla="*/ 5 w 283"/>
                  <a:gd name="T1" fmla="*/ 0 h 378"/>
                  <a:gd name="T2" fmla="*/ 71 w 283"/>
                  <a:gd name="T3" fmla="*/ 14 h 378"/>
                  <a:gd name="T4" fmla="*/ 59 w 283"/>
                  <a:gd name="T5" fmla="*/ 19 h 378"/>
                  <a:gd name="T6" fmla="*/ 50 w 283"/>
                  <a:gd name="T7" fmla="*/ 23 h 378"/>
                  <a:gd name="T8" fmla="*/ 35 w 283"/>
                  <a:gd name="T9" fmla="*/ 33 h 378"/>
                  <a:gd name="T10" fmla="*/ 24 w 283"/>
                  <a:gd name="T11" fmla="*/ 45 h 378"/>
                  <a:gd name="T12" fmla="*/ 14 w 283"/>
                  <a:gd name="T13" fmla="*/ 56 h 378"/>
                  <a:gd name="T14" fmla="*/ 5 w 283"/>
                  <a:gd name="T15" fmla="*/ 75 h 378"/>
                  <a:gd name="T16" fmla="*/ 3 w 283"/>
                  <a:gd name="T17" fmla="*/ 84 h 378"/>
                  <a:gd name="T18" fmla="*/ 3 w 283"/>
                  <a:gd name="T19" fmla="*/ 94 h 378"/>
                  <a:gd name="T20" fmla="*/ 0 w 283"/>
                  <a:gd name="T21" fmla="*/ 61 h 378"/>
                  <a:gd name="T22" fmla="*/ 0 w 283"/>
                  <a:gd name="T23" fmla="*/ 28 h 378"/>
                  <a:gd name="T24" fmla="*/ 3 w 283"/>
                  <a:gd name="T25" fmla="*/ 14 h 378"/>
                  <a:gd name="T26" fmla="*/ 5 w 283"/>
                  <a:gd name="T27" fmla="*/ 0 h 37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83" h="378">
                    <a:moveTo>
                      <a:pt x="18" y="0"/>
                    </a:moveTo>
                    <a:lnTo>
                      <a:pt x="283" y="57"/>
                    </a:lnTo>
                    <a:lnTo>
                      <a:pt x="236" y="75"/>
                    </a:lnTo>
                    <a:lnTo>
                      <a:pt x="198" y="94"/>
                    </a:lnTo>
                    <a:lnTo>
                      <a:pt x="141" y="132"/>
                    </a:lnTo>
                    <a:lnTo>
                      <a:pt x="94" y="179"/>
                    </a:lnTo>
                    <a:lnTo>
                      <a:pt x="57" y="227"/>
                    </a:lnTo>
                    <a:lnTo>
                      <a:pt x="18" y="302"/>
                    </a:lnTo>
                    <a:lnTo>
                      <a:pt x="10" y="339"/>
                    </a:lnTo>
                    <a:lnTo>
                      <a:pt x="10" y="378"/>
                    </a:lnTo>
                    <a:lnTo>
                      <a:pt x="0" y="245"/>
                    </a:lnTo>
                    <a:lnTo>
                      <a:pt x="0" y="114"/>
                    </a:lnTo>
                    <a:lnTo>
                      <a:pt x="10" y="57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Freeform 66">
                <a:extLst>
                  <a:ext uri="{FF2B5EF4-FFF2-40B4-BE49-F238E27FC236}">
                    <a16:creationId xmlns:a16="http://schemas.microsoft.com/office/drawing/2014/main" id="{56E6673E-36FD-4189-99F4-F71E9B0E3B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9" y="321"/>
                <a:ext cx="584" cy="539"/>
              </a:xfrm>
              <a:custGeom>
                <a:avLst/>
                <a:gdLst>
                  <a:gd name="T0" fmla="*/ 68 w 2339"/>
                  <a:gd name="T1" fmla="*/ 252 h 2160"/>
                  <a:gd name="T2" fmla="*/ 144 w 2339"/>
                  <a:gd name="T3" fmla="*/ 245 h 2160"/>
                  <a:gd name="T4" fmla="*/ 233 w 2339"/>
                  <a:gd name="T5" fmla="*/ 226 h 2160"/>
                  <a:gd name="T6" fmla="*/ 233 w 2339"/>
                  <a:gd name="T7" fmla="*/ 217 h 2160"/>
                  <a:gd name="T8" fmla="*/ 223 w 2339"/>
                  <a:gd name="T9" fmla="*/ 203 h 2160"/>
                  <a:gd name="T10" fmla="*/ 210 w 2339"/>
                  <a:gd name="T11" fmla="*/ 203 h 2160"/>
                  <a:gd name="T12" fmla="*/ 200 w 2339"/>
                  <a:gd name="T13" fmla="*/ 203 h 2160"/>
                  <a:gd name="T14" fmla="*/ 193 w 2339"/>
                  <a:gd name="T15" fmla="*/ 205 h 2160"/>
                  <a:gd name="T16" fmla="*/ 181 w 2339"/>
                  <a:gd name="T17" fmla="*/ 219 h 2160"/>
                  <a:gd name="T18" fmla="*/ 172 w 2339"/>
                  <a:gd name="T19" fmla="*/ 203 h 2160"/>
                  <a:gd name="T20" fmla="*/ 144 w 2339"/>
                  <a:gd name="T21" fmla="*/ 203 h 2160"/>
                  <a:gd name="T22" fmla="*/ 141 w 2339"/>
                  <a:gd name="T23" fmla="*/ 188 h 2160"/>
                  <a:gd name="T24" fmla="*/ 132 w 2339"/>
                  <a:gd name="T25" fmla="*/ 177 h 2160"/>
                  <a:gd name="T26" fmla="*/ 165 w 2339"/>
                  <a:gd name="T27" fmla="*/ 158 h 2160"/>
                  <a:gd name="T28" fmla="*/ 156 w 2339"/>
                  <a:gd name="T29" fmla="*/ 134 h 2160"/>
                  <a:gd name="T30" fmla="*/ 174 w 2339"/>
                  <a:gd name="T31" fmla="*/ 130 h 2160"/>
                  <a:gd name="T32" fmla="*/ 186 w 2339"/>
                  <a:gd name="T33" fmla="*/ 127 h 2160"/>
                  <a:gd name="T34" fmla="*/ 186 w 2339"/>
                  <a:gd name="T35" fmla="*/ 104 h 2160"/>
                  <a:gd name="T36" fmla="*/ 202 w 2339"/>
                  <a:gd name="T37" fmla="*/ 97 h 2160"/>
                  <a:gd name="T38" fmla="*/ 219 w 2339"/>
                  <a:gd name="T39" fmla="*/ 108 h 2160"/>
                  <a:gd name="T40" fmla="*/ 235 w 2339"/>
                  <a:gd name="T41" fmla="*/ 92 h 2160"/>
                  <a:gd name="T42" fmla="*/ 261 w 2339"/>
                  <a:gd name="T43" fmla="*/ 87 h 2160"/>
                  <a:gd name="T44" fmla="*/ 320 w 2339"/>
                  <a:gd name="T45" fmla="*/ 33 h 2160"/>
                  <a:gd name="T46" fmla="*/ 351 w 2339"/>
                  <a:gd name="T47" fmla="*/ 14 h 2160"/>
                  <a:gd name="T48" fmla="*/ 372 w 2339"/>
                  <a:gd name="T49" fmla="*/ 0 h 2160"/>
                  <a:gd name="T50" fmla="*/ 365 w 2339"/>
                  <a:gd name="T51" fmla="*/ 7 h 2160"/>
                  <a:gd name="T52" fmla="*/ 358 w 2339"/>
                  <a:gd name="T53" fmla="*/ 16 h 2160"/>
                  <a:gd name="T54" fmla="*/ 379 w 2339"/>
                  <a:gd name="T55" fmla="*/ 12 h 2160"/>
                  <a:gd name="T56" fmla="*/ 471 w 2339"/>
                  <a:gd name="T57" fmla="*/ 7 h 2160"/>
                  <a:gd name="T58" fmla="*/ 521 w 2339"/>
                  <a:gd name="T59" fmla="*/ 0 h 2160"/>
                  <a:gd name="T60" fmla="*/ 509 w 2339"/>
                  <a:gd name="T61" fmla="*/ 7 h 2160"/>
                  <a:gd name="T62" fmla="*/ 521 w 2339"/>
                  <a:gd name="T63" fmla="*/ 21 h 2160"/>
                  <a:gd name="T64" fmla="*/ 546 w 2339"/>
                  <a:gd name="T65" fmla="*/ 40 h 2160"/>
                  <a:gd name="T66" fmla="*/ 565 w 2339"/>
                  <a:gd name="T67" fmla="*/ 42 h 2160"/>
                  <a:gd name="T68" fmla="*/ 584 w 2339"/>
                  <a:gd name="T69" fmla="*/ 64 h 2160"/>
                  <a:gd name="T70" fmla="*/ 577 w 2339"/>
                  <a:gd name="T71" fmla="*/ 87 h 2160"/>
                  <a:gd name="T72" fmla="*/ 570 w 2339"/>
                  <a:gd name="T73" fmla="*/ 115 h 2160"/>
                  <a:gd name="T74" fmla="*/ 577 w 2339"/>
                  <a:gd name="T75" fmla="*/ 172 h 2160"/>
                  <a:gd name="T76" fmla="*/ 563 w 2339"/>
                  <a:gd name="T77" fmla="*/ 184 h 2160"/>
                  <a:gd name="T78" fmla="*/ 544 w 2339"/>
                  <a:gd name="T79" fmla="*/ 207 h 2160"/>
                  <a:gd name="T80" fmla="*/ 553 w 2339"/>
                  <a:gd name="T81" fmla="*/ 235 h 2160"/>
                  <a:gd name="T82" fmla="*/ 565 w 2339"/>
                  <a:gd name="T83" fmla="*/ 332 h 2160"/>
                  <a:gd name="T84" fmla="*/ 549 w 2339"/>
                  <a:gd name="T85" fmla="*/ 346 h 2160"/>
                  <a:gd name="T86" fmla="*/ 487 w 2339"/>
                  <a:gd name="T87" fmla="*/ 358 h 2160"/>
                  <a:gd name="T88" fmla="*/ 447 w 2339"/>
                  <a:gd name="T89" fmla="*/ 379 h 2160"/>
                  <a:gd name="T90" fmla="*/ 433 w 2339"/>
                  <a:gd name="T91" fmla="*/ 424 h 2160"/>
                  <a:gd name="T92" fmla="*/ 414 w 2339"/>
                  <a:gd name="T93" fmla="*/ 457 h 2160"/>
                  <a:gd name="T94" fmla="*/ 384 w 2339"/>
                  <a:gd name="T95" fmla="*/ 473 h 2160"/>
                  <a:gd name="T96" fmla="*/ 360 w 2339"/>
                  <a:gd name="T97" fmla="*/ 476 h 2160"/>
                  <a:gd name="T98" fmla="*/ 318 w 2339"/>
                  <a:gd name="T99" fmla="*/ 461 h 2160"/>
                  <a:gd name="T100" fmla="*/ 101 w 2339"/>
                  <a:gd name="T101" fmla="*/ 532 h 2160"/>
                  <a:gd name="T102" fmla="*/ 85 w 2339"/>
                  <a:gd name="T103" fmla="*/ 520 h 2160"/>
                  <a:gd name="T104" fmla="*/ 64 w 2339"/>
                  <a:gd name="T105" fmla="*/ 513 h 2160"/>
                  <a:gd name="T106" fmla="*/ 40 w 2339"/>
                  <a:gd name="T107" fmla="*/ 508 h 2160"/>
                  <a:gd name="T108" fmla="*/ 9 w 2339"/>
                  <a:gd name="T109" fmla="*/ 398 h 2160"/>
                  <a:gd name="T110" fmla="*/ 0 w 2339"/>
                  <a:gd name="T111" fmla="*/ 308 h 2160"/>
                  <a:gd name="T112" fmla="*/ 9 w 2339"/>
                  <a:gd name="T113" fmla="*/ 264 h 216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339" h="2160">
                    <a:moveTo>
                      <a:pt x="94" y="1029"/>
                    </a:moveTo>
                    <a:lnTo>
                      <a:pt x="217" y="1009"/>
                    </a:lnTo>
                    <a:lnTo>
                      <a:pt x="273" y="1009"/>
                    </a:lnTo>
                    <a:lnTo>
                      <a:pt x="330" y="1009"/>
                    </a:lnTo>
                    <a:lnTo>
                      <a:pt x="453" y="990"/>
                    </a:lnTo>
                    <a:lnTo>
                      <a:pt x="576" y="981"/>
                    </a:lnTo>
                    <a:lnTo>
                      <a:pt x="840" y="981"/>
                    </a:lnTo>
                    <a:lnTo>
                      <a:pt x="905" y="934"/>
                    </a:lnTo>
                    <a:lnTo>
                      <a:pt x="934" y="906"/>
                    </a:lnTo>
                    <a:lnTo>
                      <a:pt x="971" y="886"/>
                    </a:lnTo>
                    <a:lnTo>
                      <a:pt x="952" y="877"/>
                    </a:lnTo>
                    <a:lnTo>
                      <a:pt x="934" y="868"/>
                    </a:lnTo>
                    <a:lnTo>
                      <a:pt x="905" y="849"/>
                    </a:lnTo>
                    <a:lnTo>
                      <a:pt x="895" y="830"/>
                    </a:lnTo>
                    <a:lnTo>
                      <a:pt x="895" y="812"/>
                    </a:lnTo>
                    <a:lnTo>
                      <a:pt x="877" y="802"/>
                    </a:lnTo>
                    <a:lnTo>
                      <a:pt x="840" y="802"/>
                    </a:lnTo>
                    <a:lnTo>
                      <a:pt x="840" y="812"/>
                    </a:lnTo>
                    <a:lnTo>
                      <a:pt x="830" y="812"/>
                    </a:lnTo>
                    <a:lnTo>
                      <a:pt x="820" y="812"/>
                    </a:lnTo>
                    <a:lnTo>
                      <a:pt x="801" y="812"/>
                    </a:lnTo>
                    <a:lnTo>
                      <a:pt x="792" y="802"/>
                    </a:lnTo>
                    <a:lnTo>
                      <a:pt x="783" y="773"/>
                    </a:lnTo>
                    <a:lnTo>
                      <a:pt x="773" y="821"/>
                    </a:lnTo>
                    <a:lnTo>
                      <a:pt x="764" y="839"/>
                    </a:lnTo>
                    <a:lnTo>
                      <a:pt x="754" y="859"/>
                    </a:lnTo>
                    <a:lnTo>
                      <a:pt x="726" y="877"/>
                    </a:lnTo>
                    <a:lnTo>
                      <a:pt x="707" y="877"/>
                    </a:lnTo>
                    <a:lnTo>
                      <a:pt x="688" y="868"/>
                    </a:lnTo>
                    <a:lnTo>
                      <a:pt x="688" y="812"/>
                    </a:lnTo>
                    <a:lnTo>
                      <a:pt x="641" y="821"/>
                    </a:lnTo>
                    <a:lnTo>
                      <a:pt x="584" y="821"/>
                    </a:lnTo>
                    <a:lnTo>
                      <a:pt x="576" y="812"/>
                    </a:lnTo>
                    <a:lnTo>
                      <a:pt x="594" y="792"/>
                    </a:lnTo>
                    <a:lnTo>
                      <a:pt x="603" y="765"/>
                    </a:lnTo>
                    <a:lnTo>
                      <a:pt x="566" y="755"/>
                    </a:lnTo>
                    <a:lnTo>
                      <a:pt x="529" y="745"/>
                    </a:lnTo>
                    <a:lnTo>
                      <a:pt x="529" y="726"/>
                    </a:lnTo>
                    <a:lnTo>
                      <a:pt x="529" y="708"/>
                    </a:lnTo>
                    <a:lnTo>
                      <a:pt x="537" y="689"/>
                    </a:lnTo>
                    <a:lnTo>
                      <a:pt x="584" y="651"/>
                    </a:lnTo>
                    <a:lnTo>
                      <a:pt x="660" y="632"/>
                    </a:lnTo>
                    <a:lnTo>
                      <a:pt x="632" y="585"/>
                    </a:lnTo>
                    <a:lnTo>
                      <a:pt x="623" y="557"/>
                    </a:lnTo>
                    <a:lnTo>
                      <a:pt x="623" y="538"/>
                    </a:lnTo>
                    <a:lnTo>
                      <a:pt x="632" y="528"/>
                    </a:lnTo>
                    <a:lnTo>
                      <a:pt x="660" y="519"/>
                    </a:lnTo>
                    <a:lnTo>
                      <a:pt x="697" y="519"/>
                    </a:lnTo>
                    <a:lnTo>
                      <a:pt x="717" y="519"/>
                    </a:lnTo>
                    <a:lnTo>
                      <a:pt x="745" y="538"/>
                    </a:lnTo>
                    <a:lnTo>
                      <a:pt x="745" y="510"/>
                    </a:lnTo>
                    <a:lnTo>
                      <a:pt x="736" y="481"/>
                    </a:lnTo>
                    <a:lnTo>
                      <a:pt x="736" y="453"/>
                    </a:lnTo>
                    <a:lnTo>
                      <a:pt x="745" y="415"/>
                    </a:lnTo>
                    <a:lnTo>
                      <a:pt x="764" y="397"/>
                    </a:lnTo>
                    <a:lnTo>
                      <a:pt x="783" y="387"/>
                    </a:lnTo>
                    <a:lnTo>
                      <a:pt x="811" y="387"/>
                    </a:lnTo>
                    <a:lnTo>
                      <a:pt x="840" y="397"/>
                    </a:lnTo>
                    <a:lnTo>
                      <a:pt x="868" y="425"/>
                    </a:lnTo>
                    <a:lnTo>
                      <a:pt x="877" y="434"/>
                    </a:lnTo>
                    <a:lnTo>
                      <a:pt x="895" y="434"/>
                    </a:lnTo>
                    <a:lnTo>
                      <a:pt x="915" y="406"/>
                    </a:lnTo>
                    <a:lnTo>
                      <a:pt x="943" y="368"/>
                    </a:lnTo>
                    <a:lnTo>
                      <a:pt x="981" y="350"/>
                    </a:lnTo>
                    <a:lnTo>
                      <a:pt x="1009" y="330"/>
                    </a:lnTo>
                    <a:lnTo>
                      <a:pt x="1047" y="350"/>
                    </a:lnTo>
                    <a:lnTo>
                      <a:pt x="1112" y="264"/>
                    </a:lnTo>
                    <a:lnTo>
                      <a:pt x="1188" y="189"/>
                    </a:lnTo>
                    <a:lnTo>
                      <a:pt x="1282" y="133"/>
                    </a:lnTo>
                    <a:lnTo>
                      <a:pt x="1330" y="104"/>
                    </a:lnTo>
                    <a:lnTo>
                      <a:pt x="1386" y="86"/>
                    </a:lnTo>
                    <a:lnTo>
                      <a:pt x="1405" y="57"/>
                    </a:lnTo>
                    <a:lnTo>
                      <a:pt x="1424" y="39"/>
                    </a:lnTo>
                    <a:lnTo>
                      <a:pt x="1462" y="19"/>
                    </a:lnTo>
                    <a:lnTo>
                      <a:pt x="1490" y="0"/>
                    </a:lnTo>
                    <a:lnTo>
                      <a:pt x="1490" y="19"/>
                    </a:lnTo>
                    <a:lnTo>
                      <a:pt x="1471" y="19"/>
                    </a:lnTo>
                    <a:lnTo>
                      <a:pt x="1462" y="29"/>
                    </a:lnTo>
                    <a:lnTo>
                      <a:pt x="1443" y="39"/>
                    </a:lnTo>
                    <a:lnTo>
                      <a:pt x="1424" y="66"/>
                    </a:lnTo>
                    <a:lnTo>
                      <a:pt x="1433" y="66"/>
                    </a:lnTo>
                    <a:lnTo>
                      <a:pt x="1443" y="66"/>
                    </a:lnTo>
                    <a:lnTo>
                      <a:pt x="1480" y="57"/>
                    </a:lnTo>
                    <a:lnTo>
                      <a:pt x="1519" y="47"/>
                    </a:lnTo>
                    <a:lnTo>
                      <a:pt x="1594" y="39"/>
                    </a:lnTo>
                    <a:lnTo>
                      <a:pt x="1792" y="29"/>
                    </a:lnTo>
                    <a:lnTo>
                      <a:pt x="1886" y="29"/>
                    </a:lnTo>
                    <a:lnTo>
                      <a:pt x="1981" y="47"/>
                    </a:lnTo>
                    <a:lnTo>
                      <a:pt x="2028" y="19"/>
                    </a:lnTo>
                    <a:lnTo>
                      <a:pt x="2085" y="0"/>
                    </a:lnTo>
                    <a:lnTo>
                      <a:pt x="2085" y="19"/>
                    </a:lnTo>
                    <a:lnTo>
                      <a:pt x="2056" y="19"/>
                    </a:lnTo>
                    <a:lnTo>
                      <a:pt x="2038" y="29"/>
                    </a:lnTo>
                    <a:lnTo>
                      <a:pt x="2009" y="57"/>
                    </a:lnTo>
                    <a:lnTo>
                      <a:pt x="2046" y="76"/>
                    </a:lnTo>
                    <a:lnTo>
                      <a:pt x="2085" y="86"/>
                    </a:lnTo>
                    <a:lnTo>
                      <a:pt x="2122" y="104"/>
                    </a:lnTo>
                    <a:lnTo>
                      <a:pt x="2159" y="133"/>
                    </a:lnTo>
                    <a:lnTo>
                      <a:pt x="2188" y="160"/>
                    </a:lnTo>
                    <a:lnTo>
                      <a:pt x="2226" y="189"/>
                    </a:lnTo>
                    <a:lnTo>
                      <a:pt x="2245" y="180"/>
                    </a:lnTo>
                    <a:lnTo>
                      <a:pt x="2263" y="170"/>
                    </a:lnTo>
                    <a:lnTo>
                      <a:pt x="2301" y="180"/>
                    </a:lnTo>
                    <a:lnTo>
                      <a:pt x="2320" y="217"/>
                    </a:lnTo>
                    <a:lnTo>
                      <a:pt x="2339" y="255"/>
                    </a:lnTo>
                    <a:lnTo>
                      <a:pt x="2339" y="293"/>
                    </a:lnTo>
                    <a:lnTo>
                      <a:pt x="2330" y="330"/>
                    </a:lnTo>
                    <a:lnTo>
                      <a:pt x="2310" y="350"/>
                    </a:lnTo>
                    <a:lnTo>
                      <a:pt x="2301" y="368"/>
                    </a:lnTo>
                    <a:lnTo>
                      <a:pt x="2292" y="415"/>
                    </a:lnTo>
                    <a:lnTo>
                      <a:pt x="2282" y="462"/>
                    </a:lnTo>
                    <a:lnTo>
                      <a:pt x="2273" y="510"/>
                    </a:lnTo>
                    <a:lnTo>
                      <a:pt x="2310" y="679"/>
                    </a:lnTo>
                    <a:lnTo>
                      <a:pt x="2310" y="689"/>
                    </a:lnTo>
                    <a:lnTo>
                      <a:pt x="2301" y="708"/>
                    </a:lnTo>
                    <a:lnTo>
                      <a:pt x="2282" y="726"/>
                    </a:lnTo>
                    <a:lnTo>
                      <a:pt x="2254" y="736"/>
                    </a:lnTo>
                    <a:lnTo>
                      <a:pt x="2226" y="755"/>
                    </a:lnTo>
                    <a:lnTo>
                      <a:pt x="2179" y="792"/>
                    </a:lnTo>
                    <a:lnTo>
                      <a:pt x="2179" y="830"/>
                    </a:lnTo>
                    <a:lnTo>
                      <a:pt x="2188" y="868"/>
                    </a:lnTo>
                    <a:lnTo>
                      <a:pt x="2197" y="906"/>
                    </a:lnTo>
                    <a:lnTo>
                      <a:pt x="2216" y="943"/>
                    </a:lnTo>
                    <a:lnTo>
                      <a:pt x="2235" y="1037"/>
                    </a:lnTo>
                    <a:lnTo>
                      <a:pt x="2245" y="1141"/>
                    </a:lnTo>
                    <a:lnTo>
                      <a:pt x="2263" y="1330"/>
                    </a:lnTo>
                    <a:lnTo>
                      <a:pt x="2245" y="1348"/>
                    </a:lnTo>
                    <a:lnTo>
                      <a:pt x="2235" y="1368"/>
                    </a:lnTo>
                    <a:lnTo>
                      <a:pt x="2197" y="1387"/>
                    </a:lnTo>
                    <a:lnTo>
                      <a:pt x="2150" y="1405"/>
                    </a:lnTo>
                    <a:lnTo>
                      <a:pt x="2093" y="1415"/>
                    </a:lnTo>
                    <a:lnTo>
                      <a:pt x="1952" y="1434"/>
                    </a:lnTo>
                    <a:lnTo>
                      <a:pt x="1886" y="1434"/>
                    </a:lnTo>
                    <a:lnTo>
                      <a:pt x="1811" y="1424"/>
                    </a:lnTo>
                    <a:lnTo>
                      <a:pt x="1792" y="1518"/>
                    </a:lnTo>
                    <a:lnTo>
                      <a:pt x="1782" y="1565"/>
                    </a:lnTo>
                    <a:lnTo>
                      <a:pt x="1764" y="1604"/>
                    </a:lnTo>
                    <a:lnTo>
                      <a:pt x="1735" y="1698"/>
                    </a:lnTo>
                    <a:lnTo>
                      <a:pt x="1717" y="1745"/>
                    </a:lnTo>
                    <a:lnTo>
                      <a:pt x="1688" y="1792"/>
                    </a:lnTo>
                    <a:lnTo>
                      <a:pt x="1660" y="1830"/>
                    </a:lnTo>
                    <a:lnTo>
                      <a:pt x="1623" y="1858"/>
                    </a:lnTo>
                    <a:lnTo>
                      <a:pt x="1584" y="1886"/>
                    </a:lnTo>
                    <a:lnTo>
                      <a:pt x="1537" y="1896"/>
                    </a:lnTo>
                    <a:lnTo>
                      <a:pt x="1509" y="1906"/>
                    </a:lnTo>
                    <a:lnTo>
                      <a:pt x="1480" y="1906"/>
                    </a:lnTo>
                    <a:lnTo>
                      <a:pt x="1443" y="1906"/>
                    </a:lnTo>
                    <a:lnTo>
                      <a:pt x="1424" y="1915"/>
                    </a:lnTo>
                    <a:lnTo>
                      <a:pt x="1339" y="1886"/>
                    </a:lnTo>
                    <a:lnTo>
                      <a:pt x="1273" y="1849"/>
                    </a:lnTo>
                    <a:lnTo>
                      <a:pt x="1198" y="1802"/>
                    </a:lnTo>
                    <a:lnTo>
                      <a:pt x="1141" y="1745"/>
                    </a:lnTo>
                    <a:lnTo>
                      <a:pt x="406" y="2131"/>
                    </a:lnTo>
                    <a:lnTo>
                      <a:pt x="358" y="2160"/>
                    </a:lnTo>
                    <a:lnTo>
                      <a:pt x="349" y="2113"/>
                    </a:lnTo>
                    <a:lnTo>
                      <a:pt x="339" y="2084"/>
                    </a:lnTo>
                    <a:lnTo>
                      <a:pt x="349" y="2056"/>
                    </a:lnTo>
                    <a:lnTo>
                      <a:pt x="302" y="2056"/>
                    </a:lnTo>
                    <a:lnTo>
                      <a:pt x="255" y="2056"/>
                    </a:lnTo>
                    <a:lnTo>
                      <a:pt x="208" y="2056"/>
                    </a:lnTo>
                    <a:lnTo>
                      <a:pt x="188" y="2047"/>
                    </a:lnTo>
                    <a:lnTo>
                      <a:pt x="161" y="2037"/>
                    </a:lnTo>
                    <a:lnTo>
                      <a:pt x="94" y="1820"/>
                    </a:lnTo>
                    <a:lnTo>
                      <a:pt x="57" y="1708"/>
                    </a:lnTo>
                    <a:lnTo>
                      <a:pt x="38" y="1594"/>
                    </a:lnTo>
                    <a:lnTo>
                      <a:pt x="18" y="1471"/>
                    </a:lnTo>
                    <a:lnTo>
                      <a:pt x="9" y="1358"/>
                    </a:lnTo>
                    <a:lnTo>
                      <a:pt x="0" y="1236"/>
                    </a:lnTo>
                    <a:lnTo>
                      <a:pt x="0" y="1113"/>
                    </a:lnTo>
                    <a:lnTo>
                      <a:pt x="9" y="1076"/>
                    </a:lnTo>
                    <a:lnTo>
                      <a:pt x="38" y="1057"/>
                    </a:lnTo>
                    <a:lnTo>
                      <a:pt x="94" y="10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Freeform 67">
                <a:extLst>
                  <a:ext uri="{FF2B5EF4-FFF2-40B4-BE49-F238E27FC236}">
                    <a16:creationId xmlns:a16="http://schemas.microsoft.com/office/drawing/2014/main" id="{F8F0264A-3A73-4F0F-BB37-C8E612352A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6" y="578"/>
                <a:ext cx="68" cy="249"/>
              </a:xfrm>
              <a:custGeom>
                <a:avLst/>
                <a:gdLst>
                  <a:gd name="T0" fmla="*/ 21 w 274"/>
                  <a:gd name="T1" fmla="*/ 4 h 998"/>
                  <a:gd name="T2" fmla="*/ 45 w 274"/>
                  <a:gd name="T3" fmla="*/ 2 h 998"/>
                  <a:gd name="T4" fmla="*/ 68 w 274"/>
                  <a:gd name="T5" fmla="*/ 0 h 998"/>
                  <a:gd name="T6" fmla="*/ 63 w 274"/>
                  <a:gd name="T7" fmla="*/ 52 h 998"/>
                  <a:gd name="T8" fmla="*/ 63 w 274"/>
                  <a:gd name="T9" fmla="*/ 106 h 998"/>
                  <a:gd name="T10" fmla="*/ 66 w 274"/>
                  <a:gd name="T11" fmla="*/ 237 h 998"/>
                  <a:gd name="T12" fmla="*/ 68 w 274"/>
                  <a:gd name="T13" fmla="*/ 245 h 998"/>
                  <a:gd name="T14" fmla="*/ 68 w 274"/>
                  <a:gd name="T15" fmla="*/ 249 h 998"/>
                  <a:gd name="T16" fmla="*/ 54 w 274"/>
                  <a:gd name="T17" fmla="*/ 249 h 998"/>
                  <a:gd name="T18" fmla="*/ 37 w 274"/>
                  <a:gd name="T19" fmla="*/ 247 h 998"/>
                  <a:gd name="T20" fmla="*/ 28 w 274"/>
                  <a:gd name="T21" fmla="*/ 219 h 998"/>
                  <a:gd name="T22" fmla="*/ 21 w 274"/>
                  <a:gd name="T23" fmla="*/ 190 h 998"/>
                  <a:gd name="T24" fmla="*/ 14 w 274"/>
                  <a:gd name="T25" fmla="*/ 162 h 998"/>
                  <a:gd name="T26" fmla="*/ 7 w 274"/>
                  <a:gd name="T27" fmla="*/ 134 h 998"/>
                  <a:gd name="T28" fmla="*/ 2 w 274"/>
                  <a:gd name="T29" fmla="*/ 87 h 998"/>
                  <a:gd name="T30" fmla="*/ 0 w 274"/>
                  <a:gd name="T31" fmla="*/ 42 h 998"/>
                  <a:gd name="T32" fmla="*/ 0 w 274"/>
                  <a:gd name="T33" fmla="*/ 30 h 998"/>
                  <a:gd name="T34" fmla="*/ 2 w 274"/>
                  <a:gd name="T35" fmla="*/ 16 h 998"/>
                  <a:gd name="T36" fmla="*/ 5 w 274"/>
                  <a:gd name="T37" fmla="*/ 12 h 998"/>
                  <a:gd name="T38" fmla="*/ 9 w 274"/>
                  <a:gd name="T39" fmla="*/ 7 h 998"/>
                  <a:gd name="T40" fmla="*/ 14 w 274"/>
                  <a:gd name="T41" fmla="*/ 4 h 998"/>
                  <a:gd name="T42" fmla="*/ 21 w 274"/>
                  <a:gd name="T43" fmla="*/ 4 h 99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274" h="998">
                    <a:moveTo>
                      <a:pt x="84" y="18"/>
                    </a:moveTo>
                    <a:lnTo>
                      <a:pt x="180" y="8"/>
                    </a:lnTo>
                    <a:lnTo>
                      <a:pt x="274" y="0"/>
                    </a:lnTo>
                    <a:lnTo>
                      <a:pt x="255" y="207"/>
                    </a:lnTo>
                    <a:lnTo>
                      <a:pt x="255" y="423"/>
                    </a:lnTo>
                    <a:lnTo>
                      <a:pt x="264" y="951"/>
                    </a:lnTo>
                    <a:lnTo>
                      <a:pt x="274" y="980"/>
                    </a:lnTo>
                    <a:lnTo>
                      <a:pt x="274" y="998"/>
                    </a:lnTo>
                    <a:lnTo>
                      <a:pt x="217" y="998"/>
                    </a:lnTo>
                    <a:lnTo>
                      <a:pt x="151" y="990"/>
                    </a:lnTo>
                    <a:lnTo>
                      <a:pt x="113" y="877"/>
                    </a:lnTo>
                    <a:lnTo>
                      <a:pt x="84" y="763"/>
                    </a:lnTo>
                    <a:lnTo>
                      <a:pt x="57" y="650"/>
                    </a:lnTo>
                    <a:lnTo>
                      <a:pt x="29" y="536"/>
                    </a:lnTo>
                    <a:lnTo>
                      <a:pt x="10" y="348"/>
                    </a:lnTo>
                    <a:lnTo>
                      <a:pt x="0" y="169"/>
                    </a:lnTo>
                    <a:lnTo>
                      <a:pt x="0" y="122"/>
                    </a:lnTo>
                    <a:lnTo>
                      <a:pt x="10" y="65"/>
                    </a:lnTo>
                    <a:lnTo>
                      <a:pt x="19" y="47"/>
                    </a:lnTo>
                    <a:lnTo>
                      <a:pt x="37" y="28"/>
                    </a:lnTo>
                    <a:lnTo>
                      <a:pt x="57" y="18"/>
                    </a:lnTo>
                    <a:lnTo>
                      <a:pt x="84" y="18"/>
                    </a:lnTo>
                    <a:close/>
                  </a:path>
                </a:pathLst>
              </a:custGeom>
              <a:solidFill>
                <a:srgbClr val="C56E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Freeform 68">
                <a:extLst>
                  <a:ext uri="{FF2B5EF4-FFF2-40B4-BE49-F238E27FC236}">
                    <a16:creationId xmlns:a16="http://schemas.microsoft.com/office/drawing/2014/main" id="{DC1700E6-9CE0-4D5B-85B2-A0155D1065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6" y="573"/>
                <a:ext cx="120" cy="257"/>
              </a:xfrm>
              <a:custGeom>
                <a:avLst/>
                <a:gdLst>
                  <a:gd name="T0" fmla="*/ 2 w 481"/>
                  <a:gd name="T1" fmla="*/ 7 h 1028"/>
                  <a:gd name="T2" fmla="*/ 24 w 481"/>
                  <a:gd name="T3" fmla="*/ 3 h 1028"/>
                  <a:gd name="T4" fmla="*/ 47 w 481"/>
                  <a:gd name="T5" fmla="*/ 0 h 1028"/>
                  <a:gd name="T6" fmla="*/ 82 w 481"/>
                  <a:gd name="T7" fmla="*/ 0 h 1028"/>
                  <a:gd name="T8" fmla="*/ 120 w 481"/>
                  <a:gd name="T9" fmla="*/ 0 h 1028"/>
                  <a:gd name="T10" fmla="*/ 92 w 481"/>
                  <a:gd name="T11" fmla="*/ 36 h 1028"/>
                  <a:gd name="T12" fmla="*/ 66 w 481"/>
                  <a:gd name="T13" fmla="*/ 73 h 1028"/>
                  <a:gd name="T14" fmla="*/ 45 w 481"/>
                  <a:gd name="T15" fmla="*/ 113 h 1028"/>
                  <a:gd name="T16" fmla="*/ 26 w 481"/>
                  <a:gd name="T17" fmla="*/ 153 h 1028"/>
                  <a:gd name="T18" fmla="*/ 24 w 481"/>
                  <a:gd name="T19" fmla="*/ 156 h 1028"/>
                  <a:gd name="T20" fmla="*/ 12 w 481"/>
                  <a:gd name="T21" fmla="*/ 205 h 1028"/>
                  <a:gd name="T22" fmla="*/ 7 w 481"/>
                  <a:gd name="T23" fmla="*/ 231 h 1028"/>
                  <a:gd name="T24" fmla="*/ 7 w 481"/>
                  <a:gd name="T25" fmla="*/ 257 h 1028"/>
                  <a:gd name="T26" fmla="*/ 5 w 481"/>
                  <a:gd name="T27" fmla="*/ 257 h 1028"/>
                  <a:gd name="T28" fmla="*/ 2 w 481"/>
                  <a:gd name="T29" fmla="*/ 248 h 1028"/>
                  <a:gd name="T30" fmla="*/ 0 w 481"/>
                  <a:gd name="T31" fmla="*/ 208 h 1028"/>
                  <a:gd name="T32" fmla="*/ 0 w 481"/>
                  <a:gd name="T33" fmla="*/ 109 h 1028"/>
                  <a:gd name="T34" fmla="*/ 0 w 481"/>
                  <a:gd name="T35" fmla="*/ 33 h 1028"/>
                  <a:gd name="T36" fmla="*/ 2 w 481"/>
                  <a:gd name="T37" fmla="*/ 7 h 102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81" h="1028">
                    <a:moveTo>
                      <a:pt x="10" y="28"/>
                    </a:moveTo>
                    <a:lnTo>
                      <a:pt x="95" y="10"/>
                    </a:lnTo>
                    <a:lnTo>
                      <a:pt x="189" y="0"/>
                    </a:lnTo>
                    <a:lnTo>
                      <a:pt x="330" y="0"/>
                    </a:lnTo>
                    <a:lnTo>
                      <a:pt x="481" y="0"/>
                    </a:lnTo>
                    <a:lnTo>
                      <a:pt x="368" y="142"/>
                    </a:lnTo>
                    <a:lnTo>
                      <a:pt x="265" y="292"/>
                    </a:lnTo>
                    <a:lnTo>
                      <a:pt x="179" y="453"/>
                    </a:lnTo>
                    <a:lnTo>
                      <a:pt x="104" y="613"/>
                    </a:lnTo>
                    <a:lnTo>
                      <a:pt x="95" y="623"/>
                    </a:lnTo>
                    <a:lnTo>
                      <a:pt x="47" y="821"/>
                    </a:lnTo>
                    <a:lnTo>
                      <a:pt x="28" y="924"/>
                    </a:lnTo>
                    <a:lnTo>
                      <a:pt x="28" y="1028"/>
                    </a:lnTo>
                    <a:lnTo>
                      <a:pt x="19" y="1028"/>
                    </a:lnTo>
                    <a:lnTo>
                      <a:pt x="10" y="991"/>
                    </a:lnTo>
                    <a:lnTo>
                      <a:pt x="0" y="830"/>
                    </a:lnTo>
                    <a:lnTo>
                      <a:pt x="0" y="435"/>
                    </a:lnTo>
                    <a:lnTo>
                      <a:pt x="0" y="132"/>
                    </a:lnTo>
                    <a:lnTo>
                      <a:pt x="10" y="28"/>
                    </a:lnTo>
                    <a:close/>
                  </a:path>
                </a:pathLst>
              </a:custGeom>
              <a:solidFill>
                <a:srgbClr val="7C4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Freeform 69">
                <a:extLst>
                  <a:ext uri="{FF2B5EF4-FFF2-40B4-BE49-F238E27FC236}">
                    <a16:creationId xmlns:a16="http://schemas.microsoft.com/office/drawing/2014/main" id="{C9695CF5-C151-4BE0-AF91-643C6BEFE3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1" y="549"/>
                <a:ext cx="353" cy="300"/>
              </a:xfrm>
              <a:custGeom>
                <a:avLst/>
                <a:gdLst>
                  <a:gd name="T0" fmla="*/ 33 w 1414"/>
                  <a:gd name="T1" fmla="*/ 146 h 1198"/>
                  <a:gd name="T2" fmla="*/ 59 w 1414"/>
                  <a:gd name="T3" fmla="*/ 97 h 1198"/>
                  <a:gd name="T4" fmla="*/ 89 w 1414"/>
                  <a:gd name="T5" fmla="*/ 52 h 1198"/>
                  <a:gd name="T6" fmla="*/ 130 w 1414"/>
                  <a:gd name="T7" fmla="*/ 14 h 1198"/>
                  <a:gd name="T8" fmla="*/ 153 w 1414"/>
                  <a:gd name="T9" fmla="*/ 0 h 1198"/>
                  <a:gd name="T10" fmla="*/ 160 w 1414"/>
                  <a:gd name="T11" fmla="*/ 7 h 1198"/>
                  <a:gd name="T12" fmla="*/ 146 w 1414"/>
                  <a:gd name="T13" fmla="*/ 26 h 1198"/>
                  <a:gd name="T14" fmla="*/ 156 w 1414"/>
                  <a:gd name="T15" fmla="*/ 38 h 1198"/>
                  <a:gd name="T16" fmla="*/ 170 w 1414"/>
                  <a:gd name="T17" fmla="*/ 42 h 1198"/>
                  <a:gd name="T18" fmla="*/ 179 w 1414"/>
                  <a:gd name="T19" fmla="*/ 50 h 1198"/>
                  <a:gd name="T20" fmla="*/ 179 w 1414"/>
                  <a:gd name="T21" fmla="*/ 57 h 1198"/>
                  <a:gd name="T22" fmla="*/ 172 w 1414"/>
                  <a:gd name="T23" fmla="*/ 68 h 1198"/>
                  <a:gd name="T24" fmla="*/ 177 w 1414"/>
                  <a:gd name="T25" fmla="*/ 78 h 1198"/>
                  <a:gd name="T26" fmla="*/ 191 w 1414"/>
                  <a:gd name="T27" fmla="*/ 90 h 1198"/>
                  <a:gd name="T28" fmla="*/ 198 w 1414"/>
                  <a:gd name="T29" fmla="*/ 90 h 1198"/>
                  <a:gd name="T30" fmla="*/ 200 w 1414"/>
                  <a:gd name="T31" fmla="*/ 85 h 1198"/>
                  <a:gd name="T32" fmla="*/ 214 w 1414"/>
                  <a:gd name="T33" fmla="*/ 78 h 1198"/>
                  <a:gd name="T34" fmla="*/ 233 w 1414"/>
                  <a:gd name="T35" fmla="*/ 78 h 1198"/>
                  <a:gd name="T36" fmla="*/ 242 w 1414"/>
                  <a:gd name="T37" fmla="*/ 94 h 1198"/>
                  <a:gd name="T38" fmla="*/ 233 w 1414"/>
                  <a:gd name="T39" fmla="*/ 104 h 1198"/>
                  <a:gd name="T40" fmla="*/ 233 w 1414"/>
                  <a:gd name="T41" fmla="*/ 116 h 1198"/>
                  <a:gd name="T42" fmla="*/ 235 w 1414"/>
                  <a:gd name="T43" fmla="*/ 132 h 1198"/>
                  <a:gd name="T44" fmla="*/ 238 w 1414"/>
                  <a:gd name="T45" fmla="*/ 144 h 1198"/>
                  <a:gd name="T46" fmla="*/ 238 w 1414"/>
                  <a:gd name="T47" fmla="*/ 154 h 1198"/>
                  <a:gd name="T48" fmla="*/ 228 w 1414"/>
                  <a:gd name="T49" fmla="*/ 165 h 1198"/>
                  <a:gd name="T50" fmla="*/ 228 w 1414"/>
                  <a:gd name="T51" fmla="*/ 173 h 1198"/>
                  <a:gd name="T52" fmla="*/ 235 w 1414"/>
                  <a:gd name="T53" fmla="*/ 168 h 1198"/>
                  <a:gd name="T54" fmla="*/ 240 w 1414"/>
                  <a:gd name="T55" fmla="*/ 173 h 1198"/>
                  <a:gd name="T56" fmla="*/ 249 w 1414"/>
                  <a:gd name="T57" fmla="*/ 182 h 1198"/>
                  <a:gd name="T58" fmla="*/ 266 w 1414"/>
                  <a:gd name="T59" fmla="*/ 175 h 1198"/>
                  <a:gd name="T60" fmla="*/ 266 w 1414"/>
                  <a:gd name="T61" fmla="*/ 165 h 1198"/>
                  <a:gd name="T62" fmla="*/ 254 w 1414"/>
                  <a:gd name="T63" fmla="*/ 156 h 1198"/>
                  <a:gd name="T64" fmla="*/ 247 w 1414"/>
                  <a:gd name="T65" fmla="*/ 156 h 1198"/>
                  <a:gd name="T66" fmla="*/ 254 w 1414"/>
                  <a:gd name="T67" fmla="*/ 154 h 1198"/>
                  <a:gd name="T68" fmla="*/ 271 w 1414"/>
                  <a:gd name="T69" fmla="*/ 146 h 1198"/>
                  <a:gd name="T70" fmla="*/ 278 w 1414"/>
                  <a:gd name="T71" fmla="*/ 132 h 1198"/>
                  <a:gd name="T72" fmla="*/ 273 w 1414"/>
                  <a:gd name="T73" fmla="*/ 121 h 1198"/>
                  <a:gd name="T74" fmla="*/ 261 w 1414"/>
                  <a:gd name="T75" fmla="*/ 116 h 1198"/>
                  <a:gd name="T76" fmla="*/ 242 w 1414"/>
                  <a:gd name="T77" fmla="*/ 125 h 1198"/>
                  <a:gd name="T78" fmla="*/ 240 w 1414"/>
                  <a:gd name="T79" fmla="*/ 113 h 1198"/>
                  <a:gd name="T80" fmla="*/ 273 w 1414"/>
                  <a:gd name="T81" fmla="*/ 104 h 1198"/>
                  <a:gd name="T82" fmla="*/ 304 w 1414"/>
                  <a:gd name="T83" fmla="*/ 99 h 1198"/>
                  <a:gd name="T84" fmla="*/ 325 w 1414"/>
                  <a:gd name="T85" fmla="*/ 94 h 1198"/>
                  <a:gd name="T86" fmla="*/ 353 w 1414"/>
                  <a:gd name="T87" fmla="*/ 87 h 1198"/>
                  <a:gd name="T88" fmla="*/ 351 w 1414"/>
                  <a:gd name="T89" fmla="*/ 146 h 1198"/>
                  <a:gd name="T90" fmla="*/ 341 w 1414"/>
                  <a:gd name="T91" fmla="*/ 182 h 1198"/>
                  <a:gd name="T92" fmla="*/ 325 w 1414"/>
                  <a:gd name="T93" fmla="*/ 215 h 1198"/>
                  <a:gd name="T94" fmla="*/ 292 w 1414"/>
                  <a:gd name="T95" fmla="*/ 238 h 1198"/>
                  <a:gd name="T96" fmla="*/ 259 w 1414"/>
                  <a:gd name="T97" fmla="*/ 243 h 1198"/>
                  <a:gd name="T98" fmla="*/ 238 w 1414"/>
                  <a:gd name="T99" fmla="*/ 236 h 1198"/>
                  <a:gd name="T100" fmla="*/ 188 w 1414"/>
                  <a:gd name="T101" fmla="*/ 199 h 1198"/>
                  <a:gd name="T102" fmla="*/ 153 w 1414"/>
                  <a:gd name="T103" fmla="*/ 161 h 1198"/>
                  <a:gd name="T104" fmla="*/ 146 w 1414"/>
                  <a:gd name="T105" fmla="*/ 161 h 1198"/>
                  <a:gd name="T106" fmla="*/ 167 w 1414"/>
                  <a:gd name="T107" fmla="*/ 189 h 1198"/>
                  <a:gd name="T108" fmla="*/ 125 w 1414"/>
                  <a:gd name="T109" fmla="*/ 191 h 1198"/>
                  <a:gd name="T110" fmla="*/ 151 w 1414"/>
                  <a:gd name="T111" fmla="*/ 196 h 1198"/>
                  <a:gd name="T112" fmla="*/ 186 w 1414"/>
                  <a:gd name="T113" fmla="*/ 203 h 1198"/>
                  <a:gd name="T114" fmla="*/ 99 w 1414"/>
                  <a:gd name="T115" fmla="*/ 250 h 1198"/>
                  <a:gd name="T116" fmla="*/ 12 w 1414"/>
                  <a:gd name="T117" fmla="*/ 297 h 1198"/>
                  <a:gd name="T118" fmla="*/ 0 w 1414"/>
                  <a:gd name="T119" fmla="*/ 283 h 1198"/>
                  <a:gd name="T120" fmla="*/ 4 w 1414"/>
                  <a:gd name="T121" fmla="*/ 236 h 1198"/>
                  <a:gd name="T122" fmla="*/ 21 w 1414"/>
                  <a:gd name="T123" fmla="*/ 175 h 119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414" h="1198">
                    <a:moveTo>
                      <a:pt x="94" y="689"/>
                    </a:moveTo>
                    <a:lnTo>
                      <a:pt x="132" y="585"/>
                    </a:lnTo>
                    <a:lnTo>
                      <a:pt x="179" y="490"/>
                    </a:lnTo>
                    <a:lnTo>
                      <a:pt x="235" y="386"/>
                    </a:lnTo>
                    <a:lnTo>
                      <a:pt x="292" y="302"/>
                    </a:lnTo>
                    <a:lnTo>
                      <a:pt x="358" y="208"/>
                    </a:lnTo>
                    <a:lnTo>
                      <a:pt x="433" y="132"/>
                    </a:lnTo>
                    <a:lnTo>
                      <a:pt x="519" y="57"/>
                    </a:lnTo>
                    <a:lnTo>
                      <a:pt x="603" y="0"/>
                    </a:lnTo>
                    <a:lnTo>
                      <a:pt x="613" y="0"/>
                    </a:lnTo>
                    <a:lnTo>
                      <a:pt x="623" y="0"/>
                    </a:lnTo>
                    <a:lnTo>
                      <a:pt x="641" y="28"/>
                    </a:lnTo>
                    <a:lnTo>
                      <a:pt x="594" y="75"/>
                    </a:lnTo>
                    <a:lnTo>
                      <a:pt x="584" y="104"/>
                    </a:lnTo>
                    <a:lnTo>
                      <a:pt x="584" y="142"/>
                    </a:lnTo>
                    <a:lnTo>
                      <a:pt x="623" y="151"/>
                    </a:lnTo>
                    <a:lnTo>
                      <a:pt x="660" y="169"/>
                    </a:lnTo>
                    <a:lnTo>
                      <a:pt x="679" y="169"/>
                    </a:lnTo>
                    <a:lnTo>
                      <a:pt x="697" y="179"/>
                    </a:lnTo>
                    <a:lnTo>
                      <a:pt x="717" y="198"/>
                    </a:lnTo>
                    <a:lnTo>
                      <a:pt x="744" y="198"/>
                    </a:lnTo>
                    <a:lnTo>
                      <a:pt x="717" y="226"/>
                    </a:lnTo>
                    <a:lnTo>
                      <a:pt x="697" y="245"/>
                    </a:lnTo>
                    <a:lnTo>
                      <a:pt x="688" y="273"/>
                    </a:lnTo>
                    <a:lnTo>
                      <a:pt x="697" y="292"/>
                    </a:lnTo>
                    <a:lnTo>
                      <a:pt x="707" y="312"/>
                    </a:lnTo>
                    <a:lnTo>
                      <a:pt x="744" y="349"/>
                    </a:lnTo>
                    <a:lnTo>
                      <a:pt x="764" y="359"/>
                    </a:lnTo>
                    <a:lnTo>
                      <a:pt x="773" y="368"/>
                    </a:lnTo>
                    <a:lnTo>
                      <a:pt x="792" y="359"/>
                    </a:lnTo>
                    <a:lnTo>
                      <a:pt x="801" y="349"/>
                    </a:lnTo>
                    <a:lnTo>
                      <a:pt x="801" y="339"/>
                    </a:lnTo>
                    <a:lnTo>
                      <a:pt x="830" y="321"/>
                    </a:lnTo>
                    <a:lnTo>
                      <a:pt x="858" y="312"/>
                    </a:lnTo>
                    <a:lnTo>
                      <a:pt x="895" y="302"/>
                    </a:lnTo>
                    <a:lnTo>
                      <a:pt x="934" y="312"/>
                    </a:lnTo>
                    <a:lnTo>
                      <a:pt x="952" y="339"/>
                    </a:lnTo>
                    <a:lnTo>
                      <a:pt x="971" y="377"/>
                    </a:lnTo>
                    <a:lnTo>
                      <a:pt x="943" y="396"/>
                    </a:lnTo>
                    <a:lnTo>
                      <a:pt x="934" y="415"/>
                    </a:lnTo>
                    <a:lnTo>
                      <a:pt x="934" y="425"/>
                    </a:lnTo>
                    <a:lnTo>
                      <a:pt x="934" y="462"/>
                    </a:lnTo>
                    <a:lnTo>
                      <a:pt x="934" y="490"/>
                    </a:lnTo>
                    <a:lnTo>
                      <a:pt x="943" y="529"/>
                    </a:lnTo>
                    <a:lnTo>
                      <a:pt x="934" y="566"/>
                    </a:lnTo>
                    <a:lnTo>
                      <a:pt x="952" y="576"/>
                    </a:lnTo>
                    <a:lnTo>
                      <a:pt x="952" y="594"/>
                    </a:lnTo>
                    <a:lnTo>
                      <a:pt x="952" y="613"/>
                    </a:lnTo>
                    <a:lnTo>
                      <a:pt x="943" y="623"/>
                    </a:lnTo>
                    <a:lnTo>
                      <a:pt x="914" y="660"/>
                    </a:lnTo>
                    <a:lnTo>
                      <a:pt x="914" y="670"/>
                    </a:lnTo>
                    <a:lnTo>
                      <a:pt x="914" y="689"/>
                    </a:lnTo>
                    <a:lnTo>
                      <a:pt x="934" y="679"/>
                    </a:lnTo>
                    <a:lnTo>
                      <a:pt x="943" y="670"/>
                    </a:lnTo>
                    <a:lnTo>
                      <a:pt x="962" y="641"/>
                    </a:lnTo>
                    <a:lnTo>
                      <a:pt x="962" y="689"/>
                    </a:lnTo>
                    <a:lnTo>
                      <a:pt x="981" y="707"/>
                    </a:lnTo>
                    <a:lnTo>
                      <a:pt x="999" y="726"/>
                    </a:lnTo>
                    <a:lnTo>
                      <a:pt x="1037" y="726"/>
                    </a:lnTo>
                    <a:lnTo>
                      <a:pt x="1065" y="698"/>
                    </a:lnTo>
                    <a:lnTo>
                      <a:pt x="1065" y="679"/>
                    </a:lnTo>
                    <a:lnTo>
                      <a:pt x="1065" y="660"/>
                    </a:lnTo>
                    <a:lnTo>
                      <a:pt x="1047" y="623"/>
                    </a:lnTo>
                    <a:lnTo>
                      <a:pt x="1018" y="623"/>
                    </a:lnTo>
                    <a:lnTo>
                      <a:pt x="990" y="641"/>
                    </a:lnTo>
                    <a:lnTo>
                      <a:pt x="990" y="623"/>
                    </a:lnTo>
                    <a:lnTo>
                      <a:pt x="981" y="603"/>
                    </a:lnTo>
                    <a:lnTo>
                      <a:pt x="1018" y="613"/>
                    </a:lnTo>
                    <a:lnTo>
                      <a:pt x="1056" y="603"/>
                    </a:lnTo>
                    <a:lnTo>
                      <a:pt x="1085" y="585"/>
                    </a:lnTo>
                    <a:lnTo>
                      <a:pt x="1112" y="566"/>
                    </a:lnTo>
                    <a:lnTo>
                      <a:pt x="1112" y="529"/>
                    </a:lnTo>
                    <a:lnTo>
                      <a:pt x="1112" y="509"/>
                    </a:lnTo>
                    <a:lnTo>
                      <a:pt x="1094" y="482"/>
                    </a:lnTo>
                    <a:lnTo>
                      <a:pt x="1075" y="462"/>
                    </a:lnTo>
                    <a:lnTo>
                      <a:pt x="1047" y="462"/>
                    </a:lnTo>
                    <a:lnTo>
                      <a:pt x="1018" y="472"/>
                    </a:lnTo>
                    <a:lnTo>
                      <a:pt x="971" y="500"/>
                    </a:lnTo>
                    <a:lnTo>
                      <a:pt x="962" y="472"/>
                    </a:lnTo>
                    <a:lnTo>
                      <a:pt x="962" y="453"/>
                    </a:lnTo>
                    <a:lnTo>
                      <a:pt x="1028" y="433"/>
                    </a:lnTo>
                    <a:lnTo>
                      <a:pt x="1094" y="415"/>
                    </a:lnTo>
                    <a:lnTo>
                      <a:pt x="1179" y="406"/>
                    </a:lnTo>
                    <a:lnTo>
                      <a:pt x="1216" y="396"/>
                    </a:lnTo>
                    <a:lnTo>
                      <a:pt x="1263" y="386"/>
                    </a:lnTo>
                    <a:lnTo>
                      <a:pt x="1302" y="377"/>
                    </a:lnTo>
                    <a:lnTo>
                      <a:pt x="1339" y="377"/>
                    </a:lnTo>
                    <a:lnTo>
                      <a:pt x="1414" y="349"/>
                    </a:lnTo>
                    <a:lnTo>
                      <a:pt x="1414" y="509"/>
                    </a:lnTo>
                    <a:lnTo>
                      <a:pt x="1405" y="585"/>
                    </a:lnTo>
                    <a:lnTo>
                      <a:pt x="1386" y="660"/>
                    </a:lnTo>
                    <a:lnTo>
                      <a:pt x="1367" y="726"/>
                    </a:lnTo>
                    <a:lnTo>
                      <a:pt x="1339" y="793"/>
                    </a:lnTo>
                    <a:lnTo>
                      <a:pt x="1302" y="858"/>
                    </a:lnTo>
                    <a:lnTo>
                      <a:pt x="1255" y="924"/>
                    </a:lnTo>
                    <a:lnTo>
                      <a:pt x="1169" y="952"/>
                    </a:lnTo>
                    <a:lnTo>
                      <a:pt x="1085" y="971"/>
                    </a:lnTo>
                    <a:lnTo>
                      <a:pt x="1037" y="971"/>
                    </a:lnTo>
                    <a:lnTo>
                      <a:pt x="999" y="962"/>
                    </a:lnTo>
                    <a:lnTo>
                      <a:pt x="952" y="943"/>
                    </a:lnTo>
                    <a:lnTo>
                      <a:pt x="924" y="915"/>
                    </a:lnTo>
                    <a:lnTo>
                      <a:pt x="754" y="793"/>
                    </a:lnTo>
                    <a:lnTo>
                      <a:pt x="679" y="717"/>
                    </a:lnTo>
                    <a:lnTo>
                      <a:pt x="613" y="641"/>
                    </a:lnTo>
                    <a:lnTo>
                      <a:pt x="603" y="641"/>
                    </a:lnTo>
                    <a:lnTo>
                      <a:pt x="584" y="641"/>
                    </a:lnTo>
                    <a:lnTo>
                      <a:pt x="584" y="660"/>
                    </a:lnTo>
                    <a:lnTo>
                      <a:pt x="670" y="754"/>
                    </a:lnTo>
                    <a:lnTo>
                      <a:pt x="584" y="754"/>
                    </a:lnTo>
                    <a:lnTo>
                      <a:pt x="500" y="764"/>
                    </a:lnTo>
                    <a:lnTo>
                      <a:pt x="500" y="773"/>
                    </a:lnTo>
                    <a:lnTo>
                      <a:pt x="603" y="783"/>
                    </a:lnTo>
                    <a:lnTo>
                      <a:pt x="707" y="783"/>
                    </a:lnTo>
                    <a:lnTo>
                      <a:pt x="744" y="811"/>
                    </a:lnTo>
                    <a:lnTo>
                      <a:pt x="566" y="915"/>
                    </a:lnTo>
                    <a:lnTo>
                      <a:pt x="396" y="1000"/>
                    </a:lnTo>
                    <a:lnTo>
                      <a:pt x="216" y="1094"/>
                    </a:lnTo>
                    <a:lnTo>
                      <a:pt x="47" y="1188"/>
                    </a:lnTo>
                    <a:lnTo>
                      <a:pt x="9" y="1198"/>
                    </a:lnTo>
                    <a:lnTo>
                      <a:pt x="0" y="1132"/>
                    </a:lnTo>
                    <a:lnTo>
                      <a:pt x="0" y="1075"/>
                    </a:lnTo>
                    <a:lnTo>
                      <a:pt x="18" y="943"/>
                    </a:lnTo>
                    <a:lnTo>
                      <a:pt x="47" y="820"/>
                    </a:lnTo>
                    <a:lnTo>
                      <a:pt x="85" y="698"/>
                    </a:lnTo>
                    <a:lnTo>
                      <a:pt x="94" y="689"/>
                    </a:lnTo>
                    <a:close/>
                  </a:path>
                </a:pathLst>
              </a:custGeom>
              <a:solidFill>
                <a:srgbClr val="075E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Freeform 70">
                <a:extLst>
                  <a:ext uri="{FF2B5EF4-FFF2-40B4-BE49-F238E27FC236}">
                    <a16:creationId xmlns:a16="http://schemas.microsoft.com/office/drawing/2014/main" id="{5AC3F7A8-8A61-412C-85B1-F36B991362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4" y="601"/>
                <a:ext cx="11" cy="14"/>
              </a:xfrm>
              <a:custGeom>
                <a:avLst/>
                <a:gdLst>
                  <a:gd name="T0" fmla="*/ 11 w 48"/>
                  <a:gd name="T1" fmla="*/ 0 h 56"/>
                  <a:gd name="T2" fmla="*/ 11 w 48"/>
                  <a:gd name="T3" fmla="*/ 2 h 56"/>
                  <a:gd name="T4" fmla="*/ 9 w 48"/>
                  <a:gd name="T5" fmla="*/ 7 h 56"/>
                  <a:gd name="T6" fmla="*/ 5 w 48"/>
                  <a:gd name="T7" fmla="*/ 14 h 56"/>
                  <a:gd name="T8" fmla="*/ 0 w 48"/>
                  <a:gd name="T9" fmla="*/ 14 h 56"/>
                  <a:gd name="T10" fmla="*/ 2 w 48"/>
                  <a:gd name="T11" fmla="*/ 9 h 56"/>
                  <a:gd name="T12" fmla="*/ 5 w 48"/>
                  <a:gd name="T13" fmla="*/ 5 h 56"/>
                  <a:gd name="T14" fmla="*/ 11 w 48"/>
                  <a:gd name="T15" fmla="*/ 0 h 5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8" h="56">
                    <a:moveTo>
                      <a:pt x="48" y="0"/>
                    </a:moveTo>
                    <a:lnTo>
                      <a:pt x="48" y="9"/>
                    </a:lnTo>
                    <a:lnTo>
                      <a:pt x="38" y="28"/>
                    </a:lnTo>
                    <a:lnTo>
                      <a:pt x="20" y="56"/>
                    </a:lnTo>
                    <a:lnTo>
                      <a:pt x="0" y="56"/>
                    </a:lnTo>
                    <a:lnTo>
                      <a:pt x="10" y="37"/>
                    </a:lnTo>
                    <a:lnTo>
                      <a:pt x="20" y="1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Freeform 71">
                <a:extLst>
                  <a:ext uri="{FF2B5EF4-FFF2-40B4-BE49-F238E27FC236}">
                    <a16:creationId xmlns:a16="http://schemas.microsoft.com/office/drawing/2014/main" id="{9CB411FA-BA3F-4D5A-8D33-DA292D9ACD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1" y="608"/>
                <a:ext cx="9" cy="14"/>
              </a:xfrm>
              <a:custGeom>
                <a:avLst/>
                <a:gdLst>
                  <a:gd name="T0" fmla="*/ 5 w 39"/>
                  <a:gd name="T1" fmla="*/ 7 h 56"/>
                  <a:gd name="T2" fmla="*/ 5 w 39"/>
                  <a:gd name="T3" fmla="*/ 2 h 56"/>
                  <a:gd name="T4" fmla="*/ 9 w 39"/>
                  <a:gd name="T5" fmla="*/ 0 h 56"/>
                  <a:gd name="T6" fmla="*/ 9 w 39"/>
                  <a:gd name="T7" fmla="*/ 5 h 56"/>
                  <a:gd name="T8" fmla="*/ 9 w 39"/>
                  <a:gd name="T9" fmla="*/ 7 h 56"/>
                  <a:gd name="T10" fmla="*/ 7 w 39"/>
                  <a:gd name="T11" fmla="*/ 12 h 56"/>
                  <a:gd name="T12" fmla="*/ 5 w 39"/>
                  <a:gd name="T13" fmla="*/ 14 h 56"/>
                  <a:gd name="T14" fmla="*/ 0 w 39"/>
                  <a:gd name="T15" fmla="*/ 9 h 56"/>
                  <a:gd name="T16" fmla="*/ 2 w 39"/>
                  <a:gd name="T17" fmla="*/ 9 h 56"/>
                  <a:gd name="T18" fmla="*/ 5 w 39"/>
                  <a:gd name="T19" fmla="*/ 7 h 5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9" h="56">
                    <a:moveTo>
                      <a:pt x="20" y="28"/>
                    </a:moveTo>
                    <a:lnTo>
                      <a:pt x="20" y="9"/>
                    </a:lnTo>
                    <a:lnTo>
                      <a:pt x="39" y="0"/>
                    </a:lnTo>
                    <a:lnTo>
                      <a:pt x="39" y="19"/>
                    </a:lnTo>
                    <a:lnTo>
                      <a:pt x="39" y="28"/>
                    </a:lnTo>
                    <a:lnTo>
                      <a:pt x="29" y="47"/>
                    </a:lnTo>
                    <a:lnTo>
                      <a:pt x="20" y="56"/>
                    </a:lnTo>
                    <a:lnTo>
                      <a:pt x="0" y="37"/>
                    </a:lnTo>
                    <a:lnTo>
                      <a:pt x="10" y="37"/>
                    </a:lnTo>
                    <a:lnTo>
                      <a:pt x="20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Freeform 72">
                <a:extLst>
                  <a:ext uri="{FF2B5EF4-FFF2-40B4-BE49-F238E27FC236}">
                    <a16:creationId xmlns:a16="http://schemas.microsoft.com/office/drawing/2014/main" id="{8235E965-122D-454E-86E5-BB860C6EBD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7" y="332"/>
                <a:ext cx="337" cy="248"/>
              </a:xfrm>
              <a:custGeom>
                <a:avLst/>
                <a:gdLst>
                  <a:gd name="T0" fmla="*/ 12 w 1348"/>
                  <a:gd name="T1" fmla="*/ 154 h 990"/>
                  <a:gd name="T2" fmla="*/ 26 w 1348"/>
                  <a:gd name="T3" fmla="*/ 156 h 990"/>
                  <a:gd name="T4" fmla="*/ 45 w 1348"/>
                  <a:gd name="T5" fmla="*/ 175 h 990"/>
                  <a:gd name="T6" fmla="*/ 61 w 1348"/>
                  <a:gd name="T7" fmla="*/ 166 h 990"/>
                  <a:gd name="T8" fmla="*/ 68 w 1348"/>
                  <a:gd name="T9" fmla="*/ 130 h 990"/>
                  <a:gd name="T10" fmla="*/ 57 w 1348"/>
                  <a:gd name="T11" fmla="*/ 118 h 990"/>
                  <a:gd name="T12" fmla="*/ 45 w 1348"/>
                  <a:gd name="T13" fmla="*/ 128 h 990"/>
                  <a:gd name="T14" fmla="*/ 40 w 1348"/>
                  <a:gd name="T15" fmla="*/ 90 h 990"/>
                  <a:gd name="T16" fmla="*/ 71 w 1348"/>
                  <a:gd name="T17" fmla="*/ 40 h 990"/>
                  <a:gd name="T18" fmla="*/ 111 w 1348"/>
                  <a:gd name="T19" fmla="*/ 26 h 990"/>
                  <a:gd name="T20" fmla="*/ 116 w 1348"/>
                  <a:gd name="T21" fmla="*/ 57 h 990"/>
                  <a:gd name="T22" fmla="*/ 116 w 1348"/>
                  <a:gd name="T23" fmla="*/ 38 h 990"/>
                  <a:gd name="T24" fmla="*/ 146 w 1348"/>
                  <a:gd name="T25" fmla="*/ 7 h 990"/>
                  <a:gd name="T26" fmla="*/ 224 w 1348"/>
                  <a:gd name="T27" fmla="*/ 0 h 990"/>
                  <a:gd name="T28" fmla="*/ 238 w 1348"/>
                  <a:gd name="T29" fmla="*/ 36 h 990"/>
                  <a:gd name="T30" fmla="*/ 238 w 1348"/>
                  <a:gd name="T31" fmla="*/ 54 h 990"/>
                  <a:gd name="T32" fmla="*/ 259 w 1348"/>
                  <a:gd name="T33" fmla="*/ 78 h 990"/>
                  <a:gd name="T34" fmla="*/ 283 w 1348"/>
                  <a:gd name="T35" fmla="*/ 90 h 990"/>
                  <a:gd name="T36" fmla="*/ 269 w 1348"/>
                  <a:gd name="T37" fmla="*/ 120 h 990"/>
                  <a:gd name="T38" fmla="*/ 236 w 1348"/>
                  <a:gd name="T39" fmla="*/ 140 h 990"/>
                  <a:gd name="T40" fmla="*/ 219 w 1348"/>
                  <a:gd name="T41" fmla="*/ 132 h 990"/>
                  <a:gd name="T42" fmla="*/ 226 w 1348"/>
                  <a:gd name="T43" fmla="*/ 142 h 990"/>
                  <a:gd name="T44" fmla="*/ 245 w 1348"/>
                  <a:gd name="T45" fmla="*/ 147 h 990"/>
                  <a:gd name="T46" fmla="*/ 267 w 1348"/>
                  <a:gd name="T47" fmla="*/ 132 h 990"/>
                  <a:gd name="T48" fmla="*/ 290 w 1348"/>
                  <a:gd name="T49" fmla="*/ 95 h 990"/>
                  <a:gd name="T50" fmla="*/ 274 w 1348"/>
                  <a:gd name="T51" fmla="*/ 80 h 990"/>
                  <a:gd name="T52" fmla="*/ 248 w 1348"/>
                  <a:gd name="T53" fmla="*/ 54 h 990"/>
                  <a:gd name="T54" fmla="*/ 250 w 1348"/>
                  <a:gd name="T55" fmla="*/ 28 h 990"/>
                  <a:gd name="T56" fmla="*/ 271 w 1348"/>
                  <a:gd name="T57" fmla="*/ 7 h 990"/>
                  <a:gd name="T58" fmla="*/ 297 w 1348"/>
                  <a:gd name="T59" fmla="*/ 19 h 990"/>
                  <a:gd name="T60" fmla="*/ 323 w 1348"/>
                  <a:gd name="T61" fmla="*/ 43 h 990"/>
                  <a:gd name="T62" fmla="*/ 337 w 1348"/>
                  <a:gd name="T63" fmla="*/ 76 h 990"/>
                  <a:gd name="T64" fmla="*/ 328 w 1348"/>
                  <a:gd name="T65" fmla="*/ 140 h 990"/>
                  <a:gd name="T66" fmla="*/ 304 w 1348"/>
                  <a:gd name="T67" fmla="*/ 173 h 990"/>
                  <a:gd name="T68" fmla="*/ 255 w 1348"/>
                  <a:gd name="T69" fmla="*/ 213 h 990"/>
                  <a:gd name="T70" fmla="*/ 179 w 1348"/>
                  <a:gd name="T71" fmla="*/ 246 h 990"/>
                  <a:gd name="T72" fmla="*/ 151 w 1348"/>
                  <a:gd name="T73" fmla="*/ 248 h 990"/>
                  <a:gd name="T74" fmla="*/ 132 w 1348"/>
                  <a:gd name="T75" fmla="*/ 222 h 990"/>
                  <a:gd name="T76" fmla="*/ 111 w 1348"/>
                  <a:gd name="T77" fmla="*/ 215 h 990"/>
                  <a:gd name="T78" fmla="*/ 97 w 1348"/>
                  <a:gd name="T79" fmla="*/ 229 h 990"/>
                  <a:gd name="T80" fmla="*/ 73 w 1348"/>
                  <a:gd name="T81" fmla="*/ 208 h 990"/>
                  <a:gd name="T82" fmla="*/ 59 w 1348"/>
                  <a:gd name="T83" fmla="*/ 232 h 990"/>
                  <a:gd name="T84" fmla="*/ 35 w 1348"/>
                  <a:gd name="T85" fmla="*/ 215 h 990"/>
                  <a:gd name="T86" fmla="*/ 21 w 1348"/>
                  <a:gd name="T87" fmla="*/ 208 h 990"/>
                  <a:gd name="T88" fmla="*/ 31 w 1348"/>
                  <a:gd name="T89" fmla="*/ 201 h 990"/>
                  <a:gd name="T90" fmla="*/ 14 w 1348"/>
                  <a:gd name="T91" fmla="*/ 203 h 990"/>
                  <a:gd name="T92" fmla="*/ 0 w 1348"/>
                  <a:gd name="T93" fmla="*/ 180 h 99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348" h="990">
                    <a:moveTo>
                      <a:pt x="19" y="632"/>
                    </a:moveTo>
                    <a:lnTo>
                      <a:pt x="37" y="614"/>
                    </a:lnTo>
                    <a:lnTo>
                      <a:pt x="47" y="614"/>
                    </a:lnTo>
                    <a:lnTo>
                      <a:pt x="76" y="614"/>
                    </a:lnTo>
                    <a:lnTo>
                      <a:pt x="94" y="622"/>
                    </a:lnTo>
                    <a:lnTo>
                      <a:pt x="103" y="622"/>
                    </a:lnTo>
                    <a:lnTo>
                      <a:pt x="123" y="642"/>
                    </a:lnTo>
                    <a:lnTo>
                      <a:pt x="150" y="671"/>
                    </a:lnTo>
                    <a:lnTo>
                      <a:pt x="179" y="698"/>
                    </a:lnTo>
                    <a:lnTo>
                      <a:pt x="188" y="698"/>
                    </a:lnTo>
                    <a:lnTo>
                      <a:pt x="217" y="698"/>
                    </a:lnTo>
                    <a:lnTo>
                      <a:pt x="245" y="661"/>
                    </a:lnTo>
                    <a:lnTo>
                      <a:pt x="264" y="622"/>
                    </a:lnTo>
                    <a:lnTo>
                      <a:pt x="273" y="575"/>
                    </a:lnTo>
                    <a:lnTo>
                      <a:pt x="273" y="519"/>
                    </a:lnTo>
                    <a:lnTo>
                      <a:pt x="264" y="501"/>
                    </a:lnTo>
                    <a:lnTo>
                      <a:pt x="245" y="481"/>
                    </a:lnTo>
                    <a:lnTo>
                      <a:pt x="226" y="472"/>
                    </a:lnTo>
                    <a:lnTo>
                      <a:pt x="217" y="481"/>
                    </a:lnTo>
                    <a:lnTo>
                      <a:pt x="188" y="491"/>
                    </a:lnTo>
                    <a:lnTo>
                      <a:pt x="179" y="510"/>
                    </a:lnTo>
                    <a:lnTo>
                      <a:pt x="160" y="519"/>
                    </a:lnTo>
                    <a:lnTo>
                      <a:pt x="170" y="415"/>
                    </a:lnTo>
                    <a:lnTo>
                      <a:pt x="160" y="359"/>
                    </a:lnTo>
                    <a:lnTo>
                      <a:pt x="150" y="311"/>
                    </a:lnTo>
                    <a:lnTo>
                      <a:pt x="207" y="236"/>
                    </a:lnTo>
                    <a:lnTo>
                      <a:pt x="283" y="161"/>
                    </a:lnTo>
                    <a:lnTo>
                      <a:pt x="358" y="113"/>
                    </a:lnTo>
                    <a:lnTo>
                      <a:pt x="452" y="66"/>
                    </a:lnTo>
                    <a:lnTo>
                      <a:pt x="443" y="104"/>
                    </a:lnTo>
                    <a:lnTo>
                      <a:pt x="434" y="152"/>
                    </a:lnTo>
                    <a:lnTo>
                      <a:pt x="443" y="189"/>
                    </a:lnTo>
                    <a:lnTo>
                      <a:pt x="462" y="227"/>
                    </a:lnTo>
                    <a:lnTo>
                      <a:pt x="471" y="208"/>
                    </a:lnTo>
                    <a:lnTo>
                      <a:pt x="471" y="189"/>
                    </a:lnTo>
                    <a:lnTo>
                      <a:pt x="462" y="152"/>
                    </a:lnTo>
                    <a:lnTo>
                      <a:pt x="471" y="104"/>
                    </a:lnTo>
                    <a:lnTo>
                      <a:pt x="490" y="57"/>
                    </a:lnTo>
                    <a:lnTo>
                      <a:pt x="585" y="29"/>
                    </a:lnTo>
                    <a:lnTo>
                      <a:pt x="688" y="10"/>
                    </a:lnTo>
                    <a:lnTo>
                      <a:pt x="792" y="0"/>
                    </a:lnTo>
                    <a:lnTo>
                      <a:pt x="896" y="0"/>
                    </a:lnTo>
                    <a:lnTo>
                      <a:pt x="1037" y="19"/>
                    </a:lnTo>
                    <a:lnTo>
                      <a:pt x="971" y="95"/>
                    </a:lnTo>
                    <a:lnTo>
                      <a:pt x="952" y="142"/>
                    </a:lnTo>
                    <a:lnTo>
                      <a:pt x="952" y="161"/>
                    </a:lnTo>
                    <a:lnTo>
                      <a:pt x="952" y="189"/>
                    </a:lnTo>
                    <a:lnTo>
                      <a:pt x="952" y="217"/>
                    </a:lnTo>
                    <a:lnTo>
                      <a:pt x="962" y="236"/>
                    </a:lnTo>
                    <a:lnTo>
                      <a:pt x="1000" y="283"/>
                    </a:lnTo>
                    <a:lnTo>
                      <a:pt x="1037" y="311"/>
                    </a:lnTo>
                    <a:lnTo>
                      <a:pt x="1084" y="350"/>
                    </a:lnTo>
                    <a:lnTo>
                      <a:pt x="1113" y="350"/>
                    </a:lnTo>
                    <a:lnTo>
                      <a:pt x="1131" y="359"/>
                    </a:lnTo>
                    <a:lnTo>
                      <a:pt x="1131" y="387"/>
                    </a:lnTo>
                    <a:lnTo>
                      <a:pt x="1123" y="406"/>
                    </a:lnTo>
                    <a:lnTo>
                      <a:pt x="1074" y="481"/>
                    </a:lnTo>
                    <a:lnTo>
                      <a:pt x="1019" y="548"/>
                    </a:lnTo>
                    <a:lnTo>
                      <a:pt x="980" y="557"/>
                    </a:lnTo>
                    <a:lnTo>
                      <a:pt x="943" y="557"/>
                    </a:lnTo>
                    <a:lnTo>
                      <a:pt x="915" y="538"/>
                    </a:lnTo>
                    <a:lnTo>
                      <a:pt x="896" y="528"/>
                    </a:lnTo>
                    <a:lnTo>
                      <a:pt x="877" y="528"/>
                    </a:lnTo>
                    <a:lnTo>
                      <a:pt x="886" y="548"/>
                    </a:lnTo>
                    <a:lnTo>
                      <a:pt x="896" y="557"/>
                    </a:lnTo>
                    <a:lnTo>
                      <a:pt x="905" y="567"/>
                    </a:lnTo>
                    <a:lnTo>
                      <a:pt x="915" y="575"/>
                    </a:lnTo>
                    <a:lnTo>
                      <a:pt x="952" y="585"/>
                    </a:lnTo>
                    <a:lnTo>
                      <a:pt x="980" y="585"/>
                    </a:lnTo>
                    <a:lnTo>
                      <a:pt x="1000" y="575"/>
                    </a:lnTo>
                    <a:lnTo>
                      <a:pt x="1027" y="567"/>
                    </a:lnTo>
                    <a:lnTo>
                      <a:pt x="1066" y="528"/>
                    </a:lnTo>
                    <a:lnTo>
                      <a:pt x="1103" y="481"/>
                    </a:lnTo>
                    <a:lnTo>
                      <a:pt x="1150" y="415"/>
                    </a:lnTo>
                    <a:lnTo>
                      <a:pt x="1160" y="378"/>
                    </a:lnTo>
                    <a:lnTo>
                      <a:pt x="1160" y="350"/>
                    </a:lnTo>
                    <a:lnTo>
                      <a:pt x="1150" y="331"/>
                    </a:lnTo>
                    <a:lnTo>
                      <a:pt x="1094" y="321"/>
                    </a:lnTo>
                    <a:lnTo>
                      <a:pt x="1047" y="293"/>
                    </a:lnTo>
                    <a:lnTo>
                      <a:pt x="1019" y="264"/>
                    </a:lnTo>
                    <a:lnTo>
                      <a:pt x="990" y="217"/>
                    </a:lnTo>
                    <a:lnTo>
                      <a:pt x="980" y="189"/>
                    </a:lnTo>
                    <a:lnTo>
                      <a:pt x="980" y="161"/>
                    </a:lnTo>
                    <a:lnTo>
                      <a:pt x="1000" y="113"/>
                    </a:lnTo>
                    <a:lnTo>
                      <a:pt x="1027" y="66"/>
                    </a:lnTo>
                    <a:lnTo>
                      <a:pt x="1066" y="29"/>
                    </a:lnTo>
                    <a:lnTo>
                      <a:pt x="1084" y="29"/>
                    </a:lnTo>
                    <a:lnTo>
                      <a:pt x="1094" y="39"/>
                    </a:lnTo>
                    <a:lnTo>
                      <a:pt x="1141" y="57"/>
                    </a:lnTo>
                    <a:lnTo>
                      <a:pt x="1188" y="76"/>
                    </a:lnTo>
                    <a:lnTo>
                      <a:pt x="1226" y="104"/>
                    </a:lnTo>
                    <a:lnTo>
                      <a:pt x="1264" y="133"/>
                    </a:lnTo>
                    <a:lnTo>
                      <a:pt x="1292" y="170"/>
                    </a:lnTo>
                    <a:lnTo>
                      <a:pt x="1320" y="208"/>
                    </a:lnTo>
                    <a:lnTo>
                      <a:pt x="1339" y="256"/>
                    </a:lnTo>
                    <a:lnTo>
                      <a:pt x="1348" y="303"/>
                    </a:lnTo>
                    <a:lnTo>
                      <a:pt x="1348" y="387"/>
                    </a:lnTo>
                    <a:lnTo>
                      <a:pt x="1330" y="472"/>
                    </a:lnTo>
                    <a:lnTo>
                      <a:pt x="1311" y="557"/>
                    </a:lnTo>
                    <a:lnTo>
                      <a:pt x="1282" y="595"/>
                    </a:lnTo>
                    <a:lnTo>
                      <a:pt x="1264" y="622"/>
                    </a:lnTo>
                    <a:lnTo>
                      <a:pt x="1217" y="689"/>
                    </a:lnTo>
                    <a:lnTo>
                      <a:pt x="1150" y="745"/>
                    </a:lnTo>
                    <a:lnTo>
                      <a:pt x="1094" y="802"/>
                    </a:lnTo>
                    <a:lnTo>
                      <a:pt x="1019" y="849"/>
                    </a:lnTo>
                    <a:lnTo>
                      <a:pt x="943" y="887"/>
                    </a:lnTo>
                    <a:lnTo>
                      <a:pt x="867" y="925"/>
                    </a:lnTo>
                    <a:lnTo>
                      <a:pt x="716" y="982"/>
                    </a:lnTo>
                    <a:lnTo>
                      <a:pt x="651" y="982"/>
                    </a:lnTo>
                    <a:lnTo>
                      <a:pt x="622" y="982"/>
                    </a:lnTo>
                    <a:lnTo>
                      <a:pt x="604" y="990"/>
                    </a:lnTo>
                    <a:lnTo>
                      <a:pt x="518" y="982"/>
                    </a:lnTo>
                    <a:lnTo>
                      <a:pt x="528" y="934"/>
                    </a:lnTo>
                    <a:lnTo>
                      <a:pt x="528" y="887"/>
                    </a:lnTo>
                    <a:lnTo>
                      <a:pt x="490" y="868"/>
                    </a:lnTo>
                    <a:lnTo>
                      <a:pt x="471" y="859"/>
                    </a:lnTo>
                    <a:lnTo>
                      <a:pt x="443" y="859"/>
                    </a:lnTo>
                    <a:lnTo>
                      <a:pt x="424" y="868"/>
                    </a:lnTo>
                    <a:lnTo>
                      <a:pt x="405" y="878"/>
                    </a:lnTo>
                    <a:lnTo>
                      <a:pt x="387" y="915"/>
                    </a:lnTo>
                    <a:lnTo>
                      <a:pt x="377" y="868"/>
                    </a:lnTo>
                    <a:lnTo>
                      <a:pt x="367" y="830"/>
                    </a:lnTo>
                    <a:lnTo>
                      <a:pt x="292" y="830"/>
                    </a:lnTo>
                    <a:lnTo>
                      <a:pt x="264" y="839"/>
                    </a:lnTo>
                    <a:lnTo>
                      <a:pt x="236" y="868"/>
                    </a:lnTo>
                    <a:lnTo>
                      <a:pt x="236" y="925"/>
                    </a:lnTo>
                    <a:lnTo>
                      <a:pt x="207" y="906"/>
                    </a:lnTo>
                    <a:lnTo>
                      <a:pt x="179" y="878"/>
                    </a:lnTo>
                    <a:lnTo>
                      <a:pt x="141" y="859"/>
                    </a:lnTo>
                    <a:lnTo>
                      <a:pt x="132" y="859"/>
                    </a:lnTo>
                    <a:lnTo>
                      <a:pt x="113" y="868"/>
                    </a:lnTo>
                    <a:lnTo>
                      <a:pt x="84" y="830"/>
                    </a:lnTo>
                    <a:lnTo>
                      <a:pt x="113" y="821"/>
                    </a:lnTo>
                    <a:lnTo>
                      <a:pt x="123" y="812"/>
                    </a:lnTo>
                    <a:lnTo>
                      <a:pt x="123" y="802"/>
                    </a:lnTo>
                    <a:lnTo>
                      <a:pt x="103" y="792"/>
                    </a:lnTo>
                    <a:lnTo>
                      <a:pt x="84" y="802"/>
                    </a:lnTo>
                    <a:lnTo>
                      <a:pt x="56" y="812"/>
                    </a:lnTo>
                    <a:lnTo>
                      <a:pt x="28" y="802"/>
                    </a:lnTo>
                    <a:lnTo>
                      <a:pt x="9" y="765"/>
                    </a:lnTo>
                    <a:lnTo>
                      <a:pt x="0" y="718"/>
                    </a:lnTo>
                    <a:lnTo>
                      <a:pt x="0" y="671"/>
                    </a:lnTo>
                    <a:lnTo>
                      <a:pt x="19" y="632"/>
                    </a:lnTo>
                    <a:close/>
                  </a:path>
                </a:pathLst>
              </a:custGeom>
              <a:solidFill>
                <a:srgbClr val="DC91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Freeform 73">
                <a:extLst>
                  <a:ext uri="{FF2B5EF4-FFF2-40B4-BE49-F238E27FC236}">
                    <a16:creationId xmlns:a16="http://schemas.microsoft.com/office/drawing/2014/main" id="{933D6281-5B9A-4345-8D43-013EE194DE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4" y="545"/>
                <a:ext cx="160" cy="96"/>
              </a:xfrm>
              <a:custGeom>
                <a:avLst/>
                <a:gdLst>
                  <a:gd name="T0" fmla="*/ 16 w 642"/>
                  <a:gd name="T1" fmla="*/ 12 h 387"/>
                  <a:gd name="T2" fmla="*/ 26 w 642"/>
                  <a:gd name="T3" fmla="*/ 14 h 387"/>
                  <a:gd name="T4" fmla="*/ 35 w 642"/>
                  <a:gd name="T5" fmla="*/ 21 h 387"/>
                  <a:gd name="T6" fmla="*/ 54 w 642"/>
                  <a:gd name="T7" fmla="*/ 33 h 387"/>
                  <a:gd name="T8" fmla="*/ 54 w 642"/>
                  <a:gd name="T9" fmla="*/ 28 h 387"/>
                  <a:gd name="T10" fmla="*/ 54 w 642"/>
                  <a:gd name="T11" fmla="*/ 23 h 387"/>
                  <a:gd name="T12" fmla="*/ 49 w 642"/>
                  <a:gd name="T13" fmla="*/ 14 h 387"/>
                  <a:gd name="T14" fmla="*/ 49 w 642"/>
                  <a:gd name="T15" fmla="*/ 9 h 387"/>
                  <a:gd name="T16" fmla="*/ 52 w 642"/>
                  <a:gd name="T17" fmla="*/ 5 h 387"/>
                  <a:gd name="T18" fmla="*/ 54 w 642"/>
                  <a:gd name="T19" fmla="*/ 2 h 387"/>
                  <a:gd name="T20" fmla="*/ 61 w 642"/>
                  <a:gd name="T21" fmla="*/ 2 h 387"/>
                  <a:gd name="T22" fmla="*/ 66 w 642"/>
                  <a:gd name="T23" fmla="*/ 0 h 387"/>
                  <a:gd name="T24" fmla="*/ 68 w 642"/>
                  <a:gd name="T25" fmla="*/ 2 h 387"/>
                  <a:gd name="T26" fmla="*/ 73 w 642"/>
                  <a:gd name="T27" fmla="*/ 9 h 387"/>
                  <a:gd name="T28" fmla="*/ 73 w 642"/>
                  <a:gd name="T29" fmla="*/ 23 h 387"/>
                  <a:gd name="T30" fmla="*/ 75 w 642"/>
                  <a:gd name="T31" fmla="*/ 31 h 387"/>
                  <a:gd name="T32" fmla="*/ 80 w 642"/>
                  <a:gd name="T33" fmla="*/ 35 h 387"/>
                  <a:gd name="T34" fmla="*/ 82 w 642"/>
                  <a:gd name="T35" fmla="*/ 31 h 387"/>
                  <a:gd name="T36" fmla="*/ 84 w 642"/>
                  <a:gd name="T37" fmla="*/ 23 h 387"/>
                  <a:gd name="T38" fmla="*/ 87 w 642"/>
                  <a:gd name="T39" fmla="*/ 19 h 387"/>
                  <a:gd name="T40" fmla="*/ 89 w 642"/>
                  <a:gd name="T41" fmla="*/ 14 h 387"/>
                  <a:gd name="T42" fmla="*/ 94 w 642"/>
                  <a:gd name="T43" fmla="*/ 9 h 387"/>
                  <a:gd name="T44" fmla="*/ 99 w 642"/>
                  <a:gd name="T45" fmla="*/ 9 h 387"/>
                  <a:gd name="T46" fmla="*/ 108 w 642"/>
                  <a:gd name="T47" fmla="*/ 14 h 387"/>
                  <a:gd name="T48" fmla="*/ 108 w 642"/>
                  <a:gd name="T49" fmla="*/ 19 h 387"/>
                  <a:gd name="T50" fmla="*/ 106 w 642"/>
                  <a:gd name="T51" fmla="*/ 26 h 387"/>
                  <a:gd name="T52" fmla="*/ 103 w 642"/>
                  <a:gd name="T53" fmla="*/ 31 h 387"/>
                  <a:gd name="T54" fmla="*/ 106 w 642"/>
                  <a:gd name="T55" fmla="*/ 37 h 387"/>
                  <a:gd name="T56" fmla="*/ 120 w 642"/>
                  <a:gd name="T57" fmla="*/ 40 h 387"/>
                  <a:gd name="T58" fmla="*/ 136 w 642"/>
                  <a:gd name="T59" fmla="*/ 45 h 387"/>
                  <a:gd name="T60" fmla="*/ 143 w 642"/>
                  <a:gd name="T61" fmla="*/ 47 h 387"/>
                  <a:gd name="T62" fmla="*/ 150 w 642"/>
                  <a:gd name="T63" fmla="*/ 52 h 387"/>
                  <a:gd name="T64" fmla="*/ 155 w 642"/>
                  <a:gd name="T65" fmla="*/ 56 h 387"/>
                  <a:gd name="T66" fmla="*/ 160 w 642"/>
                  <a:gd name="T67" fmla="*/ 63 h 387"/>
                  <a:gd name="T68" fmla="*/ 160 w 642"/>
                  <a:gd name="T69" fmla="*/ 70 h 387"/>
                  <a:gd name="T70" fmla="*/ 160 w 642"/>
                  <a:gd name="T71" fmla="*/ 75 h 387"/>
                  <a:gd name="T72" fmla="*/ 99 w 642"/>
                  <a:gd name="T73" fmla="*/ 96 h 387"/>
                  <a:gd name="T74" fmla="*/ 89 w 642"/>
                  <a:gd name="T75" fmla="*/ 82 h 387"/>
                  <a:gd name="T76" fmla="*/ 80 w 642"/>
                  <a:gd name="T77" fmla="*/ 72 h 387"/>
                  <a:gd name="T78" fmla="*/ 68 w 642"/>
                  <a:gd name="T79" fmla="*/ 63 h 387"/>
                  <a:gd name="T80" fmla="*/ 54 w 642"/>
                  <a:gd name="T81" fmla="*/ 56 h 387"/>
                  <a:gd name="T82" fmla="*/ 28 w 642"/>
                  <a:gd name="T83" fmla="*/ 45 h 387"/>
                  <a:gd name="T84" fmla="*/ 0 w 642"/>
                  <a:gd name="T85" fmla="*/ 35 h 387"/>
                  <a:gd name="T86" fmla="*/ 2 w 642"/>
                  <a:gd name="T87" fmla="*/ 28 h 387"/>
                  <a:gd name="T88" fmla="*/ 7 w 642"/>
                  <a:gd name="T89" fmla="*/ 21 h 387"/>
                  <a:gd name="T90" fmla="*/ 16 w 642"/>
                  <a:gd name="T91" fmla="*/ 12 h 38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642" h="387">
                    <a:moveTo>
                      <a:pt x="66" y="47"/>
                    </a:moveTo>
                    <a:lnTo>
                      <a:pt x="104" y="57"/>
                    </a:lnTo>
                    <a:lnTo>
                      <a:pt x="141" y="85"/>
                    </a:lnTo>
                    <a:lnTo>
                      <a:pt x="217" y="133"/>
                    </a:lnTo>
                    <a:lnTo>
                      <a:pt x="217" y="113"/>
                    </a:lnTo>
                    <a:lnTo>
                      <a:pt x="217" y="94"/>
                    </a:lnTo>
                    <a:lnTo>
                      <a:pt x="198" y="57"/>
                    </a:lnTo>
                    <a:lnTo>
                      <a:pt x="198" y="38"/>
                    </a:lnTo>
                    <a:lnTo>
                      <a:pt x="207" y="19"/>
                    </a:lnTo>
                    <a:lnTo>
                      <a:pt x="217" y="10"/>
                    </a:lnTo>
                    <a:lnTo>
                      <a:pt x="245" y="10"/>
                    </a:lnTo>
                    <a:lnTo>
                      <a:pt x="264" y="0"/>
                    </a:lnTo>
                    <a:lnTo>
                      <a:pt x="274" y="10"/>
                    </a:lnTo>
                    <a:lnTo>
                      <a:pt x="292" y="38"/>
                    </a:lnTo>
                    <a:lnTo>
                      <a:pt x="292" y="94"/>
                    </a:lnTo>
                    <a:lnTo>
                      <a:pt x="301" y="123"/>
                    </a:lnTo>
                    <a:lnTo>
                      <a:pt x="321" y="141"/>
                    </a:lnTo>
                    <a:lnTo>
                      <a:pt x="330" y="123"/>
                    </a:lnTo>
                    <a:lnTo>
                      <a:pt x="339" y="94"/>
                    </a:lnTo>
                    <a:lnTo>
                      <a:pt x="349" y="76"/>
                    </a:lnTo>
                    <a:lnTo>
                      <a:pt x="358" y="57"/>
                    </a:lnTo>
                    <a:lnTo>
                      <a:pt x="377" y="38"/>
                    </a:lnTo>
                    <a:lnTo>
                      <a:pt x="396" y="38"/>
                    </a:lnTo>
                    <a:lnTo>
                      <a:pt x="434" y="57"/>
                    </a:lnTo>
                    <a:lnTo>
                      <a:pt x="434" y="76"/>
                    </a:lnTo>
                    <a:lnTo>
                      <a:pt x="424" y="104"/>
                    </a:lnTo>
                    <a:lnTo>
                      <a:pt x="415" y="123"/>
                    </a:lnTo>
                    <a:lnTo>
                      <a:pt x="424" y="151"/>
                    </a:lnTo>
                    <a:lnTo>
                      <a:pt x="481" y="161"/>
                    </a:lnTo>
                    <a:lnTo>
                      <a:pt x="546" y="180"/>
                    </a:lnTo>
                    <a:lnTo>
                      <a:pt x="575" y="188"/>
                    </a:lnTo>
                    <a:lnTo>
                      <a:pt x="603" y="208"/>
                    </a:lnTo>
                    <a:lnTo>
                      <a:pt x="622" y="227"/>
                    </a:lnTo>
                    <a:lnTo>
                      <a:pt x="642" y="255"/>
                    </a:lnTo>
                    <a:lnTo>
                      <a:pt x="642" y="283"/>
                    </a:lnTo>
                    <a:lnTo>
                      <a:pt x="642" y="302"/>
                    </a:lnTo>
                    <a:lnTo>
                      <a:pt x="396" y="387"/>
                    </a:lnTo>
                    <a:lnTo>
                      <a:pt x="358" y="331"/>
                    </a:lnTo>
                    <a:lnTo>
                      <a:pt x="321" y="292"/>
                    </a:lnTo>
                    <a:lnTo>
                      <a:pt x="274" y="255"/>
                    </a:lnTo>
                    <a:lnTo>
                      <a:pt x="217" y="227"/>
                    </a:lnTo>
                    <a:lnTo>
                      <a:pt x="113" y="180"/>
                    </a:lnTo>
                    <a:lnTo>
                      <a:pt x="0" y="141"/>
                    </a:lnTo>
                    <a:lnTo>
                      <a:pt x="10" y="113"/>
                    </a:lnTo>
                    <a:lnTo>
                      <a:pt x="28" y="85"/>
                    </a:lnTo>
                    <a:lnTo>
                      <a:pt x="66" y="47"/>
                    </a:lnTo>
                    <a:close/>
                  </a:path>
                </a:pathLst>
              </a:custGeom>
              <a:solidFill>
                <a:srgbClr val="DC91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Freeform 74">
                <a:extLst>
                  <a:ext uri="{FF2B5EF4-FFF2-40B4-BE49-F238E27FC236}">
                    <a16:creationId xmlns:a16="http://schemas.microsoft.com/office/drawing/2014/main" id="{0E48B5D8-C92A-492A-A8A4-71EC735A95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40" y="604"/>
                <a:ext cx="42" cy="30"/>
              </a:xfrm>
              <a:custGeom>
                <a:avLst/>
                <a:gdLst>
                  <a:gd name="T0" fmla="*/ 14 w 170"/>
                  <a:gd name="T1" fmla="*/ 0 h 122"/>
                  <a:gd name="T2" fmla="*/ 21 w 170"/>
                  <a:gd name="T3" fmla="*/ 2 h 122"/>
                  <a:gd name="T4" fmla="*/ 28 w 170"/>
                  <a:gd name="T5" fmla="*/ 7 h 122"/>
                  <a:gd name="T6" fmla="*/ 35 w 170"/>
                  <a:gd name="T7" fmla="*/ 9 h 122"/>
                  <a:gd name="T8" fmla="*/ 42 w 170"/>
                  <a:gd name="T9" fmla="*/ 14 h 122"/>
                  <a:gd name="T10" fmla="*/ 25 w 170"/>
                  <a:gd name="T11" fmla="*/ 18 h 122"/>
                  <a:gd name="T12" fmla="*/ 21 w 170"/>
                  <a:gd name="T13" fmla="*/ 23 h 122"/>
                  <a:gd name="T14" fmla="*/ 14 w 170"/>
                  <a:gd name="T15" fmla="*/ 30 h 122"/>
                  <a:gd name="T16" fmla="*/ 9 w 170"/>
                  <a:gd name="T17" fmla="*/ 28 h 122"/>
                  <a:gd name="T18" fmla="*/ 4 w 170"/>
                  <a:gd name="T19" fmla="*/ 23 h 122"/>
                  <a:gd name="T20" fmla="*/ 0 w 170"/>
                  <a:gd name="T21" fmla="*/ 14 h 122"/>
                  <a:gd name="T22" fmla="*/ 2 w 170"/>
                  <a:gd name="T23" fmla="*/ 9 h 122"/>
                  <a:gd name="T24" fmla="*/ 7 w 170"/>
                  <a:gd name="T25" fmla="*/ 5 h 122"/>
                  <a:gd name="T26" fmla="*/ 14 w 170"/>
                  <a:gd name="T27" fmla="*/ 0 h 1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70" h="122">
                    <a:moveTo>
                      <a:pt x="56" y="0"/>
                    </a:moveTo>
                    <a:lnTo>
                      <a:pt x="84" y="9"/>
                    </a:lnTo>
                    <a:lnTo>
                      <a:pt x="113" y="28"/>
                    </a:lnTo>
                    <a:lnTo>
                      <a:pt x="141" y="38"/>
                    </a:lnTo>
                    <a:lnTo>
                      <a:pt x="170" y="56"/>
                    </a:lnTo>
                    <a:lnTo>
                      <a:pt x="103" y="75"/>
                    </a:lnTo>
                    <a:lnTo>
                      <a:pt x="84" y="95"/>
                    </a:lnTo>
                    <a:lnTo>
                      <a:pt x="56" y="122"/>
                    </a:lnTo>
                    <a:lnTo>
                      <a:pt x="37" y="113"/>
                    </a:lnTo>
                    <a:lnTo>
                      <a:pt x="18" y="95"/>
                    </a:lnTo>
                    <a:lnTo>
                      <a:pt x="0" y="56"/>
                    </a:lnTo>
                    <a:lnTo>
                      <a:pt x="9" y="38"/>
                    </a:lnTo>
                    <a:lnTo>
                      <a:pt x="27" y="19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DC91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Freeform 75">
                <a:extLst>
                  <a:ext uri="{FF2B5EF4-FFF2-40B4-BE49-F238E27FC236}">
                    <a16:creationId xmlns:a16="http://schemas.microsoft.com/office/drawing/2014/main" id="{75E65F5A-6DFE-4761-AE5D-97A061CF95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8" y="464"/>
                <a:ext cx="175" cy="62"/>
              </a:xfrm>
              <a:custGeom>
                <a:avLst/>
                <a:gdLst>
                  <a:gd name="T0" fmla="*/ 33 w 698"/>
                  <a:gd name="T1" fmla="*/ 0 h 246"/>
                  <a:gd name="T2" fmla="*/ 33 w 698"/>
                  <a:gd name="T3" fmla="*/ 5 h 246"/>
                  <a:gd name="T4" fmla="*/ 31 w 698"/>
                  <a:gd name="T5" fmla="*/ 10 h 246"/>
                  <a:gd name="T6" fmla="*/ 24 w 698"/>
                  <a:gd name="T7" fmla="*/ 19 h 246"/>
                  <a:gd name="T8" fmla="*/ 28 w 698"/>
                  <a:gd name="T9" fmla="*/ 26 h 246"/>
                  <a:gd name="T10" fmla="*/ 36 w 698"/>
                  <a:gd name="T11" fmla="*/ 34 h 246"/>
                  <a:gd name="T12" fmla="*/ 64 w 698"/>
                  <a:gd name="T13" fmla="*/ 45 h 246"/>
                  <a:gd name="T14" fmla="*/ 80 w 698"/>
                  <a:gd name="T15" fmla="*/ 52 h 246"/>
                  <a:gd name="T16" fmla="*/ 97 w 698"/>
                  <a:gd name="T17" fmla="*/ 55 h 246"/>
                  <a:gd name="T18" fmla="*/ 114 w 698"/>
                  <a:gd name="T19" fmla="*/ 57 h 246"/>
                  <a:gd name="T20" fmla="*/ 130 w 698"/>
                  <a:gd name="T21" fmla="*/ 57 h 246"/>
                  <a:gd name="T22" fmla="*/ 144 w 698"/>
                  <a:gd name="T23" fmla="*/ 52 h 246"/>
                  <a:gd name="T24" fmla="*/ 158 w 698"/>
                  <a:gd name="T25" fmla="*/ 48 h 246"/>
                  <a:gd name="T26" fmla="*/ 168 w 698"/>
                  <a:gd name="T27" fmla="*/ 41 h 246"/>
                  <a:gd name="T28" fmla="*/ 170 w 698"/>
                  <a:gd name="T29" fmla="*/ 38 h 246"/>
                  <a:gd name="T30" fmla="*/ 175 w 698"/>
                  <a:gd name="T31" fmla="*/ 38 h 246"/>
                  <a:gd name="T32" fmla="*/ 168 w 698"/>
                  <a:gd name="T33" fmla="*/ 45 h 246"/>
                  <a:gd name="T34" fmla="*/ 161 w 698"/>
                  <a:gd name="T35" fmla="*/ 52 h 246"/>
                  <a:gd name="T36" fmla="*/ 151 w 698"/>
                  <a:gd name="T37" fmla="*/ 57 h 246"/>
                  <a:gd name="T38" fmla="*/ 140 w 698"/>
                  <a:gd name="T39" fmla="*/ 60 h 246"/>
                  <a:gd name="T40" fmla="*/ 132 w 698"/>
                  <a:gd name="T41" fmla="*/ 62 h 246"/>
                  <a:gd name="T42" fmla="*/ 125 w 698"/>
                  <a:gd name="T43" fmla="*/ 62 h 246"/>
                  <a:gd name="T44" fmla="*/ 107 w 698"/>
                  <a:gd name="T45" fmla="*/ 62 h 246"/>
                  <a:gd name="T46" fmla="*/ 83 w 698"/>
                  <a:gd name="T47" fmla="*/ 57 h 246"/>
                  <a:gd name="T48" fmla="*/ 57 w 698"/>
                  <a:gd name="T49" fmla="*/ 50 h 246"/>
                  <a:gd name="T50" fmla="*/ 47 w 698"/>
                  <a:gd name="T51" fmla="*/ 45 h 246"/>
                  <a:gd name="T52" fmla="*/ 36 w 698"/>
                  <a:gd name="T53" fmla="*/ 38 h 246"/>
                  <a:gd name="T54" fmla="*/ 26 w 698"/>
                  <a:gd name="T55" fmla="*/ 31 h 246"/>
                  <a:gd name="T56" fmla="*/ 19 w 698"/>
                  <a:gd name="T57" fmla="*/ 22 h 246"/>
                  <a:gd name="T58" fmla="*/ 14 w 698"/>
                  <a:gd name="T59" fmla="*/ 29 h 246"/>
                  <a:gd name="T60" fmla="*/ 10 w 698"/>
                  <a:gd name="T61" fmla="*/ 34 h 246"/>
                  <a:gd name="T62" fmla="*/ 5 w 698"/>
                  <a:gd name="T63" fmla="*/ 36 h 246"/>
                  <a:gd name="T64" fmla="*/ 3 w 698"/>
                  <a:gd name="T65" fmla="*/ 34 h 246"/>
                  <a:gd name="T66" fmla="*/ 0 w 698"/>
                  <a:gd name="T67" fmla="*/ 31 h 246"/>
                  <a:gd name="T68" fmla="*/ 19 w 698"/>
                  <a:gd name="T69" fmla="*/ 19 h 246"/>
                  <a:gd name="T70" fmla="*/ 26 w 698"/>
                  <a:gd name="T71" fmla="*/ 10 h 246"/>
                  <a:gd name="T72" fmla="*/ 33 w 698"/>
                  <a:gd name="T73" fmla="*/ 0 h 24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698" h="246">
                    <a:moveTo>
                      <a:pt x="133" y="0"/>
                    </a:moveTo>
                    <a:lnTo>
                      <a:pt x="133" y="20"/>
                    </a:lnTo>
                    <a:lnTo>
                      <a:pt x="123" y="39"/>
                    </a:lnTo>
                    <a:lnTo>
                      <a:pt x="95" y="76"/>
                    </a:lnTo>
                    <a:lnTo>
                      <a:pt x="113" y="104"/>
                    </a:lnTo>
                    <a:lnTo>
                      <a:pt x="142" y="133"/>
                    </a:lnTo>
                    <a:lnTo>
                      <a:pt x="254" y="180"/>
                    </a:lnTo>
                    <a:lnTo>
                      <a:pt x="321" y="208"/>
                    </a:lnTo>
                    <a:lnTo>
                      <a:pt x="387" y="217"/>
                    </a:lnTo>
                    <a:lnTo>
                      <a:pt x="453" y="227"/>
                    </a:lnTo>
                    <a:lnTo>
                      <a:pt x="519" y="227"/>
                    </a:lnTo>
                    <a:lnTo>
                      <a:pt x="575" y="208"/>
                    </a:lnTo>
                    <a:lnTo>
                      <a:pt x="632" y="190"/>
                    </a:lnTo>
                    <a:lnTo>
                      <a:pt x="669" y="161"/>
                    </a:lnTo>
                    <a:lnTo>
                      <a:pt x="679" y="151"/>
                    </a:lnTo>
                    <a:lnTo>
                      <a:pt x="698" y="151"/>
                    </a:lnTo>
                    <a:lnTo>
                      <a:pt x="669" y="180"/>
                    </a:lnTo>
                    <a:lnTo>
                      <a:pt x="642" y="208"/>
                    </a:lnTo>
                    <a:lnTo>
                      <a:pt x="604" y="227"/>
                    </a:lnTo>
                    <a:lnTo>
                      <a:pt x="557" y="237"/>
                    </a:lnTo>
                    <a:lnTo>
                      <a:pt x="528" y="246"/>
                    </a:lnTo>
                    <a:lnTo>
                      <a:pt x="500" y="246"/>
                    </a:lnTo>
                    <a:lnTo>
                      <a:pt x="425" y="246"/>
                    </a:lnTo>
                    <a:lnTo>
                      <a:pt x="330" y="227"/>
                    </a:lnTo>
                    <a:lnTo>
                      <a:pt x="227" y="198"/>
                    </a:lnTo>
                    <a:lnTo>
                      <a:pt x="189" y="180"/>
                    </a:lnTo>
                    <a:lnTo>
                      <a:pt x="142" y="151"/>
                    </a:lnTo>
                    <a:lnTo>
                      <a:pt x="104" y="123"/>
                    </a:lnTo>
                    <a:lnTo>
                      <a:pt x="76" y="86"/>
                    </a:lnTo>
                    <a:lnTo>
                      <a:pt x="57" y="114"/>
                    </a:lnTo>
                    <a:lnTo>
                      <a:pt x="38" y="133"/>
                    </a:lnTo>
                    <a:lnTo>
                      <a:pt x="19" y="143"/>
                    </a:lnTo>
                    <a:lnTo>
                      <a:pt x="10" y="133"/>
                    </a:lnTo>
                    <a:lnTo>
                      <a:pt x="0" y="123"/>
                    </a:lnTo>
                    <a:lnTo>
                      <a:pt x="76" y="76"/>
                    </a:lnTo>
                    <a:lnTo>
                      <a:pt x="104" y="39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Freeform 76">
                <a:extLst>
                  <a:ext uri="{FF2B5EF4-FFF2-40B4-BE49-F238E27FC236}">
                    <a16:creationId xmlns:a16="http://schemas.microsoft.com/office/drawing/2014/main" id="{F34292BB-FC46-45D7-9BBA-BB250E0DEA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3" y="620"/>
                <a:ext cx="95" cy="33"/>
              </a:xfrm>
              <a:custGeom>
                <a:avLst/>
                <a:gdLst>
                  <a:gd name="T0" fmla="*/ 0 w 378"/>
                  <a:gd name="T1" fmla="*/ 31 h 132"/>
                  <a:gd name="T2" fmla="*/ 92 w 378"/>
                  <a:gd name="T3" fmla="*/ 0 h 132"/>
                  <a:gd name="T4" fmla="*/ 95 w 378"/>
                  <a:gd name="T5" fmla="*/ 7 h 132"/>
                  <a:gd name="T6" fmla="*/ 95 w 378"/>
                  <a:gd name="T7" fmla="*/ 14 h 132"/>
                  <a:gd name="T8" fmla="*/ 47 w 378"/>
                  <a:gd name="T9" fmla="*/ 24 h 132"/>
                  <a:gd name="T10" fmla="*/ 0 w 378"/>
                  <a:gd name="T11" fmla="*/ 33 h 132"/>
                  <a:gd name="T12" fmla="*/ 0 w 378"/>
                  <a:gd name="T13" fmla="*/ 31 h 1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78" h="132">
                    <a:moveTo>
                      <a:pt x="0" y="123"/>
                    </a:moveTo>
                    <a:lnTo>
                      <a:pt x="368" y="0"/>
                    </a:lnTo>
                    <a:lnTo>
                      <a:pt x="378" y="29"/>
                    </a:lnTo>
                    <a:lnTo>
                      <a:pt x="378" y="56"/>
                    </a:lnTo>
                    <a:lnTo>
                      <a:pt x="188" y="94"/>
                    </a:lnTo>
                    <a:lnTo>
                      <a:pt x="0" y="132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Freeform 77">
                <a:extLst>
                  <a:ext uri="{FF2B5EF4-FFF2-40B4-BE49-F238E27FC236}">
                    <a16:creationId xmlns:a16="http://schemas.microsoft.com/office/drawing/2014/main" id="{777C02EC-7A0F-4CE9-8EA1-FF5AA0C1EE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1" y="672"/>
                <a:ext cx="33" cy="21"/>
              </a:xfrm>
              <a:custGeom>
                <a:avLst/>
                <a:gdLst>
                  <a:gd name="T0" fmla="*/ 24 w 132"/>
                  <a:gd name="T1" fmla="*/ 0 h 86"/>
                  <a:gd name="T2" fmla="*/ 28 w 132"/>
                  <a:gd name="T3" fmla="*/ 0 h 86"/>
                  <a:gd name="T4" fmla="*/ 31 w 132"/>
                  <a:gd name="T5" fmla="*/ 5 h 86"/>
                  <a:gd name="T6" fmla="*/ 31 w 132"/>
                  <a:gd name="T7" fmla="*/ 10 h 86"/>
                  <a:gd name="T8" fmla="*/ 33 w 132"/>
                  <a:gd name="T9" fmla="*/ 11 h 86"/>
                  <a:gd name="T10" fmla="*/ 26 w 132"/>
                  <a:gd name="T11" fmla="*/ 19 h 86"/>
                  <a:gd name="T12" fmla="*/ 21 w 132"/>
                  <a:gd name="T13" fmla="*/ 21 h 86"/>
                  <a:gd name="T14" fmla="*/ 9 w 132"/>
                  <a:gd name="T15" fmla="*/ 21 h 86"/>
                  <a:gd name="T16" fmla="*/ 2 w 132"/>
                  <a:gd name="T17" fmla="*/ 21 h 86"/>
                  <a:gd name="T18" fmla="*/ 0 w 132"/>
                  <a:gd name="T19" fmla="*/ 16 h 86"/>
                  <a:gd name="T20" fmla="*/ 2 w 132"/>
                  <a:gd name="T21" fmla="*/ 10 h 86"/>
                  <a:gd name="T22" fmla="*/ 9 w 132"/>
                  <a:gd name="T23" fmla="*/ 5 h 86"/>
                  <a:gd name="T24" fmla="*/ 24 w 132"/>
                  <a:gd name="T25" fmla="*/ 0 h 8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2" h="86">
                    <a:moveTo>
                      <a:pt x="94" y="0"/>
                    </a:moveTo>
                    <a:lnTo>
                      <a:pt x="113" y="0"/>
                    </a:lnTo>
                    <a:lnTo>
                      <a:pt x="123" y="19"/>
                    </a:lnTo>
                    <a:lnTo>
                      <a:pt x="123" y="39"/>
                    </a:lnTo>
                    <a:lnTo>
                      <a:pt x="132" y="47"/>
                    </a:lnTo>
                    <a:lnTo>
                      <a:pt x="103" y="76"/>
                    </a:lnTo>
                    <a:lnTo>
                      <a:pt x="85" y="86"/>
                    </a:lnTo>
                    <a:lnTo>
                      <a:pt x="37" y="86"/>
                    </a:lnTo>
                    <a:lnTo>
                      <a:pt x="9" y="86"/>
                    </a:lnTo>
                    <a:lnTo>
                      <a:pt x="0" y="66"/>
                    </a:lnTo>
                    <a:lnTo>
                      <a:pt x="9" y="39"/>
                    </a:lnTo>
                    <a:lnTo>
                      <a:pt x="37" y="19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AAC0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Freeform 78">
                <a:extLst>
                  <a:ext uri="{FF2B5EF4-FFF2-40B4-BE49-F238E27FC236}">
                    <a16:creationId xmlns:a16="http://schemas.microsoft.com/office/drawing/2014/main" id="{BB690106-3E9A-43B6-AB16-97DD429DFC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8" y="712"/>
                <a:ext cx="12" cy="12"/>
              </a:xfrm>
              <a:custGeom>
                <a:avLst/>
                <a:gdLst>
                  <a:gd name="T0" fmla="*/ 7 w 47"/>
                  <a:gd name="T1" fmla="*/ 0 h 48"/>
                  <a:gd name="T2" fmla="*/ 12 w 47"/>
                  <a:gd name="T3" fmla="*/ 3 h 48"/>
                  <a:gd name="T4" fmla="*/ 12 w 47"/>
                  <a:gd name="T5" fmla="*/ 7 h 48"/>
                  <a:gd name="T6" fmla="*/ 12 w 47"/>
                  <a:gd name="T7" fmla="*/ 10 h 48"/>
                  <a:gd name="T8" fmla="*/ 7 w 47"/>
                  <a:gd name="T9" fmla="*/ 12 h 48"/>
                  <a:gd name="T10" fmla="*/ 2 w 47"/>
                  <a:gd name="T11" fmla="*/ 12 h 48"/>
                  <a:gd name="T12" fmla="*/ 0 w 47"/>
                  <a:gd name="T13" fmla="*/ 10 h 48"/>
                  <a:gd name="T14" fmla="*/ 2 w 47"/>
                  <a:gd name="T15" fmla="*/ 5 h 48"/>
                  <a:gd name="T16" fmla="*/ 7 w 47"/>
                  <a:gd name="T17" fmla="*/ 0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7" h="48">
                    <a:moveTo>
                      <a:pt x="28" y="0"/>
                    </a:moveTo>
                    <a:lnTo>
                      <a:pt x="47" y="10"/>
                    </a:lnTo>
                    <a:lnTo>
                      <a:pt x="47" y="29"/>
                    </a:lnTo>
                    <a:lnTo>
                      <a:pt x="47" y="39"/>
                    </a:lnTo>
                    <a:lnTo>
                      <a:pt x="28" y="48"/>
                    </a:lnTo>
                    <a:lnTo>
                      <a:pt x="9" y="48"/>
                    </a:lnTo>
                    <a:lnTo>
                      <a:pt x="0" y="39"/>
                    </a:lnTo>
                    <a:lnTo>
                      <a:pt x="9" y="2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AAC0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Freeform 79">
                <a:extLst>
                  <a:ext uri="{FF2B5EF4-FFF2-40B4-BE49-F238E27FC236}">
                    <a16:creationId xmlns:a16="http://schemas.microsoft.com/office/drawing/2014/main" id="{9E1771C6-AAA5-4292-B911-A09F4C13FB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7" y="380"/>
                <a:ext cx="26" cy="51"/>
              </a:xfrm>
              <a:custGeom>
                <a:avLst/>
                <a:gdLst>
                  <a:gd name="T0" fmla="*/ 5 w 103"/>
                  <a:gd name="T1" fmla="*/ 0 h 208"/>
                  <a:gd name="T2" fmla="*/ 7 w 103"/>
                  <a:gd name="T3" fmla="*/ 5 h 208"/>
                  <a:gd name="T4" fmla="*/ 12 w 103"/>
                  <a:gd name="T5" fmla="*/ 12 h 208"/>
                  <a:gd name="T6" fmla="*/ 21 w 103"/>
                  <a:gd name="T7" fmla="*/ 21 h 208"/>
                  <a:gd name="T8" fmla="*/ 26 w 103"/>
                  <a:gd name="T9" fmla="*/ 28 h 208"/>
                  <a:gd name="T10" fmla="*/ 26 w 103"/>
                  <a:gd name="T11" fmla="*/ 32 h 208"/>
                  <a:gd name="T12" fmla="*/ 26 w 103"/>
                  <a:gd name="T13" fmla="*/ 39 h 208"/>
                  <a:gd name="T14" fmla="*/ 19 w 103"/>
                  <a:gd name="T15" fmla="*/ 46 h 208"/>
                  <a:gd name="T16" fmla="*/ 12 w 103"/>
                  <a:gd name="T17" fmla="*/ 49 h 208"/>
                  <a:gd name="T18" fmla="*/ 7 w 103"/>
                  <a:gd name="T19" fmla="*/ 51 h 208"/>
                  <a:gd name="T20" fmla="*/ 2 w 103"/>
                  <a:gd name="T21" fmla="*/ 51 h 208"/>
                  <a:gd name="T22" fmla="*/ 7 w 103"/>
                  <a:gd name="T23" fmla="*/ 46 h 208"/>
                  <a:gd name="T24" fmla="*/ 12 w 103"/>
                  <a:gd name="T25" fmla="*/ 44 h 208"/>
                  <a:gd name="T26" fmla="*/ 19 w 103"/>
                  <a:gd name="T27" fmla="*/ 42 h 208"/>
                  <a:gd name="T28" fmla="*/ 21 w 103"/>
                  <a:gd name="T29" fmla="*/ 35 h 208"/>
                  <a:gd name="T30" fmla="*/ 19 w 103"/>
                  <a:gd name="T31" fmla="*/ 28 h 208"/>
                  <a:gd name="T32" fmla="*/ 14 w 103"/>
                  <a:gd name="T33" fmla="*/ 21 h 208"/>
                  <a:gd name="T34" fmla="*/ 9 w 103"/>
                  <a:gd name="T35" fmla="*/ 16 h 208"/>
                  <a:gd name="T36" fmla="*/ 7 w 103"/>
                  <a:gd name="T37" fmla="*/ 9 h 208"/>
                  <a:gd name="T38" fmla="*/ 2 w 103"/>
                  <a:gd name="T39" fmla="*/ 7 h 208"/>
                  <a:gd name="T40" fmla="*/ 0 w 103"/>
                  <a:gd name="T41" fmla="*/ 5 h 208"/>
                  <a:gd name="T42" fmla="*/ 0 w 103"/>
                  <a:gd name="T43" fmla="*/ 0 h 208"/>
                  <a:gd name="T44" fmla="*/ 5 w 103"/>
                  <a:gd name="T45" fmla="*/ 0 h 20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03" h="208">
                    <a:moveTo>
                      <a:pt x="19" y="0"/>
                    </a:moveTo>
                    <a:lnTo>
                      <a:pt x="29" y="19"/>
                    </a:lnTo>
                    <a:lnTo>
                      <a:pt x="47" y="47"/>
                    </a:lnTo>
                    <a:lnTo>
                      <a:pt x="84" y="85"/>
                    </a:lnTo>
                    <a:lnTo>
                      <a:pt x="103" y="114"/>
                    </a:lnTo>
                    <a:lnTo>
                      <a:pt x="103" y="132"/>
                    </a:lnTo>
                    <a:lnTo>
                      <a:pt x="103" y="161"/>
                    </a:lnTo>
                    <a:lnTo>
                      <a:pt x="76" y="189"/>
                    </a:lnTo>
                    <a:lnTo>
                      <a:pt x="47" y="198"/>
                    </a:lnTo>
                    <a:lnTo>
                      <a:pt x="29" y="208"/>
                    </a:lnTo>
                    <a:lnTo>
                      <a:pt x="9" y="208"/>
                    </a:lnTo>
                    <a:lnTo>
                      <a:pt x="29" y="189"/>
                    </a:lnTo>
                    <a:lnTo>
                      <a:pt x="47" y="179"/>
                    </a:lnTo>
                    <a:lnTo>
                      <a:pt x="76" y="170"/>
                    </a:lnTo>
                    <a:lnTo>
                      <a:pt x="84" y="142"/>
                    </a:lnTo>
                    <a:lnTo>
                      <a:pt x="76" y="114"/>
                    </a:lnTo>
                    <a:lnTo>
                      <a:pt x="56" y="85"/>
                    </a:lnTo>
                    <a:lnTo>
                      <a:pt x="37" y="67"/>
                    </a:lnTo>
                    <a:lnTo>
                      <a:pt x="29" y="38"/>
                    </a:lnTo>
                    <a:lnTo>
                      <a:pt x="9" y="28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Freeform 80">
                <a:extLst>
                  <a:ext uri="{FF2B5EF4-FFF2-40B4-BE49-F238E27FC236}">
                    <a16:creationId xmlns:a16="http://schemas.microsoft.com/office/drawing/2014/main" id="{54F275DF-C2B9-4C58-87A3-4A671E0050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8" y="585"/>
                <a:ext cx="18" cy="4"/>
              </a:xfrm>
              <a:custGeom>
                <a:avLst/>
                <a:gdLst>
                  <a:gd name="T0" fmla="*/ 18 w 75"/>
                  <a:gd name="T1" fmla="*/ 0 h 19"/>
                  <a:gd name="T2" fmla="*/ 16 w 75"/>
                  <a:gd name="T3" fmla="*/ 4 h 19"/>
                  <a:gd name="T4" fmla="*/ 9 w 75"/>
                  <a:gd name="T5" fmla="*/ 4 h 19"/>
                  <a:gd name="T6" fmla="*/ 0 w 75"/>
                  <a:gd name="T7" fmla="*/ 0 h 19"/>
                  <a:gd name="T8" fmla="*/ 9 w 75"/>
                  <a:gd name="T9" fmla="*/ 0 h 19"/>
                  <a:gd name="T10" fmla="*/ 18 w 75"/>
                  <a:gd name="T11" fmla="*/ 0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5" h="19">
                    <a:moveTo>
                      <a:pt x="75" y="0"/>
                    </a:moveTo>
                    <a:lnTo>
                      <a:pt x="67" y="19"/>
                    </a:lnTo>
                    <a:lnTo>
                      <a:pt x="38" y="19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Freeform 81">
                <a:extLst>
                  <a:ext uri="{FF2B5EF4-FFF2-40B4-BE49-F238E27FC236}">
                    <a16:creationId xmlns:a16="http://schemas.microsoft.com/office/drawing/2014/main" id="{C6024ABE-89F1-4ED1-A831-D31AC38AF2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6" y="587"/>
                <a:ext cx="14" cy="21"/>
              </a:xfrm>
              <a:custGeom>
                <a:avLst/>
                <a:gdLst>
                  <a:gd name="T0" fmla="*/ 7 w 57"/>
                  <a:gd name="T1" fmla="*/ 0 h 85"/>
                  <a:gd name="T2" fmla="*/ 10 w 57"/>
                  <a:gd name="T3" fmla="*/ 2 h 85"/>
                  <a:gd name="T4" fmla="*/ 12 w 57"/>
                  <a:gd name="T5" fmla="*/ 7 h 85"/>
                  <a:gd name="T6" fmla="*/ 14 w 57"/>
                  <a:gd name="T7" fmla="*/ 9 h 85"/>
                  <a:gd name="T8" fmla="*/ 12 w 57"/>
                  <a:gd name="T9" fmla="*/ 14 h 85"/>
                  <a:gd name="T10" fmla="*/ 7 w 57"/>
                  <a:gd name="T11" fmla="*/ 16 h 85"/>
                  <a:gd name="T12" fmla="*/ 5 w 57"/>
                  <a:gd name="T13" fmla="*/ 21 h 85"/>
                  <a:gd name="T14" fmla="*/ 2 w 57"/>
                  <a:gd name="T15" fmla="*/ 16 h 85"/>
                  <a:gd name="T16" fmla="*/ 0 w 57"/>
                  <a:gd name="T17" fmla="*/ 9 h 85"/>
                  <a:gd name="T18" fmla="*/ 2 w 57"/>
                  <a:gd name="T19" fmla="*/ 4 h 85"/>
                  <a:gd name="T20" fmla="*/ 7 w 57"/>
                  <a:gd name="T21" fmla="*/ 0 h 8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" h="85">
                    <a:moveTo>
                      <a:pt x="29" y="0"/>
                    </a:moveTo>
                    <a:lnTo>
                      <a:pt x="39" y="10"/>
                    </a:lnTo>
                    <a:lnTo>
                      <a:pt x="47" y="28"/>
                    </a:lnTo>
                    <a:lnTo>
                      <a:pt x="57" y="38"/>
                    </a:lnTo>
                    <a:lnTo>
                      <a:pt x="47" y="57"/>
                    </a:lnTo>
                    <a:lnTo>
                      <a:pt x="29" y="66"/>
                    </a:lnTo>
                    <a:lnTo>
                      <a:pt x="19" y="85"/>
                    </a:lnTo>
                    <a:lnTo>
                      <a:pt x="10" y="66"/>
                    </a:lnTo>
                    <a:lnTo>
                      <a:pt x="0" y="38"/>
                    </a:lnTo>
                    <a:lnTo>
                      <a:pt x="10" y="18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A31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Freeform 82">
                <a:extLst>
                  <a:ext uri="{FF2B5EF4-FFF2-40B4-BE49-F238E27FC236}">
                    <a16:creationId xmlns:a16="http://schemas.microsoft.com/office/drawing/2014/main" id="{76127887-6195-45BF-AB12-70F8E6ABCE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1" y="604"/>
                <a:ext cx="17" cy="11"/>
              </a:xfrm>
              <a:custGeom>
                <a:avLst/>
                <a:gdLst>
                  <a:gd name="T0" fmla="*/ 17 w 67"/>
                  <a:gd name="T1" fmla="*/ 0 h 47"/>
                  <a:gd name="T2" fmla="*/ 17 w 67"/>
                  <a:gd name="T3" fmla="*/ 7 h 47"/>
                  <a:gd name="T4" fmla="*/ 14 w 67"/>
                  <a:gd name="T5" fmla="*/ 9 h 47"/>
                  <a:gd name="T6" fmla="*/ 12 w 67"/>
                  <a:gd name="T7" fmla="*/ 9 h 47"/>
                  <a:gd name="T8" fmla="*/ 0 w 67"/>
                  <a:gd name="T9" fmla="*/ 11 h 47"/>
                  <a:gd name="T10" fmla="*/ 7 w 67"/>
                  <a:gd name="T11" fmla="*/ 4 h 47"/>
                  <a:gd name="T12" fmla="*/ 12 w 67"/>
                  <a:gd name="T13" fmla="*/ 2 h 47"/>
                  <a:gd name="T14" fmla="*/ 17 w 67"/>
                  <a:gd name="T15" fmla="*/ 0 h 4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7" h="47">
                    <a:moveTo>
                      <a:pt x="67" y="0"/>
                    </a:moveTo>
                    <a:lnTo>
                      <a:pt x="67" y="28"/>
                    </a:lnTo>
                    <a:lnTo>
                      <a:pt x="57" y="38"/>
                    </a:lnTo>
                    <a:lnTo>
                      <a:pt x="47" y="38"/>
                    </a:lnTo>
                    <a:lnTo>
                      <a:pt x="0" y="47"/>
                    </a:lnTo>
                    <a:lnTo>
                      <a:pt x="28" y="19"/>
                    </a:lnTo>
                    <a:lnTo>
                      <a:pt x="47" y="9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Freeform 83">
                <a:extLst>
                  <a:ext uri="{FF2B5EF4-FFF2-40B4-BE49-F238E27FC236}">
                    <a16:creationId xmlns:a16="http://schemas.microsoft.com/office/drawing/2014/main" id="{A2F5276A-DB80-4EB2-A487-DFACBEC191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0" y="573"/>
                <a:ext cx="19" cy="26"/>
              </a:xfrm>
              <a:custGeom>
                <a:avLst/>
                <a:gdLst>
                  <a:gd name="T0" fmla="*/ 19 w 76"/>
                  <a:gd name="T1" fmla="*/ 0 h 104"/>
                  <a:gd name="T2" fmla="*/ 17 w 76"/>
                  <a:gd name="T3" fmla="*/ 17 h 104"/>
                  <a:gd name="T4" fmla="*/ 14 w 76"/>
                  <a:gd name="T5" fmla="*/ 21 h 104"/>
                  <a:gd name="T6" fmla="*/ 10 w 76"/>
                  <a:gd name="T7" fmla="*/ 26 h 104"/>
                  <a:gd name="T8" fmla="*/ 7 w 76"/>
                  <a:gd name="T9" fmla="*/ 21 h 104"/>
                  <a:gd name="T10" fmla="*/ 5 w 76"/>
                  <a:gd name="T11" fmla="*/ 17 h 104"/>
                  <a:gd name="T12" fmla="*/ 0 w 76"/>
                  <a:gd name="T13" fmla="*/ 14 h 104"/>
                  <a:gd name="T14" fmla="*/ 0 w 76"/>
                  <a:gd name="T15" fmla="*/ 7 h 104"/>
                  <a:gd name="T16" fmla="*/ 19 w 76"/>
                  <a:gd name="T17" fmla="*/ 0 h 10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6" h="104">
                    <a:moveTo>
                      <a:pt x="76" y="0"/>
                    </a:moveTo>
                    <a:lnTo>
                      <a:pt x="66" y="67"/>
                    </a:lnTo>
                    <a:lnTo>
                      <a:pt x="57" y="85"/>
                    </a:lnTo>
                    <a:lnTo>
                      <a:pt x="38" y="104"/>
                    </a:lnTo>
                    <a:lnTo>
                      <a:pt x="29" y="85"/>
                    </a:lnTo>
                    <a:lnTo>
                      <a:pt x="19" y="67"/>
                    </a:lnTo>
                    <a:lnTo>
                      <a:pt x="0" y="57"/>
                    </a:lnTo>
                    <a:lnTo>
                      <a:pt x="0" y="28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Freeform 84">
                <a:extLst>
                  <a:ext uri="{FF2B5EF4-FFF2-40B4-BE49-F238E27FC236}">
                    <a16:creationId xmlns:a16="http://schemas.microsoft.com/office/drawing/2014/main" id="{D462F9A8-F3FF-411C-ADD4-86E6545341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2" y="566"/>
                <a:ext cx="24" cy="52"/>
              </a:xfrm>
              <a:custGeom>
                <a:avLst/>
                <a:gdLst>
                  <a:gd name="T0" fmla="*/ 17 w 95"/>
                  <a:gd name="T1" fmla="*/ 14 h 207"/>
                  <a:gd name="T2" fmla="*/ 17 w 95"/>
                  <a:gd name="T3" fmla="*/ 5 h 207"/>
                  <a:gd name="T4" fmla="*/ 19 w 95"/>
                  <a:gd name="T5" fmla="*/ 2 h 207"/>
                  <a:gd name="T6" fmla="*/ 24 w 95"/>
                  <a:gd name="T7" fmla="*/ 0 h 207"/>
                  <a:gd name="T8" fmla="*/ 21 w 95"/>
                  <a:gd name="T9" fmla="*/ 14 h 207"/>
                  <a:gd name="T10" fmla="*/ 17 w 95"/>
                  <a:gd name="T11" fmla="*/ 28 h 207"/>
                  <a:gd name="T12" fmla="*/ 10 w 95"/>
                  <a:gd name="T13" fmla="*/ 40 h 207"/>
                  <a:gd name="T14" fmla="*/ 3 w 95"/>
                  <a:gd name="T15" fmla="*/ 52 h 207"/>
                  <a:gd name="T16" fmla="*/ 0 w 95"/>
                  <a:gd name="T17" fmla="*/ 52 h 207"/>
                  <a:gd name="T18" fmla="*/ 17 w 95"/>
                  <a:gd name="T19" fmla="*/ 14 h 20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5" h="207">
                    <a:moveTo>
                      <a:pt x="66" y="56"/>
                    </a:moveTo>
                    <a:lnTo>
                      <a:pt x="66" y="19"/>
                    </a:lnTo>
                    <a:lnTo>
                      <a:pt x="76" y="9"/>
                    </a:lnTo>
                    <a:lnTo>
                      <a:pt x="95" y="0"/>
                    </a:lnTo>
                    <a:lnTo>
                      <a:pt x="85" y="56"/>
                    </a:lnTo>
                    <a:lnTo>
                      <a:pt x="66" y="113"/>
                    </a:lnTo>
                    <a:lnTo>
                      <a:pt x="38" y="160"/>
                    </a:lnTo>
                    <a:lnTo>
                      <a:pt x="10" y="207"/>
                    </a:lnTo>
                    <a:lnTo>
                      <a:pt x="0" y="207"/>
                    </a:lnTo>
                    <a:lnTo>
                      <a:pt x="66" y="56"/>
                    </a:lnTo>
                    <a:close/>
                  </a:path>
                </a:pathLst>
              </a:custGeom>
              <a:solidFill>
                <a:srgbClr val="033E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Freeform 85">
                <a:extLst>
                  <a:ext uri="{FF2B5EF4-FFF2-40B4-BE49-F238E27FC236}">
                    <a16:creationId xmlns:a16="http://schemas.microsoft.com/office/drawing/2014/main" id="{1E0D09C4-2475-43EF-9904-9C3887692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2" y="538"/>
                <a:ext cx="123" cy="134"/>
              </a:xfrm>
              <a:custGeom>
                <a:avLst/>
                <a:gdLst>
                  <a:gd name="T0" fmla="*/ 17 w 491"/>
                  <a:gd name="T1" fmla="*/ 73 h 537"/>
                  <a:gd name="T2" fmla="*/ 24 w 491"/>
                  <a:gd name="T3" fmla="*/ 78 h 537"/>
                  <a:gd name="T4" fmla="*/ 31 w 491"/>
                  <a:gd name="T5" fmla="*/ 85 h 537"/>
                  <a:gd name="T6" fmla="*/ 38 w 491"/>
                  <a:gd name="T7" fmla="*/ 92 h 537"/>
                  <a:gd name="T8" fmla="*/ 45 w 491"/>
                  <a:gd name="T9" fmla="*/ 96 h 537"/>
                  <a:gd name="T10" fmla="*/ 47 w 491"/>
                  <a:gd name="T11" fmla="*/ 92 h 537"/>
                  <a:gd name="T12" fmla="*/ 40 w 491"/>
                  <a:gd name="T13" fmla="*/ 85 h 537"/>
                  <a:gd name="T14" fmla="*/ 31 w 491"/>
                  <a:gd name="T15" fmla="*/ 78 h 537"/>
                  <a:gd name="T16" fmla="*/ 21 w 491"/>
                  <a:gd name="T17" fmla="*/ 71 h 537"/>
                  <a:gd name="T18" fmla="*/ 19 w 491"/>
                  <a:gd name="T19" fmla="*/ 66 h 537"/>
                  <a:gd name="T20" fmla="*/ 28 w 491"/>
                  <a:gd name="T21" fmla="*/ 71 h 537"/>
                  <a:gd name="T22" fmla="*/ 33 w 491"/>
                  <a:gd name="T23" fmla="*/ 73 h 537"/>
                  <a:gd name="T24" fmla="*/ 38 w 491"/>
                  <a:gd name="T25" fmla="*/ 71 h 537"/>
                  <a:gd name="T26" fmla="*/ 33 w 491"/>
                  <a:gd name="T27" fmla="*/ 66 h 537"/>
                  <a:gd name="T28" fmla="*/ 28 w 491"/>
                  <a:gd name="T29" fmla="*/ 64 h 537"/>
                  <a:gd name="T30" fmla="*/ 24 w 491"/>
                  <a:gd name="T31" fmla="*/ 61 h 537"/>
                  <a:gd name="T32" fmla="*/ 24 w 491"/>
                  <a:gd name="T33" fmla="*/ 56 h 537"/>
                  <a:gd name="T34" fmla="*/ 24 w 491"/>
                  <a:gd name="T35" fmla="*/ 54 h 537"/>
                  <a:gd name="T36" fmla="*/ 28 w 491"/>
                  <a:gd name="T37" fmla="*/ 47 h 537"/>
                  <a:gd name="T38" fmla="*/ 31 w 491"/>
                  <a:gd name="T39" fmla="*/ 38 h 537"/>
                  <a:gd name="T40" fmla="*/ 36 w 491"/>
                  <a:gd name="T41" fmla="*/ 21 h 537"/>
                  <a:gd name="T42" fmla="*/ 71 w 491"/>
                  <a:gd name="T43" fmla="*/ 0 h 537"/>
                  <a:gd name="T44" fmla="*/ 80 w 491"/>
                  <a:gd name="T45" fmla="*/ 2 h 537"/>
                  <a:gd name="T46" fmla="*/ 90 w 491"/>
                  <a:gd name="T47" fmla="*/ 4 h 537"/>
                  <a:gd name="T48" fmla="*/ 109 w 491"/>
                  <a:gd name="T49" fmla="*/ 2 h 537"/>
                  <a:gd name="T50" fmla="*/ 116 w 491"/>
                  <a:gd name="T51" fmla="*/ 30 h 537"/>
                  <a:gd name="T52" fmla="*/ 120 w 491"/>
                  <a:gd name="T53" fmla="*/ 59 h 537"/>
                  <a:gd name="T54" fmla="*/ 123 w 491"/>
                  <a:gd name="T55" fmla="*/ 87 h 537"/>
                  <a:gd name="T56" fmla="*/ 123 w 491"/>
                  <a:gd name="T57" fmla="*/ 115 h 537"/>
                  <a:gd name="T58" fmla="*/ 111 w 491"/>
                  <a:gd name="T59" fmla="*/ 122 h 537"/>
                  <a:gd name="T60" fmla="*/ 99 w 491"/>
                  <a:gd name="T61" fmla="*/ 127 h 537"/>
                  <a:gd name="T62" fmla="*/ 73 w 491"/>
                  <a:gd name="T63" fmla="*/ 134 h 537"/>
                  <a:gd name="T64" fmla="*/ 47 w 491"/>
                  <a:gd name="T65" fmla="*/ 134 h 537"/>
                  <a:gd name="T66" fmla="*/ 19 w 491"/>
                  <a:gd name="T67" fmla="*/ 134 h 537"/>
                  <a:gd name="T68" fmla="*/ 21 w 491"/>
                  <a:gd name="T69" fmla="*/ 122 h 537"/>
                  <a:gd name="T70" fmla="*/ 21 w 491"/>
                  <a:gd name="T71" fmla="*/ 111 h 537"/>
                  <a:gd name="T72" fmla="*/ 19 w 491"/>
                  <a:gd name="T73" fmla="*/ 101 h 537"/>
                  <a:gd name="T74" fmla="*/ 17 w 491"/>
                  <a:gd name="T75" fmla="*/ 92 h 537"/>
                  <a:gd name="T76" fmla="*/ 3 w 491"/>
                  <a:gd name="T77" fmla="*/ 94 h 537"/>
                  <a:gd name="T78" fmla="*/ 0 w 491"/>
                  <a:gd name="T79" fmla="*/ 92 h 537"/>
                  <a:gd name="T80" fmla="*/ 3 w 491"/>
                  <a:gd name="T81" fmla="*/ 90 h 537"/>
                  <a:gd name="T82" fmla="*/ 7 w 491"/>
                  <a:gd name="T83" fmla="*/ 90 h 537"/>
                  <a:gd name="T84" fmla="*/ 10 w 491"/>
                  <a:gd name="T85" fmla="*/ 85 h 537"/>
                  <a:gd name="T86" fmla="*/ 12 w 491"/>
                  <a:gd name="T87" fmla="*/ 78 h 537"/>
                  <a:gd name="T88" fmla="*/ 17 w 491"/>
                  <a:gd name="T89" fmla="*/ 73 h 53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91" h="537">
                    <a:moveTo>
                      <a:pt x="66" y="292"/>
                    </a:moveTo>
                    <a:lnTo>
                      <a:pt x="95" y="311"/>
                    </a:lnTo>
                    <a:lnTo>
                      <a:pt x="123" y="339"/>
                    </a:lnTo>
                    <a:lnTo>
                      <a:pt x="151" y="368"/>
                    </a:lnTo>
                    <a:lnTo>
                      <a:pt x="180" y="386"/>
                    </a:lnTo>
                    <a:lnTo>
                      <a:pt x="189" y="368"/>
                    </a:lnTo>
                    <a:lnTo>
                      <a:pt x="160" y="339"/>
                    </a:lnTo>
                    <a:lnTo>
                      <a:pt x="123" y="311"/>
                    </a:lnTo>
                    <a:lnTo>
                      <a:pt x="85" y="283"/>
                    </a:lnTo>
                    <a:lnTo>
                      <a:pt x="76" y="264"/>
                    </a:lnTo>
                    <a:lnTo>
                      <a:pt x="113" y="283"/>
                    </a:lnTo>
                    <a:lnTo>
                      <a:pt x="132" y="292"/>
                    </a:lnTo>
                    <a:lnTo>
                      <a:pt x="151" y="283"/>
                    </a:lnTo>
                    <a:lnTo>
                      <a:pt x="132" y="264"/>
                    </a:lnTo>
                    <a:lnTo>
                      <a:pt x="113" y="255"/>
                    </a:lnTo>
                    <a:lnTo>
                      <a:pt x="95" y="245"/>
                    </a:lnTo>
                    <a:lnTo>
                      <a:pt x="95" y="226"/>
                    </a:lnTo>
                    <a:lnTo>
                      <a:pt x="95" y="216"/>
                    </a:lnTo>
                    <a:lnTo>
                      <a:pt x="113" y="189"/>
                    </a:lnTo>
                    <a:lnTo>
                      <a:pt x="123" y="151"/>
                    </a:lnTo>
                    <a:lnTo>
                      <a:pt x="142" y="85"/>
                    </a:lnTo>
                    <a:lnTo>
                      <a:pt x="283" y="0"/>
                    </a:lnTo>
                    <a:lnTo>
                      <a:pt x="321" y="9"/>
                    </a:lnTo>
                    <a:lnTo>
                      <a:pt x="358" y="18"/>
                    </a:lnTo>
                    <a:lnTo>
                      <a:pt x="434" y="9"/>
                    </a:lnTo>
                    <a:lnTo>
                      <a:pt x="462" y="122"/>
                    </a:lnTo>
                    <a:lnTo>
                      <a:pt x="481" y="236"/>
                    </a:lnTo>
                    <a:lnTo>
                      <a:pt x="491" y="349"/>
                    </a:lnTo>
                    <a:lnTo>
                      <a:pt x="491" y="462"/>
                    </a:lnTo>
                    <a:lnTo>
                      <a:pt x="444" y="490"/>
                    </a:lnTo>
                    <a:lnTo>
                      <a:pt x="397" y="509"/>
                    </a:lnTo>
                    <a:lnTo>
                      <a:pt x="293" y="537"/>
                    </a:lnTo>
                    <a:lnTo>
                      <a:pt x="189" y="537"/>
                    </a:lnTo>
                    <a:lnTo>
                      <a:pt x="76" y="537"/>
                    </a:lnTo>
                    <a:lnTo>
                      <a:pt x="85" y="490"/>
                    </a:lnTo>
                    <a:lnTo>
                      <a:pt x="85" y="443"/>
                    </a:lnTo>
                    <a:lnTo>
                      <a:pt x="76" y="406"/>
                    </a:lnTo>
                    <a:lnTo>
                      <a:pt x="66" y="368"/>
                    </a:lnTo>
                    <a:lnTo>
                      <a:pt x="10" y="377"/>
                    </a:lnTo>
                    <a:lnTo>
                      <a:pt x="0" y="368"/>
                    </a:lnTo>
                    <a:lnTo>
                      <a:pt x="10" y="359"/>
                    </a:lnTo>
                    <a:lnTo>
                      <a:pt x="29" y="359"/>
                    </a:lnTo>
                    <a:lnTo>
                      <a:pt x="38" y="339"/>
                    </a:lnTo>
                    <a:lnTo>
                      <a:pt x="47" y="311"/>
                    </a:lnTo>
                    <a:lnTo>
                      <a:pt x="66" y="292"/>
                    </a:lnTo>
                    <a:close/>
                  </a:path>
                </a:pathLst>
              </a:custGeom>
              <a:solidFill>
                <a:srgbClr val="033E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Freeform 86">
                <a:extLst>
                  <a:ext uri="{FF2B5EF4-FFF2-40B4-BE49-F238E27FC236}">
                    <a16:creationId xmlns:a16="http://schemas.microsoft.com/office/drawing/2014/main" id="{7100A28E-7511-49BB-AC46-143DA5681B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3" y="358"/>
                <a:ext cx="26" cy="43"/>
              </a:xfrm>
              <a:custGeom>
                <a:avLst/>
                <a:gdLst>
                  <a:gd name="T0" fmla="*/ 0 w 104"/>
                  <a:gd name="T1" fmla="*/ 0 h 170"/>
                  <a:gd name="T2" fmla="*/ 3 w 104"/>
                  <a:gd name="T3" fmla="*/ 0 h 170"/>
                  <a:gd name="T4" fmla="*/ 5 w 104"/>
                  <a:gd name="T5" fmla="*/ 0 h 170"/>
                  <a:gd name="T6" fmla="*/ 5 w 104"/>
                  <a:gd name="T7" fmla="*/ 5 h 170"/>
                  <a:gd name="T8" fmla="*/ 24 w 104"/>
                  <a:gd name="T9" fmla="*/ 22 h 170"/>
                  <a:gd name="T10" fmla="*/ 26 w 104"/>
                  <a:gd name="T11" fmla="*/ 22 h 170"/>
                  <a:gd name="T12" fmla="*/ 26 w 104"/>
                  <a:gd name="T13" fmla="*/ 29 h 170"/>
                  <a:gd name="T14" fmla="*/ 24 w 104"/>
                  <a:gd name="T15" fmla="*/ 36 h 170"/>
                  <a:gd name="T16" fmla="*/ 12 w 104"/>
                  <a:gd name="T17" fmla="*/ 43 h 170"/>
                  <a:gd name="T18" fmla="*/ 7 w 104"/>
                  <a:gd name="T19" fmla="*/ 43 h 170"/>
                  <a:gd name="T20" fmla="*/ 5 w 104"/>
                  <a:gd name="T21" fmla="*/ 40 h 170"/>
                  <a:gd name="T22" fmla="*/ 14 w 104"/>
                  <a:gd name="T23" fmla="*/ 36 h 170"/>
                  <a:gd name="T24" fmla="*/ 17 w 104"/>
                  <a:gd name="T25" fmla="*/ 31 h 170"/>
                  <a:gd name="T26" fmla="*/ 21 w 104"/>
                  <a:gd name="T27" fmla="*/ 29 h 170"/>
                  <a:gd name="T28" fmla="*/ 14 w 104"/>
                  <a:gd name="T29" fmla="*/ 22 h 170"/>
                  <a:gd name="T30" fmla="*/ 7 w 104"/>
                  <a:gd name="T31" fmla="*/ 14 h 170"/>
                  <a:gd name="T32" fmla="*/ 3 w 104"/>
                  <a:gd name="T33" fmla="*/ 7 h 170"/>
                  <a:gd name="T34" fmla="*/ 0 w 104"/>
                  <a:gd name="T35" fmla="*/ 5 h 170"/>
                  <a:gd name="T36" fmla="*/ 0 w 104"/>
                  <a:gd name="T37" fmla="*/ 0 h 17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04" h="170">
                    <a:moveTo>
                      <a:pt x="0" y="0"/>
                    </a:moveTo>
                    <a:lnTo>
                      <a:pt x="10" y="0"/>
                    </a:lnTo>
                    <a:lnTo>
                      <a:pt x="20" y="0"/>
                    </a:lnTo>
                    <a:lnTo>
                      <a:pt x="20" y="19"/>
                    </a:lnTo>
                    <a:lnTo>
                      <a:pt x="94" y="85"/>
                    </a:lnTo>
                    <a:lnTo>
                      <a:pt x="104" y="85"/>
                    </a:lnTo>
                    <a:lnTo>
                      <a:pt x="104" y="113"/>
                    </a:lnTo>
                    <a:lnTo>
                      <a:pt x="94" y="142"/>
                    </a:lnTo>
                    <a:lnTo>
                      <a:pt x="47" y="170"/>
                    </a:lnTo>
                    <a:lnTo>
                      <a:pt x="28" y="170"/>
                    </a:lnTo>
                    <a:lnTo>
                      <a:pt x="20" y="160"/>
                    </a:lnTo>
                    <a:lnTo>
                      <a:pt x="57" y="142"/>
                    </a:lnTo>
                    <a:lnTo>
                      <a:pt x="67" y="123"/>
                    </a:lnTo>
                    <a:lnTo>
                      <a:pt x="85" y="113"/>
                    </a:lnTo>
                    <a:lnTo>
                      <a:pt x="57" y="85"/>
                    </a:lnTo>
                    <a:lnTo>
                      <a:pt x="28" y="57"/>
                    </a:lnTo>
                    <a:lnTo>
                      <a:pt x="10" y="29"/>
                    </a:lnTo>
                    <a:lnTo>
                      <a:pt x="0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Freeform 87">
                <a:extLst>
                  <a:ext uri="{FF2B5EF4-FFF2-40B4-BE49-F238E27FC236}">
                    <a16:creationId xmlns:a16="http://schemas.microsoft.com/office/drawing/2014/main" id="{E613E704-BB3E-4DB2-9984-AD9DFA72CE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2" y="523"/>
                <a:ext cx="26" cy="12"/>
              </a:xfrm>
              <a:custGeom>
                <a:avLst/>
                <a:gdLst>
                  <a:gd name="T0" fmla="*/ 9 w 103"/>
                  <a:gd name="T1" fmla="*/ 0 h 47"/>
                  <a:gd name="T2" fmla="*/ 24 w 103"/>
                  <a:gd name="T3" fmla="*/ 0 h 47"/>
                  <a:gd name="T4" fmla="*/ 26 w 103"/>
                  <a:gd name="T5" fmla="*/ 5 h 47"/>
                  <a:gd name="T6" fmla="*/ 24 w 103"/>
                  <a:gd name="T7" fmla="*/ 7 h 47"/>
                  <a:gd name="T8" fmla="*/ 19 w 103"/>
                  <a:gd name="T9" fmla="*/ 9 h 47"/>
                  <a:gd name="T10" fmla="*/ 7 w 103"/>
                  <a:gd name="T11" fmla="*/ 12 h 47"/>
                  <a:gd name="T12" fmla="*/ 2 w 103"/>
                  <a:gd name="T13" fmla="*/ 12 h 47"/>
                  <a:gd name="T14" fmla="*/ 2 w 103"/>
                  <a:gd name="T15" fmla="*/ 9 h 47"/>
                  <a:gd name="T16" fmla="*/ 0 w 103"/>
                  <a:gd name="T17" fmla="*/ 7 h 47"/>
                  <a:gd name="T18" fmla="*/ 5 w 103"/>
                  <a:gd name="T19" fmla="*/ 5 h 47"/>
                  <a:gd name="T20" fmla="*/ 9 w 103"/>
                  <a:gd name="T21" fmla="*/ 0 h 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3" h="47">
                    <a:moveTo>
                      <a:pt x="37" y="0"/>
                    </a:moveTo>
                    <a:lnTo>
                      <a:pt x="94" y="0"/>
                    </a:lnTo>
                    <a:lnTo>
                      <a:pt x="103" y="18"/>
                    </a:lnTo>
                    <a:lnTo>
                      <a:pt x="94" y="27"/>
                    </a:lnTo>
                    <a:lnTo>
                      <a:pt x="76" y="37"/>
                    </a:lnTo>
                    <a:lnTo>
                      <a:pt x="29" y="47"/>
                    </a:lnTo>
                    <a:lnTo>
                      <a:pt x="9" y="47"/>
                    </a:lnTo>
                    <a:lnTo>
                      <a:pt x="9" y="37"/>
                    </a:lnTo>
                    <a:lnTo>
                      <a:pt x="0" y="27"/>
                    </a:lnTo>
                    <a:lnTo>
                      <a:pt x="19" y="18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Freeform 88">
                <a:extLst>
                  <a:ext uri="{FF2B5EF4-FFF2-40B4-BE49-F238E27FC236}">
                    <a16:creationId xmlns:a16="http://schemas.microsoft.com/office/drawing/2014/main" id="{E496097A-0968-4974-B640-FD79B6941A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9" y="462"/>
                <a:ext cx="43" cy="54"/>
              </a:xfrm>
              <a:custGeom>
                <a:avLst/>
                <a:gdLst>
                  <a:gd name="T0" fmla="*/ 36 w 170"/>
                  <a:gd name="T1" fmla="*/ 0 h 217"/>
                  <a:gd name="T2" fmla="*/ 38 w 170"/>
                  <a:gd name="T3" fmla="*/ 7 h 217"/>
                  <a:gd name="T4" fmla="*/ 40 w 170"/>
                  <a:gd name="T5" fmla="*/ 14 h 217"/>
                  <a:gd name="T6" fmla="*/ 40 w 170"/>
                  <a:gd name="T7" fmla="*/ 24 h 217"/>
                  <a:gd name="T8" fmla="*/ 43 w 170"/>
                  <a:gd name="T9" fmla="*/ 31 h 217"/>
                  <a:gd name="T10" fmla="*/ 22 w 170"/>
                  <a:gd name="T11" fmla="*/ 45 h 217"/>
                  <a:gd name="T12" fmla="*/ 12 w 170"/>
                  <a:gd name="T13" fmla="*/ 52 h 217"/>
                  <a:gd name="T14" fmla="*/ 0 w 170"/>
                  <a:gd name="T15" fmla="*/ 54 h 217"/>
                  <a:gd name="T16" fmla="*/ 22 w 170"/>
                  <a:gd name="T17" fmla="*/ 28 h 217"/>
                  <a:gd name="T18" fmla="*/ 31 w 170"/>
                  <a:gd name="T19" fmla="*/ 14 h 217"/>
                  <a:gd name="T20" fmla="*/ 36 w 170"/>
                  <a:gd name="T21" fmla="*/ 0 h 2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70" h="217">
                    <a:moveTo>
                      <a:pt x="141" y="0"/>
                    </a:moveTo>
                    <a:lnTo>
                      <a:pt x="151" y="29"/>
                    </a:lnTo>
                    <a:lnTo>
                      <a:pt x="160" y="56"/>
                    </a:lnTo>
                    <a:lnTo>
                      <a:pt x="160" y="95"/>
                    </a:lnTo>
                    <a:lnTo>
                      <a:pt x="170" y="123"/>
                    </a:lnTo>
                    <a:lnTo>
                      <a:pt x="85" y="179"/>
                    </a:lnTo>
                    <a:lnTo>
                      <a:pt x="47" y="207"/>
                    </a:lnTo>
                    <a:lnTo>
                      <a:pt x="0" y="217"/>
                    </a:lnTo>
                    <a:lnTo>
                      <a:pt x="85" y="113"/>
                    </a:lnTo>
                    <a:lnTo>
                      <a:pt x="123" y="56"/>
                    </a:lnTo>
                    <a:lnTo>
                      <a:pt x="141" y="0"/>
                    </a:lnTo>
                    <a:close/>
                  </a:path>
                </a:pathLst>
              </a:custGeom>
              <a:solidFill>
                <a:srgbClr val="CD87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Freeform 89">
                <a:extLst>
                  <a:ext uri="{FF2B5EF4-FFF2-40B4-BE49-F238E27FC236}">
                    <a16:creationId xmlns:a16="http://schemas.microsoft.com/office/drawing/2014/main" id="{E47F249D-D08A-4051-9EC6-AA1527CA5D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0" y="370"/>
                <a:ext cx="16" cy="36"/>
              </a:xfrm>
              <a:custGeom>
                <a:avLst/>
                <a:gdLst>
                  <a:gd name="T0" fmla="*/ 7 w 65"/>
                  <a:gd name="T1" fmla="*/ 0 h 141"/>
                  <a:gd name="T2" fmla="*/ 12 w 65"/>
                  <a:gd name="T3" fmla="*/ 2 h 141"/>
                  <a:gd name="T4" fmla="*/ 14 w 65"/>
                  <a:gd name="T5" fmla="*/ 7 h 141"/>
                  <a:gd name="T6" fmla="*/ 16 w 65"/>
                  <a:gd name="T7" fmla="*/ 14 h 141"/>
                  <a:gd name="T8" fmla="*/ 16 w 65"/>
                  <a:gd name="T9" fmla="*/ 21 h 141"/>
                  <a:gd name="T10" fmla="*/ 16 w 65"/>
                  <a:gd name="T11" fmla="*/ 27 h 141"/>
                  <a:gd name="T12" fmla="*/ 12 w 65"/>
                  <a:gd name="T13" fmla="*/ 36 h 141"/>
                  <a:gd name="T14" fmla="*/ 0 w 65"/>
                  <a:gd name="T15" fmla="*/ 5 h 141"/>
                  <a:gd name="T16" fmla="*/ 0 w 65"/>
                  <a:gd name="T17" fmla="*/ 2 h 141"/>
                  <a:gd name="T18" fmla="*/ 2 w 65"/>
                  <a:gd name="T19" fmla="*/ 2 h 141"/>
                  <a:gd name="T20" fmla="*/ 7 w 65"/>
                  <a:gd name="T21" fmla="*/ 2 h 141"/>
                  <a:gd name="T22" fmla="*/ 7 w 65"/>
                  <a:gd name="T23" fmla="*/ 0 h 14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5" h="141">
                    <a:moveTo>
                      <a:pt x="28" y="0"/>
                    </a:moveTo>
                    <a:lnTo>
                      <a:pt x="47" y="9"/>
                    </a:lnTo>
                    <a:lnTo>
                      <a:pt x="56" y="28"/>
                    </a:lnTo>
                    <a:lnTo>
                      <a:pt x="65" y="56"/>
                    </a:lnTo>
                    <a:lnTo>
                      <a:pt x="65" y="84"/>
                    </a:lnTo>
                    <a:lnTo>
                      <a:pt x="65" y="104"/>
                    </a:lnTo>
                    <a:lnTo>
                      <a:pt x="47" y="141"/>
                    </a:lnTo>
                    <a:lnTo>
                      <a:pt x="0" y="18"/>
                    </a:lnTo>
                    <a:lnTo>
                      <a:pt x="0" y="9"/>
                    </a:lnTo>
                    <a:lnTo>
                      <a:pt x="9" y="9"/>
                    </a:lnTo>
                    <a:lnTo>
                      <a:pt x="28" y="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CD87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90">
              <a:extLst>
                <a:ext uri="{FF2B5EF4-FFF2-40B4-BE49-F238E27FC236}">
                  <a16:creationId xmlns:a16="http://schemas.microsoft.com/office/drawing/2014/main" id="{30C2F522-6462-4363-9AB3-92A11ACDB2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32" y="192"/>
              <a:ext cx="422" cy="344"/>
              <a:chOff x="192" y="1728"/>
              <a:chExt cx="422" cy="344"/>
            </a:xfrm>
          </p:grpSpPr>
          <p:sp>
            <p:nvSpPr>
              <p:cNvPr id="10" name="Freeform 91">
                <a:extLst>
                  <a:ext uri="{FF2B5EF4-FFF2-40B4-BE49-F238E27FC236}">
                    <a16:creationId xmlns:a16="http://schemas.microsoft.com/office/drawing/2014/main" id="{36EC7396-EBCC-428E-B66C-DEB733A864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" y="1745"/>
                <a:ext cx="153" cy="165"/>
              </a:xfrm>
              <a:custGeom>
                <a:avLst/>
                <a:gdLst>
                  <a:gd name="T0" fmla="*/ 89 w 613"/>
                  <a:gd name="T1" fmla="*/ 0 h 660"/>
                  <a:gd name="T2" fmla="*/ 123 w 613"/>
                  <a:gd name="T3" fmla="*/ 3 h 660"/>
                  <a:gd name="T4" fmla="*/ 137 w 613"/>
                  <a:gd name="T5" fmla="*/ 12 h 660"/>
                  <a:gd name="T6" fmla="*/ 137 w 613"/>
                  <a:gd name="T7" fmla="*/ 19 h 660"/>
                  <a:gd name="T8" fmla="*/ 130 w 613"/>
                  <a:gd name="T9" fmla="*/ 33 h 660"/>
                  <a:gd name="T10" fmla="*/ 108 w 613"/>
                  <a:gd name="T11" fmla="*/ 38 h 660"/>
                  <a:gd name="T12" fmla="*/ 101 w 613"/>
                  <a:gd name="T13" fmla="*/ 33 h 660"/>
                  <a:gd name="T14" fmla="*/ 97 w 613"/>
                  <a:gd name="T15" fmla="*/ 26 h 660"/>
                  <a:gd name="T16" fmla="*/ 99 w 613"/>
                  <a:gd name="T17" fmla="*/ 17 h 660"/>
                  <a:gd name="T18" fmla="*/ 106 w 613"/>
                  <a:gd name="T19" fmla="*/ 3 h 660"/>
                  <a:gd name="T20" fmla="*/ 78 w 613"/>
                  <a:gd name="T21" fmla="*/ 9 h 660"/>
                  <a:gd name="T22" fmla="*/ 42 w 613"/>
                  <a:gd name="T23" fmla="*/ 31 h 660"/>
                  <a:gd name="T24" fmla="*/ 35 w 613"/>
                  <a:gd name="T25" fmla="*/ 43 h 660"/>
                  <a:gd name="T26" fmla="*/ 45 w 613"/>
                  <a:gd name="T27" fmla="*/ 66 h 660"/>
                  <a:gd name="T28" fmla="*/ 68 w 613"/>
                  <a:gd name="T29" fmla="*/ 85 h 660"/>
                  <a:gd name="T30" fmla="*/ 125 w 613"/>
                  <a:gd name="T31" fmla="*/ 90 h 660"/>
                  <a:gd name="T32" fmla="*/ 151 w 613"/>
                  <a:gd name="T33" fmla="*/ 111 h 660"/>
                  <a:gd name="T34" fmla="*/ 153 w 613"/>
                  <a:gd name="T35" fmla="*/ 127 h 660"/>
                  <a:gd name="T36" fmla="*/ 130 w 613"/>
                  <a:gd name="T37" fmla="*/ 153 h 660"/>
                  <a:gd name="T38" fmla="*/ 101 w 613"/>
                  <a:gd name="T39" fmla="*/ 165 h 660"/>
                  <a:gd name="T40" fmla="*/ 54 w 613"/>
                  <a:gd name="T41" fmla="*/ 163 h 660"/>
                  <a:gd name="T42" fmla="*/ 33 w 613"/>
                  <a:gd name="T43" fmla="*/ 156 h 660"/>
                  <a:gd name="T44" fmla="*/ 16 w 613"/>
                  <a:gd name="T45" fmla="*/ 142 h 660"/>
                  <a:gd name="T46" fmla="*/ 14 w 613"/>
                  <a:gd name="T47" fmla="*/ 127 h 660"/>
                  <a:gd name="T48" fmla="*/ 23 w 613"/>
                  <a:gd name="T49" fmla="*/ 118 h 660"/>
                  <a:gd name="T50" fmla="*/ 38 w 613"/>
                  <a:gd name="T51" fmla="*/ 113 h 660"/>
                  <a:gd name="T52" fmla="*/ 52 w 613"/>
                  <a:gd name="T53" fmla="*/ 116 h 660"/>
                  <a:gd name="T54" fmla="*/ 64 w 613"/>
                  <a:gd name="T55" fmla="*/ 125 h 660"/>
                  <a:gd name="T56" fmla="*/ 66 w 613"/>
                  <a:gd name="T57" fmla="*/ 139 h 660"/>
                  <a:gd name="T58" fmla="*/ 59 w 613"/>
                  <a:gd name="T59" fmla="*/ 151 h 660"/>
                  <a:gd name="T60" fmla="*/ 49 w 613"/>
                  <a:gd name="T61" fmla="*/ 156 h 660"/>
                  <a:gd name="T62" fmla="*/ 57 w 613"/>
                  <a:gd name="T63" fmla="*/ 156 h 660"/>
                  <a:gd name="T64" fmla="*/ 78 w 613"/>
                  <a:gd name="T65" fmla="*/ 156 h 660"/>
                  <a:gd name="T66" fmla="*/ 97 w 613"/>
                  <a:gd name="T67" fmla="*/ 146 h 660"/>
                  <a:gd name="T68" fmla="*/ 106 w 613"/>
                  <a:gd name="T69" fmla="*/ 132 h 660"/>
                  <a:gd name="T70" fmla="*/ 104 w 613"/>
                  <a:gd name="T71" fmla="*/ 106 h 660"/>
                  <a:gd name="T72" fmla="*/ 87 w 613"/>
                  <a:gd name="T73" fmla="*/ 94 h 660"/>
                  <a:gd name="T74" fmla="*/ 75 w 613"/>
                  <a:gd name="T75" fmla="*/ 92 h 660"/>
                  <a:gd name="T76" fmla="*/ 64 w 613"/>
                  <a:gd name="T77" fmla="*/ 90 h 660"/>
                  <a:gd name="T78" fmla="*/ 21 w 613"/>
                  <a:gd name="T79" fmla="*/ 80 h 660"/>
                  <a:gd name="T80" fmla="*/ 5 w 613"/>
                  <a:gd name="T81" fmla="*/ 69 h 660"/>
                  <a:gd name="T82" fmla="*/ 0 w 613"/>
                  <a:gd name="T83" fmla="*/ 54 h 660"/>
                  <a:gd name="T84" fmla="*/ 2 w 613"/>
                  <a:gd name="T85" fmla="*/ 38 h 660"/>
                  <a:gd name="T86" fmla="*/ 14 w 613"/>
                  <a:gd name="T87" fmla="*/ 24 h 660"/>
                  <a:gd name="T88" fmla="*/ 40 w 613"/>
                  <a:gd name="T89" fmla="*/ 12 h 660"/>
                  <a:gd name="T90" fmla="*/ 73 w 613"/>
                  <a:gd name="T91" fmla="*/ 0 h 66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613" h="660">
                    <a:moveTo>
                      <a:pt x="292" y="0"/>
                    </a:moveTo>
                    <a:lnTo>
                      <a:pt x="358" y="0"/>
                    </a:lnTo>
                    <a:lnTo>
                      <a:pt x="425" y="0"/>
                    </a:lnTo>
                    <a:lnTo>
                      <a:pt x="491" y="10"/>
                    </a:lnTo>
                    <a:lnTo>
                      <a:pt x="519" y="28"/>
                    </a:lnTo>
                    <a:lnTo>
                      <a:pt x="547" y="47"/>
                    </a:lnTo>
                    <a:lnTo>
                      <a:pt x="547" y="57"/>
                    </a:lnTo>
                    <a:lnTo>
                      <a:pt x="547" y="76"/>
                    </a:lnTo>
                    <a:lnTo>
                      <a:pt x="538" y="104"/>
                    </a:lnTo>
                    <a:lnTo>
                      <a:pt x="519" y="131"/>
                    </a:lnTo>
                    <a:lnTo>
                      <a:pt x="491" y="141"/>
                    </a:lnTo>
                    <a:lnTo>
                      <a:pt x="434" y="151"/>
                    </a:lnTo>
                    <a:lnTo>
                      <a:pt x="415" y="141"/>
                    </a:lnTo>
                    <a:lnTo>
                      <a:pt x="405" y="131"/>
                    </a:lnTo>
                    <a:lnTo>
                      <a:pt x="396" y="123"/>
                    </a:lnTo>
                    <a:lnTo>
                      <a:pt x="387" y="104"/>
                    </a:lnTo>
                    <a:lnTo>
                      <a:pt x="387" y="84"/>
                    </a:lnTo>
                    <a:lnTo>
                      <a:pt x="396" y="66"/>
                    </a:lnTo>
                    <a:lnTo>
                      <a:pt x="425" y="28"/>
                    </a:lnTo>
                    <a:lnTo>
                      <a:pt x="425" y="10"/>
                    </a:lnTo>
                    <a:lnTo>
                      <a:pt x="368" y="19"/>
                    </a:lnTo>
                    <a:lnTo>
                      <a:pt x="311" y="37"/>
                    </a:lnTo>
                    <a:lnTo>
                      <a:pt x="208" y="76"/>
                    </a:lnTo>
                    <a:lnTo>
                      <a:pt x="170" y="123"/>
                    </a:lnTo>
                    <a:lnTo>
                      <a:pt x="151" y="141"/>
                    </a:lnTo>
                    <a:lnTo>
                      <a:pt x="141" y="170"/>
                    </a:lnTo>
                    <a:lnTo>
                      <a:pt x="151" y="227"/>
                    </a:lnTo>
                    <a:lnTo>
                      <a:pt x="180" y="264"/>
                    </a:lnTo>
                    <a:lnTo>
                      <a:pt x="227" y="311"/>
                    </a:lnTo>
                    <a:lnTo>
                      <a:pt x="274" y="339"/>
                    </a:lnTo>
                    <a:lnTo>
                      <a:pt x="425" y="348"/>
                    </a:lnTo>
                    <a:lnTo>
                      <a:pt x="500" y="358"/>
                    </a:lnTo>
                    <a:lnTo>
                      <a:pt x="566" y="396"/>
                    </a:lnTo>
                    <a:lnTo>
                      <a:pt x="603" y="443"/>
                    </a:lnTo>
                    <a:lnTo>
                      <a:pt x="613" y="471"/>
                    </a:lnTo>
                    <a:lnTo>
                      <a:pt x="613" y="509"/>
                    </a:lnTo>
                    <a:lnTo>
                      <a:pt x="575" y="566"/>
                    </a:lnTo>
                    <a:lnTo>
                      <a:pt x="519" y="613"/>
                    </a:lnTo>
                    <a:lnTo>
                      <a:pt x="462" y="641"/>
                    </a:lnTo>
                    <a:lnTo>
                      <a:pt x="405" y="660"/>
                    </a:lnTo>
                    <a:lnTo>
                      <a:pt x="311" y="660"/>
                    </a:lnTo>
                    <a:lnTo>
                      <a:pt x="217" y="651"/>
                    </a:lnTo>
                    <a:lnTo>
                      <a:pt x="180" y="641"/>
                    </a:lnTo>
                    <a:lnTo>
                      <a:pt x="132" y="622"/>
                    </a:lnTo>
                    <a:lnTo>
                      <a:pt x="94" y="594"/>
                    </a:lnTo>
                    <a:lnTo>
                      <a:pt x="66" y="566"/>
                    </a:lnTo>
                    <a:lnTo>
                      <a:pt x="57" y="528"/>
                    </a:lnTo>
                    <a:lnTo>
                      <a:pt x="57" y="509"/>
                    </a:lnTo>
                    <a:lnTo>
                      <a:pt x="66" y="491"/>
                    </a:lnTo>
                    <a:lnTo>
                      <a:pt x="94" y="471"/>
                    </a:lnTo>
                    <a:lnTo>
                      <a:pt x="123" y="462"/>
                    </a:lnTo>
                    <a:lnTo>
                      <a:pt x="151" y="452"/>
                    </a:lnTo>
                    <a:lnTo>
                      <a:pt x="188" y="462"/>
                    </a:lnTo>
                    <a:lnTo>
                      <a:pt x="208" y="462"/>
                    </a:lnTo>
                    <a:lnTo>
                      <a:pt x="227" y="471"/>
                    </a:lnTo>
                    <a:lnTo>
                      <a:pt x="255" y="499"/>
                    </a:lnTo>
                    <a:lnTo>
                      <a:pt x="264" y="528"/>
                    </a:lnTo>
                    <a:lnTo>
                      <a:pt x="264" y="556"/>
                    </a:lnTo>
                    <a:lnTo>
                      <a:pt x="255" y="585"/>
                    </a:lnTo>
                    <a:lnTo>
                      <a:pt x="235" y="603"/>
                    </a:lnTo>
                    <a:lnTo>
                      <a:pt x="208" y="613"/>
                    </a:lnTo>
                    <a:lnTo>
                      <a:pt x="198" y="622"/>
                    </a:lnTo>
                    <a:lnTo>
                      <a:pt x="208" y="622"/>
                    </a:lnTo>
                    <a:lnTo>
                      <a:pt x="227" y="622"/>
                    </a:lnTo>
                    <a:lnTo>
                      <a:pt x="264" y="622"/>
                    </a:lnTo>
                    <a:lnTo>
                      <a:pt x="311" y="622"/>
                    </a:lnTo>
                    <a:lnTo>
                      <a:pt x="349" y="603"/>
                    </a:lnTo>
                    <a:lnTo>
                      <a:pt x="387" y="585"/>
                    </a:lnTo>
                    <a:lnTo>
                      <a:pt x="405" y="556"/>
                    </a:lnTo>
                    <a:lnTo>
                      <a:pt x="425" y="528"/>
                    </a:lnTo>
                    <a:lnTo>
                      <a:pt x="443" y="462"/>
                    </a:lnTo>
                    <a:lnTo>
                      <a:pt x="415" y="424"/>
                    </a:lnTo>
                    <a:lnTo>
                      <a:pt x="387" y="396"/>
                    </a:lnTo>
                    <a:lnTo>
                      <a:pt x="349" y="377"/>
                    </a:lnTo>
                    <a:lnTo>
                      <a:pt x="311" y="358"/>
                    </a:lnTo>
                    <a:lnTo>
                      <a:pt x="302" y="368"/>
                    </a:lnTo>
                    <a:lnTo>
                      <a:pt x="283" y="368"/>
                    </a:lnTo>
                    <a:lnTo>
                      <a:pt x="255" y="358"/>
                    </a:lnTo>
                    <a:lnTo>
                      <a:pt x="141" y="339"/>
                    </a:lnTo>
                    <a:lnTo>
                      <a:pt x="85" y="321"/>
                    </a:lnTo>
                    <a:lnTo>
                      <a:pt x="37" y="292"/>
                    </a:lnTo>
                    <a:lnTo>
                      <a:pt x="19" y="274"/>
                    </a:lnTo>
                    <a:lnTo>
                      <a:pt x="0" y="245"/>
                    </a:lnTo>
                    <a:lnTo>
                      <a:pt x="0" y="217"/>
                    </a:lnTo>
                    <a:lnTo>
                      <a:pt x="0" y="188"/>
                    </a:lnTo>
                    <a:lnTo>
                      <a:pt x="10" y="151"/>
                    </a:lnTo>
                    <a:lnTo>
                      <a:pt x="28" y="123"/>
                    </a:lnTo>
                    <a:lnTo>
                      <a:pt x="57" y="94"/>
                    </a:lnTo>
                    <a:lnTo>
                      <a:pt x="94" y="76"/>
                    </a:lnTo>
                    <a:lnTo>
                      <a:pt x="160" y="47"/>
                    </a:lnTo>
                    <a:lnTo>
                      <a:pt x="235" y="28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92">
                <a:extLst>
                  <a:ext uri="{FF2B5EF4-FFF2-40B4-BE49-F238E27FC236}">
                    <a16:creationId xmlns:a16="http://schemas.microsoft.com/office/drawing/2014/main" id="{95836FE6-041A-49C2-8D83-3F31734F09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" y="1759"/>
                <a:ext cx="47" cy="68"/>
              </a:xfrm>
              <a:custGeom>
                <a:avLst/>
                <a:gdLst>
                  <a:gd name="T0" fmla="*/ 47 w 189"/>
                  <a:gd name="T1" fmla="*/ 0 h 273"/>
                  <a:gd name="T2" fmla="*/ 45 w 189"/>
                  <a:gd name="T3" fmla="*/ 0 h 273"/>
                  <a:gd name="T4" fmla="*/ 42 w 189"/>
                  <a:gd name="T5" fmla="*/ 2 h 273"/>
                  <a:gd name="T6" fmla="*/ 33 w 189"/>
                  <a:gd name="T7" fmla="*/ 12 h 273"/>
                  <a:gd name="T8" fmla="*/ 28 w 189"/>
                  <a:gd name="T9" fmla="*/ 16 h 273"/>
                  <a:gd name="T10" fmla="*/ 26 w 189"/>
                  <a:gd name="T11" fmla="*/ 21 h 273"/>
                  <a:gd name="T12" fmla="*/ 23 w 189"/>
                  <a:gd name="T13" fmla="*/ 28 h 273"/>
                  <a:gd name="T14" fmla="*/ 26 w 189"/>
                  <a:gd name="T15" fmla="*/ 35 h 273"/>
                  <a:gd name="T16" fmla="*/ 30 w 189"/>
                  <a:gd name="T17" fmla="*/ 47 h 273"/>
                  <a:gd name="T18" fmla="*/ 38 w 189"/>
                  <a:gd name="T19" fmla="*/ 59 h 273"/>
                  <a:gd name="T20" fmla="*/ 47 w 189"/>
                  <a:gd name="T21" fmla="*/ 68 h 273"/>
                  <a:gd name="T22" fmla="*/ 23 w 189"/>
                  <a:gd name="T23" fmla="*/ 61 h 273"/>
                  <a:gd name="T24" fmla="*/ 9 w 189"/>
                  <a:gd name="T25" fmla="*/ 54 h 273"/>
                  <a:gd name="T26" fmla="*/ 4 w 189"/>
                  <a:gd name="T27" fmla="*/ 49 h 273"/>
                  <a:gd name="T28" fmla="*/ 0 w 189"/>
                  <a:gd name="T29" fmla="*/ 44 h 273"/>
                  <a:gd name="T30" fmla="*/ 0 w 189"/>
                  <a:gd name="T31" fmla="*/ 33 h 273"/>
                  <a:gd name="T32" fmla="*/ 4 w 189"/>
                  <a:gd name="T33" fmla="*/ 26 h 273"/>
                  <a:gd name="T34" fmla="*/ 9 w 189"/>
                  <a:gd name="T35" fmla="*/ 16 h 273"/>
                  <a:gd name="T36" fmla="*/ 19 w 189"/>
                  <a:gd name="T37" fmla="*/ 9 h 273"/>
                  <a:gd name="T38" fmla="*/ 33 w 189"/>
                  <a:gd name="T39" fmla="*/ 5 h 273"/>
                  <a:gd name="T40" fmla="*/ 47 w 189"/>
                  <a:gd name="T41" fmla="*/ 0 h 27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89" h="273">
                    <a:moveTo>
                      <a:pt x="189" y="0"/>
                    </a:moveTo>
                    <a:lnTo>
                      <a:pt x="179" y="0"/>
                    </a:lnTo>
                    <a:lnTo>
                      <a:pt x="169" y="9"/>
                    </a:lnTo>
                    <a:lnTo>
                      <a:pt x="132" y="47"/>
                    </a:lnTo>
                    <a:lnTo>
                      <a:pt x="113" y="66"/>
                    </a:lnTo>
                    <a:lnTo>
                      <a:pt x="104" y="84"/>
                    </a:lnTo>
                    <a:lnTo>
                      <a:pt x="94" y="113"/>
                    </a:lnTo>
                    <a:lnTo>
                      <a:pt x="104" y="141"/>
                    </a:lnTo>
                    <a:lnTo>
                      <a:pt x="122" y="188"/>
                    </a:lnTo>
                    <a:lnTo>
                      <a:pt x="151" y="235"/>
                    </a:lnTo>
                    <a:lnTo>
                      <a:pt x="189" y="273"/>
                    </a:lnTo>
                    <a:lnTo>
                      <a:pt x="94" y="244"/>
                    </a:lnTo>
                    <a:lnTo>
                      <a:pt x="38" y="217"/>
                    </a:lnTo>
                    <a:lnTo>
                      <a:pt x="18" y="197"/>
                    </a:lnTo>
                    <a:lnTo>
                      <a:pt x="0" y="178"/>
                    </a:lnTo>
                    <a:lnTo>
                      <a:pt x="0" y="131"/>
                    </a:lnTo>
                    <a:lnTo>
                      <a:pt x="18" y="103"/>
                    </a:lnTo>
                    <a:lnTo>
                      <a:pt x="38" y="66"/>
                    </a:lnTo>
                    <a:lnTo>
                      <a:pt x="75" y="37"/>
                    </a:lnTo>
                    <a:lnTo>
                      <a:pt x="132" y="19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93">
                <a:extLst>
                  <a:ext uri="{FF2B5EF4-FFF2-40B4-BE49-F238E27FC236}">
                    <a16:creationId xmlns:a16="http://schemas.microsoft.com/office/drawing/2014/main" id="{17520941-6246-43FE-B5A3-15AFA2BD04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" y="1865"/>
                <a:ext cx="40" cy="28"/>
              </a:xfrm>
              <a:custGeom>
                <a:avLst/>
                <a:gdLst>
                  <a:gd name="T0" fmla="*/ 38 w 159"/>
                  <a:gd name="T1" fmla="*/ 4 h 113"/>
                  <a:gd name="T2" fmla="*/ 40 w 159"/>
                  <a:gd name="T3" fmla="*/ 7 h 113"/>
                  <a:gd name="T4" fmla="*/ 40 w 159"/>
                  <a:gd name="T5" fmla="*/ 12 h 113"/>
                  <a:gd name="T6" fmla="*/ 40 w 159"/>
                  <a:gd name="T7" fmla="*/ 21 h 113"/>
                  <a:gd name="T8" fmla="*/ 35 w 159"/>
                  <a:gd name="T9" fmla="*/ 23 h 113"/>
                  <a:gd name="T10" fmla="*/ 31 w 159"/>
                  <a:gd name="T11" fmla="*/ 28 h 113"/>
                  <a:gd name="T12" fmla="*/ 26 w 159"/>
                  <a:gd name="T13" fmla="*/ 28 h 113"/>
                  <a:gd name="T14" fmla="*/ 21 w 159"/>
                  <a:gd name="T15" fmla="*/ 28 h 113"/>
                  <a:gd name="T16" fmla="*/ 19 w 159"/>
                  <a:gd name="T17" fmla="*/ 26 h 113"/>
                  <a:gd name="T18" fmla="*/ 16 w 159"/>
                  <a:gd name="T19" fmla="*/ 26 h 113"/>
                  <a:gd name="T20" fmla="*/ 12 w 159"/>
                  <a:gd name="T21" fmla="*/ 26 h 113"/>
                  <a:gd name="T22" fmla="*/ 2 w 159"/>
                  <a:gd name="T23" fmla="*/ 19 h 113"/>
                  <a:gd name="T24" fmla="*/ 0 w 159"/>
                  <a:gd name="T25" fmla="*/ 14 h 113"/>
                  <a:gd name="T26" fmla="*/ 0 w 159"/>
                  <a:gd name="T27" fmla="*/ 9 h 113"/>
                  <a:gd name="T28" fmla="*/ 2 w 159"/>
                  <a:gd name="T29" fmla="*/ 4 h 113"/>
                  <a:gd name="T30" fmla="*/ 7 w 159"/>
                  <a:gd name="T31" fmla="*/ 2 h 113"/>
                  <a:gd name="T32" fmla="*/ 16 w 159"/>
                  <a:gd name="T33" fmla="*/ 0 h 113"/>
                  <a:gd name="T34" fmla="*/ 28 w 159"/>
                  <a:gd name="T35" fmla="*/ 2 h 113"/>
                  <a:gd name="T36" fmla="*/ 38 w 159"/>
                  <a:gd name="T37" fmla="*/ 4 h 11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59" h="113">
                    <a:moveTo>
                      <a:pt x="151" y="18"/>
                    </a:moveTo>
                    <a:lnTo>
                      <a:pt x="159" y="28"/>
                    </a:lnTo>
                    <a:lnTo>
                      <a:pt x="159" y="47"/>
                    </a:lnTo>
                    <a:lnTo>
                      <a:pt x="159" y="85"/>
                    </a:lnTo>
                    <a:lnTo>
                      <a:pt x="141" y="94"/>
                    </a:lnTo>
                    <a:lnTo>
                      <a:pt x="122" y="113"/>
                    </a:lnTo>
                    <a:lnTo>
                      <a:pt x="104" y="113"/>
                    </a:lnTo>
                    <a:lnTo>
                      <a:pt x="84" y="113"/>
                    </a:lnTo>
                    <a:lnTo>
                      <a:pt x="75" y="104"/>
                    </a:lnTo>
                    <a:lnTo>
                      <a:pt x="65" y="104"/>
                    </a:lnTo>
                    <a:lnTo>
                      <a:pt x="47" y="104"/>
                    </a:lnTo>
                    <a:lnTo>
                      <a:pt x="9" y="75"/>
                    </a:lnTo>
                    <a:lnTo>
                      <a:pt x="0" y="57"/>
                    </a:lnTo>
                    <a:lnTo>
                      <a:pt x="0" y="37"/>
                    </a:lnTo>
                    <a:lnTo>
                      <a:pt x="9" y="18"/>
                    </a:lnTo>
                    <a:lnTo>
                      <a:pt x="28" y="10"/>
                    </a:lnTo>
                    <a:lnTo>
                      <a:pt x="65" y="0"/>
                    </a:lnTo>
                    <a:lnTo>
                      <a:pt x="112" y="10"/>
                    </a:lnTo>
                    <a:lnTo>
                      <a:pt x="151" y="18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94">
                <a:extLst>
                  <a:ext uri="{FF2B5EF4-FFF2-40B4-BE49-F238E27FC236}">
                    <a16:creationId xmlns:a16="http://schemas.microsoft.com/office/drawing/2014/main" id="{35CA2B42-09CC-41EF-8591-43EBC59D09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" y="1752"/>
                <a:ext cx="31" cy="23"/>
              </a:xfrm>
              <a:custGeom>
                <a:avLst/>
                <a:gdLst>
                  <a:gd name="T0" fmla="*/ 17 w 123"/>
                  <a:gd name="T1" fmla="*/ 0 h 95"/>
                  <a:gd name="T2" fmla="*/ 26 w 123"/>
                  <a:gd name="T3" fmla="*/ 5 h 95"/>
                  <a:gd name="T4" fmla="*/ 31 w 123"/>
                  <a:gd name="T5" fmla="*/ 7 h 95"/>
                  <a:gd name="T6" fmla="*/ 31 w 123"/>
                  <a:gd name="T7" fmla="*/ 14 h 95"/>
                  <a:gd name="T8" fmla="*/ 24 w 123"/>
                  <a:gd name="T9" fmla="*/ 21 h 95"/>
                  <a:gd name="T10" fmla="*/ 19 w 123"/>
                  <a:gd name="T11" fmla="*/ 23 h 95"/>
                  <a:gd name="T12" fmla="*/ 14 w 123"/>
                  <a:gd name="T13" fmla="*/ 23 h 95"/>
                  <a:gd name="T14" fmla="*/ 7 w 123"/>
                  <a:gd name="T15" fmla="*/ 23 h 95"/>
                  <a:gd name="T16" fmla="*/ 0 w 123"/>
                  <a:gd name="T17" fmla="*/ 18 h 95"/>
                  <a:gd name="T18" fmla="*/ 3 w 123"/>
                  <a:gd name="T19" fmla="*/ 16 h 95"/>
                  <a:gd name="T20" fmla="*/ 0 w 123"/>
                  <a:gd name="T21" fmla="*/ 14 h 95"/>
                  <a:gd name="T22" fmla="*/ 3 w 123"/>
                  <a:gd name="T23" fmla="*/ 9 h 95"/>
                  <a:gd name="T24" fmla="*/ 7 w 123"/>
                  <a:gd name="T25" fmla="*/ 5 h 95"/>
                  <a:gd name="T26" fmla="*/ 17 w 123"/>
                  <a:gd name="T27" fmla="*/ 0 h 9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23" h="95">
                    <a:moveTo>
                      <a:pt x="67" y="0"/>
                    </a:moveTo>
                    <a:lnTo>
                      <a:pt x="104" y="19"/>
                    </a:lnTo>
                    <a:lnTo>
                      <a:pt x="123" y="29"/>
                    </a:lnTo>
                    <a:lnTo>
                      <a:pt x="123" y="56"/>
                    </a:lnTo>
                    <a:lnTo>
                      <a:pt x="95" y="85"/>
                    </a:lnTo>
                    <a:lnTo>
                      <a:pt x="76" y="95"/>
                    </a:lnTo>
                    <a:lnTo>
                      <a:pt x="57" y="95"/>
                    </a:lnTo>
                    <a:lnTo>
                      <a:pt x="29" y="95"/>
                    </a:lnTo>
                    <a:lnTo>
                      <a:pt x="0" y="76"/>
                    </a:lnTo>
                    <a:lnTo>
                      <a:pt x="10" y="66"/>
                    </a:lnTo>
                    <a:lnTo>
                      <a:pt x="0" y="56"/>
                    </a:lnTo>
                    <a:lnTo>
                      <a:pt x="10" y="38"/>
                    </a:lnTo>
                    <a:lnTo>
                      <a:pt x="29" y="19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95">
                <a:extLst>
                  <a:ext uri="{FF2B5EF4-FFF2-40B4-BE49-F238E27FC236}">
                    <a16:creationId xmlns:a16="http://schemas.microsoft.com/office/drawing/2014/main" id="{469B1704-CBE2-4D4B-8694-E3A1D959DA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" y="1837"/>
                <a:ext cx="64" cy="68"/>
              </a:xfrm>
              <a:custGeom>
                <a:avLst/>
                <a:gdLst>
                  <a:gd name="T0" fmla="*/ 64 w 256"/>
                  <a:gd name="T1" fmla="*/ 28 h 273"/>
                  <a:gd name="T2" fmla="*/ 62 w 256"/>
                  <a:gd name="T3" fmla="*/ 35 h 273"/>
                  <a:gd name="T4" fmla="*/ 57 w 256"/>
                  <a:gd name="T5" fmla="*/ 42 h 273"/>
                  <a:gd name="T6" fmla="*/ 52 w 256"/>
                  <a:gd name="T7" fmla="*/ 49 h 273"/>
                  <a:gd name="T8" fmla="*/ 45 w 256"/>
                  <a:gd name="T9" fmla="*/ 54 h 273"/>
                  <a:gd name="T10" fmla="*/ 31 w 256"/>
                  <a:gd name="T11" fmla="*/ 63 h 273"/>
                  <a:gd name="T12" fmla="*/ 14 w 256"/>
                  <a:gd name="T13" fmla="*/ 68 h 273"/>
                  <a:gd name="T14" fmla="*/ 0 w 256"/>
                  <a:gd name="T15" fmla="*/ 68 h 273"/>
                  <a:gd name="T16" fmla="*/ 7 w 256"/>
                  <a:gd name="T17" fmla="*/ 63 h 273"/>
                  <a:gd name="T18" fmla="*/ 17 w 256"/>
                  <a:gd name="T19" fmla="*/ 56 h 273"/>
                  <a:gd name="T20" fmla="*/ 26 w 256"/>
                  <a:gd name="T21" fmla="*/ 49 h 273"/>
                  <a:gd name="T22" fmla="*/ 28 w 256"/>
                  <a:gd name="T23" fmla="*/ 45 h 273"/>
                  <a:gd name="T24" fmla="*/ 28 w 256"/>
                  <a:gd name="T25" fmla="*/ 37 h 273"/>
                  <a:gd name="T26" fmla="*/ 31 w 256"/>
                  <a:gd name="T27" fmla="*/ 28 h 273"/>
                  <a:gd name="T28" fmla="*/ 31 w 256"/>
                  <a:gd name="T29" fmla="*/ 21 h 273"/>
                  <a:gd name="T30" fmla="*/ 26 w 256"/>
                  <a:gd name="T31" fmla="*/ 14 h 273"/>
                  <a:gd name="T32" fmla="*/ 22 w 256"/>
                  <a:gd name="T33" fmla="*/ 7 h 273"/>
                  <a:gd name="T34" fmla="*/ 12 w 256"/>
                  <a:gd name="T35" fmla="*/ 0 h 273"/>
                  <a:gd name="T36" fmla="*/ 26 w 256"/>
                  <a:gd name="T37" fmla="*/ 2 h 273"/>
                  <a:gd name="T38" fmla="*/ 43 w 256"/>
                  <a:gd name="T39" fmla="*/ 7 h 273"/>
                  <a:gd name="T40" fmla="*/ 50 w 256"/>
                  <a:gd name="T41" fmla="*/ 9 h 273"/>
                  <a:gd name="T42" fmla="*/ 54 w 256"/>
                  <a:gd name="T43" fmla="*/ 14 h 273"/>
                  <a:gd name="T44" fmla="*/ 62 w 256"/>
                  <a:gd name="T45" fmla="*/ 19 h 273"/>
                  <a:gd name="T46" fmla="*/ 64 w 256"/>
                  <a:gd name="T47" fmla="*/ 28 h 27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56" h="273">
                    <a:moveTo>
                      <a:pt x="256" y="113"/>
                    </a:moveTo>
                    <a:lnTo>
                      <a:pt x="246" y="141"/>
                    </a:lnTo>
                    <a:lnTo>
                      <a:pt x="227" y="170"/>
                    </a:lnTo>
                    <a:lnTo>
                      <a:pt x="208" y="198"/>
                    </a:lnTo>
                    <a:lnTo>
                      <a:pt x="180" y="217"/>
                    </a:lnTo>
                    <a:lnTo>
                      <a:pt x="123" y="254"/>
                    </a:lnTo>
                    <a:lnTo>
                      <a:pt x="57" y="273"/>
                    </a:lnTo>
                    <a:lnTo>
                      <a:pt x="0" y="273"/>
                    </a:lnTo>
                    <a:lnTo>
                      <a:pt x="29" y="254"/>
                    </a:lnTo>
                    <a:lnTo>
                      <a:pt x="66" y="226"/>
                    </a:lnTo>
                    <a:lnTo>
                      <a:pt x="104" y="198"/>
                    </a:lnTo>
                    <a:lnTo>
                      <a:pt x="113" y="179"/>
                    </a:lnTo>
                    <a:lnTo>
                      <a:pt x="113" y="150"/>
                    </a:lnTo>
                    <a:lnTo>
                      <a:pt x="123" y="113"/>
                    </a:lnTo>
                    <a:lnTo>
                      <a:pt x="123" y="84"/>
                    </a:lnTo>
                    <a:lnTo>
                      <a:pt x="104" y="56"/>
                    </a:lnTo>
                    <a:lnTo>
                      <a:pt x="86" y="28"/>
                    </a:lnTo>
                    <a:lnTo>
                      <a:pt x="48" y="0"/>
                    </a:lnTo>
                    <a:lnTo>
                      <a:pt x="104" y="9"/>
                    </a:lnTo>
                    <a:lnTo>
                      <a:pt x="170" y="28"/>
                    </a:lnTo>
                    <a:lnTo>
                      <a:pt x="199" y="37"/>
                    </a:lnTo>
                    <a:lnTo>
                      <a:pt x="217" y="56"/>
                    </a:lnTo>
                    <a:lnTo>
                      <a:pt x="246" y="75"/>
                    </a:lnTo>
                    <a:lnTo>
                      <a:pt x="256" y="113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96">
                <a:extLst>
                  <a:ext uri="{FF2B5EF4-FFF2-40B4-BE49-F238E27FC236}">
                    <a16:creationId xmlns:a16="http://schemas.microsoft.com/office/drawing/2014/main" id="{7A3D506E-D518-4050-B789-5D821A6611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" y="1728"/>
                <a:ext cx="40" cy="227"/>
              </a:xfrm>
              <a:custGeom>
                <a:avLst/>
                <a:gdLst>
                  <a:gd name="T0" fmla="*/ 17 w 160"/>
                  <a:gd name="T1" fmla="*/ 0 h 905"/>
                  <a:gd name="T2" fmla="*/ 24 w 160"/>
                  <a:gd name="T3" fmla="*/ 2 h 905"/>
                  <a:gd name="T4" fmla="*/ 24 w 160"/>
                  <a:gd name="T5" fmla="*/ 19 h 905"/>
                  <a:gd name="T6" fmla="*/ 28 w 160"/>
                  <a:gd name="T7" fmla="*/ 38 h 905"/>
                  <a:gd name="T8" fmla="*/ 31 w 160"/>
                  <a:gd name="T9" fmla="*/ 54 h 905"/>
                  <a:gd name="T10" fmla="*/ 33 w 160"/>
                  <a:gd name="T11" fmla="*/ 71 h 905"/>
                  <a:gd name="T12" fmla="*/ 33 w 160"/>
                  <a:gd name="T13" fmla="*/ 85 h 905"/>
                  <a:gd name="T14" fmla="*/ 35 w 160"/>
                  <a:gd name="T15" fmla="*/ 97 h 905"/>
                  <a:gd name="T16" fmla="*/ 38 w 160"/>
                  <a:gd name="T17" fmla="*/ 111 h 905"/>
                  <a:gd name="T18" fmla="*/ 40 w 160"/>
                  <a:gd name="T19" fmla="*/ 128 h 905"/>
                  <a:gd name="T20" fmla="*/ 40 w 160"/>
                  <a:gd name="T21" fmla="*/ 175 h 905"/>
                  <a:gd name="T22" fmla="*/ 40 w 160"/>
                  <a:gd name="T23" fmla="*/ 222 h 905"/>
                  <a:gd name="T24" fmla="*/ 38 w 160"/>
                  <a:gd name="T25" fmla="*/ 225 h 905"/>
                  <a:gd name="T26" fmla="*/ 33 w 160"/>
                  <a:gd name="T27" fmla="*/ 227 h 905"/>
                  <a:gd name="T28" fmla="*/ 26 w 160"/>
                  <a:gd name="T29" fmla="*/ 225 h 905"/>
                  <a:gd name="T30" fmla="*/ 21 w 160"/>
                  <a:gd name="T31" fmla="*/ 222 h 905"/>
                  <a:gd name="T32" fmla="*/ 19 w 160"/>
                  <a:gd name="T33" fmla="*/ 218 h 905"/>
                  <a:gd name="T34" fmla="*/ 19 w 160"/>
                  <a:gd name="T35" fmla="*/ 210 h 905"/>
                  <a:gd name="T36" fmla="*/ 19 w 160"/>
                  <a:gd name="T37" fmla="*/ 203 h 905"/>
                  <a:gd name="T38" fmla="*/ 19 w 160"/>
                  <a:gd name="T39" fmla="*/ 196 h 905"/>
                  <a:gd name="T40" fmla="*/ 19 w 160"/>
                  <a:gd name="T41" fmla="*/ 170 h 905"/>
                  <a:gd name="T42" fmla="*/ 19 w 160"/>
                  <a:gd name="T43" fmla="*/ 146 h 905"/>
                  <a:gd name="T44" fmla="*/ 17 w 160"/>
                  <a:gd name="T45" fmla="*/ 123 h 905"/>
                  <a:gd name="T46" fmla="*/ 17 w 160"/>
                  <a:gd name="T47" fmla="*/ 99 h 905"/>
                  <a:gd name="T48" fmla="*/ 12 w 160"/>
                  <a:gd name="T49" fmla="*/ 75 h 905"/>
                  <a:gd name="T50" fmla="*/ 9 w 160"/>
                  <a:gd name="T51" fmla="*/ 54 h 905"/>
                  <a:gd name="T52" fmla="*/ 5 w 160"/>
                  <a:gd name="T53" fmla="*/ 31 h 905"/>
                  <a:gd name="T54" fmla="*/ 0 w 160"/>
                  <a:gd name="T55" fmla="*/ 12 h 905"/>
                  <a:gd name="T56" fmla="*/ 2 w 160"/>
                  <a:gd name="T57" fmla="*/ 5 h 905"/>
                  <a:gd name="T58" fmla="*/ 7 w 160"/>
                  <a:gd name="T59" fmla="*/ 2 h 905"/>
                  <a:gd name="T60" fmla="*/ 17 w 160"/>
                  <a:gd name="T61" fmla="*/ 0 h 90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60" h="905">
                    <a:moveTo>
                      <a:pt x="66" y="0"/>
                    </a:moveTo>
                    <a:lnTo>
                      <a:pt x="94" y="9"/>
                    </a:lnTo>
                    <a:lnTo>
                      <a:pt x="94" y="76"/>
                    </a:lnTo>
                    <a:lnTo>
                      <a:pt x="113" y="150"/>
                    </a:lnTo>
                    <a:lnTo>
                      <a:pt x="123" y="217"/>
                    </a:lnTo>
                    <a:lnTo>
                      <a:pt x="131" y="283"/>
                    </a:lnTo>
                    <a:lnTo>
                      <a:pt x="131" y="340"/>
                    </a:lnTo>
                    <a:lnTo>
                      <a:pt x="141" y="387"/>
                    </a:lnTo>
                    <a:lnTo>
                      <a:pt x="150" y="443"/>
                    </a:lnTo>
                    <a:lnTo>
                      <a:pt x="160" y="509"/>
                    </a:lnTo>
                    <a:lnTo>
                      <a:pt x="160" y="698"/>
                    </a:lnTo>
                    <a:lnTo>
                      <a:pt x="160" y="886"/>
                    </a:lnTo>
                    <a:lnTo>
                      <a:pt x="150" y="896"/>
                    </a:lnTo>
                    <a:lnTo>
                      <a:pt x="131" y="905"/>
                    </a:lnTo>
                    <a:lnTo>
                      <a:pt x="103" y="896"/>
                    </a:lnTo>
                    <a:lnTo>
                      <a:pt x="84" y="886"/>
                    </a:lnTo>
                    <a:lnTo>
                      <a:pt x="75" y="868"/>
                    </a:lnTo>
                    <a:lnTo>
                      <a:pt x="75" y="839"/>
                    </a:lnTo>
                    <a:lnTo>
                      <a:pt x="75" y="811"/>
                    </a:lnTo>
                    <a:lnTo>
                      <a:pt x="75" y="782"/>
                    </a:lnTo>
                    <a:lnTo>
                      <a:pt x="75" y="679"/>
                    </a:lnTo>
                    <a:lnTo>
                      <a:pt x="75" y="584"/>
                    </a:lnTo>
                    <a:lnTo>
                      <a:pt x="66" y="490"/>
                    </a:lnTo>
                    <a:lnTo>
                      <a:pt x="66" y="396"/>
                    </a:lnTo>
                    <a:lnTo>
                      <a:pt x="47" y="301"/>
                    </a:lnTo>
                    <a:lnTo>
                      <a:pt x="37" y="217"/>
                    </a:lnTo>
                    <a:lnTo>
                      <a:pt x="19" y="123"/>
                    </a:lnTo>
                    <a:lnTo>
                      <a:pt x="0" y="47"/>
                    </a:lnTo>
                    <a:lnTo>
                      <a:pt x="9" y="19"/>
                    </a:lnTo>
                    <a:lnTo>
                      <a:pt x="27" y="9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97">
                <a:extLst>
                  <a:ext uri="{FF2B5EF4-FFF2-40B4-BE49-F238E27FC236}">
                    <a16:creationId xmlns:a16="http://schemas.microsoft.com/office/drawing/2014/main" id="{E3163D7F-4A22-450D-8E9B-4541327EE6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" y="1733"/>
                <a:ext cx="29" cy="214"/>
              </a:xfrm>
              <a:custGeom>
                <a:avLst/>
                <a:gdLst>
                  <a:gd name="T0" fmla="*/ 7 w 114"/>
                  <a:gd name="T1" fmla="*/ 2 h 857"/>
                  <a:gd name="T2" fmla="*/ 10 w 114"/>
                  <a:gd name="T3" fmla="*/ 7 h 857"/>
                  <a:gd name="T4" fmla="*/ 12 w 114"/>
                  <a:gd name="T5" fmla="*/ 14 h 857"/>
                  <a:gd name="T6" fmla="*/ 10 w 114"/>
                  <a:gd name="T7" fmla="*/ 19 h 857"/>
                  <a:gd name="T8" fmla="*/ 12 w 114"/>
                  <a:gd name="T9" fmla="*/ 26 h 857"/>
                  <a:gd name="T10" fmla="*/ 15 w 114"/>
                  <a:gd name="T11" fmla="*/ 33 h 857"/>
                  <a:gd name="T12" fmla="*/ 15 w 114"/>
                  <a:gd name="T13" fmla="*/ 42 h 857"/>
                  <a:gd name="T14" fmla="*/ 15 w 114"/>
                  <a:gd name="T15" fmla="*/ 59 h 857"/>
                  <a:gd name="T16" fmla="*/ 22 w 114"/>
                  <a:gd name="T17" fmla="*/ 96 h 857"/>
                  <a:gd name="T18" fmla="*/ 26 w 114"/>
                  <a:gd name="T19" fmla="*/ 136 h 857"/>
                  <a:gd name="T20" fmla="*/ 29 w 114"/>
                  <a:gd name="T21" fmla="*/ 174 h 857"/>
                  <a:gd name="T22" fmla="*/ 24 w 114"/>
                  <a:gd name="T23" fmla="*/ 214 h 857"/>
                  <a:gd name="T24" fmla="*/ 19 w 114"/>
                  <a:gd name="T25" fmla="*/ 212 h 857"/>
                  <a:gd name="T26" fmla="*/ 19 w 114"/>
                  <a:gd name="T27" fmla="*/ 160 h 857"/>
                  <a:gd name="T28" fmla="*/ 17 w 114"/>
                  <a:gd name="T29" fmla="*/ 108 h 857"/>
                  <a:gd name="T30" fmla="*/ 10 w 114"/>
                  <a:gd name="T31" fmla="*/ 57 h 857"/>
                  <a:gd name="T32" fmla="*/ 0 w 114"/>
                  <a:gd name="T33" fmla="*/ 5 h 857"/>
                  <a:gd name="T34" fmla="*/ 3 w 114"/>
                  <a:gd name="T35" fmla="*/ 2 h 857"/>
                  <a:gd name="T36" fmla="*/ 5 w 114"/>
                  <a:gd name="T37" fmla="*/ 0 h 857"/>
                  <a:gd name="T38" fmla="*/ 7 w 114"/>
                  <a:gd name="T39" fmla="*/ 2 h 85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14" h="857">
                    <a:moveTo>
                      <a:pt x="29" y="9"/>
                    </a:moveTo>
                    <a:lnTo>
                      <a:pt x="39" y="28"/>
                    </a:lnTo>
                    <a:lnTo>
                      <a:pt x="48" y="57"/>
                    </a:lnTo>
                    <a:lnTo>
                      <a:pt x="39" y="75"/>
                    </a:lnTo>
                    <a:lnTo>
                      <a:pt x="48" y="104"/>
                    </a:lnTo>
                    <a:lnTo>
                      <a:pt x="57" y="131"/>
                    </a:lnTo>
                    <a:lnTo>
                      <a:pt x="57" y="170"/>
                    </a:lnTo>
                    <a:lnTo>
                      <a:pt x="57" y="235"/>
                    </a:lnTo>
                    <a:lnTo>
                      <a:pt x="86" y="386"/>
                    </a:lnTo>
                    <a:lnTo>
                      <a:pt x="104" y="546"/>
                    </a:lnTo>
                    <a:lnTo>
                      <a:pt x="114" y="698"/>
                    </a:lnTo>
                    <a:lnTo>
                      <a:pt x="96" y="857"/>
                    </a:lnTo>
                    <a:lnTo>
                      <a:pt x="76" y="849"/>
                    </a:lnTo>
                    <a:lnTo>
                      <a:pt x="76" y="641"/>
                    </a:lnTo>
                    <a:lnTo>
                      <a:pt x="67" y="434"/>
                    </a:lnTo>
                    <a:lnTo>
                      <a:pt x="39" y="227"/>
                    </a:lnTo>
                    <a:lnTo>
                      <a:pt x="0" y="19"/>
                    </a:lnTo>
                    <a:lnTo>
                      <a:pt x="10" y="9"/>
                    </a:lnTo>
                    <a:lnTo>
                      <a:pt x="20" y="0"/>
                    </a:ln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98">
                <a:extLst>
                  <a:ext uri="{FF2B5EF4-FFF2-40B4-BE49-F238E27FC236}">
                    <a16:creationId xmlns:a16="http://schemas.microsoft.com/office/drawing/2014/main" id="{2A36C28D-7557-4663-815D-0E58493095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" y="1893"/>
                <a:ext cx="99" cy="142"/>
              </a:xfrm>
              <a:custGeom>
                <a:avLst/>
                <a:gdLst>
                  <a:gd name="T0" fmla="*/ 57 w 397"/>
                  <a:gd name="T1" fmla="*/ 0 h 566"/>
                  <a:gd name="T2" fmla="*/ 78 w 397"/>
                  <a:gd name="T3" fmla="*/ 2 h 566"/>
                  <a:gd name="T4" fmla="*/ 87 w 397"/>
                  <a:gd name="T5" fmla="*/ 17 h 566"/>
                  <a:gd name="T6" fmla="*/ 82 w 397"/>
                  <a:gd name="T7" fmla="*/ 28 h 566"/>
                  <a:gd name="T8" fmla="*/ 71 w 397"/>
                  <a:gd name="T9" fmla="*/ 33 h 566"/>
                  <a:gd name="T10" fmla="*/ 66 w 397"/>
                  <a:gd name="T11" fmla="*/ 28 h 566"/>
                  <a:gd name="T12" fmla="*/ 61 w 397"/>
                  <a:gd name="T13" fmla="*/ 19 h 566"/>
                  <a:gd name="T14" fmla="*/ 68 w 397"/>
                  <a:gd name="T15" fmla="*/ 7 h 566"/>
                  <a:gd name="T16" fmla="*/ 59 w 397"/>
                  <a:gd name="T17" fmla="*/ 5 h 566"/>
                  <a:gd name="T18" fmla="*/ 33 w 397"/>
                  <a:gd name="T19" fmla="*/ 17 h 566"/>
                  <a:gd name="T20" fmla="*/ 24 w 397"/>
                  <a:gd name="T21" fmla="*/ 31 h 566"/>
                  <a:gd name="T22" fmla="*/ 24 w 397"/>
                  <a:gd name="T23" fmla="*/ 47 h 566"/>
                  <a:gd name="T24" fmla="*/ 38 w 397"/>
                  <a:gd name="T25" fmla="*/ 66 h 566"/>
                  <a:gd name="T26" fmla="*/ 68 w 397"/>
                  <a:gd name="T27" fmla="*/ 76 h 566"/>
                  <a:gd name="T28" fmla="*/ 92 w 397"/>
                  <a:gd name="T29" fmla="*/ 85 h 566"/>
                  <a:gd name="T30" fmla="*/ 99 w 397"/>
                  <a:gd name="T31" fmla="*/ 104 h 566"/>
                  <a:gd name="T32" fmla="*/ 94 w 397"/>
                  <a:gd name="T33" fmla="*/ 123 h 566"/>
                  <a:gd name="T34" fmla="*/ 76 w 397"/>
                  <a:gd name="T35" fmla="*/ 139 h 566"/>
                  <a:gd name="T36" fmla="*/ 52 w 397"/>
                  <a:gd name="T37" fmla="*/ 142 h 566"/>
                  <a:gd name="T38" fmla="*/ 31 w 397"/>
                  <a:gd name="T39" fmla="*/ 137 h 566"/>
                  <a:gd name="T40" fmla="*/ 16 w 397"/>
                  <a:gd name="T41" fmla="*/ 128 h 566"/>
                  <a:gd name="T42" fmla="*/ 9 w 397"/>
                  <a:gd name="T43" fmla="*/ 114 h 566"/>
                  <a:gd name="T44" fmla="*/ 12 w 397"/>
                  <a:gd name="T45" fmla="*/ 106 h 566"/>
                  <a:gd name="T46" fmla="*/ 21 w 397"/>
                  <a:gd name="T47" fmla="*/ 99 h 566"/>
                  <a:gd name="T48" fmla="*/ 31 w 397"/>
                  <a:gd name="T49" fmla="*/ 99 h 566"/>
                  <a:gd name="T50" fmla="*/ 38 w 397"/>
                  <a:gd name="T51" fmla="*/ 102 h 566"/>
                  <a:gd name="T52" fmla="*/ 42 w 397"/>
                  <a:gd name="T53" fmla="*/ 121 h 566"/>
                  <a:gd name="T54" fmla="*/ 38 w 397"/>
                  <a:gd name="T55" fmla="*/ 130 h 566"/>
                  <a:gd name="T56" fmla="*/ 33 w 397"/>
                  <a:gd name="T57" fmla="*/ 132 h 566"/>
                  <a:gd name="T58" fmla="*/ 38 w 397"/>
                  <a:gd name="T59" fmla="*/ 135 h 566"/>
                  <a:gd name="T60" fmla="*/ 52 w 397"/>
                  <a:gd name="T61" fmla="*/ 135 h 566"/>
                  <a:gd name="T62" fmla="*/ 63 w 397"/>
                  <a:gd name="T63" fmla="*/ 125 h 566"/>
                  <a:gd name="T64" fmla="*/ 71 w 397"/>
                  <a:gd name="T65" fmla="*/ 102 h 566"/>
                  <a:gd name="T66" fmla="*/ 63 w 397"/>
                  <a:gd name="T67" fmla="*/ 85 h 566"/>
                  <a:gd name="T68" fmla="*/ 50 w 397"/>
                  <a:gd name="T69" fmla="*/ 78 h 566"/>
                  <a:gd name="T70" fmla="*/ 47 w 397"/>
                  <a:gd name="T71" fmla="*/ 78 h 566"/>
                  <a:gd name="T72" fmla="*/ 24 w 397"/>
                  <a:gd name="T73" fmla="*/ 73 h 566"/>
                  <a:gd name="T74" fmla="*/ 7 w 397"/>
                  <a:gd name="T75" fmla="*/ 61 h 566"/>
                  <a:gd name="T76" fmla="*/ 0 w 397"/>
                  <a:gd name="T77" fmla="*/ 40 h 566"/>
                  <a:gd name="T78" fmla="*/ 5 w 397"/>
                  <a:gd name="T79" fmla="*/ 26 h 566"/>
                  <a:gd name="T80" fmla="*/ 26 w 397"/>
                  <a:gd name="T81" fmla="*/ 10 h 566"/>
                  <a:gd name="T82" fmla="*/ 47 w 397"/>
                  <a:gd name="T83" fmla="*/ 0 h 56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397" h="566">
                    <a:moveTo>
                      <a:pt x="189" y="0"/>
                    </a:moveTo>
                    <a:lnTo>
                      <a:pt x="227" y="0"/>
                    </a:lnTo>
                    <a:lnTo>
                      <a:pt x="264" y="0"/>
                    </a:lnTo>
                    <a:lnTo>
                      <a:pt x="311" y="9"/>
                    </a:lnTo>
                    <a:lnTo>
                      <a:pt x="350" y="47"/>
                    </a:lnTo>
                    <a:lnTo>
                      <a:pt x="350" y="66"/>
                    </a:lnTo>
                    <a:lnTo>
                      <a:pt x="350" y="94"/>
                    </a:lnTo>
                    <a:lnTo>
                      <a:pt x="330" y="113"/>
                    </a:lnTo>
                    <a:lnTo>
                      <a:pt x="311" y="122"/>
                    </a:lnTo>
                    <a:lnTo>
                      <a:pt x="283" y="132"/>
                    </a:lnTo>
                    <a:lnTo>
                      <a:pt x="264" y="122"/>
                    </a:lnTo>
                    <a:lnTo>
                      <a:pt x="264" y="113"/>
                    </a:lnTo>
                    <a:lnTo>
                      <a:pt x="246" y="94"/>
                    </a:lnTo>
                    <a:lnTo>
                      <a:pt x="246" y="75"/>
                    </a:lnTo>
                    <a:lnTo>
                      <a:pt x="246" y="57"/>
                    </a:lnTo>
                    <a:lnTo>
                      <a:pt x="274" y="28"/>
                    </a:lnTo>
                    <a:lnTo>
                      <a:pt x="274" y="9"/>
                    </a:lnTo>
                    <a:lnTo>
                      <a:pt x="236" y="19"/>
                    </a:lnTo>
                    <a:lnTo>
                      <a:pt x="199" y="28"/>
                    </a:lnTo>
                    <a:lnTo>
                      <a:pt x="132" y="66"/>
                    </a:lnTo>
                    <a:lnTo>
                      <a:pt x="104" y="104"/>
                    </a:lnTo>
                    <a:lnTo>
                      <a:pt x="95" y="122"/>
                    </a:lnTo>
                    <a:lnTo>
                      <a:pt x="85" y="142"/>
                    </a:lnTo>
                    <a:lnTo>
                      <a:pt x="95" y="189"/>
                    </a:lnTo>
                    <a:lnTo>
                      <a:pt x="123" y="226"/>
                    </a:lnTo>
                    <a:lnTo>
                      <a:pt x="151" y="265"/>
                    </a:lnTo>
                    <a:lnTo>
                      <a:pt x="180" y="292"/>
                    </a:lnTo>
                    <a:lnTo>
                      <a:pt x="274" y="302"/>
                    </a:lnTo>
                    <a:lnTo>
                      <a:pt x="321" y="312"/>
                    </a:lnTo>
                    <a:lnTo>
                      <a:pt x="368" y="339"/>
                    </a:lnTo>
                    <a:lnTo>
                      <a:pt x="397" y="386"/>
                    </a:lnTo>
                    <a:lnTo>
                      <a:pt x="397" y="415"/>
                    </a:lnTo>
                    <a:lnTo>
                      <a:pt x="397" y="443"/>
                    </a:lnTo>
                    <a:lnTo>
                      <a:pt x="377" y="490"/>
                    </a:lnTo>
                    <a:lnTo>
                      <a:pt x="340" y="528"/>
                    </a:lnTo>
                    <a:lnTo>
                      <a:pt x="303" y="556"/>
                    </a:lnTo>
                    <a:lnTo>
                      <a:pt x="264" y="566"/>
                    </a:lnTo>
                    <a:lnTo>
                      <a:pt x="207" y="566"/>
                    </a:lnTo>
                    <a:lnTo>
                      <a:pt x="151" y="556"/>
                    </a:lnTo>
                    <a:lnTo>
                      <a:pt x="123" y="547"/>
                    </a:lnTo>
                    <a:lnTo>
                      <a:pt x="95" y="537"/>
                    </a:lnTo>
                    <a:lnTo>
                      <a:pt x="66" y="509"/>
                    </a:lnTo>
                    <a:lnTo>
                      <a:pt x="47" y="481"/>
                    </a:lnTo>
                    <a:lnTo>
                      <a:pt x="38" y="453"/>
                    </a:lnTo>
                    <a:lnTo>
                      <a:pt x="38" y="433"/>
                    </a:lnTo>
                    <a:lnTo>
                      <a:pt x="47" y="424"/>
                    </a:lnTo>
                    <a:lnTo>
                      <a:pt x="66" y="406"/>
                    </a:lnTo>
                    <a:lnTo>
                      <a:pt x="85" y="396"/>
                    </a:lnTo>
                    <a:lnTo>
                      <a:pt x="104" y="386"/>
                    </a:lnTo>
                    <a:lnTo>
                      <a:pt x="123" y="396"/>
                    </a:lnTo>
                    <a:lnTo>
                      <a:pt x="142" y="396"/>
                    </a:lnTo>
                    <a:lnTo>
                      <a:pt x="151" y="406"/>
                    </a:lnTo>
                    <a:lnTo>
                      <a:pt x="170" y="433"/>
                    </a:lnTo>
                    <a:lnTo>
                      <a:pt x="170" y="481"/>
                    </a:lnTo>
                    <a:lnTo>
                      <a:pt x="170" y="500"/>
                    </a:lnTo>
                    <a:lnTo>
                      <a:pt x="151" y="519"/>
                    </a:lnTo>
                    <a:lnTo>
                      <a:pt x="142" y="519"/>
                    </a:lnTo>
                    <a:lnTo>
                      <a:pt x="132" y="528"/>
                    </a:lnTo>
                    <a:lnTo>
                      <a:pt x="142" y="537"/>
                    </a:lnTo>
                    <a:lnTo>
                      <a:pt x="151" y="537"/>
                    </a:lnTo>
                    <a:lnTo>
                      <a:pt x="180" y="537"/>
                    </a:lnTo>
                    <a:lnTo>
                      <a:pt x="207" y="537"/>
                    </a:lnTo>
                    <a:lnTo>
                      <a:pt x="227" y="528"/>
                    </a:lnTo>
                    <a:lnTo>
                      <a:pt x="254" y="500"/>
                    </a:lnTo>
                    <a:lnTo>
                      <a:pt x="274" y="462"/>
                    </a:lnTo>
                    <a:lnTo>
                      <a:pt x="283" y="406"/>
                    </a:lnTo>
                    <a:lnTo>
                      <a:pt x="274" y="368"/>
                    </a:lnTo>
                    <a:lnTo>
                      <a:pt x="254" y="339"/>
                    </a:lnTo>
                    <a:lnTo>
                      <a:pt x="227" y="320"/>
                    </a:lnTo>
                    <a:lnTo>
                      <a:pt x="199" y="312"/>
                    </a:lnTo>
                    <a:lnTo>
                      <a:pt x="199" y="320"/>
                    </a:lnTo>
                    <a:lnTo>
                      <a:pt x="189" y="312"/>
                    </a:lnTo>
                    <a:lnTo>
                      <a:pt x="170" y="302"/>
                    </a:lnTo>
                    <a:lnTo>
                      <a:pt x="95" y="292"/>
                    </a:lnTo>
                    <a:lnTo>
                      <a:pt x="57" y="273"/>
                    </a:lnTo>
                    <a:lnTo>
                      <a:pt x="29" y="245"/>
                    </a:lnTo>
                    <a:lnTo>
                      <a:pt x="0" y="208"/>
                    </a:lnTo>
                    <a:lnTo>
                      <a:pt x="0" y="161"/>
                    </a:lnTo>
                    <a:lnTo>
                      <a:pt x="9" y="122"/>
                    </a:lnTo>
                    <a:lnTo>
                      <a:pt x="19" y="104"/>
                    </a:lnTo>
                    <a:lnTo>
                      <a:pt x="57" y="57"/>
                    </a:lnTo>
                    <a:lnTo>
                      <a:pt x="104" y="38"/>
                    </a:lnTo>
                    <a:lnTo>
                      <a:pt x="151" y="19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99">
                <a:extLst>
                  <a:ext uri="{FF2B5EF4-FFF2-40B4-BE49-F238E27FC236}">
                    <a16:creationId xmlns:a16="http://schemas.microsoft.com/office/drawing/2014/main" id="{BBBD58D5-EEF8-42B9-8E3F-73B3C2ED31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" y="1905"/>
                <a:ext cx="31" cy="59"/>
              </a:xfrm>
              <a:custGeom>
                <a:avLst/>
                <a:gdLst>
                  <a:gd name="T0" fmla="*/ 31 w 123"/>
                  <a:gd name="T1" fmla="*/ 0 h 236"/>
                  <a:gd name="T2" fmla="*/ 29 w 123"/>
                  <a:gd name="T3" fmla="*/ 0 h 236"/>
                  <a:gd name="T4" fmla="*/ 29 w 123"/>
                  <a:gd name="T5" fmla="*/ 3 h 236"/>
                  <a:gd name="T6" fmla="*/ 22 w 123"/>
                  <a:gd name="T7" fmla="*/ 10 h 236"/>
                  <a:gd name="T8" fmla="*/ 17 w 123"/>
                  <a:gd name="T9" fmla="*/ 19 h 236"/>
                  <a:gd name="T10" fmla="*/ 17 w 123"/>
                  <a:gd name="T11" fmla="*/ 31 h 236"/>
                  <a:gd name="T12" fmla="*/ 22 w 123"/>
                  <a:gd name="T13" fmla="*/ 40 h 236"/>
                  <a:gd name="T14" fmla="*/ 26 w 123"/>
                  <a:gd name="T15" fmla="*/ 50 h 236"/>
                  <a:gd name="T16" fmla="*/ 31 w 123"/>
                  <a:gd name="T17" fmla="*/ 59 h 236"/>
                  <a:gd name="T18" fmla="*/ 17 w 123"/>
                  <a:gd name="T19" fmla="*/ 52 h 236"/>
                  <a:gd name="T20" fmla="*/ 7 w 123"/>
                  <a:gd name="T21" fmla="*/ 47 h 236"/>
                  <a:gd name="T22" fmla="*/ 5 w 123"/>
                  <a:gd name="T23" fmla="*/ 42 h 236"/>
                  <a:gd name="T24" fmla="*/ 3 w 123"/>
                  <a:gd name="T25" fmla="*/ 38 h 236"/>
                  <a:gd name="T26" fmla="*/ 0 w 123"/>
                  <a:gd name="T27" fmla="*/ 29 h 236"/>
                  <a:gd name="T28" fmla="*/ 3 w 123"/>
                  <a:gd name="T29" fmla="*/ 21 h 236"/>
                  <a:gd name="T30" fmla="*/ 7 w 123"/>
                  <a:gd name="T31" fmla="*/ 14 h 236"/>
                  <a:gd name="T32" fmla="*/ 12 w 123"/>
                  <a:gd name="T33" fmla="*/ 10 h 236"/>
                  <a:gd name="T34" fmla="*/ 22 w 123"/>
                  <a:gd name="T35" fmla="*/ 5 h 236"/>
                  <a:gd name="T36" fmla="*/ 31 w 123"/>
                  <a:gd name="T37" fmla="*/ 0 h 2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3" h="236">
                    <a:moveTo>
                      <a:pt x="123" y="0"/>
                    </a:moveTo>
                    <a:lnTo>
                      <a:pt x="114" y="0"/>
                    </a:lnTo>
                    <a:lnTo>
                      <a:pt x="114" y="10"/>
                    </a:lnTo>
                    <a:lnTo>
                      <a:pt x="86" y="38"/>
                    </a:lnTo>
                    <a:lnTo>
                      <a:pt x="67" y="75"/>
                    </a:lnTo>
                    <a:lnTo>
                      <a:pt x="67" y="122"/>
                    </a:lnTo>
                    <a:lnTo>
                      <a:pt x="86" y="161"/>
                    </a:lnTo>
                    <a:lnTo>
                      <a:pt x="104" y="198"/>
                    </a:lnTo>
                    <a:lnTo>
                      <a:pt x="123" y="236"/>
                    </a:lnTo>
                    <a:lnTo>
                      <a:pt x="67" y="208"/>
                    </a:lnTo>
                    <a:lnTo>
                      <a:pt x="29" y="189"/>
                    </a:lnTo>
                    <a:lnTo>
                      <a:pt x="20" y="169"/>
                    </a:lnTo>
                    <a:lnTo>
                      <a:pt x="10" y="151"/>
                    </a:lnTo>
                    <a:lnTo>
                      <a:pt x="0" y="114"/>
                    </a:lnTo>
                    <a:lnTo>
                      <a:pt x="10" y="85"/>
                    </a:lnTo>
                    <a:lnTo>
                      <a:pt x="29" y="57"/>
                    </a:lnTo>
                    <a:lnTo>
                      <a:pt x="48" y="38"/>
                    </a:lnTo>
                    <a:lnTo>
                      <a:pt x="86" y="19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100">
                <a:extLst>
                  <a:ext uri="{FF2B5EF4-FFF2-40B4-BE49-F238E27FC236}">
                    <a16:creationId xmlns:a16="http://schemas.microsoft.com/office/drawing/2014/main" id="{E884641F-83E0-4C71-82BA-EB2D5078F4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" y="1997"/>
                <a:ext cx="26" cy="24"/>
              </a:xfrm>
              <a:custGeom>
                <a:avLst/>
                <a:gdLst>
                  <a:gd name="T0" fmla="*/ 24 w 103"/>
                  <a:gd name="T1" fmla="*/ 2 h 94"/>
                  <a:gd name="T2" fmla="*/ 26 w 103"/>
                  <a:gd name="T3" fmla="*/ 10 h 94"/>
                  <a:gd name="T4" fmla="*/ 26 w 103"/>
                  <a:gd name="T5" fmla="*/ 17 h 94"/>
                  <a:gd name="T6" fmla="*/ 24 w 103"/>
                  <a:gd name="T7" fmla="*/ 22 h 94"/>
                  <a:gd name="T8" fmla="*/ 19 w 103"/>
                  <a:gd name="T9" fmla="*/ 24 h 94"/>
                  <a:gd name="T10" fmla="*/ 17 w 103"/>
                  <a:gd name="T11" fmla="*/ 24 h 94"/>
                  <a:gd name="T12" fmla="*/ 12 w 103"/>
                  <a:gd name="T13" fmla="*/ 24 h 94"/>
                  <a:gd name="T14" fmla="*/ 12 w 103"/>
                  <a:gd name="T15" fmla="*/ 22 h 94"/>
                  <a:gd name="T16" fmla="*/ 10 w 103"/>
                  <a:gd name="T17" fmla="*/ 22 h 94"/>
                  <a:gd name="T18" fmla="*/ 7 w 103"/>
                  <a:gd name="T19" fmla="*/ 22 h 94"/>
                  <a:gd name="T20" fmla="*/ 2 w 103"/>
                  <a:gd name="T21" fmla="*/ 17 h 94"/>
                  <a:gd name="T22" fmla="*/ 0 w 103"/>
                  <a:gd name="T23" fmla="*/ 12 h 94"/>
                  <a:gd name="T24" fmla="*/ 0 w 103"/>
                  <a:gd name="T25" fmla="*/ 7 h 94"/>
                  <a:gd name="T26" fmla="*/ 0 w 103"/>
                  <a:gd name="T27" fmla="*/ 2 h 94"/>
                  <a:gd name="T28" fmla="*/ 2 w 103"/>
                  <a:gd name="T29" fmla="*/ 0 h 94"/>
                  <a:gd name="T30" fmla="*/ 10 w 103"/>
                  <a:gd name="T31" fmla="*/ 0 h 94"/>
                  <a:gd name="T32" fmla="*/ 17 w 103"/>
                  <a:gd name="T33" fmla="*/ 0 h 94"/>
                  <a:gd name="T34" fmla="*/ 24 w 103"/>
                  <a:gd name="T35" fmla="*/ 2 h 9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03" h="94">
                    <a:moveTo>
                      <a:pt x="94" y="9"/>
                    </a:moveTo>
                    <a:lnTo>
                      <a:pt x="103" y="38"/>
                    </a:lnTo>
                    <a:lnTo>
                      <a:pt x="103" y="66"/>
                    </a:lnTo>
                    <a:lnTo>
                      <a:pt x="94" y="85"/>
                    </a:lnTo>
                    <a:lnTo>
                      <a:pt x="75" y="94"/>
                    </a:lnTo>
                    <a:lnTo>
                      <a:pt x="66" y="94"/>
                    </a:lnTo>
                    <a:lnTo>
                      <a:pt x="47" y="94"/>
                    </a:lnTo>
                    <a:lnTo>
                      <a:pt x="47" y="85"/>
                    </a:lnTo>
                    <a:lnTo>
                      <a:pt x="38" y="85"/>
                    </a:lnTo>
                    <a:lnTo>
                      <a:pt x="28" y="85"/>
                    </a:lnTo>
                    <a:lnTo>
                      <a:pt x="9" y="66"/>
                    </a:lnTo>
                    <a:lnTo>
                      <a:pt x="0" y="47"/>
                    </a:lnTo>
                    <a:lnTo>
                      <a:pt x="0" y="28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38" y="0"/>
                    </a:lnTo>
                    <a:lnTo>
                      <a:pt x="66" y="0"/>
                    </a:lnTo>
                    <a:lnTo>
                      <a:pt x="94" y="9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101">
                <a:extLst>
                  <a:ext uri="{FF2B5EF4-FFF2-40B4-BE49-F238E27FC236}">
                    <a16:creationId xmlns:a16="http://schemas.microsoft.com/office/drawing/2014/main" id="{AFF2BB4A-DFF1-466E-B7F8-2972799AB6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" y="1900"/>
                <a:ext cx="21" cy="21"/>
              </a:xfrm>
              <a:custGeom>
                <a:avLst/>
                <a:gdLst>
                  <a:gd name="T0" fmla="*/ 12 w 86"/>
                  <a:gd name="T1" fmla="*/ 0 h 85"/>
                  <a:gd name="T2" fmla="*/ 19 w 86"/>
                  <a:gd name="T3" fmla="*/ 2 h 85"/>
                  <a:gd name="T4" fmla="*/ 21 w 86"/>
                  <a:gd name="T5" fmla="*/ 7 h 85"/>
                  <a:gd name="T6" fmla="*/ 21 w 86"/>
                  <a:gd name="T7" fmla="*/ 12 h 85"/>
                  <a:gd name="T8" fmla="*/ 16 w 86"/>
                  <a:gd name="T9" fmla="*/ 16 h 85"/>
                  <a:gd name="T10" fmla="*/ 14 w 86"/>
                  <a:gd name="T11" fmla="*/ 19 h 85"/>
                  <a:gd name="T12" fmla="*/ 10 w 86"/>
                  <a:gd name="T13" fmla="*/ 21 h 85"/>
                  <a:gd name="T14" fmla="*/ 5 w 86"/>
                  <a:gd name="T15" fmla="*/ 19 h 85"/>
                  <a:gd name="T16" fmla="*/ 2 w 86"/>
                  <a:gd name="T17" fmla="*/ 16 h 85"/>
                  <a:gd name="T18" fmla="*/ 2 w 86"/>
                  <a:gd name="T19" fmla="*/ 14 h 85"/>
                  <a:gd name="T20" fmla="*/ 0 w 86"/>
                  <a:gd name="T21" fmla="*/ 12 h 85"/>
                  <a:gd name="T22" fmla="*/ 5 w 86"/>
                  <a:gd name="T23" fmla="*/ 5 h 85"/>
                  <a:gd name="T24" fmla="*/ 12 w 86"/>
                  <a:gd name="T25" fmla="*/ 0 h 8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6" h="85">
                    <a:moveTo>
                      <a:pt x="49" y="0"/>
                    </a:moveTo>
                    <a:lnTo>
                      <a:pt x="76" y="10"/>
                    </a:lnTo>
                    <a:lnTo>
                      <a:pt x="86" y="29"/>
                    </a:lnTo>
                    <a:lnTo>
                      <a:pt x="86" y="47"/>
                    </a:lnTo>
                    <a:lnTo>
                      <a:pt x="67" y="66"/>
                    </a:lnTo>
                    <a:lnTo>
                      <a:pt x="57" y="76"/>
                    </a:lnTo>
                    <a:lnTo>
                      <a:pt x="39" y="85"/>
                    </a:lnTo>
                    <a:lnTo>
                      <a:pt x="20" y="76"/>
                    </a:lnTo>
                    <a:lnTo>
                      <a:pt x="10" y="66"/>
                    </a:lnTo>
                    <a:lnTo>
                      <a:pt x="10" y="57"/>
                    </a:lnTo>
                    <a:lnTo>
                      <a:pt x="0" y="47"/>
                    </a:lnTo>
                    <a:lnTo>
                      <a:pt x="20" y="19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102">
                <a:extLst>
                  <a:ext uri="{FF2B5EF4-FFF2-40B4-BE49-F238E27FC236}">
                    <a16:creationId xmlns:a16="http://schemas.microsoft.com/office/drawing/2014/main" id="{34D864C3-0BEB-4DD1-9AC3-430A8DD591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" y="1971"/>
                <a:ext cx="40" cy="59"/>
              </a:xfrm>
              <a:custGeom>
                <a:avLst/>
                <a:gdLst>
                  <a:gd name="T0" fmla="*/ 40 w 160"/>
                  <a:gd name="T1" fmla="*/ 26 h 235"/>
                  <a:gd name="T2" fmla="*/ 35 w 160"/>
                  <a:gd name="T3" fmla="*/ 40 h 235"/>
                  <a:gd name="T4" fmla="*/ 28 w 160"/>
                  <a:gd name="T5" fmla="*/ 49 h 235"/>
                  <a:gd name="T6" fmla="*/ 19 w 160"/>
                  <a:gd name="T7" fmla="*/ 56 h 235"/>
                  <a:gd name="T8" fmla="*/ 9 w 160"/>
                  <a:gd name="T9" fmla="*/ 59 h 235"/>
                  <a:gd name="T10" fmla="*/ 0 w 160"/>
                  <a:gd name="T11" fmla="*/ 59 h 235"/>
                  <a:gd name="T12" fmla="*/ 5 w 160"/>
                  <a:gd name="T13" fmla="*/ 56 h 235"/>
                  <a:gd name="T14" fmla="*/ 9 w 160"/>
                  <a:gd name="T15" fmla="*/ 52 h 235"/>
                  <a:gd name="T16" fmla="*/ 17 w 160"/>
                  <a:gd name="T17" fmla="*/ 45 h 235"/>
                  <a:gd name="T18" fmla="*/ 19 w 160"/>
                  <a:gd name="T19" fmla="*/ 35 h 235"/>
                  <a:gd name="T20" fmla="*/ 19 w 160"/>
                  <a:gd name="T21" fmla="*/ 21 h 235"/>
                  <a:gd name="T22" fmla="*/ 17 w 160"/>
                  <a:gd name="T23" fmla="*/ 14 h 235"/>
                  <a:gd name="T24" fmla="*/ 12 w 160"/>
                  <a:gd name="T25" fmla="*/ 7 h 235"/>
                  <a:gd name="T26" fmla="*/ 7 w 160"/>
                  <a:gd name="T27" fmla="*/ 0 h 235"/>
                  <a:gd name="T28" fmla="*/ 17 w 160"/>
                  <a:gd name="T29" fmla="*/ 5 h 235"/>
                  <a:gd name="T30" fmla="*/ 26 w 160"/>
                  <a:gd name="T31" fmla="*/ 7 h 235"/>
                  <a:gd name="T32" fmla="*/ 35 w 160"/>
                  <a:gd name="T33" fmla="*/ 14 h 235"/>
                  <a:gd name="T34" fmla="*/ 38 w 160"/>
                  <a:gd name="T35" fmla="*/ 19 h 235"/>
                  <a:gd name="T36" fmla="*/ 40 w 160"/>
                  <a:gd name="T37" fmla="*/ 26 h 23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60" h="235">
                    <a:moveTo>
                      <a:pt x="160" y="103"/>
                    </a:moveTo>
                    <a:lnTo>
                      <a:pt x="141" y="160"/>
                    </a:lnTo>
                    <a:lnTo>
                      <a:pt x="113" y="197"/>
                    </a:lnTo>
                    <a:lnTo>
                      <a:pt x="76" y="225"/>
                    </a:lnTo>
                    <a:lnTo>
                      <a:pt x="37" y="235"/>
                    </a:lnTo>
                    <a:lnTo>
                      <a:pt x="0" y="235"/>
                    </a:lnTo>
                    <a:lnTo>
                      <a:pt x="19" y="225"/>
                    </a:lnTo>
                    <a:lnTo>
                      <a:pt x="37" y="207"/>
                    </a:lnTo>
                    <a:lnTo>
                      <a:pt x="66" y="178"/>
                    </a:lnTo>
                    <a:lnTo>
                      <a:pt x="76" y="141"/>
                    </a:lnTo>
                    <a:lnTo>
                      <a:pt x="76" y="84"/>
                    </a:lnTo>
                    <a:lnTo>
                      <a:pt x="66" y="56"/>
                    </a:lnTo>
                    <a:lnTo>
                      <a:pt x="47" y="27"/>
                    </a:lnTo>
                    <a:lnTo>
                      <a:pt x="27" y="0"/>
                    </a:lnTo>
                    <a:lnTo>
                      <a:pt x="66" y="18"/>
                    </a:lnTo>
                    <a:lnTo>
                      <a:pt x="103" y="27"/>
                    </a:lnTo>
                    <a:lnTo>
                      <a:pt x="141" y="56"/>
                    </a:lnTo>
                    <a:lnTo>
                      <a:pt x="150" y="74"/>
                    </a:lnTo>
                    <a:lnTo>
                      <a:pt x="160" y="103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103">
                <a:extLst>
                  <a:ext uri="{FF2B5EF4-FFF2-40B4-BE49-F238E27FC236}">
                    <a16:creationId xmlns:a16="http://schemas.microsoft.com/office/drawing/2014/main" id="{6DBB225A-04AC-45A2-BC0A-F67E6DAB07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" y="1879"/>
                <a:ext cx="28" cy="193"/>
              </a:xfrm>
              <a:custGeom>
                <a:avLst/>
                <a:gdLst>
                  <a:gd name="T0" fmla="*/ 12 w 114"/>
                  <a:gd name="T1" fmla="*/ 0 h 773"/>
                  <a:gd name="T2" fmla="*/ 14 w 114"/>
                  <a:gd name="T3" fmla="*/ 2 h 773"/>
                  <a:gd name="T4" fmla="*/ 16 w 114"/>
                  <a:gd name="T5" fmla="*/ 30 h 773"/>
                  <a:gd name="T6" fmla="*/ 21 w 114"/>
                  <a:gd name="T7" fmla="*/ 61 h 773"/>
                  <a:gd name="T8" fmla="*/ 21 w 114"/>
                  <a:gd name="T9" fmla="*/ 73 h 773"/>
                  <a:gd name="T10" fmla="*/ 23 w 114"/>
                  <a:gd name="T11" fmla="*/ 85 h 773"/>
                  <a:gd name="T12" fmla="*/ 26 w 114"/>
                  <a:gd name="T13" fmla="*/ 108 h 773"/>
                  <a:gd name="T14" fmla="*/ 28 w 114"/>
                  <a:gd name="T15" fmla="*/ 148 h 773"/>
                  <a:gd name="T16" fmla="*/ 28 w 114"/>
                  <a:gd name="T17" fmla="*/ 191 h 773"/>
                  <a:gd name="T18" fmla="*/ 26 w 114"/>
                  <a:gd name="T19" fmla="*/ 193 h 773"/>
                  <a:gd name="T20" fmla="*/ 23 w 114"/>
                  <a:gd name="T21" fmla="*/ 193 h 773"/>
                  <a:gd name="T22" fmla="*/ 18 w 114"/>
                  <a:gd name="T23" fmla="*/ 193 h 773"/>
                  <a:gd name="T24" fmla="*/ 14 w 114"/>
                  <a:gd name="T25" fmla="*/ 188 h 773"/>
                  <a:gd name="T26" fmla="*/ 14 w 114"/>
                  <a:gd name="T27" fmla="*/ 181 h 773"/>
                  <a:gd name="T28" fmla="*/ 14 w 114"/>
                  <a:gd name="T29" fmla="*/ 167 h 773"/>
                  <a:gd name="T30" fmla="*/ 14 w 114"/>
                  <a:gd name="T31" fmla="*/ 146 h 773"/>
                  <a:gd name="T32" fmla="*/ 14 w 114"/>
                  <a:gd name="T33" fmla="*/ 125 h 773"/>
                  <a:gd name="T34" fmla="*/ 12 w 114"/>
                  <a:gd name="T35" fmla="*/ 85 h 773"/>
                  <a:gd name="T36" fmla="*/ 5 w 114"/>
                  <a:gd name="T37" fmla="*/ 44 h 773"/>
                  <a:gd name="T38" fmla="*/ 2 w 114"/>
                  <a:gd name="T39" fmla="*/ 26 h 773"/>
                  <a:gd name="T40" fmla="*/ 0 w 114"/>
                  <a:gd name="T41" fmla="*/ 9 h 773"/>
                  <a:gd name="T42" fmla="*/ 0 w 114"/>
                  <a:gd name="T43" fmla="*/ 4 h 773"/>
                  <a:gd name="T44" fmla="*/ 2 w 114"/>
                  <a:gd name="T45" fmla="*/ 2 h 773"/>
                  <a:gd name="T46" fmla="*/ 12 w 114"/>
                  <a:gd name="T47" fmla="*/ 0 h 77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14" h="773">
                    <a:moveTo>
                      <a:pt x="48" y="0"/>
                    </a:moveTo>
                    <a:lnTo>
                      <a:pt x="57" y="9"/>
                    </a:lnTo>
                    <a:lnTo>
                      <a:pt x="67" y="122"/>
                    </a:lnTo>
                    <a:lnTo>
                      <a:pt x="85" y="245"/>
                    </a:lnTo>
                    <a:lnTo>
                      <a:pt x="85" y="292"/>
                    </a:lnTo>
                    <a:lnTo>
                      <a:pt x="95" y="339"/>
                    </a:lnTo>
                    <a:lnTo>
                      <a:pt x="104" y="433"/>
                    </a:lnTo>
                    <a:lnTo>
                      <a:pt x="114" y="593"/>
                    </a:lnTo>
                    <a:lnTo>
                      <a:pt x="114" y="763"/>
                    </a:lnTo>
                    <a:lnTo>
                      <a:pt x="104" y="773"/>
                    </a:lnTo>
                    <a:lnTo>
                      <a:pt x="95" y="773"/>
                    </a:lnTo>
                    <a:lnTo>
                      <a:pt x="75" y="773"/>
                    </a:lnTo>
                    <a:lnTo>
                      <a:pt x="57" y="754"/>
                    </a:lnTo>
                    <a:lnTo>
                      <a:pt x="57" y="726"/>
                    </a:lnTo>
                    <a:lnTo>
                      <a:pt x="57" y="669"/>
                    </a:lnTo>
                    <a:lnTo>
                      <a:pt x="57" y="584"/>
                    </a:lnTo>
                    <a:lnTo>
                      <a:pt x="57" y="499"/>
                    </a:lnTo>
                    <a:lnTo>
                      <a:pt x="48" y="339"/>
                    </a:lnTo>
                    <a:lnTo>
                      <a:pt x="19" y="178"/>
                    </a:lnTo>
                    <a:lnTo>
                      <a:pt x="10" y="103"/>
                    </a:lnTo>
                    <a:lnTo>
                      <a:pt x="0" y="37"/>
                    </a:lnTo>
                    <a:lnTo>
                      <a:pt x="0" y="18"/>
                    </a:lnTo>
                    <a:lnTo>
                      <a:pt x="10" y="9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104">
                <a:extLst>
                  <a:ext uri="{FF2B5EF4-FFF2-40B4-BE49-F238E27FC236}">
                    <a16:creationId xmlns:a16="http://schemas.microsoft.com/office/drawing/2014/main" id="{93D2B7E2-A20D-465E-9B23-C3434C1D0D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" y="1884"/>
                <a:ext cx="19" cy="184"/>
              </a:xfrm>
              <a:custGeom>
                <a:avLst/>
                <a:gdLst>
                  <a:gd name="T0" fmla="*/ 5 w 76"/>
                  <a:gd name="T1" fmla="*/ 0 h 736"/>
                  <a:gd name="T2" fmla="*/ 7 w 76"/>
                  <a:gd name="T3" fmla="*/ 5 h 736"/>
                  <a:gd name="T4" fmla="*/ 7 w 76"/>
                  <a:gd name="T5" fmla="*/ 10 h 736"/>
                  <a:gd name="T6" fmla="*/ 7 w 76"/>
                  <a:gd name="T7" fmla="*/ 21 h 736"/>
                  <a:gd name="T8" fmla="*/ 10 w 76"/>
                  <a:gd name="T9" fmla="*/ 28 h 736"/>
                  <a:gd name="T10" fmla="*/ 10 w 76"/>
                  <a:gd name="T11" fmla="*/ 36 h 736"/>
                  <a:gd name="T12" fmla="*/ 10 w 76"/>
                  <a:gd name="T13" fmla="*/ 50 h 736"/>
                  <a:gd name="T14" fmla="*/ 14 w 76"/>
                  <a:gd name="T15" fmla="*/ 83 h 736"/>
                  <a:gd name="T16" fmla="*/ 19 w 76"/>
                  <a:gd name="T17" fmla="*/ 116 h 736"/>
                  <a:gd name="T18" fmla="*/ 19 w 76"/>
                  <a:gd name="T19" fmla="*/ 151 h 736"/>
                  <a:gd name="T20" fmla="*/ 19 w 76"/>
                  <a:gd name="T21" fmla="*/ 184 h 736"/>
                  <a:gd name="T22" fmla="*/ 14 w 76"/>
                  <a:gd name="T23" fmla="*/ 182 h 736"/>
                  <a:gd name="T24" fmla="*/ 14 w 76"/>
                  <a:gd name="T25" fmla="*/ 137 h 736"/>
                  <a:gd name="T26" fmla="*/ 12 w 76"/>
                  <a:gd name="T27" fmla="*/ 92 h 736"/>
                  <a:gd name="T28" fmla="*/ 7 w 76"/>
                  <a:gd name="T29" fmla="*/ 47 h 736"/>
                  <a:gd name="T30" fmla="*/ 0 w 76"/>
                  <a:gd name="T31" fmla="*/ 5 h 736"/>
                  <a:gd name="T32" fmla="*/ 0 w 76"/>
                  <a:gd name="T33" fmla="*/ 0 h 736"/>
                  <a:gd name="T34" fmla="*/ 5 w 76"/>
                  <a:gd name="T35" fmla="*/ 0 h 7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6" h="736">
                    <a:moveTo>
                      <a:pt x="19" y="0"/>
                    </a:moveTo>
                    <a:lnTo>
                      <a:pt x="29" y="19"/>
                    </a:lnTo>
                    <a:lnTo>
                      <a:pt x="29" y="38"/>
                    </a:lnTo>
                    <a:lnTo>
                      <a:pt x="29" y="85"/>
                    </a:lnTo>
                    <a:lnTo>
                      <a:pt x="38" y="113"/>
                    </a:lnTo>
                    <a:lnTo>
                      <a:pt x="38" y="142"/>
                    </a:lnTo>
                    <a:lnTo>
                      <a:pt x="38" y="199"/>
                    </a:lnTo>
                    <a:lnTo>
                      <a:pt x="56" y="330"/>
                    </a:lnTo>
                    <a:lnTo>
                      <a:pt x="76" y="462"/>
                    </a:lnTo>
                    <a:lnTo>
                      <a:pt x="76" y="604"/>
                    </a:lnTo>
                    <a:lnTo>
                      <a:pt x="76" y="736"/>
                    </a:lnTo>
                    <a:lnTo>
                      <a:pt x="56" y="726"/>
                    </a:lnTo>
                    <a:lnTo>
                      <a:pt x="56" y="547"/>
                    </a:lnTo>
                    <a:lnTo>
                      <a:pt x="48" y="368"/>
                    </a:lnTo>
                    <a:lnTo>
                      <a:pt x="29" y="189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105">
                <a:extLst>
                  <a:ext uri="{FF2B5EF4-FFF2-40B4-BE49-F238E27FC236}">
                    <a16:creationId xmlns:a16="http://schemas.microsoft.com/office/drawing/2014/main" id="{9E874D57-1BD1-4043-8564-566F297651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" y="1775"/>
                <a:ext cx="80" cy="114"/>
              </a:xfrm>
              <a:custGeom>
                <a:avLst/>
                <a:gdLst>
                  <a:gd name="T0" fmla="*/ 45 w 321"/>
                  <a:gd name="T1" fmla="*/ 0 h 452"/>
                  <a:gd name="T2" fmla="*/ 61 w 321"/>
                  <a:gd name="T3" fmla="*/ 2 h 452"/>
                  <a:gd name="T4" fmla="*/ 71 w 321"/>
                  <a:gd name="T5" fmla="*/ 14 h 452"/>
                  <a:gd name="T6" fmla="*/ 66 w 321"/>
                  <a:gd name="T7" fmla="*/ 24 h 452"/>
                  <a:gd name="T8" fmla="*/ 57 w 321"/>
                  <a:gd name="T9" fmla="*/ 26 h 452"/>
                  <a:gd name="T10" fmla="*/ 52 w 321"/>
                  <a:gd name="T11" fmla="*/ 24 h 452"/>
                  <a:gd name="T12" fmla="*/ 49 w 321"/>
                  <a:gd name="T13" fmla="*/ 14 h 452"/>
                  <a:gd name="T14" fmla="*/ 54 w 321"/>
                  <a:gd name="T15" fmla="*/ 5 h 452"/>
                  <a:gd name="T16" fmla="*/ 47 w 321"/>
                  <a:gd name="T17" fmla="*/ 5 h 452"/>
                  <a:gd name="T18" fmla="*/ 26 w 321"/>
                  <a:gd name="T19" fmla="*/ 14 h 452"/>
                  <a:gd name="T20" fmla="*/ 19 w 321"/>
                  <a:gd name="T21" fmla="*/ 24 h 452"/>
                  <a:gd name="T22" fmla="*/ 19 w 321"/>
                  <a:gd name="T23" fmla="*/ 38 h 452"/>
                  <a:gd name="T24" fmla="*/ 28 w 321"/>
                  <a:gd name="T25" fmla="*/ 52 h 452"/>
                  <a:gd name="T26" fmla="*/ 54 w 321"/>
                  <a:gd name="T27" fmla="*/ 62 h 452"/>
                  <a:gd name="T28" fmla="*/ 73 w 321"/>
                  <a:gd name="T29" fmla="*/ 69 h 452"/>
                  <a:gd name="T30" fmla="*/ 80 w 321"/>
                  <a:gd name="T31" fmla="*/ 83 h 452"/>
                  <a:gd name="T32" fmla="*/ 75 w 321"/>
                  <a:gd name="T33" fmla="*/ 97 h 452"/>
                  <a:gd name="T34" fmla="*/ 61 w 321"/>
                  <a:gd name="T35" fmla="*/ 112 h 452"/>
                  <a:gd name="T36" fmla="*/ 40 w 321"/>
                  <a:gd name="T37" fmla="*/ 114 h 452"/>
                  <a:gd name="T38" fmla="*/ 19 w 321"/>
                  <a:gd name="T39" fmla="*/ 107 h 452"/>
                  <a:gd name="T40" fmla="*/ 9 w 321"/>
                  <a:gd name="T41" fmla="*/ 97 h 452"/>
                  <a:gd name="T42" fmla="*/ 9 w 321"/>
                  <a:gd name="T43" fmla="*/ 86 h 452"/>
                  <a:gd name="T44" fmla="*/ 17 w 321"/>
                  <a:gd name="T45" fmla="*/ 78 h 452"/>
                  <a:gd name="T46" fmla="*/ 28 w 321"/>
                  <a:gd name="T47" fmla="*/ 81 h 452"/>
                  <a:gd name="T48" fmla="*/ 33 w 321"/>
                  <a:gd name="T49" fmla="*/ 88 h 452"/>
                  <a:gd name="T50" fmla="*/ 33 w 321"/>
                  <a:gd name="T51" fmla="*/ 102 h 452"/>
                  <a:gd name="T52" fmla="*/ 26 w 321"/>
                  <a:gd name="T53" fmla="*/ 107 h 452"/>
                  <a:gd name="T54" fmla="*/ 31 w 321"/>
                  <a:gd name="T55" fmla="*/ 107 h 452"/>
                  <a:gd name="T56" fmla="*/ 45 w 321"/>
                  <a:gd name="T57" fmla="*/ 107 h 452"/>
                  <a:gd name="T58" fmla="*/ 54 w 321"/>
                  <a:gd name="T59" fmla="*/ 93 h 452"/>
                  <a:gd name="T60" fmla="*/ 49 w 321"/>
                  <a:gd name="T61" fmla="*/ 69 h 452"/>
                  <a:gd name="T62" fmla="*/ 40 w 321"/>
                  <a:gd name="T63" fmla="*/ 62 h 452"/>
                  <a:gd name="T64" fmla="*/ 33 w 321"/>
                  <a:gd name="T65" fmla="*/ 62 h 452"/>
                  <a:gd name="T66" fmla="*/ 5 w 321"/>
                  <a:gd name="T67" fmla="*/ 50 h 452"/>
                  <a:gd name="T68" fmla="*/ 0 w 321"/>
                  <a:gd name="T69" fmla="*/ 31 h 452"/>
                  <a:gd name="T70" fmla="*/ 12 w 321"/>
                  <a:gd name="T71" fmla="*/ 12 h 452"/>
                  <a:gd name="T72" fmla="*/ 31 w 321"/>
                  <a:gd name="T73" fmla="*/ 5 h 45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21" h="452">
                    <a:moveTo>
                      <a:pt x="151" y="0"/>
                    </a:moveTo>
                    <a:lnTo>
                      <a:pt x="180" y="0"/>
                    </a:lnTo>
                    <a:lnTo>
                      <a:pt x="217" y="0"/>
                    </a:lnTo>
                    <a:lnTo>
                      <a:pt x="245" y="8"/>
                    </a:lnTo>
                    <a:lnTo>
                      <a:pt x="274" y="37"/>
                    </a:lnTo>
                    <a:lnTo>
                      <a:pt x="284" y="57"/>
                    </a:lnTo>
                    <a:lnTo>
                      <a:pt x="274" y="75"/>
                    </a:lnTo>
                    <a:lnTo>
                      <a:pt x="264" y="94"/>
                    </a:lnTo>
                    <a:lnTo>
                      <a:pt x="255" y="104"/>
                    </a:lnTo>
                    <a:lnTo>
                      <a:pt x="227" y="104"/>
                    </a:lnTo>
                    <a:lnTo>
                      <a:pt x="217" y="104"/>
                    </a:lnTo>
                    <a:lnTo>
                      <a:pt x="208" y="94"/>
                    </a:lnTo>
                    <a:lnTo>
                      <a:pt x="198" y="75"/>
                    </a:lnTo>
                    <a:lnTo>
                      <a:pt x="198" y="57"/>
                    </a:lnTo>
                    <a:lnTo>
                      <a:pt x="198" y="47"/>
                    </a:lnTo>
                    <a:lnTo>
                      <a:pt x="217" y="18"/>
                    </a:lnTo>
                    <a:lnTo>
                      <a:pt x="217" y="8"/>
                    </a:lnTo>
                    <a:lnTo>
                      <a:pt x="188" y="18"/>
                    </a:lnTo>
                    <a:lnTo>
                      <a:pt x="161" y="18"/>
                    </a:lnTo>
                    <a:lnTo>
                      <a:pt x="104" y="57"/>
                    </a:lnTo>
                    <a:lnTo>
                      <a:pt x="85" y="84"/>
                    </a:lnTo>
                    <a:lnTo>
                      <a:pt x="76" y="94"/>
                    </a:lnTo>
                    <a:lnTo>
                      <a:pt x="67" y="112"/>
                    </a:lnTo>
                    <a:lnTo>
                      <a:pt x="76" y="151"/>
                    </a:lnTo>
                    <a:lnTo>
                      <a:pt x="94" y="178"/>
                    </a:lnTo>
                    <a:lnTo>
                      <a:pt x="114" y="207"/>
                    </a:lnTo>
                    <a:lnTo>
                      <a:pt x="141" y="235"/>
                    </a:lnTo>
                    <a:lnTo>
                      <a:pt x="217" y="245"/>
                    </a:lnTo>
                    <a:lnTo>
                      <a:pt x="255" y="254"/>
                    </a:lnTo>
                    <a:lnTo>
                      <a:pt x="292" y="273"/>
                    </a:lnTo>
                    <a:lnTo>
                      <a:pt x="311" y="311"/>
                    </a:lnTo>
                    <a:lnTo>
                      <a:pt x="321" y="329"/>
                    </a:lnTo>
                    <a:lnTo>
                      <a:pt x="321" y="348"/>
                    </a:lnTo>
                    <a:lnTo>
                      <a:pt x="302" y="386"/>
                    </a:lnTo>
                    <a:lnTo>
                      <a:pt x="274" y="424"/>
                    </a:lnTo>
                    <a:lnTo>
                      <a:pt x="245" y="443"/>
                    </a:lnTo>
                    <a:lnTo>
                      <a:pt x="208" y="452"/>
                    </a:lnTo>
                    <a:lnTo>
                      <a:pt x="161" y="452"/>
                    </a:lnTo>
                    <a:lnTo>
                      <a:pt x="123" y="443"/>
                    </a:lnTo>
                    <a:lnTo>
                      <a:pt x="76" y="424"/>
                    </a:lnTo>
                    <a:lnTo>
                      <a:pt x="57" y="405"/>
                    </a:lnTo>
                    <a:lnTo>
                      <a:pt x="38" y="386"/>
                    </a:lnTo>
                    <a:lnTo>
                      <a:pt x="28" y="358"/>
                    </a:lnTo>
                    <a:lnTo>
                      <a:pt x="38" y="339"/>
                    </a:lnTo>
                    <a:lnTo>
                      <a:pt x="47" y="320"/>
                    </a:lnTo>
                    <a:lnTo>
                      <a:pt x="67" y="311"/>
                    </a:lnTo>
                    <a:lnTo>
                      <a:pt x="104" y="320"/>
                    </a:lnTo>
                    <a:lnTo>
                      <a:pt x="114" y="320"/>
                    </a:lnTo>
                    <a:lnTo>
                      <a:pt x="123" y="329"/>
                    </a:lnTo>
                    <a:lnTo>
                      <a:pt x="132" y="348"/>
                    </a:lnTo>
                    <a:lnTo>
                      <a:pt x="141" y="386"/>
                    </a:lnTo>
                    <a:lnTo>
                      <a:pt x="132" y="405"/>
                    </a:lnTo>
                    <a:lnTo>
                      <a:pt x="123" y="415"/>
                    </a:lnTo>
                    <a:lnTo>
                      <a:pt x="104" y="424"/>
                    </a:lnTo>
                    <a:lnTo>
                      <a:pt x="114" y="433"/>
                    </a:lnTo>
                    <a:lnTo>
                      <a:pt x="123" y="424"/>
                    </a:lnTo>
                    <a:lnTo>
                      <a:pt x="161" y="424"/>
                    </a:lnTo>
                    <a:lnTo>
                      <a:pt x="180" y="424"/>
                    </a:lnTo>
                    <a:lnTo>
                      <a:pt x="208" y="405"/>
                    </a:lnTo>
                    <a:lnTo>
                      <a:pt x="217" y="368"/>
                    </a:lnTo>
                    <a:lnTo>
                      <a:pt x="227" y="320"/>
                    </a:lnTo>
                    <a:lnTo>
                      <a:pt x="198" y="273"/>
                    </a:lnTo>
                    <a:lnTo>
                      <a:pt x="180" y="264"/>
                    </a:lnTo>
                    <a:lnTo>
                      <a:pt x="161" y="245"/>
                    </a:lnTo>
                    <a:lnTo>
                      <a:pt x="151" y="254"/>
                    </a:lnTo>
                    <a:lnTo>
                      <a:pt x="132" y="245"/>
                    </a:lnTo>
                    <a:lnTo>
                      <a:pt x="76" y="225"/>
                    </a:lnTo>
                    <a:lnTo>
                      <a:pt x="19" y="198"/>
                    </a:lnTo>
                    <a:lnTo>
                      <a:pt x="0" y="169"/>
                    </a:lnTo>
                    <a:lnTo>
                      <a:pt x="0" y="122"/>
                    </a:lnTo>
                    <a:lnTo>
                      <a:pt x="19" y="75"/>
                    </a:lnTo>
                    <a:lnTo>
                      <a:pt x="47" y="47"/>
                    </a:lnTo>
                    <a:lnTo>
                      <a:pt x="85" y="28"/>
                    </a:lnTo>
                    <a:lnTo>
                      <a:pt x="123" y="18"/>
                    </a:lnTo>
                    <a:lnTo>
                      <a:pt x="15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106">
                <a:extLst>
                  <a:ext uri="{FF2B5EF4-FFF2-40B4-BE49-F238E27FC236}">
                    <a16:creationId xmlns:a16="http://schemas.microsoft.com/office/drawing/2014/main" id="{0C814E91-678F-4FBB-A59D-650BB10FD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" y="1785"/>
                <a:ext cx="24" cy="47"/>
              </a:xfrm>
              <a:custGeom>
                <a:avLst/>
                <a:gdLst>
                  <a:gd name="T0" fmla="*/ 24 w 94"/>
                  <a:gd name="T1" fmla="*/ 0 h 188"/>
                  <a:gd name="T2" fmla="*/ 21 w 94"/>
                  <a:gd name="T3" fmla="*/ 0 h 188"/>
                  <a:gd name="T4" fmla="*/ 21 w 94"/>
                  <a:gd name="T5" fmla="*/ 3 h 188"/>
                  <a:gd name="T6" fmla="*/ 17 w 94"/>
                  <a:gd name="T7" fmla="*/ 7 h 188"/>
                  <a:gd name="T8" fmla="*/ 15 w 94"/>
                  <a:gd name="T9" fmla="*/ 14 h 188"/>
                  <a:gd name="T10" fmla="*/ 12 w 94"/>
                  <a:gd name="T11" fmla="*/ 24 h 188"/>
                  <a:gd name="T12" fmla="*/ 17 w 94"/>
                  <a:gd name="T13" fmla="*/ 33 h 188"/>
                  <a:gd name="T14" fmla="*/ 24 w 94"/>
                  <a:gd name="T15" fmla="*/ 47 h 188"/>
                  <a:gd name="T16" fmla="*/ 12 w 94"/>
                  <a:gd name="T17" fmla="*/ 43 h 188"/>
                  <a:gd name="T18" fmla="*/ 5 w 94"/>
                  <a:gd name="T19" fmla="*/ 38 h 188"/>
                  <a:gd name="T20" fmla="*/ 0 w 94"/>
                  <a:gd name="T21" fmla="*/ 31 h 188"/>
                  <a:gd name="T22" fmla="*/ 0 w 94"/>
                  <a:gd name="T23" fmla="*/ 24 h 188"/>
                  <a:gd name="T24" fmla="*/ 2 w 94"/>
                  <a:gd name="T25" fmla="*/ 17 h 188"/>
                  <a:gd name="T26" fmla="*/ 9 w 94"/>
                  <a:gd name="T27" fmla="*/ 7 h 188"/>
                  <a:gd name="T28" fmla="*/ 17 w 94"/>
                  <a:gd name="T29" fmla="*/ 3 h 188"/>
                  <a:gd name="T30" fmla="*/ 24 w 94"/>
                  <a:gd name="T31" fmla="*/ 0 h 18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94" h="188">
                    <a:moveTo>
                      <a:pt x="94" y="0"/>
                    </a:moveTo>
                    <a:lnTo>
                      <a:pt x="84" y="0"/>
                    </a:lnTo>
                    <a:lnTo>
                      <a:pt x="84" y="10"/>
                    </a:lnTo>
                    <a:lnTo>
                      <a:pt x="66" y="28"/>
                    </a:lnTo>
                    <a:lnTo>
                      <a:pt x="57" y="57"/>
                    </a:lnTo>
                    <a:lnTo>
                      <a:pt x="47" y="94"/>
                    </a:lnTo>
                    <a:lnTo>
                      <a:pt x="66" y="132"/>
                    </a:lnTo>
                    <a:lnTo>
                      <a:pt x="94" y="188"/>
                    </a:lnTo>
                    <a:lnTo>
                      <a:pt x="47" y="170"/>
                    </a:lnTo>
                    <a:lnTo>
                      <a:pt x="18" y="151"/>
                    </a:lnTo>
                    <a:lnTo>
                      <a:pt x="0" y="123"/>
                    </a:lnTo>
                    <a:lnTo>
                      <a:pt x="0" y="94"/>
                    </a:lnTo>
                    <a:lnTo>
                      <a:pt x="9" y="67"/>
                    </a:lnTo>
                    <a:lnTo>
                      <a:pt x="37" y="28"/>
                    </a:lnTo>
                    <a:lnTo>
                      <a:pt x="66" y="1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107">
                <a:extLst>
                  <a:ext uri="{FF2B5EF4-FFF2-40B4-BE49-F238E27FC236}">
                    <a16:creationId xmlns:a16="http://schemas.microsoft.com/office/drawing/2014/main" id="{3C35A773-F85A-4EB4-A383-1E9AE67BDD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" y="1858"/>
                <a:ext cx="22" cy="19"/>
              </a:xfrm>
              <a:custGeom>
                <a:avLst/>
                <a:gdLst>
                  <a:gd name="T0" fmla="*/ 22 w 85"/>
                  <a:gd name="T1" fmla="*/ 3 h 76"/>
                  <a:gd name="T2" fmla="*/ 22 w 85"/>
                  <a:gd name="T3" fmla="*/ 10 h 76"/>
                  <a:gd name="T4" fmla="*/ 22 w 85"/>
                  <a:gd name="T5" fmla="*/ 14 h 76"/>
                  <a:gd name="T6" fmla="*/ 17 w 85"/>
                  <a:gd name="T7" fmla="*/ 19 h 76"/>
                  <a:gd name="T8" fmla="*/ 12 w 85"/>
                  <a:gd name="T9" fmla="*/ 19 h 76"/>
                  <a:gd name="T10" fmla="*/ 10 w 85"/>
                  <a:gd name="T11" fmla="*/ 17 h 76"/>
                  <a:gd name="T12" fmla="*/ 8 w 85"/>
                  <a:gd name="T13" fmla="*/ 19 h 76"/>
                  <a:gd name="T14" fmla="*/ 2 w 85"/>
                  <a:gd name="T15" fmla="*/ 14 h 76"/>
                  <a:gd name="T16" fmla="*/ 0 w 85"/>
                  <a:gd name="T17" fmla="*/ 7 h 76"/>
                  <a:gd name="T18" fmla="*/ 5 w 85"/>
                  <a:gd name="T19" fmla="*/ 0 h 76"/>
                  <a:gd name="T20" fmla="*/ 10 w 85"/>
                  <a:gd name="T21" fmla="*/ 0 h 76"/>
                  <a:gd name="T22" fmla="*/ 14 w 85"/>
                  <a:gd name="T23" fmla="*/ 0 h 76"/>
                  <a:gd name="T24" fmla="*/ 22 w 85"/>
                  <a:gd name="T25" fmla="*/ 3 h 7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5" h="76">
                    <a:moveTo>
                      <a:pt x="85" y="10"/>
                    </a:moveTo>
                    <a:lnTo>
                      <a:pt x="85" y="39"/>
                    </a:lnTo>
                    <a:lnTo>
                      <a:pt x="85" y="57"/>
                    </a:lnTo>
                    <a:lnTo>
                      <a:pt x="66" y="76"/>
                    </a:lnTo>
                    <a:lnTo>
                      <a:pt x="47" y="76"/>
                    </a:lnTo>
                    <a:lnTo>
                      <a:pt x="38" y="66"/>
                    </a:lnTo>
                    <a:lnTo>
                      <a:pt x="29" y="76"/>
                    </a:lnTo>
                    <a:lnTo>
                      <a:pt x="9" y="57"/>
                    </a:lnTo>
                    <a:lnTo>
                      <a:pt x="0" y="29"/>
                    </a:lnTo>
                    <a:lnTo>
                      <a:pt x="19" y="0"/>
                    </a:lnTo>
                    <a:lnTo>
                      <a:pt x="38" y="0"/>
                    </a:lnTo>
                    <a:lnTo>
                      <a:pt x="56" y="0"/>
                    </a:lnTo>
                    <a:lnTo>
                      <a:pt x="85" y="1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108">
                <a:extLst>
                  <a:ext uri="{FF2B5EF4-FFF2-40B4-BE49-F238E27FC236}">
                    <a16:creationId xmlns:a16="http://schemas.microsoft.com/office/drawing/2014/main" id="{8213FCB8-C811-4F25-AF3E-A20D71B682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" y="1780"/>
                <a:ext cx="16" cy="17"/>
              </a:xfrm>
              <a:custGeom>
                <a:avLst/>
                <a:gdLst>
                  <a:gd name="T0" fmla="*/ 9 w 66"/>
                  <a:gd name="T1" fmla="*/ 0 h 66"/>
                  <a:gd name="T2" fmla="*/ 14 w 66"/>
                  <a:gd name="T3" fmla="*/ 5 h 66"/>
                  <a:gd name="T4" fmla="*/ 14 w 66"/>
                  <a:gd name="T5" fmla="*/ 7 h 66"/>
                  <a:gd name="T6" fmla="*/ 16 w 66"/>
                  <a:gd name="T7" fmla="*/ 10 h 66"/>
                  <a:gd name="T8" fmla="*/ 11 w 66"/>
                  <a:gd name="T9" fmla="*/ 15 h 66"/>
                  <a:gd name="T10" fmla="*/ 7 w 66"/>
                  <a:gd name="T11" fmla="*/ 17 h 66"/>
                  <a:gd name="T12" fmla="*/ 2 w 66"/>
                  <a:gd name="T13" fmla="*/ 17 h 66"/>
                  <a:gd name="T14" fmla="*/ 0 w 66"/>
                  <a:gd name="T15" fmla="*/ 15 h 66"/>
                  <a:gd name="T16" fmla="*/ 0 w 66"/>
                  <a:gd name="T17" fmla="*/ 12 h 66"/>
                  <a:gd name="T18" fmla="*/ 0 w 66"/>
                  <a:gd name="T19" fmla="*/ 10 h 66"/>
                  <a:gd name="T20" fmla="*/ 2 w 66"/>
                  <a:gd name="T21" fmla="*/ 5 h 66"/>
                  <a:gd name="T22" fmla="*/ 9 w 66"/>
                  <a:gd name="T23" fmla="*/ 0 h 6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6" h="66">
                    <a:moveTo>
                      <a:pt x="37" y="0"/>
                    </a:moveTo>
                    <a:lnTo>
                      <a:pt x="56" y="19"/>
                    </a:lnTo>
                    <a:lnTo>
                      <a:pt x="56" y="29"/>
                    </a:lnTo>
                    <a:lnTo>
                      <a:pt x="66" y="39"/>
                    </a:lnTo>
                    <a:lnTo>
                      <a:pt x="47" y="57"/>
                    </a:lnTo>
                    <a:lnTo>
                      <a:pt x="27" y="66"/>
                    </a:lnTo>
                    <a:lnTo>
                      <a:pt x="9" y="66"/>
                    </a:lnTo>
                    <a:lnTo>
                      <a:pt x="0" y="57"/>
                    </a:lnTo>
                    <a:lnTo>
                      <a:pt x="0" y="47"/>
                    </a:lnTo>
                    <a:lnTo>
                      <a:pt x="0" y="39"/>
                    </a:lnTo>
                    <a:lnTo>
                      <a:pt x="9" y="19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109">
                <a:extLst>
                  <a:ext uri="{FF2B5EF4-FFF2-40B4-BE49-F238E27FC236}">
                    <a16:creationId xmlns:a16="http://schemas.microsoft.com/office/drawing/2014/main" id="{4195DD9F-DE96-4331-BD82-A80C28B58E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" y="1839"/>
                <a:ext cx="33" cy="47"/>
              </a:xfrm>
              <a:custGeom>
                <a:avLst/>
                <a:gdLst>
                  <a:gd name="T0" fmla="*/ 33 w 131"/>
                  <a:gd name="T1" fmla="*/ 19 h 189"/>
                  <a:gd name="T2" fmla="*/ 28 w 131"/>
                  <a:gd name="T3" fmla="*/ 30 h 189"/>
                  <a:gd name="T4" fmla="*/ 24 w 131"/>
                  <a:gd name="T5" fmla="*/ 38 h 189"/>
                  <a:gd name="T6" fmla="*/ 16 w 131"/>
                  <a:gd name="T7" fmla="*/ 42 h 189"/>
                  <a:gd name="T8" fmla="*/ 7 w 131"/>
                  <a:gd name="T9" fmla="*/ 47 h 189"/>
                  <a:gd name="T10" fmla="*/ 0 w 131"/>
                  <a:gd name="T11" fmla="*/ 47 h 189"/>
                  <a:gd name="T12" fmla="*/ 9 w 131"/>
                  <a:gd name="T13" fmla="*/ 40 h 189"/>
                  <a:gd name="T14" fmla="*/ 12 w 131"/>
                  <a:gd name="T15" fmla="*/ 33 h 189"/>
                  <a:gd name="T16" fmla="*/ 14 w 131"/>
                  <a:gd name="T17" fmla="*/ 26 h 189"/>
                  <a:gd name="T18" fmla="*/ 14 w 131"/>
                  <a:gd name="T19" fmla="*/ 14 h 189"/>
                  <a:gd name="T20" fmla="*/ 9 w 131"/>
                  <a:gd name="T21" fmla="*/ 5 h 189"/>
                  <a:gd name="T22" fmla="*/ 5 w 131"/>
                  <a:gd name="T23" fmla="*/ 0 h 189"/>
                  <a:gd name="T24" fmla="*/ 21 w 131"/>
                  <a:gd name="T25" fmla="*/ 5 h 189"/>
                  <a:gd name="T26" fmla="*/ 28 w 131"/>
                  <a:gd name="T27" fmla="*/ 9 h 189"/>
                  <a:gd name="T28" fmla="*/ 33 w 131"/>
                  <a:gd name="T29" fmla="*/ 19 h 18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31" h="189">
                    <a:moveTo>
                      <a:pt x="131" y="75"/>
                    </a:moveTo>
                    <a:lnTo>
                      <a:pt x="112" y="122"/>
                    </a:lnTo>
                    <a:lnTo>
                      <a:pt x="94" y="151"/>
                    </a:lnTo>
                    <a:lnTo>
                      <a:pt x="65" y="170"/>
                    </a:lnTo>
                    <a:lnTo>
                      <a:pt x="28" y="189"/>
                    </a:lnTo>
                    <a:lnTo>
                      <a:pt x="0" y="189"/>
                    </a:lnTo>
                    <a:lnTo>
                      <a:pt x="37" y="161"/>
                    </a:lnTo>
                    <a:lnTo>
                      <a:pt x="47" y="132"/>
                    </a:lnTo>
                    <a:lnTo>
                      <a:pt x="55" y="104"/>
                    </a:lnTo>
                    <a:lnTo>
                      <a:pt x="55" y="57"/>
                    </a:lnTo>
                    <a:lnTo>
                      <a:pt x="37" y="19"/>
                    </a:lnTo>
                    <a:lnTo>
                      <a:pt x="18" y="0"/>
                    </a:lnTo>
                    <a:lnTo>
                      <a:pt x="84" y="19"/>
                    </a:lnTo>
                    <a:lnTo>
                      <a:pt x="112" y="38"/>
                    </a:lnTo>
                    <a:lnTo>
                      <a:pt x="131" y="75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110">
                <a:extLst>
                  <a:ext uri="{FF2B5EF4-FFF2-40B4-BE49-F238E27FC236}">
                    <a16:creationId xmlns:a16="http://schemas.microsoft.com/office/drawing/2014/main" id="{4E34D2B0-1ABD-41F6-AF19-738C3979D1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" y="1764"/>
                <a:ext cx="23" cy="155"/>
              </a:xfrm>
              <a:custGeom>
                <a:avLst/>
                <a:gdLst>
                  <a:gd name="T0" fmla="*/ 9 w 94"/>
                  <a:gd name="T1" fmla="*/ 0 h 622"/>
                  <a:gd name="T2" fmla="*/ 12 w 94"/>
                  <a:gd name="T3" fmla="*/ 2 h 622"/>
                  <a:gd name="T4" fmla="*/ 14 w 94"/>
                  <a:gd name="T5" fmla="*/ 26 h 622"/>
                  <a:gd name="T6" fmla="*/ 16 w 94"/>
                  <a:gd name="T7" fmla="*/ 49 h 622"/>
                  <a:gd name="T8" fmla="*/ 19 w 94"/>
                  <a:gd name="T9" fmla="*/ 68 h 622"/>
                  <a:gd name="T10" fmla="*/ 21 w 94"/>
                  <a:gd name="T11" fmla="*/ 87 h 622"/>
                  <a:gd name="T12" fmla="*/ 23 w 94"/>
                  <a:gd name="T13" fmla="*/ 120 h 622"/>
                  <a:gd name="T14" fmla="*/ 23 w 94"/>
                  <a:gd name="T15" fmla="*/ 153 h 622"/>
                  <a:gd name="T16" fmla="*/ 21 w 94"/>
                  <a:gd name="T17" fmla="*/ 155 h 622"/>
                  <a:gd name="T18" fmla="*/ 19 w 94"/>
                  <a:gd name="T19" fmla="*/ 155 h 622"/>
                  <a:gd name="T20" fmla="*/ 16 w 94"/>
                  <a:gd name="T21" fmla="*/ 155 h 622"/>
                  <a:gd name="T22" fmla="*/ 12 w 94"/>
                  <a:gd name="T23" fmla="*/ 150 h 622"/>
                  <a:gd name="T24" fmla="*/ 12 w 94"/>
                  <a:gd name="T25" fmla="*/ 146 h 622"/>
                  <a:gd name="T26" fmla="*/ 12 w 94"/>
                  <a:gd name="T27" fmla="*/ 134 h 622"/>
                  <a:gd name="T28" fmla="*/ 12 w 94"/>
                  <a:gd name="T29" fmla="*/ 101 h 622"/>
                  <a:gd name="T30" fmla="*/ 9 w 94"/>
                  <a:gd name="T31" fmla="*/ 68 h 622"/>
                  <a:gd name="T32" fmla="*/ 5 w 94"/>
                  <a:gd name="T33" fmla="*/ 38 h 622"/>
                  <a:gd name="T34" fmla="*/ 2 w 94"/>
                  <a:gd name="T35" fmla="*/ 21 h 622"/>
                  <a:gd name="T36" fmla="*/ 0 w 94"/>
                  <a:gd name="T37" fmla="*/ 7 h 622"/>
                  <a:gd name="T38" fmla="*/ 0 w 94"/>
                  <a:gd name="T39" fmla="*/ 4 h 622"/>
                  <a:gd name="T40" fmla="*/ 2 w 94"/>
                  <a:gd name="T41" fmla="*/ 2 h 622"/>
                  <a:gd name="T42" fmla="*/ 9 w 94"/>
                  <a:gd name="T43" fmla="*/ 0 h 6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94" h="622">
                    <a:moveTo>
                      <a:pt x="37" y="0"/>
                    </a:moveTo>
                    <a:lnTo>
                      <a:pt x="47" y="8"/>
                    </a:lnTo>
                    <a:lnTo>
                      <a:pt x="57" y="104"/>
                    </a:lnTo>
                    <a:lnTo>
                      <a:pt x="66" y="198"/>
                    </a:lnTo>
                    <a:lnTo>
                      <a:pt x="76" y="272"/>
                    </a:lnTo>
                    <a:lnTo>
                      <a:pt x="84" y="348"/>
                    </a:lnTo>
                    <a:lnTo>
                      <a:pt x="94" y="480"/>
                    </a:lnTo>
                    <a:lnTo>
                      <a:pt x="94" y="612"/>
                    </a:lnTo>
                    <a:lnTo>
                      <a:pt x="84" y="622"/>
                    </a:lnTo>
                    <a:lnTo>
                      <a:pt x="76" y="622"/>
                    </a:lnTo>
                    <a:lnTo>
                      <a:pt x="66" y="622"/>
                    </a:lnTo>
                    <a:lnTo>
                      <a:pt x="47" y="603"/>
                    </a:lnTo>
                    <a:lnTo>
                      <a:pt x="47" y="584"/>
                    </a:lnTo>
                    <a:lnTo>
                      <a:pt x="47" y="537"/>
                    </a:lnTo>
                    <a:lnTo>
                      <a:pt x="47" y="405"/>
                    </a:lnTo>
                    <a:lnTo>
                      <a:pt x="37" y="272"/>
                    </a:lnTo>
                    <a:lnTo>
                      <a:pt x="19" y="151"/>
                    </a:lnTo>
                    <a:lnTo>
                      <a:pt x="10" y="84"/>
                    </a:lnTo>
                    <a:lnTo>
                      <a:pt x="0" y="28"/>
                    </a:lnTo>
                    <a:lnTo>
                      <a:pt x="0" y="18"/>
                    </a:lnTo>
                    <a:lnTo>
                      <a:pt x="10" y="8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111">
                <a:extLst>
                  <a:ext uri="{FF2B5EF4-FFF2-40B4-BE49-F238E27FC236}">
                    <a16:creationId xmlns:a16="http://schemas.microsoft.com/office/drawing/2014/main" id="{4EE4C3FE-E542-4EC4-AADD-CB8E33E80B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1768"/>
                <a:ext cx="17" cy="146"/>
              </a:xfrm>
              <a:custGeom>
                <a:avLst/>
                <a:gdLst>
                  <a:gd name="T0" fmla="*/ 5 w 66"/>
                  <a:gd name="T1" fmla="*/ 0 h 585"/>
                  <a:gd name="T2" fmla="*/ 7 w 66"/>
                  <a:gd name="T3" fmla="*/ 2 h 585"/>
                  <a:gd name="T4" fmla="*/ 7 w 66"/>
                  <a:gd name="T5" fmla="*/ 7 h 585"/>
                  <a:gd name="T6" fmla="*/ 7 w 66"/>
                  <a:gd name="T7" fmla="*/ 16 h 585"/>
                  <a:gd name="T8" fmla="*/ 10 w 66"/>
                  <a:gd name="T9" fmla="*/ 28 h 585"/>
                  <a:gd name="T10" fmla="*/ 10 w 66"/>
                  <a:gd name="T11" fmla="*/ 38 h 585"/>
                  <a:gd name="T12" fmla="*/ 17 w 66"/>
                  <a:gd name="T13" fmla="*/ 92 h 585"/>
                  <a:gd name="T14" fmla="*/ 17 w 66"/>
                  <a:gd name="T15" fmla="*/ 120 h 585"/>
                  <a:gd name="T16" fmla="*/ 17 w 66"/>
                  <a:gd name="T17" fmla="*/ 146 h 585"/>
                  <a:gd name="T18" fmla="*/ 14 w 66"/>
                  <a:gd name="T19" fmla="*/ 144 h 585"/>
                  <a:gd name="T20" fmla="*/ 10 w 66"/>
                  <a:gd name="T21" fmla="*/ 73 h 585"/>
                  <a:gd name="T22" fmla="*/ 7 w 66"/>
                  <a:gd name="T23" fmla="*/ 38 h 585"/>
                  <a:gd name="T24" fmla="*/ 0 w 66"/>
                  <a:gd name="T25" fmla="*/ 2 h 585"/>
                  <a:gd name="T26" fmla="*/ 2 w 66"/>
                  <a:gd name="T27" fmla="*/ 0 h 585"/>
                  <a:gd name="T28" fmla="*/ 5 w 66"/>
                  <a:gd name="T29" fmla="*/ 0 h 5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6" h="585">
                    <a:moveTo>
                      <a:pt x="18" y="0"/>
                    </a:moveTo>
                    <a:lnTo>
                      <a:pt x="27" y="10"/>
                    </a:lnTo>
                    <a:lnTo>
                      <a:pt x="27" y="29"/>
                    </a:lnTo>
                    <a:lnTo>
                      <a:pt x="27" y="66"/>
                    </a:lnTo>
                    <a:lnTo>
                      <a:pt x="37" y="113"/>
                    </a:lnTo>
                    <a:lnTo>
                      <a:pt x="37" y="151"/>
                    </a:lnTo>
                    <a:lnTo>
                      <a:pt x="66" y="368"/>
                    </a:lnTo>
                    <a:lnTo>
                      <a:pt x="66" y="481"/>
                    </a:lnTo>
                    <a:lnTo>
                      <a:pt x="66" y="585"/>
                    </a:lnTo>
                    <a:lnTo>
                      <a:pt x="56" y="575"/>
                    </a:lnTo>
                    <a:lnTo>
                      <a:pt x="37" y="293"/>
                    </a:lnTo>
                    <a:lnTo>
                      <a:pt x="27" y="151"/>
                    </a:lnTo>
                    <a:lnTo>
                      <a:pt x="0" y="10"/>
                    </a:lnTo>
                    <a:lnTo>
                      <a:pt x="9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112">
                <a:extLst>
                  <a:ext uri="{FF2B5EF4-FFF2-40B4-BE49-F238E27FC236}">
                    <a16:creationId xmlns:a16="http://schemas.microsoft.com/office/drawing/2014/main" id="{4BBD20C3-35D4-42FB-B583-254D22F57F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" y="1908"/>
                <a:ext cx="63" cy="91"/>
              </a:xfrm>
              <a:custGeom>
                <a:avLst/>
                <a:gdLst>
                  <a:gd name="T0" fmla="*/ 44 w 255"/>
                  <a:gd name="T1" fmla="*/ 0 h 367"/>
                  <a:gd name="T2" fmla="*/ 56 w 255"/>
                  <a:gd name="T3" fmla="*/ 7 h 367"/>
                  <a:gd name="T4" fmla="*/ 56 w 255"/>
                  <a:gd name="T5" fmla="*/ 14 h 367"/>
                  <a:gd name="T6" fmla="*/ 51 w 255"/>
                  <a:gd name="T7" fmla="*/ 19 h 367"/>
                  <a:gd name="T8" fmla="*/ 42 w 255"/>
                  <a:gd name="T9" fmla="*/ 21 h 367"/>
                  <a:gd name="T10" fmla="*/ 40 w 255"/>
                  <a:gd name="T11" fmla="*/ 14 h 367"/>
                  <a:gd name="T12" fmla="*/ 44 w 255"/>
                  <a:gd name="T13" fmla="*/ 4 h 367"/>
                  <a:gd name="T14" fmla="*/ 33 w 255"/>
                  <a:gd name="T15" fmla="*/ 4 h 367"/>
                  <a:gd name="T16" fmla="*/ 16 w 255"/>
                  <a:gd name="T17" fmla="*/ 16 h 367"/>
                  <a:gd name="T18" fmla="*/ 16 w 255"/>
                  <a:gd name="T19" fmla="*/ 30 h 367"/>
                  <a:gd name="T20" fmla="*/ 30 w 255"/>
                  <a:gd name="T21" fmla="*/ 47 h 367"/>
                  <a:gd name="T22" fmla="*/ 51 w 255"/>
                  <a:gd name="T23" fmla="*/ 49 h 367"/>
                  <a:gd name="T24" fmla="*/ 63 w 255"/>
                  <a:gd name="T25" fmla="*/ 61 h 367"/>
                  <a:gd name="T26" fmla="*/ 63 w 255"/>
                  <a:gd name="T27" fmla="*/ 70 h 367"/>
                  <a:gd name="T28" fmla="*/ 53 w 255"/>
                  <a:gd name="T29" fmla="*/ 84 h 367"/>
                  <a:gd name="T30" fmla="*/ 42 w 255"/>
                  <a:gd name="T31" fmla="*/ 91 h 367"/>
                  <a:gd name="T32" fmla="*/ 16 w 255"/>
                  <a:gd name="T33" fmla="*/ 84 h 367"/>
                  <a:gd name="T34" fmla="*/ 7 w 255"/>
                  <a:gd name="T35" fmla="*/ 72 h 367"/>
                  <a:gd name="T36" fmla="*/ 12 w 255"/>
                  <a:gd name="T37" fmla="*/ 63 h 367"/>
                  <a:gd name="T38" fmla="*/ 21 w 255"/>
                  <a:gd name="T39" fmla="*/ 63 h 367"/>
                  <a:gd name="T40" fmla="*/ 28 w 255"/>
                  <a:gd name="T41" fmla="*/ 68 h 367"/>
                  <a:gd name="T42" fmla="*/ 26 w 255"/>
                  <a:gd name="T43" fmla="*/ 82 h 367"/>
                  <a:gd name="T44" fmla="*/ 23 w 255"/>
                  <a:gd name="T45" fmla="*/ 87 h 367"/>
                  <a:gd name="T46" fmla="*/ 33 w 255"/>
                  <a:gd name="T47" fmla="*/ 84 h 367"/>
                  <a:gd name="T48" fmla="*/ 42 w 255"/>
                  <a:gd name="T49" fmla="*/ 79 h 367"/>
                  <a:gd name="T50" fmla="*/ 46 w 255"/>
                  <a:gd name="T51" fmla="*/ 63 h 367"/>
                  <a:gd name="T52" fmla="*/ 33 w 255"/>
                  <a:gd name="T53" fmla="*/ 49 h 367"/>
                  <a:gd name="T54" fmla="*/ 30 w 255"/>
                  <a:gd name="T55" fmla="*/ 49 h 367"/>
                  <a:gd name="T56" fmla="*/ 16 w 255"/>
                  <a:gd name="T57" fmla="*/ 47 h 367"/>
                  <a:gd name="T58" fmla="*/ 2 w 255"/>
                  <a:gd name="T59" fmla="*/ 33 h 367"/>
                  <a:gd name="T60" fmla="*/ 4 w 255"/>
                  <a:gd name="T61" fmla="*/ 16 h 367"/>
                  <a:gd name="T62" fmla="*/ 16 w 255"/>
                  <a:gd name="T63" fmla="*/ 4 h 367"/>
                  <a:gd name="T64" fmla="*/ 30 w 255"/>
                  <a:gd name="T65" fmla="*/ 0 h 36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5" h="367">
                    <a:moveTo>
                      <a:pt x="122" y="0"/>
                    </a:moveTo>
                    <a:lnTo>
                      <a:pt x="179" y="0"/>
                    </a:lnTo>
                    <a:lnTo>
                      <a:pt x="198" y="9"/>
                    </a:lnTo>
                    <a:lnTo>
                      <a:pt x="226" y="28"/>
                    </a:lnTo>
                    <a:lnTo>
                      <a:pt x="226" y="47"/>
                    </a:lnTo>
                    <a:lnTo>
                      <a:pt x="226" y="56"/>
                    </a:lnTo>
                    <a:lnTo>
                      <a:pt x="216" y="75"/>
                    </a:lnTo>
                    <a:lnTo>
                      <a:pt x="208" y="75"/>
                    </a:lnTo>
                    <a:lnTo>
                      <a:pt x="179" y="85"/>
                    </a:lnTo>
                    <a:lnTo>
                      <a:pt x="169" y="85"/>
                    </a:lnTo>
                    <a:lnTo>
                      <a:pt x="169" y="75"/>
                    </a:lnTo>
                    <a:lnTo>
                      <a:pt x="161" y="56"/>
                    </a:lnTo>
                    <a:lnTo>
                      <a:pt x="161" y="37"/>
                    </a:lnTo>
                    <a:lnTo>
                      <a:pt x="179" y="18"/>
                    </a:lnTo>
                    <a:lnTo>
                      <a:pt x="179" y="9"/>
                    </a:lnTo>
                    <a:lnTo>
                      <a:pt x="132" y="18"/>
                    </a:lnTo>
                    <a:lnTo>
                      <a:pt x="85" y="37"/>
                    </a:lnTo>
                    <a:lnTo>
                      <a:pt x="65" y="65"/>
                    </a:lnTo>
                    <a:lnTo>
                      <a:pt x="57" y="94"/>
                    </a:lnTo>
                    <a:lnTo>
                      <a:pt x="65" y="122"/>
                    </a:lnTo>
                    <a:lnTo>
                      <a:pt x="75" y="141"/>
                    </a:lnTo>
                    <a:lnTo>
                      <a:pt x="122" y="188"/>
                    </a:lnTo>
                    <a:lnTo>
                      <a:pt x="179" y="188"/>
                    </a:lnTo>
                    <a:lnTo>
                      <a:pt x="208" y="198"/>
                    </a:lnTo>
                    <a:lnTo>
                      <a:pt x="236" y="216"/>
                    </a:lnTo>
                    <a:lnTo>
                      <a:pt x="255" y="245"/>
                    </a:lnTo>
                    <a:lnTo>
                      <a:pt x="255" y="263"/>
                    </a:lnTo>
                    <a:lnTo>
                      <a:pt x="255" y="282"/>
                    </a:lnTo>
                    <a:lnTo>
                      <a:pt x="245" y="311"/>
                    </a:lnTo>
                    <a:lnTo>
                      <a:pt x="216" y="339"/>
                    </a:lnTo>
                    <a:lnTo>
                      <a:pt x="198" y="358"/>
                    </a:lnTo>
                    <a:lnTo>
                      <a:pt x="169" y="367"/>
                    </a:lnTo>
                    <a:lnTo>
                      <a:pt x="94" y="358"/>
                    </a:lnTo>
                    <a:lnTo>
                      <a:pt x="65" y="339"/>
                    </a:lnTo>
                    <a:lnTo>
                      <a:pt x="28" y="311"/>
                    </a:lnTo>
                    <a:lnTo>
                      <a:pt x="28" y="292"/>
                    </a:lnTo>
                    <a:lnTo>
                      <a:pt x="28" y="273"/>
                    </a:lnTo>
                    <a:lnTo>
                      <a:pt x="47" y="255"/>
                    </a:lnTo>
                    <a:lnTo>
                      <a:pt x="57" y="255"/>
                    </a:lnTo>
                    <a:lnTo>
                      <a:pt x="85" y="255"/>
                    </a:lnTo>
                    <a:lnTo>
                      <a:pt x="94" y="263"/>
                    </a:lnTo>
                    <a:lnTo>
                      <a:pt x="113" y="273"/>
                    </a:lnTo>
                    <a:lnTo>
                      <a:pt x="113" y="302"/>
                    </a:lnTo>
                    <a:lnTo>
                      <a:pt x="104" y="329"/>
                    </a:lnTo>
                    <a:lnTo>
                      <a:pt x="85" y="339"/>
                    </a:lnTo>
                    <a:lnTo>
                      <a:pt x="94" y="349"/>
                    </a:lnTo>
                    <a:lnTo>
                      <a:pt x="94" y="339"/>
                    </a:lnTo>
                    <a:lnTo>
                      <a:pt x="132" y="339"/>
                    </a:lnTo>
                    <a:lnTo>
                      <a:pt x="151" y="339"/>
                    </a:lnTo>
                    <a:lnTo>
                      <a:pt x="169" y="320"/>
                    </a:lnTo>
                    <a:lnTo>
                      <a:pt x="179" y="292"/>
                    </a:lnTo>
                    <a:lnTo>
                      <a:pt x="188" y="255"/>
                    </a:lnTo>
                    <a:lnTo>
                      <a:pt x="161" y="216"/>
                    </a:lnTo>
                    <a:lnTo>
                      <a:pt x="132" y="198"/>
                    </a:lnTo>
                    <a:lnTo>
                      <a:pt x="122" y="208"/>
                    </a:lnTo>
                    <a:lnTo>
                      <a:pt x="122" y="198"/>
                    </a:lnTo>
                    <a:lnTo>
                      <a:pt x="113" y="198"/>
                    </a:lnTo>
                    <a:lnTo>
                      <a:pt x="65" y="188"/>
                    </a:lnTo>
                    <a:lnTo>
                      <a:pt x="18" y="159"/>
                    </a:lnTo>
                    <a:lnTo>
                      <a:pt x="9" y="132"/>
                    </a:lnTo>
                    <a:lnTo>
                      <a:pt x="0" y="104"/>
                    </a:lnTo>
                    <a:lnTo>
                      <a:pt x="18" y="65"/>
                    </a:lnTo>
                    <a:lnTo>
                      <a:pt x="38" y="37"/>
                    </a:lnTo>
                    <a:lnTo>
                      <a:pt x="65" y="18"/>
                    </a:lnTo>
                    <a:lnTo>
                      <a:pt x="94" y="9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113">
                <a:extLst>
                  <a:ext uri="{FF2B5EF4-FFF2-40B4-BE49-F238E27FC236}">
                    <a16:creationId xmlns:a16="http://schemas.microsoft.com/office/drawing/2014/main" id="{236A16F6-2070-4832-B5D7-8B4B01CB92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" y="1914"/>
                <a:ext cx="21" cy="38"/>
              </a:xfrm>
              <a:custGeom>
                <a:avLst/>
                <a:gdLst>
                  <a:gd name="T0" fmla="*/ 19 w 85"/>
                  <a:gd name="T1" fmla="*/ 0 h 151"/>
                  <a:gd name="T2" fmla="*/ 19 w 85"/>
                  <a:gd name="T3" fmla="*/ 2 h 151"/>
                  <a:gd name="T4" fmla="*/ 14 w 85"/>
                  <a:gd name="T5" fmla="*/ 7 h 151"/>
                  <a:gd name="T6" fmla="*/ 12 w 85"/>
                  <a:gd name="T7" fmla="*/ 12 h 151"/>
                  <a:gd name="T8" fmla="*/ 12 w 85"/>
                  <a:gd name="T9" fmla="*/ 19 h 151"/>
                  <a:gd name="T10" fmla="*/ 12 w 85"/>
                  <a:gd name="T11" fmla="*/ 26 h 151"/>
                  <a:gd name="T12" fmla="*/ 21 w 85"/>
                  <a:gd name="T13" fmla="*/ 38 h 151"/>
                  <a:gd name="T14" fmla="*/ 9 w 85"/>
                  <a:gd name="T15" fmla="*/ 33 h 151"/>
                  <a:gd name="T16" fmla="*/ 5 w 85"/>
                  <a:gd name="T17" fmla="*/ 31 h 151"/>
                  <a:gd name="T18" fmla="*/ 0 w 85"/>
                  <a:gd name="T19" fmla="*/ 24 h 151"/>
                  <a:gd name="T20" fmla="*/ 0 w 85"/>
                  <a:gd name="T21" fmla="*/ 19 h 151"/>
                  <a:gd name="T22" fmla="*/ 2 w 85"/>
                  <a:gd name="T23" fmla="*/ 14 h 151"/>
                  <a:gd name="T24" fmla="*/ 7 w 85"/>
                  <a:gd name="T25" fmla="*/ 5 h 151"/>
                  <a:gd name="T26" fmla="*/ 14 w 85"/>
                  <a:gd name="T27" fmla="*/ 2 h 151"/>
                  <a:gd name="T28" fmla="*/ 19 w 85"/>
                  <a:gd name="T29" fmla="*/ 0 h 15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85" h="151">
                    <a:moveTo>
                      <a:pt x="76" y="0"/>
                    </a:moveTo>
                    <a:lnTo>
                      <a:pt x="76" y="9"/>
                    </a:lnTo>
                    <a:lnTo>
                      <a:pt x="56" y="28"/>
                    </a:lnTo>
                    <a:lnTo>
                      <a:pt x="48" y="47"/>
                    </a:lnTo>
                    <a:lnTo>
                      <a:pt x="48" y="76"/>
                    </a:lnTo>
                    <a:lnTo>
                      <a:pt x="48" y="104"/>
                    </a:lnTo>
                    <a:lnTo>
                      <a:pt x="85" y="151"/>
                    </a:lnTo>
                    <a:lnTo>
                      <a:pt x="38" y="131"/>
                    </a:lnTo>
                    <a:lnTo>
                      <a:pt x="19" y="123"/>
                    </a:lnTo>
                    <a:lnTo>
                      <a:pt x="0" y="94"/>
                    </a:lnTo>
                    <a:lnTo>
                      <a:pt x="0" y="76"/>
                    </a:lnTo>
                    <a:lnTo>
                      <a:pt x="9" y="57"/>
                    </a:lnTo>
                    <a:lnTo>
                      <a:pt x="29" y="19"/>
                    </a:lnTo>
                    <a:lnTo>
                      <a:pt x="56" y="9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114">
                <a:extLst>
                  <a:ext uri="{FF2B5EF4-FFF2-40B4-BE49-F238E27FC236}">
                    <a16:creationId xmlns:a16="http://schemas.microsoft.com/office/drawing/2014/main" id="{8BB631F8-E7EA-4741-BAFE-6BBE01FDD9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" y="1973"/>
                <a:ext cx="17" cy="14"/>
              </a:xfrm>
              <a:custGeom>
                <a:avLst/>
                <a:gdLst>
                  <a:gd name="T0" fmla="*/ 14 w 66"/>
                  <a:gd name="T1" fmla="*/ 2 h 57"/>
                  <a:gd name="T2" fmla="*/ 17 w 66"/>
                  <a:gd name="T3" fmla="*/ 7 h 57"/>
                  <a:gd name="T4" fmla="*/ 17 w 66"/>
                  <a:gd name="T5" fmla="*/ 12 h 57"/>
                  <a:gd name="T6" fmla="*/ 14 w 66"/>
                  <a:gd name="T7" fmla="*/ 14 h 57"/>
                  <a:gd name="T8" fmla="*/ 10 w 66"/>
                  <a:gd name="T9" fmla="*/ 14 h 57"/>
                  <a:gd name="T10" fmla="*/ 7 w 66"/>
                  <a:gd name="T11" fmla="*/ 14 h 57"/>
                  <a:gd name="T12" fmla="*/ 5 w 66"/>
                  <a:gd name="T13" fmla="*/ 14 h 57"/>
                  <a:gd name="T14" fmla="*/ 2 w 66"/>
                  <a:gd name="T15" fmla="*/ 10 h 57"/>
                  <a:gd name="T16" fmla="*/ 0 w 66"/>
                  <a:gd name="T17" fmla="*/ 5 h 57"/>
                  <a:gd name="T18" fmla="*/ 2 w 66"/>
                  <a:gd name="T19" fmla="*/ 0 h 57"/>
                  <a:gd name="T20" fmla="*/ 7 w 66"/>
                  <a:gd name="T21" fmla="*/ 0 h 57"/>
                  <a:gd name="T22" fmla="*/ 14 w 66"/>
                  <a:gd name="T23" fmla="*/ 2 h 5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6" h="57">
                    <a:moveTo>
                      <a:pt x="56" y="10"/>
                    </a:moveTo>
                    <a:lnTo>
                      <a:pt x="66" y="29"/>
                    </a:lnTo>
                    <a:lnTo>
                      <a:pt x="66" y="48"/>
                    </a:lnTo>
                    <a:lnTo>
                      <a:pt x="56" y="57"/>
                    </a:lnTo>
                    <a:lnTo>
                      <a:pt x="37" y="57"/>
                    </a:lnTo>
                    <a:lnTo>
                      <a:pt x="27" y="57"/>
                    </a:lnTo>
                    <a:lnTo>
                      <a:pt x="19" y="57"/>
                    </a:lnTo>
                    <a:lnTo>
                      <a:pt x="9" y="39"/>
                    </a:lnTo>
                    <a:lnTo>
                      <a:pt x="0" y="19"/>
                    </a:lnTo>
                    <a:lnTo>
                      <a:pt x="9" y="0"/>
                    </a:lnTo>
                    <a:lnTo>
                      <a:pt x="27" y="0"/>
                    </a:lnTo>
                    <a:lnTo>
                      <a:pt x="56" y="1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115">
                <a:extLst>
                  <a:ext uri="{FF2B5EF4-FFF2-40B4-BE49-F238E27FC236}">
                    <a16:creationId xmlns:a16="http://schemas.microsoft.com/office/drawing/2014/main" id="{A94E4981-84CC-4729-865D-2BC747FB57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" y="1912"/>
                <a:ext cx="12" cy="12"/>
              </a:xfrm>
              <a:custGeom>
                <a:avLst/>
                <a:gdLst>
                  <a:gd name="T0" fmla="*/ 7 w 47"/>
                  <a:gd name="T1" fmla="*/ 0 h 47"/>
                  <a:gd name="T2" fmla="*/ 10 w 47"/>
                  <a:gd name="T3" fmla="*/ 3 h 47"/>
                  <a:gd name="T4" fmla="*/ 12 w 47"/>
                  <a:gd name="T5" fmla="*/ 5 h 47"/>
                  <a:gd name="T6" fmla="*/ 12 w 47"/>
                  <a:gd name="T7" fmla="*/ 7 h 47"/>
                  <a:gd name="T8" fmla="*/ 10 w 47"/>
                  <a:gd name="T9" fmla="*/ 12 h 47"/>
                  <a:gd name="T10" fmla="*/ 5 w 47"/>
                  <a:gd name="T11" fmla="*/ 12 h 47"/>
                  <a:gd name="T12" fmla="*/ 3 w 47"/>
                  <a:gd name="T13" fmla="*/ 12 h 47"/>
                  <a:gd name="T14" fmla="*/ 0 w 47"/>
                  <a:gd name="T15" fmla="*/ 10 h 47"/>
                  <a:gd name="T16" fmla="*/ 0 w 47"/>
                  <a:gd name="T17" fmla="*/ 7 h 47"/>
                  <a:gd name="T18" fmla="*/ 3 w 47"/>
                  <a:gd name="T19" fmla="*/ 3 h 47"/>
                  <a:gd name="T20" fmla="*/ 7 w 47"/>
                  <a:gd name="T21" fmla="*/ 0 h 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7" h="47">
                    <a:moveTo>
                      <a:pt x="29" y="0"/>
                    </a:moveTo>
                    <a:lnTo>
                      <a:pt x="39" y="10"/>
                    </a:lnTo>
                    <a:lnTo>
                      <a:pt x="47" y="19"/>
                    </a:lnTo>
                    <a:lnTo>
                      <a:pt x="47" y="29"/>
                    </a:lnTo>
                    <a:lnTo>
                      <a:pt x="39" y="47"/>
                    </a:lnTo>
                    <a:lnTo>
                      <a:pt x="19" y="47"/>
                    </a:lnTo>
                    <a:lnTo>
                      <a:pt x="10" y="47"/>
                    </a:lnTo>
                    <a:lnTo>
                      <a:pt x="0" y="38"/>
                    </a:lnTo>
                    <a:lnTo>
                      <a:pt x="0" y="29"/>
                    </a:lnTo>
                    <a:lnTo>
                      <a:pt x="10" y="1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116">
                <a:extLst>
                  <a:ext uri="{FF2B5EF4-FFF2-40B4-BE49-F238E27FC236}">
                    <a16:creationId xmlns:a16="http://schemas.microsoft.com/office/drawing/2014/main" id="{3A1EAE0E-1446-47C3-BCAC-D052F29848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" y="1957"/>
                <a:ext cx="26" cy="38"/>
              </a:xfrm>
              <a:custGeom>
                <a:avLst/>
                <a:gdLst>
                  <a:gd name="T0" fmla="*/ 26 w 104"/>
                  <a:gd name="T1" fmla="*/ 16 h 151"/>
                  <a:gd name="T2" fmla="*/ 24 w 104"/>
                  <a:gd name="T3" fmla="*/ 26 h 151"/>
                  <a:gd name="T4" fmla="*/ 19 w 104"/>
                  <a:gd name="T5" fmla="*/ 31 h 151"/>
                  <a:gd name="T6" fmla="*/ 14 w 104"/>
                  <a:gd name="T7" fmla="*/ 35 h 151"/>
                  <a:gd name="T8" fmla="*/ 7 w 104"/>
                  <a:gd name="T9" fmla="*/ 38 h 151"/>
                  <a:gd name="T10" fmla="*/ 0 w 104"/>
                  <a:gd name="T11" fmla="*/ 38 h 151"/>
                  <a:gd name="T12" fmla="*/ 10 w 104"/>
                  <a:gd name="T13" fmla="*/ 33 h 151"/>
                  <a:gd name="T14" fmla="*/ 12 w 104"/>
                  <a:gd name="T15" fmla="*/ 28 h 151"/>
                  <a:gd name="T16" fmla="*/ 12 w 104"/>
                  <a:gd name="T17" fmla="*/ 21 h 151"/>
                  <a:gd name="T18" fmla="*/ 12 w 104"/>
                  <a:gd name="T19" fmla="*/ 14 h 151"/>
                  <a:gd name="T20" fmla="*/ 10 w 104"/>
                  <a:gd name="T21" fmla="*/ 5 h 151"/>
                  <a:gd name="T22" fmla="*/ 5 w 104"/>
                  <a:gd name="T23" fmla="*/ 0 h 151"/>
                  <a:gd name="T24" fmla="*/ 19 w 104"/>
                  <a:gd name="T25" fmla="*/ 5 h 151"/>
                  <a:gd name="T26" fmla="*/ 24 w 104"/>
                  <a:gd name="T27" fmla="*/ 9 h 151"/>
                  <a:gd name="T28" fmla="*/ 26 w 104"/>
                  <a:gd name="T29" fmla="*/ 16 h 15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04" h="151">
                    <a:moveTo>
                      <a:pt x="104" y="65"/>
                    </a:moveTo>
                    <a:lnTo>
                      <a:pt x="95" y="104"/>
                    </a:lnTo>
                    <a:lnTo>
                      <a:pt x="75" y="122"/>
                    </a:lnTo>
                    <a:lnTo>
                      <a:pt x="57" y="141"/>
                    </a:lnTo>
                    <a:lnTo>
                      <a:pt x="28" y="151"/>
                    </a:lnTo>
                    <a:lnTo>
                      <a:pt x="0" y="151"/>
                    </a:lnTo>
                    <a:lnTo>
                      <a:pt x="38" y="131"/>
                    </a:lnTo>
                    <a:lnTo>
                      <a:pt x="47" y="113"/>
                    </a:lnTo>
                    <a:lnTo>
                      <a:pt x="47" y="84"/>
                    </a:lnTo>
                    <a:lnTo>
                      <a:pt x="47" y="57"/>
                    </a:lnTo>
                    <a:lnTo>
                      <a:pt x="38" y="18"/>
                    </a:lnTo>
                    <a:lnTo>
                      <a:pt x="20" y="0"/>
                    </a:lnTo>
                    <a:lnTo>
                      <a:pt x="75" y="18"/>
                    </a:lnTo>
                    <a:lnTo>
                      <a:pt x="95" y="37"/>
                    </a:lnTo>
                    <a:lnTo>
                      <a:pt x="104" y="65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117">
                <a:extLst>
                  <a:ext uri="{FF2B5EF4-FFF2-40B4-BE49-F238E27FC236}">
                    <a16:creationId xmlns:a16="http://schemas.microsoft.com/office/drawing/2014/main" id="{73AFB923-9D40-4D25-8066-67A5491BB0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" y="1898"/>
                <a:ext cx="19" cy="125"/>
              </a:xfrm>
              <a:custGeom>
                <a:avLst/>
                <a:gdLst>
                  <a:gd name="T0" fmla="*/ 7 w 76"/>
                  <a:gd name="T1" fmla="*/ 0 h 500"/>
                  <a:gd name="T2" fmla="*/ 9 w 76"/>
                  <a:gd name="T3" fmla="*/ 2 h 500"/>
                  <a:gd name="T4" fmla="*/ 14 w 76"/>
                  <a:gd name="T5" fmla="*/ 40 h 500"/>
                  <a:gd name="T6" fmla="*/ 14 w 76"/>
                  <a:gd name="T7" fmla="*/ 54 h 500"/>
                  <a:gd name="T8" fmla="*/ 17 w 76"/>
                  <a:gd name="T9" fmla="*/ 71 h 500"/>
                  <a:gd name="T10" fmla="*/ 19 w 76"/>
                  <a:gd name="T11" fmla="*/ 123 h 500"/>
                  <a:gd name="T12" fmla="*/ 17 w 76"/>
                  <a:gd name="T13" fmla="*/ 125 h 500"/>
                  <a:gd name="T14" fmla="*/ 12 w 76"/>
                  <a:gd name="T15" fmla="*/ 125 h 500"/>
                  <a:gd name="T16" fmla="*/ 9 w 76"/>
                  <a:gd name="T17" fmla="*/ 120 h 500"/>
                  <a:gd name="T18" fmla="*/ 9 w 76"/>
                  <a:gd name="T19" fmla="*/ 116 h 500"/>
                  <a:gd name="T20" fmla="*/ 9 w 76"/>
                  <a:gd name="T21" fmla="*/ 109 h 500"/>
                  <a:gd name="T22" fmla="*/ 9 w 76"/>
                  <a:gd name="T23" fmla="*/ 80 h 500"/>
                  <a:gd name="T24" fmla="*/ 7 w 76"/>
                  <a:gd name="T25" fmla="*/ 54 h 500"/>
                  <a:gd name="T26" fmla="*/ 5 w 76"/>
                  <a:gd name="T27" fmla="*/ 31 h 500"/>
                  <a:gd name="T28" fmla="*/ 0 w 76"/>
                  <a:gd name="T29" fmla="*/ 7 h 500"/>
                  <a:gd name="T30" fmla="*/ 2 w 76"/>
                  <a:gd name="T31" fmla="*/ 2 h 500"/>
                  <a:gd name="T32" fmla="*/ 7 w 76"/>
                  <a:gd name="T33" fmla="*/ 0 h 50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6" h="500">
                    <a:moveTo>
                      <a:pt x="28" y="0"/>
                    </a:moveTo>
                    <a:lnTo>
                      <a:pt x="37" y="9"/>
                    </a:lnTo>
                    <a:lnTo>
                      <a:pt x="56" y="160"/>
                    </a:lnTo>
                    <a:lnTo>
                      <a:pt x="56" y="217"/>
                    </a:lnTo>
                    <a:lnTo>
                      <a:pt x="66" y="283"/>
                    </a:lnTo>
                    <a:lnTo>
                      <a:pt x="76" y="490"/>
                    </a:lnTo>
                    <a:lnTo>
                      <a:pt x="66" y="500"/>
                    </a:lnTo>
                    <a:lnTo>
                      <a:pt x="47" y="500"/>
                    </a:lnTo>
                    <a:lnTo>
                      <a:pt x="37" y="481"/>
                    </a:lnTo>
                    <a:lnTo>
                      <a:pt x="37" y="462"/>
                    </a:lnTo>
                    <a:lnTo>
                      <a:pt x="37" y="434"/>
                    </a:lnTo>
                    <a:lnTo>
                      <a:pt x="37" y="320"/>
                    </a:lnTo>
                    <a:lnTo>
                      <a:pt x="28" y="217"/>
                    </a:lnTo>
                    <a:lnTo>
                      <a:pt x="19" y="123"/>
                    </a:lnTo>
                    <a:lnTo>
                      <a:pt x="0" y="28"/>
                    </a:lnTo>
                    <a:lnTo>
                      <a:pt x="9" y="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118">
                <a:extLst>
                  <a:ext uri="{FF2B5EF4-FFF2-40B4-BE49-F238E27FC236}">
                    <a16:creationId xmlns:a16="http://schemas.microsoft.com/office/drawing/2014/main" id="{31238185-C85B-4E26-8ED9-DC4E2BE8E8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" y="1900"/>
                <a:ext cx="15" cy="118"/>
              </a:xfrm>
              <a:custGeom>
                <a:avLst/>
                <a:gdLst>
                  <a:gd name="T0" fmla="*/ 5 w 57"/>
                  <a:gd name="T1" fmla="*/ 0 h 472"/>
                  <a:gd name="T2" fmla="*/ 5 w 57"/>
                  <a:gd name="T3" fmla="*/ 5 h 472"/>
                  <a:gd name="T4" fmla="*/ 5 w 57"/>
                  <a:gd name="T5" fmla="*/ 7 h 472"/>
                  <a:gd name="T6" fmla="*/ 5 w 57"/>
                  <a:gd name="T7" fmla="*/ 14 h 472"/>
                  <a:gd name="T8" fmla="*/ 7 w 57"/>
                  <a:gd name="T9" fmla="*/ 24 h 472"/>
                  <a:gd name="T10" fmla="*/ 7 w 57"/>
                  <a:gd name="T11" fmla="*/ 33 h 472"/>
                  <a:gd name="T12" fmla="*/ 12 w 57"/>
                  <a:gd name="T13" fmla="*/ 76 h 472"/>
                  <a:gd name="T14" fmla="*/ 15 w 57"/>
                  <a:gd name="T15" fmla="*/ 97 h 472"/>
                  <a:gd name="T16" fmla="*/ 12 w 57"/>
                  <a:gd name="T17" fmla="*/ 118 h 472"/>
                  <a:gd name="T18" fmla="*/ 7 w 57"/>
                  <a:gd name="T19" fmla="*/ 61 h 472"/>
                  <a:gd name="T20" fmla="*/ 5 w 57"/>
                  <a:gd name="T21" fmla="*/ 33 h 472"/>
                  <a:gd name="T22" fmla="*/ 0 w 57"/>
                  <a:gd name="T23" fmla="*/ 3 h 472"/>
                  <a:gd name="T24" fmla="*/ 3 w 57"/>
                  <a:gd name="T25" fmla="*/ 3 h 472"/>
                  <a:gd name="T26" fmla="*/ 5 w 57"/>
                  <a:gd name="T27" fmla="*/ 0 h 47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57" h="472">
                    <a:moveTo>
                      <a:pt x="19" y="0"/>
                    </a:moveTo>
                    <a:lnTo>
                      <a:pt x="19" y="19"/>
                    </a:lnTo>
                    <a:lnTo>
                      <a:pt x="19" y="29"/>
                    </a:lnTo>
                    <a:lnTo>
                      <a:pt x="19" y="57"/>
                    </a:lnTo>
                    <a:lnTo>
                      <a:pt x="28" y="94"/>
                    </a:lnTo>
                    <a:lnTo>
                      <a:pt x="28" y="133"/>
                    </a:lnTo>
                    <a:lnTo>
                      <a:pt x="47" y="302"/>
                    </a:lnTo>
                    <a:lnTo>
                      <a:pt x="57" y="387"/>
                    </a:lnTo>
                    <a:lnTo>
                      <a:pt x="47" y="472"/>
                    </a:lnTo>
                    <a:lnTo>
                      <a:pt x="28" y="245"/>
                    </a:lnTo>
                    <a:lnTo>
                      <a:pt x="19" y="133"/>
                    </a:lnTo>
                    <a:lnTo>
                      <a:pt x="0" y="10"/>
                    </a:lnTo>
                    <a:lnTo>
                      <a:pt x="10" y="1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989166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E5E77-1539-40FD-AB5D-1C289686D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Banker’s Algorithm for Avoiding Deadlock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D4B2D-8D54-42F2-A5B6-114626319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66157"/>
            <a:ext cx="11049000" cy="5110163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Toward right idea: 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State maximum (max) resource needs in advance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Allow particular thread to proceed if:</a:t>
            </a:r>
          </a:p>
          <a:p>
            <a:pPr lvl="2">
              <a:lnSpc>
                <a:spcPct val="85000"/>
              </a:lnSpc>
              <a:spcBef>
                <a:spcPct val="20000"/>
              </a:spcBef>
              <a:buFontTx/>
              <a:buNone/>
            </a:pPr>
            <a:r>
              <a:rPr lang="en-US" altLang="ko-KR" dirty="0">
                <a:ea typeface="굴림" panose="020B0600000101010101" pitchFamily="34" charset="-127"/>
              </a:rPr>
              <a:t>	(available resources - #requested) 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 max </a:t>
            </a:r>
            <a:b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</a:b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remaining that might be needed by any </a:t>
            </a: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thread</a:t>
            </a:r>
          </a:p>
          <a:p>
            <a:pPr lvl="2">
              <a:lnSpc>
                <a:spcPct val="85000"/>
              </a:lnSpc>
              <a:spcBef>
                <a:spcPct val="20000"/>
              </a:spcBef>
              <a:buFontTx/>
              <a:buNone/>
            </a:pPr>
            <a:endParaRPr lang="en-US" altLang="ko-KR" dirty="0" smtClean="0">
              <a:ea typeface="굴림" panose="020B0600000101010101" pitchFamily="34" charset="-127"/>
              <a:sym typeface="Symbol" panose="05050102010706020507" pitchFamily="18" charset="2"/>
            </a:endParaRPr>
          </a:p>
          <a:p>
            <a:pPr lvl="2">
              <a:lnSpc>
                <a:spcPct val="85000"/>
              </a:lnSpc>
              <a:spcBef>
                <a:spcPct val="20000"/>
              </a:spcBef>
              <a:buFontTx/>
              <a:buNone/>
            </a:pPr>
            <a:endParaRPr lang="en-US" altLang="ko-KR" dirty="0" smtClean="0">
              <a:ea typeface="굴림" panose="020B0600000101010101" pitchFamily="34" charset="-127"/>
              <a:sym typeface="Symbol" panose="05050102010706020507" pitchFamily="18" charset="2"/>
            </a:endParaRP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Banker’s </a:t>
            </a:r>
            <a:r>
              <a:rPr lang="en-US" altLang="ko-KR" dirty="0">
                <a:ea typeface="굴림" panose="020B0600000101010101" pitchFamily="34" charset="-127"/>
              </a:rPr>
              <a:t>algorithm (less conservative</a:t>
            </a:r>
            <a:r>
              <a:rPr lang="en-US" altLang="ko-KR" dirty="0" smtClean="0">
                <a:ea typeface="굴림" panose="020B0600000101010101" pitchFamily="34" charset="-127"/>
              </a:rPr>
              <a:t>):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Allocate resources dynamically</a:t>
            </a:r>
          </a:p>
          <a:p>
            <a:pPr lvl="2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Evaluate </a:t>
            </a:r>
            <a:r>
              <a:rPr lang="en-US" altLang="ko-KR" dirty="0">
                <a:ea typeface="굴림" panose="020B0600000101010101" pitchFamily="34" charset="-127"/>
              </a:rPr>
              <a:t>each request and grant if some </a:t>
            </a:r>
            <a:br>
              <a:rPr lang="en-US" altLang="ko-KR" dirty="0"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ordering of threads is still deadlock free afterward </a:t>
            </a:r>
          </a:p>
          <a:p>
            <a:pPr lvl="2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Technique: pretend each request is granted, then run deadlock detection </a:t>
            </a:r>
            <a:r>
              <a:rPr lang="en-US" altLang="ko-KR" dirty="0" smtClean="0">
                <a:ea typeface="굴림" panose="020B0600000101010101" pitchFamily="34" charset="-127"/>
              </a:rPr>
              <a:t/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algorithm</a:t>
            </a:r>
            <a:r>
              <a:rPr lang="en-US" altLang="ko-KR" dirty="0">
                <a:ea typeface="굴림" panose="020B0600000101010101" pitchFamily="34" charset="-127"/>
              </a:rPr>
              <a:t>, </a:t>
            </a:r>
            <a:r>
              <a:rPr lang="en-US" altLang="ko-KR" dirty="0" smtClean="0">
                <a:ea typeface="굴림" panose="020B0600000101010101" pitchFamily="34" charset="-127"/>
              </a:rPr>
              <a:t>substituting: </a:t>
            </a: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/>
            </a:r>
            <a:b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</a:b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	</a:t>
            </a:r>
            <a:r>
              <a:rPr lang="en-US" altLang="ko-KR" dirty="0" smtClean="0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([</a:t>
            </a:r>
            <a:r>
              <a:rPr lang="en-US" altLang="ko-KR" dirty="0" err="1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Max</a:t>
            </a:r>
            <a:r>
              <a:rPr lang="en-US" altLang="ko-KR" baseline="-25000" dirty="0" err="1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node</a:t>
            </a:r>
            <a:r>
              <a:rPr lang="en-US" altLang="ko-KR" dirty="0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]-[</a:t>
            </a:r>
            <a:r>
              <a:rPr lang="en-US" altLang="ko-KR" dirty="0" err="1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Alloc</a:t>
            </a:r>
            <a:r>
              <a:rPr lang="en-US" altLang="ko-KR" baseline="-25000" dirty="0" err="1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node</a:t>
            </a:r>
            <a:r>
              <a:rPr lang="en-US" altLang="ko-KR" dirty="0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] &lt;= [Avail]) for ([</a:t>
            </a:r>
            <a:r>
              <a:rPr lang="en-US" altLang="ko-KR" dirty="0" err="1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Request</a:t>
            </a:r>
            <a:r>
              <a:rPr lang="en-US" altLang="ko-KR" baseline="-25000" dirty="0" err="1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node</a:t>
            </a:r>
            <a:r>
              <a:rPr lang="en-US" altLang="ko-KR" dirty="0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] &lt;= [Avail])</a:t>
            </a:r>
            <a:r>
              <a:rPr lang="en-US" altLang="ko-KR" dirty="0">
                <a:solidFill>
                  <a:schemeClr val="accent1">
                    <a:lumMod val="75000"/>
                  </a:schemeClr>
                </a:solidFill>
                <a:ea typeface="굴림" panose="020B0600000101010101" pitchFamily="34" charset="-127"/>
              </a:rPr>
              <a:t/>
            </a:r>
            <a:br>
              <a:rPr lang="en-US" altLang="ko-KR" dirty="0">
                <a:solidFill>
                  <a:schemeClr val="accent1">
                    <a:lumMod val="75000"/>
                  </a:schemeClr>
                </a:solidFill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Grant </a:t>
            </a:r>
            <a:r>
              <a:rPr lang="en-US" altLang="ko-KR" dirty="0">
                <a:ea typeface="굴림" panose="020B0600000101010101" pitchFamily="34" charset="-127"/>
              </a:rPr>
              <a:t>request if result is deadlock free (conservative!)</a:t>
            </a:r>
          </a:p>
        </p:txBody>
      </p:sp>
      <p:grpSp>
        <p:nvGrpSpPr>
          <p:cNvPr id="7" name="Group 2">
            <a:extLst>
              <a:ext uri="{FF2B5EF4-FFF2-40B4-BE49-F238E27FC236}">
                <a16:creationId xmlns:a16="http://schemas.microsoft.com/office/drawing/2014/main" id="{D8D0139C-9104-40A2-A88B-065BBA852A32}"/>
              </a:ext>
            </a:extLst>
          </p:cNvPr>
          <p:cNvGrpSpPr>
            <a:grpSpLocks/>
          </p:cNvGrpSpPr>
          <p:nvPr/>
        </p:nvGrpSpPr>
        <p:grpSpPr bwMode="auto">
          <a:xfrm>
            <a:off x="9089746" y="1548384"/>
            <a:ext cx="1597025" cy="2109788"/>
            <a:chOff x="4669" y="5"/>
            <a:chExt cx="1006" cy="1329"/>
          </a:xfrm>
        </p:grpSpPr>
        <p:grpSp>
          <p:nvGrpSpPr>
            <p:cNvPr id="8" name="Group 3">
              <a:extLst>
                <a:ext uri="{FF2B5EF4-FFF2-40B4-BE49-F238E27FC236}">
                  <a16:creationId xmlns:a16="http://schemas.microsoft.com/office/drawing/2014/main" id="{8C4A3177-C8D1-4841-ABB1-C6C3925DD0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69" y="5"/>
              <a:ext cx="1006" cy="1329"/>
              <a:chOff x="4669" y="5"/>
              <a:chExt cx="1006" cy="1329"/>
            </a:xfrm>
          </p:grpSpPr>
          <p:sp>
            <p:nvSpPr>
              <p:cNvPr id="38" name="Freeform 4">
                <a:extLst>
                  <a:ext uri="{FF2B5EF4-FFF2-40B4-BE49-F238E27FC236}">
                    <a16:creationId xmlns:a16="http://schemas.microsoft.com/office/drawing/2014/main" id="{7F508002-5D62-4F01-890F-B3025043FC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7" y="618"/>
                <a:ext cx="929" cy="419"/>
              </a:xfrm>
              <a:custGeom>
                <a:avLst/>
                <a:gdLst>
                  <a:gd name="T0" fmla="*/ 0 w 3716"/>
                  <a:gd name="T1" fmla="*/ 252 h 1679"/>
                  <a:gd name="T2" fmla="*/ 231 w 3716"/>
                  <a:gd name="T3" fmla="*/ 130 h 1679"/>
                  <a:gd name="T4" fmla="*/ 392 w 3716"/>
                  <a:gd name="T5" fmla="*/ 42 h 1679"/>
                  <a:gd name="T6" fmla="*/ 467 w 3716"/>
                  <a:gd name="T7" fmla="*/ 0 h 1679"/>
                  <a:gd name="T8" fmla="*/ 929 w 3716"/>
                  <a:gd name="T9" fmla="*/ 113 h 1679"/>
                  <a:gd name="T10" fmla="*/ 910 w 3716"/>
                  <a:gd name="T11" fmla="*/ 148 h 1679"/>
                  <a:gd name="T12" fmla="*/ 436 w 3716"/>
                  <a:gd name="T13" fmla="*/ 419 h 1679"/>
                  <a:gd name="T14" fmla="*/ 5 w 3716"/>
                  <a:gd name="T15" fmla="*/ 276 h 1679"/>
                  <a:gd name="T16" fmla="*/ 0 w 3716"/>
                  <a:gd name="T17" fmla="*/ 252 h 167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716" h="1679">
                    <a:moveTo>
                      <a:pt x="0" y="1009"/>
                    </a:moveTo>
                    <a:lnTo>
                      <a:pt x="925" y="520"/>
                    </a:lnTo>
                    <a:lnTo>
                      <a:pt x="1566" y="170"/>
                    </a:lnTo>
                    <a:lnTo>
                      <a:pt x="1868" y="0"/>
                    </a:lnTo>
                    <a:lnTo>
                      <a:pt x="3716" y="453"/>
                    </a:lnTo>
                    <a:lnTo>
                      <a:pt x="3641" y="595"/>
                    </a:lnTo>
                    <a:lnTo>
                      <a:pt x="1745" y="1679"/>
                    </a:lnTo>
                    <a:lnTo>
                      <a:pt x="19" y="1104"/>
                    </a:lnTo>
                    <a:lnTo>
                      <a:pt x="0" y="1009"/>
                    </a:lnTo>
                    <a:close/>
                  </a:path>
                </a:pathLst>
              </a:custGeom>
              <a:solidFill>
                <a:srgbClr val="8148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5">
                <a:extLst>
                  <a:ext uri="{FF2B5EF4-FFF2-40B4-BE49-F238E27FC236}">
                    <a16:creationId xmlns:a16="http://schemas.microsoft.com/office/drawing/2014/main" id="{DD6E006A-000D-46C5-BDFF-686FB34BA0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2" y="618"/>
                <a:ext cx="943" cy="716"/>
              </a:xfrm>
              <a:custGeom>
                <a:avLst/>
                <a:gdLst>
                  <a:gd name="T0" fmla="*/ 179 w 3772"/>
                  <a:gd name="T1" fmla="*/ 153 h 2867"/>
                  <a:gd name="T2" fmla="*/ 448 w 3772"/>
                  <a:gd name="T3" fmla="*/ 16 h 2867"/>
                  <a:gd name="T4" fmla="*/ 460 w 3772"/>
                  <a:gd name="T5" fmla="*/ 7 h 2867"/>
                  <a:gd name="T6" fmla="*/ 476 w 3772"/>
                  <a:gd name="T7" fmla="*/ 0 h 2867"/>
                  <a:gd name="T8" fmla="*/ 505 w 3772"/>
                  <a:gd name="T9" fmla="*/ 12 h 2867"/>
                  <a:gd name="T10" fmla="*/ 476 w 3772"/>
                  <a:gd name="T11" fmla="*/ 5 h 2867"/>
                  <a:gd name="T12" fmla="*/ 474 w 3772"/>
                  <a:gd name="T13" fmla="*/ 10 h 2867"/>
                  <a:gd name="T14" fmla="*/ 450 w 3772"/>
                  <a:gd name="T15" fmla="*/ 19 h 2867"/>
                  <a:gd name="T16" fmla="*/ 427 w 3772"/>
                  <a:gd name="T17" fmla="*/ 31 h 2867"/>
                  <a:gd name="T18" fmla="*/ 424 w 3772"/>
                  <a:gd name="T19" fmla="*/ 31 h 2867"/>
                  <a:gd name="T20" fmla="*/ 219 w 3772"/>
                  <a:gd name="T21" fmla="*/ 137 h 2867"/>
                  <a:gd name="T22" fmla="*/ 33 w 3772"/>
                  <a:gd name="T23" fmla="*/ 238 h 2867"/>
                  <a:gd name="T24" fmla="*/ 9 w 3772"/>
                  <a:gd name="T25" fmla="*/ 254 h 2867"/>
                  <a:gd name="T26" fmla="*/ 31 w 3772"/>
                  <a:gd name="T27" fmla="*/ 261 h 2867"/>
                  <a:gd name="T28" fmla="*/ 78 w 3772"/>
                  <a:gd name="T29" fmla="*/ 273 h 2867"/>
                  <a:gd name="T30" fmla="*/ 101 w 3772"/>
                  <a:gd name="T31" fmla="*/ 283 h 2867"/>
                  <a:gd name="T32" fmla="*/ 108 w 3772"/>
                  <a:gd name="T33" fmla="*/ 283 h 2867"/>
                  <a:gd name="T34" fmla="*/ 217 w 3772"/>
                  <a:gd name="T35" fmla="*/ 325 h 2867"/>
                  <a:gd name="T36" fmla="*/ 325 w 3772"/>
                  <a:gd name="T37" fmla="*/ 358 h 2867"/>
                  <a:gd name="T38" fmla="*/ 344 w 3772"/>
                  <a:gd name="T39" fmla="*/ 365 h 2867"/>
                  <a:gd name="T40" fmla="*/ 368 w 3772"/>
                  <a:gd name="T41" fmla="*/ 370 h 2867"/>
                  <a:gd name="T42" fmla="*/ 427 w 3772"/>
                  <a:gd name="T43" fmla="*/ 389 h 2867"/>
                  <a:gd name="T44" fmla="*/ 472 w 3772"/>
                  <a:gd name="T45" fmla="*/ 379 h 2867"/>
                  <a:gd name="T46" fmla="*/ 545 w 3772"/>
                  <a:gd name="T47" fmla="*/ 339 h 2867"/>
                  <a:gd name="T48" fmla="*/ 556 w 3772"/>
                  <a:gd name="T49" fmla="*/ 332 h 2867"/>
                  <a:gd name="T50" fmla="*/ 710 w 3772"/>
                  <a:gd name="T51" fmla="*/ 243 h 2867"/>
                  <a:gd name="T52" fmla="*/ 738 w 3772"/>
                  <a:gd name="T53" fmla="*/ 224 h 2867"/>
                  <a:gd name="T54" fmla="*/ 865 w 3772"/>
                  <a:gd name="T55" fmla="*/ 153 h 2867"/>
                  <a:gd name="T56" fmla="*/ 913 w 3772"/>
                  <a:gd name="T57" fmla="*/ 125 h 2867"/>
                  <a:gd name="T58" fmla="*/ 922 w 3772"/>
                  <a:gd name="T59" fmla="*/ 116 h 2867"/>
                  <a:gd name="T60" fmla="*/ 901 w 3772"/>
                  <a:gd name="T61" fmla="*/ 111 h 2867"/>
                  <a:gd name="T62" fmla="*/ 875 w 3772"/>
                  <a:gd name="T63" fmla="*/ 104 h 2867"/>
                  <a:gd name="T64" fmla="*/ 910 w 3772"/>
                  <a:gd name="T65" fmla="*/ 101 h 2867"/>
                  <a:gd name="T66" fmla="*/ 943 w 3772"/>
                  <a:gd name="T67" fmla="*/ 113 h 2867"/>
                  <a:gd name="T68" fmla="*/ 936 w 3772"/>
                  <a:gd name="T69" fmla="*/ 127 h 2867"/>
                  <a:gd name="T70" fmla="*/ 929 w 3772"/>
                  <a:gd name="T71" fmla="*/ 156 h 2867"/>
                  <a:gd name="T72" fmla="*/ 920 w 3772"/>
                  <a:gd name="T73" fmla="*/ 170 h 2867"/>
                  <a:gd name="T74" fmla="*/ 898 w 3772"/>
                  <a:gd name="T75" fmla="*/ 179 h 2867"/>
                  <a:gd name="T76" fmla="*/ 872 w 3772"/>
                  <a:gd name="T77" fmla="*/ 198 h 2867"/>
                  <a:gd name="T78" fmla="*/ 868 w 3772"/>
                  <a:gd name="T79" fmla="*/ 210 h 2867"/>
                  <a:gd name="T80" fmla="*/ 797 w 3772"/>
                  <a:gd name="T81" fmla="*/ 427 h 2867"/>
                  <a:gd name="T82" fmla="*/ 792 w 3772"/>
                  <a:gd name="T83" fmla="*/ 445 h 2867"/>
                  <a:gd name="T84" fmla="*/ 787 w 3772"/>
                  <a:gd name="T85" fmla="*/ 459 h 2867"/>
                  <a:gd name="T86" fmla="*/ 773 w 3772"/>
                  <a:gd name="T87" fmla="*/ 471 h 2867"/>
                  <a:gd name="T88" fmla="*/ 740 w 3772"/>
                  <a:gd name="T89" fmla="*/ 494 h 2867"/>
                  <a:gd name="T90" fmla="*/ 695 w 3772"/>
                  <a:gd name="T91" fmla="*/ 525 h 2867"/>
                  <a:gd name="T92" fmla="*/ 469 w 3772"/>
                  <a:gd name="T93" fmla="*/ 674 h 2867"/>
                  <a:gd name="T94" fmla="*/ 420 w 3772"/>
                  <a:gd name="T95" fmla="*/ 707 h 2867"/>
                  <a:gd name="T96" fmla="*/ 323 w 3772"/>
                  <a:gd name="T97" fmla="*/ 690 h 2867"/>
                  <a:gd name="T98" fmla="*/ 214 w 3772"/>
                  <a:gd name="T99" fmla="*/ 652 h 2867"/>
                  <a:gd name="T100" fmla="*/ 156 w 3772"/>
                  <a:gd name="T101" fmla="*/ 634 h 2867"/>
                  <a:gd name="T102" fmla="*/ 104 w 3772"/>
                  <a:gd name="T103" fmla="*/ 617 h 2867"/>
                  <a:gd name="T104" fmla="*/ 82 w 3772"/>
                  <a:gd name="T105" fmla="*/ 608 h 2867"/>
                  <a:gd name="T106" fmla="*/ 78 w 3772"/>
                  <a:gd name="T107" fmla="*/ 584 h 2867"/>
                  <a:gd name="T108" fmla="*/ 54 w 3772"/>
                  <a:gd name="T109" fmla="*/ 438 h 2867"/>
                  <a:gd name="T110" fmla="*/ 43 w 3772"/>
                  <a:gd name="T111" fmla="*/ 365 h 2867"/>
                  <a:gd name="T112" fmla="*/ 38 w 3772"/>
                  <a:gd name="T113" fmla="*/ 339 h 2867"/>
                  <a:gd name="T114" fmla="*/ 33 w 3772"/>
                  <a:gd name="T115" fmla="*/ 311 h 2867"/>
                  <a:gd name="T116" fmla="*/ 2 w 3772"/>
                  <a:gd name="T117" fmla="*/ 301 h 2867"/>
                  <a:gd name="T118" fmla="*/ 0 w 3772"/>
                  <a:gd name="T119" fmla="*/ 297 h 2867"/>
                  <a:gd name="T120" fmla="*/ 0 w 3772"/>
                  <a:gd name="T121" fmla="*/ 290 h 2867"/>
                  <a:gd name="T122" fmla="*/ 87 w 3772"/>
                  <a:gd name="T123" fmla="*/ 203 h 2867"/>
                  <a:gd name="T124" fmla="*/ 179 w 3772"/>
                  <a:gd name="T125" fmla="*/ 156 h 286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3772" h="2867">
                    <a:moveTo>
                      <a:pt x="716" y="623"/>
                    </a:moveTo>
                    <a:lnTo>
                      <a:pt x="716" y="614"/>
                    </a:lnTo>
                    <a:lnTo>
                      <a:pt x="1254" y="340"/>
                    </a:lnTo>
                    <a:lnTo>
                      <a:pt x="1791" y="66"/>
                    </a:lnTo>
                    <a:lnTo>
                      <a:pt x="1820" y="48"/>
                    </a:lnTo>
                    <a:lnTo>
                      <a:pt x="1838" y="29"/>
                    </a:lnTo>
                    <a:lnTo>
                      <a:pt x="1867" y="10"/>
                    </a:lnTo>
                    <a:lnTo>
                      <a:pt x="1904" y="0"/>
                    </a:lnTo>
                    <a:lnTo>
                      <a:pt x="2027" y="29"/>
                    </a:lnTo>
                    <a:lnTo>
                      <a:pt x="2018" y="48"/>
                    </a:lnTo>
                    <a:lnTo>
                      <a:pt x="1971" y="39"/>
                    </a:lnTo>
                    <a:lnTo>
                      <a:pt x="1904" y="19"/>
                    </a:lnTo>
                    <a:lnTo>
                      <a:pt x="1904" y="29"/>
                    </a:lnTo>
                    <a:lnTo>
                      <a:pt x="1895" y="39"/>
                    </a:lnTo>
                    <a:lnTo>
                      <a:pt x="1886" y="29"/>
                    </a:lnTo>
                    <a:lnTo>
                      <a:pt x="1801" y="76"/>
                    </a:lnTo>
                    <a:lnTo>
                      <a:pt x="1754" y="104"/>
                    </a:lnTo>
                    <a:lnTo>
                      <a:pt x="1707" y="123"/>
                    </a:lnTo>
                    <a:lnTo>
                      <a:pt x="1707" y="133"/>
                    </a:lnTo>
                    <a:lnTo>
                      <a:pt x="1697" y="123"/>
                    </a:lnTo>
                    <a:lnTo>
                      <a:pt x="1292" y="340"/>
                    </a:lnTo>
                    <a:lnTo>
                      <a:pt x="877" y="547"/>
                    </a:lnTo>
                    <a:lnTo>
                      <a:pt x="170" y="935"/>
                    </a:lnTo>
                    <a:lnTo>
                      <a:pt x="131" y="953"/>
                    </a:lnTo>
                    <a:lnTo>
                      <a:pt x="103" y="972"/>
                    </a:lnTo>
                    <a:lnTo>
                      <a:pt x="37" y="1019"/>
                    </a:lnTo>
                    <a:lnTo>
                      <a:pt x="75" y="1038"/>
                    </a:lnTo>
                    <a:lnTo>
                      <a:pt x="122" y="1047"/>
                    </a:lnTo>
                    <a:lnTo>
                      <a:pt x="217" y="1066"/>
                    </a:lnTo>
                    <a:lnTo>
                      <a:pt x="311" y="1094"/>
                    </a:lnTo>
                    <a:lnTo>
                      <a:pt x="395" y="1123"/>
                    </a:lnTo>
                    <a:lnTo>
                      <a:pt x="405" y="1132"/>
                    </a:lnTo>
                    <a:lnTo>
                      <a:pt x="415" y="1132"/>
                    </a:lnTo>
                    <a:lnTo>
                      <a:pt x="433" y="1132"/>
                    </a:lnTo>
                    <a:lnTo>
                      <a:pt x="442" y="1142"/>
                    </a:lnTo>
                    <a:lnTo>
                      <a:pt x="867" y="1301"/>
                    </a:lnTo>
                    <a:lnTo>
                      <a:pt x="1075" y="1377"/>
                    </a:lnTo>
                    <a:lnTo>
                      <a:pt x="1301" y="1434"/>
                    </a:lnTo>
                    <a:lnTo>
                      <a:pt x="1339" y="1453"/>
                    </a:lnTo>
                    <a:lnTo>
                      <a:pt x="1376" y="1462"/>
                    </a:lnTo>
                    <a:lnTo>
                      <a:pt x="1423" y="1471"/>
                    </a:lnTo>
                    <a:lnTo>
                      <a:pt x="1471" y="1481"/>
                    </a:lnTo>
                    <a:lnTo>
                      <a:pt x="1622" y="1538"/>
                    </a:lnTo>
                    <a:lnTo>
                      <a:pt x="1707" y="1557"/>
                    </a:lnTo>
                    <a:lnTo>
                      <a:pt x="1783" y="1565"/>
                    </a:lnTo>
                    <a:lnTo>
                      <a:pt x="1886" y="1518"/>
                    </a:lnTo>
                    <a:lnTo>
                      <a:pt x="1990" y="1471"/>
                    </a:lnTo>
                    <a:lnTo>
                      <a:pt x="2178" y="1358"/>
                    </a:lnTo>
                    <a:lnTo>
                      <a:pt x="2178" y="1349"/>
                    </a:lnTo>
                    <a:lnTo>
                      <a:pt x="2225" y="1330"/>
                    </a:lnTo>
                    <a:lnTo>
                      <a:pt x="2801" y="982"/>
                    </a:lnTo>
                    <a:lnTo>
                      <a:pt x="2838" y="972"/>
                    </a:lnTo>
                    <a:lnTo>
                      <a:pt x="2877" y="943"/>
                    </a:lnTo>
                    <a:lnTo>
                      <a:pt x="2951" y="896"/>
                    </a:lnTo>
                    <a:lnTo>
                      <a:pt x="3292" y="708"/>
                    </a:lnTo>
                    <a:lnTo>
                      <a:pt x="3461" y="614"/>
                    </a:lnTo>
                    <a:lnTo>
                      <a:pt x="3621" y="510"/>
                    </a:lnTo>
                    <a:lnTo>
                      <a:pt x="3650" y="500"/>
                    </a:lnTo>
                    <a:lnTo>
                      <a:pt x="3668" y="481"/>
                    </a:lnTo>
                    <a:lnTo>
                      <a:pt x="3687" y="463"/>
                    </a:lnTo>
                    <a:lnTo>
                      <a:pt x="3715" y="453"/>
                    </a:lnTo>
                    <a:lnTo>
                      <a:pt x="3603" y="444"/>
                    </a:lnTo>
                    <a:lnTo>
                      <a:pt x="3556" y="434"/>
                    </a:lnTo>
                    <a:lnTo>
                      <a:pt x="3499" y="416"/>
                    </a:lnTo>
                    <a:lnTo>
                      <a:pt x="3508" y="377"/>
                    </a:lnTo>
                    <a:lnTo>
                      <a:pt x="3640" y="406"/>
                    </a:lnTo>
                    <a:lnTo>
                      <a:pt x="3772" y="434"/>
                    </a:lnTo>
                    <a:lnTo>
                      <a:pt x="3772" y="453"/>
                    </a:lnTo>
                    <a:lnTo>
                      <a:pt x="3763" y="472"/>
                    </a:lnTo>
                    <a:lnTo>
                      <a:pt x="3744" y="510"/>
                    </a:lnTo>
                    <a:lnTo>
                      <a:pt x="3734" y="567"/>
                    </a:lnTo>
                    <a:lnTo>
                      <a:pt x="3715" y="623"/>
                    </a:lnTo>
                    <a:lnTo>
                      <a:pt x="3697" y="661"/>
                    </a:lnTo>
                    <a:lnTo>
                      <a:pt x="3678" y="679"/>
                    </a:lnTo>
                    <a:lnTo>
                      <a:pt x="3650" y="689"/>
                    </a:lnTo>
                    <a:lnTo>
                      <a:pt x="3593" y="718"/>
                    </a:lnTo>
                    <a:lnTo>
                      <a:pt x="3536" y="755"/>
                    </a:lnTo>
                    <a:lnTo>
                      <a:pt x="3489" y="792"/>
                    </a:lnTo>
                    <a:lnTo>
                      <a:pt x="3480" y="812"/>
                    </a:lnTo>
                    <a:lnTo>
                      <a:pt x="3470" y="839"/>
                    </a:lnTo>
                    <a:lnTo>
                      <a:pt x="3329" y="1274"/>
                    </a:lnTo>
                    <a:lnTo>
                      <a:pt x="3188" y="1708"/>
                    </a:lnTo>
                    <a:lnTo>
                      <a:pt x="3178" y="1745"/>
                    </a:lnTo>
                    <a:lnTo>
                      <a:pt x="3169" y="1783"/>
                    </a:lnTo>
                    <a:lnTo>
                      <a:pt x="3159" y="1820"/>
                    </a:lnTo>
                    <a:lnTo>
                      <a:pt x="3149" y="1839"/>
                    </a:lnTo>
                    <a:lnTo>
                      <a:pt x="3140" y="1849"/>
                    </a:lnTo>
                    <a:lnTo>
                      <a:pt x="3093" y="1886"/>
                    </a:lnTo>
                    <a:lnTo>
                      <a:pt x="3055" y="1924"/>
                    </a:lnTo>
                    <a:lnTo>
                      <a:pt x="2961" y="1980"/>
                    </a:lnTo>
                    <a:lnTo>
                      <a:pt x="2867" y="2037"/>
                    </a:lnTo>
                    <a:lnTo>
                      <a:pt x="2781" y="2103"/>
                    </a:lnTo>
                    <a:lnTo>
                      <a:pt x="2329" y="2405"/>
                    </a:lnTo>
                    <a:lnTo>
                      <a:pt x="1877" y="2698"/>
                    </a:lnTo>
                    <a:lnTo>
                      <a:pt x="1744" y="2782"/>
                    </a:lnTo>
                    <a:lnTo>
                      <a:pt x="1679" y="2829"/>
                    </a:lnTo>
                    <a:lnTo>
                      <a:pt x="1603" y="2867"/>
                    </a:lnTo>
                    <a:lnTo>
                      <a:pt x="1292" y="2763"/>
                    </a:lnTo>
                    <a:lnTo>
                      <a:pt x="971" y="2651"/>
                    </a:lnTo>
                    <a:lnTo>
                      <a:pt x="857" y="2612"/>
                    </a:lnTo>
                    <a:lnTo>
                      <a:pt x="736" y="2575"/>
                    </a:lnTo>
                    <a:lnTo>
                      <a:pt x="622" y="2537"/>
                    </a:lnTo>
                    <a:lnTo>
                      <a:pt x="509" y="2490"/>
                    </a:lnTo>
                    <a:lnTo>
                      <a:pt x="415" y="2471"/>
                    </a:lnTo>
                    <a:lnTo>
                      <a:pt x="368" y="2452"/>
                    </a:lnTo>
                    <a:lnTo>
                      <a:pt x="329" y="2434"/>
                    </a:lnTo>
                    <a:lnTo>
                      <a:pt x="321" y="2387"/>
                    </a:lnTo>
                    <a:lnTo>
                      <a:pt x="311" y="2340"/>
                    </a:lnTo>
                    <a:lnTo>
                      <a:pt x="264" y="2047"/>
                    </a:lnTo>
                    <a:lnTo>
                      <a:pt x="217" y="1755"/>
                    </a:lnTo>
                    <a:lnTo>
                      <a:pt x="188" y="1604"/>
                    </a:lnTo>
                    <a:lnTo>
                      <a:pt x="170" y="1462"/>
                    </a:lnTo>
                    <a:lnTo>
                      <a:pt x="160" y="1415"/>
                    </a:lnTo>
                    <a:lnTo>
                      <a:pt x="151" y="1358"/>
                    </a:lnTo>
                    <a:lnTo>
                      <a:pt x="151" y="1301"/>
                    </a:lnTo>
                    <a:lnTo>
                      <a:pt x="131" y="1246"/>
                    </a:lnTo>
                    <a:lnTo>
                      <a:pt x="75" y="1226"/>
                    </a:lnTo>
                    <a:lnTo>
                      <a:pt x="9" y="1207"/>
                    </a:lnTo>
                    <a:lnTo>
                      <a:pt x="0" y="1198"/>
                    </a:lnTo>
                    <a:lnTo>
                      <a:pt x="0" y="1189"/>
                    </a:lnTo>
                    <a:lnTo>
                      <a:pt x="0" y="1179"/>
                    </a:lnTo>
                    <a:lnTo>
                      <a:pt x="0" y="1160"/>
                    </a:lnTo>
                    <a:lnTo>
                      <a:pt x="0" y="1009"/>
                    </a:lnTo>
                    <a:lnTo>
                      <a:pt x="348" y="812"/>
                    </a:lnTo>
                    <a:lnTo>
                      <a:pt x="528" y="718"/>
                    </a:lnTo>
                    <a:lnTo>
                      <a:pt x="716" y="6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6">
                <a:extLst>
                  <a:ext uri="{FF2B5EF4-FFF2-40B4-BE49-F238E27FC236}">
                    <a16:creationId xmlns:a16="http://schemas.microsoft.com/office/drawing/2014/main" id="{1C4F85EA-4EDC-46C2-8AE3-34EA0BB1DE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7" y="879"/>
                <a:ext cx="434" cy="175"/>
              </a:xfrm>
              <a:custGeom>
                <a:avLst/>
                <a:gdLst>
                  <a:gd name="T0" fmla="*/ 5 w 1736"/>
                  <a:gd name="T1" fmla="*/ 0 h 698"/>
                  <a:gd name="T2" fmla="*/ 31 w 1736"/>
                  <a:gd name="T3" fmla="*/ 7 h 698"/>
                  <a:gd name="T4" fmla="*/ 59 w 1736"/>
                  <a:gd name="T5" fmla="*/ 14 h 698"/>
                  <a:gd name="T6" fmla="*/ 85 w 1736"/>
                  <a:gd name="T7" fmla="*/ 21 h 698"/>
                  <a:gd name="T8" fmla="*/ 111 w 1736"/>
                  <a:gd name="T9" fmla="*/ 33 h 698"/>
                  <a:gd name="T10" fmla="*/ 144 w 1736"/>
                  <a:gd name="T11" fmla="*/ 43 h 698"/>
                  <a:gd name="T12" fmla="*/ 175 w 1736"/>
                  <a:gd name="T13" fmla="*/ 57 h 698"/>
                  <a:gd name="T14" fmla="*/ 205 w 1736"/>
                  <a:gd name="T15" fmla="*/ 69 h 698"/>
                  <a:gd name="T16" fmla="*/ 238 w 1736"/>
                  <a:gd name="T17" fmla="*/ 78 h 698"/>
                  <a:gd name="T18" fmla="*/ 314 w 1736"/>
                  <a:gd name="T19" fmla="*/ 102 h 698"/>
                  <a:gd name="T20" fmla="*/ 392 w 1736"/>
                  <a:gd name="T21" fmla="*/ 125 h 698"/>
                  <a:gd name="T22" fmla="*/ 401 w 1736"/>
                  <a:gd name="T23" fmla="*/ 128 h 698"/>
                  <a:gd name="T24" fmla="*/ 413 w 1736"/>
                  <a:gd name="T25" fmla="*/ 130 h 698"/>
                  <a:gd name="T26" fmla="*/ 434 w 1736"/>
                  <a:gd name="T27" fmla="*/ 137 h 698"/>
                  <a:gd name="T28" fmla="*/ 434 w 1736"/>
                  <a:gd name="T29" fmla="*/ 140 h 698"/>
                  <a:gd name="T30" fmla="*/ 434 w 1736"/>
                  <a:gd name="T31" fmla="*/ 158 h 698"/>
                  <a:gd name="T32" fmla="*/ 432 w 1736"/>
                  <a:gd name="T33" fmla="*/ 175 h 698"/>
                  <a:gd name="T34" fmla="*/ 385 w 1736"/>
                  <a:gd name="T35" fmla="*/ 161 h 698"/>
                  <a:gd name="T36" fmla="*/ 338 w 1736"/>
                  <a:gd name="T37" fmla="*/ 144 h 698"/>
                  <a:gd name="T38" fmla="*/ 234 w 1736"/>
                  <a:gd name="T39" fmla="*/ 109 h 698"/>
                  <a:gd name="T40" fmla="*/ 130 w 1736"/>
                  <a:gd name="T41" fmla="*/ 78 h 698"/>
                  <a:gd name="T42" fmla="*/ 116 w 1736"/>
                  <a:gd name="T43" fmla="*/ 71 h 698"/>
                  <a:gd name="T44" fmla="*/ 104 w 1736"/>
                  <a:gd name="T45" fmla="*/ 66 h 698"/>
                  <a:gd name="T46" fmla="*/ 73 w 1736"/>
                  <a:gd name="T47" fmla="*/ 59 h 698"/>
                  <a:gd name="T48" fmla="*/ 45 w 1736"/>
                  <a:gd name="T49" fmla="*/ 50 h 698"/>
                  <a:gd name="T50" fmla="*/ 31 w 1736"/>
                  <a:gd name="T51" fmla="*/ 45 h 698"/>
                  <a:gd name="T52" fmla="*/ 17 w 1736"/>
                  <a:gd name="T53" fmla="*/ 40 h 698"/>
                  <a:gd name="T54" fmla="*/ 3 w 1736"/>
                  <a:gd name="T55" fmla="*/ 36 h 698"/>
                  <a:gd name="T56" fmla="*/ 0 w 1736"/>
                  <a:gd name="T57" fmla="*/ 26 h 698"/>
                  <a:gd name="T58" fmla="*/ 3 w 1736"/>
                  <a:gd name="T59" fmla="*/ 17 h 698"/>
                  <a:gd name="T60" fmla="*/ 5 w 1736"/>
                  <a:gd name="T61" fmla="*/ 0 h 698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736" h="698">
                    <a:moveTo>
                      <a:pt x="19" y="0"/>
                    </a:moveTo>
                    <a:lnTo>
                      <a:pt x="123" y="29"/>
                    </a:lnTo>
                    <a:lnTo>
                      <a:pt x="236" y="57"/>
                    </a:lnTo>
                    <a:lnTo>
                      <a:pt x="340" y="85"/>
                    </a:lnTo>
                    <a:lnTo>
                      <a:pt x="444" y="132"/>
                    </a:lnTo>
                    <a:lnTo>
                      <a:pt x="575" y="170"/>
                    </a:lnTo>
                    <a:lnTo>
                      <a:pt x="698" y="227"/>
                    </a:lnTo>
                    <a:lnTo>
                      <a:pt x="821" y="274"/>
                    </a:lnTo>
                    <a:lnTo>
                      <a:pt x="953" y="311"/>
                    </a:lnTo>
                    <a:lnTo>
                      <a:pt x="1254" y="406"/>
                    </a:lnTo>
                    <a:lnTo>
                      <a:pt x="1566" y="500"/>
                    </a:lnTo>
                    <a:lnTo>
                      <a:pt x="1604" y="510"/>
                    </a:lnTo>
                    <a:lnTo>
                      <a:pt x="1651" y="518"/>
                    </a:lnTo>
                    <a:lnTo>
                      <a:pt x="1736" y="547"/>
                    </a:lnTo>
                    <a:lnTo>
                      <a:pt x="1736" y="557"/>
                    </a:lnTo>
                    <a:lnTo>
                      <a:pt x="1736" y="632"/>
                    </a:lnTo>
                    <a:lnTo>
                      <a:pt x="1726" y="698"/>
                    </a:lnTo>
                    <a:lnTo>
                      <a:pt x="1538" y="641"/>
                    </a:lnTo>
                    <a:lnTo>
                      <a:pt x="1350" y="575"/>
                    </a:lnTo>
                    <a:lnTo>
                      <a:pt x="934" y="434"/>
                    </a:lnTo>
                    <a:lnTo>
                      <a:pt x="519" y="311"/>
                    </a:lnTo>
                    <a:lnTo>
                      <a:pt x="463" y="283"/>
                    </a:lnTo>
                    <a:lnTo>
                      <a:pt x="415" y="264"/>
                    </a:lnTo>
                    <a:lnTo>
                      <a:pt x="293" y="236"/>
                    </a:lnTo>
                    <a:lnTo>
                      <a:pt x="180" y="199"/>
                    </a:lnTo>
                    <a:lnTo>
                      <a:pt x="123" y="179"/>
                    </a:lnTo>
                    <a:lnTo>
                      <a:pt x="66" y="160"/>
                    </a:lnTo>
                    <a:lnTo>
                      <a:pt x="10" y="142"/>
                    </a:lnTo>
                    <a:lnTo>
                      <a:pt x="0" y="104"/>
                    </a:lnTo>
                    <a:lnTo>
                      <a:pt x="10" y="66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CA71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7">
                <a:extLst>
                  <a:ext uri="{FF2B5EF4-FFF2-40B4-BE49-F238E27FC236}">
                    <a16:creationId xmlns:a16="http://schemas.microsoft.com/office/drawing/2014/main" id="{6234A87D-808B-4E97-8A8F-04F54F8748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2" y="933"/>
                <a:ext cx="370" cy="394"/>
              </a:xfrm>
              <a:custGeom>
                <a:avLst/>
                <a:gdLst>
                  <a:gd name="T0" fmla="*/ 191 w 1480"/>
                  <a:gd name="T1" fmla="*/ 59 h 1575"/>
                  <a:gd name="T2" fmla="*/ 212 w 1480"/>
                  <a:gd name="T3" fmla="*/ 69 h 1575"/>
                  <a:gd name="T4" fmla="*/ 236 w 1480"/>
                  <a:gd name="T5" fmla="*/ 73 h 1575"/>
                  <a:gd name="T6" fmla="*/ 260 w 1480"/>
                  <a:gd name="T7" fmla="*/ 80 h 1575"/>
                  <a:gd name="T8" fmla="*/ 271 w 1480"/>
                  <a:gd name="T9" fmla="*/ 85 h 1575"/>
                  <a:gd name="T10" fmla="*/ 281 w 1480"/>
                  <a:gd name="T11" fmla="*/ 92 h 1575"/>
                  <a:gd name="T12" fmla="*/ 304 w 1480"/>
                  <a:gd name="T13" fmla="*/ 99 h 1575"/>
                  <a:gd name="T14" fmla="*/ 326 w 1480"/>
                  <a:gd name="T15" fmla="*/ 106 h 1575"/>
                  <a:gd name="T16" fmla="*/ 370 w 1480"/>
                  <a:gd name="T17" fmla="*/ 120 h 1575"/>
                  <a:gd name="T18" fmla="*/ 368 w 1480"/>
                  <a:gd name="T19" fmla="*/ 123 h 1575"/>
                  <a:gd name="T20" fmla="*/ 370 w 1480"/>
                  <a:gd name="T21" fmla="*/ 127 h 1575"/>
                  <a:gd name="T22" fmla="*/ 368 w 1480"/>
                  <a:gd name="T23" fmla="*/ 132 h 1575"/>
                  <a:gd name="T24" fmla="*/ 368 w 1480"/>
                  <a:gd name="T25" fmla="*/ 139 h 1575"/>
                  <a:gd name="T26" fmla="*/ 368 w 1480"/>
                  <a:gd name="T27" fmla="*/ 144 h 1575"/>
                  <a:gd name="T28" fmla="*/ 366 w 1480"/>
                  <a:gd name="T29" fmla="*/ 205 h 1575"/>
                  <a:gd name="T30" fmla="*/ 363 w 1480"/>
                  <a:gd name="T31" fmla="*/ 264 h 1575"/>
                  <a:gd name="T32" fmla="*/ 363 w 1480"/>
                  <a:gd name="T33" fmla="*/ 382 h 1575"/>
                  <a:gd name="T34" fmla="*/ 361 w 1480"/>
                  <a:gd name="T35" fmla="*/ 394 h 1575"/>
                  <a:gd name="T36" fmla="*/ 330 w 1480"/>
                  <a:gd name="T37" fmla="*/ 387 h 1575"/>
                  <a:gd name="T38" fmla="*/ 302 w 1480"/>
                  <a:gd name="T39" fmla="*/ 377 h 1575"/>
                  <a:gd name="T40" fmla="*/ 248 w 1480"/>
                  <a:gd name="T41" fmla="*/ 359 h 1575"/>
                  <a:gd name="T42" fmla="*/ 191 w 1480"/>
                  <a:gd name="T43" fmla="*/ 337 h 1575"/>
                  <a:gd name="T44" fmla="*/ 163 w 1480"/>
                  <a:gd name="T45" fmla="*/ 328 h 1575"/>
                  <a:gd name="T46" fmla="*/ 134 w 1480"/>
                  <a:gd name="T47" fmla="*/ 321 h 1575"/>
                  <a:gd name="T48" fmla="*/ 130 w 1480"/>
                  <a:gd name="T49" fmla="*/ 316 h 1575"/>
                  <a:gd name="T50" fmla="*/ 125 w 1480"/>
                  <a:gd name="T51" fmla="*/ 314 h 1575"/>
                  <a:gd name="T52" fmla="*/ 113 w 1480"/>
                  <a:gd name="T53" fmla="*/ 311 h 1575"/>
                  <a:gd name="T54" fmla="*/ 101 w 1480"/>
                  <a:gd name="T55" fmla="*/ 309 h 1575"/>
                  <a:gd name="T56" fmla="*/ 97 w 1480"/>
                  <a:gd name="T57" fmla="*/ 307 h 1575"/>
                  <a:gd name="T58" fmla="*/ 94 w 1480"/>
                  <a:gd name="T59" fmla="*/ 304 h 1575"/>
                  <a:gd name="T60" fmla="*/ 78 w 1480"/>
                  <a:gd name="T61" fmla="*/ 299 h 1575"/>
                  <a:gd name="T62" fmla="*/ 64 w 1480"/>
                  <a:gd name="T63" fmla="*/ 295 h 1575"/>
                  <a:gd name="T64" fmla="*/ 57 w 1480"/>
                  <a:gd name="T65" fmla="*/ 293 h 1575"/>
                  <a:gd name="T66" fmla="*/ 52 w 1480"/>
                  <a:gd name="T67" fmla="*/ 290 h 1575"/>
                  <a:gd name="T68" fmla="*/ 47 w 1480"/>
                  <a:gd name="T69" fmla="*/ 283 h 1575"/>
                  <a:gd name="T70" fmla="*/ 45 w 1480"/>
                  <a:gd name="T71" fmla="*/ 276 h 1575"/>
                  <a:gd name="T72" fmla="*/ 31 w 1480"/>
                  <a:gd name="T73" fmla="*/ 184 h 1575"/>
                  <a:gd name="T74" fmla="*/ 14 w 1480"/>
                  <a:gd name="T75" fmla="*/ 92 h 1575"/>
                  <a:gd name="T76" fmla="*/ 12 w 1480"/>
                  <a:gd name="T77" fmla="*/ 73 h 1575"/>
                  <a:gd name="T78" fmla="*/ 7 w 1480"/>
                  <a:gd name="T79" fmla="*/ 52 h 1575"/>
                  <a:gd name="T80" fmla="*/ 7 w 1480"/>
                  <a:gd name="T81" fmla="*/ 40 h 1575"/>
                  <a:gd name="T82" fmla="*/ 5 w 1480"/>
                  <a:gd name="T83" fmla="*/ 26 h 1575"/>
                  <a:gd name="T84" fmla="*/ 0 w 1480"/>
                  <a:gd name="T85" fmla="*/ 0 h 1575"/>
                  <a:gd name="T86" fmla="*/ 47 w 1480"/>
                  <a:gd name="T87" fmla="*/ 14 h 1575"/>
                  <a:gd name="T88" fmla="*/ 94 w 1480"/>
                  <a:gd name="T89" fmla="*/ 28 h 1575"/>
                  <a:gd name="T90" fmla="*/ 142 w 1480"/>
                  <a:gd name="T91" fmla="*/ 45 h 1575"/>
                  <a:gd name="T92" fmla="*/ 191 w 1480"/>
                  <a:gd name="T93" fmla="*/ 59 h 157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480" h="1575">
                    <a:moveTo>
                      <a:pt x="764" y="236"/>
                    </a:moveTo>
                    <a:lnTo>
                      <a:pt x="848" y="274"/>
                    </a:lnTo>
                    <a:lnTo>
                      <a:pt x="943" y="293"/>
                    </a:lnTo>
                    <a:lnTo>
                      <a:pt x="1038" y="321"/>
                    </a:lnTo>
                    <a:lnTo>
                      <a:pt x="1085" y="340"/>
                    </a:lnTo>
                    <a:lnTo>
                      <a:pt x="1122" y="368"/>
                    </a:lnTo>
                    <a:lnTo>
                      <a:pt x="1216" y="397"/>
                    </a:lnTo>
                    <a:lnTo>
                      <a:pt x="1302" y="424"/>
                    </a:lnTo>
                    <a:lnTo>
                      <a:pt x="1480" y="481"/>
                    </a:lnTo>
                    <a:lnTo>
                      <a:pt x="1471" y="491"/>
                    </a:lnTo>
                    <a:lnTo>
                      <a:pt x="1480" y="509"/>
                    </a:lnTo>
                    <a:lnTo>
                      <a:pt x="1471" y="528"/>
                    </a:lnTo>
                    <a:lnTo>
                      <a:pt x="1471" y="556"/>
                    </a:lnTo>
                    <a:lnTo>
                      <a:pt x="1471" y="575"/>
                    </a:lnTo>
                    <a:lnTo>
                      <a:pt x="1462" y="820"/>
                    </a:lnTo>
                    <a:lnTo>
                      <a:pt x="1452" y="1056"/>
                    </a:lnTo>
                    <a:lnTo>
                      <a:pt x="1452" y="1528"/>
                    </a:lnTo>
                    <a:lnTo>
                      <a:pt x="1443" y="1575"/>
                    </a:lnTo>
                    <a:lnTo>
                      <a:pt x="1320" y="1546"/>
                    </a:lnTo>
                    <a:lnTo>
                      <a:pt x="1208" y="1509"/>
                    </a:lnTo>
                    <a:lnTo>
                      <a:pt x="990" y="1434"/>
                    </a:lnTo>
                    <a:lnTo>
                      <a:pt x="764" y="1348"/>
                    </a:lnTo>
                    <a:lnTo>
                      <a:pt x="650" y="1311"/>
                    </a:lnTo>
                    <a:lnTo>
                      <a:pt x="537" y="1283"/>
                    </a:lnTo>
                    <a:lnTo>
                      <a:pt x="519" y="1264"/>
                    </a:lnTo>
                    <a:lnTo>
                      <a:pt x="500" y="1254"/>
                    </a:lnTo>
                    <a:lnTo>
                      <a:pt x="453" y="1245"/>
                    </a:lnTo>
                    <a:lnTo>
                      <a:pt x="405" y="1235"/>
                    </a:lnTo>
                    <a:lnTo>
                      <a:pt x="386" y="1226"/>
                    </a:lnTo>
                    <a:lnTo>
                      <a:pt x="377" y="1217"/>
                    </a:lnTo>
                    <a:lnTo>
                      <a:pt x="311" y="1197"/>
                    </a:lnTo>
                    <a:lnTo>
                      <a:pt x="255" y="1179"/>
                    </a:lnTo>
                    <a:lnTo>
                      <a:pt x="226" y="1170"/>
                    </a:lnTo>
                    <a:lnTo>
                      <a:pt x="208" y="1160"/>
                    </a:lnTo>
                    <a:lnTo>
                      <a:pt x="188" y="1131"/>
                    </a:lnTo>
                    <a:lnTo>
                      <a:pt x="179" y="1103"/>
                    </a:lnTo>
                    <a:lnTo>
                      <a:pt x="122" y="736"/>
                    </a:lnTo>
                    <a:lnTo>
                      <a:pt x="57" y="368"/>
                    </a:lnTo>
                    <a:lnTo>
                      <a:pt x="47" y="293"/>
                    </a:lnTo>
                    <a:lnTo>
                      <a:pt x="28" y="207"/>
                    </a:lnTo>
                    <a:lnTo>
                      <a:pt x="28" y="160"/>
                    </a:lnTo>
                    <a:lnTo>
                      <a:pt x="18" y="104"/>
                    </a:lnTo>
                    <a:lnTo>
                      <a:pt x="0" y="0"/>
                    </a:lnTo>
                    <a:lnTo>
                      <a:pt x="188" y="57"/>
                    </a:lnTo>
                    <a:lnTo>
                      <a:pt x="377" y="113"/>
                    </a:lnTo>
                    <a:lnTo>
                      <a:pt x="566" y="180"/>
                    </a:lnTo>
                    <a:lnTo>
                      <a:pt x="764" y="236"/>
                    </a:lnTo>
                    <a:close/>
                  </a:path>
                </a:pathLst>
              </a:custGeom>
              <a:solidFill>
                <a:srgbClr val="CA71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8">
                <a:extLst>
                  <a:ext uri="{FF2B5EF4-FFF2-40B4-BE49-F238E27FC236}">
                    <a16:creationId xmlns:a16="http://schemas.microsoft.com/office/drawing/2014/main" id="{FCEBE438-2D73-493C-9F2C-326169EAC7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1" y="462"/>
                <a:ext cx="769" cy="505"/>
              </a:xfrm>
              <a:custGeom>
                <a:avLst/>
                <a:gdLst>
                  <a:gd name="T0" fmla="*/ 43 w 3075"/>
                  <a:gd name="T1" fmla="*/ 356 h 2018"/>
                  <a:gd name="T2" fmla="*/ 113 w 3075"/>
                  <a:gd name="T3" fmla="*/ 319 h 2018"/>
                  <a:gd name="T4" fmla="*/ 193 w 3075"/>
                  <a:gd name="T5" fmla="*/ 276 h 2018"/>
                  <a:gd name="T6" fmla="*/ 281 w 3075"/>
                  <a:gd name="T7" fmla="*/ 234 h 2018"/>
                  <a:gd name="T8" fmla="*/ 337 w 3075"/>
                  <a:gd name="T9" fmla="*/ 208 h 2018"/>
                  <a:gd name="T10" fmla="*/ 359 w 3075"/>
                  <a:gd name="T11" fmla="*/ 215 h 2018"/>
                  <a:gd name="T12" fmla="*/ 375 w 3075"/>
                  <a:gd name="T13" fmla="*/ 179 h 2018"/>
                  <a:gd name="T14" fmla="*/ 380 w 3075"/>
                  <a:gd name="T15" fmla="*/ 104 h 2018"/>
                  <a:gd name="T16" fmla="*/ 387 w 3075"/>
                  <a:gd name="T17" fmla="*/ 66 h 2018"/>
                  <a:gd name="T18" fmla="*/ 427 w 3075"/>
                  <a:gd name="T19" fmla="*/ 47 h 2018"/>
                  <a:gd name="T20" fmla="*/ 552 w 3075"/>
                  <a:gd name="T21" fmla="*/ 5 h 2018"/>
                  <a:gd name="T22" fmla="*/ 566 w 3075"/>
                  <a:gd name="T23" fmla="*/ 0 h 2018"/>
                  <a:gd name="T24" fmla="*/ 601 w 3075"/>
                  <a:gd name="T25" fmla="*/ 7 h 2018"/>
                  <a:gd name="T26" fmla="*/ 623 w 3075"/>
                  <a:gd name="T27" fmla="*/ 14 h 2018"/>
                  <a:gd name="T28" fmla="*/ 625 w 3075"/>
                  <a:gd name="T29" fmla="*/ 26 h 2018"/>
                  <a:gd name="T30" fmla="*/ 623 w 3075"/>
                  <a:gd name="T31" fmla="*/ 31 h 2018"/>
                  <a:gd name="T32" fmla="*/ 658 w 3075"/>
                  <a:gd name="T33" fmla="*/ 47 h 2018"/>
                  <a:gd name="T34" fmla="*/ 766 w 3075"/>
                  <a:gd name="T35" fmla="*/ 97 h 2018"/>
                  <a:gd name="T36" fmla="*/ 769 w 3075"/>
                  <a:gd name="T37" fmla="*/ 111 h 2018"/>
                  <a:gd name="T38" fmla="*/ 762 w 3075"/>
                  <a:gd name="T39" fmla="*/ 142 h 2018"/>
                  <a:gd name="T40" fmla="*/ 743 w 3075"/>
                  <a:gd name="T41" fmla="*/ 212 h 2018"/>
                  <a:gd name="T42" fmla="*/ 724 w 3075"/>
                  <a:gd name="T43" fmla="*/ 267 h 2018"/>
                  <a:gd name="T44" fmla="*/ 696 w 3075"/>
                  <a:gd name="T45" fmla="*/ 281 h 2018"/>
                  <a:gd name="T46" fmla="*/ 667 w 3075"/>
                  <a:gd name="T47" fmla="*/ 300 h 2018"/>
                  <a:gd name="T48" fmla="*/ 672 w 3075"/>
                  <a:gd name="T49" fmla="*/ 305 h 2018"/>
                  <a:gd name="T50" fmla="*/ 616 w 3075"/>
                  <a:gd name="T51" fmla="*/ 340 h 2018"/>
                  <a:gd name="T52" fmla="*/ 564 w 3075"/>
                  <a:gd name="T53" fmla="*/ 366 h 2018"/>
                  <a:gd name="T54" fmla="*/ 554 w 3075"/>
                  <a:gd name="T55" fmla="*/ 373 h 2018"/>
                  <a:gd name="T56" fmla="*/ 542 w 3075"/>
                  <a:gd name="T57" fmla="*/ 371 h 2018"/>
                  <a:gd name="T58" fmla="*/ 519 w 3075"/>
                  <a:gd name="T59" fmla="*/ 366 h 2018"/>
                  <a:gd name="T60" fmla="*/ 465 w 3075"/>
                  <a:gd name="T61" fmla="*/ 352 h 2018"/>
                  <a:gd name="T62" fmla="*/ 446 w 3075"/>
                  <a:gd name="T63" fmla="*/ 345 h 2018"/>
                  <a:gd name="T64" fmla="*/ 441 w 3075"/>
                  <a:gd name="T65" fmla="*/ 352 h 2018"/>
                  <a:gd name="T66" fmla="*/ 434 w 3075"/>
                  <a:gd name="T67" fmla="*/ 359 h 2018"/>
                  <a:gd name="T68" fmla="*/ 420 w 3075"/>
                  <a:gd name="T69" fmla="*/ 377 h 2018"/>
                  <a:gd name="T70" fmla="*/ 441 w 3075"/>
                  <a:gd name="T71" fmla="*/ 382 h 2018"/>
                  <a:gd name="T72" fmla="*/ 453 w 3075"/>
                  <a:gd name="T73" fmla="*/ 387 h 2018"/>
                  <a:gd name="T74" fmla="*/ 455 w 3075"/>
                  <a:gd name="T75" fmla="*/ 399 h 2018"/>
                  <a:gd name="T76" fmla="*/ 472 w 3075"/>
                  <a:gd name="T77" fmla="*/ 390 h 2018"/>
                  <a:gd name="T78" fmla="*/ 490 w 3075"/>
                  <a:gd name="T79" fmla="*/ 377 h 2018"/>
                  <a:gd name="T80" fmla="*/ 479 w 3075"/>
                  <a:gd name="T81" fmla="*/ 387 h 2018"/>
                  <a:gd name="T82" fmla="*/ 467 w 3075"/>
                  <a:gd name="T83" fmla="*/ 396 h 2018"/>
                  <a:gd name="T84" fmla="*/ 425 w 3075"/>
                  <a:gd name="T85" fmla="*/ 422 h 2018"/>
                  <a:gd name="T86" fmla="*/ 385 w 3075"/>
                  <a:gd name="T87" fmla="*/ 453 h 2018"/>
                  <a:gd name="T88" fmla="*/ 359 w 3075"/>
                  <a:gd name="T89" fmla="*/ 472 h 2018"/>
                  <a:gd name="T90" fmla="*/ 248 w 3075"/>
                  <a:gd name="T91" fmla="*/ 481 h 2018"/>
                  <a:gd name="T92" fmla="*/ 83 w 3075"/>
                  <a:gd name="T93" fmla="*/ 420 h 2018"/>
                  <a:gd name="T94" fmla="*/ 40 w 3075"/>
                  <a:gd name="T95" fmla="*/ 403 h 2018"/>
                  <a:gd name="T96" fmla="*/ 0 w 3075"/>
                  <a:gd name="T97" fmla="*/ 380 h 2018"/>
                  <a:gd name="T98" fmla="*/ 9 w 3075"/>
                  <a:gd name="T99" fmla="*/ 377 h 201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075" h="2018">
                    <a:moveTo>
                      <a:pt x="37" y="1508"/>
                    </a:moveTo>
                    <a:lnTo>
                      <a:pt x="170" y="1424"/>
                    </a:lnTo>
                    <a:lnTo>
                      <a:pt x="311" y="1349"/>
                    </a:lnTo>
                    <a:lnTo>
                      <a:pt x="452" y="1273"/>
                    </a:lnTo>
                    <a:lnTo>
                      <a:pt x="604" y="1197"/>
                    </a:lnTo>
                    <a:lnTo>
                      <a:pt x="773" y="1103"/>
                    </a:lnTo>
                    <a:lnTo>
                      <a:pt x="943" y="1019"/>
                    </a:lnTo>
                    <a:lnTo>
                      <a:pt x="1123" y="934"/>
                    </a:lnTo>
                    <a:lnTo>
                      <a:pt x="1301" y="831"/>
                    </a:lnTo>
                    <a:lnTo>
                      <a:pt x="1348" y="831"/>
                    </a:lnTo>
                    <a:lnTo>
                      <a:pt x="1386" y="849"/>
                    </a:lnTo>
                    <a:lnTo>
                      <a:pt x="1434" y="858"/>
                    </a:lnTo>
                    <a:lnTo>
                      <a:pt x="1481" y="868"/>
                    </a:lnTo>
                    <a:lnTo>
                      <a:pt x="1499" y="717"/>
                    </a:lnTo>
                    <a:lnTo>
                      <a:pt x="1499" y="566"/>
                    </a:lnTo>
                    <a:lnTo>
                      <a:pt x="1519" y="415"/>
                    </a:lnTo>
                    <a:lnTo>
                      <a:pt x="1528" y="340"/>
                    </a:lnTo>
                    <a:lnTo>
                      <a:pt x="1546" y="264"/>
                    </a:lnTo>
                    <a:lnTo>
                      <a:pt x="1622" y="217"/>
                    </a:lnTo>
                    <a:lnTo>
                      <a:pt x="1707" y="189"/>
                    </a:lnTo>
                    <a:lnTo>
                      <a:pt x="1867" y="123"/>
                    </a:lnTo>
                    <a:lnTo>
                      <a:pt x="2207" y="19"/>
                    </a:lnTo>
                    <a:lnTo>
                      <a:pt x="2235" y="9"/>
                    </a:lnTo>
                    <a:lnTo>
                      <a:pt x="2264" y="0"/>
                    </a:lnTo>
                    <a:lnTo>
                      <a:pt x="2339" y="9"/>
                    </a:lnTo>
                    <a:lnTo>
                      <a:pt x="2405" y="29"/>
                    </a:lnTo>
                    <a:lnTo>
                      <a:pt x="2480" y="48"/>
                    </a:lnTo>
                    <a:lnTo>
                      <a:pt x="2490" y="56"/>
                    </a:lnTo>
                    <a:lnTo>
                      <a:pt x="2499" y="66"/>
                    </a:lnTo>
                    <a:lnTo>
                      <a:pt x="2499" y="103"/>
                    </a:lnTo>
                    <a:lnTo>
                      <a:pt x="2490" y="113"/>
                    </a:lnTo>
                    <a:lnTo>
                      <a:pt x="2490" y="123"/>
                    </a:lnTo>
                    <a:lnTo>
                      <a:pt x="2480" y="132"/>
                    </a:lnTo>
                    <a:lnTo>
                      <a:pt x="2632" y="189"/>
                    </a:lnTo>
                    <a:lnTo>
                      <a:pt x="2773" y="255"/>
                    </a:lnTo>
                    <a:lnTo>
                      <a:pt x="3065" y="387"/>
                    </a:lnTo>
                    <a:lnTo>
                      <a:pt x="3075" y="415"/>
                    </a:lnTo>
                    <a:lnTo>
                      <a:pt x="3075" y="443"/>
                    </a:lnTo>
                    <a:lnTo>
                      <a:pt x="3065" y="510"/>
                    </a:lnTo>
                    <a:lnTo>
                      <a:pt x="3047" y="566"/>
                    </a:lnTo>
                    <a:lnTo>
                      <a:pt x="3037" y="632"/>
                    </a:lnTo>
                    <a:lnTo>
                      <a:pt x="2971" y="849"/>
                    </a:lnTo>
                    <a:lnTo>
                      <a:pt x="2905" y="1066"/>
                    </a:lnTo>
                    <a:lnTo>
                      <a:pt x="2896" y="1066"/>
                    </a:lnTo>
                    <a:lnTo>
                      <a:pt x="2839" y="1094"/>
                    </a:lnTo>
                    <a:lnTo>
                      <a:pt x="2783" y="1122"/>
                    </a:lnTo>
                    <a:lnTo>
                      <a:pt x="2669" y="1179"/>
                    </a:lnTo>
                    <a:lnTo>
                      <a:pt x="2669" y="1197"/>
                    </a:lnTo>
                    <a:lnTo>
                      <a:pt x="2679" y="1207"/>
                    </a:lnTo>
                    <a:lnTo>
                      <a:pt x="2689" y="1217"/>
                    </a:lnTo>
                    <a:lnTo>
                      <a:pt x="2679" y="1236"/>
                    </a:lnTo>
                    <a:lnTo>
                      <a:pt x="2462" y="1358"/>
                    </a:lnTo>
                    <a:lnTo>
                      <a:pt x="2358" y="1414"/>
                    </a:lnTo>
                    <a:lnTo>
                      <a:pt x="2254" y="1461"/>
                    </a:lnTo>
                    <a:lnTo>
                      <a:pt x="2235" y="1481"/>
                    </a:lnTo>
                    <a:lnTo>
                      <a:pt x="2217" y="1490"/>
                    </a:lnTo>
                    <a:lnTo>
                      <a:pt x="2188" y="1490"/>
                    </a:lnTo>
                    <a:lnTo>
                      <a:pt x="2169" y="1481"/>
                    </a:lnTo>
                    <a:lnTo>
                      <a:pt x="2122" y="1471"/>
                    </a:lnTo>
                    <a:lnTo>
                      <a:pt x="2075" y="1461"/>
                    </a:lnTo>
                    <a:lnTo>
                      <a:pt x="1933" y="1414"/>
                    </a:lnTo>
                    <a:lnTo>
                      <a:pt x="1858" y="1405"/>
                    </a:lnTo>
                    <a:lnTo>
                      <a:pt x="1792" y="1396"/>
                    </a:lnTo>
                    <a:lnTo>
                      <a:pt x="1783" y="1377"/>
                    </a:lnTo>
                    <a:lnTo>
                      <a:pt x="1763" y="1387"/>
                    </a:lnTo>
                    <a:lnTo>
                      <a:pt x="1763" y="1405"/>
                    </a:lnTo>
                    <a:lnTo>
                      <a:pt x="1754" y="1424"/>
                    </a:lnTo>
                    <a:lnTo>
                      <a:pt x="1736" y="1434"/>
                    </a:lnTo>
                    <a:lnTo>
                      <a:pt x="1707" y="1471"/>
                    </a:lnTo>
                    <a:lnTo>
                      <a:pt x="1679" y="1508"/>
                    </a:lnTo>
                    <a:lnTo>
                      <a:pt x="1716" y="1518"/>
                    </a:lnTo>
                    <a:lnTo>
                      <a:pt x="1763" y="1528"/>
                    </a:lnTo>
                    <a:lnTo>
                      <a:pt x="1792" y="1537"/>
                    </a:lnTo>
                    <a:lnTo>
                      <a:pt x="1810" y="1547"/>
                    </a:lnTo>
                    <a:lnTo>
                      <a:pt x="1820" y="1565"/>
                    </a:lnTo>
                    <a:lnTo>
                      <a:pt x="1820" y="1594"/>
                    </a:lnTo>
                    <a:lnTo>
                      <a:pt x="1858" y="1575"/>
                    </a:lnTo>
                    <a:lnTo>
                      <a:pt x="1886" y="1557"/>
                    </a:lnTo>
                    <a:lnTo>
                      <a:pt x="1943" y="1508"/>
                    </a:lnTo>
                    <a:lnTo>
                      <a:pt x="1961" y="1508"/>
                    </a:lnTo>
                    <a:lnTo>
                      <a:pt x="1943" y="1528"/>
                    </a:lnTo>
                    <a:lnTo>
                      <a:pt x="1914" y="1547"/>
                    </a:lnTo>
                    <a:lnTo>
                      <a:pt x="1886" y="1565"/>
                    </a:lnTo>
                    <a:lnTo>
                      <a:pt x="1867" y="1584"/>
                    </a:lnTo>
                    <a:lnTo>
                      <a:pt x="1783" y="1641"/>
                    </a:lnTo>
                    <a:lnTo>
                      <a:pt x="1698" y="1688"/>
                    </a:lnTo>
                    <a:lnTo>
                      <a:pt x="1613" y="1745"/>
                    </a:lnTo>
                    <a:lnTo>
                      <a:pt x="1538" y="1811"/>
                    </a:lnTo>
                    <a:lnTo>
                      <a:pt x="1481" y="1848"/>
                    </a:lnTo>
                    <a:lnTo>
                      <a:pt x="1434" y="1886"/>
                    </a:lnTo>
                    <a:lnTo>
                      <a:pt x="1235" y="2018"/>
                    </a:lnTo>
                    <a:lnTo>
                      <a:pt x="990" y="1923"/>
                    </a:lnTo>
                    <a:lnTo>
                      <a:pt x="745" y="1829"/>
                    </a:lnTo>
                    <a:lnTo>
                      <a:pt x="330" y="1678"/>
                    </a:lnTo>
                    <a:lnTo>
                      <a:pt x="236" y="1641"/>
                    </a:lnTo>
                    <a:lnTo>
                      <a:pt x="160" y="1612"/>
                    </a:lnTo>
                    <a:lnTo>
                      <a:pt x="0" y="1528"/>
                    </a:lnTo>
                    <a:lnTo>
                      <a:pt x="0" y="1518"/>
                    </a:lnTo>
                    <a:lnTo>
                      <a:pt x="9" y="1508"/>
                    </a:lnTo>
                    <a:lnTo>
                      <a:pt x="37" y="150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9">
                <a:extLst>
                  <a:ext uri="{FF2B5EF4-FFF2-40B4-BE49-F238E27FC236}">
                    <a16:creationId xmlns:a16="http://schemas.microsoft.com/office/drawing/2014/main" id="{34340297-F96A-4B25-B7FA-AB76B03CF4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1" y="825"/>
                <a:ext cx="30" cy="33"/>
              </a:xfrm>
              <a:custGeom>
                <a:avLst/>
                <a:gdLst>
                  <a:gd name="T0" fmla="*/ 28 w 123"/>
                  <a:gd name="T1" fmla="*/ 0 h 131"/>
                  <a:gd name="T2" fmla="*/ 30 w 123"/>
                  <a:gd name="T3" fmla="*/ 9 h 131"/>
                  <a:gd name="T4" fmla="*/ 30 w 123"/>
                  <a:gd name="T5" fmla="*/ 16 h 131"/>
                  <a:gd name="T6" fmla="*/ 30 w 123"/>
                  <a:gd name="T7" fmla="*/ 26 h 131"/>
                  <a:gd name="T8" fmla="*/ 30 w 123"/>
                  <a:gd name="T9" fmla="*/ 33 h 131"/>
                  <a:gd name="T10" fmla="*/ 14 w 123"/>
                  <a:gd name="T11" fmla="*/ 28 h 131"/>
                  <a:gd name="T12" fmla="*/ 0 w 123"/>
                  <a:gd name="T13" fmla="*/ 19 h 131"/>
                  <a:gd name="T14" fmla="*/ 14 w 123"/>
                  <a:gd name="T15" fmla="*/ 9 h 131"/>
                  <a:gd name="T16" fmla="*/ 28 w 123"/>
                  <a:gd name="T17" fmla="*/ 0 h 1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3" h="131">
                    <a:moveTo>
                      <a:pt x="114" y="0"/>
                    </a:moveTo>
                    <a:lnTo>
                      <a:pt x="123" y="37"/>
                    </a:lnTo>
                    <a:lnTo>
                      <a:pt x="123" y="65"/>
                    </a:lnTo>
                    <a:lnTo>
                      <a:pt x="123" y="104"/>
                    </a:lnTo>
                    <a:lnTo>
                      <a:pt x="123" y="131"/>
                    </a:lnTo>
                    <a:lnTo>
                      <a:pt x="57" y="112"/>
                    </a:lnTo>
                    <a:lnTo>
                      <a:pt x="0" y="75"/>
                    </a:lnTo>
                    <a:lnTo>
                      <a:pt x="57" y="37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A7BD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10">
                <a:extLst>
                  <a:ext uri="{FF2B5EF4-FFF2-40B4-BE49-F238E27FC236}">
                    <a16:creationId xmlns:a16="http://schemas.microsoft.com/office/drawing/2014/main" id="{8C0AF0F5-AB57-4F0F-AE78-F2852BF4DC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6" y="686"/>
                <a:ext cx="351" cy="259"/>
              </a:xfrm>
              <a:custGeom>
                <a:avLst/>
                <a:gdLst>
                  <a:gd name="T0" fmla="*/ 33 w 1405"/>
                  <a:gd name="T1" fmla="*/ 118 h 1037"/>
                  <a:gd name="T2" fmla="*/ 101 w 1405"/>
                  <a:gd name="T3" fmla="*/ 82 h 1037"/>
                  <a:gd name="T4" fmla="*/ 172 w 1405"/>
                  <a:gd name="T5" fmla="*/ 45 h 1037"/>
                  <a:gd name="T6" fmla="*/ 191 w 1405"/>
                  <a:gd name="T7" fmla="*/ 38 h 1037"/>
                  <a:gd name="T8" fmla="*/ 210 w 1405"/>
                  <a:gd name="T9" fmla="*/ 28 h 1037"/>
                  <a:gd name="T10" fmla="*/ 245 w 1405"/>
                  <a:gd name="T11" fmla="*/ 7 h 1037"/>
                  <a:gd name="T12" fmla="*/ 316 w 1405"/>
                  <a:gd name="T13" fmla="*/ 2 h 1037"/>
                  <a:gd name="T14" fmla="*/ 318 w 1405"/>
                  <a:gd name="T15" fmla="*/ 0 h 1037"/>
                  <a:gd name="T16" fmla="*/ 320 w 1405"/>
                  <a:gd name="T17" fmla="*/ 0 h 1037"/>
                  <a:gd name="T18" fmla="*/ 325 w 1405"/>
                  <a:gd name="T19" fmla="*/ 2 h 1037"/>
                  <a:gd name="T20" fmla="*/ 325 w 1405"/>
                  <a:gd name="T21" fmla="*/ 19 h 1037"/>
                  <a:gd name="T22" fmla="*/ 327 w 1405"/>
                  <a:gd name="T23" fmla="*/ 33 h 1037"/>
                  <a:gd name="T24" fmla="*/ 332 w 1405"/>
                  <a:gd name="T25" fmla="*/ 49 h 1037"/>
                  <a:gd name="T26" fmla="*/ 332 w 1405"/>
                  <a:gd name="T27" fmla="*/ 66 h 1037"/>
                  <a:gd name="T28" fmla="*/ 337 w 1405"/>
                  <a:gd name="T29" fmla="*/ 85 h 1037"/>
                  <a:gd name="T30" fmla="*/ 341 w 1405"/>
                  <a:gd name="T31" fmla="*/ 94 h 1037"/>
                  <a:gd name="T32" fmla="*/ 346 w 1405"/>
                  <a:gd name="T33" fmla="*/ 104 h 1037"/>
                  <a:gd name="T34" fmla="*/ 351 w 1405"/>
                  <a:gd name="T35" fmla="*/ 104 h 1037"/>
                  <a:gd name="T36" fmla="*/ 306 w 1405"/>
                  <a:gd name="T37" fmla="*/ 167 h 1037"/>
                  <a:gd name="T38" fmla="*/ 287 w 1405"/>
                  <a:gd name="T39" fmla="*/ 179 h 1037"/>
                  <a:gd name="T40" fmla="*/ 266 w 1405"/>
                  <a:gd name="T41" fmla="*/ 191 h 1037"/>
                  <a:gd name="T42" fmla="*/ 264 w 1405"/>
                  <a:gd name="T43" fmla="*/ 198 h 1037"/>
                  <a:gd name="T44" fmla="*/ 262 w 1405"/>
                  <a:gd name="T45" fmla="*/ 203 h 1037"/>
                  <a:gd name="T46" fmla="*/ 259 w 1405"/>
                  <a:gd name="T47" fmla="*/ 207 h 1037"/>
                  <a:gd name="T48" fmla="*/ 262 w 1405"/>
                  <a:gd name="T49" fmla="*/ 212 h 1037"/>
                  <a:gd name="T50" fmla="*/ 278 w 1405"/>
                  <a:gd name="T51" fmla="*/ 214 h 1037"/>
                  <a:gd name="T52" fmla="*/ 294 w 1405"/>
                  <a:gd name="T53" fmla="*/ 219 h 1037"/>
                  <a:gd name="T54" fmla="*/ 311 w 1405"/>
                  <a:gd name="T55" fmla="*/ 221 h 1037"/>
                  <a:gd name="T56" fmla="*/ 318 w 1405"/>
                  <a:gd name="T57" fmla="*/ 226 h 1037"/>
                  <a:gd name="T58" fmla="*/ 325 w 1405"/>
                  <a:gd name="T59" fmla="*/ 231 h 1037"/>
                  <a:gd name="T60" fmla="*/ 309 w 1405"/>
                  <a:gd name="T61" fmla="*/ 245 h 1037"/>
                  <a:gd name="T62" fmla="*/ 290 w 1405"/>
                  <a:gd name="T63" fmla="*/ 245 h 1037"/>
                  <a:gd name="T64" fmla="*/ 268 w 1405"/>
                  <a:gd name="T65" fmla="*/ 247 h 1037"/>
                  <a:gd name="T66" fmla="*/ 231 w 1405"/>
                  <a:gd name="T67" fmla="*/ 255 h 1037"/>
                  <a:gd name="T68" fmla="*/ 224 w 1405"/>
                  <a:gd name="T69" fmla="*/ 259 h 1037"/>
                  <a:gd name="T70" fmla="*/ 4 w 1405"/>
                  <a:gd name="T71" fmla="*/ 177 h 1037"/>
                  <a:gd name="T72" fmla="*/ 0 w 1405"/>
                  <a:gd name="T73" fmla="*/ 170 h 1037"/>
                  <a:gd name="T74" fmla="*/ 2 w 1405"/>
                  <a:gd name="T75" fmla="*/ 155 h 1037"/>
                  <a:gd name="T76" fmla="*/ 0 w 1405"/>
                  <a:gd name="T77" fmla="*/ 139 h 1037"/>
                  <a:gd name="T78" fmla="*/ 7 w 1405"/>
                  <a:gd name="T79" fmla="*/ 132 h 1037"/>
                  <a:gd name="T80" fmla="*/ 14 w 1405"/>
                  <a:gd name="T81" fmla="*/ 127 h 1037"/>
                  <a:gd name="T82" fmla="*/ 23 w 1405"/>
                  <a:gd name="T83" fmla="*/ 125 h 1037"/>
                  <a:gd name="T84" fmla="*/ 33 w 1405"/>
                  <a:gd name="T85" fmla="*/ 118 h 103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405" h="1037">
                    <a:moveTo>
                      <a:pt x="131" y="471"/>
                    </a:moveTo>
                    <a:lnTo>
                      <a:pt x="405" y="330"/>
                    </a:lnTo>
                    <a:lnTo>
                      <a:pt x="687" y="179"/>
                    </a:lnTo>
                    <a:lnTo>
                      <a:pt x="763" y="151"/>
                    </a:lnTo>
                    <a:lnTo>
                      <a:pt x="839" y="113"/>
                    </a:lnTo>
                    <a:lnTo>
                      <a:pt x="980" y="29"/>
                    </a:lnTo>
                    <a:lnTo>
                      <a:pt x="1263" y="9"/>
                    </a:lnTo>
                    <a:lnTo>
                      <a:pt x="1272" y="0"/>
                    </a:lnTo>
                    <a:lnTo>
                      <a:pt x="1282" y="0"/>
                    </a:lnTo>
                    <a:lnTo>
                      <a:pt x="1301" y="9"/>
                    </a:lnTo>
                    <a:lnTo>
                      <a:pt x="1301" y="76"/>
                    </a:lnTo>
                    <a:lnTo>
                      <a:pt x="1310" y="132"/>
                    </a:lnTo>
                    <a:lnTo>
                      <a:pt x="1329" y="198"/>
                    </a:lnTo>
                    <a:lnTo>
                      <a:pt x="1329" y="264"/>
                    </a:lnTo>
                    <a:lnTo>
                      <a:pt x="1348" y="340"/>
                    </a:lnTo>
                    <a:lnTo>
                      <a:pt x="1366" y="377"/>
                    </a:lnTo>
                    <a:lnTo>
                      <a:pt x="1386" y="415"/>
                    </a:lnTo>
                    <a:lnTo>
                      <a:pt x="1405" y="415"/>
                    </a:lnTo>
                    <a:lnTo>
                      <a:pt x="1225" y="669"/>
                    </a:lnTo>
                    <a:lnTo>
                      <a:pt x="1150" y="716"/>
                    </a:lnTo>
                    <a:lnTo>
                      <a:pt x="1065" y="764"/>
                    </a:lnTo>
                    <a:lnTo>
                      <a:pt x="1055" y="792"/>
                    </a:lnTo>
                    <a:lnTo>
                      <a:pt x="1047" y="811"/>
                    </a:lnTo>
                    <a:lnTo>
                      <a:pt x="1037" y="830"/>
                    </a:lnTo>
                    <a:lnTo>
                      <a:pt x="1047" y="849"/>
                    </a:lnTo>
                    <a:lnTo>
                      <a:pt x="1112" y="858"/>
                    </a:lnTo>
                    <a:lnTo>
                      <a:pt x="1178" y="877"/>
                    </a:lnTo>
                    <a:lnTo>
                      <a:pt x="1244" y="886"/>
                    </a:lnTo>
                    <a:lnTo>
                      <a:pt x="1272" y="905"/>
                    </a:lnTo>
                    <a:lnTo>
                      <a:pt x="1301" y="924"/>
                    </a:lnTo>
                    <a:lnTo>
                      <a:pt x="1235" y="980"/>
                    </a:lnTo>
                    <a:lnTo>
                      <a:pt x="1159" y="980"/>
                    </a:lnTo>
                    <a:lnTo>
                      <a:pt x="1074" y="990"/>
                    </a:lnTo>
                    <a:lnTo>
                      <a:pt x="924" y="1019"/>
                    </a:lnTo>
                    <a:lnTo>
                      <a:pt x="895" y="1037"/>
                    </a:lnTo>
                    <a:lnTo>
                      <a:pt x="18" y="708"/>
                    </a:lnTo>
                    <a:lnTo>
                      <a:pt x="0" y="679"/>
                    </a:lnTo>
                    <a:lnTo>
                      <a:pt x="8" y="622"/>
                    </a:lnTo>
                    <a:lnTo>
                      <a:pt x="0" y="557"/>
                    </a:lnTo>
                    <a:lnTo>
                      <a:pt x="27" y="528"/>
                    </a:lnTo>
                    <a:lnTo>
                      <a:pt x="56" y="509"/>
                    </a:lnTo>
                    <a:lnTo>
                      <a:pt x="94" y="500"/>
                    </a:lnTo>
                    <a:lnTo>
                      <a:pt x="131" y="471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11">
                <a:extLst>
                  <a:ext uri="{FF2B5EF4-FFF2-40B4-BE49-F238E27FC236}">
                    <a16:creationId xmlns:a16="http://schemas.microsoft.com/office/drawing/2014/main" id="{F6BBEAAD-1A86-4CE9-9C4D-DC4DC23D37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0" y="733"/>
                <a:ext cx="252" cy="130"/>
              </a:xfrm>
              <a:custGeom>
                <a:avLst/>
                <a:gdLst>
                  <a:gd name="T0" fmla="*/ 23 w 1009"/>
                  <a:gd name="T1" fmla="*/ 59 h 519"/>
                  <a:gd name="T2" fmla="*/ 82 w 1009"/>
                  <a:gd name="T3" fmla="*/ 31 h 519"/>
                  <a:gd name="T4" fmla="*/ 111 w 1009"/>
                  <a:gd name="T5" fmla="*/ 16 h 519"/>
                  <a:gd name="T6" fmla="*/ 137 w 1009"/>
                  <a:gd name="T7" fmla="*/ 0 h 519"/>
                  <a:gd name="T8" fmla="*/ 193 w 1009"/>
                  <a:gd name="T9" fmla="*/ 5 h 519"/>
                  <a:gd name="T10" fmla="*/ 252 w 1009"/>
                  <a:gd name="T11" fmla="*/ 7 h 519"/>
                  <a:gd name="T12" fmla="*/ 250 w 1009"/>
                  <a:gd name="T13" fmla="*/ 16 h 519"/>
                  <a:gd name="T14" fmla="*/ 245 w 1009"/>
                  <a:gd name="T15" fmla="*/ 26 h 519"/>
                  <a:gd name="T16" fmla="*/ 243 w 1009"/>
                  <a:gd name="T17" fmla="*/ 35 h 519"/>
                  <a:gd name="T18" fmla="*/ 240 w 1009"/>
                  <a:gd name="T19" fmla="*/ 47 h 519"/>
                  <a:gd name="T20" fmla="*/ 207 w 1009"/>
                  <a:gd name="T21" fmla="*/ 61 h 519"/>
                  <a:gd name="T22" fmla="*/ 113 w 1009"/>
                  <a:gd name="T23" fmla="*/ 120 h 519"/>
                  <a:gd name="T24" fmla="*/ 111 w 1009"/>
                  <a:gd name="T25" fmla="*/ 125 h 519"/>
                  <a:gd name="T26" fmla="*/ 108 w 1009"/>
                  <a:gd name="T27" fmla="*/ 125 h 519"/>
                  <a:gd name="T28" fmla="*/ 106 w 1009"/>
                  <a:gd name="T29" fmla="*/ 125 h 519"/>
                  <a:gd name="T30" fmla="*/ 101 w 1009"/>
                  <a:gd name="T31" fmla="*/ 130 h 519"/>
                  <a:gd name="T32" fmla="*/ 52 w 1009"/>
                  <a:gd name="T33" fmla="*/ 111 h 519"/>
                  <a:gd name="T34" fmla="*/ 26 w 1009"/>
                  <a:gd name="T35" fmla="*/ 104 h 519"/>
                  <a:gd name="T36" fmla="*/ 0 w 1009"/>
                  <a:gd name="T37" fmla="*/ 92 h 519"/>
                  <a:gd name="T38" fmla="*/ 0 w 1009"/>
                  <a:gd name="T39" fmla="*/ 82 h 519"/>
                  <a:gd name="T40" fmla="*/ 0 w 1009"/>
                  <a:gd name="T41" fmla="*/ 73 h 519"/>
                  <a:gd name="T42" fmla="*/ 12 w 1009"/>
                  <a:gd name="T43" fmla="*/ 64 h 519"/>
                  <a:gd name="T44" fmla="*/ 23 w 1009"/>
                  <a:gd name="T45" fmla="*/ 59 h 51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009" h="519">
                    <a:moveTo>
                      <a:pt x="94" y="235"/>
                    </a:moveTo>
                    <a:lnTo>
                      <a:pt x="329" y="122"/>
                    </a:lnTo>
                    <a:lnTo>
                      <a:pt x="443" y="65"/>
                    </a:lnTo>
                    <a:lnTo>
                      <a:pt x="547" y="0"/>
                    </a:lnTo>
                    <a:lnTo>
                      <a:pt x="773" y="18"/>
                    </a:lnTo>
                    <a:lnTo>
                      <a:pt x="1009" y="28"/>
                    </a:lnTo>
                    <a:lnTo>
                      <a:pt x="1000" y="65"/>
                    </a:lnTo>
                    <a:lnTo>
                      <a:pt x="981" y="104"/>
                    </a:lnTo>
                    <a:lnTo>
                      <a:pt x="971" y="141"/>
                    </a:lnTo>
                    <a:lnTo>
                      <a:pt x="962" y="188"/>
                    </a:lnTo>
                    <a:lnTo>
                      <a:pt x="830" y="245"/>
                    </a:lnTo>
                    <a:lnTo>
                      <a:pt x="452" y="480"/>
                    </a:lnTo>
                    <a:lnTo>
                      <a:pt x="443" y="499"/>
                    </a:lnTo>
                    <a:lnTo>
                      <a:pt x="433" y="499"/>
                    </a:lnTo>
                    <a:lnTo>
                      <a:pt x="425" y="499"/>
                    </a:lnTo>
                    <a:lnTo>
                      <a:pt x="405" y="519"/>
                    </a:lnTo>
                    <a:lnTo>
                      <a:pt x="208" y="443"/>
                    </a:lnTo>
                    <a:lnTo>
                      <a:pt x="104" y="415"/>
                    </a:lnTo>
                    <a:lnTo>
                      <a:pt x="0" y="368"/>
                    </a:lnTo>
                    <a:lnTo>
                      <a:pt x="0" y="329"/>
                    </a:lnTo>
                    <a:lnTo>
                      <a:pt x="0" y="292"/>
                    </a:lnTo>
                    <a:lnTo>
                      <a:pt x="47" y="255"/>
                    </a:lnTo>
                    <a:lnTo>
                      <a:pt x="94" y="2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12">
                <a:extLst>
                  <a:ext uri="{FF2B5EF4-FFF2-40B4-BE49-F238E27FC236}">
                    <a16:creationId xmlns:a16="http://schemas.microsoft.com/office/drawing/2014/main" id="{F6EA1173-E1A4-492E-9585-C7E519A6B5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8" y="5"/>
                <a:ext cx="287" cy="292"/>
              </a:xfrm>
              <a:custGeom>
                <a:avLst/>
                <a:gdLst>
                  <a:gd name="T0" fmla="*/ 30 w 1149"/>
                  <a:gd name="T1" fmla="*/ 64 h 1169"/>
                  <a:gd name="T2" fmla="*/ 40 w 1149"/>
                  <a:gd name="T3" fmla="*/ 52 h 1169"/>
                  <a:gd name="T4" fmla="*/ 52 w 1149"/>
                  <a:gd name="T5" fmla="*/ 40 h 1169"/>
                  <a:gd name="T6" fmla="*/ 63 w 1149"/>
                  <a:gd name="T7" fmla="*/ 30 h 1169"/>
                  <a:gd name="T8" fmla="*/ 78 w 1149"/>
                  <a:gd name="T9" fmla="*/ 21 h 1169"/>
                  <a:gd name="T10" fmla="*/ 92 w 1149"/>
                  <a:gd name="T11" fmla="*/ 14 h 1169"/>
                  <a:gd name="T12" fmla="*/ 106 w 1149"/>
                  <a:gd name="T13" fmla="*/ 7 h 1169"/>
                  <a:gd name="T14" fmla="*/ 122 w 1149"/>
                  <a:gd name="T15" fmla="*/ 4 h 1169"/>
                  <a:gd name="T16" fmla="*/ 139 w 1149"/>
                  <a:gd name="T17" fmla="*/ 0 h 1169"/>
                  <a:gd name="T18" fmla="*/ 165 w 1149"/>
                  <a:gd name="T19" fmla="*/ 2 h 1169"/>
                  <a:gd name="T20" fmla="*/ 191 w 1149"/>
                  <a:gd name="T21" fmla="*/ 7 h 1169"/>
                  <a:gd name="T22" fmla="*/ 205 w 1149"/>
                  <a:gd name="T23" fmla="*/ 12 h 1169"/>
                  <a:gd name="T24" fmla="*/ 217 w 1149"/>
                  <a:gd name="T25" fmla="*/ 19 h 1169"/>
                  <a:gd name="T26" fmla="*/ 228 w 1149"/>
                  <a:gd name="T27" fmla="*/ 28 h 1169"/>
                  <a:gd name="T28" fmla="*/ 240 w 1149"/>
                  <a:gd name="T29" fmla="*/ 35 h 1169"/>
                  <a:gd name="T30" fmla="*/ 252 w 1149"/>
                  <a:gd name="T31" fmla="*/ 45 h 1169"/>
                  <a:gd name="T32" fmla="*/ 261 w 1149"/>
                  <a:gd name="T33" fmla="*/ 54 h 1169"/>
                  <a:gd name="T34" fmla="*/ 268 w 1149"/>
                  <a:gd name="T35" fmla="*/ 66 h 1169"/>
                  <a:gd name="T36" fmla="*/ 273 w 1149"/>
                  <a:gd name="T37" fmla="*/ 78 h 1169"/>
                  <a:gd name="T38" fmla="*/ 283 w 1149"/>
                  <a:gd name="T39" fmla="*/ 104 h 1169"/>
                  <a:gd name="T40" fmla="*/ 287 w 1149"/>
                  <a:gd name="T41" fmla="*/ 130 h 1169"/>
                  <a:gd name="T42" fmla="*/ 287 w 1149"/>
                  <a:gd name="T43" fmla="*/ 141 h 1169"/>
                  <a:gd name="T44" fmla="*/ 285 w 1149"/>
                  <a:gd name="T45" fmla="*/ 151 h 1169"/>
                  <a:gd name="T46" fmla="*/ 283 w 1149"/>
                  <a:gd name="T47" fmla="*/ 177 h 1169"/>
                  <a:gd name="T48" fmla="*/ 275 w 1149"/>
                  <a:gd name="T49" fmla="*/ 200 h 1169"/>
                  <a:gd name="T50" fmla="*/ 266 w 1149"/>
                  <a:gd name="T51" fmla="*/ 222 h 1169"/>
                  <a:gd name="T52" fmla="*/ 252 w 1149"/>
                  <a:gd name="T53" fmla="*/ 240 h 1169"/>
                  <a:gd name="T54" fmla="*/ 240 w 1149"/>
                  <a:gd name="T55" fmla="*/ 254 h 1169"/>
                  <a:gd name="T56" fmla="*/ 224 w 1149"/>
                  <a:gd name="T57" fmla="*/ 269 h 1169"/>
                  <a:gd name="T58" fmla="*/ 207 w 1149"/>
                  <a:gd name="T59" fmla="*/ 280 h 1169"/>
                  <a:gd name="T60" fmla="*/ 186 w 1149"/>
                  <a:gd name="T61" fmla="*/ 288 h 1169"/>
                  <a:gd name="T62" fmla="*/ 170 w 1149"/>
                  <a:gd name="T63" fmla="*/ 292 h 1169"/>
                  <a:gd name="T64" fmla="*/ 148 w 1149"/>
                  <a:gd name="T65" fmla="*/ 292 h 1169"/>
                  <a:gd name="T66" fmla="*/ 110 w 1149"/>
                  <a:gd name="T67" fmla="*/ 290 h 1169"/>
                  <a:gd name="T68" fmla="*/ 96 w 1149"/>
                  <a:gd name="T69" fmla="*/ 288 h 1169"/>
                  <a:gd name="T70" fmla="*/ 82 w 1149"/>
                  <a:gd name="T71" fmla="*/ 283 h 1169"/>
                  <a:gd name="T72" fmla="*/ 70 w 1149"/>
                  <a:gd name="T73" fmla="*/ 276 h 1169"/>
                  <a:gd name="T74" fmla="*/ 59 w 1149"/>
                  <a:gd name="T75" fmla="*/ 271 h 1169"/>
                  <a:gd name="T76" fmla="*/ 33 w 1149"/>
                  <a:gd name="T77" fmla="*/ 250 h 1169"/>
                  <a:gd name="T78" fmla="*/ 23 w 1149"/>
                  <a:gd name="T79" fmla="*/ 238 h 1169"/>
                  <a:gd name="T80" fmla="*/ 16 w 1149"/>
                  <a:gd name="T81" fmla="*/ 224 h 1169"/>
                  <a:gd name="T82" fmla="*/ 9 w 1149"/>
                  <a:gd name="T83" fmla="*/ 217 h 1169"/>
                  <a:gd name="T84" fmla="*/ 7 w 1149"/>
                  <a:gd name="T85" fmla="*/ 207 h 1169"/>
                  <a:gd name="T86" fmla="*/ 7 w 1149"/>
                  <a:gd name="T87" fmla="*/ 198 h 1169"/>
                  <a:gd name="T88" fmla="*/ 2 w 1149"/>
                  <a:gd name="T89" fmla="*/ 191 h 1169"/>
                  <a:gd name="T90" fmla="*/ 0 w 1149"/>
                  <a:gd name="T91" fmla="*/ 158 h 1169"/>
                  <a:gd name="T92" fmla="*/ 0 w 1149"/>
                  <a:gd name="T93" fmla="*/ 139 h 1169"/>
                  <a:gd name="T94" fmla="*/ 2 w 1149"/>
                  <a:gd name="T95" fmla="*/ 122 h 1169"/>
                  <a:gd name="T96" fmla="*/ 7 w 1149"/>
                  <a:gd name="T97" fmla="*/ 106 h 1169"/>
                  <a:gd name="T98" fmla="*/ 12 w 1149"/>
                  <a:gd name="T99" fmla="*/ 89 h 1169"/>
                  <a:gd name="T100" fmla="*/ 21 w 1149"/>
                  <a:gd name="T101" fmla="*/ 75 h 1169"/>
                  <a:gd name="T102" fmla="*/ 30 w 1149"/>
                  <a:gd name="T103" fmla="*/ 64 h 116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49" h="1169">
                    <a:moveTo>
                      <a:pt x="121" y="255"/>
                    </a:moveTo>
                    <a:lnTo>
                      <a:pt x="159" y="208"/>
                    </a:lnTo>
                    <a:lnTo>
                      <a:pt x="207" y="161"/>
                    </a:lnTo>
                    <a:lnTo>
                      <a:pt x="254" y="122"/>
                    </a:lnTo>
                    <a:lnTo>
                      <a:pt x="311" y="85"/>
                    </a:lnTo>
                    <a:lnTo>
                      <a:pt x="367" y="57"/>
                    </a:lnTo>
                    <a:lnTo>
                      <a:pt x="423" y="28"/>
                    </a:lnTo>
                    <a:lnTo>
                      <a:pt x="489" y="18"/>
                    </a:lnTo>
                    <a:lnTo>
                      <a:pt x="556" y="0"/>
                    </a:lnTo>
                    <a:lnTo>
                      <a:pt x="659" y="9"/>
                    </a:lnTo>
                    <a:lnTo>
                      <a:pt x="763" y="28"/>
                    </a:lnTo>
                    <a:lnTo>
                      <a:pt x="820" y="47"/>
                    </a:lnTo>
                    <a:lnTo>
                      <a:pt x="867" y="75"/>
                    </a:lnTo>
                    <a:lnTo>
                      <a:pt x="914" y="113"/>
                    </a:lnTo>
                    <a:lnTo>
                      <a:pt x="961" y="141"/>
                    </a:lnTo>
                    <a:lnTo>
                      <a:pt x="1008" y="179"/>
                    </a:lnTo>
                    <a:lnTo>
                      <a:pt x="1045" y="216"/>
                    </a:lnTo>
                    <a:lnTo>
                      <a:pt x="1074" y="264"/>
                    </a:lnTo>
                    <a:lnTo>
                      <a:pt x="1094" y="311"/>
                    </a:lnTo>
                    <a:lnTo>
                      <a:pt x="1131" y="415"/>
                    </a:lnTo>
                    <a:lnTo>
                      <a:pt x="1149" y="519"/>
                    </a:lnTo>
                    <a:lnTo>
                      <a:pt x="1149" y="566"/>
                    </a:lnTo>
                    <a:lnTo>
                      <a:pt x="1141" y="603"/>
                    </a:lnTo>
                    <a:lnTo>
                      <a:pt x="1131" y="707"/>
                    </a:lnTo>
                    <a:lnTo>
                      <a:pt x="1102" y="801"/>
                    </a:lnTo>
                    <a:lnTo>
                      <a:pt x="1065" y="887"/>
                    </a:lnTo>
                    <a:lnTo>
                      <a:pt x="1008" y="962"/>
                    </a:lnTo>
                    <a:lnTo>
                      <a:pt x="961" y="1018"/>
                    </a:lnTo>
                    <a:lnTo>
                      <a:pt x="895" y="1075"/>
                    </a:lnTo>
                    <a:lnTo>
                      <a:pt x="829" y="1122"/>
                    </a:lnTo>
                    <a:lnTo>
                      <a:pt x="744" y="1151"/>
                    </a:lnTo>
                    <a:lnTo>
                      <a:pt x="679" y="1169"/>
                    </a:lnTo>
                    <a:lnTo>
                      <a:pt x="593" y="1169"/>
                    </a:lnTo>
                    <a:lnTo>
                      <a:pt x="442" y="1159"/>
                    </a:lnTo>
                    <a:lnTo>
                      <a:pt x="386" y="1151"/>
                    </a:lnTo>
                    <a:lnTo>
                      <a:pt x="329" y="1132"/>
                    </a:lnTo>
                    <a:lnTo>
                      <a:pt x="282" y="1103"/>
                    </a:lnTo>
                    <a:lnTo>
                      <a:pt x="235" y="1084"/>
                    </a:lnTo>
                    <a:lnTo>
                      <a:pt x="131" y="999"/>
                    </a:lnTo>
                    <a:lnTo>
                      <a:pt x="94" y="952"/>
                    </a:lnTo>
                    <a:lnTo>
                      <a:pt x="65" y="895"/>
                    </a:lnTo>
                    <a:lnTo>
                      <a:pt x="37" y="867"/>
                    </a:lnTo>
                    <a:lnTo>
                      <a:pt x="27" y="830"/>
                    </a:lnTo>
                    <a:lnTo>
                      <a:pt x="27" y="792"/>
                    </a:lnTo>
                    <a:lnTo>
                      <a:pt x="8" y="764"/>
                    </a:lnTo>
                    <a:lnTo>
                      <a:pt x="0" y="631"/>
                    </a:lnTo>
                    <a:lnTo>
                      <a:pt x="0" y="556"/>
                    </a:lnTo>
                    <a:lnTo>
                      <a:pt x="8" y="490"/>
                    </a:lnTo>
                    <a:lnTo>
                      <a:pt x="27" y="424"/>
                    </a:lnTo>
                    <a:lnTo>
                      <a:pt x="47" y="358"/>
                    </a:lnTo>
                    <a:lnTo>
                      <a:pt x="84" y="302"/>
                    </a:lnTo>
                    <a:lnTo>
                      <a:pt x="121" y="2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13">
                <a:extLst>
                  <a:ext uri="{FF2B5EF4-FFF2-40B4-BE49-F238E27FC236}">
                    <a16:creationId xmlns:a16="http://schemas.microsoft.com/office/drawing/2014/main" id="{5674D938-3750-45CE-8FC3-E3459884B7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4" y="813"/>
                <a:ext cx="109" cy="40"/>
              </a:xfrm>
              <a:custGeom>
                <a:avLst/>
                <a:gdLst>
                  <a:gd name="T0" fmla="*/ 0 w 434"/>
                  <a:gd name="T1" fmla="*/ 0 h 160"/>
                  <a:gd name="T2" fmla="*/ 52 w 434"/>
                  <a:gd name="T3" fmla="*/ 10 h 160"/>
                  <a:gd name="T4" fmla="*/ 81 w 434"/>
                  <a:gd name="T5" fmla="*/ 12 h 160"/>
                  <a:gd name="T6" fmla="*/ 109 w 434"/>
                  <a:gd name="T7" fmla="*/ 14 h 160"/>
                  <a:gd name="T8" fmla="*/ 109 w 434"/>
                  <a:gd name="T9" fmla="*/ 21 h 160"/>
                  <a:gd name="T10" fmla="*/ 107 w 434"/>
                  <a:gd name="T11" fmla="*/ 28 h 160"/>
                  <a:gd name="T12" fmla="*/ 102 w 434"/>
                  <a:gd name="T13" fmla="*/ 40 h 160"/>
                  <a:gd name="T14" fmla="*/ 50 w 434"/>
                  <a:gd name="T15" fmla="*/ 26 h 160"/>
                  <a:gd name="T16" fmla="*/ 3 w 434"/>
                  <a:gd name="T17" fmla="*/ 7 h 160"/>
                  <a:gd name="T18" fmla="*/ 3 w 434"/>
                  <a:gd name="T19" fmla="*/ 5 h 160"/>
                  <a:gd name="T20" fmla="*/ 0 w 434"/>
                  <a:gd name="T21" fmla="*/ 2 h 160"/>
                  <a:gd name="T22" fmla="*/ 0 w 434"/>
                  <a:gd name="T23" fmla="*/ 0 h 16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34" h="160">
                    <a:moveTo>
                      <a:pt x="0" y="0"/>
                    </a:moveTo>
                    <a:lnTo>
                      <a:pt x="208" y="38"/>
                    </a:lnTo>
                    <a:lnTo>
                      <a:pt x="321" y="48"/>
                    </a:lnTo>
                    <a:lnTo>
                      <a:pt x="434" y="56"/>
                    </a:lnTo>
                    <a:lnTo>
                      <a:pt x="434" y="85"/>
                    </a:lnTo>
                    <a:lnTo>
                      <a:pt x="425" y="113"/>
                    </a:lnTo>
                    <a:lnTo>
                      <a:pt x="407" y="160"/>
                    </a:lnTo>
                    <a:lnTo>
                      <a:pt x="199" y="103"/>
                    </a:lnTo>
                    <a:lnTo>
                      <a:pt x="10" y="29"/>
                    </a:lnTo>
                    <a:lnTo>
                      <a:pt x="10" y="19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Freeform 14">
                <a:extLst>
                  <a:ext uri="{FF2B5EF4-FFF2-40B4-BE49-F238E27FC236}">
                    <a16:creationId xmlns:a16="http://schemas.microsoft.com/office/drawing/2014/main" id="{F9B5DAFD-6576-442B-8367-40D0070434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7" y="740"/>
                <a:ext cx="229" cy="80"/>
              </a:xfrm>
              <a:custGeom>
                <a:avLst/>
                <a:gdLst>
                  <a:gd name="T0" fmla="*/ 130 w 915"/>
                  <a:gd name="T1" fmla="*/ 0 h 321"/>
                  <a:gd name="T2" fmla="*/ 156 w 915"/>
                  <a:gd name="T3" fmla="*/ 2 h 321"/>
                  <a:gd name="T4" fmla="*/ 179 w 915"/>
                  <a:gd name="T5" fmla="*/ 2 h 321"/>
                  <a:gd name="T6" fmla="*/ 205 w 915"/>
                  <a:gd name="T7" fmla="*/ 2 h 321"/>
                  <a:gd name="T8" fmla="*/ 229 w 915"/>
                  <a:gd name="T9" fmla="*/ 5 h 321"/>
                  <a:gd name="T10" fmla="*/ 215 w 915"/>
                  <a:gd name="T11" fmla="*/ 16 h 321"/>
                  <a:gd name="T12" fmla="*/ 198 w 915"/>
                  <a:gd name="T13" fmla="*/ 26 h 321"/>
                  <a:gd name="T14" fmla="*/ 184 w 915"/>
                  <a:gd name="T15" fmla="*/ 35 h 321"/>
                  <a:gd name="T16" fmla="*/ 170 w 915"/>
                  <a:gd name="T17" fmla="*/ 45 h 321"/>
                  <a:gd name="T18" fmla="*/ 165 w 915"/>
                  <a:gd name="T19" fmla="*/ 47 h 321"/>
                  <a:gd name="T20" fmla="*/ 161 w 915"/>
                  <a:gd name="T21" fmla="*/ 52 h 321"/>
                  <a:gd name="T22" fmla="*/ 149 w 915"/>
                  <a:gd name="T23" fmla="*/ 57 h 321"/>
                  <a:gd name="T24" fmla="*/ 139 w 915"/>
                  <a:gd name="T25" fmla="*/ 63 h 321"/>
                  <a:gd name="T26" fmla="*/ 130 w 915"/>
                  <a:gd name="T27" fmla="*/ 71 h 321"/>
                  <a:gd name="T28" fmla="*/ 118 w 915"/>
                  <a:gd name="T29" fmla="*/ 75 h 321"/>
                  <a:gd name="T30" fmla="*/ 109 w 915"/>
                  <a:gd name="T31" fmla="*/ 80 h 321"/>
                  <a:gd name="T32" fmla="*/ 83 w 915"/>
                  <a:gd name="T33" fmla="*/ 78 h 321"/>
                  <a:gd name="T34" fmla="*/ 54 w 915"/>
                  <a:gd name="T35" fmla="*/ 75 h 321"/>
                  <a:gd name="T36" fmla="*/ 0 w 915"/>
                  <a:gd name="T37" fmla="*/ 66 h 321"/>
                  <a:gd name="T38" fmla="*/ 64 w 915"/>
                  <a:gd name="T39" fmla="*/ 35 h 321"/>
                  <a:gd name="T40" fmla="*/ 130 w 915"/>
                  <a:gd name="T41" fmla="*/ 0 h 32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915" h="321">
                    <a:moveTo>
                      <a:pt x="519" y="0"/>
                    </a:moveTo>
                    <a:lnTo>
                      <a:pt x="622" y="9"/>
                    </a:lnTo>
                    <a:lnTo>
                      <a:pt x="716" y="9"/>
                    </a:lnTo>
                    <a:lnTo>
                      <a:pt x="820" y="9"/>
                    </a:lnTo>
                    <a:lnTo>
                      <a:pt x="915" y="19"/>
                    </a:lnTo>
                    <a:lnTo>
                      <a:pt x="859" y="66"/>
                    </a:lnTo>
                    <a:lnTo>
                      <a:pt x="792" y="104"/>
                    </a:lnTo>
                    <a:lnTo>
                      <a:pt x="736" y="141"/>
                    </a:lnTo>
                    <a:lnTo>
                      <a:pt x="679" y="179"/>
                    </a:lnTo>
                    <a:lnTo>
                      <a:pt x="661" y="188"/>
                    </a:lnTo>
                    <a:lnTo>
                      <a:pt x="642" y="207"/>
                    </a:lnTo>
                    <a:lnTo>
                      <a:pt x="594" y="227"/>
                    </a:lnTo>
                    <a:lnTo>
                      <a:pt x="557" y="254"/>
                    </a:lnTo>
                    <a:lnTo>
                      <a:pt x="519" y="283"/>
                    </a:lnTo>
                    <a:lnTo>
                      <a:pt x="472" y="301"/>
                    </a:lnTo>
                    <a:lnTo>
                      <a:pt x="434" y="321"/>
                    </a:lnTo>
                    <a:lnTo>
                      <a:pt x="330" y="311"/>
                    </a:lnTo>
                    <a:lnTo>
                      <a:pt x="217" y="301"/>
                    </a:lnTo>
                    <a:lnTo>
                      <a:pt x="0" y="264"/>
                    </a:lnTo>
                    <a:lnTo>
                      <a:pt x="254" y="141"/>
                    </a:lnTo>
                    <a:lnTo>
                      <a:pt x="519" y="0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Freeform 15">
                <a:extLst>
                  <a:ext uri="{FF2B5EF4-FFF2-40B4-BE49-F238E27FC236}">
                    <a16:creationId xmlns:a16="http://schemas.microsoft.com/office/drawing/2014/main" id="{E2396332-AB75-45C1-A08C-B42D953B6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2" y="12"/>
                <a:ext cx="276" cy="280"/>
              </a:xfrm>
              <a:custGeom>
                <a:avLst/>
                <a:gdLst>
                  <a:gd name="T0" fmla="*/ 33 w 1103"/>
                  <a:gd name="T1" fmla="*/ 54 h 1123"/>
                  <a:gd name="T2" fmla="*/ 45 w 1103"/>
                  <a:gd name="T3" fmla="*/ 42 h 1123"/>
                  <a:gd name="T4" fmla="*/ 57 w 1103"/>
                  <a:gd name="T5" fmla="*/ 31 h 1123"/>
                  <a:gd name="T6" fmla="*/ 61 w 1103"/>
                  <a:gd name="T7" fmla="*/ 31 h 1123"/>
                  <a:gd name="T8" fmla="*/ 64 w 1103"/>
                  <a:gd name="T9" fmla="*/ 31 h 1123"/>
                  <a:gd name="T10" fmla="*/ 73 w 1103"/>
                  <a:gd name="T11" fmla="*/ 21 h 1123"/>
                  <a:gd name="T12" fmla="*/ 85 w 1103"/>
                  <a:gd name="T13" fmla="*/ 14 h 1123"/>
                  <a:gd name="T14" fmla="*/ 99 w 1103"/>
                  <a:gd name="T15" fmla="*/ 9 h 1123"/>
                  <a:gd name="T16" fmla="*/ 113 w 1103"/>
                  <a:gd name="T17" fmla="*/ 5 h 1123"/>
                  <a:gd name="T18" fmla="*/ 125 w 1103"/>
                  <a:gd name="T19" fmla="*/ 2 h 1123"/>
                  <a:gd name="T20" fmla="*/ 135 w 1103"/>
                  <a:gd name="T21" fmla="*/ 0 h 1123"/>
                  <a:gd name="T22" fmla="*/ 156 w 1103"/>
                  <a:gd name="T23" fmla="*/ 2 h 1123"/>
                  <a:gd name="T24" fmla="*/ 177 w 1103"/>
                  <a:gd name="T25" fmla="*/ 5 h 1123"/>
                  <a:gd name="T26" fmla="*/ 196 w 1103"/>
                  <a:gd name="T27" fmla="*/ 9 h 1123"/>
                  <a:gd name="T28" fmla="*/ 208 w 1103"/>
                  <a:gd name="T29" fmla="*/ 16 h 1123"/>
                  <a:gd name="T30" fmla="*/ 217 w 1103"/>
                  <a:gd name="T31" fmla="*/ 21 h 1123"/>
                  <a:gd name="T32" fmla="*/ 236 w 1103"/>
                  <a:gd name="T33" fmla="*/ 38 h 1123"/>
                  <a:gd name="T34" fmla="*/ 248 w 1103"/>
                  <a:gd name="T35" fmla="*/ 47 h 1123"/>
                  <a:gd name="T36" fmla="*/ 257 w 1103"/>
                  <a:gd name="T37" fmla="*/ 59 h 1123"/>
                  <a:gd name="T38" fmla="*/ 264 w 1103"/>
                  <a:gd name="T39" fmla="*/ 71 h 1123"/>
                  <a:gd name="T40" fmla="*/ 271 w 1103"/>
                  <a:gd name="T41" fmla="*/ 85 h 1123"/>
                  <a:gd name="T42" fmla="*/ 274 w 1103"/>
                  <a:gd name="T43" fmla="*/ 101 h 1123"/>
                  <a:gd name="T44" fmla="*/ 276 w 1103"/>
                  <a:gd name="T45" fmla="*/ 115 h 1123"/>
                  <a:gd name="T46" fmla="*/ 276 w 1103"/>
                  <a:gd name="T47" fmla="*/ 132 h 1123"/>
                  <a:gd name="T48" fmla="*/ 276 w 1103"/>
                  <a:gd name="T49" fmla="*/ 146 h 1123"/>
                  <a:gd name="T50" fmla="*/ 274 w 1103"/>
                  <a:gd name="T51" fmla="*/ 165 h 1123"/>
                  <a:gd name="T52" fmla="*/ 271 w 1103"/>
                  <a:gd name="T53" fmla="*/ 181 h 1123"/>
                  <a:gd name="T54" fmla="*/ 257 w 1103"/>
                  <a:gd name="T55" fmla="*/ 214 h 1123"/>
                  <a:gd name="T56" fmla="*/ 238 w 1103"/>
                  <a:gd name="T57" fmla="*/ 240 h 1123"/>
                  <a:gd name="T58" fmla="*/ 229 w 1103"/>
                  <a:gd name="T59" fmla="*/ 245 h 1123"/>
                  <a:gd name="T60" fmla="*/ 219 w 1103"/>
                  <a:gd name="T61" fmla="*/ 254 h 1123"/>
                  <a:gd name="T62" fmla="*/ 212 w 1103"/>
                  <a:gd name="T63" fmla="*/ 261 h 1123"/>
                  <a:gd name="T64" fmla="*/ 203 w 1103"/>
                  <a:gd name="T65" fmla="*/ 268 h 1123"/>
                  <a:gd name="T66" fmla="*/ 182 w 1103"/>
                  <a:gd name="T67" fmla="*/ 275 h 1123"/>
                  <a:gd name="T68" fmla="*/ 158 w 1103"/>
                  <a:gd name="T69" fmla="*/ 278 h 1123"/>
                  <a:gd name="T70" fmla="*/ 137 w 1103"/>
                  <a:gd name="T71" fmla="*/ 280 h 1123"/>
                  <a:gd name="T72" fmla="*/ 125 w 1103"/>
                  <a:gd name="T73" fmla="*/ 278 h 1123"/>
                  <a:gd name="T74" fmla="*/ 111 w 1103"/>
                  <a:gd name="T75" fmla="*/ 278 h 1123"/>
                  <a:gd name="T76" fmla="*/ 83 w 1103"/>
                  <a:gd name="T77" fmla="*/ 268 h 1123"/>
                  <a:gd name="T78" fmla="*/ 69 w 1103"/>
                  <a:gd name="T79" fmla="*/ 263 h 1123"/>
                  <a:gd name="T80" fmla="*/ 57 w 1103"/>
                  <a:gd name="T81" fmla="*/ 256 h 1123"/>
                  <a:gd name="T82" fmla="*/ 45 w 1103"/>
                  <a:gd name="T83" fmla="*/ 247 h 1123"/>
                  <a:gd name="T84" fmla="*/ 33 w 1103"/>
                  <a:gd name="T85" fmla="*/ 238 h 1123"/>
                  <a:gd name="T86" fmla="*/ 24 w 1103"/>
                  <a:gd name="T87" fmla="*/ 226 h 1123"/>
                  <a:gd name="T88" fmla="*/ 17 w 1103"/>
                  <a:gd name="T89" fmla="*/ 212 h 1123"/>
                  <a:gd name="T90" fmla="*/ 9 w 1103"/>
                  <a:gd name="T91" fmla="*/ 202 h 1123"/>
                  <a:gd name="T92" fmla="*/ 7 w 1103"/>
                  <a:gd name="T93" fmla="*/ 193 h 1123"/>
                  <a:gd name="T94" fmla="*/ 5 w 1103"/>
                  <a:gd name="T95" fmla="*/ 181 h 1123"/>
                  <a:gd name="T96" fmla="*/ 2 w 1103"/>
                  <a:gd name="T97" fmla="*/ 172 h 1123"/>
                  <a:gd name="T98" fmla="*/ 0 w 1103"/>
                  <a:gd name="T99" fmla="*/ 139 h 1123"/>
                  <a:gd name="T100" fmla="*/ 2 w 1103"/>
                  <a:gd name="T101" fmla="*/ 122 h 1123"/>
                  <a:gd name="T102" fmla="*/ 5 w 1103"/>
                  <a:gd name="T103" fmla="*/ 108 h 1123"/>
                  <a:gd name="T104" fmla="*/ 9 w 1103"/>
                  <a:gd name="T105" fmla="*/ 92 h 1123"/>
                  <a:gd name="T106" fmla="*/ 17 w 1103"/>
                  <a:gd name="T107" fmla="*/ 78 h 1123"/>
                  <a:gd name="T108" fmla="*/ 24 w 1103"/>
                  <a:gd name="T109" fmla="*/ 66 h 1123"/>
                  <a:gd name="T110" fmla="*/ 33 w 1103"/>
                  <a:gd name="T111" fmla="*/ 54 h 112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103" h="1123">
                    <a:moveTo>
                      <a:pt x="132" y="217"/>
                    </a:moveTo>
                    <a:lnTo>
                      <a:pt x="179" y="170"/>
                    </a:lnTo>
                    <a:lnTo>
                      <a:pt x="226" y="123"/>
                    </a:lnTo>
                    <a:lnTo>
                      <a:pt x="245" y="123"/>
                    </a:lnTo>
                    <a:lnTo>
                      <a:pt x="254" y="123"/>
                    </a:lnTo>
                    <a:lnTo>
                      <a:pt x="293" y="85"/>
                    </a:lnTo>
                    <a:lnTo>
                      <a:pt x="340" y="57"/>
                    </a:lnTo>
                    <a:lnTo>
                      <a:pt x="396" y="37"/>
                    </a:lnTo>
                    <a:lnTo>
                      <a:pt x="453" y="19"/>
                    </a:lnTo>
                    <a:lnTo>
                      <a:pt x="500" y="10"/>
                    </a:lnTo>
                    <a:lnTo>
                      <a:pt x="538" y="0"/>
                    </a:lnTo>
                    <a:lnTo>
                      <a:pt x="622" y="10"/>
                    </a:lnTo>
                    <a:lnTo>
                      <a:pt x="708" y="19"/>
                    </a:lnTo>
                    <a:lnTo>
                      <a:pt x="783" y="37"/>
                    </a:lnTo>
                    <a:lnTo>
                      <a:pt x="830" y="66"/>
                    </a:lnTo>
                    <a:lnTo>
                      <a:pt x="868" y="85"/>
                    </a:lnTo>
                    <a:lnTo>
                      <a:pt x="943" y="151"/>
                    </a:lnTo>
                    <a:lnTo>
                      <a:pt x="990" y="188"/>
                    </a:lnTo>
                    <a:lnTo>
                      <a:pt x="1027" y="236"/>
                    </a:lnTo>
                    <a:lnTo>
                      <a:pt x="1056" y="283"/>
                    </a:lnTo>
                    <a:lnTo>
                      <a:pt x="1084" y="340"/>
                    </a:lnTo>
                    <a:lnTo>
                      <a:pt x="1094" y="405"/>
                    </a:lnTo>
                    <a:lnTo>
                      <a:pt x="1103" y="462"/>
                    </a:lnTo>
                    <a:lnTo>
                      <a:pt x="1103" y="528"/>
                    </a:lnTo>
                    <a:lnTo>
                      <a:pt x="1103" y="585"/>
                    </a:lnTo>
                    <a:lnTo>
                      <a:pt x="1094" y="660"/>
                    </a:lnTo>
                    <a:lnTo>
                      <a:pt x="1084" y="726"/>
                    </a:lnTo>
                    <a:lnTo>
                      <a:pt x="1027" y="859"/>
                    </a:lnTo>
                    <a:lnTo>
                      <a:pt x="953" y="962"/>
                    </a:lnTo>
                    <a:lnTo>
                      <a:pt x="915" y="981"/>
                    </a:lnTo>
                    <a:lnTo>
                      <a:pt x="877" y="1019"/>
                    </a:lnTo>
                    <a:lnTo>
                      <a:pt x="849" y="1047"/>
                    </a:lnTo>
                    <a:lnTo>
                      <a:pt x="811" y="1075"/>
                    </a:lnTo>
                    <a:lnTo>
                      <a:pt x="726" y="1104"/>
                    </a:lnTo>
                    <a:lnTo>
                      <a:pt x="632" y="1113"/>
                    </a:lnTo>
                    <a:lnTo>
                      <a:pt x="547" y="1123"/>
                    </a:lnTo>
                    <a:lnTo>
                      <a:pt x="500" y="1113"/>
                    </a:lnTo>
                    <a:lnTo>
                      <a:pt x="444" y="1113"/>
                    </a:lnTo>
                    <a:lnTo>
                      <a:pt x="330" y="1075"/>
                    </a:lnTo>
                    <a:lnTo>
                      <a:pt x="274" y="1056"/>
                    </a:lnTo>
                    <a:lnTo>
                      <a:pt x="226" y="1028"/>
                    </a:lnTo>
                    <a:lnTo>
                      <a:pt x="179" y="990"/>
                    </a:lnTo>
                    <a:lnTo>
                      <a:pt x="132" y="953"/>
                    </a:lnTo>
                    <a:lnTo>
                      <a:pt x="94" y="906"/>
                    </a:lnTo>
                    <a:lnTo>
                      <a:pt x="66" y="849"/>
                    </a:lnTo>
                    <a:lnTo>
                      <a:pt x="37" y="811"/>
                    </a:lnTo>
                    <a:lnTo>
                      <a:pt x="29" y="773"/>
                    </a:lnTo>
                    <a:lnTo>
                      <a:pt x="19" y="726"/>
                    </a:lnTo>
                    <a:lnTo>
                      <a:pt x="9" y="689"/>
                    </a:lnTo>
                    <a:lnTo>
                      <a:pt x="0" y="556"/>
                    </a:lnTo>
                    <a:lnTo>
                      <a:pt x="9" y="491"/>
                    </a:lnTo>
                    <a:lnTo>
                      <a:pt x="19" y="434"/>
                    </a:lnTo>
                    <a:lnTo>
                      <a:pt x="37" y="368"/>
                    </a:lnTo>
                    <a:lnTo>
                      <a:pt x="66" y="311"/>
                    </a:lnTo>
                    <a:lnTo>
                      <a:pt x="94" y="264"/>
                    </a:lnTo>
                    <a:lnTo>
                      <a:pt x="132" y="217"/>
                    </a:lnTo>
                    <a:close/>
                  </a:path>
                </a:pathLst>
              </a:custGeom>
              <a:solidFill>
                <a:srgbClr val="598A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Freeform 16">
                <a:extLst>
                  <a:ext uri="{FF2B5EF4-FFF2-40B4-BE49-F238E27FC236}">
                    <a16:creationId xmlns:a16="http://schemas.microsoft.com/office/drawing/2014/main" id="{9822DCC6-EFEA-407F-9FF8-170129504B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8" y="35"/>
                <a:ext cx="229" cy="236"/>
              </a:xfrm>
              <a:custGeom>
                <a:avLst/>
                <a:gdLst>
                  <a:gd name="T0" fmla="*/ 33 w 916"/>
                  <a:gd name="T1" fmla="*/ 43 h 943"/>
                  <a:gd name="T2" fmla="*/ 52 w 916"/>
                  <a:gd name="T3" fmla="*/ 24 h 943"/>
                  <a:gd name="T4" fmla="*/ 73 w 916"/>
                  <a:gd name="T5" fmla="*/ 10 h 943"/>
                  <a:gd name="T6" fmla="*/ 85 w 916"/>
                  <a:gd name="T7" fmla="*/ 5 h 943"/>
                  <a:gd name="T8" fmla="*/ 97 w 916"/>
                  <a:gd name="T9" fmla="*/ 3 h 943"/>
                  <a:gd name="T10" fmla="*/ 123 w 916"/>
                  <a:gd name="T11" fmla="*/ 0 h 943"/>
                  <a:gd name="T12" fmla="*/ 140 w 916"/>
                  <a:gd name="T13" fmla="*/ 5 h 943"/>
                  <a:gd name="T14" fmla="*/ 156 w 916"/>
                  <a:gd name="T15" fmla="*/ 12 h 943"/>
                  <a:gd name="T16" fmla="*/ 170 w 916"/>
                  <a:gd name="T17" fmla="*/ 17 h 943"/>
                  <a:gd name="T18" fmla="*/ 177 w 916"/>
                  <a:gd name="T19" fmla="*/ 24 h 943"/>
                  <a:gd name="T20" fmla="*/ 184 w 916"/>
                  <a:gd name="T21" fmla="*/ 28 h 943"/>
                  <a:gd name="T22" fmla="*/ 196 w 916"/>
                  <a:gd name="T23" fmla="*/ 38 h 943"/>
                  <a:gd name="T24" fmla="*/ 205 w 916"/>
                  <a:gd name="T25" fmla="*/ 47 h 943"/>
                  <a:gd name="T26" fmla="*/ 213 w 916"/>
                  <a:gd name="T27" fmla="*/ 59 h 943"/>
                  <a:gd name="T28" fmla="*/ 219 w 916"/>
                  <a:gd name="T29" fmla="*/ 73 h 943"/>
                  <a:gd name="T30" fmla="*/ 227 w 916"/>
                  <a:gd name="T31" fmla="*/ 85 h 943"/>
                  <a:gd name="T32" fmla="*/ 229 w 916"/>
                  <a:gd name="T33" fmla="*/ 99 h 943"/>
                  <a:gd name="T34" fmla="*/ 229 w 916"/>
                  <a:gd name="T35" fmla="*/ 116 h 943"/>
                  <a:gd name="T36" fmla="*/ 227 w 916"/>
                  <a:gd name="T37" fmla="*/ 130 h 943"/>
                  <a:gd name="T38" fmla="*/ 224 w 916"/>
                  <a:gd name="T39" fmla="*/ 146 h 943"/>
                  <a:gd name="T40" fmla="*/ 219 w 916"/>
                  <a:gd name="T41" fmla="*/ 161 h 943"/>
                  <a:gd name="T42" fmla="*/ 210 w 916"/>
                  <a:gd name="T43" fmla="*/ 177 h 943"/>
                  <a:gd name="T44" fmla="*/ 203 w 916"/>
                  <a:gd name="T45" fmla="*/ 191 h 943"/>
                  <a:gd name="T46" fmla="*/ 191 w 916"/>
                  <a:gd name="T47" fmla="*/ 203 h 943"/>
                  <a:gd name="T48" fmla="*/ 179 w 916"/>
                  <a:gd name="T49" fmla="*/ 215 h 943"/>
                  <a:gd name="T50" fmla="*/ 165 w 916"/>
                  <a:gd name="T51" fmla="*/ 224 h 943"/>
                  <a:gd name="T52" fmla="*/ 151 w 916"/>
                  <a:gd name="T53" fmla="*/ 231 h 943"/>
                  <a:gd name="T54" fmla="*/ 135 w 916"/>
                  <a:gd name="T55" fmla="*/ 234 h 943"/>
                  <a:gd name="T56" fmla="*/ 116 w 916"/>
                  <a:gd name="T57" fmla="*/ 236 h 943"/>
                  <a:gd name="T58" fmla="*/ 99 w 916"/>
                  <a:gd name="T59" fmla="*/ 234 h 943"/>
                  <a:gd name="T60" fmla="*/ 83 w 916"/>
                  <a:gd name="T61" fmla="*/ 229 h 943"/>
                  <a:gd name="T62" fmla="*/ 69 w 916"/>
                  <a:gd name="T63" fmla="*/ 224 h 943"/>
                  <a:gd name="T64" fmla="*/ 55 w 916"/>
                  <a:gd name="T65" fmla="*/ 215 h 943"/>
                  <a:gd name="T66" fmla="*/ 40 w 916"/>
                  <a:gd name="T67" fmla="*/ 205 h 943"/>
                  <a:gd name="T68" fmla="*/ 29 w 916"/>
                  <a:gd name="T69" fmla="*/ 196 h 943"/>
                  <a:gd name="T70" fmla="*/ 24 w 916"/>
                  <a:gd name="T71" fmla="*/ 191 h 943"/>
                  <a:gd name="T72" fmla="*/ 19 w 916"/>
                  <a:gd name="T73" fmla="*/ 184 h 943"/>
                  <a:gd name="T74" fmla="*/ 12 w 916"/>
                  <a:gd name="T75" fmla="*/ 170 h 943"/>
                  <a:gd name="T76" fmla="*/ 7 w 916"/>
                  <a:gd name="T77" fmla="*/ 153 h 943"/>
                  <a:gd name="T78" fmla="*/ 0 w 916"/>
                  <a:gd name="T79" fmla="*/ 139 h 943"/>
                  <a:gd name="T80" fmla="*/ 3 w 916"/>
                  <a:gd name="T81" fmla="*/ 111 h 943"/>
                  <a:gd name="T82" fmla="*/ 7 w 916"/>
                  <a:gd name="T83" fmla="*/ 88 h 943"/>
                  <a:gd name="T84" fmla="*/ 19 w 916"/>
                  <a:gd name="T85" fmla="*/ 64 h 943"/>
                  <a:gd name="T86" fmla="*/ 26 w 916"/>
                  <a:gd name="T87" fmla="*/ 52 h 943"/>
                  <a:gd name="T88" fmla="*/ 33 w 916"/>
                  <a:gd name="T89" fmla="*/ 43 h 94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916" h="943">
                    <a:moveTo>
                      <a:pt x="133" y="170"/>
                    </a:moveTo>
                    <a:lnTo>
                      <a:pt x="208" y="94"/>
                    </a:lnTo>
                    <a:lnTo>
                      <a:pt x="293" y="39"/>
                    </a:lnTo>
                    <a:lnTo>
                      <a:pt x="341" y="19"/>
                    </a:lnTo>
                    <a:lnTo>
                      <a:pt x="388" y="10"/>
                    </a:lnTo>
                    <a:lnTo>
                      <a:pt x="491" y="0"/>
                    </a:lnTo>
                    <a:lnTo>
                      <a:pt x="558" y="19"/>
                    </a:lnTo>
                    <a:lnTo>
                      <a:pt x="623" y="47"/>
                    </a:lnTo>
                    <a:lnTo>
                      <a:pt x="680" y="66"/>
                    </a:lnTo>
                    <a:lnTo>
                      <a:pt x="708" y="94"/>
                    </a:lnTo>
                    <a:lnTo>
                      <a:pt x="736" y="113"/>
                    </a:lnTo>
                    <a:lnTo>
                      <a:pt x="783" y="151"/>
                    </a:lnTo>
                    <a:lnTo>
                      <a:pt x="821" y="189"/>
                    </a:lnTo>
                    <a:lnTo>
                      <a:pt x="850" y="236"/>
                    </a:lnTo>
                    <a:lnTo>
                      <a:pt x="877" y="293"/>
                    </a:lnTo>
                    <a:lnTo>
                      <a:pt x="906" y="340"/>
                    </a:lnTo>
                    <a:lnTo>
                      <a:pt x="916" y="397"/>
                    </a:lnTo>
                    <a:lnTo>
                      <a:pt x="916" y="462"/>
                    </a:lnTo>
                    <a:lnTo>
                      <a:pt x="906" y="519"/>
                    </a:lnTo>
                    <a:lnTo>
                      <a:pt x="897" y="585"/>
                    </a:lnTo>
                    <a:lnTo>
                      <a:pt x="877" y="642"/>
                    </a:lnTo>
                    <a:lnTo>
                      <a:pt x="840" y="708"/>
                    </a:lnTo>
                    <a:lnTo>
                      <a:pt x="812" y="765"/>
                    </a:lnTo>
                    <a:lnTo>
                      <a:pt x="765" y="812"/>
                    </a:lnTo>
                    <a:lnTo>
                      <a:pt x="717" y="859"/>
                    </a:lnTo>
                    <a:lnTo>
                      <a:pt x="661" y="896"/>
                    </a:lnTo>
                    <a:lnTo>
                      <a:pt x="605" y="925"/>
                    </a:lnTo>
                    <a:lnTo>
                      <a:pt x="538" y="934"/>
                    </a:lnTo>
                    <a:lnTo>
                      <a:pt x="462" y="943"/>
                    </a:lnTo>
                    <a:lnTo>
                      <a:pt x="397" y="934"/>
                    </a:lnTo>
                    <a:lnTo>
                      <a:pt x="331" y="915"/>
                    </a:lnTo>
                    <a:lnTo>
                      <a:pt x="274" y="896"/>
                    </a:lnTo>
                    <a:lnTo>
                      <a:pt x="218" y="859"/>
                    </a:lnTo>
                    <a:lnTo>
                      <a:pt x="161" y="821"/>
                    </a:lnTo>
                    <a:lnTo>
                      <a:pt x="114" y="783"/>
                    </a:lnTo>
                    <a:lnTo>
                      <a:pt x="95" y="765"/>
                    </a:lnTo>
                    <a:lnTo>
                      <a:pt x="76" y="736"/>
                    </a:lnTo>
                    <a:lnTo>
                      <a:pt x="48" y="679"/>
                    </a:lnTo>
                    <a:lnTo>
                      <a:pt x="29" y="613"/>
                    </a:lnTo>
                    <a:lnTo>
                      <a:pt x="0" y="557"/>
                    </a:lnTo>
                    <a:lnTo>
                      <a:pt x="10" y="444"/>
                    </a:lnTo>
                    <a:lnTo>
                      <a:pt x="29" y="350"/>
                    </a:lnTo>
                    <a:lnTo>
                      <a:pt x="76" y="255"/>
                    </a:lnTo>
                    <a:lnTo>
                      <a:pt x="104" y="208"/>
                    </a:lnTo>
                    <a:lnTo>
                      <a:pt x="133" y="1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Freeform 17">
                <a:extLst>
                  <a:ext uri="{FF2B5EF4-FFF2-40B4-BE49-F238E27FC236}">
                    <a16:creationId xmlns:a16="http://schemas.microsoft.com/office/drawing/2014/main" id="{C967262C-9011-4889-8960-E4CC974CFC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3" y="43"/>
                <a:ext cx="217" cy="221"/>
              </a:xfrm>
              <a:custGeom>
                <a:avLst/>
                <a:gdLst>
                  <a:gd name="T0" fmla="*/ 9 w 867"/>
                  <a:gd name="T1" fmla="*/ 73 h 886"/>
                  <a:gd name="T2" fmla="*/ 19 w 867"/>
                  <a:gd name="T3" fmla="*/ 59 h 886"/>
                  <a:gd name="T4" fmla="*/ 31 w 867"/>
                  <a:gd name="T5" fmla="*/ 42 h 886"/>
                  <a:gd name="T6" fmla="*/ 43 w 867"/>
                  <a:gd name="T7" fmla="*/ 28 h 886"/>
                  <a:gd name="T8" fmla="*/ 59 w 867"/>
                  <a:gd name="T9" fmla="*/ 19 h 886"/>
                  <a:gd name="T10" fmla="*/ 66 w 867"/>
                  <a:gd name="T11" fmla="*/ 12 h 886"/>
                  <a:gd name="T12" fmla="*/ 75 w 867"/>
                  <a:gd name="T13" fmla="*/ 7 h 886"/>
                  <a:gd name="T14" fmla="*/ 94 w 867"/>
                  <a:gd name="T15" fmla="*/ 0 h 886"/>
                  <a:gd name="T16" fmla="*/ 118 w 867"/>
                  <a:gd name="T17" fmla="*/ 0 h 886"/>
                  <a:gd name="T18" fmla="*/ 141 w 867"/>
                  <a:gd name="T19" fmla="*/ 4 h 886"/>
                  <a:gd name="T20" fmla="*/ 163 w 867"/>
                  <a:gd name="T21" fmla="*/ 16 h 886"/>
                  <a:gd name="T22" fmla="*/ 182 w 867"/>
                  <a:gd name="T23" fmla="*/ 30 h 886"/>
                  <a:gd name="T24" fmla="*/ 191 w 867"/>
                  <a:gd name="T25" fmla="*/ 40 h 886"/>
                  <a:gd name="T26" fmla="*/ 200 w 867"/>
                  <a:gd name="T27" fmla="*/ 52 h 886"/>
                  <a:gd name="T28" fmla="*/ 208 w 867"/>
                  <a:gd name="T29" fmla="*/ 64 h 886"/>
                  <a:gd name="T30" fmla="*/ 212 w 867"/>
                  <a:gd name="T31" fmla="*/ 78 h 886"/>
                  <a:gd name="T32" fmla="*/ 217 w 867"/>
                  <a:gd name="T33" fmla="*/ 92 h 886"/>
                  <a:gd name="T34" fmla="*/ 217 w 867"/>
                  <a:gd name="T35" fmla="*/ 106 h 886"/>
                  <a:gd name="T36" fmla="*/ 217 w 867"/>
                  <a:gd name="T37" fmla="*/ 120 h 886"/>
                  <a:gd name="T38" fmla="*/ 212 w 867"/>
                  <a:gd name="T39" fmla="*/ 134 h 886"/>
                  <a:gd name="T40" fmla="*/ 205 w 867"/>
                  <a:gd name="T41" fmla="*/ 160 h 886"/>
                  <a:gd name="T42" fmla="*/ 198 w 867"/>
                  <a:gd name="T43" fmla="*/ 172 h 886"/>
                  <a:gd name="T44" fmla="*/ 191 w 867"/>
                  <a:gd name="T45" fmla="*/ 184 h 886"/>
                  <a:gd name="T46" fmla="*/ 182 w 867"/>
                  <a:gd name="T47" fmla="*/ 193 h 886"/>
                  <a:gd name="T48" fmla="*/ 172 w 867"/>
                  <a:gd name="T49" fmla="*/ 202 h 886"/>
                  <a:gd name="T50" fmla="*/ 160 w 867"/>
                  <a:gd name="T51" fmla="*/ 209 h 886"/>
                  <a:gd name="T52" fmla="*/ 148 w 867"/>
                  <a:gd name="T53" fmla="*/ 214 h 886"/>
                  <a:gd name="T54" fmla="*/ 132 w 867"/>
                  <a:gd name="T55" fmla="*/ 219 h 886"/>
                  <a:gd name="T56" fmla="*/ 116 w 867"/>
                  <a:gd name="T57" fmla="*/ 221 h 886"/>
                  <a:gd name="T58" fmla="*/ 99 w 867"/>
                  <a:gd name="T59" fmla="*/ 221 h 886"/>
                  <a:gd name="T60" fmla="*/ 83 w 867"/>
                  <a:gd name="T61" fmla="*/ 219 h 886"/>
                  <a:gd name="T62" fmla="*/ 61 w 867"/>
                  <a:gd name="T63" fmla="*/ 209 h 886"/>
                  <a:gd name="T64" fmla="*/ 40 w 867"/>
                  <a:gd name="T65" fmla="*/ 195 h 886"/>
                  <a:gd name="T66" fmla="*/ 31 w 867"/>
                  <a:gd name="T67" fmla="*/ 188 h 886"/>
                  <a:gd name="T68" fmla="*/ 24 w 867"/>
                  <a:gd name="T69" fmla="*/ 179 h 886"/>
                  <a:gd name="T70" fmla="*/ 17 w 867"/>
                  <a:gd name="T71" fmla="*/ 169 h 886"/>
                  <a:gd name="T72" fmla="*/ 12 w 867"/>
                  <a:gd name="T73" fmla="*/ 158 h 886"/>
                  <a:gd name="T74" fmla="*/ 5 w 867"/>
                  <a:gd name="T75" fmla="*/ 143 h 886"/>
                  <a:gd name="T76" fmla="*/ 2 w 867"/>
                  <a:gd name="T77" fmla="*/ 129 h 886"/>
                  <a:gd name="T78" fmla="*/ 0 w 867"/>
                  <a:gd name="T79" fmla="*/ 115 h 886"/>
                  <a:gd name="T80" fmla="*/ 5 w 867"/>
                  <a:gd name="T81" fmla="*/ 101 h 886"/>
                  <a:gd name="T82" fmla="*/ 5 w 867"/>
                  <a:gd name="T83" fmla="*/ 87 h 886"/>
                  <a:gd name="T84" fmla="*/ 7 w 867"/>
                  <a:gd name="T85" fmla="*/ 80 h 886"/>
                  <a:gd name="T86" fmla="*/ 9 w 867"/>
                  <a:gd name="T87" fmla="*/ 73 h 8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867" h="886">
                    <a:moveTo>
                      <a:pt x="37" y="292"/>
                    </a:moveTo>
                    <a:lnTo>
                      <a:pt x="75" y="235"/>
                    </a:lnTo>
                    <a:lnTo>
                      <a:pt x="122" y="169"/>
                    </a:lnTo>
                    <a:lnTo>
                      <a:pt x="170" y="113"/>
                    </a:lnTo>
                    <a:lnTo>
                      <a:pt x="235" y="75"/>
                    </a:lnTo>
                    <a:lnTo>
                      <a:pt x="264" y="47"/>
                    </a:lnTo>
                    <a:lnTo>
                      <a:pt x="301" y="28"/>
                    </a:lnTo>
                    <a:lnTo>
                      <a:pt x="377" y="0"/>
                    </a:lnTo>
                    <a:lnTo>
                      <a:pt x="471" y="0"/>
                    </a:lnTo>
                    <a:lnTo>
                      <a:pt x="565" y="18"/>
                    </a:lnTo>
                    <a:lnTo>
                      <a:pt x="650" y="65"/>
                    </a:lnTo>
                    <a:lnTo>
                      <a:pt x="726" y="122"/>
                    </a:lnTo>
                    <a:lnTo>
                      <a:pt x="763" y="160"/>
                    </a:lnTo>
                    <a:lnTo>
                      <a:pt x="801" y="207"/>
                    </a:lnTo>
                    <a:lnTo>
                      <a:pt x="830" y="255"/>
                    </a:lnTo>
                    <a:lnTo>
                      <a:pt x="849" y="311"/>
                    </a:lnTo>
                    <a:lnTo>
                      <a:pt x="867" y="368"/>
                    </a:lnTo>
                    <a:lnTo>
                      <a:pt x="867" y="425"/>
                    </a:lnTo>
                    <a:lnTo>
                      <a:pt x="867" y="480"/>
                    </a:lnTo>
                    <a:lnTo>
                      <a:pt x="849" y="537"/>
                    </a:lnTo>
                    <a:lnTo>
                      <a:pt x="820" y="641"/>
                    </a:lnTo>
                    <a:lnTo>
                      <a:pt x="792" y="688"/>
                    </a:lnTo>
                    <a:lnTo>
                      <a:pt x="763" y="736"/>
                    </a:lnTo>
                    <a:lnTo>
                      <a:pt x="726" y="773"/>
                    </a:lnTo>
                    <a:lnTo>
                      <a:pt x="688" y="811"/>
                    </a:lnTo>
                    <a:lnTo>
                      <a:pt x="641" y="839"/>
                    </a:lnTo>
                    <a:lnTo>
                      <a:pt x="593" y="858"/>
                    </a:lnTo>
                    <a:lnTo>
                      <a:pt x="528" y="877"/>
                    </a:lnTo>
                    <a:lnTo>
                      <a:pt x="462" y="886"/>
                    </a:lnTo>
                    <a:lnTo>
                      <a:pt x="395" y="886"/>
                    </a:lnTo>
                    <a:lnTo>
                      <a:pt x="330" y="877"/>
                    </a:lnTo>
                    <a:lnTo>
                      <a:pt x="245" y="839"/>
                    </a:lnTo>
                    <a:lnTo>
                      <a:pt x="160" y="783"/>
                    </a:lnTo>
                    <a:lnTo>
                      <a:pt x="122" y="754"/>
                    </a:lnTo>
                    <a:lnTo>
                      <a:pt x="94" y="716"/>
                    </a:lnTo>
                    <a:lnTo>
                      <a:pt x="66" y="679"/>
                    </a:lnTo>
                    <a:lnTo>
                      <a:pt x="47" y="632"/>
                    </a:lnTo>
                    <a:lnTo>
                      <a:pt x="18" y="575"/>
                    </a:lnTo>
                    <a:lnTo>
                      <a:pt x="9" y="519"/>
                    </a:lnTo>
                    <a:lnTo>
                      <a:pt x="0" y="462"/>
                    </a:lnTo>
                    <a:lnTo>
                      <a:pt x="18" y="405"/>
                    </a:lnTo>
                    <a:lnTo>
                      <a:pt x="18" y="349"/>
                    </a:lnTo>
                    <a:lnTo>
                      <a:pt x="28" y="321"/>
                    </a:lnTo>
                    <a:lnTo>
                      <a:pt x="37" y="292"/>
                    </a:lnTo>
                    <a:close/>
                  </a:path>
                </a:pathLst>
              </a:custGeom>
              <a:solidFill>
                <a:srgbClr val="D29F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18">
                <a:extLst>
                  <a:ext uri="{FF2B5EF4-FFF2-40B4-BE49-F238E27FC236}">
                    <a16:creationId xmlns:a16="http://schemas.microsoft.com/office/drawing/2014/main" id="{D9108357-D3CF-4B5F-BCEF-176844CAB0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6" y="153"/>
                <a:ext cx="18" cy="19"/>
              </a:xfrm>
              <a:custGeom>
                <a:avLst/>
                <a:gdLst>
                  <a:gd name="T0" fmla="*/ 9 w 75"/>
                  <a:gd name="T1" fmla="*/ 2 h 76"/>
                  <a:gd name="T2" fmla="*/ 11 w 75"/>
                  <a:gd name="T3" fmla="*/ 0 h 76"/>
                  <a:gd name="T4" fmla="*/ 14 w 75"/>
                  <a:gd name="T5" fmla="*/ 2 h 76"/>
                  <a:gd name="T6" fmla="*/ 14 w 75"/>
                  <a:gd name="T7" fmla="*/ 5 h 76"/>
                  <a:gd name="T8" fmla="*/ 16 w 75"/>
                  <a:gd name="T9" fmla="*/ 5 h 76"/>
                  <a:gd name="T10" fmla="*/ 18 w 75"/>
                  <a:gd name="T11" fmla="*/ 14 h 76"/>
                  <a:gd name="T12" fmla="*/ 16 w 75"/>
                  <a:gd name="T13" fmla="*/ 17 h 76"/>
                  <a:gd name="T14" fmla="*/ 14 w 75"/>
                  <a:gd name="T15" fmla="*/ 19 h 76"/>
                  <a:gd name="T16" fmla="*/ 7 w 75"/>
                  <a:gd name="T17" fmla="*/ 19 h 76"/>
                  <a:gd name="T18" fmla="*/ 0 w 75"/>
                  <a:gd name="T19" fmla="*/ 17 h 76"/>
                  <a:gd name="T20" fmla="*/ 0 w 75"/>
                  <a:gd name="T21" fmla="*/ 12 h 76"/>
                  <a:gd name="T22" fmla="*/ 2 w 75"/>
                  <a:gd name="T23" fmla="*/ 9 h 76"/>
                  <a:gd name="T24" fmla="*/ 9 w 75"/>
                  <a:gd name="T25" fmla="*/ 2 h 7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5" h="76">
                    <a:moveTo>
                      <a:pt x="38" y="9"/>
                    </a:moveTo>
                    <a:lnTo>
                      <a:pt x="47" y="0"/>
                    </a:lnTo>
                    <a:lnTo>
                      <a:pt x="57" y="9"/>
                    </a:lnTo>
                    <a:lnTo>
                      <a:pt x="57" y="19"/>
                    </a:lnTo>
                    <a:lnTo>
                      <a:pt x="66" y="19"/>
                    </a:lnTo>
                    <a:lnTo>
                      <a:pt x="75" y="56"/>
                    </a:lnTo>
                    <a:lnTo>
                      <a:pt x="66" y="66"/>
                    </a:lnTo>
                    <a:lnTo>
                      <a:pt x="57" y="76"/>
                    </a:lnTo>
                    <a:lnTo>
                      <a:pt x="28" y="76"/>
                    </a:lnTo>
                    <a:lnTo>
                      <a:pt x="0" y="66"/>
                    </a:lnTo>
                    <a:lnTo>
                      <a:pt x="0" y="47"/>
                    </a:lnTo>
                    <a:lnTo>
                      <a:pt x="9" y="37"/>
                    </a:lnTo>
                    <a:lnTo>
                      <a:pt x="38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19">
                <a:extLst>
                  <a:ext uri="{FF2B5EF4-FFF2-40B4-BE49-F238E27FC236}">
                    <a16:creationId xmlns:a16="http://schemas.microsoft.com/office/drawing/2014/main" id="{4E661BDB-D73A-46E4-B8A9-A3EEBF68C0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7" y="787"/>
                <a:ext cx="28" cy="22"/>
              </a:xfrm>
              <a:custGeom>
                <a:avLst/>
                <a:gdLst>
                  <a:gd name="T0" fmla="*/ 19 w 114"/>
                  <a:gd name="T1" fmla="*/ 0 h 86"/>
                  <a:gd name="T2" fmla="*/ 26 w 114"/>
                  <a:gd name="T3" fmla="*/ 0 h 86"/>
                  <a:gd name="T4" fmla="*/ 28 w 114"/>
                  <a:gd name="T5" fmla="*/ 5 h 86"/>
                  <a:gd name="T6" fmla="*/ 28 w 114"/>
                  <a:gd name="T7" fmla="*/ 10 h 86"/>
                  <a:gd name="T8" fmla="*/ 23 w 114"/>
                  <a:gd name="T9" fmla="*/ 15 h 86"/>
                  <a:gd name="T10" fmla="*/ 12 w 114"/>
                  <a:gd name="T11" fmla="*/ 22 h 86"/>
                  <a:gd name="T12" fmla="*/ 7 w 114"/>
                  <a:gd name="T13" fmla="*/ 22 h 86"/>
                  <a:gd name="T14" fmla="*/ 5 w 114"/>
                  <a:gd name="T15" fmla="*/ 19 h 86"/>
                  <a:gd name="T16" fmla="*/ 0 w 114"/>
                  <a:gd name="T17" fmla="*/ 12 h 86"/>
                  <a:gd name="T18" fmla="*/ 5 w 114"/>
                  <a:gd name="T19" fmla="*/ 7 h 86"/>
                  <a:gd name="T20" fmla="*/ 7 w 114"/>
                  <a:gd name="T21" fmla="*/ 5 h 86"/>
                  <a:gd name="T22" fmla="*/ 14 w 114"/>
                  <a:gd name="T23" fmla="*/ 0 h 86"/>
                  <a:gd name="T24" fmla="*/ 19 w 114"/>
                  <a:gd name="T25" fmla="*/ 0 h 8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4" h="86">
                    <a:moveTo>
                      <a:pt x="76" y="0"/>
                    </a:moveTo>
                    <a:lnTo>
                      <a:pt x="104" y="0"/>
                    </a:lnTo>
                    <a:lnTo>
                      <a:pt x="114" y="19"/>
                    </a:lnTo>
                    <a:lnTo>
                      <a:pt x="114" y="39"/>
                    </a:lnTo>
                    <a:lnTo>
                      <a:pt x="94" y="57"/>
                    </a:lnTo>
                    <a:lnTo>
                      <a:pt x="47" y="86"/>
                    </a:lnTo>
                    <a:lnTo>
                      <a:pt x="29" y="86"/>
                    </a:lnTo>
                    <a:lnTo>
                      <a:pt x="20" y="76"/>
                    </a:lnTo>
                    <a:lnTo>
                      <a:pt x="0" y="48"/>
                    </a:lnTo>
                    <a:lnTo>
                      <a:pt x="20" y="29"/>
                    </a:lnTo>
                    <a:lnTo>
                      <a:pt x="29" y="19"/>
                    </a:lnTo>
                    <a:lnTo>
                      <a:pt x="57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Freeform 20">
                <a:extLst>
                  <a:ext uri="{FF2B5EF4-FFF2-40B4-BE49-F238E27FC236}">
                    <a16:creationId xmlns:a16="http://schemas.microsoft.com/office/drawing/2014/main" id="{51FC8EBB-A76D-4A44-8286-3ED8CF3017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3" y="163"/>
                <a:ext cx="7" cy="4"/>
              </a:xfrm>
              <a:custGeom>
                <a:avLst/>
                <a:gdLst>
                  <a:gd name="T0" fmla="*/ 2 w 29"/>
                  <a:gd name="T1" fmla="*/ 0 h 19"/>
                  <a:gd name="T2" fmla="*/ 5 w 29"/>
                  <a:gd name="T3" fmla="*/ 0 h 19"/>
                  <a:gd name="T4" fmla="*/ 7 w 29"/>
                  <a:gd name="T5" fmla="*/ 0 h 19"/>
                  <a:gd name="T6" fmla="*/ 7 w 29"/>
                  <a:gd name="T7" fmla="*/ 2 h 19"/>
                  <a:gd name="T8" fmla="*/ 5 w 29"/>
                  <a:gd name="T9" fmla="*/ 4 h 19"/>
                  <a:gd name="T10" fmla="*/ 0 w 29"/>
                  <a:gd name="T11" fmla="*/ 4 h 19"/>
                  <a:gd name="T12" fmla="*/ 0 w 29"/>
                  <a:gd name="T13" fmla="*/ 2 h 19"/>
                  <a:gd name="T14" fmla="*/ 2 w 29"/>
                  <a:gd name="T15" fmla="*/ 0 h 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9" h="19">
                    <a:moveTo>
                      <a:pt x="10" y="0"/>
                    </a:moveTo>
                    <a:lnTo>
                      <a:pt x="19" y="0"/>
                    </a:lnTo>
                    <a:lnTo>
                      <a:pt x="29" y="0"/>
                    </a:lnTo>
                    <a:lnTo>
                      <a:pt x="29" y="10"/>
                    </a:lnTo>
                    <a:lnTo>
                      <a:pt x="19" y="19"/>
                    </a:lnTo>
                    <a:lnTo>
                      <a:pt x="0" y="19"/>
                    </a:lnTo>
                    <a:lnTo>
                      <a:pt x="0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91A4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Freeform 21">
                <a:extLst>
                  <a:ext uri="{FF2B5EF4-FFF2-40B4-BE49-F238E27FC236}">
                    <a16:creationId xmlns:a16="http://schemas.microsoft.com/office/drawing/2014/main" id="{3C6D4FF1-525B-4972-9210-388B96349D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4" y="792"/>
                <a:ext cx="14" cy="12"/>
              </a:xfrm>
              <a:custGeom>
                <a:avLst/>
                <a:gdLst>
                  <a:gd name="T0" fmla="*/ 12 w 57"/>
                  <a:gd name="T1" fmla="*/ 0 h 47"/>
                  <a:gd name="T2" fmla="*/ 14 w 57"/>
                  <a:gd name="T3" fmla="*/ 5 h 47"/>
                  <a:gd name="T4" fmla="*/ 9 w 57"/>
                  <a:gd name="T5" fmla="*/ 7 h 47"/>
                  <a:gd name="T6" fmla="*/ 4 w 57"/>
                  <a:gd name="T7" fmla="*/ 12 h 47"/>
                  <a:gd name="T8" fmla="*/ 0 w 57"/>
                  <a:gd name="T9" fmla="*/ 10 h 47"/>
                  <a:gd name="T10" fmla="*/ 4 w 57"/>
                  <a:gd name="T11" fmla="*/ 5 h 47"/>
                  <a:gd name="T12" fmla="*/ 12 w 57"/>
                  <a:gd name="T13" fmla="*/ 0 h 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" h="47">
                    <a:moveTo>
                      <a:pt x="47" y="0"/>
                    </a:moveTo>
                    <a:lnTo>
                      <a:pt x="57" y="20"/>
                    </a:lnTo>
                    <a:lnTo>
                      <a:pt x="38" y="29"/>
                    </a:lnTo>
                    <a:lnTo>
                      <a:pt x="18" y="47"/>
                    </a:lnTo>
                    <a:lnTo>
                      <a:pt x="0" y="38"/>
                    </a:lnTo>
                    <a:lnTo>
                      <a:pt x="18" y="2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Freeform 22">
                <a:extLst>
                  <a:ext uri="{FF2B5EF4-FFF2-40B4-BE49-F238E27FC236}">
                    <a16:creationId xmlns:a16="http://schemas.microsoft.com/office/drawing/2014/main" id="{79277632-BE8A-4BB0-B981-717723DBD5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2" y="54"/>
                <a:ext cx="98" cy="123"/>
              </a:xfrm>
              <a:custGeom>
                <a:avLst/>
                <a:gdLst>
                  <a:gd name="T0" fmla="*/ 21 w 396"/>
                  <a:gd name="T1" fmla="*/ 88 h 490"/>
                  <a:gd name="T2" fmla="*/ 26 w 396"/>
                  <a:gd name="T3" fmla="*/ 104 h 490"/>
                  <a:gd name="T4" fmla="*/ 40 w 396"/>
                  <a:gd name="T5" fmla="*/ 102 h 490"/>
                  <a:gd name="T6" fmla="*/ 54 w 396"/>
                  <a:gd name="T7" fmla="*/ 102 h 490"/>
                  <a:gd name="T8" fmla="*/ 68 w 396"/>
                  <a:gd name="T9" fmla="*/ 99 h 490"/>
                  <a:gd name="T10" fmla="*/ 75 w 396"/>
                  <a:gd name="T11" fmla="*/ 95 h 490"/>
                  <a:gd name="T12" fmla="*/ 79 w 396"/>
                  <a:gd name="T13" fmla="*/ 90 h 490"/>
                  <a:gd name="T14" fmla="*/ 79 w 396"/>
                  <a:gd name="T15" fmla="*/ 73 h 490"/>
                  <a:gd name="T16" fmla="*/ 79 w 396"/>
                  <a:gd name="T17" fmla="*/ 59 h 490"/>
                  <a:gd name="T18" fmla="*/ 77 w 396"/>
                  <a:gd name="T19" fmla="*/ 45 h 490"/>
                  <a:gd name="T20" fmla="*/ 77 w 396"/>
                  <a:gd name="T21" fmla="*/ 28 h 490"/>
                  <a:gd name="T22" fmla="*/ 75 w 396"/>
                  <a:gd name="T23" fmla="*/ 28 h 490"/>
                  <a:gd name="T24" fmla="*/ 70 w 396"/>
                  <a:gd name="T25" fmla="*/ 28 h 490"/>
                  <a:gd name="T26" fmla="*/ 63 w 396"/>
                  <a:gd name="T27" fmla="*/ 24 h 490"/>
                  <a:gd name="T28" fmla="*/ 65 w 396"/>
                  <a:gd name="T29" fmla="*/ 17 h 490"/>
                  <a:gd name="T30" fmla="*/ 68 w 396"/>
                  <a:gd name="T31" fmla="*/ 12 h 490"/>
                  <a:gd name="T32" fmla="*/ 77 w 396"/>
                  <a:gd name="T33" fmla="*/ 0 h 490"/>
                  <a:gd name="T34" fmla="*/ 86 w 396"/>
                  <a:gd name="T35" fmla="*/ 12 h 490"/>
                  <a:gd name="T36" fmla="*/ 89 w 396"/>
                  <a:gd name="T37" fmla="*/ 19 h 490"/>
                  <a:gd name="T38" fmla="*/ 91 w 396"/>
                  <a:gd name="T39" fmla="*/ 26 h 490"/>
                  <a:gd name="T40" fmla="*/ 84 w 396"/>
                  <a:gd name="T41" fmla="*/ 26 h 490"/>
                  <a:gd name="T42" fmla="*/ 81 w 396"/>
                  <a:gd name="T43" fmla="*/ 28 h 490"/>
                  <a:gd name="T44" fmla="*/ 81 w 396"/>
                  <a:gd name="T45" fmla="*/ 31 h 490"/>
                  <a:gd name="T46" fmla="*/ 84 w 396"/>
                  <a:gd name="T47" fmla="*/ 88 h 490"/>
                  <a:gd name="T48" fmla="*/ 89 w 396"/>
                  <a:gd name="T49" fmla="*/ 88 h 490"/>
                  <a:gd name="T50" fmla="*/ 93 w 396"/>
                  <a:gd name="T51" fmla="*/ 90 h 490"/>
                  <a:gd name="T52" fmla="*/ 98 w 396"/>
                  <a:gd name="T53" fmla="*/ 102 h 490"/>
                  <a:gd name="T54" fmla="*/ 98 w 396"/>
                  <a:gd name="T55" fmla="*/ 104 h 490"/>
                  <a:gd name="T56" fmla="*/ 96 w 396"/>
                  <a:gd name="T57" fmla="*/ 107 h 490"/>
                  <a:gd name="T58" fmla="*/ 91 w 396"/>
                  <a:gd name="T59" fmla="*/ 109 h 490"/>
                  <a:gd name="T60" fmla="*/ 79 w 396"/>
                  <a:gd name="T61" fmla="*/ 109 h 490"/>
                  <a:gd name="T62" fmla="*/ 68 w 396"/>
                  <a:gd name="T63" fmla="*/ 109 h 490"/>
                  <a:gd name="T64" fmla="*/ 54 w 396"/>
                  <a:gd name="T65" fmla="*/ 107 h 490"/>
                  <a:gd name="T66" fmla="*/ 42 w 396"/>
                  <a:gd name="T67" fmla="*/ 107 h 490"/>
                  <a:gd name="T68" fmla="*/ 35 w 396"/>
                  <a:gd name="T69" fmla="*/ 109 h 490"/>
                  <a:gd name="T70" fmla="*/ 28 w 396"/>
                  <a:gd name="T71" fmla="*/ 109 h 490"/>
                  <a:gd name="T72" fmla="*/ 23 w 396"/>
                  <a:gd name="T73" fmla="*/ 113 h 490"/>
                  <a:gd name="T74" fmla="*/ 26 w 396"/>
                  <a:gd name="T75" fmla="*/ 121 h 490"/>
                  <a:gd name="T76" fmla="*/ 23 w 396"/>
                  <a:gd name="T77" fmla="*/ 123 h 490"/>
                  <a:gd name="T78" fmla="*/ 19 w 396"/>
                  <a:gd name="T79" fmla="*/ 123 h 490"/>
                  <a:gd name="T80" fmla="*/ 7 w 396"/>
                  <a:gd name="T81" fmla="*/ 118 h 490"/>
                  <a:gd name="T82" fmla="*/ 2 w 396"/>
                  <a:gd name="T83" fmla="*/ 116 h 490"/>
                  <a:gd name="T84" fmla="*/ 0 w 396"/>
                  <a:gd name="T85" fmla="*/ 109 h 490"/>
                  <a:gd name="T86" fmla="*/ 9 w 396"/>
                  <a:gd name="T87" fmla="*/ 97 h 490"/>
                  <a:gd name="T88" fmla="*/ 14 w 396"/>
                  <a:gd name="T89" fmla="*/ 92 h 490"/>
                  <a:gd name="T90" fmla="*/ 21 w 396"/>
                  <a:gd name="T91" fmla="*/ 88 h 49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396" h="490">
                    <a:moveTo>
                      <a:pt x="85" y="349"/>
                    </a:moveTo>
                    <a:lnTo>
                      <a:pt x="104" y="415"/>
                    </a:lnTo>
                    <a:lnTo>
                      <a:pt x="160" y="405"/>
                    </a:lnTo>
                    <a:lnTo>
                      <a:pt x="217" y="405"/>
                    </a:lnTo>
                    <a:lnTo>
                      <a:pt x="273" y="396"/>
                    </a:lnTo>
                    <a:lnTo>
                      <a:pt x="302" y="378"/>
                    </a:lnTo>
                    <a:lnTo>
                      <a:pt x="321" y="358"/>
                    </a:lnTo>
                    <a:lnTo>
                      <a:pt x="321" y="292"/>
                    </a:lnTo>
                    <a:lnTo>
                      <a:pt x="321" y="235"/>
                    </a:lnTo>
                    <a:lnTo>
                      <a:pt x="311" y="179"/>
                    </a:lnTo>
                    <a:lnTo>
                      <a:pt x="311" y="113"/>
                    </a:lnTo>
                    <a:lnTo>
                      <a:pt x="302" y="113"/>
                    </a:lnTo>
                    <a:lnTo>
                      <a:pt x="282" y="113"/>
                    </a:lnTo>
                    <a:lnTo>
                      <a:pt x="255" y="94"/>
                    </a:lnTo>
                    <a:lnTo>
                      <a:pt x="264" y="66"/>
                    </a:lnTo>
                    <a:lnTo>
                      <a:pt x="273" y="47"/>
                    </a:lnTo>
                    <a:lnTo>
                      <a:pt x="311" y="0"/>
                    </a:lnTo>
                    <a:lnTo>
                      <a:pt x="349" y="47"/>
                    </a:lnTo>
                    <a:lnTo>
                      <a:pt x="358" y="75"/>
                    </a:lnTo>
                    <a:lnTo>
                      <a:pt x="368" y="104"/>
                    </a:lnTo>
                    <a:lnTo>
                      <a:pt x="339" y="104"/>
                    </a:lnTo>
                    <a:lnTo>
                      <a:pt x="329" y="113"/>
                    </a:lnTo>
                    <a:lnTo>
                      <a:pt x="329" y="122"/>
                    </a:lnTo>
                    <a:lnTo>
                      <a:pt x="339" y="349"/>
                    </a:lnTo>
                    <a:lnTo>
                      <a:pt x="358" y="349"/>
                    </a:lnTo>
                    <a:lnTo>
                      <a:pt x="377" y="358"/>
                    </a:lnTo>
                    <a:lnTo>
                      <a:pt x="396" y="405"/>
                    </a:lnTo>
                    <a:lnTo>
                      <a:pt x="396" y="415"/>
                    </a:lnTo>
                    <a:lnTo>
                      <a:pt x="386" y="425"/>
                    </a:lnTo>
                    <a:lnTo>
                      <a:pt x="368" y="433"/>
                    </a:lnTo>
                    <a:lnTo>
                      <a:pt x="321" y="433"/>
                    </a:lnTo>
                    <a:lnTo>
                      <a:pt x="273" y="433"/>
                    </a:lnTo>
                    <a:lnTo>
                      <a:pt x="217" y="425"/>
                    </a:lnTo>
                    <a:lnTo>
                      <a:pt x="169" y="425"/>
                    </a:lnTo>
                    <a:lnTo>
                      <a:pt x="141" y="433"/>
                    </a:lnTo>
                    <a:lnTo>
                      <a:pt x="113" y="433"/>
                    </a:lnTo>
                    <a:lnTo>
                      <a:pt x="94" y="452"/>
                    </a:lnTo>
                    <a:lnTo>
                      <a:pt x="104" y="481"/>
                    </a:lnTo>
                    <a:lnTo>
                      <a:pt x="94" y="490"/>
                    </a:lnTo>
                    <a:lnTo>
                      <a:pt x="75" y="490"/>
                    </a:lnTo>
                    <a:lnTo>
                      <a:pt x="28" y="472"/>
                    </a:lnTo>
                    <a:lnTo>
                      <a:pt x="9" y="462"/>
                    </a:lnTo>
                    <a:lnTo>
                      <a:pt x="0" y="433"/>
                    </a:lnTo>
                    <a:lnTo>
                      <a:pt x="38" y="386"/>
                    </a:lnTo>
                    <a:lnTo>
                      <a:pt x="57" y="368"/>
                    </a:lnTo>
                    <a:lnTo>
                      <a:pt x="85" y="3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Freeform 23">
                <a:extLst>
                  <a:ext uri="{FF2B5EF4-FFF2-40B4-BE49-F238E27FC236}">
                    <a16:creationId xmlns:a16="http://schemas.microsoft.com/office/drawing/2014/main" id="{DC7E42FD-FBB0-4E60-BAFE-57EBFA323F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2" y="771"/>
                <a:ext cx="31" cy="19"/>
              </a:xfrm>
              <a:custGeom>
                <a:avLst/>
                <a:gdLst>
                  <a:gd name="T0" fmla="*/ 12 w 123"/>
                  <a:gd name="T1" fmla="*/ 0 h 75"/>
                  <a:gd name="T2" fmla="*/ 22 w 123"/>
                  <a:gd name="T3" fmla="*/ 0 h 75"/>
                  <a:gd name="T4" fmla="*/ 26 w 123"/>
                  <a:gd name="T5" fmla="*/ 0 h 75"/>
                  <a:gd name="T6" fmla="*/ 31 w 123"/>
                  <a:gd name="T7" fmla="*/ 5 h 75"/>
                  <a:gd name="T8" fmla="*/ 24 w 123"/>
                  <a:gd name="T9" fmla="*/ 14 h 75"/>
                  <a:gd name="T10" fmla="*/ 14 w 123"/>
                  <a:gd name="T11" fmla="*/ 19 h 75"/>
                  <a:gd name="T12" fmla="*/ 5 w 123"/>
                  <a:gd name="T13" fmla="*/ 16 h 75"/>
                  <a:gd name="T14" fmla="*/ 3 w 123"/>
                  <a:gd name="T15" fmla="*/ 16 h 75"/>
                  <a:gd name="T16" fmla="*/ 0 w 123"/>
                  <a:gd name="T17" fmla="*/ 12 h 75"/>
                  <a:gd name="T18" fmla="*/ 5 w 123"/>
                  <a:gd name="T19" fmla="*/ 5 h 75"/>
                  <a:gd name="T20" fmla="*/ 7 w 123"/>
                  <a:gd name="T21" fmla="*/ 2 h 75"/>
                  <a:gd name="T22" fmla="*/ 12 w 123"/>
                  <a:gd name="T23" fmla="*/ 0 h 7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23" h="75">
                    <a:moveTo>
                      <a:pt x="49" y="0"/>
                    </a:moveTo>
                    <a:lnTo>
                      <a:pt x="86" y="0"/>
                    </a:lnTo>
                    <a:lnTo>
                      <a:pt x="104" y="0"/>
                    </a:lnTo>
                    <a:lnTo>
                      <a:pt x="123" y="18"/>
                    </a:lnTo>
                    <a:lnTo>
                      <a:pt x="96" y="56"/>
                    </a:lnTo>
                    <a:lnTo>
                      <a:pt x="57" y="75"/>
                    </a:lnTo>
                    <a:lnTo>
                      <a:pt x="20" y="65"/>
                    </a:lnTo>
                    <a:lnTo>
                      <a:pt x="10" y="65"/>
                    </a:lnTo>
                    <a:lnTo>
                      <a:pt x="0" y="47"/>
                    </a:lnTo>
                    <a:lnTo>
                      <a:pt x="20" y="18"/>
                    </a:lnTo>
                    <a:lnTo>
                      <a:pt x="29" y="9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Freeform 24">
                <a:extLst>
                  <a:ext uri="{FF2B5EF4-FFF2-40B4-BE49-F238E27FC236}">
                    <a16:creationId xmlns:a16="http://schemas.microsoft.com/office/drawing/2014/main" id="{62D41B43-CD54-4C86-9CFF-0F035905D4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8" y="153"/>
                <a:ext cx="12" cy="17"/>
              </a:xfrm>
              <a:custGeom>
                <a:avLst/>
                <a:gdLst>
                  <a:gd name="T0" fmla="*/ 9 w 47"/>
                  <a:gd name="T1" fmla="*/ 0 h 66"/>
                  <a:gd name="T2" fmla="*/ 12 w 47"/>
                  <a:gd name="T3" fmla="*/ 17 h 66"/>
                  <a:gd name="T4" fmla="*/ 0 w 47"/>
                  <a:gd name="T5" fmla="*/ 12 h 66"/>
                  <a:gd name="T6" fmla="*/ 3 w 47"/>
                  <a:gd name="T7" fmla="*/ 10 h 66"/>
                  <a:gd name="T8" fmla="*/ 3 w 47"/>
                  <a:gd name="T9" fmla="*/ 5 h 66"/>
                  <a:gd name="T10" fmla="*/ 9 w 47"/>
                  <a:gd name="T11" fmla="*/ 0 h 6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66">
                    <a:moveTo>
                      <a:pt x="37" y="0"/>
                    </a:moveTo>
                    <a:lnTo>
                      <a:pt x="47" y="66"/>
                    </a:lnTo>
                    <a:lnTo>
                      <a:pt x="0" y="47"/>
                    </a:lnTo>
                    <a:lnTo>
                      <a:pt x="10" y="37"/>
                    </a:lnTo>
                    <a:lnTo>
                      <a:pt x="10" y="19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33A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Freeform 25">
                <a:extLst>
                  <a:ext uri="{FF2B5EF4-FFF2-40B4-BE49-F238E27FC236}">
                    <a16:creationId xmlns:a16="http://schemas.microsoft.com/office/drawing/2014/main" id="{B998AC8A-DD91-4D00-B0A1-65430C8546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9" y="775"/>
                <a:ext cx="17" cy="10"/>
              </a:xfrm>
              <a:custGeom>
                <a:avLst/>
                <a:gdLst>
                  <a:gd name="T0" fmla="*/ 12 w 67"/>
                  <a:gd name="T1" fmla="*/ 0 h 38"/>
                  <a:gd name="T2" fmla="*/ 17 w 67"/>
                  <a:gd name="T3" fmla="*/ 3 h 38"/>
                  <a:gd name="T4" fmla="*/ 12 w 67"/>
                  <a:gd name="T5" fmla="*/ 5 h 38"/>
                  <a:gd name="T6" fmla="*/ 5 w 67"/>
                  <a:gd name="T7" fmla="*/ 10 h 38"/>
                  <a:gd name="T8" fmla="*/ 0 w 67"/>
                  <a:gd name="T9" fmla="*/ 10 h 38"/>
                  <a:gd name="T10" fmla="*/ 0 w 67"/>
                  <a:gd name="T11" fmla="*/ 8 h 38"/>
                  <a:gd name="T12" fmla="*/ 0 w 67"/>
                  <a:gd name="T13" fmla="*/ 5 h 38"/>
                  <a:gd name="T14" fmla="*/ 3 w 67"/>
                  <a:gd name="T15" fmla="*/ 5 h 38"/>
                  <a:gd name="T16" fmla="*/ 7 w 67"/>
                  <a:gd name="T17" fmla="*/ 3 h 38"/>
                  <a:gd name="T18" fmla="*/ 12 w 67"/>
                  <a:gd name="T19" fmla="*/ 0 h 3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7" h="38">
                    <a:moveTo>
                      <a:pt x="47" y="0"/>
                    </a:moveTo>
                    <a:lnTo>
                      <a:pt x="67" y="10"/>
                    </a:lnTo>
                    <a:lnTo>
                      <a:pt x="47" y="19"/>
                    </a:lnTo>
                    <a:lnTo>
                      <a:pt x="20" y="38"/>
                    </a:lnTo>
                    <a:lnTo>
                      <a:pt x="0" y="38"/>
                    </a:lnTo>
                    <a:lnTo>
                      <a:pt x="0" y="29"/>
                    </a:lnTo>
                    <a:lnTo>
                      <a:pt x="0" y="19"/>
                    </a:lnTo>
                    <a:lnTo>
                      <a:pt x="10" y="19"/>
                    </a:lnTo>
                    <a:lnTo>
                      <a:pt x="28" y="1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Freeform 26">
                <a:extLst>
                  <a:ext uri="{FF2B5EF4-FFF2-40B4-BE49-F238E27FC236}">
                    <a16:creationId xmlns:a16="http://schemas.microsoft.com/office/drawing/2014/main" id="{5573BC4B-75E9-4087-A768-12713E61F6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9" y="794"/>
                <a:ext cx="28" cy="22"/>
              </a:xfrm>
              <a:custGeom>
                <a:avLst/>
                <a:gdLst>
                  <a:gd name="T0" fmla="*/ 9 w 113"/>
                  <a:gd name="T1" fmla="*/ 0 h 84"/>
                  <a:gd name="T2" fmla="*/ 21 w 113"/>
                  <a:gd name="T3" fmla="*/ 3 h 84"/>
                  <a:gd name="T4" fmla="*/ 23 w 113"/>
                  <a:gd name="T5" fmla="*/ 3 h 84"/>
                  <a:gd name="T6" fmla="*/ 28 w 113"/>
                  <a:gd name="T7" fmla="*/ 7 h 84"/>
                  <a:gd name="T8" fmla="*/ 23 w 113"/>
                  <a:gd name="T9" fmla="*/ 12 h 84"/>
                  <a:gd name="T10" fmla="*/ 21 w 113"/>
                  <a:gd name="T11" fmla="*/ 17 h 84"/>
                  <a:gd name="T12" fmla="*/ 9 w 113"/>
                  <a:gd name="T13" fmla="*/ 22 h 84"/>
                  <a:gd name="T14" fmla="*/ 7 w 113"/>
                  <a:gd name="T15" fmla="*/ 22 h 84"/>
                  <a:gd name="T16" fmla="*/ 5 w 113"/>
                  <a:gd name="T17" fmla="*/ 20 h 84"/>
                  <a:gd name="T18" fmla="*/ 0 w 113"/>
                  <a:gd name="T19" fmla="*/ 15 h 84"/>
                  <a:gd name="T20" fmla="*/ 0 w 113"/>
                  <a:gd name="T21" fmla="*/ 10 h 84"/>
                  <a:gd name="T22" fmla="*/ 2 w 113"/>
                  <a:gd name="T23" fmla="*/ 7 h 84"/>
                  <a:gd name="T24" fmla="*/ 9 w 113"/>
                  <a:gd name="T25" fmla="*/ 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3" h="84">
                    <a:moveTo>
                      <a:pt x="37" y="0"/>
                    </a:moveTo>
                    <a:lnTo>
                      <a:pt x="85" y="10"/>
                    </a:lnTo>
                    <a:lnTo>
                      <a:pt x="94" y="10"/>
                    </a:lnTo>
                    <a:lnTo>
                      <a:pt x="113" y="28"/>
                    </a:lnTo>
                    <a:lnTo>
                      <a:pt x="94" y="47"/>
                    </a:lnTo>
                    <a:lnTo>
                      <a:pt x="85" y="66"/>
                    </a:lnTo>
                    <a:lnTo>
                      <a:pt x="37" y="84"/>
                    </a:lnTo>
                    <a:lnTo>
                      <a:pt x="29" y="84"/>
                    </a:lnTo>
                    <a:lnTo>
                      <a:pt x="19" y="75"/>
                    </a:lnTo>
                    <a:lnTo>
                      <a:pt x="0" y="57"/>
                    </a:lnTo>
                    <a:lnTo>
                      <a:pt x="0" y="37"/>
                    </a:lnTo>
                    <a:lnTo>
                      <a:pt x="9" y="28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Freeform 27">
                <a:extLst>
                  <a:ext uri="{FF2B5EF4-FFF2-40B4-BE49-F238E27FC236}">
                    <a16:creationId xmlns:a16="http://schemas.microsoft.com/office/drawing/2014/main" id="{DFFB24BB-BBDD-428F-850A-F4E541179F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4" y="801"/>
                <a:ext cx="16" cy="10"/>
              </a:xfrm>
              <a:custGeom>
                <a:avLst/>
                <a:gdLst>
                  <a:gd name="T0" fmla="*/ 9 w 66"/>
                  <a:gd name="T1" fmla="*/ 0 h 38"/>
                  <a:gd name="T2" fmla="*/ 11 w 66"/>
                  <a:gd name="T3" fmla="*/ 0 h 38"/>
                  <a:gd name="T4" fmla="*/ 14 w 66"/>
                  <a:gd name="T5" fmla="*/ 0 h 38"/>
                  <a:gd name="T6" fmla="*/ 16 w 66"/>
                  <a:gd name="T7" fmla="*/ 0 h 38"/>
                  <a:gd name="T8" fmla="*/ 16 w 66"/>
                  <a:gd name="T9" fmla="*/ 2 h 38"/>
                  <a:gd name="T10" fmla="*/ 7 w 66"/>
                  <a:gd name="T11" fmla="*/ 8 h 38"/>
                  <a:gd name="T12" fmla="*/ 4 w 66"/>
                  <a:gd name="T13" fmla="*/ 10 h 38"/>
                  <a:gd name="T14" fmla="*/ 0 w 66"/>
                  <a:gd name="T15" fmla="*/ 5 h 38"/>
                  <a:gd name="T16" fmla="*/ 2 w 66"/>
                  <a:gd name="T17" fmla="*/ 0 h 38"/>
                  <a:gd name="T18" fmla="*/ 4 w 66"/>
                  <a:gd name="T19" fmla="*/ 0 h 38"/>
                  <a:gd name="T20" fmla="*/ 9 w 66"/>
                  <a:gd name="T21" fmla="*/ 0 h 3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6" h="38">
                    <a:moveTo>
                      <a:pt x="37" y="0"/>
                    </a:moveTo>
                    <a:lnTo>
                      <a:pt x="47" y="0"/>
                    </a:lnTo>
                    <a:lnTo>
                      <a:pt x="57" y="0"/>
                    </a:lnTo>
                    <a:lnTo>
                      <a:pt x="66" y="0"/>
                    </a:lnTo>
                    <a:lnTo>
                      <a:pt x="66" y="9"/>
                    </a:lnTo>
                    <a:lnTo>
                      <a:pt x="28" y="29"/>
                    </a:lnTo>
                    <a:lnTo>
                      <a:pt x="18" y="38"/>
                    </a:lnTo>
                    <a:lnTo>
                      <a:pt x="0" y="19"/>
                    </a:lnTo>
                    <a:lnTo>
                      <a:pt x="10" y="0"/>
                    </a:lnTo>
                    <a:lnTo>
                      <a:pt x="18" y="0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Freeform 28">
                <a:extLst>
                  <a:ext uri="{FF2B5EF4-FFF2-40B4-BE49-F238E27FC236}">
                    <a16:creationId xmlns:a16="http://schemas.microsoft.com/office/drawing/2014/main" id="{86B457E3-0F53-4958-A4D3-7C02E377AC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2" y="750"/>
                <a:ext cx="26" cy="16"/>
              </a:xfrm>
              <a:custGeom>
                <a:avLst/>
                <a:gdLst>
                  <a:gd name="T0" fmla="*/ 10 w 104"/>
                  <a:gd name="T1" fmla="*/ 2 h 67"/>
                  <a:gd name="T2" fmla="*/ 17 w 104"/>
                  <a:gd name="T3" fmla="*/ 0 h 67"/>
                  <a:gd name="T4" fmla="*/ 24 w 104"/>
                  <a:gd name="T5" fmla="*/ 0 h 67"/>
                  <a:gd name="T6" fmla="*/ 26 w 104"/>
                  <a:gd name="T7" fmla="*/ 5 h 67"/>
                  <a:gd name="T8" fmla="*/ 24 w 104"/>
                  <a:gd name="T9" fmla="*/ 9 h 67"/>
                  <a:gd name="T10" fmla="*/ 17 w 104"/>
                  <a:gd name="T11" fmla="*/ 14 h 67"/>
                  <a:gd name="T12" fmla="*/ 7 w 104"/>
                  <a:gd name="T13" fmla="*/ 16 h 67"/>
                  <a:gd name="T14" fmla="*/ 3 w 104"/>
                  <a:gd name="T15" fmla="*/ 16 h 67"/>
                  <a:gd name="T16" fmla="*/ 0 w 104"/>
                  <a:gd name="T17" fmla="*/ 14 h 67"/>
                  <a:gd name="T18" fmla="*/ 0 w 104"/>
                  <a:gd name="T19" fmla="*/ 9 h 67"/>
                  <a:gd name="T20" fmla="*/ 5 w 104"/>
                  <a:gd name="T21" fmla="*/ 5 h 67"/>
                  <a:gd name="T22" fmla="*/ 10 w 104"/>
                  <a:gd name="T23" fmla="*/ 2 h 6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4" h="67">
                    <a:moveTo>
                      <a:pt x="38" y="10"/>
                    </a:moveTo>
                    <a:lnTo>
                      <a:pt x="66" y="0"/>
                    </a:lnTo>
                    <a:lnTo>
                      <a:pt x="95" y="0"/>
                    </a:lnTo>
                    <a:lnTo>
                      <a:pt x="104" y="19"/>
                    </a:lnTo>
                    <a:lnTo>
                      <a:pt x="95" y="39"/>
                    </a:lnTo>
                    <a:lnTo>
                      <a:pt x="66" y="57"/>
                    </a:lnTo>
                    <a:lnTo>
                      <a:pt x="29" y="67"/>
                    </a:lnTo>
                    <a:lnTo>
                      <a:pt x="10" y="67"/>
                    </a:lnTo>
                    <a:lnTo>
                      <a:pt x="0" y="57"/>
                    </a:lnTo>
                    <a:lnTo>
                      <a:pt x="0" y="39"/>
                    </a:lnTo>
                    <a:lnTo>
                      <a:pt x="19" y="19"/>
                    </a:lnTo>
                    <a:lnTo>
                      <a:pt x="38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Freeform 29">
                <a:extLst>
                  <a:ext uri="{FF2B5EF4-FFF2-40B4-BE49-F238E27FC236}">
                    <a16:creationId xmlns:a16="http://schemas.microsoft.com/office/drawing/2014/main" id="{E7C15C3C-4FF1-4D1C-8401-E2358EBD3D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7" y="757"/>
                <a:ext cx="17" cy="4"/>
              </a:xfrm>
              <a:custGeom>
                <a:avLst/>
                <a:gdLst>
                  <a:gd name="T0" fmla="*/ 17 w 66"/>
                  <a:gd name="T1" fmla="*/ 0 h 18"/>
                  <a:gd name="T2" fmla="*/ 10 w 66"/>
                  <a:gd name="T3" fmla="*/ 4 h 18"/>
                  <a:gd name="T4" fmla="*/ 5 w 66"/>
                  <a:gd name="T5" fmla="*/ 4 h 18"/>
                  <a:gd name="T6" fmla="*/ 0 w 66"/>
                  <a:gd name="T7" fmla="*/ 4 h 18"/>
                  <a:gd name="T8" fmla="*/ 3 w 66"/>
                  <a:gd name="T9" fmla="*/ 2 h 18"/>
                  <a:gd name="T10" fmla="*/ 7 w 66"/>
                  <a:gd name="T11" fmla="*/ 0 h 18"/>
                  <a:gd name="T12" fmla="*/ 17 w 66"/>
                  <a:gd name="T13" fmla="*/ 0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6" h="18">
                    <a:moveTo>
                      <a:pt x="66" y="0"/>
                    </a:moveTo>
                    <a:lnTo>
                      <a:pt x="38" y="18"/>
                    </a:lnTo>
                    <a:lnTo>
                      <a:pt x="19" y="18"/>
                    </a:lnTo>
                    <a:lnTo>
                      <a:pt x="0" y="18"/>
                    </a:lnTo>
                    <a:lnTo>
                      <a:pt x="10" y="10"/>
                    </a:lnTo>
                    <a:lnTo>
                      <a:pt x="28" y="0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Freeform 30">
                <a:extLst>
                  <a:ext uri="{FF2B5EF4-FFF2-40B4-BE49-F238E27FC236}">
                    <a16:creationId xmlns:a16="http://schemas.microsoft.com/office/drawing/2014/main" id="{89486A04-172F-40E7-B4AD-6D6B04CA9A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8" y="750"/>
                <a:ext cx="125" cy="94"/>
              </a:xfrm>
              <a:custGeom>
                <a:avLst/>
                <a:gdLst>
                  <a:gd name="T0" fmla="*/ 16 w 499"/>
                  <a:gd name="T1" fmla="*/ 68 h 378"/>
                  <a:gd name="T2" fmla="*/ 45 w 499"/>
                  <a:gd name="T3" fmla="*/ 52 h 378"/>
                  <a:gd name="T4" fmla="*/ 71 w 499"/>
                  <a:gd name="T5" fmla="*/ 35 h 378"/>
                  <a:gd name="T6" fmla="*/ 125 w 499"/>
                  <a:gd name="T7" fmla="*/ 0 h 378"/>
                  <a:gd name="T8" fmla="*/ 123 w 499"/>
                  <a:gd name="T9" fmla="*/ 7 h 378"/>
                  <a:gd name="T10" fmla="*/ 120 w 499"/>
                  <a:gd name="T11" fmla="*/ 12 h 378"/>
                  <a:gd name="T12" fmla="*/ 118 w 499"/>
                  <a:gd name="T13" fmla="*/ 19 h 378"/>
                  <a:gd name="T14" fmla="*/ 116 w 499"/>
                  <a:gd name="T15" fmla="*/ 26 h 378"/>
                  <a:gd name="T16" fmla="*/ 99 w 499"/>
                  <a:gd name="T17" fmla="*/ 35 h 378"/>
                  <a:gd name="T18" fmla="*/ 85 w 499"/>
                  <a:gd name="T19" fmla="*/ 42 h 378"/>
                  <a:gd name="T20" fmla="*/ 71 w 499"/>
                  <a:gd name="T21" fmla="*/ 52 h 378"/>
                  <a:gd name="T22" fmla="*/ 56 w 499"/>
                  <a:gd name="T23" fmla="*/ 59 h 378"/>
                  <a:gd name="T24" fmla="*/ 31 w 499"/>
                  <a:gd name="T25" fmla="*/ 77 h 378"/>
                  <a:gd name="T26" fmla="*/ 0 w 499"/>
                  <a:gd name="T27" fmla="*/ 94 h 378"/>
                  <a:gd name="T28" fmla="*/ 0 w 499"/>
                  <a:gd name="T29" fmla="*/ 92 h 378"/>
                  <a:gd name="T30" fmla="*/ 2 w 499"/>
                  <a:gd name="T31" fmla="*/ 87 h 378"/>
                  <a:gd name="T32" fmla="*/ 2 w 499"/>
                  <a:gd name="T33" fmla="*/ 80 h 378"/>
                  <a:gd name="T34" fmla="*/ 2 w 499"/>
                  <a:gd name="T35" fmla="*/ 75 h 378"/>
                  <a:gd name="T36" fmla="*/ 16 w 499"/>
                  <a:gd name="T37" fmla="*/ 68 h 37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99" h="378">
                    <a:moveTo>
                      <a:pt x="65" y="274"/>
                    </a:moveTo>
                    <a:lnTo>
                      <a:pt x="178" y="208"/>
                    </a:lnTo>
                    <a:lnTo>
                      <a:pt x="282" y="142"/>
                    </a:lnTo>
                    <a:lnTo>
                      <a:pt x="499" y="0"/>
                    </a:lnTo>
                    <a:lnTo>
                      <a:pt x="490" y="29"/>
                    </a:lnTo>
                    <a:lnTo>
                      <a:pt x="480" y="47"/>
                    </a:lnTo>
                    <a:lnTo>
                      <a:pt x="471" y="76"/>
                    </a:lnTo>
                    <a:lnTo>
                      <a:pt x="462" y="104"/>
                    </a:lnTo>
                    <a:lnTo>
                      <a:pt x="395" y="142"/>
                    </a:lnTo>
                    <a:lnTo>
                      <a:pt x="339" y="170"/>
                    </a:lnTo>
                    <a:lnTo>
                      <a:pt x="282" y="208"/>
                    </a:lnTo>
                    <a:lnTo>
                      <a:pt x="225" y="237"/>
                    </a:lnTo>
                    <a:lnTo>
                      <a:pt x="122" y="311"/>
                    </a:lnTo>
                    <a:lnTo>
                      <a:pt x="0" y="378"/>
                    </a:lnTo>
                    <a:lnTo>
                      <a:pt x="0" y="368"/>
                    </a:lnTo>
                    <a:lnTo>
                      <a:pt x="9" y="350"/>
                    </a:lnTo>
                    <a:lnTo>
                      <a:pt x="9" y="321"/>
                    </a:lnTo>
                    <a:lnTo>
                      <a:pt x="9" y="303"/>
                    </a:lnTo>
                    <a:lnTo>
                      <a:pt x="65" y="274"/>
                    </a:lnTo>
                    <a:close/>
                  </a:path>
                </a:pathLst>
              </a:custGeom>
              <a:solidFill>
                <a:srgbClr val="6379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Freeform 31">
                <a:extLst>
                  <a:ext uri="{FF2B5EF4-FFF2-40B4-BE49-F238E27FC236}">
                    <a16:creationId xmlns:a16="http://schemas.microsoft.com/office/drawing/2014/main" id="{6FA5069A-350F-4696-8D24-3844F11CA6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9" y="773"/>
                <a:ext cx="29" cy="21"/>
              </a:xfrm>
              <a:custGeom>
                <a:avLst/>
                <a:gdLst>
                  <a:gd name="T0" fmla="*/ 14 w 113"/>
                  <a:gd name="T1" fmla="*/ 0 h 85"/>
                  <a:gd name="T2" fmla="*/ 22 w 113"/>
                  <a:gd name="T3" fmla="*/ 2 h 85"/>
                  <a:gd name="T4" fmla="*/ 24 w 113"/>
                  <a:gd name="T5" fmla="*/ 2 h 85"/>
                  <a:gd name="T6" fmla="*/ 26 w 113"/>
                  <a:gd name="T7" fmla="*/ 7 h 85"/>
                  <a:gd name="T8" fmla="*/ 29 w 113"/>
                  <a:gd name="T9" fmla="*/ 9 h 85"/>
                  <a:gd name="T10" fmla="*/ 22 w 113"/>
                  <a:gd name="T11" fmla="*/ 16 h 85"/>
                  <a:gd name="T12" fmla="*/ 17 w 113"/>
                  <a:gd name="T13" fmla="*/ 19 h 85"/>
                  <a:gd name="T14" fmla="*/ 12 w 113"/>
                  <a:gd name="T15" fmla="*/ 21 h 85"/>
                  <a:gd name="T16" fmla="*/ 5 w 113"/>
                  <a:gd name="T17" fmla="*/ 19 h 85"/>
                  <a:gd name="T18" fmla="*/ 2 w 113"/>
                  <a:gd name="T19" fmla="*/ 16 h 85"/>
                  <a:gd name="T20" fmla="*/ 0 w 113"/>
                  <a:gd name="T21" fmla="*/ 14 h 85"/>
                  <a:gd name="T22" fmla="*/ 7 w 113"/>
                  <a:gd name="T23" fmla="*/ 7 h 85"/>
                  <a:gd name="T24" fmla="*/ 9 w 113"/>
                  <a:gd name="T25" fmla="*/ 2 h 85"/>
                  <a:gd name="T26" fmla="*/ 14 w 113"/>
                  <a:gd name="T27" fmla="*/ 0 h 8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13" h="85">
                    <a:moveTo>
                      <a:pt x="56" y="0"/>
                    </a:moveTo>
                    <a:lnTo>
                      <a:pt x="84" y="9"/>
                    </a:lnTo>
                    <a:lnTo>
                      <a:pt x="94" y="9"/>
                    </a:lnTo>
                    <a:lnTo>
                      <a:pt x="103" y="28"/>
                    </a:lnTo>
                    <a:lnTo>
                      <a:pt x="113" y="38"/>
                    </a:lnTo>
                    <a:lnTo>
                      <a:pt x="84" y="66"/>
                    </a:lnTo>
                    <a:lnTo>
                      <a:pt x="66" y="75"/>
                    </a:lnTo>
                    <a:lnTo>
                      <a:pt x="47" y="85"/>
                    </a:lnTo>
                    <a:lnTo>
                      <a:pt x="18" y="75"/>
                    </a:lnTo>
                    <a:lnTo>
                      <a:pt x="9" y="66"/>
                    </a:lnTo>
                    <a:lnTo>
                      <a:pt x="0" y="56"/>
                    </a:lnTo>
                    <a:lnTo>
                      <a:pt x="28" y="28"/>
                    </a:lnTo>
                    <a:lnTo>
                      <a:pt x="37" y="9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Freeform 32">
                <a:extLst>
                  <a:ext uri="{FF2B5EF4-FFF2-40B4-BE49-F238E27FC236}">
                    <a16:creationId xmlns:a16="http://schemas.microsoft.com/office/drawing/2014/main" id="{D0F523BF-5223-4CFB-8CC9-3A9E26F4EB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6" y="780"/>
                <a:ext cx="17" cy="7"/>
              </a:xfrm>
              <a:custGeom>
                <a:avLst/>
                <a:gdLst>
                  <a:gd name="T0" fmla="*/ 14 w 66"/>
                  <a:gd name="T1" fmla="*/ 0 h 28"/>
                  <a:gd name="T2" fmla="*/ 17 w 66"/>
                  <a:gd name="T3" fmla="*/ 3 h 28"/>
                  <a:gd name="T4" fmla="*/ 14 w 66"/>
                  <a:gd name="T5" fmla="*/ 5 h 28"/>
                  <a:gd name="T6" fmla="*/ 7 w 66"/>
                  <a:gd name="T7" fmla="*/ 7 h 28"/>
                  <a:gd name="T8" fmla="*/ 0 w 66"/>
                  <a:gd name="T9" fmla="*/ 7 h 28"/>
                  <a:gd name="T10" fmla="*/ 2 w 66"/>
                  <a:gd name="T11" fmla="*/ 3 h 28"/>
                  <a:gd name="T12" fmla="*/ 5 w 66"/>
                  <a:gd name="T13" fmla="*/ 3 h 28"/>
                  <a:gd name="T14" fmla="*/ 14 w 66"/>
                  <a:gd name="T15" fmla="*/ 0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28">
                    <a:moveTo>
                      <a:pt x="56" y="0"/>
                    </a:moveTo>
                    <a:lnTo>
                      <a:pt x="66" y="10"/>
                    </a:lnTo>
                    <a:lnTo>
                      <a:pt x="56" y="19"/>
                    </a:lnTo>
                    <a:lnTo>
                      <a:pt x="28" y="28"/>
                    </a:lnTo>
                    <a:lnTo>
                      <a:pt x="0" y="28"/>
                    </a:lnTo>
                    <a:lnTo>
                      <a:pt x="9" y="10"/>
                    </a:lnTo>
                    <a:lnTo>
                      <a:pt x="19" y="10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Freeform 33">
                <a:extLst>
                  <a:ext uri="{FF2B5EF4-FFF2-40B4-BE49-F238E27FC236}">
                    <a16:creationId xmlns:a16="http://schemas.microsoft.com/office/drawing/2014/main" id="{70A6A153-CD2D-4EE0-88B5-CD07B9704C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6" y="212"/>
                <a:ext cx="17" cy="36"/>
              </a:xfrm>
              <a:custGeom>
                <a:avLst/>
                <a:gdLst>
                  <a:gd name="T0" fmla="*/ 5 w 66"/>
                  <a:gd name="T1" fmla="*/ 0 h 141"/>
                  <a:gd name="T2" fmla="*/ 12 w 66"/>
                  <a:gd name="T3" fmla="*/ 0 h 141"/>
                  <a:gd name="T4" fmla="*/ 17 w 66"/>
                  <a:gd name="T5" fmla="*/ 17 h 141"/>
                  <a:gd name="T6" fmla="*/ 17 w 66"/>
                  <a:gd name="T7" fmla="*/ 31 h 141"/>
                  <a:gd name="T8" fmla="*/ 15 w 66"/>
                  <a:gd name="T9" fmla="*/ 34 h 141"/>
                  <a:gd name="T10" fmla="*/ 10 w 66"/>
                  <a:gd name="T11" fmla="*/ 36 h 141"/>
                  <a:gd name="T12" fmla="*/ 5 w 66"/>
                  <a:gd name="T13" fmla="*/ 36 h 141"/>
                  <a:gd name="T14" fmla="*/ 3 w 66"/>
                  <a:gd name="T15" fmla="*/ 36 h 141"/>
                  <a:gd name="T16" fmla="*/ 0 w 66"/>
                  <a:gd name="T17" fmla="*/ 24 h 141"/>
                  <a:gd name="T18" fmla="*/ 0 w 66"/>
                  <a:gd name="T19" fmla="*/ 15 h 141"/>
                  <a:gd name="T20" fmla="*/ 0 w 66"/>
                  <a:gd name="T21" fmla="*/ 7 h 141"/>
                  <a:gd name="T22" fmla="*/ 3 w 66"/>
                  <a:gd name="T23" fmla="*/ 2 h 141"/>
                  <a:gd name="T24" fmla="*/ 5 w 66"/>
                  <a:gd name="T25" fmla="*/ 0 h 14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6" h="141">
                    <a:moveTo>
                      <a:pt x="19" y="0"/>
                    </a:moveTo>
                    <a:lnTo>
                      <a:pt x="47" y="0"/>
                    </a:lnTo>
                    <a:lnTo>
                      <a:pt x="66" y="65"/>
                    </a:lnTo>
                    <a:lnTo>
                      <a:pt x="66" y="122"/>
                    </a:lnTo>
                    <a:lnTo>
                      <a:pt x="57" y="132"/>
                    </a:lnTo>
                    <a:lnTo>
                      <a:pt x="38" y="141"/>
                    </a:lnTo>
                    <a:lnTo>
                      <a:pt x="19" y="141"/>
                    </a:lnTo>
                    <a:lnTo>
                      <a:pt x="10" y="141"/>
                    </a:lnTo>
                    <a:lnTo>
                      <a:pt x="0" y="94"/>
                    </a:lnTo>
                    <a:lnTo>
                      <a:pt x="0" y="57"/>
                    </a:lnTo>
                    <a:lnTo>
                      <a:pt x="0" y="28"/>
                    </a:lnTo>
                    <a:lnTo>
                      <a:pt x="10" y="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Freeform 34">
                <a:extLst>
                  <a:ext uri="{FF2B5EF4-FFF2-40B4-BE49-F238E27FC236}">
                    <a16:creationId xmlns:a16="http://schemas.microsoft.com/office/drawing/2014/main" id="{F358258E-1F31-4BC0-93C0-BF4417CF1D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2" y="146"/>
                <a:ext cx="11" cy="12"/>
              </a:xfrm>
              <a:custGeom>
                <a:avLst/>
                <a:gdLst>
                  <a:gd name="T0" fmla="*/ 2 w 47"/>
                  <a:gd name="T1" fmla="*/ 0 h 47"/>
                  <a:gd name="T2" fmla="*/ 7 w 47"/>
                  <a:gd name="T3" fmla="*/ 0 h 47"/>
                  <a:gd name="T4" fmla="*/ 9 w 47"/>
                  <a:gd name="T5" fmla="*/ 3 h 47"/>
                  <a:gd name="T6" fmla="*/ 11 w 47"/>
                  <a:gd name="T7" fmla="*/ 7 h 47"/>
                  <a:gd name="T8" fmla="*/ 11 w 47"/>
                  <a:gd name="T9" fmla="*/ 12 h 47"/>
                  <a:gd name="T10" fmla="*/ 4 w 47"/>
                  <a:gd name="T11" fmla="*/ 12 h 47"/>
                  <a:gd name="T12" fmla="*/ 0 w 47"/>
                  <a:gd name="T13" fmla="*/ 12 h 47"/>
                  <a:gd name="T14" fmla="*/ 0 w 47"/>
                  <a:gd name="T15" fmla="*/ 5 h 47"/>
                  <a:gd name="T16" fmla="*/ 2 w 47"/>
                  <a:gd name="T17" fmla="*/ 0 h 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7" h="47">
                    <a:moveTo>
                      <a:pt x="8" y="0"/>
                    </a:moveTo>
                    <a:lnTo>
                      <a:pt x="28" y="0"/>
                    </a:lnTo>
                    <a:lnTo>
                      <a:pt x="37" y="10"/>
                    </a:lnTo>
                    <a:lnTo>
                      <a:pt x="47" y="28"/>
                    </a:lnTo>
                    <a:lnTo>
                      <a:pt x="47" y="47"/>
                    </a:lnTo>
                    <a:lnTo>
                      <a:pt x="18" y="47"/>
                    </a:lnTo>
                    <a:lnTo>
                      <a:pt x="0" y="47"/>
                    </a:lnTo>
                    <a:lnTo>
                      <a:pt x="0" y="1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33A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Freeform 35">
                <a:extLst>
                  <a:ext uri="{FF2B5EF4-FFF2-40B4-BE49-F238E27FC236}">
                    <a16:creationId xmlns:a16="http://schemas.microsoft.com/office/drawing/2014/main" id="{389261CC-958C-4BF2-A988-D9D0F4167D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64"/>
                <a:ext cx="14" cy="14"/>
              </a:xfrm>
              <a:custGeom>
                <a:avLst/>
                <a:gdLst>
                  <a:gd name="T0" fmla="*/ 7 w 57"/>
                  <a:gd name="T1" fmla="*/ 0 h 57"/>
                  <a:gd name="T2" fmla="*/ 12 w 57"/>
                  <a:gd name="T3" fmla="*/ 5 h 57"/>
                  <a:gd name="T4" fmla="*/ 14 w 57"/>
                  <a:gd name="T5" fmla="*/ 12 h 57"/>
                  <a:gd name="T6" fmla="*/ 0 w 57"/>
                  <a:gd name="T7" fmla="*/ 14 h 57"/>
                  <a:gd name="T8" fmla="*/ 7 w 57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7" h="57">
                    <a:moveTo>
                      <a:pt x="29" y="0"/>
                    </a:moveTo>
                    <a:lnTo>
                      <a:pt x="47" y="20"/>
                    </a:lnTo>
                    <a:lnTo>
                      <a:pt x="57" y="48"/>
                    </a:lnTo>
                    <a:lnTo>
                      <a:pt x="0" y="57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33A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Freeform 36">
                <a:extLst>
                  <a:ext uri="{FF2B5EF4-FFF2-40B4-BE49-F238E27FC236}">
                    <a16:creationId xmlns:a16="http://schemas.microsoft.com/office/drawing/2014/main" id="{C7DF474F-4F25-40D8-AF75-C26DD9F404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3" y="217"/>
                <a:ext cx="5" cy="24"/>
              </a:xfrm>
              <a:custGeom>
                <a:avLst/>
                <a:gdLst>
                  <a:gd name="T0" fmla="*/ 0 w 18"/>
                  <a:gd name="T1" fmla="*/ 0 h 95"/>
                  <a:gd name="T2" fmla="*/ 3 w 18"/>
                  <a:gd name="T3" fmla="*/ 0 h 95"/>
                  <a:gd name="T4" fmla="*/ 5 w 18"/>
                  <a:gd name="T5" fmla="*/ 24 h 95"/>
                  <a:gd name="T6" fmla="*/ 0 w 18"/>
                  <a:gd name="T7" fmla="*/ 24 h 95"/>
                  <a:gd name="T8" fmla="*/ 0 w 18"/>
                  <a:gd name="T9" fmla="*/ 12 h 95"/>
                  <a:gd name="T10" fmla="*/ 0 w 18"/>
                  <a:gd name="T11" fmla="*/ 0 h 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" h="95">
                    <a:moveTo>
                      <a:pt x="0" y="0"/>
                    </a:moveTo>
                    <a:lnTo>
                      <a:pt x="9" y="0"/>
                    </a:lnTo>
                    <a:lnTo>
                      <a:pt x="18" y="95"/>
                    </a:lnTo>
                    <a:lnTo>
                      <a:pt x="0" y="95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1A4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Freeform 37">
                <a:extLst>
                  <a:ext uri="{FF2B5EF4-FFF2-40B4-BE49-F238E27FC236}">
                    <a16:creationId xmlns:a16="http://schemas.microsoft.com/office/drawing/2014/main" id="{921A999D-DD79-4E6E-B34B-474887A849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0" y="750"/>
                <a:ext cx="28" cy="21"/>
              </a:xfrm>
              <a:custGeom>
                <a:avLst/>
                <a:gdLst>
                  <a:gd name="T0" fmla="*/ 14 w 114"/>
                  <a:gd name="T1" fmla="*/ 0 h 86"/>
                  <a:gd name="T2" fmla="*/ 23 w 114"/>
                  <a:gd name="T3" fmla="*/ 0 h 86"/>
                  <a:gd name="T4" fmla="*/ 28 w 114"/>
                  <a:gd name="T5" fmla="*/ 2 h 86"/>
                  <a:gd name="T6" fmla="*/ 28 w 114"/>
                  <a:gd name="T7" fmla="*/ 7 h 86"/>
                  <a:gd name="T8" fmla="*/ 28 w 114"/>
                  <a:gd name="T9" fmla="*/ 11 h 86"/>
                  <a:gd name="T10" fmla="*/ 23 w 114"/>
                  <a:gd name="T11" fmla="*/ 14 h 86"/>
                  <a:gd name="T12" fmla="*/ 12 w 114"/>
                  <a:gd name="T13" fmla="*/ 19 h 86"/>
                  <a:gd name="T14" fmla="*/ 9 w 114"/>
                  <a:gd name="T15" fmla="*/ 21 h 86"/>
                  <a:gd name="T16" fmla="*/ 4 w 114"/>
                  <a:gd name="T17" fmla="*/ 19 h 86"/>
                  <a:gd name="T18" fmla="*/ 0 w 114"/>
                  <a:gd name="T19" fmla="*/ 14 h 86"/>
                  <a:gd name="T20" fmla="*/ 0 w 114"/>
                  <a:gd name="T21" fmla="*/ 7 h 86"/>
                  <a:gd name="T22" fmla="*/ 4 w 114"/>
                  <a:gd name="T23" fmla="*/ 5 h 86"/>
                  <a:gd name="T24" fmla="*/ 14 w 114"/>
                  <a:gd name="T25" fmla="*/ 0 h 8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4" h="86">
                    <a:moveTo>
                      <a:pt x="57" y="0"/>
                    </a:moveTo>
                    <a:lnTo>
                      <a:pt x="94" y="0"/>
                    </a:lnTo>
                    <a:lnTo>
                      <a:pt x="114" y="10"/>
                    </a:lnTo>
                    <a:lnTo>
                      <a:pt x="114" y="29"/>
                    </a:lnTo>
                    <a:lnTo>
                      <a:pt x="114" y="47"/>
                    </a:lnTo>
                    <a:lnTo>
                      <a:pt x="94" y="57"/>
                    </a:lnTo>
                    <a:lnTo>
                      <a:pt x="47" y="76"/>
                    </a:lnTo>
                    <a:lnTo>
                      <a:pt x="38" y="86"/>
                    </a:lnTo>
                    <a:lnTo>
                      <a:pt x="18" y="76"/>
                    </a:lnTo>
                    <a:lnTo>
                      <a:pt x="0" y="57"/>
                    </a:lnTo>
                    <a:lnTo>
                      <a:pt x="0" y="29"/>
                    </a:lnTo>
                    <a:lnTo>
                      <a:pt x="18" y="19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Freeform 38">
                <a:extLst>
                  <a:ext uri="{FF2B5EF4-FFF2-40B4-BE49-F238E27FC236}">
                    <a16:creationId xmlns:a16="http://schemas.microsoft.com/office/drawing/2014/main" id="{CB1D8A7B-33C1-47FB-981E-556FFC4B2F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4" y="754"/>
                <a:ext cx="19" cy="12"/>
              </a:xfrm>
              <a:custGeom>
                <a:avLst/>
                <a:gdLst>
                  <a:gd name="T0" fmla="*/ 19 w 76"/>
                  <a:gd name="T1" fmla="*/ 3 h 48"/>
                  <a:gd name="T2" fmla="*/ 17 w 76"/>
                  <a:gd name="T3" fmla="*/ 5 h 48"/>
                  <a:gd name="T4" fmla="*/ 14 w 76"/>
                  <a:gd name="T5" fmla="*/ 7 h 48"/>
                  <a:gd name="T6" fmla="*/ 5 w 76"/>
                  <a:gd name="T7" fmla="*/ 12 h 48"/>
                  <a:gd name="T8" fmla="*/ 0 w 76"/>
                  <a:gd name="T9" fmla="*/ 7 h 48"/>
                  <a:gd name="T10" fmla="*/ 5 w 76"/>
                  <a:gd name="T11" fmla="*/ 5 h 48"/>
                  <a:gd name="T12" fmla="*/ 10 w 76"/>
                  <a:gd name="T13" fmla="*/ 0 h 48"/>
                  <a:gd name="T14" fmla="*/ 14 w 76"/>
                  <a:gd name="T15" fmla="*/ 0 h 48"/>
                  <a:gd name="T16" fmla="*/ 19 w 76"/>
                  <a:gd name="T17" fmla="*/ 3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6" h="48">
                    <a:moveTo>
                      <a:pt x="76" y="10"/>
                    </a:moveTo>
                    <a:lnTo>
                      <a:pt x="67" y="20"/>
                    </a:lnTo>
                    <a:lnTo>
                      <a:pt x="57" y="28"/>
                    </a:lnTo>
                    <a:lnTo>
                      <a:pt x="20" y="48"/>
                    </a:lnTo>
                    <a:lnTo>
                      <a:pt x="0" y="28"/>
                    </a:lnTo>
                    <a:lnTo>
                      <a:pt x="20" y="20"/>
                    </a:lnTo>
                    <a:lnTo>
                      <a:pt x="39" y="0"/>
                    </a:lnTo>
                    <a:lnTo>
                      <a:pt x="57" y="0"/>
                    </a:lnTo>
                    <a:lnTo>
                      <a:pt x="76" y="1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Freeform 39">
                <a:extLst>
                  <a:ext uri="{FF2B5EF4-FFF2-40B4-BE49-F238E27FC236}">
                    <a16:creationId xmlns:a16="http://schemas.microsoft.com/office/drawing/2014/main" id="{EC1D0CB5-F19C-4B0E-9A70-95C147B503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8" y="674"/>
                <a:ext cx="45" cy="12"/>
              </a:xfrm>
              <a:custGeom>
                <a:avLst/>
                <a:gdLst>
                  <a:gd name="T0" fmla="*/ 38 w 178"/>
                  <a:gd name="T1" fmla="*/ 5 h 47"/>
                  <a:gd name="T2" fmla="*/ 40 w 178"/>
                  <a:gd name="T3" fmla="*/ 7 h 47"/>
                  <a:gd name="T4" fmla="*/ 45 w 178"/>
                  <a:gd name="T5" fmla="*/ 7 h 47"/>
                  <a:gd name="T6" fmla="*/ 33 w 178"/>
                  <a:gd name="T7" fmla="*/ 9 h 47"/>
                  <a:gd name="T8" fmla="*/ 24 w 178"/>
                  <a:gd name="T9" fmla="*/ 9 h 47"/>
                  <a:gd name="T10" fmla="*/ 12 w 178"/>
                  <a:gd name="T11" fmla="*/ 9 h 47"/>
                  <a:gd name="T12" fmla="*/ 0 w 178"/>
                  <a:gd name="T13" fmla="*/ 12 h 47"/>
                  <a:gd name="T14" fmla="*/ 9 w 178"/>
                  <a:gd name="T15" fmla="*/ 7 h 47"/>
                  <a:gd name="T16" fmla="*/ 19 w 178"/>
                  <a:gd name="T17" fmla="*/ 2 h 47"/>
                  <a:gd name="T18" fmla="*/ 28 w 178"/>
                  <a:gd name="T19" fmla="*/ 0 h 47"/>
                  <a:gd name="T20" fmla="*/ 33 w 178"/>
                  <a:gd name="T21" fmla="*/ 2 h 47"/>
                  <a:gd name="T22" fmla="*/ 38 w 178"/>
                  <a:gd name="T23" fmla="*/ 5 h 4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78" h="47">
                    <a:moveTo>
                      <a:pt x="150" y="19"/>
                    </a:moveTo>
                    <a:lnTo>
                      <a:pt x="159" y="29"/>
                    </a:lnTo>
                    <a:lnTo>
                      <a:pt x="178" y="29"/>
                    </a:lnTo>
                    <a:lnTo>
                      <a:pt x="131" y="37"/>
                    </a:lnTo>
                    <a:lnTo>
                      <a:pt x="94" y="37"/>
                    </a:lnTo>
                    <a:lnTo>
                      <a:pt x="47" y="37"/>
                    </a:lnTo>
                    <a:lnTo>
                      <a:pt x="0" y="47"/>
                    </a:lnTo>
                    <a:lnTo>
                      <a:pt x="37" y="29"/>
                    </a:lnTo>
                    <a:lnTo>
                      <a:pt x="74" y="9"/>
                    </a:lnTo>
                    <a:lnTo>
                      <a:pt x="112" y="0"/>
                    </a:lnTo>
                    <a:lnTo>
                      <a:pt x="131" y="9"/>
                    </a:lnTo>
                    <a:lnTo>
                      <a:pt x="150" y="19"/>
                    </a:lnTo>
                    <a:close/>
                  </a:path>
                </a:pathLst>
              </a:custGeom>
              <a:solidFill>
                <a:srgbClr val="A7BD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Freeform 40">
                <a:extLst>
                  <a:ext uri="{FF2B5EF4-FFF2-40B4-BE49-F238E27FC236}">
                    <a16:creationId xmlns:a16="http://schemas.microsoft.com/office/drawing/2014/main" id="{4A0BB2B0-1C6E-4C14-A0DE-5780711766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0" y="936"/>
                <a:ext cx="66" cy="23"/>
              </a:xfrm>
              <a:custGeom>
                <a:avLst/>
                <a:gdLst>
                  <a:gd name="T0" fmla="*/ 14 w 264"/>
                  <a:gd name="T1" fmla="*/ 9 h 94"/>
                  <a:gd name="T2" fmla="*/ 42 w 264"/>
                  <a:gd name="T3" fmla="*/ 0 h 94"/>
                  <a:gd name="T4" fmla="*/ 57 w 264"/>
                  <a:gd name="T5" fmla="*/ 0 h 94"/>
                  <a:gd name="T6" fmla="*/ 61 w 264"/>
                  <a:gd name="T7" fmla="*/ 0 h 94"/>
                  <a:gd name="T8" fmla="*/ 66 w 264"/>
                  <a:gd name="T9" fmla="*/ 2 h 94"/>
                  <a:gd name="T10" fmla="*/ 61 w 264"/>
                  <a:gd name="T11" fmla="*/ 5 h 94"/>
                  <a:gd name="T12" fmla="*/ 54 w 264"/>
                  <a:gd name="T13" fmla="*/ 7 h 94"/>
                  <a:gd name="T14" fmla="*/ 42 w 264"/>
                  <a:gd name="T15" fmla="*/ 16 h 94"/>
                  <a:gd name="T16" fmla="*/ 38 w 264"/>
                  <a:gd name="T17" fmla="*/ 21 h 94"/>
                  <a:gd name="T18" fmla="*/ 31 w 264"/>
                  <a:gd name="T19" fmla="*/ 23 h 94"/>
                  <a:gd name="T20" fmla="*/ 24 w 264"/>
                  <a:gd name="T21" fmla="*/ 21 h 94"/>
                  <a:gd name="T22" fmla="*/ 16 w 264"/>
                  <a:gd name="T23" fmla="*/ 18 h 94"/>
                  <a:gd name="T24" fmla="*/ 0 w 264"/>
                  <a:gd name="T25" fmla="*/ 12 h 94"/>
                  <a:gd name="T26" fmla="*/ 7 w 264"/>
                  <a:gd name="T27" fmla="*/ 12 h 94"/>
                  <a:gd name="T28" fmla="*/ 14 w 264"/>
                  <a:gd name="T29" fmla="*/ 9 h 9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64" h="94">
                    <a:moveTo>
                      <a:pt x="57" y="37"/>
                    </a:moveTo>
                    <a:lnTo>
                      <a:pt x="169" y="0"/>
                    </a:lnTo>
                    <a:lnTo>
                      <a:pt x="226" y="0"/>
                    </a:lnTo>
                    <a:lnTo>
                      <a:pt x="245" y="0"/>
                    </a:lnTo>
                    <a:lnTo>
                      <a:pt x="264" y="9"/>
                    </a:lnTo>
                    <a:lnTo>
                      <a:pt x="245" y="19"/>
                    </a:lnTo>
                    <a:lnTo>
                      <a:pt x="217" y="27"/>
                    </a:lnTo>
                    <a:lnTo>
                      <a:pt x="169" y="66"/>
                    </a:lnTo>
                    <a:lnTo>
                      <a:pt x="151" y="84"/>
                    </a:lnTo>
                    <a:lnTo>
                      <a:pt x="122" y="94"/>
                    </a:lnTo>
                    <a:lnTo>
                      <a:pt x="94" y="84"/>
                    </a:lnTo>
                    <a:lnTo>
                      <a:pt x="65" y="75"/>
                    </a:lnTo>
                    <a:lnTo>
                      <a:pt x="0" y="47"/>
                    </a:lnTo>
                    <a:lnTo>
                      <a:pt x="28" y="47"/>
                    </a:lnTo>
                    <a:lnTo>
                      <a:pt x="57" y="37"/>
                    </a:lnTo>
                    <a:close/>
                  </a:path>
                </a:pathLst>
              </a:custGeom>
              <a:solidFill>
                <a:srgbClr val="A7BD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Freeform 41">
                <a:extLst>
                  <a:ext uri="{FF2B5EF4-FFF2-40B4-BE49-F238E27FC236}">
                    <a16:creationId xmlns:a16="http://schemas.microsoft.com/office/drawing/2014/main" id="{B1A97345-539F-465F-8AD3-9761E7D949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2" y="818"/>
                <a:ext cx="455" cy="504"/>
              </a:xfrm>
              <a:custGeom>
                <a:avLst/>
                <a:gdLst>
                  <a:gd name="T0" fmla="*/ 28 w 1821"/>
                  <a:gd name="T1" fmla="*/ 243 h 2018"/>
                  <a:gd name="T2" fmla="*/ 49 w 1821"/>
                  <a:gd name="T3" fmla="*/ 236 h 2018"/>
                  <a:gd name="T4" fmla="*/ 71 w 1821"/>
                  <a:gd name="T5" fmla="*/ 224 h 2018"/>
                  <a:gd name="T6" fmla="*/ 92 w 1821"/>
                  <a:gd name="T7" fmla="*/ 210 h 2018"/>
                  <a:gd name="T8" fmla="*/ 111 w 1821"/>
                  <a:gd name="T9" fmla="*/ 200 h 2018"/>
                  <a:gd name="T10" fmla="*/ 283 w 1821"/>
                  <a:gd name="T11" fmla="*/ 99 h 2018"/>
                  <a:gd name="T12" fmla="*/ 368 w 1821"/>
                  <a:gd name="T13" fmla="*/ 49 h 2018"/>
                  <a:gd name="T14" fmla="*/ 455 w 1821"/>
                  <a:gd name="T15" fmla="*/ 0 h 2018"/>
                  <a:gd name="T16" fmla="*/ 434 w 1821"/>
                  <a:gd name="T17" fmla="*/ 63 h 2018"/>
                  <a:gd name="T18" fmla="*/ 413 w 1821"/>
                  <a:gd name="T19" fmla="*/ 125 h 2018"/>
                  <a:gd name="T20" fmla="*/ 373 w 1821"/>
                  <a:gd name="T21" fmla="*/ 254 h 2018"/>
                  <a:gd name="T22" fmla="*/ 363 w 1821"/>
                  <a:gd name="T23" fmla="*/ 264 h 2018"/>
                  <a:gd name="T24" fmla="*/ 354 w 1821"/>
                  <a:gd name="T25" fmla="*/ 273 h 2018"/>
                  <a:gd name="T26" fmla="*/ 330 w 1821"/>
                  <a:gd name="T27" fmla="*/ 287 h 2018"/>
                  <a:gd name="T28" fmla="*/ 307 w 1821"/>
                  <a:gd name="T29" fmla="*/ 301 h 2018"/>
                  <a:gd name="T30" fmla="*/ 295 w 1821"/>
                  <a:gd name="T31" fmla="*/ 308 h 2018"/>
                  <a:gd name="T32" fmla="*/ 285 w 1821"/>
                  <a:gd name="T33" fmla="*/ 318 h 2018"/>
                  <a:gd name="T34" fmla="*/ 262 w 1821"/>
                  <a:gd name="T35" fmla="*/ 337 h 2018"/>
                  <a:gd name="T36" fmla="*/ 233 w 1821"/>
                  <a:gd name="T37" fmla="*/ 353 h 2018"/>
                  <a:gd name="T38" fmla="*/ 205 w 1821"/>
                  <a:gd name="T39" fmla="*/ 370 h 2018"/>
                  <a:gd name="T40" fmla="*/ 181 w 1821"/>
                  <a:gd name="T41" fmla="*/ 386 h 2018"/>
                  <a:gd name="T42" fmla="*/ 21 w 1821"/>
                  <a:gd name="T43" fmla="*/ 490 h 2018"/>
                  <a:gd name="T44" fmla="*/ 10 w 1821"/>
                  <a:gd name="T45" fmla="*/ 500 h 2018"/>
                  <a:gd name="T46" fmla="*/ 5 w 1821"/>
                  <a:gd name="T47" fmla="*/ 502 h 2018"/>
                  <a:gd name="T48" fmla="*/ 0 w 1821"/>
                  <a:gd name="T49" fmla="*/ 504 h 2018"/>
                  <a:gd name="T50" fmla="*/ 0 w 1821"/>
                  <a:gd name="T51" fmla="*/ 438 h 2018"/>
                  <a:gd name="T52" fmla="*/ 0 w 1821"/>
                  <a:gd name="T53" fmla="*/ 370 h 2018"/>
                  <a:gd name="T54" fmla="*/ 5 w 1821"/>
                  <a:gd name="T55" fmla="*/ 238 h 2018"/>
                  <a:gd name="T56" fmla="*/ 12 w 1821"/>
                  <a:gd name="T57" fmla="*/ 238 h 2018"/>
                  <a:gd name="T58" fmla="*/ 17 w 1821"/>
                  <a:gd name="T59" fmla="*/ 240 h 2018"/>
                  <a:gd name="T60" fmla="*/ 21 w 1821"/>
                  <a:gd name="T61" fmla="*/ 243 h 2018"/>
                  <a:gd name="T62" fmla="*/ 28 w 1821"/>
                  <a:gd name="T63" fmla="*/ 243 h 201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821" h="2018">
                    <a:moveTo>
                      <a:pt x="114" y="971"/>
                    </a:moveTo>
                    <a:lnTo>
                      <a:pt x="198" y="943"/>
                    </a:lnTo>
                    <a:lnTo>
                      <a:pt x="284" y="896"/>
                    </a:lnTo>
                    <a:lnTo>
                      <a:pt x="368" y="839"/>
                    </a:lnTo>
                    <a:lnTo>
                      <a:pt x="444" y="802"/>
                    </a:lnTo>
                    <a:lnTo>
                      <a:pt x="1133" y="396"/>
                    </a:lnTo>
                    <a:lnTo>
                      <a:pt x="1472" y="198"/>
                    </a:lnTo>
                    <a:lnTo>
                      <a:pt x="1821" y="0"/>
                    </a:lnTo>
                    <a:lnTo>
                      <a:pt x="1736" y="254"/>
                    </a:lnTo>
                    <a:lnTo>
                      <a:pt x="1652" y="499"/>
                    </a:lnTo>
                    <a:lnTo>
                      <a:pt x="1491" y="1018"/>
                    </a:lnTo>
                    <a:lnTo>
                      <a:pt x="1453" y="1056"/>
                    </a:lnTo>
                    <a:lnTo>
                      <a:pt x="1415" y="1094"/>
                    </a:lnTo>
                    <a:lnTo>
                      <a:pt x="1321" y="1151"/>
                    </a:lnTo>
                    <a:lnTo>
                      <a:pt x="1227" y="1207"/>
                    </a:lnTo>
                    <a:lnTo>
                      <a:pt x="1180" y="1235"/>
                    </a:lnTo>
                    <a:lnTo>
                      <a:pt x="1141" y="1273"/>
                    </a:lnTo>
                    <a:lnTo>
                      <a:pt x="1047" y="1348"/>
                    </a:lnTo>
                    <a:lnTo>
                      <a:pt x="934" y="1415"/>
                    </a:lnTo>
                    <a:lnTo>
                      <a:pt x="822" y="1481"/>
                    </a:lnTo>
                    <a:lnTo>
                      <a:pt x="726" y="1546"/>
                    </a:lnTo>
                    <a:lnTo>
                      <a:pt x="86" y="1961"/>
                    </a:lnTo>
                    <a:lnTo>
                      <a:pt x="39" y="2000"/>
                    </a:lnTo>
                    <a:lnTo>
                      <a:pt x="20" y="2008"/>
                    </a:lnTo>
                    <a:lnTo>
                      <a:pt x="0" y="2018"/>
                    </a:lnTo>
                    <a:lnTo>
                      <a:pt x="0" y="1754"/>
                    </a:lnTo>
                    <a:lnTo>
                      <a:pt x="0" y="1481"/>
                    </a:lnTo>
                    <a:lnTo>
                      <a:pt x="20" y="953"/>
                    </a:lnTo>
                    <a:lnTo>
                      <a:pt x="47" y="953"/>
                    </a:lnTo>
                    <a:lnTo>
                      <a:pt x="67" y="962"/>
                    </a:lnTo>
                    <a:lnTo>
                      <a:pt x="86" y="971"/>
                    </a:lnTo>
                    <a:lnTo>
                      <a:pt x="114" y="971"/>
                    </a:lnTo>
                    <a:close/>
                  </a:path>
                </a:pathLst>
              </a:custGeom>
              <a:solidFill>
                <a:srgbClr val="7E46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Freeform 42">
                <a:extLst>
                  <a:ext uri="{FF2B5EF4-FFF2-40B4-BE49-F238E27FC236}">
                    <a16:creationId xmlns:a16="http://schemas.microsoft.com/office/drawing/2014/main" id="{2D229F23-1FA2-4772-AB6D-0FC3D9B21B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2" y="886"/>
                <a:ext cx="57" cy="22"/>
              </a:xfrm>
              <a:custGeom>
                <a:avLst/>
                <a:gdLst>
                  <a:gd name="T0" fmla="*/ 5 w 226"/>
                  <a:gd name="T1" fmla="*/ 0 h 84"/>
                  <a:gd name="T2" fmla="*/ 19 w 226"/>
                  <a:gd name="T3" fmla="*/ 2 h 84"/>
                  <a:gd name="T4" fmla="*/ 31 w 226"/>
                  <a:gd name="T5" fmla="*/ 7 h 84"/>
                  <a:gd name="T6" fmla="*/ 43 w 226"/>
                  <a:gd name="T7" fmla="*/ 12 h 84"/>
                  <a:gd name="T8" fmla="*/ 57 w 226"/>
                  <a:gd name="T9" fmla="*/ 17 h 84"/>
                  <a:gd name="T10" fmla="*/ 57 w 226"/>
                  <a:gd name="T11" fmla="*/ 20 h 84"/>
                  <a:gd name="T12" fmla="*/ 57 w 226"/>
                  <a:gd name="T13" fmla="*/ 22 h 84"/>
                  <a:gd name="T14" fmla="*/ 45 w 226"/>
                  <a:gd name="T15" fmla="*/ 17 h 84"/>
                  <a:gd name="T16" fmla="*/ 29 w 226"/>
                  <a:gd name="T17" fmla="*/ 12 h 84"/>
                  <a:gd name="T18" fmla="*/ 14 w 226"/>
                  <a:gd name="T19" fmla="*/ 10 h 84"/>
                  <a:gd name="T20" fmla="*/ 0 w 226"/>
                  <a:gd name="T21" fmla="*/ 5 h 84"/>
                  <a:gd name="T22" fmla="*/ 2 w 226"/>
                  <a:gd name="T23" fmla="*/ 2 h 84"/>
                  <a:gd name="T24" fmla="*/ 5 w 226"/>
                  <a:gd name="T25" fmla="*/ 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26" h="84">
                    <a:moveTo>
                      <a:pt x="19" y="0"/>
                    </a:moveTo>
                    <a:lnTo>
                      <a:pt x="76" y="9"/>
                    </a:lnTo>
                    <a:lnTo>
                      <a:pt x="123" y="28"/>
                    </a:lnTo>
                    <a:lnTo>
                      <a:pt x="170" y="47"/>
                    </a:lnTo>
                    <a:lnTo>
                      <a:pt x="226" y="66"/>
                    </a:lnTo>
                    <a:lnTo>
                      <a:pt x="226" y="75"/>
                    </a:lnTo>
                    <a:lnTo>
                      <a:pt x="226" y="84"/>
                    </a:lnTo>
                    <a:lnTo>
                      <a:pt x="179" y="66"/>
                    </a:lnTo>
                    <a:lnTo>
                      <a:pt x="113" y="47"/>
                    </a:lnTo>
                    <a:lnTo>
                      <a:pt x="56" y="37"/>
                    </a:lnTo>
                    <a:lnTo>
                      <a:pt x="0" y="18"/>
                    </a:lnTo>
                    <a:lnTo>
                      <a:pt x="9" y="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8AA8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Freeform 43">
                <a:extLst>
                  <a:ext uri="{FF2B5EF4-FFF2-40B4-BE49-F238E27FC236}">
                    <a16:creationId xmlns:a16="http://schemas.microsoft.com/office/drawing/2014/main" id="{C33A5605-D0E5-4326-9105-7829181885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8" y="132"/>
                <a:ext cx="28" cy="26"/>
              </a:xfrm>
              <a:custGeom>
                <a:avLst/>
                <a:gdLst>
                  <a:gd name="T0" fmla="*/ 5 w 113"/>
                  <a:gd name="T1" fmla="*/ 3 h 104"/>
                  <a:gd name="T2" fmla="*/ 14 w 113"/>
                  <a:gd name="T3" fmla="*/ 0 h 104"/>
                  <a:gd name="T4" fmla="*/ 16 w 113"/>
                  <a:gd name="T5" fmla="*/ 0 h 104"/>
                  <a:gd name="T6" fmla="*/ 21 w 113"/>
                  <a:gd name="T7" fmla="*/ 0 h 104"/>
                  <a:gd name="T8" fmla="*/ 24 w 113"/>
                  <a:gd name="T9" fmla="*/ 5 h 104"/>
                  <a:gd name="T10" fmla="*/ 26 w 113"/>
                  <a:gd name="T11" fmla="*/ 10 h 104"/>
                  <a:gd name="T12" fmla="*/ 28 w 113"/>
                  <a:gd name="T13" fmla="*/ 14 h 104"/>
                  <a:gd name="T14" fmla="*/ 28 w 113"/>
                  <a:gd name="T15" fmla="*/ 19 h 104"/>
                  <a:gd name="T16" fmla="*/ 16 w 113"/>
                  <a:gd name="T17" fmla="*/ 21 h 104"/>
                  <a:gd name="T18" fmla="*/ 5 w 113"/>
                  <a:gd name="T19" fmla="*/ 26 h 104"/>
                  <a:gd name="T20" fmla="*/ 2 w 113"/>
                  <a:gd name="T21" fmla="*/ 24 h 104"/>
                  <a:gd name="T22" fmla="*/ 0 w 113"/>
                  <a:gd name="T23" fmla="*/ 17 h 104"/>
                  <a:gd name="T24" fmla="*/ 2 w 113"/>
                  <a:gd name="T25" fmla="*/ 12 h 104"/>
                  <a:gd name="T26" fmla="*/ 0 w 113"/>
                  <a:gd name="T27" fmla="*/ 5 h 104"/>
                  <a:gd name="T28" fmla="*/ 2 w 113"/>
                  <a:gd name="T29" fmla="*/ 3 h 104"/>
                  <a:gd name="T30" fmla="*/ 5 w 113"/>
                  <a:gd name="T31" fmla="*/ 3 h 10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13" h="104">
                    <a:moveTo>
                      <a:pt x="19" y="10"/>
                    </a:moveTo>
                    <a:lnTo>
                      <a:pt x="57" y="0"/>
                    </a:lnTo>
                    <a:lnTo>
                      <a:pt x="66" y="0"/>
                    </a:lnTo>
                    <a:lnTo>
                      <a:pt x="86" y="0"/>
                    </a:lnTo>
                    <a:lnTo>
                      <a:pt x="95" y="18"/>
                    </a:lnTo>
                    <a:lnTo>
                      <a:pt x="104" y="38"/>
                    </a:lnTo>
                    <a:lnTo>
                      <a:pt x="113" y="57"/>
                    </a:lnTo>
                    <a:lnTo>
                      <a:pt x="113" y="75"/>
                    </a:lnTo>
                    <a:lnTo>
                      <a:pt x="66" y="85"/>
                    </a:lnTo>
                    <a:lnTo>
                      <a:pt x="19" y="104"/>
                    </a:lnTo>
                    <a:lnTo>
                      <a:pt x="10" y="94"/>
                    </a:lnTo>
                    <a:lnTo>
                      <a:pt x="0" y="67"/>
                    </a:lnTo>
                    <a:lnTo>
                      <a:pt x="10" y="47"/>
                    </a:lnTo>
                    <a:lnTo>
                      <a:pt x="0" y="18"/>
                    </a:lnTo>
                    <a:lnTo>
                      <a:pt x="10" y="10"/>
                    </a:lnTo>
                    <a:lnTo>
                      <a:pt x="19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Freeform 44">
                <a:extLst>
                  <a:ext uri="{FF2B5EF4-FFF2-40B4-BE49-F238E27FC236}">
                    <a16:creationId xmlns:a16="http://schemas.microsoft.com/office/drawing/2014/main" id="{B451B68C-DED9-4082-B1C9-94EB0DC4C0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0" y="839"/>
                <a:ext cx="127" cy="59"/>
              </a:xfrm>
              <a:custGeom>
                <a:avLst/>
                <a:gdLst>
                  <a:gd name="T0" fmla="*/ 35 w 509"/>
                  <a:gd name="T1" fmla="*/ 21 h 237"/>
                  <a:gd name="T2" fmla="*/ 35 w 509"/>
                  <a:gd name="T3" fmla="*/ 24 h 237"/>
                  <a:gd name="T4" fmla="*/ 28 w 509"/>
                  <a:gd name="T5" fmla="*/ 28 h 237"/>
                  <a:gd name="T6" fmla="*/ 23 w 509"/>
                  <a:gd name="T7" fmla="*/ 36 h 237"/>
                  <a:gd name="T8" fmla="*/ 26 w 509"/>
                  <a:gd name="T9" fmla="*/ 42 h 237"/>
                  <a:gd name="T10" fmla="*/ 33 w 509"/>
                  <a:gd name="T11" fmla="*/ 45 h 237"/>
                  <a:gd name="T12" fmla="*/ 44 w 509"/>
                  <a:gd name="T13" fmla="*/ 45 h 237"/>
                  <a:gd name="T14" fmla="*/ 49 w 509"/>
                  <a:gd name="T15" fmla="*/ 40 h 237"/>
                  <a:gd name="T16" fmla="*/ 52 w 509"/>
                  <a:gd name="T17" fmla="*/ 33 h 237"/>
                  <a:gd name="T18" fmla="*/ 49 w 509"/>
                  <a:gd name="T19" fmla="*/ 28 h 237"/>
                  <a:gd name="T20" fmla="*/ 49 w 509"/>
                  <a:gd name="T21" fmla="*/ 26 h 237"/>
                  <a:gd name="T22" fmla="*/ 59 w 509"/>
                  <a:gd name="T23" fmla="*/ 12 h 237"/>
                  <a:gd name="T24" fmla="*/ 68 w 509"/>
                  <a:gd name="T25" fmla="*/ 0 h 237"/>
                  <a:gd name="T26" fmla="*/ 73 w 509"/>
                  <a:gd name="T27" fmla="*/ 0 h 237"/>
                  <a:gd name="T28" fmla="*/ 78 w 509"/>
                  <a:gd name="T29" fmla="*/ 2 h 237"/>
                  <a:gd name="T30" fmla="*/ 80 w 509"/>
                  <a:gd name="T31" fmla="*/ 2 h 237"/>
                  <a:gd name="T32" fmla="*/ 82 w 509"/>
                  <a:gd name="T33" fmla="*/ 2 h 237"/>
                  <a:gd name="T34" fmla="*/ 85 w 509"/>
                  <a:gd name="T35" fmla="*/ 2 h 237"/>
                  <a:gd name="T36" fmla="*/ 75 w 509"/>
                  <a:gd name="T37" fmla="*/ 5 h 237"/>
                  <a:gd name="T38" fmla="*/ 70 w 509"/>
                  <a:gd name="T39" fmla="*/ 10 h 237"/>
                  <a:gd name="T40" fmla="*/ 70 w 509"/>
                  <a:gd name="T41" fmla="*/ 14 h 237"/>
                  <a:gd name="T42" fmla="*/ 73 w 509"/>
                  <a:gd name="T43" fmla="*/ 19 h 237"/>
                  <a:gd name="T44" fmla="*/ 75 w 509"/>
                  <a:gd name="T45" fmla="*/ 21 h 237"/>
                  <a:gd name="T46" fmla="*/ 87 w 509"/>
                  <a:gd name="T47" fmla="*/ 21 h 237"/>
                  <a:gd name="T48" fmla="*/ 92 w 509"/>
                  <a:gd name="T49" fmla="*/ 19 h 237"/>
                  <a:gd name="T50" fmla="*/ 94 w 509"/>
                  <a:gd name="T51" fmla="*/ 17 h 237"/>
                  <a:gd name="T52" fmla="*/ 94 w 509"/>
                  <a:gd name="T53" fmla="*/ 12 h 237"/>
                  <a:gd name="T54" fmla="*/ 96 w 509"/>
                  <a:gd name="T55" fmla="*/ 7 h 237"/>
                  <a:gd name="T56" fmla="*/ 99 w 509"/>
                  <a:gd name="T57" fmla="*/ 5 h 237"/>
                  <a:gd name="T58" fmla="*/ 127 w 509"/>
                  <a:gd name="T59" fmla="*/ 14 h 237"/>
                  <a:gd name="T60" fmla="*/ 108 w 509"/>
                  <a:gd name="T61" fmla="*/ 24 h 237"/>
                  <a:gd name="T62" fmla="*/ 92 w 509"/>
                  <a:gd name="T63" fmla="*/ 36 h 237"/>
                  <a:gd name="T64" fmla="*/ 73 w 509"/>
                  <a:gd name="T65" fmla="*/ 47 h 237"/>
                  <a:gd name="T66" fmla="*/ 56 w 509"/>
                  <a:gd name="T67" fmla="*/ 59 h 237"/>
                  <a:gd name="T68" fmla="*/ 0 w 509"/>
                  <a:gd name="T69" fmla="*/ 40 h 237"/>
                  <a:gd name="T70" fmla="*/ 9 w 509"/>
                  <a:gd name="T71" fmla="*/ 36 h 237"/>
                  <a:gd name="T72" fmla="*/ 16 w 509"/>
                  <a:gd name="T73" fmla="*/ 31 h 237"/>
                  <a:gd name="T74" fmla="*/ 26 w 509"/>
                  <a:gd name="T75" fmla="*/ 26 h 237"/>
                  <a:gd name="T76" fmla="*/ 35 w 509"/>
                  <a:gd name="T77" fmla="*/ 21 h 23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509" h="237">
                    <a:moveTo>
                      <a:pt x="141" y="86"/>
                    </a:moveTo>
                    <a:lnTo>
                      <a:pt x="141" y="96"/>
                    </a:lnTo>
                    <a:lnTo>
                      <a:pt x="112" y="114"/>
                    </a:lnTo>
                    <a:lnTo>
                      <a:pt x="94" y="143"/>
                    </a:lnTo>
                    <a:lnTo>
                      <a:pt x="103" y="170"/>
                    </a:lnTo>
                    <a:lnTo>
                      <a:pt x="131" y="180"/>
                    </a:lnTo>
                    <a:lnTo>
                      <a:pt x="178" y="180"/>
                    </a:lnTo>
                    <a:lnTo>
                      <a:pt x="197" y="161"/>
                    </a:lnTo>
                    <a:lnTo>
                      <a:pt x="207" y="133"/>
                    </a:lnTo>
                    <a:lnTo>
                      <a:pt x="197" y="114"/>
                    </a:lnTo>
                    <a:lnTo>
                      <a:pt x="197" y="104"/>
                    </a:lnTo>
                    <a:lnTo>
                      <a:pt x="235" y="49"/>
                    </a:lnTo>
                    <a:lnTo>
                      <a:pt x="272" y="0"/>
                    </a:lnTo>
                    <a:lnTo>
                      <a:pt x="292" y="0"/>
                    </a:lnTo>
                    <a:lnTo>
                      <a:pt x="311" y="10"/>
                    </a:lnTo>
                    <a:lnTo>
                      <a:pt x="320" y="10"/>
                    </a:lnTo>
                    <a:lnTo>
                      <a:pt x="329" y="10"/>
                    </a:lnTo>
                    <a:lnTo>
                      <a:pt x="339" y="10"/>
                    </a:lnTo>
                    <a:lnTo>
                      <a:pt x="301" y="20"/>
                    </a:lnTo>
                    <a:lnTo>
                      <a:pt x="282" y="39"/>
                    </a:lnTo>
                    <a:lnTo>
                      <a:pt x="282" y="57"/>
                    </a:lnTo>
                    <a:lnTo>
                      <a:pt x="292" y="76"/>
                    </a:lnTo>
                    <a:lnTo>
                      <a:pt x="301" y="86"/>
                    </a:lnTo>
                    <a:lnTo>
                      <a:pt x="348" y="86"/>
                    </a:lnTo>
                    <a:lnTo>
                      <a:pt x="367" y="76"/>
                    </a:lnTo>
                    <a:lnTo>
                      <a:pt x="376" y="67"/>
                    </a:lnTo>
                    <a:lnTo>
                      <a:pt x="376" y="49"/>
                    </a:lnTo>
                    <a:lnTo>
                      <a:pt x="386" y="29"/>
                    </a:lnTo>
                    <a:lnTo>
                      <a:pt x="395" y="20"/>
                    </a:lnTo>
                    <a:lnTo>
                      <a:pt x="509" y="57"/>
                    </a:lnTo>
                    <a:lnTo>
                      <a:pt x="433" y="96"/>
                    </a:lnTo>
                    <a:lnTo>
                      <a:pt x="367" y="143"/>
                    </a:lnTo>
                    <a:lnTo>
                      <a:pt x="292" y="190"/>
                    </a:lnTo>
                    <a:lnTo>
                      <a:pt x="225" y="237"/>
                    </a:lnTo>
                    <a:lnTo>
                      <a:pt x="0" y="161"/>
                    </a:lnTo>
                    <a:lnTo>
                      <a:pt x="37" y="143"/>
                    </a:lnTo>
                    <a:lnTo>
                      <a:pt x="65" y="123"/>
                    </a:lnTo>
                    <a:lnTo>
                      <a:pt x="103" y="104"/>
                    </a:lnTo>
                    <a:lnTo>
                      <a:pt x="141" y="86"/>
                    </a:lnTo>
                    <a:close/>
                  </a:path>
                </a:pathLst>
              </a:custGeom>
              <a:solidFill>
                <a:srgbClr val="BDE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Freeform 45">
                <a:extLst>
                  <a:ext uri="{FF2B5EF4-FFF2-40B4-BE49-F238E27FC236}">
                    <a16:creationId xmlns:a16="http://schemas.microsoft.com/office/drawing/2014/main" id="{BC57A0DE-BE5E-4254-A433-015C97A323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2" y="137"/>
                <a:ext cx="19" cy="14"/>
              </a:xfrm>
              <a:custGeom>
                <a:avLst/>
                <a:gdLst>
                  <a:gd name="T0" fmla="*/ 0 w 76"/>
                  <a:gd name="T1" fmla="*/ 5 h 57"/>
                  <a:gd name="T2" fmla="*/ 7 w 76"/>
                  <a:gd name="T3" fmla="*/ 2 h 57"/>
                  <a:gd name="T4" fmla="*/ 14 w 76"/>
                  <a:gd name="T5" fmla="*/ 0 h 57"/>
                  <a:gd name="T6" fmla="*/ 19 w 76"/>
                  <a:gd name="T7" fmla="*/ 10 h 57"/>
                  <a:gd name="T8" fmla="*/ 3 w 76"/>
                  <a:gd name="T9" fmla="*/ 14 h 57"/>
                  <a:gd name="T10" fmla="*/ 0 w 76"/>
                  <a:gd name="T11" fmla="*/ 5 h 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6" h="57">
                    <a:moveTo>
                      <a:pt x="0" y="20"/>
                    </a:moveTo>
                    <a:lnTo>
                      <a:pt x="29" y="10"/>
                    </a:lnTo>
                    <a:lnTo>
                      <a:pt x="57" y="0"/>
                    </a:lnTo>
                    <a:lnTo>
                      <a:pt x="76" y="39"/>
                    </a:lnTo>
                    <a:lnTo>
                      <a:pt x="10" y="57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91A4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Freeform 46">
                <a:extLst>
                  <a:ext uri="{FF2B5EF4-FFF2-40B4-BE49-F238E27FC236}">
                    <a16:creationId xmlns:a16="http://schemas.microsoft.com/office/drawing/2014/main" id="{2D14FA00-2A89-44C9-8773-0BCD1C083A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8" y="538"/>
                <a:ext cx="64" cy="247"/>
              </a:xfrm>
              <a:custGeom>
                <a:avLst/>
                <a:gdLst>
                  <a:gd name="T0" fmla="*/ 14 w 254"/>
                  <a:gd name="T1" fmla="*/ 0 h 990"/>
                  <a:gd name="T2" fmla="*/ 26 w 254"/>
                  <a:gd name="T3" fmla="*/ 0 h 990"/>
                  <a:gd name="T4" fmla="*/ 38 w 254"/>
                  <a:gd name="T5" fmla="*/ 2 h 990"/>
                  <a:gd name="T6" fmla="*/ 64 w 254"/>
                  <a:gd name="T7" fmla="*/ 9 h 990"/>
                  <a:gd name="T8" fmla="*/ 52 w 254"/>
                  <a:gd name="T9" fmla="*/ 75 h 990"/>
                  <a:gd name="T10" fmla="*/ 48 w 254"/>
                  <a:gd name="T11" fmla="*/ 108 h 990"/>
                  <a:gd name="T12" fmla="*/ 45 w 254"/>
                  <a:gd name="T13" fmla="*/ 139 h 990"/>
                  <a:gd name="T14" fmla="*/ 43 w 254"/>
                  <a:gd name="T15" fmla="*/ 193 h 990"/>
                  <a:gd name="T16" fmla="*/ 45 w 254"/>
                  <a:gd name="T17" fmla="*/ 221 h 990"/>
                  <a:gd name="T18" fmla="*/ 50 w 254"/>
                  <a:gd name="T19" fmla="*/ 247 h 990"/>
                  <a:gd name="T20" fmla="*/ 43 w 254"/>
                  <a:gd name="T21" fmla="*/ 240 h 990"/>
                  <a:gd name="T22" fmla="*/ 38 w 254"/>
                  <a:gd name="T23" fmla="*/ 238 h 990"/>
                  <a:gd name="T24" fmla="*/ 33 w 254"/>
                  <a:gd name="T25" fmla="*/ 238 h 990"/>
                  <a:gd name="T26" fmla="*/ 28 w 254"/>
                  <a:gd name="T27" fmla="*/ 242 h 990"/>
                  <a:gd name="T28" fmla="*/ 26 w 254"/>
                  <a:gd name="T29" fmla="*/ 245 h 990"/>
                  <a:gd name="T30" fmla="*/ 19 w 254"/>
                  <a:gd name="T31" fmla="*/ 245 h 990"/>
                  <a:gd name="T32" fmla="*/ 17 w 254"/>
                  <a:gd name="T33" fmla="*/ 242 h 990"/>
                  <a:gd name="T34" fmla="*/ 14 w 254"/>
                  <a:gd name="T35" fmla="*/ 238 h 990"/>
                  <a:gd name="T36" fmla="*/ 12 w 254"/>
                  <a:gd name="T37" fmla="*/ 233 h 990"/>
                  <a:gd name="T38" fmla="*/ 12 w 254"/>
                  <a:gd name="T39" fmla="*/ 226 h 990"/>
                  <a:gd name="T40" fmla="*/ 9 w 254"/>
                  <a:gd name="T41" fmla="*/ 219 h 990"/>
                  <a:gd name="T42" fmla="*/ 5 w 254"/>
                  <a:gd name="T43" fmla="*/ 198 h 990"/>
                  <a:gd name="T44" fmla="*/ 3 w 254"/>
                  <a:gd name="T45" fmla="*/ 176 h 990"/>
                  <a:gd name="T46" fmla="*/ 0 w 254"/>
                  <a:gd name="T47" fmla="*/ 132 h 990"/>
                  <a:gd name="T48" fmla="*/ 5 w 254"/>
                  <a:gd name="T49" fmla="*/ 45 h 990"/>
                  <a:gd name="T50" fmla="*/ 14 w 254"/>
                  <a:gd name="T51" fmla="*/ 0 h 99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54" h="990">
                    <a:moveTo>
                      <a:pt x="57" y="0"/>
                    </a:moveTo>
                    <a:lnTo>
                      <a:pt x="104" y="0"/>
                    </a:lnTo>
                    <a:lnTo>
                      <a:pt x="151" y="9"/>
                    </a:lnTo>
                    <a:lnTo>
                      <a:pt x="254" y="38"/>
                    </a:lnTo>
                    <a:lnTo>
                      <a:pt x="207" y="302"/>
                    </a:lnTo>
                    <a:lnTo>
                      <a:pt x="189" y="433"/>
                    </a:lnTo>
                    <a:lnTo>
                      <a:pt x="180" y="556"/>
                    </a:lnTo>
                    <a:lnTo>
                      <a:pt x="170" y="773"/>
                    </a:lnTo>
                    <a:lnTo>
                      <a:pt x="180" y="887"/>
                    </a:lnTo>
                    <a:lnTo>
                      <a:pt x="198" y="990"/>
                    </a:lnTo>
                    <a:lnTo>
                      <a:pt x="170" y="962"/>
                    </a:lnTo>
                    <a:lnTo>
                      <a:pt x="151" y="952"/>
                    </a:lnTo>
                    <a:lnTo>
                      <a:pt x="132" y="952"/>
                    </a:lnTo>
                    <a:lnTo>
                      <a:pt x="113" y="971"/>
                    </a:lnTo>
                    <a:lnTo>
                      <a:pt x="104" y="981"/>
                    </a:lnTo>
                    <a:lnTo>
                      <a:pt x="76" y="981"/>
                    </a:lnTo>
                    <a:lnTo>
                      <a:pt x="66" y="971"/>
                    </a:lnTo>
                    <a:lnTo>
                      <a:pt x="57" y="952"/>
                    </a:lnTo>
                    <a:lnTo>
                      <a:pt x="47" y="934"/>
                    </a:lnTo>
                    <a:lnTo>
                      <a:pt x="47" y="905"/>
                    </a:lnTo>
                    <a:lnTo>
                      <a:pt x="37" y="877"/>
                    </a:lnTo>
                    <a:lnTo>
                      <a:pt x="19" y="792"/>
                    </a:lnTo>
                    <a:lnTo>
                      <a:pt x="10" y="707"/>
                    </a:lnTo>
                    <a:lnTo>
                      <a:pt x="0" y="529"/>
                    </a:lnTo>
                    <a:lnTo>
                      <a:pt x="19" y="179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Freeform 47">
                <a:extLst>
                  <a:ext uri="{FF2B5EF4-FFF2-40B4-BE49-F238E27FC236}">
                    <a16:creationId xmlns:a16="http://schemas.microsoft.com/office/drawing/2014/main" id="{DDF432F9-2658-4A66-A223-FE9DD820DA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5" y="467"/>
                <a:ext cx="222" cy="78"/>
              </a:xfrm>
              <a:custGeom>
                <a:avLst/>
                <a:gdLst>
                  <a:gd name="T0" fmla="*/ 57 w 887"/>
                  <a:gd name="T1" fmla="*/ 38 h 311"/>
                  <a:gd name="T2" fmla="*/ 113 w 887"/>
                  <a:gd name="T3" fmla="*/ 19 h 311"/>
                  <a:gd name="T4" fmla="*/ 172 w 887"/>
                  <a:gd name="T5" fmla="*/ 0 h 311"/>
                  <a:gd name="T6" fmla="*/ 198 w 887"/>
                  <a:gd name="T7" fmla="*/ 5 h 311"/>
                  <a:gd name="T8" fmla="*/ 210 w 887"/>
                  <a:gd name="T9" fmla="*/ 9 h 311"/>
                  <a:gd name="T10" fmla="*/ 222 w 887"/>
                  <a:gd name="T11" fmla="*/ 12 h 311"/>
                  <a:gd name="T12" fmla="*/ 179 w 887"/>
                  <a:gd name="T13" fmla="*/ 28 h 311"/>
                  <a:gd name="T14" fmla="*/ 139 w 887"/>
                  <a:gd name="T15" fmla="*/ 47 h 311"/>
                  <a:gd name="T16" fmla="*/ 99 w 887"/>
                  <a:gd name="T17" fmla="*/ 64 h 311"/>
                  <a:gd name="T18" fmla="*/ 57 w 887"/>
                  <a:gd name="T19" fmla="*/ 78 h 311"/>
                  <a:gd name="T20" fmla="*/ 43 w 887"/>
                  <a:gd name="T21" fmla="*/ 73 h 311"/>
                  <a:gd name="T22" fmla="*/ 29 w 887"/>
                  <a:gd name="T23" fmla="*/ 69 h 311"/>
                  <a:gd name="T24" fmla="*/ 0 w 887"/>
                  <a:gd name="T25" fmla="*/ 64 h 311"/>
                  <a:gd name="T26" fmla="*/ 12 w 887"/>
                  <a:gd name="T27" fmla="*/ 54 h 311"/>
                  <a:gd name="T28" fmla="*/ 26 w 887"/>
                  <a:gd name="T29" fmla="*/ 47 h 311"/>
                  <a:gd name="T30" fmla="*/ 57 w 887"/>
                  <a:gd name="T31" fmla="*/ 38 h 31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887" h="311">
                    <a:moveTo>
                      <a:pt x="227" y="151"/>
                    </a:moveTo>
                    <a:lnTo>
                      <a:pt x="453" y="76"/>
                    </a:lnTo>
                    <a:lnTo>
                      <a:pt x="689" y="0"/>
                    </a:lnTo>
                    <a:lnTo>
                      <a:pt x="793" y="19"/>
                    </a:lnTo>
                    <a:lnTo>
                      <a:pt x="840" y="37"/>
                    </a:lnTo>
                    <a:lnTo>
                      <a:pt x="887" y="47"/>
                    </a:lnTo>
                    <a:lnTo>
                      <a:pt x="717" y="113"/>
                    </a:lnTo>
                    <a:lnTo>
                      <a:pt x="556" y="188"/>
                    </a:lnTo>
                    <a:lnTo>
                      <a:pt x="396" y="254"/>
                    </a:lnTo>
                    <a:lnTo>
                      <a:pt x="227" y="311"/>
                    </a:lnTo>
                    <a:lnTo>
                      <a:pt x="170" y="292"/>
                    </a:lnTo>
                    <a:lnTo>
                      <a:pt x="114" y="274"/>
                    </a:lnTo>
                    <a:lnTo>
                      <a:pt x="0" y="254"/>
                    </a:lnTo>
                    <a:lnTo>
                      <a:pt x="47" y="217"/>
                    </a:lnTo>
                    <a:lnTo>
                      <a:pt x="104" y="188"/>
                    </a:lnTo>
                    <a:lnTo>
                      <a:pt x="227" y="151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Freeform 48">
                <a:extLst>
                  <a:ext uri="{FF2B5EF4-FFF2-40B4-BE49-F238E27FC236}">
                    <a16:creationId xmlns:a16="http://schemas.microsoft.com/office/drawing/2014/main" id="{00424721-84BA-4C9D-933B-A822FCC69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8" y="733"/>
                <a:ext cx="488" cy="318"/>
              </a:xfrm>
              <a:custGeom>
                <a:avLst/>
                <a:gdLst>
                  <a:gd name="T0" fmla="*/ 12 w 1951"/>
                  <a:gd name="T1" fmla="*/ 276 h 1272"/>
                  <a:gd name="T2" fmla="*/ 19 w 1951"/>
                  <a:gd name="T3" fmla="*/ 276 h 1272"/>
                  <a:gd name="T4" fmla="*/ 24 w 1951"/>
                  <a:gd name="T5" fmla="*/ 274 h 1272"/>
                  <a:gd name="T6" fmla="*/ 28 w 1951"/>
                  <a:gd name="T7" fmla="*/ 269 h 1272"/>
                  <a:gd name="T8" fmla="*/ 33 w 1951"/>
                  <a:gd name="T9" fmla="*/ 269 h 1272"/>
                  <a:gd name="T10" fmla="*/ 73 w 1951"/>
                  <a:gd name="T11" fmla="*/ 245 h 1272"/>
                  <a:gd name="T12" fmla="*/ 111 w 1951"/>
                  <a:gd name="T13" fmla="*/ 222 h 1272"/>
                  <a:gd name="T14" fmla="*/ 151 w 1951"/>
                  <a:gd name="T15" fmla="*/ 200 h 1272"/>
                  <a:gd name="T16" fmla="*/ 189 w 1951"/>
                  <a:gd name="T17" fmla="*/ 174 h 1272"/>
                  <a:gd name="T18" fmla="*/ 219 w 1951"/>
                  <a:gd name="T19" fmla="*/ 156 h 1272"/>
                  <a:gd name="T20" fmla="*/ 250 w 1951"/>
                  <a:gd name="T21" fmla="*/ 142 h 1272"/>
                  <a:gd name="T22" fmla="*/ 278 w 1951"/>
                  <a:gd name="T23" fmla="*/ 125 h 1272"/>
                  <a:gd name="T24" fmla="*/ 306 w 1951"/>
                  <a:gd name="T25" fmla="*/ 106 h 1272"/>
                  <a:gd name="T26" fmla="*/ 351 w 1951"/>
                  <a:gd name="T27" fmla="*/ 82 h 1272"/>
                  <a:gd name="T28" fmla="*/ 396 w 1951"/>
                  <a:gd name="T29" fmla="*/ 57 h 1272"/>
                  <a:gd name="T30" fmla="*/ 479 w 1951"/>
                  <a:gd name="T31" fmla="*/ 7 h 1272"/>
                  <a:gd name="T32" fmla="*/ 483 w 1951"/>
                  <a:gd name="T33" fmla="*/ 5 h 1272"/>
                  <a:gd name="T34" fmla="*/ 488 w 1951"/>
                  <a:gd name="T35" fmla="*/ 0 h 1272"/>
                  <a:gd name="T36" fmla="*/ 481 w 1951"/>
                  <a:gd name="T37" fmla="*/ 31 h 1272"/>
                  <a:gd name="T38" fmla="*/ 479 w 1951"/>
                  <a:gd name="T39" fmla="*/ 40 h 1272"/>
                  <a:gd name="T40" fmla="*/ 474 w 1951"/>
                  <a:gd name="T41" fmla="*/ 45 h 1272"/>
                  <a:gd name="T42" fmla="*/ 467 w 1951"/>
                  <a:gd name="T43" fmla="*/ 50 h 1272"/>
                  <a:gd name="T44" fmla="*/ 460 w 1951"/>
                  <a:gd name="T45" fmla="*/ 52 h 1272"/>
                  <a:gd name="T46" fmla="*/ 401 w 1951"/>
                  <a:gd name="T47" fmla="*/ 90 h 1272"/>
                  <a:gd name="T48" fmla="*/ 337 w 1951"/>
                  <a:gd name="T49" fmla="*/ 123 h 1272"/>
                  <a:gd name="T50" fmla="*/ 266 w 1951"/>
                  <a:gd name="T51" fmla="*/ 165 h 1272"/>
                  <a:gd name="T52" fmla="*/ 193 w 1951"/>
                  <a:gd name="T53" fmla="*/ 210 h 1272"/>
                  <a:gd name="T54" fmla="*/ 47 w 1951"/>
                  <a:gd name="T55" fmla="*/ 292 h 1272"/>
                  <a:gd name="T56" fmla="*/ 24 w 1951"/>
                  <a:gd name="T57" fmla="*/ 306 h 1272"/>
                  <a:gd name="T58" fmla="*/ 0 w 1951"/>
                  <a:gd name="T59" fmla="*/ 318 h 1272"/>
                  <a:gd name="T60" fmla="*/ 0 w 1951"/>
                  <a:gd name="T61" fmla="*/ 306 h 1272"/>
                  <a:gd name="T62" fmla="*/ 0 w 1951"/>
                  <a:gd name="T63" fmla="*/ 295 h 1272"/>
                  <a:gd name="T64" fmla="*/ 0 w 1951"/>
                  <a:gd name="T65" fmla="*/ 287 h 1272"/>
                  <a:gd name="T66" fmla="*/ 2 w 1951"/>
                  <a:gd name="T67" fmla="*/ 283 h 1272"/>
                  <a:gd name="T68" fmla="*/ 7 w 1951"/>
                  <a:gd name="T69" fmla="*/ 278 h 1272"/>
                  <a:gd name="T70" fmla="*/ 12 w 1951"/>
                  <a:gd name="T71" fmla="*/ 276 h 127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951" h="1272">
                    <a:moveTo>
                      <a:pt x="47" y="1102"/>
                    </a:moveTo>
                    <a:lnTo>
                      <a:pt x="74" y="1102"/>
                    </a:lnTo>
                    <a:lnTo>
                      <a:pt x="94" y="1094"/>
                    </a:lnTo>
                    <a:lnTo>
                      <a:pt x="112" y="1075"/>
                    </a:lnTo>
                    <a:lnTo>
                      <a:pt x="131" y="1075"/>
                    </a:lnTo>
                    <a:lnTo>
                      <a:pt x="292" y="981"/>
                    </a:lnTo>
                    <a:lnTo>
                      <a:pt x="442" y="886"/>
                    </a:lnTo>
                    <a:lnTo>
                      <a:pt x="603" y="801"/>
                    </a:lnTo>
                    <a:lnTo>
                      <a:pt x="754" y="697"/>
                    </a:lnTo>
                    <a:lnTo>
                      <a:pt x="877" y="622"/>
                    </a:lnTo>
                    <a:lnTo>
                      <a:pt x="998" y="566"/>
                    </a:lnTo>
                    <a:lnTo>
                      <a:pt x="1112" y="499"/>
                    </a:lnTo>
                    <a:lnTo>
                      <a:pt x="1225" y="423"/>
                    </a:lnTo>
                    <a:lnTo>
                      <a:pt x="1405" y="329"/>
                    </a:lnTo>
                    <a:lnTo>
                      <a:pt x="1583" y="226"/>
                    </a:lnTo>
                    <a:lnTo>
                      <a:pt x="1914" y="28"/>
                    </a:lnTo>
                    <a:lnTo>
                      <a:pt x="1932" y="18"/>
                    </a:lnTo>
                    <a:lnTo>
                      <a:pt x="1951" y="0"/>
                    </a:lnTo>
                    <a:lnTo>
                      <a:pt x="1924" y="122"/>
                    </a:lnTo>
                    <a:lnTo>
                      <a:pt x="1914" y="160"/>
                    </a:lnTo>
                    <a:lnTo>
                      <a:pt x="1895" y="179"/>
                    </a:lnTo>
                    <a:lnTo>
                      <a:pt x="1867" y="198"/>
                    </a:lnTo>
                    <a:lnTo>
                      <a:pt x="1838" y="207"/>
                    </a:lnTo>
                    <a:lnTo>
                      <a:pt x="1603" y="358"/>
                    </a:lnTo>
                    <a:lnTo>
                      <a:pt x="1348" y="490"/>
                    </a:lnTo>
                    <a:lnTo>
                      <a:pt x="1065" y="660"/>
                    </a:lnTo>
                    <a:lnTo>
                      <a:pt x="773" y="838"/>
                    </a:lnTo>
                    <a:lnTo>
                      <a:pt x="188" y="1169"/>
                    </a:lnTo>
                    <a:lnTo>
                      <a:pt x="94" y="1225"/>
                    </a:lnTo>
                    <a:lnTo>
                      <a:pt x="0" y="1272"/>
                    </a:lnTo>
                    <a:lnTo>
                      <a:pt x="0" y="1225"/>
                    </a:lnTo>
                    <a:lnTo>
                      <a:pt x="0" y="1178"/>
                    </a:lnTo>
                    <a:lnTo>
                      <a:pt x="0" y="1149"/>
                    </a:lnTo>
                    <a:lnTo>
                      <a:pt x="8" y="1131"/>
                    </a:lnTo>
                    <a:lnTo>
                      <a:pt x="27" y="1112"/>
                    </a:lnTo>
                    <a:lnTo>
                      <a:pt x="47" y="1102"/>
                    </a:lnTo>
                    <a:close/>
                  </a:path>
                </a:pathLst>
              </a:custGeom>
              <a:solidFill>
                <a:srgbClr val="AB5F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Freeform 49">
                <a:extLst>
                  <a:ext uri="{FF2B5EF4-FFF2-40B4-BE49-F238E27FC236}">
                    <a16:creationId xmlns:a16="http://schemas.microsoft.com/office/drawing/2014/main" id="{0B771ADE-CA5E-483E-85E5-361BD11F02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0" y="867"/>
                <a:ext cx="14" cy="10"/>
              </a:xfrm>
              <a:custGeom>
                <a:avLst/>
                <a:gdLst>
                  <a:gd name="T0" fmla="*/ 10 w 56"/>
                  <a:gd name="T1" fmla="*/ 0 h 38"/>
                  <a:gd name="T2" fmla="*/ 10 w 56"/>
                  <a:gd name="T3" fmla="*/ 5 h 38"/>
                  <a:gd name="T4" fmla="*/ 12 w 56"/>
                  <a:gd name="T5" fmla="*/ 5 h 38"/>
                  <a:gd name="T6" fmla="*/ 14 w 56"/>
                  <a:gd name="T7" fmla="*/ 8 h 38"/>
                  <a:gd name="T8" fmla="*/ 12 w 56"/>
                  <a:gd name="T9" fmla="*/ 10 h 38"/>
                  <a:gd name="T10" fmla="*/ 0 w 56"/>
                  <a:gd name="T11" fmla="*/ 8 h 38"/>
                  <a:gd name="T12" fmla="*/ 2 w 56"/>
                  <a:gd name="T13" fmla="*/ 5 h 38"/>
                  <a:gd name="T14" fmla="*/ 5 w 56"/>
                  <a:gd name="T15" fmla="*/ 2 h 38"/>
                  <a:gd name="T16" fmla="*/ 10 w 56"/>
                  <a:gd name="T17" fmla="*/ 0 h 3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6" h="38">
                    <a:moveTo>
                      <a:pt x="38" y="0"/>
                    </a:moveTo>
                    <a:lnTo>
                      <a:pt x="38" y="19"/>
                    </a:lnTo>
                    <a:lnTo>
                      <a:pt x="47" y="19"/>
                    </a:lnTo>
                    <a:lnTo>
                      <a:pt x="56" y="29"/>
                    </a:lnTo>
                    <a:lnTo>
                      <a:pt x="47" y="38"/>
                    </a:lnTo>
                    <a:lnTo>
                      <a:pt x="0" y="29"/>
                    </a:lnTo>
                    <a:lnTo>
                      <a:pt x="9" y="19"/>
                    </a:lnTo>
                    <a:lnTo>
                      <a:pt x="19" y="9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CCE7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Freeform 50">
                <a:extLst>
                  <a:ext uri="{FF2B5EF4-FFF2-40B4-BE49-F238E27FC236}">
                    <a16:creationId xmlns:a16="http://schemas.microsoft.com/office/drawing/2014/main" id="{F5B5882E-A2A7-40EE-943D-7C27C30E1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0" y="783"/>
                <a:ext cx="59" cy="77"/>
              </a:xfrm>
              <a:custGeom>
                <a:avLst/>
                <a:gdLst>
                  <a:gd name="T0" fmla="*/ 52 w 235"/>
                  <a:gd name="T1" fmla="*/ 2 h 311"/>
                  <a:gd name="T2" fmla="*/ 57 w 235"/>
                  <a:gd name="T3" fmla="*/ 0 h 311"/>
                  <a:gd name="T4" fmla="*/ 59 w 235"/>
                  <a:gd name="T5" fmla="*/ 2 h 311"/>
                  <a:gd name="T6" fmla="*/ 50 w 235"/>
                  <a:gd name="T7" fmla="*/ 16 h 311"/>
                  <a:gd name="T8" fmla="*/ 45 w 235"/>
                  <a:gd name="T9" fmla="*/ 23 h 311"/>
                  <a:gd name="T10" fmla="*/ 38 w 235"/>
                  <a:gd name="T11" fmla="*/ 30 h 311"/>
                  <a:gd name="T12" fmla="*/ 21 w 235"/>
                  <a:gd name="T13" fmla="*/ 54 h 311"/>
                  <a:gd name="T14" fmla="*/ 14 w 235"/>
                  <a:gd name="T15" fmla="*/ 65 h 311"/>
                  <a:gd name="T16" fmla="*/ 2 w 235"/>
                  <a:gd name="T17" fmla="*/ 77 h 311"/>
                  <a:gd name="T18" fmla="*/ 0 w 235"/>
                  <a:gd name="T19" fmla="*/ 75 h 311"/>
                  <a:gd name="T20" fmla="*/ 0 w 235"/>
                  <a:gd name="T21" fmla="*/ 72 h 311"/>
                  <a:gd name="T22" fmla="*/ 2 w 235"/>
                  <a:gd name="T23" fmla="*/ 68 h 311"/>
                  <a:gd name="T24" fmla="*/ 7 w 235"/>
                  <a:gd name="T25" fmla="*/ 63 h 311"/>
                  <a:gd name="T26" fmla="*/ 9 w 235"/>
                  <a:gd name="T27" fmla="*/ 58 h 311"/>
                  <a:gd name="T28" fmla="*/ 28 w 235"/>
                  <a:gd name="T29" fmla="*/ 32 h 311"/>
                  <a:gd name="T30" fmla="*/ 38 w 235"/>
                  <a:gd name="T31" fmla="*/ 21 h 311"/>
                  <a:gd name="T32" fmla="*/ 47 w 235"/>
                  <a:gd name="T33" fmla="*/ 9 h 311"/>
                  <a:gd name="T34" fmla="*/ 50 w 235"/>
                  <a:gd name="T35" fmla="*/ 4 h 311"/>
                  <a:gd name="T36" fmla="*/ 52 w 235"/>
                  <a:gd name="T37" fmla="*/ 2 h 3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35" h="311">
                    <a:moveTo>
                      <a:pt x="207" y="9"/>
                    </a:moveTo>
                    <a:lnTo>
                      <a:pt x="226" y="0"/>
                    </a:lnTo>
                    <a:lnTo>
                      <a:pt x="235" y="9"/>
                    </a:lnTo>
                    <a:lnTo>
                      <a:pt x="198" y="66"/>
                    </a:lnTo>
                    <a:lnTo>
                      <a:pt x="179" y="94"/>
                    </a:lnTo>
                    <a:lnTo>
                      <a:pt x="151" y="122"/>
                    </a:lnTo>
                    <a:lnTo>
                      <a:pt x="85" y="217"/>
                    </a:lnTo>
                    <a:lnTo>
                      <a:pt x="56" y="264"/>
                    </a:lnTo>
                    <a:lnTo>
                      <a:pt x="9" y="311"/>
                    </a:lnTo>
                    <a:lnTo>
                      <a:pt x="0" y="301"/>
                    </a:lnTo>
                    <a:lnTo>
                      <a:pt x="0" y="292"/>
                    </a:lnTo>
                    <a:lnTo>
                      <a:pt x="9" y="274"/>
                    </a:lnTo>
                    <a:lnTo>
                      <a:pt x="28" y="254"/>
                    </a:lnTo>
                    <a:lnTo>
                      <a:pt x="37" y="235"/>
                    </a:lnTo>
                    <a:lnTo>
                      <a:pt x="112" y="131"/>
                    </a:lnTo>
                    <a:lnTo>
                      <a:pt x="151" y="84"/>
                    </a:lnTo>
                    <a:lnTo>
                      <a:pt x="188" y="37"/>
                    </a:lnTo>
                    <a:lnTo>
                      <a:pt x="198" y="18"/>
                    </a:lnTo>
                    <a:lnTo>
                      <a:pt x="207" y="9"/>
                    </a:lnTo>
                    <a:close/>
                  </a:path>
                </a:pathLst>
              </a:custGeom>
              <a:solidFill>
                <a:srgbClr val="7686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Freeform 51">
                <a:extLst>
                  <a:ext uri="{FF2B5EF4-FFF2-40B4-BE49-F238E27FC236}">
                    <a16:creationId xmlns:a16="http://schemas.microsoft.com/office/drawing/2014/main" id="{3ECA3918-E3FD-49EC-80BB-9237D46EA8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6" y="858"/>
                <a:ext cx="76" cy="52"/>
              </a:xfrm>
              <a:custGeom>
                <a:avLst/>
                <a:gdLst>
                  <a:gd name="T0" fmla="*/ 64 w 303"/>
                  <a:gd name="T1" fmla="*/ 7 h 208"/>
                  <a:gd name="T2" fmla="*/ 69 w 303"/>
                  <a:gd name="T3" fmla="*/ 3 h 208"/>
                  <a:gd name="T4" fmla="*/ 71 w 303"/>
                  <a:gd name="T5" fmla="*/ 0 h 208"/>
                  <a:gd name="T6" fmla="*/ 76 w 303"/>
                  <a:gd name="T7" fmla="*/ 0 h 208"/>
                  <a:gd name="T8" fmla="*/ 76 w 303"/>
                  <a:gd name="T9" fmla="*/ 5 h 208"/>
                  <a:gd name="T10" fmla="*/ 40 w 303"/>
                  <a:gd name="T11" fmla="*/ 29 h 208"/>
                  <a:gd name="T12" fmla="*/ 7 w 303"/>
                  <a:gd name="T13" fmla="*/ 52 h 208"/>
                  <a:gd name="T14" fmla="*/ 5 w 303"/>
                  <a:gd name="T15" fmla="*/ 52 h 208"/>
                  <a:gd name="T16" fmla="*/ 3 w 303"/>
                  <a:gd name="T17" fmla="*/ 52 h 208"/>
                  <a:gd name="T18" fmla="*/ 0 w 303"/>
                  <a:gd name="T19" fmla="*/ 47 h 208"/>
                  <a:gd name="T20" fmla="*/ 31 w 303"/>
                  <a:gd name="T21" fmla="*/ 26 h 208"/>
                  <a:gd name="T22" fmla="*/ 64 w 303"/>
                  <a:gd name="T23" fmla="*/ 7 h 20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03" h="208">
                    <a:moveTo>
                      <a:pt x="255" y="28"/>
                    </a:moveTo>
                    <a:lnTo>
                      <a:pt x="274" y="10"/>
                    </a:lnTo>
                    <a:lnTo>
                      <a:pt x="284" y="0"/>
                    </a:lnTo>
                    <a:lnTo>
                      <a:pt x="303" y="0"/>
                    </a:lnTo>
                    <a:lnTo>
                      <a:pt x="303" y="20"/>
                    </a:lnTo>
                    <a:lnTo>
                      <a:pt x="161" y="114"/>
                    </a:lnTo>
                    <a:lnTo>
                      <a:pt x="29" y="208"/>
                    </a:lnTo>
                    <a:lnTo>
                      <a:pt x="20" y="208"/>
                    </a:lnTo>
                    <a:lnTo>
                      <a:pt x="10" y="208"/>
                    </a:lnTo>
                    <a:lnTo>
                      <a:pt x="0" y="189"/>
                    </a:lnTo>
                    <a:lnTo>
                      <a:pt x="123" y="104"/>
                    </a:lnTo>
                    <a:lnTo>
                      <a:pt x="255" y="28"/>
                    </a:lnTo>
                    <a:close/>
                  </a:path>
                </a:pathLst>
              </a:custGeom>
              <a:solidFill>
                <a:srgbClr val="8AA8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Freeform 52">
                <a:extLst>
                  <a:ext uri="{FF2B5EF4-FFF2-40B4-BE49-F238E27FC236}">
                    <a16:creationId xmlns:a16="http://schemas.microsoft.com/office/drawing/2014/main" id="{2CA936FC-532B-4C28-A445-A1C653F0E2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3" y="799"/>
                <a:ext cx="35" cy="36"/>
              </a:xfrm>
              <a:custGeom>
                <a:avLst/>
                <a:gdLst>
                  <a:gd name="T0" fmla="*/ 23 w 141"/>
                  <a:gd name="T1" fmla="*/ 2 h 141"/>
                  <a:gd name="T2" fmla="*/ 31 w 141"/>
                  <a:gd name="T3" fmla="*/ 0 h 141"/>
                  <a:gd name="T4" fmla="*/ 33 w 141"/>
                  <a:gd name="T5" fmla="*/ 0 h 141"/>
                  <a:gd name="T6" fmla="*/ 35 w 141"/>
                  <a:gd name="T7" fmla="*/ 2 h 141"/>
                  <a:gd name="T8" fmla="*/ 21 w 141"/>
                  <a:gd name="T9" fmla="*/ 19 h 141"/>
                  <a:gd name="T10" fmla="*/ 7 w 141"/>
                  <a:gd name="T11" fmla="*/ 36 h 141"/>
                  <a:gd name="T12" fmla="*/ 5 w 141"/>
                  <a:gd name="T13" fmla="*/ 34 h 141"/>
                  <a:gd name="T14" fmla="*/ 0 w 141"/>
                  <a:gd name="T15" fmla="*/ 34 h 141"/>
                  <a:gd name="T16" fmla="*/ 12 w 141"/>
                  <a:gd name="T17" fmla="*/ 17 h 141"/>
                  <a:gd name="T18" fmla="*/ 23 w 141"/>
                  <a:gd name="T19" fmla="*/ 2 h 1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1" h="141">
                    <a:moveTo>
                      <a:pt x="94" y="9"/>
                    </a:moveTo>
                    <a:lnTo>
                      <a:pt x="123" y="0"/>
                    </a:lnTo>
                    <a:lnTo>
                      <a:pt x="132" y="0"/>
                    </a:lnTo>
                    <a:lnTo>
                      <a:pt x="141" y="9"/>
                    </a:lnTo>
                    <a:lnTo>
                      <a:pt x="84" y="75"/>
                    </a:lnTo>
                    <a:lnTo>
                      <a:pt x="28" y="141"/>
                    </a:lnTo>
                    <a:lnTo>
                      <a:pt x="19" y="132"/>
                    </a:lnTo>
                    <a:lnTo>
                      <a:pt x="0" y="132"/>
                    </a:lnTo>
                    <a:lnTo>
                      <a:pt x="47" y="65"/>
                    </a:lnTo>
                    <a:lnTo>
                      <a:pt x="94" y="9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Freeform 53">
                <a:extLst>
                  <a:ext uri="{FF2B5EF4-FFF2-40B4-BE49-F238E27FC236}">
                    <a16:creationId xmlns:a16="http://schemas.microsoft.com/office/drawing/2014/main" id="{DEDF71E8-20DA-46E3-809A-81E1CE1807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0" y="566"/>
                <a:ext cx="201" cy="224"/>
              </a:xfrm>
              <a:custGeom>
                <a:avLst/>
                <a:gdLst>
                  <a:gd name="T0" fmla="*/ 17 w 802"/>
                  <a:gd name="T1" fmla="*/ 0 h 896"/>
                  <a:gd name="T2" fmla="*/ 90 w 802"/>
                  <a:gd name="T3" fmla="*/ 24 h 896"/>
                  <a:gd name="T4" fmla="*/ 128 w 802"/>
                  <a:gd name="T5" fmla="*/ 36 h 896"/>
                  <a:gd name="T6" fmla="*/ 163 w 802"/>
                  <a:gd name="T7" fmla="*/ 47 h 896"/>
                  <a:gd name="T8" fmla="*/ 173 w 802"/>
                  <a:gd name="T9" fmla="*/ 52 h 896"/>
                  <a:gd name="T10" fmla="*/ 182 w 802"/>
                  <a:gd name="T11" fmla="*/ 54 h 896"/>
                  <a:gd name="T12" fmla="*/ 191 w 802"/>
                  <a:gd name="T13" fmla="*/ 57 h 896"/>
                  <a:gd name="T14" fmla="*/ 201 w 802"/>
                  <a:gd name="T15" fmla="*/ 62 h 896"/>
                  <a:gd name="T16" fmla="*/ 194 w 802"/>
                  <a:gd name="T17" fmla="*/ 102 h 896"/>
                  <a:gd name="T18" fmla="*/ 182 w 802"/>
                  <a:gd name="T19" fmla="*/ 139 h 896"/>
                  <a:gd name="T20" fmla="*/ 170 w 802"/>
                  <a:gd name="T21" fmla="*/ 179 h 896"/>
                  <a:gd name="T22" fmla="*/ 161 w 802"/>
                  <a:gd name="T23" fmla="*/ 219 h 896"/>
                  <a:gd name="T24" fmla="*/ 139 w 802"/>
                  <a:gd name="T25" fmla="*/ 222 h 896"/>
                  <a:gd name="T26" fmla="*/ 121 w 802"/>
                  <a:gd name="T27" fmla="*/ 224 h 896"/>
                  <a:gd name="T28" fmla="*/ 78 w 802"/>
                  <a:gd name="T29" fmla="*/ 222 h 896"/>
                  <a:gd name="T30" fmla="*/ 57 w 802"/>
                  <a:gd name="T31" fmla="*/ 219 h 896"/>
                  <a:gd name="T32" fmla="*/ 36 w 802"/>
                  <a:gd name="T33" fmla="*/ 217 h 896"/>
                  <a:gd name="T34" fmla="*/ 36 w 802"/>
                  <a:gd name="T35" fmla="*/ 212 h 896"/>
                  <a:gd name="T36" fmla="*/ 33 w 802"/>
                  <a:gd name="T37" fmla="*/ 210 h 896"/>
                  <a:gd name="T38" fmla="*/ 26 w 802"/>
                  <a:gd name="T39" fmla="*/ 205 h 896"/>
                  <a:gd name="T40" fmla="*/ 22 w 802"/>
                  <a:gd name="T41" fmla="*/ 208 h 896"/>
                  <a:gd name="T42" fmla="*/ 17 w 802"/>
                  <a:gd name="T43" fmla="*/ 212 h 896"/>
                  <a:gd name="T44" fmla="*/ 12 w 802"/>
                  <a:gd name="T45" fmla="*/ 217 h 896"/>
                  <a:gd name="T46" fmla="*/ 10 w 802"/>
                  <a:gd name="T47" fmla="*/ 217 h 896"/>
                  <a:gd name="T48" fmla="*/ 5 w 802"/>
                  <a:gd name="T49" fmla="*/ 217 h 896"/>
                  <a:gd name="T50" fmla="*/ 3 w 802"/>
                  <a:gd name="T51" fmla="*/ 208 h 896"/>
                  <a:gd name="T52" fmla="*/ 0 w 802"/>
                  <a:gd name="T53" fmla="*/ 201 h 896"/>
                  <a:gd name="T54" fmla="*/ 3 w 802"/>
                  <a:gd name="T55" fmla="*/ 191 h 896"/>
                  <a:gd name="T56" fmla="*/ 0 w 802"/>
                  <a:gd name="T57" fmla="*/ 184 h 896"/>
                  <a:gd name="T58" fmla="*/ 0 w 802"/>
                  <a:gd name="T59" fmla="*/ 139 h 896"/>
                  <a:gd name="T60" fmla="*/ 0 w 802"/>
                  <a:gd name="T61" fmla="*/ 92 h 896"/>
                  <a:gd name="T62" fmla="*/ 5 w 802"/>
                  <a:gd name="T63" fmla="*/ 45 h 896"/>
                  <a:gd name="T64" fmla="*/ 10 w 802"/>
                  <a:gd name="T65" fmla="*/ 21 h 896"/>
                  <a:gd name="T66" fmla="*/ 17 w 802"/>
                  <a:gd name="T67" fmla="*/ 0 h 89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802" h="896">
                    <a:moveTo>
                      <a:pt x="67" y="0"/>
                    </a:moveTo>
                    <a:lnTo>
                      <a:pt x="359" y="95"/>
                    </a:lnTo>
                    <a:lnTo>
                      <a:pt x="509" y="142"/>
                    </a:lnTo>
                    <a:lnTo>
                      <a:pt x="652" y="189"/>
                    </a:lnTo>
                    <a:lnTo>
                      <a:pt x="689" y="207"/>
                    </a:lnTo>
                    <a:lnTo>
                      <a:pt x="727" y="217"/>
                    </a:lnTo>
                    <a:lnTo>
                      <a:pt x="764" y="226"/>
                    </a:lnTo>
                    <a:lnTo>
                      <a:pt x="802" y="246"/>
                    </a:lnTo>
                    <a:lnTo>
                      <a:pt x="774" y="406"/>
                    </a:lnTo>
                    <a:lnTo>
                      <a:pt x="727" y="557"/>
                    </a:lnTo>
                    <a:lnTo>
                      <a:pt x="679" y="717"/>
                    </a:lnTo>
                    <a:lnTo>
                      <a:pt x="642" y="877"/>
                    </a:lnTo>
                    <a:lnTo>
                      <a:pt x="556" y="886"/>
                    </a:lnTo>
                    <a:lnTo>
                      <a:pt x="482" y="896"/>
                    </a:lnTo>
                    <a:lnTo>
                      <a:pt x="312" y="886"/>
                    </a:lnTo>
                    <a:lnTo>
                      <a:pt x="227" y="877"/>
                    </a:lnTo>
                    <a:lnTo>
                      <a:pt x="142" y="868"/>
                    </a:lnTo>
                    <a:lnTo>
                      <a:pt x="142" y="849"/>
                    </a:lnTo>
                    <a:lnTo>
                      <a:pt x="133" y="839"/>
                    </a:lnTo>
                    <a:lnTo>
                      <a:pt x="104" y="821"/>
                    </a:lnTo>
                    <a:lnTo>
                      <a:pt x="86" y="830"/>
                    </a:lnTo>
                    <a:lnTo>
                      <a:pt x="67" y="849"/>
                    </a:lnTo>
                    <a:lnTo>
                      <a:pt x="47" y="868"/>
                    </a:lnTo>
                    <a:lnTo>
                      <a:pt x="38" y="868"/>
                    </a:lnTo>
                    <a:lnTo>
                      <a:pt x="20" y="868"/>
                    </a:lnTo>
                    <a:lnTo>
                      <a:pt x="10" y="830"/>
                    </a:lnTo>
                    <a:lnTo>
                      <a:pt x="0" y="802"/>
                    </a:lnTo>
                    <a:lnTo>
                      <a:pt x="10" y="764"/>
                    </a:lnTo>
                    <a:lnTo>
                      <a:pt x="0" y="735"/>
                    </a:lnTo>
                    <a:lnTo>
                      <a:pt x="0" y="557"/>
                    </a:lnTo>
                    <a:lnTo>
                      <a:pt x="0" y="367"/>
                    </a:lnTo>
                    <a:lnTo>
                      <a:pt x="20" y="179"/>
                    </a:lnTo>
                    <a:lnTo>
                      <a:pt x="38" y="85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Freeform 54">
                <a:extLst>
                  <a:ext uri="{FF2B5EF4-FFF2-40B4-BE49-F238E27FC236}">
                    <a16:creationId xmlns:a16="http://schemas.microsoft.com/office/drawing/2014/main" id="{89D66991-A9E1-4228-817C-372492D08A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7" y="488"/>
                <a:ext cx="170" cy="71"/>
              </a:xfrm>
              <a:custGeom>
                <a:avLst/>
                <a:gdLst>
                  <a:gd name="T0" fmla="*/ 2 w 679"/>
                  <a:gd name="T1" fmla="*/ 64 h 284"/>
                  <a:gd name="T2" fmla="*/ 64 w 679"/>
                  <a:gd name="T3" fmla="*/ 40 h 284"/>
                  <a:gd name="T4" fmla="*/ 125 w 679"/>
                  <a:gd name="T5" fmla="*/ 17 h 284"/>
                  <a:gd name="T6" fmla="*/ 139 w 679"/>
                  <a:gd name="T7" fmla="*/ 12 h 284"/>
                  <a:gd name="T8" fmla="*/ 156 w 679"/>
                  <a:gd name="T9" fmla="*/ 7 h 284"/>
                  <a:gd name="T10" fmla="*/ 158 w 679"/>
                  <a:gd name="T11" fmla="*/ 3 h 284"/>
                  <a:gd name="T12" fmla="*/ 163 w 679"/>
                  <a:gd name="T13" fmla="*/ 3 h 284"/>
                  <a:gd name="T14" fmla="*/ 167 w 679"/>
                  <a:gd name="T15" fmla="*/ 3 h 284"/>
                  <a:gd name="T16" fmla="*/ 170 w 679"/>
                  <a:gd name="T17" fmla="*/ 0 h 284"/>
                  <a:gd name="T18" fmla="*/ 170 w 679"/>
                  <a:gd name="T19" fmla="*/ 7 h 284"/>
                  <a:gd name="T20" fmla="*/ 163 w 679"/>
                  <a:gd name="T21" fmla="*/ 7 h 284"/>
                  <a:gd name="T22" fmla="*/ 160 w 679"/>
                  <a:gd name="T23" fmla="*/ 10 h 284"/>
                  <a:gd name="T24" fmla="*/ 156 w 679"/>
                  <a:gd name="T25" fmla="*/ 12 h 284"/>
                  <a:gd name="T26" fmla="*/ 151 w 679"/>
                  <a:gd name="T27" fmla="*/ 12 h 284"/>
                  <a:gd name="T28" fmla="*/ 113 w 679"/>
                  <a:gd name="T29" fmla="*/ 29 h 284"/>
                  <a:gd name="T30" fmla="*/ 75 w 679"/>
                  <a:gd name="T31" fmla="*/ 43 h 284"/>
                  <a:gd name="T32" fmla="*/ 57 w 679"/>
                  <a:gd name="T33" fmla="*/ 52 h 284"/>
                  <a:gd name="T34" fmla="*/ 38 w 679"/>
                  <a:gd name="T35" fmla="*/ 59 h 284"/>
                  <a:gd name="T36" fmla="*/ 0 w 679"/>
                  <a:gd name="T37" fmla="*/ 71 h 284"/>
                  <a:gd name="T38" fmla="*/ 2 w 679"/>
                  <a:gd name="T39" fmla="*/ 64 h 28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679" h="284">
                    <a:moveTo>
                      <a:pt x="9" y="256"/>
                    </a:moveTo>
                    <a:lnTo>
                      <a:pt x="254" y="161"/>
                    </a:lnTo>
                    <a:lnTo>
                      <a:pt x="499" y="67"/>
                    </a:lnTo>
                    <a:lnTo>
                      <a:pt x="556" y="49"/>
                    </a:lnTo>
                    <a:lnTo>
                      <a:pt x="622" y="29"/>
                    </a:lnTo>
                    <a:lnTo>
                      <a:pt x="632" y="10"/>
                    </a:lnTo>
                    <a:lnTo>
                      <a:pt x="650" y="10"/>
                    </a:lnTo>
                    <a:lnTo>
                      <a:pt x="669" y="10"/>
                    </a:lnTo>
                    <a:lnTo>
                      <a:pt x="679" y="0"/>
                    </a:lnTo>
                    <a:lnTo>
                      <a:pt x="679" y="29"/>
                    </a:lnTo>
                    <a:lnTo>
                      <a:pt x="650" y="29"/>
                    </a:lnTo>
                    <a:lnTo>
                      <a:pt x="641" y="39"/>
                    </a:lnTo>
                    <a:lnTo>
                      <a:pt x="622" y="49"/>
                    </a:lnTo>
                    <a:lnTo>
                      <a:pt x="603" y="49"/>
                    </a:lnTo>
                    <a:lnTo>
                      <a:pt x="452" y="114"/>
                    </a:lnTo>
                    <a:lnTo>
                      <a:pt x="301" y="170"/>
                    </a:lnTo>
                    <a:lnTo>
                      <a:pt x="226" y="208"/>
                    </a:lnTo>
                    <a:lnTo>
                      <a:pt x="150" y="237"/>
                    </a:lnTo>
                    <a:lnTo>
                      <a:pt x="0" y="284"/>
                    </a:lnTo>
                    <a:lnTo>
                      <a:pt x="9" y="256"/>
                    </a:lnTo>
                    <a:close/>
                  </a:path>
                </a:pathLst>
              </a:custGeom>
              <a:solidFill>
                <a:srgbClr val="7B82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Freeform 55">
                <a:extLst>
                  <a:ext uri="{FF2B5EF4-FFF2-40B4-BE49-F238E27FC236}">
                    <a16:creationId xmlns:a16="http://schemas.microsoft.com/office/drawing/2014/main" id="{67C506F8-0FC3-4F77-9BB5-52751E11F2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7" y="849"/>
                <a:ext cx="10" cy="7"/>
              </a:xfrm>
              <a:custGeom>
                <a:avLst/>
                <a:gdLst>
                  <a:gd name="T0" fmla="*/ 10 w 37"/>
                  <a:gd name="T1" fmla="*/ 3 h 28"/>
                  <a:gd name="T2" fmla="*/ 10 w 37"/>
                  <a:gd name="T3" fmla="*/ 5 h 28"/>
                  <a:gd name="T4" fmla="*/ 5 w 37"/>
                  <a:gd name="T5" fmla="*/ 7 h 28"/>
                  <a:gd name="T6" fmla="*/ 0 w 37"/>
                  <a:gd name="T7" fmla="*/ 7 h 28"/>
                  <a:gd name="T8" fmla="*/ 0 w 37"/>
                  <a:gd name="T9" fmla="*/ 3 h 28"/>
                  <a:gd name="T10" fmla="*/ 2 w 37"/>
                  <a:gd name="T11" fmla="*/ 0 h 28"/>
                  <a:gd name="T12" fmla="*/ 5 w 37"/>
                  <a:gd name="T13" fmla="*/ 0 h 28"/>
                  <a:gd name="T14" fmla="*/ 10 w 37"/>
                  <a:gd name="T15" fmla="*/ 3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7" h="28">
                    <a:moveTo>
                      <a:pt x="37" y="10"/>
                    </a:moveTo>
                    <a:lnTo>
                      <a:pt x="37" y="18"/>
                    </a:lnTo>
                    <a:lnTo>
                      <a:pt x="18" y="28"/>
                    </a:lnTo>
                    <a:lnTo>
                      <a:pt x="0" y="28"/>
                    </a:lnTo>
                    <a:lnTo>
                      <a:pt x="0" y="10"/>
                    </a:lnTo>
                    <a:lnTo>
                      <a:pt x="9" y="0"/>
                    </a:lnTo>
                    <a:lnTo>
                      <a:pt x="18" y="0"/>
                    </a:lnTo>
                    <a:lnTo>
                      <a:pt x="37" y="10"/>
                    </a:lnTo>
                    <a:close/>
                  </a:path>
                </a:pathLst>
              </a:custGeom>
              <a:solidFill>
                <a:srgbClr val="CCE7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Freeform 56">
                <a:extLst>
                  <a:ext uri="{FF2B5EF4-FFF2-40B4-BE49-F238E27FC236}">
                    <a16:creationId xmlns:a16="http://schemas.microsoft.com/office/drawing/2014/main" id="{7F3F5007-AD03-47C1-926E-F0D29EE99F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6" y="519"/>
                <a:ext cx="210" cy="103"/>
              </a:xfrm>
              <a:custGeom>
                <a:avLst/>
                <a:gdLst>
                  <a:gd name="T0" fmla="*/ 31 w 840"/>
                  <a:gd name="T1" fmla="*/ 35 h 415"/>
                  <a:gd name="T2" fmla="*/ 73 w 840"/>
                  <a:gd name="T3" fmla="*/ 17 h 415"/>
                  <a:gd name="T4" fmla="*/ 116 w 840"/>
                  <a:gd name="T5" fmla="*/ 0 h 415"/>
                  <a:gd name="T6" fmla="*/ 111 w 840"/>
                  <a:gd name="T7" fmla="*/ 9 h 415"/>
                  <a:gd name="T8" fmla="*/ 111 w 840"/>
                  <a:gd name="T9" fmla="*/ 19 h 415"/>
                  <a:gd name="T10" fmla="*/ 111 w 840"/>
                  <a:gd name="T11" fmla="*/ 28 h 415"/>
                  <a:gd name="T12" fmla="*/ 113 w 840"/>
                  <a:gd name="T13" fmla="*/ 37 h 415"/>
                  <a:gd name="T14" fmla="*/ 123 w 840"/>
                  <a:gd name="T15" fmla="*/ 52 h 415"/>
                  <a:gd name="T16" fmla="*/ 135 w 840"/>
                  <a:gd name="T17" fmla="*/ 61 h 415"/>
                  <a:gd name="T18" fmla="*/ 151 w 840"/>
                  <a:gd name="T19" fmla="*/ 70 h 415"/>
                  <a:gd name="T20" fmla="*/ 168 w 840"/>
                  <a:gd name="T21" fmla="*/ 77 h 415"/>
                  <a:gd name="T22" fmla="*/ 187 w 840"/>
                  <a:gd name="T23" fmla="*/ 84 h 415"/>
                  <a:gd name="T24" fmla="*/ 198 w 840"/>
                  <a:gd name="T25" fmla="*/ 87 h 415"/>
                  <a:gd name="T26" fmla="*/ 210 w 840"/>
                  <a:gd name="T27" fmla="*/ 87 h 415"/>
                  <a:gd name="T28" fmla="*/ 182 w 840"/>
                  <a:gd name="T29" fmla="*/ 103 h 415"/>
                  <a:gd name="T30" fmla="*/ 144 w 840"/>
                  <a:gd name="T31" fmla="*/ 89 h 415"/>
                  <a:gd name="T32" fmla="*/ 106 w 840"/>
                  <a:gd name="T33" fmla="*/ 77 h 415"/>
                  <a:gd name="T34" fmla="*/ 80 w 840"/>
                  <a:gd name="T35" fmla="*/ 66 h 415"/>
                  <a:gd name="T36" fmla="*/ 54 w 840"/>
                  <a:gd name="T37" fmla="*/ 59 h 415"/>
                  <a:gd name="T38" fmla="*/ 26 w 840"/>
                  <a:gd name="T39" fmla="*/ 52 h 415"/>
                  <a:gd name="T40" fmla="*/ 0 w 840"/>
                  <a:gd name="T41" fmla="*/ 42 h 415"/>
                  <a:gd name="T42" fmla="*/ 7 w 840"/>
                  <a:gd name="T43" fmla="*/ 42 h 415"/>
                  <a:gd name="T44" fmla="*/ 14 w 840"/>
                  <a:gd name="T45" fmla="*/ 37 h 415"/>
                  <a:gd name="T46" fmla="*/ 24 w 840"/>
                  <a:gd name="T47" fmla="*/ 35 h 415"/>
                  <a:gd name="T48" fmla="*/ 31 w 840"/>
                  <a:gd name="T49" fmla="*/ 35 h 41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840" h="415">
                    <a:moveTo>
                      <a:pt x="123" y="142"/>
                    </a:moveTo>
                    <a:lnTo>
                      <a:pt x="293" y="67"/>
                    </a:lnTo>
                    <a:lnTo>
                      <a:pt x="462" y="0"/>
                    </a:lnTo>
                    <a:lnTo>
                      <a:pt x="444" y="38"/>
                    </a:lnTo>
                    <a:lnTo>
                      <a:pt x="444" y="76"/>
                    </a:lnTo>
                    <a:lnTo>
                      <a:pt x="444" y="114"/>
                    </a:lnTo>
                    <a:lnTo>
                      <a:pt x="452" y="151"/>
                    </a:lnTo>
                    <a:lnTo>
                      <a:pt x="491" y="208"/>
                    </a:lnTo>
                    <a:lnTo>
                      <a:pt x="538" y="245"/>
                    </a:lnTo>
                    <a:lnTo>
                      <a:pt x="604" y="284"/>
                    </a:lnTo>
                    <a:lnTo>
                      <a:pt x="670" y="312"/>
                    </a:lnTo>
                    <a:lnTo>
                      <a:pt x="746" y="340"/>
                    </a:lnTo>
                    <a:lnTo>
                      <a:pt x="793" y="349"/>
                    </a:lnTo>
                    <a:lnTo>
                      <a:pt x="840" y="349"/>
                    </a:lnTo>
                    <a:lnTo>
                      <a:pt x="726" y="415"/>
                    </a:lnTo>
                    <a:lnTo>
                      <a:pt x="575" y="359"/>
                    </a:lnTo>
                    <a:lnTo>
                      <a:pt x="425" y="312"/>
                    </a:lnTo>
                    <a:lnTo>
                      <a:pt x="321" y="265"/>
                    </a:lnTo>
                    <a:lnTo>
                      <a:pt x="217" y="237"/>
                    </a:lnTo>
                    <a:lnTo>
                      <a:pt x="104" y="208"/>
                    </a:lnTo>
                    <a:lnTo>
                      <a:pt x="0" y="170"/>
                    </a:lnTo>
                    <a:lnTo>
                      <a:pt x="29" y="170"/>
                    </a:lnTo>
                    <a:lnTo>
                      <a:pt x="57" y="151"/>
                    </a:lnTo>
                    <a:lnTo>
                      <a:pt x="94" y="142"/>
                    </a:lnTo>
                    <a:lnTo>
                      <a:pt x="123" y="142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Freeform 57">
                <a:extLst>
                  <a:ext uri="{FF2B5EF4-FFF2-40B4-BE49-F238E27FC236}">
                    <a16:creationId xmlns:a16="http://schemas.microsoft.com/office/drawing/2014/main" id="{6875F71B-1EAB-4F1B-BE73-99C4E0D251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7" y="778"/>
                <a:ext cx="52" cy="61"/>
              </a:xfrm>
              <a:custGeom>
                <a:avLst/>
                <a:gdLst>
                  <a:gd name="T0" fmla="*/ 50 w 208"/>
                  <a:gd name="T1" fmla="*/ 0 h 244"/>
                  <a:gd name="T2" fmla="*/ 52 w 208"/>
                  <a:gd name="T3" fmla="*/ 2 h 244"/>
                  <a:gd name="T4" fmla="*/ 31 w 208"/>
                  <a:gd name="T5" fmla="*/ 33 h 244"/>
                  <a:gd name="T6" fmla="*/ 19 w 208"/>
                  <a:gd name="T7" fmla="*/ 47 h 244"/>
                  <a:gd name="T8" fmla="*/ 7 w 208"/>
                  <a:gd name="T9" fmla="*/ 61 h 244"/>
                  <a:gd name="T10" fmla="*/ 0 w 208"/>
                  <a:gd name="T11" fmla="*/ 59 h 244"/>
                  <a:gd name="T12" fmla="*/ 12 w 208"/>
                  <a:gd name="T13" fmla="*/ 43 h 244"/>
                  <a:gd name="T14" fmla="*/ 24 w 208"/>
                  <a:gd name="T15" fmla="*/ 28 h 244"/>
                  <a:gd name="T16" fmla="*/ 50 w 208"/>
                  <a:gd name="T17" fmla="*/ 0 h 2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8" h="244">
                    <a:moveTo>
                      <a:pt x="198" y="0"/>
                    </a:moveTo>
                    <a:lnTo>
                      <a:pt x="208" y="9"/>
                    </a:lnTo>
                    <a:lnTo>
                      <a:pt x="123" y="132"/>
                    </a:lnTo>
                    <a:lnTo>
                      <a:pt x="76" y="189"/>
                    </a:lnTo>
                    <a:lnTo>
                      <a:pt x="28" y="244"/>
                    </a:lnTo>
                    <a:lnTo>
                      <a:pt x="0" y="236"/>
                    </a:lnTo>
                    <a:lnTo>
                      <a:pt x="47" y="170"/>
                    </a:lnTo>
                    <a:lnTo>
                      <a:pt x="94" y="113"/>
                    </a:lnTo>
                    <a:lnTo>
                      <a:pt x="198" y="0"/>
                    </a:lnTo>
                    <a:close/>
                  </a:path>
                </a:pathLst>
              </a:custGeom>
              <a:solidFill>
                <a:srgbClr val="7686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Freeform 58">
                <a:extLst>
                  <a:ext uri="{FF2B5EF4-FFF2-40B4-BE49-F238E27FC236}">
                    <a16:creationId xmlns:a16="http://schemas.microsoft.com/office/drawing/2014/main" id="{1BD1CB7D-3DCF-499F-81FE-8E530DEDF6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3" y="787"/>
                <a:ext cx="15" cy="7"/>
              </a:xfrm>
              <a:custGeom>
                <a:avLst/>
                <a:gdLst>
                  <a:gd name="T0" fmla="*/ 7 w 56"/>
                  <a:gd name="T1" fmla="*/ 0 h 29"/>
                  <a:gd name="T2" fmla="*/ 15 w 56"/>
                  <a:gd name="T3" fmla="*/ 0 h 29"/>
                  <a:gd name="T4" fmla="*/ 10 w 56"/>
                  <a:gd name="T5" fmla="*/ 7 h 29"/>
                  <a:gd name="T6" fmla="*/ 5 w 56"/>
                  <a:gd name="T7" fmla="*/ 7 h 29"/>
                  <a:gd name="T8" fmla="*/ 0 w 56"/>
                  <a:gd name="T9" fmla="*/ 7 h 29"/>
                  <a:gd name="T10" fmla="*/ 2 w 56"/>
                  <a:gd name="T11" fmla="*/ 5 h 29"/>
                  <a:gd name="T12" fmla="*/ 5 w 56"/>
                  <a:gd name="T13" fmla="*/ 5 h 29"/>
                  <a:gd name="T14" fmla="*/ 5 w 56"/>
                  <a:gd name="T15" fmla="*/ 2 h 29"/>
                  <a:gd name="T16" fmla="*/ 7 w 56"/>
                  <a:gd name="T17" fmla="*/ 0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6" h="29">
                    <a:moveTo>
                      <a:pt x="27" y="0"/>
                    </a:moveTo>
                    <a:lnTo>
                      <a:pt x="56" y="0"/>
                    </a:lnTo>
                    <a:lnTo>
                      <a:pt x="37" y="29"/>
                    </a:lnTo>
                    <a:lnTo>
                      <a:pt x="18" y="29"/>
                    </a:lnTo>
                    <a:lnTo>
                      <a:pt x="0" y="29"/>
                    </a:lnTo>
                    <a:lnTo>
                      <a:pt x="9" y="19"/>
                    </a:lnTo>
                    <a:lnTo>
                      <a:pt x="18" y="19"/>
                    </a:lnTo>
                    <a:lnTo>
                      <a:pt x="18" y="1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1648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Freeform 59">
                <a:extLst>
                  <a:ext uri="{FF2B5EF4-FFF2-40B4-BE49-F238E27FC236}">
                    <a16:creationId xmlns:a16="http://schemas.microsoft.com/office/drawing/2014/main" id="{BC31E9C5-8DDD-4B9D-821E-90FA603AF6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9" y="787"/>
                <a:ext cx="87" cy="38"/>
              </a:xfrm>
              <a:custGeom>
                <a:avLst/>
                <a:gdLst>
                  <a:gd name="T0" fmla="*/ 14 w 349"/>
                  <a:gd name="T1" fmla="*/ 0 h 152"/>
                  <a:gd name="T2" fmla="*/ 21 w 349"/>
                  <a:gd name="T3" fmla="*/ 3 h 152"/>
                  <a:gd name="T4" fmla="*/ 30 w 349"/>
                  <a:gd name="T5" fmla="*/ 5 h 152"/>
                  <a:gd name="T6" fmla="*/ 47 w 349"/>
                  <a:gd name="T7" fmla="*/ 5 h 152"/>
                  <a:gd name="T8" fmla="*/ 56 w 349"/>
                  <a:gd name="T9" fmla="*/ 5 h 152"/>
                  <a:gd name="T10" fmla="*/ 61 w 349"/>
                  <a:gd name="T11" fmla="*/ 7 h 152"/>
                  <a:gd name="T12" fmla="*/ 68 w 349"/>
                  <a:gd name="T13" fmla="*/ 14 h 152"/>
                  <a:gd name="T14" fmla="*/ 71 w 349"/>
                  <a:gd name="T15" fmla="*/ 22 h 152"/>
                  <a:gd name="T16" fmla="*/ 80 w 349"/>
                  <a:gd name="T17" fmla="*/ 28 h 152"/>
                  <a:gd name="T18" fmla="*/ 87 w 349"/>
                  <a:gd name="T19" fmla="*/ 38 h 152"/>
                  <a:gd name="T20" fmla="*/ 45 w 349"/>
                  <a:gd name="T21" fmla="*/ 26 h 152"/>
                  <a:gd name="T22" fmla="*/ 21 w 349"/>
                  <a:gd name="T23" fmla="*/ 22 h 152"/>
                  <a:gd name="T24" fmla="*/ 0 w 349"/>
                  <a:gd name="T25" fmla="*/ 17 h 152"/>
                  <a:gd name="T26" fmla="*/ 4 w 349"/>
                  <a:gd name="T27" fmla="*/ 7 h 152"/>
                  <a:gd name="T28" fmla="*/ 14 w 349"/>
                  <a:gd name="T29" fmla="*/ 0 h 15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49" h="152">
                    <a:moveTo>
                      <a:pt x="57" y="0"/>
                    </a:moveTo>
                    <a:lnTo>
                      <a:pt x="85" y="10"/>
                    </a:lnTo>
                    <a:lnTo>
                      <a:pt x="122" y="19"/>
                    </a:lnTo>
                    <a:lnTo>
                      <a:pt x="189" y="19"/>
                    </a:lnTo>
                    <a:lnTo>
                      <a:pt x="226" y="19"/>
                    </a:lnTo>
                    <a:lnTo>
                      <a:pt x="245" y="29"/>
                    </a:lnTo>
                    <a:lnTo>
                      <a:pt x="273" y="57"/>
                    </a:lnTo>
                    <a:lnTo>
                      <a:pt x="283" y="86"/>
                    </a:lnTo>
                    <a:lnTo>
                      <a:pt x="321" y="113"/>
                    </a:lnTo>
                    <a:lnTo>
                      <a:pt x="349" y="152"/>
                    </a:lnTo>
                    <a:lnTo>
                      <a:pt x="179" y="104"/>
                    </a:lnTo>
                    <a:lnTo>
                      <a:pt x="85" y="86"/>
                    </a:lnTo>
                    <a:lnTo>
                      <a:pt x="0" y="66"/>
                    </a:lnTo>
                    <a:lnTo>
                      <a:pt x="18" y="29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1648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Freeform 60">
                <a:extLst>
                  <a:ext uri="{FF2B5EF4-FFF2-40B4-BE49-F238E27FC236}">
                    <a16:creationId xmlns:a16="http://schemas.microsoft.com/office/drawing/2014/main" id="{820E7C32-FA60-4296-8D17-61D93DB0B8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8" y="761"/>
                <a:ext cx="148" cy="66"/>
              </a:xfrm>
              <a:custGeom>
                <a:avLst/>
                <a:gdLst>
                  <a:gd name="T0" fmla="*/ 5 w 595"/>
                  <a:gd name="T1" fmla="*/ 31 h 264"/>
                  <a:gd name="T2" fmla="*/ 31 w 595"/>
                  <a:gd name="T3" fmla="*/ 33 h 264"/>
                  <a:gd name="T4" fmla="*/ 56 w 595"/>
                  <a:gd name="T5" fmla="*/ 33 h 264"/>
                  <a:gd name="T6" fmla="*/ 68 w 595"/>
                  <a:gd name="T7" fmla="*/ 33 h 264"/>
                  <a:gd name="T8" fmla="*/ 80 w 595"/>
                  <a:gd name="T9" fmla="*/ 31 h 264"/>
                  <a:gd name="T10" fmla="*/ 92 w 595"/>
                  <a:gd name="T11" fmla="*/ 26 h 264"/>
                  <a:gd name="T12" fmla="*/ 103 w 595"/>
                  <a:gd name="T13" fmla="*/ 19 h 264"/>
                  <a:gd name="T14" fmla="*/ 122 w 595"/>
                  <a:gd name="T15" fmla="*/ 12 h 264"/>
                  <a:gd name="T16" fmla="*/ 141 w 595"/>
                  <a:gd name="T17" fmla="*/ 0 h 264"/>
                  <a:gd name="T18" fmla="*/ 146 w 595"/>
                  <a:gd name="T19" fmla="*/ 3 h 264"/>
                  <a:gd name="T20" fmla="*/ 148 w 595"/>
                  <a:gd name="T21" fmla="*/ 5 h 264"/>
                  <a:gd name="T22" fmla="*/ 146 w 595"/>
                  <a:gd name="T23" fmla="*/ 7 h 264"/>
                  <a:gd name="T24" fmla="*/ 94 w 595"/>
                  <a:gd name="T25" fmla="*/ 38 h 264"/>
                  <a:gd name="T26" fmla="*/ 70 w 595"/>
                  <a:gd name="T27" fmla="*/ 50 h 264"/>
                  <a:gd name="T28" fmla="*/ 42 w 595"/>
                  <a:gd name="T29" fmla="*/ 59 h 264"/>
                  <a:gd name="T30" fmla="*/ 40 w 595"/>
                  <a:gd name="T31" fmla="*/ 64 h 264"/>
                  <a:gd name="T32" fmla="*/ 38 w 595"/>
                  <a:gd name="T33" fmla="*/ 66 h 264"/>
                  <a:gd name="T34" fmla="*/ 33 w 595"/>
                  <a:gd name="T35" fmla="*/ 66 h 264"/>
                  <a:gd name="T36" fmla="*/ 31 w 595"/>
                  <a:gd name="T37" fmla="*/ 64 h 264"/>
                  <a:gd name="T38" fmla="*/ 19 w 595"/>
                  <a:gd name="T39" fmla="*/ 52 h 264"/>
                  <a:gd name="T40" fmla="*/ 10 w 595"/>
                  <a:gd name="T41" fmla="*/ 43 h 264"/>
                  <a:gd name="T42" fmla="*/ 0 w 595"/>
                  <a:gd name="T43" fmla="*/ 33 h 264"/>
                  <a:gd name="T44" fmla="*/ 5 w 595"/>
                  <a:gd name="T45" fmla="*/ 31 h 26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595" h="264">
                    <a:moveTo>
                      <a:pt x="19" y="123"/>
                    </a:moveTo>
                    <a:lnTo>
                      <a:pt x="123" y="133"/>
                    </a:lnTo>
                    <a:lnTo>
                      <a:pt x="227" y="133"/>
                    </a:lnTo>
                    <a:lnTo>
                      <a:pt x="274" y="133"/>
                    </a:lnTo>
                    <a:lnTo>
                      <a:pt x="321" y="123"/>
                    </a:lnTo>
                    <a:lnTo>
                      <a:pt x="368" y="104"/>
                    </a:lnTo>
                    <a:lnTo>
                      <a:pt x="415" y="76"/>
                    </a:lnTo>
                    <a:lnTo>
                      <a:pt x="491" y="48"/>
                    </a:lnTo>
                    <a:lnTo>
                      <a:pt x="567" y="0"/>
                    </a:lnTo>
                    <a:lnTo>
                      <a:pt x="585" y="10"/>
                    </a:lnTo>
                    <a:lnTo>
                      <a:pt x="595" y="20"/>
                    </a:lnTo>
                    <a:lnTo>
                      <a:pt x="585" y="29"/>
                    </a:lnTo>
                    <a:lnTo>
                      <a:pt x="378" y="152"/>
                    </a:lnTo>
                    <a:lnTo>
                      <a:pt x="283" y="199"/>
                    </a:lnTo>
                    <a:lnTo>
                      <a:pt x="170" y="237"/>
                    </a:lnTo>
                    <a:lnTo>
                      <a:pt x="160" y="256"/>
                    </a:lnTo>
                    <a:lnTo>
                      <a:pt x="152" y="264"/>
                    </a:lnTo>
                    <a:lnTo>
                      <a:pt x="133" y="264"/>
                    </a:lnTo>
                    <a:lnTo>
                      <a:pt x="123" y="256"/>
                    </a:lnTo>
                    <a:lnTo>
                      <a:pt x="76" y="208"/>
                    </a:lnTo>
                    <a:lnTo>
                      <a:pt x="39" y="170"/>
                    </a:lnTo>
                    <a:lnTo>
                      <a:pt x="0" y="133"/>
                    </a:lnTo>
                    <a:lnTo>
                      <a:pt x="19" y="123"/>
                    </a:lnTo>
                    <a:close/>
                  </a:path>
                </a:pathLst>
              </a:custGeom>
              <a:solidFill>
                <a:srgbClr val="97A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Freeform 61">
                <a:extLst>
                  <a:ext uri="{FF2B5EF4-FFF2-40B4-BE49-F238E27FC236}">
                    <a16:creationId xmlns:a16="http://schemas.microsoft.com/office/drawing/2014/main" id="{81E114F7-83B4-48A7-9129-DE76637851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2" y="502"/>
                <a:ext cx="186" cy="97"/>
              </a:xfrm>
              <a:custGeom>
                <a:avLst/>
                <a:gdLst>
                  <a:gd name="T0" fmla="*/ 10 w 746"/>
                  <a:gd name="T1" fmla="*/ 14 h 387"/>
                  <a:gd name="T2" fmla="*/ 42 w 746"/>
                  <a:gd name="T3" fmla="*/ 0 h 387"/>
                  <a:gd name="T4" fmla="*/ 57 w 746"/>
                  <a:gd name="T5" fmla="*/ 3 h 387"/>
                  <a:gd name="T6" fmla="*/ 71 w 746"/>
                  <a:gd name="T7" fmla="*/ 7 h 387"/>
                  <a:gd name="T8" fmla="*/ 96 w 746"/>
                  <a:gd name="T9" fmla="*/ 19 h 387"/>
                  <a:gd name="T10" fmla="*/ 120 w 746"/>
                  <a:gd name="T11" fmla="*/ 28 h 387"/>
                  <a:gd name="T12" fmla="*/ 141 w 746"/>
                  <a:gd name="T13" fmla="*/ 38 h 387"/>
                  <a:gd name="T14" fmla="*/ 186 w 746"/>
                  <a:gd name="T15" fmla="*/ 59 h 387"/>
                  <a:gd name="T16" fmla="*/ 148 w 746"/>
                  <a:gd name="T17" fmla="*/ 78 h 387"/>
                  <a:gd name="T18" fmla="*/ 111 w 746"/>
                  <a:gd name="T19" fmla="*/ 97 h 387"/>
                  <a:gd name="T20" fmla="*/ 80 w 746"/>
                  <a:gd name="T21" fmla="*/ 95 h 387"/>
                  <a:gd name="T22" fmla="*/ 64 w 746"/>
                  <a:gd name="T23" fmla="*/ 92 h 387"/>
                  <a:gd name="T24" fmla="*/ 49 w 746"/>
                  <a:gd name="T25" fmla="*/ 88 h 387"/>
                  <a:gd name="T26" fmla="*/ 35 w 746"/>
                  <a:gd name="T27" fmla="*/ 80 h 387"/>
                  <a:gd name="T28" fmla="*/ 23 w 746"/>
                  <a:gd name="T29" fmla="*/ 73 h 387"/>
                  <a:gd name="T30" fmla="*/ 12 w 746"/>
                  <a:gd name="T31" fmla="*/ 64 h 387"/>
                  <a:gd name="T32" fmla="*/ 2 w 746"/>
                  <a:gd name="T33" fmla="*/ 52 h 387"/>
                  <a:gd name="T34" fmla="*/ 0 w 746"/>
                  <a:gd name="T35" fmla="*/ 43 h 387"/>
                  <a:gd name="T36" fmla="*/ 2 w 746"/>
                  <a:gd name="T37" fmla="*/ 33 h 387"/>
                  <a:gd name="T38" fmla="*/ 5 w 746"/>
                  <a:gd name="T39" fmla="*/ 24 h 387"/>
                  <a:gd name="T40" fmla="*/ 10 w 746"/>
                  <a:gd name="T41" fmla="*/ 17 h 387"/>
                  <a:gd name="T42" fmla="*/ 10 w 746"/>
                  <a:gd name="T43" fmla="*/ 14 h 38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746" h="387">
                    <a:moveTo>
                      <a:pt x="39" y="57"/>
                    </a:moveTo>
                    <a:lnTo>
                      <a:pt x="170" y="0"/>
                    </a:lnTo>
                    <a:lnTo>
                      <a:pt x="227" y="10"/>
                    </a:lnTo>
                    <a:lnTo>
                      <a:pt x="284" y="29"/>
                    </a:lnTo>
                    <a:lnTo>
                      <a:pt x="387" y="76"/>
                    </a:lnTo>
                    <a:lnTo>
                      <a:pt x="481" y="113"/>
                    </a:lnTo>
                    <a:lnTo>
                      <a:pt x="566" y="151"/>
                    </a:lnTo>
                    <a:lnTo>
                      <a:pt x="746" y="236"/>
                    </a:lnTo>
                    <a:lnTo>
                      <a:pt x="595" y="311"/>
                    </a:lnTo>
                    <a:lnTo>
                      <a:pt x="444" y="387"/>
                    </a:lnTo>
                    <a:lnTo>
                      <a:pt x="321" y="378"/>
                    </a:lnTo>
                    <a:lnTo>
                      <a:pt x="255" y="368"/>
                    </a:lnTo>
                    <a:lnTo>
                      <a:pt x="198" y="350"/>
                    </a:lnTo>
                    <a:lnTo>
                      <a:pt x="142" y="321"/>
                    </a:lnTo>
                    <a:lnTo>
                      <a:pt x="94" y="293"/>
                    </a:lnTo>
                    <a:lnTo>
                      <a:pt x="47" y="255"/>
                    </a:lnTo>
                    <a:lnTo>
                      <a:pt x="10" y="208"/>
                    </a:lnTo>
                    <a:lnTo>
                      <a:pt x="0" y="170"/>
                    </a:lnTo>
                    <a:lnTo>
                      <a:pt x="10" y="133"/>
                    </a:lnTo>
                    <a:lnTo>
                      <a:pt x="19" y="95"/>
                    </a:lnTo>
                    <a:lnTo>
                      <a:pt x="39" y="66"/>
                    </a:lnTo>
                    <a:lnTo>
                      <a:pt x="39" y="57"/>
                    </a:lnTo>
                    <a:close/>
                  </a:path>
                </a:pathLst>
              </a:custGeom>
              <a:solidFill>
                <a:srgbClr val="E6F6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Freeform 62">
                <a:extLst>
                  <a:ext uri="{FF2B5EF4-FFF2-40B4-BE49-F238E27FC236}">
                    <a16:creationId xmlns:a16="http://schemas.microsoft.com/office/drawing/2014/main" id="{DB59869A-EDF2-4D14-849D-5175E37BCA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8" y="568"/>
                <a:ext cx="165" cy="217"/>
              </a:xfrm>
              <a:custGeom>
                <a:avLst/>
                <a:gdLst>
                  <a:gd name="T0" fmla="*/ 42 w 661"/>
                  <a:gd name="T1" fmla="*/ 62 h 868"/>
                  <a:gd name="T2" fmla="*/ 49 w 661"/>
                  <a:gd name="T3" fmla="*/ 54 h 868"/>
                  <a:gd name="T4" fmla="*/ 57 w 661"/>
                  <a:gd name="T5" fmla="*/ 52 h 868"/>
                  <a:gd name="T6" fmla="*/ 73 w 661"/>
                  <a:gd name="T7" fmla="*/ 45 h 868"/>
                  <a:gd name="T8" fmla="*/ 87 w 661"/>
                  <a:gd name="T9" fmla="*/ 40 h 868"/>
                  <a:gd name="T10" fmla="*/ 94 w 661"/>
                  <a:gd name="T11" fmla="*/ 36 h 868"/>
                  <a:gd name="T12" fmla="*/ 101 w 661"/>
                  <a:gd name="T13" fmla="*/ 31 h 868"/>
                  <a:gd name="T14" fmla="*/ 125 w 661"/>
                  <a:gd name="T15" fmla="*/ 19 h 868"/>
                  <a:gd name="T16" fmla="*/ 134 w 661"/>
                  <a:gd name="T17" fmla="*/ 14 h 868"/>
                  <a:gd name="T18" fmla="*/ 144 w 661"/>
                  <a:gd name="T19" fmla="*/ 10 h 868"/>
                  <a:gd name="T20" fmla="*/ 153 w 661"/>
                  <a:gd name="T21" fmla="*/ 3 h 868"/>
                  <a:gd name="T22" fmla="*/ 165 w 661"/>
                  <a:gd name="T23" fmla="*/ 0 h 868"/>
                  <a:gd name="T24" fmla="*/ 158 w 661"/>
                  <a:gd name="T25" fmla="*/ 40 h 868"/>
                  <a:gd name="T26" fmla="*/ 148 w 661"/>
                  <a:gd name="T27" fmla="*/ 80 h 868"/>
                  <a:gd name="T28" fmla="*/ 134 w 661"/>
                  <a:gd name="T29" fmla="*/ 120 h 868"/>
                  <a:gd name="T30" fmla="*/ 120 w 661"/>
                  <a:gd name="T31" fmla="*/ 158 h 868"/>
                  <a:gd name="T32" fmla="*/ 61 w 661"/>
                  <a:gd name="T33" fmla="*/ 189 h 868"/>
                  <a:gd name="T34" fmla="*/ 31 w 661"/>
                  <a:gd name="T35" fmla="*/ 203 h 868"/>
                  <a:gd name="T36" fmla="*/ 0 w 661"/>
                  <a:gd name="T37" fmla="*/ 217 h 868"/>
                  <a:gd name="T38" fmla="*/ 9 w 661"/>
                  <a:gd name="T39" fmla="*/ 177 h 868"/>
                  <a:gd name="T40" fmla="*/ 21 w 661"/>
                  <a:gd name="T41" fmla="*/ 139 h 868"/>
                  <a:gd name="T42" fmla="*/ 33 w 661"/>
                  <a:gd name="T43" fmla="*/ 102 h 868"/>
                  <a:gd name="T44" fmla="*/ 42 w 661"/>
                  <a:gd name="T45" fmla="*/ 62 h 86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661" h="868">
                    <a:moveTo>
                      <a:pt x="170" y="246"/>
                    </a:moveTo>
                    <a:lnTo>
                      <a:pt x="198" y="217"/>
                    </a:lnTo>
                    <a:lnTo>
                      <a:pt x="227" y="208"/>
                    </a:lnTo>
                    <a:lnTo>
                      <a:pt x="293" y="180"/>
                    </a:lnTo>
                    <a:lnTo>
                      <a:pt x="350" y="161"/>
                    </a:lnTo>
                    <a:lnTo>
                      <a:pt x="377" y="142"/>
                    </a:lnTo>
                    <a:lnTo>
                      <a:pt x="406" y="123"/>
                    </a:lnTo>
                    <a:lnTo>
                      <a:pt x="500" y="76"/>
                    </a:lnTo>
                    <a:lnTo>
                      <a:pt x="538" y="57"/>
                    </a:lnTo>
                    <a:lnTo>
                      <a:pt x="575" y="39"/>
                    </a:lnTo>
                    <a:lnTo>
                      <a:pt x="614" y="10"/>
                    </a:lnTo>
                    <a:lnTo>
                      <a:pt x="661" y="0"/>
                    </a:lnTo>
                    <a:lnTo>
                      <a:pt x="632" y="161"/>
                    </a:lnTo>
                    <a:lnTo>
                      <a:pt x="594" y="321"/>
                    </a:lnTo>
                    <a:lnTo>
                      <a:pt x="538" y="481"/>
                    </a:lnTo>
                    <a:lnTo>
                      <a:pt x="481" y="632"/>
                    </a:lnTo>
                    <a:lnTo>
                      <a:pt x="246" y="755"/>
                    </a:lnTo>
                    <a:lnTo>
                      <a:pt x="123" y="812"/>
                    </a:lnTo>
                    <a:lnTo>
                      <a:pt x="0" y="868"/>
                    </a:lnTo>
                    <a:lnTo>
                      <a:pt x="38" y="708"/>
                    </a:lnTo>
                    <a:lnTo>
                      <a:pt x="85" y="557"/>
                    </a:lnTo>
                    <a:lnTo>
                      <a:pt x="132" y="407"/>
                    </a:lnTo>
                    <a:lnTo>
                      <a:pt x="170" y="246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Freeform 63">
                <a:extLst>
                  <a:ext uri="{FF2B5EF4-FFF2-40B4-BE49-F238E27FC236}">
                    <a16:creationId xmlns:a16="http://schemas.microsoft.com/office/drawing/2014/main" id="{356AE75D-7390-4827-A147-7672D49553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0" y="615"/>
                <a:ext cx="95" cy="120"/>
              </a:xfrm>
              <a:custGeom>
                <a:avLst/>
                <a:gdLst>
                  <a:gd name="T0" fmla="*/ 40 w 377"/>
                  <a:gd name="T1" fmla="*/ 24 h 481"/>
                  <a:gd name="T2" fmla="*/ 95 w 377"/>
                  <a:gd name="T3" fmla="*/ 0 h 481"/>
                  <a:gd name="T4" fmla="*/ 93 w 377"/>
                  <a:gd name="T5" fmla="*/ 24 h 481"/>
                  <a:gd name="T6" fmla="*/ 86 w 377"/>
                  <a:gd name="T7" fmla="*/ 45 h 481"/>
                  <a:gd name="T8" fmla="*/ 78 w 377"/>
                  <a:gd name="T9" fmla="*/ 66 h 481"/>
                  <a:gd name="T10" fmla="*/ 74 w 377"/>
                  <a:gd name="T11" fmla="*/ 90 h 481"/>
                  <a:gd name="T12" fmla="*/ 64 w 377"/>
                  <a:gd name="T13" fmla="*/ 90 h 481"/>
                  <a:gd name="T14" fmla="*/ 59 w 377"/>
                  <a:gd name="T15" fmla="*/ 94 h 481"/>
                  <a:gd name="T16" fmla="*/ 55 w 377"/>
                  <a:gd name="T17" fmla="*/ 99 h 481"/>
                  <a:gd name="T18" fmla="*/ 47 w 377"/>
                  <a:gd name="T19" fmla="*/ 99 h 481"/>
                  <a:gd name="T20" fmla="*/ 45 w 377"/>
                  <a:gd name="T21" fmla="*/ 101 h 481"/>
                  <a:gd name="T22" fmla="*/ 24 w 377"/>
                  <a:gd name="T23" fmla="*/ 113 h 481"/>
                  <a:gd name="T24" fmla="*/ 0 w 377"/>
                  <a:gd name="T25" fmla="*/ 120 h 481"/>
                  <a:gd name="T26" fmla="*/ 5 w 377"/>
                  <a:gd name="T27" fmla="*/ 99 h 481"/>
                  <a:gd name="T28" fmla="*/ 7 w 377"/>
                  <a:gd name="T29" fmla="*/ 87 h 481"/>
                  <a:gd name="T30" fmla="*/ 7 w 377"/>
                  <a:gd name="T31" fmla="*/ 78 h 481"/>
                  <a:gd name="T32" fmla="*/ 9 w 377"/>
                  <a:gd name="T33" fmla="*/ 61 h 481"/>
                  <a:gd name="T34" fmla="*/ 14 w 377"/>
                  <a:gd name="T35" fmla="*/ 42 h 481"/>
                  <a:gd name="T36" fmla="*/ 17 w 377"/>
                  <a:gd name="T37" fmla="*/ 35 h 481"/>
                  <a:gd name="T38" fmla="*/ 21 w 377"/>
                  <a:gd name="T39" fmla="*/ 28 h 481"/>
                  <a:gd name="T40" fmla="*/ 31 w 377"/>
                  <a:gd name="T41" fmla="*/ 24 h 481"/>
                  <a:gd name="T42" fmla="*/ 40 w 377"/>
                  <a:gd name="T43" fmla="*/ 24 h 48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77" h="481">
                    <a:moveTo>
                      <a:pt x="160" y="95"/>
                    </a:moveTo>
                    <a:lnTo>
                      <a:pt x="377" y="0"/>
                    </a:lnTo>
                    <a:lnTo>
                      <a:pt x="368" y="95"/>
                    </a:lnTo>
                    <a:lnTo>
                      <a:pt x="340" y="179"/>
                    </a:lnTo>
                    <a:lnTo>
                      <a:pt x="311" y="265"/>
                    </a:lnTo>
                    <a:lnTo>
                      <a:pt x="292" y="359"/>
                    </a:lnTo>
                    <a:lnTo>
                      <a:pt x="254" y="359"/>
                    </a:lnTo>
                    <a:lnTo>
                      <a:pt x="236" y="377"/>
                    </a:lnTo>
                    <a:lnTo>
                      <a:pt x="217" y="396"/>
                    </a:lnTo>
                    <a:lnTo>
                      <a:pt x="188" y="396"/>
                    </a:lnTo>
                    <a:lnTo>
                      <a:pt x="180" y="406"/>
                    </a:lnTo>
                    <a:lnTo>
                      <a:pt x="94" y="453"/>
                    </a:lnTo>
                    <a:lnTo>
                      <a:pt x="0" y="481"/>
                    </a:lnTo>
                    <a:lnTo>
                      <a:pt x="19" y="396"/>
                    </a:lnTo>
                    <a:lnTo>
                      <a:pt x="28" y="349"/>
                    </a:lnTo>
                    <a:lnTo>
                      <a:pt x="28" y="312"/>
                    </a:lnTo>
                    <a:lnTo>
                      <a:pt x="37" y="245"/>
                    </a:lnTo>
                    <a:lnTo>
                      <a:pt x="57" y="169"/>
                    </a:lnTo>
                    <a:lnTo>
                      <a:pt x="66" y="142"/>
                    </a:lnTo>
                    <a:lnTo>
                      <a:pt x="84" y="113"/>
                    </a:lnTo>
                    <a:lnTo>
                      <a:pt x="123" y="95"/>
                    </a:lnTo>
                    <a:lnTo>
                      <a:pt x="160" y="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Freeform 64">
                <a:extLst>
                  <a:ext uri="{FF2B5EF4-FFF2-40B4-BE49-F238E27FC236}">
                    <a16:creationId xmlns:a16="http://schemas.microsoft.com/office/drawing/2014/main" id="{F860D722-72F8-41F5-A645-06A4858E38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0" y="625"/>
                <a:ext cx="80" cy="103"/>
              </a:xfrm>
              <a:custGeom>
                <a:avLst/>
                <a:gdLst>
                  <a:gd name="T0" fmla="*/ 14 w 321"/>
                  <a:gd name="T1" fmla="*/ 28 h 415"/>
                  <a:gd name="T2" fmla="*/ 28 w 321"/>
                  <a:gd name="T3" fmla="*/ 21 h 415"/>
                  <a:gd name="T4" fmla="*/ 45 w 321"/>
                  <a:gd name="T5" fmla="*/ 12 h 415"/>
                  <a:gd name="T6" fmla="*/ 80 w 321"/>
                  <a:gd name="T7" fmla="*/ 0 h 415"/>
                  <a:gd name="T8" fmla="*/ 76 w 321"/>
                  <a:gd name="T9" fmla="*/ 19 h 415"/>
                  <a:gd name="T10" fmla="*/ 68 w 321"/>
                  <a:gd name="T11" fmla="*/ 37 h 415"/>
                  <a:gd name="T12" fmla="*/ 57 w 321"/>
                  <a:gd name="T13" fmla="*/ 72 h 415"/>
                  <a:gd name="T14" fmla="*/ 42 w 321"/>
                  <a:gd name="T15" fmla="*/ 82 h 415"/>
                  <a:gd name="T16" fmla="*/ 28 w 321"/>
                  <a:gd name="T17" fmla="*/ 89 h 415"/>
                  <a:gd name="T18" fmla="*/ 0 w 321"/>
                  <a:gd name="T19" fmla="*/ 103 h 415"/>
                  <a:gd name="T20" fmla="*/ 5 w 321"/>
                  <a:gd name="T21" fmla="*/ 66 h 415"/>
                  <a:gd name="T22" fmla="*/ 7 w 321"/>
                  <a:gd name="T23" fmla="*/ 47 h 415"/>
                  <a:gd name="T24" fmla="*/ 14 w 321"/>
                  <a:gd name="T25" fmla="*/ 28 h 4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21" h="415">
                    <a:moveTo>
                      <a:pt x="57" y="113"/>
                    </a:moveTo>
                    <a:lnTo>
                      <a:pt x="114" y="84"/>
                    </a:lnTo>
                    <a:lnTo>
                      <a:pt x="180" y="47"/>
                    </a:lnTo>
                    <a:lnTo>
                      <a:pt x="321" y="0"/>
                    </a:lnTo>
                    <a:lnTo>
                      <a:pt x="303" y="75"/>
                    </a:lnTo>
                    <a:lnTo>
                      <a:pt x="274" y="151"/>
                    </a:lnTo>
                    <a:lnTo>
                      <a:pt x="227" y="292"/>
                    </a:lnTo>
                    <a:lnTo>
                      <a:pt x="170" y="330"/>
                    </a:lnTo>
                    <a:lnTo>
                      <a:pt x="114" y="358"/>
                    </a:lnTo>
                    <a:lnTo>
                      <a:pt x="0" y="415"/>
                    </a:lnTo>
                    <a:lnTo>
                      <a:pt x="20" y="264"/>
                    </a:lnTo>
                    <a:lnTo>
                      <a:pt x="29" y="188"/>
                    </a:lnTo>
                    <a:lnTo>
                      <a:pt x="57" y="113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Freeform 65">
                <a:extLst>
                  <a:ext uri="{FF2B5EF4-FFF2-40B4-BE49-F238E27FC236}">
                    <a16:creationId xmlns:a16="http://schemas.microsoft.com/office/drawing/2014/main" id="{F4B4A837-A9E9-45BA-84B7-80D6918BD0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9" y="599"/>
                <a:ext cx="71" cy="94"/>
              </a:xfrm>
              <a:custGeom>
                <a:avLst/>
                <a:gdLst>
                  <a:gd name="T0" fmla="*/ 5 w 283"/>
                  <a:gd name="T1" fmla="*/ 0 h 378"/>
                  <a:gd name="T2" fmla="*/ 71 w 283"/>
                  <a:gd name="T3" fmla="*/ 14 h 378"/>
                  <a:gd name="T4" fmla="*/ 59 w 283"/>
                  <a:gd name="T5" fmla="*/ 19 h 378"/>
                  <a:gd name="T6" fmla="*/ 50 w 283"/>
                  <a:gd name="T7" fmla="*/ 23 h 378"/>
                  <a:gd name="T8" fmla="*/ 35 w 283"/>
                  <a:gd name="T9" fmla="*/ 33 h 378"/>
                  <a:gd name="T10" fmla="*/ 24 w 283"/>
                  <a:gd name="T11" fmla="*/ 45 h 378"/>
                  <a:gd name="T12" fmla="*/ 14 w 283"/>
                  <a:gd name="T13" fmla="*/ 56 h 378"/>
                  <a:gd name="T14" fmla="*/ 5 w 283"/>
                  <a:gd name="T15" fmla="*/ 75 h 378"/>
                  <a:gd name="T16" fmla="*/ 3 w 283"/>
                  <a:gd name="T17" fmla="*/ 84 h 378"/>
                  <a:gd name="T18" fmla="*/ 3 w 283"/>
                  <a:gd name="T19" fmla="*/ 94 h 378"/>
                  <a:gd name="T20" fmla="*/ 0 w 283"/>
                  <a:gd name="T21" fmla="*/ 61 h 378"/>
                  <a:gd name="T22" fmla="*/ 0 w 283"/>
                  <a:gd name="T23" fmla="*/ 28 h 378"/>
                  <a:gd name="T24" fmla="*/ 3 w 283"/>
                  <a:gd name="T25" fmla="*/ 14 h 378"/>
                  <a:gd name="T26" fmla="*/ 5 w 283"/>
                  <a:gd name="T27" fmla="*/ 0 h 37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83" h="378">
                    <a:moveTo>
                      <a:pt x="18" y="0"/>
                    </a:moveTo>
                    <a:lnTo>
                      <a:pt x="283" y="57"/>
                    </a:lnTo>
                    <a:lnTo>
                      <a:pt x="236" y="75"/>
                    </a:lnTo>
                    <a:lnTo>
                      <a:pt x="198" y="94"/>
                    </a:lnTo>
                    <a:lnTo>
                      <a:pt x="141" y="132"/>
                    </a:lnTo>
                    <a:lnTo>
                      <a:pt x="94" y="179"/>
                    </a:lnTo>
                    <a:lnTo>
                      <a:pt x="57" y="227"/>
                    </a:lnTo>
                    <a:lnTo>
                      <a:pt x="18" y="302"/>
                    </a:lnTo>
                    <a:lnTo>
                      <a:pt x="10" y="339"/>
                    </a:lnTo>
                    <a:lnTo>
                      <a:pt x="10" y="378"/>
                    </a:lnTo>
                    <a:lnTo>
                      <a:pt x="0" y="245"/>
                    </a:lnTo>
                    <a:lnTo>
                      <a:pt x="0" y="114"/>
                    </a:lnTo>
                    <a:lnTo>
                      <a:pt x="10" y="57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Freeform 66">
                <a:extLst>
                  <a:ext uri="{FF2B5EF4-FFF2-40B4-BE49-F238E27FC236}">
                    <a16:creationId xmlns:a16="http://schemas.microsoft.com/office/drawing/2014/main" id="{56E6673E-36FD-4189-99F4-F71E9B0E3B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9" y="321"/>
                <a:ext cx="584" cy="539"/>
              </a:xfrm>
              <a:custGeom>
                <a:avLst/>
                <a:gdLst>
                  <a:gd name="T0" fmla="*/ 68 w 2339"/>
                  <a:gd name="T1" fmla="*/ 252 h 2160"/>
                  <a:gd name="T2" fmla="*/ 144 w 2339"/>
                  <a:gd name="T3" fmla="*/ 245 h 2160"/>
                  <a:gd name="T4" fmla="*/ 233 w 2339"/>
                  <a:gd name="T5" fmla="*/ 226 h 2160"/>
                  <a:gd name="T6" fmla="*/ 233 w 2339"/>
                  <a:gd name="T7" fmla="*/ 217 h 2160"/>
                  <a:gd name="T8" fmla="*/ 223 w 2339"/>
                  <a:gd name="T9" fmla="*/ 203 h 2160"/>
                  <a:gd name="T10" fmla="*/ 210 w 2339"/>
                  <a:gd name="T11" fmla="*/ 203 h 2160"/>
                  <a:gd name="T12" fmla="*/ 200 w 2339"/>
                  <a:gd name="T13" fmla="*/ 203 h 2160"/>
                  <a:gd name="T14" fmla="*/ 193 w 2339"/>
                  <a:gd name="T15" fmla="*/ 205 h 2160"/>
                  <a:gd name="T16" fmla="*/ 181 w 2339"/>
                  <a:gd name="T17" fmla="*/ 219 h 2160"/>
                  <a:gd name="T18" fmla="*/ 172 w 2339"/>
                  <a:gd name="T19" fmla="*/ 203 h 2160"/>
                  <a:gd name="T20" fmla="*/ 144 w 2339"/>
                  <a:gd name="T21" fmla="*/ 203 h 2160"/>
                  <a:gd name="T22" fmla="*/ 141 w 2339"/>
                  <a:gd name="T23" fmla="*/ 188 h 2160"/>
                  <a:gd name="T24" fmla="*/ 132 w 2339"/>
                  <a:gd name="T25" fmla="*/ 177 h 2160"/>
                  <a:gd name="T26" fmla="*/ 165 w 2339"/>
                  <a:gd name="T27" fmla="*/ 158 h 2160"/>
                  <a:gd name="T28" fmla="*/ 156 w 2339"/>
                  <a:gd name="T29" fmla="*/ 134 h 2160"/>
                  <a:gd name="T30" fmla="*/ 174 w 2339"/>
                  <a:gd name="T31" fmla="*/ 130 h 2160"/>
                  <a:gd name="T32" fmla="*/ 186 w 2339"/>
                  <a:gd name="T33" fmla="*/ 127 h 2160"/>
                  <a:gd name="T34" fmla="*/ 186 w 2339"/>
                  <a:gd name="T35" fmla="*/ 104 h 2160"/>
                  <a:gd name="T36" fmla="*/ 202 w 2339"/>
                  <a:gd name="T37" fmla="*/ 97 h 2160"/>
                  <a:gd name="T38" fmla="*/ 219 w 2339"/>
                  <a:gd name="T39" fmla="*/ 108 h 2160"/>
                  <a:gd name="T40" fmla="*/ 235 w 2339"/>
                  <a:gd name="T41" fmla="*/ 92 h 2160"/>
                  <a:gd name="T42" fmla="*/ 261 w 2339"/>
                  <a:gd name="T43" fmla="*/ 87 h 2160"/>
                  <a:gd name="T44" fmla="*/ 320 w 2339"/>
                  <a:gd name="T45" fmla="*/ 33 h 2160"/>
                  <a:gd name="T46" fmla="*/ 351 w 2339"/>
                  <a:gd name="T47" fmla="*/ 14 h 2160"/>
                  <a:gd name="T48" fmla="*/ 372 w 2339"/>
                  <a:gd name="T49" fmla="*/ 0 h 2160"/>
                  <a:gd name="T50" fmla="*/ 365 w 2339"/>
                  <a:gd name="T51" fmla="*/ 7 h 2160"/>
                  <a:gd name="T52" fmla="*/ 358 w 2339"/>
                  <a:gd name="T53" fmla="*/ 16 h 2160"/>
                  <a:gd name="T54" fmla="*/ 379 w 2339"/>
                  <a:gd name="T55" fmla="*/ 12 h 2160"/>
                  <a:gd name="T56" fmla="*/ 471 w 2339"/>
                  <a:gd name="T57" fmla="*/ 7 h 2160"/>
                  <a:gd name="T58" fmla="*/ 521 w 2339"/>
                  <a:gd name="T59" fmla="*/ 0 h 2160"/>
                  <a:gd name="T60" fmla="*/ 509 w 2339"/>
                  <a:gd name="T61" fmla="*/ 7 h 2160"/>
                  <a:gd name="T62" fmla="*/ 521 w 2339"/>
                  <a:gd name="T63" fmla="*/ 21 h 2160"/>
                  <a:gd name="T64" fmla="*/ 546 w 2339"/>
                  <a:gd name="T65" fmla="*/ 40 h 2160"/>
                  <a:gd name="T66" fmla="*/ 565 w 2339"/>
                  <a:gd name="T67" fmla="*/ 42 h 2160"/>
                  <a:gd name="T68" fmla="*/ 584 w 2339"/>
                  <a:gd name="T69" fmla="*/ 64 h 2160"/>
                  <a:gd name="T70" fmla="*/ 577 w 2339"/>
                  <a:gd name="T71" fmla="*/ 87 h 2160"/>
                  <a:gd name="T72" fmla="*/ 570 w 2339"/>
                  <a:gd name="T73" fmla="*/ 115 h 2160"/>
                  <a:gd name="T74" fmla="*/ 577 w 2339"/>
                  <a:gd name="T75" fmla="*/ 172 h 2160"/>
                  <a:gd name="T76" fmla="*/ 563 w 2339"/>
                  <a:gd name="T77" fmla="*/ 184 h 2160"/>
                  <a:gd name="T78" fmla="*/ 544 w 2339"/>
                  <a:gd name="T79" fmla="*/ 207 h 2160"/>
                  <a:gd name="T80" fmla="*/ 553 w 2339"/>
                  <a:gd name="T81" fmla="*/ 235 h 2160"/>
                  <a:gd name="T82" fmla="*/ 565 w 2339"/>
                  <a:gd name="T83" fmla="*/ 332 h 2160"/>
                  <a:gd name="T84" fmla="*/ 549 w 2339"/>
                  <a:gd name="T85" fmla="*/ 346 h 2160"/>
                  <a:gd name="T86" fmla="*/ 487 w 2339"/>
                  <a:gd name="T87" fmla="*/ 358 h 2160"/>
                  <a:gd name="T88" fmla="*/ 447 w 2339"/>
                  <a:gd name="T89" fmla="*/ 379 h 2160"/>
                  <a:gd name="T90" fmla="*/ 433 w 2339"/>
                  <a:gd name="T91" fmla="*/ 424 h 2160"/>
                  <a:gd name="T92" fmla="*/ 414 w 2339"/>
                  <a:gd name="T93" fmla="*/ 457 h 2160"/>
                  <a:gd name="T94" fmla="*/ 384 w 2339"/>
                  <a:gd name="T95" fmla="*/ 473 h 2160"/>
                  <a:gd name="T96" fmla="*/ 360 w 2339"/>
                  <a:gd name="T97" fmla="*/ 476 h 2160"/>
                  <a:gd name="T98" fmla="*/ 318 w 2339"/>
                  <a:gd name="T99" fmla="*/ 461 h 2160"/>
                  <a:gd name="T100" fmla="*/ 101 w 2339"/>
                  <a:gd name="T101" fmla="*/ 532 h 2160"/>
                  <a:gd name="T102" fmla="*/ 85 w 2339"/>
                  <a:gd name="T103" fmla="*/ 520 h 2160"/>
                  <a:gd name="T104" fmla="*/ 64 w 2339"/>
                  <a:gd name="T105" fmla="*/ 513 h 2160"/>
                  <a:gd name="T106" fmla="*/ 40 w 2339"/>
                  <a:gd name="T107" fmla="*/ 508 h 2160"/>
                  <a:gd name="T108" fmla="*/ 9 w 2339"/>
                  <a:gd name="T109" fmla="*/ 398 h 2160"/>
                  <a:gd name="T110" fmla="*/ 0 w 2339"/>
                  <a:gd name="T111" fmla="*/ 308 h 2160"/>
                  <a:gd name="T112" fmla="*/ 9 w 2339"/>
                  <a:gd name="T113" fmla="*/ 264 h 216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339" h="2160">
                    <a:moveTo>
                      <a:pt x="94" y="1029"/>
                    </a:moveTo>
                    <a:lnTo>
                      <a:pt x="217" y="1009"/>
                    </a:lnTo>
                    <a:lnTo>
                      <a:pt x="273" y="1009"/>
                    </a:lnTo>
                    <a:lnTo>
                      <a:pt x="330" y="1009"/>
                    </a:lnTo>
                    <a:lnTo>
                      <a:pt x="453" y="990"/>
                    </a:lnTo>
                    <a:lnTo>
                      <a:pt x="576" y="981"/>
                    </a:lnTo>
                    <a:lnTo>
                      <a:pt x="840" y="981"/>
                    </a:lnTo>
                    <a:lnTo>
                      <a:pt x="905" y="934"/>
                    </a:lnTo>
                    <a:lnTo>
                      <a:pt x="934" y="906"/>
                    </a:lnTo>
                    <a:lnTo>
                      <a:pt x="971" y="886"/>
                    </a:lnTo>
                    <a:lnTo>
                      <a:pt x="952" y="877"/>
                    </a:lnTo>
                    <a:lnTo>
                      <a:pt x="934" y="868"/>
                    </a:lnTo>
                    <a:lnTo>
                      <a:pt x="905" y="849"/>
                    </a:lnTo>
                    <a:lnTo>
                      <a:pt x="895" y="830"/>
                    </a:lnTo>
                    <a:lnTo>
                      <a:pt x="895" y="812"/>
                    </a:lnTo>
                    <a:lnTo>
                      <a:pt x="877" y="802"/>
                    </a:lnTo>
                    <a:lnTo>
                      <a:pt x="840" y="802"/>
                    </a:lnTo>
                    <a:lnTo>
                      <a:pt x="840" y="812"/>
                    </a:lnTo>
                    <a:lnTo>
                      <a:pt x="830" y="812"/>
                    </a:lnTo>
                    <a:lnTo>
                      <a:pt x="820" y="812"/>
                    </a:lnTo>
                    <a:lnTo>
                      <a:pt x="801" y="812"/>
                    </a:lnTo>
                    <a:lnTo>
                      <a:pt x="792" y="802"/>
                    </a:lnTo>
                    <a:lnTo>
                      <a:pt x="783" y="773"/>
                    </a:lnTo>
                    <a:lnTo>
                      <a:pt x="773" y="821"/>
                    </a:lnTo>
                    <a:lnTo>
                      <a:pt x="764" y="839"/>
                    </a:lnTo>
                    <a:lnTo>
                      <a:pt x="754" y="859"/>
                    </a:lnTo>
                    <a:lnTo>
                      <a:pt x="726" y="877"/>
                    </a:lnTo>
                    <a:lnTo>
                      <a:pt x="707" y="877"/>
                    </a:lnTo>
                    <a:lnTo>
                      <a:pt x="688" y="868"/>
                    </a:lnTo>
                    <a:lnTo>
                      <a:pt x="688" y="812"/>
                    </a:lnTo>
                    <a:lnTo>
                      <a:pt x="641" y="821"/>
                    </a:lnTo>
                    <a:lnTo>
                      <a:pt x="584" y="821"/>
                    </a:lnTo>
                    <a:lnTo>
                      <a:pt x="576" y="812"/>
                    </a:lnTo>
                    <a:lnTo>
                      <a:pt x="594" y="792"/>
                    </a:lnTo>
                    <a:lnTo>
                      <a:pt x="603" y="765"/>
                    </a:lnTo>
                    <a:lnTo>
                      <a:pt x="566" y="755"/>
                    </a:lnTo>
                    <a:lnTo>
                      <a:pt x="529" y="745"/>
                    </a:lnTo>
                    <a:lnTo>
                      <a:pt x="529" y="726"/>
                    </a:lnTo>
                    <a:lnTo>
                      <a:pt x="529" y="708"/>
                    </a:lnTo>
                    <a:lnTo>
                      <a:pt x="537" y="689"/>
                    </a:lnTo>
                    <a:lnTo>
                      <a:pt x="584" y="651"/>
                    </a:lnTo>
                    <a:lnTo>
                      <a:pt x="660" y="632"/>
                    </a:lnTo>
                    <a:lnTo>
                      <a:pt x="632" y="585"/>
                    </a:lnTo>
                    <a:lnTo>
                      <a:pt x="623" y="557"/>
                    </a:lnTo>
                    <a:lnTo>
                      <a:pt x="623" y="538"/>
                    </a:lnTo>
                    <a:lnTo>
                      <a:pt x="632" y="528"/>
                    </a:lnTo>
                    <a:lnTo>
                      <a:pt x="660" y="519"/>
                    </a:lnTo>
                    <a:lnTo>
                      <a:pt x="697" y="519"/>
                    </a:lnTo>
                    <a:lnTo>
                      <a:pt x="717" y="519"/>
                    </a:lnTo>
                    <a:lnTo>
                      <a:pt x="745" y="538"/>
                    </a:lnTo>
                    <a:lnTo>
                      <a:pt x="745" y="510"/>
                    </a:lnTo>
                    <a:lnTo>
                      <a:pt x="736" y="481"/>
                    </a:lnTo>
                    <a:lnTo>
                      <a:pt x="736" y="453"/>
                    </a:lnTo>
                    <a:lnTo>
                      <a:pt x="745" y="415"/>
                    </a:lnTo>
                    <a:lnTo>
                      <a:pt x="764" y="397"/>
                    </a:lnTo>
                    <a:lnTo>
                      <a:pt x="783" y="387"/>
                    </a:lnTo>
                    <a:lnTo>
                      <a:pt x="811" y="387"/>
                    </a:lnTo>
                    <a:lnTo>
                      <a:pt x="840" y="397"/>
                    </a:lnTo>
                    <a:lnTo>
                      <a:pt x="868" y="425"/>
                    </a:lnTo>
                    <a:lnTo>
                      <a:pt x="877" y="434"/>
                    </a:lnTo>
                    <a:lnTo>
                      <a:pt x="895" y="434"/>
                    </a:lnTo>
                    <a:lnTo>
                      <a:pt x="915" y="406"/>
                    </a:lnTo>
                    <a:lnTo>
                      <a:pt x="943" y="368"/>
                    </a:lnTo>
                    <a:lnTo>
                      <a:pt x="981" y="350"/>
                    </a:lnTo>
                    <a:lnTo>
                      <a:pt x="1009" y="330"/>
                    </a:lnTo>
                    <a:lnTo>
                      <a:pt x="1047" y="350"/>
                    </a:lnTo>
                    <a:lnTo>
                      <a:pt x="1112" y="264"/>
                    </a:lnTo>
                    <a:lnTo>
                      <a:pt x="1188" y="189"/>
                    </a:lnTo>
                    <a:lnTo>
                      <a:pt x="1282" y="133"/>
                    </a:lnTo>
                    <a:lnTo>
                      <a:pt x="1330" y="104"/>
                    </a:lnTo>
                    <a:lnTo>
                      <a:pt x="1386" y="86"/>
                    </a:lnTo>
                    <a:lnTo>
                      <a:pt x="1405" y="57"/>
                    </a:lnTo>
                    <a:lnTo>
                      <a:pt x="1424" y="39"/>
                    </a:lnTo>
                    <a:lnTo>
                      <a:pt x="1462" y="19"/>
                    </a:lnTo>
                    <a:lnTo>
                      <a:pt x="1490" y="0"/>
                    </a:lnTo>
                    <a:lnTo>
                      <a:pt x="1490" y="19"/>
                    </a:lnTo>
                    <a:lnTo>
                      <a:pt x="1471" y="19"/>
                    </a:lnTo>
                    <a:lnTo>
                      <a:pt x="1462" y="29"/>
                    </a:lnTo>
                    <a:lnTo>
                      <a:pt x="1443" y="39"/>
                    </a:lnTo>
                    <a:lnTo>
                      <a:pt x="1424" y="66"/>
                    </a:lnTo>
                    <a:lnTo>
                      <a:pt x="1433" y="66"/>
                    </a:lnTo>
                    <a:lnTo>
                      <a:pt x="1443" y="66"/>
                    </a:lnTo>
                    <a:lnTo>
                      <a:pt x="1480" y="57"/>
                    </a:lnTo>
                    <a:lnTo>
                      <a:pt x="1519" y="47"/>
                    </a:lnTo>
                    <a:lnTo>
                      <a:pt x="1594" y="39"/>
                    </a:lnTo>
                    <a:lnTo>
                      <a:pt x="1792" y="29"/>
                    </a:lnTo>
                    <a:lnTo>
                      <a:pt x="1886" y="29"/>
                    </a:lnTo>
                    <a:lnTo>
                      <a:pt x="1981" y="47"/>
                    </a:lnTo>
                    <a:lnTo>
                      <a:pt x="2028" y="19"/>
                    </a:lnTo>
                    <a:lnTo>
                      <a:pt x="2085" y="0"/>
                    </a:lnTo>
                    <a:lnTo>
                      <a:pt x="2085" y="19"/>
                    </a:lnTo>
                    <a:lnTo>
                      <a:pt x="2056" y="19"/>
                    </a:lnTo>
                    <a:lnTo>
                      <a:pt x="2038" y="29"/>
                    </a:lnTo>
                    <a:lnTo>
                      <a:pt x="2009" y="57"/>
                    </a:lnTo>
                    <a:lnTo>
                      <a:pt x="2046" y="76"/>
                    </a:lnTo>
                    <a:lnTo>
                      <a:pt x="2085" y="86"/>
                    </a:lnTo>
                    <a:lnTo>
                      <a:pt x="2122" y="104"/>
                    </a:lnTo>
                    <a:lnTo>
                      <a:pt x="2159" y="133"/>
                    </a:lnTo>
                    <a:lnTo>
                      <a:pt x="2188" y="160"/>
                    </a:lnTo>
                    <a:lnTo>
                      <a:pt x="2226" y="189"/>
                    </a:lnTo>
                    <a:lnTo>
                      <a:pt x="2245" y="180"/>
                    </a:lnTo>
                    <a:lnTo>
                      <a:pt x="2263" y="170"/>
                    </a:lnTo>
                    <a:lnTo>
                      <a:pt x="2301" y="180"/>
                    </a:lnTo>
                    <a:lnTo>
                      <a:pt x="2320" y="217"/>
                    </a:lnTo>
                    <a:lnTo>
                      <a:pt x="2339" y="255"/>
                    </a:lnTo>
                    <a:lnTo>
                      <a:pt x="2339" y="293"/>
                    </a:lnTo>
                    <a:lnTo>
                      <a:pt x="2330" y="330"/>
                    </a:lnTo>
                    <a:lnTo>
                      <a:pt x="2310" y="350"/>
                    </a:lnTo>
                    <a:lnTo>
                      <a:pt x="2301" y="368"/>
                    </a:lnTo>
                    <a:lnTo>
                      <a:pt x="2292" y="415"/>
                    </a:lnTo>
                    <a:lnTo>
                      <a:pt x="2282" y="462"/>
                    </a:lnTo>
                    <a:lnTo>
                      <a:pt x="2273" y="510"/>
                    </a:lnTo>
                    <a:lnTo>
                      <a:pt x="2310" y="679"/>
                    </a:lnTo>
                    <a:lnTo>
                      <a:pt x="2310" y="689"/>
                    </a:lnTo>
                    <a:lnTo>
                      <a:pt x="2301" y="708"/>
                    </a:lnTo>
                    <a:lnTo>
                      <a:pt x="2282" y="726"/>
                    </a:lnTo>
                    <a:lnTo>
                      <a:pt x="2254" y="736"/>
                    </a:lnTo>
                    <a:lnTo>
                      <a:pt x="2226" y="755"/>
                    </a:lnTo>
                    <a:lnTo>
                      <a:pt x="2179" y="792"/>
                    </a:lnTo>
                    <a:lnTo>
                      <a:pt x="2179" y="830"/>
                    </a:lnTo>
                    <a:lnTo>
                      <a:pt x="2188" y="868"/>
                    </a:lnTo>
                    <a:lnTo>
                      <a:pt x="2197" y="906"/>
                    </a:lnTo>
                    <a:lnTo>
                      <a:pt x="2216" y="943"/>
                    </a:lnTo>
                    <a:lnTo>
                      <a:pt x="2235" y="1037"/>
                    </a:lnTo>
                    <a:lnTo>
                      <a:pt x="2245" y="1141"/>
                    </a:lnTo>
                    <a:lnTo>
                      <a:pt x="2263" y="1330"/>
                    </a:lnTo>
                    <a:lnTo>
                      <a:pt x="2245" y="1348"/>
                    </a:lnTo>
                    <a:lnTo>
                      <a:pt x="2235" y="1368"/>
                    </a:lnTo>
                    <a:lnTo>
                      <a:pt x="2197" y="1387"/>
                    </a:lnTo>
                    <a:lnTo>
                      <a:pt x="2150" y="1405"/>
                    </a:lnTo>
                    <a:lnTo>
                      <a:pt x="2093" y="1415"/>
                    </a:lnTo>
                    <a:lnTo>
                      <a:pt x="1952" y="1434"/>
                    </a:lnTo>
                    <a:lnTo>
                      <a:pt x="1886" y="1434"/>
                    </a:lnTo>
                    <a:lnTo>
                      <a:pt x="1811" y="1424"/>
                    </a:lnTo>
                    <a:lnTo>
                      <a:pt x="1792" y="1518"/>
                    </a:lnTo>
                    <a:lnTo>
                      <a:pt x="1782" y="1565"/>
                    </a:lnTo>
                    <a:lnTo>
                      <a:pt x="1764" y="1604"/>
                    </a:lnTo>
                    <a:lnTo>
                      <a:pt x="1735" y="1698"/>
                    </a:lnTo>
                    <a:lnTo>
                      <a:pt x="1717" y="1745"/>
                    </a:lnTo>
                    <a:lnTo>
                      <a:pt x="1688" y="1792"/>
                    </a:lnTo>
                    <a:lnTo>
                      <a:pt x="1660" y="1830"/>
                    </a:lnTo>
                    <a:lnTo>
                      <a:pt x="1623" y="1858"/>
                    </a:lnTo>
                    <a:lnTo>
                      <a:pt x="1584" y="1886"/>
                    </a:lnTo>
                    <a:lnTo>
                      <a:pt x="1537" y="1896"/>
                    </a:lnTo>
                    <a:lnTo>
                      <a:pt x="1509" y="1906"/>
                    </a:lnTo>
                    <a:lnTo>
                      <a:pt x="1480" y="1906"/>
                    </a:lnTo>
                    <a:lnTo>
                      <a:pt x="1443" y="1906"/>
                    </a:lnTo>
                    <a:lnTo>
                      <a:pt x="1424" y="1915"/>
                    </a:lnTo>
                    <a:lnTo>
                      <a:pt x="1339" y="1886"/>
                    </a:lnTo>
                    <a:lnTo>
                      <a:pt x="1273" y="1849"/>
                    </a:lnTo>
                    <a:lnTo>
                      <a:pt x="1198" y="1802"/>
                    </a:lnTo>
                    <a:lnTo>
                      <a:pt x="1141" y="1745"/>
                    </a:lnTo>
                    <a:lnTo>
                      <a:pt x="406" y="2131"/>
                    </a:lnTo>
                    <a:lnTo>
                      <a:pt x="358" y="2160"/>
                    </a:lnTo>
                    <a:lnTo>
                      <a:pt x="349" y="2113"/>
                    </a:lnTo>
                    <a:lnTo>
                      <a:pt x="339" y="2084"/>
                    </a:lnTo>
                    <a:lnTo>
                      <a:pt x="349" y="2056"/>
                    </a:lnTo>
                    <a:lnTo>
                      <a:pt x="302" y="2056"/>
                    </a:lnTo>
                    <a:lnTo>
                      <a:pt x="255" y="2056"/>
                    </a:lnTo>
                    <a:lnTo>
                      <a:pt x="208" y="2056"/>
                    </a:lnTo>
                    <a:lnTo>
                      <a:pt x="188" y="2047"/>
                    </a:lnTo>
                    <a:lnTo>
                      <a:pt x="161" y="2037"/>
                    </a:lnTo>
                    <a:lnTo>
                      <a:pt x="94" y="1820"/>
                    </a:lnTo>
                    <a:lnTo>
                      <a:pt x="57" y="1708"/>
                    </a:lnTo>
                    <a:lnTo>
                      <a:pt x="38" y="1594"/>
                    </a:lnTo>
                    <a:lnTo>
                      <a:pt x="18" y="1471"/>
                    </a:lnTo>
                    <a:lnTo>
                      <a:pt x="9" y="1358"/>
                    </a:lnTo>
                    <a:lnTo>
                      <a:pt x="0" y="1236"/>
                    </a:lnTo>
                    <a:lnTo>
                      <a:pt x="0" y="1113"/>
                    </a:lnTo>
                    <a:lnTo>
                      <a:pt x="9" y="1076"/>
                    </a:lnTo>
                    <a:lnTo>
                      <a:pt x="38" y="1057"/>
                    </a:lnTo>
                    <a:lnTo>
                      <a:pt x="94" y="10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Freeform 67">
                <a:extLst>
                  <a:ext uri="{FF2B5EF4-FFF2-40B4-BE49-F238E27FC236}">
                    <a16:creationId xmlns:a16="http://schemas.microsoft.com/office/drawing/2014/main" id="{F8F0264A-3A73-4F0F-BB37-C8E612352A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6" y="578"/>
                <a:ext cx="68" cy="249"/>
              </a:xfrm>
              <a:custGeom>
                <a:avLst/>
                <a:gdLst>
                  <a:gd name="T0" fmla="*/ 21 w 274"/>
                  <a:gd name="T1" fmla="*/ 4 h 998"/>
                  <a:gd name="T2" fmla="*/ 45 w 274"/>
                  <a:gd name="T3" fmla="*/ 2 h 998"/>
                  <a:gd name="T4" fmla="*/ 68 w 274"/>
                  <a:gd name="T5" fmla="*/ 0 h 998"/>
                  <a:gd name="T6" fmla="*/ 63 w 274"/>
                  <a:gd name="T7" fmla="*/ 52 h 998"/>
                  <a:gd name="T8" fmla="*/ 63 w 274"/>
                  <a:gd name="T9" fmla="*/ 106 h 998"/>
                  <a:gd name="T10" fmla="*/ 66 w 274"/>
                  <a:gd name="T11" fmla="*/ 237 h 998"/>
                  <a:gd name="T12" fmla="*/ 68 w 274"/>
                  <a:gd name="T13" fmla="*/ 245 h 998"/>
                  <a:gd name="T14" fmla="*/ 68 w 274"/>
                  <a:gd name="T15" fmla="*/ 249 h 998"/>
                  <a:gd name="T16" fmla="*/ 54 w 274"/>
                  <a:gd name="T17" fmla="*/ 249 h 998"/>
                  <a:gd name="T18" fmla="*/ 37 w 274"/>
                  <a:gd name="T19" fmla="*/ 247 h 998"/>
                  <a:gd name="T20" fmla="*/ 28 w 274"/>
                  <a:gd name="T21" fmla="*/ 219 h 998"/>
                  <a:gd name="T22" fmla="*/ 21 w 274"/>
                  <a:gd name="T23" fmla="*/ 190 h 998"/>
                  <a:gd name="T24" fmla="*/ 14 w 274"/>
                  <a:gd name="T25" fmla="*/ 162 h 998"/>
                  <a:gd name="T26" fmla="*/ 7 w 274"/>
                  <a:gd name="T27" fmla="*/ 134 h 998"/>
                  <a:gd name="T28" fmla="*/ 2 w 274"/>
                  <a:gd name="T29" fmla="*/ 87 h 998"/>
                  <a:gd name="T30" fmla="*/ 0 w 274"/>
                  <a:gd name="T31" fmla="*/ 42 h 998"/>
                  <a:gd name="T32" fmla="*/ 0 w 274"/>
                  <a:gd name="T33" fmla="*/ 30 h 998"/>
                  <a:gd name="T34" fmla="*/ 2 w 274"/>
                  <a:gd name="T35" fmla="*/ 16 h 998"/>
                  <a:gd name="T36" fmla="*/ 5 w 274"/>
                  <a:gd name="T37" fmla="*/ 12 h 998"/>
                  <a:gd name="T38" fmla="*/ 9 w 274"/>
                  <a:gd name="T39" fmla="*/ 7 h 998"/>
                  <a:gd name="T40" fmla="*/ 14 w 274"/>
                  <a:gd name="T41" fmla="*/ 4 h 998"/>
                  <a:gd name="T42" fmla="*/ 21 w 274"/>
                  <a:gd name="T43" fmla="*/ 4 h 99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274" h="998">
                    <a:moveTo>
                      <a:pt x="84" y="18"/>
                    </a:moveTo>
                    <a:lnTo>
                      <a:pt x="180" y="8"/>
                    </a:lnTo>
                    <a:lnTo>
                      <a:pt x="274" y="0"/>
                    </a:lnTo>
                    <a:lnTo>
                      <a:pt x="255" y="207"/>
                    </a:lnTo>
                    <a:lnTo>
                      <a:pt x="255" y="423"/>
                    </a:lnTo>
                    <a:lnTo>
                      <a:pt x="264" y="951"/>
                    </a:lnTo>
                    <a:lnTo>
                      <a:pt x="274" y="980"/>
                    </a:lnTo>
                    <a:lnTo>
                      <a:pt x="274" y="998"/>
                    </a:lnTo>
                    <a:lnTo>
                      <a:pt x="217" y="998"/>
                    </a:lnTo>
                    <a:lnTo>
                      <a:pt x="151" y="990"/>
                    </a:lnTo>
                    <a:lnTo>
                      <a:pt x="113" y="877"/>
                    </a:lnTo>
                    <a:lnTo>
                      <a:pt x="84" y="763"/>
                    </a:lnTo>
                    <a:lnTo>
                      <a:pt x="57" y="650"/>
                    </a:lnTo>
                    <a:lnTo>
                      <a:pt x="29" y="536"/>
                    </a:lnTo>
                    <a:lnTo>
                      <a:pt x="10" y="348"/>
                    </a:lnTo>
                    <a:lnTo>
                      <a:pt x="0" y="169"/>
                    </a:lnTo>
                    <a:lnTo>
                      <a:pt x="0" y="122"/>
                    </a:lnTo>
                    <a:lnTo>
                      <a:pt x="10" y="65"/>
                    </a:lnTo>
                    <a:lnTo>
                      <a:pt x="19" y="47"/>
                    </a:lnTo>
                    <a:lnTo>
                      <a:pt x="37" y="28"/>
                    </a:lnTo>
                    <a:lnTo>
                      <a:pt x="57" y="18"/>
                    </a:lnTo>
                    <a:lnTo>
                      <a:pt x="84" y="18"/>
                    </a:lnTo>
                    <a:close/>
                  </a:path>
                </a:pathLst>
              </a:custGeom>
              <a:solidFill>
                <a:srgbClr val="C56E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Freeform 68">
                <a:extLst>
                  <a:ext uri="{FF2B5EF4-FFF2-40B4-BE49-F238E27FC236}">
                    <a16:creationId xmlns:a16="http://schemas.microsoft.com/office/drawing/2014/main" id="{DC1700E6-9CE0-4D5B-85B2-A0155D1065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6" y="573"/>
                <a:ext cx="120" cy="257"/>
              </a:xfrm>
              <a:custGeom>
                <a:avLst/>
                <a:gdLst>
                  <a:gd name="T0" fmla="*/ 2 w 481"/>
                  <a:gd name="T1" fmla="*/ 7 h 1028"/>
                  <a:gd name="T2" fmla="*/ 24 w 481"/>
                  <a:gd name="T3" fmla="*/ 3 h 1028"/>
                  <a:gd name="T4" fmla="*/ 47 w 481"/>
                  <a:gd name="T5" fmla="*/ 0 h 1028"/>
                  <a:gd name="T6" fmla="*/ 82 w 481"/>
                  <a:gd name="T7" fmla="*/ 0 h 1028"/>
                  <a:gd name="T8" fmla="*/ 120 w 481"/>
                  <a:gd name="T9" fmla="*/ 0 h 1028"/>
                  <a:gd name="T10" fmla="*/ 92 w 481"/>
                  <a:gd name="T11" fmla="*/ 36 h 1028"/>
                  <a:gd name="T12" fmla="*/ 66 w 481"/>
                  <a:gd name="T13" fmla="*/ 73 h 1028"/>
                  <a:gd name="T14" fmla="*/ 45 w 481"/>
                  <a:gd name="T15" fmla="*/ 113 h 1028"/>
                  <a:gd name="T16" fmla="*/ 26 w 481"/>
                  <a:gd name="T17" fmla="*/ 153 h 1028"/>
                  <a:gd name="T18" fmla="*/ 24 w 481"/>
                  <a:gd name="T19" fmla="*/ 156 h 1028"/>
                  <a:gd name="T20" fmla="*/ 12 w 481"/>
                  <a:gd name="T21" fmla="*/ 205 h 1028"/>
                  <a:gd name="T22" fmla="*/ 7 w 481"/>
                  <a:gd name="T23" fmla="*/ 231 h 1028"/>
                  <a:gd name="T24" fmla="*/ 7 w 481"/>
                  <a:gd name="T25" fmla="*/ 257 h 1028"/>
                  <a:gd name="T26" fmla="*/ 5 w 481"/>
                  <a:gd name="T27" fmla="*/ 257 h 1028"/>
                  <a:gd name="T28" fmla="*/ 2 w 481"/>
                  <a:gd name="T29" fmla="*/ 248 h 1028"/>
                  <a:gd name="T30" fmla="*/ 0 w 481"/>
                  <a:gd name="T31" fmla="*/ 208 h 1028"/>
                  <a:gd name="T32" fmla="*/ 0 w 481"/>
                  <a:gd name="T33" fmla="*/ 109 h 1028"/>
                  <a:gd name="T34" fmla="*/ 0 w 481"/>
                  <a:gd name="T35" fmla="*/ 33 h 1028"/>
                  <a:gd name="T36" fmla="*/ 2 w 481"/>
                  <a:gd name="T37" fmla="*/ 7 h 102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81" h="1028">
                    <a:moveTo>
                      <a:pt x="10" y="28"/>
                    </a:moveTo>
                    <a:lnTo>
                      <a:pt x="95" y="10"/>
                    </a:lnTo>
                    <a:lnTo>
                      <a:pt x="189" y="0"/>
                    </a:lnTo>
                    <a:lnTo>
                      <a:pt x="330" y="0"/>
                    </a:lnTo>
                    <a:lnTo>
                      <a:pt x="481" y="0"/>
                    </a:lnTo>
                    <a:lnTo>
                      <a:pt x="368" y="142"/>
                    </a:lnTo>
                    <a:lnTo>
                      <a:pt x="265" y="292"/>
                    </a:lnTo>
                    <a:lnTo>
                      <a:pt x="179" y="453"/>
                    </a:lnTo>
                    <a:lnTo>
                      <a:pt x="104" y="613"/>
                    </a:lnTo>
                    <a:lnTo>
                      <a:pt x="95" y="623"/>
                    </a:lnTo>
                    <a:lnTo>
                      <a:pt x="47" y="821"/>
                    </a:lnTo>
                    <a:lnTo>
                      <a:pt x="28" y="924"/>
                    </a:lnTo>
                    <a:lnTo>
                      <a:pt x="28" y="1028"/>
                    </a:lnTo>
                    <a:lnTo>
                      <a:pt x="19" y="1028"/>
                    </a:lnTo>
                    <a:lnTo>
                      <a:pt x="10" y="991"/>
                    </a:lnTo>
                    <a:lnTo>
                      <a:pt x="0" y="830"/>
                    </a:lnTo>
                    <a:lnTo>
                      <a:pt x="0" y="435"/>
                    </a:lnTo>
                    <a:lnTo>
                      <a:pt x="0" y="132"/>
                    </a:lnTo>
                    <a:lnTo>
                      <a:pt x="10" y="28"/>
                    </a:lnTo>
                    <a:close/>
                  </a:path>
                </a:pathLst>
              </a:custGeom>
              <a:solidFill>
                <a:srgbClr val="7C4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Freeform 69">
                <a:extLst>
                  <a:ext uri="{FF2B5EF4-FFF2-40B4-BE49-F238E27FC236}">
                    <a16:creationId xmlns:a16="http://schemas.microsoft.com/office/drawing/2014/main" id="{C9695CF5-C151-4BE0-AF91-643C6BEFE3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1" y="549"/>
                <a:ext cx="353" cy="300"/>
              </a:xfrm>
              <a:custGeom>
                <a:avLst/>
                <a:gdLst>
                  <a:gd name="T0" fmla="*/ 33 w 1414"/>
                  <a:gd name="T1" fmla="*/ 146 h 1198"/>
                  <a:gd name="T2" fmla="*/ 59 w 1414"/>
                  <a:gd name="T3" fmla="*/ 97 h 1198"/>
                  <a:gd name="T4" fmla="*/ 89 w 1414"/>
                  <a:gd name="T5" fmla="*/ 52 h 1198"/>
                  <a:gd name="T6" fmla="*/ 130 w 1414"/>
                  <a:gd name="T7" fmla="*/ 14 h 1198"/>
                  <a:gd name="T8" fmla="*/ 153 w 1414"/>
                  <a:gd name="T9" fmla="*/ 0 h 1198"/>
                  <a:gd name="T10" fmla="*/ 160 w 1414"/>
                  <a:gd name="T11" fmla="*/ 7 h 1198"/>
                  <a:gd name="T12" fmla="*/ 146 w 1414"/>
                  <a:gd name="T13" fmla="*/ 26 h 1198"/>
                  <a:gd name="T14" fmla="*/ 156 w 1414"/>
                  <a:gd name="T15" fmla="*/ 38 h 1198"/>
                  <a:gd name="T16" fmla="*/ 170 w 1414"/>
                  <a:gd name="T17" fmla="*/ 42 h 1198"/>
                  <a:gd name="T18" fmla="*/ 179 w 1414"/>
                  <a:gd name="T19" fmla="*/ 50 h 1198"/>
                  <a:gd name="T20" fmla="*/ 179 w 1414"/>
                  <a:gd name="T21" fmla="*/ 57 h 1198"/>
                  <a:gd name="T22" fmla="*/ 172 w 1414"/>
                  <a:gd name="T23" fmla="*/ 68 h 1198"/>
                  <a:gd name="T24" fmla="*/ 177 w 1414"/>
                  <a:gd name="T25" fmla="*/ 78 h 1198"/>
                  <a:gd name="T26" fmla="*/ 191 w 1414"/>
                  <a:gd name="T27" fmla="*/ 90 h 1198"/>
                  <a:gd name="T28" fmla="*/ 198 w 1414"/>
                  <a:gd name="T29" fmla="*/ 90 h 1198"/>
                  <a:gd name="T30" fmla="*/ 200 w 1414"/>
                  <a:gd name="T31" fmla="*/ 85 h 1198"/>
                  <a:gd name="T32" fmla="*/ 214 w 1414"/>
                  <a:gd name="T33" fmla="*/ 78 h 1198"/>
                  <a:gd name="T34" fmla="*/ 233 w 1414"/>
                  <a:gd name="T35" fmla="*/ 78 h 1198"/>
                  <a:gd name="T36" fmla="*/ 242 w 1414"/>
                  <a:gd name="T37" fmla="*/ 94 h 1198"/>
                  <a:gd name="T38" fmla="*/ 233 w 1414"/>
                  <a:gd name="T39" fmla="*/ 104 h 1198"/>
                  <a:gd name="T40" fmla="*/ 233 w 1414"/>
                  <a:gd name="T41" fmla="*/ 116 h 1198"/>
                  <a:gd name="T42" fmla="*/ 235 w 1414"/>
                  <a:gd name="T43" fmla="*/ 132 h 1198"/>
                  <a:gd name="T44" fmla="*/ 238 w 1414"/>
                  <a:gd name="T45" fmla="*/ 144 h 1198"/>
                  <a:gd name="T46" fmla="*/ 238 w 1414"/>
                  <a:gd name="T47" fmla="*/ 154 h 1198"/>
                  <a:gd name="T48" fmla="*/ 228 w 1414"/>
                  <a:gd name="T49" fmla="*/ 165 h 1198"/>
                  <a:gd name="T50" fmla="*/ 228 w 1414"/>
                  <a:gd name="T51" fmla="*/ 173 h 1198"/>
                  <a:gd name="T52" fmla="*/ 235 w 1414"/>
                  <a:gd name="T53" fmla="*/ 168 h 1198"/>
                  <a:gd name="T54" fmla="*/ 240 w 1414"/>
                  <a:gd name="T55" fmla="*/ 173 h 1198"/>
                  <a:gd name="T56" fmla="*/ 249 w 1414"/>
                  <a:gd name="T57" fmla="*/ 182 h 1198"/>
                  <a:gd name="T58" fmla="*/ 266 w 1414"/>
                  <a:gd name="T59" fmla="*/ 175 h 1198"/>
                  <a:gd name="T60" fmla="*/ 266 w 1414"/>
                  <a:gd name="T61" fmla="*/ 165 h 1198"/>
                  <a:gd name="T62" fmla="*/ 254 w 1414"/>
                  <a:gd name="T63" fmla="*/ 156 h 1198"/>
                  <a:gd name="T64" fmla="*/ 247 w 1414"/>
                  <a:gd name="T65" fmla="*/ 156 h 1198"/>
                  <a:gd name="T66" fmla="*/ 254 w 1414"/>
                  <a:gd name="T67" fmla="*/ 154 h 1198"/>
                  <a:gd name="T68" fmla="*/ 271 w 1414"/>
                  <a:gd name="T69" fmla="*/ 146 h 1198"/>
                  <a:gd name="T70" fmla="*/ 278 w 1414"/>
                  <a:gd name="T71" fmla="*/ 132 h 1198"/>
                  <a:gd name="T72" fmla="*/ 273 w 1414"/>
                  <a:gd name="T73" fmla="*/ 121 h 1198"/>
                  <a:gd name="T74" fmla="*/ 261 w 1414"/>
                  <a:gd name="T75" fmla="*/ 116 h 1198"/>
                  <a:gd name="T76" fmla="*/ 242 w 1414"/>
                  <a:gd name="T77" fmla="*/ 125 h 1198"/>
                  <a:gd name="T78" fmla="*/ 240 w 1414"/>
                  <a:gd name="T79" fmla="*/ 113 h 1198"/>
                  <a:gd name="T80" fmla="*/ 273 w 1414"/>
                  <a:gd name="T81" fmla="*/ 104 h 1198"/>
                  <a:gd name="T82" fmla="*/ 304 w 1414"/>
                  <a:gd name="T83" fmla="*/ 99 h 1198"/>
                  <a:gd name="T84" fmla="*/ 325 w 1414"/>
                  <a:gd name="T85" fmla="*/ 94 h 1198"/>
                  <a:gd name="T86" fmla="*/ 353 w 1414"/>
                  <a:gd name="T87" fmla="*/ 87 h 1198"/>
                  <a:gd name="T88" fmla="*/ 351 w 1414"/>
                  <a:gd name="T89" fmla="*/ 146 h 1198"/>
                  <a:gd name="T90" fmla="*/ 341 w 1414"/>
                  <a:gd name="T91" fmla="*/ 182 h 1198"/>
                  <a:gd name="T92" fmla="*/ 325 w 1414"/>
                  <a:gd name="T93" fmla="*/ 215 h 1198"/>
                  <a:gd name="T94" fmla="*/ 292 w 1414"/>
                  <a:gd name="T95" fmla="*/ 238 h 1198"/>
                  <a:gd name="T96" fmla="*/ 259 w 1414"/>
                  <a:gd name="T97" fmla="*/ 243 h 1198"/>
                  <a:gd name="T98" fmla="*/ 238 w 1414"/>
                  <a:gd name="T99" fmla="*/ 236 h 1198"/>
                  <a:gd name="T100" fmla="*/ 188 w 1414"/>
                  <a:gd name="T101" fmla="*/ 199 h 1198"/>
                  <a:gd name="T102" fmla="*/ 153 w 1414"/>
                  <a:gd name="T103" fmla="*/ 161 h 1198"/>
                  <a:gd name="T104" fmla="*/ 146 w 1414"/>
                  <a:gd name="T105" fmla="*/ 161 h 1198"/>
                  <a:gd name="T106" fmla="*/ 167 w 1414"/>
                  <a:gd name="T107" fmla="*/ 189 h 1198"/>
                  <a:gd name="T108" fmla="*/ 125 w 1414"/>
                  <a:gd name="T109" fmla="*/ 191 h 1198"/>
                  <a:gd name="T110" fmla="*/ 151 w 1414"/>
                  <a:gd name="T111" fmla="*/ 196 h 1198"/>
                  <a:gd name="T112" fmla="*/ 186 w 1414"/>
                  <a:gd name="T113" fmla="*/ 203 h 1198"/>
                  <a:gd name="T114" fmla="*/ 99 w 1414"/>
                  <a:gd name="T115" fmla="*/ 250 h 1198"/>
                  <a:gd name="T116" fmla="*/ 12 w 1414"/>
                  <a:gd name="T117" fmla="*/ 297 h 1198"/>
                  <a:gd name="T118" fmla="*/ 0 w 1414"/>
                  <a:gd name="T119" fmla="*/ 283 h 1198"/>
                  <a:gd name="T120" fmla="*/ 4 w 1414"/>
                  <a:gd name="T121" fmla="*/ 236 h 1198"/>
                  <a:gd name="T122" fmla="*/ 21 w 1414"/>
                  <a:gd name="T123" fmla="*/ 175 h 119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414" h="1198">
                    <a:moveTo>
                      <a:pt x="94" y="689"/>
                    </a:moveTo>
                    <a:lnTo>
                      <a:pt x="132" y="585"/>
                    </a:lnTo>
                    <a:lnTo>
                      <a:pt x="179" y="490"/>
                    </a:lnTo>
                    <a:lnTo>
                      <a:pt x="235" y="386"/>
                    </a:lnTo>
                    <a:lnTo>
                      <a:pt x="292" y="302"/>
                    </a:lnTo>
                    <a:lnTo>
                      <a:pt x="358" y="208"/>
                    </a:lnTo>
                    <a:lnTo>
                      <a:pt x="433" y="132"/>
                    </a:lnTo>
                    <a:lnTo>
                      <a:pt x="519" y="57"/>
                    </a:lnTo>
                    <a:lnTo>
                      <a:pt x="603" y="0"/>
                    </a:lnTo>
                    <a:lnTo>
                      <a:pt x="613" y="0"/>
                    </a:lnTo>
                    <a:lnTo>
                      <a:pt x="623" y="0"/>
                    </a:lnTo>
                    <a:lnTo>
                      <a:pt x="641" y="28"/>
                    </a:lnTo>
                    <a:lnTo>
                      <a:pt x="594" y="75"/>
                    </a:lnTo>
                    <a:lnTo>
                      <a:pt x="584" y="104"/>
                    </a:lnTo>
                    <a:lnTo>
                      <a:pt x="584" y="142"/>
                    </a:lnTo>
                    <a:lnTo>
                      <a:pt x="623" y="151"/>
                    </a:lnTo>
                    <a:lnTo>
                      <a:pt x="660" y="169"/>
                    </a:lnTo>
                    <a:lnTo>
                      <a:pt x="679" y="169"/>
                    </a:lnTo>
                    <a:lnTo>
                      <a:pt x="697" y="179"/>
                    </a:lnTo>
                    <a:lnTo>
                      <a:pt x="717" y="198"/>
                    </a:lnTo>
                    <a:lnTo>
                      <a:pt x="744" y="198"/>
                    </a:lnTo>
                    <a:lnTo>
                      <a:pt x="717" y="226"/>
                    </a:lnTo>
                    <a:lnTo>
                      <a:pt x="697" y="245"/>
                    </a:lnTo>
                    <a:lnTo>
                      <a:pt x="688" y="273"/>
                    </a:lnTo>
                    <a:lnTo>
                      <a:pt x="697" y="292"/>
                    </a:lnTo>
                    <a:lnTo>
                      <a:pt x="707" y="312"/>
                    </a:lnTo>
                    <a:lnTo>
                      <a:pt x="744" y="349"/>
                    </a:lnTo>
                    <a:lnTo>
                      <a:pt x="764" y="359"/>
                    </a:lnTo>
                    <a:lnTo>
                      <a:pt x="773" y="368"/>
                    </a:lnTo>
                    <a:lnTo>
                      <a:pt x="792" y="359"/>
                    </a:lnTo>
                    <a:lnTo>
                      <a:pt x="801" y="349"/>
                    </a:lnTo>
                    <a:lnTo>
                      <a:pt x="801" y="339"/>
                    </a:lnTo>
                    <a:lnTo>
                      <a:pt x="830" y="321"/>
                    </a:lnTo>
                    <a:lnTo>
                      <a:pt x="858" y="312"/>
                    </a:lnTo>
                    <a:lnTo>
                      <a:pt x="895" y="302"/>
                    </a:lnTo>
                    <a:lnTo>
                      <a:pt x="934" y="312"/>
                    </a:lnTo>
                    <a:lnTo>
                      <a:pt x="952" y="339"/>
                    </a:lnTo>
                    <a:lnTo>
                      <a:pt x="971" y="377"/>
                    </a:lnTo>
                    <a:lnTo>
                      <a:pt x="943" y="396"/>
                    </a:lnTo>
                    <a:lnTo>
                      <a:pt x="934" y="415"/>
                    </a:lnTo>
                    <a:lnTo>
                      <a:pt x="934" y="425"/>
                    </a:lnTo>
                    <a:lnTo>
                      <a:pt x="934" y="462"/>
                    </a:lnTo>
                    <a:lnTo>
                      <a:pt x="934" y="490"/>
                    </a:lnTo>
                    <a:lnTo>
                      <a:pt x="943" y="529"/>
                    </a:lnTo>
                    <a:lnTo>
                      <a:pt x="934" y="566"/>
                    </a:lnTo>
                    <a:lnTo>
                      <a:pt x="952" y="576"/>
                    </a:lnTo>
                    <a:lnTo>
                      <a:pt x="952" y="594"/>
                    </a:lnTo>
                    <a:lnTo>
                      <a:pt x="952" y="613"/>
                    </a:lnTo>
                    <a:lnTo>
                      <a:pt x="943" y="623"/>
                    </a:lnTo>
                    <a:lnTo>
                      <a:pt x="914" y="660"/>
                    </a:lnTo>
                    <a:lnTo>
                      <a:pt x="914" y="670"/>
                    </a:lnTo>
                    <a:lnTo>
                      <a:pt x="914" y="689"/>
                    </a:lnTo>
                    <a:lnTo>
                      <a:pt x="934" y="679"/>
                    </a:lnTo>
                    <a:lnTo>
                      <a:pt x="943" y="670"/>
                    </a:lnTo>
                    <a:lnTo>
                      <a:pt x="962" y="641"/>
                    </a:lnTo>
                    <a:lnTo>
                      <a:pt x="962" y="689"/>
                    </a:lnTo>
                    <a:lnTo>
                      <a:pt x="981" y="707"/>
                    </a:lnTo>
                    <a:lnTo>
                      <a:pt x="999" y="726"/>
                    </a:lnTo>
                    <a:lnTo>
                      <a:pt x="1037" y="726"/>
                    </a:lnTo>
                    <a:lnTo>
                      <a:pt x="1065" y="698"/>
                    </a:lnTo>
                    <a:lnTo>
                      <a:pt x="1065" y="679"/>
                    </a:lnTo>
                    <a:lnTo>
                      <a:pt x="1065" y="660"/>
                    </a:lnTo>
                    <a:lnTo>
                      <a:pt x="1047" y="623"/>
                    </a:lnTo>
                    <a:lnTo>
                      <a:pt x="1018" y="623"/>
                    </a:lnTo>
                    <a:lnTo>
                      <a:pt x="990" y="641"/>
                    </a:lnTo>
                    <a:lnTo>
                      <a:pt x="990" y="623"/>
                    </a:lnTo>
                    <a:lnTo>
                      <a:pt x="981" y="603"/>
                    </a:lnTo>
                    <a:lnTo>
                      <a:pt x="1018" y="613"/>
                    </a:lnTo>
                    <a:lnTo>
                      <a:pt x="1056" y="603"/>
                    </a:lnTo>
                    <a:lnTo>
                      <a:pt x="1085" y="585"/>
                    </a:lnTo>
                    <a:lnTo>
                      <a:pt x="1112" y="566"/>
                    </a:lnTo>
                    <a:lnTo>
                      <a:pt x="1112" y="529"/>
                    </a:lnTo>
                    <a:lnTo>
                      <a:pt x="1112" y="509"/>
                    </a:lnTo>
                    <a:lnTo>
                      <a:pt x="1094" y="482"/>
                    </a:lnTo>
                    <a:lnTo>
                      <a:pt x="1075" y="462"/>
                    </a:lnTo>
                    <a:lnTo>
                      <a:pt x="1047" y="462"/>
                    </a:lnTo>
                    <a:lnTo>
                      <a:pt x="1018" y="472"/>
                    </a:lnTo>
                    <a:lnTo>
                      <a:pt x="971" y="500"/>
                    </a:lnTo>
                    <a:lnTo>
                      <a:pt x="962" y="472"/>
                    </a:lnTo>
                    <a:lnTo>
                      <a:pt x="962" y="453"/>
                    </a:lnTo>
                    <a:lnTo>
                      <a:pt x="1028" y="433"/>
                    </a:lnTo>
                    <a:lnTo>
                      <a:pt x="1094" y="415"/>
                    </a:lnTo>
                    <a:lnTo>
                      <a:pt x="1179" y="406"/>
                    </a:lnTo>
                    <a:lnTo>
                      <a:pt x="1216" y="396"/>
                    </a:lnTo>
                    <a:lnTo>
                      <a:pt x="1263" y="386"/>
                    </a:lnTo>
                    <a:lnTo>
                      <a:pt x="1302" y="377"/>
                    </a:lnTo>
                    <a:lnTo>
                      <a:pt x="1339" y="377"/>
                    </a:lnTo>
                    <a:lnTo>
                      <a:pt x="1414" y="349"/>
                    </a:lnTo>
                    <a:lnTo>
                      <a:pt x="1414" y="509"/>
                    </a:lnTo>
                    <a:lnTo>
                      <a:pt x="1405" y="585"/>
                    </a:lnTo>
                    <a:lnTo>
                      <a:pt x="1386" y="660"/>
                    </a:lnTo>
                    <a:lnTo>
                      <a:pt x="1367" y="726"/>
                    </a:lnTo>
                    <a:lnTo>
                      <a:pt x="1339" y="793"/>
                    </a:lnTo>
                    <a:lnTo>
                      <a:pt x="1302" y="858"/>
                    </a:lnTo>
                    <a:lnTo>
                      <a:pt x="1255" y="924"/>
                    </a:lnTo>
                    <a:lnTo>
                      <a:pt x="1169" y="952"/>
                    </a:lnTo>
                    <a:lnTo>
                      <a:pt x="1085" y="971"/>
                    </a:lnTo>
                    <a:lnTo>
                      <a:pt x="1037" y="971"/>
                    </a:lnTo>
                    <a:lnTo>
                      <a:pt x="999" y="962"/>
                    </a:lnTo>
                    <a:lnTo>
                      <a:pt x="952" y="943"/>
                    </a:lnTo>
                    <a:lnTo>
                      <a:pt x="924" y="915"/>
                    </a:lnTo>
                    <a:lnTo>
                      <a:pt x="754" y="793"/>
                    </a:lnTo>
                    <a:lnTo>
                      <a:pt x="679" y="717"/>
                    </a:lnTo>
                    <a:lnTo>
                      <a:pt x="613" y="641"/>
                    </a:lnTo>
                    <a:lnTo>
                      <a:pt x="603" y="641"/>
                    </a:lnTo>
                    <a:lnTo>
                      <a:pt x="584" y="641"/>
                    </a:lnTo>
                    <a:lnTo>
                      <a:pt x="584" y="660"/>
                    </a:lnTo>
                    <a:lnTo>
                      <a:pt x="670" y="754"/>
                    </a:lnTo>
                    <a:lnTo>
                      <a:pt x="584" y="754"/>
                    </a:lnTo>
                    <a:lnTo>
                      <a:pt x="500" y="764"/>
                    </a:lnTo>
                    <a:lnTo>
                      <a:pt x="500" y="773"/>
                    </a:lnTo>
                    <a:lnTo>
                      <a:pt x="603" y="783"/>
                    </a:lnTo>
                    <a:lnTo>
                      <a:pt x="707" y="783"/>
                    </a:lnTo>
                    <a:lnTo>
                      <a:pt x="744" y="811"/>
                    </a:lnTo>
                    <a:lnTo>
                      <a:pt x="566" y="915"/>
                    </a:lnTo>
                    <a:lnTo>
                      <a:pt x="396" y="1000"/>
                    </a:lnTo>
                    <a:lnTo>
                      <a:pt x="216" y="1094"/>
                    </a:lnTo>
                    <a:lnTo>
                      <a:pt x="47" y="1188"/>
                    </a:lnTo>
                    <a:lnTo>
                      <a:pt x="9" y="1198"/>
                    </a:lnTo>
                    <a:lnTo>
                      <a:pt x="0" y="1132"/>
                    </a:lnTo>
                    <a:lnTo>
                      <a:pt x="0" y="1075"/>
                    </a:lnTo>
                    <a:lnTo>
                      <a:pt x="18" y="943"/>
                    </a:lnTo>
                    <a:lnTo>
                      <a:pt x="47" y="820"/>
                    </a:lnTo>
                    <a:lnTo>
                      <a:pt x="85" y="698"/>
                    </a:lnTo>
                    <a:lnTo>
                      <a:pt x="94" y="689"/>
                    </a:lnTo>
                    <a:close/>
                  </a:path>
                </a:pathLst>
              </a:custGeom>
              <a:solidFill>
                <a:srgbClr val="075E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Freeform 70">
                <a:extLst>
                  <a:ext uri="{FF2B5EF4-FFF2-40B4-BE49-F238E27FC236}">
                    <a16:creationId xmlns:a16="http://schemas.microsoft.com/office/drawing/2014/main" id="{5AC3F7A8-8A61-412C-85B1-F36B991362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4" y="601"/>
                <a:ext cx="11" cy="14"/>
              </a:xfrm>
              <a:custGeom>
                <a:avLst/>
                <a:gdLst>
                  <a:gd name="T0" fmla="*/ 11 w 48"/>
                  <a:gd name="T1" fmla="*/ 0 h 56"/>
                  <a:gd name="T2" fmla="*/ 11 w 48"/>
                  <a:gd name="T3" fmla="*/ 2 h 56"/>
                  <a:gd name="T4" fmla="*/ 9 w 48"/>
                  <a:gd name="T5" fmla="*/ 7 h 56"/>
                  <a:gd name="T6" fmla="*/ 5 w 48"/>
                  <a:gd name="T7" fmla="*/ 14 h 56"/>
                  <a:gd name="T8" fmla="*/ 0 w 48"/>
                  <a:gd name="T9" fmla="*/ 14 h 56"/>
                  <a:gd name="T10" fmla="*/ 2 w 48"/>
                  <a:gd name="T11" fmla="*/ 9 h 56"/>
                  <a:gd name="T12" fmla="*/ 5 w 48"/>
                  <a:gd name="T13" fmla="*/ 5 h 56"/>
                  <a:gd name="T14" fmla="*/ 11 w 48"/>
                  <a:gd name="T15" fmla="*/ 0 h 5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8" h="56">
                    <a:moveTo>
                      <a:pt x="48" y="0"/>
                    </a:moveTo>
                    <a:lnTo>
                      <a:pt x="48" y="9"/>
                    </a:lnTo>
                    <a:lnTo>
                      <a:pt x="38" y="28"/>
                    </a:lnTo>
                    <a:lnTo>
                      <a:pt x="20" y="56"/>
                    </a:lnTo>
                    <a:lnTo>
                      <a:pt x="0" y="56"/>
                    </a:lnTo>
                    <a:lnTo>
                      <a:pt x="10" y="37"/>
                    </a:lnTo>
                    <a:lnTo>
                      <a:pt x="20" y="1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Freeform 71">
                <a:extLst>
                  <a:ext uri="{FF2B5EF4-FFF2-40B4-BE49-F238E27FC236}">
                    <a16:creationId xmlns:a16="http://schemas.microsoft.com/office/drawing/2014/main" id="{9CB411FA-BA3F-4D5A-8D33-DA292D9ACD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1" y="608"/>
                <a:ext cx="9" cy="14"/>
              </a:xfrm>
              <a:custGeom>
                <a:avLst/>
                <a:gdLst>
                  <a:gd name="T0" fmla="*/ 5 w 39"/>
                  <a:gd name="T1" fmla="*/ 7 h 56"/>
                  <a:gd name="T2" fmla="*/ 5 w 39"/>
                  <a:gd name="T3" fmla="*/ 2 h 56"/>
                  <a:gd name="T4" fmla="*/ 9 w 39"/>
                  <a:gd name="T5" fmla="*/ 0 h 56"/>
                  <a:gd name="T6" fmla="*/ 9 w 39"/>
                  <a:gd name="T7" fmla="*/ 5 h 56"/>
                  <a:gd name="T8" fmla="*/ 9 w 39"/>
                  <a:gd name="T9" fmla="*/ 7 h 56"/>
                  <a:gd name="T10" fmla="*/ 7 w 39"/>
                  <a:gd name="T11" fmla="*/ 12 h 56"/>
                  <a:gd name="T12" fmla="*/ 5 w 39"/>
                  <a:gd name="T13" fmla="*/ 14 h 56"/>
                  <a:gd name="T14" fmla="*/ 0 w 39"/>
                  <a:gd name="T15" fmla="*/ 9 h 56"/>
                  <a:gd name="T16" fmla="*/ 2 w 39"/>
                  <a:gd name="T17" fmla="*/ 9 h 56"/>
                  <a:gd name="T18" fmla="*/ 5 w 39"/>
                  <a:gd name="T19" fmla="*/ 7 h 5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9" h="56">
                    <a:moveTo>
                      <a:pt x="20" y="28"/>
                    </a:moveTo>
                    <a:lnTo>
                      <a:pt x="20" y="9"/>
                    </a:lnTo>
                    <a:lnTo>
                      <a:pt x="39" y="0"/>
                    </a:lnTo>
                    <a:lnTo>
                      <a:pt x="39" y="19"/>
                    </a:lnTo>
                    <a:lnTo>
                      <a:pt x="39" y="28"/>
                    </a:lnTo>
                    <a:lnTo>
                      <a:pt x="29" y="47"/>
                    </a:lnTo>
                    <a:lnTo>
                      <a:pt x="20" y="56"/>
                    </a:lnTo>
                    <a:lnTo>
                      <a:pt x="0" y="37"/>
                    </a:lnTo>
                    <a:lnTo>
                      <a:pt x="10" y="37"/>
                    </a:lnTo>
                    <a:lnTo>
                      <a:pt x="20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Freeform 72">
                <a:extLst>
                  <a:ext uri="{FF2B5EF4-FFF2-40B4-BE49-F238E27FC236}">
                    <a16:creationId xmlns:a16="http://schemas.microsoft.com/office/drawing/2014/main" id="{8235E965-122D-454E-86E5-BB860C6EBD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7" y="332"/>
                <a:ext cx="337" cy="248"/>
              </a:xfrm>
              <a:custGeom>
                <a:avLst/>
                <a:gdLst>
                  <a:gd name="T0" fmla="*/ 12 w 1348"/>
                  <a:gd name="T1" fmla="*/ 154 h 990"/>
                  <a:gd name="T2" fmla="*/ 26 w 1348"/>
                  <a:gd name="T3" fmla="*/ 156 h 990"/>
                  <a:gd name="T4" fmla="*/ 45 w 1348"/>
                  <a:gd name="T5" fmla="*/ 175 h 990"/>
                  <a:gd name="T6" fmla="*/ 61 w 1348"/>
                  <a:gd name="T7" fmla="*/ 166 h 990"/>
                  <a:gd name="T8" fmla="*/ 68 w 1348"/>
                  <a:gd name="T9" fmla="*/ 130 h 990"/>
                  <a:gd name="T10" fmla="*/ 57 w 1348"/>
                  <a:gd name="T11" fmla="*/ 118 h 990"/>
                  <a:gd name="T12" fmla="*/ 45 w 1348"/>
                  <a:gd name="T13" fmla="*/ 128 h 990"/>
                  <a:gd name="T14" fmla="*/ 40 w 1348"/>
                  <a:gd name="T15" fmla="*/ 90 h 990"/>
                  <a:gd name="T16" fmla="*/ 71 w 1348"/>
                  <a:gd name="T17" fmla="*/ 40 h 990"/>
                  <a:gd name="T18" fmla="*/ 111 w 1348"/>
                  <a:gd name="T19" fmla="*/ 26 h 990"/>
                  <a:gd name="T20" fmla="*/ 116 w 1348"/>
                  <a:gd name="T21" fmla="*/ 57 h 990"/>
                  <a:gd name="T22" fmla="*/ 116 w 1348"/>
                  <a:gd name="T23" fmla="*/ 38 h 990"/>
                  <a:gd name="T24" fmla="*/ 146 w 1348"/>
                  <a:gd name="T25" fmla="*/ 7 h 990"/>
                  <a:gd name="T26" fmla="*/ 224 w 1348"/>
                  <a:gd name="T27" fmla="*/ 0 h 990"/>
                  <a:gd name="T28" fmla="*/ 238 w 1348"/>
                  <a:gd name="T29" fmla="*/ 36 h 990"/>
                  <a:gd name="T30" fmla="*/ 238 w 1348"/>
                  <a:gd name="T31" fmla="*/ 54 h 990"/>
                  <a:gd name="T32" fmla="*/ 259 w 1348"/>
                  <a:gd name="T33" fmla="*/ 78 h 990"/>
                  <a:gd name="T34" fmla="*/ 283 w 1348"/>
                  <a:gd name="T35" fmla="*/ 90 h 990"/>
                  <a:gd name="T36" fmla="*/ 269 w 1348"/>
                  <a:gd name="T37" fmla="*/ 120 h 990"/>
                  <a:gd name="T38" fmla="*/ 236 w 1348"/>
                  <a:gd name="T39" fmla="*/ 140 h 990"/>
                  <a:gd name="T40" fmla="*/ 219 w 1348"/>
                  <a:gd name="T41" fmla="*/ 132 h 990"/>
                  <a:gd name="T42" fmla="*/ 226 w 1348"/>
                  <a:gd name="T43" fmla="*/ 142 h 990"/>
                  <a:gd name="T44" fmla="*/ 245 w 1348"/>
                  <a:gd name="T45" fmla="*/ 147 h 990"/>
                  <a:gd name="T46" fmla="*/ 267 w 1348"/>
                  <a:gd name="T47" fmla="*/ 132 h 990"/>
                  <a:gd name="T48" fmla="*/ 290 w 1348"/>
                  <a:gd name="T49" fmla="*/ 95 h 990"/>
                  <a:gd name="T50" fmla="*/ 274 w 1348"/>
                  <a:gd name="T51" fmla="*/ 80 h 990"/>
                  <a:gd name="T52" fmla="*/ 248 w 1348"/>
                  <a:gd name="T53" fmla="*/ 54 h 990"/>
                  <a:gd name="T54" fmla="*/ 250 w 1348"/>
                  <a:gd name="T55" fmla="*/ 28 h 990"/>
                  <a:gd name="T56" fmla="*/ 271 w 1348"/>
                  <a:gd name="T57" fmla="*/ 7 h 990"/>
                  <a:gd name="T58" fmla="*/ 297 w 1348"/>
                  <a:gd name="T59" fmla="*/ 19 h 990"/>
                  <a:gd name="T60" fmla="*/ 323 w 1348"/>
                  <a:gd name="T61" fmla="*/ 43 h 990"/>
                  <a:gd name="T62" fmla="*/ 337 w 1348"/>
                  <a:gd name="T63" fmla="*/ 76 h 990"/>
                  <a:gd name="T64" fmla="*/ 328 w 1348"/>
                  <a:gd name="T65" fmla="*/ 140 h 990"/>
                  <a:gd name="T66" fmla="*/ 304 w 1348"/>
                  <a:gd name="T67" fmla="*/ 173 h 990"/>
                  <a:gd name="T68" fmla="*/ 255 w 1348"/>
                  <a:gd name="T69" fmla="*/ 213 h 990"/>
                  <a:gd name="T70" fmla="*/ 179 w 1348"/>
                  <a:gd name="T71" fmla="*/ 246 h 990"/>
                  <a:gd name="T72" fmla="*/ 151 w 1348"/>
                  <a:gd name="T73" fmla="*/ 248 h 990"/>
                  <a:gd name="T74" fmla="*/ 132 w 1348"/>
                  <a:gd name="T75" fmla="*/ 222 h 990"/>
                  <a:gd name="T76" fmla="*/ 111 w 1348"/>
                  <a:gd name="T77" fmla="*/ 215 h 990"/>
                  <a:gd name="T78" fmla="*/ 97 w 1348"/>
                  <a:gd name="T79" fmla="*/ 229 h 990"/>
                  <a:gd name="T80" fmla="*/ 73 w 1348"/>
                  <a:gd name="T81" fmla="*/ 208 h 990"/>
                  <a:gd name="T82" fmla="*/ 59 w 1348"/>
                  <a:gd name="T83" fmla="*/ 232 h 990"/>
                  <a:gd name="T84" fmla="*/ 35 w 1348"/>
                  <a:gd name="T85" fmla="*/ 215 h 990"/>
                  <a:gd name="T86" fmla="*/ 21 w 1348"/>
                  <a:gd name="T87" fmla="*/ 208 h 990"/>
                  <a:gd name="T88" fmla="*/ 31 w 1348"/>
                  <a:gd name="T89" fmla="*/ 201 h 990"/>
                  <a:gd name="T90" fmla="*/ 14 w 1348"/>
                  <a:gd name="T91" fmla="*/ 203 h 990"/>
                  <a:gd name="T92" fmla="*/ 0 w 1348"/>
                  <a:gd name="T93" fmla="*/ 180 h 99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348" h="990">
                    <a:moveTo>
                      <a:pt x="19" y="632"/>
                    </a:moveTo>
                    <a:lnTo>
                      <a:pt x="37" y="614"/>
                    </a:lnTo>
                    <a:lnTo>
                      <a:pt x="47" y="614"/>
                    </a:lnTo>
                    <a:lnTo>
                      <a:pt x="76" y="614"/>
                    </a:lnTo>
                    <a:lnTo>
                      <a:pt x="94" y="622"/>
                    </a:lnTo>
                    <a:lnTo>
                      <a:pt x="103" y="622"/>
                    </a:lnTo>
                    <a:lnTo>
                      <a:pt x="123" y="642"/>
                    </a:lnTo>
                    <a:lnTo>
                      <a:pt x="150" y="671"/>
                    </a:lnTo>
                    <a:lnTo>
                      <a:pt x="179" y="698"/>
                    </a:lnTo>
                    <a:lnTo>
                      <a:pt x="188" y="698"/>
                    </a:lnTo>
                    <a:lnTo>
                      <a:pt x="217" y="698"/>
                    </a:lnTo>
                    <a:lnTo>
                      <a:pt x="245" y="661"/>
                    </a:lnTo>
                    <a:lnTo>
                      <a:pt x="264" y="622"/>
                    </a:lnTo>
                    <a:lnTo>
                      <a:pt x="273" y="575"/>
                    </a:lnTo>
                    <a:lnTo>
                      <a:pt x="273" y="519"/>
                    </a:lnTo>
                    <a:lnTo>
                      <a:pt x="264" y="501"/>
                    </a:lnTo>
                    <a:lnTo>
                      <a:pt x="245" y="481"/>
                    </a:lnTo>
                    <a:lnTo>
                      <a:pt x="226" y="472"/>
                    </a:lnTo>
                    <a:lnTo>
                      <a:pt x="217" y="481"/>
                    </a:lnTo>
                    <a:lnTo>
                      <a:pt x="188" y="491"/>
                    </a:lnTo>
                    <a:lnTo>
                      <a:pt x="179" y="510"/>
                    </a:lnTo>
                    <a:lnTo>
                      <a:pt x="160" y="519"/>
                    </a:lnTo>
                    <a:lnTo>
                      <a:pt x="170" y="415"/>
                    </a:lnTo>
                    <a:lnTo>
                      <a:pt x="160" y="359"/>
                    </a:lnTo>
                    <a:lnTo>
                      <a:pt x="150" y="311"/>
                    </a:lnTo>
                    <a:lnTo>
                      <a:pt x="207" y="236"/>
                    </a:lnTo>
                    <a:lnTo>
                      <a:pt x="283" y="161"/>
                    </a:lnTo>
                    <a:lnTo>
                      <a:pt x="358" y="113"/>
                    </a:lnTo>
                    <a:lnTo>
                      <a:pt x="452" y="66"/>
                    </a:lnTo>
                    <a:lnTo>
                      <a:pt x="443" y="104"/>
                    </a:lnTo>
                    <a:lnTo>
                      <a:pt x="434" y="152"/>
                    </a:lnTo>
                    <a:lnTo>
                      <a:pt x="443" y="189"/>
                    </a:lnTo>
                    <a:lnTo>
                      <a:pt x="462" y="227"/>
                    </a:lnTo>
                    <a:lnTo>
                      <a:pt x="471" y="208"/>
                    </a:lnTo>
                    <a:lnTo>
                      <a:pt x="471" y="189"/>
                    </a:lnTo>
                    <a:lnTo>
                      <a:pt x="462" y="152"/>
                    </a:lnTo>
                    <a:lnTo>
                      <a:pt x="471" y="104"/>
                    </a:lnTo>
                    <a:lnTo>
                      <a:pt x="490" y="57"/>
                    </a:lnTo>
                    <a:lnTo>
                      <a:pt x="585" y="29"/>
                    </a:lnTo>
                    <a:lnTo>
                      <a:pt x="688" y="10"/>
                    </a:lnTo>
                    <a:lnTo>
                      <a:pt x="792" y="0"/>
                    </a:lnTo>
                    <a:lnTo>
                      <a:pt x="896" y="0"/>
                    </a:lnTo>
                    <a:lnTo>
                      <a:pt x="1037" y="19"/>
                    </a:lnTo>
                    <a:lnTo>
                      <a:pt x="971" y="95"/>
                    </a:lnTo>
                    <a:lnTo>
                      <a:pt x="952" y="142"/>
                    </a:lnTo>
                    <a:lnTo>
                      <a:pt x="952" y="161"/>
                    </a:lnTo>
                    <a:lnTo>
                      <a:pt x="952" y="189"/>
                    </a:lnTo>
                    <a:lnTo>
                      <a:pt x="952" y="217"/>
                    </a:lnTo>
                    <a:lnTo>
                      <a:pt x="962" y="236"/>
                    </a:lnTo>
                    <a:lnTo>
                      <a:pt x="1000" y="283"/>
                    </a:lnTo>
                    <a:lnTo>
                      <a:pt x="1037" y="311"/>
                    </a:lnTo>
                    <a:lnTo>
                      <a:pt x="1084" y="350"/>
                    </a:lnTo>
                    <a:lnTo>
                      <a:pt x="1113" y="350"/>
                    </a:lnTo>
                    <a:lnTo>
                      <a:pt x="1131" y="359"/>
                    </a:lnTo>
                    <a:lnTo>
                      <a:pt x="1131" y="387"/>
                    </a:lnTo>
                    <a:lnTo>
                      <a:pt x="1123" y="406"/>
                    </a:lnTo>
                    <a:lnTo>
                      <a:pt x="1074" y="481"/>
                    </a:lnTo>
                    <a:lnTo>
                      <a:pt x="1019" y="548"/>
                    </a:lnTo>
                    <a:lnTo>
                      <a:pt x="980" y="557"/>
                    </a:lnTo>
                    <a:lnTo>
                      <a:pt x="943" y="557"/>
                    </a:lnTo>
                    <a:lnTo>
                      <a:pt x="915" y="538"/>
                    </a:lnTo>
                    <a:lnTo>
                      <a:pt x="896" y="528"/>
                    </a:lnTo>
                    <a:lnTo>
                      <a:pt x="877" y="528"/>
                    </a:lnTo>
                    <a:lnTo>
                      <a:pt x="886" y="548"/>
                    </a:lnTo>
                    <a:lnTo>
                      <a:pt x="896" y="557"/>
                    </a:lnTo>
                    <a:lnTo>
                      <a:pt x="905" y="567"/>
                    </a:lnTo>
                    <a:lnTo>
                      <a:pt x="915" y="575"/>
                    </a:lnTo>
                    <a:lnTo>
                      <a:pt x="952" y="585"/>
                    </a:lnTo>
                    <a:lnTo>
                      <a:pt x="980" y="585"/>
                    </a:lnTo>
                    <a:lnTo>
                      <a:pt x="1000" y="575"/>
                    </a:lnTo>
                    <a:lnTo>
                      <a:pt x="1027" y="567"/>
                    </a:lnTo>
                    <a:lnTo>
                      <a:pt x="1066" y="528"/>
                    </a:lnTo>
                    <a:lnTo>
                      <a:pt x="1103" y="481"/>
                    </a:lnTo>
                    <a:lnTo>
                      <a:pt x="1150" y="415"/>
                    </a:lnTo>
                    <a:lnTo>
                      <a:pt x="1160" y="378"/>
                    </a:lnTo>
                    <a:lnTo>
                      <a:pt x="1160" y="350"/>
                    </a:lnTo>
                    <a:lnTo>
                      <a:pt x="1150" y="331"/>
                    </a:lnTo>
                    <a:lnTo>
                      <a:pt x="1094" y="321"/>
                    </a:lnTo>
                    <a:lnTo>
                      <a:pt x="1047" y="293"/>
                    </a:lnTo>
                    <a:lnTo>
                      <a:pt x="1019" y="264"/>
                    </a:lnTo>
                    <a:lnTo>
                      <a:pt x="990" y="217"/>
                    </a:lnTo>
                    <a:lnTo>
                      <a:pt x="980" y="189"/>
                    </a:lnTo>
                    <a:lnTo>
                      <a:pt x="980" y="161"/>
                    </a:lnTo>
                    <a:lnTo>
                      <a:pt x="1000" y="113"/>
                    </a:lnTo>
                    <a:lnTo>
                      <a:pt x="1027" y="66"/>
                    </a:lnTo>
                    <a:lnTo>
                      <a:pt x="1066" y="29"/>
                    </a:lnTo>
                    <a:lnTo>
                      <a:pt x="1084" y="29"/>
                    </a:lnTo>
                    <a:lnTo>
                      <a:pt x="1094" y="39"/>
                    </a:lnTo>
                    <a:lnTo>
                      <a:pt x="1141" y="57"/>
                    </a:lnTo>
                    <a:lnTo>
                      <a:pt x="1188" y="76"/>
                    </a:lnTo>
                    <a:lnTo>
                      <a:pt x="1226" y="104"/>
                    </a:lnTo>
                    <a:lnTo>
                      <a:pt x="1264" y="133"/>
                    </a:lnTo>
                    <a:lnTo>
                      <a:pt x="1292" y="170"/>
                    </a:lnTo>
                    <a:lnTo>
                      <a:pt x="1320" y="208"/>
                    </a:lnTo>
                    <a:lnTo>
                      <a:pt x="1339" y="256"/>
                    </a:lnTo>
                    <a:lnTo>
                      <a:pt x="1348" y="303"/>
                    </a:lnTo>
                    <a:lnTo>
                      <a:pt x="1348" y="387"/>
                    </a:lnTo>
                    <a:lnTo>
                      <a:pt x="1330" y="472"/>
                    </a:lnTo>
                    <a:lnTo>
                      <a:pt x="1311" y="557"/>
                    </a:lnTo>
                    <a:lnTo>
                      <a:pt x="1282" y="595"/>
                    </a:lnTo>
                    <a:lnTo>
                      <a:pt x="1264" y="622"/>
                    </a:lnTo>
                    <a:lnTo>
                      <a:pt x="1217" y="689"/>
                    </a:lnTo>
                    <a:lnTo>
                      <a:pt x="1150" y="745"/>
                    </a:lnTo>
                    <a:lnTo>
                      <a:pt x="1094" y="802"/>
                    </a:lnTo>
                    <a:lnTo>
                      <a:pt x="1019" y="849"/>
                    </a:lnTo>
                    <a:lnTo>
                      <a:pt x="943" y="887"/>
                    </a:lnTo>
                    <a:lnTo>
                      <a:pt x="867" y="925"/>
                    </a:lnTo>
                    <a:lnTo>
                      <a:pt x="716" y="982"/>
                    </a:lnTo>
                    <a:lnTo>
                      <a:pt x="651" y="982"/>
                    </a:lnTo>
                    <a:lnTo>
                      <a:pt x="622" y="982"/>
                    </a:lnTo>
                    <a:lnTo>
                      <a:pt x="604" y="990"/>
                    </a:lnTo>
                    <a:lnTo>
                      <a:pt x="518" y="982"/>
                    </a:lnTo>
                    <a:lnTo>
                      <a:pt x="528" y="934"/>
                    </a:lnTo>
                    <a:lnTo>
                      <a:pt x="528" y="887"/>
                    </a:lnTo>
                    <a:lnTo>
                      <a:pt x="490" y="868"/>
                    </a:lnTo>
                    <a:lnTo>
                      <a:pt x="471" y="859"/>
                    </a:lnTo>
                    <a:lnTo>
                      <a:pt x="443" y="859"/>
                    </a:lnTo>
                    <a:lnTo>
                      <a:pt x="424" y="868"/>
                    </a:lnTo>
                    <a:lnTo>
                      <a:pt x="405" y="878"/>
                    </a:lnTo>
                    <a:lnTo>
                      <a:pt x="387" y="915"/>
                    </a:lnTo>
                    <a:lnTo>
                      <a:pt x="377" y="868"/>
                    </a:lnTo>
                    <a:lnTo>
                      <a:pt x="367" y="830"/>
                    </a:lnTo>
                    <a:lnTo>
                      <a:pt x="292" y="830"/>
                    </a:lnTo>
                    <a:lnTo>
                      <a:pt x="264" y="839"/>
                    </a:lnTo>
                    <a:lnTo>
                      <a:pt x="236" y="868"/>
                    </a:lnTo>
                    <a:lnTo>
                      <a:pt x="236" y="925"/>
                    </a:lnTo>
                    <a:lnTo>
                      <a:pt x="207" y="906"/>
                    </a:lnTo>
                    <a:lnTo>
                      <a:pt x="179" y="878"/>
                    </a:lnTo>
                    <a:lnTo>
                      <a:pt x="141" y="859"/>
                    </a:lnTo>
                    <a:lnTo>
                      <a:pt x="132" y="859"/>
                    </a:lnTo>
                    <a:lnTo>
                      <a:pt x="113" y="868"/>
                    </a:lnTo>
                    <a:lnTo>
                      <a:pt x="84" y="830"/>
                    </a:lnTo>
                    <a:lnTo>
                      <a:pt x="113" y="821"/>
                    </a:lnTo>
                    <a:lnTo>
                      <a:pt x="123" y="812"/>
                    </a:lnTo>
                    <a:lnTo>
                      <a:pt x="123" y="802"/>
                    </a:lnTo>
                    <a:lnTo>
                      <a:pt x="103" y="792"/>
                    </a:lnTo>
                    <a:lnTo>
                      <a:pt x="84" y="802"/>
                    </a:lnTo>
                    <a:lnTo>
                      <a:pt x="56" y="812"/>
                    </a:lnTo>
                    <a:lnTo>
                      <a:pt x="28" y="802"/>
                    </a:lnTo>
                    <a:lnTo>
                      <a:pt x="9" y="765"/>
                    </a:lnTo>
                    <a:lnTo>
                      <a:pt x="0" y="718"/>
                    </a:lnTo>
                    <a:lnTo>
                      <a:pt x="0" y="671"/>
                    </a:lnTo>
                    <a:lnTo>
                      <a:pt x="19" y="632"/>
                    </a:lnTo>
                    <a:close/>
                  </a:path>
                </a:pathLst>
              </a:custGeom>
              <a:solidFill>
                <a:srgbClr val="DC91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Freeform 73">
                <a:extLst>
                  <a:ext uri="{FF2B5EF4-FFF2-40B4-BE49-F238E27FC236}">
                    <a16:creationId xmlns:a16="http://schemas.microsoft.com/office/drawing/2014/main" id="{933D6281-5B9A-4345-8D43-013EE194DE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4" y="545"/>
                <a:ext cx="160" cy="96"/>
              </a:xfrm>
              <a:custGeom>
                <a:avLst/>
                <a:gdLst>
                  <a:gd name="T0" fmla="*/ 16 w 642"/>
                  <a:gd name="T1" fmla="*/ 12 h 387"/>
                  <a:gd name="T2" fmla="*/ 26 w 642"/>
                  <a:gd name="T3" fmla="*/ 14 h 387"/>
                  <a:gd name="T4" fmla="*/ 35 w 642"/>
                  <a:gd name="T5" fmla="*/ 21 h 387"/>
                  <a:gd name="T6" fmla="*/ 54 w 642"/>
                  <a:gd name="T7" fmla="*/ 33 h 387"/>
                  <a:gd name="T8" fmla="*/ 54 w 642"/>
                  <a:gd name="T9" fmla="*/ 28 h 387"/>
                  <a:gd name="T10" fmla="*/ 54 w 642"/>
                  <a:gd name="T11" fmla="*/ 23 h 387"/>
                  <a:gd name="T12" fmla="*/ 49 w 642"/>
                  <a:gd name="T13" fmla="*/ 14 h 387"/>
                  <a:gd name="T14" fmla="*/ 49 w 642"/>
                  <a:gd name="T15" fmla="*/ 9 h 387"/>
                  <a:gd name="T16" fmla="*/ 52 w 642"/>
                  <a:gd name="T17" fmla="*/ 5 h 387"/>
                  <a:gd name="T18" fmla="*/ 54 w 642"/>
                  <a:gd name="T19" fmla="*/ 2 h 387"/>
                  <a:gd name="T20" fmla="*/ 61 w 642"/>
                  <a:gd name="T21" fmla="*/ 2 h 387"/>
                  <a:gd name="T22" fmla="*/ 66 w 642"/>
                  <a:gd name="T23" fmla="*/ 0 h 387"/>
                  <a:gd name="T24" fmla="*/ 68 w 642"/>
                  <a:gd name="T25" fmla="*/ 2 h 387"/>
                  <a:gd name="T26" fmla="*/ 73 w 642"/>
                  <a:gd name="T27" fmla="*/ 9 h 387"/>
                  <a:gd name="T28" fmla="*/ 73 w 642"/>
                  <a:gd name="T29" fmla="*/ 23 h 387"/>
                  <a:gd name="T30" fmla="*/ 75 w 642"/>
                  <a:gd name="T31" fmla="*/ 31 h 387"/>
                  <a:gd name="T32" fmla="*/ 80 w 642"/>
                  <a:gd name="T33" fmla="*/ 35 h 387"/>
                  <a:gd name="T34" fmla="*/ 82 w 642"/>
                  <a:gd name="T35" fmla="*/ 31 h 387"/>
                  <a:gd name="T36" fmla="*/ 84 w 642"/>
                  <a:gd name="T37" fmla="*/ 23 h 387"/>
                  <a:gd name="T38" fmla="*/ 87 w 642"/>
                  <a:gd name="T39" fmla="*/ 19 h 387"/>
                  <a:gd name="T40" fmla="*/ 89 w 642"/>
                  <a:gd name="T41" fmla="*/ 14 h 387"/>
                  <a:gd name="T42" fmla="*/ 94 w 642"/>
                  <a:gd name="T43" fmla="*/ 9 h 387"/>
                  <a:gd name="T44" fmla="*/ 99 w 642"/>
                  <a:gd name="T45" fmla="*/ 9 h 387"/>
                  <a:gd name="T46" fmla="*/ 108 w 642"/>
                  <a:gd name="T47" fmla="*/ 14 h 387"/>
                  <a:gd name="T48" fmla="*/ 108 w 642"/>
                  <a:gd name="T49" fmla="*/ 19 h 387"/>
                  <a:gd name="T50" fmla="*/ 106 w 642"/>
                  <a:gd name="T51" fmla="*/ 26 h 387"/>
                  <a:gd name="T52" fmla="*/ 103 w 642"/>
                  <a:gd name="T53" fmla="*/ 31 h 387"/>
                  <a:gd name="T54" fmla="*/ 106 w 642"/>
                  <a:gd name="T55" fmla="*/ 37 h 387"/>
                  <a:gd name="T56" fmla="*/ 120 w 642"/>
                  <a:gd name="T57" fmla="*/ 40 h 387"/>
                  <a:gd name="T58" fmla="*/ 136 w 642"/>
                  <a:gd name="T59" fmla="*/ 45 h 387"/>
                  <a:gd name="T60" fmla="*/ 143 w 642"/>
                  <a:gd name="T61" fmla="*/ 47 h 387"/>
                  <a:gd name="T62" fmla="*/ 150 w 642"/>
                  <a:gd name="T63" fmla="*/ 52 h 387"/>
                  <a:gd name="T64" fmla="*/ 155 w 642"/>
                  <a:gd name="T65" fmla="*/ 56 h 387"/>
                  <a:gd name="T66" fmla="*/ 160 w 642"/>
                  <a:gd name="T67" fmla="*/ 63 h 387"/>
                  <a:gd name="T68" fmla="*/ 160 w 642"/>
                  <a:gd name="T69" fmla="*/ 70 h 387"/>
                  <a:gd name="T70" fmla="*/ 160 w 642"/>
                  <a:gd name="T71" fmla="*/ 75 h 387"/>
                  <a:gd name="T72" fmla="*/ 99 w 642"/>
                  <a:gd name="T73" fmla="*/ 96 h 387"/>
                  <a:gd name="T74" fmla="*/ 89 w 642"/>
                  <a:gd name="T75" fmla="*/ 82 h 387"/>
                  <a:gd name="T76" fmla="*/ 80 w 642"/>
                  <a:gd name="T77" fmla="*/ 72 h 387"/>
                  <a:gd name="T78" fmla="*/ 68 w 642"/>
                  <a:gd name="T79" fmla="*/ 63 h 387"/>
                  <a:gd name="T80" fmla="*/ 54 w 642"/>
                  <a:gd name="T81" fmla="*/ 56 h 387"/>
                  <a:gd name="T82" fmla="*/ 28 w 642"/>
                  <a:gd name="T83" fmla="*/ 45 h 387"/>
                  <a:gd name="T84" fmla="*/ 0 w 642"/>
                  <a:gd name="T85" fmla="*/ 35 h 387"/>
                  <a:gd name="T86" fmla="*/ 2 w 642"/>
                  <a:gd name="T87" fmla="*/ 28 h 387"/>
                  <a:gd name="T88" fmla="*/ 7 w 642"/>
                  <a:gd name="T89" fmla="*/ 21 h 387"/>
                  <a:gd name="T90" fmla="*/ 16 w 642"/>
                  <a:gd name="T91" fmla="*/ 12 h 38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642" h="387">
                    <a:moveTo>
                      <a:pt x="66" y="47"/>
                    </a:moveTo>
                    <a:lnTo>
                      <a:pt x="104" y="57"/>
                    </a:lnTo>
                    <a:lnTo>
                      <a:pt x="141" y="85"/>
                    </a:lnTo>
                    <a:lnTo>
                      <a:pt x="217" y="133"/>
                    </a:lnTo>
                    <a:lnTo>
                      <a:pt x="217" y="113"/>
                    </a:lnTo>
                    <a:lnTo>
                      <a:pt x="217" y="94"/>
                    </a:lnTo>
                    <a:lnTo>
                      <a:pt x="198" y="57"/>
                    </a:lnTo>
                    <a:lnTo>
                      <a:pt x="198" y="38"/>
                    </a:lnTo>
                    <a:lnTo>
                      <a:pt x="207" y="19"/>
                    </a:lnTo>
                    <a:lnTo>
                      <a:pt x="217" y="10"/>
                    </a:lnTo>
                    <a:lnTo>
                      <a:pt x="245" y="10"/>
                    </a:lnTo>
                    <a:lnTo>
                      <a:pt x="264" y="0"/>
                    </a:lnTo>
                    <a:lnTo>
                      <a:pt x="274" y="10"/>
                    </a:lnTo>
                    <a:lnTo>
                      <a:pt x="292" y="38"/>
                    </a:lnTo>
                    <a:lnTo>
                      <a:pt x="292" y="94"/>
                    </a:lnTo>
                    <a:lnTo>
                      <a:pt x="301" y="123"/>
                    </a:lnTo>
                    <a:lnTo>
                      <a:pt x="321" y="141"/>
                    </a:lnTo>
                    <a:lnTo>
                      <a:pt x="330" y="123"/>
                    </a:lnTo>
                    <a:lnTo>
                      <a:pt x="339" y="94"/>
                    </a:lnTo>
                    <a:lnTo>
                      <a:pt x="349" y="76"/>
                    </a:lnTo>
                    <a:lnTo>
                      <a:pt x="358" y="57"/>
                    </a:lnTo>
                    <a:lnTo>
                      <a:pt x="377" y="38"/>
                    </a:lnTo>
                    <a:lnTo>
                      <a:pt x="396" y="38"/>
                    </a:lnTo>
                    <a:lnTo>
                      <a:pt x="434" y="57"/>
                    </a:lnTo>
                    <a:lnTo>
                      <a:pt x="434" y="76"/>
                    </a:lnTo>
                    <a:lnTo>
                      <a:pt x="424" y="104"/>
                    </a:lnTo>
                    <a:lnTo>
                      <a:pt x="415" y="123"/>
                    </a:lnTo>
                    <a:lnTo>
                      <a:pt x="424" y="151"/>
                    </a:lnTo>
                    <a:lnTo>
                      <a:pt x="481" y="161"/>
                    </a:lnTo>
                    <a:lnTo>
                      <a:pt x="546" y="180"/>
                    </a:lnTo>
                    <a:lnTo>
                      <a:pt x="575" y="188"/>
                    </a:lnTo>
                    <a:lnTo>
                      <a:pt x="603" y="208"/>
                    </a:lnTo>
                    <a:lnTo>
                      <a:pt x="622" y="227"/>
                    </a:lnTo>
                    <a:lnTo>
                      <a:pt x="642" y="255"/>
                    </a:lnTo>
                    <a:lnTo>
                      <a:pt x="642" y="283"/>
                    </a:lnTo>
                    <a:lnTo>
                      <a:pt x="642" y="302"/>
                    </a:lnTo>
                    <a:lnTo>
                      <a:pt x="396" y="387"/>
                    </a:lnTo>
                    <a:lnTo>
                      <a:pt x="358" y="331"/>
                    </a:lnTo>
                    <a:lnTo>
                      <a:pt x="321" y="292"/>
                    </a:lnTo>
                    <a:lnTo>
                      <a:pt x="274" y="255"/>
                    </a:lnTo>
                    <a:lnTo>
                      <a:pt x="217" y="227"/>
                    </a:lnTo>
                    <a:lnTo>
                      <a:pt x="113" y="180"/>
                    </a:lnTo>
                    <a:lnTo>
                      <a:pt x="0" y="141"/>
                    </a:lnTo>
                    <a:lnTo>
                      <a:pt x="10" y="113"/>
                    </a:lnTo>
                    <a:lnTo>
                      <a:pt x="28" y="85"/>
                    </a:lnTo>
                    <a:lnTo>
                      <a:pt x="66" y="47"/>
                    </a:lnTo>
                    <a:close/>
                  </a:path>
                </a:pathLst>
              </a:custGeom>
              <a:solidFill>
                <a:srgbClr val="DC91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Freeform 74">
                <a:extLst>
                  <a:ext uri="{FF2B5EF4-FFF2-40B4-BE49-F238E27FC236}">
                    <a16:creationId xmlns:a16="http://schemas.microsoft.com/office/drawing/2014/main" id="{0E48B5D8-C92A-492A-A8A4-71EC735A95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40" y="604"/>
                <a:ext cx="42" cy="30"/>
              </a:xfrm>
              <a:custGeom>
                <a:avLst/>
                <a:gdLst>
                  <a:gd name="T0" fmla="*/ 14 w 170"/>
                  <a:gd name="T1" fmla="*/ 0 h 122"/>
                  <a:gd name="T2" fmla="*/ 21 w 170"/>
                  <a:gd name="T3" fmla="*/ 2 h 122"/>
                  <a:gd name="T4" fmla="*/ 28 w 170"/>
                  <a:gd name="T5" fmla="*/ 7 h 122"/>
                  <a:gd name="T6" fmla="*/ 35 w 170"/>
                  <a:gd name="T7" fmla="*/ 9 h 122"/>
                  <a:gd name="T8" fmla="*/ 42 w 170"/>
                  <a:gd name="T9" fmla="*/ 14 h 122"/>
                  <a:gd name="T10" fmla="*/ 25 w 170"/>
                  <a:gd name="T11" fmla="*/ 18 h 122"/>
                  <a:gd name="T12" fmla="*/ 21 w 170"/>
                  <a:gd name="T13" fmla="*/ 23 h 122"/>
                  <a:gd name="T14" fmla="*/ 14 w 170"/>
                  <a:gd name="T15" fmla="*/ 30 h 122"/>
                  <a:gd name="T16" fmla="*/ 9 w 170"/>
                  <a:gd name="T17" fmla="*/ 28 h 122"/>
                  <a:gd name="T18" fmla="*/ 4 w 170"/>
                  <a:gd name="T19" fmla="*/ 23 h 122"/>
                  <a:gd name="T20" fmla="*/ 0 w 170"/>
                  <a:gd name="T21" fmla="*/ 14 h 122"/>
                  <a:gd name="T22" fmla="*/ 2 w 170"/>
                  <a:gd name="T23" fmla="*/ 9 h 122"/>
                  <a:gd name="T24" fmla="*/ 7 w 170"/>
                  <a:gd name="T25" fmla="*/ 5 h 122"/>
                  <a:gd name="T26" fmla="*/ 14 w 170"/>
                  <a:gd name="T27" fmla="*/ 0 h 1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70" h="122">
                    <a:moveTo>
                      <a:pt x="56" y="0"/>
                    </a:moveTo>
                    <a:lnTo>
                      <a:pt x="84" y="9"/>
                    </a:lnTo>
                    <a:lnTo>
                      <a:pt x="113" y="28"/>
                    </a:lnTo>
                    <a:lnTo>
                      <a:pt x="141" y="38"/>
                    </a:lnTo>
                    <a:lnTo>
                      <a:pt x="170" y="56"/>
                    </a:lnTo>
                    <a:lnTo>
                      <a:pt x="103" y="75"/>
                    </a:lnTo>
                    <a:lnTo>
                      <a:pt x="84" y="95"/>
                    </a:lnTo>
                    <a:lnTo>
                      <a:pt x="56" y="122"/>
                    </a:lnTo>
                    <a:lnTo>
                      <a:pt x="37" y="113"/>
                    </a:lnTo>
                    <a:lnTo>
                      <a:pt x="18" y="95"/>
                    </a:lnTo>
                    <a:lnTo>
                      <a:pt x="0" y="56"/>
                    </a:lnTo>
                    <a:lnTo>
                      <a:pt x="9" y="38"/>
                    </a:lnTo>
                    <a:lnTo>
                      <a:pt x="27" y="19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DC91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Freeform 75">
                <a:extLst>
                  <a:ext uri="{FF2B5EF4-FFF2-40B4-BE49-F238E27FC236}">
                    <a16:creationId xmlns:a16="http://schemas.microsoft.com/office/drawing/2014/main" id="{75E65F5A-6DFE-4761-AE5D-97A061CF95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8" y="464"/>
                <a:ext cx="175" cy="62"/>
              </a:xfrm>
              <a:custGeom>
                <a:avLst/>
                <a:gdLst>
                  <a:gd name="T0" fmla="*/ 33 w 698"/>
                  <a:gd name="T1" fmla="*/ 0 h 246"/>
                  <a:gd name="T2" fmla="*/ 33 w 698"/>
                  <a:gd name="T3" fmla="*/ 5 h 246"/>
                  <a:gd name="T4" fmla="*/ 31 w 698"/>
                  <a:gd name="T5" fmla="*/ 10 h 246"/>
                  <a:gd name="T6" fmla="*/ 24 w 698"/>
                  <a:gd name="T7" fmla="*/ 19 h 246"/>
                  <a:gd name="T8" fmla="*/ 28 w 698"/>
                  <a:gd name="T9" fmla="*/ 26 h 246"/>
                  <a:gd name="T10" fmla="*/ 36 w 698"/>
                  <a:gd name="T11" fmla="*/ 34 h 246"/>
                  <a:gd name="T12" fmla="*/ 64 w 698"/>
                  <a:gd name="T13" fmla="*/ 45 h 246"/>
                  <a:gd name="T14" fmla="*/ 80 w 698"/>
                  <a:gd name="T15" fmla="*/ 52 h 246"/>
                  <a:gd name="T16" fmla="*/ 97 w 698"/>
                  <a:gd name="T17" fmla="*/ 55 h 246"/>
                  <a:gd name="T18" fmla="*/ 114 w 698"/>
                  <a:gd name="T19" fmla="*/ 57 h 246"/>
                  <a:gd name="T20" fmla="*/ 130 w 698"/>
                  <a:gd name="T21" fmla="*/ 57 h 246"/>
                  <a:gd name="T22" fmla="*/ 144 w 698"/>
                  <a:gd name="T23" fmla="*/ 52 h 246"/>
                  <a:gd name="T24" fmla="*/ 158 w 698"/>
                  <a:gd name="T25" fmla="*/ 48 h 246"/>
                  <a:gd name="T26" fmla="*/ 168 w 698"/>
                  <a:gd name="T27" fmla="*/ 41 h 246"/>
                  <a:gd name="T28" fmla="*/ 170 w 698"/>
                  <a:gd name="T29" fmla="*/ 38 h 246"/>
                  <a:gd name="T30" fmla="*/ 175 w 698"/>
                  <a:gd name="T31" fmla="*/ 38 h 246"/>
                  <a:gd name="T32" fmla="*/ 168 w 698"/>
                  <a:gd name="T33" fmla="*/ 45 h 246"/>
                  <a:gd name="T34" fmla="*/ 161 w 698"/>
                  <a:gd name="T35" fmla="*/ 52 h 246"/>
                  <a:gd name="T36" fmla="*/ 151 w 698"/>
                  <a:gd name="T37" fmla="*/ 57 h 246"/>
                  <a:gd name="T38" fmla="*/ 140 w 698"/>
                  <a:gd name="T39" fmla="*/ 60 h 246"/>
                  <a:gd name="T40" fmla="*/ 132 w 698"/>
                  <a:gd name="T41" fmla="*/ 62 h 246"/>
                  <a:gd name="T42" fmla="*/ 125 w 698"/>
                  <a:gd name="T43" fmla="*/ 62 h 246"/>
                  <a:gd name="T44" fmla="*/ 107 w 698"/>
                  <a:gd name="T45" fmla="*/ 62 h 246"/>
                  <a:gd name="T46" fmla="*/ 83 w 698"/>
                  <a:gd name="T47" fmla="*/ 57 h 246"/>
                  <a:gd name="T48" fmla="*/ 57 w 698"/>
                  <a:gd name="T49" fmla="*/ 50 h 246"/>
                  <a:gd name="T50" fmla="*/ 47 w 698"/>
                  <a:gd name="T51" fmla="*/ 45 h 246"/>
                  <a:gd name="T52" fmla="*/ 36 w 698"/>
                  <a:gd name="T53" fmla="*/ 38 h 246"/>
                  <a:gd name="T54" fmla="*/ 26 w 698"/>
                  <a:gd name="T55" fmla="*/ 31 h 246"/>
                  <a:gd name="T56" fmla="*/ 19 w 698"/>
                  <a:gd name="T57" fmla="*/ 22 h 246"/>
                  <a:gd name="T58" fmla="*/ 14 w 698"/>
                  <a:gd name="T59" fmla="*/ 29 h 246"/>
                  <a:gd name="T60" fmla="*/ 10 w 698"/>
                  <a:gd name="T61" fmla="*/ 34 h 246"/>
                  <a:gd name="T62" fmla="*/ 5 w 698"/>
                  <a:gd name="T63" fmla="*/ 36 h 246"/>
                  <a:gd name="T64" fmla="*/ 3 w 698"/>
                  <a:gd name="T65" fmla="*/ 34 h 246"/>
                  <a:gd name="T66" fmla="*/ 0 w 698"/>
                  <a:gd name="T67" fmla="*/ 31 h 246"/>
                  <a:gd name="T68" fmla="*/ 19 w 698"/>
                  <a:gd name="T69" fmla="*/ 19 h 246"/>
                  <a:gd name="T70" fmla="*/ 26 w 698"/>
                  <a:gd name="T71" fmla="*/ 10 h 246"/>
                  <a:gd name="T72" fmla="*/ 33 w 698"/>
                  <a:gd name="T73" fmla="*/ 0 h 24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698" h="246">
                    <a:moveTo>
                      <a:pt x="133" y="0"/>
                    </a:moveTo>
                    <a:lnTo>
                      <a:pt x="133" y="20"/>
                    </a:lnTo>
                    <a:lnTo>
                      <a:pt x="123" y="39"/>
                    </a:lnTo>
                    <a:lnTo>
                      <a:pt x="95" y="76"/>
                    </a:lnTo>
                    <a:lnTo>
                      <a:pt x="113" y="104"/>
                    </a:lnTo>
                    <a:lnTo>
                      <a:pt x="142" y="133"/>
                    </a:lnTo>
                    <a:lnTo>
                      <a:pt x="254" y="180"/>
                    </a:lnTo>
                    <a:lnTo>
                      <a:pt x="321" y="208"/>
                    </a:lnTo>
                    <a:lnTo>
                      <a:pt x="387" y="217"/>
                    </a:lnTo>
                    <a:lnTo>
                      <a:pt x="453" y="227"/>
                    </a:lnTo>
                    <a:lnTo>
                      <a:pt x="519" y="227"/>
                    </a:lnTo>
                    <a:lnTo>
                      <a:pt x="575" y="208"/>
                    </a:lnTo>
                    <a:lnTo>
                      <a:pt x="632" y="190"/>
                    </a:lnTo>
                    <a:lnTo>
                      <a:pt x="669" y="161"/>
                    </a:lnTo>
                    <a:lnTo>
                      <a:pt x="679" y="151"/>
                    </a:lnTo>
                    <a:lnTo>
                      <a:pt x="698" y="151"/>
                    </a:lnTo>
                    <a:lnTo>
                      <a:pt x="669" y="180"/>
                    </a:lnTo>
                    <a:lnTo>
                      <a:pt x="642" y="208"/>
                    </a:lnTo>
                    <a:lnTo>
                      <a:pt x="604" y="227"/>
                    </a:lnTo>
                    <a:lnTo>
                      <a:pt x="557" y="237"/>
                    </a:lnTo>
                    <a:lnTo>
                      <a:pt x="528" y="246"/>
                    </a:lnTo>
                    <a:lnTo>
                      <a:pt x="500" y="246"/>
                    </a:lnTo>
                    <a:lnTo>
                      <a:pt x="425" y="246"/>
                    </a:lnTo>
                    <a:lnTo>
                      <a:pt x="330" y="227"/>
                    </a:lnTo>
                    <a:lnTo>
                      <a:pt x="227" y="198"/>
                    </a:lnTo>
                    <a:lnTo>
                      <a:pt x="189" y="180"/>
                    </a:lnTo>
                    <a:lnTo>
                      <a:pt x="142" y="151"/>
                    </a:lnTo>
                    <a:lnTo>
                      <a:pt x="104" y="123"/>
                    </a:lnTo>
                    <a:lnTo>
                      <a:pt x="76" y="86"/>
                    </a:lnTo>
                    <a:lnTo>
                      <a:pt x="57" y="114"/>
                    </a:lnTo>
                    <a:lnTo>
                      <a:pt x="38" y="133"/>
                    </a:lnTo>
                    <a:lnTo>
                      <a:pt x="19" y="143"/>
                    </a:lnTo>
                    <a:lnTo>
                      <a:pt x="10" y="133"/>
                    </a:lnTo>
                    <a:lnTo>
                      <a:pt x="0" y="123"/>
                    </a:lnTo>
                    <a:lnTo>
                      <a:pt x="76" y="76"/>
                    </a:lnTo>
                    <a:lnTo>
                      <a:pt x="104" y="39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Freeform 76">
                <a:extLst>
                  <a:ext uri="{FF2B5EF4-FFF2-40B4-BE49-F238E27FC236}">
                    <a16:creationId xmlns:a16="http://schemas.microsoft.com/office/drawing/2014/main" id="{F34292BB-FC46-45D7-9BBA-BB250E0DEA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3" y="620"/>
                <a:ext cx="95" cy="33"/>
              </a:xfrm>
              <a:custGeom>
                <a:avLst/>
                <a:gdLst>
                  <a:gd name="T0" fmla="*/ 0 w 378"/>
                  <a:gd name="T1" fmla="*/ 31 h 132"/>
                  <a:gd name="T2" fmla="*/ 92 w 378"/>
                  <a:gd name="T3" fmla="*/ 0 h 132"/>
                  <a:gd name="T4" fmla="*/ 95 w 378"/>
                  <a:gd name="T5" fmla="*/ 7 h 132"/>
                  <a:gd name="T6" fmla="*/ 95 w 378"/>
                  <a:gd name="T7" fmla="*/ 14 h 132"/>
                  <a:gd name="T8" fmla="*/ 47 w 378"/>
                  <a:gd name="T9" fmla="*/ 24 h 132"/>
                  <a:gd name="T10" fmla="*/ 0 w 378"/>
                  <a:gd name="T11" fmla="*/ 33 h 132"/>
                  <a:gd name="T12" fmla="*/ 0 w 378"/>
                  <a:gd name="T13" fmla="*/ 31 h 1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78" h="132">
                    <a:moveTo>
                      <a:pt x="0" y="123"/>
                    </a:moveTo>
                    <a:lnTo>
                      <a:pt x="368" y="0"/>
                    </a:lnTo>
                    <a:lnTo>
                      <a:pt x="378" y="29"/>
                    </a:lnTo>
                    <a:lnTo>
                      <a:pt x="378" y="56"/>
                    </a:lnTo>
                    <a:lnTo>
                      <a:pt x="188" y="94"/>
                    </a:lnTo>
                    <a:lnTo>
                      <a:pt x="0" y="132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Freeform 77">
                <a:extLst>
                  <a:ext uri="{FF2B5EF4-FFF2-40B4-BE49-F238E27FC236}">
                    <a16:creationId xmlns:a16="http://schemas.microsoft.com/office/drawing/2014/main" id="{777C02EC-7A0F-4CE9-8EA1-FF5AA0C1EE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1" y="672"/>
                <a:ext cx="33" cy="21"/>
              </a:xfrm>
              <a:custGeom>
                <a:avLst/>
                <a:gdLst>
                  <a:gd name="T0" fmla="*/ 24 w 132"/>
                  <a:gd name="T1" fmla="*/ 0 h 86"/>
                  <a:gd name="T2" fmla="*/ 28 w 132"/>
                  <a:gd name="T3" fmla="*/ 0 h 86"/>
                  <a:gd name="T4" fmla="*/ 31 w 132"/>
                  <a:gd name="T5" fmla="*/ 5 h 86"/>
                  <a:gd name="T6" fmla="*/ 31 w 132"/>
                  <a:gd name="T7" fmla="*/ 10 h 86"/>
                  <a:gd name="T8" fmla="*/ 33 w 132"/>
                  <a:gd name="T9" fmla="*/ 11 h 86"/>
                  <a:gd name="T10" fmla="*/ 26 w 132"/>
                  <a:gd name="T11" fmla="*/ 19 h 86"/>
                  <a:gd name="T12" fmla="*/ 21 w 132"/>
                  <a:gd name="T13" fmla="*/ 21 h 86"/>
                  <a:gd name="T14" fmla="*/ 9 w 132"/>
                  <a:gd name="T15" fmla="*/ 21 h 86"/>
                  <a:gd name="T16" fmla="*/ 2 w 132"/>
                  <a:gd name="T17" fmla="*/ 21 h 86"/>
                  <a:gd name="T18" fmla="*/ 0 w 132"/>
                  <a:gd name="T19" fmla="*/ 16 h 86"/>
                  <a:gd name="T20" fmla="*/ 2 w 132"/>
                  <a:gd name="T21" fmla="*/ 10 h 86"/>
                  <a:gd name="T22" fmla="*/ 9 w 132"/>
                  <a:gd name="T23" fmla="*/ 5 h 86"/>
                  <a:gd name="T24" fmla="*/ 24 w 132"/>
                  <a:gd name="T25" fmla="*/ 0 h 8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2" h="86">
                    <a:moveTo>
                      <a:pt x="94" y="0"/>
                    </a:moveTo>
                    <a:lnTo>
                      <a:pt x="113" y="0"/>
                    </a:lnTo>
                    <a:lnTo>
                      <a:pt x="123" y="19"/>
                    </a:lnTo>
                    <a:lnTo>
                      <a:pt x="123" y="39"/>
                    </a:lnTo>
                    <a:lnTo>
                      <a:pt x="132" y="47"/>
                    </a:lnTo>
                    <a:lnTo>
                      <a:pt x="103" y="76"/>
                    </a:lnTo>
                    <a:lnTo>
                      <a:pt x="85" y="86"/>
                    </a:lnTo>
                    <a:lnTo>
                      <a:pt x="37" y="86"/>
                    </a:lnTo>
                    <a:lnTo>
                      <a:pt x="9" y="86"/>
                    </a:lnTo>
                    <a:lnTo>
                      <a:pt x="0" y="66"/>
                    </a:lnTo>
                    <a:lnTo>
                      <a:pt x="9" y="39"/>
                    </a:lnTo>
                    <a:lnTo>
                      <a:pt x="37" y="19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AAC0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Freeform 78">
                <a:extLst>
                  <a:ext uri="{FF2B5EF4-FFF2-40B4-BE49-F238E27FC236}">
                    <a16:creationId xmlns:a16="http://schemas.microsoft.com/office/drawing/2014/main" id="{BB690106-3E9A-43B6-AB16-97DD429DFC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8" y="712"/>
                <a:ext cx="12" cy="12"/>
              </a:xfrm>
              <a:custGeom>
                <a:avLst/>
                <a:gdLst>
                  <a:gd name="T0" fmla="*/ 7 w 47"/>
                  <a:gd name="T1" fmla="*/ 0 h 48"/>
                  <a:gd name="T2" fmla="*/ 12 w 47"/>
                  <a:gd name="T3" fmla="*/ 3 h 48"/>
                  <a:gd name="T4" fmla="*/ 12 w 47"/>
                  <a:gd name="T5" fmla="*/ 7 h 48"/>
                  <a:gd name="T6" fmla="*/ 12 w 47"/>
                  <a:gd name="T7" fmla="*/ 10 h 48"/>
                  <a:gd name="T8" fmla="*/ 7 w 47"/>
                  <a:gd name="T9" fmla="*/ 12 h 48"/>
                  <a:gd name="T10" fmla="*/ 2 w 47"/>
                  <a:gd name="T11" fmla="*/ 12 h 48"/>
                  <a:gd name="T12" fmla="*/ 0 w 47"/>
                  <a:gd name="T13" fmla="*/ 10 h 48"/>
                  <a:gd name="T14" fmla="*/ 2 w 47"/>
                  <a:gd name="T15" fmla="*/ 5 h 48"/>
                  <a:gd name="T16" fmla="*/ 7 w 47"/>
                  <a:gd name="T17" fmla="*/ 0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7" h="48">
                    <a:moveTo>
                      <a:pt x="28" y="0"/>
                    </a:moveTo>
                    <a:lnTo>
                      <a:pt x="47" y="10"/>
                    </a:lnTo>
                    <a:lnTo>
                      <a:pt x="47" y="29"/>
                    </a:lnTo>
                    <a:lnTo>
                      <a:pt x="47" y="39"/>
                    </a:lnTo>
                    <a:lnTo>
                      <a:pt x="28" y="48"/>
                    </a:lnTo>
                    <a:lnTo>
                      <a:pt x="9" y="48"/>
                    </a:lnTo>
                    <a:lnTo>
                      <a:pt x="0" y="39"/>
                    </a:lnTo>
                    <a:lnTo>
                      <a:pt x="9" y="2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AAC0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Freeform 79">
                <a:extLst>
                  <a:ext uri="{FF2B5EF4-FFF2-40B4-BE49-F238E27FC236}">
                    <a16:creationId xmlns:a16="http://schemas.microsoft.com/office/drawing/2014/main" id="{9E1771C6-AAA5-4292-B911-A09F4C13FB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7" y="380"/>
                <a:ext cx="26" cy="51"/>
              </a:xfrm>
              <a:custGeom>
                <a:avLst/>
                <a:gdLst>
                  <a:gd name="T0" fmla="*/ 5 w 103"/>
                  <a:gd name="T1" fmla="*/ 0 h 208"/>
                  <a:gd name="T2" fmla="*/ 7 w 103"/>
                  <a:gd name="T3" fmla="*/ 5 h 208"/>
                  <a:gd name="T4" fmla="*/ 12 w 103"/>
                  <a:gd name="T5" fmla="*/ 12 h 208"/>
                  <a:gd name="T6" fmla="*/ 21 w 103"/>
                  <a:gd name="T7" fmla="*/ 21 h 208"/>
                  <a:gd name="T8" fmla="*/ 26 w 103"/>
                  <a:gd name="T9" fmla="*/ 28 h 208"/>
                  <a:gd name="T10" fmla="*/ 26 w 103"/>
                  <a:gd name="T11" fmla="*/ 32 h 208"/>
                  <a:gd name="T12" fmla="*/ 26 w 103"/>
                  <a:gd name="T13" fmla="*/ 39 h 208"/>
                  <a:gd name="T14" fmla="*/ 19 w 103"/>
                  <a:gd name="T15" fmla="*/ 46 h 208"/>
                  <a:gd name="T16" fmla="*/ 12 w 103"/>
                  <a:gd name="T17" fmla="*/ 49 h 208"/>
                  <a:gd name="T18" fmla="*/ 7 w 103"/>
                  <a:gd name="T19" fmla="*/ 51 h 208"/>
                  <a:gd name="T20" fmla="*/ 2 w 103"/>
                  <a:gd name="T21" fmla="*/ 51 h 208"/>
                  <a:gd name="T22" fmla="*/ 7 w 103"/>
                  <a:gd name="T23" fmla="*/ 46 h 208"/>
                  <a:gd name="T24" fmla="*/ 12 w 103"/>
                  <a:gd name="T25" fmla="*/ 44 h 208"/>
                  <a:gd name="T26" fmla="*/ 19 w 103"/>
                  <a:gd name="T27" fmla="*/ 42 h 208"/>
                  <a:gd name="T28" fmla="*/ 21 w 103"/>
                  <a:gd name="T29" fmla="*/ 35 h 208"/>
                  <a:gd name="T30" fmla="*/ 19 w 103"/>
                  <a:gd name="T31" fmla="*/ 28 h 208"/>
                  <a:gd name="T32" fmla="*/ 14 w 103"/>
                  <a:gd name="T33" fmla="*/ 21 h 208"/>
                  <a:gd name="T34" fmla="*/ 9 w 103"/>
                  <a:gd name="T35" fmla="*/ 16 h 208"/>
                  <a:gd name="T36" fmla="*/ 7 w 103"/>
                  <a:gd name="T37" fmla="*/ 9 h 208"/>
                  <a:gd name="T38" fmla="*/ 2 w 103"/>
                  <a:gd name="T39" fmla="*/ 7 h 208"/>
                  <a:gd name="T40" fmla="*/ 0 w 103"/>
                  <a:gd name="T41" fmla="*/ 5 h 208"/>
                  <a:gd name="T42" fmla="*/ 0 w 103"/>
                  <a:gd name="T43" fmla="*/ 0 h 208"/>
                  <a:gd name="T44" fmla="*/ 5 w 103"/>
                  <a:gd name="T45" fmla="*/ 0 h 20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03" h="208">
                    <a:moveTo>
                      <a:pt x="19" y="0"/>
                    </a:moveTo>
                    <a:lnTo>
                      <a:pt x="29" y="19"/>
                    </a:lnTo>
                    <a:lnTo>
                      <a:pt x="47" y="47"/>
                    </a:lnTo>
                    <a:lnTo>
                      <a:pt x="84" y="85"/>
                    </a:lnTo>
                    <a:lnTo>
                      <a:pt x="103" y="114"/>
                    </a:lnTo>
                    <a:lnTo>
                      <a:pt x="103" y="132"/>
                    </a:lnTo>
                    <a:lnTo>
                      <a:pt x="103" y="161"/>
                    </a:lnTo>
                    <a:lnTo>
                      <a:pt x="76" y="189"/>
                    </a:lnTo>
                    <a:lnTo>
                      <a:pt x="47" y="198"/>
                    </a:lnTo>
                    <a:lnTo>
                      <a:pt x="29" y="208"/>
                    </a:lnTo>
                    <a:lnTo>
                      <a:pt x="9" y="208"/>
                    </a:lnTo>
                    <a:lnTo>
                      <a:pt x="29" y="189"/>
                    </a:lnTo>
                    <a:lnTo>
                      <a:pt x="47" y="179"/>
                    </a:lnTo>
                    <a:lnTo>
                      <a:pt x="76" y="170"/>
                    </a:lnTo>
                    <a:lnTo>
                      <a:pt x="84" y="142"/>
                    </a:lnTo>
                    <a:lnTo>
                      <a:pt x="76" y="114"/>
                    </a:lnTo>
                    <a:lnTo>
                      <a:pt x="56" y="85"/>
                    </a:lnTo>
                    <a:lnTo>
                      <a:pt x="37" y="67"/>
                    </a:lnTo>
                    <a:lnTo>
                      <a:pt x="29" y="38"/>
                    </a:lnTo>
                    <a:lnTo>
                      <a:pt x="9" y="28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Freeform 80">
                <a:extLst>
                  <a:ext uri="{FF2B5EF4-FFF2-40B4-BE49-F238E27FC236}">
                    <a16:creationId xmlns:a16="http://schemas.microsoft.com/office/drawing/2014/main" id="{54F275DF-C2B9-4C58-87A3-4A671E0050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8" y="585"/>
                <a:ext cx="18" cy="4"/>
              </a:xfrm>
              <a:custGeom>
                <a:avLst/>
                <a:gdLst>
                  <a:gd name="T0" fmla="*/ 18 w 75"/>
                  <a:gd name="T1" fmla="*/ 0 h 19"/>
                  <a:gd name="T2" fmla="*/ 16 w 75"/>
                  <a:gd name="T3" fmla="*/ 4 h 19"/>
                  <a:gd name="T4" fmla="*/ 9 w 75"/>
                  <a:gd name="T5" fmla="*/ 4 h 19"/>
                  <a:gd name="T6" fmla="*/ 0 w 75"/>
                  <a:gd name="T7" fmla="*/ 0 h 19"/>
                  <a:gd name="T8" fmla="*/ 9 w 75"/>
                  <a:gd name="T9" fmla="*/ 0 h 19"/>
                  <a:gd name="T10" fmla="*/ 18 w 75"/>
                  <a:gd name="T11" fmla="*/ 0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5" h="19">
                    <a:moveTo>
                      <a:pt x="75" y="0"/>
                    </a:moveTo>
                    <a:lnTo>
                      <a:pt x="67" y="19"/>
                    </a:lnTo>
                    <a:lnTo>
                      <a:pt x="38" y="19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Freeform 81">
                <a:extLst>
                  <a:ext uri="{FF2B5EF4-FFF2-40B4-BE49-F238E27FC236}">
                    <a16:creationId xmlns:a16="http://schemas.microsoft.com/office/drawing/2014/main" id="{C6024ABE-89F1-4ED1-A831-D31AC38AF2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6" y="587"/>
                <a:ext cx="14" cy="21"/>
              </a:xfrm>
              <a:custGeom>
                <a:avLst/>
                <a:gdLst>
                  <a:gd name="T0" fmla="*/ 7 w 57"/>
                  <a:gd name="T1" fmla="*/ 0 h 85"/>
                  <a:gd name="T2" fmla="*/ 10 w 57"/>
                  <a:gd name="T3" fmla="*/ 2 h 85"/>
                  <a:gd name="T4" fmla="*/ 12 w 57"/>
                  <a:gd name="T5" fmla="*/ 7 h 85"/>
                  <a:gd name="T6" fmla="*/ 14 w 57"/>
                  <a:gd name="T7" fmla="*/ 9 h 85"/>
                  <a:gd name="T8" fmla="*/ 12 w 57"/>
                  <a:gd name="T9" fmla="*/ 14 h 85"/>
                  <a:gd name="T10" fmla="*/ 7 w 57"/>
                  <a:gd name="T11" fmla="*/ 16 h 85"/>
                  <a:gd name="T12" fmla="*/ 5 w 57"/>
                  <a:gd name="T13" fmla="*/ 21 h 85"/>
                  <a:gd name="T14" fmla="*/ 2 w 57"/>
                  <a:gd name="T15" fmla="*/ 16 h 85"/>
                  <a:gd name="T16" fmla="*/ 0 w 57"/>
                  <a:gd name="T17" fmla="*/ 9 h 85"/>
                  <a:gd name="T18" fmla="*/ 2 w 57"/>
                  <a:gd name="T19" fmla="*/ 4 h 85"/>
                  <a:gd name="T20" fmla="*/ 7 w 57"/>
                  <a:gd name="T21" fmla="*/ 0 h 8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" h="85">
                    <a:moveTo>
                      <a:pt x="29" y="0"/>
                    </a:moveTo>
                    <a:lnTo>
                      <a:pt x="39" y="10"/>
                    </a:lnTo>
                    <a:lnTo>
                      <a:pt x="47" y="28"/>
                    </a:lnTo>
                    <a:lnTo>
                      <a:pt x="57" y="38"/>
                    </a:lnTo>
                    <a:lnTo>
                      <a:pt x="47" y="57"/>
                    </a:lnTo>
                    <a:lnTo>
                      <a:pt x="29" y="66"/>
                    </a:lnTo>
                    <a:lnTo>
                      <a:pt x="19" y="85"/>
                    </a:lnTo>
                    <a:lnTo>
                      <a:pt x="10" y="66"/>
                    </a:lnTo>
                    <a:lnTo>
                      <a:pt x="0" y="38"/>
                    </a:lnTo>
                    <a:lnTo>
                      <a:pt x="10" y="18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A31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Freeform 82">
                <a:extLst>
                  <a:ext uri="{FF2B5EF4-FFF2-40B4-BE49-F238E27FC236}">
                    <a16:creationId xmlns:a16="http://schemas.microsoft.com/office/drawing/2014/main" id="{76127887-6195-45BF-AB12-70F8E6ABCE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1" y="604"/>
                <a:ext cx="17" cy="11"/>
              </a:xfrm>
              <a:custGeom>
                <a:avLst/>
                <a:gdLst>
                  <a:gd name="T0" fmla="*/ 17 w 67"/>
                  <a:gd name="T1" fmla="*/ 0 h 47"/>
                  <a:gd name="T2" fmla="*/ 17 w 67"/>
                  <a:gd name="T3" fmla="*/ 7 h 47"/>
                  <a:gd name="T4" fmla="*/ 14 w 67"/>
                  <a:gd name="T5" fmla="*/ 9 h 47"/>
                  <a:gd name="T6" fmla="*/ 12 w 67"/>
                  <a:gd name="T7" fmla="*/ 9 h 47"/>
                  <a:gd name="T8" fmla="*/ 0 w 67"/>
                  <a:gd name="T9" fmla="*/ 11 h 47"/>
                  <a:gd name="T10" fmla="*/ 7 w 67"/>
                  <a:gd name="T11" fmla="*/ 4 h 47"/>
                  <a:gd name="T12" fmla="*/ 12 w 67"/>
                  <a:gd name="T13" fmla="*/ 2 h 47"/>
                  <a:gd name="T14" fmla="*/ 17 w 67"/>
                  <a:gd name="T15" fmla="*/ 0 h 4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7" h="47">
                    <a:moveTo>
                      <a:pt x="67" y="0"/>
                    </a:moveTo>
                    <a:lnTo>
                      <a:pt x="67" y="28"/>
                    </a:lnTo>
                    <a:lnTo>
                      <a:pt x="57" y="38"/>
                    </a:lnTo>
                    <a:lnTo>
                      <a:pt x="47" y="38"/>
                    </a:lnTo>
                    <a:lnTo>
                      <a:pt x="0" y="47"/>
                    </a:lnTo>
                    <a:lnTo>
                      <a:pt x="28" y="19"/>
                    </a:lnTo>
                    <a:lnTo>
                      <a:pt x="47" y="9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Freeform 83">
                <a:extLst>
                  <a:ext uri="{FF2B5EF4-FFF2-40B4-BE49-F238E27FC236}">
                    <a16:creationId xmlns:a16="http://schemas.microsoft.com/office/drawing/2014/main" id="{A2F5276A-DB80-4EB2-A487-DFACBEC191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0" y="573"/>
                <a:ext cx="19" cy="26"/>
              </a:xfrm>
              <a:custGeom>
                <a:avLst/>
                <a:gdLst>
                  <a:gd name="T0" fmla="*/ 19 w 76"/>
                  <a:gd name="T1" fmla="*/ 0 h 104"/>
                  <a:gd name="T2" fmla="*/ 17 w 76"/>
                  <a:gd name="T3" fmla="*/ 17 h 104"/>
                  <a:gd name="T4" fmla="*/ 14 w 76"/>
                  <a:gd name="T5" fmla="*/ 21 h 104"/>
                  <a:gd name="T6" fmla="*/ 10 w 76"/>
                  <a:gd name="T7" fmla="*/ 26 h 104"/>
                  <a:gd name="T8" fmla="*/ 7 w 76"/>
                  <a:gd name="T9" fmla="*/ 21 h 104"/>
                  <a:gd name="T10" fmla="*/ 5 w 76"/>
                  <a:gd name="T11" fmla="*/ 17 h 104"/>
                  <a:gd name="T12" fmla="*/ 0 w 76"/>
                  <a:gd name="T13" fmla="*/ 14 h 104"/>
                  <a:gd name="T14" fmla="*/ 0 w 76"/>
                  <a:gd name="T15" fmla="*/ 7 h 104"/>
                  <a:gd name="T16" fmla="*/ 19 w 76"/>
                  <a:gd name="T17" fmla="*/ 0 h 10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6" h="104">
                    <a:moveTo>
                      <a:pt x="76" y="0"/>
                    </a:moveTo>
                    <a:lnTo>
                      <a:pt x="66" y="67"/>
                    </a:lnTo>
                    <a:lnTo>
                      <a:pt x="57" y="85"/>
                    </a:lnTo>
                    <a:lnTo>
                      <a:pt x="38" y="104"/>
                    </a:lnTo>
                    <a:lnTo>
                      <a:pt x="29" y="85"/>
                    </a:lnTo>
                    <a:lnTo>
                      <a:pt x="19" y="67"/>
                    </a:lnTo>
                    <a:lnTo>
                      <a:pt x="0" y="57"/>
                    </a:lnTo>
                    <a:lnTo>
                      <a:pt x="0" y="28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Freeform 84">
                <a:extLst>
                  <a:ext uri="{FF2B5EF4-FFF2-40B4-BE49-F238E27FC236}">
                    <a16:creationId xmlns:a16="http://schemas.microsoft.com/office/drawing/2014/main" id="{D462F9A8-F3FF-411C-ADD4-86E6545341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2" y="566"/>
                <a:ext cx="24" cy="52"/>
              </a:xfrm>
              <a:custGeom>
                <a:avLst/>
                <a:gdLst>
                  <a:gd name="T0" fmla="*/ 17 w 95"/>
                  <a:gd name="T1" fmla="*/ 14 h 207"/>
                  <a:gd name="T2" fmla="*/ 17 w 95"/>
                  <a:gd name="T3" fmla="*/ 5 h 207"/>
                  <a:gd name="T4" fmla="*/ 19 w 95"/>
                  <a:gd name="T5" fmla="*/ 2 h 207"/>
                  <a:gd name="T6" fmla="*/ 24 w 95"/>
                  <a:gd name="T7" fmla="*/ 0 h 207"/>
                  <a:gd name="T8" fmla="*/ 21 w 95"/>
                  <a:gd name="T9" fmla="*/ 14 h 207"/>
                  <a:gd name="T10" fmla="*/ 17 w 95"/>
                  <a:gd name="T11" fmla="*/ 28 h 207"/>
                  <a:gd name="T12" fmla="*/ 10 w 95"/>
                  <a:gd name="T13" fmla="*/ 40 h 207"/>
                  <a:gd name="T14" fmla="*/ 3 w 95"/>
                  <a:gd name="T15" fmla="*/ 52 h 207"/>
                  <a:gd name="T16" fmla="*/ 0 w 95"/>
                  <a:gd name="T17" fmla="*/ 52 h 207"/>
                  <a:gd name="T18" fmla="*/ 17 w 95"/>
                  <a:gd name="T19" fmla="*/ 14 h 20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5" h="207">
                    <a:moveTo>
                      <a:pt x="66" y="56"/>
                    </a:moveTo>
                    <a:lnTo>
                      <a:pt x="66" y="19"/>
                    </a:lnTo>
                    <a:lnTo>
                      <a:pt x="76" y="9"/>
                    </a:lnTo>
                    <a:lnTo>
                      <a:pt x="95" y="0"/>
                    </a:lnTo>
                    <a:lnTo>
                      <a:pt x="85" y="56"/>
                    </a:lnTo>
                    <a:lnTo>
                      <a:pt x="66" y="113"/>
                    </a:lnTo>
                    <a:lnTo>
                      <a:pt x="38" y="160"/>
                    </a:lnTo>
                    <a:lnTo>
                      <a:pt x="10" y="207"/>
                    </a:lnTo>
                    <a:lnTo>
                      <a:pt x="0" y="207"/>
                    </a:lnTo>
                    <a:lnTo>
                      <a:pt x="66" y="56"/>
                    </a:lnTo>
                    <a:close/>
                  </a:path>
                </a:pathLst>
              </a:custGeom>
              <a:solidFill>
                <a:srgbClr val="033E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Freeform 85">
                <a:extLst>
                  <a:ext uri="{FF2B5EF4-FFF2-40B4-BE49-F238E27FC236}">
                    <a16:creationId xmlns:a16="http://schemas.microsoft.com/office/drawing/2014/main" id="{1E0D09C4-2475-43EF-9904-9C3887692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2" y="538"/>
                <a:ext cx="123" cy="134"/>
              </a:xfrm>
              <a:custGeom>
                <a:avLst/>
                <a:gdLst>
                  <a:gd name="T0" fmla="*/ 17 w 491"/>
                  <a:gd name="T1" fmla="*/ 73 h 537"/>
                  <a:gd name="T2" fmla="*/ 24 w 491"/>
                  <a:gd name="T3" fmla="*/ 78 h 537"/>
                  <a:gd name="T4" fmla="*/ 31 w 491"/>
                  <a:gd name="T5" fmla="*/ 85 h 537"/>
                  <a:gd name="T6" fmla="*/ 38 w 491"/>
                  <a:gd name="T7" fmla="*/ 92 h 537"/>
                  <a:gd name="T8" fmla="*/ 45 w 491"/>
                  <a:gd name="T9" fmla="*/ 96 h 537"/>
                  <a:gd name="T10" fmla="*/ 47 w 491"/>
                  <a:gd name="T11" fmla="*/ 92 h 537"/>
                  <a:gd name="T12" fmla="*/ 40 w 491"/>
                  <a:gd name="T13" fmla="*/ 85 h 537"/>
                  <a:gd name="T14" fmla="*/ 31 w 491"/>
                  <a:gd name="T15" fmla="*/ 78 h 537"/>
                  <a:gd name="T16" fmla="*/ 21 w 491"/>
                  <a:gd name="T17" fmla="*/ 71 h 537"/>
                  <a:gd name="T18" fmla="*/ 19 w 491"/>
                  <a:gd name="T19" fmla="*/ 66 h 537"/>
                  <a:gd name="T20" fmla="*/ 28 w 491"/>
                  <a:gd name="T21" fmla="*/ 71 h 537"/>
                  <a:gd name="T22" fmla="*/ 33 w 491"/>
                  <a:gd name="T23" fmla="*/ 73 h 537"/>
                  <a:gd name="T24" fmla="*/ 38 w 491"/>
                  <a:gd name="T25" fmla="*/ 71 h 537"/>
                  <a:gd name="T26" fmla="*/ 33 w 491"/>
                  <a:gd name="T27" fmla="*/ 66 h 537"/>
                  <a:gd name="T28" fmla="*/ 28 w 491"/>
                  <a:gd name="T29" fmla="*/ 64 h 537"/>
                  <a:gd name="T30" fmla="*/ 24 w 491"/>
                  <a:gd name="T31" fmla="*/ 61 h 537"/>
                  <a:gd name="T32" fmla="*/ 24 w 491"/>
                  <a:gd name="T33" fmla="*/ 56 h 537"/>
                  <a:gd name="T34" fmla="*/ 24 w 491"/>
                  <a:gd name="T35" fmla="*/ 54 h 537"/>
                  <a:gd name="T36" fmla="*/ 28 w 491"/>
                  <a:gd name="T37" fmla="*/ 47 h 537"/>
                  <a:gd name="T38" fmla="*/ 31 w 491"/>
                  <a:gd name="T39" fmla="*/ 38 h 537"/>
                  <a:gd name="T40" fmla="*/ 36 w 491"/>
                  <a:gd name="T41" fmla="*/ 21 h 537"/>
                  <a:gd name="T42" fmla="*/ 71 w 491"/>
                  <a:gd name="T43" fmla="*/ 0 h 537"/>
                  <a:gd name="T44" fmla="*/ 80 w 491"/>
                  <a:gd name="T45" fmla="*/ 2 h 537"/>
                  <a:gd name="T46" fmla="*/ 90 w 491"/>
                  <a:gd name="T47" fmla="*/ 4 h 537"/>
                  <a:gd name="T48" fmla="*/ 109 w 491"/>
                  <a:gd name="T49" fmla="*/ 2 h 537"/>
                  <a:gd name="T50" fmla="*/ 116 w 491"/>
                  <a:gd name="T51" fmla="*/ 30 h 537"/>
                  <a:gd name="T52" fmla="*/ 120 w 491"/>
                  <a:gd name="T53" fmla="*/ 59 h 537"/>
                  <a:gd name="T54" fmla="*/ 123 w 491"/>
                  <a:gd name="T55" fmla="*/ 87 h 537"/>
                  <a:gd name="T56" fmla="*/ 123 w 491"/>
                  <a:gd name="T57" fmla="*/ 115 h 537"/>
                  <a:gd name="T58" fmla="*/ 111 w 491"/>
                  <a:gd name="T59" fmla="*/ 122 h 537"/>
                  <a:gd name="T60" fmla="*/ 99 w 491"/>
                  <a:gd name="T61" fmla="*/ 127 h 537"/>
                  <a:gd name="T62" fmla="*/ 73 w 491"/>
                  <a:gd name="T63" fmla="*/ 134 h 537"/>
                  <a:gd name="T64" fmla="*/ 47 w 491"/>
                  <a:gd name="T65" fmla="*/ 134 h 537"/>
                  <a:gd name="T66" fmla="*/ 19 w 491"/>
                  <a:gd name="T67" fmla="*/ 134 h 537"/>
                  <a:gd name="T68" fmla="*/ 21 w 491"/>
                  <a:gd name="T69" fmla="*/ 122 h 537"/>
                  <a:gd name="T70" fmla="*/ 21 w 491"/>
                  <a:gd name="T71" fmla="*/ 111 h 537"/>
                  <a:gd name="T72" fmla="*/ 19 w 491"/>
                  <a:gd name="T73" fmla="*/ 101 h 537"/>
                  <a:gd name="T74" fmla="*/ 17 w 491"/>
                  <a:gd name="T75" fmla="*/ 92 h 537"/>
                  <a:gd name="T76" fmla="*/ 3 w 491"/>
                  <a:gd name="T77" fmla="*/ 94 h 537"/>
                  <a:gd name="T78" fmla="*/ 0 w 491"/>
                  <a:gd name="T79" fmla="*/ 92 h 537"/>
                  <a:gd name="T80" fmla="*/ 3 w 491"/>
                  <a:gd name="T81" fmla="*/ 90 h 537"/>
                  <a:gd name="T82" fmla="*/ 7 w 491"/>
                  <a:gd name="T83" fmla="*/ 90 h 537"/>
                  <a:gd name="T84" fmla="*/ 10 w 491"/>
                  <a:gd name="T85" fmla="*/ 85 h 537"/>
                  <a:gd name="T86" fmla="*/ 12 w 491"/>
                  <a:gd name="T87" fmla="*/ 78 h 537"/>
                  <a:gd name="T88" fmla="*/ 17 w 491"/>
                  <a:gd name="T89" fmla="*/ 73 h 53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91" h="537">
                    <a:moveTo>
                      <a:pt x="66" y="292"/>
                    </a:moveTo>
                    <a:lnTo>
                      <a:pt x="95" y="311"/>
                    </a:lnTo>
                    <a:lnTo>
                      <a:pt x="123" y="339"/>
                    </a:lnTo>
                    <a:lnTo>
                      <a:pt x="151" y="368"/>
                    </a:lnTo>
                    <a:lnTo>
                      <a:pt x="180" y="386"/>
                    </a:lnTo>
                    <a:lnTo>
                      <a:pt x="189" y="368"/>
                    </a:lnTo>
                    <a:lnTo>
                      <a:pt x="160" y="339"/>
                    </a:lnTo>
                    <a:lnTo>
                      <a:pt x="123" y="311"/>
                    </a:lnTo>
                    <a:lnTo>
                      <a:pt x="85" y="283"/>
                    </a:lnTo>
                    <a:lnTo>
                      <a:pt x="76" y="264"/>
                    </a:lnTo>
                    <a:lnTo>
                      <a:pt x="113" y="283"/>
                    </a:lnTo>
                    <a:lnTo>
                      <a:pt x="132" y="292"/>
                    </a:lnTo>
                    <a:lnTo>
                      <a:pt x="151" y="283"/>
                    </a:lnTo>
                    <a:lnTo>
                      <a:pt x="132" y="264"/>
                    </a:lnTo>
                    <a:lnTo>
                      <a:pt x="113" y="255"/>
                    </a:lnTo>
                    <a:lnTo>
                      <a:pt x="95" y="245"/>
                    </a:lnTo>
                    <a:lnTo>
                      <a:pt x="95" y="226"/>
                    </a:lnTo>
                    <a:lnTo>
                      <a:pt x="95" y="216"/>
                    </a:lnTo>
                    <a:lnTo>
                      <a:pt x="113" y="189"/>
                    </a:lnTo>
                    <a:lnTo>
                      <a:pt x="123" y="151"/>
                    </a:lnTo>
                    <a:lnTo>
                      <a:pt x="142" y="85"/>
                    </a:lnTo>
                    <a:lnTo>
                      <a:pt x="283" y="0"/>
                    </a:lnTo>
                    <a:lnTo>
                      <a:pt x="321" y="9"/>
                    </a:lnTo>
                    <a:lnTo>
                      <a:pt x="358" y="18"/>
                    </a:lnTo>
                    <a:lnTo>
                      <a:pt x="434" y="9"/>
                    </a:lnTo>
                    <a:lnTo>
                      <a:pt x="462" y="122"/>
                    </a:lnTo>
                    <a:lnTo>
                      <a:pt x="481" y="236"/>
                    </a:lnTo>
                    <a:lnTo>
                      <a:pt x="491" y="349"/>
                    </a:lnTo>
                    <a:lnTo>
                      <a:pt x="491" y="462"/>
                    </a:lnTo>
                    <a:lnTo>
                      <a:pt x="444" y="490"/>
                    </a:lnTo>
                    <a:lnTo>
                      <a:pt x="397" y="509"/>
                    </a:lnTo>
                    <a:lnTo>
                      <a:pt x="293" y="537"/>
                    </a:lnTo>
                    <a:lnTo>
                      <a:pt x="189" y="537"/>
                    </a:lnTo>
                    <a:lnTo>
                      <a:pt x="76" y="537"/>
                    </a:lnTo>
                    <a:lnTo>
                      <a:pt x="85" y="490"/>
                    </a:lnTo>
                    <a:lnTo>
                      <a:pt x="85" y="443"/>
                    </a:lnTo>
                    <a:lnTo>
                      <a:pt x="76" y="406"/>
                    </a:lnTo>
                    <a:lnTo>
                      <a:pt x="66" y="368"/>
                    </a:lnTo>
                    <a:lnTo>
                      <a:pt x="10" y="377"/>
                    </a:lnTo>
                    <a:lnTo>
                      <a:pt x="0" y="368"/>
                    </a:lnTo>
                    <a:lnTo>
                      <a:pt x="10" y="359"/>
                    </a:lnTo>
                    <a:lnTo>
                      <a:pt x="29" y="359"/>
                    </a:lnTo>
                    <a:lnTo>
                      <a:pt x="38" y="339"/>
                    </a:lnTo>
                    <a:lnTo>
                      <a:pt x="47" y="311"/>
                    </a:lnTo>
                    <a:lnTo>
                      <a:pt x="66" y="292"/>
                    </a:lnTo>
                    <a:close/>
                  </a:path>
                </a:pathLst>
              </a:custGeom>
              <a:solidFill>
                <a:srgbClr val="033E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Freeform 86">
                <a:extLst>
                  <a:ext uri="{FF2B5EF4-FFF2-40B4-BE49-F238E27FC236}">
                    <a16:creationId xmlns:a16="http://schemas.microsoft.com/office/drawing/2014/main" id="{7100A28E-7511-49BB-AC46-143DA5681B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3" y="358"/>
                <a:ext cx="26" cy="43"/>
              </a:xfrm>
              <a:custGeom>
                <a:avLst/>
                <a:gdLst>
                  <a:gd name="T0" fmla="*/ 0 w 104"/>
                  <a:gd name="T1" fmla="*/ 0 h 170"/>
                  <a:gd name="T2" fmla="*/ 3 w 104"/>
                  <a:gd name="T3" fmla="*/ 0 h 170"/>
                  <a:gd name="T4" fmla="*/ 5 w 104"/>
                  <a:gd name="T5" fmla="*/ 0 h 170"/>
                  <a:gd name="T6" fmla="*/ 5 w 104"/>
                  <a:gd name="T7" fmla="*/ 5 h 170"/>
                  <a:gd name="T8" fmla="*/ 24 w 104"/>
                  <a:gd name="T9" fmla="*/ 22 h 170"/>
                  <a:gd name="T10" fmla="*/ 26 w 104"/>
                  <a:gd name="T11" fmla="*/ 22 h 170"/>
                  <a:gd name="T12" fmla="*/ 26 w 104"/>
                  <a:gd name="T13" fmla="*/ 29 h 170"/>
                  <a:gd name="T14" fmla="*/ 24 w 104"/>
                  <a:gd name="T15" fmla="*/ 36 h 170"/>
                  <a:gd name="T16" fmla="*/ 12 w 104"/>
                  <a:gd name="T17" fmla="*/ 43 h 170"/>
                  <a:gd name="T18" fmla="*/ 7 w 104"/>
                  <a:gd name="T19" fmla="*/ 43 h 170"/>
                  <a:gd name="T20" fmla="*/ 5 w 104"/>
                  <a:gd name="T21" fmla="*/ 40 h 170"/>
                  <a:gd name="T22" fmla="*/ 14 w 104"/>
                  <a:gd name="T23" fmla="*/ 36 h 170"/>
                  <a:gd name="T24" fmla="*/ 17 w 104"/>
                  <a:gd name="T25" fmla="*/ 31 h 170"/>
                  <a:gd name="T26" fmla="*/ 21 w 104"/>
                  <a:gd name="T27" fmla="*/ 29 h 170"/>
                  <a:gd name="T28" fmla="*/ 14 w 104"/>
                  <a:gd name="T29" fmla="*/ 22 h 170"/>
                  <a:gd name="T30" fmla="*/ 7 w 104"/>
                  <a:gd name="T31" fmla="*/ 14 h 170"/>
                  <a:gd name="T32" fmla="*/ 3 w 104"/>
                  <a:gd name="T33" fmla="*/ 7 h 170"/>
                  <a:gd name="T34" fmla="*/ 0 w 104"/>
                  <a:gd name="T35" fmla="*/ 5 h 170"/>
                  <a:gd name="T36" fmla="*/ 0 w 104"/>
                  <a:gd name="T37" fmla="*/ 0 h 17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04" h="170">
                    <a:moveTo>
                      <a:pt x="0" y="0"/>
                    </a:moveTo>
                    <a:lnTo>
                      <a:pt x="10" y="0"/>
                    </a:lnTo>
                    <a:lnTo>
                      <a:pt x="20" y="0"/>
                    </a:lnTo>
                    <a:lnTo>
                      <a:pt x="20" y="19"/>
                    </a:lnTo>
                    <a:lnTo>
                      <a:pt x="94" y="85"/>
                    </a:lnTo>
                    <a:lnTo>
                      <a:pt x="104" y="85"/>
                    </a:lnTo>
                    <a:lnTo>
                      <a:pt x="104" y="113"/>
                    </a:lnTo>
                    <a:lnTo>
                      <a:pt x="94" y="142"/>
                    </a:lnTo>
                    <a:lnTo>
                      <a:pt x="47" y="170"/>
                    </a:lnTo>
                    <a:lnTo>
                      <a:pt x="28" y="170"/>
                    </a:lnTo>
                    <a:lnTo>
                      <a:pt x="20" y="160"/>
                    </a:lnTo>
                    <a:lnTo>
                      <a:pt x="57" y="142"/>
                    </a:lnTo>
                    <a:lnTo>
                      <a:pt x="67" y="123"/>
                    </a:lnTo>
                    <a:lnTo>
                      <a:pt x="85" y="113"/>
                    </a:lnTo>
                    <a:lnTo>
                      <a:pt x="57" y="85"/>
                    </a:lnTo>
                    <a:lnTo>
                      <a:pt x="28" y="57"/>
                    </a:lnTo>
                    <a:lnTo>
                      <a:pt x="10" y="29"/>
                    </a:lnTo>
                    <a:lnTo>
                      <a:pt x="0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Freeform 87">
                <a:extLst>
                  <a:ext uri="{FF2B5EF4-FFF2-40B4-BE49-F238E27FC236}">
                    <a16:creationId xmlns:a16="http://schemas.microsoft.com/office/drawing/2014/main" id="{E613E704-BB3E-4DB2-9984-AD9DFA72CE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2" y="523"/>
                <a:ext cx="26" cy="12"/>
              </a:xfrm>
              <a:custGeom>
                <a:avLst/>
                <a:gdLst>
                  <a:gd name="T0" fmla="*/ 9 w 103"/>
                  <a:gd name="T1" fmla="*/ 0 h 47"/>
                  <a:gd name="T2" fmla="*/ 24 w 103"/>
                  <a:gd name="T3" fmla="*/ 0 h 47"/>
                  <a:gd name="T4" fmla="*/ 26 w 103"/>
                  <a:gd name="T5" fmla="*/ 5 h 47"/>
                  <a:gd name="T6" fmla="*/ 24 w 103"/>
                  <a:gd name="T7" fmla="*/ 7 h 47"/>
                  <a:gd name="T8" fmla="*/ 19 w 103"/>
                  <a:gd name="T9" fmla="*/ 9 h 47"/>
                  <a:gd name="T10" fmla="*/ 7 w 103"/>
                  <a:gd name="T11" fmla="*/ 12 h 47"/>
                  <a:gd name="T12" fmla="*/ 2 w 103"/>
                  <a:gd name="T13" fmla="*/ 12 h 47"/>
                  <a:gd name="T14" fmla="*/ 2 w 103"/>
                  <a:gd name="T15" fmla="*/ 9 h 47"/>
                  <a:gd name="T16" fmla="*/ 0 w 103"/>
                  <a:gd name="T17" fmla="*/ 7 h 47"/>
                  <a:gd name="T18" fmla="*/ 5 w 103"/>
                  <a:gd name="T19" fmla="*/ 5 h 47"/>
                  <a:gd name="T20" fmla="*/ 9 w 103"/>
                  <a:gd name="T21" fmla="*/ 0 h 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3" h="47">
                    <a:moveTo>
                      <a:pt x="37" y="0"/>
                    </a:moveTo>
                    <a:lnTo>
                      <a:pt x="94" y="0"/>
                    </a:lnTo>
                    <a:lnTo>
                      <a:pt x="103" y="18"/>
                    </a:lnTo>
                    <a:lnTo>
                      <a:pt x="94" y="27"/>
                    </a:lnTo>
                    <a:lnTo>
                      <a:pt x="76" y="37"/>
                    </a:lnTo>
                    <a:lnTo>
                      <a:pt x="29" y="47"/>
                    </a:lnTo>
                    <a:lnTo>
                      <a:pt x="9" y="47"/>
                    </a:lnTo>
                    <a:lnTo>
                      <a:pt x="9" y="37"/>
                    </a:lnTo>
                    <a:lnTo>
                      <a:pt x="0" y="27"/>
                    </a:lnTo>
                    <a:lnTo>
                      <a:pt x="19" y="18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Freeform 88">
                <a:extLst>
                  <a:ext uri="{FF2B5EF4-FFF2-40B4-BE49-F238E27FC236}">
                    <a16:creationId xmlns:a16="http://schemas.microsoft.com/office/drawing/2014/main" id="{E496097A-0968-4974-B640-FD79B6941A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9" y="462"/>
                <a:ext cx="43" cy="54"/>
              </a:xfrm>
              <a:custGeom>
                <a:avLst/>
                <a:gdLst>
                  <a:gd name="T0" fmla="*/ 36 w 170"/>
                  <a:gd name="T1" fmla="*/ 0 h 217"/>
                  <a:gd name="T2" fmla="*/ 38 w 170"/>
                  <a:gd name="T3" fmla="*/ 7 h 217"/>
                  <a:gd name="T4" fmla="*/ 40 w 170"/>
                  <a:gd name="T5" fmla="*/ 14 h 217"/>
                  <a:gd name="T6" fmla="*/ 40 w 170"/>
                  <a:gd name="T7" fmla="*/ 24 h 217"/>
                  <a:gd name="T8" fmla="*/ 43 w 170"/>
                  <a:gd name="T9" fmla="*/ 31 h 217"/>
                  <a:gd name="T10" fmla="*/ 22 w 170"/>
                  <a:gd name="T11" fmla="*/ 45 h 217"/>
                  <a:gd name="T12" fmla="*/ 12 w 170"/>
                  <a:gd name="T13" fmla="*/ 52 h 217"/>
                  <a:gd name="T14" fmla="*/ 0 w 170"/>
                  <a:gd name="T15" fmla="*/ 54 h 217"/>
                  <a:gd name="T16" fmla="*/ 22 w 170"/>
                  <a:gd name="T17" fmla="*/ 28 h 217"/>
                  <a:gd name="T18" fmla="*/ 31 w 170"/>
                  <a:gd name="T19" fmla="*/ 14 h 217"/>
                  <a:gd name="T20" fmla="*/ 36 w 170"/>
                  <a:gd name="T21" fmla="*/ 0 h 2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70" h="217">
                    <a:moveTo>
                      <a:pt x="141" y="0"/>
                    </a:moveTo>
                    <a:lnTo>
                      <a:pt x="151" y="29"/>
                    </a:lnTo>
                    <a:lnTo>
                      <a:pt x="160" y="56"/>
                    </a:lnTo>
                    <a:lnTo>
                      <a:pt x="160" y="95"/>
                    </a:lnTo>
                    <a:lnTo>
                      <a:pt x="170" y="123"/>
                    </a:lnTo>
                    <a:lnTo>
                      <a:pt x="85" y="179"/>
                    </a:lnTo>
                    <a:lnTo>
                      <a:pt x="47" y="207"/>
                    </a:lnTo>
                    <a:lnTo>
                      <a:pt x="0" y="217"/>
                    </a:lnTo>
                    <a:lnTo>
                      <a:pt x="85" y="113"/>
                    </a:lnTo>
                    <a:lnTo>
                      <a:pt x="123" y="56"/>
                    </a:lnTo>
                    <a:lnTo>
                      <a:pt x="141" y="0"/>
                    </a:lnTo>
                    <a:close/>
                  </a:path>
                </a:pathLst>
              </a:custGeom>
              <a:solidFill>
                <a:srgbClr val="CD87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Freeform 89">
                <a:extLst>
                  <a:ext uri="{FF2B5EF4-FFF2-40B4-BE49-F238E27FC236}">
                    <a16:creationId xmlns:a16="http://schemas.microsoft.com/office/drawing/2014/main" id="{E47F249D-D08A-4051-9EC6-AA1527CA5D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0" y="370"/>
                <a:ext cx="16" cy="36"/>
              </a:xfrm>
              <a:custGeom>
                <a:avLst/>
                <a:gdLst>
                  <a:gd name="T0" fmla="*/ 7 w 65"/>
                  <a:gd name="T1" fmla="*/ 0 h 141"/>
                  <a:gd name="T2" fmla="*/ 12 w 65"/>
                  <a:gd name="T3" fmla="*/ 2 h 141"/>
                  <a:gd name="T4" fmla="*/ 14 w 65"/>
                  <a:gd name="T5" fmla="*/ 7 h 141"/>
                  <a:gd name="T6" fmla="*/ 16 w 65"/>
                  <a:gd name="T7" fmla="*/ 14 h 141"/>
                  <a:gd name="T8" fmla="*/ 16 w 65"/>
                  <a:gd name="T9" fmla="*/ 21 h 141"/>
                  <a:gd name="T10" fmla="*/ 16 w 65"/>
                  <a:gd name="T11" fmla="*/ 27 h 141"/>
                  <a:gd name="T12" fmla="*/ 12 w 65"/>
                  <a:gd name="T13" fmla="*/ 36 h 141"/>
                  <a:gd name="T14" fmla="*/ 0 w 65"/>
                  <a:gd name="T15" fmla="*/ 5 h 141"/>
                  <a:gd name="T16" fmla="*/ 0 w 65"/>
                  <a:gd name="T17" fmla="*/ 2 h 141"/>
                  <a:gd name="T18" fmla="*/ 2 w 65"/>
                  <a:gd name="T19" fmla="*/ 2 h 141"/>
                  <a:gd name="T20" fmla="*/ 7 w 65"/>
                  <a:gd name="T21" fmla="*/ 2 h 141"/>
                  <a:gd name="T22" fmla="*/ 7 w 65"/>
                  <a:gd name="T23" fmla="*/ 0 h 14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5" h="141">
                    <a:moveTo>
                      <a:pt x="28" y="0"/>
                    </a:moveTo>
                    <a:lnTo>
                      <a:pt x="47" y="9"/>
                    </a:lnTo>
                    <a:lnTo>
                      <a:pt x="56" y="28"/>
                    </a:lnTo>
                    <a:lnTo>
                      <a:pt x="65" y="56"/>
                    </a:lnTo>
                    <a:lnTo>
                      <a:pt x="65" y="84"/>
                    </a:lnTo>
                    <a:lnTo>
                      <a:pt x="65" y="104"/>
                    </a:lnTo>
                    <a:lnTo>
                      <a:pt x="47" y="141"/>
                    </a:lnTo>
                    <a:lnTo>
                      <a:pt x="0" y="18"/>
                    </a:lnTo>
                    <a:lnTo>
                      <a:pt x="0" y="9"/>
                    </a:lnTo>
                    <a:lnTo>
                      <a:pt x="9" y="9"/>
                    </a:lnTo>
                    <a:lnTo>
                      <a:pt x="28" y="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CD87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90">
              <a:extLst>
                <a:ext uri="{FF2B5EF4-FFF2-40B4-BE49-F238E27FC236}">
                  <a16:creationId xmlns:a16="http://schemas.microsoft.com/office/drawing/2014/main" id="{30C2F522-6462-4363-9AB3-92A11ACDB2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32" y="192"/>
              <a:ext cx="422" cy="344"/>
              <a:chOff x="192" y="1728"/>
              <a:chExt cx="422" cy="344"/>
            </a:xfrm>
          </p:grpSpPr>
          <p:sp>
            <p:nvSpPr>
              <p:cNvPr id="10" name="Freeform 91">
                <a:extLst>
                  <a:ext uri="{FF2B5EF4-FFF2-40B4-BE49-F238E27FC236}">
                    <a16:creationId xmlns:a16="http://schemas.microsoft.com/office/drawing/2014/main" id="{36EC7396-EBCC-428E-B66C-DEB733A864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" y="1745"/>
                <a:ext cx="153" cy="165"/>
              </a:xfrm>
              <a:custGeom>
                <a:avLst/>
                <a:gdLst>
                  <a:gd name="T0" fmla="*/ 89 w 613"/>
                  <a:gd name="T1" fmla="*/ 0 h 660"/>
                  <a:gd name="T2" fmla="*/ 123 w 613"/>
                  <a:gd name="T3" fmla="*/ 3 h 660"/>
                  <a:gd name="T4" fmla="*/ 137 w 613"/>
                  <a:gd name="T5" fmla="*/ 12 h 660"/>
                  <a:gd name="T6" fmla="*/ 137 w 613"/>
                  <a:gd name="T7" fmla="*/ 19 h 660"/>
                  <a:gd name="T8" fmla="*/ 130 w 613"/>
                  <a:gd name="T9" fmla="*/ 33 h 660"/>
                  <a:gd name="T10" fmla="*/ 108 w 613"/>
                  <a:gd name="T11" fmla="*/ 38 h 660"/>
                  <a:gd name="T12" fmla="*/ 101 w 613"/>
                  <a:gd name="T13" fmla="*/ 33 h 660"/>
                  <a:gd name="T14" fmla="*/ 97 w 613"/>
                  <a:gd name="T15" fmla="*/ 26 h 660"/>
                  <a:gd name="T16" fmla="*/ 99 w 613"/>
                  <a:gd name="T17" fmla="*/ 17 h 660"/>
                  <a:gd name="T18" fmla="*/ 106 w 613"/>
                  <a:gd name="T19" fmla="*/ 3 h 660"/>
                  <a:gd name="T20" fmla="*/ 78 w 613"/>
                  <a:gd name="T21" fmla="*/ 9 h 660"/>
                  <a:gd name="T22" fmla="*/ 42 w 613"/>
                  <a:gd name="T23" fmla="*/ 31 h 660"/>
                  <a:gd name="T24" fmla="*/ 35 w 613"/>
                  <a:gd name="T25" fmla="*/ 43 h 660"/>
                  <a:gd name="T26" fmla="*/ 45 w 613"/>
                  <a:gd name="T27" fmla="*/ 66 h 660"/>
                  <a:gd name="T28" fmla="*/ 68 w 613"/>
                  <a:gd name="T29" fmla="*/ 85 h 660"/>
                  <a:gd name="T30" fmla="*/ 125 w 613"/>
                  <a:gd name="T31" fmla="*/ 90 h 660"/>
                  <a:gd name="T32" fmla="*/ 151 w 613"/>
                  <a:gd name="T33" fmla="*/ 111 h 660"/>
                  <a:gd name="T34" fmla="*/ 153 w 613"/>
                  <a:gd name="T35" fmla="*/ 127 h 660"/>
                  <a:gd name="T36" fmla="*/ 130 w 613"/>
                  <a:gd name="T37" fmla="*/ 153 h 660"/>
                  <a:gd name="T38" fmla="*/ 101 w 613"/>
                  <a:gd name="T39" fmla="*/ 165 h 660"/>
                  <a:gd name="T40" fmla="*/ 54 w 613"/>
                  <a:gd name="T41" fmla="*/ 163 h 660"/>
                  <a:gd name="T42" fmla="*/ 33 w 613"/>
                  <a:gd name="T43" fmla="*/ 156 h 660"/>
                  <a:gd name="T44" fmla="*/ 16 w 613"/>
                  <a:gd name="T45" fmla="*/ 142 h 660"/>
                  <a:gd name="T46" fmla="*/ 14 w 613"/>
                  <a:gd name="T47" fmla="*/ 127 h 660"/>
                  <a:gd name="T48" fmla="*/ 23 w 613"/>
                  <a:gd name="T49" fmla="*/ 118 h 660"/>
                  <a:gd name="T50" fmla="*/ 38 w 613"/>
                  <a:gd name="T51" fmla="*/ 113 h 660"/>
                  <a:gd name="T52" fmla="*/ 52 w 613"/>
                  <a:gd name="T53" fmla="*/ 116 h 660"/>
                  <a:gd name="T54" fmla="*/ 64 w 613"/>
                  <a:gd name="T55" fmla="*/ 125 h 660"/>
                  <a:gd name="T56" fmla="*/ 66 w 613"/>
                  <a:gd name="T57" fmla="*/ 139 h 660"/>
                  <a:gd name="T58" fmla="*/ 59 w 613"/>
                  <a:gd name="T59" fmla="*/ 151 h 660"/>
                  <a:gd name="T60" fmla="*/ 49 w 613"/>
                  <a:gd name="T61" fmla="*/ 156 h 660"/>
                  <a:gd name="T62" fmla="*/ 57 w 613"/>
                  <a:gd name="T63" fmla="*/ 156 h 660"/>
                  <a:gd name="T64" fmla="*/ 78 w 613"/>
                  <a:gd name="T65" fmla="*/ 156 h 660"/>
                  <a:gd name="T66" fmla="*/ 97 w 613"/>
                  <a:gd name="T67" fmla="*/ 146 h 660"/>
                  <a:gd name="T68" fmla="*/ 106 w 613"/>
                  <a:gd name="T69" fmla="*/ 132 h 660"/>
                  <a:gd name="T70" fmla="*/ 104 w 613"/>
                  <a:gd name="T71" fmla="*/ 106 h 660"/>
                  <a:gd name="T72" fmla="*/ 87 w 613"/>
                  <a:gd name="T73" fmla="*/ 94 h 660"/>
                  <a:gd name="T74" fmla="*/ 75 w 613"/>
                  <a:gd name="T75" fmla="*/ 92 h 660"/>
                  <a:gd name="T76" fmla="*/ 64 w 613"/>
                  <a:gd name="T77" fmla="*/ 90 h 660"/>
                  <a:gd name="T78" fmla="*/ 21 w 613"/>
                  <a:gd name="T79" fmla="*/ 80 h 660"/>
                  <a:gd name="T80" fmla="*/ 5 w 613"/>
                  <a:gd name="T81" fmla="*/ 69 h 660"/>
                  <a:gd name="T82" fmla="*/ 0 w 613"/>
                  <a:gd name="T83" fmla="*/ 54 h 660"/>
                  <a:gd name="T84" fmla="*/ 2 w 613"/>
                  <a:gd name="T85" fmla="*/ 38 h 660"/>
                  <a:gd name="T86" fmla="*/ 14 w 613"/>
                  <a:gd name="T87" fmla="*/ 24 h 660"/>
                  <a:gd name="T88" fmla="*/ 40 w 613"/>
                  <a:gd name="T89" fmla="*/ 12 h 660"/>
                  <a:gd name="T90" fmla="*/ 73 w 613"/>
                  <a:gd name="T91" fmla="*/ 0 h 66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613" h="660">
                    <a:moveTo>
                      <a:pt x="292" y="0"/>
                    </a:moveTo>
                    <a:lnTo>
                      <a:pt x="358" y="0"/>
                    </a:lnTo>
                    <a:lnTo>
                      <a:pt x="425" y="0"/>
                    </a:lnTo>
                    <a:lnTo>
                      <a:pt x="491" y="10"/>
                    </a:lnTo>
                    <a:lnTo>
                      <a:pt x="519" y="28"/>
                    </a:lnTo>
                    <a:lnTo>
                      <a:pt x="547" y="47"/>
                    </a:lnTo>
                    <a:lnTo>
                      <a:pt x="547" y="57"/>
                    </a:lnTo>
                    <a:lnTo>
                      <a:pt x="547" y="76"/>
                    </a:lnTo>
                    <a:lnTo>
                      <a:pt x="538" y="104"/>
                    </a:lnTo>
                    <a:lnTo>
                      <a:pt x="519" y="131"/>
                    </a:lnTo>
                    <a:lnTo>
                      <a:pt x="491" y="141"/>
                    </a:lnTo>
                    <a:lnTo>
                      <a:pt x="434" y="151"/>
                    </a:lnTo>
                    <a:lnTo>
                      <a:pt x="415" y="141"/>
                    </a:lnTo>
                    <a:lnTo>
                      <a:pt x="405" y="131"/>
                    </a:lnTo>
                    <a:lnTo>
                      <a:pt x="396" y="123"/>
                    </a:lnTo>
                    <a:lnTo>
                      <a:pt x="387" y="104"/>
                    </a:lnTo>
                    <a:lnTo>
                      <a:pt x="387" y="84"/>
                    </a:lnTo>
                    <a:lnTo>
                      <a:pt x="396" y="66"/>
                    </a:lnTo>
                    <a:lnTo>
                      <a:pt x="425" y="28"/>
                    </a:lnTo>
                    <a:lnTo>
                      <a:pt x="425" y="10"/>
                    </a:lnTo>
                    <a:lnTo>
                      <a:pt x="368" y="19"/>
                    </a:lnTo>
                    <a:lnTo>
                      <a:pt x="311" y="37"/>
                    </a:lnTo>
                    <a:lnTo>
                      <a:pt x="208" y="76"/>
                    </a:lnTo>
                    <a:lnTo>
                      <a:pt x="170" y="123"/>
                    </a:lnTo>
                    <a:lnTo>
                      <a:pt x="151" y="141"/>
                    </a:lnTo>
                    <a:lnTo>
                      <a:pt x="141" y="170"/>
                    </a:lnTo>
                    <a:lnTo>
                      <a:pt x="151" y="227"/>
                    </a:lnTo>
                    <a:lnTo>
                      <a:pt x="180" y="264"/>
                    </a:lnTo>
                    <a:lnTo>
                      <a:pt x="227" y="311"/>
                    </a:lnTo>
                    <a:lnTo>
                      <a:pt x="274" y="339"/>
                    </a:lnTo>
                    <a:lnTo>
                      <a:pt x="425" y="348"/>
                    </a:lnTo>
                    <a:lnTo>
                      <a:pt x="500" y="358"/>
                    </a:lnTo>
                    <a:lnTo>
                      <a:pt x="566" y="396"/>
                    </a:lnTo>
                    <a:lnTo>
                      <a:pt x="603" y="443"/>
                    </a:lnTo>
                    <a:lnTo>
                      <a:pt x="613" y="471"/>
                    </a:lnTo>
                    <a:lnTo>
                      <a:pt x="613" y="509"/>
                    </a:lnTo>
                    <a:lnTo>
                      <a:pt x="575" y="566"/>
                    </a:lnTo>
                    <a:lnTo>
                      <a:pt x="519" y="613"/>
                    </a:lnTo>
                    <a:lnTo>
                      <a:pt x="462" y="641"/>
                    </a:lnTo>
                    <a:lnTo>
                      <a:pt x="405" y="660"/>
                    </a:lnTo>
                    <a:lnTo>
                      <a:pt x="311" y="660"/>
                    </a:lnTo>
                    <a:lnTo>
                      <a:pt x="217" y="651"/>
                    </a:lnTo>
                    <a:lnTo>
                      <a:pt x="180" y="641"/>
                    </a:lnTo>
                    <a:lnTo>
                      <a:pt x="132" y="622"/>
                    </a:lnTo>
                    <a:lnTo>
                      <a:pt x="94" y="594"/>
                    </a:lnTo>
                    <a:lnTo>
                      <a:pt x="66" y="566"/>
                    </a:lnTo>
                    <a:lnTo>
                      <a:pt x="57" y="528"/>
                    </a:lnTo>
                    <a:lnTo>
                      <a:pt x="57" y="509"/>
                    </a:lnTo>
                    <a:lnTo>
                      <a:pt x="66" y="491"/>
                    </a:lnTo>
                    <a:lnTo>
                      <a:pt x="94" y="471"/>
                    </a:lnTo>
                    <a:lnTo>
                      <a:pt x="123" y="462"/>
                    </a:lnTo>
                    <a:lnTo>
                      <a:pt x="151" y="452"/>
                    </a:lnTo>
                    <a:lnTo>
                      <a:pt x="188" y="462"/>
                    </a:lnTo>
                    <a:lnTo>
                      <a:pt x="208" y="462"/>
                    </a:lnTo>
                    <a:lnTo>
                      <a:pt x="227" y="471"/>
                    </a:lnTo>
                    <a:lnTo>
                      <a:pt x="255" y="499"/>
                    </a:lnTo>
                    <a:lnTo>
                      <a:pt x="264" y="528"/>
                    </a:lnTo>
                    <a:lnTo>
                      <a:pt x="264" y="556"/>
                    </a:lnTo>
                    <a:lnTo>
                      <a:pt x="255" y="585"/>
                    </a:lnTo>
                    <a:lnTo>
                      <a:pt x="235" y="603"/>
                    </a:lnTo>
                    <a:lnTo>
                      <a:pt x="208" y="613"/>
                    </a:lnTo>
                    <a:lnTo>
                      <a:pt x="198" y="622"/>
                    </a:lnTo>
                    <a:lnTo>
                      <a:pt x="208" y="622"/>
                    </a:lnTo>
                    <a:lnTo>
                      <a:pt x="227" y="622"/>
                    </a:lnTo>
                    <a:lnTo>
                      <a:pt x="264" y="622"/>
                    </a:lnTo>
                    <a:lnTo>
                      <a:pt x="311" y="622"/>
                    </a:lnTo>
                    <a:lnTo>
                      <a:pt x="349" y="603"/>
                    </a:lnTo>
                    <a:lnTo>
                      <a:pt x="387" y="585"/>
                    </a:lnTo>
                    <a:lnTo>
                      <a:pt x="405" y="556"/>
                    </a:lnTo>
                    <a:lnTo>
                      <a:pt x="425" y="528"/>
                    </a:lnTo>
                    <a:lnTo>
                      <a:pt x="443" y="462"/>
                    </a:lnTo>
                    <a:lnTo>
                      <a:pt x="415" y="424"/>
                    </a:lnTo>
                    <a:lnTo>
                      <a:pt x="387" y="396"/>
                    </a:lnTo>
                    <a:lnTo>
                      <a:pt x="349" y="377"/>
                    </a:lnTo>
                    <a:lnTo>
                      <a:pt x="311" y="358"/>
                    </a:lnTo>
                    <a:lnTo>
                      <a:pt x="302" y="368"/>
                    </a:lnTo>
                    <a:lnTo>
                      <a:pt x="283" y="368"/>
                    </a:lnTo>
                    <a:lnTo>
                      <a:pt x="255" y="358"/>
                    </a:lnTo>
                    <a:lnTo>
                      <a:pt x="141" y="339"/>
                    </a:lnTo>
                    <a:lnTo>
                      <a:pt x="85" y="321"/>
                    </a:lnTo>
                    <a:lnTo>
                      <a:pt x="37" y="292"/>
                    </a:lnTo>
                    <a:lnTo>
                      <a:pt x="19" y="274"/>
                    </a:lnTo>
                    <a:lnTo>
                      <a:pt x="0" y="245"/>
                    </a:lnTo>
                    <a:lnTo>
                      <a:pt x="0" y="217"/>
                    </a:lnTo>
                    <a:lnTo>
                      <a:pt x="0" y="188"/>
                    </a:lnTo>
                    <a:lnTo>
                      <a:pt x="10" y="151"/>
                    </a:lnTo>
                    <a:lnTo>
                      <a:pt x="28" y="123"/>
                    </a:lnTo>
                    <a:lnTo>
                      <a:pt x="57" y="94"/>
                    </a:lnTo>
                    <a:lnTo>
                      <a:pt x="94" y="76"/>
                    </a:lnTo>
                    <a:lnTo>
                      <a:pt x="160" y="47"/>
                    </a:lnTo>
                    <a:lnTo>
                      <a:pt x="235" y="28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92">
                <a:extLst>
                  <a:ext uri="{FF2B5EF4-FFF2-40B4-BE49-F238E27FC236}">
                    <a16:creationId xmlns:a16="http://schemas.microsoft.com/office/drawing/2014/main" id="{95836FE6-041A-49C2-8D83-3F31734F09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" y="1759"/>
                <a:ext cx="47" cy="68"/>
              </a:xfrm>
              <a:custGeom>
                <a:avLst/>
                <a:gdLst>
                  <a:gd name="T0" fmla="*/ 47 w 189"/>
                  <a:gd name="T1" fmla="*/ 0 h 273"/>
                  <a:gd name="T2" fmla="*/ 45 w 189"/>
                  <a:gd name="T3" fmla="*/ 0 h 273"/>
                  <a:gd name="T4" fmla="*/ 42 w 189"/>
                  <a:gd name="T5" fmla="*/ 2 h 273"/>
                  <a:gd name="T6" fmla="*/ 33 w 189"/>
                  <a:gd name="T7" fmla="*/ 12 h 273"/>
                  <a:gd name="T8" fmla="*/ 28 w 189"/>
                  <a:gd name="T9" fmla="*/ 16 h 273"/>
                  <a:gd name="T10" fmla="*/ 26 w 189"/>
                  <a:gd name="T11" fmla="*/ 21 h 273"/>
                  <a:gd name="T12" fmla="*/ 23 w 189"/>
                  <a:gd name="T13" fmla="*/ 28 h 273"/>
                  <a:gd name="T14" fmla="*/ 26 w 189"/>
                  <a:gd name="T15" fmla="*/ 35 h 273"/>
                  <a:gd name="T16" fmla="*/ 30 w 189"/>
                  <a:gd name="T17" fmla="*/ 47 h 273"/>
                  <a:gd name="T18" fmla="*/ 38 w 189"/>
                  <a:gd name="T19" fmla="*/ 59 h 273"/>
                  <a:gd name="T20" fmla="*/ 47 w 189"/>
                  <a:gd name="T21" fmla="*/ 68 h 273"/>
                  <a:gd name="T22" fmla="*/ 23 w 189"/>
                  <a:gd name="T23" fmla="*/ 61 h 273"/>
                  <a:gd name="T24" fmla="*/ 9 w 189"/>
                  <a:gd name="T25" fmla="*/ 54 h 273"/>
                  <a:gd name="T26" fmla="*/ 4 w 189"/>
                  <a:gd name="T27" fmla="*/ 49 h 273"/>
                  <a:gd name="T28" fmla="*/ 0 w 189"/>
                  <a:gd name="T29" fmla="*/ 44 h 273"/>
                  <a:gd name="T30" fmla="*/ 0 w 189"/>
                  <a:gd name="T31" fmla="*/ 33 h 273"/>
                  <a:gd name="T32" fmla="*/ 4 w 189"/>
                  <a:gd name="T33" fmla="*/ 26 h 273"/>
                  <a:gd name="T34" fmla="*/ 9 w 189"/>
                  <a:gd name="T35" fmla="*/ 16 h 273"/>
                  <a:gd name="T36" fmla="*/ 19 w 189"/>
                  <a:gd name="T37" fmla="*/ 9 h 273"/>
                  <a:gd name="T38" fmla="*/ 33 w 189"/>
                  <a:gd name="T39" fmla="*/ 5 h 273"/>
                  <a:gd name="T40" fmla="*/ 47 w 189"/>
                  <a:gd name="T41" fmla="*/ 0 h 27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89" h="273">
                    <a:moveTo>
                      <a:pt x="189" y="0"/>
                    </a:moveTo>
                    <a:lnTo>
                      <a:pt x="179" y="0"/>
                    </a:lnTo>
                    <a:lnTo>
                      <a:pt x="169" y="9"/>
                    </a:lnTo>
                    <a:lnTo>
                      <a:pt x="132" y="47"/>
                    </a:lnTo>
                    <a:lnTo>
                      <a:pt x="113" y="66"/>
                    </a:lnTo>
                    <a:lnTo>
                      <a:pt x="104" y="84"/>
                    </a:lnTo>
                    <a:lnTo>
                      <a:pt x="94" y="113"/>
                    </a:lnTo>
                    <a:lnTo>
                      <a:pt x="104" y="141"/>
                    </a:lnTo>
                    <a:lnTo>
                      <a:pt x="122" y="188"/>
                    </a:lnTo>
                    <a:lnTo>
                      <a:pt x="151" y="235"/>
                    </a:lnTo>
                    <a:lnTo>
                      <a:pt x="189" y="273"/>
                    </a:lnTo>
                    <a:lnTo>
                      <a:pt x="94" y="244"/>
                    </a:lnTo>
                    <a:lnTo>
                      <a:pt x="38" y="217"/>
                    </a:lnTo>
                    <a:lnTo>
                      <a:pt x="18" y="197"/>
                    </a:lnTo>
                    <a:lnTo>
                      <a:pt x="0" y="178"/>
                    </a:lnTo>
                    <a:lnTo>
                      <a:pt x="0" y="131"/>
                    </a:lnTo>
                    <a:lnTo>
                      <a:pt x="18" y="103"/>
                    </a:lnTo>
                    <a:lnTo>
                      <a:pt x="38" y="66"/>
                    </a:lnTo>
                    <a:lnTo>
                      <a:pt x="75" y="37"/>
                    </a:lnTo>
                    <a:lnTo>
                      <a:pt x="132" y="19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93">
                <a:extLst>
                  <a:ext uri="{FF2B5EF4-FFF2-40B4-BE49-F238E27FC236}">
                    <a16:creationId xmlns:a16="http://schemas.microsoft.com/office/drawing/2014/main" id="{17520941-6246-43FE-B5A3-15AFA2BD04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" y="1865"/>
                <a:ext cx="40" cy="28"/>
              </a:xfrm>
              <a:custGeom>
                <a:avLst/>
                <a:gdLst>
                  <a:gd name="T0" fmla="*/ 38 w 159"/>
                  <a:gd name="T1" fmla="*/ 4 h 113"/>
                  <a:gd name="T2" fmla="*/ 40 w 159"/>
                  <a:gd name="T3" fmla="*/ 7 h 113"/>
                  <a:gd name="T4" fmla="*/ 40 w 159"/>
                  <a:gd name="T5" fmla="*/ 12 h 113"/>
                  <a:gd name="T6" fmla="*/ 40 w 159"/>
                  <a:gd name="T7" fmla="*/ 21 h 113"/>
                  <a:gd name="T8" fmla="*/ 35 w 159"/>
                  <a:gd name="T9" fmla="*/ 23 h 113"/>
                  <a:gd name="T10" fmla="*/ 31 w 159"/>
                  <a:gd name="T11" fmla="*/ 28 h 113"/>
                  <a:gd name="T12" fmla="*/ 26 w 159"/>
                  <a:gd name="T13" fmla="*/ 28 h 113"/>
                  <a:gd name="T14" fmla="*/ 21 w 159"/>
                  <a:gd name="T15" fmla="*/ 28 h 113"/>
                  <a:gd name="T16" fmla="*/ 19 w 159"/>
                  <a:gd name="T17" fmla="*/ 26 h 113"/>
                  <a:gd name="T18" fmla="*/ 16 w 159"/>
                  <a:gd name="T19" fmla="*/ 26 h 113"/>
                  <a:gd name="T20" fmla="*/ 12 w 159"/>
                  <a:gd name="T21" fmla="*/ 26 h 113"/>
                  <a:gd name="T22" fmla="*/ 2 w 159"/>
                  <a:gd name="T23" fmla="*/ 19 h 113"/>
                  <a:gd name="T24" fmla="*/ 0 w 159"/>
                  <a:gd name="T25" fmla="*/ 14 h 113"/>
                  <a:gd name="T26" fmla="*/ 0 w 159"/>
                  <a:gd name="T27" fmla="*/ 9 h 113"/>
                  <a:gd name="T28" fmla="*/ 2 w 159"/>
                  <a:gd name="T29" fmla="*/ 4 h 113"/>
                  <a:gd name="T30" fmla="*/ 7 w 159"/>
                  <a:gd name="T31" fmla="*/ 2 h 113"/>
                  <a:gd name="T32" fmla="*/ 16 w 159"/>
                  <a:gd name="T33" fmla="*/ 0 h 113"/>
                  <a:gd name="T34" fmla="*/ 28 w 159"/>
                  <a:gd name="T35" fmla="*/ 2 h 113"/>
                  <a:gd name="T36" fmla="*/ 38 w 159"/>
                  <a:gd name="T37" fmla="*/ 4 h 11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59" h="113">
                    <a:moveTo>
                      <a:pt x="151" y="18"/>
                    </a:moveTo>
                    <a:lnTo>
                      <a:pt x="159" y="28"/>
                    </a:lnTo>
                    <a:lnTo>
                      <a:pt x="159" y="47"/>
                    </a:lnTo>
                    <a:lnTo>
                      <a:pt x="159" y="85"/>
                    </a:lnTo>
                    <a:lnTo>
                      <a:pt x="141" y="94"/>
                    </a:lnTo>
                    <a:lnTo>
                      <a:pt x="122" y="113"/>
                    </a:lnTo>
                    <a:lnTo>
                      <a:pt x="104" y="113"/>
                    </a:lnTo>
                    <a:lnTo>
                      <a:pt x="84" y="113"/>
                    </a:lnTo>
                    <a:lnTo>
                      <a:pt x="75" y="104"/>
                    </a:lnTo>
                    <a:lnTo>
                      <a:pt x="65" y="104"/>
                    </a:lnTo>
                    <a:lnTo>
                      <a:pt x="47" y="104"/>
                    </a:lnTo>
                    <a:lnTo>
                      <a:pt x="9" y="75"/>
                    </a:lnTo>
                    <a:lnTo>
                      <a:pt x="0" y="57"/>
                    </a:lnTo>
                    <a:lnTo>
                      <a:pt x="0" y="37"/>
                    </a:lnTo>
                    <a:lnTo>
                      <a:pt x="9" y="18"/>
                    </a:lnTo>
                    <a:lnTo>
                      <a:pt x="28" y="10"/>
                    </a:lnTo>
                    <a:lnTo>
                      <a:pt x="65" y="0"/>
                    </a:lnTo>
                    <a:lnTo>
                      <a:pt x="112" y="10"/>
                    </a:lnTo>
                    <a:lnTo>
                      <a:pt x="151" y="18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94">
                <a:extLst>
                  <a:ext uri="{FF2B5EF4-FFF2-40B4-BE49-F238E27FC236}">
                    <a16:creationId xmlns:a16="http://schemas.microsoft.com/office/drawing/2014/main" id="{35CA2B42-09CC-41EF-8591-43EBC59D09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" y="1752"/>
                <a:ext cx="31" cy="23"/>
              </a:xfrm>
              <a:custGeom>
                <a:avLst/>
                <a:gdLst>
                  <a:gd name="T0" fmla="*/ 17 w 123"/>
                  <a:gd name="T1" fmla="*/ 0 h 95"/>
                  <a:gd name="T2" fmla="*/ 26 w 123"/>
                  <a:gd name="T3" fmla="*/ 5 h 95"/>
                  <a:gd name="T4" fmla="*/ 31 w 123"/>
                  <a:gd name="T5" fmla="*/ 7 h 95"/>
                  <a:gd name="T6" fmla="*/ 31 w 123"/>
                  <a:gd name="T7" fmla="*/ 14 h 95"/>
                  <a:gd name="T8" fmla="*/ 24 w 123"/>
                  <a:gd name="T9" fmla="*/ 21 h 95"/>
                  <a:gd name="T10" fmla="*/ 19 w 123"/>
                  <a:gd name="T11" fmla="*/ 23 h 95"/>
                  <a:gd name="T12" fmla="*/ 14 w 123"/>
                  <a:gd name="T13" fmla="*/ 23 h 95"/>
                  <a:gd name="T14" fmla="*/ 7 w 123"/>
                  <a:gd name="T15" fmla="*/ 23 h 95"/>
                  <a:gd name="T16" fmla="*/ 0 w 123"/>
                  <a:gd name="T17" fmla="*/ 18 h 95"/>
                  <a:gd name="T18" fmla="*/ 3 w 123"/>
                  <a:gd name="T19" fmla="*/ 16 h 95"/>
                  <a:gd name="T20" fmla="*/ 0 w 123"/>
                  <a:gd name="T21" fmla="*/ 14 h 95"/>
                  <a:gd name="T22" fmla="*/ 3 w 123"/>
                  <a:gd name="T23" fmla="*/ 9 h 95"/>
                  <a:gd name="T24" fmla="*/ 7 w 123"/>
                  <a:gd name="T25" fmla="*/ 5 h 95"/>
                  <a:gd name="T26" fmla="*/ 17 w 123"/>
                  <a:gd name="T27" fmla="*/ 0 h 9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23" h="95">
                    <a:moveTo>
                      <a:pt x="67" y="0"/>
                    </a:moveTo>
                    <a:lnTo>
                      <a:pt x="104" y="19"/>
                    </a:lnTo>
                    <a:lnTo>
                      <a:pt x="123" y="29"/>
                    </a:lnTo>
                    <a:lnTo>
                      <a:pt x="123" y="56"/>
                    </a:lnTo>
                    <a:lnTo>
                      <a:pt x="95" y="85"/>
                    </a:lnTo>
                    <a:lnTo>
                      <a:pt x="76" y="95"/>
                    </a:lnTo>
                    <a:lnTo>
                      <a:pt x="57" y="95"/>
                    </a:lnTo>
                    <a:lnTo>
                      <a:pt x="29" y="95"/>
                    </a:lnTo>
                    <a:lnTo>
                      <a:pt x="0" y="76"/>
                    </a:lnTo>
                    <a:lnTo>
                      <a:pt x="10" y="66"/>
                    </a:lnTo>
                    <a:lnTo>
                      <a:pt x="0" y="56"/>
                    </a:lnTo>
                    <a:lnTo>
                      <a:pt x="10" y="38"/>
                    </a:lnTo>
                    <a:lnTo>
                      <a:pt x="29" y="19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95">
                <a:extLst>
                  <a:ext uri="{FF2B5EF4-FFF2-40B4-BE49-F238E27FC236}">
                    <a16:creationId xmlns:a16="http://schemas.microsoft.com/office/drawing/2014/main" id="{469B1704-CBE2-4D4B-8694-E3A1D959DA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" y="1837"/>
                <a:ext cx="64" cy="68"/>
              </a:xfrm>
              <a:custGeom>
                <a:avLst/>
                <a:gdLst>
                  <a:gd name="T0" fmla="*/ 64 w 256"/>
                  <a:gd name="T1" fmla="*/ 28 h 273"/>
                  <a:gd name="T2" fmla="*/ 62 w 256"/>
                  <a:gd name="T3" fmla="*/ 35 h 273"/>
                  <a:gd name="T4" fmla="*/ 57 w 256"/>
                  <a:gd name="T5" fmla="*/ 42 h 273"/>
                  <a:gd name="T6" fmla="*/ 52 w 256"/>
                  <a:gd name="T7" fmla="*/ 49 h 273"/>
                  <a:gd name="T8" fmla="*/ 45 w 256"/>
                  <a:gd name="T9" fmla="*/ 54 h 273"/>
                  <a:gd name="T10" fmla="*/ 31 w 256"/>
                  <a:gd name="T11" fmla="*/ 63 h 273"/>
                  <a:gd name="T12" fmla="*/ 14 w 256"/>
                  <a:gd name="T13" fmla="*/ 68 h 273"/>
                  <a:gd name="T14" fmla="*/ 0 w 256"/>
                  <a:gd name="T15" fmla="*/ 68 h 273"/>
                  <a:gd name="T16" fmla="*/ 7 w 256"/>
                  <a:gd name="T17" fmla="*/ 63 h 273"/>
                  <a:gd name="T18" fmla="*/ 17 w 256"/>
                  <a:gd name="T19" fmla="*/ 56 h 273"/>
                  <a:gd name="T20" fmla="*/ 26 w 256"/>
                  <a:gd name="T21" fmla="*/ 49 h 273"/>
                  <a:gd name="T22" fmla="*/ 28 w 256"/>
                  <a:gd name="T23" fmla="*/ 45 h 273"/>
                  <a:gd name="T24" fmla="*/ 28 w 256"/>
                  <a:gd name="T25" fmla="*/ 37 h 273"/>
                  <a:gd name="T26" fmla="*/ 31 w 256"/>
                  <a:gd name="T27" fmla="*/ 28 h 273"/>
                  <a:gd name="T28" fmla="*/ 31 w 256"/>
                  <a:gd name="T29" fmla="*/ 21 h 273"/>
                  <a:gd name="T30" fmla="*/ 26 w 256"/>
                  <a:gd name="T31" fmla="*/ 14 h 273"/>
                  <a:gd name="T32" fmla="*/ 22 w 256"/>
                  <a:gd name="T33" fmla="*/ 7 h 273"/>
                  <a:gd name="T34" fmla="*/ 12 w 256"/>
                  <a:gd name="T35" fmla="*/ 0 h 273"/>
                  <a:gd name="T36" fmla="*/ 26 w 256"/>
                  <a:gd name="T37" fmla="*/ 2 h 273"/>
                  <a:gd name="T38" fmla="*/ 43 w 256"/>
                  <a:gd name="T39" fmla="*/ 7 h 273"/>
                  <a:gd name="T40" fmla="*/ 50 w 256"/>
                  <a:gd name="T41" fmla="*/ 9 h 273"/>
                  <a:gd name="T42" fmla="*/ 54 w 256"/>
                  <a:gd name="T43" fmla="*/ 14 h 273"/>
                  <a:gd name="T44" fmla="*/ 62 w 256"/>
                  <a:gd name="T45" fmla="*/ 19 h 273"/>
                  <a:gd name="T46" fmla="*/ 64 w 256"/>
                  <a:gd name="T47" fmla="*/ 28 h 27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56" h="273">
                    <a:moveTo>
                      <a:pt x="256" y="113"/>
                    </a:moveTo>
                    <a:lnTo>
                      <a:pt x="246" y="141"/>
                    </a:lnTo>
                    <a:lnTo>
                      <a:pt x="227" y="170"/>
                    </a:lnTo>
                    <a:lnTo>
                      <a:pt x="208" y="198"/>
                    </a:lnTo>
                    <a:lnTo>
                      <a:pt x="180" y="217"/>
                    </a:lnTo>
                    <a:lnTo>
                      <a:pt x="123" y="254"/>
                    </a:lnTo>
                    <a:lnTo>
                      <a:pt x="57" y="273"/>
                    </a:lnTo>
                    <a:lnTo>
                      <a:pt x="0" y="273"/>
                    </a:lnTo>
                    <a:lnTo>
                      <a:pt x="29" y="254"/>
                    </a:lnTo>
                    <a:lnTo>
                      <a:pt x="66" y="226"/>
                    </a:lnTo>
                    <a:lnTo>
                      <a:pt x="104" y="198"/>
                    </a:lnTo>
                    <a:lnTo>
                      <a:pt x="113" y="179"/>
                    </a:lnTo>
                    <a:lnTo>
                      <a:pt x="113" y="150"/>
                    </a:lnTo>
                    <a:lnTo>
                      <a:pt x="123" y="113"/>
                    </a:lnTo>
                    <a:lnTo>
                      <a:pt x="123" y="84"/>
                    </a:lnTo>
                    <a:lnTo>
                      <a:pt x="104" y="56"/>
                    </a:lnTo>
                    <a:lnTo>
                      <a:pt x="86" y="28"/>
                    </a:lnTo>
                    <a:lnTo>
                      <a:pt x="48" y="0"/>
                    </a:lnTo>
                    <a:lnTo>
                      <a:pt x="104" y="9"/>
                    </a:lnTo>
                    <a:lnTo>
                      <a:pt x="170" y="28"/>
                    </a:lnTo>
                    <a:lnTo>
                      <a:pt x="199" y="37"/>
                    </a:lnTo>
                    <a:lnTo>
                      <a:pt x="217" y="56"/>
                    </a:lnTo>
                    <a:lnTo>
                      <a:pt x="246" y="75"/>
                    </a:lnTo>
                    <a:lnTo>
                      <a:pt x="256" y="113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96">
                <a:extLst>
                  <a:ext uri="{FF2B5EF4-FFF2-40B4-BE49-F238E27FC236}">
                    <a16:creationId xmlns:a16="http://schemas.microsoft.com/office/drawing/2014/main" id="{7A3D506E-D518-4050-B789-5D821A6611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" y="1728"/>
                <a:ext cx="40" cy="227"/>
              </a:xfrm>
              <a:custGeom>
                <a:avLst/>
                <a:gdLst>
                  <a:gd name="T0" fmla="*/ 17 w 160"/>
                  <a:gd name="T1" fmla="*/ 0 h 905"/>
                  <a:gd name="T2" fmla="*/ 24 w 160"/>
                  <a:gd name="T3" fmla="*/ 2 h 905"/>
                  <a:gd name="T4" fmla="*/ 24 w 160"/>
                  <a:gd name="T5" fmla="*/ 19 h 905"/>
                  <a:gd name="T6" fmla="*/ 28 w 160"/>
                  <a:gd name="T7" fmla="*/ 38 h 905"/>
                  <a:gd name="T8" fmla="*/ 31 w 160"/>
                  <a:gd name="T9" fmla="*/ 54 h 905"/>
                  <a:gd name="T10" fmla="*/ 33 w 160"/>
                  <a:gd name="T11" fmla="*/ 71 h 905"/>
                  <a:gd name="T12" fmla="*/ 33 w 160"/>
                  <a:gd name="T13" fmla="*/ 85 h 905"/>
                  <a:gd name="T14" fmla="*/ 35 w 160"/>
                  <a:gd name="T15" fmla="*/ 97 h 905"/>
                  <a:gd name="T16" fmla="*/ 38 w 160"/>
                  <a:gd name="T17" fmla="*/ 111 h 905"/>
                  <a:gd name="T18" fmla="*/ 40 w 160"/>
                  <a:gd name="T19" fmla="*/ 128 h 905"/>
                  <a:gd name="T20" fmla="*/ 40 w 160"/>
                  <a:gd name="T21" fmla="*/ 175 h 905"/>
                  <a:gd name="T22" fmla="*/ 40 w 160"/>
                  <a:gd name="T23" fmla="*/ 222 h 905"/>
                  <a:gd name="T24" fmla="*/ 38 w 160"/>
                  <a:gd name="T25" fmla="*/ 225 h 905"/>
                  <a:gd name="T26" fmla="*/ 33 w 160"/>
                  <a:gd name="T27" fmla="*/ 227 h 905"/>
                  <a:gd name="T28" fmla="*/ 26 w 160"/>
                  <a:gd name="T29" fmla="*/ 225 h 905"/>
                  <a:gd name="T30" fmla="*/ 21 w 160"/>
                  <a:gd name="T31" fmla="*/ 222 h 905"/>
                  <a:gd name="T32" fmla="*/ 19 w 160"/>
                  <a:gd name="T33" fmla="*/ 218 h 905"/>
                  <a:gd name="T34" fmla="*/ 19 w 160"/>
                  <a:gd name="T35" fmla="*/ 210 h 905"/>
                  <a:gd name="T36" fmla="*/ 19 w 160"/>
                  <a:gd name="T37" fmla="*/ 203 h 905"/>
                  <a:gd name="T38" fmla="*/ 19 w 160"/>
                  <a:gd name="T39" fmla="*/ 196 h 905"/>
                  <a:gd name="T40" fmla="*/ 19 w 160"/>
                  <a:gd name="T41" fmla="*/ 170 h 905"/>
                  <a:gd name="T42" fmla="*/ 19 w 160"/>
                  <a:gd name="T43" fmla="*/ 146 h 905"/>
                  <a:gd name="T44" fmla="*/ 17 w 160"/>
                  <a:gd name="T45" fmla="*/ 123 h 905"/>
                  <a:gd name="T46" fmla="*/ 17 w 160"/>
                  <a:gd name="T47" fmla="*/ 99 h 905"/>
                  <a:gd name="T48" fmla="*/ 12 w 160"/>
                  <a:gd name="T49" fmla="*/ 75 h 905"/>
                  <a:gd name="T50" fmla="*/ 9 w 160"/>
                  <a:gd name="T51" fmla="*/ 54 h 905"/>
                  <a:gd name="T52" fmla="*/ 5 w 160"/>
                  <a:gd name="T53" fmla="*/ 31 h 905"/>
                  <a:gd name="T54" fmla="*/ 0 w 160"/>
                  <a:gd name="T55" fmla="*/ 12 h 905"/>
                  <a:gd name="T56" fmla="*/ 2 w 160"/>
                  <a:gd name="T57" fmla="*/ 5 h 905"/>
                  <a:gd name="T58" fmla="*/ 7 w 160"/>
                  <a:gd name="T59" fmla="*/ 2 h 905"/>
                  <a:gd name="T60" fmla="*/ 17 w 160"/>
                  <a:gd name="T61" fmla="*/ 0 h 90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60" h="905">
                    <a:moveTo>
                      <a:pt x="66" y="0"/>
                    </a:moveTo>
                    <a:lnTo>
                      <a:pt x="94" y="9"/>
                    </a:lnTo>
                    <a:lnTo>
                      <a:pt x="94" y="76"/>
                    </a:lnTo>
                    <a:lnTo>
                      <a:pt x="113" y="150"/>
                    </a:lnTo>
                    <a:lnTo>
                      <a:pt x="123" y="217"/>
                    </a:lnTo>
                    <a:lnTo>
                      <a:pt x="131" y="283"/>
                    </a:lnTo>
                    <a:lnTo>
                      <a:pt x="131" y="340"/>
                    </a:lnTo>
                    <a:lnTo>
                      <a:pt x="141" y="387"/>
                    </a:lnTo>
                    <a:lnTo>
                      <a:pt x="150" y="443"/>
                    </a:lnTo>
                    <a:lnTo>
                      <a:pt x="160" y="509"/>
                    </a:lnTo>
                    <a:lnTo>
                      <a:pt x="160" y="698"/>
                    </a:lnTo>
                    <a:lnTo>
                      <a:pt x="160" y="886"/>
                    </a:lnTo>
                    <a:lnTo>
                      <a:pt x="150" y="896"/>
                    </a:lnTo>
                    <a:lnTo>
                      <a:pt x="131" y="905"/>
                    </a:lnTo>
                    <a:lnTo>
                      <a:pt x="103" y="896"/>
                    </a:lnTo>
                    <a:lnTo>
                      <a:pt x="84" y="886"/>
                    </a:lnTo>
                    <a:lnTo>
                      <a:pt x="75" y="868"/>
                    </a:lnTo>
                    <a:lnTo>
                      <a:pt x="75" y="839"/>
                    </a:lnTo>
                    <a:lnTo>
                      <a:pt x="75" y="811"/>
                    </a:lnTo>
                    <a:lnTo>
                      <a:pt x="75" y="782"/>
                    </a:lnTo>
                    <a:lnTo>
                      <a:pt x="75" y="679"/>
                    </a:lnTo>
                    <a:lnTo>
                      <a:pt x="75" y="584"/>
                    </a:lnTo>
                    <a:lnTo>
                      <a:pt x="66" y="490"/>
                    </a:lnTo>
                    <a:lnTo>
                      <a:pt x="66" y="396"/>
                    </a:lnTo>
                    <a:lnTo>
                      <a:pt x="47" y="301"/>
                    </a:lnTo>
                    <a:lnTo>
                      <a:pt x="37" y="217"/>
                    </a:lnTo>
                    <a:lnTo>
                      <a:pt x="19" y="123"/>
                    </a:lnTo>
                    <a:lnTo>
                      <a:pt x="0" y="47"/>
                    </a:lnTo>
                    <a:lnTo>
                      <a:pt x="9" y="19"/>
                    </a:lnTo>
                    <a:lnTo>
                      <a:pt x="27" y="9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97">
                <a:extLst>
                  <a:ext uri="{FF2B5EF4-FFF2-40B4-BE49-F238E27FC236}">
                    <a16:creationId xmlns:a16="http://schemas.microsoft.com/office/drawing/2014/main" id="{E3163D7F-4A22-450D-8E9B-4541327EE6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" y="1733"/>
                <a:ext cx="29" cy="214"/>
              </a:xfrm>
              <a:custGeom>
                <a:avLst/>
                <a:gdLst>
                  <a:gd name="T0" fmla="*/ 7 w 114"/>
                  <a:gd name="T1" fmla="*/ 2 h 857"/>
                  <a:gd name="T2" fmla="*/ 10 w 114"/>
                  <a:gd name="T3" fmla="*/ 7 h 857"/>
                  <a:gd name="T4" fmla="*/ 12 w 114"/>
                  <a:gd name="T5" fmla="*/ 14 h 857"/>
                  <a:gd name="T6" fmla="*/ 10 w 114"/>
                  <a:gd name="T7" fmla="*/ 19 h 857"/>
                  <a:gd name="T8" fmla="*/ 12 w 114"/>
                  <a:gd name="T9" fmla="*/ 26 h 857"/>
                  <a:gd name="T10" fmla="*/ 15 w 114"/>
                  <a:gd name="T11" fmla="*/ 33 h 857"/>
                  <a:gd name="T12" fmla="*/ 15 w 114"/>
                  <a:gd name="T13" fmla="*/ 42 h 857"/>
                  <a:gd name="T14" fmla="*/ 15 w 114"/>
                  <a:gd name="T15" fmla="*/ 59 h 857"/>
                  <a:gd name="T16" fmla="*/ 22 w 114"/>
                  <a:gd name="T17" fmla="*/ 96 h 857"/>
                  <a:gd name="T18" fmla="*/ 26 w 114"/>
                  <a:gd name="T19" fmla="*/ 136 h 857"/>
                  <a:gd name="T20" fmla="*/ 29 w 114"/>
                  <a:gd name="T21" fmla="*/ 174 h 857"/>
                  <a:gd name="T22" fmla="*/ 24 w 114"/>
                  <a:gd name="T23" fmla="*/ 214 h 857"/>
                  <a:gd name="T24" fmla="*/ 19 w 114"/>
                  <a:gd name="T25" fmla="*/ 212 h 857"/>
                  <a:gd name="T26" fmla="*/ 19 w 114"/>
                  <a:gd name="T27" fmla="*/ 160 h 857"/>
                  <a:gd name="T28" fmla="*/ 17 w 114"/>
                  <a:gd name="T29" fmla="*/ 108 h 857"/>
                  <a:gd name="T30" fmla="*/ 10 w 114"/>
                  <a:gd name="T31" fmla="*/ 57 h 857"/>
                  <a:gd name="T32" fmla="*/ 0 w 114"/>
                  <a:gd name="T33" fmla="*/ 5 h 857"/>
                  <a:gd name="T34" fmla="*/ 3 w 114"/>
                  <a:gd name="T35" fmla="*/ 2 h 857"/>
                  <a:gd name="T36" fmla="*/ 5 w 114"/>
                  <a:gd name="T37" fmla="*/ 0 h 857"/>
                  <a:gd name="T38" fmla="*/ 7 w 114"/>
                  <a:gd name="T39" fmla="*/ 2 h 85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14" h="857">
                    <a:moveTo>
                      <a:pt x="29" y="9"/>
                    </a:moveTo>
                    <a:lnTo>
                      <a:pt x="39" y="28"/>
                    </a:lnTo>
                    <a:lnTo>
                      <a:pt x="48" y="57"/>
                    </a:lnTo>
                    <a:lnTo>
                      <a:pt x="39" y="75"/>
                    </a:lnTo>
                    <a:lnTo>
                      <a:pt x="48" y="104"/>
                    </a:lnTo>
                    <a:lnTo>
                      <a:pt x="57" y="131"/>
                    </a:lnTo>
                    <a:lnTo>
                      <a:pt x="57" y="170"/>
                    </a:lnTo>
                    <a:lnTo>
                      <a:pt x="57" y="235"/>
                    </a:lnTo>
                    <a:lnTo>
                      <a:pt x="86" y="386"/>
                    </a:lnTo>
                    <a:lnTo>
                      <a:pt x="104" y="546"/>
                    </a:lnTo>
                    <a:lnTo>
                      <a:pt x="114" y="698"/>
                    </a:lnTo>
                    <a:lnTo>
                      <a:pt x="96" y="857"/>
                    </a:lnTo>
                    <a:lnTo>
                      <a:pt x="76" y="849"/>
                    </a:lnTo>
                    <a:lnTo>
                      <a:pt x="76" y="641"/>
                    </a:lnTo>
                    <a:lnTo>
                      <a:pt x="67" y="434"/>
                    </a:lnTo>
                    <a:lnTo>
                      <a:pt x="39" y="227"/>
                    </a:lnTo>
                    <a:lnTo>
                      <a:pt x="0" y="19"/>
                    </a:lnTo>
                    <a:lnTo>
                      <a:pt x="10" y="9"/>
                    </a:lnTo>
                    <a:lnTo>
                      <a:pt x="20" y="0"/>
                    </a:ln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98">
                <a:extLst>
                  <a:ext uri="{FF2B5EF4-FFF2-40B4-BE49-F238E27FC236}">
                    <a16:creationId xmlns:a16="http://schemas.microsoft.com/office/drawing/2014/main" id="{2A36C28D-7557-4663-815D-0E58493095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" y="1893"/>
                <a:ext cx="99" cy="142"/>
              </a:xfrm>
              <a:custGeom>
                <a:avLst/>
                <a:gdLst>
                  <a:gd name="T0" fmla="*/ 57 w 397"/>
                  <a:gd name="T1" fmla="*/ 0 h 566"/>
                  <a:gd name="T2" fmla="*/ 78 w 397"/>
                  <a:gd name="T3" fmla="*/ 2 h 566"/>
                  <a:gd name="T4" fmla="*/ 87 w 397"/>
                  <a:gd name="T5" fmla="*/ 17 h 566"/>
                  <a:gd name="T6" fmla="*/ 82 w 397"/>
                  <a:gd name="T7" fmla="*/ 28 h 566"/>
                  <a:gd name="T8" fmla="*/ 71 w 397"/>
                  <a:gd name="T9" fmla="*/ 33 h 566"/>
                  <a:gd name="T10" fmla="*/ 66 w 397"/>
                  <a:gd name="T11" fmla="*/ 28 h 566"/>
                  <a:gd name="T12" fmla="*/ 61 w 397"/>
                  <a:gd name="T13" fmla="*/ 19 h 566"/>
                  <a:gd name="T14" fmla="*/ 68 w 397"/>
                  <a:gd name="T15" fmla="*/ 7 h 566"/>
                  <a:gd name="T16" fmla="*/ 59 w 397"/>
                  <a:gd name="T17" fmla="*/ 5 h 566"/>
                  <a:gd name="T18" fmla="*/ 33 w 397"/>
                  <a:gd name="T19" fmla="*/ 17 h 566"/>
                  <a:gd name="T20" fmla="*/ 24 w 397"/>
                  <a:gd name="T21" fmla="*/ 31 h 566"/>
                  <a:gd name="T22" fmla="*/ 24 w 397"/>
                  <a:gd name="T23" fmla="*/ 47 h 566"/>
                  <a:gd name="T24" fmla="*/ 38 w 397"/>
                  <a:gd name="T25" fmla="*/ 66 h 566"/>
                  <a:gd name="T26" fmla="*/ 68 w 397"/>
                  <a:gd name="T27" fmla="*/ 76 h 566"/>
                  <a:gd name="T28" fmla="*/ 92 w 397"/>
                  <a:gd name="T29" fmla="*/ 85 h 566"/>
                  <a:gd name="T30" fmla="*/ 99 w 397"/>
                  <a:gd name="T31" fmla="*/ 104 h 566"/>
                  <a:gd name="T32" fmla="*/ 94 w 397"/>
                  <a:gd name="T33" fmla="*/ 123 h 566"/>
                  <a:gd name="T34" fmla="*/ 76 w 397"/>
                  <a:gd name="T35" fmla="*/ 139 h 566"/>
                  <a:gd name="T36" fmla="*/ 52 w 397"/>
                  <a:gd name="T37" fmla="*/ 142 h 566"/>
                  <a:gd name="T38" fmla="*/ 31 w 397"/>
                  <a:gd name="T39" fmla="*/ 137 h 566"/>
                  <a:gd name="T40" fmla="*/ 16 w 397"/>
                  <a:gd name="T41" fmla="*/ 128 h 566"/>
                  <a:gd name="T42" fmla="*/ 9 w 397"/>
                  <a:gd name="T43" fmla="*/ 114 h 566"/>
                  <a:gd name="T44" fmla="*/ 12 w 397"/>
                  <a:gd name="T45" fmla="*/ 106 h 566"/>
                  <a:gd name="T46" fmla="*/ 21 w 397"/>
                  <a:gd name="T47" fmla="*/ 99 h 566"/>
                  <a:gd name="T48" fmla="*/ 31 w 397"/>
                  <a:gd name="T49" fmla="*/ 99 h 566"/>
                  <a:gd name="T50" fmla="*/ 38 w 397"/>
                  <a:gd name="T51" fmla="*/ 102 h 566"/>
                  <a:gd name="T52" fmla="*/ 42 w 397"/>
                  <a:gd name="T53" fmla="*/ 121 h 566"/>
                  <a:gd name="T54" fmla="*/ 38 w 397"/>
                  <a:gd name="T55" fmla="*/ 130 h 566"/>
                  <a:gd name="T56" fmla="*/ 33 w 397"/>
                  <a:gd name="T57" fmla="*/ 132 h 566"/>
                  <a:gd name="T58" fmla="*/ 38 w 397"/>
                  <a:gd name="T59" fmla="*/ 135 h 566"/>
                  <a:gd name="T60" fmla="*/ 52 w 397"/>
                  <a:gd name="T61" fmla="*/ 135 h 566"/>
                  <a:gd name="T62" fmla="*/ 63 w 397"/>
                  <a:gd name="T63" fmla="*/ 125 h 566"/>
                  <a:gd name="T64" fmla="*/ 71 w 397"/>
                  <a:gd name="T65" fmla="*/ 102 h 566"/>
                  <a:gd name="T66" fmla="*/ 63 w 397"/>
                  <a:gd name="T67" fmla="*/ 85 h 566"/>
                  <a:gd name="T68" fmla="*/ 50 w 397"/>
                  <a:gd name="T69" fmla="*/ 78 h 566"/>
                  <a:gd name="T70" fmla="*/ 47 w 397"/>
                  <a:gd name="T71" fmla="*/ 78 h 566"/>
                  <a:gd name="T72" fmla="*/ 24 w 397"/>
                  <a:gd name="T73" fmla="*/ 73 h 566"/>
                  <a:gd name="T74" fmla="*/ 7 w 397"/>
                  <a:gd name="T75" fmla="*/ 61 h 566"/>
                  <a:gd name="T76" fmla="*/ 0 w 397"/>
                  <a:gd name="T77" fmla="*/ 40 h 566"/>
                  <a:gd name="T78" fmla="*/ 5 w 397"/>
                  <a:gd name="T79" fmla="*/ 26 h 566"/>
                  <a:gd name="T80" fmla="*/ 26 w 397"/>
                  <a:gd name="T81" fmla="*/ 10 h 566"/>
                  <a:gd name="T82" fmla="*/ 47 w 397"/>
                  <a:gd name="T83" fmla="*/ 0 h 56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397" h="566">
                    <a:moveTo>
                      <a:pt x="189" y="0"/>
                    </a:moveTo>
                    <a:lnTo>
                      <a:pt x="227" y="0"/>
                    </a:lnTo>
                    <a:lnTo>
                      <a:pt x="264" y="0"/>
                    </a:lnTo>
                    <a:lnTo>
                      <a:pt x="311" y="9"/>
                    </a:lnTo>
                    <a:lnTo>
                      <a:pt x="350" y="47"/>
                    </a:lnTo>
                    <a:lnTo>
                      <a:pt x="350" y="66"/>
                    </a:lnTo>
                    <a:lnTo>
                      <a:pt x="350" y="94"/>
                    </a:lnTo>
                    <a:lnTo>
                      <a:pt x="330" y="113"/>
                    </a:lnTo>
                    <a:lnTo>
                      <a:pt x="311" y="122"/>
                    </a:lnTo>
                    <a:lnTo>
                      <a:pt x="283" y="132"/>
                    </a:lnTo>
                    <a:lnTo>
                      <a:pt x="264" y="122"/>
                    </a:lnTo>
                    <a:lnTo>
                      <a:pt x="264" y="113"/>
                    </a:lnTo>
                    <a:lnTo>
                      <a:pt x="246" y="94"/>
                    </a:lnTo>
                    <a:lnTo>
                      <a:pt x="246" y="75"/>
                    </a:lnTo>
                    <a:lnTo>
                      <a:pt x="246" y="57"/>
                    </a:lnTo>
                    <a:lnTo>
                      <a:pt x="274" y="28"/>
                    </a:lnTo>
                    <a:lnTo>
                      <a:pt x="274" y="9"/>
                    </a:lnTo>
                    <a:lnTo>
                      <a:pt x="236" y="19"/>
                    </a:lnTo>
                    <a:lnTo>
                      <a:pt x="199" y="28"/>
                    </a:lnTo>
                    <a:lnTo>
                      <a:pt x="132" y="66"/>
                    </a:lnTo>
                    <a:lnTo>
                      <a:pt x="104" y="104"/>
                    </a:lnTo>
                    <a:lnTo>
                      <a:pt x="95" y="122"/>
                    </a:lnTo>
                    <a:lnTo>
                      <a:pt x="85" y="142"/>
                    </a:lnTo>
                    <a:lnTo>
                      <a:pt x="95" y="189"/>
                    </a:lnTo>
                    <a:lnTo>
                      <a:pt x="123" y="226"/>
                    </a:lnTo>
                    <a:lnTo>
                      <a:pt x="151" y="265"/>
                    </a:lnTo>
                    <a:lnTo>
                      <a:pt x="180" y="292"/>
                    </a:lnTo>
                    <a:lnTo>
                      <a:pt x="274" y="302"/>
                    </a:lnTo>
                    <a:lnTo>
                      <a:pt x="321" y="312"/>
                    </a:lnTo>
                    <a:lnTo>
                      <a:pt x="368" y="339"/>
                    </a:lnTo>
                    <a:lnTo>
                      <a:pt x="397" y="386"/>
                    </a:lnTo>
                    <a:lnTo>
                      <a:pt x="397" y="415"/>
                    </a:lnTo>
                    <a:lnTo>
                      <a:pt x="397" y="443"/>
                    </a:lnTo>
                    <a:lnTo>
                      <a:pt x="377" y="490"/>
                    </a:lnTo>
                    <a:lnTo>
                      <a:pt x="340" y="528"/>
                    </a:lnTo>
                    <a:lnTo>
                      <a:pt x="303" y="556"/>
                    </a:lnTo>
                    <a:lnTo>
                      <a:pt x="264" y="566"/>
                    </a:lnTo>
                    <a:lnTo>
                      <a:pt x="207" y="566"/>
                    </a:lnTo>
                    <a:lnTo>
                      <a:pt x="151" y="556"/>
                    </a:lnTo>
                    <a:lnTo>
                      <a:pt x="123" y="547"/>
                    </a:lnTo>
                    <a:lnTo>
                      <a:pt x="95" y="537"/>
                    </a:lnTo>
                    <a:lnTo>
                      <a:pt x="66" y="509"/>
                    </a:lnTo>
                    <a:lnTo>
                      <a:pt x="47" y="481"/>
                    </a:lnTo>
                    <a:lnTo>
                      <a:pt x="38" y="453"/>
                    </a:lnTo>
                    <a:lnTo>
                      <a:pt x="38" y="433"/>
                    </a:lnTo>
                    <a:lnTo>
                      <a:pt x="47" y="424"/>
                    </a:lnTo>
                    <a:lnTo>
                      <a:pt x="66" y="406"/>
                    </a:lnTo>
                    <a:lnTo>
                      <a:pt x="85" y="396"/>
                    </a:lnTo>
                    <a:lnTo>
                      <a:pt x="104" y="386"/>
                    </a:lnTo>
                    <a:lnTo>
                      <a:pt x="123" y="396"/>
                    </a:lnTo>
                    <a:lnTo>
                      <a:pt x="142" y="396"/>
                    </a:lnTo>
                    <a:lnTo>
                      <a:pt x="151" y="406"/>
                    </a:lnTo>
                    <a:lnTo>
                      <a:pt x="170" y="433"/>
                    </a:lnTo>
                    <a:lnTo>
                      <a:pt x="170" y="481"/>
                    </a:lnTo>
                    <a:lnTo>
                      <a:pt x="170" y="500"/>
                    </a:lnTo>
                    <a:lnTo>
                      <a:pt x="151" y="519"/>
                    </a:lnTo>
                    <a:lnTo>
                      <a:pt x="142" y="519"/>
                    </a:lnTo>
                    <a:lnTo>
                      <a:pt x="132" y="528"/>
                    </a:lnTo>
                    <a:lnTo>
                      <a:pt x="142" y="537"/>
                    </a:lnTo>
                    <a:lnTo>
                      <a:pt x="151" y="537"/>
                    </a:lnTo>
                    <a:lnTo>
                      <a:pt x="180" y="537"/>
                    </a:lnTo>
                    <a:lnTo>
                      <a:pt x="207" y="537"/>
                    </a:lnTo>
                    <a:lnTo>
                      <a:pt x="227" y="528"/>
                    </a:lnTo>
                    <a:lnTo>
                      <a:pt x="254" y="500"/>
                    </a:lnTo>
                    <a:lnTo>
                      <a:pt x="274" y="462"/>
                    </a:lnTo>
                    <a:lnTo>
                      <a:pt x="283" y="406"/>
                    </a:lnTo>
                    <a:lnTo>
                      <a:pt x="274" y="368"/>
                    </a:lnTo>
                    <a:lnTo>
                      <a:pt x="254" y="339"/>
                    </a:lnTo>
                    <a:lnTo>
                      <a:pt x="227" y="320"/>
                    </a:lnTo>
                    <a:lnTo>
                      <a:pt x="199" y="312"/>
                    </a:lnTo>
                    <a:lnTo>
                      <a:pt x="199" y="320"/>
                    </a:lnTo>
                    <a:lnTo>
                      <a:pt x="189" y="312"/>
                    </a:lnTo>
                    <a:lnTo>
                      <a:pt x="170" y="302"/>
                    </a:lnTo>
                    <a:lnTo>
                      <a:pt x="95" y="292"/>
                    </a:lnTo>
                    <a:lnTo>
                      <a:pt x="57" y="273"/>
                    </a:lnTo>
                    <a:lnTo>
                      <a:pt x="29" y="245"/>
                    </a:lnTo>
                    <a:lnTo>
                      <a:pt x="0" y="208"/>
                    </a:lnTo>
                    <a:lnTo>
                      <a:pt x="0" y="161"/>
                    </a:lnTo>
                    <a:lnTo>
                      <a:pt x="9" y="122"/>
                    </a:lnTo>
                    <a:lnTo>
                      <a:pt x="19" y="104"/>
                    </a:lnTo>
                    <a:lnTo>
                      <a:pt x="57" y="57"/>
                    </a:lnTo>
                    <a:lnTo>
                      <a:pt x="104" y="38"/>
                    </a:lnTo>
                    <a:lnTo>
                      <a:pt x="151" y="19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99">
                <a:extLst>
                  <a:ext uri="{FF2B5EF4-FFF2-40B4-BE49-F238E27FC236}">
                    <a16:creationId xmlns:a16="http://schemas.microsoft.com/office/drawing/2014/main" id="{BBBD58D5-EEF8-42B9-8E3F-73B3C2ED31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" y="1905"/>
                <a:ext cx="31" cy="59"/>
              </a:xfrm>
              <a:custGeom>
                <a:avLst/>
                <a:gdLst>
                  <a:gd name="T0" fmla="*/ 31 w 123"/>
                  <a:gd name="T1" fmla="*/ 0 h 236"/>
                  <a:gd name="T2" fmla="*/ 29 w 123"/>
                  <a:gd name="T3" fmla="*/ 0 h 236"/>
                  <a:gd name="T4" fmla="*/ 29 w 123"/>
                  <a:gd name="T5" fmla="*/ 3 h 236"/>
                  <a:gd name="T6" fmla="*/ 22 w 123"/>
                  <a:gd name="T7" fmla="*/ 10 h 236"/>
                  <a:gd name="T8" fmla="*/ 17 w 123"/>
                  <a:gd name="T9" fmla="*/ 19 h 236"/>
                  <a:gd name="T10" fmla="*/ 17 w 123"/>
                  <a:gd name="T11" fmla="*/ 31 h 236"/>
                  <a:gd name="T12" fmla="*/ 22 w 123"/>
                  <a:gd name="T13" fmla="*/ 40 h 236"/>
                  <a:gd name="T14" fmla="*/ 26 w 123"/>
                  <a:gd name="T15" fmla="*/ 50 h 236"/>
                  <a:gd name="T16" fmla="*/ 31 w 123"/>
                  <a:gd name="T17" fmla="*/ 59 h 236"/>
                  <a:gd name="T18" fmla="*/ 17 w 123"/>
                  <a:gd name="T19" fmla="*/ 52 h 236"/>
                  <a:gd name="T20" fmla="*/ 7 w 123"/>
                  <a:gd name="T21" fmla="*/ 47 h 236"/>
                  <a:gd name="T22" fmla="*/ 5 w 123"/>
                  <a:gd name="T23" fmla="*/ 42 h 236"/>
                  <a:gd name="T24" fmla="*/ 3 w 123"/>
                  <a:gd name="T25" fmla="*/ 38 h 236"/>
                  <a:gd name="T26" fmla="*/ 0 w 123"/>
                  <a:gd name="T27" fmla="*/ 29 h 236"/>
                  <a:gd name="T28" fmla="*/ 3 w 123"/>
                  <a:gd name="T29" fmla="*/ 21 h 236"/>
                  <a:gd name="T30" fmla="*/ 7 w 123"/>
                  <a:gd name="T31" fmla="*/ 14 h 236"/>
                  <a:gd name="T32" fmla="*/ 12 w 123"/>
                  <a:gd name="T33" fmla="*/ 10 h 236"/>
                  <a:gd name="T34" fmla="*/ 22 w 123"/>
                  <a:gd name="T35" fmla="*/ 5 h 236"/>
                  <a:gd name="T36" fmla="*/ 31 w 123"/>
                  <a:gd name="T37" fmla="*/ 0 h 2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3" h="236">
                    <a:moveTo>
                      <a:pt x="123" y="0"/>
                    </a:moveTo>
                    <a:lnTo>
                      <a:pt x="114" y="0"/>
                    </a:lnTo>
                    <a:lnTo>
                      <a:pt x="114" y="10"/>
                    </a:lnTo>
                    <a:lnTo>
                      <a:pt x="86" y="38"/>
                    </a:lnTo>
                    <a:lnTo>
                      <a:pt x="67" y="75"/>
                    </a:lnTo>
                    <a:lnTo>
                      <a:pt x="67" y="122"/>
                    </a:lnTo>
                    <a:lnTo>
                      <a:pt x="86" y="161"/>
                    </a:lnTo>
                    <a:lnTo>
                      <a:pt x="104" y="198"/>
                    </a:lnTo>
                    <a:lnTo>
                      <a:pt x="123" y="236"/>
                    </a:lnTo>
                    <a:lnTo>
                      <a:pt x="67" y="208"/>
                    </a:lnTo>
                    <a:lnTo>
                      <a:pt x="29" y="189"/>
                    </a:lnTo>
                    <a:lnTo>
                      <a:pt x="20" y="169"/>
                    </a:lnTo>
                    <a:lnTo>
                      <a:pt x="10" y="151"/>
                    </a:lnTo>
                    <a:lnTo>
                      <a:pt x="0" y="114"/>
                    </a:lnTo>
                    <a:lnTo>
                      <a:pt x="10" y="85"/>
                    </a:lnTo>
                    <a:lnTo>
                      <a:pt x="29" y="57"/>
                    </a:lnTo>
                    <a:lnTo>
                      <a:pt x="48" y="38"/>
                    </a:lnTo>
                    <a:lnTo>
                      <a:pt x="86" y="19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100">
                <a:extLst>
                  <a:ext uri="{FF2B5EF4-FFF2-40B4-BE49-F238E27FC236}">
                    <a16:creationId xmlns:a16="http://schemas.microsoft.com/office/drawing/2014/main" id="{E884641F-83E0-4C71-82BA-EB2D5078F4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" y="1997"/>
                <a:ext cx="26" cy="24"/>
              </a:xfrm>
              <a:custGeom>
                <a:avLst/>
                <a:gdLst>
                  <a:gd name="T0" fmla="*/ 24 w 103"/>
                  <a:gd name="T1" fmla="*/ 2 h 94"/>
                  <a:gd name="T2" fmla="*/ 26 w 103"/>
                  <a:gd name="T3" fmla="*/ 10 h 94"/>
                  <a:gd name="T4" fmla="*/ 26 w 103"/>
                  <a:gd name="T5" fmla="*/ 17 h 94"/>
                  <a:gd name="T6" fmla="*/ 24 w 103"/>
                  <a:gd name="T7" fmla="*/ 22 h 94"/>
                  <a:gd name="T8" fmla="*/ 19 w 103"/>
                  <a:gd name="T9" fmla="*/ 24 h 94"/>
                  <a:gd name="T10" fmla="*/ 17 w 103"/>
                  <a:gd name="T11" fmla="*/ 24 h 94"/>
                  <a:gd name="T12" fmla="*/ 12 w 103"/>
                  <a:gd name="T13" fmla="*/ 24 h 94"/>
                  <a:gd name="T14" fmla="*/ 12 w 103"/>
                  <a:gd name="T15" fmla="*/ 22 h 94"/>
                  <a:gd name="T16" fmla="*/ 10 w 103"/>
                  <a:gd name="T17" fmla="*/ 22 h 94"/>
                  <a:gd name="T18" fmla="*/ 7 w 103"/>
                  <a:gd name="T19" fmla="*/ 22 h 94"/>
                  <a:gd name="T20" fmla="*/ 2 w 103"/>
                  <a:gd name="T21" fmla="*/ 17 h 94"/>
                  <a:gd name="T22" fmla="*/ 0 w 103"/>
                  <a:gd name="T23" fmla="*/ 12 h 94"/>
                  <a:gd name="T24" fmla="*/ 0 w 103"/>
                  <a:gd name="T25" fmla="*/ 7 h 94"/>
                  <a:gd name="T26" fmla="*/ 0 w 103"/>
                  <a:gd name="T27" fmla="*/ 2 h 94"/>
                  <a:gd name="T28" fmla="*/ 2 w 103"/>
                  <a:gd name="T29" fmla="*/ 0 h 94"/>
                  <a:gd name="T30" fmla="*/ 10 w 103"/>
                  <a:gd name="T31" fmla="*/ 0 h 94"/>
                  <a:gd name="T32" fmla="*/ 17 w 103"/>
                  <a:gd name="T33" fmla="*/ 0 h 94"/>
                  <a:gd name="T34" fmla="*/ 24 w 103"/>
                  <a:gd name="T35" fmla="*/ 2 h 9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03" h="94">
                    <a:moveTo>
                      <a:pt x="94" y="9"/>
                    </a:moveTo>
                    <a:lnTo>
                      <a:pt x="103" y="38"/>
                    </a:lnTo>
                    <a:lnTo>
                      <a:pt x="103" y="66"/>
                    </a:lnTo>
                    <a:lnTo>
                      <a:pt x="94" y="85"/>
                    </a:lnTo>
                    <a:lnTo>
                      <a:pt x="75" y="94"/>
                    </a:lnTo>
                    <a:lnTo>
                      <a:pt x="66" y="94"/>
                    </a:lnTo>
                    <a:lnTo>
                      <a:pt x="47" y="94"/>
                    </a:lnTo>
                    <a:lnTo>
                      <a:pt x="47" y="85"/>
                    </a:lnTo>
                    <a:lnTo>
                      <a:pt x="38" y="85"/>
                    </a:lnTo>
                    <a:lnTo>
                      <a:pt x="28" y="85"/>
                    </a:lnTo>
                    <a:lnTo>
                      <a:pt x="9" y="66"/>
                    </a:lnTo>
                    <a:lnTo>
                      <a:pt x="0" y="47"/>
                    </a:lnTo>
                    <a:lnTo>
                      <a:pt x="0" y="28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38" y="0"/>
                    </a:lnTo>
                    <a:lnTo>
                      <a:pt x="66" y="0"/>
                    </a:lnTo>
                    <a:lnTo>
                      <a:pt x="94" y="9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101">
                <a:extLst>
                  <a:ext uri="{FF2B5EF4-FFF2-40B4-BE49-F238E27FC236}">
                    <a16:creationId xmlns:a16="http://schemas.microsoft.com/office/drawing/2014/main" id="{AFF2BB4A-DFF1-466E-B7F8-2972799AB6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" y="1900"/>
                <a:ext cx="21" cy="21"/>
              </a:xfrm>
              <a:custGeom>
                <a:avLst/>
                <a:gdLst>
                  <a:gd name="T0" fmla="*/ 12 w 86"/>
                  <a:gd name="T1" fmla="*/ 0 h 85"/>
                  <a:gd name="T2" fmla="*/ 19 w 86"/>
                  <a:gd name="T3" fmla="*/ 2 h 85"/>
                  <a:gd name="T4" fmla="*/ 21 w 86"/>
                  <a:gd name="T5" fmla="*/ 7 h 85"/>
                  <a:gd name="T6" fmla="*/ 21 w 86"/>
                  <a:gd name="T7" fmla="*/ 12 h 85"/>
                  <a:gd name="T8" fmla="*/ 16 w 86"/>
                  <a:gd name="T9" fmla="*/ 16 h 85"/>
                  <a:gd name="T10" fmla="*/ 14 w 86"/>
                  <a:gd name="T11" fmla="*/ 19 h 85"/>
                  <a:gd name="T12" fmla="*/ 10 w 86"/>
                  <a:gd name="T13" fmla="*/ 21 h 85"/>
                  <a:gd name="T14" fmla="*/ 5 w 86"/>
                  <a:gd name="T15" fmla="*/ 19 h 85"/>
                  <a:gd name="T16" fmla="*/ 2 w 86"/>
                  <a:gd name="T17" fmla="*/ 16 h 85"/>
                  <a:gd name="T18" fmla="*/ 2 w 86"/>
                  <a:gd name="T19" fmla="*/ 14 h 85"/>
                  <a:gd name="T20" fmla="*/ 0 w 86"/>
                  <a:gd name="T21" fmla="*/ 12 h 85"/>
                  <a:gd name="T22" fmla="*/ 5 w 86"/>
                  <a:gd name="T23" fmla="*/ 5 h 85"/>
                  <a:gd name="T24" fmla="*/ 12 w 86"/>
                  <a:gd name="T25" fmla="*/ 0 h 8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6" h="85">
                    <a:moveTo>
                      <a:pt x="49" y="0"/>
                    </a:moveTo>
                    <a:lnTo>
                      <a:pt x="76" y="10"/>
                    </a:lnTo>
                    <a:lnTo>
                      <a:pt x="86" y="29"/>
                    </a:lnTo>
                    <a:lnTo>
                      <a:pt x="86" y="47"/>
                    </a:lnTo>
                    <a:lnTo>
                      <a:pt x="67" y="66"/>
                    </a:lnTo>
                    <a:lnTo>
                      <a:pt x="57" y="76"/>
                    </a:lnTo>
                    <a:lnTo>
                      <a:pt x="39" y="85"/>
                    </a:lnTo>
                    <a:lnTo>
                      <a:pt x="20" y="76"/>
                    </a:lnTo>
                    <a:lnTo>
                      <a:pt x="10" y="66"/>
                    </a:lnTo>
                    <a:lnTo>
                      <a:pt x="10" y="57"/>
                    </a:lnTo>
                    <a:lnTo>
                      <a:pt x="0" y="47"/>
                    </a:lnTo>
                    <a:lnTo>
                      <a:pt x="20" y="19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102">
                <a:extLst>
                  <a:ext uri="{FF2B5EF4-FFF2-40B4-BE49-F238E27FC236}">
                    <a16:creationId xmlns:a16="http://schemas.microsoft.com/office/drawing/2014/main" id="{34D864C3-0BEB-4DD1-9AC3-430A8DD591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" y="1971"/>
                <a:ext cx="40" cy="59"/>
              </a:xfrm>
              <a:custGeom>
                <a:avLst/>
                <a:gdLst>
                  <a:gd name="T0" fmla="*/ 40 w 160"/>
                  <a:gd name="T1" fmla="*/ 26 h 235"/>
                  <a:gd name="T2" fmla="*/ 35 w 160"/>
                  <a:gd name="T3" fmla="*/ 40 h 235"/>
                  <a:gd name="T4" fmla="*/ 28 w 160"/>
                  <a:gd name="T5" fmla="*/ 49 h 235"/>
                  <a:gd name="T6" fmla="*/ 19 w 160"/>
                  <a:gd name="T7" fmla="*/ 56 h 235"/>
                  <a:gd name="T8" fmla="*/ 9 w 160"/>
                  <a:gd name="T9" fmla="*/ 59 h 235"/>
                  <a:gd name="T10" fmla="*/ 0 w 160"/>
                  <a:gd name="T11" fmla="*/ 59 h 235"/>
                  <a:gd name="T12" fmla="*/ 5 w 160"/>
                  <a:gd name="T13" fmla="*/ 56 h 235"/>
                  <a:gd name="T14" fmla="*/ 9 w 160"/>
                  <a:gd name="T15" fmla="*/ 52 h 235"/>
                  <a:gd name="T16" fmla="*/ 17 w 160"/>
                  <a:gd name="T17" fmla="*/ 45 h 235"/>
                  <a:gd name="T18" fmla="*/ 19 w 160"/>
                  <a:gd name="T19" fmla="*/ 35 h 235"/>
                  <a:gd name="T20" fmla="*/ 19 w 160"/>
                  <a:gd name="T21" fmla="*/ 21 h 235"/>
                  <a:gd name="T22" fmla="*/ 17 w 160"/>
                  <a:gd name="T23" fmla="*/ 14 h 235"/>
                  <a:gd name="T24" fmla="*/ 12 w 160"/>
                  <a:gd name="T25" fmla="*/ 7 h 235"/>
                  <a:gd name="T26" fmla="*/ 7 w 160"/>
                  <a:gd name="T27" fmla="*/ 0 h 235"/>
                  <a:gd name="T28" fmla="*/ 17 w 160"/>
                  <a:gd name="T29" fmla="*/ 5 h 235"/>
                  <a:gd name="T30" fmla="*/ 26 w 160"/>
                  <a:gd name="T31" fmla="*/ 7 h 235"/>
                  <a:gd name="T32" fmla="*/ 35 w 160"/>
                  <a:gd name="T33" fmla="*/ 14 h 235"/>
                  <a:gd name="T34" fmla="*/ 38 w 160"/>
                  <a:gd name="T35" fmla="*/ 19 h 235"/>
                  <a:gd name="T36" fmla="*/ 40 w 160"/>
                  <a:gd name="T37" fmla="*/ 26 h 23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60" h="235">
                    <a:moveTo>
                      <a:pt x="160" y="103"/>
                    </a:moveTo>
                    <a:lnTo>
                      <a:pt x="141" y="160"/>
                    </a:lnTo>
                    <a:lnTo>
                      <a:pt x="113" y="197"/>
                    </a:lnTo>
                    <a:lnTo>
                      <a:pt x="76" y="225"/>
                    </a:lnTo>
                    <a:lnTo>
                      <a:pt x="37" y="235"/>
                    </a:lnTo>
                    <a:lnTo>
                      <a:pt x="0" y="235"/>
                    </a:lnTo>
                    <a:lnTo>
                      <a:pt x="19" y="225"/>
                    </a:lnTo>
                    <a:lnTo>
                      <a:pt x="37" y="207"/>
                    </a:lnTo>
                    <a:lnTo>
                      <a:pt x="66" y="178"/>
                    </a:lnTo>
                    <a:lnTo>
                      <a:pt x="76" y="141"/>
                    </a:lnTo>
                    <a:lnTo>
                      <a:pt x="76" y="84"/>
                    </a:lnTo>
                    <a:lnTo>
                      <a:pt x="66" y="56"/>
                    </a:lnTo>
                    <a:lnTo>
                      <a:pt x="47" y="27"/>
                    </a:lnTo>
                    <a:lnTo>
                      <a:pt x="27" y="0"/>
                    </a:lnTo>
                    <a:lnTo>
                      <a:pt x="66" y="18"/>
                    </a:lnTo>
                    <a:lnTo>
                      <a:pt x="103" y="27"/>
                    </a:lnTo>
                    <a:lnTo>
                      <a:pt x="141" y="56"/>
                    </a:lnTo>
                    <a:lnTo>
                      <a:pt x="150" y="74"/>
                    </a:lnTo>
                    <a:lnTo>
                      <a:pt x="160" y="103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103">
                <a:extLst>
                  <a:ext uri="{FF2B5EF4-FFF2-40B4-BE49-F238E27FC236}">
                    <a16:creationId xmlns:a16="http://schemas.microsoft.com/office/drawing/2014/main" id="{6DBB225A-04AC-45A2-BC0A-F67E6DAB07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" y="1879"/>
                <a:ext cx="28" cy="193"/>
              </a:xfrm>
              <a:custGeom>
                <a:avLst/>
                <a:gdLst>
                  <a:gd name="T0" fmla="*/ 12 w 114"/>
                  <a:gd name="T1" fmla="*/ 0 h 773"/>
                  <a:gd name="T2" fmla="*/ 14 w 114"/>
                  <a:gd name="T3" fmla="*/ 2 h 773"/>
                  <a:gd name="T4" fmla="*/ 16 w 114"/>
                  <a:gd name="T5" fmla="*/ 30 h 773"/>
                  <a:gd name="T6" fmla="*/ 21 w 114"/>
                  <a:gd name="T7" fmla="*/ 61 h 773"/>
                  <a:gd name="T8" fmla="*/ 21 w 114"/>
                  <a:gd name="T9" fmla="*/ 73 h 773"/>
                  <a:gd name="T10" fmla="*/ 23 w 114"/>
                  <a:gd name="T11" fmla="*/ 85 h 773"/>
                  <a:gd name="T12" fmla="*/ 26 w 114"/>
                  <a:gd name="T13" fmla="*/ 108 h 773"/>
                  <a:gd name="T14" fmla="*/ 28 w 114"/>
                  <a:gd name="T15" fmla="*/ 148 h 773"/>
                  <a:gd name="T16" fmla="*/ 28 w 114"/>
                  <a:gd name="T17" fmla="*/ 191 h 773"/>
                  <a:gd name="T18" fmla="*/ 26 w 114"/>
                  <a:gd name="T19" fmla="*/ 193 h 773"/>
                  <a:gd name="T20" fmla="*/ 23 w 114"/>
                  <a:gd name="T21" fmla="*/ 193 h 773"/>
                  <a:gd name="T22" fmla="*/ 18 w 114"/>
                  <a:gd name="T23" fmla="*/ 193 h 773"/>
                  <a:gd name="T24" fmla="*/ 14 w 114"/>
                  <a:gd name="T25" fmla="*/ 188 h 773"/>
                  <a:gd name="T26" fmla="*/ 14 w 114"/>
                  <a:gd name="T27" fmla="*/ 181 h 773"/>
                  <a:gd name="T28" fmla="*/ 14 w 114"/>
                  <a:gd name="T29" fmla="*/ 167 h 773"/>
                  <a:gd name="T30" fmla="*/ 14 w 114"/>
                  <a:gd name="T31" fmla="*/ 146 h 773"/>
                  <a:gd name="T32" fmla="*/ 14 w 114"/>
                  <a:gd name="T33" fmla="*/ 125 h 773"/>
                  <a:gd name="T34" fmla="*/ 12 w 114"/>
                  <a:gd name="T35" fmla="*/ 85 h 773"/>
                  <a:gd name="T36" fmla="*/ 5 w 114"/>
                  <a:gd name="T37" fmla="*/ 44 h 773"/>
                  <a:gd name="T38" fmla="*/ 2 w 114"/>
                  <a:gd name="T39" fmla="*/ 26 h 773"/>
                  <a:gd name="T40" fmla="*/ 0 w 114"/>
                  <a:gd name="T41" fmla="*/ 9 h 773"/>
                  <a:gd name="T42" fmla="*/ 0 w 114"/>
                  <a:gd name="T43" fmla="*/ 4 h 773"/>
                  <a:gd name="T44" fmla="*/ 2 w 114"/>
                  <a:gd name="T45" fmla="*/ 2 h 773"/>
                  <a:gd name="T46" fmla="*/ 12 w 114"/>
                  <a:gd name="T47" fmla="*/ 0 h 77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14" h="773">
                    <a:moveTo>
                      <a:pt x="48" y="0"/>
                    </a:moveTo>
                    <a:lnTo>
                      <a:pt x="57" y="9"/>
                    </a:lnTo>
                    <a:lnTo>
                      <a:pt x="67" y="122"/>
                    </a:lnTo>
                    <a:lnTo>
                      <a:pt x="85" y="245"/>
                    </a:lnTo>
                    <a:lnTo>
                      <a:pt x="85" y="292"/>
                    </a:lnTo>
                    <a:lnTo>
                      <a:pt x="95" y="339"/>
                    </a:lnTo>
                    <a:lnTo>
                      <a:pt x="104" y="433"/>
                    </a:lnTo>
                    <a:lnTo>
                      <a:pt x="114" y="593"/>
                    </a:lnTo>
                    <a:lnTo>
                      <a:pt x="114" y="763"/>
                    </a:lnTo>
                    <a:lnTo>
                      <a:pt x="104" y="773"/>
                    </a:lnTo>
                    <a:lnTo>
                      <a:pt x="95" y="773"/>
                    </a:lnTo>
                    <a:lnTo>
                      <a:pt x="75" y="773"/>
                    </a:lnTo>
                    <a:lnTo>
                      <a:pt x="57" y="754"/>
                    </a:lnTo>
                    <a:lnTo>
                      <a:pt x="57" y="726"/>
                    </a:lnTo>
                    <a:lnTo>
                      <a:pt x="57" y="669"/>
                    </a:lnTo>
                    <a:lnTo>
                      <a:pt x="57" y="584"/>
                    </a:lnTo>
                    <a:lnTo>
                      <a:pt x="57" y="499"/>
                    </a:lnTo>
                    <a:lnTo>
                      <a:pt x="48" y="339"/>
                    </a:lnTo>
                    <a:lnTo>
                      <a:pt x="19" y="178"/>
                    </a:lnTo>
                    <a:lnTo>
                      <a:pt x="10" y="103"/>
                    </a:lnTo>
                    <a:lnTo>
                      <a:pt x="0" y="37"/>
                    </a:lnTo>
                    <a:lnTo>
                      <a:pt x="0" y="18"/>
                    </a:lnTo>
                    <a:lnTo>
                      <a:pt x="10" y="9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104">
                <a:extLst>
                  <a:ext uri="{FF2B5EF4-FFF2-40B4-BE49-F238E27FC236}">
                    <a16:creationId xmlns:a16="http://schemas.microsoft.com/office/drawing/2014/main" id="{93D2B7E2-A20D-465E-9B23-C3434C1D0D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" y="1884"/>
                <a:ext cx="19" cy="184"/>
              </a:xfrm>
              <a:custGeom>
                <a:avLst/>
                <a:gdLst>
                  <a:gd name="T0" fmla="*/ 5 w 76"/>
                  <a:gd name="T1" fmla="*/ 0 h 736"/>
                  <a:gd name="T2" fmla="*/ 7 w 76"/>
                  <a:gd name="T3" fmla="*/ 5 h 736"/>
                  <a:gd name="T4" fmla="*/ 7 w 76"/>
                  <a:gd name="T5" fmla="*/ 10 h 736"/>
                  <a:gd name="T6" fmla="*/ 7 w 76"/>
                  <a:gd name="T7" fmla="*/ 21 h 736"/>
                  <a:gd name="T8" fmla="*/ 10 w 76"/>
                  <a:gd name="T9" fmla="*/ 28 h 736"/>
                  <a:gd name="T10" fmla="*/ 10 w 76"/>
                  <a:gd name="T11" fmla="*/ 36 h 736"/>
                  <a:gd name="T12" fmla="*/ 10 w 76"/>
                  <a:gd name="T13" fmla="*/ 50 h 736"/>
                  <a:gd name="T14" fmla="*/ 14 w 76"/>
                  <a:gd name="T15" fmla="*/ 83 h 736"/>
                  <a:gd name="T16" fmla="*/ 19 w 76"/>
                  <a:gd name="T17" fmla="*/ 116 h 736"/>
                  <a:gd name="T18" fmla="*/ 19 w 76"/>
                  <a:gd name="T19" fmla="*/ 151 h 736"/>
                  <a:gd name="T20" fmla="*/ 19 w 76"/>
                  <a:gd name="T21" fmla="*/ 184 h 736"/>
                  <a:gd name="T22" fmla="*/ 14 w 76"/>
                  <a:gd name="T23" fmla="*/ 182 h 736"/>
                  <a:gd name="T24" fmla="*/ 14 w 76"/>
                  <a:gd name="T25" fmla="*/ 137 h 736"/>
                  <a:gd name="T26" fmla="*/ 12 w 76"/>
                  <a:gd name="T27" fmla="*/ 92 h 736"/>
                  <a:gd name="T28" fmla="*/ 7 w 76"/>
                  <a:gd name="T29" fmla="*/ 47 h 736"/>
                  <a:gd name="T30" fmla="*/ 0 w 76"/>
                  <a:gd name="T31" fmla="*/ 5 h 736"/>
                  <a:gd name="T32" fmla="*/ 0 w 76"/>
                  <a:gd name="T33" fmla="*/ 0 h 736"/>
                  <a:gd name="T34" fmla="*/ 5 w 76"/>
                  <a:gd name="T35" fmla="*/ 0 h 7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6" h="736">
                    <a:moveTo>
                      <a:pt x="19" y="0"/>
                    </a:moveTo>
                    <a:lnTo>
                      <a:pt x="29" y="19"/>
                    </a:lnTo>
                    <a:lnTo>
                      <a:pt x="29" y="38"/>
                    </a:lnTo>
                    <a:lnTo>
                      <a:pt x="29" y="85"/>
                    </a:lnTo>
                    <a:lnTo>
                      <a:pt x="38" y="113"/>
                    </a:lnTo>
                    <a:lnTo>
                      <a:pt x="38" y="142"/>
                    </a:lnTo>
                    <a:lnTo>
                      <a:pt x="38" y="199"/>
                    </a:lnTo>
                    <a:lnTo>
                      <a:pt x="56" y="330"/>
                    </a:lnTo>
                    <a:lnTo>
                      <a:pt x="76" y="462"/>
                    </a:lnTo>
                    <a:lnTo>
                      <a:pt x="76" y="604"/>
                    </a:lnTo>
                    <a:lnTo>
                      <a:pt x="76" y="736"/>
                    </a:lnTo>
                    <a:lnTo>
                      <a:pt x="56" y="726"/>
                    </a:lnTo>
                    <a:lnTo>
                      <a:pt x="56" y="547"/>
                    </a:lnTo>
                    <a:lnTo>
                      <a:pt x="48" y="368"/>
                    </a:lnTo>
                    <a:lnTo>
                      <a:pt x="29" y="189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105">
                <a:extLst>
                  <a:ext uri="{FF2B5EF4-FFF2-40B4-BE49-F238E27FC236}">
                    <a16:creationId xmlns:a16="http://schemas.microsoft.com/office/drawing/2014/main" id="{9E874D57-1BD1-4043-8564-566F297651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" y="1775"/>
                <a:ext cx="80" cy="114"/>
              </a:xfrm>
              <a:custGeom>
                <a:avLst/>
                <a:gdLst>
                  <a:gd name="T0" fmla="*/ 45 w 321"/>
                  <a:gd name="T1" fmla="*/ 0 h 452"/>
                  <a:gd name="T2" fmla="*/ 61 w 321"/>
                  <a:gd name="T3" fmla="*/ 2 h 452"/>
                  <a:gd name="T4" fmla="*/ 71 w 321"/>
                  <a:gd name="T5" fmla="*/ 14 h 452"/>
                  <a:gd name="T6" fmla="*/ 66 w 321"/>
                  <a:gd name="T7" fmla="*/ 24 h 452"/>
                  <a:gd name="T8" fmla="*/ 57 w 321"/>
                  <a:gd name="T9" fmla="*/ 26 h 452"/>
                  <a:gd name="T10" fmla="*/ 52 w 321"/>
                  <a:gd name="T11" fmla="*/ 24 h 452"/>
                  <a:gd name="T12" fmla="*/ 49 w 321"/>
                  <a:gd name="T13" fmla="*/ 14 h 452"/>
                  <a:gd name="T14" fmla="*/ 54 w 321"/>
                  <a:gd name="T15" fmla="*/ 5 h 452"/>
                  <a:gd name="T16" fmla="*/ 47 w 321"/>
                  <a:gd name="T17" fmla="*/ 5 h 452"/>
                  <a:gd name="T18" fmla="*/ 26 w 321"/>
                  <a:gd name="T19" fmla="*/ 14 h 452"/>
                  <a:gd name="T20" fmla="*/ 19 w 321"/>
                  <a:gd name="T21" fmla="*/ 24 h 452"/>
                  <a:gd name="T22" fmla="*/ 19 w 321"/>
                  <a:gd name="T23" fmla="*/ 38 h 452"/>
                  <a:gd name="T24" fmla="*/ 28 w 321"/>
                  <a:gd name="T25" fmla="*/ 52 h 452"/>
                  <a:gd name="T26" fmla="*/ 54 w 321"/>
                  <a:gd name="T27" fmla="*/ 62 h 452"/>
                  <a:gd name="T28" fmla="*/ 73 w 321"/>
                  <a:gd name="T29" fmla="*/ 69 h 452"/>
                  <a:gd name="T30" fmla="*/ 80 w 321"/>
                  <a:gd name="T31" fmla="*/ 83 h 452"/>
                  <a:gd name="T32" fmla="*/ 75 w 321"/>
                  <a:gd name="T33" fmla="*/ 97 h 452"/>
                  <a:gd name="T34" fmla="*/ 61 w 321"/>
                  <a:gd name="T35" fmla="*/ 112 h 452"/>
                  <a:gd name="T36" fmla="*/ 40 w 321"/>
                  <a:gd name="T37" fmla="*/ 114 h 452"/>
                  <a:gd name="T38" fmla="*/ 19 w 321"/>
                  <a:gd name="T39" fmla="*/ 107 h 452"/>
                  <a:gd name="T40" fmla="*/ 9 w 321"/>
                  <a:gd name="T41" fmla="*/ 97 h 452"/>
                  <a:gd name="T42" fmla="*/ 9 w 321"/>
                  <a:gd name="T43" fmla="*/ 86 h 452"/>
                  <a:gd name="T44" fmla="*/ 17 w 321"/>
                  <a:gd name="T45" fmla="*/ 78 h 452"/>
                  <a:gd name="T46" fmla="*/ 28 w 321"/>
                  <a:gd name="T47" fmla="*/ 81 h 452"/>
                  <a:gd name="T48" fmla="*/ 33 w 321"/>
                  <a:gd name="T49" fmla="*/ 88 h 452"/>
                  <a:gd name="T50" fmla="*/ 33 w 321"/>
                  <a:gd name="T51" fmla="*/ 102 h 452"/>
                  <a:gd name="T52" fmla="*/ 26 w 321"/>
                  <a:gd name="T53" fmla="*/ 107 h 452"/>
                  <a:gd name="T54" fmla="*/ 31 w 321"/>
                  <a:gd name="T55" fmla="*/ 107 h 452"/>
                  <a:gd name="T56" fmla="*/ 45 w 321"/>
                  <a:gd name="T57" fmla="*/ 107 h 452"/>
                  <a:gd name="T58" fmla="*/ 54 w 321"/>
                  <a:gd name="T59" fmla="*/ 93 h 452"/>
                  <a:gd name="T60" fmla="*/ 49 w 321"/>
                  <a:gd name="T61" fmla="*/ 69 h 452"/>
                  <a:gd name="T62" fmla="*/ 40 w 321"/>
                  <a:gd name="T63" fmla="*/ 62 h 452"/>
                  <a:gd name="T64" fmla="*/ 33 w 321"/>
                  <a:gd name="T65" fmla="*/ 62 h 452"/>
                  <a:gd name="T66" fmla="*/ 5 w 321"/>
                  <a:gd name="T67" fmla="*/ 50 h 452"/>
                  <a:gd name="T68" fmla="*/ 0 w 321"/>
                  <a:gd name="T69" fmla="*/ 31 h 452"/>
                  <a:gd name="T70" fmla="*/ 12 w 321"/>
                  <a:gd name="T71" fmla="*/ 12 h 452"/>
                  <a:gd name="T72" fmla="*/ 31 w 321"/>
                  <a:gd name="T73" fmla="*/ 5 h 45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21" h="452">
                    <a:moveTo>
                      <a:pt x="151" y="0"/>
                    </a:moveTo>
                    <a:lnTo>
                      <a:pt x="180" y="0"/>
                    </a:lnTo>
                    <a:lnTo>
                      <a:pt x="217" y="0"/>
                    </a:lnTo>
                    <a:lnTo>
                      <a:pt x="245" y="8"/>
                    </a:lnTo>
                    <a:lnTo>
                      <a:pt x="274" y="37"/>
                    </a:lnTo>
                    <a:lnTo>
                      <a:pt x="284" y="57"/>
                    </a:lnTo>
                    <a:lnTo>
                      <a:pt x="274" y="75"/>
                    </a:lnTo>
                    <a:lnTo>
                      <a:pt x="264" y="94"/>
                    </a:lnTo>
                    <a:lnTo>
                      <a:pt x="255" y="104"/>
                    </a:lnTo>
                    <a:lnTo>
                      <a:pt x="227" y="104"/>
                    </a:lnTo>
                    <a:lnTo>
                      <a:pt x="217" y="104"/>
                    </a:lnTo>
                    <a:lnTo>
                      <a:pt x="208" y="94"/>
                    </a:lnTo>
                    <a:lnTo>
                      <a:pt x="198" y="75"/>
                    </a:lnTo>
                    <a:lnTo>
                      <a:pt x="198" y="57"/>
                    </a:lnTo>
                    <a:lnTo>
                      <a:pt x="198" y="47"/>
                    </a:lnTo>
                    <a:lnTo>
                      <a:pt x="217" y="18"/>
                    </a:lnTo>
                    <a:lnTo>
                      <a:pt x="217" y="8"/>
                    </a:lnTo>
                    <a:lnTo>
                      <a:pt x="188" y="18"/>
                    </a:lnTo>
                    <a:lnTo>
                      <a:pt x="161" y="18"/>
                    </a:lnTo>
                    <a:lnTo>
                      <a:pt x="104" y="57"/>
                    </a:lnTo>
                    <a:lnTo>
                      <a:pt x="85" y="84"/>
                    </a:lnTo>
                    <a:lnTo>
                      <a:pt x="76" y="94"/>
                    </a:lnTo>
                    <a:lnTo>
                      <a:pt x="67" y="112"/>
                    </a:lnTo>
                    <a:lnTo>
                      <a:pt x="76" y="151"/>
                    </a:lnTo>
                    <a:lnTo>
                      <a:pt x="94" y="178"/>
                    </a:lnTo>
                    <a:lnTo>
                      <a:pt x="114" y="207"/>
                    </a:lnTo>
                    <a:lnTo>
                      <a:pt x="141" y="235"/>
                    </a:lnTo>
                    <a:lnTo>
                      <a:pt x="217" y="245"/>
                    </a:lnTo>
                    <a:lnTo>
                      <a:pt x="255" y="254"/>
                    </a:lnTo>
                    <a:lnTo>
                      <a:pt x="292" y="273"/>
                    </a:lnTo>
                    <a:lnTo>
                      <a:pt x="311" y="311"/>
                    </a:lnTo>
                    <a:lnTo>
                      <a:pt x="321" y="329"/>
                    </a:lnTo>
                    <a:lnTo>
                      <a:pt x="321" y="348"/>
                    </a:lnTo>
                    <a:lnTo>
                      <a:pt x="302" y="386"/>
                    </a:lnTo>
                    <a:lnTo>
                      <a:pt x="274" y="424"/>
                    </a:lnTo>
                    <a:lnTo>
                      <a:pt x="245" y="443"/>
                    </a:lnTo>
                    <a:lnTo>
                      <a:pt x="208" y="452"/>
                    </a:lnTo>
                    <a:lnTo>
                      <a:pt x="161" y="452"/>
                    </a:lnTo>
                    <a:lnTo>
                      <a:pt x="123" y="443"/>
                    </a:lnTo>
                    <a:lnTo>
                      <a:pt x="76" y="424"/>
                    </a:lnTo>
                    <a:lnTo>
                      <a:pt x="57" y="405"/>
                    </a:lnTo>
                    <a:lnTo>
                      <a:pt x="38" y="386"/>
                    </a:lnTo>
                    <a:lnTo>
                      <a:pt x="28" y="358"/>
                    </a:lnTo>
                    <a:lnTo>
                      <a:pt x="38" y="339"/>
                    </a:lnTo>
                    <a:lnTo>
                      <a:pt x="47" y="320"/>
                    </a:lnTo>
                    <a:lnTo>
                      <a:pt x="67" y="311"/>
                    </a:lnTo>
                    <a:lnTo>
                      <a:pt x="104" y="320"/>
                    </a:lnTo>
                    <a:lnTo>
                      <a:pt x="114" y="320"/>
                    </a:lnTo>
                    <a:lnTo>
                      <a:pt x="123" y="329"/>
                    </a:lnTo>
                    <a:lnTo>
                      <a:pt x="132" y="348"/>
                    </a:lnTo>
                    <a:lnTo>
                      <a:pt x="141" y="386"/>
                    </a:lnTo>
                    <a:lnTo>
                      <a:pt x="132" y="405"/>
                    </a:lnTo>
                    <a:lnTo>
                      <a:pt x="123" y="415"/>
                    </a:lnTo>
                    <a:lnTo>
                      <a:pt x="104" y="424"/>
                    </a:lnTo>
                    <a:lnTo>
                      <a:pt x="114" y="433"/>
                    </a:lnTo>
                    <a:lnTo>
                      <a:pt x="123" y="424"/>
                    </a:lnTo>
                    <a:lnTo>
                      <a:pt x="161" y="424"/>
                    </a:lnTo>
                    <a:lnTo>
                      <a:pt x="180" y="424"/>
                    </a:lnTo>
                    <a:lnTo>
                      <a:pt x="208" y="405"/>
                    </a:lnTo>
                    <a:lnTo>
                      <a:pt x="217" y="368"/>
                    </a:lnTo>
                    <a:lnTo>
                      <a:pt x="227" y="320"/>
                    </a:lnTo>
                    <a:lnTo>
                      <a:pt x="198" y="273"/>
                    </a:lnTo>
                    <a:lnTo>
                      <a:pt x="180" y="264"/>
                    </a:lnTo>
                    <a:lnTo>
                      <a:pt x="161" y="245"/>
                    </a:lnTo>
                    <a:lnTo>
                      <a:pt x="151" y="254"/>
                    </a:lnTo>
                    <a:lnTo>
                      <a:pt x="132" y="245"/>
                    </a:lnTo>
                    <a:lnTo>
                      <a:pt x="76" y="225"/>
                    </a:lnTo>
                    <a:lnTo>
                      <a:pt x="19" y="198"/>
                    </a:lnTo>
                    <a:lnTo>
                      <a:pt x="0" y="169"/>
                    </a:lnTo>
                    <a:lnTo>
                      <a:pt x="0" y="122"/>
                    </a:lnTo>
                    <a:lnTo>
                      <a:pt x="19" y="75"/>
                    </a:lnTo>
                    <a:lnTo>
                      <a:pt x="47" y="47"/>
                    </a:lnTo>
                    <a:lnTo>
                      <a:pt x="85" y="28"/>
                    </a:lnTo>
                    <a:lnTo>
                      <a:pt x="123" y="18"/>
                    </a:lnTo>
                    <a:lnTo>
                      <a:pt x="15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106">
                <a:extLst>
                  <a:ext uri="{FF2B5EF4-FFF2-40B4-BE49-F238E27FC236}">
                    <a16:creationId xmlns:a16="http://schemas.microsoft.com/office/drawing/2014/main" id="{0C814E91-678F-4FBB-A59D-650BB10FD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" y="1785"/>
                <a:ext cx="24" cy="47"/>
              </a:xfrm>
              <a:custGeom>
                <a:avLst/>
                <a:gdLst>
                  <a:gd name="T0" fmla="*/ 24 w 94"/>
                  <a:gd name="T1" fmla="*/ 0 h 188"/>
                  <a:gd name="T2" fmla="*/ 21 w 94"/>
                  <a:gd name="T3" fmla="*/ 0 h 188"/>
                  <a:gd name="T4" fmla="*/ 21 w 94"/>
                  <a:gd name="T5" fmla="*/ 3 h 188"/>
                  <a:gd name="T6" fmla="*/ 17 w 94"/>
                  <a:gd name="T7" fmla="*/ 7 h 188"/>
                  <a:gd name="T8" fmla="*/ 15 w 94"/>
                  <a:gd name="T9" fmla="*/ 14 h 188"/>
                  <a:gd name="T10" fmla="*/ 12 w 94"/>
                  <a:gd name="T11" fmla="*/ 24 h 188"/>
                  <a:gd name="T12" fmla="*/ 17 w 94"/>
                  <a:gd name="T13" fmla="*/ 33 h 188"/>
                  <a:gd name="T14" fmla="*/ 24 w 94"/>
                  <a:gd name="T15" fmla="*/ 47 h 188"/>
                  <a:gd name="T16" fmla="*/ 12 w 94"/>
                  <a:gd name="T17" fmla="*/ 43 h 188"/>
                  <a:gd name="T18" fmla="*/ 5 w 94"/>
                  <a:gd name="T19" fmla="*/ 38 h 188"/>
                  <a:gd name="T20" fmla="*/ 0 w 94"/>
                  <a:gd name="T21" fmla="*/ 31 h 188"/>
                  <a:gd name="T22" fmla="*/ 0 w 94"/>
                  <a:gd name="T23" fmla="*/ 24 h 188"/>
                  <a:gd name="T24" fmla="*/ 2 w 94"/>
                  <a:gd name="T25" fmla="*/ 17 h 188"/>
                  <a:gd name="T26" fmla="*/ 9 w 94"/>
                  <a:gd name="T27" fmla="*/ 7 h 188"/>
                  <a:gd name="T28" fmla="*/ 17 w 94"/>
                  <a:gd name="T29" fmla="*/ 3 h 188"/>
                  <a:gd name="T30" fmla="*/ 24 w 94"/>
                  <a:gd name="T31" fmla="*/ 0 h 18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94" h="188">
                    <a:moveTo>
                      <a:pt x="94" y="0"/>
                    </a:moveTo>
                    <a:lnTo>
                      <a:pt x="84" y="0"/>
                    </a:lnTo>
                    <a:lnTo>
                      <a:pt x="84" y="10"/>
                    </a:lnTo>
                    <a:lnTo>
                      <a:pt x="66" y="28"/>
                    </a:lnTo>
                    <a:lnTo>
                      <a:pt x="57" y="57"/>
                    </a:lnTo>
                    <a:lnTo>
                      <a:pt x="47" y="94"/>
                    </a:lnTo>
                    <a:lnTo>
                      <a:pt x="66" y="132"/>
                    </a:lnTo>
                    <a:lnTo>
                      <a:pt x="94" y="188"/>
                    </a:lnTo>
                    <a:lnTo>
                      <a:pt x="47" y="170"/>
                    </a:lnTo>
                    <a:lnTo>
                      <a:pt x="18" y="151"/>
                    </a:lnTo>
                    <a:lnTo>
                      <a:pt x="0" y="123"/>
                    </a:lnTo>
                    <a:lnTo>
                      <a:pt x="0" y="94"/>
                    </a:lnTo>
                    <a:lnTo>
                      <a:pt x="9" y="67"/>
                    </a:lnTo>
                    <a:lnTo>
                      <a:pt x="37" y="28"/>
                    </a:lnTo>
                    <a:lnTo>
                      <a:pt x="66" y="1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107">
                <a:extLst>
                  <a:ext uri="{FF2B5EF4-FFF2-40B4-BE49-F238E27FC236}">
                    <a16:creationId xmlns:a16="http://schemas.microsoft.com/office/drawing/2014/main" id="{3C35A773-F85A-4EB4-A383-1E9AE67BDD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" y="1858"/>
                <a:ext cx="22" cy="19"/>
              </a:xfrm>
              <a:custGeom>
                <a:avLst/>
                <a:gdLst>
                  <a:gd name="T0" fmla="*/ 22 w 85"/>
                  <a:gd name="T1" fmla="*/ 3 h 76"/>
                  <a:gd name="T2" fmla="*/ 22 w 85"/>
                  <a:gd name="T3" fmla="*/ 10 h 76"/>
                  <a:gd name="T4" fmla="*/ 22 w 85"/>
                  <a:gd name="T5" fmla="*/ 14 h 76"/>
                  <a:gd name="T6" fmla="*/ 17 w 85"/>
                  <a:gd name="T7" fmla="*/ 19 h 76"/>
                  <a:gd name="T8" fmla="*/ 12 w 85"/>
                  <a:gd name="T9" fmla="*/ 19 h 76"/>
                  <a:gd name="T10" fmla="*/ 10 w 85"/>
                  <a:gd name="T11" fmla="*/ 17 h 76"/>
                  <a:gd name="T12" fmla="*/ 8 w 85"/>
                  <a:gd name="T13" fmla="*/ 19 h 76"/>
                  <a:gd name="T14" fmla="*/ 2 w 85"/>
                  <a:gd name="T15" fmla="*/ 14 h 76"/>
                  <a:gd name="T16" fmla="*/ 0 w 85"/>
                  <a:gd name="T17" fmla="*/ 7 h 76"/>
                  <a:gd name="T18" fmla="*/ 5 w 85"/>
                  <a:gd name="T19" fmla="*/ 0 h 76"/>
                  <a:gd name="T20" fmla="*/ 10 w 85"/>
                  <a:gd name="T21" fmla="*/ 0 h 76"/>
                  <a:gd name="T22" fmla="*/ 14 w 85"/>
                  <a:gd name="T23" fmla="*/ 0 h 76"/>
                  <a:gd name="T24" fmla="*/ 22 w 85"/>
                  <a:gd name="T25" fmla="*/ 3 h 7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5" h="76">
                    <a:moveTo>
                      <a:pt x="85" y="10"/>
                    </a:moveTo>
                    <a:lnTo>
                      <a:pt x="85" y="39"/>
                    </a:lnTo>
                    <a:lnTo>
                      <a:pt x="85" y="57"/>
                    </a:lnTo>
                    <a:lnTo>
                      <a:pt x="66" y="76"/>
                    </a:lnTo>
                    <a:lnTo>
                      <a:pt x="47" y="76"/>
                    </a:lnTo>
                    <a:lnTo>
                      <a:pt x="38" y="66"/>
                    </a:lnTo>
                    <a:lnTo>
                      <a:pt x="29" y="76"/>
                    </a:lnTo>
                    <a:lnTo>
                      <a:pt x="9" y="57"/>
                    </a:lnTo>
                    <a:lnTo>
                      <a:pt x="0" y="29"/>
                    </a:lnTo>
                    <a:lnTo>
                      <a:pt x="19" y="0"/>
                    </a:lnTo>
                    <a:lnTo>
                      <a:pt x="38" y="0"/>
                    </a:lnTo>
                    <a:lnTo>
                      <a:pt x="56" y="0"/>
                    </a:lnTo>
                    <a:lnTo>
                      <a:pt x="85" y="1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108">
                <a:extLst>
                  <a:ext uri="{FF2B5EF4-FFF2-40B4-BE49-F238E27FC236}">
                    <a16:creationId xmlns:a16="http://schemas.microsoft.com/office/drawing/2014/main" id="{8213FCB8-C811-4F25-AF3E-A20D71B682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" y="1780"/>
                <a:ext cx="16" cy="17"/>
              </a:xfrm>
              <a:custGeom>
                <a:avLst/>
                <a:gdLst>
                  <a:gd name="T0" fmla="*/ 9 w 66"/>
                  <a:gd name="T1" fmla="*/ 0 h 66"/>
                  <a:gd name="T2" fmla="*/ 14 w 66"/>
                  <a:gd name="T3" fmla="*/ 5 h 66"/>
                  <a:gd name="T4" fmla="*/ 14 w 66"/>
                  <a:gd name="T5" fmla="*/ 7 h 66"/>
                  <a:gd name="T6" fmla="*/ 16 w 66"/>
                  <a:gd name="T7" fmla="*/ 10 h 66"/>
                  <a:gd name="T8" fmla="*/ 11 w 66"/>
                  <a:gd name="T9" fmla="*/ 15 h 66"/>
                  <a:gd name="T10" fmla="*/ 7 w 66"/>
                  <a:gd name="T11" fmla="*/ 17 h 66"/>
                  <a:gd name="T12" fmla="*/ 2 w 66"/>
                  <a:gd name="T13" fmla="*/ 17 h 66"/>
                  <a:gd name="T14" fmla="*/ 0 w 66"/>
                  <a:gd name="T15" fmla="*/ 15 h 66"/>
                  <a:gd name="T16" fmla="*/ 0 w 66"/>
                  <a:gd name="T17" fmla="*/ 12 h 66"/>
                  <a:gd name="T18" fmla="*/ 0 w 66"/>
                  <a:gd name="T19" fmla="*/ 10 h 66"/>
                  <a:gd name="T20" fmla="*/ 2 w 66"/>
                  <a:gd name="T21" fmla="*/ 5 h 66"/>
                  <a:gd name="T22" fmla="*/ 9 w 66"/>
                  <a:gd name="T23" fmla="*/ 0 h 6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6" h="66">
                    <a:moveTo>
                      <a:pt x="37" y="0"/>
                    </a:moveTo>
                    <a:lnTo>
                      <a:pt x="56" y="19"/>
                    </a:lnTo>
                    <a:lnTo>
                      <a:pt x="56" y="29"/>
                    </a:lnTo>
                    <a:lnTo>
                      <a:pt x="66" y="39"/>
                    </a:lnTo>
                    <a:lnTo>
                      <a:pt x="47" y="57"/>
                    </a:lnTo>
                    <a:lnTo>
                      <a:pt x="27" y="66"/>
                    </a:lnTo>
                    <a:lnTo>
                      <a:pt x="9" y="66"/>
                    </a:lnTo>
                    <a:lnTo>
                      <a:pt x="0" y="57"/>
                    </a:lnTo>
                    <a:lnTo>
                      <a:pt x="0" y="47"/>
                    </a:lnTo>
                    <a:lnTo>
                      <a:pt x="0" y="39"/>
                    </a:lnTo>
                    <a:lnTo>
                      <a:pt x="9" y="19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109">
                <a:extLst>
                  <a:ext uri="{FF2B5EF4-FFF2-40B4-BE49-F238E27FC236}">
                    <a16:creationId xmlns:a16="http://schemas.microsoft.com/office/drawing/2014/main" id="{4195DD9F-DE96-4331-BD82-A80C28B58E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" y="1839"/>
                <a:ext cx="33" cy="47"/>
              </a:xfrm>
              <a:custGeom>
                <a:avLst/>
                <a:gdLst>
                  <a:gd name="T0" fmla="*/ 33 w 131"/>
                  <a:gd name="T1" fmla="*/ 19 h 189"/>
                  <a:gd name="T2" fmla="*/ 28 w 131"/>
                  <a:gd name="T3" fmla="*/ 30 h 189"/>
                  <a:gd name="T4" fmla="*/ 24 w 131"/>
                  <a:gd name="T5" fmla="*/ 38 h 189"/>
                  <a:gd name="T6" fmla="*/ 16 w 131"/>
                  <a:gd name="T7" fmla="*/ 42 h 189"/>
                  <a:gd name="T8" fmla="*/ 7 w 131"/>
                  <a:gd name="T9" fmla="*/ 47 h 189"/>
                  <a:gd name="T10" fmla="*/ 0 w 131"/>
                  <a:gd name="T11" fmla="*/ 47 h 189"/>
                  <a:gd name="T12" fmla="*/ 9 w 131"/>
                  <a:gd name="T13" fmla="*/ 40 h 189"/>
                  <a:gd name="T14" fmla="*/ 12 w 131"/>
                  <a:gd name="T15" fmla="*/ 33 h 189"/>
                  <a:gd name="T16" fmla="*/ 14 w 131"/>
                  <a:gd name="T17" fmla="*/ 26 h 189"/>
                  <a:gd name="T18" fmla="*/ 14 w 131"/>
                  <a:gd name="T19" fmla="*/ 14 h 189"/>
                  <a:gd name="T20" fmla="*/ 9 w 131"/>
                  <a:gd name="T21" fmla="*/ 5 h 189"/>
                  <a:gd name="T22" fmla="*/ 5 w 131"/>
                  <a:gd name="T23" fmla="*/ 0 h 189"/>
                  <a:gd name="T24" fmla="*/ 21 w 131"/>
                  <a:gd name="T25" fmla="*/ 5 h 189"/>
                  <a:gd name="T26" fmla="*/ 28 w 131"/>
                  <a:gd name="T27" fmla="*/ 9 h 189"/>
                  <a:gd name="T28" fmla="*/ 33 w 131"/>
                  <a:gd name="T29" fmla="*/ 19 h 18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31" h="189">
                    <a:moveTo>
                      <a:pt x="131" y="75"/>
                    </a:moveTo>
                    <a:lnTo>
                      <a:pt x="112" y="122"/>
                    </a:lnTo>
                    <a:lnTo>
                      <a:pt x="94" y="151"/>
                    </a:lnTo>
                    <a:lnTo>
                      <a:pt x="65" y="170"/>
                    </a:lnTo>
                    <a:lnTo>
                      <a:pt x="28" y="189"/>
                    </a:lnTo>
                    <a:lnTo>
                      <a:pt x="0" y="189"/>
                    </a:lnTo>
                    <a:lnTo>
                      <a:pt x="37" y="161"/>
                    </a:lnTo>
                    <a:lnTo>
                      <a:pt x="47" y="132"/>
                    </a:lnTo>
                    <a:lnTo>
                      <a:pt x="55" y="104"/>
                    </a:lnTo>
                    <a:lnTo>
                      <a:pt x="55" y="57"/>
                    </a:lnTo>
                    <a:lnTo>
                      <a:pt x="37" y="19"/>
                    </a:lnTo>
                    <a:lnTo>
                      <a:pt x="18" y="0"/>
                    </a:lnTo>
                    <a:lnTo>
                      <a:pt x="84" y="19"/>
                    </a:lnTo>
                    <a:lnTo>
                      <a:pt x="112" y="38"/>
                    </a:lnTo>
                    <a:lnTo>
                      <a:pt x="131" y="75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110">
                <a:extLst>
                  <a:ext uri="{FF2B5EF4-FFF2-40B4-BE49-F238E27FC236}">
                    <a16:creationId xmlns:a16="http://schemas.microsoft.com/office/drawing/2014/main" id="{4E34D2B0-1ABD-41F6-AF19-738C3979D1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" y="1764"/>
                <a:ext cx="23" cy="155"/>
              </a:xfrm>
              <a:custGeom>
                <a:avLst/>
                <a:gdLst>
                  <a:gd name="T0" fmla="*/ 9 w 94"/>
                  <a:gd name="T1" fmla="*/ 0 h 622"/>
                  <a:gd name="T2" fmla="*/ 12 w 94"/>
                  <a:gd name="T3" fmla="*/ 2 h 622"/>
                  <a:gd name="T4" fmla="*/ 14 w 94"/>
                  <a:gd name="T5" fmla="*/ 26 h 622"/>
                  <a:gd name="T6" fmla="*/ 16 w 94"/>
                  <a:gd name="T7" fmla="*/ 49 h 622"/>
                  <a:gd name="T8" fmla="*/ 19 w 94"/>
                  <a:gd name="T9" fmla="*/ 68 h 622"/>
                  <a:gd name="T10" fmla="*/ 21 w 94"/>
                  <a:gd name="T11" fmla="*/ 87 h 622"/>
                  <a:gd name="T12" fmla="*/ 23 w 94"/>
                  <a:gd name="T13" fmla="*/ 120 h 622"/>
                  <a:gd name="T14" fmla="*/ 23 w 94"/>
                  <a:gd name="T15" fmla="*/ 153 h 622"/>
                  <a:gd name="T16" fmla="*/ 21 w 94"/>
                  <a:gd name="T17" fmla="*/ 155 h 622"/>
                  <a:gd name="T18" fmla="*/ 19 w 94"/>
                  <a:gd name="T19" fmla="*/ 155 h 622"/>
                  <a:gd name="T20" fmla="*/ 16 w 94"/>
                  <a:gd name="T21" fmla="*/ 155 h 622"/>
                  <a:gd name="T22" fmla="*/ 12 w 94"/>
                  <a:gd name="T23" fmla="*/ 150 h 622"/>
                  <a:gd name="T24" fmla="*/ 12 w 94"/>
                  <a:gd name="T25" fmla="*/ 146 h 622"/>
                  <a:gd name="T26" fmla="*/ 12 w 94"/>
                  <a:gd name="T27" fmla="*/ 134 h 622"/>
                  <a:gd name="T28" fmla="*/ 12 w 94"/>
                  <a:gd name="T29" fmla="*/ 101 h 622"/>
                  <a:gd name="T30" fmla="*/ 9 w 94"/>
                  <a:gd name="T31" fmla="*/ 68 h 622"/>
                  <a:gd name="T32" fmla="*/ 5 w 94"/>
                  <a:gd name="T33" fmla="*/ 38 h 622"/>
                  <a:gd name="T34" fmla="*/ 2 w 94"/>
                  <a:gd name="T35" fmla="*/ 21 h 622"/>
                  <a:gd name="T36" fmla="*/ 0 w 94"/>
                  <a:gd name="T37" fmla="*/ 7 h 622"/>
                  <a:gd name="T38" fmla="*/ 0 w 94"/>
                  <a:gd name="T39" fmla="*/ 4 h 622"/>
                  <a:gd name="T40" fmla="*/ 2 w 94"/>
                  <a:gd name="T41" fmla="*/ 2 h 622"/>
                  <a:gd name="T42" fmla="*/ 9 w 94"/>
                  <a:gd name="T43" fmla="*/ 0 h 6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94" h="622">
                    <a:moveTo>
                      <a:pt x="37" y="0"/>
                    </a:moveTo>
                    <a:lnTo>
                      <a:pt x="47" y="8"/>
                    </a:lnTo>
                    <a:lnTo>
                      <a:pt x="57" y="104"/>
                    </a:lnTo>
                    <a:lnTo>
                      <a:pt x="66" y="198"/>
                    </a:lnTo>
                    <a:lnTo>
                      <a:pt x="76" y="272"/>
                    </a:lnTo>
                    <a:lnTo>
                      <a:pt x="84" y="348"/>
                    </a:lnTo>
                    <a:lnTo>
                      <a:pt x="94" y="480"/>
                    </a:lnTo>
                    <a:lnTo>
                      <a:pt x="94" y="612"/>
                    </a:lnTo>
                    <a:lnTo>
                      <a:pt x="84" y="622"/>
                    </a:lnTo>
                    <a:lnTo>
                      <a:pt x="76" y="622"/>
                    </a:lnTo>
                    <a:lnTo>
                      <a:pt x="66" y="622"/>
                    </a:lnTo>
                    <a:lnTo>
                      <a:pt x="47" y="603"/>
                    </a:lnTo>
                    <a:lnTo>
                      <a:pt x="47" y="584"/>
                    </a:lnTo>
                    <a:lnTo>
                      <a:pt x="47" y="537"/>
                    </a:lnTo>
                    <a:lnTo>
                      <a:pt x="47" y="405"/>
                    </a:lnTo>
                    <a:lnTo>
                      <a:pt x="37" y="272"/>
                    </a:lnTo>
                    <a:lnTo>
                      <a:pt x="19" y="151"/>
                    </a:lnTo>
                    <a:lnTo>
                      <a:pt x="10" y="84"/>
                    </a:lnTo>
                    <a:lnTo>
                      <a:pt x="0" y="28"/>
                    </a:lnTo>
                    <a:lnTo>
                      <a:pt x="0" y="18"/>
                    </a:lnTo>
                    <a:lnTo>
                      <a:pt x="10" y="8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111">
                <a:extLst>
                  <a:ext uri="{FF2B5EF4-FFF2-40B4-BE49-F238E27FC236}">
                    <a16:creationId xmlns:a16="http://schemas.microsoft.com/office/drawing/2014/main" id="{4EE4C3FE-E542-4EC4-AADD-CB8E33E80B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1768"/>
                <a:ext cx="17" cy="146"/>
              </a:xfrm>
              <a:custGeom>
                <a:avLst/>
                <a:gdLst>
                  <a:gd name="T0" fmla="*/ 5 w 66"/>
                  <a:gd name="T1" fmla="*/ 0 h 585"/>
                  <a:gd name="T2" fmla="*/ 7 w 66"/>
                  <a:gd name="T3" fmla="*/ 2 h 585"/>
                  <a:gd name="T4" fmla="*/ 7 w 66"/>
                  <a:gd name="T5" fmla="*/ 7 h 585"/>
                  <a:gd name="T6" fmla="*/ 7 w 66"/>
                  <a:gd name="T7" fmla="*/ 16 h 585"/>
                  <a:gd name="T8" fmla="*/ 10 w 66"/>
                  <a:gd name="T9" fmla="*/ 28 h 585"/>
                  <a:gd name="T10" fmla="*/ 10 w 66"/>
                  <a:gd name="T11" fmla="*/ 38 h 585"/>
                  <a:gd name="T12" fmla="*/ 17 w 66"/>
                  <a:gd name="T13" fmla="*/ 92 h 585"/>
                  <a:gd name="T14" fmla="*/ 17 w 66"/>
                  <a:gd name="T15" fmla="*/ 120 h 585"/>
                  <a:gd name="T16" fmla="*/ 17 w 66"/>
                  <a:gd name="T17" fmla="*/ 146 h 585"/>
                  <a:gd name="T18" fmla="*/ 14 w 66"/>
                  <a:gd name="T19" fmla="*/ 144 h 585"/>
                  <a:gd name="T20" fmla="*/ 10 w 66"/>
                  <a:gd name="T21" fmla="*/ 73 h 585"/>
                  <a:gd name="T22" fmla="*/ 7 w 66"/>
                  <a:gd name="T23" fmla="*/ 38 h 585"/>
                  <a:gd name="T24" fmla="*/ 0 w 66"/>
                  <a:gd name="T25" fmla="*/ 2 h 585"/>
                  <a:gd name="T26" fmla="*/ 2 w 66"/>
                  <a:gd name="T27" fmla="*/ 0 h 585"/>
                  <a:gd name="T28" fmla="*/ 5 w 66"/>
                  <a:gd name="T29" fmla="*/ 0 h 5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6" h="585">
                    <a:moveTo>
                      <a:pt x="18" y="0"/>
                    </a:moveTo>
                    <a:lnTo>
                      <a:pt x="27" y="10"/>
                    </a:lnTo>
                    <a:lnTo>
                      <a:pt x="27" y="29"/>
                    </a:lnTo>
                    <a:lnTo>
                      <a:pt x="27" y="66"/>
                    </a:lnTo>
                    <a:lnTo>
                      <a:pt x="37" y="113"/>
                    </a:lnTo>
                    <a:lnTo>
                      <a:pt x="37" y="151"/>
                    </a:lnTo>
                    <a:lnTo>
                      <a:pt x="66" y="368"/>
                    </a:lnTo>
                    <a:lnTo>
                      <a:pt x="66" y="481"/>
                    </a:lnTo>
                    <a:lnTo>
                      <a:pt x="66" y="585"/>
                    </a:lnTo>
                    <a:lnTo>
                      <a:pt x="56" y="575"/>
                    </a:lnTo>
                    <a:lnTo>
                      <a:pt x="37" y="293"/>
                    </a:lnTo>
                    <a:lnTo>
                      <a:pt x="27" y="151"/>
                    </a:lnTo>
                    <a:lnTo>
                      <a:pt x="0" y="10"/>
                    </a:lnTo>
                    <a:lnTo>
                      <a:pt x="9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112">
                <a:extLst>
                  <a:ext uri="{FF2B5EF4-FFF2-40B4-BE49-F238E27FC236}">
                    <a16:creationId xmlns:a16="http://schemas.microsoft.com/office/drawing/2014/main" id="{4BBD20C3-35D4-42FB-B583-254D22F57F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" y="1908"/>
                <a:ext cx="63" cy="91"/>
              </a:xfrm>
              <a:custGeom>
                <a:avLst/>
                <a:gdLst>
                  <a:gd name="T0" fmla="*/ 44 w 255"/>
                  <a:gd name="T1" fmla="*/ 0 h 367"/>
                  <a:gd name="T2" fmla="*/ 56 w 255"/>
                  <a:gd name="T3" fmla="*/ 7 h 367"/>
                  <a:gd name="T4" fmla="*/ 56 w 255"/>
                  <a:gd name="T5" fmla="*/ 14 h 367"/>
                  <a:gd name="T6" fmla="*/ 51 w 255"/>
                  <a:gd name="T7" fmla="*/ 19 h 367"/>
                  <a:gd name="T8" fmla="*/ 42 w 255"/>
                  <a:gd name="T9" fmla="*/ 21 h 367"/>
                  <a:gd name="T10" fmla="*/ 40 w 255"/>
                  <a:gd name="T11" fmla="*/ 14 h 367"/>
                  <a:gd name="T12" fmla="*/ 44 w 255"/>
                  <a:gd name="T13" fmla="*/ 4 h 367"/>
                  <a:gd name="T14" fmla="*/ 33 w 255"/>
                  <a:gd name="T15" fmla="*/ 4 h 367"/>
                  <a:gd name="T16" fmla="*/ 16 w 255"/>
                  <a:gd name="T17" fmla="*/ 16 h 367"/>
                  <a:gd name="T18" fmla="*/ 16 w 255"/>
                  <a:gd name="T19" fmla="*/ 30 h 367"/>
                  <a:gd name="T20" fmla="*/ 30 w 255"/>
                  <a:gd name="T21" fmla="*/ 47 h 367"/>
                  <a:gd name="T22" fmla="*/ 51 w 255"/>
                  <a:gd name="T23" fmla="*/ 49 h 367"/>
                  <a:gd name="T24" fmla="*/ 63 w 255"/>
                  <a:gd name="T25" fmla="*/ 61 h 367"/>
                  <a:gd name="T26" fmla="*/ 63 w 255"/>
                  <a:gd name="T27" fmla="*/ 70 h 367"/>
                  <a:gd name="T28" fmla="*/ 53 w 255"/>
                  <a:gd name="T29" fmla="*/ 84 h 367"/>
                  <a:gd name="T30" fmla="*/ 42 w 255"/>
                  <a:gd name="T31" fmla="*/ 91 h 367"/>
                  <a:gd name="T32" fmla="*/ 16 w 255"/>
                  <a:gd name="T33" fmla="*/ 84 h 367"/>
                  <a:gd name="T34" fmla="*/ 7 w 255"/>
                  <a:gd name="T35" fmla="*/ 72 h 367"/>
                  <a:gd name="T36" fmla="*/ 12 w 255"/>
                  <a:gd name="T37" fmla="*/ 63 h 367"/>
                  <a:gd name="T38" fmla="*/ 21 w 255"/>
                  <a:gd name="T39" fmla="*/ 63 h 367"/>
                  <a:gd name="T40" fmla="*/ 28 w 255"/>
                  <a:gd name="T41" fmla="*/ 68 h 367"/>
                  <a:gd name="T42" fmla="*/ 26 w 255"/>
                  <a:gd name="T43" fmla="*/ 82 h 367"/>
                  <a:gd name="T44" fmla="*/ 23 w 255"/>
                  <a:gd name="T45" fmla="*/ 87 h 367"/>
                  <a:gd name="T46" fmla="*/ 33 w 255"/>
                  <a:gd name="T47" fmla="*/ 84 h 367"/>
                  <a:gd name="T48" fmla="*/ 42 w 255"/>
                  <a:gd name="T49" fmla="*/ 79 h 367"/>
                  <a:gd name="T50" fmla="*/ 46 w 255"/>
                  <a:gd name="T51" fmla="*/ 63 h 367"/>
                  <a:gd name="T52" fmla="*/ 33 w 255"/>
                  <a:gd name="T53" fmla="*/ 49 h 367"/>
                  <a:gd name="T54" fmla="*/ 30 w 255"/>
                  <a:gd name="T55" fmla="*/ 49 h 367"/>
                  <a:gd name="T56" fmla="*/ 16 w 255"/>
                  <a:gd name="T57" fmla="*/ 47 h 367"/>
                  <a:gd name="T58" fmla="*/ 2 w 255"/>
                  <a:gd name="T59" fmla="*/ 33 h 367"/>
                  <a:gd name="T60" fmla="*/ 4 w 255"/>
                  <a:gd name="T61" fmla="*/ 16 h 367"/>
                  <a:gd name="T62" fmla="*/ 16 w 255"/>
                  <a:gd name="T63" fmla="*/ 4 h 367"/>
                  <a:gd name="T64" fmla="*/ 30 w 255"/>
                  <a:gd name="T65" fmla="*/ 0 h 36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5" h="367">
                    <a:moveTo>
                      <a:pt x="122" y="0"/>
                    </a:moveTo>
                    <a:lnTo>
                      <a:pt x="179" y="0"/>
                    </a:lnTo>
                    <a:lnTo>
                      <a:pt x="198" y="9"/>
                    </a:lnTo>
                    <a:lnTo>
                      <a:pt x="226" y="28"/>
                    </a:lnTo>
                    <a:lnTo>
                      <a:pt x="226" y="47"/>
                    </a:lnTo>
                    <a:lnTo>
                      <a:pt x="226" y="56"/>
                    </a:lnTo>
                    <a:lnTo>
                      <a:pt x="216" y="75"/>
                    </a:lnTo>
                    <a:lnTo>
                      <a:pt x="208" y="75"/>
                    </a:lnTo>
                    <a:lnTo>
                      <a:pt x="179" y="85"/>
                    </a:lnTo>
                    <a:lnTo>
                      <a:pt x="169" y="85"/>
                    </a:lnTo>
                    <a:lnTo>
                      <a:pt x="169" y="75"/>
                    </a:lnTo>
                    <a:lnTo>
                      <a:pt x="161" y="56"/>
                    </a:lnTo>
                    <a:lnTo>
                      <a:pt x="161" y="37"/>
                    </a:lnTo>
                    <a:lnTo>
                      <a:pt x="179" y="18"/>
                    </a:lnTo>
                    <a:lnTo>
                      <a:pt x="179" y="9"/>
                    </a:lnTo>
                    <a:lnTo>
                      <a:pt x="132" y="18"/>
                    </a:lnTo>
                    <a:lnTo>
                      <a:pt x="85" y="37"/>
                    </a:lnTo>
                    <a:lnTo>
                      <a:pt x="65" y="65"/>
                    </a:lnTo>
                    <a:lnTo>
                      <a:pt x="57" y="94"/>
                    </a:lnTo>
                    <a:lnTo>
                      <a:pt x="65" y="122"/>
                    </a:lnTo>
                    <a:lnTo>
                      <a:pt x="75" y="141"/>
                    </a:lnTo>
                    <a:lnTo>
                      <a:pt x="122" y="188"/>
                    </a:lnTo>
                    <a:lnTo>
                      <a:pt x="179" y="188"/>
                    </a:lnTo>
                    <a:lnTo>
                      <a:pt x="208" y="198"/>
                    </a:lnTo>
                    <a:lnTo>
                      <a:pt x="236" y="216"/>
                    </a:lnTo>
                    <a:lnTo>
                      <a:pt x="255" y="245"/>
                    </a:lnTo>
                    <a:lnTo>
                      <a:pt x="255" y="263"/>
                    </a:lnTo>
                    <a:lnTo>
                      <a:pt x="255" y="282"/>
                    </a:lnTo>
                    <a:lnTo>
                      <a:pt x="245" y="311"/>
                    </a:lnTo>
                    <a:lnTo>
                      <a:pt x="216" y="339"/>
                    </a:lnTo>
                    <a:lnTo>
                      <a:pt x="198" y="358"/>
                    </a:lnTo>
                    <a:lnTo>
                      <a:pt x="169" y="367"/>
                    </a:lnTo>
                    <a:lnTo>
                      <a:pt x="94" y="358"/>
                    </a:lnTo>
                    <a:lnTo>
                      <a:pt x="65" y="339"/>
                    </a:lnTo>
                    <a:lnTo>
                      <a:pt x="28" y="311"/>
                    </a:lnTo>
                    <a:lnTo>
                      <a:pt x="28" y="292"/>
                    </a:lnTo>
                    <a:lnTo>
                      <a:pt x="28" y="273"/>
                    </a:lnTo>
                    <a:lnTo>
                      <a:pt x="47" y="255"/>
                    </a:lnTo>
                    <a:lnTo>
                      <a:pt x="57" y="255"/>
                    </a:lnTo>
                    <a:lnTo>
                      <a:pt x="85" y="255"/>
                    </a:lnTo>
                    <a:lnTo>
                      <a:pt x="94" y="263"/>
                    </a:lnTo>
                    <a:lnTo>
                      <a:pt x="113" y="273"/>
                    </a:lnTo>
                    <a:lnTo>
                      <a:pt x="113" y="302"/>
                    </a:lnTo>
                    <a:lnTo>
                      <a:pt x="104" y="329"/>
                    </a:lnTo>
                    <a:lnTo>
                      <a:pt x="85" y="339"/>
                    </a:lnTo>
                    <a:lnTo>
                      <a:pt x="94" y="349"/>
                    </a:lnTo>
                    <a:lnTo>
                      <a:pt x="94" y="339"/>
                    </a:lnTo>
                    <a:lnTo>
                      <a:pt x="132" y="339"/>
                    </a:lnTo>
                    <a:lnTo>
                      <a:pt x="151" y="339"/>
                    </a:lnTo>
                    <a:lnTo>
                      <a:pt x="169" y="320"/>
                    </a:lnTo>
                    <a:lnTo>
                      <a:pt x="179" y="292"/>
                    </a:lnTo>
                    <a:lnTo>
                      <a:pt x="188" y="255"/>
                    </a:lnTo>
                    <a:lnTo>
                      <a:pt x="161" y="216"/>
                    </a:lnTo>
                    <a:lnTo>
                      <a:pt x="132" y="198"/>
                    </a:lnTo>
                    <a:lnTo>
                      <a:pt x="122" y="208"/>
                    </a:lnTo>
                    <a:lnTo>
                      <a:pt x="122" y="198"/>
                    </a:lnTo>
                    <a:lnTo>
                      <a:pt x="113" y="198"/>
                    </a:lnTo>
                    <a:lnTo>
                      <a:pt x="65" y="188"/>
                    </a:lnTo>
                    <a:lnTo>
                      <a:pt x="18" y="159"/>
                    </a:lnTo>
                    <a:lnTo>
                      <a:pt x="9" y="132"/>
                    </a:lnTo>
                    <a:lnTo>
                      <a:pt x="0" y="104"/>
                    </a:lnTo>
                    <a:lnTo>
                      <a:pt x="18" y="65"/>
                    </a:lnTo>
                    <a:lnTo>
                      <a:pt x="38" y="37"/>
                    </a:lnTo>
                    <a:lnTo>
                      <a:pt x="65" y="18"/>
                    </a:lnTo>
                    <a:lnTo>
                      <a:pt x="94" y="9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113">
                <a:extLst>
                  <a:ext uri="{FF2B5EF4-FFF2-40B4-BE49-F238E27FC236}">
                    <a16:creationId xmlns:a16="http://schemas.microsoft.com/office/drawing/2014/main" id="{236A16F6-2070-4832-B5D7-8B4B01CB92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" y="1914"/>
                <a:ext cx="21" cy="38"/>
              </a:xfrm>
              <a:custGeom>
                <a:avLst/>
                <a:gdLst>
                  <a:gd name="T0" fmla="*/ 19 w 85"/>
                  <a:gd name="T1" fmla="*/ 0 h 151"/>
                  <a:gd name="T2" fmla="*/ 19 w 85"/>
                  <a:gd name="T3" fmla="*/ 2 h 151"/>
                  <a:gd name="T4" fmla="*/ 14 w 85"/>
                  <a:gd name="T5" fmla="*/ 7 h 151"/>
                  <a:gd name="T6" fmla="*/ 12 w 85"/>
                  <a:gd name="T7" fmla="*/ 12 h 151"/>
                  <a:gd name="T8" fmla="*/ 12 w 85"/>
                  <a:gd name="T9" fmla="*/ 19 h 151"/>
                  <a:gd name="T10" fmla="*/ 12 w 85"/>
                  <a:gd name="T11" fmla="*/ 26 h 151"/>
                  <a:gd name="T12" fmla="*/ 21 w 85"/>
                  <a:gd name="T13" fmla="*/ 38 h 151"/>
                  <a:gd name="T14" fmla="*/ 9 w 85"/>
                  <a:gd name="T15" fmla="*/ 33 h 151"/>
                  <a:gd name="T16" fmla="*/ 5 w 85"/>
                  <a:gd name="T17" fmla="*/ 31 h 151"/>
                  <a:gd name="T18" fmla="*/ 0 w 85"/>
                  <a:gd name="T19" fmla="*/ 24 h 151"/>
                  <a:gd name="T20" fmla="*/ 0 w 85"/>
                  <a:gd name="T21" fmla="*/ 19 h 151"/>
                  <a:gd name="T22" fmla="*/ 2 w 85"/>
                  <a:gd name="T23" fmla="*/ 14 h 151"/>
                  <a:gd name="T24" fmla="*/ 7 w 85"/>
                  <a:gd name="T25" fmla="*/ 5 h 151"/>
                  <a:gd name="T26" fmla="*/ 14 w 85"/>
                  <a:gd name="T27" fmla="*/ 2 h 151"/>
                  <a:gd name="T28" fmla="*/ 19 w 85"/>
                  <a:gd name="T29" fmla="*/ 0 h 15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85" h="151">
                    <a:moveTo>
                      <a:pt x="76" y="0"/>
                    </a:moveTo>
                    <a:lnTo>
                      <a:pt x="76" y="9"/>
                    </a:lnTo>
                    <a:lnTo>
                      <a:pt x="56" y="28"/>
                    </a:lnTo>
                    <a:lnTo>
                      <a:pt x="48" y="47"/>
                    </a:lnTo>
                    <a:lnTo>
                      <a:pt x="48" y="76"/>
                    </a:lnTo>
                    <a:lnTo>
                      <a:pt x="48" y="104"/>
                    </a:lnTo>
                    <a:lnTo>
                      <a:pt x="85" y="151"/>
                    </a:lnTo>
                    <a:lnTo>
                      <a:pt x="38" y="131"/>
                    </a:lnTo>
                    <a:lnTo>
                      <a:pt x="19" y="123"/>
                    </a:lnTo>
                    <a:lnTo>
                      <a:pt x="0" y="94"/>
                    </a:lnTo>
                    <a:lnTo>
                      <a:pt x="0" y="76"/>
                    </a:lnTo>
                    <a:lnTo>
                      <a:pt x="9" y="57"/>
                    </a:lnTo>
                    <a:lnTo>
                      <a:pt x="29" y="19"/>
                    </a:lnTo>
                    <a:lnTo>
                      <a:pt x="56" y="9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114">
                <a:extLst>
                  <a:ext uri="{FF2B5EF4-FFF2-40B4-BE49-F238E27FC236}">
                    <a16:creationId xmlns:a16="http://schemas.microsoft.com/office/drawing/2014/main" id="{8BB631F8-E7EA-4741-BAFE-6BBE01FDD9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" y="1973"/>
                <a:ext cx="17" cy="14"/>
              </a:xfrm>
              <a:custGeom>
                <a:avLst/>
                <a:gdLst>
                  <a:gd name="T0" fmla="*/ 14 w 66"/>
                  <a:gd name="T1" fmla="*/ 2 h 57"/>
                  <a:gd name="T2" fmla="*/ 17 w 66"/>
                  <a:gd name="T3" fmla="*/ 7 h 57"/>
                  <a:gd name="T4" fmla="*/ 17 w 66"/>
                  <a:gd name="T5" fmla="*/ 12 h 57"/>
                  <a:gd name="T6" fmla="*/ 14 w 66"/>
                  <a:gd name="T7" fmla="*/ 14 h 57"/>
                  <a:gd name="T8" fmla="*/ 10 w 66"/>
                  <a:gd name="T9" fmla="*/ 14 h 57"/>
                  <a:gd name="T10" fmla="*/ 7 w 66"/>
                  <a:gd name="T11" fmla="*/ 14 h 57"/>
                  <a:gd name="T12" fmla="*/ 5 w 66"/>
                  <a:gd name="T13" fmla="*/ 14 h 57"/>
                  <a:gd name="T14" fmla="*/ 2 w 66"/>
                  <a:gd name="T15" fmla="*/ 10 h 57"/>
                  <a:gd name="T16" fmla="*/ 0 w 66"/>
                  <a:gd name="T17" fmla="*/ 5 h 57"/>
                  <a:gd name="T18" fmla="*/ 2 w 66"/>
                  <a:gd name="T19" fmla="*/ 0 h 57"/>
                  <a:gd name="T20" fmla="*/ 7 w 66"/>
                  <a:gd name="T21" fmla="*/ 0 h 57"/>
                  <a:gd name="T22" fmla="*/ 14 w 66"/>
                  <a:gd name="T23" fmla="*/ 2 h 5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6" h="57">
                    <a:moveTo>
                      <a:pt x="56" y="10"/>
                    </a:moveTo>
                    <a:lnTo>
                      <a:pt x="66" y="29"/>
                    </a:lnTo>
                    <a:lnTo>
                      <a:pt x="66" y="48"/>
                    </a:lnTo>
                    <a:lnTo>
                      <a:pt x="56" y="57"/>
                    </a:lnTo>
                    <a:lnTo>
                      <a:pt x="37" y="57"/>
                    </a:lnTo>
                    <a:lnTo>
                      <a:pt x="27" y="57"/>
                    </a:lnTo>
                    <a:lnTo>
                      <a:pt x="19" y="57"/>
                    </a:lnTo>
                    <a:lnTo>
                      <a:pt x="9" y="39"/>
                    </a:lnTo>
                    <a:lnTo>
                      <a:pt x="0" y="19"/>
                    </a:lnTo>
                    <a:lnTo>
                      <a:pt x="9" y="0"/>
                    </a:lnTo>
                    <a:lnTo>
                      <a:pt x="27" y="0"/>
                    </a:lnTo>
                    <a:lnTo>
                      <a:pt x="56" y="1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115">
                <a:extLst>
                  <a:ext uri="{FF2B5EF4-FFF2-40B4-BE49-F238E27FC236}">
                    <a16:creationId xmlns:a16="http://schemas.microsoft.com/office/drawing/2014/main" id="{A94E4981-84CC-4729-865D-2BC747FB57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" y="1912"/>
                <a:ext cx="12" cy="12"/>
              </a:xfrm>
              <a:custGeom>
                <a:avLst/>
                <a:gdLst>
                  <a:gd name="T0" fmla="*/ 7 w 47"/>
                  <a:gd name="T1" fmla="*/ 0 h 47"/>
                  <a:gd name="T2" fmla="*/ 10 w 47"/>
                  <a:gd name="T3" fmla="*/ 3 h 47"/>
                  <a:gd name="T4" fmla="*/ 12 w 47"/>
                  <a:gd name="T5" fmla="*/ 5 h 47"/>
                  <a:gd name="T6" fmla="*/ 12 w 47"/>
                  <a:gd name="T7" fmla="*/ 7 h 47"/>
                  <a:gd name="T8" fmla="*/ 10 w 47"/>
                  <a:gd name="T9" fmla="*/ 12 h 47"/>
                  <a:gd name="T10" fmla="*/ 5 w 47"/>
                  <a:gd name="T11" fmla="*/ 12 h 47"/>
                  <a:gd name="T12" fmla="*/ 3 w 47"/>
                  <a:gd name="T13" fmla="*/ 12 h 47"/>
                  <a:gd name="T14" fmla="*/ 0 w 47"/>
                  <a:gd name="T15" fmla="*/ 10 h 47"/>
                  <a:gd name="T16" fmla="*/ 0 w 47"/>
                  <a:gd name="T17" fmla="*/ 7 h 47"/>
                  <a:gd name="T18" fmla="*/ 3 w 47"/>
                  <a:gd name="T19" fmla="*/ 3 h 47"/>
                  <a:gd name="T20" fmla="*/ 7 w 47"/>
                  <a:gd name="T21" fmla="*/ 0 h 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7" h="47">
                    <a:moveTo>
                      <a:pt x="29" y="0"/>
                    </a:moveTo>
                    <a:lnTo>
                      <a:pt x="39" y="10"/>
                    </a:lnTo>
                    <a:lnTo>
                      <a:pt x="47" y="19"/>
                    </a:lnTo>
                    <a:lnTo>
                      <a:pt x="47" y="29"/>
                    </a:lnTo>
                    <a:lnTo>
                      <a:pt x="39" y="47"/>
                    </a:lnTo>
                    <a:lnTo>
                      <a:pt x="19" y="47"/>
                    </a:lnTo>
                    <a:lnTo>
                      <a:pt x="10" y="47"/>
                    </a:lnTo>
                    <a:lnTo>
                      <a:pt x="0" y="38"/>
                    </a:lnTo>
                    <a:lnTo>
                      <a:pt x="0" y="29"/>
                    </a:lnTo>
                    <a:lnTo>
                      <a:pt x="10" y="1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116">
                <a:extLst>
                  <a:ext uri="{FF2B5EF4-FFF2-40B4-BE49-F238E27FC236}">
                    <a16:creationId xmlns:a16="http://schemas.microsoft.com/office/drawing/2014/main" id="{3A1EAE0E-1446-47C3-BCAC-D052F29848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" y="1957"/>
                <a:ext cx="26" cy="38"/>
              </a:xfrm>
              <a:custGeom>
                <a:avLst/>
                <a:gdLst>
                  <a:gd name="T0" fmla="*/ 26 w 104"/>
                  <a:gd name="T1" fmla="*/ 16 h 151"/>
                  <a:gd name="T2" fmla="*/ 24 w 104"/>
                  <a:gd name="T3" fmla="*/ 26 h 151"/>
                  <a:gd name="T4" fmla="*/ 19 w 104"/>
                  <a:gd name="T5" fmla="*/ 31 h 151"/>
                  <a:gd name="T6" fmla="*/ 14 w 104"/>
                  <a:gd name="T7" fmla="*/ 35 h 151"/>
                  <a:gd name="T8" fmla="*/ 7 w 104"/>
                  <a:gd name="T9" fmla="*/ 38 h 151"/>
                  <a:gd name="T10" fmla="*/ 0 w 104"/>
                  <a:gd name="T11" fmla="*/ 38 h 151"/>
                  <a:gd name="T12" fmla="*/ 10 w 104"/>
                  <a:gd name="T13" fmla="*/ 33 h 151"/>
                  <a:gd name="T14" fmla="*/ 12 w 104"/>
                  <a:gd name="T15" fmla="*/ 28 h 151"/>
                  <a:gd name="T16" fmla="*/ 12 w 104"/>
                  <a:gd name="T17" fmla="*/ 21 h 151"/>
                  <a:gd name="T18" fmla="*/ 12 w 104"/>
                  <a:gd name="T19" fmla="*/ 14 h 151"/>
                  <a:gd name="T20" fmla="*/ 10 w 104"/>
                  <a:gd name="T21" fmla="*/ 5 h 151"/>
                  <a:gd name="T22" fmla="*/ 5 w 104"/>
                  <a:gd name="T23" fmla="*/ 0 h 151"/>
                  <a:gd name="T24" fmla="*/ 19 w 104"/>
                  <a:gd name="T25" fmla="*/ 5 h 151"/>
                  <a:gd name="T26" fmla="*/ 24 w 104"/>
                  <a:gd name="T27" fmla="*/ 9 h 151"/>
                  <a:gd name="T28" fmla="*/ 26 w 104"/>
                  <a:gd name="T29" fmla="*/ 16 h 15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04" h="151">
                    <a:moveTo>
                      <a:pt x="104" y="65"/>
                    </a:moveTo>
                    <a:lnTo>
                      <a:pt x="95" y="104"/>
                    </a:lnTo>
                    <a:lnTo>
                      <a:pt x="75" y="122"/>
                    </a:lnTo>
                    <a:lnTo>
                      <a:pt x="57" y="141"/>
                    </a:lnTo>
                    <a:lnTo>
                      <a:pt x="28" y="151"/>
                    </a:lnTo>
                    <a:lnTo>
                      <a:pt x="0" y="151"/>
                    </a:lnTo>
                    <a:lnTo>
                      <a:pt x="38" y="131"/>
                    </a:lnTo>
                    <a:lnTo>
                      <a:pt x="47" y="113"/>
                    </a:lnTo>
                    <a:lnTo>
                      <a:pt x="47" y="84"/>
                    </a:lnTo>
                    <a:lnTo>
                      <a:pt x="47" y="57"/>
                    </a:lnTo>
                    <a:lnTo>
                      <a:pt x="38" y="18"/>
                    </a:lnTo>
                    <a:lnTo>
                      <a:pt x="20" y="0"/>
                    </a:lnTo>
                    <a:lnTo>
                      <a:pt x="75" y="18"/>
                    </a:lnTo>
                    <a:lnTo>
                      <a:pt x="95" y="37"/>
                    </a:lnTo>
                    <a:lnTo>
                      <a:pt x="104" y="65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117">
                <a:extLst>
                  <a:ext uri="{FF2B5EF4-FFF2-40B4-BE49-F238E27FC236}">
                    <a16:creationId xmlns:a16="http://schemas.microsoft.com/office/drawing/2014/main" id="{73AFB923-9D40-4D25-8066-67A5491BB0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" y="1898"/>
                <a:ext cx="19" cy="125"/>
              </a:xfrm>
              <a:custGeom>
                <a:avLst/>
                <a:gdLst>
                  <a:gd name="T0" fmla="*/ 7 w 76"/>
                  <a:gd name="T1" fmla="*/ 0 h 500"/>
                  <a:gd name="T2" fmla="*/ 9 w 76"/>
                  <a:gd name="T3" fmla="*/ 2 h 500"/>
                  <a:gd name="T4" fmla="*/ 14 w 76"/>
                  <a:gd name="T5" fmla="*/ 40 h 500"/>
                  <a:gd name="T6" fmla="*/ 14 w 76"/>
                  <a:gd name="T7" fmla="*/ 54 h 500"/>
                  <a:gd name="T8" fmla="*/ 17 w 76"/>
                  <a:gd name="T9" fmla="*/ 71 h 500"/>
                  <a:gd name="T10" fmla="*/ 19 w 76"/>
                  <a:gd name="T11" fmla="*/ 123 h 500"/>
                  <a:gd name="T12" fmla="*/ 17 w 76"/>
                  <a:gd name="T13" fmla="*/ 125 h 500"/>
                  <a:gd name="T14" fmla="*/ 12 w 76"/>
                  <a:gd name="T15" fmla="*/ 125 h 500"/>
                  <a:gd name="T16" fmla="*/ 9 w 76"/>
                  <a:gd name="T17" fmla="*/ 120 h 500"/>
                  <a:gd name="T18" fmla="*/ 9 w 76"/>
                  <a:gd name="T19" fmla="*/ 116 h 500"/>
                  <a:gd name="T20" fmla="*/ 9 w 76"/>
                  <a:gd name="T21" fmla="*/ 109 h 500"/>
                  <a:gd name="T22" fmla="*/ 9 w 76"/>
                  <a:gd name="T23" fmla="*/ 80 h 500"/>
                  <a:gd name="T24" fmla="*/ 7 w 76"/>
                  <a:gd name="T25" fmla="*/ 54 h 500"/>
                  <a:gd name="T26" fmla="*/ 5 w 76"/>
                  <a:gd name="T27" fmla="*/ 31 h 500"/>
                  <a:gd name="T28" fmla="*/ 0 w 76"/>
                  <a:gd name="T29" fmla="*/ 7 h 500"/>
                  <a:gd name="T30" fmla="*/ 2 w 76"/>
                  <a:gd name="T31" fmla="*/ 2 h 500"/>
                  <a:gd name="T32" fmla="*/ 7 w 76"/>
                  <a:gd name="T33" fmla="*/ 0 h 50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6" h="500">
                    <a:moveTo>
                      <a:pt x="28" y="0"/>
                    </a:moveTo>
                    <a:lnTo>
                      <a:pt x="37" y="9"/>
                    </a:lnTo>
                    <a:lnTo>
                      <a:pt x="56" y="160"/>
                    </a:lnTo>
                    <a:lnTo>
                      <a:pt x="56" y="217"/>
                    </a:lnTo>
                    <a:lnTo>
                      <a:pt x="66" y="283"/>
                    </a:lnTo>
                    <a:lnTo>
                      <a:pt x="76" y="490"/>
                    </a:lnTo>
                    <a:lnTo>
                      <a:pt x="66" y="500"/>
                    </a:lnTo>
                    <a:lnTo>
                      <a:pt x="47" y="500"/>
                    </a:lnTo>
                    <a:lnTo>
                      <a:pt x="37" y="481"/>
                    </a:lnTo>
                    <a:lnTo>
                      <a:pt x="37" y="462"/>
                    </a:lnTo>
                    <a:lnTo>
                      <a:pt x="37" y="434"/>
                    </a:lnTo>
                    <a:lnTo>
                      <a:pt x="37" y="320"/>
                    </a:lnTo>
                    <a:lnTo>
                      <a:pt x="28" y="217"/>
                    </a:lnTo>
                    <a:lnTo>
                      <a:pt x="19" y="123"/>
                    </a:lnTo>
                    <a:lnTo>
                      <a:pt x="0" y="28"/>
                    </a:lnTo>
                    <a:lnTo>
                      <a:pt x="9" y="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118">
                <a:extLst>
                  <a:ext uri="{FF2B5EF4-FFF2-40B4-BE49-F238E27FC236}">
                    <a16:creationId xmlns:a16="http://schemas.microsoft.com/office/drawing/2014/main" id="{31238185-C85B-4E26-8ED9-DC4E2BE8E8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" y="1900"/>
                <a:ext cx="15" cy="118"/>
              </a:xfrm>
              <a:custGeom>
                <a:avLst/>
                <a:gdLst>
                  <a:gd name="T0" fmla="*/ 5 w 57"/>
                  <a:gd name="T1" fmla="*/ 0 h 472"/>
                  <a:gd name="T2" fmla="*/ 5 w 57"/>
                  <a:gd name="T3" fmla="*/ 5 h 472"/>
                  <a:gd name="T4" fmla="*/ 5 w 57"/>
                  <a:gd name="T5" fmla="*/ 7 h 472"/>
                  <a:gd name="T6" fmla="*/ 5 w 57"/>
                  <a:gd name="T7" fmla="*/ 14 h 472"/>
                  <a:gd name="T8" fmla="*/ 7 w 57"/>
                  <a:gd name="T9" fmla="*/ 24 h 472"/>
                  <a:gd name="T10" fmla="*/ 7 w 57"/>
                  <a:gd name="T11" fmla="*/ 33 h 472"/>
                  <a:gd name="T12" fmla="*/ 12 w 57"/>
                  <a:gd name="T13" fmla="*/ 76 h 472"/>
                  <a:gd name="T14" fmla="*/ 15 w 57"/>
                  <a:gd name="T15" fmla="*/ 97 h 472"/>
                  <a:gd name="T16" fmla="*/ 12 w 57"/>
                  <a:gd name="T17" fmla="*/ 118 h 472"/>
                  <a:gd name="T18" fmla="*/ 7 w 57"/>
                  <a:gd name="T19" fmla="*/ 61 h 472"/>
                  <a:gd name="T20" fmla="*/ 5 w 57"/>
                  <a:gd name="T21" fmla="*/ 33 h 472"/>
                  <a:gd name="T22" fmla="*/ 0 w 57"/>
                  <a:gd name="T23" fmla="*/ 3 h 472"/>
                  <a:gd name="T24" fmla="*/ 3 w 57"/>
                  <a:gd name="T25" fmla="*/ 3 h 472"/>
                  <a:gd name="T26" fmla="*/ 5 w 57"/>
                  <a:gd name="T27" fmla="*/ 0 h 47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57" h="472">
                    <a:moveTo>
                      <a:pt x="19" y="0"/>
                    </a:moveTo>
                    <a:lnTo>
                      <a:pt x="19" y="19"/>
                    </a:lnTo>
                    <a:lnTo>
                      <a:pt x="19" y="29"/>
                    </a:lnTo>
                    <a:lnTo>
                      <a:pt x="19" y="57"/>
                    </a:lnTo>
                    <a:lnTo>
                      <a:pt x="28" y="94"/>
                    </a:lnTo>
                    <a:lnTo>
                      <a:pt x="28" y="133"/>
                    </a:lnTo>
                    <a:lnTo>
                      <a:pt x="47" y="302"/>
                    </a:lnTo>
                    <a:lnTo>
                      <a:pt x="57" y="387"/>
                    </a:lnTo>
                    <a:lnTo>
                      <a:pt x="47" y="472"/>
                    </a:lnTo>
                    <a:lnTo>
                      <a:pt x="28" y="245"/>
                    </a:lnTo>
                    <a:lnTo>
                      <a:pt x="19" y="133"/>
                    </a:lnTo>
                    <a:lnTo>
                      <a:pt x="0" y="10"/>
                    </a:lnTo>
                    <a:lnTo>
                      <a:pt x="10" y="1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24" name="TextBox 123">
            <a:extLst>
              <a:ext uri="{FF2B5EF4-FFF2-40B4-BE49-F238E27FC236}">
                <a16:creationId xmlns:a16="http://schemas.microsoft.com/office/drawing/2014/main" id="{609654EA-7A80-415D-9E2A-B330BE853C50}"/>
              </a:ext>
            </a:extLst>
          </p:cNvPr>
          <p:cNvSpPr txBox="1"/>
          <p:nvPr/>
        </p:nvSpPr>
        <p:spPr>
          <a:xfrm>
            <a:off x="762000" y="685800"/>
            <a:ext cx="7647561" cy="3128357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618FFD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ct val="25000"/>
              </a:spcBef>
              <a:buFontTx/>
              <a:buNone/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[Avail] = [</a:t>
            </a:r>
            <a:r>
              <a:rPr lang="en-US" altLang="ko-KR" sz="2000" b="0" dirty="0" err="1">
                <a:latin typeface="Consolas" charset="0"/>
                <a:ea typeface="Consolas" charset="0"/>
                <a:cs typeface="Consolas" charset="0"/>
              </a:rPr>
              <a:t>FreeResources</a:t>
            </a: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] </a:t>
            </a:r>
            <a:b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	Add all nodes to UNFINISHED 	</a:t>
            </a:r>
            <a:b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	do {</a:t>
            </a:r>
          </a:p>
          <a:p>
            <a:pPr>
              <a:lnSpc>
                <a:spcPct val="80000"/>
              </a:lnSpc>
              <a:spcBef>
                <a:spcPct val="25000"/>
              </a:spcBef>
              <a:buFontTx/>
              <a:buNone/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		done = true</a:t>
            </a:r>
            <a:b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		Foreach node in UNFINISHED {	</a:t>
            </a:r>
            <a:b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			if </a:t>
            </a: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altLang="ko-KR" sz="2000" dirty="0" smtClean="0">
                <a:solidFill>
                  <a:srgbClr val="0B52FC"/>
                </a:solidFill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altLang="ko-KR" sz="2000" dirty="0" err="1" smtClean="0">
                <a:solidFill>
                  <a:srgbClr val="0B52FC"/>
                </a:solidFill>
                <a:latin typeface="Consolas" charset="0"/>
                <a:ea typeface="Consolas" charset="0"/>
                <a:cs typeface="Consolas" charset="0"/>
              </a:rPr>
              <a:t>Request</a:t>
            </a:r>
            <a:r>
              <a:rPr lang="en-US" altLang="ko-KR" sz="2000" baseline="-25000" dirty="0" err="1" smtClean="0">
                <a:solidFill>
                  <a:srgbClr val="0B52FC"/>
                </a:solidFill>
                <a:latin typeface="Consolas" charset="0"/>
                <a:ea typeface="Consolas" charset="0"/>
                <a:cs typeface="Consolas" charset="0"/>
              </a:rPr>
              <a:t>node</a:t>
            </a:r>
            <a:r>
              <a:rPr lang="en-US" altLang="ko-KR" sz="2000" dirty="0">
                <a:solidFill>
                  <a:srgbClr val="0B52FC"/>
                </a:solidFill>
                <a:latin typeface="Consolas" charset="0"/>
                <a:ea typeface="Consolas" charset="0"/>
                <a:cs typeface="Consolas" charset="0"/>
              </a:rPr>
              <a:t>]</a:t>
            </a:r>
            <a:r>
              <a:rPr lang="en-US" altLang="ko-KR" sz="2000" b="0" dirty="0">
                <a:solidFill>
                  <a:schemeClr val="accent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&lt;= [Avail]) {</a:t>
            </a:r>
            <a:b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 				remove node from UNFINISHED</a:t>
            </a:r>
            <a:b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				[Avail] = [Avail] + [</a:t>
            </a:r>
            <a:r>
              <a:rPr lang="en-US" altLang="ko-KR" sz="2000" b="0" dirty="0" err="1">
                <a:latin typeface="Consolas" charset="0"/>
                <a:ea typeface="Consolas" charset="0"/>
                <a:cs typeface="Consolas" charset="0"/>
              </a:rPr>
              <a:t>Alloc</a:t>
            </a:r>
            <a:r>
              <a:rPr lang="en-US" altLang="ko-KR" sz="2000" b="0" baseline="-25000" dirty="0" err="1">
                <a:latin typeface="Consolas" charset="0"/>
                <a:ea typeface="Consolas" charset="0"/>
                <a:cs typeface="Consolas" charset="0"/>
              </a:rPr>
              <a:t>node</a:t>
            </a: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]</a:t>
            </a:r>
            <a:b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				done = false</a:t>
            </a:r>
            <a:b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			}</a:t>
            </a:r>
            <a:b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		}</a:t>
            </a:r>
            <a:b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	} until(done)</a:t>
            </a:r>
            <a:endParaRPr lang="en-US" sz="2000" b="0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5020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E5E77-1539-40FD-AB5D-1C289686D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Banker’s Algorithm for Avoiding Deadlock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D4B2D-8D54-42F2-A5B6-114626319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66157"/>
            <a:ext cx="11049000" cy="5110163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Toward right idea: 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State maximum (max) resource needs in advance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Allow particular thread to proceed if:</a:t>
            </a:r>
          </a:p>
          <a:p>
            <a:pPr lvl="2">
              <a:lnSpc>
                <a:spcPct val="85000"/>
              </a:lnSpc>
              <a:spcBef>
                <a:spcPct val="20000"/>
              </a:spcBef>
              <a:buFontTx/>
              <a:buNone/>
            </a:pPr>
            <a:r>
              <a:rPr lang="en-US" altLang="ko-KR" dirty="0">
                <a:ea typeface="굴림" panose="020B0600000101010101" pitchFamily="34" charset="-127"/>
              </a:rPr>
              <a:t>	(available resources - #requested) 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 max </a:t>
            </a:r>
            <a:b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</a:b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remaining that might be needed by any </a:t>
            </a: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thread</a:t>
            </a:r>
          </a:p>
          <a:p>
            <a:pPr lvl="2">
              <a:lnSpc>
                <a:spcPct val="85000"/>
              </a:lnSpc>
              <a:spcBef>
                <a:spcPct val="20000"/>
              </a:spcBef>
              <a:buFontTx/>
              <a:buNone/>
            </a:pPr>
            <a:endParaRPr lang="en-US" altLang="ko-KR" dirty="0" smtClean="0">
              <a:ea typeface="굴림" panose="020B0600000101010101" pitchFamily="34" charset="-127"/>
              <a:sym typeface="Symbol" panose="05050102010706020507" pitchFamily="18" charset="2"/>
            </a:endParaRPr>
          </a:p>
          <a:p>
            <a:pPr lvl="2">
              <a:lnSpc>
                <a:spcPct val="85000"/>
              </a:lnSpc>
              <a:spcBef>
                <a:spcPct val="20000"/>
              </a:spcBef>
              <a:buFontTx/>
              <a:buNone/>
            </a:pPr>
            <a:endParaRPr lang="en-US" altLang="ko-KR" dirty="0" smtClean="0">
              <a:ea typeface="굴림" panose="020B0600000101010101" pitchFamily="34" charset="-127"/>
              <a:sym typeface="Symbol" panose="05050102010706020507" pitchFamily="18" charset="2"/>
            </a:endParaRP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Banker’s </a:t>
            </a:r>
            <a:r>
              <a:rPr lang="en-US" altLang="ko-KR" dirty="0">
                <a:ea typeface="굴림" panose="020B0600000101010101" pitchFamily="34" charset="-127"/>
              </a:rPr>
              <a:t>algorithm (less conservative</a:t>
            </a:r>
            <a:r>
              <a:rPr lang="en-US" altLang="ko-KR" dirty="0" smtClean="0">
                <a:ea typeface="굴림" panose="020B0600000101010101" pitchFamily="34" charset="-127"/>
              </a:rPr>
              <a:t>):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Allocate resources dynamically</a:t>
            </a:r>
          </a:p>
          <a:p>
            <a:pPr lvl="2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Evaluate </a:t>
            </a:r>
            <a:r>
              <a:rPr lang="en-US" altLang="ko-KR" dirty="0">
                <a:ea typeface="굴림" panose="020B0600000101010101" pitchFamily="34" charset="-127"/>
              </a:rPr>
              <a:t>each request and grant if some </a:t>
            </a:r>
            <a:br>
              <a:rPr lang="en-US" altLang="ko-KR" dirty="0"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ordering of threads is still deadlock free afterward </a:t>
            </a:r>
          </a:p>
          <a:p>
            <a:pPr lvl="2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Technique: pretend each request is granted, then run deadlock detection </a:t>
            </a:r>
            <a:r>
              <a:rPr lang="en-US" altLang="ko-KR" dirty="0" smtClean="0">
                <a:ea typeface="굴림" panose="020B0600000101010101" pitchFamily="34" charset="-127"/>
              </a:rPr>
              <a:t/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algorithm</a:t>
            </a:r>
            <a:r>
              <a:rPr lang="en-US" altLang="ko-KR" dirty="0">
                <a:ea typeface="굴림" panose="020B0600000101010101" pitchFamily="34" charset="-127"/>
              </a:rPr>
              <a:t>, </a:t>
            </a:r>
            <a:r>
              <a:rPr lang="en-US" altLang="ko-KR" dirty="0" smtClean="0">
                <a:ea typeface="굴림" panose="020B0600000101010101" pitchFamily="34" charset="-127"/>
              </a:rPr>
              <a:t>substituting: </a:t>
            </a: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/>
            </a:r>
            <a:b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</a:b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	</a:t>
            </a:r>
            <a:r>
              <a:rPr lang="en-US" altLang="ko-KR" dirty="0" smtClean="0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([</a:t>
            </a:r>
            <a:r>
              <a:rPr lang="en-US" altLang="ko-KR" dirty="0" err="1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Max</a:t>
            </a:r>
            <a:r>
              <a:rPr lang="en-US" altLang="ko-KR" baseline="-25000" dirty="0" err="1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node</a:t>
            </a:r>
            <a:r>
              <a:rPr lang="en-US" altLang="ko-KR" dirty="0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]-[</a:t>
            </a:r>
            <a:r>
              <a:rPr lang="en-US" altLang="ko-KR" dirty="0" err="1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Alloc</a:t>
            </a:r>
            <a:r>
              <a:rPr lang="en-US" altLang="ko-KR" baseline="-25000" dirty="0" err="1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node</a:t>
            </a:r>
            <a:r>
              <a:rPr lang="en-US" altLang="ko-KR" dirty="0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] &lt;= [Avail]) for ([</a:t>
            </a:r>
            <a:r>
              <a:rPr lang="en-US" altLang="ko-KR" dirty="0" err="1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Request</a:t>
            </a:r>
            <a:r>
              <a:rPr lang="en-US" altLang="ko-KR" baseline="-25000" dirty="0" err="1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node</a:t>
            </a:r>
            <a:r>
              <a:rPr lang="en-US" altLang="ko-KR" dirty="0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] &lt;= [Avail])</a:t>
            </a:r>
            <a:r>
              <a:rPr lang="en-US" altLang="ko-KR" dirty="0">
                <a:solidFill>
                  <a:schemeClr val="accent1">
                    <a:lumMod val="75000"/>
                  </a:schemeClr>
                </a:solidFill>
                <a:ea typeface="굴림" panose="020B0600000101010101" pitchFamily="34" charset="-127"/>
              </a:rPr>
              <a:t/>
            </a:r>
            <a:br>
              <a:rPr lang="en-US" altLang="ko-KR" dirty="0">
                <a:solidFill>
                  <a:schemeClr val="accent1">
                    <a:lumMod val="75000"/>
                  </a:schemeClr>
                </a:solidFill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Grant </a:t>
            </a:r>
            <a:r>
              <a:rPr lang="en-US" altLang="ko-KR" dirty="0">
                <a:ea typeface="굴림" panose="020B0600000101010101" pitchFamily="34" charset="-127"/>
              </a:rPr>
              <a:t>request if result is deadlock free (conservative!)</a:t>
            </a:r>
          </a:p>
        </p:txBody>
      </p:sp>
      <p:grpSp>
        <p:nvGrpSpPr>
          <p:cNvPr id="7" name="Group 2">
            <a:extLst>
              <a:ext uri="{FF2B5EF4-FFF2-40B4-BE49-F238E27FC236}">
                <a16:creationId xmlns:a16="http://schemas.microsoft.com/office/drawing/2014/main" id="{D8D0139C-9104-40A2-A88B-065BBA852A32}"/>
              </a:ext>
            </a:extLst>
          </p:cNvPr>
          <p:cNvGrpSpPr>
            <a:grpSpLocks/>
          </p:cNvGrpSpPr>
          <p:nvPr/>
        </p:nvGrpSpPr>
        <p:grpSpPr bwMode="auto">
          <a:xfrm>
            <a:off x="9089746" y="1548384"/>
            <a:ext cx="1597025" cy="2109788"/>
            <a:chOff x="4669" y="5"/>
            <a:chExt cx="1006" cy="1329"/>
          </a:xfrm>
        </p:grpSpPr>
        <p:grpSp>
          <p:nvGrpSpPr>
            <p:cNvPr id="8" name="Group 3">
              <a:extLst>
                <a:ext uri="{FF2B5EF4-FFF2-40B4-BE49-F238E27FC236}">
                  <a16:creationId xmlns:a16="http://schemas.microsoft.com/office/drawing/2014/main" id="{8C4A3177-C8D1-4841-ABB1-C6C3925DD0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69" y="5"/>
              <a:ext cx="1006" cy="1329"/>
              <a:chOff x="4669" y="5"/>
              <a:chExt cx="1006" cy="1329"/>
            </a:xfrm>
          </p:grpSpPr>
          <p:sp>
            <p:nvSpPr>
              <p:cNvPr id="38" name="Freeform 4">
                <a:extLst>
                  <a:ext uri="{FF2B5EF4-FFF2-40B4-BE49-F238E27FC236}">
                    <a16:creationId xmlns:a16="http://schemas.microsoft.com/office/drawing/2014/main" id="{7F508002-5D62-4F01-890F-B3025043FC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7" y="618"/>
                <a:ext cx="929" cy="419"/>
              </a:xfrm>
              <a:custGeom>
                <a:avLst/>
                <a:gdLst>
                  <a:gd name="T0" fmla="*/ 0 w 3716"/>
                  <a:gd name="T1" fmla="*/ 252 h 1679"/>
                  <a:gd name="T2" fmla="*/ 231 w 3716"/>
                  <a:gd name="T3" fmla="*/ 130 h 1679"/>
                  <a:gd name="T4" fmla="*/ 392 w 3716"/>
                  <a:gd name="T5" fmla="*/ 42 h 1679"/>
                  <a:gd name="T6" fmla="*/ 467 w 3716"/>
                  <a:gd name="T7" fmla="*/ 0 h 1679"/>
                  <a:gd name="T8" fmla="*/ 929 w 3716"/>
                  <a:gd name="T9" fmla="*/ 113 h 1679"/>
                  <a:gd name="T10" fmla="*/ 910 w 3716"/>
                  <a:gd name="T11" fmla="*/ 148 h 1679"/>
                  <a:gd name="T12" fmla="*/ 436 w 3716"/>
                  <a:gd name="T13" fmla="*/ 419 h 1679"/>
                  <a:gd name="T14" fmla="*/ 5 w 3716"/>
                  <a:gd name="T15" fmla="*/ 276 h 1679"/>
                  <a:gd name="T16" fmla="*/ 0 w 3716"/>
                  <a:gd name="T17" fmla="*/ 252 h 167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716" h="1679">
                    <a:moveTo>
                      <a:pt x="0" y="1009"/>
                    </a:moveTo>
                    <a:lnTo>
                      <a:pt x="925" y="520"/>
                    </a:lnTo>
                    <a:lnTo>
                      <a:pt x="1566" y="170"/>
                    </a:lnTo>
                    <a:lnTo>
                      <a:pt x="1868" y="0"/>
                    </a:lnTo>
                    <a:lnTo>
                      <a:pt x="3716" y="453"/>
                    </a:lnTo>
                    <a:lnTo>
                      <a:pt x="3641" y="595"/>
                    </a:lnTo>
                    <a:lnTo>
                      <a:pt x="1745" y="1679"/>
                    </a:lnTo>
                    <a:lnTo>
                      <a:pt x="19" y="1104"/>
                    </a:lnTo>
                    <a:lnTo>
                      <a:pt x="0" y="1009"/>
                    </a:lnTo>
                    <a:close/>
                  </a:path>
                </a:pathLst>
              </a:custGeom>
              <a:solidFill>
                <a:srgbClr val="8148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5">
                <a:extLst>
                  <a:ext uri="{FF2B5EF4-FFF2-40B4-BE49-F238E27FC236}">
                    <a16:creationId xmlns:a16="http://schemas.microsoft.com/office/drawing/2014/main" id="{DD6E006A-000D-46C5-BDFF-686FB34BA0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2" y="618"/>
                <a:ext cx="943" cy="716"/>
              </a:xfrm>
              <a:custGeom>
                <a:avLst/>
                <a:gdLst>
                  <a:gd name="T0" fmla="*/ 179 w 3772"/>
                  <a:gd name="T1" fmla="*/ 153 h 2867"/>
                  <a:gd name="T2" fmla="*/ 448 w 3772"/>
                  <a:gd name="T3" fmla="*/ 16 h 2867"/>
                  <a:gd name="T4" fmla="*/ 460 w 3772"/>
                  <a:gd name="T5" fmla="*/ 7 h 2867"/>
                  <a:gd name="T6" fmla="*/ 476 w 3772"/>
                  <a:gd name="T7" fmla="*/ 0 h 2867"/>
                  <a:gd name="T8" fmla="*/ 505 w 3772"/>
                  <a:gd name="T9" fmla="*/ 12 h 2867"/>
                  <a:gd name="T10" fmla="*/ 476 w 3772"/>
                  <a:gd name="T11" fmla="*/ 5 h 2867"/>
                  <a:gd name="T12" fmla="*/ 474 w 3772"/>
                  <a:gd name="T13" fmla="*/ 10 h 2867"/>
                  <a:gd name="T14" fmla="*/ 450 w 3772"/>
                  <a:gd name="T15" fmla="*/ 19 h 2867"/>
                  <a:gd name="T16" fmla="*/ 427 w 3772"/>
                  <a:gd name="T17" fmla="*/ 31 h 2867"/>
                  <a:gd name="T18" fmla="*/ 424 w 3772"/>
                  <a:gd name="T19" fmla="*/ 31 h 2867"/>
                  <a:gd name="T20" fmla="*/ 219 w 3772"/>
                  <a:gd name="T21" fmla="*/ 137 h 2867"/>
                  <a:gd name="T22" fmla="*/ 33 w 3772"/>
                  <a:gd name="T23" fmla="*/ 238 h 2867"/>
                  <a:gd name="T24" fmla="*/ 9 w 3772"/>
                  <a:gd name="T25" fmla="*/ 254 h 2867"/>
                  <a:gd name="T26" fmla="*/ 31 w 3772"/>
                  <a:gd name="T27" fmla="*/ 261 h 2867"/>
                  <a:gd name="T28" fmla="*/ 78 w 3772"/>
                  <a:gd name="T29" fmla="*/ 273 h 2867"/>
                  <a:gd name="T30" fmla="*/ 101 w 3772"/>
                  <a:gd name="T31" fmla="*/ 283 h 2867"/>
                  <a:gd name="T32" fmla="*/ 108 w 3772"/>
                  <a:gd name="T33" fmla="*/ 283 h 2867"/>
                  <a:gd name="T34" fmla="*/ 217 w 3772"/>
                  <a:gd name="T35" fmla="*/ 325 h 2867"/>
                  <a:gd name="T36" fmla="*/ 325 w 3772"/>
                  <a:gd name="T37" fmla="*/ 358 h 2867"/>
                  <a:gd name="T38" fmla="*/ 344 w 3772"/>
                  <a:gd name="T39" fmla="*/ 365 h 2867"/>
                  <a:gd name="T40" fmla="*/ 368 w 3772"/>
                  <a:gd name="T41" fmla="*/ 370 h 2867"/>
                  <a:gd name="T42" fmla="*/ 427 w 3772"/>
                  <a:gd name="T43" fmla="*/ 389 h 2867"/>
                  <a:gd name="T44" fmla="*/ 472 w 3772"/>
                  <a:gd name="T45" fmla="*/ 379 h 2867"/>
                  <a:gd name="T46" fmla="*/ 545 w 3772"/>
                  <a:gd name="T47" fmla="*/ 339 h 2867"/>
                  <a:gd name="T48" fmla="*/ 556 w 3772"/>
                  <a:gd name="T49" fmla="*/ 332 h 2867"/>
                  <a:gd name="T50" fmla="*/ 710 w 3772"/>
                  <a:gd name="T51" fmla="*/ 243 h 2867"/>
                  <a:gd name="T52" fmla="*/ 738 w 3772"/>
                  <a:gd name="T53" fmla="*/ 224 h 2867"/>
                  <a:gd name="T54" fmla="*/ 865 w 3772"/>
                  <a:gd name="T55" fmla="*/ 153 h 2867"/>
                  <a:gd name="T56" fmla="*/ 913 w 3772"/>
                  <a:gd name="T57" fmla="*/ 125 h 2867"/>
                  <a:gd name="T58" fmla="*/ 922 w 3772"/>
                  <a:gd name="T59" fmla="*/ 116 h 2867"/>
                  <a:gd name="T60" fmla="*/ 901 w 3772"/>
                  <a:gd name="T61" fmla="*/ 111 h 2867"/>
                  <a:gd name="T62" fmla="*/ 875 w 3772"/>
                  <a:gd name="T63" fmla="*/ 104 h 2867"/>
                  <a:gd name="T64" fmla="*/ 910 w 3772"/>
                  <a:gd name="T65" fmla="*/ 101 h 2867"/>
                  <a:gd name="T66" fmla="*/ 943 w 3772"/>
                  <a:gd name="T67" fmla="*/ 113 h 2867"/>
                  <a:gd name="T68" fmla="*/ 936 w 3772"/>
                  <a:gd name="T69" fmla="*/ 127 h 2867"/>
                  <a:gd name="T70" fmla="*/ 929 w 3772"/>
                  <a:gd name="T71" fmla="*/ 156 h 2867"/>
                  <a:gd name="T72" fmla="*/ 920 w 3772"/>
                  <a:gd name="T73" fmla="*/ 170 h 2867"/>
                  <a:gd name="T74" fmla="*/ 898 w 3772"/>
                  <a:gd name="T75" fmla="*/ 179 h 2867"/>
                  <a:gd name="T76" fmla="*/ 872 w 3772"/>
                  <a:gd name="T77" fmla="*/ 198 h 2867"/>
                  <a:gd name="T78" fmla="*/ 868 w 3772"/>
                  <a:gd name="T79" fmla="*/ 210 h 2867"/>
                  <a:gd name="T80" fmla="*/ 797 w 3772"/>
                  <a:gd name="T81" fmla="*/ 427 h 2867"/>
                  <a:gd name="T82" fmla="*/ 792 w 3772"/>
                  <a:gd name="T83" fmla="*/ 445 h 2867"/>
                  <a:gd name="T84" fmla="*/ 787 w 3772"/>
                  <a:gd name="T85" fmla="*/ 459 h 2867"/>
                  <a:gd name="T86" fmla="*/ 773 w 3772"/>
                  <a:gd name="T87" fmla="*/ 471 h 2867"/>
                  <a:gd name="T88" fmla="*/ 740 w 3772"/>
                  <a:gd name="T89" fmla="*/ 494 h 2867"/>
                  <a:gd name="T90" fmla="*/ 695 w 3772"/>
                  <a:gd name="T91" fmla="*/ 525 h 2867"/>
                  <a:gd name="T92" fmla="*/ 469 w 3772"/>
                  <a:gd name="T93" fmla="*/ 674 h 2867"/>
                  <a:gd name="T94" fmla="*/ 420 w 3772"/>
                  <a:gd name="T95" fmla="*/ 707 h 2867"/>
                  <a:gd name="T96" fmla="*/ 323 w 3772"/>
                  <a:gd name="T97" fmla="*/ 690 h 2867"/>
                  <a:gd name="T98" fmla="*/ 214 w 3772"/>
                  <a:gd name="T99" fmla="*/ 652 h 2867"/>
                  <a:gd name="T100" fmla="*/ 156 w 3772"/>
                  <a:gd name="T101" fmla="*/ 634 h 2867"/>
                  <a:gd name="T102" fmla="*/ 104 w 3772"/>
                  <a:gd name="T103" fmla="*/ 617 h 2867"/>
                  <a:gd name="T104" fmla="*/ 82 w 3772"/>
                  <a:gd name="T105" fmla="*/ 608 h 2867"/>
                  <a:gd name="T106" fmla="*/ 78 w 3772"/>
                  <a:gd name="T107" fmla="*/ 584 h 2867"/>
                  <a:gd name="T108" fmla="*/ 54 w 3772"/>
                  <a:gd name="T109" fmla="*/ 438 h 2867"/>
                  <a:gd name="T110" fmla="*/ 43 w 3772"/>
                  <a:gd name="T111" fmla="*/ 365 h 2867"/>
                  <a:gd name="T112" fmla="*/ 38 w 3772"/>
                  <a:gd name="T113" fmla="*/ 339 h 2867"/>
                  <a:gd name="T114" fmla="*/ 33 w 3772"/>
                  <a:gd name="T115" fmla="*/ 311 h 2867"/>
                  <a:gd name="T116" fmla="*/ 2 w 3772"/>
                  <a:gd name="T117" fmla="*/ 301 h 2867"/>
                  <a:gd name="T118" fmla="*/ 0 w 3772"/>
                  <a:gd name="T119" fmla="*/ 297 h 2867"/>
                  <a:gd name="T120" fmla="*/ 0 w 3772"/>
                  <a:gd name="T121" fmla="*/ 290 h 2867"/>
                  <a:gd name="T122" fmla="*/ 87 w 3772"/>
                  <a:gd name="T123" fmla="*/ 203 h 2867"/>
                  <a:gd name="T124" fmla="*/ 179 w 3772"/>
                  <a:gd name="T125" fmla="*/ 156 h 286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3772" h="2867">
                    <a:moveTo>
                      <a:pt x="716" y="623"/>
                    </a:moveTo>
                    <a:lnTo>
                      <a:pt x="716" y="614"/>
                    </a:lnTo>
                    <a:lnTo>
                      <a:pt x="1254" y="340"/>
                    </a:lnTo>
                    <a:lnTo>
                      <a:pt x="1791" y="66"/>
                    </a:lnTo>
                    <a:lnTo>
                      <a:pt x="1820" y="48"/>
                    </a:lnTo>
                    <a:lnTo>
                      <a:pt x="1838" y="29"/>
                    </a:lnTo>
                    <a:lnTo>
                      <a:pt x="1867" y="10"/>
                    </a:lnTo>
                    <a:lnTo>
                      <a:pt x="1904" y="0"/>
                    </a:lnTo>
                    <a:lnTo>
                      <a:pt x="2027" y="29"/>
                    </a:lnTo>
                    <a:lnTo>
                      <a:pt x="2018" y="48"/>
                    </a:lnTo>
                    <a:lnTo>
                      <a:pt x="1971" y="39"/>
                    </a:lnTo>
                    <a:lnTo>
                      <a:pt x="1904" y="19"/>
                    </a:lnTo>
                    <a:lnTo>
                      <a:pt x="1904" y="29"/>
                    </a:lnTo>
                    <a:lnTo>
                      <a:pt x="1895" y="39"/>
                    </a:lnTo>
                    <a:lnTo>
                      <a:pt x="1886" y="29"/>
                    </a:lnTo>
                    <a:lnTo>
                      <a:pt x="1801" y="76"/>
                    </a:lnTo>
                    <a:lnTo>
                      <a:pt x="1754" y="104"/>
                    </a:lnTo>
                    <a:lnTo>
                      <a:pt x="1707" y="123"/>
                    </a:lnTo>
                    <a:lnTo>
                      <a:pt x="1707" y="133"/>
                    </a:lnTo>
                    <a:lnTo>
                      <a:pt x="1697" y="123"/>
                    </a:lnTo>
                    <a:lnTo>
                      <a:pt x="1292" y="340"/>
                    </a:lnTo>
                    <a:lnTo>
                      <a:pt x="877" y="547"/>
                    </a:lnTo>
                    <a:lnTo>
                      <a:pt x="170" y="935"/>
                    </a:lnTo>
                    <a:lnTo>
                      <a:pt x="131" y="953"/>
                    </a:lnTo>
                    <a:lnTo>
                      <a:pt x="103" y="972"/>
                    </a:lnTo>
                    <a:lnTo>
                      <a:pt x="37" y="1019"/>
                    </a:lnTo>
                    <a:lnTo>
                      <a:pt x="75" y="1038"/>
                    </a:lnTo>
                    <a:lnTo>
                      <a:pt x="122" y="1047"/>
                    </a:lnTo>
                    <a:lnTo>
                      <a:pt x="217" y="1066"/>
                    </a:lnTo>
                    <a:lnTo>
                      <a:pt x="311" y="1094"/>
                    </a:lnTo>
                    <a:lnTo>
                      <a:pt x="395" y="1123"/>
                    </a:lnTo>
                    <a:lnTo>
                      <a:pt x="405" y="1132"/>
                    </a:lnTo>
                    <a:lnTo>
                      <a:pt x="415" y="1132"/>
                    </a:lnTo>
                    <a:lnTo>
                      <a:pt x="433" y="1132"/>
                    </a:lnTo>
                    <a:lnTo>
                      <a:pt x="442" y="1142"/>
                    </a:lnTo>
                    <a:lnTo>
                      <a:pt x="867" y="1301"/>
                    </a:lnTo>
                    <a:lnTo>
                      <a:pt x="1075" y="1377"/>
                    </a:lnTo>
                    <a:lnTo>
                      <a:pt x="1301" y="1434"/>
                    </a:lnTo>
                    <a:lnTo>
                      <a:pt x="1339" y="1453"/>
                    </a:lnTo>
                    <a:lnTo>
                      <a:pt x="1376" y="1462"/>
                    </a:lnTo>
                    <a:lnTo>
                      <a:pt x="1423" y="1471"/>
                    </a:lnTo>
                    <a:lnTo>
                      <a:pt x="1471" y="1481"/>
                    </a:lnTo>
                    <a:lnTo>
                      <a:pt x="1622" y="1538"/>
                    </a:lnTo>
                    <a:lnTo>
                      <a:pt x="1707" y="1557"/>
                    </a:lnTo>
                    <a:lnTo>
                      <a:pt x="1783" y="1565"/>
                    </a:lnTo>
                    <a:lnTo>
                      <a:pt x="1886" y="1518"/>
                    </a:lnTo>
                    <a:lnTo>
                      <a:pt x="1990" y="1471"/>
                    </a:lnTo>
                    <a:lnTo>
                      <a:pt x="2178" y="1358"/>
                    </a:lnTo>
                    <a:lnTo>
                      <a:pt x="2178" y="1349"/>
                    </a:lnTo>
                    <a:lnTo>
                      <a:pt x="2225" y="1330"/>
                    </a:lnTo>
                    <a:lnTo>
                      <a:pt x="2801" y="982"/>
                    </a:lnTo>
                    <a:lnTo>
                      <a:pt x="2838" y="972"/>
                    </a:lnTo>
                    <a:lnTo>
                      <a:pt x="2877" y="943"/>
                    </a:lnTo>
                    <a:lnTo>
                      <a:pt x="2951" y="896"/>
                    </a:lnTo>
                    <a:lnTo>
                      <a:pt x="3292" y="708"/>
                    </a:lnTo>
                    <a:lnTo>
                      <a:pt x="3461" y="614"/>
                    </a:lnTo>
                    <a:lnTo>
                      <a:pt x="3621" y="510"/>
                    </a:lnTo>
                    <a:lnTo>
                      <a:pt x="3650" y="500"/>
                    </a:lnTo>
                    <a:lnTo>
                      <a:pt x="3668" y="481"/>
                    </a:lnTo>
                    <a:lnTo>
                      <a:pt x="3687" y="463"/>
                    </a:lnTo>
                    <a:lnTo>
                      <a:pt x="3715" y="453"/>
                    </a:lnTo>
                    <a:lnTo>
                      <a:pt x="3603" y="444"/>
                    </a:lnTo>
                    <a:lnTo>
                      <a:pt x="3556" y="434"/>
                    </a:lnTo>
                    <a:lnTo>
                      <a:pt x="3499" y="416"/>
                    </a:lnTo>
                    <a:lnTo>
                      <a:pt x="3508" y="377"/>
                    </a:lnTo>
                    <a:lnTo>
                      <a:pt x="3640" y="406"/>
                    </a:lnTo>
                    <a:lnTo>
                      <a:pt x="3772" y="434"/>
                    </a:lnTo>
                    <a:lnTo>
                      <a:pt x="3772" y="453"/>
                    </a:lnTo>
                    <a:lnTo>
                      <a:pt x="3763" y="472"/>
                    </a:lnTo>
                    <a:lnTo>
                      <a:pt x="3744" y="510"/>
                    </a:lnTo>
                    <a:lnTo>
                      <a:pt x="3734" y="567"/>
                    </a:lnTo>
                    <a:lnTo>
                      <a:pt x="3715" y="623"/>
                    </a:lnTo>
                    <a:lnTo>
                      <a:pt x="3697" y="661"/>
                    </a:lnTo>
                    <a:lnTo>
                      <a:pt x="3678" y="679"/>
                    </a:lnTo>
                    <a:lnTo>
                      <a:pt x="3650" y="689"/>
                    </a:lnTo>
                    <a:lnTo>
                      <a:pt x="3593" y="718"/>
                    </a:lnTo>
                    <a:lnTo>
                      <a:pt x="3536" y="755"/>
                    </a:lnTo>
                    <a:lnTo>
                      <a:pt x="3489" y="792"/>
                    </a:lnTo>
                    <a:lnTo>
                      <a:pt x="3480" y="812"/>
                    </a:lnTo>
                    <a:lnTo>
                      <a:pt x="3470" y="839"/>
                    </a:lnTo>
                    <a:lnTo>
                      <a:pt x="3329" y="1274"/>
                    </a:lnTo>
                    <a:lnTo>
                      <a:pt x="3188" y="1708"/>
                    </a:lnTo>
                    <a:lnTo>
                      <a:pt x="3178" y="1745"/>
                    </a:lnTo>
                    <a:lnTo>
                      <a:pt x="3169" y="1783"/>
                    </a:lnTo>
                    <a:lnTo>
                      <a:pt x="3159" y="1820"/>
                    </a:lnTo>
                    <a:lnTo>
                      <a:pt x="3149" y="1839"/>
                    </a:lnTo>
                    <a:lnTo>
                      <a:pt x="3140" y="1849"/>
                    </a:lnTo>
                    <a:lnTo>
                      <a:pt x="3093" y="1886"/>
                    </a:lnTo>
                    <a:lnTo>
                      <a:pt x="3055" y="1924"/>
                    </a:lnTo>
                    <a:lnTo>
                      <a:pt x="2961" y="1980"/>
                    </a:lnTo>
                    <a:lnTo>
                      <a:pt x="2867" y="2037"/>
                    </a:lnTo>
                    <a:lnTo>
                      <a:pt x="2781" y="2103"/>
                    </a:lnTo>
                    <a:lnTo>
                      <a:pt x="2329" y="2405"/>
                    </a:lnTo>
                    <a:lnTo>
                      <a:pt x="1877" y="2698"/>
                    </a:lnTo>
                    <a:lnTo>
                      <a:pt x="1744" y="2782"/>
                    </a:lnTo>
                    <a:lnTo>
                      <a:pt x="1679" y="2829"/>
                    </a:lnTo>
                    <a:lnTo>
                      <a:pt x="1603" y="2867"/>
                    </a:lnTo>
                    <a:lnTo>
                      <a:pt x="1292" y="2763"/>
                    </a:lnTo>
                    <a:lnTo>
                      <a:pt x="971" y="2651"/>
                    </a:lnTo>
                    <a:lnTo>
                      <a:pt x="857" y="2612"/>
                    </a:lnTo>
                    <a:lnTo>
                      <a:pt x="736" y="2575"/>
                    </a:lnTo>
                    <a:lnTo>
                      <a:pt x="622" y="2537"/>
                    </a:lnTo>
                    <a:lnTo>
                      <a:pt x="509" y="2490"/>
                    </a:lnTo>
                    <a:lnTo>
                      <a:pt x="415" y="2471"/>
                    </a:lnTo>
                    <a:lnTo>
                      <a:pt x="368" y="2452"/>
                    </a:lnTo>
                    <a:lnTo>
                      <a:pt x="329" y="2434"/>
                    </a:lnTo>
                    <a:lnTo>
                      <a:pt x="321" y="2387"/>
                    </a:lnTo>
                    <a:lnTo>
                      <a:pt x="311" y="2340"/>
                    </a:lnTo>
                    <a:lnTo>
                      <a:pt x="264" y="2047"/>
                    </a:lnTo>
                    <a:lnTo>
                      <a:pt x="217" y="1755"/>
                    </a:lnTo>
                    <a:lnTo>
                      <a:pt x="188" y="1604"/>
                    </a:lnTo>
                    <a:lnTo>
                      <a:pt x="170" y="1462"/>
                    </a:lnTo>
                    <a:lnTo>
                      <a:pt x="160" y="1415"/>
                    </a:lnTo>
                    <a:lnTo>
                      <a:pt x="151" y="1358"/>
                    </a:lnTo>
                    <a:lnTo>
                      <a:pt x="151" y="1301"/>
                    </a:lnTo>
                    <a:lnTo>
                      <a:pt x="131" y="1246"/>
                    </a:lnTo>
                    <a:lnTo>
                      <a:pt x="75" y="1226"/>
                    </a:lnTo>
                    <a:lnTo>
                      <a:pt x="9" y="1207"/>
                    </a:lnTo>
                    <a:lnTo>
                      <a:pt x="0" y="1198"/>
                    </a:lnTo>
                    <a:lnTo>
                      <a:pt x="0" y="1189"/>
                    </a:lnTo>
                    <a:lnTo>
                      <a:pt x="0" y="1179"/>
                    </a:lnTo>
                    <a:lnTo>
                      <a:pt x="0" y="1160"/>
                    </a:lnTo>
                    <a:lnTo>
                      <a:pt x="0" y="1009"/>
                    </a:lnTo>
                    <a:lnTo>
                      <a:pt x="348" y="812"/>
                    </a:lnTo>
                    <a:lnTo>
                      <a:pt x="528" y="718"/>
                    </a:lnTo>
                    <a:lnTo>
                      <a:pt x="716" y="6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6">
                <a:extLst>
                  <a:ext uri="{FF2B5EF4-FFF2-40B4-BE49-F238E27FC236}">
                    <a16:creationId xmlns:a16="http://schemas.microsoft.com/office/drawing/2014/main" id="{1C4F85EA-4EDC-46C2-8AE3-34EA0BB1DE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7" y="879"/>
                <a:ext cx="434" cy="175"/>
              </a:xfrm>
              <a:custGeom>
                <a:avLst/>
                <a:gdLst>
                  <a:gd name="T0" fmla="*/ 5 w 1736"/>
                  <a:gd name="T1" fmla="*/ 0 h 698"/>
                  <a:gd name="T2" fmla="*/ 31 w 1736"/>
                  <a:gd name="T3" fmla="*/ 7 h 698"/>
                  <a:gd name="T4" fmla="*/ 59 w 1736"/>
                  <a:gd name="T5" fmla="*/ 14 h 698"/>
                  <a:gd name="T6" fmla="*/ 85 w 1736"/>
                  <a:gd name="T7" fmla="*/ 21 h 698"/>
                  <a:gd name="T8" fmla="*/ 111 w 1736"/>
                  <a:gd name="T9" fmla="*/ 33 h 698"/>
                  <a:gd name="T10" fmla="*/ 144 w 1736"/>
                  <a:gd name="T11" fmla="*/ 43 h 698"/>
                  <a:gd name="T12" fmla="*/ 175 w 1736"/>
                  <a:gd name="T13" fmla="*/ 57 h 698"/>
                  <a:gd name="T14" fmla="*/ 205 w 1736"/>
                  <a:gd name="T15" fmla="*/ 69 h 698"/>
                  <a:gd name="T16" fmla="*/ 238 w 1736"/>
                  <a:gd name="T17" fmla="*/ 78 h 698"/>
                  <a:gd name="T18" fmla="*/ 314 w 1736"/>
                  <a:gd name="T19" fmla="*/ 102 h 698"/>
                  <a:gd name="T20" fmla="*/ 392 w 1736"/>
                  <a:gd name="T21" fmla="*/ 125 h 698"/>
                  <a:gd name="T22" fmla="*/ 401 w 1736"/>
                  <a:gd name="T23" fmla="*/ 128 h 698"/>
                  <a:gd name="T24" fmla="*/ 413 w 1736"/>
                  <a:gd name="T25" fmla="*/ 130 h 698"/>
                  <a:gd name="T26" fmla="*/ 434 w 1736"/>
                  <a:gd name="T27" fmla="*/ 137 h 698"/>
                  <a:gd name="T28" fmla="*/ 434 w 1736"/>
                  <a:gd name="T29" fmla="*/ 140 h 698"/>
                  <a:gd name="T30" fmla="*/ 434 w 1736"/>
                  <a:gd name="T31" fmla="*/ 158 h 698"/>
                  <a:gd name="T32" fmla="*/ 432 w 1736"/>
                  <a:gd name="T33" fmla="*/ 175 h 698"/>
                  <a:gd name="T34" fmla="*/ 385 w 1736"/>
                  <a:gd name="T35" fmla="*/ 161 h 698"/>
                  <a:gd name="T36" fmla="*/ 338 w 1736"/>
                  <a:gd name="T37" fmla="*/ 144 h 698"/>
                  <a:gd name="T38" fmla="*/ 234 w 1736"/>
                  <a:gd name="T39" fmla="*/ 109 h 698"/>
                  <a:gd name="T40" fmla="*/ 130 w 1736"/>
                  <a:gd name="T41" fmla="*/ 78 h 698"/>
                  <a:gd name="T42" fmla="*/ 116 w 1736"/>
                  <a:gd name="T43" fmla="*/ 71 h 698"/>
                  <a:gd name="T44" fmla="*/ 104 w 1736"/>
                  <a:gd name="T45" fmla="*/ 66 h 698"/>
                  <a:gd name="T46" fmla="*/ 73 w 1736"/>
                  <a:gd name="T47" fmla="*/ 59 h 698"/>
                  <a:gd name="T48" fmla="*/ 45 w 1736"/>
                  <a:gd name="T49" fmla="*/ 50 h 698"/>
                  <a:gd name="T50" fmla="*/ 31 w 1736"/>
                  <a:gd name="T51" fmla="*/ 45 h 698"/>
                  <a:gd name="T52" fmla="*/ 17 w 1736"/>
                  <a:gd name="T53" fmla="*/ 40 h 698"/>
                  <a:gd name="T54" fmla="*/ 3 w 1736"/>
                  <a:gd name="T55" fmla="*/ 36 h 698"/>
                  <a:gd name="T56" fmla="*/ 0 w 1736"/>
                  <a:gd name="T57" fmla="*/ 26 h 698"/>
                  <a:gd name="T58" fmla="*/ 3 w 1736"/>
                  <a:gd name="T59" fmla="*/ 17 h 698"/>
                  <a:gd name="T60" fmla="*/ 5 w 1736"/>
                  <a:gd name="T61" fmla="*/ 0 h 698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736" h="698">
                    <a:moveTo>
                      <a:pt x="19" y="0"/>
                    </a:moveTo>
                    <a:lnTo>
                      <a:pt x="123" y="29"/>
                    </a:lnTo>
                    <a:lnTo>
                      <a:pt x="236" y="57"/>
                    </a:lnTo>
                    <a:lnTo>
                      <a:pt x="340" y="85"/>
                    </a:lnTo>
                    <a:lnTo>
                      <a:pt x="444" y="132"/>
                    </a:lnTo>
                    <a:lnTo>
                      <a:pt x="575" y="170"/>
                    </a:lnTo>
                    <a:lnTo>
                      <a:pt x="698" y="227"/>
                    </a:lnTo>
                    <a:lnTo>
                      <a:pt x="821" y="274"/>
                    </a:lnTo>
                    <a:lnTo>
                      <a:pt x="953" y="311"/>
                    </a:lnTo>
                    <a:lnTo>
                      <a:pt x="1254" y="406"/>
                    </a:lnTo>
                    <a:lnTo>
                      <a:pt x="1566" y="500"/>
                    </a:lnTo>
                    <a:lnTo>
                      <a:pt x="1604" y="510"/>
                    </a:lnTo>
                    <a:lnTo>
                      <a:pt x="1651" y="518"/>
                    </a:lnTo>
                    <a:lnTo>
                      <a:pt x="1736" y="547"/>
                    </a:lnTo>
                    <a:lnTo>
                      <a:pt x="1736" y="557"/>
                    </a:lnTo>
                    <a:lnTo>
                      <a:pt x="1736" y="632"/>
                    </a:lnTo>
                    <a:lnTo>
                      <a:pt x="1726" y="698"/>
                    </a:lnTo>
                    <a:lnTo>
                      <a:pt x="1538" y="641"/>
                    </a:lnTo>
                    <a:lnTo>
                      <a:pt x="1350" y="575"/>
                    </a:lnTo>
                    <a:lnTo>
                      <a:pt x="934" y="434"/>
                    </a:lnTo>
                    <a:lnTo>
                      <a:pt x="519" y="311"/>
                    </a:lnTo>
                    <a:lnTo>
                      <a:pt x="463" y="283"/>
                    </a:lnTo>
                    <a:lnTo>
                      <a:pt x="415" y="264"/>
                    </a:lnTo>
                    <a:lnTo>
                      <a:pt x="293" y="236"/>
                    </a:lnTo>
                    <a:lnTo>
                      <a:pt x="180" y="199"/>
                    </a:lnTo>
                    <a:lnTo>
                      <a:pt x="123" y="179"/>
                    </a:lnTo>
                    <a:lnTo>
                      <a:pt x="66" y="160"/>
                    </a:lnTo>
                    <a:lnTo>
                      <a:pt x="10" y="142"/>
                    </a:lnTo>
                    <a:lnTo>
                      <a:pt x="0" y="104"/>
                    </a:lnTo>
                    <a:lnTo>
                      <a:pt x="10" y="66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CA71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7">
                <a:extLst>
                  <a:ext uri="{FF2B5EF4-FFF2-40B4-BE49-F238E27FC236}">
                    <a16:creationId xmlns:a16="http://schemas.microsoft.com/office/drawing/2014/main" id="{6234A87D-808B-4E97-8A8F-04F54F8748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2" y="933"/>
                <a:ext cx="370" cy="394"/>
              </a:xfrm>
              <a:custGeom>
                <a:avLst/>
                <a:gdLst>
                  <a:gd name="T0" fmla="*/ 191 w 1480"/>
                  <a:gd name="T1" fmla="*/ 59 h 1575"/>
                  <a:gd name="T2" fmla="*/ 212 w 1480"/>
                  <a:gd name="T3" fmla="*/ 69 h 1575"/>
                  <a:gd name="T4" fmla="*/ 236 w 1480"/>
                  <a:gd name="T5" fmla="*/ 73 h 1575"/>
                  <a:gd name="T6" fmla="*/ 260 w 1480"/>
                  <a:gd name="T7" fmla="*/ 80 h 1575"/>
                  <a:gd name="T8" fmla="*/ 271 w 1480"/>
                  <a:gd name="T9" fmla="*/ 85 h 1575"/>
                  <a:gd name="T10" fmla="*/ 281 w 1480"/>
                  <a:gd name="T11" fmla="*/ 92 h 1575"/>
                  <a:gd name="T12" fmla="*/ 304 w 1480"/>
                  <a:gd name="T13" fmla="*/ 99 h 1575"/>
                  <a:gd name="T14" fmla="*/ 326 w 1480"/>
                  <a:gd name="T15" fmla="*/ 106 h 1575"/>
                  <a:gd name="T16" fmla="*/ 370 w 1480"/>
                  <a:gd name="T17" fmla="*/ 120 h 1575"/>
                  <a:gd name="T18" fmla="*/ 368 w 1480"/>
                  <a:gd name="T19" fmla="*/ 123 h 1575"/>
                  <a:gd name="T20" fmla="*/ 370 w 1480"/>
                  <a:gd name="T21" fmla="*/ 127 h 1575"/>
                  <a:gd name="T22" fmla="*/ 368 w 1480"/>
                  <a:gd name="T23" fmla="*/ 132 h 1575"/>
                  <a:gd name="T24" fmla="*/ 368 w 1480"/>
                  <a:gd name="T25" fmla="*/ 139 h 1575"/>
                  <a:gd name="T26" fmla="*/ 368 w 1480"/>
                  <a:gd name="T27" fmla="*/ 144 h 1575"/>
                  <a:gd name="T28" fmla="*/ 366 w 1480"/>
                  <a:gd name="T29" fmla="*/ 205 h 1575"/>
                  <a:gd name="T30" fmla="*/ 363 w 1480"/>
                  <a:gd name="T31" fmla="*/ 264 h 1575"/>
                  <a:gd name="T32" fmla="*/ 363 w 1480"/>
                  <a:gd name="T33" fmla="*/ 382 h 1575"/>
                  <a:gd name="T34" fmla="*/ 361 w 1480"/>
                  <a:gd name="T35" fmla="*/ 394 h 1575"/>
                  <a:gd name="T36" fmla="*/ 330 w 1480"/>
                  <a:gd name="T37" fmla="*/ 387 h 1575"/>
                  <a:gd name="T38" fmla="*/ 302 w 1480"/>
                  <a:gd name="T39" fmla="*/ 377 h 1575"/>
                  <a:gd name="T40" fmla="*/ 248 w 1480"/>
                  <a:gd name="T41" fmla="*/ 359 h 1575"/>
                  <a:gd name="T42" fmla="*/ 191 w 1480"/>
                  <a:gd name="T43" fmla="*/ 337 h 1575"/>
                  <a:gd name="T44" fmla="*/ 163 w 1480"/>
                  <a:gd name="T45" fmla="*/ 328 h 1575"/>
                  <a:gd name="T46" fmla="*/ 134 w 1480"/>
                  <a:gd name="T47" fmla="*/ 321 h 1575"/>
                  <a:gd name="T48" fmla="*/ 130 w 1480"/>
                  <a:gd name="T49" fmla="*/ 316 h 1575"/>
                  <a:gd name="T50" fmla="*/ 125 w 1480"/>
                  <a:gd name="T51" fmla="*/ 314 h 1575"/>
                  <a:gd name="T52" fmla="*/ 113 w 1480"/>
                  <a:gd name="T53" fmla="*/ 311 h 1575"/>
                  <a:gd name="T54" fmla="*/ 101 w 1480"/>
                  <a:gd name="T55" fmla="*/ 309 h 1575"/>
                  <a:gd name="T56" fmla="*/ 97 w 1480"/>
                  <a:gd name="T57" fmla="*/ 307 h 1575"/>
                  <a:gd name="T58" fmla="*/ 94 w 1480"/>
                  <a:gd name="T59" fmla="*/ 304 h 1575"/>
                  <a:gd name="T60" fmla="*/ 78 w 1480"/>
                  <a:gd name="T61" fmla="*/ 299 h 1575"/>
                  <a:gd name="T62" fmla="*/ 64 w 1480"/>
                  <a:gd name="T63" fmla="*/ 295 h 1575"/>
                  <a:gd name="T64" fmla="*/ 57 w 1480"/>
                  <a:gd name="T65" fmla="*/ 293 h 1575"/>
                  <a:gd name="T66" fmla="*/ 52 w 1480"/>
                  <a:gd name="T67" fmla="*/ 290 h 1575"/>
                  <a:gd name="T68" fmla="*/ 47 w 1480"/>
                  <a:gd name="T69" fmla="*/ 283 h 1575"/>
                  <a:gd name="T70" fmla="*/ 45 w 1480"/>
                  <a:gd name="T71" fmla="*/ 276 h 1575"/>
                  <a:gd name="T72" fmla="*/ 31 w 1480"/>
                  <a:gd name="T73" fmla="*/ 184 h 1575"/>
                  <a:gd name="T74" fmla="*/ 14 w 1480"/>
                  <a:gd name="T75" fmla="*/ 92 h 1575"/>
                  <a:gd name="T76" fmla="*/ 12 w 1480"/>
                  <a:gd name="T77" fmla="*/ 73 h 1575"/>
                  <a:gd name="T78" fmla="*/ 7 w 1480"/>
                  <a:gd name="T79" fmla="*/ 52 h 1575"/>
                  <a:gd name="T80" fmla="*/ 7 w 1480"/>
                  <a:gd name="T81" fmla="*/ 40 h 1575"/>
                  <a:gd name="T82" fmla="*/ 5 w 1480"/>
                  <a:gd name="T83" fmla="*/ 26 h 1575"/>
                  <a:gd name="T84" fmla="*/ 0 w 1480"/>
                  <a:gd name="T85" fmla="*/ 0 h 1575"/>
                  <a:gd name="T86" fmla="*/ 47 w 1480"/>
                  <a:gd name="T87" fmla="*/ 14 h 1575"/>
                  <a:gd name="T88" fmla="*/ 94 w 1480"/>
                  <a:gd name="T89" fmla="*/ 28 h 1575"/>
                  <a:gd name="T90" fmla="*/ 142 w 1480"/>
                  <a:gd name="T91" fmla="*/ 45 h 1575"/>
                  <a:gd name="T92" fmla="*/ 191 w 1480"/>
                  <a:gd name="T93" fmla="*/ 59 h 157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480" h="1575">
                    <a:moveTo>
                      <a:pt x="764" y="236"/>
                    </a:moveTo>
                    <a:lnTo>
                      <a:pt x="848" y="274"/>
                    </a:lnTo>
                    <a:lnTo>
                      <a:pt x="943" y="293"/>
                    </a:lnTo>
                    <a:lnTo>
                      <a:pt x="1038" y="321"/>
                    </a:lnTo>
                    <a:lnTo>
                      <a:pt x="1085" y="340"/>
                    </a:lnTo>
                    <a:lnTo>
                      <a:pt x="1122" y="368"/>
                    </a:lnTo>
                    <a:lnTo>
                      <a:pt x="1216" y="397"/>
                    </a:lnTo>
                    <a:lnTo>
                      <a:pt x="1302" y="424"/>
                    </a:lnTo>
                    <a:lnTo>
                      <a:pt x="1480" y="481"/>
                    </a:lnTo>
                    <a:lnTo>
                      <a:pt x="1471" y="491"/>
                    </a:lnTo>
                    <a:lnTo>
                      <a:pt x="1480" y="509"/>
                    </a:lnTo>
                    <a:lnTo>
                      <a:pt x="1471" y="528"/>
                    </a:lnTo>
                    <a:lnTo>
                      <a:pt x="1471" y="556"/>
                    </a:lnTo>
                    <a:lnTo>
                      <a:pt x="1471" y="575"/>
                    </a:lnTo>
                    <a:lnTo>
                      <a:pt x="1462" y="820"/>
                    </a:lnTo>
                    <a:lnTo>
                      <a:pt x="1452" y="1056"/>
                    </a:lnTo>
                    <a:lnTo>
                      <a:pt x="1452" y="1528"/>
                    </a:lnTo>
                    <a:lnTo>
                      <a:pt x="1443" y="1575"/>
                    </a:lnTo>
                    <a:lnTo>
                      <a:pt x="1320" y="1546"/>
                    </a:lnTo>
                    <a:lnTo>
                      <a:pt x="1208" y="1509"/>
                    </a:lnTo>
                    <a:lnTo>
                      <a:pt x="990" y="1434"/>
                    </a:lnTo>
                    <a:lnTo>
                      <a:pt x="764" y="1348"/>
                    </a:lnTo>
                    <a:lnTo>
                      <a:pt x="650" y="1311"/>
                    </a:lnTo>
                    <a:lnTo>
                      <a:pt x="537" y="1283"/>
                    </a:lnTo>
                    <a:lnTo>
                      <a:pt x="519" y="1264"/>
                    </a:lnTo>
                    <a:lnTo>
                      <a:pt x="500" y="1254"/>
                    </a:lnTo>
                    <a:lnTo>
                      <a:pt x="453" y="1245"/>
                    </a:lnTo>
                    <a:lnTo>
                      <a:pt x="405" y="1235"/>
                    </a:lnTo>
                    <a:lnTo>
                      <a:pt x="386" y="1226"/>
                    </a:lnTo>
                    <a:lnTo>
                      <a:pt x="377" y="1217"/>
                    </a:lnTo>
                    <a:lnTo>
                      <a:pt x="311" y="1197"/>
                    </a:lnTo>
                    <a:lnTo>
                      <a:pt x="255" y="1179"/>
                    </a:lnTo>
                    <a:lnTo>
                      <a:pt x="226" y="1170"/>
                    </a:lnTo>
                    <a:lnTo>
                      <a:pt x="208" y="1160"/>
                    </a:lnTo>
                    <a:lnTo>
                      <a:pt x="188" y="1131"/>
                    </a:lnTo>
                    <a:lnTo>
                      <a:pt x="179" y="1103"/>
                    </a:lnTo>
                    <a:lnTo>
                      <a:pt x="122" y="736"/>
                    </a:lnTo>
                    <a:lnTo>
                      <a:pt x="57" y="368"/>
                    </a:lnTo>
                    <a:lnTo>
                      <a:pt x="47" y="293"/>
                    </a:lnTo>
                    <a:lnTo>
                      <a:pt x="28" y="207"/>
                    </a:lnTo>
                    <a:lnTo>
                      <a:pt x="28" y="160"/>
                    </a:lnTo>
                    <a:lnTo>
                      <a:pt x="18" y="104"/>
                    </a:lnTo>
                    <a:lnTo>
                      <a:pt x="0" y="0"/>
                    </a:lnTo>
                    <a:lnTo>
                      <a:pt x="188" y="57"/>
                    </a:lnTo>
                    <a:lnTo>
                      <a:pt x="377" y="113"/>
                    </a:lnTo>
                    <a:lnTo>
                      <a:pt x="566" y="180"/>
                    </a:lnTo>
                    <a:lnTo>
                      <a:pt x="764" y="236"/>
                    </a:lnTo>
                    <a:close/>
                  </a:path>
                </a:pathLst>
              </a:custGeom>
              <a:solidFill>
                <a:srgbClr val="CA71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8">
                <a:extLst>
                  <a:ext uri="{FF2B5EF4-FFF2-40B4-BE49-F238E27FC236}">
                    <a16:creationId xmlns:a16="http://schemas.microsoft.com/office/drawing/2014/main" id="{FCEBE438-2D73-493C-9F2C-326169EAC7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1" y="462"/>
                <a:ext cx="769" cy="505"/>
              </a:xfrm>
              <a:custGeom>
                <a:avLst/>
                <a:gdLst>
                  <a:gd name="T0" fmla="*/ 43 w 3075"/>
                  <a:gd name="T1" fmla="*/ 356 h 2018"/>
                  <a:gd name="T2" fmla="*/ 113 w 3075"/>
                  <a:gd name="T3" fmla="*/ 319 h 2018"/>
                  <a:gd name="T4" fmla="*/ 193 w 3075"/>
                  <a:gd name="T5" fmla="*/ 276 h 2018"/>
                  <a:gd name="T6" fmla="*/ 281 w 3075"/>
                  <a:gd name="T7" fmla="*/ 234 h 2018"/>
                  <a:gd name="T8" fmla="*/ 337 w 3075"/>
                  <a:gd name="T9" fmla="*/ 208 h 2018"/>
                  <a:gd name="T10" fmla="*/ 359 w 3075"/>
                  <a:gd name="T11" fmla="*/ 215 h 2018"/>
                  <a:gd name="T12" fmla="*/ 375 w 3075"/>
                  <a:gd name="T13" fmla="*/ 179 h 2018"/>
                  <a:gd name="T14" fmla="*/ 380 w 3075"/>
                  <a:gd name="T15" fmla="*/ 104 h 2018"/>
                  <a:gd name="T16" fmla="*/ 387 w 3075"/>
                  <a:gd name="T17" fmla="*/ 66 h 2018"/>
                  <a:gd name="T18" fmla="*/ 427 w 3075"/>
                  <a:gd name="T19" fmla="*/ 47 h 2018"/>
                  <a:gd name="T20" fmla="*/ 552 w 3075"/>
                  <a:gd name="T21" fmla="*/ 5 h 2018"/>
                  <a:gd name="T22" fmla="*/ 566 w 3075"/>
                  <a:gd name="T23" fmla="*/ 0 h 2018"/>
                  <a:gd name="T24" fmla="*/ 601 w 3075"/>
                  <a:gd name="T25" fmla="*/ 7 h 2018"/>
                  <a:gd name="T26" fmla="*/ 623 w 3075"/>
                  <a:gd name="T27" fmla="*/ 14 h 2018"/>
                  <a:gd name="T28" fmla="*/ 625 w 3075"/>
                  <a:gd name="T29" fmla="*/ 26 h 2018"/>
                  <a:gd name="T30" fmla="*/ 623 w 3075"/>
                  <a:gd name="T31" fmla="*/ 31 h 2018"/>
                  <a:gd name="T32" fmla="*/ 658 w 3075"/>
                  <a:gd name="T33" fmla="*/ 47 h 2018"/>
                  <a:gd name="T34" fmla="*/ 766 w 3075"/>
                  <a:gd name="T35" fmla="*/ 97 h 2018"/>
                  <a:gd name="T36" fmla="*/ 769 w 3075"/>
                  <a:gd name="T37" fmla="*/ 111 h 2018"/>
                  <a:gd name="T38" fmla="*/ 762 w 3075"/>
                  <a:gd name="T39" fmla="*/ 142 h 2018"/>
                  <a:gd name="T40" fmla="*/ 743 w 3075"/>
                  <a:gd name="T41" fmla="*/ 212 h 2018"/>
                  <a:gd name="T42" fmla="*/ 724 w 3075"/>
                  <a:gd name="T43" fmla="*/ 267 h 2018"/>
                  <a:gd name="T44" fmla="*/ 696 w 3075"/>
                  <a:gd name="T45" fmla="*/ 281 h 2018"/>
                  <a:gd name="T46" fmla="*/ 667 w 3075"/>
                  <a:gd name="T47" fmla="*/ 300 h 2018"/>
                  <a:gd name="T48" fmla="*/ 672 w 3075"/>
                  <a:gd name="T49" fmla="*/ 305 h 2018"/>
                  <a:gd name="T50" fmla="*/ 616 w 3075"/>
                  <a:gd name="T51" fmla="*/ 340 h 2018"/>
                  <a:gd name="T52" fmla="*/ 564 w 3075"/>
                  <a:gd name="T53" fmla="*/ 366 h 2018"/>
                  <a:gd name="T54" fmla="*/ 554 w 3075"/>
                  <a:gd name="T55" fmla="*/ 373 h 2018"/>
                  <a:gd name="T56" fmla="*/ 542 w 3075"/>
                  <a:gd name="T57" fmla="*/ 371 h 2018"/>
                  <a:gd name="T58" fmla="*/ 519 w 3075"/>
                  <a:gd name="T59" fmla="*/ 366 h 2018"/>
                  <a:gd name="T60" fmla="*/ 465 w 3075"/>
                  <a:gd name="T61" fmla="*/ 352 h 2018"/>
                  <a:gd name="T62" fmla="*/ 446 w 3075"/>
                  <a:gd name="T63" fmla="*/ 345 h 2018"/>
                  <a:gd name="T64" fmla="*/ 441 w 3075"/>
                  <a:gd name="T65" fmla="*/ 352 h 2018"/>
                  <a:gd name="T66" fmla="*/ 434 w 3075"/>
                  <a:gd name="T67" fmla="*/ 359 h 2018"/>
                  <a:gd name="T68" fmla="*/ 420 w 3075"/>
                  <a:gd name="T69" fmla="*/ 377 h 2018"/>
                  <a:gd name="T70" fmla="*/ 441 w 3075"/>
                  <a:gd name="T71" fmla="*/ 382 h 2018"/>
                  <a:gd name="T72" fmla="*/ 453 w 3075"/>
                  <a:gd name="T73" fmla="*/ 387 h 2018"/>
                  <a:gd name="T74" fmla="*/ 455 w 3075"/>
                  <a:gd name="T75" fmla="*/ 399 h 2018"/>
                  <a:gd name="T76" fmla="*/ 472 w 3075"/>
                  <a:gd name="T77" fmla="*/ 390 h 2018"/>
                  <a:gd name="T78" fmla="*/ 490 w 3075"/>
                  <a:gd name="T79" fmla="*/ 377 h 2018"/>
                  <a:gd name="T80" fmla="*/ 479 w 3075"/>
                  <a:gd name="T81" fmla="*/ 387 h 2018"/>
                  <a:gd name="T82" fmla="*/ 467 w 3075"/>
                  <a:gd name="T83" fmla="*/ 396 h 2018"/>
                  <a:gd name="T84" fmla="*/ 425 w 3075"/>
                  <a:gd name="T85" fmla="*/ 422 h 2018"/>
                  <a:gd name="T86" fmla="*/ 385 w 3075"/>
                  <a:gd name="T87" fmla="*/ 453 h 2018"/>
                  <a:gd name="T88" fmla="*/ 359 w 3075"/>
                  <a:gd name="T89" fmla="*/ 472 h 2018"/>
                  <a:gd name="T90" fmla="*/ 248 w 3075"/>
                  <a:gd name="T91" fmla="*/ 481 h 2018"/>
                  <a:gd name="T92" fmla="*/ 83 w 3075"/>
                  <a:gd name="T93" fmla="*/ 420 h 2018"/>
                  <a:gd name="T94" fmla="*/ 40 w 3075"/>
                  <a:gd name="T95" fmla="*/ 403 h 2018"/>
                  <a:gd name="T96" fmla="*/ 0 w 3075"/>
                  <a:gd name="T97" fmla="*/ 380 h 2018"/>
                  <a:gd name="T98" fmla="*/ 9 w 3075"/>
                  <a:gd name="T99" fmla="*/ 377 h 201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075" h="2018">
                    <a:moveTo>
                      <a:pt x="37" y="1508"/>
                    </a:moveTo>
                    <a:lnTo>
                      <a:pt x="170" y="1424"/>
                    </a:lnTo>
                    <a:lnTo>
                      <a:pt x="311" y="1349"/>
                    </a:lnTo>
                    <a:lnTo>
                      <a:pt x="452" y="1273"/>
                    </a:lnTo>
                    <a:lnTo>
                      <a:pt x="604" y="1197"/>
                    </a:lnTo>
                    <a:lnTo>
                      <a:pt x="773" y="1103"/>
                    </a:lnTo>
                    <a:lnTo>
                      <a:pt x="943" y="1019"/>
                    </a:lnTo>
                    <a:lnTo>
                      <a:pt x="1123" y="934"/>
                    </a:lnTo>
                    <a:lnTo>
                      <a:pt x="1301" y="831"/>
                    </a:lnTo>
                    <a:lnTo>
                      <a:pt x="1348" y="831"/>
                    </a:lnTo>
                    <a:lnTo>
                      <a:pt x="1386" y="849"/>
                    </a:lnTo>
                    <a:lnTo>
                      <a:pt x="1434" y="858"/>
                    </a:lnTo>
                    <a:lnTo>
                      <a:pt x="1481" y="868"/>
                    </a:lnTo>
                    <a:lnTo>
                      <a:pt x="1499" y="717"/>
                    </a:lnTo>
                    <a:lnTo>
                      <a:pt x="1499" y="566"/>
                    </a:lnTo>
                    <a:lnTo>
                      <a:pt x="1519" y="415"/>
                    </a:lnTo>
                    <a:lnTo>
                      <a:pt x="1528" y="340"/>
                    </a:lnTo>
                    <a:lnTo>
                      <a:pt x="1546" y="264"/>
                    </a:lnTo>
                    <a:lnTo>
                      <a:pt x="1622" y="217"/>
                    </a:lnTo>
                    <a:lnTo>
                      <a:pt x="1707" y="189"/>
                    </a:lnTo>
                    <a:lnTo>
                      <a:pt x="1867" y="123"/>
                    </a:lnTo>
                    <a:lnTo>
                      <a:pt x="2207" y="19"/>
                    </a:lnTo>
                    <a:lnTo>
                      <a:pt x="2235" y="9"/>
                    </a:lnTo>
                    <a:lnTo>
                      <a:pt x="2264" y="0"/>
                    </a:lnTo>
                    <a:lnTo>
                      <a:pt x="2339" y="9"/>
                    </a:lnTo>
                    <a:lnTo>
                      <a:pt x="2405" y="29"/>
                    </a:lnTo>
                    <a:lnTo>
                      <a:pt x="2480" y="48"/>
                    </a:lnTo>
                    <a:lnTo>
                      <a:pt x="2490" y="56"/>
                    </a:lnTo>
                    <a:lnTo>
                      <a:pt x="2499" y="66"/>
                    </a:lnTo>
                    <a:lnTo>
                      <a:pt x="2499" y="103"/>
                    </a:lnTo>
                    <a:lnTo>
                      <a:pt x="2490" y="113"/>
                    </a:lnTo>
                    <a:lnTo>
                      <a:pt x="2490" y="123"/>
                    </a:lnTo>
                    <a:lnTo>
                      <a:pt x="2480" y="132"/>
                    </a:lnTo>
                    <a:lnTo>
                      <a:pt x="2632" y="189"/>
                    </a:lnTo>
                    <a:lnTo>
                      <a:pt x="2773" y="255"/>
                    </a:lnTo>
                    <a:lnTo>
                      <a:pt x="3065" y="387"/>
                    </a:lnTo>
                    <a:lnTo>
                      <a:pt x="3075" y="415"/>
                    </a:lnTo>
                    <a:lnTo>
                      <a:pt x="3075" y="443"/>
                    </a:lnTo>
                    <a:lnTo>
                      <a:pt x="3065" y="510"/>
                    </a:lnTo>
                    <a:lnTo>
                      <a:pt x="3047" y="566"/>
                    </a:lnTo>
                    <a:lnTo>
                      <a:pt x="3037" y="632"/>
                    </a:lnTo>
                    <a:lnTo>
                      <a:pt x="2971" y="849"/>
                    </a:lnTo>
                    <a:lnTo>
                      <a:pt x="2905" y="1066"/>
                    </a:lnTo>
                    <a:lnTo>
                      <a:pt x="2896" y="1066"/>
                    </a:lnTo>
                    <a:lnTo>
                      <a:pt x="2839" y="1094"/>
                    </a:lnTo>
                    <a:lnTo>
                      <a:pt x="2783" y="1122"/>
                    </a:lnTo>
                    <a:lnTo>
                      <a:pt x="2669" y="1179"/>
                    </a:lnTo>
                    <a:lnTo>
                      <a:pt x="2669" y="1197"/>
                    </a:lnTo>
                    <a:lnTo>
                      <a:pt x="2679" y="1207"/>
                    </a:lnTo>
                    <a:lnTo>
                      <a:pt x="2689" y="1217"/>
                    </a:lnTo>
                    <a:lnTo>
                      <a:pt x="2679" y="1236"/>
                    </a:lnTo>
                    <a:lnTo>
                      <a:pt x="2462" y="1358"/>
                    </a:lnTo>
                    <a:lnTo>
                      <a:pt x="2358" y="1414"/>
                    </a:lnTo>
                    <a:lnTo>
                      <a:pt x="2254" y="1461"/>
                    </a:lnTo>
                    <a:lnTo>
                      <a:pt x="2235" y="1481"/>
                    </a:lnTo>
                    <a:lnTo>
                      <a:pt x="2217" y="1490"/>
                    </a:lnTo>
                    <a:lnTo>
                      <a:pt x="2188" y="1490"/>
                    </a:lnTo>
                    <a:lnTo>
                      <a:pt x="2169" y="1481"/>
                    </a:lnTo>
                    <a:lnTo>
                      <a:pt x="2122" y="1471"/>
                    </a:lnTo>
                    <a:lnTo>
                      <a:pt x="2075" y="1461"/>
                    </a:lnTo>
                    <a:lnTo>
                      <a:pt x="1933" y="1414"/>
                    </a:lnTo>
                    <a:lnTo>
                      <a:pt x="1858" y="1405"/>
                    </a:lnTo>
                    <a:lnTo>
                      <a:pt x="1792" y="1396"/>
                    </a:lnTo>
                    <a:lnTo>
                      <a:pt x="1783" y="1377"/>
                    </a:lnTo>
                    <a:lnTo>
                      <a:pt x="1763" y="1387"/>
                    </a:lnTo>
                    <a:lnTo>
                      <a:pt x="1763" y="1405"/>
                    </a:lnTo>
                    <a:lnTo>
                      <a:pt x="1754" y="1424"/>
                    </a:lnTo>
                    <a:lnTo>
                      <a:pt x="1736" y="1434"/>
                    </a:lnTo>
                    <a:lnTo>
                      <a:pt x="1707" y="1471"/>
                    </a:lnTo>
                    <a:lnTo>
                      <a:pt x="1679" y="1508"/>
                    </a:lnTo>
                    <a:lnTo>
                      <a:pt x="1716" y="1518"/>
                    </a:lnTo>
                    <a:lnTo>
                      <a:pt x="1763" y="1528"/>
                    </a:lnTo>
                    <a:lnTo>
                      <a:pt x="1792" y="1537"/>
                    </a:lnTo>
                    <a:lnTo>
                      <a:pt x="1810" y="1547"/>
                    </a:lnTo>
                    <a:lnTo>
                      <a:pt x="1820" y="1565"/>
                    </a:lnTo>
                    <a:lnTo>
                      <a:pt x="1820" y="1594"/>
                    </a:lnTo>
                    <a:lnTo>
                      <a:pt x="1858" y="1575"/>
                    </a:lnTo>
                    <a:lnTo>
                      <a:pt x="1886" y="1557"/>
                    </a:lnTo>
                    <a:lnTo>
                      <a:pt x="1943" y="1508"/>
                    </a:lnTo>
                    <a:lnTo>
                      <a:pt x="1961" y="1508"/>
                    </a:lnTo>
                    <a:lnTo>
                      <a:pt x="1943" y="1528"/>
                    </a:lnTo>
                    <a:lnTo>
                      <a:pt x="1914" y="1547"/>
                    </a:lnTo>
                    <a:lnTo>
                      <a:pt x="1886" y="1565"/>
                    </a:lnTo>
                    <a:lnTo>
                      <a:pt x="1867" y="1584"/>
                    </a:lnTo>
                    <a:lnTo>
                      <a:pt x="1783" y="1641"/>
                    </a:lnTo>
                    <a:lnTo>
                      <a:pt x="1698" y="1688"/>
                    </a:lnTo>
                    <a:lnTo>
                      <a:pt x="1613" y="1745"/>
                    </a:lnTo>
                    <a:lnTo>
                      <a:pt x="1538" y="1811"/>
                    </a:lnTo>
                    <a:lnTo>
                      <a:pt x="1481" y="1848"/>
                    </a:lnTo>
                    <a:lnTo>
                      <a:pt x="1434" y="1886"/>
                    </a:lnTo>
                    <a:lnTo>
                      <a:pt x="1235" y="2018"/>
                    </a:lnTo>
                    <a:lnTo>
                      <a:pt x="990" y="1923"/>
                    </a:lnTo>
                    <a:lnTo>
                      <a:pt x="745" y="1829"/>
                    </a:lnTo>
                    <a:lnTo>
                      <a:pt x="330" y="1678"/>
                    </a:lnTo>
                    <a:lnTo>
                      <a:pt x="236" y="1641"/>
                    </a:lnTo>
                    <a:lnTo>
                      <a:pt x="160" y="1612"/>
                    </a:lnTo>
                    <a:lnTo>
                      <a:pt x="0" y="1528"/>
                    </a:lnTo>
                    <a:lnTo>
                      <a:pt x="0" y="1518"/>
                    </a:lnTo>
                    <a:lnTo>
                      <a:pt x="9" y="1508"/>
                    </a:lnTo>
                    <a:lnTo>
                      <a:pt x="37" y="150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9">
                <a:extLst>
                  <a:ext uri="{FF2B5EF4-FFF2-40B4-BE49-F238E27FC236}">
                    <a16:creationId xmlns:a16="http://schemas.microsoft.com/office/drawing/2014/main" id="{34340297-F96A-4B25-B7FA-AB76B03CF4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1" y="825"/>
                <a:ext cx="30" cy="33"/>
              </a:xfrm>
              <a:custGeom>
                <a:avLst/>
                <a:gdLst>
                  <a:gd name="T0" fmla="*/ 28 w 123"/>
                  <a:gd name="T1" fmla="*/ 0 h 131"/>
                  <a:gd name="T2" fmla="*/ 30 w 123"/>
                  <a:gd name="T3" fmla="*/ 9 h 131"/>
                  <a:gd name="T4" fmla="*/ 30 w 123"/>
                  <a:gd name="T5" fmla="*/ 16 h 131"/>
                  <a:gd name="T6" fmla="*/ 30 w 123"/>
                  <a:gd name="T7" fmla="*/ 26 h 131"/>
                  <a:gd name="T8" fmla="*/ 30 w 123"/>
                  <a:gd name="T9" fmla="*/ 33 h 131"/>
                  <a:gd name="T10" fmla="*/ 14 w 123"/>
                  <a:gd name="T11" fmla="*/ 28 h 131"/>
                  <a:gd name="T12" fmla="*/ 0 w 123"/>
                  <a:gd name="T13" fmla="*/ 19 h 131"/>
                  <a:gd name="T14" fmla="*/ 14 w 123"/>
                  <a:gd name="T15" fmla="*/ 9 h 131"/>
                  <a:gd name="T16" fmla="*/ 28 w 123"/>
                  <a:gd name="T17" fmla="*/ 0 h 1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3" h="131">
                    <a:moveTo>
                      <a:pt x="114" y="0"/>
                    </a:moveTo>
                    <a:lnTo>
                      <a:pt x="123" y="37"/>
                    </a:lnTo>
                    <a:lnTo>
                      <a:pt x="123" y="65"/>
                    </a:lnTo>
                    <a:lnTo>
                      <a:pt x="123" y="104"/>
                    </a:lnTo>
                    <a:lnTo>
                      <a:pt x="123" y="131"/>
                    </a:lnTo>
                    <a:lnTo>
                      <a:pt x="57" y="112"/>
                    </a:lnTo>
                    <a:lnTo>
                      <a:pt x="0" y="75"/>
                    </a:lnTo>
                    <a:lnTo>
                      <a:pt x="57" y="37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A7BD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10">
                <a:extLst>
                  <a:ext uri="{FF2B5EF4-FFF2-40B4-BE49-F238E27FC236}">
                    <a16:creationId xmlns:a16="http://schemas.microsoft.com/office/drawing/2014/main" id="{8C0AF0F5-AB57-4F0F-AE78-F2852BF4DC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6" y="686"/>
                <a:ext cx="351" cy="259"/>
              </a:xfrm>
              <a:custGeom>
                <a:avLst/>
                <a:gdLst>
                  <a:gd name="T0" fmla="*/ 33 w 1405"/>
                  <a:gd name="T1" fmla="*/ 118 h 1037"/>
                  <a:gd name="T2" fmla="*/ 101 w 1405"/>
                  <a:gd name="T3" fmla="*/ 82 h 1037"/>
                  <a:gd name="T4" fmla="*/ 172 w 1405"/>
                  <a:gd name="T5" fmla="*/ 45 h 1037"/>
                  <a:gd name="T6" fmla="*/ 191 w 1405"/>
                  <a:gd name="T7" fmla="*/ 38 h 1037"/>
                  <a:gd name="T8" fmla="*/ 210 w 1405"/>
                  <a:gd name="T9" fmla="*/ 28 h 1037"/>
                  <a:gd name="T10" fmla="*/ 245 w 1405"/>
                  <a:gd name="T11" fmla="*/ 7 h 1037"/>
                  <a:gd name="T12" fmla="*/ 316 w 1405"/>
                  <a:gd name="T13" fmla="*/ 2 h 1037"/>
                  <a:gd name="T14" fmla="*/ 318 w 1405"/>
                  <a:gd name="T15" fmla="*/ 0 h 1037"/>
                  <a:gd name="T16" fmla="*/ 320 w 1405"/>
                  <a:gd name="T17" fmla="*/ 0 h 1037"/>
                  <a:gd name="T18" fmla="*/ 325 w 1405"/>
                  <a:gd name="T19" fmla="*/ 2 h 1037"/>
                  <a:gd name="T20" fmla="*/ 325 w 1405"/>
                  <a:gd name="T21" fmla="*/ 19 h 1037"/>
                  <a:gd name="T22" fmla="*/ 327 w 1405"/>
                  <a:gd name="T23" fmla="*/ 33 h 1037"/>
                  <a:gd name="T24" fmla="*/ 332 w 1405"/>
                  <a:gd name="T25" fmla="*/ 49 h 1037"/>
                  <a:gd name="T26" fmla="*/ 332 w 1405"/>
                  <a:gd name="T27" fmla="*/ 66 h 1037"/>
                  <a:gd name="T28" fmla="*/ 337 w 1405"/>
                  <a:gd name="T29" fmla="*/ 85 h 1037"/>
                  <a:gd name="T30" fmla="*/ 341 w 1405"/>
                  <a:gd name="T31" fmla="*/ 94 h 1037"/>
                  <a:gd name="T32" fmla="*/ 346 w 1405"/>
                  <a:gd name="T33" fmla="*/ 104 h 1037"/>
                  <a:gd name="T34" fmla="*/ 351 w 1405"/>
                  <a:gd name="T35" fmla="*/ 104 h 1037"/>
                  <a:gd name="T36" fmla="*/ 306 w 1405"/>
                  <a:gd name="T37" fmla="*/ 167 h 1037"/>
                  <a:gd name="T38" fmla="*/ 287 w 1405"/>
                  <a:gd name="T39" fmla="*/ 179 h 1037"/>
                  <a:gd name="T40" fmla="*/ 266 w 1405"/>
                  <a:gd name="T41" fmla="*/ 191 h 1037"/>
                  <a:gd name="T42" fmla="*/ 264 w 1405"/>
                  <a:gd name="T43" fmla="*/ 198 h 1037"/>
                  <a:gd name="T44" fmla="*/ 262 w 1405"/>
                  <a:gd name="T45" fmla="*/ 203 h 1037"/>
                  <a:gd name="T46" fmla="*/ 259 w 1405"/>
                  <a:gd name="T47" fmla="*/ 207 h 1037"/>
                  <a:gd name="T48" fmla="*/ 262 w 1405"/>
                  <a:gd name="T49" fmla="*/ 212 h 1037"/>
                  <a:gd name="T50" fmla="*/ 278 w 1405"/>
                  <a:gd name="T51" fmla="*/ 214 h 1037"/>
                  <a:gd name="T52" fmla="*/ 294 w 1405"/>
                  <a:gd name="T53" fmla="*/ 219 h 1037"/>
                  <a:gd name="T54" fmla="*/ 311 w 1405"/>
                  <a:gd name="T55" fmla="*/ 221 h 1037"/>
                  <a:gd name="T56" fmla="*/ 318 w 1405"/>
                  <a:gd name="T57" fmla="*/ 226 h 1037"/>
                  <a:gd name="T58" fmla="*/ 325 w 1405"/>
                  <a:gd name="T59" fmla="*/ 231 h 1037"/>
                  <a:gd name="T60" fmla="*/ 309 w 1405"/>
                  <a:gd name="T61" fmla="*/ 245 h 1037"/>
                  <a:gd name="T62" fmla="*/ 290 w 1405"/>
                  <a:gd name="T63" fmla="*/ 245 h 1037"/>
                  <a:gd name="T64" fmla="*/ 268 w 1405"/>
                  <a:gd name="T65" fmla="*/ 247 h 1037"/>
                  <a:gd name="T66" fmla="*/ 231 w 1405"/>
                  <a:gd name="T67" fmla="*/ 255 h 1037"/>
                  <a:gd name="T68" fmla="*/ 224 w 1405"/>
                  <a:gd name="T69" fmla="*/ 259 h 1037"/>
                  <a:gd name="T70" fmla="*/ 4 w 1405"/>
                  <a:gd name="T71" fmla="*/ 177 h 1037"/>
                  <a:gd name="T72" fmla="*/ 0 w 1405"/>
                  <a:gd name="T73" fmla="*/ 170 h 1037"/>
                  <a:gd name="T74" fmla="*/ 2 w 1405"/>
                  <a:gd name="T75" fmla="*/ 155 h 1037"/>
                  <a:gd name="T76" fmla="*/ 0 w 1405"/>
                  <a:gd name="T77" fmla="*/ 139 h 1037"/>
                  <a:gd name="T78" fmla="*/ 7 w 1405"/>
                  <a:gd name="T79" fmla="*/ 132 h 1037"/>
                  <a:gd name="T80" fmla="*/ 14 w 1405"/>
                  <a:gd name="T81" fmla="*/ 127 h 1037"/>
                  <a:gd name="T82" fmla="*/ 23 w 1405"/>
                  <a:gd name="T83" fmla="*/ 125 h 1037"/>
                  <a:gd name="T84" fmla="*/ 33 w 1405"/>
                  <a:gd name="T85" fmla="*/ 118 h 103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405" h="1037">
                    <a:moveTo>
                      <a:pt x="131" y="471"/>
                    </a:moveTo>
                    <a:lnTo>
                      <a:pt x="405" y="330"/>
                    </a:lnTo>
                    <a:lnTo>
                      <a:pt x="687" y="179"/>
                    </a:lnTo>
                    <a:lnTo>
                      <a:pt x="763" y="151"/>
                    </a:lnTo>
                    <a:lnTo>
                      <a:pt x="839" y="113"/>
                    </a:lnTo>
                    <a:lnTo>
                      <a:pt x="980" y="29"/>
                    </a:lnTo>
                    <a:lnTo>
                      <a:pt x="1263" y="9"/>
                    </a:lnTo>
                    <a:lnTo>
                      <a:pt x="1272" y="0"/>
                    </a:lnTo>
                    <a:lnTo>
                      <a:pt x="1282" y="0"/>
                    </a:lnTo>
                    <a:lnTo>
                      <a:pt x="1301" y="9"/>
                    </a:lnTo>
                    <a:lnTo>
                      <a:pt x="1301" y="76"/>
                    </a:lnTo>
                    <a:lnTo>
                      <a:pt x="1310" y="132"/>
                    </a:lnTo>
                    <a:lnTo>
                      <a:pt x="1329" y="198"/>
                    </a:lnTo>
                    <a:lnTo>
                      <a:pt x="1329" y="264"/>
                    </a:lnTo>
                    <a:lnTo>
                      <a:pt x="1348" y="340"/>
                    </a:lnTo>
                    <a:lnTo>
                      <a:pt x="1366" y="377"/>
                    </a:lnTo>
                    <a:lnTo>
                      <a:pt x="1386" y="415"/>
                    </a:lnTo>
                    <a:lnTo>
                      <a:pt x="1405" y="415"/>
                    </a:lnTo>
                    <a:lnTo>
                      <a:pt x="1225" y="669"/>
                    </a:lnTo>
                    <a:lnTo>
                      <a:pt x="1150" y="716"/>
                    </a:lnTo>
                    <a:lnTo>
                      <a:pt x="1065" y="764"/>
                    </a:lnTo>
                    <a:lnTo>
                      <a:pt x="1055" y="792"/>
                    </a:lnTo>
                    <a:lnTo>
                      <a:pt x="1047" y="811"/>
                    </a:lnTo>
                    <a:lnTo>
                      <a:pt x="1037" y="830"/>
                    </a:lnTo>
                    <a:lnTo>
                      <a:pt x="1047" y="849"/>
                    </a:lnTo>
                    <a:lnTo>
                      <a:pt x="1112" y="858"/>
                    </a:lnTo>
                    <a:lnTo>
                      <a:pt x="1178" y="877"/>
                    </a:lnTo>
                    <a:lnTo>
                      <a:pt x="1244" y="886"/>
                    </a:lnTo>
                    <a:lnTo>
                      <a:pt x="1272" y="905"/>
                    </a:lnTo>
                    <a:lnTo>
                      <a:pt x="1301" y="924"/>
                    </a:lnTo>
                    <a:lnTo>
                      <a:pt x="1235" y="980"/>
                    </a:lnTo>
                    <a:lnTo>
                      <a:pt x="1159" y="980"/>
                    </a:lnTo>
                    <a:lnTo>
                      <a:pt x="1074" y="990"/>
                    </a:lnTo>
                    <a:lnTo>
                      <a:pt x="924" y="1019"/>
                    </a:lnTo>
                    <a:lnTo>
                      <a:pt x="895" y="1037"/>
                    </a:lnTo>
                    <a:lnTo>
                      <a:pt x="18" y="708"/>
                    </a:lnTo>
                    <a:lnTo>
                      <a:pt x="0" y="679"/>
                    </a:lnTo>
                    <a:lnTo>
                      <a:pt x="8" y="622"/>
                    </a:lnTo>
                    <a:lnTo>
                      <a:pt x="0" y="557"/>
                    </a:lnTo>
                    <a:lnTo>
                      <a:pt x="27" y="528"/>
                    </a:lnTo>
                    <a:lnTo>
                      <a:pt x="56" y="509"/>
                    </a:lnTo>
                    <a:lnTo>
                      <a:pt x="94" y="500"/>
                    </a:lnTo>
                    <a:lnTo>
                      <a:pt x="131" y="471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11">
                <a:extLst>
                  <a:ext uri="{FF2B5EF4-FFF2-40B4-BE49-F238E27FC236}">
                    <a16:creationId xmlns:a16="http://schemas.microsoft.com/office/drawing/2014/main" id="{F6BBEAAD-1A86-4CE9-9C4D-DC4DC23D37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0" y="733"/>
                <a:ext cx="252" cy="130"/>
              </a:xfrm>
              <a:custGeom>
                <a:avLst/>
                <a:gdLst>
                  <a:gd name="T0" fmla="*/ 23 w 1009"/>
                  <a:gd name="T1" fmla="*/ 59 h 519"/>
                  <a:gd name="T2" fmla="*/ 82 w 1009"/>
                  <a:gd name="T3" fmla="*/ 31 h 519"/>
                  <a:gd name="T4" fmla="*/ 111 w 1009"/>
                  <a:gd name="T5" fmla="*/ 16 h 519"/>
                  <a:gd name="T6" fmla="*/ 137 w 1009"/>
                  <a:gd name="T7" fmla="*/ 0 h 519"/>
                  <a:gd name="T8" fmla="*/ 193 w 1009"/>
                  <a:gd name="T9" fmla="*/ 5 h 519"/>
                  <a:gd name="T10" fmla="*/ 252 w 1009"/>
                  <a:gd name="T11" fmla="*/ 7 h 519"/>
                  <a:gd name="T12" fmla="*/ 250 w 1009"/>
                  <a:gd name="T13" fmla="*/ 16 h 519"/>
                  <a:gd name="T14" fmla="*/ 245 w 1009"/>
                  <a:gd name="T15" fmla="*/ 26 h 519"/>
                  <a:gd name="T16" fmla="*/ 243 w 1009"/>
                  <a:gd name="T17" fmla="*/ 35 h 519"/>
                  <a:gd name="T18" fmla="*/ 240 w 1009"/>
                  <a:gd name="T19" fmla="*/ 47 h 519"/>
                  <a:gd name="T20" fmla="*/ 207 w 1009"/>
                  <a:gd name="T21" fmla="*/ 61 h 519"/>
                  <a:gd name="T22" fmla="*/ 113 w 1009"/>
                  <a:gd name="T23" fmla="*/ 120 h 519"/>
                  <a:gd name="T24" fmla="*/ 111 w 1009"/>
                  <a:gd name="T25" fmla="*/ 125 h 519"/>
                  <a:gd name="T26" fmla="*/ 108 w 1009"/>
                  <a:gd name="T27" fmla="*/ 125 h 519"/>
                  <a:gd name="T28" fmla="*/ 106 w 1009"/>
                  <a:gd name="T29" fmla="*/ 125 h 519"/>
                  <a:gd name="T30" fmla="*/ 101 w 1009"/>
                  <a:gd name="T31" fmla="*/ 130 h 519"/>
                  <a:gd name="T32" fmla="*/ 52 w 1009"/>
                  <a:gd name="T33" fmla="*/ 111 h 519"/>
                  <a:gd name="T34" fmla="*/ 26 w 1009"/>
                  <a:gd name="T35" fmla="*/ 104 h 519"/>
                  <a:gd name="T36" fmla="*/ 0 w 1009"/>
                  <a:gd name="T37" fmla="*/ 92 h 519"/>
                  <a:gd name="T38" fmla="*/ 0 w 1009"/>
                  <a:gd name="T39" fmla="*/ 82 h 519"/>
                  <a:gd name="T40" fmla="*/ 0 w 1009"/>
                  <a:gd name="T41" fmla="*/ 73 h 519"/>
                  <a:gd name="T42" fmla="*/ 12 w 1009"/>
                  <a:gd name="T43" fmla="*/ 64 h 519"/>
                  <a:gd name="T44" fmla="*/ 23 w 1009"/>
                  <a:gd name="T45" fmla="*/ 59 h 51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009" h="519">
                    <a:moveTo>
                      <a:pt x="94" y="235"/>
                    </a:moveTo>
                    <a:lnTo>
                      <a:pt x="329" y="122"/>
                    </a:lnTo>
                    <a:lnTo>
                      <a:pt x="443" y="65"/>
                    </a:lnTo>
                    <a:lnTo>
                      <a:pt x="547" y="0"/>
                    </a:lnTo>
                    <a:lnTo>
                      <a:pt x="773" y="18"/>
                    </a:lnTo>
                    <a:lnTo>
                      <a:pt x="1009" y="28"/>
                    </a:lnTo>
                    <a:lnTo>
                      <a:pt x="1000" y="65"/>
                    </a:lnTo>
                    <a:lnTo>
                      <a:pt x="981" y="104"/>
                    </a:lnTo>
                    <a:lnTo>
                      <a:pt x="971" y="141"/>
                    </a:lnTo>
                    <a:lnTo>
                      <a:pt x="962" y="188"/>
                    </a:lnTo>
                    <a:lnTo>
                      <a:pt x="830" y="245"/>
                    </a:lnTo>
                    <a:lnTo>
                      <a:pt x="452" y="480"/>
                    </a:lnTo>
                    <a:lnTo>
                      <a:pt x="443" y="499"/>
                    </a:lnTo>
                    <a:lnTo>
                      <a:pt x="433" y="499"/>
                    </a:lnTo>
                    <a:lnTo>
                      <a:pt x="425" y="499"/>
                    </a:lnTo>
                    <a:lnTo>
                      <a:pt x="405" y="519"/>
                    </a:lnTo>
                    <a:lnTo>
                      <a:pt x="208" y="443"/>
                    </a:lnTo>
                    <a:lnTo>
                      <a:pt x="104" y="415"/>
                    </a:lnTo>
                    <a:lnTo>
                      <a:pt x="0" y="368"/>
                    </a:lnTo>
                    <a:lnTo>
                      <a:pt x="0" y="329"/>
                    </a:lnTo>
                    <a:lnTo>
                      <a:pt x="0" y="292"/>
                    </a:lnTo>
                    <a:lnTo>
                      <a:pt x="47" y="255"/>
                    </a:lnTo>
                    <a:lnTo>
                      <a:pt x="94" y="2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12">
                <a:extLst>
                  <a:ext uri="{FF2B5EF4-FFF2-40B4-BE49-F238E27FC236}">
                    <a16:creationId xmlns:a16="http://schemas.microsoft.com/office/drawing/2014/main" id="{F6EA1173-E1A4-492E-9585-C7E519A6B5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8" y="5"/>
                <a:ext cx="287" cy="292"/>
              </a:xfrm>
              <a:custGeom>
                <a:avLst/>
                <a:gdLst>
                  <a:gd name="T0" fmla="*/ 30 w 1149"/>
                  <a:gd name="T1" fmla="*/ 64 h 1169"/>
                  <a:gd name="T2" fmla="*/ 40 w 1149"/>
                  <a:gd name="T3" fmla="*/ 52 h 1169"/>
                  <a:gd name="T4" fmla="*/ 52 w 1149"/>
                  <a:gd name="T5" fmla="*/ 40 h 1169"/>
                  <a:gd name="T6" fmla="*/ 63 w 1149"/>
                  <a:gd name="T7" fmla="*/ 30 h 1169"/>
                  <a:gd name="T8" fmla="*/ 78 w 1149"/>
                  <a:gd name="T9" fmla="*/ 21 h 1169"/>
                  <a:gd name="T10" fmla="*/ 92 w 1149"/>
                  <a:gd name="T11" fmla="*/ 14 h 1169"/>
                  <a:gd name="T12" fmla="*/ 106 w 1149"/>
                  <a:gd name="T13" fmla="*/ 7 h 1169"/>
                  <a:gd name="T14" fmla="*/ 122 w 1149"/>
                  <a:gd name="T15" fmla="*/ 4 h 1169"/>
                  <a:gd name="T16" fmla="*/ 139 w 1149"/>
                  <a:gd name="T17" fmla="*/ 0 h 1169"/>
                  <a:gd name="T18" fmla="*/ 165 w 1149"/>
                  <a:gd name="T19" fmla="*/ 2 h 1169"/>
                  <a:gd name="T20" fmla="*/ 191 w 1149"/>
                  <a:gd name="T21" fmla="*/ 7 h 1169"/>
                  <a:gd name="T22" fmla="*/ 205 w 1149"/>
                  <a:gd name="T23" fmla="*/ 12 h 1169"/>
                  <a:gd name="T24" fmla="*/ 217 w 1149"/>
                  <a:gd name="T25" fmla="*/ 19 h 1169"/>
                  <a:gd name="T26" fmla="*/ 228 w 1149"/>
                  <a:gd name="T27" fmla="*/ 28 h 1169"/>
                  <a:gd name="T28" fmla="*/ 240 w 1149"/>
                  <a:gd name="T29" fmla="*/ 35 h 1169"/>
                  <a:gd name="T30" fmla="*/ 252 w 1149"/>
                  <a:gd name="T31" fmla="*/ 45 h 1169"/>
                  <a:gd name="T32" fmla="*/ 261 w 1149"/>
                  <a:gd name="T33" fmla="*/ 54 h 1169"/>
                  <a:gd name="T34" fmla="*/ 268 w 1149"/>
                  <a:gd name="T35" fmla="*/ 66 h 1169"/>
                  <a:gd name="T36" fmla="*/ 273 w 1149"/>
                  <a:gd name="T37" fmla="*/ 78 h 1169"/>
                  <a:gd name="T38" fmla="*/ 283 w 1149"/>
                  <a:gd name="T39" fmla="*/ 104 h 1169"/>
                  <a:gd name="T40" fmla="*/ 287 w 1149"/>
                  <a:gd name="T41" fmla="*/ 130 h 1169"/>
                  <a:gd name="T42" fmla="*/ 287 w 1149"/>
                  <a:gd name="T43" fmla="*/ 141 h 1169"/>
                  <a:gd name="T44" fmla="*/ 285 w 1149"/>
                  <a:gd name="T45" fmla="*/ 151 h 1169"/>
                  <a:gd name="T46" fmla="*/ 283 w 1149"/>
                  <a:gd name="T47" fmla="*/ 177 h 1169"/>
                  <a:gd name="T48" fmla="*/ 275 w 1149"/>
                  <a:gd name="T49" fmla="*/ 200 h 1169"/>
                  <a:gd name="T50" fmla="*/ 266 w 1149"/>
                  <a:gd name="T51" fmla="*/ 222 h 1169"/>
                  <a:gd name="T52" fmla="*/ 252 w 1149"/>
                  <a:gd name="T53" fmla="*/ 240 h 1169"/>
                  <a:gd name="T54" fmla="*/ 240 w 1149"/>
                  <a:gd name="T55" fmla="*/ 254 h 1169"/>
                  <a:gd name="T56" fmla="*/ 224 w 1149"/>
                  <a:gd name="T57" fmla="*/ 269 h 1169"/>
                  <a:gd name="T58" fmla="*/ 207 w 1149"/>
                  <a:gd name="T59" fmla="*/ 280 h 1169"/>
                  <a:gd name="T60" fmla="*/ 186 w 1149"/>
                  <a:gd name="T61" fmla="*/ 288 h 1169"/>
                  <a:gd name="T62" fmla="*/ 170 w 1149"/>
                  <a:gd name="T63" fmla="*/ 292 h 1169"/>
                  <a:gd name="T64" fmla="*/ 148 w 1149"/>
                  <a:gd name="T65" fmla="*/ 292 h 1169"/>
                  <a:gd name="T66" fmla="*/ 110 w 1149"/>
                  <a:gd name="T67" fmla="*/ 290 h 1169"/>
                  <a:gd name="T68" fmla="*/ 96 w 1149"/>
                  <a:gd name="T69" fmla="*/ 288 h 1169"/>
                  <a:gd name="T70" fmla="*/ 82 w 1149"/>
                  <a:gd name="T71" fmla="*/ 283 h 1169"/>
                  <a:gd name="T72" fmla="*/ 70 w 1149"/>
                  <a:gd name="T73" fmla="*/ 276 h 1169"/>
                  <a:gd name="T74" fmla="*/ 59 w 1149"/>
                  <a:gd name="T75" fmla="*/ 271 h 1169"/>
                  <a:gd name="T76" fmla="*/ 33 w 1149"/>
                  <a:gd name="T77" fmla="*/ 250 h 1169"/>
                  <a:gd name="T78" fmla="*/ 23 w 1149"/>
                  <a:gd name="T79" fmla="*/ 238 h 1169"/>
                  <a:gd name="T80" fmla="*/ 16 w 1149"/>
                  <a:gd name="T81" fmla="*/ 224 h 1169"/>
                  <a:gd name="T82" fmla="*/ 9 w 1149"/>
                  <a:gd name="T83" fmla="*/ 217 h 1169"/>
                  <a:gd name="T84" fmla="*/ 7 w 1149"/>
                  <a:gd name="T85" fmla="*/ 207 h 1169"/>
                  <a:gd name="T86" fmla="*/ 7 w 1149"/>
                  <a:gd name="T87" fmla="*/ 198 h 1169"/>
                  <a:gd name="T88" fmla="*/ 2 w 1149"/>
                  <a:gd name="T89" fmla="*/ 191 h 1169"/>
                  <a:gd name="T90" fmla="*/ 0 w 1149"/>
                  <a:gd name="T91" fmla="*/ 158 h 1169"/>
                  <a:gd name="T92" fmla="*/ 0 w 1149"/>
                  <a:gd name="T93" fmla="*/ 139 h 1169"/>
                  <a:gd name="T94" fmla="*/ 2 w 1149"/>
                  <a:gd name="T95" fmla="*/ 122 h 1169"/>
                  <a:gd name="T96" fmla="*/ 7 w 1149"/>
                  <a:gd name="T97" fmla="*/ 106 h 1169"/>
                  <a:gd name="T98" fmla="*/ 12 w 1149"/>
                  <a:gd name="T99" fmla="*/ 89 h 1169"/>
                  <a:gd name="T100" fmla="*/ 21 w 1149"/>
                  <a:gd name="T101" fmla="*/ 75 h 1169"/>
                  <a:gd name="T102" fmla="*/ 30 w 1149"/>
                  <a:gd name="T103" fmla="*/ 64 h 116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49" h="1169">
                    <a:moveTo>
                      <a:pt x="121" y="255"/>
                    </a:moveTo>
                    <a:lnTo>
                      <a:pt x="159" y="208"/>
                    </a:lnTo>
                    <a:lnTo>
                      <a:pt x="207" y="161"/>
                    </a:lnTo>
                    <a:lnTo>
                      <a:pt x="254" y="122"/>
                    </a:lnTo>
                    <a:lnTo>
                      <a:pt x="311" y="85"/>
                    </a:lnTo>
                    <a:lnTo>
                      <a:pt x="367" y="57"/>
                    </a:lnTo>
                    <a:lnTo>
                      <a:pt x="423" y="28"/>
                    </a:lnTo>
                    <a:lnTo>
                      <a:pt x="489" y="18"/>
                    </a:lnTo>
                    <a:lnTo>
                      <a:pt x="556" y="0"/>
                    </a:lnTo>
                    <a:lnTo>
                      <a:pt x="659" y="9"/>
                    </a:lnTo>
                    <a:lnTo>
                      <a:pt x="763" y="28"/>
                    </a:lnTo>
                    <a:lnTo>
                      <a:pt x="820" y="47"/>
                    </a:lnTo>
                    <a:lnTo>
                      <a:pt x="867" y="75"/>
                    </a:lnTo>
                    <a:lnTo>
                      <a:pt x="914" y="113"/>
                    </a:lnTo>
                    <a:lnTo>
                      <a:pt x="961" y="141"/>
                    </a:lnTo>
                    <a:lnTo>
                      <a:pt x="1008" y="179"/>
                    </a:lnTo>
                    <a:lnTo>
                      <a:pt x="1045" y="216"/>
                    </a:lnTo>
                    <a:lnTo>
                      <a:pt x="1074" y="264"/>
                    </a:lnTo>
                    <a:lnTo>
                      <a:pt x="1094" y="311"/>
                    </a:lnTo>
                    <a:lnTo>
                      <a:pt x="1131" y="415"/>
                    </a:lnTo>
                    <a:lnTo>
                      <a:pt x="1149" y="519"/>
                    </a:lnTo>
                    <a:lnTo>
                      <a:pt x="1149" y="566"/>
                    </a:lnTo>
                    <a:lnTo>
                      <a:pt x="1141" y="603"/>
                    </a:lnTo>
                    <a:lnTo>
                      <a:pt x="1131" y="707"/>
                    </a:lnTo>
                    <a:lnTo>
                      <a:pt x="1102" y="801"/>
                    </a:lnTo>
                    <a:lnTo>
                      <a:pt x="1065" y="887"/>
                    </a:lnTo>
                    <a:lnTo>
                      <a:pt x="1008" y="962"/>
                    </a:lnTo>
                    <a:lnTo>
                      <a:pt x="961" y="1018"/>
                    </a:lnTo>
                    <a:lnTo>
                      <a:pt x="895" y="1075"/>
                    </a:lnTo>
                    <a:lnTo>
                      <a:pt x="829" y="1122"/>
                    </a:lnTo>
                    <a:lnTo>
                      <a:pt x="744" y="1151"/>
                    </a:lnTo>
                    <a:lnTo>
                      <a:pt x="679" y="1169"/>
                    </a:lnTo>
                    <a:lnTo>
                      <a:pt x="593" y="1169"/>
                    </a:lnTo>
                    <a:lnTo>
                      <a:pt x="442" y="1159"/>
                    </a:lnTo>
                    <a:lnTo>
                      <a:pt x="386" y="1151"/>
                    </a:lnTo>
                    <a:lnTo>
                      <a:pt x="329" y="1132"/>
                    </a:lnTo>
                    <a:lnTo>
                      <a:pt x="282" y="1103"/>
                    </a:lnTo>
                    <a:lnTo>
                      <a:pt x="235" y="1084"/>
                    </a:lnTo>
                    <a:lnTo>
                      <a:pt x="131" y="999"/>
                    </a:lnTo>
                    <a:lnTo>
                      <a:pt x="94" y="952"/>
                    </a:lnTo>
                    <a:lnTo>
                      <a:pt x="65" y="895"/>
                    </a:lnTo>
                    <a:lnTo>
                      <a:pt x="37" y="867"/>
                    </a:lnTo>
                    <a:lnTo>
                      <a:pt x="27" y="830"/>
                    </a:lnTo>
                    <a:lnTo>
                      <a:pt x="27" y="792"/>
                    </a:lnTo>
                    <a:lnTo>
                      <a:pt x="8" y="764"/>
                    </a:lnTo>
                    <a:lnTo>
                      <a:pt x="0" y="631"/>
                    </a:lnTo>
                    <a:lnTo>
                      <a:pt x="0" y="556"/>
                    </a:lnTo>
                    <a:lnTo>
                      <a:pt x="8" y="490"/>
                    </a:lnTo>
                    <a:lnTo>
                      <a:pt x="27" y="424"/>
                    </a:lnTo>
                    <a:lnTo>
                      <a:pt x="47" y="358"/>
                    </a:lnTo>
                    <a:lnTo>
                      <a:pt x="84" y="302"/>
                    </a:lnTo>
                    <a:lnTo>
                      <a:pt x="121" y="2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13">
                <a:extLst>
                  <a:ext uri="{FF2B5EF4-FFF2-40B4-BE49-F238E27FC236}">
                    <a16:creationId xmlns:a16="http://schemas.microsoft.com/office/drawing/2014/main" id="{5674D938-3750-45CE-8FC3-E3459884B7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4" y="813"/>
                <a:ext cx="109" cy="40"/>
              </a:xfrm>
              <a:custGeom>
                <a:avLst/>
                <a:gdLst>
                  <a:gd name="T0" fmla="*/ 0 w 434"/>
                  <a:gd name="T1" fmla="*/ 0 h 160"/>
                  <a:gd name="T2" fmla="*/ 52 w 434"/>
                  <a:gd name="T3" fmla="*/ 10 h 160"/>
                  <a:gd name="T4" fmla="*/ 81 w 434"/>
                  <a:gd name="T5" fmla="*/ 12 h 160"/>
                  <a:gd name="T6" fmla="*/ 109 w 434"/>
                  <a:gd name="T7" fmla="*/ 14 h 160"/>
                  <a:gd name="T8" fmla="*/ 109 w 434"/>
                  <a:gd name="T9" fmla="*/ 21 h 160"/>
                  <a:gd name="T10" fmla="*/ 107 w 434"/>
                  <a:gd name="T11" fmla="*/ 28 h 160"/>
                  <a:gd name="T12" fmla="*/ 102 w 434"/>
                  <a:gd name="T13" fmla="*/ 40 h 160"/>
                  <a:gd name="T14" fmla="*/ 50 w 434"/>
                  <a:gd name="T15" fmla="*/ 26 h 160"/>
                  <a:gd name="T16" fmla="*/ 3 w 434"/>
                  <a:gd name="T17" fmla="*/ 7 h 160"/>
                  <a:gd name="T18" fmla="*/ 3 w 434"/>
                  <a:gd name="T19" fmla="*/ 5 h 160"/>
                  <a:gd name="T20" fmla="*/ 0 w 434"/>
                  <a:gd name="T21" fmla="*/ 2 h 160"/>
                  <a:gd name="T22" fmla="*/ 0 w 434"/>
                  <a:gd name="T23" fmla="*/ 0 h 16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34" h="160">
                    <a:moveTo>
                      <a:pt x="0" y="0"/>
                    </a:moveTo>
                    <a:lnTo>
                      <a:pt x="208" y="38"/>
                    </a:lnTo>
                    <a:lnTo>
                      <a:pt x="321" y="48"/>
                    </a:lnTo>
                    <a:lnTo>
                      <a:pt x="434" y="56"/>
                    </a:lnTo>
                    <a:lnTo>
                      <a:pt x="434" y="85"/>
                    </a:lnTo>
                    <a:lnTo>
                      <a:pt x="425" y="113"/>
                    </a:lnTo>
                    <a:lnTo>
                      <a:pt x="407" y="160"/>
                    </a:lnTo>
                    <a:lnTo>
                      <a:pt x="199" y="103"/>
                    </a:lnTo>
                    <a:lnTo>
                      <a:pt x="10" y="29"/>
                    </a:lnTo>
                    <a:lnTo>
                      <a:pt x="10" y="19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Freeform 14">
                <a:extLst>
                  <a:ext uri="{FF2B5EF4-FFF2-40B4-BE49-F238E27FC236}">
                    <a16:creationId xmlns:a16="http://schemas.microsoft.com/office/drawing/2014/main" id="{F9B5DAFD-6576-442B-8367-40D0070434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7" y="740"/>
                <a:ext cx="229" cy="80"/>
              </a:xfrm>
              <a:custGeom>
                <a:avLst/>
                <a:gdLst>
                  <a:gd name="T0" fmla="*/ 130 w 915"/>
                  <a:gd name="T1" fmla="*/ 0 h 321"/>
                  <a:gd name="T2" fmla="*/ 156 w 915"/>
                  <a:gd name="T3" fmla="*/ 2 h 321"/>
                  <a:gd name="T4" fmla="*/ 179 w 915"/>
                  <a:gd name="T5" fmla="*/ 2 h 321"/>
                  <a:gd name="T6" fmla="*/ 205 w 915"/>
                  <a:gd name="T7" fmla="*/ 2 h 321"/>
                  <a:gd name="T8" fmla="*/ 229 w 915"/>
                  <a:gd name="T9" fmla="*/ 5 h 321"/>
                  <a:gd name="T10" fmla="*/ 215 w 915"/>
                  <a:gd name="T11" fmla="*/ 16 h 321"/>
                  <a:gd name="T12" fmla="*/ 198 w 915"/>
                  <a:gd name="T13" fmla="*/ 26 h 321"/>
                  <a:gd name="T14" fmla="*/ 184 w 915"/>
                  <a:gd name="T15" fmla="*/ 35 h 321"/>
                  <a:gd name="T16" fmla="*/ 170 w 915"/>
                  <a:gd name="T17" fmla="*/ 45 h 321"/>
                  <a:gd name="T18" fmla="*/ 165 w 915"/>
                  <a:gd name="T19" fmla="*/ 47 h 321"/>
                  <a:gd name="T20" fmla="*/ 161 w 915"/>
                  <a:gd name="T21" fmla="*/ 52 h 321"/>
                  <a:gd name="T22" fmla="*/ 149 w 915"/>
                  <a:gd name="T23" fmla="*/ 57 h 321"/>
                  <a:gd name="T24" fmla="*/ 139 w 915"/>
                  <a:gd name="T25" fmla="*/ 63 h 321"/>
                  <a:gd name="T26" fmla="*/ 130 w 915"/>
                  <a:gd name="T27" fmla="*/ 71 h 321"/>
                  <a:gd name="T28" fmla="*/ 118 w 915"/>
                  <a:gd name="T29" fmla="*/ 75 h 321"/>
                  <a:gd name="T30" fmla="*/ 109 w 915"/>
                  <a:gd name="T31" fmla="*/ 80 h 321"/>
                  <a:gd name="T32" fmla="*/ 83 w 915"/>
                  <a:gd name="T33" fmla="*/ 78 h 321"/>
                  <a:gd name="T34" fmla="*/ 54 w 915"/>
                  <a:gd name="T35" fmla="*/ 75 h 321"/>
                  <a:gd name="T36" fmla="*/ 0 w 915"/>
                  <a:gd name="T37" fmla="*/ 66 h 321"/>
                  <a:gd name="T38" fmla="*/ 64 w 915"/>
                  <a:gd name="T39" fmla="*/ 35 h 321"/>
                  <a:gd name="T40" fmla="*/ 130 w 915"/>
                  <a:gd name="T41" fmla="*/ 0 h 32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915" h="321">
                    <a:moveTo>
                      <a:pt x="519" y="0"/>
                    </a:moveTo>
                    <a:lnTo>
                      <a:pt x="622" y="9"/>
                    </a:lnTo>
                    <a:lnTo>
                      <a:pt x="716" y="9"/>
                    </a:lnTo>
                    <a:lnTo>
                      <a:pt x="820" y="9"/>
                    </a:lnTo>
                    <a:lnTo>
                      <a:pt x="915" y="19"/>
                    </a:lnTo>
                    <a:lnTo>
                      <a:pt x="859" y="66"/>
                    </a:lnTo>
                    <a:lnTo>
                      <a:pt x="792" y="104"/>
                    </a:lnTo>
                    <a:lnTo>
                      <a:pt x="736" y="141"/>
                    </a:lnTo>
                    <a:lnTo>
                      <a:pt x="679" y="179"/>
                    </a:lnTo>
                    <a:lnTo>
                      <a:pt x="661" y="188"/>
                    </a:lnTo>
                    <a:lnTo>
                      <a:pt x="642" y="207"/>
                    </a:lnTo>
                    <a:lnTo>
                      <a:pt x="594" y="227"/>
                    </a:lnTo>
                    <a:lnTo>
                      <a:pt x="557" y="254"/>
                    </a:lnTo>
                    <a:lnTo>
                      <a:pt x="519" y="283"/>
                    </a:lnTo>
                    <a:lnTo>
                      <a:pt x="472" y="301"/>
                    </a:lnTo>
                    <a:lnTo>
                      <a:pt x="434" y="321"/>
                    </a:lnTo>
                    <a:lnTo>
                      <a:pt x="330" y="311"/>
                    </a:lnTo>
                    <a:lnTo>
                      <a:pt x="217" y="301"/>
                    </a:lnTo>
                    <a:lnTo>
                      <a:pt x="0" y="264"/>
                    </a:lnTo>
                    <a:lnTo>
                      <a:pt x="254" y="141"/>
                    </a:lnTo>
                    <a:lnTo>
                      <a:pt x="519" y="0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Freeform 15">
                <a:extLst>
                  <a:ext uri="{FF2B5EF4-FFF2-40B4-BE49-F238E27FC236}">
                    <a16:creationId xmlns:a16="http://schemas.microsoft.com/office/drawing/2014/main" id="{E2396332-AB75-45C1-A08C-B42D953B6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2" y="12"/>
                <a:ext cx="276" cy="280"/>
              </a:xfrm>
              <a:custGeom>
                <a:avLst/>
                <a:gdLst>
                  <a:gd name="T0" fmla="*/ 33 w 1103"/>
                  <a:gd name="T1" fmla="*/ 54 h 1123"/>
                  <a:gd name="T2" fmla="*/ 45 w 1103"/>
                  <a:gd name="T3" fmla="*/ 42 h 1123"/>
                  <a:gd name="T4" fmla="*/ 57 w 1103"/>
                  <a:gd name="T5" fmla="*/ 31 h 1123"/>
                  <a:gd name="T6" fmla="*/ 61 w 1103"/>
                  <a:gd name="T7" fmla="*/ 31 h 1123"/>
                  <a:gd name="T8" fmla="*/ 64 w 1103"/>
                  <a:gd name="T9" fmla="*/ 31 h 1123"/>
                  <a:gd name="T10" fmla="*/ 73 w 1103"/>
                  <a:gd name="T11" fmla="*/ 21 h 1123"/>
                  <a:gd name="T12" fmla="*/ 85 w 1103"/>
                  <a:gd name="T13" fmla="*/ 14 h 1123"/>
                  <a:gd name="T14" fmla="*/ 99 w 1103"/>
                  <a:gd name="T15" fmla="*/ 9 h 1123"/>
                  <a:gd name="T16" fmla="*/ 113 w 1103"/>
                  <a:gd name="T17" fmla="*/ 5 h 1123"/>
                  <a:gd name="T18" fmla="*/ 125 w 1103"/>
                  <a:gd name="T19" fmla="*/ 2 h 1123"/>
                  <a:gd name="T20" fmla="*/ 135 w 1103"/>
                  <a:gd name="T21" fmla="*/ 0 h 1123"/>
                  <a:gd name="T22" fmla="*/ 156 w 1103"/>
                  <a:gd name="T23" fmla="*/ 2 h 1123"/>
                  <a:gd name="T24" fmla="*/ 177 w 1103"/>
                  <a:gd name="T25" fmla="*/ 5 h 1123"/>
                  <a:gd name="T26" fmla="*/ 196 w 1103"/>
                  <a:gd name="T27" fmla="*/ 9 h 1123"/>
                  <a:gd name="T28" fmla="*/ 208 w 1103"/>
                  <a:gd name="T29" fmla="*/ 16 h 1123"/>
                  <a:gd name="T30" fmla="*/ 217 w 1103"/>
                  <a:gd name="T31" fmla="*/ 21 h 1123"/>
                  <a:gd name="T32" fmla="*/ 236 w 1103"/>
                  <a:gd name="T33" fmla="*/ 38 h 1123"/>
                  <a:gd name="T34" fmla="*/ 248 w 1103"/>
                  <a:gd name="T35" fmla="*/ 47 h 1123"/>
                  <a:gd name="T36" fmla="*/ 257 w 1103"/>
                  <a:gd name="T37" fmla="*/ 59 h 1123"/>
                  <a:gd name="T38" fmla="*/ 264 w 1103"/>
                  <a:gd name="T39" fmla="*/ 71 h 1123"/>
                  <a:gd name="T40" fmla="*/ 271 w 1103"/>
                  <a:gd name="T41" fmla="*/ 85 h 1123"/>
                  <a:gd name="T42" fmla="*/ 274 w 1103"/>
                  <a:gd name="T43" fmla="*/ 101 h 1123"/>
                  <a:gd name="T44" fmla="*/ 276 w 1103"/>
                  <a:gd name="T45" fmla="*/ 115 h 1123"/>
                  <a:gd name="T46" fmla="*/ 276 w 1103"/>
                  <a:gd name="T47" fmla="*/ 132 h 1123"/>
                  <a:gd name="T48" fmla="*/ 276 w 1103"/>
                  <a:gd name="T49" fmla="*/ 146 h 1123"/>
                  <a:gd name="T50" fmla="*/ 274 w 1103"/>
                  <a:gd name="T51" fmla="*/ 165 h 1123"/>
                  <a:gd name="T52" fmla="*/ 271 w 1103"/>
                  <a:gd name="T53" fmla="*/ 181 h 1123"/>
                  <a:gd name="T54" fmla="*/ 257 w 1103"/>
                  <a:gd name="T55" fmla="*/ 214 h 1123"/>
                  <a:gd name="T56" fmla="*/ 238 w 1103"/>
                  <a:gd name="T57" fmla="*/ 240 h 1123"/>
                  <a:gd name="T58" fmla="*/ 229 w 1103"/>
                  <a:gd name="T59" fmla="*/ 245 h 1123"/>
                  <a:gd name="T60" fmla="*/ 219 w 1103"/>
                  <a:gd name="T61" fmla="*/ 254 h 1123"/>
                  <a:gd name="T62" fmla="*/ 212 w 1103"/>
                  <a:gd name="T63" fmla="*/ 261 h 1123"/>
                  <a:gd name="T64" fmla="*/ 203 w 1103"/>
                  <a:gd name="T65" fmla="*/ 268 h 1123"/>
                  <a:gd name="T66" fmla="*/ 182 w 1103"/>
                  <a:gd name="T67" fmla="*/ 275 h 1123"/>
                  <a:gd name="T68" fmla="*/ 158 w 1103"/>
                  <a:gd name="T69" fmla="*/ 278 h 1123"/>
                  <a:gd name="T70" fmla="*/ 137 w 1103"/>
                  <a:gd name="T71" fmla="*/ 280 h 1123"/>
                  <a:gd name="T72" fmla="*/ 125 w 1103"/>
                  <a:gd name="T73" fmla="*/ 278 h 1123"/>
                  <a:gd name="T74" fmla="*/ 111 w 1103"/>
                  <a:gd name="T75" fmla="*/ 278 h 1123"/>
                  <a:gd name="T76" fmla="*/ 83 w 1103"/>
                  <a:gd name="T77" fmla="*/ 268 h 1123"/>
                  <a:gd name="T78" fmla="*/ 69 w 1103"/>
                  <a:gd name="T79" fmla="*/ 263 h 1123"/>
                  <a:gd name="T80" fmla="*/ 57 w 1103"/>
                  <a:gd name="T81" fmla="*/ 256 h 1123"/>
                  <a:gd name="T82" fmla="*/ 45 w 1103"/>
                  <a:gd name="T83" fmla="*/ 247 h 1123"/>
                  <a:gd name="T84" fmla="*/ 33 w 1103"/>
                  <a:gd name="T85" fmla="*/ 238 h 1123"/>
                  <a:gd name="T86" fmla="*/ 24 w 1103"/>
                  <a:gd name="T87" fmla="*/ 226 h 1123"/>
                  <a:gd name="T88" fmla="*/ 17 w 1103"/>
                  <a:gd name="T89" fmla="*/ 212 h 1123"/>
                  <a:gd name="T90" fmla="*/ 9 w 1103"/>
                  <a:gd name="T91" fmla="*/ 202 h 1123"/>
                  <a:gd name="T92" fmla="*/ 7 w 1103"/>
                  <a:gd name="T93" fmla="*/ 193 h 1123"/>
                  <a:gd name="T94" fmla="*/ 5 w 1103"/>
                  <a:gd name="T95" fmla="*/ 181 h 1123"/>
                  <a:gd name="T96" fmla="*/ 2 w 1103"/>
                  <a:gd name="T97" fmla="*/ 172 h 1123"/>
                  <a:gd name="T98" fmla="*/ 0 w 1103"/>
                  <a:gd name="T99" fmla="*/ 139 h 1123"/>
                  <a:gd name="T100" fmla="*/ 2 w 1103"/>
                  <a:gd name="T101" fmla="*/ 122 h 1123"/>
                  <a:gd name="T102" fmla="*/ 5 w 1103"/>
                  <a:gd name="T103" fmla="*/ 108 h 1123"/>
                  <a:gd name="T104" fmla="*/ 9 w 1103"/>
                  <a:gd name="T105" fmla="*/ 92 h 1123"/>
                  <a:gd name="T106" fmla="*/ 17 w 1103"/>
                  <a:gd name="T107" fmla="*/ 78 h 1123"/>
                  <a:gd name="T108" fmla="*/ 24 w 1103"/>
                  <a:gd name="T109" fmla="*/ 66 h 1123"/>
                  <a:gd name="T110" fmla="*/ 33 w 1103"/>
                  <a:gd name="T111" fmla="*/ 54 h 112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103" h="1123">
                    <a:moveTo>
                      <a:pt x="132" y="217"/>
                    </a:moveTo>
                    <a:lnTo>
                      <a:pt x="179" y="170"/>
                    </a:lnTo>
                    <a:lnTo>
                      <a:pt x="226" y="123"/>
                    </a:lnTo>
                    <a:lnTo>
                      <a:pt x="245" y="123"/>
                    </a:lnTo>
                    <a:lnTo>
                      <a:pt x="254" y="123"/>
                    </a:lnTo>
                    <a:lnTo>
                      <a:pt x="293" y="85"/>
                    </a:lnTo>
                    <a:lnTo>
                      <a:pt x="340" y="57"/>
                    </a:lnTo>
                    <a:lnTo>
                      <a:pt x="396" y="37"/>
                    </a:lnTo>
                    <a:lnTo>
                      <a:pt x="453" y="19"/>
                    </a:lnTo>
                    <a:lnTo>
                      <a:pt x="500" y="10"/>
                    </a:lnTo>
                    <a:lnTo>
                      <a:pt x="538" y="0"/>
                    </a:lnTo>
                    <a:lnTo>
                      <a:pt x="622" y="10"/>
                    </a:lnTo>
                    <a:lnTo>
                      <a:pt x="708" y="19"/>
                    </a:lnTo>
                    <a:lnTo>
                      <a:pt x="783" y="37"/>
                    </a:lnTo>
                    <a:lnTo>
                      <a:pt x="830" y="66"/>
                    </a:lnTo>
                    <a:lnTo>
                      <a:pt x="868" y="85"/>
                    </a:lnTo>
                    <a:lnTo>
                      <a:pt x="943" y="151"/>
                    </a:lnTo>
                    <a:lnTo>
                      <a:pt x="990" y="188"/>
                    </a:lnTo>
                    <a:lnTo>
                      <a:pt x="1027" y="236"/>
                    </a:lnTo>
                    <a:lnTo>
                      <a:pt x="1056" y="283"/>
                    </a:lnTo>
                    <a:lnTo>
                      <a:pt x="1084" y="340"/>
                    </a:lnTo>
                    <a:lnTo>
                      <a:pt x="1094" y="405"/>
                    </a:lnTo>
                    <a:lnTo>
                      <a:pt x="1103" y="462"/>
                    </a:lnTo>
                    <a:lnTo>
                      <a:pt x="1103" y="528"/>
                    </a:lnTo>
                    <a:lnTo>
                      <a:pt x="1103" y="585"/>
                    </a:lnTo>
                    <a:lnTo>
                      <a:pt x="1094" y="660"/>
                    </a:lnTo>
                    <a:lnTo>
                      <a:pt x="1084" y="726"/>
                    </a:lnTo>
                    <a:lnTo>
                      <a:pt x="1027" y="859"/>
                    </a:lnTo>
                    <a:lnTo>
                      <a:pt x="953" y="962"/>
                    </a:lnTo>
                    <a:lnTo>
                      <a:pt x="915" y="981"/>
                    </a:lnTo>
                    <a:lnTo>
                      <a:pt x="877" y="1019"/>
                    </a:lnTo>
                    <a:lnTo>
                      <a:pt x="849" y="1047"/>
                    </a:lnTo>
                    <a:lnTo>
                      <a:pt x="811" y="1075"/>
                    </a:lnTo>
                    <a:lnTo>
                      <a:pt x="726" y="1104"/>
                    </a:lnTo>
                    <a:lnTo>
                      <a:pt x="632" y="1113"/>
                    </a:lnTo>
                    <a:lnTo>
                      <a:pt x="547" y="1123"/>
                    </a:lnTo>
                    <a:lnTo>
                      <a:pt x="500" y="1113"/>
                    </a:lnTo>
                    <a:lnTo>
                      <a:pt x="444" y="1113"/>
                    </a:lnTo>
                    <a:lnTo>
                      <a:pt x="330" y="1075"/>
                    </a:lnTo>
                    <a:lnTo>
                      <a:pt x="274" y="1056"/>
                    </a:lnTo>
                    <a:lnTo>
                      <a:pt x="226" y="1028"/>
                    </a:lnTo>
                    <a:lnTo>
                      <a:pt x="179" y="990"/>
                    </a:lnTo>
                    <a:lnTo>
                      <a:pt x="132" y="953"/>
                    </a:lnTo>
                    <a:lnTo>
                      <a:pt x="94" y="906"/>
                    </a:lnTo>
                    <a:lnTo>
                      <a:pt x="66" y="849"/>
                    </a:lnTo>
                    <a:lnTo>
                      <a:pt x="37" y="811"/>
                    </a:lnTo>
                    <a:lnTo>
                      <a:pt x="29" y="773"/>
                    </a:lnTo>
                    <a:lnTo>
                      <a:pt x="19" y="726"/>
                    </a:lnTo>
                    <a:lnTo>
                      <a:pt x="9" y="689"/>
                    </a:lnTo>
                    <a:lnTo>
                      <a:pt x="0" y="556"/>
                    </a:lnTo>
                    <a:lnTo>
                      <a:pt x="9" y="491"/>
                    </a:lnTo>
                    <a:lnTo>
                      <a:pt x="19" y="434"/>
                    </a:lnTo>
                    <a:lnTo>
                      <a:pt x="37" y="368"/>
                    </a:lnTo>
                    <a:lnTo>
                      <a:pt x="66" y="311"/>
                    </a:lnTo>
                    <a:lnTo>
                      <a:pt x="94" y="264"/>
                    </a:lnTo>
                    <a:lnTo>
                      <a:pt x="132" y="217"/>
                    </a:lnTo>
                    <a:close/>
                  </a:path>
                </a:pathLst>
              </a:custGeom>
              <a:solidFill>
                <a:srgbClr val="598A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Freeform 16">
                <a:extLst>
                  <a:ext uri="{FF2B5EF4-FFF2-40B4-BE49-F238E27FC236}">
                    <a16:creationId xmlns:a16="http://schemas.microsoft.com/office/drawing/2014/main" id="{9822DCC6-EFEA-407F-9FF8-170129504B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8" y="35"/>
                <a:ext cx="229" cy="236"/>
              </a:xfrm>
              <a:custGeom>
                <a:avLst/>
                <a:gdLst>
                  <a:gd name="T0" fmla="*/ 33 w 916"/>
                  <a:gd name="T1" fmla="*/ 43 h 943"/>
                  <a:gd name="T2" fmla="*/ 52 w 916"/>
                  <a:gd name="T3" fmla="*/ 24 h 943"/>
                  <a:gd name="T4" fmla="*/ 73 w 916"/>
                  <a:gd name="T5" fmla="*/ 10 h 943"/>
                  <a:gd name="T6" fmla="*/ 85 w 916"/>
                  <a:gd name="T7" fmla="*/ 5 h 943"/>
                  <a:gd name="T8" fmla="*/ 97 w 916"/>
                  <a:gd name="T9" fmla="*/ 3 h 943"/>
                  <a:gd name="T10" fmla="*/ 123 w 916"/>
                  <a:gd name="T11" fmla="*/ 0 h 943"/>
                  <a:gd name="T12" fmla="*/ 140 w 916"/>
                  <a:gd name="T13" fmla="*/ 5 h 943"/>
                  <a:gd name="T14" fmla="*/ 156 w 916"/>
                  <a:gd name="T15" fmla="*/ 12 h 943"/>
                  <a:gd name="T16" fmla="*/ 170 w 916"/>
                  <a:gd name="T17" fmla="*/ 17 h 943"/>
                  <a:gd name="T18" fmla="*/ 177 w 916"/>
                  <a:gd name="T19" fmla="*/ 24 h 943"/>
                  <a:gd name="T20" fmla="*/ 184 w 916"/>
                  <a:gd name="T21" fmla="*/ 28 h 943"/>
                  <a:gd name="T22" fmla="*/ 196 w 916"/>
                  <a:gd name="T23" fmla="*/ 38 h 943"/>
                  <a:gd name="T24" fmla="*/ 205 w 916"/>
                  <a:gd name="T25" fmla="*/ 47 h 943"/>
                  <a:gd name="T26" fmla="*/ 213 w 916"/>
                  <a:gd name="T27" fmla="*/ 59 h 943"/>
                  <a:gd name="T28" fmla="*/ 219 w 916"/>
                  <a:gd name="T29" fmla="*/ 73 h 943"/>
                  <a:gd name="T30" fmla="*/ 227 w 916"/>
                  <a:gd name="T31" fmla="*/ 85 h 943"/>
                  <a:gd name="T32" fmla="*/ 229 w 916"/>
                  <a:gd name="T33" fmla="*/ 99 h 943"/>
                  <a:gd name="T34" fmla="*/ 229 w 916"/>
                  <a:gd name="T35" fmla="*/ 116 h 943"/>
                  <a:gd name="T36" fmla="*/ 227 w 916"/>
                  <a:gd name="T37" fmla="*/ 130 h 943"/>
                  <a:gd name="T38" fmla="*/ 224 w 916"/>
                  <a:gd name="T39" fmla="*/ 146 h 943"/>
                  <a:gd name="T40" fmla="*/ 219 w 916"/>
                  <a:gd name="T41" fmla="*/ 161 h 943"/>
                  <a:gd name="T42" fmla="*/ 210 w 916"/>
                  <a:gd name="T43" fmla="*/ 177 h 943"/>
                  <a:gd name="T44" fmla="*/ 203 w 916"/>
                  <a:gd name="T45" fmla="*/ 191 h 943"/>
                  <a:gd name="T46" fmla="*/ 191 w 916"/>
                  <a:gd name="T47" fmla="*/ 203 h 943"/>
                  <a:gd name="T48" fmla="*/ 179 w 916"/>
                  <a:gd name="T49" fmla="*/ 215 h 943"/>
                  <a:gd name="T50" fmla="*/ 165 w 916"/>
                  <a:gd name="T51" fmla="*/ 224 h 943"/>
                  <a:gd name="T52" fmla="*/ 151 w 916"/>
                  <a:gd name="T53" fmla="*/ 231 h 943"/>
                  <a:gd name="T54" fmla="*/ 135 w 916"/>
                  <a:gd name="T55" fmla="*/ 234 h 943"/>
                  <a:gd name="T56" fmla="*/ 116 w 916"/>
                  <a:gd name="T57" fmla="*/ 236 h 943"/>
                  <a:gd name="T58" fmla="*/ 99 w 916"/>
                  <a:gd name="T59" fmla="*/ 234 h 943"/>
                  <a:gd name="T60" fmla="*/ 83 w 916"/>
                  <a:gd name="T61" fmla="*/ 229 h 943"/>
                  <a:gd name="T62" fmla="*/ 69 w 916"/>
                  <a:gd name="T63" fmla="*/ 224 h 943"/>
                  <a:gd name="T64" fmla="*/ 55 w 916"/>
                  <a:gd name="T65" fmla="*/ 215 h 943"/>
                  <a:gd name="T66" fmla="*/ 40 w 916"/>
                  <a:gd name="T67" fmla="*/ 205 h 943"/>
                  <a:gd name="T68" fmla="*/ 29 w 916"/>
                  <a:gd name="T69" fmla="*/ 196 h 943"/>
                  <a:gd name="T70" fmla="*/ 24 w 916"/>
                  <a:gd name="T71" fmla="*/ 191 h 943"/>
                  <a:gd name="T72" fmla="*/ 19 w 916"/>
                  <a:gd name="T73" fmla="*/ 184 h 943"/>
                  <a:gd name="T74" fmla="*/ 12 w 916"/>
                  <a:gd name="T75" fmla="*/ 170 h 943"/>
                  <a:gd name="T76" fmla="*/ 7 w 916"/>
                  <a:gd name="T77" fmla="*/ 153 h 943"/>
                  <a:gd name="T78" fmla="*/ 0 w 916"/>
                  <a:gd name="T79" fmla="*/ 139 h 943"/>
                  <a:gd name="T80" fmla="*/ 3 w 916"/>
                  <a:gd name="T81" fmla="*/ 111 h 943"/>
                  <a:gd name="T82" fmla="*/ 7 w 916"/>
                  <a:gd name="T83" fmla="*/ 88 h 943"/>
                  <a:gd name="T84" fmla="*/ 19 w 916"/>
                  <a:gd name="T85" fmla="*/ 64 h 943"/>
                  <a:gd name="T86" fmla="*/ 26 w 916"/>
                  <a:gd name="T87" fmla="*/ 52 h 943"/>
                  <a:gd name="T88" fmla="*/ 33 w 916"/>
                  <a:gd name="T89" fmla="*/ 43 h 94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916" h="943">
                    <a:moveTo>
                      <a:pt x="133" y="170"/>
                    </a:moveTo>
                    <a:lnTo>
                      <a:pt x="208" y="94"/>
                    </a:lnTo>
                    <a:lnTo>
                      <a:pt x="293" y="39"/>
                    </a:lnTo>
                    <a:lnTo>
                      <a:pt x="341" y="19"/>
                    </a:lnTo>
                    <a:lnTo>
                      <a:pt x="388" y="10"/>
                    </a:lnTo>
                    <a:lnTo>
                      <a:pt x="491" y="0"/>
                    </a:lnTo>
                    <a:lnTo>
                      <a:pt x="558" y="19"/>
                    </a:lnTo>
                    <a:lnTo>
                      <a:pt x="623" y="47"/>
                    </a:lnTo>
                    <a:lnTo>
                      <a:pt x="680" y="66"/>
                    </a:lnTo>
                    <a:lnTo>
                      <a:pt x="708" y="94"/>
                    </a:lnTo>
                    <a:lnTo>
                      <a:pt x="736" y="113"/>
                    </a:lnTo>
                    <a:lnTo>
                      <a:pt x="783" y="151"/>
                    </a:lnTo>
                    <a:lnTo>
                      <a:pt x="821" y="189"/>
                    </a:lnTo>
                    <a:lnTo>
                      <a:pt x="850" y="236"/>
                    </a:lnTo>
                    <a:lnTo>
                      <a:pt x="877" y="293"/>
                    </a:lnTo>
                    <a:lnTo>
                      <a:pt x="906" y="340"/>
                    </a:lnTo>
                    <a:lnTo>
                      <a:pt x="916" y="397"/>
                    </a:lnTo>
                    <a:lnTo>
                      <a:pt x="916" y="462"/>
                    </a:lnTo>
                    <a:lnTo>
                      <a:pt x="906" y="519"/>
                    </a:lnTo>
                    <a:lnTo>
                      <a:pt x="897" y="585"/>
                    </a:lnTo>
                    <a:lnTo>
                      <a:pt x="877" y="642"/>
                    </a:lnTo>
                    <a:lnTo>
                      <a:pt x="840" y="708"/>
                    </a:lnTo>
                    <a:lnTo>
                      <a:pt x="812" y="765"/>
                    </a:lnTo>
                    <a:lnTo>
                      <a:pt x="765" y="812"/>
                    </a:lnTo>
                    <a:lnTo>
                      <a:pt x="717" y="859"/>
                    </a:lnTo>
                    <a:lnTo>
                      <a:pt x="661" y="896"/>
                    </a:lnTo>
                    <a:lnTo>
                      <a:pt x="605" y="925"/>
                    </a:lnTo>
                    <a:lnTo>
                      <a:pt x="538" y="934"/>
                    </a:lnTo>
                    <a:lnTo>
                      <a:pt x="462" y="943"/>
                    </a:lnTo>
                    <a:lnTo>
                      <a:pt x="397" y="934"/>
                    </a:lnTo>
                    <a:lnTo>
                      <a:pt x="331" y="915"/>
                    </a:lnTo>
                    <a:lnTo>
                      <a:pt x="274" y="896"/>
                    </a:lnTo>
                    <a:lnTo>
                      <a:pt x="218" y="859"/>
                    </a:lnTo>
                    <a:lnTo>
                      <a:pt x="161" y="821"/>
                    </a:lnTo>
                    <a:lnTo>
                      <a:pt x="114" y="783"/>
                    </a:lnTo>
                    <a:lnTo>
                      <a:pt x="95" y="765"/>
                    </a:lnTo>
                    <a:lnTo>
                      <a:pt x="76" y="736"/>
                    </a:lnTo>
                    <a:lnTo>
                      <a:pt x="48" y="679"/>
                    </a:lnTo>
                    <a:lnTo>
                      <a:pt x="29" y="613"/>
                    </a:lnTo>
                    <a:lnTo>
                      <a:pt x="0" y="557"/>
                    </a:lnTo>
                    <a:lnTo>
                      <a:pt x="10" y="444"/>
                    </a:lnTo>
                    <a:lnTo>
                      <a:pt x="29" y="350"/>
                    </a:lnTo>
                    <a:lnTo>
                      <a:pt x="76" y="255"/>
                    </a:lnTo>
                    <a:lnTo>
                      <a:pt x="104" y="208"/>
                    </a:lnTo>
                    <a:lnTo>
                      <a:pt x="133" y="1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Freeform 17">
                <a:extLst>
                  <a:ext uri="{FF2B5EF4-FFF2-40B4-BE49-F238E27FC236}">
                    <a16:creationId xmlns:a16="http://schemas.microsoft.com/office/drawing/2014/main" id="{C967262C-9011-4889-8960-E4CC974CFC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3" y="43"/>
                <a:ext cx="217" cy="221"/>
              </a:xfrm>
              <a:custGeom>
                <a:avLst/>
                <a:gdLst>
                  <a:gd name="T0" fmla="*/ 9 w 867"/>
                  <a:gd name="T1" fmla="*/ 73 h 886"/>
                  <a:gd name="T2" fmla="*/ 19 w 867"/>
                  <a:gd name="T3" fmla="*/ 59 h 886"/>
                  <a:gd name="T4" fmla="*/ 31 w 867"/>
                  <a:gd name="T5" fmla="*/ 42 h 886"/>
                  <a:gd name="T6" fmla="*/ 43 w 867"/>
                  <a:gd name="T7" fmla="*/ 28 h 886"/>
                  <a:gd name="T8" fmla="*/ 59 w 867"/>
                  <a:gd name="T9" fmla="*/ 19 h 886"/>
                  <a:gd name="T10" fmla="*/ 66 w 867"/>
                  <a:gd name="T11" fmla="*/ 12 h 886"/>
                  <a:gd name="T12" fmla="*/ 75 w 867"/>
                  <a:gd name="T13" fmla="*/ 7 h 886"/>
                  <a:gd name="T14" fmla="*/ 94 w 867"/>
                  <a:gd name="T15" fmla="*/ 0 h 886"/>
                  <a:gd name="T16" fmla="*/ 118 w 867"/>
                  <a:gd name="T17" fmla="*/ 0 h 886"/>
                  <a:gd name="T18" fmla="*/ 141 w 867"/>
                  <a:gd name="T19" fmla="*/ 4 h 886"/>
                  <a:gd name="T20" fmla="*/ 163 w 867"/>
                  <a:gd name="T21" fmla="*/ 16 h 886"/>
                  <a:gd name="T22" fmla="*/ 182 w 867"/>
                  <a:gd name="T23" fmla="*/ 30 h 886"/>
                  <a:gd name="T24" fmla="*/ 191 w 867"/>
                  <a:gd name="T25" fmla="*/ 40 h 886"/>
                  <a:gd name="T26" fmla="*/ 200 w 867"/>
                  <a:gd name="T27" fmla="*/ 52 h 886"/>
                  <a:gd name="T28" fmla="*/ 208 w 867"/>
                  <a:gd name="T29" fmla="*/ 64 h 886"/>
                  <a:gd name="T30" fmla="*/ 212 w 867"/>
                  <a:gd name="T31" fmla="*/ 78 h 886"/>
                  <a:gd name="T32" fmla="*/ 217 w 867"/>
                  <a:gd name="T33" fmla="*/ 92 h 886"/>
                  <a:gd name="T34" fmla="*/ 217 w 867"/>
                  <a:gd name="T35" fmla="*/ 106 h 886"/>
                  <a:gd name="T36" fmla="*/ 217 w 867"/>
                  <a:gd name="T37" fmla="*/ 120 h 886"/>
                  <a:gd name="T38" fmla="*/ 212 w 867"/>
                  <a:gd name="T39" fmla="*/ 134 h 886"/>
                  <a:gd name="T40" fmla="*/ 205 w 867"/>
                  <a:gd name="T41" fmla="*/ 160 h 886"/>
                  <a:gd name="T42" fmla="*/ 198 w 867"/>
                  <a:gd name="T43" fmla="*/ 172 h 886"/>
                  <a:gd name="T44" fmla="*/ 191 w 867"/>
                  <a:gd name="T45" fmla="*/ 184 h 886"/>
                  <a:gd name="T46" fmla="*/ 182 w 867"/>
                  <a:gd name="T47" fmla="*/ 193 h 886"/>
                  <a:gd name="T48" fmla="*/ 172 w 867"/>
                  <a:gd name="T49" fmla="*/ 202 h 886"/>
                  <a:gd name="T50" fmla="*/ 160 w 867"/>
                  <a:gd name="T51" fmla="*/ 209 h 886"/>
                  <a:gd name="T52" fmla="*/ 148 w 867"/>
                  <a:gd name="T53" fmla="*/ 214 h 886"/>
                  <a:gd name="T54" fmla="*/ 132 w 867"/>
                  <a:gd name="T55" fmla="*/ 219 h 886"/>
                  <a:gd name="T56" fmla="*/ 116 w 867"/>
                  <a:gd name="T57" fmla="*/ 221 h 886"/>
                  <a:gd name="T58" fmla="*/ 99 w 867"/>
                  <a:gd name="T59" fmla="*/ 221 h 886"/>
                  <a:gd name="T60" fmla="*/ 83 w 867"/>
                  <a:gd name="T61" fmla="*/ 219 h 886"/>
                  <a:gd name="T62" fmla="*/ 61 w 867"/>
                  <a:gd name="T63" fmla="*/ 209 h 886"/>
                  <a:gd name="T64" fmla="*/ 40 w 867"/>
                  <a:gd name="T65" fmla="*/ 195 h 886"/>
                  <a:gd name="T66" fmla="*/ 31 w 867"/>
                  <a:gd name="T67" fmla="*/ 188 h 886"/>
                  <a:gd name="T68" fmla="*/ 24 w 867"/>
                  <a:gd name="T69" fmla="*/ 179 h 886"/>
                  <a:gd name="T70" fmla="*/ 17 w 867"/>
                  <a:gd name="T71" fmla="*/ 169 h 886"/>
                  <a:gd name="T72" fmla="*/ 12 w 867"/>
                  <a:gd name="T73" fmla="*/ 158 h 886"/>
                  <a:gd name="T74" fmla="*/ 5 w 867"/>
                  <a:gd name="T75" fmla="*/ 143 h 886"/>
                  <a:gd name="T76" fmla="*/ 2 w 867"/>
                  <a:gd name="T77" fmla="*/ 129 h 886"/>
                  <a:gd name="T78" fmla="*/ 0 w 867"/>
                  <a:gd name="T79" fmla="*/ 115 h 886"/>
                  <a:gd name="T80" fmla="*/ 5 w 867"/>
                  <a:gd name="T81" fmla="*/ 101 h 886"/>
                  <a:gd name="T82" fmla="*/ 5 w 867"/>
                  <a:gd name="T83" fmla="*/ 87 h 886"/>
                  <a:gd name="T84" fmla="*/ 7 w 867"/>
                  <a:gd name="T85" fmla="*/ 80 h 886"/>
                  <a:gd name="T86" fmla="*/ 9 w 867"/>
                  <a:gd name="T87" fmla="*/ 73 h 8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867" h="886">
                    <a:moveTo>
                      <a:pt x="37" y="292"/>
                    </a:moveTo>
                    <a:lnTo>
                      <a:pt x="75" y="235"/>
                    </a:lnTo>
                    <a:lnTo>
                      <a:pt x="122" y="169"/>
                    </a:lnTo>
                    <a:lnTo>
                      <a:pt x="170" y="113"/>
                    </a:lnTo>
                    <a:lnTo>
                      <a:pt x="235" y="75"/>
                    </a:lnTo>
                    <a:lnTo>
                      <a:pt x="264" y="47"/>
                    </a:lnTo>
                    <a:lnTo>
                      <a:pt x="301" y="28"/>
                    </a:lnTo>
                    <a:lnTo>
                      <a:pt x="377" y="0"/>
                    </a:lnTo>
                    <a:lnTo>
                      <a:pt x="471" y="0"/>
                    </a:lnTo>
                    <a:lnTo>
                      <a:pt x="565" y="18"/>
                    </a:lnTo>
                    <a:lnTo>
                      <a:pt x="650" y="65"/>
                    </a:lnTo>
                    <a:lnTo>
                      <a:pt x="726" y="122"/>
                    </a:lnTo>
                    <a:lnTo>
                      <a:pt x="763" y="160"/>
                    </a:lnTo>
                    <a:lnTo>
                      <a:pt x="801" y="207"/>
                    </a:lnTo>
                    <a:lnTo>
                      <a:pt x="830" y="255"/>
                    </a:lnTo>
                    <a:lnTo>
                      <a:pt x="849" y="311"/>
                    </a:lnTo>
                    <a:lnTo>
                      <a:pt x="867" y="368"/>
                    </a:lnTo>
                    <a:lnTo>
                      <a:pt x="867" y="425"/>
                    </a:lnTo>
                    <a:lnTo>
                      <a:pt x="867" y="480"/>
                    </a:lnTo>
                    <a:lnTo>
                      <a:pt x="849" y="537"/>
                    </a:lnTo>
                    <a:lnTo>
                      <a:pt x="820" y="641"/>
                    </a:lnTo>
                    <a:lnTo>
                      <a:pt x="792" y="688"/>
                    </a:lnTo>
                    <a:lnTo>
                      <a:pt x="763" y="736"/>
                    </a:lnTo>
                    <a:lnTo>
                      <a:pt x="726" y="773"/>
                    </a:lnTo>
                    <a:lnTo>
                      <a:pt x="688" y="811"/>
                    </a:lnTo>
                    <a:lnTo>
                      <a:pt x="641" y="839"/>
                    </a:lnTo>
                    <a:lnTo>
                      <a:pt x="593" y="858"/>
                    </a:lnTo>
                    <a:lnTo>
                      <a:pt x="528" y="877"/>
                    </a:lnTo>
                    <a:lnTo>
                      <a:pt x="462" y="886"/>
                    </a:lnTo>
                    <a:lnTo>
                      <a:pt x="395" y="886"/>
                    </a:lnTo>
                    <a:lnTo>
                      <a:pt x="330" y="877"/>
                    </a:lnTo>
                    <a:lnTo>
                      <a:pt x="245" y="839"/>
                    </a:lnTo>
                    <a:lnTo>
                      <a:pt x="160" y="783"/>
                    </a:lnTo>
                    <a:lnTo>
                      <a:pt x="122" y="754"/>
                    </a:lnTo>
                    <a:lnTo>
                      <a:pt x="94" y="716"/>
                    </a:lnTo>
                    <a:lnTo>
                      <a:pt x="66" y="679"/>
                    </a:lnTo>
                    <a:lnTo>
                      <a:pt x="47" y="632"/>
                    </a:lnTo>
                    <a:lnTo>
                      <a:pt x="18" y="575"/>
                    </a:lnTo>
                    <a:lnTo>
                      <a:pt x="9" y="519"/>
                    </a:lnTo>
                    <a:lnTo>
                      <a:pt x="0" y="462"/>
                    </a:lnTo>
                    <a:lnTo>
                      <a:pt x="18" y="405"/>
                    </a:lnTo>
                    <a:lnTo>
                      <a:pt x="18" y="349"/>
                    </a:lnTo>
                    <a:lnTo>
                      <a:pt x="28" y="321"/>
                    </a:lnTo>
                    <a:lnTo>
                      <a:pt x="37" y="292"/>
                    </a:lnTo>
                    <a:close/>
                  </a:path>
                </a:pathLst>
              </a:custGeom>
              <a:solidFill>
                <a:srgbClr val="D29F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18">
                <a:extLst>
                  <a:ext uri="{FF2B5EF4-FFF2-40B4-BE49-F238E27FC236}">
                    <a16:creationId xmlns:a16="http://schemas.microsoft.com/office/drawing/2014/main" id="{D9108357-D3CF-4B5F-BCEF-176844CAB0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6" y="153"/>
                <a:ext cx="18" cy="19"/>
              </a:xfrm>
              <a:custGeom>
                <a:avLst/>
                <a:gdLst>
                  <a:gd name="T0" fmla="*/ 9 w 75"/>
                  <a:gd name="T1" fmla="*/ 2 h 76"/>
                  <a:gd name="T2" fmla="*/ 11 w 75"/>
                  <a:gd name="T3" fmla="*/ 0 h 76"/>
                  <a:gd name="T4" fmla="*/ 14 w 75"/>
                  <a:gd name="T5" fmla="*/ 2 h 76"/>
                  <a:gd name="T6" fmla="*/ 14 w 75"/>
                  <a:gd name="T7" fmla="*/ 5 h 76"/>
                  <a:gd name="T8" fmla="*/ 16 w 75"/>
                  <a:gd name="T9" fmla="*/ 5 h 76"/>
                  <a:gd name="T10" fmla="*/ 18 w 75"/>
                  <a:gd name="T11" fmla="*/ 14 h 76"/>
                  <a:gd name="T12" fmla="*/ 16 w 75"/>
                  <a:gd name="T13" fmla="*/ 17 h 76"/>
                  <a:gd name="T14" fmla="*/ 14 w 75"/>
                  <a:gd name="T15" fmla="*/ 19 h 76"/>
                  <a:gd name="T16" fmla="*/ 7 w 75"/>
                  <a:gd name="T17" fmla="*/ 19 h 76"/>
                  <a:gd name="T18" fmla="*/ 0 w 75"/>
                  <a:gd name="T19" fmla="*/ 17 h 76"/>
                  <a:gd name="T20" fmla="*/ 0 w 75"/>
                  <a:gd name="T21" fmla="*/ 12 h 76"/>
                  <a:gd name="T22" fmla="*/ 2 w 75"/>
                  <a:gd name="T23" fmla="*/ 9 h 76"/>
                  <a:gd name="T24" fmla="*/ 9 w 75"/>
                  <a:gd name="T25" fmla="*/ 2 h 7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5" h="76">
                    <a:moveTo>
                      <a:pt x="38" y="9"/>
                    </a:moveTo>
                    <a:lnTo>
                      <a:pt x="47" y="0"/>
                    </a:lnTo>
                    <a:lnTo>
                      <a:pt x="57" y="9"/>
                    </a:lnTo>
                    <a:lnTo>
                      <a:pt x="57" y="19"/>
                    </a:lnTo>
                    <a:lnTo>
                      <a:pt x="66" y="19"/>
                    </a:lnTo>
                    <a:lnTo>
                      <a:pt x="75" y="56"/>
                    </a:lnTo>
                    <a:lnTo>
                      <a:pt x="66" y="66"/>
                    </a:lnTo>
                    <a:lnTo>
                      <a:pt x="57" y="76"/>
                    </a:lnTo>
                    <a:lnTo>
                      <a:pt x="28" y="76"/>
                    </a:lnTo>
                    <a:lnTo>
                      <a:pt x="0" y="66"/>
                    </a:lnTo>
                    <a:lnTo>
                      <a:pt x="0" y="47"/>
                    </a:lnTo>
                    <a:lnTo>
                      <a:pt x="9" y="37"/>
                    </a:lnTo>
                    <a:lnTo>
                      <a:pt x="38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19">
                <a:extLst>
                  <a:ext uri="{FF2B5EF4-FFF2-40B4-BE49-F238E27FC236}">
                    <a16:creationId xmlns:a16="http://schemas.microsoft.com/office/drawing/2014/main" id="{4E661BDB-D73A-46E4-B8A9-A3EEBF68C0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7" y="787"/>
                <a:ext cx="28" cy="22"/>
              </a:xfrm>
              <a:custGeom>
                <a:avLst/>
                <a:gdLst>
                  <a:gd name="T0" fmla="*/ 19 w 114"/>
                  <a:gd name="T1" fmla="*/ 0 h 86"/>
                  <a:gd name="T2" fmla="*/ 26 w 114"/>
                  <a:gd name="T3" fmla="*/ 0 h 86"/>
                  <a:gd name="T4" fmla="*/ 28 w 114"/>
                  <a:gd name="T5" fmla="*/ 5 h 86"/>
                  <a:gd name="T6" fmla="*/ 28 w 114"/>
                  <a:gd name="T7" fmla="*/ 10 h 86"/>
                  <a:gd name="T8" fmla="*/ 23 w 114"/>
                  <a:gd name="T9" fmla="*/ 15 h 86"/>
                  <a:gd name="T10" fmla="*/ 12 w 114"/>
                  <a:gd name="T11" fmla="*/ 22 h 86"/>
                  <a:gd name="T12" fmla="*/ 7 w 114"/>
                  <a:gd name="T13" fmla="*/ 22 h 86"/>
                  <a:gd name="T14" fmla="*/ 5 w 114"/>
                  <a:gd name="T15" fmla="*/ 19 h 86"/>
                  <a:gd name="T16" fmla="*/ 0 w 114"/>
                  <a:gd name="T17" fmla="*/ 12 h 86"/>
                  <a:gd name="T18" fmla="*/ 5 w 114"/>
                  <a:gd name="T19" fmla="*/ 7 h 86"/>
                  <a:gd name="T20" fmla="*/ 7 w 114"/>
                  <a:gd name="T21" fmla="*/ 5 h 86"/>
                  <a:gd name="T22" fmla="*/ 14 w 114"/>
                  <a:gd name="T23" fmla="*/ 0 h 86"/>
                  <a:gd name="T24" fmla="*/ 19 w 114"/>
                  <a:gd name="T25" fmla="*/ 0 h 8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4" h="86">
                    <a:moveTo>
                      <a:pt x="76" y="0"/>
                    </a:moveTo>
                    <a:lnTo>
                      <a:pt x="104" y="0"/>
                    </a:lnTo>
                    <a:lnTo>
                      <a:pt x="114" y="19"/>
                    </a:lnTo>
                    <a:lnTo>
                      <a:pt x="114" y="39"/>
                    </a:lnTo>
                    <a:lnTo>
                      <a:pt x="94" y="57"/>
                    </a:lnTo>
                    <a:lnTo>
                      <a:pt x="47" y="86"/>
                    </a:lnTo>
                    <a:lnTo>
                      <a:pt x="29" y="86"/>
                    </a:lnTo>
                    <a:lnTo>
                      <a:pt x="20" y="76"/>
                    </a:lnTo>
                    <a:lnTo>
                      <a:pt x="0" y="48"/>
                    </a:lnTo>
                    <a:lnTo>
                      <a:pt x="20" y="29"/>
                    </a:lnTo>
                    <a:lnTo>
                      <a:pt x="29" y="19"/>
                    </a:lnTo>
                    <a:lnTo>
                      <a:pt x="57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Freeform 20">
                <a:extLst>
                  <a:ext uri="{FF2B5EF4-FFF2-40B4-BE49-F238E27FC236}">
                    <a16:creationId xmlns:a16="http://schemas.microsoft.com/office/drawing/2014/main" id="{51FC8EBB-A76D-4A44-8286-3ED8CF3017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3" y="163"/>
                <a:ext cx="7" cy="4"/>
              </a:xfrm>
              <a:custGeom>
                <a:avLst/>
                <a:gdLst>
                  <a:gd name="T0" fmla="*/ 2 w 29"/>
                  <a:gd name="T1" fmla="*/ 0 h 19"/>
                  <a:gd name="T2" fmla="*/ 5 w 29"/>
                  <a:gd name="T3" fmla="*/ 0 h 19"/>
                  <a:gd name="T4" fmla="*/ 7 w 29"/>
                  <a:gd name="T5" fmla="*/ 0 h 19"/>
                  <a:gd name="T6" fmla="*/ 7 w 29"/>
                  <a:gd name="T7" fmla="*/ 2 h 19"/>
                  <a:gd name="T8" fmla="*/ 5 w 29"/>
                  <a:gd name="T9" fmla="*/ 4 h 19"/>
                  <a:gd name="T10" fmla="*/ 0 w 29"/>
                  <a:gd name="T11" fmla="*/ 4 h 19"/>
                  <a:gd name="T12" fmla="*/ 0 w 29"/>
                  <a:gd name="T13" fmla="*/ 2 h 19"/>
                  <a:gd name="T14" fmla="*/ 2 w 29"/>
                  <a:gd name="T15" fmla="*/ 0 h 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9" h="19">
                    <a:moveTo>
                      <a:pt x="10" y="0"/>
                    </a:moveTo>
                    <a:lnTo>
                      <a:pt x="19" y="0"/>
                    </a:lnTo>
                    <a:lnTo>
                      <a:pt x="29" y="0"/>
                    </a:lnTo>
                    <a:lnTo>
                      <a:pt x="29" y="10"/>
                    </a:lnTo>
                    <a:lnTo>
                      <a:pt x="19" y="19"/>
                    </a:lnTo>
                    <a:lnTo>
                      <a:pt x="0" y="19"/>
                    </a:lnTo>
                    <a:lnTo>
                      <a:pt x="0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91A4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Freeform 21">
                <a:extLst>
                  <a:ext uri="{FF2B5EF4-FFF2-40B4-BE49-F238E27FC236}">
                    <a16:creationId xmlns:a16="http://schemas.microsoft.com/office/drawing/2014/main" id="{3C6D4FF1-525B-4972-9210-388B96349D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4" y="792"/>
                <a:ext cx="14" cy="12"/>
              </a:xfrm>
              <a:custGeom>
                <a:avLst/>
                <a:gdLst>
                  <a:gd name="T0" fmla="*/ 12 w 57"/>
                  <a:gd name="T1" fmla="*/ 0 h 47"/>
                  <a:gd name="T2" fmla="*/ 14 w 57"/>
                  <a:gd name="T3" fmla="*/ 5 h 47"/>
                  <a:gd name="T4" fmla="*/ 9 w 57"/>
                  <a:gd name="T5" fmla="*/ 7 h 47"/>
                  <a:gd name="T6" fmla="*/ 4 w 57"/>
                  <a:gd name="T7" fmla="*/ 12 h 47"/>
                  <a:gd name="T8" fmla="*/ 0 w 57"/>
                  <a:gd name="T9" fmla="*/ 10 h 47"/>
                  <a:gd name="T10" fmla="*/ 4 w 57"/>
                  <a:gd name="T11" fmla="*/ 5 h 47"/>
                  <a:gd name="T12" fmla="*/ 12 w 57"/>
                  <a:gd name="T13" fmla="*/ 0 h 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" h="47">
                    <a:moveTo>
                      <a:pt x="47" y="0"/>
                    </a:moveTo>
                    <a:lnTo>
                      <a:pt x="57" y="20"/>
                    </a:lnTo>
                    <a:lnTo>
                      <a:pt x="38" y="29"/>
                    </a:lnTo>
                    <a:lnTo>
                      <a:pt x="18" y="47"/>
                    </a:lnTo>
                    <a:lnTo>
                      <a:pt x="0" y="38"/>
                    </a:lnTo>
                    <a:lnTo>
                      <a:pt x="18" y="2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Freeform 22">
                <a:extLst>
                  <a:ext uri="{FF2B5EF4-FFF2-40B4-BE49-F238E27FC236}">
                    <a16:creationId xmlns:a16="http://schemas.microsoft.com/office/drawing/2014/main" id="{79277632-BE8A-4BB0-B981-717723DBD5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2" y="54"/>
                <a:ext cx="98" cy="123"/>
              </a:xfrm>
              <a:custGeom>
                <a:avLst/>
                <a:gdLst>
                  <a:gd name="T0" fmla="*/ 21 w 396"/>
                  <a:gd name="T1" fmla="*/ 88 h 490"/>
                  <a:gd name="T2" fmla="*/ 26 w 396"/>
                  <a:gd name="T3" fmla="*/ 104 h 490"/>
                  <a:gd name="T4" fmla="*/ 40 w 396"/>
                  <a:gd name="T5" fmla="*/ 102 h 490"/>
                  <a:gd name="T6" fmla="*/ 54 w 396"/>
                  <a:gd name="T7" fmla="*/ 102 h 490"/>
                  <a:gd name="T8" fmla="*/ 68 w 396"/>
                  <a:gd name="T9" fmla="*/ 99 h 490"/>
                  <a:gd name="T10" fmla="*/ 75 w 396"/>
                  <a:gd name="T11" fmla="*/ 95 h 490"/>
                  <a:gd name="T12" fmla="*/ 79 w 396"/>
                  <a:gd name="T13" fmla="*/ 90 h 490"/>
                  <a:gd name="T14" fmla="*/ 79 w 396"/>
                  <a:gd name="T15" fmla="*/ 73 h 490"/>
                  <a:gd name="T16" fmla="*/ 79 w 396"/>
                  <a:gd name="T17" fmla="*/ 59 h 490"/>
                  <a:gd name="T18" fmla="*/ 77 w 396"/>
                  <a:gd name="T19" fmla="*/ 45 h 490"/>
                  <a:gd name="T20" fmla="*/ 77 w 396"/>
                  <a:gd name="T21" fmla="*/ 28 h 490"/>
                  <a:gd name="T22" fmla="*/ 75 w 396"/>
                  <a:gd name="T23" fmla="*/ 28 h 490"/>
                  <a:gd name="T24" fmla="*/ 70 w 396"/>
                  <a:gd name="T25" fmla="*/ 28 h 490"/>
                  <a:gd name="T26" fmla="*/ 63 w 396"/>
                  <a:gd name="T27" fmla="*/ 24 h 490"/>
                  <a:gd name="T28" fmla="*/ 65 w 396"/>
                  <a:gd name="T29" fmla="*/ 17 h 490"/>
                  <a:gd name="T30" fmla="*/ 68 w 396"/>
                  <a:gd name="T31" fmla="*/ 12 h 490"/>
                  <a:gd name="T32" fmla="*/ 77 w 396"/>
                  <a:gd name="T33" fmla="*/ 0 h 490"/>
                  <a:gd name="T34" fmla="*/ 86 w 396"/>
                  <a:gd name="T35" fmla="*/ 12 h 490"/>
                  <a:gd name="T36" fmla="*/ 89 w 396"/>
                  <a:gd name="T37" fmla="*/ 19 h 490"/>
                  <a:gd name="T38" fmla="*/ 91 w 396"/>
                  <a:gd name="T39" fmla="*/ 26 h 490"/>
                  <a:gd name="T40" fmla="*/ 84 w 396"/>
                  <a:gd name="T41" fmla="*/ 26 h 490"/>
                  <a:gd name="T42" fmla="*/ 81 w 396"/>
                  <a:gd name="T43" fmla="*/ 28 h 490"/>
                  <a:gd name="T44" fmla="*/ 81 w 396"/>
                  <a:gd name="T45" fmla="*/ 31 h 490"/>
                  <a:gd name="T46" fmla="*/ 84 w 396"/>
                  <a:gd name="T47" fmla="*/ 88 h 490"/>
                  <a:gd name="T48" fmla="*/ 89 w 396"/>
                  <a:gd name="T49" fmla="*/ 88 h 490"/>
                  <a:gd name="T50" fmla="*/ 93 w 396"/>
                  <a:gd name="T51" fmla="*/ 90 h 490"/>
                  <a:gd name="T52" fmla="*/ 98 w 396"/>
                  <a:gd name="T53" fmla="*/ 102 h 490"/>
                  <a:gd name="T54" fmla="*/ 98 w 396"/>
                  <a:gd name="T55" fmla="*/ 104 h 490"/>
                  <a:gd name="T56" fmla="*/ 96 w 396"/>
                  <a:gd name="T57" fmla="*/ 107 h 490"/>
                  <a:gd name="T58" fmla="*/ 91 w 396"/>
                  <a:gd name="T59" fmla="*/ 109 h 490"/>
                  <a:gd name="T60" fmla="*/ 79 w 396"/>
                  <a:gd name="T61" fmla="*/ 109 h 490"/>
                  <a:gd name="T62" fmla="*/ 68 w 396"/>
                  <a:gd name="T63" fmla="*/ 109 h 490"/>
                  <a:gd name="T64" fmla="*/ 54 w 396"/>
                  <a:gd name="T65" fmla="*/ 107 h 490"/>
                  <a:gd name="T66" fmla="*/ 42 w 396"/>
                  <a:gd name="T67" fmla="*/ 107 h 490"/>
                  <a:gd name="T68" fmla="*/ 35 w 396"/>
                  <a:gd name="T69" fmla="*/ 109 h 490"/>
                  <a:gd name="T70" fmla="*/ 28 w 396"/>
                  <a:gd name="T71" fmla="*/ 109 h 490"/>
                  <a:gd name="T72" fmla="*/ 23 w 396"/>
                  <a:gd name="T73" fmla="*/ 113 h 490"/>
                  <a:gd name="T74" fmla="*/ 26 w 396"/>
                  <a:gd name="T75" fmla="*/ 121 h 490"/>
                  <a:gd name="T76" fmla="*/ 23 w 396"/>
                  <a:gd name="T77" fmla="*/ 123 h 490"/>
                  <a:gd name="T78" fmla="*/ 19 w 396"/>
                  <a:gd name="T79" fmla="*/ 123 h 490"/>
                  <a:gd name="T80" fmla="*/ 7 w 396"/>
                  <a:gd name="T81" fmla="*/ 118 h 490"/>
                  <a:gd name="T82" fmla="*/ 2 w 396"/>
                  <a:gd name="T83" fmla="*/ 116 h 490"/>
                  <a:gd name="T84" fmla="*/ 0 w 396"/>
                  <a:gd name="T85" fmla="*/ 109 h 490"/>
                  <a:gd name="T86" fmla="*/ 9 w 396"/>
                  <a:gd name="T87" fmla="*/ 97 h 490"/>
                  <a:gd name="T88" fmla="*/ 14 w 396"/>
                  <a:gd name="T89" fmla="*/ 92 h 490"/>
                  <a:gd name="T90" fmla="*/ 21 w 396"/>
                  <a:gd name="T91" fmla="*/ 88 h 49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396" h="490">
                    <a:moveTo>
                      <a:pt x="85" y="349"/>
                    </a:moveTo>
                    <a:lnTo>
                      <a:pt x="104" y="415"/>
                    </a:lnTo>
                    <a:lnTo>
                      <a:pt x="160" y="405"/>
                    </a:lnTo>
                    <a:lnTo>
                      <a:pt x="217" y="405"/>
                    </a:lnTo>
                    <a:lnTo>
                      <a:pt x="273" y="396"/>
                    </a:lnTo>
                    <a:lnTo>
                      <a:pt x="302" y="378"/>
                    </a:lnTo>
                    <a:lnTo>
                      <a:pt x="321" y="358"/>
                    </a:lnTo>
                    <a:lnTo>
                      <a:pt x="321" y="292"/>
                    </a:lnTo>
                    <a:lnTo>
                      <a:pt x="321" y="235"/>
                    </a:lnTo>
                    <a:lnTo>
                      <a:pt x="311" y="179"/>
                    </a:lnTo>
                    <a:lnTo>
                      <a:pt x="311" y="113"/>
                    </a:lnTo>
                    <a:lnTo>
                      <a:pt x="302" y="113"/>
                    </a:lnTo>
                    <a:lnTo>
                      <a:pt x="282" y="113"/>
                    </a:lnTo>
                    <a:lnTo>
                      <a:pt x="255" y="94"/>
                    </a:lnTo>
                    <a:lnTo>
                      <a:pt x="264" y="66"/>
                    </a:lnTo>
                    <a:lnTo>
                      <a:pt x="273" y="47"/>
                    </a:lnTo>
                    <a:lnTo>
                      <a:pt x="311" y="0"/>
                    </a:lnTo>
                    <a:lnTo>
                      <a:pt x="349" y="47"/>
                    </a:lnTo>
                    <a:lnTo>
                      <a:pt x="358" y="75"/>
                    </a:lnTo>
                    <a:lnTo>
                      <a:pt x="368" y="104"/>
                    </a:lnTo>
                    <a:lnTo>
                      <a:pt x="339" y="104"/>
                    </a:lnTo>
                    <a:lnTo>
                      <a:pt x="329" y="113"/>
                    </a:lnTo>
                    <a:lnTo>
                      <a:pt x="329" y="122"/>
                    </a:lnTo>
                    <a:lnTo>
                      <a:pt x="339" y="349"/>
                    </a:lnTo>
                    <a:lnTo>
                      <a:pt x="358" y="349"/>
                    </a:lnTo>
                    <a:lnTo>
                      <a:pt x="377" y="358"/>
                    </a:lnTo>
                    <a:lnTo>
                      <a:pt x="396" y="405"/>
                    </a:lnTo>
                    <a:lnTo>
                      <a:pt x="396" y="415"/>
                    </a:lnTo>
                    <a:lnTo>
                      <a:pt x="386" y="425"/>
                    </a:lnTo>
                    <a:lnTo>
                      <a:pt x="368" y="433"/>
                    </a:lnTo>
                    <a:lnTo>
                      <a:pt x="321" y="433"/>
                    </a:lnTo>
                    <a:lnTo>
                      <a:pt x="273" y="433"/>
                    </a:lnTo>
                    <a:lnTo>
                      <a:pt x="217" y="425"/>
                    </a:lnTo>
                    <a:lnTo>
                      <a:pt x="169" y="425"/>
                    </a:lnTo>
                    <a:lnTo>
                      <a:pt x="141" y="433"/>
                    </a:lnTo>
                    <a:lnTo>
                      <a:pt x="113" y="433"/>
                    </a:lnTo>
                    <a:lnTo>
                      <a:pt x="94" y="452"/>
                    </a:lnTo>
                    <a:lnTo>
                      <a:pt x="104" y="481"/>
                    </a:lnTo>
                    <a:lnTo>
                      <a:pt x="94" y="490"/>
                    </a:lnTo>
                    <a:lnTo>
                      <a:pt x="75" y="490"/>
                    </a:lnTo>
                    <a:lnTo>
                      <a:pt x="28" y="472"/>
                    </a:lnTo>
                    <a:lnTo>
                      <a:pt x="9" y="462"/>
                    </a:lnTo>
                    <a:lnTo>
                      <a:pt x="0" y="433"/>
                    </a:lnTo>
                    <a:lnTo>
                      <a:pt x="38" y="386"/>
                    </a:lnTo>
                    <a:lnTo>
                      <a:pt x="57" y="368"/>
                    </a:lnTo>
                    <a:lnTo>
                      <a:pt x="85" y="3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Freeform 23">
                <a:extLst>
                  <a:ext uri="{FF2B5EF4-FFF2-40B4-BE49-F238E27FC236}">
                    <a16:creationId xmlns:a16="http://schemas.microsoft.com/office/drawing/2014/main" id="{DC7E42FD-FBB0-4E60-BAFE-57EBFA323F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2" y="771"/>
                <a:ext cx="31" cy="19"/>
              </a:xfrm>
              <a:custGeom>
                <a:avLst/>
                <a:gdLst>
                  <a:gd name="T0" fmla="*/ 12 w 123"/>
                  <a:gd name="T1" fmla="*/ 0 h 75"/>
                  <a:gd name="T2" fmla="*/ 22 w 123"/>
                  <a:gd name="T3" fmla="*/ 0 h 75"/>
                  <a:gd name="T4" fmla="*/ 26 w 123"/>
                  <a:gd name="T5" fmla="*/ 0 h 75"/>
                  <a:gd name="T6" fmla="*/ 31 w 123"/>
                  <a:gd name="T7" fmla="*/ 5 h 75"/>
                  <a:gd name="T8" fmla="*/ 24 w 123"/>
                  <a:gd name="T9" fmla="*/ 14 h 75"/>
                  <a:gd name="T10" fmla="*/ 14 w 123"/>
                  <a:gd name="T11" fmla="*/ 19 h 75"/>
                  <a:gd name="T12" fmla="*/ 5 w 123"/>
                  <a:gd name="T13" fmla="*/ 16 h 75"/>
                  <a:gd name="T14" fmla="*/ 3 w 123"/>
                  <a:gd name="T15" fmla="*/ 16 h 75"/>
                  <a:gd name="T16" fmla="*/ 0 w 123"/>
                  <a:gd name="T17" fmla="*/ 12 h 75"/>
                  <a:gd name="T18" fmla="*/ 5 w 123"/>
                  <a:gd name="T19" fmla="*/ 5 h 75"/>
                  <a:gd name="T20" fmla="*/ 7 w 123"/>
                  <a:gd name="T21" fmla="*/ 2 h 75"/>
                  <a:gd name="T22" fmla="*/ 12 w 123"/>
                  <a:gd name="T23" fmla="*/ 0 h 7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23" h="75">
                    <a:moveTo>
                      <a:pt x="49" y="0"/>
                    </a:moveTo>
                    <a:lnTo>
                      <a:pt x="86" y="0"/>
                    </a:lnTo>
                    <a:lnTo>
                      <a:pt x="104" y="0"/>
                    </a:lnTo>
                    <a:lnTo>
                      <a:pt x="123" y="18"/>
                    </a:lnTo>
                    <a:lnTo>
                      <a:pt x="96" y="56"/>
                    </a:lnTo>
                    <a:lnTo>
                      <a:pt x="57" y="75"/>
                    </a:lnTo>
                    <a:lnTo>
                      <a:pt x="20" y="65"/>
                    </a:lnTo>
                    <a:lnTo>
                      <a:pt x="10" y="65"/>
                    </a:lnTo>
                    <a:lnTo>
                      <a:pt x="0" y="47"/>
                    </a:lnTo>
                    <a:lnTo>
                      <a:pt x="20" y="18"/>
                    </a:lnTo>
                    <a:lnTo>
                      <a:pt x="29" y="9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Freeform 24">
                <a:extLst>
                  <a:ext uri="{FF2B5EF4-FFF2-40B4-BE49-F238E27FC236}">
                    <a16:creationId xmlns:a16="http://schemas.microsoft.com/office/drawing/2014/main" id="{62D41B43-CD54-4C86-9CFF-0F035905D4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8" y="153"/>
                <a:ext cx="12" cy="17"/>
              </a:xfrm>
              <a:custGeom>
                <a:avLst/>
                <a:gdLst>
                  <a:gd name="T0" fmla="*/ 9 w 47"/>
                  <a:gd name="T1" fmla="*/ 0 h 66"/>
                  <a:gd name="T2" fmla="*/ 12 w 47"/>
                  <a:gd name="T3" fmla="*/ 17 h 66"/>
                  <a:gd name="T4" fmla="*/ 0 w 47"/>
                  <a:gd name="T5" fmla="*/ 12 h 66"/>
                  <a:gd name="T6" fmla="*/ 3 w 47"/>
                  <a:gd name="T7" fmla="*/ 10 h 66"/>
                  <a:gd name="T8" fmla="*/ 3 w 47"/>
                  <a:gd name="T9" fmla="*/ 5 h 66"/>
                  <a:gd name="T10" fmla="*/ 9 w 47"/>
                  <a:gd name="T11" fmla="*/ 0 h 6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66">
                    <a:moveTo>
                      <a:pt x="37" y="0"/>
                    </a:moveTo>
                    <a:lnTo>
                      <a:pt x="47" y="66"/>
                    </a:lnTo>
                    <a:lnTo>
                      <a:pt x="0" y="47"/>
                    </a:lnTo>
                    <a:lnTo>
                      <a:pt x="10" y="37"/>
                    </a:lnTo>
                    <a:lnTo>
                      <a:pt x="10" y="19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33A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Freeform 25">
                <a:extLst>
                  <a:ext uri="{FF2B5EF4-FFF2-40B4-BE49-F238E27FC236}">
                    <a16:creationId xmlns:a16="http://schemas.microsoft.com/office/drawing/2014/main" id="{B998AC8A-DD91-4D00-B0A1-65430C8546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9" y="775"/>
                <a:ext cx="17" cy="10"/>
              </a:xfrm>
              <a:custGeom>
                <a:avLst/>
                <a:gdLst>
                  <a:gd name="T0" fmla="*/ 12 w 67"/>
                  <a:gd name="T1" fmla="*/ 0 h 38"/>
                  <a:gd name="T2" fmla="*/ 17 w 67"/>
                  <a:gd name="T3" fmla="*/ 3 h 38"/>
                  <a:gd name="T4" fmla="*/ 12 w 67"/>
                  <a:gd name="T5" fmla="*/ 5 h 38"/>
                  <a:gd name="T6" fmla="*/ 5 w 67"/>
                  <a:gd name="T7" fmla="*/ 10 h 38"/>
                  <a:gd name="T8" fmla="*/ 0 w 67"/>
                  <a:gd name="T9" fmla="*/ 10 h 38"/>
                  <a:gd name="T10" fmla="*/ 0 w 67"/>
                  <a:gd name="T11" fmla="*/ 8 h 38"/>
                  <a:gd name="T12" fmla="*/ 0 w 67"/>
                  <a:gd name="T13" fmla="*/ 5 h 38"/>
                  <a:gd name="T14" fmla="*/ 3 w 67"/>
                  <a:gd name="T15" fmla="*/ 5 h 38"/>
                  <a:gd name="T16" fmla="*/ 7 w 67"/>
                  <a:gd name="T17" fmla="*/ 3 h 38"/>
                  <a:gd name="T18" fmla="*/ 12 w 67"/>
                  <a:gd name="T19" fmla="*/ 0 h 3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7" h="38">
                    <a:moveTo>
                      <a:pt x="47" y="0"/>
                    </a:moveTo>
                    <a:lnTo>
                      <a:pt x="67" y="10"/>
                    </a:lnTo>
                    <a:lnTo>
                      <a:pt x="47" y="19"/>
                    </a:lnTo>
                    <a:lnTo>
                      <a:pt x="20" y="38"/>
                    </a:lnTo>
                    <a:lnTo>
                      <a:pt x="0" y="38"/>
                    </a:lnTo>
                    <a:lnTo>
                      <a:pt x="0" y="29"/>
                    </a:lnTo>
                    <a:lnTo>
                      <a:pt x="0" y="19"/>
                    </a:lnTo>
                    <a:lnTo>
                      <a:pt x="10" y="19"/>
                    </a:lnTo>
                    <a:lnTo>
                      <a:pt x="28" y="1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Freeform 26">
                <a:extLst>
                  <a:ext uri="{FF2B5EF4-FFF2-40B4-BE49-F238E27FC236}">
                    <a16:creationId xmlns:a16="http://schemas.microsoft.com/office/drawing/2014/main" id="{5573BC4B-75E9-4087-A768-12713E61F6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9" y="794"/>
                <a:ext cx="28" cy="22"/>
              </a:xfrm>
              <a:custGeom>
                <a:avLst/>
                <a:gdLst>
                  <a:gd name="T0" fmla="*/ 9 w 113"/>
                  <a:gd name="T1" fmla="*/ 0 h 84"/>
                  <a:gd name="T2" fmla="*/ 21 w 113"/>
                  <a:gd name="T3" fmla="*/ 3 h 84"/>
                  <a:gd name="T4" fmla="*/ 23 w 113"/>
                  <a:gd name="T5" fmla="*/ 3 h 84"/>
                  <a:gd name="T6" fmla="*/ 28 w 113"/>
                  <a:gd name="T7" fmla="*/ 7 h 84"/>
                  <a:gd name="T8" fmla="*/ 23 w 113"/>
                  <a:gd name="T9" fmla="*/ 12 h 84"/>
                  <a:gd name="T10" fmla="*/ 21 w 113"/>
                  <a:gd name="T11" fmla="*/ 17 h 84"/>
                  <a:gd name="T12" fmla="*/ 9 w 113"/>
                  <a:gd name="T13" fmla="*/ 22 h 84"/>
                  <a:gd name="T14" fmla="*/ 7 w 113"/>
                  <a:gd name="T15" fmla="*/ 22 h 84"/>
                  <a:gd name="T16" fmla="*/ 5 w 113"/>
                  <a:gd name="T17" fmla="*/ 20 h 84"/>
                  <a:gd name="T18" fmla="*/ 0 w 113"/>
                  <a:gd name="T19" fmla="*/ 15 h 84"/>
                  <a:gd name="T20" fmla="*/ 0 w 113"/>
                  <a:gd name="T21" fmla="*/ 10 h 84"/>
                  <a:gd name="T22" fmla="*/ 2 w 113"/>
                  <a:gd name="T23" fmla="*/ 7 h 84"/>
                  <a:gd name="T24" fmla="*/ 9 w 113"/>
                  <a:gd name="T25" fmla="*/ 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3" h="84">
                    <a:moveTo>
                      <a:pt x="37" y="0"/>
                    </a:moveTo>
                    <a:lnTo>
                      <a:pt x="85" y="10"/>
                    </a:lnTo>
                    <a:lnTo>
                      <a:pt x="94" y="10"/>
                    </a:lnTo>
                    <a:lnTo>
                      <a:pt x="113" y="28"/>
                    </a:lnTo>
                    <a:lnTo>
                      <a:pt x="94" y="47"/>
                    </a:lnTo>
                    <a:lnTo>
                      <a:pt x="85" y="66"/>
                    </a:lnTo>
                    <a:lnTo>
                      <a:pt x="37" y="84"/>
                    </a:lnTo>
                    <a:lnTo>
                      <a:pt x="29" y="84"/>
                    </a:lnTo>
                    <a:lnTo>
                      <a:pt x="19" y="75"/>
                    </a:lnTo>
                    <a:lnTo>
                      <a:pt x="0" y="57"/>
                    </a:lnTo>
                    <a:lnTo>
                      <a:pt x="0" y="37"/>
                    </a:lnTo>
                    <a:lnTo>
                      <a:pt x="9" y="28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Freeform 27">
                <a:extLst>
                  <a:ext uri="{FF2B5EF4-FFF2-40B4-BE49-F238E27FC236}">
                    <a16:creationId xmlns:a16="http://schemas.microsoft.com/office/drawing/2014/main" id="{DFFB24BB-BBDD-428F-850A-F4E541179F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4" y="801"/>
                <a:ext cx="16" cy="10"/>
              </a:xfrm>
              <a:custGeom>
                <a:avLst/>
                <a:gdLst>
                  <a:gd name="T0" fmla="*/ 9 w 66"/>
                  <a:gd name="T1" fmla="*/ 0 h 38"/>
                  <a:gd name="T2" fmla="*/ 11 w 66"/>
                  <a:gd name="T3" fmla="*/ 0 h 38"/>
                  <a:gd name="T4" fmla="*/ 14 w 66"/>
                  <a:gd name="T5" fmla="*/ 0 h 38"/>
                  <a:gd name="T6" fmla="*/ 16 w 66"/>
                  <a:gd name="T7" fmla="*/ 0 h 38"/>
                  <a:gd name="T8" fmla="*/ 16 w 66"/>
                  <a:gd name="T9" fmla="*/ 2 h 38"/>
                  <a:gd name="T10" fmla="*/ 7 w 66"/>
                  <a:gd name="T11" fmla="*/ 8 h 38"/>
                  <a:gd name="T12" fmla="*/ 4 w 66"/>
                  <a:gd name="T13" fmla="*/ 10 h 38"/>
                  <a:gd name="T14" fmla="*/ 0 w 66"/>
                  <a:gd name="T15" fmla="*/ 5 h 38"/>
                  <a:gd name="T16" fmla="*/ 2 w 66"/>
                  <a:gd name="T17" fmla="*/ 0 h 38"/>
                  <a:gd name="T18" fmla="*/ 4 w 66"/>
                  <a:gd name="T19" fmla="*/ 0 h 38"/>
                  <a:gd name="T20" fmla="*/ 9 w 66"/>
                  <a:gd name="T21" fmla="*/ 0 h 3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6" h="38">
                    <a:moveTo>
                      <a:pt x="37" y="0"/>
                    </a:moveTo>
                    <a:lnTo>
                      <a:pt x="47" y="0"/>
                    </a:lnTo>
                    <a:lnTo>
                      <a:pt x="57" y="0"/>
                    </a:lnTo>
                    <a:lnTo>
                      <a:pt x="66" y="0"/>
                    </a:lnTo>
                    <a:lnTo>
                      <a:pt x="66" y="9"/>
                    </a:lnTo>
                    <a:lnTo>
                      <a:pt x="28" y="29"/>
                    </a:lnTo>
                    <a:lnTo>
                      <a:pt x="18" y="38"/>
                    </a:lnTo>
                    <a:lnTo>
                      <a:pt x="0" y="19"/>
                    </a:lnTo>
                    <a:lnTo>
                      <a:pt x="10" y="0"/>
                    </a:lnTo>
                    <a:lnTo>
                      <a:pt x="18" y="0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Freeform 28">
                <a:extLst>
                  <a:ext uri="{FF2B5EF4-FFF2-40B4-BE49-F238E27FC236}">
                    <a16:creationId xmlns:a16="http://schemas.microsoft.com/office/drawing/2014/main" id="{86B457E3-0F53-4958-A4D3-7C02E377AC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2" y="750"/>
                <a:ext cx="26" cy="16"/>
              </a:xfrm>
              <a:custGeom>
                <a:avLst/>
                <a:gdLst>
                  <a:gd name="T0" fmla="*/ 10 w 104"/>
                  <a:gd name="T1" fmla="*/ 2 h 67"/>
                  <a:gd name="T2" fmla="*/ 17 w 104"/>
                  <a:gd name="T3" fmla="*/ 0 h 67"/>
                  <a:gd name="T4" fmla="*/ 24 w 104"/>
                  <a:gd name="T5" fmla="*/ 0 h 67"/>
                  <a:gd name="T6" fmla="*/ 26 w 104"/>
                  <a:gd name="T7" fmla="*/ 5 h 67"/>
                  <a:gd name="T8" fmla="*/ 24 w 104"/>
                  <a:gd name="T9" fmla="*/ 9 h 67"/>
                  <a:gd name="T10" fmla="*/ 17 w 104"/>
                  <a:gd name="T11" fmla="*/ 14 h 67"/>
                  <a:gd name="T12" fmla="*/ 7 w 104"/>
                  <a:gd name="T13" fmla="*/ 16 h 67"/>
                  <a:gd name="T14" fmla="*/ 3 w 104"/>
                  <a:gd name="T15" fmla="*/ 16 h 67"/>
                  <a:gd name="T16" fmla="*/ 0 w 104"/>
                  <a:gd name="T17" fmla="*/ 14 h 67"/>
                  <a:gd name="T18" fmla="*/ 0 w 104"/>
                  <a:gd name="T19" fmla="*/ 9 h 67"/>
                  <a:gd name="T20" fmla="*/ 5 w 104"/>
                  <a:gd name="T21" fmla="*/ 5 h 67"/>
                  <a:gd name="T22" fmla="*/ 10 w 104"/>
                  <a:gd name="T23" fmla="*/ 2 h 6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4" h="67">
                    <a:moveTo>
                      <a:pt x="38" y="10"/>
                    </a:moveTo>
                    <a:lnTo>
                      <a:pt x="66" y="0"/>
                    </a:lnTo>
                    <a:lnTo>
                      <a:pt x="95" y="0"/>
                    </a:lnTo>
                    <a:lnTo>
                      <a:pt x="104" y="19"/>
                    </a:lnTo>
                    <a:lnTo>
                      <a:pt x="95" y="39"/>
                    </a:lnTo>
                    <a:lnTo>
                      <a:pt x="66" y="57"/>
                    </a:lnTo>
                    <a:lnTo>
                      <a:pt x="29" y="67"/>
                    </a:lnTo>
                    <a:lnTo>
                      <a:pt x="10" y="67"/>
                    </a:lnTo>
                    <a:lnTo>
                      <a:pt x="0" y="57"/>
                    </a:lnTo>
                    <a:lnTo>
                      <a:pt x="0" y="39"/>
                    </a:lnTo>
                    <a:lnTo>
                      <a:pt x="19" y="19"/>
                    </a:lnTo>
                    <a:lnTo>
                      <a:pt x="38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Freeform 29">
                <a:extLst>
                  <a:ext uri="{FF2B5EF4-FFF2-40B4-BE49-F238E27FC236}">
                    <a16:creationId xmlns:a16="http://schemas.microsoft.com/office/drawing/2014/main" id="{E7C15C3C-4FF1-4D1C-8401-E2358EBD3D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7" y="757"/>
                <a:ext cx="17" cy="4"/>
              </a:xfrm>
              <a:custGeom>
                <a:avLst/>
                <a:gdLst>
                  <a:gd name="T0" fmla="*/ 17 w 66"/>
                  <a:gd name="T1" fmla="*/ 0 h 18"/>
                  <a:gd name="T2" fmla="*/ 10 w 66"/>
                  <a:gd name="T3" fmla="*/ 4 h 18"/>
                  <a:gd name="T4" fmla="*/ 5 w 66"/>
                  <a:gd name="T5" fmla="*/ 4 h 18"/>
                  <a:gd name="T6" fmla="*/ 0 w 66"/>
                  <a:gd name="T7" fmla="*/ 4 h 18"/>
                  <a:gd name="T8" fmla="*/ 3 w 66"/>
                  <a:gd name="T9" fmla="*/ 2 h 18"/>
                  <a:gd name="T10" fmla="*/ 7 w 66"/>
                  <a:gd name="T11" fmla="*/ 0 h 18"/>
                  <a:gd name="T12" fmla="*/ 17 w 66"/>
                  <a:gd name="T13" fmla="*/ 0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6" h="18">
                    <a:moveTo>
                      <a:pt x="66" y="0"/>
                    </a:moveTo>
                    <a:lnTo>
                      <a:pt x="38" y="18"/>
                    </a:lnTo>
                    <a:lnTo>
                      <a:pt x="19" y="18"/>
                    </a:lnTo>
                    <a:lnTo>
                      <a:pt x="0" y="18"/>
                    </a:lnTo>
                    <a:lnTo>
                      <a:pt x="10" y="10"/>
                    </a:lnTo>
                    <a:lnTo>
                      <a:pt x="28" y="0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Freeform 30">
                <a:extLst>
                  <a:ext uri="{FF2B5EF4-FFF2-40B4-BE49-F238E27FC236}">
                    <a16:creationId xmlns:a16="http://schemas.microsoft.com/office/drawing/2014/main" id="{89486A04-172F-40E7-B4AD-6D6B04CA9A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8" y="750"/>
                <a:ext cx="125" cy="94"/>
              </a:xfrm>
              <a:custGeom>
                <a:avLst/>
                <a:gdLst>
                  <a:gd name="T0" fmla="*/ 16 w 499"/>
                  <a:gd name="T1" fmla="*/ 68 h 378"/>
                  <a:gd name="T2" fmla="*/ 45 w 499"/>
                  <a:gd name="T3" fmla="*/ 52 h 378"/>
                  <a:gd name="T4" fmla="*/ 71 w 499"/>
                  <a:gd name="T5" fmla="*/ 35 h 378"/>
                  <a:gd name="T6" fmla="*/ 125 w 499"/>
                  <a:gd name="T7" fmla="*/ 0 h 378"/>
                  <a:gd name="T8" fmla="*/ 123 w 499"/>
                  <a:gd name="T9" fmla="*/ 7 h 378"/>
                  <a:gd name="T10" fmla="*/ 120 w 499"/>
                  <a:gd name="T11" fmla="*/ 12 h 378"/>
                  <a:gd name="T12" fmla="*/ 118 w 499"/>
                  <a:gd name="T13" fmla="*/ 19 h 378"/>
                  <a:gd name="T14" fmla="*/ 116 w 499"/>
                  <a:gd name="T15" fmla="*/ 26 h 378"/>
                  <a:gd name="T16" fmla="*/ 99 w 499"/>
                  <a:gd name="T17" fmla="*/ 35 h 378"/>
                  <a:gd name="T18" fmla="*/ 85 w 499"/>
                  <a:gd name="T19" fmla="*/ 42 h 378"/>
                  <a:gd name="T20" fmla="*/ 71 w 499"/>
                  <a:gd name="T21" fmla="*/ 52 h 378"/>
                  <a:gd name="T22" fmla="*/ 56 w 499"/>
                  <a:gd name="T23" fmla="*/ 59 h 378"/>
                  <a:gd name="T24" fmla="*/ 31 w 499"/>
                  <a:gd name="T25" fmla="*/ 77 h 378"/>
                  <a:gd name="T26" fmla="*/ 0 w 499"/>
                  <a:gd name="T27" fmla="*/ 94 h 378"/>
                  <a:gd name="T28" fmla="*/ 0 w 499"/>
                  <a:gd name="T29" fmla="*/ 92 h 378"/>
                  <a:gd name="T30" fmla="*/ 2 w 499"/>
                  <a:gd name="T31" fmla="*/ 87 h 378"/>
                  <a:gd name="T32" fmla="*/ 2 w 499"/>
                  <a:gd name="T33" fmla="*/ 80 h 378"/>
                  <a:gd name="T34" fmla="*/ 2 w 499"/>
                  <a:gd name="T35" fmla="*/ 75 h 378"/>
                  <a:gd name="T36" fmla="*/ 16 w 499"/>
                  <a:gd name="T37" fmla="*/ 68 h 37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99" h="378">
                    <a:moveTo>
                      <a:pt x="65" y="274"/>
                    </a:moveTo>
                    <a:lnTo>
                      <a:pt x="178" y="208"/>
                    </a:lnTo>
                    <a:lnTo>
                      <a:pt x="282" y="142"/>
                    </a:lnTo>
                    <a:lnTo>
                      <a:pt x="499" y="0"/>
                    </a:lnTo>
                    <a:lnTo>
                      <a:pt x="490" y="29"/>
                    </a:lnTo>
                    <a:lnTo>
                      <a:pt x="480" y="47"/>
                    </a:lnTo>
                    <a:lnTo>
                      <a:pt x="471" y="76"/>
                    </a:lnTo>
                    <a:lnTo>
                      <a:pt x="462" y="104"/>
                    </a:lnTo>
                    <a:lnTo>
                      <a:pt x="395" y="142"/>
                    </a:lnTo>
                    <a:lnTo>
                      <a:pt x="339" y="170"/>
                    </a:lnTo>
                    <a:lnTo>
                      <a:pt x="282" y="208"/>
                    </a:lnTo>
                    <a:lnTo>
                      <a:pt x="225" y="237"/>
                    </a:lnTo>
                    <a:lnTo>
                      <a:pt x="122" y="311"/>
                    </a:lnTo>
                    <a:lnTo>
                      <a:pt x="0" y="378"/>
                    </a:lnTo>
                    <a:lnTo>
                      <a:pt x="0" y="368"/>
                    </a:lnTo>
                    <a:lnTo>
                      <a:pt x="9" y="350"/>
                    </a:lnTo>
                    <a:lnTo>
                      <a:pt x="9" y="321"/>
                    </a:lnTo>
                    <a:lnTo>
                      <a:pt x="9" y="303"/>
                    </a:lnTo>
                    <a:lnTo>
                      <a:pt x="65" y="274"/>
                    </a:lnTo>
                    <a:close/>
                  </a:path>
                </a:pathLst>
              </a:custGeom>
              <a:solidFill>
                <a:srgbClr val="6379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Freeform 31">
                <a:extLst>
                  <a:ext uri="{FF2B5EF4-FFF2-40B4-BE49-F238E27FC236}">
                    <a16:creationId xmlns:a16="http://schemas.microsoft.com/office/drawing/2014/main" id="{6FA5069A-350F-4696-8D24-3844F11CA6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9" y="773"/>
                <a:ext cx="29" cy="21"/>
              </a:xfrm>
              <a:custGeom>
                <a:avLst/>
                <a:gdLst>
                  <a:gd name="T0" fmla="*/ 14 w 113"/>
                  <a:gd name="T1" fmla="*/ 0 h 85"/>
                  <a:gd name="T2" fmla="*/ 22 w 113"/>
                  <a:gd name="T3" fmla="*/ 2 h 85"/>
                  <a:gd name="T4" fmla="*/ 24 w 113"/>
                  <a:gd name="T5" fmla="*/ 2 h 85"/>
                  <a:gd name="T6" fmla="*/ 26 w 113"/>
                  <a:gd name="T7" fmla="*/ 7 h 85"/>
                  <a:gd name="T8" fmla="*/ 29 w 113"/>
                  <a:gd name="T9" fmla="*/ 9 h 85"/>
                  <a:gd name="T10" fmla="*/ 22 w 113"/>
                  <a:gd name="T11" fmla="*/ 16 h 85"/>
                  <a:gd name="T12" fmla="*/ 17 w 113"/>
                  <a:gd name="T13" fmla="*/ 19 h 85"/>
                  <a:gd name="T14" fmla="*/ 12 w 113"/>
                  <a:gd name="T15" fmla="*/ 21 h 85"/>
                  <a:gd name="T16" fmla="*/ 5 w 113"/>
                  <a:gd name="T17" fmla="*/ 19 h 85"/>
                  <a:gd name="T18" fmla="*/ 2 w 113"/>
                  <a:gd name="T19" fmla="*/ 16 h 85"/>
                  <a:gd name="T20" fmla="*/ 0 w 113"/>
                  <a:gd name="T21" fmla="*/ 14 h 85"/>
                  <a:gd name="T22" fmla="*/ 7 w 113"/>
                  <a:gd name="T23" fmla="*/ 7 h 85"/>
                  <a:gd name="T24" fmla="*/ 9 w 113"/>
                  <a:gd name="T25" fmla="*/ 2 h 85"/>
                  <a:gd name="T26" fmla="*/ 14 w 113"/>
                  <a:gd name="T27" fmla="*/ 0 h 8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13" h="85">
                    <a:moveTo>
                      <a:pt x="56" y="0"/>
                    </a:moveTo>
                    <a:lnTo>
                      <a:pt x="84" y="9"/>
                    </a:lnTo>
                    <a:lnTo>
                      <a:pt x="94" y="9"/>
                    </a:lnTo>
                    <a:lnTo>
                      <a:pt x="103" y="28"/>
                    </a:lnTo>
                    <a:lnTo>
                      <a:pt x="113" y="38"/>
                    </a:lnTo>
                    <a:lnTo>
                      <a:pt x="84" y="66"/>
                    </a:lnTo>
                    <a:lnTo>
                      <a:pt x="66" y="75"/>
                    </a:lnTo>
                    <a:lnTo>
                      <a:pt x="47" y="85"/>
                    </a:lnTo>
                    <a:lnTo>
                      <a:pt x="18" y="75"/>
                    </a:lnTo>
                    <a:lnTo>
                      <a:pt x="9" y="66"/>
                    </a:lnTo>
                    <a:lnTo>
                      <a:pt x="0" y="56"/>
                    </a:lnTo>
                    <a:lnTo>
                      <a:pt x="28" y="28"/>
                    </a:lnTo>
                    <a:lnTo>
                      <a:pt x="37" y="9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Freeform 32">
                <a:extLst>
                  <a:ext uri="{FF2B5EF4-FFF2-40B4-BE49-F238E27FC236}">
                    <a16:creationId xmlns:a16="http://schemas.microsoft.com/office/drawing/2014/main" id="{D0F523BF-5223-4CFB-8CC9-3A9E26F4EB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6" y="780"/>
                <a:ext cx="17" cy="7"/>
              </a:xfrm>
              <a:custGeom>
                <a:avLst/>
                <a:gdLst>
                  <a:gd name="T0" fmla="*/ 14 w 66"/>
                  <a:gd name="T1" fmla="*/ 0 h 28"/>
                  <a:gd name="T2" fmla="*/ 17 w 66"/>
                  <a:gd name="T3" fmla="*/ 3 h 28"/>
                  <a:gd name="T4" fmla="*/ 14 w 66"/>
                  <a:gd name="T5" fmla="*/ 5 h 28"/>
                  <a:gd name="T6" fmla="*/ 7 w 66"/>
                  <a:gd name="T7" fmla="*/ 7 h 28"/>
                  <a:gd name="T8" fmla="*/ 0 w 66"/>
                  <a:gd name="T9" fmla="*/ 7 h 28"/>
                  <a:gd name="T10" fmla="*/ 2 w 66"/>
                  <a:gd name="T11" fmla="*/ 3 h 28"/>
                  <a:gd name="T12" fmla="*/ 5 w 66"/>
                  <a:gd name="T13" fmla="*/ 3 h 28"/>
                  <a:gd name="T14" fmla="*/ 14 w 66"/>
                  <a:gd name="T15" fmla="*/ 0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28">
                    <a:moveTo>
                      <a:pt x="56" y="0"/>
                    </a:moveTo>
                    <a:lnTo>
                      <a:pt x="66" y="10"/>
                    </a:lnTo>
                    <a:lnTo>
                      <a:pt x="56" y="19"/>
                    </a:lnTo>
                    <a:lnTo>
                      <a:pt x="28" y="28"/>
                    </a:lnTo>
                    <a:lnTo>
                      <a:pt x="0" y="28"/>
                    </a:lnTo>
                    <a:lnTo>
                      <a:pt x="9" y="10"/>
                    </a:lnTo>
                    <a:lnTo>
                      <a:pt x="19" y="10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Freeform 33">
                <a:extLst>
                  <a:ext uri="{FF2B5EF4-FFF2-40B4-BE49-F238E27FC236}">
                    <a16:creationId xmlns:a16="http://schemas.microsoft.com/office/drawing/2014/main" id="{70A6A153-CD2D-4EE0-88B5-CD07B9704C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6" y="212"/>
                <a:ext cx="17" cy="36"/>
              </a:xfrm>
              <a:custGeom>
                <a:avLst/>
                <a:gdLst>
                  <a:gd name="T0" fmla="*/ 5 w 66"/>
                  <a:gd name="T1" fmla="*/ 0 h 141"/>
                  <a:gd name="T2" fmla="*/ 12 w 66"/>
                  <a:gd name="T3" fmla="*/ 0 h 141"/>
                  <a:gd name="T4" fmla="*/ 17 w 66"/>
                  <a:gd name="T5" fmla="*/ 17 h 141"/>
                  <a:gd name="T6" fmla="*/ 17 w 66"/>
                  <a:gd name="T7" fmla="*/ 31 h 141"/>
                  <a:gd name="T8" fmla="*/ 15 w 66"/>
                  <a:gd name="T9" fmla="*/ 34 h 141"/>
                  <a:gd name="T10" fmla="*/ 10 w 66"/>
                  <a:gd name="T11" fmla="*/ 36 h 141"/>
                  <a:gd name="T12" fmla="*/ 5 w 66"/>
                  <a:gd name="T13" fmla="*/ 36 h 141"/>
                  <a:gd name="T14" fmla="*/ 3 w 66"/>
                  <a:gd name="T15" fmla="*/ 36 h 141"/>
                  <a:gd name="T16" fmla="*/ 0 w 66"/>
                  <a:gd name="T17" fmla="*/ 24 h 141"/>
                  <a:gd name="T18" fmla="*/ 0 w 66"/>
                  <a:gd name="T19" fmla="*/ 15 h 141"/>
                  <a:gd name="T20" fmla="*/ 0 w 66"/>
                  <a:gd name="T21" fmla="*/ 7 h 141"/>
                  <a:gd name="T22" fmla="*/ 3 w 66"/>
                  <a:gd name="T23" fmla="*/ 2 h 141"/>
                  <a:gd name="T24" fmla="*/ 5 w 66"/>
                  <a:gd name="T25" fmla="*/ 0 h 14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6" h="141">
                    <a:moveTo>
                      <a:pt x="19" y="0"/>
                    </a:moveTo>
                    <a:lnTo>
                      <a:pt x="47" y="0"/>
                    </a:lnTo>
                    <a:lnTo>
                      <a:pt x="66" y="65"/>
                    </a:lnTo>
                    <a:lnTo>
                      <a:pt x="66" y="122"/>
                    </a:lnTo>
                    <a:lnTo>
                      <a:pt x="57" y="132"/>
                    </a:lnTo>
                    <a:lnTo>
                      <a:pt x="38" y="141"/>
                    </a:lnTo>
                    <a:lnTo>
                      <a:pt x="19" y="141"/>
                    </a:lnTo>
                    <a:lnTo>
                      <a:pt x="10" y="141"/>
                    </a:lnTo>
                    <a:lnTo>
                      <a:pt x="0" y="94"/>
                    </a:lnTo>
                    <a:lnTo>
                      <a:pt x="0" y="57"/>
                    </a:lnTo>
                    <a:lnTo>
                      <a:pt x="0" y="28"/>
                    </a:lnTo>
                    <a:lnTo>
                      <a:pt x="10" y="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Freeform 34">
                <a:extLst>
                  <a:ext uri="{FF2B5EF4-FFF2-40B4-BE49-F238E27FC236}">
                    <a16:creationId xmlns:a16="http://schemas.microsoft.com/office/drawing/2014/main" id="{F358258E-1F31-4BC0-93C0-BF4417CF1D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2" y="146"/>
                <a:ext cx="11" cy="12"/>
              </a:xfrm>
              <a:custGeom>
                <a:avLst/>
                <a:gdLst>
                  <a:gd name="T0" fmla="*/ 2 w 47"/>
                  <a:gd name="T1" fmla="*/ 0 h 47"/>
                  <a:gd name="T2" fmla="*/ 7 w 47"/>
                  <a:gd name="T3" fmla="*/ 0 h 47"/>
                  <a:gd name="T4" fmla="*/ 9 w 47"/>
                  <a:gd name="T5" fmla="*/ 3 h 47"/>
                  <a:gd name="T6" fmla="*/ 11 w 47"/>
                  <a:gd name="T7" fmla="*/ 7 h 47"/>
                  <a:gd name="T8" fmla="*/ 11 w 47"/>
                  <a:gd name="T9" fmla="*/ 12 h 47"/>
                  <a:gd name="T10" fmla="*/ 4 w 47"/>
                  <a:gd name="T11" fmla="*/ 12 h 47"/>
                  <a:gd name="T12" fmla="*/ 0 w 47"/>
                  <a:gd name="T13" fmla="*/ 12 h 47"/>
                  <a:gd name="T14" fmla="*/ 0 w 47"/>
                  <a:gd name="T15" fmla="*/ 5 h 47"/>
                  <a:gd name="T16" fmla="*/ 2 w 47"/>
                  <a:gd name="T17" fmla="*/ 0 h 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7" h="47">
                    <a:moveTo>
                      <a:pt x="8" y="0"/>
                    </a:moveTo>
                    <a:lnTo>
                      <a:pt x="28" y="0"/>
                    </a:lnTo>
                    <a:lnTo>
                      <a:pt x="37" y="10"/>
                    </a:lnTo>
                    <a:lnTo>
                      <a:pt x="47" y="28"/>
                    </a:lnTo>
                    <a:lnTo>
                      <a:pt x="47" y="47"/>
                    </a:lnTo>
                    <a:lnTo>
                      <a:pt x="18" y="47"/>
                    </a:lnTo>
                    <a:lnTo>
                      <a:pt x="0" y="47"/>
                    </a:lnTo>
                    <a:lnTo>
                      <a:pt x="0" y="1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33A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Freeform 35">
                <a:extLst>
                  <a:ext uri="{FF2B5EF4-FFF2-40B4-BE49-F238E27FC236}">
                    <a16:creationId xmlns:a16="http://schemas.microsoft.com/office/drawing/2014/main" id="{389261CC-958C-4BF2-A988-D9D0F4167D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64"/>
                <a:ext cx="14" cy="14"/>
              </a:xfrm>
              <a:custGeom>
                <a:avLst/>
                <a:gdLst>
                  <a:gd name="T0" fmla="*/ 7 w 57"/>
                  <a:gd name="T1" fmla="*/ 0 h 57"/>
                  <a:gd name="T2" fmla="*/ 12 w 57"/>
                  <a:gd name="T3" fmla="*/ 5 h 57"/>
                  <a:gd name="T4" fmla="*/ 14 w 57"/>
                  <a:gd name="T5" fmla="*/ 12 h 57"/>
                  <a:gd name="T6" fmla="*/ 0 w 57"/>
                  <a:gd name="T7" fmla="*/ 14 h 57"/>
                  <a:gd name="T8" fmla="*/ 7 w 57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7" h="57">
                    <a:moveTo>
                      <a:pt x="29" y="0"/>
                    </a:moveTo>
                    <a:lnTo>
                      <a:pt x="47" y="20"/>
                    </a:lnTo>
                    <a:lnTo>
                      <a:pt x="57" y="48"/>
                    </a:lnTo>
                    <a:lnTo>
                      <a:pt x="0" y="57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33A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Freeform 36">
                <a:extLst>
                  <a:ext uri="{FF2B5EF4-FFF2-40B4-BE49-F238E27FC236}">
                    <a16:creationId xmlns:a16="http://schemas.microsoft.com/office/drawing/2014/main" id="{C7DF474F-4F25-40D8-AF75-C26DD9F404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3" y="217"/>
                <a:ext cx="5" cy="24"/>
              </a:xfrm>
              <a:custGeom>
                <a:avLst/>
                <a:gdLst>
                  <a:gd name="T0" fmla="*/ 0 w 18"/>
                  <a:gd name="T1" fmla="*/ 0 h 95"/>
                  <a:gd name="T2" fmla="*/ 3 w 18"/>
                  <a:gd name="T3" fmla="*/ 0 h 95"/>
                  <a:gd name="T4" fmla="*/ 5 w 18"/>
                  <a:gd name="T5" fmla="*/ 24 h 95"/>
                  <a:gd name="T6" fmla="*/ 0 w 18"/>
                  <a:gd name="T7" fmla="*/ 24 h 95"/>
                  <a:gd name="T8" fmla="*/ 0 w 18"/>
                  <a:gd name="T9" fmla="*/ 12 h 95"/>
                  <a:gd name="T10" fmla="*/ 0 w 18"/>
                  <a:gd name="T11" fmla="*/ 0 h 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" h="95">
                    <a:moveTo>
                      <a:pt x="0" y="0"/>
                    </a:moveTo>
                    <a:lnTo>
                      <a:pt x="9" y="0"/>
                    </a:lnTo>
                    <a:lnTo>
                      <a:pt x="18" y="95"/>
                    </a:lnTo>
                    <a:lnTo>
                      <a:pt x="0" y="95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1A4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Freeform 37">
                <a:extLst>
                  <a:ext uri="{FF2B5EF4-FFF2-40B4-BE49-F238E27FC236}">
                    <a16:creationId xmlns:a16="http://schemas.microsoft.com/office/drawing/2014/main" id="{921A999D-DD79-4E6E-B34B-474887A849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0" y="750"/>
                <a:ext cx="28" cy="21"/>
              </a:xfrm>
              <a:custGeom>
                <a:avLst/>
                <a:gdLst>
                  <a:gd name="T0" fmla="*/ 14 w 114"/>
                  <a:gd name="T1" fmla="*/ 0 h 86"/>
                  <a:gd name="T2" fmla="*/ 23 w 114"/>
                  <a:gd name="T3" fmla="*/ 0 h 86"/>
                  <a:gd name="T4" fmla="*/ 28 w 114"/>
                  <a:gd name="T5" fmla="*/ 2 h 86"/>
                  <a:gd name="T6" fmla="*/ 28 w 114"/>
                  <a:gd name="T7" fmla="*/ 7 h 86"/>
                  <a:gd name="T8" fmla="*/ 28 w 114"/>
                  <a:gd name="T9" fmla="*/ 11 h 86"/>
                  <a:gd name="T10" fmla="*/ 23 w 114"/>
                  <a:gd name="T11" fmla="*/ 14 h 86"/>
                  <a:gd name="T12" fmla="*/ 12 w 114"/>
                  <a:gd name="T13" fmla="*/ 19 h 86"/>
                  <a:gd name="T14" fmla="*/ 9 w 114"/>
                  <a:gd name="T15" fmla="*/ 21 h 86"/>
                  <a:gd name="T16" fmla="*/ 4 w 114"/>
                  <a:gd name="T17" fmla="*/ 19 h 86"/>
                  <a:gd name="T18" fmla="*/ 0 w 114"/>
                  <a:gd name="T19" fmla="*/ 14 h 86"/>
                  <a:gd name="T20" fmla="*/ 0 w 114"/>
                  <a:gd name="T21" fmla="*/ 7 h 86"/>
                  <a:gd name="T22" fmla="*/ 4 w 114"/>
                  <a:gd name="T23" fmla="*/ 5 h 86"/>
                  <a:gd name="T24" fmla="*/ 14 w 114"/>
                  <a:gd name="T25" fmla="*/ 0 h 8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4" h="86">
                    <a:moveTo>
                      <a:pt x="57" y="0"/>
                    </a:moveTo>
                    <a:lnTo>
                      <a:pt x="94" y="0"/>
                    </a:lnTo>
                    <a:lnTo>
                      <a:pt x="114" y="10"/>
                    </a:lnTo>
                    <a:lnTo>
                      <a:pt x="114" y="29"/>
                    </a:lnTo>
                    <a:lnTo>
                      <a:pt x="114" y="47"/>
                    </a:lnTo>
                    <a:lnTo>
                      <a:pt x="94" y="57"/>
                    </a:lnTo>
                    <a:lnTo>
                      <a:pt x="47" y="76"/>
                    </a:lnTo>
                    <a:lnTo>
                      <a:pt x="38" y="86"/>
                    </a:lnTo>
                    <a:lnTo>
                      <a:pt x="18" y="76"/>
                    </a:lnTo>
                    <a:lnTo>
                      <a:pt x="0" y="57"/>
                    </a:lnTo>
                    <a:lnTo>
                      <a:pt x="0" y="29"/>
                    </a:lnTo>
                    <a:lnTo>
                      <a:pt x="18" y="19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Freeform 38">
                <a:extLst>
                  <a:ext uri="{FF2B5EF4-FFF2-40B4-BE49-F238E27FC236}">
                    <a16:creationId xmlns:a16="http://schemas.microsoft.com/office/drawing/2014/main" id="{CB1D8A7B-33C1-47FB-981E-556FFC4B2F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4" y="754"/>
                <a:ext cx="19" cy="12"/>
              </a:xfrm>
              <a:custGeom>
                <a:avLst/>
                <a:gdLst>
                  <a:gd name="T0" fmla="*/ 19 w 76"/>
                  <a:gd name="T1" fmla="*/ 3 h 48"/>
                  <a:gd name="T2" fmla="*/ 17 w 76"/>
                  <a:gd name="T3" fmla="*/ 5 h 48"/>
                  <a:gd name="T4" fmla="*/ 14 w 76"/>
                  <a:gd name="T5" fmla="*/ 7 h 48"/>
                  <a:gd name="T6" fmla="*/ 5 w 76"/>
                  <a:gd name="T7" fmla="*/ 12 h 48"/>
                  <a:gd name="T8" fmla="*/ 0 w 76"/>
                  <a:gd name="T9" fmla="*/ 7 h 48"/>
                  <a:gd name="T10" fmla="*/ 5 w 76"/>
                  <a:gd name="T11" fmla="*/ 5 h 48"/>
                  <a:gd name="T12" fmla="*/ 10 w 76"/>
                  <a:gd name="T13" fmla="*/ 0 h 48"/>
                  <a:gd name="T14" fmla="*/ 14 w 76"/>
                  <a:gd name="T15" fmla="*/ 0 h 48"/>
                  <a:gd name="T16" fmla="*/ 19 w 76"/>
                  <a:gd name="T17" fmla="*/ 3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6" h="48">
                    <a:moveTo>
                      <a:pt x="76" y="10"/>
                    </a:moveTo>
                    <a:lnTo>
                      <a:pt x="67" y="20"/>
                    </a:lnTo>
                    <a:lnTo>
                      <a:pt x="57" y="28"/>
                    </a:lnTo>
                    <a:lnTo>
                      <a:pt x="20" y="48"/>
                    </a:lnTo>
                    <a:lnTo>
                      <a:pt x="0" y="28"/>
                    </a:lnTo>
                    <a:lnTo>
                      <a:pt x="20" y="20"/>
                    </a:lnTo>
                    <a:lnTo>
                      <a:pt x="39" y="0"/>
                    </a:lnTo>
                    <a:lnTo>
                      <a:pt x="57" y="0"/>
                    </a:lnTo>
                    <a:lnTo>
                      <a:pt x="76" y="1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Freeform 39">
                <a:extLst>
                  <a:ext uri="{FF2B5EF4-FFF2-40B4-BE49-F238E27FC236}">
                    <a16:creationId xmlns:a16="http://schemas.microsoft.com/office/drawing/2014/main" id="{EC1D0CB5-F19C-4B0E-9A70-95C147B503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8" y="674"/>
                <a:ext cx="45" cy="12"/>
              </a:xfrm>
              <a:custGeom>
                <a:avLst/>
                <a:gdLst>
                  <a:gd name="T0" fmla="*/ 38 w 178"/>
                  <a:gd name="T1" fmla="*/ 5 h 47"/>
                  <a:gd name="T2" fmla="*/ 40 w 178"/>
                  <a:gd name="T3" fmla="*/ 7 h 47"/>
                  <a:gd name="T4" fmla="*/ 45 w 178"/>
                  <a:gd name="T5" fmla="*/ 7 h 47"/>
                  <a:gd name="T6" fmla="*/ 33 w 178"/>
                  <a:gd name="T7" fmla="*/ 9 h 47"/>
                  <a:gd name="T8" fmla="*/ 24 w 178"/>
                  <a:gd name="T9" fmla="*/ 9 h 47"/>
                  <a:gd name="T10" fmla="*/ 12 w 178"/>
                  <a:gd name="T11" fmla="*/ 9 h 47"/>
                  <a:gd name="T12" fmla="*/ 0 w 178"/>
                  <a:gd name="T13" fmla="*/ 12 h 47"/>
                  <a:gd name="T14" fmla="*/ 9 w 178"/>
                  <a:gd name="T15" fmla="*/ 7 h 47"/>
                  <a:gd name="T16" fmla="*/ 19 w 178"/>
                  <a:gd name="T17" fmla="*/ 2 h 47"/>
                  <a:gd name="T18" fmla="*/ 28 w 178"/>
                  <a:gd name="T19" fmla="*/ 0 h 47"/>
                  <a:gd name="T20" fmla="*/ 33 w 178"/>
                  <a:gd name="T21" fmla="*/ 2 h 47"/>
                  <a:gd name="T22" fmla="*/ 38 w 178"/>
                  <a:gd name="T23" fmla="*/ 5 h 4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78" h="47">
                    <a:moveTo>
                      <a:pt x="150" y="19"/>
                    </a:moveTo>
                    <a:lnTo>
                      <a:pt x="159" y="29"/>
                    </a:lnTo>
                    <a:lnTo>
                      <a:pt x="178" y="29"/>
                    </a:lnTo>
                    <a:lnTo>
                      <a:pt x="131" y="37"/>
                    </a:lnTo>
                    <a:lnTo>
                      <a:pt x="94" y="37"/>
                    </a:lnTo>
                    <a:lnTo>
                      <a:pt x="47" y="37"/>
                    </a:lnTo>
                    <a:lnTo>
                      <a:pt x="0" y="47"/>
                    </a:lnTo>
                    <a:lnTo>
                      <a:pt x="37" y="29"/>
                    </a:lnTo>
                    <a:lnTo>
                      <a:pt x="74" y="9"/>
                    </a:lnTo>
                    <a:lnTo>
                      <a:pt x="112" y="0"/>
                    </a:lnTo>
                    <a:lnTo>
                      <a:pt x="131" y="9"/>
                    </a:lnTo>
                    <a:lnTo>
                      <a:pt x="150" y="19"/>
                    </a:lnTo>
                    <a:close/>
                  </a:path>
                </a:pathLst>
              </a:custGeom>
              <a:solidFill>
                <a:srgbClr val="A7BD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Freeform 40">
                <a:extLst>
                  <a:ext uri="{FF2B5EF4-FFF2-40B4-BE49-F238E27FC236}">
                    <a16:creationId xmlns:a16="http://schemas.microsoft.com/office/drawing/2014/main" id="{4A0BB2B0-1C6E-4C14-A0DE-5780711766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0" y="936"/>
                <a:ext cx="66" cy="23"/>
              </a:xfrm>
              <a:custGeom>
                <a:avLst/>
                <a:gdLst>
                  <a:gd name="T0" fmla="*/ 14 w 264"/>
                  <a:gd name="T1" fmla="*/ 9 h 94"/>
                  <a:gd name="T2" fmla="*/ 42 w 264"/>
                  <a:gd name="T3" fmla="*/ 0 h 94"/>
                  <a:gd name="T4" fmla="*/ 57 w 264"/>
                  <a:gd name="T5" fmla="*/ 0 h 94"/>
                  <a:gd name="T6" fmla="*/ 61 w 264"/>
                  <a:gd name="T7" fmla="*/ 0 h 94"/>
                  <a:gd name="T8" fmla="*/ 66 w 264"/>
                  <a:gd name="T9" fmla="*/ 2 h 94"/>
                  <a:gd name="T10" fmla="*/ 61 w 264"/>
                  <a:gd name="T11" fmla="*/ 5 h 94"/>
                  <a:gd name="T12" fmla="*/ 54 w 264"/>
                  <a:gd name="T13" fmla="*/ 7 h 94"/>
                  <a:gd name="T14" fmla="*/ 42 w 264"/>
                  <a:gd name="T15" fmla="*/ 16 h 94"/>
                  <a:gd name="T16" fmla="*/ 38 w 264"/>
                  <a:gd name="T17" fmla="*/ 21 h 94"/>
                  <a:gd name="T18" fmla="*/ 31 w 264"/>
                  <a:gd name="T19" fmla="*/ 23 h 94"/>
                  <a:gd name="T20" fmla="*/ 24 w 264"/>
                  <a:gd name="T21" fmla="*/ 21 h 94"/>
                  <a:gd name="T22" fmla="*/ 16 w 264"/>
                  <a:gd name="T23" fmla="*/ 18 h 94"/>
                  <a:gd name="T24" fmla="*/ 0 w 264"/>
                  <a:gd name="T25" fmla="*/ 12 h 94"/>
                  <a:gd name="T26" fmla="*/ 7 w 264"/>
                  <a:gd name="T27" fmla="*/ 12 h 94"/>
                  <a:gd name="T28" fmla="*/ 14 w 264"/>
                  <a:gd name="T29" fmla="*/ 9 h 9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64" h="94">
                    <a:moveTo>
                      <a:pt x="57" y="37"/>
                    </a:moveTo>
                    <a:lnTo>
                      <a:pt x="169" y="0"/>
                    </a:lnTo>
                    <a:lnTo>
                      <a:pt x="226" y="0"/>
                    </a:lnTo>
                    <a:lnTo>
                      <a:pt x="245" y="0"/>
                    </a:lnTo>
                    <a:lnTo>
                      <a:pt x="264" y="9"/>
                    </a:lnTo>
                    <a:lnTo>
                      <a:pt x="245" y="19"/>
                    </a:lnTo>
                    <a:lnTo>
                      <a:pt x="217" y="27"/>
                    </a:lnTo>
                    <a:lnTo>
                      <a:pt x="169" y="66"/>
                    </a:lnTo>
                    <a:lnTo>
                      <a:pt x="151" y="84"/>
                    </a:lnTo>
                    <a:lnTo>
                      <a:pt x="122" y="94"/>
                    </a:lnTo>
                    <a:lnTo>
                      <a:pt x="94" y="84"/>
                    </a:lnTo>
                    <a:lnTo>
                      <a:pt x="65" y="75"/>
                    </a:lnTo>
                    <a:lnTo>
                      <a:pt x="0" y="47"/>
                    </a:lnTo>
                    <a:lnTo>
                      <a:pt x="28" y="47"/>
                    </a:lnTo>
                    <a:lnTo>
                      <a:pt x="57" y="37"/>
                    </a:lnTo>
                    <a:close/>
                  </a:path>
                </a:pathLst>
              </a:custGeom>
              <a:solidFill>
                <a:srgbClr val="A7BD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Freeform 41">
                <a:extLst>
                  <a:ext uri="{FF2B5EF4-FFF2-40B4-BE49-F238E27FC236}">
                    <a16:creationId xmlns:a16="http://schemas.microsoft.com/office/drawing/2014/main" id="{B1A97345-539F-465F-8AD3-9761E7D949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2" y="818"/>
                <a:ext cx="455" cy="504"/>
              </a:xfrm>
              <a:custGeom>
                <a:avLst/>
                <a:gdLst>
                  <a:gd name="T0" fmla="*/ 28 w 1821"/>
                  <a:gd name="T1" fmla="*/ 243 h 2018"/>
                  <a:gd name="T2" fmla="*/ 49 w 1821"/>
                  <a:gd name="T3" fmla="*/ 236 h 2018"/>
                  <a:gd name="T4" fmla="*/ 71 w 1821"/>
                  <a:gd name="T5" fmla="*/ 224 h 2018"/>
                  <a:gd name="T6" fmla="*/ 92 w 1821"/>
                  <a:gd name="T7" fmla="*/ 210 h 2018"/>
                  <a:gd name="T8" fmla="*/ 111 w 1821"/>
                  <a:gd name="T9" fmla="*/ 200 h 2018"/>
                  <a:gd name="T10" fmla="*/ 283 w 1821"/>
                  <a:gd name="T11" fmla="*/ 99 h 2018"/>
                  <a:gd name="T12" fmla="*/ 368 w 1821"/>
                  <a:gd name="T13" fmla="*/ 49 h 2018"/>
                  <a:gd name="T14" fmla="*/ 455 w 1821"/>
                  <a:gd name="T15" fmla="*/ 0 h 2018"/>
                  <a:gd name="T16" fmla="*/ 434 w 1821"/>
                  <a:gd name="T17" fmla="*/ 63 h 2018"/>
                  <a:gd name="T18" fmla="*/ 413 w 1821"/>
                  <a:gd name="T19" fmla="*/ 125 h 2018"/>
                  <a:gd name="T20" fmla="*/ 373 w 1821"/>
                  <a:gd name="T21" fmla="*/ 254 h 2018"/>
                  <a:gd name="T22" fmla="*/ 363 w 1821"/>
                  <a:gd name="T23" fmla="*/ 264 h 2018"/>
                  <a:gd name="T24" fmla="*/ 354 w 1821"/>
                  <a:gd name="T25" fmla="*/ 273 h 2018"/>
                  <a:gd name="T26" fmla="*/ 330 w 1821"/>
                  <a:gd name="T27" fmla="*/ 287 h 2018"/>
                  <a:gd name="T28" fmla="*/ 307 w 1821"/>
                  <a:gd name="T29" fmla="*/ 301 h 2018"/>
                  <a:gd name="T30" fmla="*/ 295 w 1821"/>
                  <a:gd name="T31" fmla="*/ 308 h 2018"/>
                  <a:gd name="T32" fmla="*/ 285 w 1821"/>
                  <a:gd name="T33" fmla="*/ 318 h 2018"/>
                  <a:gd name="T34" fmla="*/ 262 w 1821"/>
                  <a:gd name="T35" fmla="*/ 337 h 2018"/>
                  <a:gd name="T36" fmla="*/ 233 w 1821"/>
                  <a:gd name="T37" fmla="*/ 353 h 2018"/>
                  <a:gd name="T38" fmla="*/ 205 w 1821"/>
                  <a:gd name="T39" fmla="*/ 370 h 2018"/>
                  <a:gd name="T40" fmla="*/ 181 w 1821"/>
                  <a:gd name="T41" fmla="*/ 386 h 2018"/>
                  <a:gd name="T42" fmla="*/ 21 w 1821"/>
                  <a:gd name="T43" fmla="*/ 490 h 2018"/>
                  <a:gd name="T44" fmla="*/ 10 w 1821"/>
                  <a:gd name="T45" fmla="*/ 500 h 2018"/>
                  <a:gd name="T46" fmla="*/ 5 w 1821"/>
                  <a:gd name="T47" fmla="*/ 502 h 2018"/>
                  <a:gd name="T48" fmla="*/ 0 w 1821"/>
                  <a:gd name="T49" fmla="*/ 504 h 2018"/>
                  <a:gd name="T50" fmla="*/ 0 w 1821"/>
                  <a:gd name="T51" fmla="*/ 438 h 2018"/>
                  <a:gd name="T52" fmla="*/ 0 w 1821"/>
                  <a:gd name="T53" fmla="*/ 370 h 2018"/>
                  <a:gd name="T54" fmla="*/ 5 w 1821"/>
                  <a:gd name="T55" fmla="*/ 238 h 2018"/>
                  <a:gd name="T56" fmla="*/ 12 w 1821"/>
                  <a:gd name="T57" fmla="*/ 238 h 2018"/>
                  <a:gd name="T58" fmla="*/ 17 w 1821"/>
                  <a:gd name="T59" fmla="*/ 240 h 2018"/>
                  <a:gd name="T60" fmla="*/ 21 w 1821"/>
                  <a:gd name="T61" fmla="*/ 243 h 2018"/>
                  <a:gd name="T62" fmla="*/ 28 w 1821"/>
                  <a:gd name="T63" fmla="*/ 243 h 201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821" h="2018">
                    <a:moveTo>
                      <a:pt x="114" y="971"/>
                    </a:moveTo>
                    <a:lnTo>
                      <a:pt x="198" y="943"/>
                    </a:lnTo>
                    <a:lnTo>
                      <a:pt x="284" y="896"/>
                    </a:lnTo>
                    <a:lnTo>
                      <a:pt x="368" y="839"/>
                    </a:lnTo>
                    <a:lnTo>
                      <a:pt x="444" y="802"/>
                    </a:lnTo>
                    <a:lnTo>
                      <a:pt x="1133" y="396"/>
                    </a:lnTo>
                    <a:lnTo>
                      <a:pt x="1472" y="198"/>
                    </a:lnTo>
                    <a:lnTo>
                      <a:pt x="1821" y="0"/>
                    </a:lnTo>
                    <a:lnTo>
                      <a:pt x="1736" y="254"/>
                    </a:lnTo>
                    <a:lnTo>
                      <a:pt x="1652" y="499"/>
                    </a:lnTo>
                    <a:lnTo>
                      <a:pt x="1491" y="1018"/>
                    </a:lnTo>
                    <a:lnTo>
                      <a:pt x="1453" y="1056"/>
                    </a:lnTo>
                    <a:lnTo>
                      <a:pt x="1415" y="1094"/>
                    </a:lnTo>
                    <a:lnTo>
                      <a:pt x="1321" y="1151"/>
                    </a:lnTo>
                    <a:lnTo>
                      <a:pt x="1227" y="1207"/>
                    </a:lnTo>
                    <a:lnTo>
                      <a:pt x="1180" y="1235"/>
                    </a:lnTo>
                    <a:lnTo>
                      <a:pt x="1141" y="1273"/>
                    </a:lnTo>
                    <a:lnTo>
                      <a:pt x="1047" y="1348"/>
                    </a:lnTo>
                    <a:lnTo>
                      <a:pt x="934" y="1415"/>
                    </a:lnTo>
                    <a:lnTo>
                      <a:pt x="822" y="1481"/>
                    </a:lnTo>
                    <a:lnTo>
                      <a:pt x="726" y="1546"/>
                    </a:lnTo>
                    <a:lnTo>
                      <a:pt x="86" y="1961"/>
                    </a:lnTo>
                    <a:lnTo>
                      <a:pt x="39" y="2000"/>
                    </a:lnTo>
                    <a:lnTo>
                      <a:pt x="20" y="2008"/>
                    </a:lnTo>
                    <a:lnTo>
                      <a:pt x="0" y="2018"/>
                    </a:lnTo>
                    <a:lnTo>
                      <a:pt x="0" y="1754"/>
                    </a:lnTo>
                    <a:lnTo>
                      <a:pt x="0" y="1481"/>
                    </a:lnTo>
                    <a:lnTo>
                      <a:pt x="20" y="953"/>
                    </a:lnTo>
                    <a:lnTo>
                      <a:pt x="47" y="953"/>
                    </a:lnTo>
                    <a:lnTo>
                      <a:pt x="67" y="962"/>
                    </a:lnTo>
                    <a:lnTo>
                      <a:pt x="86" y="971"/>
                    </a:lnTo>
                    <a:lnTo>
                      <a:pt x="114" y="971"/>
                    </a:lnTo>
                    <a:close/>
                  </a:path>
                </a:pathLst>
              </a:custGeom>
              <a:solidFill>
                <a:srgbClr val="7E46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Freeform 42">
                <a:extLst>
                  <a:ext uri="{FF2B5EF4-FFF2-40B4-BE49-F238E27FC236}">
                    <a16:creationId xmlns:a16="http://schemas.microsoft.com/office/drawing/2014/main" id="{2D229F23-1FA2-4772-AB6D-0FC3D9B21B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2" y="886"/>
                <a:ext cx="57" cy="22"/>
              </a:xfrm>
              <a:custGeom>
                <a:avLst/>
                <a:gdLst>
                  <a:gd name="T0" fmla="*/ 5 w 226"/>
                  <a:gd name="T1" fmla="*/ 0 h 84"/>
                  <a:gd name="T2" fmla="*/ 19 w 226"/>
                  <a:gd name="T3" fmla="*/ 2 h 84"/>
                  <a:gd name="T4" fmla="*/ 31 w 226"/>
                  <a:gd name="T5" fmla="*/ 7 h 84"/>
                  <a:gd name="T6" fmla="*/ 43 w 226"/>
                  <a:gd name="T7" fmla="*/ 12 h 84"/>
                  <a:gd name="T8" fmla="*/ 57 w 226"/>
                  <a:gd name="T9" fmla="*/ 17 h 84"/>
                  <a:gd name="T10" fmla="*/ 57 w 226"/>
                  <a:gd name="T11" fmla="*/ 20 h 84"/>
                  <a:gd name="T12" fmla="*/ 57 w 226"/>
                  <a:gd name="T13" fmla="*/ 22 h 84"/>
                  <a:gd name="T14" fmla="*/ 45 w 226"/>
                  <a:gd name="T15" fmla="*/ 17 h 84"/>
                  <a:gd name="T16" fmla="*/ 29 w 226"/>
                  <a:gd name="T17" fmla="*/ 12 h 84"/>
                  <a:gd name="T18" fmla="*/ 14 w 226"/>
                  <a:gd name="T19" fmla="*/ 10 h 84"/>
                  <a:gd name="T20" fmla="*/ 0 w 226"/>
                  <a:gd name="T21" fmla="*/ 5 h 84"/>
                  <a:gd name="T22" fmla="*/ 2 w 226"/>
                  <a:gd name="T23" fmla="*/ 2 h 84"/>
                  <a:gd name="T24" fmla="*/ 5 w 226"/>
                  <a:gd name="T25" fmla="*/ 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26" h="84">
                    <a:moveTo>
                      <a:pt x="19" y="0"/>
                    </a:moveTo>
                    <a:lnTo>
                      <a:pt x="76" y="9"/>
                    </a:lnTo>
                    <a:lnTo>
                      <a:pt x="123" y="28"/>
                    </a:lnTo>
                    <a:lnTo>
                      <a:pt x="170" y="47"/>
                    </a:lnTo>
                    <a:lnTo>
                      <a:pt x="226" y="66"/>
                    </a:lnTo>
                    <a:lnTo>
                      <a:pt x="226" y="75"/>
                    </a:lnTo>
                    <a:lnTo>
                      <a:pt x="226" y="84"/>
                    </a:lnTo>
                    <a:lnTo>
                      <a:pt x="179" y="66"/>
                    </a:lnTo>
                    <a:lnTo>
                      <a:pt x="113" y="47"/>
                    </a:lnTo>
                    <a:lnTo>
                      <a:pt x="56" y="37"/>
                    </a:lnTo>
                    <a:lnTo>
                      <a:pt x="0" y="18"/>
                    </a:lnTo>
                    <a:lnTo>
                      <a:pt x="9" y="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8AA8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Freeform 43">
                <a:extLst>
                  <a:ext uri="{FF2B5EF4-FFF2-40B4-BE49-F238E27FC236}">
                    <a16:creationId xmlns:a16="http://schemas.microsoft.com/office/drawing/2014/main" id="{C33A5605-D0E5-4326-9105-7829181885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8" y="132"/>
                <a:ext cx="28" cy="26"/>
              </a:xfrm>
              <a:custGeom>
                <a:avLst/>
                <a:gdLst>
                  <a:gd name="T0" fmla="*/ 5 w 113"/>
                  <a:gd name="T1" fmla="*/ 3 h 104"/>
                  <a:gd name="T2" fmla="*/ 14 w 113"/>
                  <a:gd name="T3" fmla="*/ 0 h 104"/>
                  <a:gd name="T4" fmla="*/ 16 w 113"/>
                  <a:gd name="T5" fmla="*/ 0 h 104"/>
                  <a:gd name="T6" fmla="*/ 21 w 113"/>
                  <a:gd name="T7" fmla="*/ 0 h 104"/>
                  <a:gd name="T8" fmla="*/ 24 w 113"/>
                  <a:gd name="T9" fmla="*/ 5 h 104"/>
                  <a:gd name="T10" fmla="*/ 26 w 113"/>
                  <a:gd name="T11" fmla="*/ 10 h 104"/>
                  <a:gd name="T12" fmla="*/ 28 w 113"/>
                  <a:gd name="T13" fmla="*/ 14 h 104"/>
                  <a:gd name="T14" fmla="*/ 28 w 113"/>
                  <a:gd name="T15" fmla="*/ 19 h 104"/>
                  <a:gd name="T16" fmla="*/ 16 w 113"/>
                  <a:gd name="T17" fmla="*/ 21 h 104"/>
                  <a:gd name="T18" fmla="*/ 5 w 113"/>
                  <a:gd name="T19" fmla="*/ 26 h 104"/>
                  <a:gd name="T20" fmla="*/ 2 w 113"/>
                  <a:gd name="T21" fmla="*/ 24 h 104"/>
                  <a:gd name="T22" fmla="*/ 0 w 113"/>
                  <a:gd name="T23" fmla="*/ 17 h 104"/>
                  <a:gd name="T24" fmla="*/ 2 w 113"/>
                  <a:gd name="T25" fmla="*/ 12 h 104"/>
                  <a:gd name="T26" fmla="*/ 0 w 113"/>
                  <a:gd name="T27" fmla="*/ 5 h 104"/>
                  <a:gd name="T28" fmla="*/ 2 w 113"/>
                  <a:gd name="T29" fmla="*/ 3 h 104"/>
                  <a:gd name="T30" fmla="*/ 5 w 113"/>
                  <a:gd name="T31" fmla="*/ 3 h 10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13" h="104">
                    <a:moveTo>
                      <a:pt x="19" y="10"/>
                    </a:moveTo>
                    <a:lnTo>
                      <a:pt x="57" y="0"/>
                    </a:lnTo>
                    <a:lnTo>
                      <a:pt x="66" y="0"/>
                    </a:lnTo>
                    <a:lnTo>
                      <a:pt x="86" y="0"/>
                    </a:lnTo>
                    <a:lnTo>
                      <a:pt x="95" y="18"/>
                    </a:lnTo>
                    <a:lnTo>
                      <a:pt x="104" y="38"/>
                    </a:lnTo>
                    <a:lnTo>
                      <a:pt x="113" y="57"/>
                    </a:lnTo>
                    <a:lnTo>
                      <a:pt x="113" y="75"/>
                    </a:lnTo>
                    <a:lnTo>
                      <a:pt x="66" y="85"/>
                    </a:lnTo>
                    <a:lnTo>
                      <a:pt x="19" y="104"/>
                    </a:lnTo>
                    <a:lnTo>
                      <a:pt x="10" y="94"/>
                    </a:lnTo>
                    <a:lnTo>
                      <a:pt x="0" y="67"/>
                    </a:lnTo>
                    <a:lnTo>
                      <a:pt x="10" y="47"/>
                    </a:lnTo>
                    <a:lnTo>
                      <a:pt x="0" y="18"/>
                    </a:lnTo>
                    <a:lnTo>
                      <a:pt x="10" y="10"/>
                    </a:lnTo>
                    <a:lnTo>
                      <a:pt x="19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Freeform 44">
                <a:extLst>
                  <a:ext uri="{FF2B5EF4-FFF2-40B4-BE49-F238E27FC236}">
                    <a16:creationId xmlns:a16="http://schemas.microsoft.com/office/drawing/2014/main" id="{B451B68C-DED9-4082-B1C9-94EB0DC4C0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0" y="839"/>
                <a:ext cx="127" cy="59"/>
              </a:xfrm>
              <a:custGeom>
                <a:avLst/>
                <a:gdLst>
                  <a:gd name="T0" fmla="*/ 35 w 509"/>
                  <a:gd name="T1" fmla="*/ 21 h 237"/>
                  <a:gd name="T2" fmla="*/ 35 w 509"/>
                  <a:gd name="T3" fmla="*/ 24 h 237"/>
                  <a:gd name="T4" fmla="*/ 28 w 509"/>
                  <a:gd name="T5" fmla="*/ 28 h 237"/>
                  <a:gd name="T6" fmla="*/ 23 w 509"/>
                  <a:gd name="T7" fmla="*/ 36 h 237"/>
                  <a:gd name="T8" fmla="*/ 26 w 509"/>
                  <a:gd name="T9" fmla="*/ 42 h 237"/>
                  <a:gd name="T10" fmla="*/ 33 w 509"/>
                  <a:gd name="T11" fmla="*/ 45 h 237"/>
                  <a:gd name="T12" fmla="*/ 44 w 509"/>
                  <a:gd name="T13" fmla="*/ 45 h 237"/>
                  <a:gd name="T14" fmla="*/ 49 w 509"/>
                  <a:gd name="T15" fmla="*/ 40 h 237"/>
                  <a:gd name="T16" fmla="*/ 52 w 509"/>
                  <a:gd name="T17" fmla="*/ 33 h 237"/>
                  <a:gd name="T18" fmla="*/ 49 w 509"/>
                  <a:gd name="T19" fmla="*/ 28 h 237"/>
                  <a:gd name="T20" fmla="*/ 49 w 509"/>
                  <a:gd name="T21" fmla="*/ 26 h 237"/>
                  <a:gd name="T22" fmla="*/ 59 w 509"/>
                  <a:gd name="T23" fmla="*/ 12 h 237"/>
                  <a:gd name="T24" fmla="*/ 68 w 509"/>
                  <a:gd name="T25" fmla="*/ 0 h 237"/>
                  <a:gd name="T26" fmla="*/ 73 w 509"/>
                  <a:gd name="T27" fmla="*/ 0 h 237"/>
                  <a:gd name="T28" fmla="*/ 78 w 509"/>
                  <a:gd name="T29" fmla="*/ 2 h 237"/>
                  <a:gd name="T30" fmla="*/ 80 w 509"/>
                  <a:gd name="T31" fmla="*/ 2 h 237"/>
                  <a:gd name="T32" fmla="*/ 82 w 509"/>
                  <a:gd name="T33" fmla="*/ 2 h 237"/>
                  <a:gd name="T34" fmla="*/ 85 w 509"/>
                  <a:gd name="T35" fmla="*/ 2 h 237"/>
                  <a:gd name="T36" fmla="*/ 75 w 509"/>
                  <a:gd name="T37" fmla="*/ 5 h 237"/>
                  <a:gd name="T38" fmla="*/ 70 w 509"/>
                  <a:gd name="T39" fmla="*/ 10 h 237"/>
                  <a:gd name="T40" fmla="*/ 70 w 509"/>
                  <a:gd name="T41" fmla="*/ 14 h 237"/>
                  <a:gd name="T42" fmla="*/ 73 w 509"/>
                  <a:gd name="T43" fmla="*/ 19 h 237"/>
                  <a:gd name="T44" fmla="*/ 75 w 509"/>
                  <a:gd name="T45" fmla="*/ 21 h 237"/>
                  <a:gd name="T46" fmla="*/ 87 w 509"/>
                  <a:gd name="T47" fmla="*/ 21 h 237"/>
                  <a:gd name="T48" fmla="*/ 92 w 509"/>
                  <a:gd name="T49" fmla="*/ 19 h 237"/>
                  <a:gd name="T50" fmla="*/ 94 w 509"/>
                  <a:gd name="T51" fmla="*/ 17 h 237"/>
                  <a:gd name="T52" fmla="*/ 94 w 509"/>
                  <a:gd name="T53" fmla="*/ 12 h 237"/>
                  <a:gd name="T54" fmla="*/ 96 w 509"/>
                  <a:gd name="T55" fmla="*/ 7 h 237"/>
                  <a:gd name="T56" fmla="*/ 99 w 509"/>
                  <a:gd name="T57" fmla="*/ 5 h 237"/>
                  <a:gd name="T58" fmla="*/ 127 w 509"/>
                  <a:gd name="T59" fmla="*/ 14 h 237"/>
                  <a:gd name="T60" fmla="*/ 108 w 509"/>
                  <a:gd name="T61" fmla="*/ 24 h 237"/>
                  <a:gd name="T62" fmla="*/ 92 w 509"/>
                  <a:gd name="T63" fmla="*/ 36 h 237"/>
                  <a:gd name="T64" fmla="*/ 73 w 509"/>
                  <a:gd name="T65" fmla="*/ 47 h 237"/>
                  <a:gd name="T66" fmla="*/ 56 w 509"/>
                  <a:gd name="T67" fmla="*/ 59 h 237"/>
                  <a:gd name="T68" fmla="*/ 0 w 509"/>
                  <a:gd name="T69" fmla="*/ 40 h 237"/>
                  <a:gd name="T70" fmla="*/ 9 w 509"/>
                  <a:gd name="T71" fmla="*/ 36 h 237"/>
                  <a:gd name="T72" fmla="*/ 16 w 509"/>
                  <a:gd name="T73" fmla="*/ 31 h 237"/>
                  <a:gd name="T74" fmla="*/ 26 w 509"/>
                  <a:gd name="T75" fmla="*/ 26 h 237"/>
                  <a:gd name="T76" fmla="*/ 35 w 509"/>
                  <a:gd name="T77" fmla="*/ 21 h 23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509" h="237">
                    <a:moveTo>
                      <a:pt x="141" y="86"/>
                    </a:moveTo>
                    <a:lnTo>
                      <a:pt x="141" y="96"/>
                    </a:lnTo>
                    <a:lnTo>
                      <a:pt x="112" y="114"/>
                    </a:lnTo>
                    <a:lnTo>
                      <a:pt x="94" y="143"/>
                    </a:lnTo>
                    <a:lnTo>
                      <a:pt x="103" y="170"/>
                    </a:lnTo>
                    <a:lnTo>
                      <a:pt x="131" y="180"/>
                    </a:lnTo>
                    <a:lnTo>
                      <a:pt x="178" y="180"/>
                    </a:lnTo>
                    <a:lnTo>
                      <a:pt x="197" y="161"/>
                    </a:lnTo>
                    <a:lnTo>
                      <a:pt x="207" y="133"/>
                    </a:lnTo>
                    <a:lnTo>
                      <a:pt x="197" y="114"/>
                    </a:lnTo>
                    <a:lnTo>
                      <a:pt x="197" y="104"/>
                    </a:lnTo>
                    <a:lnTo>
                      <a:pt x="235" y="49"/>
                    </a:lnTo>
                    <a:lnTo>
                      <a:pt x="272" y="0"/>
                    </a:lnTo>
                    <a:lnTo>
                      <a:pt x="292" y="0"/>
                    </a:lnTo>
                    <a:lnTo>
                      <a:pt x="311" y="10"/>
                    </a:lnTo>
                    <a:lnTo>
                      <a:pt x="320" y="10"/>
                    </a:lnTo>
                    <a:lnTo>
                      <a:pt x="329" y="10"/>
                    </a:lnTo>
                    <a:lnTo>
                      <a:pt x="339" y="10"/>
                    </a:lnTo>
                    <a:lnTo>
                      <a:pt x="301" y="20"/>
                    </a:lnTo>
                    <a:lnTo>
                      <a:pt x="282" y="39"/>
                    </a:lnTo>
                    <a:lnTo>
                      <a:pt x="282" y="57"/>
                    </a:lnTo>
                    <a:lnTo>
                      <a:pt x="292" y="76"/>
                    </a:lnTo>
                    <a:lnTo>
                      <a:pt x="301" y="86"/>
                    </a:lnTo>
                    <a:lnTo>
                      <a:pt x="348" y="86"/>
                    </a:lnTo>
                    <a:lnTo>
                      <a:pt x="367" y="76"/>
                    </a:lnTo>
                    <a:lnTo>
                      <a:pt x="376" y="67"/>
                    </a:lnTo>
                    <a:lnTo>
                      <a:pt x="376" y="49"/>
                    </a:lnTo>
                    <a:lnTo>
                      <a:pt x="386" y="29"/>
                    </a:lnTo>
                    <a:lnTo>
                      <a:pt x="395" y="20"/>
                    </a:lnTo>
                    <a:lnTo>
                      <a:pt x="509" y="57"/>
                    </a:lnTo>
                    <a:lnTo>
                      <a:pt x="433" y="96"/>
                    </a:lnTo>
                    <a:lnTo>
                      <a:pt x="367" y="143"/>
                    </a:lnTo>
                    <a:lnTo>
                      <a:pt x="292" y="190"/>
                    </a:lnTo>
                    <a:lnTo>
                      <a:pt x="225" y="237"/>
                    </a:lnTo>
                    <a:lnTo>
                      <a:pt x="0" y="161"/>
                    </a:lnTo>
                    <a:lnTo>
                      <a:pt x="37" y="143"/>
                    </a:lnTo>
                    <a:lnTo>
                      <a:pt x="65" y="123"/>
                    </a:lnTo>
                    <a:lnTo>
                      <a:pt x="103" y="104"/>
                    </a:lnTo>
                    <a:lnTo>
                      <a:pt x="141" y="86"/>
                    </a:lnTo>
                    <a:close/>
                  </a:path>
                </a:pathLst>
              </a:custGeom>
              <a:solidFill>
                <a:srgbClr val="BDE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Freeform 45">
                <a:extLst>
                  <a:ext uri="{FF2B5EF4-FFF2-40B4-BE49-F238E27FC236}">
                    <a16:creationId xmlns:a16="http://schemas.microsoft.com/office/drawing/2014/main" id="{BC57A0DE-BE5E-4254-A433-015C97A323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2" y="137"/>
                <a:ext cx="19" cy="14"/>
              </a:xfrm>
              <a:custGeom>
                <a:avLst/>
                <a:gdLst>
                  <a:gd name="T0" fmla="*/ 0 w 76"/>
                  <a:gd name="T1" fmla="*/ 5 h 57"/>
                  <a:gd name="T2" fmla="*/ 7 w 76"/>
                  <a:gd name="T3" fmla="*/ 2 h 57"/>
                  <a:gd name="T4" fmla="*/ 14 w 76"/>
                  <a:gd name="T5" fmla="*/ 0 h 57"/>
                  <a:gd name="T6" fmla="*/ 19 w 76"/>
                  <a:gd name="T7" fmla="*/ 10 h 57"/>
                  <a:gd name="T8" fmla="*/ 3 w 76"/>
                  <a:gd name="T9" fmla="*/ 14 h 57"/>
                  <a:gd name="T10" fmla="*/ 0 w 76"/>
                  <a:gd name="T11" fmla="*/ 5 h 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6" h="57">
                    <a:moveTo>
                      <a:pt x="0" y="20"/>
                    </a:moveTo>
                    <a:lnTo>
                      <a:pt x="29" y="10"/>
                    </a:lnTo>
                    <a:lnTo>
                      <a:pt x="57" y="0"/>
                    </a:lnTo>
                    <a:lnTo>
                      <a:pt x="76" y="39"/>
                    </a:lnTo>
                    <a:lnTo>
                      <a:pt x="10" y="57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91A4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Freeform 46">
                <a:extLst>
                  <a:ext uri="{FF2B5EF4-FFF2-40B4-BE49-F238E27FC236}">
                    <a16:creationId xmlns:a16="http://schemas.microsoft.com/office/drawing/2014/main" id="{2D14FA00-2A89-44C9-8773-0BCD1C083A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8" y="538"/>
                <a:ext cx="64" cy="247"/>
              </a:xfrm>
              <a:custGeom>
                <a:avLst/>
                <a:gdLst>
                  <a:gd name="T0" fmla="*/ 14 w 254"/>
                  <a:gd name="T1" fmla="*/ 0 h 990"/>
                  <a:gd name="T2" fmla="*/ 26 w 254"/>
                  <a:gd name="T3" fmla="*/ 0 h 990"/>
                  <a:gd name="T4" fmla="*/ 38 w 254"/>
                  <a:gd name="T5" fmla="*/ 2 h 990"/>
                  <a:gd name="T6" fmla="*/ 64 w 254"/>
                  <a:gd name="T7" fmla="*/ 9 h 990"/>
                  <a:gd name="T8" fmla="*/ 52 w 254"/>
                  <a:gd name="T9" fmla="*/ 75 h 990"/>
                  <a:gd name="T10" fmla="*/ 48 w 254"/>
                  <a:gd name="T11" fmla="*/ 108 h 990"/>
                  <a:gd name="T12" fmla="*/ 45 w 254"/>
                  <a:gd name="T13" fmla="*/ 139 h 990"/>
                  <a:gd name="T14" fmla="*/ 43 w 254"/>
                  <a:gd name="T15" fmla="*/ 193 h 990"/>
                  <a:gd name="T16" fmla="*/ 45 w 254"/>
                  <a:gd name="T17" fmla="*/ 221 h 990"/>
                  <a:gd name="T18" fmla="*/ 50 w 254"/>
                  <a:gd name="T19" fmla="*/ 247 h 990"/>
                  <a:gd name="T20" fmla="*/ 43 w 254"/>
                  <a:gd name="T21" fmla="*/ 240 h 990"/>
                  <a:gd name="T22" fmla="*/ 38 w 254"/>
                  <a:gd name="T23" fmla="*/ 238 h 990"/>
                  <a:gd name="T24" fmla="*/ 33 w 254"/>
                  <a:gd name="T25" fmla="*/ 238 h 990"/>
                  <a:gd name="T26" fmla="*/ 28 w 254"/>
                  <a:gd name="T27" fmla="*/ 242 h 990"/>
                  <a:gd name="T28" fmla="*/ 26 w 254"/>
                  <a:gd name="T29" fmla="*/ 245 h 990"/>
                  <a:gd name="T30" fmla="*/ 19 w 254"/>
                  <a:gd name="T31" fmla="*/ 245 h 990"/>
                  <a:gd name="T32" fmla="*/ 17 w 254"/>
                  <a:gd name="T33" fmla="*/ 242 h 990"/>
                  <a:gd name="T34" fmla="*/ 14 w 254"/>
                  <a:gd name="T35" fmla="*/ 238 h 990"/>
                  <a:gd name="T36" fmla="*/ 12 w 254"/>
                  <a:gd name="T37" fmla="*/ 233 h 990"/>
                  <a:gd name="T38" fmla="*/ 12 w 254"/>
                  <a:gd name="T39" fmla="*/ 226 h 990"/>
                  <a:gd name="T40" fmla="*/ 9 w 254"/>
                  <a:gd name="T41" fmla="*/ 219 h 990"/>
                  <a:gd name="T42" fmla="*/ 5 w 254"/>
                  <a:gd name="T43" fmla="*/ 198 h 990"/>
                  <a:gd name="T44" fmla="*/ 3 w 254"/>
                  <a:gd name="T45" fmla="*/ 176 h 990"/>
                  <a:gd name="T46" fmla="*/ 0 w 254"/>
                  <a:gd name="T47" fmla="*/ 132 h 990"/>
                  <a:gd name="T48" fmla="*/ 5 w 254"/>
                  <a:gd name="T49" fmla="*/ 45 h 990"/>
                  <a:gd name="T50" fmla="*/ 14 w 254"/>
                  <a:gd name="T51" fmla="*/ 0 h 99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54" h="990">
                    <a:moveTo>
                      <a:pt x="57" y="0"/>
                    </a:moveTo>
                    <a:lnTo>
                      <a:pt x="104" y="0"/>
                    </a:lnTo>
                    <a:lnTo>
                      <a:pt x="151" y="9"/>
                    </a:lnTo>
                    <a:lnTo>
                      <a:pt x="254" y="38"/>
                    </a:lnTo>
                    <a:lnTo>
                      <a:pt x="207" y="302"/>
                    </a:lnTo>
                    <a:lnTo>
                      <a:pt x="189" y="433"/>
                    </a:lnTo>
                    <a:lnTo>
                      <a:pt x="180" y="556"/>
                    </a:lnTo>
                    <a:lnTo>
                      <a:pt x="170" y="773"/>
                    </a:lnTo>
                    <a:lnTo>
                      <a:pt x="180" y="887"/>
                    </a:lnTo>
                    <a:lnTo>
                      <a:pt x="198" y="990"/>
                    </a:lnTo>
                    <a:lnTo>
                      <a:pt x="170" y="962"/>
                    </a:lnTo>
                    <a:lnTo>
                      <a:pt x="151" y="952"/>
                    </a:lnTo>
                    <a:lnTo>
                      <a:pt x="132" y="952"/>
                    </a:lnTo>
                    <a:lnTo>
                      <a:pt x="113" y="971"/>
                    </a:lnTo>
                    <a:lnTo>
                      <a:pt x="104" y="981"/>
                    </a:lnTo>
                    <a:lnTo>
                      <a:pt x="76" y="981"/>
                    </a:lnTo>
                    <a:lnTo>
                      <a:pt x="66" y="971"/>
                    </a:lnTo>
                    <a:lnTo>
                      <a:pt x="57" y="952"/>
                    </a:lnTo>
                    <a:lnTo>
                      <a:pt x="47" y="934"/>
                    </a:lnTo>
                    <a:lnTo>
                      <a:pt x="47" y="905"/>
                    </a:lnTo>
                    <a:lnTo>
                      <a:pt x="37" y="877"/>
                    </a:lnTo>
                    <a:lnTo>
                      <a:pt x="19" y="792"/>
                    </a:lnTo>
                    <a:lnTo>
                      <a:pt x="10" y="707"/>
                    </a:lnTo>
                    <a:lnTo>
                      <a:pt x="0" y="529"/>
                    </a:lnTo>
                    <a:lnTo>
                      <a:pt x="19" y="179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Freeform 47">
                <a:extLst>
                  <a:ext uri="{FF2B5EF4-FFF2-40B4-BE49-F238E27FC236}">
                    <a16:creationId xmlns:a16="http://schemas.microsoft.com/office/drawing/2014/main" id="{DDF432F9-2658-4A66-A223-FE9DD820DA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5" y="467"/>
                <a:ext cx="222" cy="78"/>
              </a:xfrm>
              <a:custGeom>
                <a:avLst/>
                <a:gdLst>
                  <a:gd name="T0" fmla="*/ 57 w 887"/>
                  <a:gd name="T1" fmla="*/ 38 h 311"/>
                  <a:gd name="T2" fmla="*/ 113 w 887"/>
                  <a:gd name="T3" fmla="*/ 19 h 311"/>
                  <a:gd name="T4" fmla="*/ 172 w 887"/>
                  <a:gd name="T5" fmla="*/ 0 h 311"/>
                  <a:gd name="T6" fmla="*/ 198 w 887"/>
                  <a:gd name="T7" fmla="*/ 5 h 311"/>
                  <a:gd name="T8" fmla="*/ 210 w 887"/>
                  <a:gd name="T9" fmla="*/ 9 h 311"/>
                  <a:gd name="T10" fmla="*/ 222 w 887"/>
                  <a:gd name="T11" fmla="*/ 12 h 311"/>
                  <a:gd name="T12" fmla="*/ 179 w 887"/>
                  <a:gd name="T13" fmla="*/ 28 h 311"/>
                  <a:gd name="T14" fmla="*/ 139 w 887"/>
                  <a:gd name="T15" fmla="*/ 47 h 311"/>
                  <a:gd name="T16" fmla="*/ 99 w 887"/>
                  <a:gd name="T17" fmla="*/ 64 h 311"/>
                  <a:gd name="T18" fmla="*/ 57 w 887"/>
                  <a:gd name="T19" fmla="*/ 78 h 311"/>
                  <a:gd name="T20" fmla="*/ 43 w 887"/>
                  <a:gd name="T21" fmla="*/ 73 h 311"/>
                  <a:gd name="T22" fmla="*/ 29 w 887"/>
                  <a:gd name="T23" fmla="*/ 69 h 311"/>
                  <a:gd name="T24" fmla="*/ 0 w 887"/>
                  <a:gd name="T25" fmla="*/ 64 h 311"/>
                  <a:gd name="T26" fmla="*/ 12 w 887"/>
                  <a:gd name="T27" fmla="*/ 54 h 311"/>
                  <a:gd name="T28" fmla="*/ 26 w 887"/>
                  <a:gd name="T29" fmla="*/ 47 h 311"/>
                  <a:gd name="T30" fmla="*/ 57 w 887"/>
                  <a:gd name="T31" fmla="*/ 38 h 31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887" h="311">
                    <a:moveTo>
                      <a:pt x="227" y="151"/>
                    </a:moveTo>
                    <a:lnTo>
                      <a:pt x="453" y="76"/>
                    </a:lnTo>
                    <a:lnTo>
                      <a:pt x="689" y="0"/>
                    </a:lnTo>
                    <a:lnTo>
                      <a:pt x="793" y="19"/>
                    </a:lnTo>
                    <a:lnTo>
                      <a:pt x="840" y="37"/>
                    </a:lnTo>
                    <a:lnTo>
                      <a:pt x="887" y="47"/>
                    </a:lnTo>
                    <a:lnTo>
                      <a:pt x="717" y="113"/>
                    </a:lnTo>
                    <a:lnTo>
                      <a:pt x="556" y="188"/>
                    </a:lnTo>
                    <a:lnTo>
                      <a:pt x="396" y="254"/>
                    </a:lnTo>
                    <a:lnTo>
                      <a:pt x="227" y="311"/>
                    </a:lnTo>
                    <a:lnTo>
                      <a:pt x="170" y="292"/>
                    </a:lnTo>
                    <a:lnTo>
                      <a:pt x="114" y="274"/>
                    </a:lnTo>
                    <a:lnTo>
                      <a:pt x="0" y="254"/>
                    </a:lnTo>
                    <a:lnTo>
                      <a:pt x="47" y="217"/>
                    </a:lnTo>
                    <a:lnTo>
                      <a:pt x="104" y="188"/>
                    </a:lnTo>
                    <a:lnTo>
                      <a:pt x="227" y="151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Freeform 48">
                <a:extLst>
                  <a:ext uri="{FF2B5EF4-FFF2-40B4-BE49-F238E27FC236}">
                    <a16:creationId xmlns:a16="http://schemas.microsoft.com/office/drawing/2014/main" id="{00424721-84BA-4C9D-933B-A822FCC69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8" y="733"/>
                <a:ext cx="488" cy="318"/>
              </a:xfrm>
              <a:custGeom>
                <a:avLst/>
                <a:gdLst>
                  <a:gd name="T0" fmla="*/ 12 w 1951"/>
                  <a:gd name="T1" fmla="*/ 276 h 1272"/>
                  <a:gd name="T2" fmla="*/ 19 w 1951"/>
                  <a:gd name="T3" fmla="*/ 276 h 1272"/>
                  <a:gd name="T4" fmla="*/ 24 w 1951"/>
                  <a:gd name="T5" fmla="*/ 274 h 1272"/>
                  <a:gd name="T6" fmla="*/ 28 w 1951"/>
                  <a:gd name="T7" fmla="*/ 269 h 1272"/>
                  <a:gd name="T8" fmla="*/ 33 w 1951"/>
                  <a:gd name="T9" fmla="*/ 269 h 1272"/>
                  <a:gd name="T10" fmla="*/ 73 w 1951"/>
                  <a:gd name="T11" fmla="*/ 245 h 1272"/>
                  <a:gd name="T12" fmla="*/ 111 w 1951"/>
                  <a:gd name="T13" fmla="*/ 222 h 1272"/>
                  <a:gd name="T14" fmla="*/ 151 w 1951"/>
                  <a:gd name="T15" fmla="*/ 200 h 1272"/>
                  <a:gd name="T16" fmla="*/ 189 w 1951"/>
                  <a:gd name="T17" fmla="*/ 174 h 1272"/>
                  <a:gd name="T18" fmla="*/ 219 w 1951"/>
                  <a:gd name="T19" fmla="*/ 156 h 1272"/>
                  <a:gd name="T20" fmla="*/ 250 w 1951"/>
                  <a:gd name="T21" fmla="*/ 142 h 1272"/>
                  <a:gd name="T22" fmla="*/ 278 w 1951"/>
                  <a:gd name="T23" fmla="*/ 125 h 1272"/>
                  <a:gd name="T24" fmla="*/ 306 w 1951"/>
                  <a:gd name="T25" fmla="*/ 106 h 1272"/>
                  <a:gd name="T26" fmla="*/ 351 w 1951"/>
                  <a:gd name="T27" fmla="*/ 82 h 1272"/>
                  <a:gd name="T28" fmla="*/ 396 w 1951"/>
                  <a:gd name="T29" fmla="*/ 57 h 1272"/>
                  <a:gd name="T30" fmla="*/ 479 w 1951"/>
                  <a:gd name="T31" fmla="*/ 7 h 1272"/>
                  <a:gd name="T32" fmla="*/ 483 w 1951"/>
                  <a:gd name="T33" fmla="*/ 5 h 1272"/>
                  <a:gd name="T34" fmla="*/ 488 w 1951"/>
                  <a:gd name="T35" fmla="*/ 0 h 1272"/>
                  <a:gd name="T36" fmla="*/ 481 w 1951"/>
                  <a:gd name="T37" fmla="*/ 31 h 1272"/>
                  <a:gd name="T38" fmla="*/ 479 w 1951"/>
                  <a:gd name="T39" fmla="*/ 40 h 1272"/>
                  <a:gd name="T40" fmla="*/ 474 w 1951"/>
                  <a:gd name="T41" fmla="*/ 45 h 1272"/>
                  <a:gd name="T42" fmla="*/ 467 w 1951"/>
                  <a:gd name="T43" fmla="*/ 50 h 1272"/>
                  <a:gd name="T44" fmla="*/ 460 w 1951"/>
                  <a:gd name="T45" fmla="*/ 52 h 1272"/>
                  <a:gd name="T46" fmla="*/ 401 w 1951"/>
                  <a:gd name="T47" fmla="*/ 90 h 1272"/>
                  <a:gd name="T48" fmla="*/ 337 w 1951"/>
                  <a:gd name="T49" fmla="*/ 123 h 1272"/>
                  <a:gd name="T50" fmla="*/ 266 w 1951"/>
                  <a:gd name="T51" fmla="*/ 165 h 1272"/>
                  <a:gd name="T52" fmla="*/ 193 w 1951"/>
                  <a:gd name="T53" fmla="*/ 210 h 1272"/>
                  <a:gd name="T54" fmla="*/ 47 w 1951"/>
                  <a:gd name="T55" fmla="*/ 292 h 1272"/>
                  <a:gd name="T56" fmla="*/ 24 w 1951"/>
                  <a:gd name="T57" fmla="*/ 306 h 1272"/>
                  <a:gd name="T58" fmla="*/ 0 w 1951"/>
                  <a:gd name="T59" fmla="*/ 318 h 1272"/>
                  <a:gd name="T60" fmla="*/ 0 w 1951"/>
                  <a:gd name="T61" fmla="*/ 306 h 1272"/>
                  <a:gd name="T62" fmla="*/ 0 w 1951"/>
                  <a:gd name="T63" fmla="*/ 295 h 1272"/>
                  <a:gd name="T64" fmla="*/ 0 w 1951"/>
                  <a:gd name="T65" fmla="*/ 287 h 1272"/>
                  <a:gd name="T66" fmla="*/ 2 w 1951"/>
                  <a:gd name="T67" fmla="*/ 283 h 1272"/>
                  <a:gd name="T68" fmla="*/ 7 w 1951"/>
                  <a:gd name="T69" fmla="*/ 278 h 1272"/>
                  <a:gd name="T70" fmla="*/ 12 w 1951"/>
                  <a:gd name="T71" fmla="*/ 276 h 127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951" h="1272">
                    <a:moveTo>
                      <a:pt x="47" y="1102"/>
                    </a:moveTo>
                    <a:lnTo>
                      <a:pt x="74" y="1102"/>
                    </a:lnTo>
                    <a:lnTo>
                      <a:pt x="94" y="1094"/>
                    </a:lnTo>
                    <a:lnTo>
                      <a:pt x="112" y="1075"/>
                    </a:lnTo>
                    <a:lnTo>
                      <a:pt x="131" y="1075"/>
                    </a:lnTo>
                    <a:lnTo>
                      <a:pt x="292" y="981"/>
                    </a:lnTo>
                    <a:lnTo>
                      <a:pt x="442" y="886"/>
                    </a:lnTo>
                    <a:lnTo>
                      <a:pt x="603" y="801"/>
                    </a:lnTo>
                    <a:lnTo>
                      <a:pt x="754" y="697"/>
                    </a:lnTo>
                    <a:lnTo>
                      <a:pt x="877" y="622"/>
                    </a:lnTo>
                    <a:lnTo>
                      <a:pt x="998" y="566"/>
                    </a:lnTo>
                    <a:lnTo>
                      <a:pt x="1112" y="499"/>
                    </a:lnTo>
                    <a:lnTo>
                      <a:pt x="1225" y="423"/>
                    </a:lnTo>
                    <a:lnTo>
                      <a:pt x="1405" y="329"/>
                    </a:lnTo>
                    <a:lnTo>
                      <a:pt x="1583" y="226"/>
                    </a:lnTo>
                    <a:lnTo>
                      <a:pt x="1914" y="28"/>
                    </a:lnTo>
                    <a:lnTo>
                      <a:pt x="1932" y="18"/>
                    </a:lnTo>
                    <a:lnTo>
                      <a:pt x="1951" y="0"/>
                    </a:lnTo>
                    <a:lnTo>
                      <a:pt x="1924" y="122"/>
                    </a:lnTo>
                    <a:lnTo>
                      <a:pt x="1914" y="160"/>
                    </a:lnTo>
                    <a:lnTo>
                      <a:pt x="1895" y="179"/>
                    </a:lnTo>
                    <a:lnTo>
                      <a:pt x="1867" y="198"/>
                    </a:lnTo>
                    <a:lnTo>
                      <a:pt x="1838" y="207"/>
                    </a:lnTo>
                    <a:lnTo>
                      <a:pt x="1603" y="358"/>
                    </a:lnTo>
                    <a:lnTo>
                      <a:pt x="1348" y="490"/>
                    </a:lnTo>
                    <a:lnTo>
                      <a:pt x="1065" y="660"/>
                    </a:lnTo>
                    <a:lnTo>
                      <a:pt x="773" y="838"/>
                    </a:lnTo>
                    <a:lnTo>
                      <a:pt x="188" y="1169"/>
                    </a:lnTo>
                    <a:lnTo>
                      <a:pt x="94" y="1225"/>
                    </a:lnTo>
                    <a:lnTo>
                      <a:pt x="0" y="1272"/>
                    </a:lnTo>
                    <a:lnTo>
                      <a:pt x="0" y="1225"/>
                    </a:lnTo>
                    <a:lnTo>
                      <a:pt x="0" y="1178"/>
                    </a:lnTo>
                    <a:lnTo>
                      <a:pt x="0" y="1149"/>
                    </a:lnTo>
                    <a:lnTo>
                      <a:pt x="8" y="1131"/>
                    </a:lnTo>
                    <a:lnTo>
                      <a:pt x="27" y="1112"/>
                    </a:lnTo>
                    <a:lnTo>
                      <a:pt x="47" y="1102"/>
                    </a:lnTo>
                    <a:close/>
                  </a:path>
                </a:pathLst>
              </a:custGeom>
              <a:solidFill>
                <a:srgbClr val="AB5F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Freeform 49">
                <a:extLst>
                  <a:ext uri="{FF2B5EF4-FFF2-40B4-BE49-F238E27FC236}">
                    <a16:creationId xmlns:a16="http://schemas.microsoft.com/office/drawing/2014/main" id="{0B771ADE-CA5E-483E-85E5-361BD11F02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0" y="867"/>
                <a:ext cx="14" cy="10"/>
              </a:xfrm>
              <a:custGeom>
                <a:avLst/>
                <a:gdLst>
                  <a:gd name="T0" fmla="*/ 10 w 56"/>
                  <a:gd name="T1" fmla="*/ 0 h 38"/>
                  <a:gd name="T2" fmla="*/ 10 w 56"/>
                  <a:gd name="T3" fmla="*/ 5 h 38"/>
                  <a:gd name="T4" fmla="*/ 12 w 56"/>
                  <a:gd name="T5" fmla="*/ 5 h 38"/>
                  <a:gd name="T6" fmla="*/ 14 w 56"/>
                  <a:gd name="T7" fmla="*/ 8 h 38"/>
                  <a:gd name="T8" fmla="*/ 12 w 56"/>
                  <a:gd name="T9" fmla="*/ 10 h 38"/>
                  <a:gd name="T10" fmla="*/ 0 w 56"/>
                  <a:gd name="T11" fmla="*/ 8 h 38"/>
                  <a:gd name="T12" fmla="*/ 2 w 56"/>
                  <a:gd name="T13" fmla="*/ 5 h 38"/>
                  <a:gd name="T14" fmla="*/ 5 w 56"/>
                  <a:gd name="T15" fmla="*/ 2 h 38"/>
                  <a:gd name="T16" fmla="*/ 10 w 56"/>
                  <a:gd name="T17" fmla="*/ 0 h 3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6" h="38">
                    <a:moveTo>
                      <a:pt x="38" y="0"/>
                    </a:moveTo>
                    <a:lnTo>
                      <a:pt x="38" y="19"/>
                    </a:lnTo>
                    <a:lnTo>
                      <a:pt x="47" y="19"/>
                    </a:lnTo>
                    <a:lnTo>
                      <a:pt x="56" y="29"/>
                    </a:lnTo>
                    <a:lnTo>
                      <a:pt x="47" y="38"/>
                    </a:lnTo>
                    <a:lnTo>
                      <a:pt x="0" y="29"/>
                    </a:lnTo>
                    <a:lnTo>
                      <a:pt x="9" y="19"/>
                    </a:lnTo>
                    <a:lnTo>
                      <a:pt x="19" y="9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CCE7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Freeform 50">
                <a:extLst>
                  <a:ext uri="{FF2B5EF4-FFF2-40B4-BE49-F238E27FC236}">
                    <a16:creationId xmlns:a16="http://schemas.microsoft.com/office/drawing/2014/main" id="{F5B5882E-A2A7-40EE-943D-7C27C30E1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0" y="783"/>
                <a:ext cx="59" cy="77"/>
              </a:xfrm>
              <a:custGeom>
                <a:avLst/>
                <a:gdLst>
                  <a:gd name="T0" fmla="*/ 52 w 235"/>
                  <a:gd name="T1" fmla="*/ 2 h 311"/>
                  <a:gd name="T2" fmla="*/ 57 w 235"/>
                  <a:gd name="T3" fmla="*/ 0 h 311"/>
                  <a:gd name="T4" fmla="*/ 59 w 235"/>
                  <a:gd name="T5" fmla="*/ 2 h 311"/>
                  <a:gd name="T6" fmla="*/ 50 w 235"/>
                  <a:gd name="T7" fmla="*/ 16 h 311"/>
                  <a:gd name="T8" fmla="*/ 45 w 235"/>
                  <a:gd name="T9" fmla="*/ 23 h 311"/>
                  <a:gd name="T10" fmla="*/ 38 w 235"/>
                  <a:gd name="T11" fmla="*/ 30 h 311"/>
                  <a:gd name="T12" fmla="*/ 21 w 235"/>
                  <a:gd name="T13" fmla="*/ 54 h 311"/>
                  <a:gd name="T14" fmla="*/ 14 w 235"/>
                  <a:gd name="T15" fmla="*/ 65 h 311"/>
                  <a:gd name="T16" fmla="*/ 2 w 235"/>
                  <a:gd name="T17" fmla="*/ 77 h 311"/>
                  <a:gd name="T18" fmla="*/ 0 w 235"/>
                  <a:gd name="T19" fmla="*/ 75 h 311"/>
                  <a:gd name="T20" fmla="*/ 0 w 235"/>
                  <a:gd name="T21" fmla="*/ 72 h 311"/>
                  <a:gd name="T22" fmla="*/ 2 w 235"/>
                  <a:gd name="T23" fmla="*/ 68 h 311"/>
                  <a:gd name="T24" fmla="*/ 7 w 235"/>
                  <a:gd name="T25" fmla="*/ 63 h 311"/>
                  <a:gd name="T26" fmla="*/ 9 w 235"/>
                  <a:gd name="T27" fmla="*/ 58 h 311"/>
                  <a:gd name="T28" fmla="*/ 28 w 235"/>
                  <a:gd name="T29" fmla="*/ 32 h 311"/>
                  <a:gd name="T30" fmla="*/ 38 w 235"/>
                  <a:gd name="T31" fmla="*/ 21 h 311"/>
                  <a:gd name="T32" fmla="*/ 47 w 235"/>
                  <a:gd name="T33" fmla="*/ 9 h 311"/>
                  <a:gd name="T34" fmla="*/ 50 w 235"/>
                  <a:gd name="T35" fmla="*/ 4 h 311"/>
                  <a:gd name="T36" fmla="*/ 52 w 235"/>
                  <a:gd name="T37" fmla="*/ 2 h 3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35" h="311">
                    <a:moveTo>
                      <a:pt x="207" y="9"/>
                    </a:moveTo>
                    <a:lnTo>
                      <a:pt x="226" y="0"/>
                    </a:lnTo>
                    <a:lnTo>
                      <a:pt x="235" y="9"/>
                    </a:lnTo>
                    <a:lnTo>
                      <a:pt x="198" y="66"/>
                    </a:lnTo>
                    <a:lnTo>
                      <a:pt x="179" y="94"/>
                    </a:lnTo>
                    <a:lnTo>
                      <a:pt x="151" y="122"/>
                    </a:lnTo>
                    <a:lnTo>
                      <a:pt x="85" y="217"/>
                    </a:lnTo>
                    <a:lnTo>
                      <a:pt x="56" y="264"/>
                    </a:lnTo>
                    <a:lnTo>
                      <a:pt x="9" y="311"/>
                    </a:lnTo>
                    <a:lnTo>
                      <a:pt x="0" y="301"/>
                    </a:lnTo>
                    <a:lnTo>
                      <a:pt x="0" y="292"/>
                    </a:lnTo>
                    <a:lnTo>
                      <a:pt x="9" y="274"/>
                    </a:lnTo>
                    <a:lnTo>
                      <a:pt x="28" y="254"/>
                    </a:lnTo>
                    <a:lnTo>
                      <a:pt x="37" y="235"/>
                    </a:lnTo>
                    <a:lnTo>
                      <a:pt x="112" y="131"/>
                    </a:lnTo>
                    <a:lnTo>
                      <a:pt x="151" y="84"/>
                    </a:lnTo>
                    <a:lnTo>
                      <a:pt x="188" y="37"/>
                    </a:lnTo>
                    <a:lnTo>
                      <a:pt x="198" y="18"/>
                    </a:lnTo>
                    <a:lnTo>
                      <a:pt x="207" y="9"/>
                    </a:lnTo>
                    <a:close/>
                  </a:path>
                </a:pathLst>
              </a:custGeom>
              <a:solidFill>
                <a:srgbClr val="7686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Freeform 51">
                <a:extLst>
                  <a:ext uri="{FF2B5EF4-FFF2-40B4-BE49-F238E27FC236}">
                    <a16:creationId xmlns:a16="http://schemas.microsoft.com/office/drawing/2014/main" id="{3ECA3918-E3FD-49EC-80BB-9237D46EA8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6" y="858"/>
                <a:ext cx="76" cy="52"/>
              </a:xfrm>
              <a:custGeom>
                <a:avLst/>
                <a:gdLst>
                  <a:gd name="T0" fmla="*/ 64 w 303"/>
                  <a:gd name="T1" fmla="*/ 7 h 208"/>
                  <a:gd name="T2" fmla="*/ 69 w 303"/>
                  <a:gd name="T3" fmla="*/ 3 h 208"/>
                  <a:gd name="T4" fmla="*/ 71 w 303"/>
                  <a:gd name="T5" fmla="*/ 0 h 208"/>
                  <a:gd name="T6" fmla="*/ 76 w 303"/>
                  <a:gd name="T7" fmla="*/ 0 h 208"/>
                  <a:gd name="T8" fmla="*/ 76 w 303"/>
                  <a:gd name="T9" fmla="*/ 5 h 208"/>
                  <a:gd name="T10" fmla="*/ 40 w 303"/>
                  <a:gd name="T11" fmla="*/ 29 h 208"/>
                  <a:gd name="T12" fmla="*/ 7 w 303"/>
                  <a:gd name="T13" fmla="*/ 52 h 208"/>
                  <a:gd name="T14" fmla="*/ 5 w 303"/>
                  <a:gd name="T15" fmla="*/ 52 h 208"/>
                  <a:gd name="T16" fmla="*/ 3 w 303"/>
                  <a:gd name="T17" fmla="*/ 52 h 208"/>
                  <a:gd name="T18" fmla="*/ 0 w 303"/>
                  <a:gd name="T19" fmla="*/ 47 h 208"/>
                  <a:gd name="T20" fmla="*/ 31 w 303"/>
                  <a:gd name="T21" fmla="*/ 26 h 208"/>
                  <a:gd name="T22" fmla="*/ 64 w 303"/>
                  <a:gd name="T23" fmla="*/ 7 h 20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03" h="208">
                    <a:moveTo>
                      <a:pt x="255" y="28"/>
                    </a:moveTo>
                    <a:lnTo>
                      <a:pt x="274" y="10"/>
                    </a:lnTo>
                    <a:lnTo>
                      <a:pt x="284" y="0"/>
                    </a:lnTo>
                    <a:lnTo>
                      <a:pt x="303" y="0"/>
                    </a:lnTo>
                    <a:lnTo>
                      <a:pt x="303" y="20"/>
                    </a:lnTo>
                    <a:lnTo>
                      <a:pt x="161" y="114"/>
                    </a:lnTo>
                    <a:lnTo>
                      <a:pt x="29" y="208"/>
                    </a:lnTo>
                    <a:lnTo>
                      <a:pt x="20" y="208"/>
                    </a:lnTo>
                    <a:lnTo>
                      <a:pt x="10" y="208"/>
                    </a:lnTo>
                    <a:lnTo>
                      <a:pt x="0" y="189"/>
                    </a:lnTo>
                    <a:lnTo>
                      <a:pt x="123" y="104"/>
                    </a:lnTo>
                    <a:lnTo>
                      <a:pt x="255" y="28"/>
                    </a:lnTo>
                    <a:close/>
                  </a:path>
                </a:pathLst>
              </a:custGeom>
              <a:solidFill>
                <a:srgbClr val="8AA8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Freeform 52">
                <a:extLst>
                  <a:ext uri="{FF2B5EF4-FFF2-40B4-BE49-F238E27FC236}">
                    <a16:creationId xmlns:a16="http://schemas.microsoft.com/office/drawing/2014/main" id="{2CA936FC-532B-4C28-A445-A1C653F0E2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3" y="799"/>
                <a:ext cx="35" cy="36"/>
              </a:xfrm>
              <a:custGeom>
                <a:avLst/>
                <a:gdLst>
                  <a:gd name="T0" fmla="*/ 23 w 141"/>
                  <a:gd name="T1" fmla="*/ 2 h 141"/>
                  <a:gd name="T2" fmla="*/ 31 w 141"/>
                  <a:gd name="T3" fmla="*/ 0 h 141"/>
                  <a:gd name="T4" fmla="*/ 33 w 141"/>
                  <a:gd name="T5" fmla="*/ 0 h 141"/>
                  <a:gd name="T6" fmla="*/ 35 w 141"/>
                  <a:gd name="T7" fmla="*/ 2 h 141"/>
                  <a:gd name="T8" fmla="*/ 21 w 141"/>
                  <a:gd name="T9" fmla="*/ 19 h 141"/>
                  <a:gd name="T10" fmla="*/ 7 w 141"/>
                  <a:gd name="T11" fmla="*/ 36 h 141"/>
                  <a:gd name="T12" fmla="*/ 5 w 141"/>
                  <a:gd name="T13" fmla="*/ 34 h 141"/>
                  <a:gd name="T14" fmla="*/ 0 w 141"/>
                  <a:gd name="T15" fmla="*/ 34 h 141"/>
                  <a:gd name="T16" fmla="*/ 12 w 141"/>
                  <a:gd name="T17" fmla="*/ 17 h 141"/>
                  <a:gd name="T18" fmla="*/ 23 w 141"/>
                  <a:gd name="T19" fmla="*/ 2 h 1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1" h="141">
                    <a:moveTo>
                      <a:pt x="94" y="9"/>
                    </a:moveTo>
                    <a:lnTo>
                      <a:pt x="123" y="0"/>
                    </a:lnTo>
                    <a:lnTo>
                      <a:pt x="132" y="0"/>
                    </a:lnTo>
                    <a:lnTo>
                      <a:pt x="141" y="9"/>
                    </a:lnTo>
                    <a:lnTo>
                      <a:pt x="84" y="75"/>
                    </a:lnTo>
                    <a:lnTo>
                      <a:pt x="28" y="141"/>
                    </a:lnTo>
                    <a:lnTo>
                      <a:pt x="19" y="132"/>
                    </a:lnTo>
                    <a:lnTo>
                      <a:pt x="0" y="132"/>
                    </a:lnTo>
                    <a:lnTo>
                      <a:pt x="47" y="65"/>
                    </a:lnTo>
                    <a:lnTo>
                      <a:pt x="94" y="9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Freeform 53">
                <a:extLst>
                  <a:ext uri="{FF2B5EF4-FFF2-40B4-BE49-F238E27FC236}">
                    <a16:creationId xmlns:a16="http://schemas.microsoft.com/office/drawing/2014/main" id="{DEDF71E8-20DA-46E3-809A-81E1CE1807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0" y="566"/>
                <a:ext cx="201" cy="224"/>
              </a:xfrm>
              <a:custGeom>
                <a:avLst/>
                <a:gdLst>
                  <a:gd name="T0" fmla="*/ 17 w 802"/>
                  <a:gd name="T1" fmla="*/ 0 h 896"/>
                  <a:gd name="T2" fmla="*/ 90 w 802"/>
                  <a:gd name="T3" fmla="*/ 24 h 896"/>
                  <a:gd name="T4" fmla="*/ 128 w 802"/>
                  <a:gd name="T5" fmla="*/ 36 h 896"/>
                  <a:gd name="T6" fmla="*/ 163 w 802"/>
                  <a:gd name="T7" fmla="*/ 47 h 896"/>
                  <a:gd name="T8" fmla="*/ 173 w 802"/>
                  <a:gd name="T9" fmla="*/ 52 h 896"/>
                  <a:gd name="T10" fmla="*/ 182 w 802"/>
                  <a:gd name="T11" fmla="*/ 54 h 896"/>
                  <a:gd name="T12" fmla="*/ 191 w 802"/>
                  <a:gd name="T13" fmla="*/ 57 h 896"/>
                  <a:gd name="T14" fmla="*/ 201 w 802"/>
                  <a:gd name="T15" fmla="*/ 62 h 896"/>
                  <a:gd name="T16" fmla="*/ 194 w 802"/>
                  <a:gd name="T17" fmla="*/ 102 h 896"/>
                  <a:gd name="T18" fmla="*/ 182 w 802"/>
                  <a:gd name="T19" fmla="*/ 139 h 896"/>
                  <a:gd name="T20" fmla="*/ 170 w 802"/>
                  <a:gd name="T21" fmla="*/ 179 h 896"/>
                  <a:gd name="T22" fmla="*/ 161 w 802"/>
                  <a:gd name="T23" fmla="*/ 219 h 896"/>
                  <a:gd name="T24" fmla="*/ 139 w 802"/>
                  <a:gd name="T25" fmla="*/ 222 h 896"/>
                  <a:gd name="T26" fmla="*/ 121 w 802"/>
                  <a:gd name="T27" fmla="*/ 224 h 896"/>
                  <a:gd name="T28" fmla="*/ 78 w 802"/>
                  <a:gd name="T29" fmla="*/ 222 h 896"/>
                  <a:gd name="T30" fmla="*/ 57 w 802"/>
                  <a:gd name="T31" fmla="*/ 219 h 896"/>
                  <a:gd name="T32" fmla="*/ 36 w 802"/>
                  <a:gd name="T33" fmla="*/ 217 h 896"/>
                  <a:gd name="T34" fmla="*/ 36 w 802"/>
                  <a:gd name="T35" fmla="*/ 212 h 896"/>
                  <a:gd name="T36" fmla="*/ 33 w 802"/>
                  <a:gd name="T37" fmla="*/ 210 h 896"/>
                  <a:gd name="T38" fmla="*/ 26 w 802"/>
                  <a:gd name="T39" fmla="*/ 205 h 896"/>
                  <a:gd name="T40" fmla="*/ 22 w 802"/>
                  <a:gd name="T41" fmla="*/ 208 h 896"/>
                  <a:gd name="T42" fmla="*/ 17 w 802"/>
                  <a:gd name="T43" fmla="*/ 212 h 896"/>
                  <a:gd name="T44" fmla="*/ 12 w 802"/>
                  <a:gd name="T45" fmla="*/ 217 h 896"/>
                  <a:gd name="T46" fmla="*/ 10 w 802"/>
                  <a:gd name="T47" fmla="*/ 217 h 896"/>
                  <a:gd name="T48" fmla="*/ 5 w 802"/>
                  <a:gd name="T49" fmla="*/ 217 h 896"/>
                  <a:gd name="T50" fmla="*/ 3 w 802"/>
                  <a:gd name="T51" fmla="*/ 208 h 896"/>
                  <a:gd name="T52" fmla="*/ 0 w 802"/>
                  <a:gd name="T53" fmla="*/ 201 h 896"/>
                  <a:gd name="T54" fmla="*/ 3 w 802"/>
                  <a:gd name="T55" fmla="*/ 191 h 896"/>
                  <a:gd name="T56" fmla="*/ 0 w 802"/>
                  <a:gd name="T57" fmla="*/ 184 h 896"/>
                  <a:gd name="T58" fmla="*/ 0 w 802"/>
                  <a:gd name="T59" fmla="*/ 139 h 896"/>
                  <a:gd name="T60" fmla="*/ 0 w 802"/>
                  <a:gd name="T61" fmla="*/ 92 h 896"/>
                  <a:gd name="T62" fmla="*/ 5 w 802"/>
                  <a:gd name="T63" fmla="*/ 45 h 896"/>
                  <a:gd name="T64" fmla="*/ 10 w 802"/>
                  <a:gd name="T65" fmla="*/ 21 h 896"/>
                  <a:gd name="T66" fmla="*/ 17 w 802"/>
                  <a:gd name="T67" fmla="*/ 0 h 89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802" h="896">
                    <a:moveTo>
                      <a:pt x="67" y="0"/>
                    </a:moveTo>
                    <a:lnTo>
                      <a:pt x="359" y="95"/>
                    </a:lnTo>
                    <a:lnTo>
                      <a:pt x="509" y="142"/>
                    </a:lnTo>
                    <a:lnTo>
                      <a:pt x="652" y="189"/>
                    </a:lnTo>
                    <a:lnTo>
                      <a:pt x="689" y="207"/>
                    </a:lnTo>
                    <a:lnTo>
                      <a:pt x="727" y="217"/>
                    </a:lnTo>
                    <a:lnTo>
                      <a:pt x="764" y="226"/>
                    </a:lnTo>
                    <a:lnTo>
                      <a:pt x="802" y="246"/>
                    </a:lnTo>
                    <a:lnTo>
                      <a:pt x="774" y="406"/>
                    </a:lnTo>
                    <a:lnTo>
                      <a:pt x="727" y="557"/>
                    </a:lnTo>
                    <a:lnTo>
                      <a:pt x="679" y="717"/>
                    </a:lnTo>
                    <a:lnTo>
                      <a:pt x="642" y="877"/>
                    </a:lnTo>
                    <a:lnTo>
                      <a:pt x="556" y="886"/>
                    </a:lnTo>
                    <a:lnTo>
                      <a:pt x="482" y="896"/>
                    </a:lnTo>
                    <a:lnTo>
                      <a:pt x="312" y="886"/>
                    </a:lnTo>
                    <a:lnTo>
                      <a:pt x="227" y="877"/>
                    </a:lnTo>
                    <a:lnTo>
                      <a:pt x="142" y="868"/>
                    </a:lnTo>
                    <a:lnTo>
                      <a:pt x="142" y="849"/>
                    </a:lnTo>
                    <a:lnTo>
                      <a:pt x="133" y="839"/>
                    </a:lnTo>
                    <a:lnTo>
                      <a:pt x="104" y="821"/>
                    </a:lnTo>
                    <a:lnTo>
                      <a:pt x="86" y="830"/>
                    </a:lnTo>
                    <a:lnTo>
                      <a:pt x="67" y="849"/>
                    </a:lnTo>
                    <a:lnTo>
                      <a:pt x="47" y="868"/>
                    </a:lnTo>
                    <a:lnTo>
                      <a:pt x="38" y="868"/>
                    </a:lnTo>
                    <a:lnTo>
                      <a:pt x="20" y="868"/>
                    </a:lnTo>
                    <a:lnTo>
                      <a:pt x="10" y="830"/>
                    </a:lnTo>
                    <a:lnTo>
                      <a:pt x="0" y="802"/>
                    </a:lnTo>
                    <a:lnTo>
                      <a:pt x="10" y="764"/>
                    </a:lnTo>
                    <a:lnTo>
                      <a:pt x="0" y="735"/>
                    </a:lnTo>
                    <a:lnTo>
                      <a:pt x="0" y="557"/>
                    </a:lnTo>
                    <a:lnTo>
                      <a:pt x="0" y="367"/>
                    </a:lnTo>
                    <a:lnTo>
                      <a:pt x="20" y="179"/>
                    </a:lnTo>
                    <a:lnTo>
                      <a:pt x="38" y="85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Freeform 54">
                <a:extLst>
                  <a:ext uri="{FF2B5EF4-FFF2-40B4-BE49-F238E27FC236}">
                    <a16:creationId xmlns:a16="http://schemas.microsoft.com/office/drawing/2014/main" id="{89D66991-A9E1-4228-817C-372492D08A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7" y="488"/>
                <a:ext cx="170" cy="71"/>
              </a:xfrm>
              <a:custGeom>
                <a:avLst/>
                <a:gdLst>
                  <a:gd name="T0" fmla="*/ 2 w 679"/>
                  <a:gd name="T1" fmla="*/ 64 h 284"/>
                  <a:gd name="T2" fmla="*/ 64 w 679"/>
                  <a:gd name="T3" fmla="*/ 40 h 284"/>
                  <a:gd name="T4" fmla="*/ 125 w 679"/>
                  <a:gd name="T5" fmla="*/ 17 h 284"/>
                  <a:gd name="T6" fmla="*/ 139 w 679"/>
                  <a:gd name="T7" fmla="*/ 12 h 284"/>
                  <a:gd name="T8" fmla="*/ 156 w 679"/>
                  <a:gd name="T9" fmla="*/ 7 h 284"/>
                  <a:gd name="T10" fmla="*/ 158 w 679"/>
                  <a:gd name="T11" fmla="*/ 3 h 284"/>
                  <a:gd name="T12" fmla="*/ 163 w 679"/>
                  <a:gd name="T13" fmla="*/ 3 h 284"/>
                  <a:gd name="T14" fmla="*/ 167 w 679"/>
                  <a:gd name="T15" fmla="*/ 3 h 284"/>
                  <a:gd name="T16" fmla="*/ 170 w 679"/>
                  <a:gd name="T17" fmla="*/ 0 h 284"/>
                  <a:gd name="T18" fmla="*/ 170 w 679"/>
                  <a:gd name="T19" fmla="*/ 7 h 284"/>
                  <a:gd name="T20" fmla="*/ 163 w 679"/>
                  <a:gd name="T21" fmla="*/ 7 h 284"/>
                  <a:gd name="T22" fmla="*/ 160 w 679"/>
                  <a:gd name="T23" fmla="*/ 10 h 284"/>
                  <a:gd name="T24" fmla="*/ 156 w 679"/>
                  <a:gd name="T25" fmla="*/ 12 h 284"/>
                  <a:gd name="T26" fmla="*/ 151 w 679"/>
                  <a:gd name="T27" fmla="*/ 12 h 284"/>
                  <a:gd name="T28" fmla="*/ 113 w 679"/>
                  <a:gd name="T29" fmla="*/ 29 h 284"/>
                  <a:gd name="T30" fmla="*/ 75 w 679"/>
                  <a:gd name="T31" fmla="*/ 43 h 284"/>
                  <a:gd name="T32" fmla="*/ 57 w 679"/>
                  <a:gd name="T33" fmla="*/ 52 h 284"/>
                  <a:gd name="T34" fmla="*/ 38 w 679"/>
                  <a:gd name="T35" fmla="*/ 59 h 284"/>
                  <a:gd name="T36" fmla="*/ 0 w 679"/>
                  <a:gd name="T37" fmla="*/ 71 h 284"/>
                  <a:gd name="T38" fmla="*/ 2 w 679"/>
                  <a:gd name="T39" fmla="*/ 64 h 28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679" h="284">
                    <a:moveTo>
                      <a:pt x="9" y="256"/>
                    </a:moveTo>
                    <a:lnTo>
                      <a:pt x="254" y="161"/>
                    </a:lnTo>
                    <a:lnTo>
                      <a:pt x="499" y="67"/>
                    </a:lnTo>
                    <a:lnTo>
                      <a:pt x="556" y="49"/>
                    </a:lnTo>
                    <a:lnTo>
                      <a:pt x="622" y="29"/>
                    </a:lnTo>
                    <a:lnTo>
                      <a:pt x="632" y="10"/>
                    </a:lnTo>
                    <a:lnTo>
                      <a:pt x="650" y="10"/>
                    </a:lnTo>
                    <a:lnTo>
                      <a:pt x="669" y="10"/>
                    </a:lnTo>
                    <a:lnTo>
                      <a:pt x="679" y="0"/>
                    </a:lnTo>
                    <a:lnTo>
                      <a:pt x="679" y="29"/>
                    </a:lnTo>
                    <a:lnTo>
                      <a:pt x="650" y="29"/>
                    </a:lnTo>
                    <a:lnTo>
                      <a:pt x="641" y="39"/>
                    </a:lnTo>
                    <a:lnTo>
                      <a:pt x="622" y="49"/>
                    </a:lnTo>
                    <a:lnTo>
                      <a:pt x="603" y="49"/>
                    </a:lnTo>
                    <a:lnTo>
                      <a:pt x="452" y="114"/>
                    </a:lnTo>
                    <a:lnTo>
                      <a:pt x="301" y="170"/>
                    </a:lnTo>
                    <a:lnTo>
                      <a:pt x="226" y="208"/>
                    </a:lnTo>
                    <a:lnTo>
                      <a:pt x="150" y="237"/>
                    </a:lnTo>
                    <a:lnTo>
                      <a:pt x="0" y="284"/>
                    </a:lnTo>
                    <a:lnTo>
                      <a:pt x="9" y="256"/>
                    </a:lnTo>
                    <a:close/>
                  </a:path>
                </a:pathLst>
              </a:custGeom>
              <a:solidFill>
                <a:srgbClr val="7B82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Freeform 55">
                <a:extLst>
                  <a:ext uri="{FF2B5EF4-FFF2-40B4-BE49-F238E27FC236}">
                    <a16:creationId xmlns:a16="http://schemas.microsoft.com/office/drawing/2014/main" id="{67C506F8-0FC3-4F77-9BB5-52751E11F2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7" y="849"/>
                <a:ext cx="10" cy="7"/>
              </a:xfrm>
              <a:custGeom>
                <a:avLst/>
                <a:gdLst>
                  <a:gd name="T0" fmla="*/ 10 w 37"/>
                  <a:gd name="T1" fmla="*/ 3 h 28"/>
                  <a:gd name="T2" fmla="*/ 10 w 37"/>
                  <a:gd name="T3" fmla="*/ 5 h 28"/>
                  <a:gd name="T4" fmla="*/ 5 w 37"/>
                  <a:gd name="T5" fmla="*/ 7 h 28"/>
                  <a:gd name="T6" fmla="*/ 0 w 37"/>
                  <a:gd name="T7" fmla="*/ 7 h 28"/>
                  <a:gd name="T8" fmla="*/ 0 w 37"/>
                  <a:gd name="T9" fmla="*/ 3 h 28"/>
                  <a:gd name="T10" fmla="*/ 2 w 37"/>
                  <a:gd name="T11" fmla="*/ 0 h 28"/>
                  <a:gd name="T12" fmla="*/ 5 w 37"/>
                  <a:gd name="T13" fmla="*/ 0 h 28"/>
                  <a:gd name="T14" fmla="*/ 10 w 37"/>
                  <a:gd name="T15" fmla="*/ 3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7" h="28">
                    <a:moveTo>
                      <a:pt x="37" y="10"/>
                    </a:moveTo>
                    <a:lnTo>
                      <a:pt x="37" y="18"/>
                    </a:lnTo>
                    <a:lnTo>
                      <a:pt x="18" y="28"/>
                    </a:lnTo>
                    <a:lnTo>
                      <a:pt x="0" y="28"/>
                    </a:lnTo>
                    <a:lnTo>
                      <a:pt x="0" y="10"/>
                    </a:lnTo>
                    <a:lnTo>
                      <a:pt x="9" y="0"/>
                    </a:lnTo>
                    <a:lnTo>
                      <a:pt x="18" y="0"/>
                    </a:lnTo>
                    <a:lnTo>
                      <a:pt x="37" y="10"/>
                    </a:lnTo>
                    <a:close/>
                  </a:path>
                </a:pathLst>
              </a:custGeom>
              <a:solidFill>
                <a:srgbClr val="CCE7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Freeform 56">
                <a:extLst>
                  <a:ext uri="{FF2B5EF4-FFF2-40B4-BE49-F238E27FC236}">
                    <a16:creationId xmlns:a16="http://schemas.microsoft.com/office/drawing/2014/main" id="{7F3F5007-AD03-47C1-926E-F0D29EE99F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6" y="519"/>
                <a:ext cx="210" cy="103"/>
              </a:xfrm>
              <a:custGeom>
                <a:avLst/>
                <a:gdLst>
                  <a:gd name="T0" fmla="*/ 31 w 840"/>
                  <a:gd name="T1" fmla="*/ 35 h 415"/>
                  <a:gd name="T2" fmla="*/ 73 w 840"/>
                  <a:gd name="T3" fmla="*/ 17 h 415"/>
                  <a:gd name="T4" fmla="*/ 116 w 840"/>
                  <a:gd name="T5" fmla="*/ 0 h 415"/>
                  <a:gd name="T6" fmla="*/ 111 w 840"/>
                  <a:gd name="T7" fmla="*/ 9 h 415"/>
                  <a:gd name="T8" fmla="*/ 111 w 840"/>
                  <a:gd name="T9" fmla="*/ 19 h 415"/>
                  <a:gd name="T10" fmla="*/ 111 w 840"/>
                  <a:gd name="T11" fmla="*/ 28 h 415"/>
                  <a:gd name="T12" fmla="*/ 113 w 840"/>
                  <a:gd name="T13" fmla="*/ 37 h 415"/>
                  <a:gd name="T14" fmla="*/ 123 w 840"/>
                  <a:gd name="T15" fmla="*/ 52 h 415"/>
                  <a:gd name="T16" fmla="*/ 135 w 840"/>
                  <a:gd name="T17" fmla="*/ 61 h 415"/>
                  <a:gd name="T18" fmla="*/ 151 w 840"/>
                  <a:gd name="T19" fmla="*/ 70 h 415"/>
                  <a:gd name="T20" fmla="*/ 168 w 840"/>
                  <a:gd name="T21" fmla="*/ 77 h 415"/>
                  <a:gd name="T22" fmla="*/ 187 w 840"/>
                  <a:gd name="T23" fmla="*/ 84 h 415"/>
                  <a:gd name="T24" fmla="*/ 198 w 840"/>
                  <a:gd name="T25" fmla="*/ 87 h 415"/>
                  <a:gd name="T26" fmla="*/ 210 w 840"/>
                  <a:gd name="T27" fmla="*/ 87 h 415"/>
                  <a:gd name="T28" fmla="*/ 182 w 840"/>
                  <a:gd name="T29" fmla="*/ 103 h 415"/>
                  <a:gd name="T30" fmla="*/ 144 w 840"/>
                  <a:gd name="T31" fmla="*/ 89 h 415"/>
                  <a:gd name="T32" fmla="*/ 106 w 840"/>
                  <a:gd name="T33" fmla="*/ 77 h 415"/>
                  <a:gd name="T34" fmla="*/ 80 w 840"/>
                  <a:gd name="T35" fmla="*/ 66 h 415"/>
                  <a:gd name="T36" fmla="*/ 54 w 840"/>
                  <a:gd name="T37" fmla="*/ 59 h 415"/>
                  <a:gd name="T38" fmla="*/ 26 w 840"/>
                  <a:gd name="T39" fmla="*/ 52 h 415"/>
                  <a:gd name="T40" fmla="*/ 0 w 840"/>
                  <a:gd name="T41" fmla="*/ 42 h 415"/>
                  <a:gd name="T42" fmla="*/ 7 w 840"/>
                  <a:gd name="T43" fmla="*/ 42 h 415"/>
                  <a:gd name="T44" fmla="*/ 14 w 840"/>
                  <a:gd name="T45" fmla="*/ 37 h 415"/>
                  <a:gd name="T46" fmla="*/ 24 w 840"/>
                  <a:gd name="T47" fmla="*/ 35 h 415"/>
                  <a:gd name="T48" fmla="*/ 31 w 840"/>
                  <a:gd name="T49" fmla="*/ 35 h 41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840" h="415">
                    <a:moveTo>
                      <a:pt x="123" y="142"/>
                    </a:moveTo>
                    <a:lnTo>
                      <a:pt x="293" y="67"/>
                    </a:lnTo>
                    <a:lnTo>
                      <a:pt x="462" y="0"/>
                    </a:lnTo>
                    <a:lnTo>
                      <a:pt x="444" y="38"/>
                    </a:lnTo>
                    <a:lnTo>
                      <a:pt x="444" y="76"/>
                    </a:lnTo>
                    <a:lnTo>
                      <a:pt x="444" y="114"/>
                    </a:lnTo>
                    <a:lnTo>
                      <a:pt x="452" y="151"/>
                    </a:lnTo>
                    <a:lnTo>
                      <a:pt x="491" y="208"/>
                    </a:lnTo>
                    <a:lnTo>
                      <a:pt x="538" y="245"/>
                    </a:lnTo>
                    <a:lnTo>
                      <a:pt x="604" y="284"/>
                    </a:lnTo>
                    <a:lnTo>
                      <a:pt x="670" y="312"/>
                    </a:lnTo>
                    <a:lnTo>
                      <a:pt x="746" y="340"/>
                    </a:lnTo>
                    <a:lnTo>
                      <a:pt x="793" y="349"/>
                    </a:lnTo>
                    <a:lnTo>
                      <a:pt x="840" y="349"/>
                    </a:lnTo>
                    <a:lnTo>
                      <a:pt x="726" y="415"/>
                    </a:lnTo>
                    <a:lnTo>
                      <a:pt x="575" y="359"/>
                    </a:lnTo>
                    <a:lnTo>
                      <a:pt x="425" y="312"/>
                    </a:lnTo>
                    <a:lnTo>
                      <a:pt x="321" y="265"/>
                    </a:lnTo>
                    <a:lnTo>
                      <a:pt x="217" y="237"/>
                    </a:lnTo>
                    <a:lnTo>
                      <a:pt x="104" y="208"/>
                    </a:lnTo>
                    <a:lnTo>
                      <a:pt x="0" y="170"/>
                    </a:lnTo>
                    <a:lnTo>
                      <a:pt x="29" y="170"/>
                    </a:lnTo>
                    <a:lnTo>
                      <a:pt x="57" y="151"/>
                    </a:lnTo>
                    <a:lnTo>
                      <a:pt x="94" y="142"/>
                    </a:lnTo>
                    <a:lnTo>
                      <a:pt x="123" y="142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Freeform 57">
                <a:extLst>
                  <a:ext uri="{FF2B5EF4-FFF2-40B4-BE49-F238E27FC236}">
                    <a16:creationId xmlns:a16="http://schemas.microsoft.com/office/drawing/2014/main" id="{6875F71B-1EAB-4F1B-BE73-99C4E0D251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7" y="778"/>
                <a:ext cx="52" cy="61"/>
              </a:xfrm>
              <a:custGeom>
                <a:avLst/>
                <a:gdLst>
                  <a:gd name="T0" fmla="*/ 50 w 208"/>
                  <a:gd name="T1" fmla="*/ 0 h 244"/>
                  <a:gd name="T2" fmla="*/ 52 w 208"/>
                  <a:gd name="T3" fmla="*/ 2 h 244"/>
                  <a:gd name="T4" fmla="*/ 31 w 208"/>
                  <a:gd name="T5" fmla="*/ 33 h 244"/>
                  <a:gd name="T6" fmla="*/ 19 w 208"/>
                  <a:gd name="T7" fmla="*/ 47 h 244"/>
                  <a:gd name="T8" fmla="*/ 7 w 208"/>
                  <a:gd name="T9" fmla="*/ 61 h 244"/>
                  <a:gd name="T10" fmla="*/ 0 w 208"/>
                  <a:gd name="T11" fmla="*/ 59 h 244"/>
                  <a:gd name="T12" fmla="*/ 12 w 208"/>
                  <a:gd name="T13" fmla="*/ 43 h 244"/>
                  <a:gd name="T14" fmla="*/ 24 w 208"/>
                  <a:gd name="T15" fmla="*/ 28 h 244"/>
                  <a:gd name="T16" fmla="*/ 50 w 208"/>
                  <a:gd name="T17" fmla="*/ 0 h 2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8" h="244">
                    <a:moveTo>
                      <a:pt x="198" y="0"/>
                    </a:moveTo>
                    <a:lnTo>
                      <a:pt x="208" y="9"/>
                    </a:lnTo>
                    <a:lnTo>
                      <a:pt x="123" y="132"/>
                    </a:lnTo>
                    <a:lnTo>
                      <a:pt x="76" y="189"/>
                    </a:lnTo>
                    <a:lnTo>
                      <a:pt x="28" y="244"/>
                    </a:lnTo>
                    <a:lnTo>
                      <a:pt x="0" y="236"/>
                    </a:lnTo>
                    <a:lnTo>
                      <a:pt x="47" y="170"/>
                    </a:lnTo>
                    <a:lnTo>
                      <a:pt x="94" y="113"/>
                    </a:lnTo>
                    <a:lnTo>
                      <a:pt x="198" y="0"/>
                    </a:lnTo>
                    <a:close/>
                  </a:path>
                </a:pathLst>
              </a:custGeom>
              <a:solidFill>
                <a:srgbClr val="7686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Freeform 58">
                <a:extLst>
                  <a:ext uri="{FF2B5EF4-FFF2-40B4-BE49-F238E27FC236}">
                    <a16:creationId xmlns:a16="http://schemas.microsoft.com/office/drawing/2014/main" id="{1BD1CB7D-3DCF-499F-81FE-8E530DEDF6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3" y="787"/>
                <a:ext cx="15" cy="7"/>
              </a:xfrm>
              <a:custGeom>
                <a:avLst/>
                <a:gdLst>
                  <a:gd name="T0" fmla="*/ 7 w 56"/>
                  <a:gd name="T1" fmla="*/ 0 h 29"/>
                  <a:gd name="T2" fmla="*/ 15 w 56"/>
                  <a:gd name="T3" fmla="*/ 0 h 29"/>
                  <a:gd name="T4" fmla="*/ 10 w 56"/>
                  <a:gd name="T5" fmla="*/ 7 h 29"/>
                  <a:gd name="T6" fmla="*/ 5 w 56"/>
                  <a:gd name="T7" fmla="*/ 7 h 29"/>
                  <a:gd name="T8" fmla="*/ 0 w 56"/>
                  <a:gd name="T9" fmla="*/ 7 h 29"/>
                  <a:gd name="T10" fmla="*/ 2 w 56"/>
                  <a:gd name="T11" fmla="*/ 5 h 29"/>
                  <a:gd name="T12" fmla="*/ 5 w 56"/>
                  <a:gd name="T13" fmla="*/ 5 h 29"/>
                  <a:gd name="T14" fmla="*/ 5 w 56"/>
                  <a:gd name="T15" fmla="*/ 2 h 29"/>
                  <a:gd name="T16" fmla="*/ 7 w 56"/>
                  <a:gd name="T17" fmla="*/ 0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6" h="29">
                    <a:moveTo>
                      <a:pt x="27" y="0"/>
                    </a:moveTo>
                    <a:lnTo>
                      <a:pt x="56" y="0"/>
                    </a:lnTo>
                    <a:lnTo>
                      <a:pt x="37" y="29"/>
                    </a:lnTo>
                    <a:lnTo>
                      <a:pt x="18" y="29"/>
                    </a:lnTo>
                    <a:lnTo>
                      <a:pt x="0" y="29"/>
                    </a:lnTo>
                    <a:lnTo>
                      <a:pt x="9" y="19"/>
                    </a:lnTo>
                    <a:lnTo>
                      <a:pt x="18" y="19"/>
                    </a:lnTo>
                    <a:lnTo>
                      <a:pt x="18" y="1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1648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Freeform 59">
                <a:extLst>
                  <a:ext uri="{FF2B5EF4-FFF2-40B4-BE49-F238E27FC236}">
                    <a16:creationId xmlns:a16="http://schemas.microsoft.com/office/drawing/2014/main" id="{BC31E9C5-8DDD-4B9D-821E-90FA603AF6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9" y="787"/>
                <a:ext cx="87" cy="38"/>
              </a:xfrm>
              <a:custGeom>
                <a:avLst/>
                <a:gdLst>
                  <a:gd name="T0" fmla="*/ 14 w 349"/>
                  <a:gd name="T1" fmla="*/ 0 h 152"/>
                  <a:gd name="T2" fmla="*/ 21 w 349"/>
                  <a:gd name="T3" fmla="*/ 3 h 152"/>
                  <a:gd name="T4" fmla="*/ 30 w 349"/>
                  <a:gd name="T5" fmla="*/ 5 h 152"/>
                  <a:gd name="T6" fmla="*/ 47 w 349"/>
                  <a:gd name="T7" fmla="*/ 5 h 152"/>
                  <a:gd name="T8" fmla="*/ 56 w 349"/>
                  <a:gd name="T9" fmla="*/ 5 h 152"/>
                  <a:gd name="T10" fmla="*/ 61 w 349"/>
                  <a:gd name="T11" fmla="*/ 7 h 152"/>
                  <a:gd name="T12" fmla="*/ 68 w 349"/>
                  <a:gd name="T13" fmla="*/ 14 h 152"/>
                  <a:gd name="T14" fmla="*/ 71 w 349"/>
                  <a:gd name="T15" fmla="*/ 22 h 152"/>
                  <a:gd name="T16" fmla="*/ 80 w 349"/>
                  <a:gd name="T17" fmla="*/ 28 h 152"/>
                  <a:gd name="T18" fmla="*/ 87 w 349"/>
                  <a:gd name="T19" fmla="*/ 38 h 152"/>
                  <a:gd name="T20" fmla="*/ 45 w 349"/>
                  <a:gd name="T21" fmla="*/ 26 h 152"/>
                  <a:gd name="T22" fmla="*/ 21 w 349"/>
                  <a:gd name="T23" fmla="*/ 22 h 152"/>
                  <a:gd name="T24" fmla="*/ 0 w 349"/>
                  <a:gd name="T25" fmla="*/ 17 h 152"/>
                  <a:gd name="T26" fmla="*/ 4 w 349"/>
                  <a:gd name="T27" fmla="*/ 7 h 152"/>
                  <a:gd name="T28" fmla="*/ 14 w 349"/>
                  <a:gd name="T29" fmla="*/ 0 h 15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49" h="152">
                    <a:moveTo>
                      <a:pt x="57" y="0"/>
                    </a:moveTo>
                    <a:lnTo>
                      <a:pt x="85" y="10"/>
                    </a:lnTo>
                    <a:lnTo>
                      <a:pt x="122" y="19"/>
                    </a:lnTo>
                    <a:lnTo>
                      <a:pt x="189" y="19"/>
                    </a:lnTo>
                    <a:lnTo>
                      <a:pt x="226" y="19"/>
                    </a:lnTo>
                    <a:lnTo>
                      <a:pt x="245" y="29"/>
                    </a:lnTo>
                    <a:lnTo>
                      <a:pt x="273" y="57"/>
                    </a:lnTo>
                    <a:lnTo>
                      <a:pt x="283" y="86"/>
                    </a:lnTo>
                    <a:lnTo>
                      <a:pt x="321" y="113"/>
                    </a:lnTo>
                    <a:lnTo>
                      <a:pt x="349" y="152"/>
                    </a:lnTo>
                    <a:lnTo>
                      <a:pt x="179" y="104"/>
                    </a:lnTo>
                    <a:lnTo>
                      <a:pt x="85" y="86"/>
                    </a:lnTo>
                    <a:lnTo>
                      <a:pt x="0" y="66"/>
                    </a:lnTo>
                    <a:lnTo>
                      <a:pt x="18" y="29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1648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Freeform 60">
                <a:extLst>
                  <a:ext uri="{FF2B5EF4-FFF2-40B4-BE49-F238E27FC236}">
                    <a16:creationId xmlns:a16="http://schemas.microsoft.com/office/drawing/2014/main" id="{820E7C32-FA60-4296-8D17-61D93DB0B8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8" y="761"/>
                <a:ext cx="148" cy="66"/>
              </a:xfrm>
              <a:custGeom>
                <a:avLst/>
                <a:gdLst>
                  <a:gd name="T0" fmla="*/ 5 w 595"/>
                  <a:gd name="T1" fmla="*/ 31 h 264"/>
                  <a:gd name="T2" fmla="*/ 31 w 595"/>
                  <a:gd name="T3" fmla="*/ 33 h 264"/>
                  <a:gd name="T4" fmla="*/ 56 w 595"/>
                  <a:gd name="T5" fmla="*/ 33 h 264"/>
                  <a:gd name="T6" fmla="*/ 68 w 595"/>
                  <a:gd name="T7" fmla="*/ 33 h 264"/>
                  <a:gd name="T8" fmla="*/ 80 w 595"/>
                  <a:gd name="T9" fmla="*/ 31 h 264"/>
                  <a:gd name="T10" fmla="*/ 92 w 595"/>
                  <a:gd name="T11" fmla="*/ 26 h 264"/>
                  <a:gd name="T12" fmla="*/ 103 w 595"/>
                  <a:gd name="T13" fmla="*/ 19 h 264"/>
                  <a:gd name="T14" fmla="*/ 122 w 595"/>
                  <a:gd name="T15" fmla="*/ 12 h 264"/>
                  <a:gd name="T16" fmla="*/ 141 w 595"/>
                  <a:gd name="T17" fmla="*/ 0 h 264"/>
                  <a:gd name="T18" fmla="*/ 146 w 595"/>
                  <a:gd name="T19" fmla="*/ 3 h 264"/>
                  <a:gd name="T20" fmla="*/ 148 w 595"/>
                  <a:gd name="T21" fmla="*/ 5 h 264"/>
                  <a:gd name="T22" fmla="*/ 146 w 595"/>
                  <a:gd name="T23" fmla="*/ 7 h 264"/>
                  <a:gd name="T24" fmla="*/ 94 w 595"/>
                  <a:gd name="T25" fmla="*/ 38 h 264"/>
                  <a:gd name="T26" fmla="*/ 70 w 595"/>
                  <a:gd name="T27" fmla="*/ 50 h 264"/>
                  <a:gd name="T28" fmla="*/ 42 w 595"/>
                  <a:gd name="T29" fmla="*/ 59 h 264"/>
                  <a:gd name="T30" fmla="*/ 40 w 595"/>
                  <a:gd name="T31" fmla="*/ 64 h 264"/>
                  <a:gd name="T32" fmla="*/ 38 w 595"/>
                  <a:gd name="T33" fmla="*/ 66 h 264"/>
                  <a:gd name="T34" fmla="*/ 33 w 595"/>
                  <a:gd name="T35" fmla="*/ 66 h 264"/>
                  <a:gd name="T36" fmla="*/ 31 w 595"/>
                  <a:gd name="T37" fmla="*/ 64 h 264"/>
                  <a:gd name="T38" fmla="*/ 19 w 595"/>
                  <a:gd name="T39" fmla="*/ 52 h 264"/>
                  <a:gd name="T40" fmla="*/ 10 w 595"/>
                  <a:gd name="T41" fmla="*/ 43 h 264"/>
                  <a:gd name="T42" fmla="*/ 0 w 595"/>
                  <a:gd name="T43" fmla="*/ 33 h 264"/>
                  <a:gd name="T44" fmla="*/ 5 w 595"/>
                  <a:gd name="T45" fmla="*/ 31 h 26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595" h="264">
                    <a:moveTo>
                      <a:pt x="19" y="123"/>
                    </a:moveTo>
                    <a:lnTo>
                      <a:pt x="123" y="133"/>
                    </a:lnTo>
                    <a:lnTo>
                      <a:pt x="227" y="133"/>
                    </a:lnTo>
                    <a:lnTo>
                      <a:pt x="274" y="133"/>
                    </a:lnTo>
                    <a:lnTo>
                      <a:pt x="321" y="123"/>
                    </a:lnTo>
                    <a:lnTo>
                      <a:pt x="368" y="104"/>
                    </a:lnTo>
                    <a:lnTo>
                      <a:pt x="415" y="76"/>
                    </a:lnTo>
                    <a:lnTo>
                      <a:pt x="491" y="48"/>
                    </a:lnTo>
                    <a:lnTo>
                      <a:pt x="567" y="0"/>
                    </a:lnTo>
                    <a:lnTo>
                      <a:pt x="585" y="10"/>
                    </a:lnTo>
                    <a:lnTo>
                      <a:pt x="595" y="20"/>
                    </a:lnTo>
                    <a:lnTo>
                      <a:pt x="585" y="29"/>
                    </a:lnTo>
                    <a:lnTo>
                      <a:pt x="378" y="152"/>
                    </a:lnTo>
                    <a:lnTo>
                      <a:pt x="283" y="199"/>
                    </a:lnTo>
                    <a:lnTo>
                      <a:pt x="170" y="237"/>
                    </a:lnTo>
                    <a:lnTo>
                      <a:pt x="160" y="256"/>
                    </a:lnTo>
                    <a:lnTo>
                      <a:pt x="152" y="264"/>
                    </a:lnTo>
                    <a:lnTo>
                      <a:pt x="133" y="264"/>
                    </a:lnTo>
                    <a:lnTo>
                      <a:pt x="123" y="256"/>
                    </a:lnTo>
                    <a:lnTo>
                      <a:pt x="76" y="208"/>
                    </a:lnTo>
                    <a:lnTo>
                      <a:pt x="39" y="170"/>
                    </a:lnTo>
                    <a:lnTo>
                      <a:pt x="0" y="133"/>
                    </a:lnTo>
                    <a:lnTo>
                      <a:pt x="19" y="123"/>
                    </a:lnTo>
                    <a:close/>
                  </a:path>
                </a:pathLst>
              </a:custGeom>
              <a:solidFill>
                <a:srgbClr val="97A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Freeform 61">
                <a:extLst>
                  <a:ext uri="{FF2B5EF4-FFF2-40B4-BE49-F238E27FC236}">
                    <a16:creationId xmlns:a16="http://schemas.microsoft.com/office/drawing/2014/main" id="{81E114F7-83B4-48A7-9129-DE76637851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2" y="502"/>
                <a:ext cx="186" cy="97"/>
              </a:xfrm>
              <a:custGeom>
                <a:avLst/>
                <a:gdLst>
                  <a:gd name="T0" fmla="*/ 10 w 746"/>
                  <a:gd name="T1" fmla="*/ 14 h 387"/>
                  <a:gd name="T2" fmla="*/ 42 w 746"/>
                  <a:gd name="T3" fmla="*/ 0 h 387"/>
                  <a:gd name="T4" fmla="*/ 57 w 746"/>
                  <a:gd name="T5" fmla="*/ 3 h 387"/>
                  <a:gd name="T6" fmla="*/ 71 w 746"/>
                  <a:gd name="T7" fmla="*/ 7 h 387"/>
                  <a:gd name="T8" fmla="*/ 96 w 746"/>
                  <a:gd name="T9" fmla="*/ 19 h 387"/>
                  <a:gd name="T10" fmla="*/ 120 w 746"/>
                  <a:gd name="T11" fmla="*/ 28 h 387"/>
                  <a:gd name="T12" fmla="*/ 141 w 746"/>
                  <a:gd name="T13" fmla="*/ 38 h 387"/>
                  <a:gd name="T14" fmla="*/ 186 w 746"/>
                  <a:gd name="T15" fmla="*/ 59 h 387"/>
                  <a:gd name="T16" fmla="*/ 148 w 746"/>
                  <a:gd name="T17" fmla="*/ 78 h 387"/>
                  <a:gd name="T18" fmla="*/ 111 w 746"/>
                  <a:gd name="T19" fmla="*/ 97 h 387"/>
                  <a:gd name="T20" fmla="*/ 80 w 746"/>
                  <a:gd name="T21" fmla="*/ 95 h 387"/>
                  <a:gd name="T22" fmla="*/ 64 w 746"/>
                  <a:gd name="T23" fmla="*/ 92 h 387"/>
                  <a:gd name="T24" fmla="*/ 49 w 746"/>
                  <a:gd name="T25" fmla="*/ 88 h 387"/>
                  <a:gd name="T26" fmla="*/ 35 w 746"/>
                  <a:gd name="T27" fmla="*/ 80 h 387"/>
                  <a:gd name="T28" fmla="*/ 23 w 746"/>
                  <a:gd name="T29" fmla="*/ 73 h 387"/>
                  <a:gd name="T30" fmla="*/ 12 w 746"/>
                  <a:gd name="T31" fmla="*/ 64 h 387"/>
                  <a:gd name="T32" fmla="*/ 2 w 746"/>
                  <a:gd name="T33" fmla="*/ 52 h 387"/>
                  <a:gd name="T34" fmla="*/ 0 w 746"/>
                  <a:gd name="T35" fmla="*/ 43 h 387"/>
                  <a:gd name="T36" fmla="*/ 2 w 746"/>
                  <a:gd name="T37" fmla="*/ 33 h 387"/>
                  <a:gd name="T38" fmla="*/ 5 w 746"/>
                  <a:gd name="T39" fmla="*/ 24 h 387"/>
                  <a:gd name="T40" fmla="*/ 10 w 746"/>
                  <a:gd name="T41" fmla="*/ 17 h 387"/>
                  <a:gd name="T42" fmla="*/ 10 w 746"/>
                  <a:gd name="T43" fmla="*/ 14 h 38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746" h="387">
                    <a:moveTo>
                      <a:pt x="39" y="57"/>
                    </a:moveTo>
                    <a:lnTo>
                      <a:pt x="170" y="0"/>
                    </a:lnTo>
                    <a:lnTo>
                      <a:pt x="227" y="10"/>
                    </a:lnTo>
                    <a:lnTo>
                      <a:pt x="284" y="29"/>
                    </a:lnTo>
                    <a:lnTo>
                      <a:pt x="387" y="76"/>
                    </a:lnTo>
                    <a:lnTo>
                      <a:pt x="481" y="113"/>
                    </a:lnTo>
                    <a:lnTo>
                      <a:pt x="566" y="151"/>
                    </a:lnTo>
                    <a:lnTo>
                      <a:pt x="746" y="236"/>
                    </a:lnTo>
                    <a:lnTo>
                      <a:pt x="595" y="311"/>
                    </a:lnTo>
                    <a:lnTo>
                      <a:pt x="444" y="387"/>
                    </a:lnTo>
                    <a:lnTo>
                      <a:pt x="321" y="378"/>
                    </a:lnTo>
                    <a:lnTo>
                      <a:pt x="255" y="368"/>
                    </a:lnTo>
                    <a:lnTo>
                      <a:pt x="198" y="350"/>
                    </a:lnTo>
                    <a:lnTo>
                      <a:pt x="142" y="321"/>
                    </a:lnTo>
                    <a:lnTo>
                      <a:pt x="94" y="293"/>
                    </a:lnTo>
                    <a:lnTo>
                      <a:pt x="47" y="255"/>
                    </a:lnTo>
                    <a:lnTo>
                      <a:pt x="10" y="208"/>
                    </a:lnTo>
                    <a:lnTo>
                      <a:pt x="0" y="170"/>
                    </a:lnTo>
                    <a:lnTo>
                      <a:pt x="10" y="133"/>
                    </a:lnTo>
                    <a:lnTo>
                      <a:pt x="19" y="95"/>
                    </a:lnTo>
                    <a:lnTo>
                      <a:pt x="39" y="66"/>
                    </a:lnTo>
                    <a:lnTo>
                      <a:pt x="39" y="57"/>
                    </a:lnTo>
                    <a:close/>
                  </a:path>
                </a:pathLst>
              </a:custGeom>
              <a:solidFill>
                <a:srgbClr val="E6F6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Freeform 62">
                <a:extLst>
                  <a:ext uri="{FF2B5EF4-FFF2-40B4-BE49-F238E27FC236}">
                    <a16:creationId xmlns:a16="http://schemas.microsoft.com/office/drawing/2014/main" id="{DB59869A-EDF2-4D14-849D-5175E37BCA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8" y="568"/>
                <a:ext cx="165" cy="217"/>
              </a:xfrm>
              <a:custGeom>
                <a:avLst/>
                <a:gdLst>
                  <a:gd name="T0" fmla="*/ 42 w 661"/>
                  <a:gd name="T1" fmla="*/ 62 h 868"/>
                  <a:gd name="T2" fmla="*/ 49 w 661"/>
                  <a:gd name="T3" fmla="*/ 54 h 868"/>
                  <a:gd name="T4" fmla="*/ 57 w 661"/>
                  <a:gd name="T5" fmla="*/ 52 h 868"/>
                  <a:gd name="T6" fmla="*/ 73 w 661"/>
                  <a:gd name="T7" fmla="*/ 45 h 868"/>
                  <a:gd name="T8" fmla="*/ 87 w 661"/>
                  <a:gd name="T9" fmla="*/ 40 h 868"/>
                  <a:gd name="T10" fmla="*/ 94 w 661"/>
                  <a:gd name="T11" fmla="*/ 36 h 868"/>
                  <a:gd name="T12" fmla="*/ 101 w 661"/>
                  <a:gd name="T13" fmla="*/ 31 h 868"/>
                  <a:gd name="T14" fmla="*/ 125 w 661"/>
                  <a:gd name="T15" fmla="*/ 19 h 868"/>
                  <a:gd name="T16" fmla="*/ 134 w 661"/>
                  <a:gd name="T17" fmla="*/ 14 h 868"/>
                  <a:gd name="T18" fmla="*/ 144 w 661"/>
                  <a:gd name="T19" fmla="*/ 10 h 868"/>
                  <a:gd name="T20" fmla="*/ 153 w 661"/>
                  <a:gd name="T21" fmla="*/ 3 h 868"/>
                  <a:gd name="T22" fmla="*/ 165 w 661"/>
                  <a:gd name="T23" fmla="*/ 0 h 868"/>
                  <a:gd name="T24" fmla="*/ 158 w 661"/>
                  <a:gd name="T25" fmla="*/ 40 h 868"/>
                  <a:gd name="T26" fmla="*/ 148 w 661"/>
                  <a:gd name="T27" fmla="*/ 80 h 868"/>
                  <a:gd name="T28" fmla="*/ 134 w 661"/>
                  <a:gd name="T29" fmla="*/ 120 h 868"/>
                  <a:gd name="T30" fmla="*/ 120 w 661"/>
                  <a:gd name="T31" fmla="*/ 158 h 868"/>
                  <a:gd name="T32" fmla="*/ 61 w 661"/>
                  <a:gd name="T33" fmla="*/ 189 h 868"/>
                  <a:gd name="T34" fmla="*/ 31 w 661"/>
                  <a:gd name="T35" fmla="*/ 203 h 868"/>
                  <a:gd name="T36" fmla="*/ 0 w 661"/>
                  <a:gd name="T37" fmla="*/ 217 h 868"/>
                  <a:gd name="T38" fmla="*/ 9 w 661"/>
                  <a:gd name="T39" fmla="*/ 177 h 868"/>
                  <a:gd name="T40" fmla="*/ 21 w 661"/>
                  <a:gd name="T41" fmla="*/ 139 h 868"/>
                  <a:gd name="T42" fmla="*/ 33 w 661"/>
                  <a:gd name="T43" fmla="*/ 102 h 868"/>
                  <a:gd name="T44" fmla="*/ 42 w 661"/>
                  <a:gd name="T45" fmla="*/ 62 h 86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661" h="868">
                    <a:moveTo>
                      <a:pt x="170" y="246"/>
                    </a:moveTo>
                    <a:lnTo>
                      <a:pt x="198" y="217"/>
                    </a:lnTo>
                    <a:lnTo>
                      <a:pt x="227" y="208"/>
                    </a:lnTo>
                    <a:lnTo>
                      <a:pt x="293" y="180"/>
                    </a:lnTo>
                    <a:lnTo>
                      <a:pt x="350" y="161"/>
                    </a:lnTo>
                    <a:lnTo>
                      <a:pt x="377" y="142"/>
                    </a:lnTo>
                    <a:lnTo>
                      <a:pt x="406" y="123"/>
                    </a:lnTo>
                    <a:lnTo>
                      <a:pt x="500" y="76"/>
                    </a:lnTo>
                    <a:lnTo>
                      <a:pt x="538" y="57"/>
                    </a:lnTo>
                    <a:lnTo>
                      <a:pt x="575" y="39"/>
                    </a:lnTo>
                    <a:lnTo>
                      <a:pt x="614" y="10"/>
                    </a:lnTo>
                    <a:lnTo>
                      <a:pt x="661" y="0"/>
                    </a:lnTo>
                    <a:lnTo>
                      <a:pt x="632" y="161"/>
                    </a:lnTo>
                    <a:lnTo>
                      <a:pt x="594" y="321"/>
                    </a:lnTo>
                    <a:lnTo>
                      <a:pt x="538" y="481"/>
                    </a:lnTo>
                    <a:lnTo>
                      <a:pt x="481" y="632"/>
                    </a:lnTo>
                    <a:lnTo>
                      <a:pt x="246" y="755"/>
                    </a:lnTo>
                    <a:lnTo>
                      <a:pt x="123" y="812"/>
                    </a:lnTo>
                    <a:lnTo>
                      <a:pt x="0" y="868"/>
                    </a:lnTo>
                    <a:lnTo>
                      <a:pt x="38" y="708"/>
                    </a:lnTo>
                    <a:lnTo>
                      <a:pt x="85" y="557"/>
                    </a:lnTo>
                    <a:lnTo>
                      <a:pt x="132" y="407"/>
                    </a:lnTo>
                    <a:lnTo>
                      <a:pt x="170" y="246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Freeform 63">
                <a:extLst>
                  <a:ext uri="{FF2B5EF4-FFF2-40B4-BE49-F238E27FC236}">
                    <a16:creationId xmlns:a16="http://schemas.microsoft.com/office/drawing/2014/main" id="{356AE75D-7390-4827-A147-7672D49553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0" y="615"/>
                <a:ext cx="95" cy="120"/>
              </a:xfrm>
              <a:custGeom>
                <a:avLst/>
                <a:gdLst>
                  <a:gd name="T0" fmla="*/ 40 w 377"/>
                  <a:gd name="T1" fmla="*/ 24 h 481"/>
                  <a:gd name="T2" fmla="*/ 95 w 377"/>
                  <a:gd name="T3" fmla="*/ 0 h 481"/>
                  <a:gd name="T4" fmla="*/ 93 w 377"/>
                  <a:gd name="T5" fmla="*/ 24 h 481"/>
                  <a:gd name="T6" fmla="*/ 86 w 377"/>
                  <a:gd name="T7" fmla="*/ 45 h 481"/>
                  <a:gd name="T8" fmla="*/ 78 w 377"/>
                  <a:gd name="T9" fmla="*/ 66 h 481"/>
                  <a:gd name="T10" fmla="*/ 74 w 377"/>
                  <a:gd name="T11" fmla="*/ 90 h 481"/>
                  <a:gd name="T12" fmla="*/ 64 w 377"/>
                  <a:gd name="T13" fmla="*/ 90 h 481"/>
                  <a:gd name="T14" fmla="*/ 59 w 377"/>
                  <a:gd name="T15" fmla="*/ 94 h 481"/>
                  <a:gd name="T16" fmla="*/ 55 w 377"/>
                  <a:gd name="T17" fmla="*/ 99 h 481"/>
                  <a:gd name="T18" fmla="*/ 47 w 377"/>
                  <a:gd name="T19" fmla="*/ 99 h 481"/>
                  <a:gd name="T20" fmla="*/ 45 w 377"/>
                  <a:gd name="T21" fmla="*/ 101 h 481"/>
                  <a:gd name="T22" fmla="*/ 24 w 377"/>
                  <a:gd name="T23" fmla="*/ 113 h 481"/>
                  <a:gd name="T24" fmla="*/ 0 w 377"/>
                  <a:gd name="T25" fmla="*/ 120 h 481"/>
                  <a:gd name="T26" fmla="*/ 5 w 377"/>
                  <a:gd name="T27" fmla="*/ 99 h 481"/>
                  <a:gd name="T28" fmla="*/ 7 w 377"/>
                  <a:gd name="T29" fmla="*/ 87 h 481"/>
                  <a:gd name="T30" fmla="*/ 7 w 377"/>
                  <a:gd name="T31" fmla="*/ 78 h 481"/>
                  <a:gd name="T32" fmla="*/ 9 w 377"/>
                  <a:gd name="T33" fmla="*/ 61 h 481"/>
                  <a:gd name="T34" fmla="*/ 14 w 377"/>
                  <a:gd name="T35" fmla="*/ 42 h 481"/>
                  <a:gd name="T36" fmla="*/ 17 w 377"/>
                  <a:gd name="T37" fmla="*/ 35 h 481"/>
                  <a:gd name="T38" fmla="*/ 21 w 377"/>
                  <a:gd name="T39" fmla="*/ 28 h 481"/>
                  <a:gd name="T40" fmla="*/ 31 w 377"/>
                  <a:gd name="T41" fmla="*/ 24 h 481"/>
                  <a:gd name="T42" fmla="*/ 40 w 377"/>
                  <a:gd name="T43" fmla="*/ 24 h 48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77" h="481">
                    <a:moveTo>
                      <a:pt x="160" y="95"/>
                    </a:moveTo>
                    <a:lnTo>
                      <a:pt x="377" y="0"/>
                    </a:lnTo>
                    <a:lnTo>
                      <a:pt x="368" y="95"/>
                    </a:lnTo>
                    <a:lnTo>
                      <a:pt x="340" y="179"/>
                    </a:lnTo>
                    <a:lnTo>
                      <a:pt x="311" y="265"/>
                    </a:lnTo>
                    <a:lnTo>
                      <a:pt x="292" y="359"/>
                    </a:lnTo>
                    <a:lnTo>
                      <a:pt x="254" y="359"/>
                    </a:lnTo>
                    <a:lnTo>
                      <a:pt x="236" y="377"/>
                    </a:lnTo>
                    <a:lnTo>
                      <a:pt x="217" y="396"/>
                    </a:lnTo>
                    <a:lnTo>
                      <a:pt x="188" y="396"/>
                    </a:lnTo>
                    <a:lnTo>
                      <a:pt x="180" y="406"/>
                    </a:lnTo>
                    <a:lnTo>
                      <a:pt x="94" y="453"/>
                    </a:lnTo>
                    <a:lnTo>
                      <a:pt x="0" y="481"/>
                    </a:lnTo>
                    <a:lnTo>
                      <a:pt x="19" y="396"/>
                    </a:lnTo>
                    <a:lnTo>
                      <a:pt x="28" y="349"/>
                    </a:lnTo>
                    <a:lnTo>
                      <a:pt x="28" y="312"/>
                    </a:lnTo>
                    <a:lnTo>
                      <a:pt x="37" y="245"/>
                    </a:lnTo>
                    <a:lnTo>
                      <a:pt x="57" y="169"/>
                    </a:lnTo>
                    <a:lnTo>
                      <a:pt x="66" y="142"/>
                    </a:lnTo>
                    <a:lnTo>
                      <a:pt x="84" y="113"/>
                    </a:lnTo>
                    <a:lnTo>
                      <a:pt x="123" y="95"/>
                    </a:lnTo>
                    <a:lnTo>
                      <a:pt x="160" y="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Freeform 64">
                <a:extLst>
                  <a:ext uri="{FF2B5EF4-FFF2-40B4-BE49-F238E27FC236}">
                    <a16:creationId xmlns:a16="http://schemas.microsoft.com/office/drawing/2014/main" id="{F860D722-72F8-41F5-A645-06A4858E38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0" y="625"/>
                <a:ext cx="80" cy="103"/>
              </a:xfrm>
              <a:custGeom>
                <a:avLst/>
                <a:gdLst>
                  <a:gd name="T0" fmla="*/ 14 w 321"/>
                  <a:gd name="T1" fmla="*/ 28 h 415"/>
                  <a:gd name="T2" fmla="*/ 28 w 321"/>
                  <a:gd name="T3" fmla="*/ 21 h 415"/>
                  <a:gd name="T4" fmla="*/ 45 w 321"/>
                  <a:gd name="T5" fmla="*/ 12 h 415"/>
                  <a:gd name="T6" fmla="*/ 80 w 321"/>
                  <a:gd name="T7" fmla="*/ 0 h 415"/>
                  <a:gd name="T8" fmla="*/ 76 w 321"/>
                  <a:gd name="T9" fmla="*/ 19 h 415"/>
                  <a:gd name="T10" fmla="*/ 68 w 321"/>
                  <a:gd name="T11" fmla="*/ 37 h 415"/>
                  <a:gd name="T12" fmla="*/ 57 w 321"/>
                  <a:gd name="T13" fmla="*/ 72 h 415"/>
                  <a:gd name="T14" fmla="*/ 42 w 321"/>
                  <a:gd name="T15" fmla="*/ 82 h 415"/>
                  <a:gd name="T16" fmla="*/ 28 w 321"/>
                  <a:gd name="T17" fmla="*/ 89 h 415"/>
                  <a:gd name="T18" fmla="*/ 0 w 321"/>
                  <a:gd name="T19" fmla="*/ 103 h 415"/>
                  <a:gd name="T20" fmla="*/ 5 w 321"/>
                  <a:gd name="T21" fmla="*/ 66 h 415"/>
                  <a:gd name="T22" fmla="*/ 7 w 321"/>
                  <a:gd name="T23" fmla="*/ 47 h 415"/>
                  <a:gd name="T24" fmla="*/ 14 w 321"/>
                  <a:gd name="T25" fmla="*/ 28 h 4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21" h="415">
                    <a:moveTo>
                      <a:pt x="57" y="113"/>
                    </a:moveTo>
                    <a:lnTo>
                      <a:pt x="114" y="84"/>
                    </a:lnTo>
                    <a:lnTo>
                      <a:pt x="180" y="47"/>
                    </a:lnTo>
                    <a:lnTo>
                      <a:pt x="321" y="0"/>
                    </a:lnTo>
                    <a:lnTo>
                      <a:pt x="303" y="75"/>
                    </a:lnTo>
                    <a:lnTo>
                      <a:pt x="274" y="151"/>
                    </a:lnTo>
                    <a:lnTo>
                      <a:pt x="227" y="292"/>
                    </a:lnTo>
                    <a:lnTo>
                      <a:pt x="170" y="330"/>
                    </a:lnTo>
                    <a:lnTo>
                      <a:pt x="114" y="358"/>
                    </a:lnTo>
                    <a:lnTo>
                      <a:pt x="0" y="415"/>
                    </a:lnTo>
                    <a:lnTo>
                      <a:pt x="20" y="264"/>
                    </a:lnTo>
                    <a:lnTo>
                      <a:pt x="29" y="188"/>
                    </a:lnTo>
                    <a:lnTo>
                      <a:pt x="57" y="113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Freeform 65">
                <a:extLst>
                  <a:ext uri="{FF2B5EF4-FFF2-40B4-BE49-F238E27FC236}">
                    <a16:creationId xmlns:a16="http://schemas.microsoft.com/office/drawing/2014/main" id="{F4B4A837-A9E9-45BA-84B7-80D6918BD0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9" y="599"/>
                <a:ext cx="71" cy="94"/>
              </a:xfrm>
              <a:custGeom>
                <a:avLst/>
                <a:gdLst>
                  <a:gd name="T0" fmla="*/ 5 w 283"/>
                  <a:gd name="T1" fmla="*/ 0 h 378"/>
                  <a:gd name="T2" fmla="*/ 71 w 283"/>
                  <a:gd name="T3" fmla="*/ 14 h 378"/>
                  <a:gd name="T4" fmla="*/ 59 w 283"/>
                  <a:gd name="T5" fmla="*/ 19 h 378"/>
                  <a:gd name="T6" fmla="*/ 50 w 283"/>
                  <a:gd name="T7" fmla="*/ 23 h 378"/>
                  <a:gd name="T8" fmla="*/ 35 w 283"/>
                  <a:gd name="T9" fmla="*/ 33 h 378"/>
                  <a:gd name="T10" fmla="*/ 24 w 283"/>
                  <a:gd name="T11" fmla="*/ 45 h 378"/>
                  <a:gd name="T12" fmla="*/ 14 w 283"/>
                  <a:gd name="T13" fmla="*/ 56 h 378"/>
                  <a:gd name="T14" fmla="*/ 5 w 283"/>
                  <a:gd name="T15" fmla="*/ 75 h 378"/>
                  <a:gd name="T16" fmla="*/ 3 w 283"/>
                  <a:gd name="T17" fmla="*/ 84 h 378"/>
                  <a:gd name="T18" fmla="*/ 3 w 283"/>
                  <a:gd name="T19" fmla="*/ 94 h 378"/>
                  <a:gd name="T20" fmla="*/ 0 w 283"/>
                  <a:gd name="T21" fmla="*/ 61 h 378"/>
                  <a:gd name="T22" fmla="*/ 0 w 283"/>
                  <a:gd name="T23" fmla="*/ 28 h 378"/>
                  <a:gd name="T24" fmla="*/ 3 w 283"/>
                  <a:gd name="T25" fmla="*/ 14 h 378"/>
                  <a:gd name="T26" fmla="*/ 5 w 283"/>
                  <a:gd name="T27" fmla="*/ 0 h 37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83" h="378">
                    <a:moveTo>
                      <a:pt x="18" y="0"/>
                    </a:moveTo>
                    <a:lnTo>
                      <a:pt x="283" y="57"/>
                    </a:lnTo>
                    <a:lnTo>
                      <a:pt x="236" y="75"/>
                    </a:lnTo>
                    <a:lnTo>
                      <a:pt x="198" y="94"/>
                    </a:lnTo>
                    <a:lnTo>
                      <a:pt x="141" y="132"/>
                    </a:lnTo>
                    <a:lnTo>
                      <a:pt x="94" y="179"/>
                    </a:lnTo>
                    <a:lnTo>
                      <a:pt x="57" y="227"/>
                    </a:lnTo>
                    <a:lnTo>
                      <a:pt x="18" y="302"/>
                    </a:lnTo>
                    <a:lnTo>
                      <a:pt x="10" y="339"/>
                    </a:lnTo>
                    <a:lnTo>
                      <a:pt x="10" y="378"/>
                    </a:lnTo>
                    <a:lnTo>
                      <a:pt x="0" y="245"/>
                    </a:lnTo>
                    <a:lnTo>
                      <a:pt x="0" y="114"/>
                    </a:lnTo>
                    <a:lnTo>
                      <a:pt x="10" y="57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Freeform 66">
                <a:extLst>
                  <a:ext uri="{FF2B5EF4-FFF2-40B4-BE49-F238E27FC236}">
                    <a16:creationId xmlns:a16="http://schemas.microsoft.com/office/drawing/2014/main" id="{56E6673E-36FD-4189-99F4-F71E9B0E3B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9" y="321"/>
                <a:ext cx="584" cy="539"/>
              </a:xfrm>
              <a:custGeom>
                <a:avLst/>
                <a:gdLst>
                  <a:gd name="T0" fmla="*/ 68 w 2339"/>
                  <a:gd name="T1" fmla="*/ 252 h 2160"/>
                  <a:gd name="T2" fmla="*/ 144 w 2339"/>
                  <a:gd name="T3" fmla="*/ 245 h 2160"/>
                  <a:gd name="T4" fmla="*/ 233 w 2339"/>
                  <a:gd name="T5" fmla="*/ 226 h 2160"/>
                  <a:gd name="T6" fmla="*/ 233 w 2339"/>
                  <a:gd name="T7" fmla="*/ 217 h 2160"/>
                  <a:gd name="T8" fmla="*/ 223 w 2339"/>
                  <a:gd name="T9" fmla="*/ 203 h 2160"/>
                  <a:gd name="T10" fmla="*/ 210 w 2339"/>
                  <a:gd name="T11" fmla="*/ 203 h 2160"/>
                  <a:gd name="T12" fmla="*/ 200 w 2339"/>
                  <a:gd name="T13" fmla="*/ 203 h 2160"/>
                  <a:gd name="T14" fmla="*/ 193 w 2339"/>
                  <a:gd name="T15" fmla="*/ 205 h 2160"/>
                  <a:gd name="T16" fmla="*/ 181 w 2339"/>
                  <a:gd name="T17" fmla="*/ 219 h 2160"/>
                  <a:gd name="T18" fmla="*/ 172 w 2339"/>
                  <a:gd name="T19" fmla="*/ 203 h 2160"/>
                  <a:gd name="T20" fmla="*/ 144 w 2339"/>
                  <a:gd name="T21" fmla="*/ 203 h 2160"/>
                  <a:gd name="T22" fmla="*/ 141 w 2339"/>
                  <a:gd name="T23" fmla="*/ 188 h 2160"/>
                  <a:gd name="T24" fmla="*/ 132 w 2339"/>
                  <a:gd name="T25" fmla="*/ 177 h 2160"/>
                  <a:gd name="T26" fmla="*/ 165 w 2339"/>
                  <a:gd name="T27" fmla="*/ 158 h 2160"/>
                  <a:gd name="T28" fmla="*/ 156 w 2339"/>
                  <a:gd name="T29" fmla="*/ 134 h 2160"/>
                  <a:gd name="T30" fmla="*/ 174 w 2339"/>
                  <a:gd name="T31" fmla="*/ 130 h 2160"/>
                  <a:gd name="T32" fmla="*/ 186 w 2339"/>
                  <a:gd name="T33" fmla="*/ 127 h 2160"/>
                  <a:gd name="T34" fmla="*/ 186 w 2339"/>
                  <a:gd name="T35" fmla="*/ 104 h 2160"/>
                  <a:gd name="T36" fmla="*/ 202 w 2339"/>
                  <a:gd name="T37" fmla="*/ 97 h 2160"/>
                  <a:gd name="T38" fmla="*/ 219 w 2339"/>
                  <a:gd name="T39" fmla="*/ 108 h 2160"/>
                  <a:gd name="T40" fmla="*/ 235 w 2339"/>
                  <a:gd name="T41" fmla="*/ 92 h 2160"/>
                  <a:gd name="T42" fmla="*/ 261 w 2339"/>
                  <a:gd name="T43" fmla="*/ 87 h 2160"/>
                  <a:gd name="T44" fmla="*/ 320 w 2339"/>
                  <a:gd name="T45" fmla="*/ 33 h 2160"/>
                  <a:gd name="T46" fmla="*/ 351 w 2339"/>
                  <a:gd name="T47" fmla="*/ 14 h 2160"/>
                  <a:gd name="T48" fmla="*/ 372 w 2339"/>
                  <a:gd name="T49" fmla="*/ 0 h 2160"/>
                  <a:gd name="T50" fmla="*/ 365 w 2339"/>
                  <a:gd name="T51" fmla="*/ 7 h 2160"/>
                  <a:gd name="T52" fmla="*/ 358 w 2339"/>
                  <a:gd name="T53" fmla="*/ 16 h 2160"/>
                  <a:gd name="T54" fmla="*/ 379 w 2339"/>
                  <a:gd name="T55" fmla="*/ 12 h 2160"/>
                  <a:gd name="T56" fmla="*/ 471 w 2339"/>
                  <a:gd name="T57" fmla="*/ 7 h 2160"/>
                  <a:gd name="T58" fmla="*/ 521 w 2339"/>
                  <a:gd name="T59" fmla="*/ 0 h 2160"/>
                  <a:gd name="T60" fmla="*/ 509 w 2339"/>
                  <a:gd name="T61" fmla="*/ 7 h 2160"/>
                  <a:gd name="T62" fmla="*/ 521 w 2339"/>
                  <a:gd name="T63" fmla="*/ 21 h 2160"/>
                  <a:gd name="T64" fmla="*/ 546 w 2339"/>
                  <a:gd name="T65" fmla="*/ 40 h 2160"/>
                  <a:gd name="T66" fmla="*/ 565 w 2339"/>
                  <a:gd name="T67" fmla="*/ 42 h 2160"/>
                  <a:gd name="T68" fmla="*/ 584 w 2339"/>
                  <a:gd name="T69" fmla="*/ 64 h 2160"/>
                  <a:gd name="T70" fmla="*/ 577 w 2339"/>
                  <a:gd name="T71" fmla="*/ 87 h 2160"/>
                  <a:gd name="T72" fmla="*/ 570 w 2339"/>
                  <a:gd name="T73" fmla="*/ 115 h 2160"/>
                  <a:gd name="T74" fmla="*/ 577 w 2339"/>
                  <a:gd name="T75" fmla="*/ 172 h 2160"/>
                  <a:gd name="T76" fmla="*/ 563 w 2339"/>
                  <a:gd name="T77" fmla="*/ 184 h 2160"/>
                  <a:gd name="T78" fmla="*/ 544 w 2339"/>
                  <a:gd name="T79" fmla="*/ 207 h 2160"/>
                  <a:gd name="T80" fmla="*/ 553 w 2339"/>
                  <a:gd name="T81" fmla="*/ 235 h 2160"/>
                  <a:gd name="T82" fmla="*/ 565 w 2339"/>
                  <a:gd name="T83" fmla="*/ 332 h 2160"/>
                  <a:gd name="T84" fmla="*/ 549 w 2339"/>
                  <a:gd name="T85" fmla="*/ 346 h 2160"/>
                  <a:gd name="T86" fmla="*/ 487 w 2339"/>
                  <a:gd name="T87" fmla="*/ 358 h 2160"/>
                  <a:gd name="T88" fmla="*/ 447 w 2339"/>
                  <a:gd name="T89" fmla="*/ 379 h 2160"/>
                  <a:gd name="T90" fmla="*/ 433 w 2339"/>
                  <a:gd name="T91" fmla="*/ 424 h 2160"/>
                  <a:gd name="T92" fmla="*/ 414 w 2339"/>
                  <a:gd name="T93" fmla="*/ 457 h 2160"/>
                  <a:gd name="T94" fmla="*/ 384 w 2339"/>
                  <a:gd name="T95" fmla="*/ 473 h 2160"/>
                  <a:gd name="T96" fmla="*/ 360 w 2339"/>
                  <a:gd name="T97" fmla="*/ 476 h 2160"/>
                  <a:gd name="T98" fmla="*/ 318 w 2339"/>
                  <a:gd name="T99" fmla="*/ 461 h 2160"/>
                  <a:gd name="T100" fmla="*/ 101 w 2339"/>
                  <a:gd name="T101" fmla="*/ 532 h 2160"/>
                  <a:gd name="T102" fmla="*/ 85 w 2339"/>
                  <a:gd name="T103" fmla="*/ 520 h 2160"/>
                  <a:gd name="T104" fmla="*/ 64 w 2339"/>
                  <a:gd name="T105" fmla="*/ 513 h 2160"/>
                  <a:gd name="T106" fmla="*/ 40 w 2339"/>
                  <a:gd name="T107" fmla="*/ 508 h 2160"/>
                  <a:gd name="T108" fmla="*/ 9 w 2339"/>
                  <a:gd name="T109" fmla="*/ 398 h 2160"/>
                  <a:gd name="T110" fmla="*/ 0 w 2339"/>
                  <a:gd name="T111" fmla="*/ 308 h 2160"/>
                  <a:gd name="T112" fmla="*/ 9 w 2339"/>
                  <a:gd name="T113" fmla="*/ 264 h 216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339" h="2160">
                    <a:moveTo>
                      <a:pt x="94" y="1029"/>
                    </a:moveTo>
                    <a:lnTo>
                      <a:pt x="217" y="1009"/>
                    </a:lnTo>
                    <a:lnTo>
                      <a:pt x="273" y="1009"/>
                    </a:lnTo>
                    <a:lnTo>
                      <a:pt x="330" y="1009"/>
                    </a:lnTo>
                    <a:lnTo>
                      <a:pt x="453" y="990"/>
                    </a:lnTo>
                    <a:lnTo>
                      <a:pt x="576" y="981"/>
                    </a:lnTo>
                    <a:lnTo>
                      <a:pt x="840" y="981"/>
                    </a:lnTo>
                    <a:lnTo>
                      <a:pt x="905" y="934"/>
                    </a:lnTo>
                    <a:lnTo>
                      <a:pt x="934" y="906"/>
                    </a:lnTo>
                    <a:lnTo>
                      <a:pt x="971" y="886"/>
                    </a:lnTo>
                    <a:lnTo>
                      <a:pt x="952" y="877"/>
                    </a:lnTo>
                    <a:lnTo>
                      <a:pt x="934" y="868"/>
                    </a:lnTo>
                    <a:lnTo>
                      <a:pt x="905" y="849"/>
                    </a:lnTo>
                    <a:lnTo>
                      <a:pt x="895" y="830"/>
                    </a:lnTo>
                    <a:lnTo>
                      <a:pt x="895" y="812"/>
                    </a:lnTo>
                    <a:lnTo>
                      <a:pt x="877" y="802"/>
                    </a:lnTo>
                    <a:lnTo>
                      <a:pt x="840" y="802"/>
                    </a:lnTo>
                    <a:lnTo>
                      <a:pt x="840" y="812"/>
                    </a:lnTo>
                    <a:lnTo>
                      <a:pt x="830" y="812"/>
                    </a:lnTo>
                    <a:lnTo>
                      <a:pt x="820" y="812"/>
                    </a:lnTo>
                    <a:lnTo>
                      <a:pt x="801" y="812"/>
                    </a:lnTo>
                    <a:lnTo>
                      <a:pt x="792" y="802"/>
                    </a:lnTo>
                    <a:lnTo>
                      <a:pt x="783" y="773"/>
                    </a:lnTo>
                    <a:lnTo>
                      <a:pt x="773" y="821"/>
                    </a:lnTo>
                    <a:lnTo>
                      <a:pt x="764" y="839"/>
                    </a:lnTo>
                    <a:lnTo>
                      <a:pt x="754" y="859"/>
                    </a:lnTo>
                    <a:lnTo>
                      <a:pt x="726" y="877"/>
                    </a:lnTo>
                    <a:lnTo>
                      <a:pt x="707" y="877"/>
                    </a:lnTo>
                    <a:lnTo>
                      <a:pt x="688" y="868"/>
                    </a:lnTo>
                    <a:lnTo>
                      <a:pt x="688" y="812"/>
                    </a:lnTo>
                    <a:lnTo>
                      <a:pt x="641" y="821"/>
                    </a:lnTo>
                    <a:lnTo>
                      <a:pt x="584" y="821"/>
                    </a:lnTo>
                    <a:lnTo>
                      <a:pt x="576" y="812"/>
                    </a:lnTo>
                    <a:lnTo>
                      <a:pt x="594" y="792"/>
                    </a:lnTo>
                    <a:lnTo>
                      <a:pt x="603" y="765"/>
                    </a:lnTo>
                    <a:lnTo>
                      <a:pt x="566" y="755"/>
                    </a:lnTo>
                    <a:lnTo>
                      <a:pt x="529" y="745"/>
                    </a:lnTo>
                    <a:lnTo>
                      <a:pt x="529" y="726"/>
                    </a:lnTo>
                    <a:lnTo>
                      <a:pt x="529" y="708"/>
                    </a:lnTo>
                    <a:lnTo>
                      <a:pt x="537" y="689"/>
                    </a:lnTo>
                    <a:lnTo>
                      <a:pt x="584" y="651"/>
                    </a:lnTo>
                    <a:lnTo>
                      <a:pt x="660" y="632"/>
                    </a:lnTo>
                    <a:lnTo>
                      <a:pt x="632" y="585"/>
                    </a:lnTo>
                    <a:lnTo>
                      <a:pt x="623" y="557"/>
                    </a:lnTo>
                    <a:lnTo>
                      <a:pt x="623" y="538"/>
                    </a:lnTo>
                    <a:lnTo>
                      <a:pt x="632" y="528"/>
                    </a:lnTo>
                    <a:lnTo>
                      <a:pt x="660" y="519"/>
                    </a:lnTo>
                    <a:lnTo>
                      <a:pt x="697" y="519"/>
                    </a:lnTo>
                    <a:lnTo>
                      <a:pt x="717" y="519"/>
                    </a:lnTo>
                    <a:lnTo>
                      <a:pt x="745" y="538"/>
                    </a:lnTo>
                    <a:lnTo>
                      <a:pt x="745" y="510"/>
                    </a:lnTo>
                    <a:lnTo>
                      <a:pt x="736" y="481"/>
                    </a:lnTo>
                    <a:lnTo>
                      <a:pt x="736" y="453"/>
                    </a:lnTo>
                    <a:lnTo>
                      <a:pt x="745" y="415"/>
                    </a:lnTo>
                    <a:lnTo>
                      <a:pt x="764" y="397"/>
                    </a:lnTo>
                    <a:lnTo>
                      <a:pt x="783" y="387"/>
                    </a:lnTo>
                    <a:lnTo>
                      <a:pt x="811" y="387"/>
                    </a:lnTo>
                    <a:lnTo>
                      <a:pt x="840" y="397"/>
                    </a:lnTo>
                    <a:lnTo>
                      <a:pt x="868" y="425"/>
                    </a:lnTo>
                    <a:lnTo>
                      <a:pt x="877" y="434"/>
                    </a:lnTo>
                    <a:lnTo>
                      <a:pt x="895" y="434"/>
                    </a:lnTo>
                    <a:lnTo>
                      <a:pt x="915" y="406"/>
                    </a:lnTo>
                    <a:lnTo>
                      <a:pt x="943" y="368"/>
                    </a:lnTo>
                    <a:lnTo>
                      <a:pt x="981" y="350"/>
                    </a:lnTo>
                    <a:lnTo>
                      <a:pt x="1009" y="330"/>
                    </a:lnTo>
                    <a:lnTo>
                      <a:pt x="1047" y="350"/>
                    </a:lnTo>
                    <a:lnTo>
                      <a:pt x="1112" y="264"/>
                    </a:lnTo>
                    <a:lnTo>
                      <a:pt x="1188" y="189"/>
                    </a:lnTo>
                    <a:lnTo>
                      <a:pt x="1282" y="133"/>
                    </a:lnTo>
                    <a:lnTo>
                      <a:pt x="1330" y="104"/>
                    </a:lnTo>
                    <a:lnTo>
                      <a:pt x="1386" y="86"/>
                    </a:lnTo>
                    <a:lnTo>
                      <a:pt x="1405" y="57"/>
                    </a:lnTo>
                    <a:lnTo>
                      <a:pt x="1424" y="39"/>
                    </a:lnTo>
                    <a:lnTo>
                      <a:pt x="1462" y="19"/>
                    </a:lnTo>
                    <a:lnTo>
                      <a:pt x="1490" y="0"/>
                    </a:lnTo>
                    <a:lnTo>
                      <a:pt x="1490" y="19"/>
                    </a:lnTo>
                    <a:lnTo>
                      <a:pt x="1471" y="19"/>
                    </a:lnTo>
                    <a:lnTo>
                      <a:pt x="1462" y="29"/>
                    </a:lnTo>
                    <a:lnTo>
                      <a:pt x="1443" y="39"/>
                    </a:lnTo>
                    <a:lnTo>
                      <a:pt x="1424" y="66"/>
                    </a:lnTo>
                    <a:lnTo>
                      <a:pt x="1433" y="66"/>
                    </a:lnTo>
                    <a:lnTo>
                      <a:pt x="1443" y="66"/>
                    </a:lnTo>
                    <a:lnTo>
                      <a:pt x="1480" y="57"/>
                    </a:lnTo>
                    <a:lnTo>
                      <a:pt x="1519" y="47"/>
                    </a:lnTo>
                    <a:lnTo>
                      <a:pt x="1594" y="39"/>
                    </a:lnTo>
                    <a:lnTo>
                      <a:pt x="1792" y="29"/>
                    </a:lnTo>
                    <a:lnTo>
                      <a:pt x="1886" y="29"/>
                    </a:lnTo>
                    <a:lnTo>
                      <a:pt x="1981" y="47"/>
                    </a:lnTo>
                    <a:lnTo>
                      <a:pt x="2028" y="19"/>
                    </a:lnTo>
                    <a:lnTo>
                      <a:pt x="2085" y="0"/>
                    </a:lnTo>
                    <a:lnTo>
                      <a:pt x="2085" y="19"/>
                    </a:lnTo>
                    <a:lnTo>
                      <a:pt x="2056" y="19"/>
                    </a:lnTo>
                    <a:lnTo>
                      <a:pt x="2038" y="29"/>
                    </a:lnTo>
                    <a:lnTo>
                      <a:pt x="2009" y="57"/>
                    </a:lnTo>
                    <a:lnTo>
                      <a:pt x="2046" y="76"/>
                    </a:lnTo>
                    <a:lnTo>
                      <a:pt x="2085" y="86"/>
                    </a:lnTo>
                    <a:lnTo>
                      <a:pt x="2122" y="104"/>
                    </a:lnTo>
                    <a:lnTo>
                      <a:pt x="2159" y="133"/>
                    </a:lnTo>
                    <a:lnTo>
                      <a:pt x="2188" y="160"/>
                    </a:lnTo>
                    <a:lnTo>
                      <a:pt x="2226" y="189"/>
                    </a:lnTo>
                    <a:lnTo>
                      <a:pt x="2245" y="180"/>
                    </a:lnTo>
                    <a:lnTo>
                      <a:pt x="2263" y="170"/>
                    </a:lnTo>
                    <a:lnTo>
                      <a:pt x="2301" y="180"/>
                    </a:lnTo>
                    <a:lnTo>
                      <a:pt x="2320" y="217"/>
                    </a:lnTo>
                    <a:lnTo>
                      <a:pt x="2339" y="255"/>
                    </a:lnTo>
                    <a:lnTo>
                      <a:pt x="2339" y="293"/>
                    </a:lnTo>
                    <a:lnTo>
                      <a:pt x="2330" y="330"/>
                    </a:lnTo>
                    <a:lnTo>
                      <a:pt x="2310" y="350"/>
                    </a:lnTo>
                    <a:lnTo>
                      <a:pt x="2301" y="368"/>
                    </a:lnTo>
                    <a:lnTo>
                      <a:pt x="2292" y="415"/>
                    </a:lnTo>
                    <a:lnTo>
                      <a:pt x="2282" y="462"/>
                    </a:lnTo>
                    <a:lnTo>
                      <a:pt x="2273" y="510"/>
                    </a:lnTo>
                    <a:lnTo>
                      <a:pt x="2310" y="679"/>
                    </a:lnTo>
                    <a:lnTo>
                      <a:pt x="2310" y="689"/>
                    </a:lnTo>
                    <a:lnTo>
                      <a:pt x="2301" y="708"/>
                    </a:lnTo>
                    <a:lnTo>
                      <a:pt x="2282" y="726"/>
                    </a:lnTo>
                    <a:lnTo>
                      <a:pt x="2254" y="736"/>
                    </a:lnTo>
                    <a:lnTo>
                      <a:pt x="2226" y="755"/>
                    </a:lnTo>
                    <a:lnTo>
                      <a:pt x="2179" y="792"/>
                    </a:lnTo>
                    <a:lnTo>
                      <a:pt x="2179" y="830"/>
                    </a:lnTo>
                    <a:lnTo>
                      <a:pt x="2188" y="868"/>
                    </a:lnTo>
                    <a:lnTo>
                      <a:pt x="2197" y="906"/>
                    </a:lnTo>
                    <a:lnTo>
                      <a:pt x="2216" y="943"/>
                    </a:lnTo>
                    <a:lnTo>
                      <a:pt x="2235" y="1037"/>
                    </a:lnTo>
                    <a:lnTo>
                      <a:pt x="2245" y="1141"/>
                    </a:lnTo>
                    <a:lnTo>
                      <a:pt x="2263" y="1330"/>
                    </a:lnTo>
                    <a:lnTo>
                      <a:pt x="2245" y="1348"/>
                    </a:lnTo>
                    <a:lnTo>
                      <a:pt x="2235" y="1368"/>
                    </a:lnTo>
                    <a:lnTo>
                      <a:pt x="2197" y="1387"/>
                    </a:lnTo>
                    <a:lnTo>
                      <a:pt x="2150" y="1405"/>
                    </a:lnTo>
                    <a:lnTo>
                      <a:pt x="2093" y="1415"/>
                    </a:lnTo>
                    <a:lnTo>
                      <a:pt x="1952" y="1434"/>
                    </a:lnTo>
                    <a:lnTo>
                      <a:pt x="1886" y="1434"/>
                    </a:lnTo>
                    <a:lnTo>
                      <a:pt x="1811" y="1424"/>
                    </a:lnTo>
                    <a:lnTo>
                      <a:pt x="1792" y="1518"/>
                    </a:lnTo>
                    <a:lnTo>
                      <a:pt x="1782" y="1565"/>
                    </a:lnTo>
                    <a:lnTo>
                      <a:pt x="1764" y="1604"/>
                    </a:lnTo>
                    <a:lnTo>
                      <a:pt x="1735" y="1698"/>
                    </a:lnTo>
                    <a:lnTo>
                      <a:pt x="1717" y="1745"/>
                    </a:lnTo>
                    <a:lnTo>
                      <a:pt x="1688" y="1792"/>
                    </a:lnTo>
                    <a:lnTo>
                      <a:pt x="1660" y="1830"/>
                    </a:lnTo>
                    <a:lnTo>
                      <a:pt x="1623" y="1858"/>
                    </a:lnTo>
                    <a:lnTo>
                      <a:pt x="1584" y="1886"/>
                    </a:lnTo>
                    <a:lnTo>
                      <a:pt x="1537" y="1896"/>
                    </a:lnTo>
                    <a:lnTo>
                      <a:pt x="1509" y="1906"/>
                    </a:lnTo>
                    <a:lnTo>
                      <a:pt x="1480" y="1906"/>
                    </a:lnTo>
                    <a:lnTo>
                      <a:pt x="1443" y="1906"/>
                    </a:lnTo>
                    <a:lnTo>
                      <a:pt x="1424" y="1915"/>
                    </a:lnTo>
                    <a:lnTo>
                      <a:pt x="1339" y="1886"/>
                    </a:lnTo>
                    <a:lnTo>
                      <a:pt x="1273" y="1849"/>
                    </a:lnTo>
                    <a:lnTo>
                      <a:pt x="1198" y="1802"/>
                    </a:lnTo>
                    <a:lnTo>
                      <a:pt x="1141" y="1745"/>
                    </a:lnTo>
                    <a:lnTo>
                      <a:pt x="406" y="2131"/>
                    </a:lnTo>
                    <a:lnTo>
                      <a:pt x="358" y="2160"/>
                    </a:lnTo>
                    <a:lnTo>
                      <a:pt x="349" y="2113"/>
                    </a:lnTo>
                    <a:lnTo>
                      <a:pt x="339" y="2084"/>
                    </a:lnTo>
                    <a:lnTo>
                      <a:pt x="349" y="2056"/>
                    </a:lnTo>
                    <a:lnTo>
                      <a:pt x="302" y="2056"/>
                    </a:lnTo>
                    <a:lnTo>
                      <a:pt x="255" y="2056"/>
                    </a:lnTo>
                    <a:lnTo>
                      <a:pt x="208" y="2056"/>
                    </a:lnTo>
                    <a:lnTo>
                      <a:pt x="188" y="2047"/>
                    </a:lnTo>
                    <a:lnTo>
                      <a:pt x="161" y="2037"/>
                    </a:lnTo>
                    <a:lnTo>
                      <a:pt x="94" y="1820"/>
                    </a:lnTo>
                    <a:lnTo>
                      <a:pt x="57" y="1708"/>
                    </a:lnTo>
                    <a:lnTo>
                      <a:pt x="38" y="1594"/>
                    </a:lnTo>
                    <a:lnTo>
                      <a:pt x="18" y="1471"/>
                    </a:lnTo>
                    <a:lnTo>
                      <a:pt x="9" y="1358"/>
                    </a:lnTo>
                    <a:lnTo>
                      <a:pt x="0" y="1236"/>
                    </a:lnTo>
                    <a:lnTo>
                      <a:pt x="0" y="1113"/>
                    </a:lnTo>
                    <a:lnTo>
                      <a:pt x="9" y="1076"/>
                    </a:lnTo>
                    <a:lnTo>
                      <a:pt x="38" y="1057"/>
                    </a:lnTo>
                    <a:lnTo>
                      <a:pt x="94" y="10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Freeform 67">
                <a:extLst>
                  <a:ext uri="{FF2B5EF4-FFF2-40B4-BE49-F238E27FC236}">
                    <a16:creationId xmlns:a16="http://schemas.microsoft.com/office/drawing/2014/main" id="{F8F0264A-3A73-4F0F-BB37-C8E612352A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6" y="578"/>
                <a:ext cx="68" cy="249"/>
              </a:xfrm>
              <a:custGeom>
                <a:avLst/>
                <a:gdLst>
                  <a:gd name="T0" fmla="*/ 21 w 274"/>
                  <a:gd name="T1" fmla="*/ 4 h 998"/>
                  <a:gd name="T2" fmla="*/ 45 w 274"/>
                  <a:gd name="T3" fmla="*/ 2 h 998"/>
                  <a:gd name="T4" fmla="*/ 68 w 274"/>
                  <a:gd name="T5" fmla="*/ 0 h 998"/>
                  <a:gd name="T6" fmla="*/ 63 w 274"/>
                  <a:gd name="T7" fmla="*/ 52 h 998"/>
                  <a:gd name="T8" fmla="*/ 63 w 274"/>
                  <a:gd name="T9" fmla="*/ 106 h 998"/>
                  <a:gd name="T10" fmla="*/ 66 w 274"/>
                  <a:gd name="T11" fmla="*/ 237 h 998"/>
                  <a:gd name="T12" fmla="*/ 68 w 274"/>
                  <a:gd name="T13" fmla="*/ 245 h 998"/>
                  <a:gd name="T14" fmla="*/ 68 w 274"/>
                  <a:gd name="T15" fmla="*/ 249 h 998"/>
                  <a:gd name="T16" fmla="*/ 54 w 274"/>
                  <a:gd name="T17" fmla="*/ 249 h 998"/>
                  <a:gd name="T18" fmla="*/ 37 w 274"/>
                  <a:gd name="T19" fmla="*/ 247 h 998"/>
                  <a:gd name="T20" fmla="*/ 28 w 274"/>
                  <a:gd name="T21" fmla="*/ 219 h 998"/>
                  <a:gd name="T22" fmla="*/ 21 w 274"/>
                  <a:gd name="T23" fmla="*/ 190 h 998"/>
                  <a:gd name="T24" fmla="*/ 14 w 274"/>
                  <a:gd name="T25" fmla="*/ 162 h 998"/>
                  <a:gd name="T26" fmla="*/ 7 w 274"/>
                  <a:gd name="T27" fmla="*/ 134 h 998"/>
                  <a:gd name="T28" fmla="*/ 2 w 274"/>
                  <a:gd name="T29" fmla="*/ 87 h 998"/>
                  <a:gd name="T30" fmla="*/ 0 w 274"/>
                  <a:gd name="T31" fmla="*/ 42 h 998"/>
                  <a:gd name="T32" fmla="*/ 0 w 274"/>
                  <a:gd name="T33" fmla="*/ 30 h 998"/>
                  <a:gd name="T34" fmla="*/ 2 w 274"/>
                  <a:gd name="T35" fmla="*/ 16 h 998"/>
                  <a:gd name="T36" fmla="*/ 5 w 274"/>
                  <a:gd name="T37" fmla="*/ 12 h 998"/>
                  <a:gd name="T38" fmla="*/ 9 w 274"/>
                  <a:gd name="T39" fmla="*/ 7 h 998"/>
                  <a:gd name="T40" fmla="*/ 14 w 274"/>
                  <a:gd name="T41" fmla="*/ 4 h 998"/>
                  <a:gd name="T42" fmla="*/ 21 w 274"/>
                  <a:gd name="T43" fmla="*/ 4 h 99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274" h="998">
                    <a:moveTo>
                      <a:pt x="84" y="18"/>
                    </a:moveTo>
                    <a:lnTo>
                      <a:pt x="180" y="8"/>
                    </a:lnTo>
                    <a:lnTo>
                      <a:pt x="274" y="0"/>
                    </a:lnTo>
                    <a:lnTo>
                      <a:pt x="255" y="207"/>
                    </a:lnTo>
                    <a:lnTo>
                      <a:pt x="255" y="423"/>
                    </a:lnTo>
                    <a:lnTo>
                      <a:pt x="264" y="951"/>
                    </a:lnTo>
                    <a:lnTo>
                      <a:pt x="274" y="980"/>
                    </a:lnTo>
                    <a:lnTo>
                      <a:pt x="274" y="998"/>
                    </a:lnTo>
                    <a:lnTo>
                      <a:pt x="217" y="998"/>
                    </a:lnTo>
                    <a:lnTo>
                      <a:pt x="151" y="990"/>
                    </a:lnTo>
                    <a:lnTo>
                      <a:pt x="113" y="877"/>
                    </a:lnTo>
                    <a:lnTo>
                      <a:pt x="84" y="763"/>
                    </a:lnTo>
                    <a:lnTo>
                      <a:pt x="57" y="650"/>
                    </a:lnTo>
                    <a:lnTo>
                      <a:pt x="29" y="536"/>
                    </a:lnTo>
                    <a:lnTo>
                      <a:pt x="10" y="348"/>
                    </a:lnTo>
                    <a:lnTo>
                      <a:pt x="0" y="169"/>
                    </a:lnTo>
                    <a:lnTo>
                      <a:pt x="0" y="122"/>
                    </a:lnTo>
                    <a:lnTo>
                      <a:pt x="10" y="65"/>
                    </a:lnTo>
                    <a:lnTo>
                      <a:pt x="19" y="47"/>
                    </a:lnTo>
                    <a:lnTo>
                      <a:pt x="37" y="28"/>
                    </a:lnTo>
                    <a:lnTo>
                      <a:pt x="57" y="18"/>
                    </a:lnTo>
                    <a:lnTo>
                      <a:pt x="84" y="18"/>
                    </a:lnTo>
                    <a:close/>
                  </a:path>
                </a:pathLst>
              </a:custGeom>
              <a:solidFill>
                <a:srgbClr val="C56E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Freeform 68">
                <a:extLst>
                  <a:ext uri="{FF2B5EF4-FFF2-40B4-BE49-F238E27FC236}">
                    <a16:creationId xmlns:a16="http://schemas.microsoft.com/office/drawing/2014/main" id="{DC1700E6-9CE0-4D5B-85B2-A0155D1065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6" y="573"/>
                <a:ext cx="120" cy="257"/>
              </a:xfrm>
              <a:custGeom>
                <a:avLst/>
                <a:gdLst>
                  <a:gd name="T0" fmla="*/ 2 w 481"/>
                  <a:gd name="T1" fmla="*/ 7 h 1028"/>
                  <a:gd name="T2" fmla="*/ 24 w 481"/>
                  <a:gd name="T3" fmla="*/ 3 h 1028"/>
                  <a:gd name="T4" fmla="*/ 47 w 481"/>
                  <a:gd name="T5" fmla="*/ 0 h 1028"/>
                  <a:gd name="T6" fmla="*/ 82 w 481"/>
                  <a:gd name="T7" fmla="*/ 0 h 1028"/>
                  <a:gd name="T8" fmla="*/ 120 w 481"/>
                  <a:gd name="T9" fmla="*/ 0 h 1028"/>
                  <a:gd name="T10" fmla="*/ 92 w 481"/>
                  <a:gd name="T11" fmla="*/ 36 h 1028"/>
                  <a:gd name="T12" fmla="*/ 66 w 481"/>
                  <a:gd name="T13" fmla="*/ 73 h 1028"/>
                  <a:gd name="T14" fmla="*/ 45 w 481"/>
                  <a:gd name="T15" fmla="*/ 113 h 1028"/>
                  <a:gd name="T16" fmla="*/ 26 w 481"/>
                  <a:gd name="T17" fmla="*/ 153 h 1028"/>
                  <a:gd name="T18" fmla="*/ 24 w 481"/>
                  <a:gd name="T19" fmla="*/ 156 h 1028"/>
                  <a:gd name="T20" fmla="*/ 12 w 481"/>
                  <a:gd name="T21" fmla="*/ 205 h 1028"/>
                  <a:gd name="T22" fmla="*/ 7 w 481"/>
                  <a:gd name="T23" fmla="*/ 231 h 1028"/>
                  <a:gd name="T24" fmla="*/ 7 w 481"/>
                  <a:gd name="T25" fmla="*/ 257 h 1028"/>
                  <a:gd name="T26" fmla="*/ 5 w 481"/>
                  <a:gd name="T27" fmla="*/ 257 h 1028"/>
                  <a:gd name="T28" fmla="*/ 2 w 481"/>
                  <a:gd name="T29" fmla="*/ 248 h 1028"/>
                  <a:gd name="T30" fmla="*/ 0 w 481"/>
                  <a:gd name="T31" fmla="*/ 208 h 1028"/>
                  <a:gd name="T32" fmla="*/ 0 w 481"/>
                  <a:gd name="T33" fmla="*/ 109 h 1028"/>
                  <a:gd name="T34" fmla="*/ 0 w 481"/>
                  <a:gd name="T35" fmla="*/ 33 h 1028"/>
                  <a:gd name="T36" fmla="*/ 2 w 481"/>
                  <a:gd name="T37" fmla="*/ 7 h 102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81" h="1028">
                    <a:moveTo>
                      <a:pt x="10" y="28"/>
                    </a:moveTo>
                    <a:lnTo>
                      <a:pt x="95" y="10"/>
                    </a:lnTo>
                    <a:lnTo>
                      <a:pt x="189" y="0"/>
                    </a:lnTo>
                    <a:lnTo>
                      <a:pt x="330" y="0"/>
                    </a:lnTo>
                    <a:lnTo>
                      <a:pt x="481" y="0"/>
                    </a:lnTo>
                    <a:lnTo>
                      <a:pt x="368" y="142"/>
                    </a:lnTo>
                    <a:lnTo>
                      <a:pt x="265" y="292"/>
                    </a:lnTo>
                    <a:lnTo>
                      <a:pt x="179" y="453"/>
                    </a:lnTo>
                    <a:lnTo>
                      <a:pt x="104" y="613"/>
                    </a:lnTo>
                    <a:lnTo>
                      <a:pt x="95" y="623"/>
                    </a:lnTo>
                    <a:lnTo>
                      <a:pt x="47" y="821"/>
                    </a:lnTo>
                    <a:lnTo>
                      <a:pt x="28" y="924"/>
                    </a:lnTo>
                    <a:lnTo>
                      <a:pt x="28" y="1028"/>
                    </a:lnTo>
                    <a:lnTo>
                      <a:pt x="19" y="1028"/>
                    </a:lnTo>
                    <a:lnTo>
                      <a:pt x="10" y="991"/>
                    </a:lnTo>
                    <a:lnTo>
                      <a:pt x="0" y="830"/>
                    </a:lnTo>
                    <a:lnTo>
                      <a:pt x="0" y="435"/>
                    </a:lnTo>
                    <a:lnTo>
                      <a:pt x="0" y="132"/>
                    </a:lnTo>
                    <a:lnTo>
                      <a:pt x="10" y="28"/>
                    </a:lnTo>
                    <a:close/>
                  </a:path>
                </a:pathLst>
              </a:custGeom>
              <a:solidFill>
                <a:srgbClr val="7C4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Freeform 69">
                <a:extLst>
                  <a:ext uri="{FF2B5EF4-FFF2-40B4-BE49-F238E27FC236}">
                    <a16:creationId xmlns:a16="http://schemas.microsoft.com/office/drawing/2014/main" id="{C9695CF5-C151-4BE0-AF91-643C6BEFE3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1" y="549"/>
                <a:ext cx="353" cy="300"/>
              </a:xfrm>
              <a:custGeom>
                <a:avLst/>
                <a:gdLst>
                  <a:gd name="T0" fmla="*/ 33 w 1414"/>
                  <a:gd name="T1" fmla="*/ 146 h 1198"/>
                  <a:gd name="T2" fmla="*/ 59 w 1414"/>
                  <a:gd name="T3" fmla="*/ 97 h 1198"/>
                  <a:gd name="T4" fmla="*/ 89 w 1414"/>
                  <a:gd name="T5" fmla="*/ 52 h 1198"/>
                  <a:gd name="T6" fmla="*/ 130 w 1414"/>
                  <a:gd name="T7" fmla="*/ 14 h 1198"/>
                  <a:gd name="T8" fmla="*/ 153 w 1414"/>
                  <a:gd name="T9" fmla="*/ 0 h 1198"/>
                  <a:gd name="T10" fmla="*/ 160 w 1414"/>
                  <a:gd name="T11" fmla="*/ 7 h 1198"/>
                  <a:gd name="T12" fmla="*/ 146 w 1414"/>
                  <a:gd name="T13" fmla="*/ 26 h 1198"/>
                  <a:gd name="T14" fmla="*/ 156 w 1414"/>
                  <a:gd name="T15" fmla="*/ 38 h 1198"/>
                  <a:gd name="T16" fmla="*/ 170 w 1414"/>
                  <a:gd name="T17" fmla="*/ 42 h 1198"/>
                  <a:gd name="T18" fmla="*/ 179 w 1414"/>
                  <a:gd name="T19" fmla="*/ 50 h 1198"/>
                  <a:gd name="T20" fmla="*/ 179 w 1414"/>
                  <a:gd name="T21" fmla="*/ 57 h 1198"/>
                  <a:gd name="T22" fmla="*/ 172 w 1414"/>
                  <a:gd name="T23" fmla="*/ 68 h 1198"/>
                  <a:gd name="T24" fmla="*/ 177 w 1414"/>
                  <a:gd name="T25" fmla="*/ 78 h 1198"/>
                  <a:gd name="T26" fmla="*/ 191 w 1414"/>
                  <a:gd name="T27" fmla="*/ 90 h 1198"/>
                  <a:gd name="T28" fmla="*/ 198 w 1414"/>
                  <a:gd name="T29" fmla="*/ 90 h 1198"/>
                  <a:gd name="T30" fmla="*/ 200 w 1414"/>
                  <a:gd name="T31" fmla="*/ 85 h 1198"/>
                  <a:gd name="T32" fmla="*/ 214 w 1414"/>
                  <a:gd name="T33" fmla="*/ 78 h 1198"/>
                  <a:gd name="T34" fmla="*/ 233 w 1414"/>
                  <a:gd name="T35" fmla="*/ 78 h 1198"/>
                  <a:gd name="T36" fmla="*/ 242 w 1414"/>
                  <a:gd name="T37" fmla="*/ 94 h 1198"/>
                  <a:gd name="T38" fmla="*/ 233 w 1414"/>
                  <a:gd name="T39" fmla="*/ 104 h 1198"/>
                  <a:gd name="T40" fmla="*/ 233 w 1414"/>
                  <a:gd name="T41" fmla="*/ 116 h 1198"/>
                  <a:gd name="T42" fmla="*/ 235 w 1414"/>
                  <a:gd name="T43" fmla="*/ 132 h 1198"/>
                  <a:gd name="T44" fmla="*/ 238 w 1414"/>
                  <a:gd name="T45" fmla="*/ 144 h 1198"/>
                  <a:gd name="T46" fmla="*/ 238 w 1414"/>
                  <a:gd name="T47" fmla="*/ 154 h 1198"/>
                  <a:gd name="T48" fmla="*/ 228 w 1414"/>
                  <a:gd name="T49" fmla="*/ 165 h 1198"/>
                  <a:gd name="T50" fmla="*/ 228 w 1414"/>
                  <a:gd name="T51" fmla="*/ 173 h 1198"/>
                  <a:gd name="T52" fmla="*/ 235 w 1414"/>
                  <a:gd name="T53" fmla="*/ 168 h 1198"/>
                  <a:gd name="T54" fmla="*/ 240 w 1414"/>
                  <a:gd name="T55" fmla="*/ 173 h 1198"/>
                  <a:gd name="T56" fmla="*/ 249 w 1414"/>
                  <a:gd name="T57" fmla="*/ 182 h 1198"/>
                  <a:gd name="T58" fmla="*/ 266 w 1414"/>
                  <a:gd name="T59" fmla="*/ 175 h 1198"/>
                  <a:gd name="T60" fmla="*/ 266 w 1414"/>
                  <a:gd name="T61" fmla="*/ 165 h 1198"/>
                  <a:gd name="T62" fmla="*/ 254 w 1414"/>
                  <a:gd name="T63" fmla="*/ 156 h 1198"/>
                  <a:gd name="T64" fmla="*/ 247 w 1414"/>
                  <a:gd name="T65" fmla="*/ 156 h 1198"/>
                  <a:gd name="T66" fmla="*/ 254 w 1414"/>
                  <a:gd name="T67" fmla="*/ 154 h 1198"/>
                  <a:gd name="T68" fmla="*/ 271 w 1414"/>
                  <a:gd name="T69" fmla="*/ 146 h 1198"/>
                  <a:gd name="T70" fmla="*/ 278 w 1414"/>
                  <a:gd name="T71" fmla="*/ 132 h 1198"/>
                  <a:gd name="T72" fmla="*/ 273 w 1414"/>
                  <a:gd name="T73" fmla="*/ 121 h 1198"/>
                  <a:gd name="T74" fmla="*/ 261 w 1414"/>
                  <a:gd name="T75" fmla="*/ 116 h 1198"/>
                  <a:gd name="T76" fmla="*/ 242 w 1414"/>
                  <a:gd name="T77" fmla="*/ 125 h 1198"/>
                  <a:gd name="T78" fmla="*/ 240 w 1414"/>
                  <a:gd name="T79" fmla="*/ 113 h 1198"/>
                  <a:gd name="T80" fmla="*/ 273 w 1414"/>
                  <a:gd name="T81" fmla="*/ 104 h 1198"/>
                  <a:gd name="T82" fmla="*/ 304 w 1414"/>
                  <a:gd name="T83" fmla="*/ 99 h 1198"/>
                  <a:gd name="T84" fmla="*/ 325 w 1414"/>
                  <a:gd name="T85" fmla="*/ 94 h 1198"/>
                  <a:gd name="T86" fmla="*/ 353 w 1414"/>
                  <a:gd name="T87" fmla="*/ 87 h 1198"/>
                  <a:gd name="T88" fmla="*/ 351 w 1414"/>
                  <a:gd name="T89" fmla="*/ 146 h 1198"/>
                  <a:gd name="T90" fmla="*/ 341 w 1414"/>
                  <a:gd name="T91" fmla="*/ 182 h 1198"/>
                  <a:gd name="T92" fmla="*/ 325 w 1414"/>
                  <a:gd name="T93" fmla="*/ 215 h 1198"/>
                  <a:gd name="T94" fmla="*/ 292 w 1414"/>
                  <a:gd name="T95" fmla="*/ 238 h 1198"/>
                  <a:gd name="T96" fmla="*/ 259 w 1414"/>
                  <a:gd name="T97" fmla="*/ 243 h 1198"/>
                  <a:gd name="T98" fmla="*/ 238 w 1414"/>
                  <a:gd name="T99" fmla="*/ 236 h 1198"/>
                  <a:gd name="T100" fmla="*/ 188 w 1414"/>
                  <a:gd name="T101" fmla="*/ 199 h 1198"/>
                  <a:gd name="T102" fmla="*/ 153 w 1414"/>
                  <a:gd name="T103" fmla="*/ 161 h 1198"/>
                  <a:gd name="T104" fmla="*/ 146 w 1414"/>
                  <a:gd name="T105" fmla="*/ 161 h 1198"/>
                  <a:gd name="T106" fmla="*/ 167 w 1414"/>
                  <a:gd name="T107" fmla="*/ 189 h 1198"/>
                  <a:gd name="T108" fmla="*/ 125 w 1414"/>
                  <a:gd name="T109" fmla="*/ 191 h 1198"/>
                  <a:gd name="T110" fmla="*/ 151 w 1414"/>
                  <a:gd name="T111" fmla="*/ 196 h 1198"/>
                  <a:gd name="T112" fmla="*/ 186 w 1414"/>
                  <a:gd name="T113" fmla="*/ 203 h 1198"/>
                  <a:gd name="T114" fmla="*/ 99 w 1414"/>
                  <a:gd name="T115" fmla="*/ 250 h 1198"/>
                  <a:gd name="T116" fmla="*/ 12 w 1414"/>
                  <a:gd name="T117" fmla="*/ 297 h 1198"/>
                  <a:gd name="T118" fmla="*/ 0 w 1414"/>
                  <a:gd name="T119" fmla="*/ 283 h 1198"/>
                  <a:gd name="T120" fmla="*/ 4 w 1414"/>
                  <a:gd name="T121" fmla="*/ 236 h 1198"/>
                  <a:gd name="T122" fmla="*/ 21 w 1414"/>
                  <a:gd name="T123" fmla="*/ 175 h 119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414" h="1198">
                    <a:moveTo>
                      <a:pt x="94" y="689"/>
                    </a:moveTo>
                    <a:lnTo>
                      <a:pt x="132" y="585"/>
                    </a:lnTo>
                    <a:lnTo>
                      <a:pt x="179" y="490"/>
                    </a:lnTo>
                    <a:lnTo>
                      <a:pt x="235" y="386"/>
                    </a:lnTo>
                    <a:lnTo>
                      <a:pt x="292" y="302"/>
                    </a:lnTo>
                    <a:lnTo>
                      <a:pt x="358" y="208"/>
                    </a:lnTo>
                    <a:lnTo>
                      <a:pt x="433" y="132"/>
                    </a:lnTo>
                    <a:lnTo>
                      <a:pt x="519" y="57"/>
                    </a:lnTo>
                    <a:lnTo>
                      <a:pt x="603" y="0"/>
                    </a:lnTo>
                    <a:lnTo>
                      <a:pt x="613" y="0"/>
                    </a:lnTo>
                    <a:lnTo>
                      <a:pt x="623" y="0"/>
                    </a:lnTo>
                    <a:lnTo>
                      <a:pt x="641" y="28"/>
                    </a:lnTo>
                    <a:lnTo>
                      <a:pt x="594" y="75"/>
                    </a:lnTo>
                    <a:lnTo>
                      <a:pt x="584" y="104"/>
                    </a:lnTo>
                    <a:lnTo>
                      <a:pt x="584" y="142"/>
                    </a:lnTo>
                    <a:lnTo>
                      <a:pt x="623" y="151"/>
                    </a:lnTo>
                    <a:lnTo>
                      <a:pt x="660" y="169"/>
                    </a:lnTo>
                    <a:lnTo>
                      <a:pt x="679" y="169"/>
                    </a:lnTo>
                    <a:lnTo>
                      <a:pt x="697" y="179"/>
                    </a:lnTo>
                    <a:lnTo>
                      <a:pt x="717" y="198"/>
                    </a:lnTo>
                    <a:lnTo>
                      <a:pt x="744" y="198"/>
                    </a:lnTo>
                    <a:lnTo>
                      <a:pt x="717" y="226"/>
                    </a:lnTo>
                    <a:lnTo>
                      <a:pt x="697" y="245"/>
                    </a:lnTo>
                    <a:lnTo>
                      <a:pt x="688" y="273"/>
                    </a:lnTo>
                    <a:lnTo>
                      <a:pt x="697" y="292"/>
                    </a:lnTo>
                    <a:lnTo>
                      <a:pt x="707" y="312"/>
                    </a:lnTo>
                    <a:lnTo>
                      <a:pt x="744" y="349"/>
                    </a:lnTo>
                    <a:lnTo>
                      <a:pt x="764" y="359"/>
                    </a:lnTo>
                    <a:lnTo>
                      <a:pt x="773" y="368"/>
                    </a:lnTo>
                    <a:lnTo>
                      <a:pt x="792" y="359"/>
                    </a:lnTo>
                    <a:lnTo>
                      <a:pt x="801" y="349"/>
                    </a:lnTo>
                    <a:lnTo>
                      <a:pt x="801" y="339"/>
                    </a:lnTo>
                    <a:lnTo>
                      <a:pt x="830" y="321"/>
                    </a:lnTo>
                    <a:lnTo>
                      <a:pt x="858" y="312"/>
                    </a:lnTo>
                    <a:lnTo>
                      <a:pt x="895" y="302"/>
                    </a:lnTo>
                    <a:lnTo>
                      <a:pt x="934" y="312"/>
                    </a:lnTo>
                    <a:lnTo>
                      <a:pt x="952" y="339"/>
                    </a:lnTo>
                    <a:lnTo>
                      <a:pt x="971" y="377"/>
                    </a:lnTo>
                    <a:lnTo>
                      <a:pt x="943" y="396"/>
                    </a:lnTo>
                    <a:lnTo>
                      <a:pt x="934" y="415"/>
                    </a:lnTo>
                    <a:lnTo>
                      <a:pt x="934" y="425"/>
                    </a:lnTo>
                    <a:lnTo>
                      <a:pt x="934" y="462"/>
                    </a:lnTo>
                    <a:lnTo>
                      <a:pt x="934" y="490"/>
                    </a:lnTo>
                    <a:lnTo>
                      <a:pt x="943" y="529"/>
                    </a:lnTo>
                    <a:lnTo>
                      <a:pt x="934" y="566"/>
                    </a:lnTo>
                    <a:lnTo>
                      <a:pt x="952" y="576"/>
                    </a:lnTo>
                    <a:lnTo>
                      <a:pt x="952" y="594"/>
                    </a:lnTo>
                    <a:lnTo>
                      <a:pt x="952" y="613"/>
                    </a:lnTo>
                    <a:lnTo>
                      <a:pt x="943" y="623"/>
                    </a:lnTo>
                    <a:lnTo>
                      <a:pt x="914" y="660"/>
                    </a:lnTo>
                    <a:lnTo>
                      <a:pt x="914" y="670"/>
                    </a:lnTo>
                    <a:lnTo>
                      <a:pt x="914" y="689"/>
                    </a:lnTo>
                    <a:lnTo>
                      <a:pt x="934" y="679"/>
                    </a:lnTo>
                    <a:lnTo>
                      <a:pt x="943" y="670"/>
                    </a:lnTo>
                    <a:lnTo>
                      <a:pt x="962" y="641"/>
                    </a:lnTo>
                    <a:lnTo>
                      <a:pt x="962" y="689"/>
                    </a:lnTo>
                    <a:lnTo>
                      <a:pt x="981" y="707"/>
                    </a:lnTo>
                    <a:lnTo>
                      <a:pt x="999" y="726"/>
                    </a:lnTo>
                    <a:lnTo>
                      <a:pt x="1037" y="726"/>
                    </a:lnTo>
                    <a:lnTo>
                      <a:pt x="1065" y="698"/>
                    </a:lnTo>
                    <a:lnTo>
                      <a:pt x="1065" y="679"/>
                    </a:lnTo>
                    <a:lnTo>
                      <a:pt x="1065" y="660"/>
                    </a:lnTo>
                    <a:lnTo>
                      <a:pt x="1047" y="623"/>
                    </a:lnTo>
                    <a:lnTo>
                      <a:pt x="1018" y="623"/>
                    </a:lnTo>
                    <a:lnTo>
                      <a:pt x="990" y="641"/>
                    </a:lnTo>
                    <a:lnTo>
                      <a:pt x="990" y="623"/>
                    </a:lnTo>
                    <a:lnTo>
                      <a:pt x="981" y="603"/>
                    </a:lnTo>
                    <a:lnTo>
                      <a:pt x="1018" y="613"/>
                    </a:lnTo>
                    <a:lnTo>
                      <a:pt x="1056" y="603"/>
                    </a:lnTo>
                    <a:lnTo>
                      <a:pt x="1085" y="585"/>
                    </a:lnTo>
                    <a:lnTo>
                      <a:pt x="1112" y="566"/>
                    </a:lnTo>
                    <a:lnTo>
                      <a:pt x="1112" y="529"/>
                    </a:lnTo>
                    <a:lnTo>
                      <a:pt x="1112" y="509"/>
                    </a:lnTo>
                    <a:lnTo>
                      <a:pt x="1094" y="482"/>
                    </a:lnTo>
                    <a:lnTo>
                      <a:pt x="1075" y="462"/>
                    </a:lnTo>
                    <a:lnTo>
                      <a:pt x="1047" y="462"/>
                    </a:lnTo>
                    <a:lnTo>
                      <a:pt x="1018" y="472"/>
                    </a:lnTo>
                    <a:lnTo>
                      <a:pt x="971" y="500"/>
                    </a:lnTo>
                    <a:lnTo>
                      <a:pt x="962" y="472"/>
                    </a:lnTo>
                    <a:lnTo>
                      <a:pt x="962" y="453"/>
                    </a:lnTo>
                    <a:lnTo>
                      <a:pt x="1028" y="433"/>
                    </a:lnTo>
                    <a:lnTo>
                      <a:pt x="1094" y="415"/>
                    </a:lnTo>
                    <a:lnTo>
                      <a:pt x="1179" y="406"/>
                    </a:lnTo>
                    <a:lnTo>
                      <a:pt x="1216" y="396"/>
                    </a:lnTo>
                    <a:lnTo>
                      <a:pt x="1263" y="386"/>
                    </a:lnTo>
                    <a:lnTo>
                      <a:pt x="1302" y="377"/>
                    </a:lnTo>
                    <a:lnTo>
                      <a:pt x="1339" y="377"/>
                    </a:lnTo>
                    <a:lnTo>
                      <a:pt x="1414" y="349"/>
                    </a:lnTo>
                    <a:lnTo>
                      <a:pt x="1414" y="509"/>
                    </a:lnTo>
                    <a:lnTo>
                      <a:pt x="1405" y="585"/>
                    </a:lnTo>
                    <a:lnTo>
                      <a:pt x="1386" y="660"/>
                    </a:lnTo>
                    <a:lnTo>
                      <a:pt x="1367" y="726"/>
                    </a:lnTo>
                    <a:lnTo>
                      <a:pt x="1339" y="793"/>
                    </a:lnTo>
                    <a:lnTo>
                      <a:pt x="1302" y="858"/>
                    </a:lnTo>
                    <a:lnTo>
                      <a:pt x="1255" y="924"/>
                    </a:lnTo>
                    <a:lnTo>
                      <a:pt x="1169" y="952"/>
                    </a:lnTo>
                    <a:lnTo>
                      <a:pt x="1085" y="971"/>
                    </a:lnTo>
                    <a:lnTo>
                      <a:pt x="1037" y="971"/>
                    </a:lnTo>
                    <a:lnTo>
                      <a:pt x="999" y="962"/>
                    </a:lnTo>
                    <a:lnTo>
                      <a:pt x="952" y="943"/>
                    </a:lnTo>
                    <a:lnTo>
                      <a:pt x="924" y="915"/>
                    </a:lnTo>
                    <a:lnTo>
                      <a:pt x="754" y="793"/>
                    </a:lnTo>
                    <a:lnTo>
                      <a:pt x="679" y="717"/>
                    </a:lnTo>
                    <a:lnTo>
                      <a:pt x="613" y="641"/>
                    </a:lnTo>
                    <a:lnTo>
                      <a:pt x="603" y="641"/>
                    </a:lnTo>
                    <a:lnTo>
                      <a:pt x="584" y="641"/>
                    </a:lnTo>
                    <a:lnTo>
                      <a:pt x="584" y="660"/>
                    </a:lnTo>
                    <a:lnTo>
                      <a:pt x="670" y="754"/>
                    </a:lnTo>
                    <a:lnTo>
                      <a:pt x="584" y="754"/>
                    </a:lnTo>
                    <a:lnTo>
                      <a:pt x="500" y="764"/>
                    </a:lnTo>
                    <a:lnTo>
                      <a:pt x="500" y="773"/>
                    </a:lnTo>
                    <a:lnTo>
                      <a:pt x="603" y="783"/>
                    </a:lnTo>
                    <a:lnTo>
                      <a:pt x="707" y="783"/>
                    </a:lnTo>
                    <a:lnTo>
                      <a:pt x="744" y="811"/>
                    </a:lnTo>
                    <a:lnTo>
                      <a:pt x="566" y="915"/>
                    </a:lnTo>
                    <a:lnTo>
                      <a:pt x="396" y="1000"/>
                    </a:lnTo>
                    <a:lnTo>
                      <a:pt x="216" y="1094"/>
                    </a:lnTo>
                    <a:lnTo>
                      <a:pt x="47" y="1188"/>
                    </a:lnTo>
                    <a:lnTo>
                      <a:pt x="9" y="1198"/>
                    </a:lnTo>
                    <a:lnTo>
                      <a:pt x="0" y="1132"/>
                    </a:lnTo>
                    <a:lnTo>
                      <a:pt x="0" y="1075"/>
                    </a:lnTo>
                    <a:lnTo>
                      <a:pt x="18" y="943"/>
                    </a:lnTo>
                    <a:lnTo>
                      <a:pt x="47" y="820"/>
                    </a:lnTo>
                    <a:lnTo>
                      <a:pt x="85" y="698"/>
                    </a:lnTo>
                    <a:lnTo>
                      <a:pt x="94" y="689"/>
                    </a:lnTo>
                    <a:close/>
                  </a:path>
                </a:pathLst>
              </a:custGeom>
              <a:solidFill>
                <a:srgbClr val="075E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Freeform 70">
                <a:extLst>
                  <a:ext uri="{FF2B5EF4-FFF2-40B4-BE49-F238E27FC236}">
                    <a16:creationId xmlns:a16="http://schemas.microsoft.com/office/drawing/2014/main" id="{5AC3F7A8-8A61-412C-85B1-F36B991362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4" y="601"/>
                <a:ext cx="11" cy="14"/>
              </a:xfrm>
              <a:custGeom>
                <a:avLst/>
                <a:gdLst>
                  <a:gd name="T0" fmla="*/ 11 w 48"/>
                  <a:gd name="T1" fmla="*/ 0 h 56"/>
                  <a:gd name="T2" fmla="*/ 11 w 48"/>
                  <a:gd name="T3" fmla="*/ 2 h 56"/>
                  <a:gd name="T4" fmla="*/ 9 w 48"/>
                  <a:gd name="T5" fmla="*/ 7 h 56"/>
                  <a:gd name="T6" fmla="*/ 5 w 48"/>
                  <a:gd name="T7" fmla="*/ 14 h 56"/>
                  <a:gd name="T8" fmla="*/ 0 w 48"/>
                  <a:gd name="T9" fmla="*/ 14 h 56"/>
                  <a:gd name="T10" fmla="*/ 2 w 48"/>
                  <a:gd name="T11" fmla="*/ 9 h 56"/>
                  <a:gd name="T12" fmla="*/ 5 w 48"/>
                  <a:gd name="T13" fmla="*/ 5 h 56"/>
                  <a:gd name="T14" fmla="*/ 11 w 48"/>
                  <a:gd name="T15" fmla="*/ 0 h 5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8" h="56">
                    <a:moveTo>
                      <a:pt x="48" y="0"/>
                    </a:moveTo>
                    <a:lnTo>
                      <a:pt x="48" y="9"/>
                    </a:lnTo>
                    <a:lnTo>
                      <a:pt x="38" y="28"/>
                    </a:lnTo>
                    <a:lnTo>
                      <a:pt x="20" y="56"/>
                    </a:lnTo>
                    <a:lnTo>
                      <a:pt x="0" y="56"/>
                    </a:lnTo>
                    <a:lnTo>
                      <a:pt x="10" y="37"/>
                    </a:lnTo>
                    <a:lnTo>
                      <a:pt x="20" y="1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Freeform 71">
                <a:extLst>
                  <a:ext uri="{FF2B5EF4-FFF2-40B4-BE49-F238E27FC236}">
                    <a16:creationId xmlns:a16="http://schemas.microsoft.com/office/drawing/2014/main" id="{9CB411FA-BA3F-4D5A-8D33-DA292D9ACD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1" y="608"/>
                <a:ext cx="9" cy="14"/>
              </a:xfrm>
              <a:custGeom>
                <a:avLst/>
                <a:gdLst>
                  <a:gd name="T0" fmla="*/ 5 w 39"/>
                  <a:gd name="T1" fmla="*/ 7 h 56"/>
                  <a:gd name="T2" fmla="*/ 5 w 39"/>
                  <a:gd name="T3" fmla="*/ 2 h 56"/>
                  <a:gd name="T4" fmla="*/ 9 w 39"/>
                  <a:gd name="T5" fmla="*/ 0 h 56"/>
                  <a:gd name="T6" fmla="*/ 9 w 39"/>
                  <a:gd name="T7" fmla="*/ 5 h 56"/>
                  <a:gd name="T8" fmla="*/ 9 w 39"/>
                  <a:gd name="T9" fmla="*/ 7 h 56"/>
                  <a:gd name="T10" fmla="*/ 7 w 39"/>
                  <a:gd name="T11" fmla="*/ 12 h 56"/>
                  <a:gd name="T12" fmla="*/ 5 w 39"/>
                  <a:gd name="T13" fmla="*/ 14 h 56"/>
                  <a:gd name="T14" fmla="*/ 0 w 39"/>
                  <a:gd name="T15" fmla="*/ 9 h 56"/>
                  <a:gd name="T16" fmla="*/ 2 w 39"/>
                  <a:gd name="T17" fmla="*/ 9 h 56"/>
                  <a:gd name="T18" fmla="*/ 5 w 39"/>
                  <a:gd name="T19" fmla="*/ 7 h 5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9" h="56">
                    <a:moveTo>
                      <a:pt x="20" y="28"/>
                    </a:moveTo>
                    <a:lnTo>
                      <a:pt x="20" y="9"/>
                    </a:lnTo>
                    <a:lnTo>
                      <a:pt x="39" y="0"/>
                    </a:lnTo>
                    <a:lnTo>
                      <a:pt x="39" y="19"/>
                    </a:lnTo>
                    <a:lnTo>
                      <a:pt x="39" y="28"/>
                    </a:lnTo>
                    <a:lnTo>
                      <a:pt x="29" y="47"/>
                    </a:lnTo>
                    <a:lnTo>
                      <a:pt x="20" y="56"/>
                    </a:lnTo>
                    <a:lnTo>
                      <a:pt x="0" y="37"/>
                    </a:lnTo>
                    <a:lnTo>
                      <a:pt x="10" y="37"/>
                    </a:lnTo>
                    <a:lnTo>
                      <a:pt x="20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Freeform 72">
                <a:extLst>
                  <a:ext uri="{FF2B5EF4-FFF2-40B4-BE49-F238E27FC236}">
                    <a16:creationId xmlns:a16="http://schemas.microsoft.com/office/drawing/2014/main" id="{8235E965-122D-454E-86E5-BB860C6EBD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7" y="332"/>
                <a:ext cx="337" cy="248"/>
              </a:xfrm>
              <a:custGeom>
                <a:avLst/>
                <a:gdLst>
                  <a:gd name="T0" fmla="*/ 12 w 1348"/>
                  <a:gd name="T1" fmla="*/ 154 h 990"/>
                  <a:gd name="T2" fmla="*/ 26 w 1348"/>
                  <a:gd name="T3" fmla="*/ 156 h 990"/>
                  <a:gd name="T4" fmla="*/ 45 w 1348"/>
                  <a:gd name="T5" fmla="*/ 175 h 990"/>
                  <a:gd name="T6" fmla="*/ 61 w 1348"/>
                  <a:gd name="T7" fmla="*/ 166 h 990"/>
                  <a:gd name="T8" fmla="*/ 68 w 1348"/>
                  <a:gd name="T9" fmla="*/ 130 h 990"/>
                  <a:gd name="T10" fmla="*/ 57 w 1348"/>
                  <a:gd name="T11" fmla="*/ 118 h 990"/>
                  <a:gd name="T12" fmla="*/ 45 w 1348"/>
                  <a:gd name="T13" fmla="*/ 128 h 990"/>
                  <a:gd name="T14" fmla="*/ 40 w 1348"/>
                  <a:gd name="T15" fmla="*/ 90 h 990"/>
                  <a:gd name="T16" fmla="*/ 71 w 1348"/>
                  <a:gd name="T17" fmla="*/ 40 h 990"/>
                  <a:gd name="T18" fmla="*/ 111 w 1348"/>
                  <a:gd name="T19" fmla="*/ 26 h 990"/>
                  <a:gd name="T20" fmla="*/ 116 w 1348"/>
                  <a:gd name="T21" fmla="*/ 57 h 990"/>
                  <a:gd name="T22" fmla="*/ 116 w 1348"/>
                  <a:gd name="T23" fmla="*/ 38 h 990"/>
                  <a:gd name="T24" fmla="*/ 146 w 1348"/>
                  <a:gd name="T25" fmla="*/ 7 h 990"/>
                  <a:gd name="T26" fmla="*/ 224 w 1348"/>
                  <a:gd name="T27" fmla="*/ 0 h 990"/>
                  <a:gd name="T28" fmla="*/ 238 w 1348"/>
                  <a:gd name="T29" fmla="*/ 36 h 990"/>
                  <a:gd name="T30" fmla="*/ 238 w 1348"/>
                  <a:gd name="T31" fmla="*/ 54 h 990"/>
                  <a:gd name="T32" fmla="*/ 259 w 1348"/>
                  <a:gd name="T33" fmla="*/ 78 h 990"/>
                  <a:gd name="T34" fmla="*/ 283 w 1348"/>
                  <a:gd name="T35" fmla="*/ 90 h 990"/>
                  <a:gd name="T36" fmla="*/ 269 w 1348"/>
                  <a:gd name="T37" fmla="*/ 120 h 990"/>
                  <a:gd name="T38" fmla="*/ 236 w 1348"/>
                  <a:gd name="T39" fmla="*/ 140 h 990"/>
                  <a:gd name="T40" fmla="*/ 219 w 1348"/>
                  <a:gd name="T41" fmla="*/ 132 h 990"/>
                  <a:gd name="T42" fmla="*/ 226 w 1348"/>
                  <a:gd name="T43" fmla="*/ 142 h 990"/>
                  <a:gd name="T44" fmla="*/ 245 w 1348"/>
                  <a:gd name="T45" fmla="*/ 147 h 990"/>
                  <a:gd name="T46" fmla="*/ 267 w 1348"/>
                  <a:gd name="T47" fmla="*/ 132 h 990"/>
                  <a:gd name="T48" fmla="*/ 290 w 1348"/>
                  <a:gd name="T49" fmla="*/ 95 h 990"/>
                  <a:gd name="T50" fmla="*/ 274 w 1348"/>
                  <a:gd name="T51" fmla="*/ 80 h 990"/>
                  <a:gd name="T52" fmla="*/ 248 w 1348"/>
                  <a:gd name="T53" fmla="*/ 54 h 990"/>
                  <a:gd name="T54" fmla="*/ 250 w 1348"/>
                  <a:gd name="T55" fmla="*/ 28 h 990"/>
                  <a:gd name="T56" fmla="*/ 271 w 1348"/>
                  <a:gd name="T57" fmla="*/ 7 h 990"/>
                  <a:gd name="T58" fmla="*/ 297 w 1348"/>
                  <a:gd name="T59" fmla="*/ 19 h 990"/>
                  <a:gd name="T60" fmla="*/ 323 w 1348"/>
                  <a:gd name="T61" fmla="*/ 43 h 990"/>
                  <a:gd name="T62" fmla="*/ 337 w 1348"/>
                  <a:gd name="T63" fmla="*/ 76 h 990"/>
                  <a:gd name="T64" fmla="*/ 328 w 1348"/>
                  <a:gd name="T65" fmla="*/ 140 h 990"/>
                  <a:gd name="T66" fmla="*/ 304 w 1348"/>
                  <a:gd name="T67" fmla="*/ 173 h 990"/>
                  <a:gd name="T68" fmla="*/ 255 w 1348"/>
                  <a:gd name="T69" fmla="*/ 213 h 990"/>
                  <a:gd name="T70" fmla="*/ 179 w 1348"/>
                  <a:gd name="T71" fmla="*/ 246 h 990"/>
                  <a:gd name="T72" fmla="*/ 151 w 1348"/>
                  <a:gd name="T73" fmla="*/ 248 h 990"/>
                  <a:gd name="T74" fmla="*/ 132 w 1348"/>
                  <a:gd name="T75" fmla="*/ 222 h 990"/>
                  <a:gd name="T76" fmla="*/ 111 w 1348"/>
                  <a:gd name="T77" fmla="*/ 215 h 990"/>
                  <a:gd name="T78" fmla="*/ 97 w 1348"/>
                  <a:gd name="T79" fmla="*/ 229 h 990"/>
                  <a:gd name="T80" fmla="*/ 73 w 1348"/>
                  <a:gd name="T81" fmla="*/ 208 h 990"/>
                  <a:gd name="T82" fmla="*/ 59 w 1348"/>
                  <a:gd name="T83" fmla="*/ 232 h 990"/>
                  <a:gd name="T84" fmla="*/ 35 w 1348"/>
                  <a:gd name="T85" fmla="*/ 215 h 990"/>
                  <a:gd name="T86" fmla="*/ 21 w 1348"/>
                  <a:gd name="T87" fmla="*/ 208 h 990"/>
                  <a:gd name="T88" fmla="*/ 31 w 1348"/>
                  <a:gd name="T89" fmla="*/ 201 h 990"/>
                  <a:gd name="T90" fmla="*/ 14 w 1348"/>
                  <a:gd name="T91" fmla="*/ 203 h 990"/>
                  <a:gd name="T92" fmla="*/ 0 w 1348"/>
                  <a:gd name="T93" fmla="*/ 180 h 99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348" h="990">
                    <a:moveTo>
                      <a:pt x="19" y="632"/>
                    </a:moveTo>
                    <a:lnTo>
                      <a:pt x="37" y="614"/>
                    </a:lnTo>
                    <a:lnTo>
                      <a:pt x="47" y="614"/>
                    </a:lnTo>
                    <a:lnTo>
                      <a:pt x="76" y="614"/>
                    </a:lnTo>
                    <a:lnTo>
                      <a:pt x="94" y="622"/>
                    </a:lnTo>
                    <a:lnTo>
                      <a:pt x="103" y="622"/>
                    </a:lnTo>
                    <a:lnTo>
                      <a:pt x="123" y="642"/>
                    </a:lnTo>
                    <a:lnTo>
                      <a:pt x="150" y="671"/>
                    </a:lnTo>
                    <a:lnTo>
                      <a:pt x="179" y="698"/>
                    </a:lnTo>
                    <a:lnTo>
                      <a:pt x="188" y="698"/>
                    </a:lnTo>
                    <a:lnTo>
                      <a:pt x="217" y="698"/>
                    </a:lnTo>
                    <a:lnTo>
                      <a:pt x="245" y="661"/>
                    </a:lnTo>
                    <a:lnTo>
                      <a:pt x="264" y="622"/>
                    </a:lnTo>
                    <a:lnTo>
                      <a:pt x="273" y="575"/>
                    </a:lnTo>
                    <a:lnTo>
                      <a:pt x="273" y="519"/>
                    </a:lnTo>
                    <a:lnTo>
                      <a:pt x="264" y="501"/>
                    </a:lnTo>
                    <a:lnTo>
                      <a:pt x="245" y="481"/>
                    </a:lnTo>
                    <a:lnTo>
                      <a:pt x="226" y="472"/>
                    </a:lnTo>
                    <a:lnTo>
                      <a:pt x="217" y="481"/>
                    </a:lnTo>
                    <a:lnTo>
                      <a:pt x="188" y="491"/>
                    </a:lnTo>
                    <a:lnTo>
                      <a:pt x="179" y="510"/>
                    </a:lnTo>
                    <a:lnTo>
                      <a:pt x="160" y="519"/>
                    </a:lnTo>
                    <a:lnTo>
                      <a:pt x="170" y="415"/>
                    </a:lnTo>
                    <a:lnTo>
                      <a:pt x="160" y="359"/>
                    </a:lnTo>
                    <a:lnTo>
                      <a:pt x="150" y="311"/>
                    </a:lnTo>
                    <a:lnTo>
                      <a:pt x="207" y="236"/>
                    </a:lnTo>
                    <a:lnTo>
                      <a:pt x="283" y="161"/>
                    </a:lnTo>
                    <a:lnTo>
                      <a:pt x="358" y="113"/>
                    </a:lnTo>
                    <a:lnTo>
                      <a:pt x="452" y="66"/>
                    </a:lnTo>
                    <a:lnTo>
                      <a:pt x="443" y="104"/>
                    </a:lnTo>
                    <a:lnTo>
                      <a:pt x="434" y="152"/>
                    </a:lnTo>
                    <a:lnTo>
                      <a:pt x="443" y="189"/>
                    </a:lnTo>
                    <a:lnTo>
                      <a:pt x="462" y="227"/>
                    </a:lnTo>
                    <a:lnTo>
                      <a:pt x="471" y="208"/>
                    </a:lnTo>
                    <a:lnTo>
                      <a:pt x="471" y="189"/>
                    </a:lnTo>
                    <a:lnTo>
                      <a:pt x="462" y="152"/>
                    </a:lnTo>
                    <a:lnTo>
                      <a:pt x="471" y="104"/>
                    </a:lnTo>
                    <a:lnTo>
                      <a:pt x="490" y="57"/>
                    </a:lnTo>
                    <a:lnTo>
                      <a:pt x="585" y="29"/>
                    </a:lnTo>
                    <a:lnTo>
                      <a:pt x="688" y="10"/>
                    </a:lnTo>
                    <a:lnTo>
                      <a:pt x="792" y="0"/>
                    </a:lnTo>
                    <a:lnTo>
                      <a:pt x="896" y="0"/>
                    </a:lnTo>
                    <a:lnTo>
                      <a:pt x="1037" y="19"/>
                    </a:lnTo>
                    <a:lnTo>
                      <a:pt x="971" y="95"/>
                    </a:lnTo>
                    <a:lnTo>
                      <a:pt x="952" y="142"/>
                    </a:lnTo>
                    <a:lnTo>
                      <a:pt x="952" y="161"/>
                    </a:lnTo>
                    <a:lnTo>
                      <a:pt x="952" y="189"/>
                    </a:lnTo>
                    <a:lnTo>
                      <a:pt x="952" y="217"/>
                    </a:lnTo>
                    <a:lnTo>
                      <a:pt x="962" y="236"/>
                    </a:lnTo>
                    <a:lnTo>
                      <a:pt x="1000" y="283"/>
                    </a:lnTo>
                    <a:lnTo>
                      <a:pt x="1037" y="311"/>
                    </a:lnTo>
                    <a:lnTo>
                      <a:pt x="1084" y="350"/>
                    </a:lnTo>
                    <a:lnTo>
                      <a:pt x="1113" y="350"/>
                    </a:lnTo>
                    <a:lnTo>
                      <a:pt x="1131" y="359"/>
                    </a:lnTo>
                    <a:lnTo>
                      <a:pt x="1131" y="387"/>
                    </a:lnTo>
                    <a:lnTo>
                      <a:pt x="1123" y="406"/>
                    </a:lnTo>
                    <a:lnTo>
                      <a:pt x="1074" y="481"/>
                    </a:lnTo>
                    <a:lnTo>
                      <a:pt x="1019" y="548"/>
                    </a:lnTo>
                    <a:lnTo>
                      <a:pt x="980" y="557"/>
                    </a:lnTo>
                    <a:lnTo>
                      <a:pt x="943" y="557"/>
                    </a:lnTo>
                    <a:lnTo>
                      <a:pt x="915" y="538"/>
                    </a:lnTo>
                    <a:lnTo>
                      <a:pt x="896" y="528"/>
                    </a:lnTo>
                    <a:lnTo>
                      <a:pt x="877" y="528"/>
                    </a:lnTo>
                    <a:lnTo>
                      <a:pt x="886" y="548"/>
                    </a:lnTo>
                    <a:lnTo>
                      <a:pt x="896" y="557"/>
                    </a:lnTo>
                    <a:lnTo>
                      <a:pt x="905" y="567"/>
                    </a:lnTo>
                    <a:lnTo>
                      <a:pt x="915" y="575"/>
                    </a:lnTo>
                    <a:lnTo>
                      <a:pt x="952" y="585"/>
                    </a:lnTo>
                    <a:lnTo>
                      <a:pt x="980" y="585"/>
                    </a:lnTo>
                    <a:lnTo>
                      <a:pt x="1000" y="575"/>
                    </a:lnTo>
                    <a:lnTo>
                      <a:pt x="1027" y="567"/>
                    </a:lnTo>
                    <a:lnTo>
                      <a:pt x="1066" y="528"/>
                    </a:lnTo>
                    <a:lnTo>
                      <a:pt x="1103" y="481"/>
                    </a:lnTo>
                    <a:lnTo>
                      <a:pt x="1150" y="415"/>
                    </a:lnTo>
                    <a:lnTo>
                      <a:pt x="1160" y="378"/>
                    </a:lnTo>
                    <a:lnTo>
                      <a:pt x="1160" y="350"/>
                    </a:lnTo>
                    <a:lnTo>
                      <a:pt x="1150" y="331"/>
                    </a:lnTo>
                    <a:lnTo>
                      <a:pt x="1094" y="321"/>
                    </a:lnTo>
                    <a:lnTo>
                      <a:pt x="1047" y="293"/>
                    </a:lnTo>
                    <a:lnTo>
                      <a:pt x="1019" y="264"/>
                    </a:lnTo>
                    <a:lnTo>
                      <a:pt x="990" y="217"/>
                    </a:lnTo>
                    <a:lnTo>
                      <a:pt x="980" y="189"/>
                    </a:lnTo>
                    <a:lnTo>
                      <a:pt x="980" y="161"/>
                    </a:lnTo>
                    <a:lnTo>
                      <a:pt x="1000" y="113"/>
                    </a:lnTo>
                    <a:lnTo>
                      <a:pt x="1027" y="66"/>
                    </a:lnTo>
                    <a:lnTo>
                      <a:pt x="1066" y="29"/>
                    </a:lnTo>
                    <a:lnTo>
                      <a:pt x="1084" y="29"/>
                    </a:lnTo>
                    <a:lnTo>
                      <a:pt x="1094" y="39"/>
                    </a:lnTo>
                    <a:lnTo>
                      <a:pt x="1141" y="57"/>
                    </a:lnTo>
                    <a:lnTo>
                      <a:pt x="1188" y="76"/>
                    </a:lnTo>
                    <a:lnTo>
                      <a:pt x="1226" y="104"/>
                    </a:lnTo>
                    <a:lnTo>
                      <a:pt x="1264" y="133"/>
                    </a:lnTo>
                    <a:lnTo>
                      <a:pt x="1292" y="170"/>
                    </a:lnTo>
                    <a:lnTo>
                      <a:pt x="1320" y="208"/>
                    </a:lnTo>
                    <a:lnTo>
                      <a:pt x="1339" y="256"/>
                    </a:lnTo>
                    <a:lnTo>
                      <a:pt x="1348" y="303"/>
                    </a:lnTo>
                    <a:lnTo>
                      <a:pt x="1348" y="387"/>
                    </a:lnTo>
                    <a:lnTo>
                      <a:pt x="1330" y="472"/>
                    </a:lnTo>
                    <a:lnTo>
                      <a:pt x="1311" y="557"/>
                    </a:lnTo>
                    <a:lnTo>
                      <a:pt x="1282" y="595"/>
                    </a:lnTo>
                    <a:lnTo>
                      <a:pt x="1264" y="622"/>
                    </a:lnTo>
                    <a:lnTo>
                      <a:pt x="1217" y="689"/>
                    </a:lnTo>
                    <a:lnTo>
                      <a:pt x="1150" y="745"/>
                    </a:lnTo>
                    <a:lnTo>
                      <a:pt x="1094" y="802"/>
                    </a:lnTo>
                    <a:lnTo>
                      <a:pt x="1019" y="849"/>
                    </a:lnTo>
                    <a:lnTo>
                      <a:pt x="943" y="887"/>
                    </a:lnTo>
                    <a:lnTo>
                      <a:pt x="867" y="925"/>
                    </a:lnTo>
                    <a:lnTo>
                      <a:pt x="716" y="982"/>
                    </a:lnTo>
                    <a:lnTo>
                      <a:pt x="651" y="982"/>
                    </a:lnTo>
                    <a:lnTo>
                      <a:pt x="622" y="982"/>
                    </a:lnTo>
                    <a:lnTo>
                      <a:pt x="604" y="990"/>
                    </a:lnTo>
                    <a:lnTo>
                      <a:pt x="518" y="982"/>
                    </a:lnTo>
                    <a:lnTo>
                      <a:pt x="528" y="934"/>
                    </a:lnTo>
                    <a:lnTo>
                      <a:pt x="528" y="887"/>
                    </a:lnTo>
                    <a:lnTo>
                      <a:pt x="490" y="868"/>
                    </a:lnTo>
                    <a:lnTo>
                      <a:pt x="471" y="859"/>
                    </a:lnTo>
                    <a:lnTo>
                      <a:pt x="443" y="859"/>
                    </a:lnTo>
                    <a:lnTo>
                      <a:pt x="424" y="868"/>
                    </a:lnTo>
                    <a:lnTo>
                      <a:pt x="405" y="878"/>
                    </a:lnTo>
                    <a:lnTo>
                      <a:pt x="387" y="915"/>
                    </a:lnTo>
                    <a:lnTo>
                      <a:pt x="377" y="868"/>
                    </a:lnTo>
                    <a:lnTo>
                      <a:pt x="367" y="830"/>
                    </a:lnTo>
                    <a:lnTo>
                      <a:pt x="292" y="830"/>
                    </a:lnTo>
                    <a:lnTo>
                      <a:pt x="264" y="839"/>
                    </a:lnTo>
                    <a:lnTo>
                      <a:pt x="236" y="868"/>
                    </a:lnTo>
                    <a:lnTo>
                      <a:pt x="236" y="925"/>
                    </a:lnTo>
                    <a:lnTo>
                      <a:pt x="207" y="906"/>
                    </a:lnTo>
                    <a:lnTo>
                      <a:pt x="179" y="878"/>
                    </a:lnTo>
                    <a:lnTo>
                      <a:pt x="141" y="859"/>
                    </a:lnTo>
                    <a:lnTo>
                      <a:pt x="132" y="859"/>
                    </a:lnTo>
                    <a:lnTo>
                      <a:pt x="113" y="868"/>
                    </a:lnTo>
                    <a:lnTo>
                      <a:pt x="84" y="830"/>
                    </a:lnTo>
                    <a:lnTo>
                      <a:pt x="113" y="821"/>
                    </a:lnTo>
                    <a:lnTo>
                      <a:pt x="123" y="812"/>
                    </a:lnTo>
                    <a:lnTo>
                      <a:pt x="123" y="802"/>
                    </a:lnTo>
                    <a:lnTo>
                      <a:pt x="103" y="792"/>
                    </a:lnTo>
                    <a:lnTo>
                      <a:pt x="84" y="802"/>
                    </a:lnTo>
                    <a:lnTo>
                      <a:pt x="56" y="812"/>
                    </a:lnTo>
                    <a:lnTo>
                      <a:pt x="28" y="802"/>
                    </a:lnTo>
                    <a:lnTo>
                      <a:pt x="9" y="765"/>
                    </a:lnTo>
                    <a:lnTo>
                      <a:pt x="0" y="718"/>
                    </a:lnTo>
                    <a:lnTo>
                      <a:pt x="0" y="671"/>
                    </a:lnTo>
                    <a:lnTo>
                      <a:pt x="19" y="632"/>
                    </a:lnTo>
                    <a:close/>
                  </a:path>
                </a:pathLst>
              </a:custGeom>
              <a:solidFill>
                <a:srgbClr val="DC91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Freeform 73">
                <a:extLst>
                  <a:ext uri="{FF2B5EF4-FFF2-40B4-BE49-F238E27FC236}">
                    <a16:creationId xmlns:a16="http://schemas.microsoft.com/office/drawing/2014/main" id="{933D6281-5B9A-4345-8D43-013EE194DE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4" y="545"/>
                <a:ext cx="160" cy="96"/>
              </a:xfrm>
              <a:custGeom>
                <a:avLst/>
                <a:gdLst>
                  <a:gd name="T0" fmla="*/ 16 w 642"/>
                  <a:gd name="T1" fmla="*/ 12 h 387"/>
                  <a:gd name="T2" fmla="*/ 26 w 642"/>
                  <a:gd name="T3" fmla="*/ 14 h 387"/>
                  <a:gd name="T4" fmla="*/ 35 w 642"/>
                  <a:gd name="T5" fmla="*/ 21 h 387"/>
                  <a:gd name="T6" fmla="*/ 54 w 642"/>
                  <a:gd name="T7" fmla="*/ 33 h 387"/>
                  <a:gd name="T8" fmla="*/ 54 w 642"/>
                  <a:gd name="T9" fmla="*/ 28 h 387"/>
                  <a:gd name="T10" fmla="*/ 54 w 642"/>
                  <a:gd name="T11" fmla="*/ 23 h 387"/>
                  <a:gd name="T12" fmla="*/ 49 w 642"/>
                  <a:gd name="T13" fmla="*/ 14 h 387"/>
                  <a:gd name="T14" fmla="*/ 49 w 642"/>
                  <a:gd name="T15" fmla="*/ 9 h 387"/>
                  <a:gd name="T16" fmla="*/ 52 w 642"/>
                  <a:gd name="T17" fmla="*/ 5 h 387"/>
                  <a:gd name="T18" fmla="*/ 54 w 642"/>
                  <a:gd name="T19" fmla="*/ 2 h 387"/>
                  <a:gd name="T20" fmla="*/ 61 w 642"/>
                  <a:gd name="T21" fmla="*/ 2 h 387"/>
                  <a:gd name="T22" fmla="*/ 66 w 642"/>
                  <a:gd name="T23" fmla="*/ 0 h 387"/>
                  <a:gd name="T24" fmla="*/ 68 w 642"/>
                  <a:gd name="T25" fmla="*/ 2 h 387"/>
                  <a:gd name="T26" fmla="*/ 73 w 642"/>
                  <a:gd name="T27" fmla="*/ 9 h 387"/>
                  <a:gd name="T28" fmla="*/ 73 w 642"/>
                  <a:gd name="T29" fmla="*/ 23 h 387"/>
                  <a:gd name="T30" fmla="*/ 75 w 642"/>
                  <a:gd name="T31" fmla="*/ 31 h 387"/>
                  <a:gd name="T32" fmla="*/ 80 w 642"/>
                  <a:gd name="T33" fmla="*/ 35 h 387"/>
                  <a:gd name="T34" fmla="*/ 82 w 642"/>
                  <a:gd name="T35" fmla="*/ 31 h 387"/>
                  <a:gd name="T36" fmla="*/ 84 w 642"/>
                  <a:gd name="T37" fmla="*/ 23 h 387"/>
                  <a:gd name="T38" fmla="*/ 87 w 642"/>
                  <a:gd name="T39" fmla="*/ 19 h 387"/>
                  <a:gd name="T40" fmla="*/ 89 w 642"/>
                  <a:gd name="T41" fmla="*/ 14 h 387"/>
                  <a:gd name="T42" fmla="*/ 94 w 642"/>
                  <a:gd name="T43" fmla="*/ 9 h 387"/>
                  <a:gd name="T44" fmla="*/ 99 w 642"/>
                  <a:gd name="T45" fmla="*/ 9 h 387"/>
                  <a:gd name="T46" fmla="*/ 108 w 642"/>
                  <a:gd name="T47" fmla="*/ 14 h 387"/>
                  <a:gd name="T48" fmla="*/ 108 w 642"/>
                  <a:gd name="T49" fmla="*/ 19 h 387"/>
                  <a:gd name="T50" fmla="*/ 106 w 642"/>
                  <a:gd name="T51" fmla="*/ 26 h 387"/>
                  <a:gd name="T52" fmla="*/ 103 w 642"/>
                  <a:gd name="T53" fmla="*/ 31 h 387"/>
                  <a:gd name="T54" fmla="*/ 106 w 642"/>
                  <a:gd name="T55" fmla="*/ 37 h 387"/>
                  <a:gd name="T56" fmla="*/ 120 w 642"/>
                  <a:gd name="T57" fmla="*/ 40 h 387"/>
                  <a:gd name="T58" fmla="*/ 136 w 642"/>
                  <a:gd name="T59" fmla="*/ 45 h 387"/>
                  <a:gd name="T60" fmla="*/ 143 w 642"/>
                  <a:gd name="T61" fmla="*/ 47 h 387"/>
                  <a:gd name="T62" fmla="*/ 150 w 642"/>
                  <a:gd name="T63" fmla="*/ 52 h 387"/>
                  <a:gd name="T64" fmla="*/ 155 w 642"/>
                  <a:gd name="T65" fmla="*/ 56 h 387"/>
                  <a:gd name="T66" fmla="*/ 160 w 642"/>
                  <a:gd name="T67" fmla="*/ 63 h 387"/>
                  <a:gd name="T68" fmla="*/ 160 w 642"/>
                  <a:gd name="T69" fmla="*/ 70 h 387"/>
                  <a:gd name="T70" fmla="*/ 160 w 642"/>
                  <a:gd name="T71" fmla="*/ 75 h 387"/>
                  <a:gd name="T72" fmla="*/ 99 w 642"/>
                  <a:gd name="T73" fmla="*/ 96 h 387"/>
                  <a:gd name="T74" fmla="*/ 89 w 642"/>
                  <a:gd name="T75" fmla="*/ 82 h 387"/>
                  <a:gd name="T76" fmla="*/ 80 w 642"/>
                  <a:gd name="T77" fmla="*/ 72 h 387"/>
                  <a:gd name="T78" fmla="*/ 68 w 642"/>
                  <a:gd name="T79" fmla="*/ 63 h 387"/>
                  <a:gd name="T80" fmla="*/ 54 w 642"/>
                  <a:gd name="T81" fmla="*/ 56 h 387"/>
                  <a:gd name="T82" fmla="*/ 28 w 642"/>
                  <a:gd name="T83" fmla="*/ 45 h 387"/>
                  <a:gd name="T84" fmla="*/ 0 w 642"/>
                  <a:gd name="T85" fmla="*/ 35 h 387"/>
                  <a:gd name="T86" fmla="*/ 2 w 642"/>
                  <a:gd name="T87" fmla="*/ 28 h 387"/>
                  <a:gd name="T88" fmla="*/ 7 w 642"/>
                  <a:gd name="T89" fmla="*/ 21 h 387"/>
                  <a:gd name="T90" fmla="*/ 16 w 642"/>
                  <a:gd name="T91" fmla="*/ 12 h 38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642" h="387">
                    <a:moveTo>
                      <a:pt x="66" y="47"/>
                    </a:moveTo>
                    <a:lnTo>
                      <a:pt x="104" y="57"/>
                    </a:lnTo>
                    <a:lnTo>
                      <a:pt x="141" y="85"/>
                    </a:lnTo>
                    <a:lnTo>
                      <a:pt x="217" y="133"/>
                    </a:lnTo>
                    <a:lnTo>
                      <a:pt x="217" y="113"/>
                    </a:lnTo>
                    <a:lnTo>
                      <a:pt x="217" y="94"/>
                    </a:lnTo>
                    <a:lnTo>
                      <a:pt x="198" y="57"/>
                    </a:lnTo>
                    <a:lnTo>
                      <a:pt x="198" y="38"/>
                    </a:lnTo>
                    <a:lnTo>
                      <a:pt x="207" y="19"/>
                    </a:lnTo>
                    <a:lnTo>
                      <a:pt x="217" y="10"/>
                    </a:lnTo>
                    <a:lnTo>
                      <a:pt x="245" y="10"/>
                    </a:lnTo>
                    <a:lnTo>
                      <a:pt x="264" y="0"/>
                    </a:lnTo>
                    <a:lnTo>
                      <a:pt x="274" y="10"/>
                    </a:lnTo>
                    <a:lnTo>
                      <a:pt x="292" y="38"/>
                    </a:lnTo>
                    <a:lnTo>
                      <a:pt x="292" y="94"/>
                    </a:lnTo>
                    <a:lnTo>
                      <a:pt x="301" y="123"/>
                    </a:lnTo>
                    <a:lnTo>
                      <a:pt x="321" y="141"/>
                    </a:lnTo>
                    <a:lnTo>
                      <a:pt x="330" y="123"/>
                    </a:lnTo>
                    <a:lnTo>
                      <a:pt x="339" y="94"/>
                    </a:lnTo>
                    <a:lnTo>
                      <a:pt x="349" y="76"/>
                    </a:lnTo>
                    <a:lnTo>
                      <a:pt x="358" y="57"/>
                    </a:lnTo>
                    <a:lnTo>
                      <a:pt x="377" y="38"/>
                    </a:lnTo>
                    <a:lnTo>
                      <a:pt x="396" y="38"/>
                    </a:lnTo>
                    <a:lnTo>
                      <a:pt x="434" y="57"/>
                    </a:lnTo>
                    <a:lnTo>
                      <a:pt x="434" y="76"/>
                    </a:lnTo>
                    <a:lnTo>
                      <a:pt x="424" y="104"/>
                    </a:lnTo>
                    <a:lnTo>
                      <a:pt x="415" y="123"/>
                    </a:lnTo>
                    <a:lnTo>
                      <a:pt x="424" y="151"/>
                    </a:lnTo>
                    <a:lnTo>
                      <a:pt x="481" y="161"/>
                    </a:lnTo>
                    <a:lnTo>
                      <a:pt x="546" y="180"/>
                    </a:lnTo>
                    <a:lnTo>
                      <a:pt x="575" y="188"/>
                    </a:lnTo>
                    <a:lnTo>
                      <a:pt x="603" y="208"/>
                    </a:lnTo>
                    <a:lnTo>
                      <a:pt x="622" y="227"/>
                    </a:lnTo>
                    <a:lnTo>
                      <a:pt x="642" y="255"/>
                    </a:lnTo>
                    <a:lnTo>
                      <a:pt x="642" y="283"/>
                    </a:lnTo>
                    <a:lnTo>
                      <a:pt x="642" y="302"/>
                    </a:lnTo>
                    <a:lnTo>
                      <a:pt x="396" y="387"/>
                    </a:lnTo>
                    <a:lnTo>
                      <a:pt x="358" y="331"/>
                    </a:lnTo>
                    <a:lnTo>
                      <a:pt x="321" y="292"/>
                    </a:lnTo>
                    <a:lnTo>
                      <a:pt x="274" y="255"/>
                    </a:lnTo>
                    <a:lnTo>
                      <a:pt x="217" y="227"/>
                    </a:lnTo>
                    <a:lnTo>
                      <a:pt x="113" y="180"/>
                    </a:lnTo>
                    <a:lnTo>
                      <a:pt x="0" y="141"/>
                    </a:lnTo>
                    <a:lnTo>
                      <a:pt x="10" y="113"/>
                    </a:lnTo>
                    <a:lnTo>
                      <a:pt x="28" y="85"/>
                    </a:lnTo>
                    <a:lnTo>
                      <a:pt x="66" y="47"/>
                    </a:lnTo>
                    <a:close/>
                  </a:path>
                </a:pathLst>
              </a:custGeom>
              <a:solidFill>
                <a:srgbClr val="DC91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Freeform 74">
                <a:extLst>
                  <a:ext uri="{FF2B5EF4-FFF2-40B4-BE49-F238E27FC236}">
                    <a16:creationId xmlns:a16="http://schemas.microsoft.com/office/drawing/2014/main" id="{0E48B5D8-C92A-492A-A8A4-71EC735A95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40" y="604"/>
                <a:ext cx="42" cy="30"/>
              </a:xfrm>
              <a:custGeom>
                <a:avLst/>
                <a:gdLst>
                  <a:gd name="T0" fmla="*/ 14 w 170"/>
                  <a:gd name="T1" fmla="*/ 0 h 122"/>
                  <a:gd name="T2" fmla="*/ 21 w 170"/>
                  <a:gd name="T3" fmla="*/ 2 h 122"/>
                  <a:gd name="T4" fmla="*/ 28 w 170"/>
                  <a:gd name="T5" fmla="*/ 7 h 122"/>
                  <a:gd name="T6" fmla="*/ 35 w 170"/>
                  <a:gd name="T7" fmla="*/ 9 h 122"/>
                  <a:gd name="T8" fmla="*/ 42 w 170"/>
                  <a:gd name="T9" fmla="*/ 14 h 122"/>
                  <a:gd name="T10" fmla="*/ 25 w 170"/>
                  <a:gd name="T11" fmla="*/ 18 h 122"/>
                  <a:gd name="T12" fmla="*/ 21 w 170"/>
                  <a:gd name="T13" fmla="*/ 23 h 122"/>
                  <a:gd name="T14" fmla="*/ 14 w 170"/>
                  <a:gd name="T15" fmla="*/ 30 h 122"/>
                  <a:gd name="T16" fmla="*/ 9 w 170"/>
                  <a:gd name="T17" fmla="*/ 28 h 122"/>
                  <a:gd name="T18" fmla="*/ 4 w 170"/>
                  <a:gd name="T19" fmla="*/ 23 h 122"/>
                  <a:gd name="T20" fmla="*/ 0 w 170"/>
                  <a:gd name="T21" fmla="*/ 14 h 122"/>
                  <a:gd name="T22" fmla="*/ 2 w 170"/>
                  <a:gd name="T23" fmla="*/ 9 h 122"/>
                  <a:gd name="T24" fmla="*/ 7 w 170"/>
                  <a:gd name="T25" fmla="*/ 5 h 122"/>
                  <a:gd name="T26" fmla="*/ 14 w 170"/>
                  <a:gd name="T27" fmla="*/ 0 h 1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70" h="122">
                    <a:moveTo>
                      <a:pt x="56" y="0"/>
                    </a:moveTo>
                    <a:lnTo>
                      <a:pt x="84" y="9"/>
                    </a:lnTo>
                    <a:lnTo>
                      <a:pt x="113" y="28"/>
                    </a:lnTo>
                    <a:lnTo>
                      <a:pt x="141" y="38"/>
                    </a:lnTo>
                    <a:lnTo>
                      <a:pt x="170" y="56"/>
                    </a:lnTo>
                    <a:lnTo>
                      <a:pt x="103" y="75"/>
                    </a:lnTo>
                    <a:lnTo>
                      <a:pt x="84" y="95"/>
                    </a:lnTo>
                    <a:lnTo>
                      <a:pt x="56" y="122"/>
                    </a:lnTo>
                    <a:lnTo>
                      <a:pt x="37" y="113"/>
                    </a:lnTo>
                    <a:lnTo>
                      <a:pt x="18" y="95"/>
                    </a:lnTo>
                    <a:lnTo>
                      <a:pt x="0" y="56"/>
                    </a:lnTo>
                    <a:lnTo>
                      <a:pt x="9" y="38"/>
                    </a:lnTo>
                    <a:lnTo>
                      <a:pt x="27" y="19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DC91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Freeform 75">
                <a:extLst>
                  <a:ext uri="{FF2B5EF4-FFF2-40B4-BE49-F238E27FC236}">
                    <a16:creationId xmlns:a16="http://schemas.microsoft.com/office/drawing/2014/main" id="{75E65F5A-6DFE-4761-AE5D-97A061CF95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8" y="464"/>
                <a:ext cx="175" cy="62"/>
              </a:xfrm>
              <a:custGeom>
                <a:avLst/>
                <a:gdLst>
                  <a:gd name="T0" fmla="*/ 33 w 698"/>
                  <a:gd name="T1" fmla="*/ 0 h 246"/>
                  <a:gd name="T2" fmla="*/ 33 w 698"/>
                  <a:gd name="T3" fmla="*/ 5 h 246"/>
                  <a:gd name="T4" fmla="*/ 31 w 698"/>
                  <a:gd name="T5" fmla="*/ 10 h 246"/>
                  <a:gd name="T6" fmla="*/ 24 w 698"/>
                  <a:gd name="T7" fmla="*/ 19 h 246"/>
                  <a:gd name="T8" fmla="*/ 28 w 698"/>
                  <a:gd name="T9" fmla="*/ 26 h 246"/>
                  <a:gd name="T10" fmla="*/ 36 w 698"/>
                  <a:gd name="T11" fmla="*/ 34 h 246"/>
                  <a:gd name="T12" fmla="*/ 64 w 698"/>
                  <a:gd name="T13" fmla="*/ 45 h 246"/>
                  <a:gd name="T14" fmla="*/ 80 w 698"/>
                  <a:gd name="T15" fmla="*/ 52 h 246"/>
                  <a:gd name="T16" fmla="*/ 97 w 698"/>
                  <a:gd name="T17" fmla="*/ 55 h 246"/>
                  <a:gd name="T18" fmla="*/ 114 w 698"/>
                  <a:gd name="T19" fmla="*/ 57 h 246"/>
                  <a:gd name="T20" fmla="*/ 130 w 698"/>
                  <a:gd name="T21" fmla="*/ 57 h 246"/>
                  <a:gd name="T22" fmla="*/ 144 w 698"/>
                  <a:gd name="T23" fmla="*/ 52 h 246"/>
                  <a:gd name="T24" fmla="*/ 158 w 698"/>
                  <a:gd name="T25" fmla="*/ 48 h 246"/>
                  <a:gd name="T26" fmla="*/ 168 w 698"/>
                  <a:gd name="T27" fmla="*/ 41 h 246"/>
                  <a:gd name="T28" fmla="*/ 170 w 698"/>
                  <a:gd name="T29" fmla="*/ 38 h 246"/>
                  <a:gd name="T30" fmla="*/ 175 w 698"/>
                  <a:gd name="T31" fmla="*/ 38 h 246"/>
                  <a:gd name="T32" fmla="*/ 168 w 698"/>
                  <a:gd name="T33" fmla="*/ 45 h 246"/>
                  <a:gd name="T34" fmla="*/ 161 w 698"/>
                  <a:gd name="T35" fmla="*/ 52 h 246"/>
                  <a:gd name="T36" fmla="*/ 151 w 698"/>
                  <a:gd name="T37" fmla="*/ 57 h 246"/>
                  <a:gd name="T38" fmla="*/ 140 w 698"/>
                  <a:gd name="T39" fmla="*/ 60 h 246"/>
                  <a:gd name="T40" fmla="*/ 132 w 698"/>
                  <a:gd name="T41" fmla="*/ 62 h 246"/>
                  <a:gd name="T42" fmla="*/ 125 w 698"/>
                  <a:gd name="T43" fmla="*/ 62 h 246"/>
                  <a:gd name="T44" fmla="*/ 107 w 698"/>
                  <a:gd name="T45" fmla="*/ 62 h 246"/>
                  <a:gd name="T46" fmla="*/ 83 w 698"/>
                  <a:gd name="T47" fmla="*/ 57 h 246"/>
                  <a:gd name="T48" fmla="*/ 57 w 698"/>
                  <a:gd name="T49" fmla="*/ 50 h 246"/>
                  <a:gd name="T50" fmla="*/ 47 w 698"/>
                  <a:gd name="T51" fmla="*/ 45 h 246"/>
                  <a:gd name="T52" fmla="*/ 36 w 698"/>
                  <a:gd name="T53" fmla="*/ 38 h 246"/>
                  <a:gd name="T54" fmla="*/ 26 w 698"/>
                  <a:gd name="T55" fmla="*/ 31 h 246"/>
                  <a:gd name="T56" fmla="*/ 19 w 698"/>
                  <a:gd name="T57" fmla="*/ 22 h 246"/>
                  <a:gd name="T58" fmla="*/ 14 w 698"/>
                  <a:gd name="T59" fmla="*/ 29 h 246"/>
                  <a:gd name="T60" fmla="*/ 10 w 698"/>
                  <a:gd name="T61" fmla="*/ 34 h 246"/>
                  <a:gd name="T62" fmla="*/ 5 w 698"/>
                  <a:gd name="T63" fmla="*/ 36 h 246"/>
                  <a:gd name="T64" fmla="*/ 3 w 698"/>
                  <a:gd name="T65" fmla="*/ 34 h 246"/>
                  <a:gd name="T66" fmla="*/ 0 w 698"/>
                  <a:gd name="T67" fmla="*/ 31 h 246"/>
                  <a:gd name="T68" fmla="*/ 19 w 698"/>
                  <a:gd name="T69" fmla="*/ 19 h 246"/>
                  <a:gd name="T70" fmla="*/ 26 w 698"/>
                  <a:gd name="T71" fmla="*/ 10 h 246"/>
                  <a:gd name="T72" fmla="*/ 33 w 698"/>
                  <a:gd name="T73" fmla="*/ 0 h 24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698" h="246">
                    <a:moveTo>
                      <a:pt x="133" y="0"/>
                    </a:moveTo>
                    <a:lnTo>
                      <a:pt x="133" y="20"/>
                    </a:lnTo>
                    <a:lnTo>
                      <a:pt x="123" y="39"/>
                    </a:lnTo>
                    <a:lnTo>
                      <a:pt x="95" y="76"/>
                    </a:lnTo>
                    <a:lnTo>
                      <a:pt x="113" y="104"/>
                    </a:lnTo>
                    <a:lnTo>
                      <a:pt x="142" y="133"/>
                    </a:lnTo>
                    <a:lnTo>
                      <a:pt x="254" y="180"/>
                    </a:lnTo>
                    <a:lnTo>
                      <a:pt x="321" y="208"/>
                    </a:lnTo>
                    <a:lnTo>
                      <a:pt x="387" y="217"/>
                    </a:lnTo>
                    <a:lnTo>
                      <a:pt x="453" y="227"/>
                    </a:lnTo>
                    <a:lnTo>
                      <a:pt x="519" y="227"/>
                    </a:lnTo>
                    <a:lnTo>
                      <a:pt x="575" y="208"/>
                    </a:lnTo>
                    <a:lnTo>
                      <a:pt x="632" y="190"/>
                    </a:lnTo>
                    <a:lnTo>
                      <a:pt x="669" y="161"/>
                    </a:lnTo>
                    <a:lnTo>
                      <a:pt x="679" y="151"/>
                    </a:lnTo>
                    <a:lnTo>
                      <a:pt x="698" y="151"/>
                    </a:lnTo>
                    <a:lnTo>
                      <a:pt x="669" y="180"/>
                    </a:lnTo>
                    <a:lnTo>
                      <a:pt x="642" y="208"/>
                    </a:lnTo>
                    <a:lnTo>
                      <a:pt x="604" y="227"/>
                    </a:lnTo>
                    <a:lnTo>
                      <a:pt x="557" y="237"/>
                    </a:lnTo>
                    <a:lnTo>
                      <a:pt x="528" y="246"/>
                    </a:lnTo>
                    <a:lnTo>
                      <a:pt x="500" y="246"/>
                    </a:lnTo>
                    <a:lnTo>
                      <a:pt x="425" y="246"/>
                    </a:lnTo>
                    <a:lnTo>
                      <a:pt x="330" y="227"/>
                    </a:lnTo>
                    <a:lnTo>
                      <a:pt x="227" y="198"/>
                    </a:lnTo>
                    <a:lnTo>
                      <a:pt x="189" y="180"/>
                    </a:lnTo>
                    <a:lnTo>
                      <a:pt x="142" y="151"/>
                    </a:lnTo>
                    <a:lnTo>
                      <a:pt x="104" y="123"/>
                    </a:lnTo>
                    <a:lnTo>
                      <a:pt x="76" y="86"/>
                    </a:lnTo>
                    <a:lnTo>
                      <a:pt x="57" y="114"/>
                    </a:lnTo>
                    <a:lnTo>
                      <a:pt x="38" y="133"/>
                    </a:lnTo>
                    <a:lnTo>
                      <a:pt x="19" y="143"/>
                    </a:lnTo>
                    <a:lnTo>
                      <a:pt x="10" y="133"/>
                    </a:lnTo>
                    <a:lnTo>
                      <a:pt x="0" y="123"/>
                    </a:lnTo>
                    <a:lnTo>
                      <a:pt x="76" y="76"/>
                    </a:lnTo>
                    <a:lnTo>
                      <a:pt x="104" y="39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Freeform 76">
                <a:extLst>
                  <a:ext uri="{FF2B5EF4-FFF2-40B4-BE49-F238E27FC236}">
                    <a16:creationId xmlns:a16="http://schemas.microsoft.com/office/drawing/2014/main" id="{F34292BB-FC46-45D7-9BBA-BB250E0DEA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3" y="620"/>
                <a:ext cx="95" cy="33"/>
              </a:xfrm>
              <a:custGeom>
                <a:avLst/>
                <a:gdLst>
                  <a:gd name="T0" fmla="*/ 0 w 378"/>
                  <a:gd name="T1" fmla="*/ 31 h 132"/>
                  <a:gd name="T2" fmla="*/ 92 w 378"/>
                  <a:gd name="T3" fmla="*/ 0 h 132"/>
                  <a:gd name="T4" fmla="*/ 95 w 378"/>
                  <a:gd name="T5" fmla="*/ 7 h 132"/>
                  <a:gd name="T6" fmla="*/ 95 w 378"/>
                  <a:gd name="T7" fmla="*/ 14 h 132"/>
                  <a:gd name="T8" fmla="*/ 47 w 378"/>
                  <a:gd name="T9" fmla="*/ 24 h 132"/>
                  <a:gd name="T10" fmla="*/ 0 w 378"/>
                  <a:gd name="T11" fmla="*/ 33 h 132"/>
                  <a:gd name="T12" fmla="*/ 0 w 378"/>
                  <a:gd name="T13" fmla="*/ 31 h 1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78" h="132">
                    <a:moveTo>
                      <a:pt x="0" y="123"/>
                    </a:moveTo>
                    <a:lnTo>
                      <a:pt x="368" y="0"/>
                    </a:lnTo>
                    <a:lnTo>
                      <a:pt x="378" y="29"/>
                    </a:lnTo>
                    <a:lnTo>
                      <a:pt x="378" y="56"/>
                    </a:lnTo>
                    <a:lnTo>
                      <a:pt x="188" y="94"/>
                    </a:lnTo>
                    <a:lnTo>
                      <a:pt x="0" y="132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Freeform 77">
                <a:extLst>
                  <a:ext uri="{FF2B5EF4-FFF2-40B4-BE49-F238E27FC236}">
                    <a16:creationId xmlns:a16="http://schemas.microsoft.com/office/drawing/2014/main" id="{777C02EC-7A0F-4CE9-8EA1-FF5AA0C1EE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1" y="672"/>
                <a:ext cx="33" cy="21"/>
              </a:xfrm>
              <a:custGeom>
                <a:avLst/>
                <a:gdLst>
                  <a:gd name="T0" fmla="*/ 24 w 132"/>
                  <a:gd name="T1" fmla="*/ 0 h 86"/>
                  <a:gd name="T2" fmla="*/ 28 w 132"/>
                  <a:gd name="T3" fmla="*/ 0 h 86"/>
                  <a:gd name="T4" fmla="*/ 31 w 132"/>
                  <a:gd name="T5" fmla="*/ 5 h 86"/>
                  <a:gd name="T6" fmla="*/ 31 w 132"/>
                  <a:gd name="T7" fmla="*/ 10 h 86"/>
                  <a:gd name="T8" fmla="*/ 33 w 132"/>
                  <a:gd name="T9" fmla="*/ 11 h 86"/>
                  <a:gd name="T10" fmla="*/ 26 w 132"/>
                  <a:gd name="T11" fmla="*/ 19 h 86"/>
                  <a:gd name="T12" fmla="*/ 21 w 132"/>
                  <a:gd name="T13" fmla="*/ 21 h 86"/>
                  <a:gd name="T14" fmla="*/ 9 w 132"/>
                  <a:gd name="T15" fmla="*/ 21 h 86"/>
                  <a:gd name="T16" fmla="*/ 2 w 132"/>
                  <a:gd name="T17" fmla="*/ 21 h 86"/>
                  <a:gd name="T18" fmla="*/ 0 w 132"/>
                  <a:gd name="T19" fmla="*/ 16 h 86"/>
                  <a:gd name="T20" fmla="*/ 2 w 132"/>
                  <a:gd name="T21" fmla="*/ 10 h 86"/>
                  <a:gd name="T22" fmla="*/ 9 w 132"/>
                  <a:gd name="T23" fmla="*/ 5 h 86"/>
                  <a:gd name="T24" fmla="*/ 24 w 132"/>
                  <a:gd name="T25" fmla="*/ 0 h 8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2" h="86">
                    <a:moveTo>
                      <a:pt x="94" y="0"/>
                    </a:moveTo>
                    <a:lnTo>
                      <a:pt x="113" y="0"/>
                    </a:lnTo>
                    <a:lnTo>
                      <a:pt x="123" y="19"/>
                    </a:lnTo>
                    <a:lnTo>
                      <a:pt x="123" y="39"/>
                    </a:lnTo>
                    <a:lnTo>
                      <a:pt x="132" y="47"/>
                    </a:lnTo>
                    <a:lnTo>
                      <a:pt x="103" y="76"/>
                    </a:lnTo>
                    <a:lnTo>
                      <a:pt x="85" y="86"/>
                    </a:lnTo>
                    <a:lnTo>
                      <a:pt x="37" y="86"/>
                    </a:lnTo>
                    <a:lnTo>
                      <a:pt x="9" y="86"/>
                    </a:lnTo>
                    <a:lnTo>
                      <a:pt x="0" y="66"/>
                    </a:lnTo>
                    <a:lnTo>
                      <a:pt x="9" y="39"/>
                    </a:lnTo>
                    <a:lnTo>
                      <a:pt x="37" y="19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AAC0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Freeform 78">
                <a:extLst>
                  <a:ext uri="{FF2B5EF4-FFF2-40B4-BE49-F238E27FC236}">
                    <a16:creationId xmlns:a16="http://schemas.microsoft.com/office/drawing/2014/main" id="{BB690106-3E9A-43B6-AB16-97DD429DFC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8" y="712"/>
                <a:ext cx="12" cy="12"/>
              </a:xfrm>
              <a:custGeom>
                <a:avLst/>
                <a:gdLst>
                  <a:gd name="T0" fmla="*/ 7 w 47"/>
                  <a:gd name="T1" fmla="*/ 0 h 48"/>
                  <a:gd name="T2" fmla="*/ 12 w 47"/>
                  <a:gd name="T3" fmla="*/ 3 h 48"/>
                  <a:gd name="T4" fmla="*/ 12 w 47"/>
                  <a:gd name="T5" fmla="*/ 7 h 48"/>
                  <a:gd name="T6" fmla="*/ 12 w 47"/>
                  <a:gd name="T7" fmla="*/ 10 h 48"/>
                  <a:gd name="T8" fmla="*/ 7 w 47"/>
                  <a:gd name="T9" fmla="*/ 12 h 48"/>
                  <a:gd name="T10" fmla="*/ 2 w 47"/>
                  <a:gd name="T11" fmla="*/ 12 h 48"/>
                  <a:gd name="T12" fmla="*/ 0 w 47"/>
                  <a:gd name="T13" fmla="*/ 10 h 48"/>
                  <a:gd name="T14" fmla="*/ 2 w 47"/>
                  <a:gd name="T15" fmla="*/ 5 h 48"/>
                  <a:gd name="T16" fmla="*/ 7 w 47"/>
                  <a:gd name="T17" fmla="*/ 0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7" h="48">
                    <a:moveTo>
                      <a:pt x="28" y="0"/>
                    </a:moveTo>
                    <a:lnTo>
                      <a:pt x="47" y="10"/>
                    </a:lnTo>
                    <a:lnTo>
                      <a:pt x="47" y="29"/>
                    </a:lnTo>
                    <a:lnTo>
                      <a:pt x="47" y="39"/>
                    </a:lnTo>
                    <a:lnTo>
                      <a:pt x="28" y="48"/>
                    </a:lnTo>
                    <a:lnTo>
                      <a:pt x="9" y="48"/>
                    </a:lnTo>
                    <a:lnTo>
                      <a:pt x="0" y="39"/>
                    </a:lnTo>
                    <a:lnTo>
                      <a:pt x="9" y="2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AAC0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Freeform 79">
                <a:extLst>
                  <a:ext uri="{FF2B5EF4-FFF2-40B4-BE49-F238E27FC236}">
                    <a16:creationId xmlns:a16="http://schemas.microsoft.com/office/drawing/2014/main" id="{9E1771C6-AAA5-4292-B911-A09F4C13FB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7" y="380"/>
                <a:ext cx="26" cy="51"/>
              </a:xfrm>
              <a:custGeom>
                <a:avLst/>
                <a:gdLst>
                  <a:gd name="T0" fmla="*/ 5 w 103"/>
                  <a:gd name="T1" fmla="*/ 0 h 208"/>
                  <a:gd name="T2" fmla="*/ 7 w 103"/>
                  <a:gd name="T3" fmla="*/ 5 h 208"/>
                  <a:gd name="T4" fmla="*/ 12 w 103"/>
                  <a:gd name="T5" fmla="*/ 12 h 208"/>
                  <a:gd name="T6" fmla="*/ 21 w 103"/>
                  <a:gd name="T7" fmla="*/ 21 h 208"/>
                  <a:gd name="T8" fmla="*/ 26 w 103"/>
                  <a:gd name="T9" fmla="*/ 28 h 208"/>
                  <a:gd name="T10" fmla="*/ 26 w 103"/>
                  <a:gd name="T11" fmla="*/ 32 h 208"/>
                  <a:gd name="T12" fmla="*/ 26 w 103"/>
                  <a:gd name="T13" fmla="*/ 39 h 208"/>
                  <a:gd name="T14" fmla="*/ 19 w 103"/>
                  <a:gd name="T15" fmla="*/ 46 h 208"/>
                  <a:gd name="T16" fmla="*/ 12 w 103"/>
                  <a:gd name="T17" fmla="*/ 49 h 208"/>
                  <a:gd name="T18" fmla="*/ 7 w 103"/>
                  <a:gd name="T19" fmla="*/ 51 h 208"/>
                  <a:gd name="T20" fmla="*/ 2 w 103"/>
                  <a:gd name="T21" fmla="*/ 51 h 208"/>
                  <a:gd name="T22" fmla="*/ 7 w 103"/>
                  <a:gd name="T23" fmla="*/ 46 h 208"/>
                  <a:gd name="T24" fmla="*/ 12 w 103"/>
                  <a:gd name="T25" fmla="*/ 44 h 208"/>
                  <a:gd name="T26" fmla="*/ 19 w 103"/>
                  <a:gd name="T27" fmla="*/ 42 h 208"/>
                  <a:gd name="T28" fmla="*/ 21 w 103"/>
                  <a:gd name="T29" fmla="*/ 35 h 208"/>
                  <a:gd name="T30" fmla="*/ 19 w 103"/>
                  <a:gd name="T31" fmla="*/ 28 h 208"/>
                  <a:gd name="T32" fmla="*/ 14 w 103"/>
                  <a:gd name="T33" fmla="*/ 21 h 208"/>
                  <a:gd name="T34" fmla="*/ 9 w 103"/>
                  <a:gd name="T35" fmla="*/ 16 h 208"/>
                  <a:gd name="T36" fmla="*/ 7 w 103"/>
                  <a:gd name="T37" fmla="*/ 9 h 208"/>
                  <a:gd name="T38" fmla="*/ 2 w 103"/>
                  <a:gd name="T39" fmla="*/ 7 h 208"/>
                  <a:gd name="T40" fmla="*/ 0 w 103"/>
                  <a:gd name="T41" fmla="*/ 5 h 208"/>
                  <a:gd name="T42" fmla="*/ 0 w 103"/>
                  <a:gd name="T43" fmla="*/ 0 h 208"/>
                  <a:gd name="T44" fmla="*/ 5 w 103"/>
                  <a:gd name="T45" fmla="*/ 0 h 20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03" h="208">
                    <a:moveTo>
                      <a:pt x="19" y="0"/>
                    </a:moveTo>
                    <a:lnTo>
                      <a:pt x="29" y="19"/>
                    </a:lnTo>
                    <a:lnTo>
                      <a:pt x="47" y="47"/>
                    </a:lnTo>
                    <a:lnTo>
                      <a:pt x="84" y="85"/>
                    </a:lnTo>
                    <a:lnTo>
                      <a:pt x="103" y="114"/>
                    </a:lnTo>
                    <a:lnTo>
                      <a:pt x="103" y="132"/>
                    </a:lnTo>
                    <a:lnTo>
                      <a:pt x="103" y="161"/>
                    </a:lnTo>
                    <a:lnTo>
                      <a:pt x="76" y="189"/>
                    </a:lnTo>
                    <a:lnTo>
                      <a:pt x="47" y="198"/>
                    </a:lnTo>
                    <a:lnTo>
                      <a:pt x="29" y="208"/>
                    </a:lnTo>
                    <a:lnTo>
                      <a:pt x="9" y="208"/>
                    </a:lnTo>
                    <a:lnTo>
                      <a:pt x="29" y="189"/>
                    </a:lnTo>
                    <a:lnTo>
                      <a:pt x="47" y="179"/>
                    </a:lnTo>
                    <a:lnTo>
                      <a:pt x="76" y="170"/>
                    </a:lnTo>
                    <a:lnTo>
                      <a:pt x="84" y="142"/>
                    </a:lnTo>
                    <a:lnTo>
                      <a:pt x="76" y="114"/>
                    </a:lnTo>
                    <a:lnTo>
                      <a:pt x="56" y="85"/>
                    </a:lnTo>
                    <a:lnTo>
                      <a:pt x="37" y="67"/>
                    </a:lnTo>
                    <a:lnTo>
                      <a:pt x="29" y="38"/>
                    </a:lnTo>
                    <a:lnTo>
                      <a:pt x="9" y="28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Freeform 80">
                <a:extLst>
                  <a:ext uri="{FF2B5EF4-FFF2-40B4-BE49-F238E27FC236}">
                    <a16:creationId xmlns:a16="http://schemas.microsoft.com/office/drawing/2014/main" id="{54F275DF-C2B9-4C58-87A3-4A671E0050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8" y="585"/>
                <a:ext cx="18" cy="4"/>
              </a:xfrm>
              <a:custGeom>
                <a:avLst/>
                <a:gdLst>
                  <a:gd name="T0" fmla="*/ 18 w 75"/>
                  <a:gd name="T1" fmla="*/ 0 h 19"/>
                  <a:gd name="T2" fmla="*/ 16 w 75"/>
                  <a:gd name="T3" fmla="*/ 4 h 19"/>
                  <a:gd name="T4" fmla="*/ 9 w 75"/>
                  <a:gd name="T5" fmla="*/ 4 h 19"/>
                  <a:gd name="T6" fmla="*/ 0 w 75"/>
                  <a:gd name="T7" fmla="*/ 0 h 19"/>
                  <a:gd name="T8" fmla="*/ 9 w 75"/>
                  <a:gd name="T9" fmla="*/ 0 h 19"/>
                  <a:gd name="T10" fmla="*/ 18 w 75"/>
                  <a:gd name="T11" fmla="*/ 0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5" h="19">
                    <a:moveTo>
                      <a:pt x="75" y="0"/>
                    </a:moveTo>
                    <a:lnTo>
                      <a:pt x="67" y="19"/>
                    </a:lnTo>
                    <a:lnTo>
                      <a:pt x="38" y="19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Freeform 81">
                <a:extLst>
                  <a:ext uri="{FF2B5EF4-FFF2-40B4-BE49-F238E27FC236}">
                    <a16:creationId xmlns:a16="http://schemas.microsoft.com/office/drawing/2014/main" id="{C6024ABE-89F1-4ED1-A831-D31AC38AF2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6" y="587"/>
                <a:ext cx="14" cy="21"/>
              </a:xfrm>
              <a:custGeom>
                <a:avLst/>
                <a:gdLst>
                  <a:gd name="T0" fmla="*/ 7 w 57"/>
                  <a:gd name="T1" fmla="*/ 0 h 85"/>
                  <a:gd name="T2" fmla="*/ 10 w 57"/>
                  <a:gd name="T3" fmla="*/ 2 h 85"/>
                  <a:gd name="T4" fmla="*/ 12 w 57"/>
                  <a:gd name="T5" fmla="*/ 7 h 85"/>
                  <a:gd name="T6" fmla="*/ 14 w 57"/>
                  <a:gd name="T7" fmla="*/ 9 h 85"/>
                  <a:gd name="T8" fmla="*/ 12 w 57"/>
                  <a:gd name="T9" fmla="*/ 14 h 85"/>
                  <a:gd name="T10" fmla="*/ 7 w 57"/>
                  <a:gd name="T11" fmla="*/ 16 h 85"/>
                  <a:gd name="T12" fmla="*/ 5 w 57"/>
                  <a:gd name="T13" fmla="*/ 21 h 85"/>
                  <a:gd name="T14" fmla="*/ 2 w 57"/>
                  <a:gd name="T15" fmla="*/ 16 h 85"/>
                  <a:gd name="T16" fmla="*/ 0 w 57"/>
                  <a:gd name="T17" fmla="*/ 9 h 85"/>
                  <a:gd name="T18" fmla="*/ 2 w 57"/>
                  <a:gd name="T19" fmla="*/ 4 h 85"/>
                  <a:gd name="T20" fmla="*/ 7 w 57"/>
                  <a:gd name="T21" fmla="*/ 0 h 8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" h="85">
                    <a:moveTo>
                      <a:pt x="29" y="0"/>
                    </a:moveTo>
                    <a:lnTo>
                      <a:pt x="39" y="10"/>
                    </a:lnTo>
                    <a:lnTo>
                      <a:pt x="47" y="28"/>
                    </a:lnTo>
                    <a:lnTo>
                      <a:pt x="57" y="38"/>
                    </a:lnTo>
                    <a:lnTo>
                      <a:pt x="47" y="57"/>
                    </a:lnTo>
                    <a:lnTo>
                      <a:pt x="29" y="66"/>
                    </a:lnTo>
                    <a:lnTo>
                      <a:pt x="19" y="85"/>
                    </a:lnTo>
                    <a:lnTo>
                      <a:pt x="10" y="66"/>
                    </a:lnTo>
                    <a:lnTo>
                      <a:pt x="0" y="38"/>
                    </a:lnTo>
                    <a:lnTo>
                      <a:pt x="10" y="18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A31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Freeform 82">
                <a:extLst>
                  <a:ext uri="{FF2B5EF4-FFF2-40B4-BE49-F238E27FC236}">
                    <a16:creationId xmlns:a16="http://schemas.microsoft.com/office/drawing/2014/main" id="{76127887-6195-45BF-AB12-70F8E6ABCE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1" y="604"/>
                <a:ext cx="17" cy="11"/>
              </a:xfrm>
              <a:custGeom>
                <a:avLst/>
                <a:gdLst>
                  <a:gd name="T0" fmla="*/ 17 w 67"/>
                  <a:gd name="T1" fmla="*/ 0 h 47"/>
                  <a:gd name="T2" fmla="*/ 17 w 67"/>
                  <a:gd name="T3" fmla="*/ 7 h 47"/>
                  <a:gd name="T4" fmla="*/ 14 w 67"/>
                  <a:gd name="T5" fmla="*/ 9 h 47"/>
                  <a:gd name="T6" fmla="*/ 12 w 67"/>
                  <a:gd name="T7" fmla="*/ 9 h 47"/>
                  <a:gd name="T8" fmla="*/ 0 w 67"/>
                  <a:gd name="T9" fmla="*/ 11 h 47"/>
                  <a:gd name="T10" fmla="*/ 7 w 67"/>
                  <a:gd name="T11" fmla="*/ 4 h 47"/>
                  <a:gd name="T12" fmla="*/ 12 w 67"/>
                  <a:gd name="T13" fmla="*/ 2 h 47"/>
                  <a:gd name="T14" fmla="*/ 17 w 67"/>
                  <a:gd name="T15" fmla="*/ 0 h 4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7" h="47">
                    <a:moveTo>
                      <a:pt x="67" y="0"/>
                    </a:moveTo>
                    <a:lnTo>
                      <a:pt x="67" y="28"/>
                    </a:lnTo>
                    <a:lnTo>
                      <a:pt x="57" y="38"/>
                    </a:lnTo>
                    <a:lnTo>
                      <a:pt x="47" y="38"/>
                    </a:lnTo>
                    <a:lnTo>
                      <a:pt x="0" y="47"/>
                    </a:lnTo>
                    <a:lnTo>
                      <a:pt x="28" y="19"/>
                    </a:lnTo>
                    <a:lnTo>
                      <a:pt x="47" y="9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Freeform 83">
                <a:extLst>
                  <a:ext uri="{FF2B5EF4-FFF2-40B4-BE49-F238E27FC236}">
                    <a16:creationId xmlns:a16="http://schemas.microsoft.com/office/drawing/2014/main" id="{A2F5276A-DB80-4EB2-A487-DFACBEC191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0" y="573"/>
                <a:ext cx="19" cy="26"/>
              </a:xfrm>
              <a:custGeom>
                <a:avLst/>
                <a:gdLst>
                  <a:gd name="T0" fmla="*/ 19 w 76"/>
                  <a:gd name="T1" fmla="*/ 0 h 104"/>
                  <a:gd name="T2" fmla="*/ 17 w 76"/>
                  <a:gd name="T3" fmla="*/ 17 h 104"/>
                  <a:gd name="T4" fmla="*/ 14 w 76"/>
                  <a:gd name="T5" fmla="*/ 21 h 104"/>
                  <a:gd name="T6" fmla="*/ 10 w 76"/>
                  <a:gd name="T7" fmla="*/ 26 h 104"/>
                  <a:gd name="T8" fmla="*/ 7 w 76"/>
                  <a:gd name="T9" fmla="*/ 21 h 104"/>
                  <a:gd name="T10" fmla="*/ 5 w 76"/>
                  <a:gd name="T11" fmla="*/ 17 h 104"/>
                  <a:gd name="T12" fmla="*/ 0 w 76"/>
                  <a:gd name="T13" fmla="*/ 14 h 104"/>
                  <a:gd name="T14" fmla="*/ 0 w 76"/>
                  <a:gd name="T15" fmla="*/ 7 h 104"/>
                  <a:gd name="T16" fmla="*/ 19 w 76"/>
                  <a:gd name="T17" fmla="*/ 0 h 10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6" h="104">
                    <a:moveTo>
                      <a:pt x="76" y="0"/>
                    </a:moveTo>
                    <a:lnTo>
                      <a:pt x="66" y="67"/>
                    </a:lnTo>
                    <a:lnTo>
                      <a:pt x="57" y="85"/>
                    </a:lnTo>
                    <a:lnTo>
                      <a:pt x="38" y="104"/>
                    </a:lnTo>
                    <a:lnTo>
                      <a:pt x="29" y="85"/>
                    </a:lnTo>
                    <a:lnTo>
                      <a:pt x="19" y="67"/>
                    </a:lnTo>
                    <a:lnTo>
                      <a:pt x="0" y="57"/>
                    </a:lnTo>
                    <a:lnTo>
                      <a:pt x="0" y="28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Freeform 84">
                <a:extLst>
                  <a:ext uri="{FF2B5EF4-FFF2-40B4-BE49-F238E27FC236}">
                    <a16:creationId xmlns:a16="http://schemas.microsoft.com/office/drawing/2014/main" id="{D462F9A8-F3FF-411C-ADD4-86E6545341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2" y="566"/>
                <a:ext cx="24" cy="52"/>
              </a:xfrm>
              <a:custGeom>
                <a:avLst/>
                <a:gdLst>
                  <a:gd name="T0" fmla="*/ 17 w 95"/>
                  <a:gd name="T1" fmla="*/ 14 h 207"/>
                  <a:gd name="T2" fmla="*/ 17 w 95"/>
                  <a:gd name="T3" fmla="*/ 5 h 207"/>
                  <a:gd name="T4" fmla="*/ 19 w 95"/>
                  <a:gd name="T5" fmla="*/ 2 h 207"/>
                  <a:gd name="T6" fmla="*/ 24 w 95"/>
                  <a:gd name="T7" fmla="*/ 0 h 207"/>
                  <a:gd name="T8" fmla="*/ 21 w 95"/>
                  <a:gd name="T9" fmla="*/ 14 h 207"/>
                  <a:gd name="T10" fmla="*/ 17 w 95"/>
                  <a:gd name="T11" fmla="*/ 28 h 207"/>
                  <a:gd name="T12" fmla="*/ 10 w 95"/>
                  <a:gd name="T13" fmla="*/ 40 h 207"/>
                  <a:gd name="T14" fmla="*/ 3 w 95"/>
                  <a:gd name="T15" fmla="*/ 52 h 207"/>
                  <a:gd name="T16" fmla="*/ 0 w 95"/>
                  <a:gd name="T17" fmla="*/ 52 h 207"/>
                  <a:gd name="T18" fmla="*/ 17 w 95"/>
                  <a:gd name="T19" fmla="*/ 14 h 20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5" h="207">
                    <a:moveTo>
                      <a:pt x="66" y="56"/>
                    </a:moveTo>
                    <a:lnTo>
                      <a:pt x="66" y="19"/>
                    </a:lnTo>
                    <a:lnTo>
                      <a:pt x="76" y="9"/>
                    </a:lnTo>
                    <a:lnTo>
                      <a:pt x="95" y="0"/>
                    </a:lnTo>
                    <a:lnTo>
                      <a:pt x="85" y="56"/>
                    </a:lnTo>
                    <a:lnTo>
                      <a:pt x="66" y="113"/>
                    </a:lnTo>
                    <a:lnTo>
                      <a:pt x="38" y="160"/>
                    </a:lnTo>
                    <a:lnTo>
                      <a:pt x="10" y="207"/>
                    </a:lnTo>
                    <a:lnTo>
                      <a:pt x="0" y="207"/>
                    </a:lnTo>
                    <a:lnTo>
                      <a:pt x="66" y="56"/>
                    </a:lnTo>
                    <a:close/>
                  </a:path>
                </a:pathLst>
              </a:custGeom>
              <a:solidFill>
                <a:srgbClr val="033E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Freeform 85">
                <a:extLst>
                  <a:ext uri="{FF2B5EF4-FFF2-40B4-BE49-F238E27FC236}">
                    <a16:creationId xmlns:a16="http://schemas.microsoft.com/office/drawing/2014/main" id="{1E0D09C4-2475-43EF-9904-9C3887692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2" y="538"/>
                <a:ext cx="123" cy="134"/>
              </a:xfrm>
              <a:custGeom>
                <a:avLst/>
                <a:gdLst>
                  <a:gd name="T0" fmla="*/ 17 w 491"/>
                  <a:gd name="T1" fmla="*/ 73 h 537"/>
                  <a:gd name="T2" fmla="*/ 24 w 491"/>
                  <a:gd name="T3" fmla="*/ 78 h 537"/>
                  <a:gd name="T4" fmla="*/ 31 w 491"/>
                  <a:gd name="T5" fmla="*/ 85 h 537"/>
                  <a:gd name="T6" fmla="*/ 38 w 491"/>
                  <a:gd name="T7" fmla="*/ 92 h 537"/>
                  <a:gd name="T8" fmla="*/ 45 w 491"/>
                  <a:gd name="T9" fmla="*/ 96 h 537"/>
                  <a:gd name="T10" fmla="*/ 47 w 491"/>
                  <a:gd name="T11" fmla="*/ 92 h 537"/>
                  <a:gd name="T12" fmla="*/ 40 w 491"/>
                  <a:gd name="T13" fmla="*/ 85 h 537"/>
                  <a:gd name="T14" fmla="*/ 31 w 491"/>
                  <a:gd name="T15" fmla="*/ 78 h 537"/>
                  <a:gd name="T16" fmla="*/ 21 w 491"/>
                  <a:gd name="T17" fmla="*/ 71 h 537"/>
                  <a:gd name="T18" fmla="*/ 19 w 491"/>
                  <a:gd name="T19" fmla="*/ 66 h 537"/>
                  <a:gd name="T20" fmla="*/ 28 w 491"/>
                  <a:gd name="T21" fmla="*/ 71 h 537"/>
                  <a:gd name="T22" fmla="*/ 33 w 491"/>
                  <a:gd name="T23" fmla="*/ 73 h 537"/>
                  <a:gd name="T24" fmla="*/ 38 w 491"/>
                  <a:gd name="T25" fmla="*/ 71 h 537"/>
                  <a:gd name="T26" fmla="*/ 33 w 491"/>
                  <a:gd name="T27" fmla="*/ 66 h 537"/>
                  <a:gd name="T28" fmla="*/ 28 w 491"/>
                  <a:gd name="T29" fmla="*/ 64 h 537"/>
                  <a:gd name="T30" fmla="*/ 24 w 491"/>
                  <a:gd name="T31" fmla="*/ 61 h 537"/>
                  <a:gd name="T32" fmla="*/ 24 w 491"/>
                  <a:gd name="T33" fmla="*/ 56 h 537"/>
                  <a:gd name="T34" fmla="*/ 24 w 491"/>
                  <a:gd name="T35" fmla="*/ 54 h 537"/>
                  <a:gd name="T36" fmla="*/ 28 w 491"/>
                  <a:gd name="T37" fmla="*/ 47 h 537"/>
                  <a:gd name="T38" fmla="*/ 31 w 491"/>
                  <a:gd name="T39" fmla="*/ 38 h 537"/>
                  <a:gd name="T40" fmla="*/ 36 w 491"/>
                  <a:gd name="T41" fmla="*/ 21 h 537"/>
                  <a:gd name="T42" fmla="*/ 71 w 491"/>
                  <a:gd name="T43" fmla="*/ 0 h 537"/>
                  <a:gd name="T44" fmla="*/ 80 w 491"/>
                  <a:gd name="T45" fmla="*/ 2 h 537"/>
                  <a:gd name="T46" fmla="*/ 90 w 491"/>
                  <a:gd name="T47" fmla="*/ 4 h 537"/>
                  <a:gd name="T48" fmla="*/ 109 w 491"/>
                  <a:gd name="T49" fmla="*/ 2 h 537"/>
                  <a:gd name="T50" fmla="*/ 116 w 491"/>
                  <a:gd name="T51" fmla="*/ 30 h 537"/>
                  <a:gd name="T52" fmla="*/ 120 w 491"/>
                  <a:gd name="T53" fmla="*/ 59 h 537"/>
                  <a:gd name="T54" fmla="*/ 123 w 491"/>
                  <a:gd name="T55" fmla="*/ 87 h 537"/>
                  <a:gd name="T56" fmla="*/ 123 w 491"/>
                  <a:gd name="T57" fmla="*/ 115 h 537"/>
                  <a:gd name="T58" fmla="*/ 111 w 491"/>
                  <a:gd name="T59" fmla="*/ 122 h 537"/>
                  <a:gd name="T60" fmla="*/ 99 w 491"/>
                  <a:gd name="T61" fmla="*/ 127 h 537"/>
                  <a:gd name="T62" fmla="*/ 73 w 491"/>
                  <a:gd name="T63" fmla="*/ 134 h 537"/>
                  <a:gd name="T64" fmla="*/ 47 w 491"/>
                  <a:gd name="T65" fmla="*/ 134 h 537"/>
                  <a:gd name="T66" fmla="*/ 19 w 491"/>
                  <a:gd name="T67" fmla="*/ 134 h 537"/>
                  <a:gd name="T68" fmla="*/ 21 w 491"/>
                  <a:gd name="T69" fmla="*/ 122 h 537"/>
                  <a:gd name="T70" fmla="*/ 21 w 491"/>
                  <a:gd name="T71" fmla="*/ 111 h 537"/>
                  <a:gd name="T72" fmla="*/ 19 w 491"/>
                  <a:gd name="T73" fmla="*/ 101 h 537"/>
                  <a:gd name="T74" fmla="*/ 17 w 491"/>
                  <a:gd name="T75" fmla="*/ 92 h 537"/>
                  <a:gd name="T76" fmla="*/ 3 w 491"/>
                  <a:gd name="T77" fmla="*/ 94 h 537"/>
                  <a:gd name="T78" fmla="*/ 0 w 491"/>
                  <a:gd name="T79" fmla="*/ 92 h 537"/>
                  <a:gd name="T80" fmla="*/ 3 w 491"/>
                  <a:gd name="T81" fmla="*/ 90 h 537"/>
                  <a:gd name="T82" fmla="*/ 7 w 491"/>
                  <a:gd name="T83" fmla="*/ 90 h 537"/>
                  <a:gd name="T84" fmla="*/ 10 w 491"/>
                  <a:gd name="T85" fmla="*/ 85 h 537"/>
                  <a:gd name="T86" fmla="*/ 12 w 491"/>
                  <a:gd name="T87" fmla="*/ 78 h 537"/>
                  <a:gd name="T88" fmla="*/ 17 w 491"/>
                  <a:gd name="T89" fmla="*/ 73 h 53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91" h="537">
                    <a:moveTo>
                      <a:pt x="66" y="292"/>
                    </a:moveTo>
                    <a:lnTo>
                      <a:pt x="95" y="311"/>
                    </a:lnTo>
                    <a:lnTo>
                      <a:pt x="123" y="339"/>
                    </a:lnTo>
                    <a:lnTo>
                      <a:pt x="151" y="368"/>
                    </a:lnTo>
                    <a:lnTo>
                      <a:pt x="180" y="386"/>
                    </a:lnTo>
                    <a:lnTo>
                      <a:pt x="189" y="368"/>
                    </a:lnTo>
                    <a:lnTo>
                      <a:pt x="160" y="339"/>
                    </a:lnTo>
                    <a:lnTo>
                      <a:pt x="123" y="311"/>
                    </a:lnTo>
                    <a:lnTo>
                      <a:pt x="85" y="283"/>
                    </a:lnTo>
                    <a:lnTo>
                      <a:pt x="76" y="264"/>
                    </a:lnTo>
                    <a:lnTo>
                      <a:pt x="113" y="283"/>
                    </a:lnTo>
                    <a:lnTo>
                      <a:pt x="132" y="292"/>
                    </a:lnTo>
                    <a:lnTo>
                      <a:pt x="151" y="283"/>
                    </a:lnTo>
                    <a:lnTo>
                      <a:pt x="132" y="264"/>
                    </a:lnTo>
                    <a:lnTo>
                      <a:pt x="113" y="255"/>
                    </a:lnTo>
                    <a:lnTo>
                      <a:pt x="95" y="245"/>
                    </a:lnTo>
                    <a:lnTo>
                      <a:pt x="95" y="226"/>
                    </a:lnTo>
                    <a:lnTo>
                      <a:pt x="95" y="216"/>
                    </a:lnTo>
                    <a:lnTo>
                      <a:pt x="113" y="189"/>
                    </a:lnTo>
                    <a:lnTo>
                      <a:pt x="123" y="151"/>
                    </a:lnTo>
                    <a:lnTo>
                      <a:pt x="142" y="85"/>
                    </a:lnTo>
                    <a:lnTo>
                      <a:pt x="283" y="0"/>
                    </a:lnTo>
                    <a:lnTo>
                      <a:pt x="321" y="9"/>
                    </a:lnTo>
                    <a:lnTo>
                      <a:pt x="358" y="18"/>
                    </a:lnTo>
                    <a:lnTo>
                      <a:pt x="434" y="9"/>
                    </a:lnTo>
                    <a:lnTo>
                      <a:pt x="462" y="122"/>
                    </a:lnTo>
                    <a:lnTo>
                      <a:pt x="481" y="236"/>
                    </a:lnTo>
                    <a:lnTo>
                      <a:pt x="491" y="349"/>
                    </a:lnTo>
                    <a:lnTo>
                      <a:pt x="491" y="462"/>
                    </a:lnTo>
                    <a:lnTo>
                      <a:pt x="444" y="490"/>
                    </a:lnTo>
                    <a:lnTo>
                      <a:pt x="397" y="509"/>
                    </a:lnTo>
                    <a:lnTo>
                      <a:pt x="293" y="537"/>
                    </a:lnTo>
                    <a:lnTo>
                      <a:pt x="189" y="537"/>
                    </a:lnTo>
                    <a:lnTo>
                      <a:pt x="76" y="537"/>
                    </a:lnTo>
                    <a:lnTo>
                      <a:pt x="85" y="490"/>
                    </a:lnTo>
                    <a:lnTo>
                      <a:pt x="85" y="443"/>
                    </a:lnTo>
                    <a:lnTo>
                      <a:pt x="76" y="406"/>
                    </a:lnTo>
                    <a:lnTo>
                      <a:pt x="66" y="368"/>
                    </a:lnTo>
                    <a:lnTo>
                      <a:pt x="10" y="377"/>
                    </a:lnTo>
                    <a:lnTo>
                      <a:pt x="0" y="368"/>
                    </a:lnTo>
                    <a:lnTo>
                      <a:pt x="10" y="359"/>
                    </a:lnTo>
                    <a:lnTo>
                      <a:pt x="29" y="359"/>
                    </a:lnTo>
                    <a:lnTo>
                      <a:pt x="38" y="339"/>
                    </a:lnTo>
                    <a:lnTo>
                      <a:pt x="47" y="311"/>
                    </a:lnTo>
                    <a:lnTo>
                      <a:pt x="66" y="292"/>
                    </a:lnTo>
                    <a:close/>
                  </a:path>
                </a:pathLst>
              </a:custGeom>
              <a:solidFill>
                <a:srgbClr val="033E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Freeform 86">
                <a:extLst>
                  <a:ext uri="{FF2B5EF4-FFF2-40B4-BE49-F238E27FC236}">
                    <a16:creationId xmlns:a16="http://schemas.microsoft.com/office/drawing/2014/main" id="{7100A28E-7511-49BB-AC46-143DA5681B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3" y="358"/>
                <a:ext cx="26" cy="43"/>
              </a:xfrm>
              <a:custGeom>
                <a:avLst/>
                <a:gdLst>
                  <a:gd name="T0" fmla="*/ 0 w 104"/>
                  <a:gd name="T1" fmla="*/ 0 h 170"/>
                  <a:gd name="T2" fmla="*/ 3 w 104"/>
                  <a:gd name="T3" fmla="*/ 0 h 170"/>
                  <a:gd name="T4" fmla="*/ 5 w 104"/>
                  <a:gd name="T5" fmla="*/ 0 h 170"/>
                  <a:gd name="T6" fmla="*/ 5 w 104"/>
                  <a:gd name="T7" fmla="*/ 5 h 170"/>
                  <a:gd name="T8" fmla="*/ 24 w 104"/>
                  <a:gd name="T9" fmla="*/ 22 h 170"/>
                  <a:gd name="T10" fmla="*/ 26 w 104"/>
                  <a:gd name="T11" fmla="*/ 22 h 170"/>
                  <a:gd name="T12" fmla="*/ 26 w 104"/>
                  <a:gd name="T13" fmla="*/ 29 h 170"/>
                  <a:gd name="T14" fmla="*/ 24 w 104"/>
                  <a:gd name="T15" fmla="*/ 36 h 170"/>
                  <a:gd name="T16" fmla="*/ 12 w 104"/>
                  <a:gd name="T17" fmla="*/ 43 h 170"/>
                  <a:gd name="T18" fmla="*/ 7 w 104"/>
                  <a:gd name="T19" fmla="*/ 43 h 170"/>
                  <a:gd name="T20" fmla="*/ 5 w 104"/>
                  <a:gd name="T21" fmla="*/ 40 h 170"/>
                  <a:gd name="T22" fmla="*/ 14 w 104"/>
                  <a:gd name="T23" fmla="*/ 36 h 170"/>
                  <a:gd name="T24" fmla="*/ 17 w 104"/>
                  <a:gd name="T25" fmla="*/ 31 h 170"/>
                  <a:gd name="T26" fmla="*/ 21 w 104"/>
                  <a:gd name="T27" fmla="*/ 29 h 170"/>
                  <a:gd name="T28" fmla="*/ 14 w 104"/>
                  <a:gd name="T29" fmla="*/ 22 h 170"/>
                  <a:gd name="T30" fmla="*/ 7 w 104"/>
                  <a:gd name="T31" fmla="*/ 14 h 170"/>
                  <a:gd name="T32" fmla="*/ 3 w 104"/>
                  <a:gd name="T33" fmla="*/ 7 h 170"/>
                  <a:gd name="T34" fmla="*/ 0 w 104"/>
                  <a:gd name="T35" fmla="*/ 5 h 170"/>
                  <a:gd name="T36" fmla="*/ 0 w 104"/>
                  <a:gd name="T37" fmla="*/ 0 h 17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04" h="170">
                    <a:moveTo>
                      <a:pt x="0" y="0"/>
                    </a:moveTo>
                    <a:lnTo>
                      <a:pt x="10" y="0"/>
                    </a:lnTo>
                    <a:lnTo>
                      <a:pt x="20" y="0"/>
                    </a:lnTo>
                    <a:lnTo>
                      <a:pt x="20" y="19"/>
                    </a:lnTo>
                    <a:lnTo>
                      <a:pt x="94" y="85"/>
                    </a:lnTo>
                    <a:lnTo>
                      <a:pt x="104" y="85"/>
                    </a:lnTo>
                    <a:lnTo>
                      <a:pt x="104" y="113"/>
                    </a:lnTo>
                    <a:lnTo>
                      <a:pt x="94" y="142"/>
                    </a:lnTo>
                    <a:lnTo>
                      <a:pt x="47" y="170"/>
                    </a:lnTo>
                    <a:lnTo>
                      <a:pt x="28" y="170"/>
                    </a:lnTo>
                    <a:lnTo>
                      <a:pt x="20" y="160"/>
                    </a:lnTo>
                    <a:lnTo>
                      <a:pt x="57" y="142"/>
                    </a:lnTo>
                    <a:lnTo>
                      <a:pt x="67" y="123"/>
                    </a:lnTo>
                    <a:lnTo>
                      <a:pt x="85" y="113"/>
                    </a:lnTo>
                    <a:lnTo>
                      <a:pt x="57" y="85"/>
                    </a:lnTo>
                    <a:lnTo>
                      <a:pt x="28" y="57"/>
                    </a:lnTo>
                    <a:lnTo>
                      <a:pt x="10" y="29"/>
                    </a:lnTo>
                    <a:lnTo>
                      <a:pt x="0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Freeform 87">
                <a:extLst>
                  <a:ext uri="{FF2B5EF4-FFF2-40B4-BE49-F238E27FC236}">
                    <a16:creationId xmlns:a16="http://schemas.microsoft.com/office/drawing/2014/main" id="{E613E704-BB3E-4DB2-9984-AD9DFA72CE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2" y="523"/>
                <a:ext cx="26" cy="12"/>
              </a:xfrm>
              <a:custGeom>
                <a:avLst/>
                <a:gdLst>
                  <a:gd name="T0" fmla="*/ 9 w 103"/>
                  <a:gd name="T1" fmla="*/ 0 h 47"/>
                  <a:gd name="T2" fmla="*/ 24 w 103"/>
                  <a:gd name="T3" fmla="*/ 0 h 47"/>
                  <a:gd name="T4" fmla="*/ 26 w 103"/>
                  <a:gd name="T5" fmla="*/ 5 h 47"/>
                  <a:gd name="T6" fmla="*/ 24 w 103"/>
                  <a:gd name="T7" fmla="*/ 7 h 47"/>
                  <a:gd name="T8" fmla="*/ 19 w 103"/>
                  <a:gd name="T9" fmla="*/ 9 h 47"/>
                  <a:gd name="T10" fmla="*/ 7 w 103"/>
                  <a:gd name="T11" fmla="*/ 12 h 47"/>
                  <a:gd name="T12" fmla="*/ 2 w 103"/>
                  <a:gd name="T13" fmla="*/ 12 h 47"/>
                  <a:gd name="T14" fmla="*/ 2 w 103"/>
                  <a:gd name="T15" fmla="*/ 9 h 47"/>
                  <a:gd name="T16" fmla="*/ 0 w 103"/>
                  <a:gd name="T17" fmla="*/ 7 h 47"/>
                  <a:gd name="T18" fmla="*/ 5 w 103"/>
                  <a:gd name="T19" fmla="*/ 5 h 47"/>
                  <a:gd name="T20" fmla="*/ 9 w 103"/>
                  <a:gd name="T21" fmla="*/ 0 h 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3" h="47">
                    <a:moveTo>
                      <a:pt x="37" y="0"/>
                    </a:moveTo>
                    <a:lnTo>
                      <a:pt x="94" y="0"/>
                    </a:lnTo>
                    <a:lnTo>
                      <a:pt x="103" y="18"/>
                    </a:lnTo>
                    <a:lnTo>
                      <a:pt x="94" y="27"/>
                    </a:lnTo>
                    <a:lnTo>
                      <a:pt x="76" y="37"/>
                    </a:lnTo>
                    <a:lnTo>
                      <a:pt x="29" y="47"/>
                    </a:lnTo>
                    <a:lnTo>
                      <a:pt x="9" y="47"/>
                    </a:lnTo>
                    <a:lnTo>
                      <a:pt x="9" y="37"/>
                    </a:lnTo>
                    <a:lnTo>
                      <a:pt x="0" y="27"/>
                    </a:lnTo>
                    <a:lnTo>
                      <a:pt x="19" y="18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Freeform 88">
                <a:extLst>
                  <a:ext uri="{FF2B5EF4-FFF2-40B4-BE49-F238E27FC236}">
                    <a16:creationId xmlns:a16="http://schemas.microsoft.com/office/drawing/2014/main" id="{E496097A-0968-4974-B640-FD79B6941A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9" y="462"/>
                <a:ext cx="43" cy="54"/>
              </a:xfrm>
              <a:custGeom>
                <a:avLst/>
                <a:gdLst>
                  <a:gd name="T0" fmla="*/ 36 w 170"/>
                  <a:gd name="T1" fmla="*/ 0 h 217"/>
                  <a:gd name="T2" fmla="*/ 38 w 170"/>
                  <a:gd name="T3" fmla="*/ 7 h 217"/>
                  <a:gd name="T4" fmla="*/ 40 w 170"/>
                  <a:gd name="T5" fmla="*/ 14 h 217"/>
                  <a:gd name="T6" fmla="*/ 40 w 170"/>
                  <a:gd name="T7" fmla="*/ 24 h 217"/>
                  <a:gd name="T8" fmla="*/ 43 w 170"/>
                  <a:gd name="T9" fmla="*/ 31 h 217"/>
                  <a:gd name="T10" fmla="*/ 22 w 170"/>
                  <a:gd name="T11" fmla="*/ 45 h 217"/>
                  <a:gd name="T12" fmla="*/ 12 w 170"/>
                  <a:gd name="T13" fmla="*/ 52 h 217"/>
                  <a:gd name="T14" fmla="*/ 0 w 170"/>
                  <a:gd name="T15" fmla="*/ 54 h 217"/>
                  <a:gd name="T16" fmla="*/ 22 w 170"/>
                  <a:gd name="T17" fmla="*/ 28 h 217"/>
                  <a:gd name="T18" fmla="*/ 31 w 170"/>
                  <a:gd name="T19" fmla="*/ 14 h 217"/>
                  <a:gd name="T20" fmla="*/ 36 w 170"/>
                  <a:gd name="T21" fmla="*/ 0 h 2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70" h="217">
                    <a:moveTo>
                      <a:pt x="141" y="0"/>
                    </a:moveTo>
                    <a:lnTo>
                      <a:pt x="151" y="29"/>
                    </a:lnTo>
                    <a:lnTo>
                      <a:pt x="160" y="56"/>
                    </a:lnTo>
                    <a:lnTo>
                      <a:pt x="160" y="95"/>
                    </a:lnTo>
                    <a:lnTo>
                      <a:pt x="170" y="123"/>
                    </a:lnTo>
                    <a:lnTo>
                      <a:pt x="85" y="179"/>
                    </a:lnTo>
                    <a:lnTo>
                      <a:pt x="47" y="207"/>
                    </a:lnTo>
                    <a:lnTo>
                      <a:pt x="0" y="217"/>
                    </a:lnTo>
                    <a:lnTo>
                      <a:pt x="85" y="113"/>
                    </a:lnTo>
                    <a:lnTo>
                      <a:pt x="123" y="56"/>
                    </a:lnTo>
                    <a:lnTo>
                      <a:pt x="141" y="0"/>
                    </a:lnTo>
                    <a:close/>
                  </a:path>
                </a:pathLst>
              </a:custGeom>
              <a:solidFill>
                <a:srgbClr val="CD87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Freeform 89">
                <a:extLst>
                  <a:ext uri="{FF2B5EF4-FFF2-40B4-BE49-F238E27FC236}">
                    <a16:creationId xmlns:a16="http://schemas.microsoft.com/office/drawing/2014/main" id="{E47F249D-D08A-4051-9EC6-AA1527CA5D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0" y="370"/>
                <a:ext cx="16" cy="36"/>
              </a:xfrm>
              <a:custGeom>
                <a:avLst/>
                <a:gdLst>
                  <a:gd name="T0" fmla="*/ 7 w 65"/>
                  <a:gd name="T1" fmla="*/ 0 h 141"/>
                  <a:gd name="T2" fmla="*/ 12 w 65"/>
                  <a:gd name="T3" fmla="*/ 2 h 141"/>
                  <a:gd name="T4" fmla="*/ 14 w 65"/>
                  <a:gd name="T5" fmla="*/ 7 h 141"/>
                  <a:gd name="T6" fmla="*/ 16 w 65"/>
                  <a:gd name="T7" fmla="*/ 14 h 141"/>
                  <a:gd name="T8" fmla="*/ 16 w 65"/>
                  <a:gd name="T9" fmla="*/ 21 h 141"/>
                  <a:gd name="T10" fmla="*/ 16 w 65"/>
                  <a:gd name="T11" fmla="*/ 27 h 141"/>
                  <a:gd name="T12" fmla="*/ 12 w 65"/>
                  <a:gd name="T13" fmla="*/ 36 h 141"/>
                  <a:gd name="T14" fmla="*/ 0 w 65"/>
                  <a:gd name="T15" fmla="*/ 5 h 141"/>
                  <a:gd name="T16" fmla="*/ 0 w 65"/>
                  <a:gd name="T17" fmla="*/ 2 h 141"/>
                  <a:gd name="T18" fmla="*/ 2 w 65"/>
                  <a:gd name="T19" fmla="*/ 2 h 141"/>
                  <a:gd name="T20" fmla="*/ 7 w 65"/>
                  <a:gd name="T21" fmla="*/ 2 h 141"/>
                  <a:gd name="T22" fmla="*/ 7 w 65"/>
                  <a:gd name="T23" fmla="*/ 0 h 14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5" h="141">
                    <a:moveTo>
                      <a:pt x="28" y="0"/>
                    </a:moveTo>
                    <a:lnTo>
                      <a:pt x="47" y="9"/>
                    </a:lnTo>
                    <a:lnTo>
                      <a:pt x="56" y="28"/>
                    </a:lnTo>
                    <a:lnTo>
                      <a:pt x="65" y="56"/>
                    </a:lnTo>
                    <a:lnTo>
                      <a:pt x="65" y="84"/>
                    </a:lnTo>
                    <a:lnTo>
                      <a:pt x="65" y="104"/>
                    </a:lnTo>
                    <a:lnTo>
                      <a:pt x="47" y="141"/>
                    </a:lnTo>
                    <a:lnTo>
                      <a:pt x="0" y="18"/>
                    </a:lnTo>
                    <a:lnTo>
                      <a:pt x="0" y="9"/>
                    </a:lnTo>
                    <a:lnTo>
                      <a:pt x="9" y="9"/>
                    </a:lnTo>
                    <a:lnTo>
                      <a:pt x="28" y="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CD87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90">
              <a:extLst>
                <a:ext uri="{FF2B5EF4-FFF2-40B4-BE49-F238E27FC236}">
                  <a16:creationId xmlns:a16="http://schemas.microsoft.com/office/drawing/2014/main" id="{30C2F522-6462-4363-9AB3-92A11ACDB2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32" y="192"/>
              <a:ext cx="422" cy="344"/>
              <a:chOff x="192" y="1728"/>
              <a:chExt cx="422" cy="344"/>
            </a:xfrm>
          </p:grpSpPr>
          <p:sp>
            <p:nvSpPr>
              <p:cNvPr id="10" name="Freeform 91">
                <a:extLst>
                  <a:ext uri="{FF2B5EF4-FFF2-40B4-BE49-F238E27FC236}">
                    <a16:creationId xmlns:a16="http://schemas.microsoft.com/office/drawing/2014/main" id="{36EC7396-EBCC-428E-B66C-DEB733A864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" y="1745"/>
                <a:ext cx="153" cy="165"/>
              </a:xfrm>
              <a:custGeom>
                <a:avLst/>
                <a:gdLst>
                  <a:gd name="T0" fmla="*/ 89 w 613"/>
                  <a:gd name="T1" fmla="*/ 0 h 660"/>
                  <a:gd name="T2" fmla="*/ 123 w 613"/>
                  <a:gd name="T3" fmla="*/ 3 h 660"/>
                  <a:gd name="T4" fmla="*/ 137 w 613"/>
                  <a:gd name="T5" fmla="*/ 12 h 660"/>
                  <a:gd name="T6" fmla="*/ 137 w 613"/>
                  <a:gd name="T7" fmla="*/ 19 h 660"/>
                  <a:gd name="T8" fmla="*/ 130 w 613"/>
                  <a:gd name="T9" fmla="*/ 33 h 660"/>
                  <a:gd name="T10" fmla="*/ 108 w 613"/>
                  <a:gd name="T11" fmla="*/ 38 h 660"/>
                  <a:gd name="T12" fmla="*/ 101 w 613"/>
                  <a:gd name="T13" fmla="*/ 33 h 660"/>
                  <a:gd name="T14" fmla="*/ 97 w 613"/>
                  <a:gd name="T15" fmla="*/ 26 h 660"/>
                  <a:gd name="T16" fmla="*/ 99 w 613"/>
                  <a:gd name="T17" fmla="*/ 17 h 660"/>
                  <a:gd name="T18" fmla="*/ 106 w 613"/>
                  <a:gd name="T19" fmla="*/ 3 h 660"/>
                  <a:gd name="T20" fmla="*/ 78 w 613"/>
                  <a:gd name="T21" fmla="*/ 9 h 660"/>
                  <a:gd name="T22" fmla="*/ 42 w 613"/>
                  <a:gd name="T23" fmla="*/ 31 h 660"/>
                  <a:gd name="T24" fmla="*/ 35 w 613"/>
                  <a:gd name="T25" fmla="*/ 43 h 660"/>
                  <a:gd name="T26" fmla="*/ 45 w 613"/>
                  <a:gd name="T27" fmla="*/ 66 h 660"/>
                  <a:gd name="T28" fmla="*/ 68 w 613"/>
                  <a:gd name="T29" fmla="*/ 85 h 660"/>
                  <a:gd name="T30" fmla="*/ 125 w 613"/>
                  <a:gd name="T31" fmla="*/ 90 h 660"/>
                  <a:gd name="T32" fmla="*/ 151 w 613"/>
                  <a:gd name="T33" fmla="*/ 111 h 660"/>
                  <a:gd name="T34" fmla="*/ 153 w 613"/>
                  <a:gd name="T35" fmla="*/ 127 h 660"/>
                  <a:gd name="T36" fmla="*/ 130 w 613"/>
                  <a:gd name="T37" fmla="*/ 153 h 660"/>
                  <a:gd name="T38" fmla="*/ 101 w 613"/>
                  <a:gd name="T39" fmla="*/ 165 h 660"/>
                  <a:gd name="T40" fmla="*/ 54 w 613"/>
                  <a:gd name="T41" fmla="*/ 163 h 660"/>
                  <a:gd name="T42" fmla="*/ 33 w 613"/>
                  <a:gd name="T43" fmla="*/ 156 h 660"/>
                  <a:gd name="T44" fmla="*/ 16 w 613"/>
                  <a:gd name="T45" fmla="*/ 142 h 660"/>
                  <a:gd name="T46" fmla="*/ 14 w 613"/>
                  <a:gd name="T47" fmla="*/ 127 h 660"/>
                  <a:gd name="T48" fmla="*/ 23 w 613"/>
                  <a:gd name="T49" fmla="*/ 118 h 660"/>
                  <a:gd name="T50" fmla="*/ 38 w 613"/>
                  <a:gd name="T51" fmla="*/ 113 h 660"/>
                  <a:gd name="T52" fmla="*/ 52 w 613"/>
                  <a:gd name="T53" fmla="*/ 116 h 660"/>
                  <a:gd name="T54" fmla="*/ 64 w 613"/>
                  <a:gd name="T55" fmla="*/ 125 h 660"/>
                  <a:gd name="T56" fmla="*/ 66 w 613"/>
                  <a:gd name="T57" fmla="*/ 139 h 660"/>
                  <a:gd name="T58" fmla="*/ 59 w 613"/>
                  <a:gd name="T59" fmla="*/ 151 h 660"/>
                  <a:gd name="T60" fmla="*/ 49 w 613"/>
                  <a:gd name="T61" fmla="*/ 156 h 660"/>
                  <a:gd name="T62" fmla="*/ 57 w 613"/>
                  <a:gd name="T63" fmla="*/ 156 h 660"/>
                  <a:gd name="T64" fmla="*/ 78 w 613"/>
                  <a:gd name="T65" fmla="*/ 156 h 660"/>
                  <a:gd name="T66" fmla="*/ 97 w 613"/>
                  <a:gd name="T67" fmla="*/ 146 h 660"/>
                  <a:gd name="T68" fmla="*/ 106 w 613"/>
                  <a:gd name="T69" fmla="*/ 132 h 660"/>
                  <a:gd name="T70" fmla="*/ 104 w 613"/>
                  <a:gd name="T71" fmla="*/ 106 h 660"/>
                  <a:gd name="T72" fmla="*/ 87 w 613"/>
                  <a:gd name="T73" fmla="*/ 94 h 660"/>
                  <a:gd name="T74" fmla="*/ 75 w 613"/>
                  <a:gd name="T75" fmla="*/ 92 h 660"/>
                  <a:gd name="T76" fmla="*/ 64 w 613"/>
                  <a:gd name="T77" fmla="*/ 90 h 660"/>
                  <a:gd name="T78" fmla="*/ 21 w 613"/>
                  <a:gd name="T79" fmla="*/ 80 h 660"/>
                  <a:gd name="T80" fmla="*/ 5 w 613"/>
                  <a:gd name="T81" fmla="*/ 69 h 660"/>
                  <a:gd name="T82" fmla="*/ 0 w 613"/>
                  <a:gd name="T83" fmla="*/ 54 h 660"/>
                  <a:gd name="T84" fmla="*/ 2 w 613"/>
                  <a:gd name="T85" fmla="*/ 38 h 660"/>
                  <a:gd name="T86" fmla="*/ 14 w 613"/>
                  <a:gd name="T87" fmla="*/ 24 h 660"/>
                  <a:gd name="T88" fmla="*/ 40 w 613"/>
                  <a:gd name="T89" fmla="*/ 12 h 660"/>
                  <a:gd name="T90" fmla="*/ 73 w 613"/>
                  <a:gd name="T91" fmla="*/ 0 h 66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613" h="660">
                    <a:moveTo>
                      <a:pt x="292" y="0"/>
                    </a:moveTo>
                    <a:lnTo>
                      <a:pt x="358" y="0"/>
                    </a:lnTo>
                    <a:lnTo>
                      <a:pt x="425" y="0"/>
                    </a:lnTo>
                    <a:lnTo>
                      <a:pt x="491" y="10"/>
                    </a:lnTo>
                    <a:lnTo>
                      <a:pt x="519" y="28"/>
                    </a:lnTo>
                    <a:lnTo>
                      <a:pt x="547" y="47"/>
                    </a:lnTo>
                    <a:lnTo>
                      <a:pt x="547" y="57"/>
                    </a:lnTo>
                    <a:lnTo>
                      <a:pt x="547" y="76"/>
                    </a:lnTo>
                    <a:lnTo>
                      <a:pt x="538" y="104"/>
                    </a:lnTo>
                    <a:lnTo>
                      <a:pt x="519" y="131"/>
                    </a:lnTo>
                    <a:lnTo>
                      <a:pt x="491" y="141"/>
                    </a:lnTo>
                    <a:lnTo>
                      <a:pt x="434" y="151"/>
                    </a:lnTo>
                    <a:lnTo>
                      <a:pt x="415" y="141"/>
                    </a:lnTo>
                    <a:lnTo>
                      <a:pt x="405" y="131"/>
                    </a:lnTo>
                    <a:lnTo>
                      <a:pt x="396" y="123"/>
                    </a:lnTo>
                    <a:lnTo>
                      <a:pt x="387" y="104"/>
                    </a:lnTo>
                    <a:lnTo>
                      <a:pt x="387" y="84"/>
                    </a:lnTo>
                    <a:lnTo>
                      <a:pt x="396" y="66"/>
                    </a:lnTo>
                    <a:lnTo>
                      <a:pt x="425" y="28"/>
                    </a:lnTo>
                    <a:lnTo>
                      <a:pt x="425" y="10"/>
                    </a:lnTo>
                    <a:lnTo>
                      <a:pt x="368" y="19"/>
                    </a:lnTo>
                    <a:lnTo>
                      <a:pt x="311" y="37"/>
                    </a:lnTo>
                    <a:lnTo>
                      <a:pt x="208" y="76"/>
                    </a:lnTo>
                    <a:lnTo>
                      <a:pt x="170" y="123"/>
                    </a:lnTo>
                    <a:lnTo>
                      <a:pt x="151" y="141"/>
                    </a:lnTo>
                    <a:lnTo>
                      <a:pt x="141" y="170"/>
                    </a:lnTo>
                    <a:lnTo>
                      <a:pt x="151" y="227"/>
                    </a:lnTo>
                    <a:lnTo>
                      <a:pt x="180" y="264"/>
                    </a:lnTo>
                    <a:lnTo>
                      <a:pt x="227" y="311"/>
                    </a:lnTo>
                    <a:lnTo>
                      <a:pt x="274" y="339"/>
                    </a:lnTo>
                    <a:lnTo>
                      <a:pt x="425" y="348"/>
                    </a:lnTo>
                    <a:lnTo>
                      <a:pt x="500" y="358"/>
                    </a:lnTo>
                    <a:lnTo>
                      <a:pt x="566" y="396"/>
                    </a:lnTo>
                    <a:lnTo>
                      <a:pt x="603" y="443"/>
                    </a:lnTo>
                    <a:lnTo>
                      <a:pt x="613" y="471"/>
                    </a:lnTo>
                    <a:lnTo>
                      <a:pt x="613" y="509"/>
                    </a:lnTo>
                    <a:lnTo>
                      <a:pt x="575" y="566"/>
                    </a:lnTo>
                    <a:lnTo>
                      <a:pt x="519" y="613"/>
                    </a:lnTo>
                    <a:lnTo>
                      <a:pt x="462" y="641"/>
                    </a:lnTo>
                    <a:lnTo>
                      <a:pt x="405" y="660"/>
                    </a:lnTo>
                    <a:lnTo>
                      <a:pt x="311" y="660"/>
                    </a:lnTo>
                    <a:lnTo>
                      <a:pt x="217" y="651"/>
                    </a:lnTo>
                    <a:lnTo>
                      <a:pt x="180" y="641"/>
                    </a:lnTo>
                    <a:lnTo>
                      <a:pt x="132" y="622"/>
                    </a:lnTo>
                    <a:lnTo>
                      <a:pt x="94" y="594"/>
                    </a:lnTo>
                    <a:lnTo>
                      <a:pt x="66" y="566"/>
                    </a:lnTo>
                    <a:lnTo>
                      <a:pt x="57" y="528"/>
                    </a:lnTo>
                    <a:lnTo>
                      <a:pt x="57" y="509"/>
                    </a:lnTo>
                    <a:lnTo>
                      <a:pt x="66" y="491"/>
                    </a:lnTo>
                    <a:lnTo>
                      <a:pt x="94" y="471"/>
                    </a:lnTo>
                    <a:lnTo>
                      <a:pt x="123" y="462"/>
                    </a:lnTo>
                    <a:lnTo>
                      <a:pt x="151" y="452"/>
                    </a:lnTo>
                    <a:lnTo>
                      <a:pt x="188" y="462"/>
                    </a:lnTo>
                    <a:lnTo>
                      <a:pt x="208" y="462"/>
                    </a:lnTo>
                    <a:lnTo>
                      <a:pt x="227" y="471"/>
                    </a:lnTo>
                    <a:lnTo>
                      <a:pt x="255" y="499"/>
                    </a:lnTo>
                    <a:lnTo>
                      <a:pt x="264" y="528"/>
                    </a:lnTo>
                    <a:lnTo>
                      <a:pt x="264" y="556"/>
                    </a:lnTo>
                    <a:lnTo>
                      <a:pt x="255" y="585"/>
                    </a:lnTo>
                    <a:lnTo>
                      <a:pt x="235" y="603"/>
                    </a:lnTo>
                    <a:lnTo>
                      <a:pt x="208" y="613"/>
                    </a:lnTo>
                    <a:lnTo>
                      <a:pt x="198" y="622"/>
                    </a:lnTo>
                    <a:lnTo>
                      <a:pt x="208" y="622"/>
                    </a:lnTo>
                    <a:lnTo>
                      <a:pt x="227" y="622"/>
                    </a:lnTo>
                    <a:lnTo>
                      <a:pt x="264" y="622"/>
                    </a:lnTo>
                    <a:lnTo>
                      <a:pt x="311" y="622"/>
                    </a:lnTo>
                    <a:lnTo>
                      <a:pt x="349" y="603"/>
                    </a:lnTo>
                    <a:lnTo>
                      <a:pt x="387" y="585"/>
                    </a:lnTo>
                    <a:lnTo>
                      <a:pt x="405" y="556"/>
                    </a:lnTo>
                    <a:lnTo>
                      <a:pt x="425" y="528"/>
                    </a:lnTo>
                    <a:lnTo>
                      <a:pt x="443" y="462"/>
                    </a:lnTo>
                    <a:lnTo>
                      <a:pt x="415" y="424"/>
                    </a:lnTo>
                    <a:lnTo>
                      <a:pt x="387" y="396"/>
                    </a:lnTo>
                    <a:lnTo>
                      <a:pt x="349" y="377"/>
                    </a:lnTo>
                    <a:lnTo>
                      <a:pt x="311" y="358"/>
                    </a:lnTo>
                    <a:lnTo>
                      <a:pt x="302" y="368"/>
                    </a:lnTo>
                    <a:lnTo>
                      <a:pt x="283" y="368"/>
                    </a:lnTo>
                    <a:lnTo>
                      <a:pt x="255" y="358"/>
                    </a:lnTo>
                    <a:lnTo>
                      <a:pt x="141" y="339"/>
                    </a:lnTo>
                    <a:lnTo>
                      <a:pt x="85" y="321"/>
                    </a:lnTo>
                    <a:lnTo>
                      <a:pt x="37" y="292"/>
                    </a:lnTo>
                    <a:lnTo>
                      <a:pt x="19" y="274"/>
                    </a:lnTo>
                    <a:lnTo>
                      <a:pt x="0" y="245"/>
                    </a:lnTo>
                    <a:lnTo>
                      <a:pt x="0" y="217"/>
                    </a:lnTo>
                    <a:lnTo>
                      <a:pt x="0" y="188"/>
                    </a:lnTo>
                    <a:lnTo>
                      <a:pt x="10" y="151"/>
                    </a:lnTo>
                    <a:lnTo>
                      <a:pt x="28" y="123"/>
                    </a:lnTo>
                    <a:lnTo>
                      <a:pt x="57" y="94"/>
                    </a:lnTo>
                    <a:lnTo>
                      <a:pt x="94" y="76"/>
                    </a:lnTo>
                    <a:lnTo>
                      <a:pt x="160" y="47"/>
                    </a:lnTo>
                    <a:lnTo>
                      <a:pt x="235" y="28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92">
                <a:extLst>
                  <a:ext uri="{FF2B5EF4-FFF2-40B4-BE49-F238E27FC236}">
                    <a16:creationId xmlns:a16="http://schemas.microsoft.com/office/drawing/2014/main" id="{95836FE6-041A-49C2-8D83-3F31734F09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" y="1759"/>
                <a:ext cx="47" cy="68"/>
              </a:xfrm>
              <a:custGeom>
                <a:avLst/>
                <a:gdLst>
                  <a:gd name="T0" fmla="*/ 47 w 189"/>
                  <a:gd name="T1" fmla="*/ 0 h 273"/>
                  <a:gd name="T2" fmla="*/ 45 w 189"/>
                  <a:gd name="T3" fmla="*/ 0 h 273"/>
                  <a:gd name="T4" fmla="*/ 42 w 189"/>
                  <a:gd name="T5" fmla="*/ 2 h 273"/>
                  <a:gd name="T6" fmla="*/ 33 w 189"/>
                  <a:gd name="T7" fmla="*/ 12 h 273"/>
                  <a:gd name="T8" fmla="*/ 28 w 189"/>
                  <a:gd name="T9" fmla="*/ 16 h 273"/>
                  <a:gd name="T10" fmla="*/ 26 w 189"/>
                  <a:gd name="T11" fmla="*/ 21 h 273"/>
                  <a:gd name="T12" fmla="*/ 23 w 189"/>
                  <a:gd name="T13" fmla="*/ 28 h 273"/>
                  <a:gd name="T14" fmla="*/ 26 w 189"/>
                  <a:gd name="T15" fmla="*/ 35 h 273"/>
                  <a:gd name="T16" fmla="*/ 30 w 189"/>
                  <a:gd name="T17" fmla="*/ 47 h 273"/>
                  <a:gd name="T18" fmla="*/ 38 w 189"/>
                  <a:gd name="T19" fmla="*/ 59 h 273"/>
                  <a:gd name="T20" fmla="*/ 47 w 189"/>
                  <a:gd name="T21" fmla="*/ 68 h 273"/>
                  <a:gd name="T22" fmla="*/ 23 w 189"/>
                  <a:gd name="T23" fmla="*/ 61 h 273"/>
                  <a:gd name="T24" fmla="*/ 9 w 189"/>
                  <a:gd name="T25" fmla="*/ 54 h 273"/>
                  <a:gd name="T26" fmla="*/ 4 w 189"/>
                  <a:gd name="T27" fmla="*/ 49 h 273"/>
                  <a:gd name="T28" fmla="*/ 0 w 189"/>
                  <a:gd name="T29" fmla="*/ 44 h 273"/>
                  <a:gd name="T30" fmla="*/ 0 w 189"/>
                  <a:gd name="T31" fmla="*/ 33 h 273"/>
                  <a:gd name="T32" fmla="*/ 4 w 189"/>
                  <a:gd name="T33" fmla="*/ 26 h 273"/>
                  <a:gd name="T34" fmla="*/ 9 w 189"/>
                  <a:gd name="T35" fmla="*/ 16 h 273"/>
                  <a:gd name="T36" fmla="*/ 19 w 189"/>
                  <a:gd name="T37" fmla="*/ 9 h 273"/>
                  <a:gd name="T38" fmla="*/ 33 w 189"/>
                  <a:gd name="T39" fmla="*/ 5 h 273"/>
                  <a:gd name="T40" fmla="*/ 47 w 189"/>
                  <a:gd name="T41" fmla="*/ 0 h 27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89" h="273">
                    <a:moveTo>
                      <a:pt x="189" y="0"/>
                    </a:moveTo>
                    <a:lnTo>
                      <a:pt x="179" y="0"/>
                    </a:lnTo>
                    <a:lnTo>
                      <a:pt x="169" y="9"/>
                    </a:lnTo>
                    <a:lnTo>
                      <a:pt x="132" y="47"/>
                    </a:lnTo>
                    <a:lnTo>
                      <a:pt x="113" y="66"/>
                    </a:lnTo>
                    <a:lnTo>
                      <a:pt x="104" y="84"/>
                    </a:lnTo>
                    <a:lnTo>
                      <a:pt x="94" y="113"/>
                    </a:lnTo>
                    <a:lnTo>
                      <a:pt x="104" y="141"/>
                    </a:lnTo>
                    <a:lnTo>
                      <a:pt x="122" y="188"/>
                    </a:lnTo>
                    <a:lnTo>
                      <a:pt x="151" y="235"/>
                    </a:lnTo>
                    <a:lnTo>
                      <a:pt x="189" y="273"/>
                    </a:lnTo>
                    <a:lnTo>
                      <a:pt x="94" y="244"/>
                    </a:lnTo>
                    <a:lnTo>
                      <a:pt x="38" y="217"/>
                    </a:lnTo>
                    <a:lnTo>
                      <a:pt x="18" y="197"/>
                    </a:lnTo>
                    <a:lnTo>
                      <a:pt x="0" y="178"/>
                    </a:lnTo>
                    <a:lnTo>
                      <a:pt x="0" y="131"/>
                    </a:lnTo>
                    <a:lnTo>
                      <a:pt x="18" y="103"/>
                    </a:lnTo>
                    <a:lnTo>
                      <a:pt x="38" y="66"/>
                    </a:lnTo>
                    <a:lnTo>
                      <a:pt x="75" y="37"/>
                    </a:lnTo>
                    <a:lnTo>
                      <a:pt x="132" y="19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93">
                <a:extLst>
                  <a:ext uri="{FF2B5EF4-FFF2-40B4-BE49-F238E27FC236}">
                    <a16:creationId xmlns:a16="http://schemas.microsoft.com/office/drawing/2014/main" id="{17520941-6246-43FE-B5A3-15AFA2BD04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" y="1865"/>
                <a:ext cx="40" cy="28"/>
              </a:xfrm>
              <a:custGeom>
                <a:avLst/>
                <a:gdLst>
                  <a:gd name="T0" fmla="*/ 38 w 159"/>
                  <a:gd name="T1" fmla="*/ 4 h 113"/>
                  <a:gd name="T2" fmla="*/ 40 w 159"/>
                  <a:gd name="T3" fmla="*/ 7 h 113"/>
                  <a:gd name="T4" fmla="*/ 40 w 159"/>
                  <a:gd name="T5" fmla="*/ 12 h 113"/>
                  <a:gd name="T6" fmla="*/ 40 w 159"/>
                  <a:gd name="T7" fmla="*/ 21 h 113"/>
                  <a:gd name="T8" fmla="*/ 35 w 159"/>
                  <a:gd name="T9" fmla="*/ 23 h 113"/>
                  <a:gd name="T10" fmla="*/ 31 w 159"/>
                  <a:gd name="T11" fmla="*/ 28 h 113"/>
                  <a:gd name="T12" fmla="*/ 26 w 159"/>
                  <a:gd name="T13" fmla="*/ 28 h 113"/>
                  <a:gd name="T14" fmla="*/ 21 w 159"/>
                  <a:gd name="T15" fmla="*/ 28 h 113"/>
                  <a:gd name="T16" fmla="*/ 19 w 159"/>
                  <a:gd name="T17" fmla="*/ 26 h 113"/>
                  <a:gd name="T18" fmla="*/ 16 w 159"/>
                  <a:gd name="T19" fmla="*/ 26 h 113"/>
                  <a:gd name="T20" fmla="*/ 12 w 159"/>
                  <a:gd name="T21" fmla="*/ 26 h 113"/>
                  <a:gd name="T22" fmla="*/ 2 w 159"/>
                  <a:gd name="T23" fmla="*/ 19 h 113"/>
                  <a:gd name="T24" fmla="*/ 0 w 159"/>
                  <a:gd name="T25" fmla="*/ 14 h 113"/>
                  <a:gd name="T26" fmla="*/ 0 w 159"/>
                  <a:gd name="T27" fmla="*/ 9 h 113"/>
                  <a:gd name="T28" fmla="*/ 2 w 159"/>
                  <a:gd name="T29" fmla="*/ 4 h 113"/>
                  <a:gd name="T30" fmla="*/ 7 w 159"/>
                  <a:gd name="T31" fmla="*/ 2 h 113"/>
                  <a:gd name="T32" fmla="*/ 16 w 159"/>
                  <a:gd name="T33" fmla="*/ 0 h 113"/>
                  <a:gd name="T34" fmla="*/ 28 w 159"/>
                  <a:gd name="T35" fmla="*/ 2 h 113"/>
                  <a:gd name="T36" fmla="*/ 38 w 159"/>
                  <a:gd name="T37" fmla="*/ 4 h 11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59" h="113">
                    <a:moveTo>
                      <a:pt x="151" y="18"/>
                    </a:moveTo>
                    <a:lnTo>
                      <a:pt x="159" y="28"/>
                    </a:lnTo>
                    <a:lnTo>
                      <a:pt x="159" y="47"/>
                    </a:lnTo>
                    <a:lnTo>
                      <a:pt x="159" y="85"/>
                    </a:lnTo>
                    <a:lnTo>
                      <a:pt x="141" y="94"/>
                    </a:lnTo>
                    <a:lnTo>
                      <a:pt x="122" y="113"/>
                    </a:lnTo>
                    <a:lnTo>
                      <a:pt x="104" y="113"/>
                    </a:lnTo>
                    <a:lnTo>
                      <a:pt x="84" y="113"/>
                    </a:lnTo>
                    <a:lnTo>
                      <a:pt x="75" y="104"/>
                    </a:lnTo>
                    <a:lnTo>
                      <a:pt x="65" y="104"/>
                    </a:lnTo>
                    <a:lnTo>
                      <a:pt x="47" y="104"/>
                    </a:lnTo>
                    <a:lnTo>
                      <a:pt x="9" y="75"/>
                    </a:lnTo>
                    <a:lnTo>
                      <a:pt x="0" y="57"/>
                    </a:lnTo>
                    <a:lnTo>
                      <a:pt x="0" y="37"/>
                    </a:lnTo>
                    <a:lnTo>
                      <a:pt x="9" y="18"/>
                    </a:lnTo>
                    <a:lnTo>
                      <a:pt x="28" y="10"/>
                    </a:lnTo>
                    <a:lnTo>
                      <a:pt x="65" y="0"/>
                    </a:lnTo>
                    <a:lnTo>
                      <a:pt x="112" y="10"/>
                    </a:lnTo>
                    <a:lnTo>
                      <a:pt x="151" y="18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94">
                <a:extLst>
                  <a:ext uri="{FF2B5EF4-FFF2-40B4-BE49-F238E27FC236}">
                    <a16:creationId xmlns:a16="http://schemas.microsoft.com/office/drawing/2014/main" id="{35CA2B42-09CC-41EF-8591-43EBC59D09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" y="1752"/>
                <a:ext cx="31" cy="23"/>
              </a:xfrm>
              <a:custGeom>
                <a:avLst/>
                <a:gdLst>
                  <a:gd name="T0" fmla="*/ 17 w 123"/>
                  <a:gd name="T1" fmla="*/ 0 h 95"/>
                  <a:gd name="T2" fmla="*/ 26 w 123"/>
                  <a:gd name="T3" fmla="*/ 5 h 95"/>
                  <a:gd name="T4" fmla="*/ 31 w 123"/>
                  <a:gd name="T5" fmla="*/ 7 h 95"/>
                  <a:gd name="T6" fmla="*/ 31 w 123"/>
                  <a:gd name="T7" fmla="*/ 14 h 95"/>
                  <a:gd name="T8" fmla="*/ 24 w 123"/>
                  <a:gd name="T9" fmla="*/ 21 h 95"/>
                  <a:gd name="T10" fmla="*/ 19 w 123"/>
                  <a:gd name="T11" fmla="*/ 23 h 95"/>
                  <a:gd name="T12" fmla="*/ 14 w 123"/>
                  <a:gd name="T13" fmla="*/ 23 h 95"/>
                  <a:gd name="T14" fmla="*/ 7 w 123"/>
                  <a:gd name="T15" fmla="*/ 23 h 95"/>
                  <a:gd name="T16" fmla="*/ 0 w 123"/>
                  <a:gd name="T17" fmla="*/ 18 h 95"/>
                  <a:gd name="T18" fmla="*/ 3 w 123"/>
                  <a:gd name="T19" fmla="*/ 16 h 95"/>
                  <a:gd name="T20" fmla="*/ 0 w 123"/>
                  <a:gd name="T21" fmla="*/ 14 h 95"/>
                  <a:gd name="T22" fmla="*/ 3 w 123"/>
                  <a:gd name="T23" fmla="*/ 9 h 95"/>
                  <a:gd name="T24" fmla="*/ 7 w 123"/>
                  <a:gd name="T25" fmla="*/ 5 h 95"/>
                  <a:gd name="T26" fmla="*/ 17 w 123"/>
                  <a:gd name="T27" fmla="*/ 0 h 9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23" h="95">
                    <a:moveTo>
                      <a:pt x="67" y="0"/>
                    </a:moveTo>
                    <a:lnTo>
                      <a:pt x="104" y="19"/>
                    </a:lnTo>
                    <a:lnTo>
                      <a:pt x="123" y="29"/>
                    </a:lnTo>
                    <a:lnTo>
                      <a:pt x="123" y="56"/>
                    </a:lnTo>
                    <a:lnTo>
                      <a:pt x="95" y="85"/>
                    </a:lnTo>
                    <a:lnTo>
                      <a:pt x="76" y="95"/>
                    </a:lnTo>
                    <a:lnTo>
                      <a:pt x="57" y="95"/>
                    </a:lnTo>
                    <a:lnTo>
                      <a:pt x="29" y="95"/>
                    </a:lnTo>
                    <a:lnTo>
                      <a:pt x="0" y="76"/>
                    </a:lnTo>
                    <a:lnTo>
                      <a:pt x="10" y="66"/>
                    </a:lnTo>
                    <a:lnTo>
                      <a:pt x="0" y="56"/>
                    </a:lnTo>
                    <a:lnTo>
                      <a:pt x="10" y="38"/>
                    </a:lnTo>
                    <a:lnTo>
                      <a:pt x="29" y="19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95">
                <a:extLst>
                  <a:ext uri="{FF2B5EF4-FFF2-40B4-BE49-F238E27FC236}">
                    <a16:creationId xmlns:a16="http://schemas.microsoft.com/office/drawing/2014/main" id="{469B1704-CBE2-4D4B-8694-E3A1D959DA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" y="1837"/>
                <a:ext cx="64" cy="68"/>
              </a:xfrm>
              <a:custGeom>
                <a:avLst/>
                <a:gdLst>
                  <a:gd name="T0" fmla="*/ 64 w 256"/>
                  <a:gd name="T1" fmla="*/ 28 h 273"/>
                  <a:gd name="T2" fmla="*/ 62 w 256"/>
                  <a:gd name="T3" fmla="*/ 35 h 273"/>
                  <a:gd name="T4" fmla="*/ 57 w 256"/>
                  <a:gd name="T5" fmla="*/ 42 h 273"/>
                  <a:gd name="T6" fmla="*/ 52 w 256"/>
                  <a:gd name="T7" fmla="*/ 49 h 273"/>
                  <a:gd name="T8" fmla="*/ 45 w 256"/>
                  <a:gd name="T9" fmla="*/ 54 h 273"/>
                  <a:gd name="T10" fmla="*/ 31 w 256"/>
                  <a:gd name="T11" fmla="*/ 63 h 273"/>
                  <a:gd name="T12" fmla="*/ 14 w 256"/>
                  <a:gd name="T13" fmla="*/ 68 h 273"/>
                  <a:gd name="T14" fmla="*/ 0 w 256"/>
                  <a:gd name="T15" fmla="*/ 68 h 273"/>
                  <a:gd name="T16" fmla="*/ 7 w 256"/>
                  <a:gd name="T17" fmla="*/ 63 h 273"/>
                  <a:gd name="T18" fmla="*/ 17 w 256"/>
                  <a:gd name="T19" fmla="*/ 56 h 273"/>
                  <a:gd name="T20" fmla="*/ 26 w 256"/>
                  <a:gd name="T21" fmla="*/ 49 h 273"/>
                  <a:gd name="T22" fmla="*/ 28 w 256"/>
                  <a:gd name="T23" fmla="*/ 45 h 273"/>
                  <a:gd name="T24" fmla="*/ 28 w 256"/>
                  <a:gd name="T25" fmla="*/ 37 h 273"/>
                  <a:gd name="T26" fmla="*/ 31 w 256"/>
                  <a:gd name="T27" fmla="*/ 28 h 273"/>
                  <a:gd name="T28" fmla="*/ 31 w 256"/>
                  <a:gd name="T29" fmla="*/ 21 h 273"/>
                  <a:gd name="T30" fmla="*/ 26 w 256"/>
                  <a:gd name="T31" fmla="*/ 14 h 273"/>
                  <a:gd name="T32" fmla="*/ 22 w 256"/>
                  <a:gd name="T33" fmla="*/ 7 h 273"/>
                  <a:gd name="T34" fmla="*/ 12 w 256"/>
                  <a:gd name="T35" fmla="*/ 0 h 273"/>
                  <a:gd name="T36" fmla="*/ 26 w 256"/>
                  <a:gd name="T37" fmla="*/ 2 h 273"/>
                  <a:gd name="T38" fmla="*/ 43 w 256"/>
                  <a:gd name="T39" fmla="*/ 7 h 273"/>
                  <a:gd name="T40" fmla="*/ 50 w 256"/>
                  <a:gd name="T41" fmla="*/ 9 h 273"/>
                  <a:gd name="T42" fmla="*/ 54 w 256"/>
                  <a:gd name="T43" fmla="*/ 14 h 273"/>
                  <a:gd name="T44" fmla="*/ 62 w 256"/>
                  <a:gd name="T45" fmla="*/ 19 h 273"/>
                  <a:gd name="T46" fmla="*/ 64 w 256"/>
                  <a:gd name="T47" fmla="*/ 28 h 27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56" h="273">
                    <a:moveTo>
                      <a:pt x="256" y="113"/>
                    </a:moveTo>
                    <a:lnTo>
                      <a:pt x="246" y="141"/>
                    </a:lnTo>
                    <a:lnTo>
                      <a:pt x="227" y="170"/>
                    </a:lnTo>
                    <a:lnTo>
                      <a:pt x="208" y="198"/>
                    </a:lnTo>
                    <a:lnTo>
                      <a:pt x="180" y="217"/>
                    </a:lnTo>
                    <a:lnTo>
                      <a:pt x="123" y="254"/>
                    </a:lnTo>
                    <a:lnTo>
                      <a:pt x="57" y="273"/>
                    </a:lnTo>
                    <a:lnTo>
                      <a:pt x="0" y="273"/>
                    </a:lnTo>
                    <a:lnTo>
                      <a:pt x="29" y="254"/>
                    </a:lnTo>
                    <a:lnTo>
                      <a:pt x="66" y="226"/>
                    </a:lnTo>
                    <a:lnTo>
                      <a:pt x="104" y="198"/>
                    </a:lnTo>
                    <a:lnTo>
                      <a:pt x="113" y="179"/>
                    </a:lnTo>
                    <a:lnTo>
                      <a:pt x="113" y="150"/>
                    </a:lnTo>
                    <a:lnTo>
                      <a:pt x="123" y="113"/>
                    </a:lnTo>
                    <a:lnTo>
                      <a:pt x="123" y="84"/>
                    </a:lnTo>
                    <a:lnTo>
                      <a:pt x="104" y="56"/>
                    </a:lnTo>
                    <a:lnTo>
                      <a:pt x="86" y="28"/>
                    </a:lnTo>
                    <a:lnTo>
                      <a:pt x="48" y="0"/>
                    </a:lnTo>
                    <a:lnTo>
                      <a:pt x="104" y="9"/>
                    </a:lnTo>
                    <a:lnTo>
                      <a:pt x="170" y="28"/>
                    </a:lnTo>
                    <a:lnTo>
                      <a:pt x="199" y="37"/>
                    </a:lnTo>
                    <a:lnTo>
                      <a:pt x="217" y="56"/>
                    </a:lnTo>
                    <a:lnTo>
                      <a:pt x="246" y="75"/>
                    </a:lnTo>
                    <a:lnTo>
                      <a:pt x="256" y="113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96">
                <a:extLst>
                  <a:ext uri="{FF2B5EF4-FFF2-40B4-BE49-F238E27FC236}">
                    <a16:creationId xmlns:a16="http://schemas.microsoft.com/office/drawing/2014/main" id="{7A3D506E-D518-4050-B789-5D821A6611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" y="1728"/>
                <a:ext cx="40" cy="227"/>
              </a:xfrm>
              <a:custGeom>
                <a:avLst/>
                <a:gdLst>
                  <a:gd name="T0" fmla="*/ 17 w 160"/>
                  <a:gd name="T1" fmla="*/ 0 h 905"/>
                  <a:gd name="T2" fmla="*/ 24 w 160"/>
                  <a:gd name="T3" fmla="*/ 2 h 905"/>
                  <a:gd name="T4" fmla="*/ 24 w 160"/>
                  <a:gd name="T5" fmla="*/ 19 h 905"/>
                  <a:gd name="T6" fmla="*/ 28 w 160"/>
                  <a:gd name="T7" fmla="*/ 38 h 905"/>
                  <a:gd name="T8" fmla="*/ 31 w 160"/>
                  <a:gd name="T9" fmla="*/ 54 h 905"/>
                  <a:gd name="T10" fmla="*/ 33 w 160"/>
                  <a:gd name="T11" fmla="*/ 71 h 905"/>
                  <a:gd name="T12" fmla="*/ 33 w 160"/>
                  <a:gd name="T13" fmla="*/ 85 h 905"/>
                  <a:gd name="T14" fmla="*/ 35 w 160"/>
                  <a:gd name="T15" fmla="*/ 97 h 905"/>
                  <a:gd name="T16" fmla="*/ 38 w 160"/>
                  <a:gd name="T17" fmla="*/ 111 h 905"/>
                  <a:gd name="T18" fmla="*/ 40 w 160"/>
                  <a:gd name="T19" fmla="*/ 128 h 905"/>
                  <a:gd name="T20" fmla="*/ 40 w 160"/>
                  <a:gd name="T21" fmla="*/ 175 h 905"/>
                  <a:gd name="T22" fmla="*/ 40 w 160"/>
                  <a:gd name="T23" fmla="*/ 222 h 905"/>
                  <a:gd name="T24" fmla="*/ 38 w 160"/>
                  <a:gd name="T25" fmla="*/ 225 h 905"/>
                  <a:gd name="T26" fmla="*/ 33 w 160"/>
                  <a:gd name="T27" fmla="*/ 227 h 905"/>
                  <a:gd name="T28" fmla="*/ 26 w 160"/>
                  <a:gd name="T29" fmla="*/ 225 h 905"/>
                  <a:gd name="T30" fmla="*/ 21 w 160"/>
                  <a:gd name="T31" fmla="*/ 222 h 905"/>
                  <a:gd name="T32" fmla="*/ 19 w 160"/>
                  <a:gd name="T33" fmla="*/ 218 h 905"/>
                  <a:gd name="T34" fmla="*/ 19 w 160"/>
                  <a:gd name="T35" fmla="*/ 210 h 905"/>
                  <a:gd name="T36" fmla="*/ 19 w 160"/>
                  <a:gd name="T37" fmla="*/ 203 h 905"/>
                  <a:gd name="T38" fmla="*/ 19 w 160"/>
                  <a:gd name="T39" fmla="*/ 196 h 905"/>
                  <a:gd name="T40" fmla="*/ 19 w 160"/>
                  <a:gd name="T41" fmla="*/ 170 h 905"/>
                  <a:gd name="T42" fmla="*/ 19 w 160"/>
                  <a:gd name="T43" fmla="*/ 146 h 905"/>
                  <a:gd name="T44" fmla="*/ 17 w 160"/>
                  <a:gd name="T45" fmla="*/ 123 h 905"/>
                  <a:gd name="T46" fmla="*/ 17 w 160"/>
                  <a:gd name="T47" fmla="*/ 99 h 905"/>
                  <a:gd name="T48" fmla="*/ 12 w 160"/>
                  <a:gd name="T49" fmla="*/ 75 h 905"/>
                  <a:gd name="T50" fmla="*/ 9 w 160"/>
                  <a:gd name="T51" fmla="*/ 54 h 905"/>
                  <a:gd name="T52" fmla="*/ 5 w 160"/>
                  <a:gd name="T53" fmla="*/ 31 h 905"/>
                  <a:gd name="T54" fmla="*/ 0 w 160"/>
                  <a:gd name="T55" fmla="*/ 12 h 905"/>
                  <a:gd name="T56" fmla="*/ 2 w 160"/>
                  <a:gd name="T57" fmla="*/ 5 h 905"/>
                  <a:gd name="T58" fmla="*/ 7 w 160"/>
                  <a:gd name="T59" fmla="*/ 2 h 905"/>
                  <a:gd name="T60" fmla="*/ 17 w 160"/>
                  <a:gd name="T61" fmla="*/ 0 h 90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60" h="905">
                    <a:moveTo>
                      <a:pt x="66" y="0"/>
                    </a:moveTo>
                    <a:lnTo>
                      <a:pt x="94" y="9"/>
                    </a:lnTo>
                    <a:lnTo>
                      <a:pt x="94" y="76"/>
                    </a:lnTo>
                    <a:lnTo>
                      <a:pt x="113" y="150"/>
                    </a:lnTo>
                    <a:lnTo>
                      <a:pt x="123" y="217"/>
                    </a:lnTo>
                    <a:lnTo>
                      <a:pt x="131" y="283"/>
                    </a:lnTo>
                    <a:lnTo>
                      <a:pt x="131" y="340"/>
                    </a:lnTo>
                    <a:lnTo>
                      <a:pt x="141" y="387"/>
                    </a:lnTo>
                    <a:lnTo>
                      <a:pt x="150" y="443"/>
                    </a:lnTo>
                    <a:lnTo>
                      <a:pt x="160" y="509"/>
                    </a:lnTo>
                    <a:lnTo>
                      <a:pt x="160" y="698"/>
                    </a:lnTo>
                    <a:lnTo>
                      <a:pt x="160" y="886"/>
                    </a:lnTo>
                    <a:lnTo>
                      <a:pt x="150" y="896"/>
                    </a:lnTo>
                    <a:lnTo>
                      <a:pt x="131" y="905"/>
                    </a:lnTo>
                    <a:lnTo>
                      <a:pt x="103" y="896"/>
                    </a:lnTo>
                    <a:lnTo>
                      <a:pt x="84" y="886"/>
                    </a:lnTo>
                    <a:lnTo>
                      <a:pt x="75" y="868"/>
                    </a:lnTo>
                    <a:lnTo>
                      <a:pt x="75" y="839"/>
                    </a:lnTo>
                    <a:lnTo>
                      <a:pt x="75" y="811"/>
                    </a:lnTo>
                    <a:lnTo>
                      <a:pt x="75" y="782"/>
                    </a:lnTo>
                    <a:lnTo>
                      <a:pt x="75" y="679"/>
                    </a:lnTo>
                    <a:lnTo>
                      <a:pt x="75" y="584"/>
                    </a:lnTo>
                    <a:lnTo>
                      <a:pt x="66" y="490"/>
                    </a:lnTo>
                    <a:lnTo>
                      <a:pt x="66" y="396"/>
                    </a:lnTo>
                    <a:lnTo>
                      <a:pt x="47" y="301"/>
                    </a:lnTo>
                    <a:lnTo>
                      <a:pt x="37" y="217"/>
                    </a:lnTo>
                    <a:lnTo>
                      <a:pt x="19" y="123"/>
                    </a:lnTo>
                    <a:lnTo>
                      <a:pt x="0" y="47"/>
                    </a:lnTo>
                    <a:lnTo>
                      <a:pt x="9" y="19"/>
                    </a:lnTo>
                    <a:lnTo>
                      <a:pt x="27" y="9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97">
                <a:extLst>
                  <a:ext uri="{FF2B5EF4-FFF2-40B4-BE49-F238E27FC236}">
                    <a16:creationId xmlns:a16="http://schemas.microsoft.com/office/drawing/2014/main" id="{E3163D7F-4A22-450D-8E9B-4541327EE6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" y="1733"/>
                <a:ext cx="29" cy="214"/>
              </a:xfrm>
              <a:custGeom>
                <a:avLst/>
                <a:gdLst>
                  <a:gd name="T0" fmla="*/ 7 w 114"/>
                  <a:gd name="T1" fmla="*/ 2 h 857"/>
                  <a:gd name="T2" fmla="*/ 10 w 114"/>
                  <a:gd name="T3" fmla="*/ 7 h 857"/>
                  <a:gd name="T4" fmla="*/ 12 w 114"/>
                  <a:gd name="T5" fmla="*/ 14 h 857"/>
                  <a:gd name="T6" fmla="*/ 10 w 114"/>
                  <a:gd name="T7" fmla="*/ 19 h 857"/>
                  <a:gd name="T8" fmla="*/ 12 w 114"/>
                  <a:gd name="T9" fmla="*/ 26 h 857"/>
                  <a:gd name="T10" fmla="*/ 15 w 114"/>
                  <a:gd name="T11" fmla="*/ 33 h 857"/>
                  <a:gd name="T12" fmla="*/ 15 w 114"/>
                  <a:gd name="T13" fmla="*/ 42 h 857"/>
                  <a:gd name="T14" fmla="*/ 15 w 114"/>
                  <a:gd name="T15" fmla="*/ 59 h 857"/>
                  <a:gd name="T16" fmla="*/ 22 w 114"/>
                  <a:gd name="T17" fmla="*/ 96 h 857"/>
                  <a:gd name="T18" fmla="*/ 26 w 114"/>
                  <a:gd name="T19" fmla="*/ 136 h 857"/>
                  <a:gd name="T20" fmla="*/ 29 w 114"/>
                  <a:gd name="T21" fmla="*/ 174 h 857"/>
                  <a:gd name="T22" fmla="*/ 24 w 114"/>
                  <a:gd name="T23" fmla="*/ 214 h 857"/>
                  <a:gd name="T24" fmla="*/ 19 w 114"/>
                  <a:gd name="T25" fmla="*/ 212 h 857"/>
                  <a:gd name="T26" fmla="*/ 19 w 114"/>
                  <a:gd name="T27" fmla="*/ 160 h 857"/>
                  <a:gd name="T28" fmla="*/ 17 w 114"/>
                  <a:gd name="T29" fmla="*/ 108 h 857"/>
                  <a:gd name="T30" fmla="*/ 10 w 114"/>
                  <a:gd name="T31" fmla="*/ 57 h 857"/>
                  <a:gd name="T32" fmla="*/ 0 w 114"/>
                  <a:gd name="T33" fmla="*/ 5 h 857"/>
                  <a:gd name="T34" fmla="*/ 3 w 114"/>
                  <a:gd name="T35" fmla="*/ 2 h 857"/>
                  <a:gd name="T36" fmla="*/ 5 w 114"/>
                  <a:gd name="T37" fmla="*/ 0 h 857"/>
                  <a:gd name="T38" fmla="*/ 7 w 114"/>
                  <a:gd name="T39" fmla="*/ 2 h 85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14" h="857">
                    <a:moveTo>
                      <a:pt x="29" y="9"/>
                    </a:moveTo>
                    <a:lnTo>
                      <a:pt x="39" y="28"/>
                    </a:lnTo>
                    <a:lnTo>
                      <a:pt x="48" y="57"/>
                    </a:lnTo>
                    <a:lnTo>
                      <a:pt x="39" y="75"/>
                    </a:lnTo>
                    <a:lnTo>
                      <a:pt x="48" y="104"/>
                    </a:lnTo>
                    <a:lnTo>
                      <a:pt x="57" y="131"/>
                    </a:lnTo>
                    <a:lnTo>
                      <a:pt x="57" y="170"/>
                    </a:lnTo>
                    <a:lnTo>
                      <a:pt x="57" y="235"/>
                    </a:lnTo>
                    <a:lnTo>
                      <a:pt x="86" y="386"/>
                    </a:lnTo>
                    <a:lnTo>
                      <a:pt x="104" y="546"/>
                    </a:lnTo>
                    <a:lnTo>
                      <a:pt x="114" y="698"/>
                    </a:lnTo>
                    <a:lnTo>
                      <a:pt x="96" y="857"/>
                    </a:lnTo>
                    <a:lnTo>
                      <a:pt x="76" y="849"/>
                    </a:lnTo>
                    <a:lnTo>
                      <a:pt x="76" y="641"/>
                    </a:lnTo>
                    <a:lnTo>
                      <a:pt x="67" y="434"/>
                    </a:lnTo>
                    <a:lnTo>
                      <a:pt x="39" y="227"/>
                    </a:lnTo>
                    <a:lnTo>
                      <a:pt x="0" y="19"/>
                    </a:lnTo>
                    <a:lnTo>
                      <a:pt x="10" y="9"/>
                    </a:lnTo>
                    <a:lnTo>
                      <a:pt x="20" y="0"/>
                    </a:ln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98">
                <a:extLst>
                  <a:ext uri="{FF2B5EF4-FFF2-40B4-BE49-F238E27FC236}">
                    <a16:creationId xmlns:a16="http://schemas.microsoft.com/office/drawing/2014/main" id="{2A36C28D-7557-4663-815D-0E58493095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" y="1893"/>
                <a:ext cx="99" cy="142"/>
              </a:xfrm>
              <a:custGeom>
                <a:avLst/>
                <a:gdLst>
                  <a:gd name="T0" fmla="*/ 57 w 397"/>
                  <a:gd name="T1" fmla="*/ 0 h 566"/>
                  <a:gd name="T2" fmla="*/ 78 w 397"/>
                  <a:gd name="T3" fmla="*/ 2 h 566"/>
                  <a:gd name="T4" fmla="*/ 87 w 397"/>
                  <a:gd name="T5" fmla="*/ 17 h 566"/>
                  <a:gd name="T6" fmla="*/ 82 w 397"/>
                  <a:gd name="T7" fmla="*/ 28 h 566"/>
                  <a:gd name="T8" fmla="*/ 71 w 397"/>
                  <a:gd name="T9" fmla="*/ 33 h 566"/>
                  <a:gd name="T10" fmla="*/ 66 w 397"/>
                  <a:gd name="T11" fmla="*/ 28 h 566"/>
                  <a:gd name="T12" fmla="*/ 61 w 397"/>
                  <a:gd name="T13" fmla="*/ 19 h 566"/>
                  <a:gd name="T14" fmla="*/ 68 w 397"/>
                  <a:gd name="T15" fmla="*/ 7 h 566"/>
                  <a:gd name="T16" fmla="*/ 59 w 397"/>
                  <a:gd name="T17" fmla="*/ 5 h 566"/>
                  <a:gd name="T18" fmla="*/ 33 w 397"/>
                  <a:gd name="T19" fmla="*/ 17 h 566"/>
                  <a:gd name="T20" fmla="*/ 24 w 397"/>
                  <a:gd name="T21" fmla="*/ 31 h 566"/>
                  <a:gd name="T22" fmla="*/ 24 w 397"/>
                  <a:gd name="T23" fmla="*/ 47 h 566"/>
                  <a:gd name="T24" fmla="*/ 38 w 397"/>
                  <a:gd name="T25" fmla="*/ 66 h 566"/>
                  <a:gd name="T26" fmla="*/ 68 w 397"/>
                  <a:gd name="T27" fmla="*/ 76 h 566"/>
                  <a:gd name="T28" fmla="*/ 92 w 397"/>
                  <a:gd name="T29" fmla="*/ 85 h 566"/>
                  <a:gd name="T30" fmla="*/ 99 w 397"/>
                  <a:gd name="T31" fmla="*/ 104 h 566"/>
                  <a:gd name="T32" fmla="*/ 94 w 397"/>
                  <a:gd name="T33" fmla="*/ 123 h 566"/>
                  <a:gd name="T34" fmla="*/ 76 w 397"/>
                  <a:gd name="T35" fmla="*/ 139 h 566"/>
                  <a:gd name="T36" fmla="*/ 52 w 397"/>
                  <a:gd name="T37" fmla="*/ 142 h 566"/>
                  <a:gd name="T38" fmla="*/ 31 w 397"/>
                  <a:gd name="T39" fmla="*/ 137 h 566"/>
                  <a:gd name="T40" fmla="*/ 16 w 397"/>
                  <a:gd name="T41" fmla="*/ 128 h 566"/>
                  <a:gd name="T42" fmla="*/ 9 w 397"/>
                  <a:gd name="T43" fmla="*/ 114 h 566"/>
                  <a:gd name="T44" fmla="*/ 12 w 397"/>
                  <a:gd name="T45" fmla="*/ 106 h 566"/>
                  <a:gd name="T46" fmla="*/ 21 w 397"/>
                  <a:gd name="T47" fmla="*/ 99 h 566"/>
                  <a:gd name="T48" fmla="*/ 31 w 397"/>
                  <a:gd name="T49" fmla="*/ 99 h 566"/>
                  <a:gd name="T50" fmla="*/ 38 w 397"/>
                  <a:gd name="T51" fmla="*/ 102 h 566"/>
                  <a:gd name="T52" fmla="*/ 42 w 397"/>
                  <a:gd name="T53" fmla="*/ 121 h 566"/>
                  <a:gd name="T54" fmla="*/ 38 w 397"/>
                  <a:gd name="T55" fmla="*/ 130 h 566"/>
                  <a:gd name="T56" fmla="*/ 33 w 397"/>
                  <a:gd name="T57" fmla="*/ 132 h 566"/>
                  <a:gd name="T58" fmla="*/ 38 w 397"/>
                  <a:gd name="T59" fmla="*/ 135 h 566"/>
                  <a:gd name="T60" fmla="*/ 52 w 397"/>
                  <a:gd name="T61" fmla="*/ 135 h 566"/>
                  <a:gd name="T62" fmla="*/ 63 w 397"/>
                  <a:gd name="T63" fmla="*/ 125 h 566"/>
                  <a:gd name="T64" fmla="*/ 71 w 397"/>
                  <a:gd name="T65" fmla="*/ 102 h 566"/>
                  <a:gd name="T66" fmla="*/ 63 w 397"/>
                  <a:gd name="T67" fmla="*/ 85 h 566"/>
                  <a:gd name="T68" fmla="*/ 50 w 397"/>
                  <a:gd name="T69" fmla="*/ 78 h 566"/>
                  <a:gd name="T70" fmla="*/ 47 w 397"/>
                  <a:gd name="T71" fmla="*/ 78 h 566"/>
                  <a:gd name="T72" fmla="*/ 24 w 397"/>
                  <a:gd name="T73" fmla="*/ 73 h 566"/>
                  <a:gd name="T74" fmla="*/ 7 w 397"/>
                  <a:gd name="T75" fmla="*/ 61 h 566"/>
                  <a:gd name="T76" fmla="*/ 0 w 397"/>
                  <a:gd name="T77" fmla="*/ 40 h 566"/>
                  <a:gd name="T78" fmla="*/ 5 w 397"/>
                  <a:gd name="T79" fmla="*/ 26 h 566"/>
                  <a:gd name="T80" fmla="*/ 26 w 397"/>
                  <a:gd name="T81" fmla="*/ 10 h 566"/>
                  <a:gd name="T82" fmla="*/ 47 w 397"/>
                  <a:gd name="T83" fmla="*/ 0 h 56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397" h="566">
                    <a:moveTo>
                      <a:pt x="189" y="0"/>
                    </a:moveTo>
                    <a:lnTo>
                      <a:pt x="227" y="0"/>
                    </a:lnTo>
                    <a:lnTo>
                      <a:pt x="264" y="0"/>
                    </a:lnTo>
                    <a:lnTo>
                      <a:pt x="311" y="9"/>
                    </a:lnTo>
                    <a:lnTo>
                      <a:pt x="350" y="47"/>
                    </a:lnTo>
                    <a:lnTo>
                      <a:pt x="350" y="66"/>
                    </a:lnTo>
                    <a:lnTo>
                      <a:pt x="350" y="94"/>
                    </a:lnTo>
                    <a:lnTo>
                      <a:pt x="330" y="113"/>
                    </a:lnTo>
                    <a:lnTo>
                      <a:pt x="311" y="122"/>
                    </a:lnTo>
                    <a:lnTo>
                      <a:pt x="283" y="132"/>
                    </a:lnTo>
                    <a:lnTo>
                      <a:pt x="264" y="122"/>
                    </a:lnTo>
                    <a:lnTo>
                      <a:pt x="264" y="113"/>
                    </a:lnTo>
                    <a:lnTo>
                      <a:pt x="246" y="94"/>
                    </a:lnTo>
                    <a:lnTo>
                      <a:pt x="246" y="75"/>
                    </a:lnTo>
                    <a:lnTo>
                      <a:pt x="246" y="57"/>
                    </a:lnTo>
                    <a:lnTo>
                      <a:pt x="274" y="28"/>
                    </a:lnTo>
                    <a:lnTo>
                      <a:pt x="274" y="9"/>
                    </a:lnTo>
                    <a:lnTo>
                      <a:pt x="236" y="19"/>
                    </a:lnTo>
                    <a:lnTo>
                      <a:pt x="199" y="28"/>
                    </a:lnTo>
                    <a:lnTo>
                      <a:pt x="132" y="66"/>
                    </a:lnTo>
                    <a:lnTo>
                      <a:pt x="104" y="104"/>
                    </a:lnTo>
                    <a:lnTo>
                      <a:pt x="95" y="122"/>
                    </a:lnTo>
                    <a:lnTo>
                      <a:pt x="85" y="142"/>
                    </a:lnTo>
                    <a:lnTo>
                      <a:pt x="95" y="189"/>
                    </a:lnTo>
                    <a:lnTo>
                      <a:pt x="123" y="226"/>
                    </a:lnTo>
                    <a:lnTo>
                      <a:pt x="151" y="265"/>
                    </a:lnTo>
                    <a:lnTo>
                      <a:pt x="180" y="292"/>
                    </a:lnTo>
                    <a:lnTo>
                      <a:pt x="274" y="302"/>
                    </a:lnTo>
                    <a:lnTo>
                      <a:pt x="321" y="312"/>
                    </a:lnTo>
                    <a:lnTo>
                      <a:pt x="368" y="339"/>
                    </a:lnTo>
                    <a:lnTo>
                      <a:pt x="397" y="386"/>
                    </a:lnTo>
                    <a:lnTo>
                      <a:pt x="397" y="415"/>
                    </a:lnTo>
                    <a:lnTo>
                      <a:pt x="397" y="443"/>
                    </a:lnTo>
                    <a:lnTo>
                      <a:pt x="377" y="490"/>
                    </a:lnTo>
                    <a:lnTo>
                      <a:pt x="340" y="528"/>
                    </a:lnTo>
                    <a:lnTo>
                      <a:pt x="303" y="556"/>
                    </a:lnTo>
                    <a:lnTo>
                      <a:pt x="264" y="566"/>
                    </a:lnTo>
                    <a:lnTo>
                      <a:pt x="207" y="566"/>
                    </a:lnTo>
                    <a:lnTo>
                      <a:pt x="151" y="556"/>
                    </a:lnTo>
                    <a:lnTo>
                      <a:pt x="123" y="547"/>
                    </a:lnTo>
                    <a:lnTo>
                      <a:pt x="95" y="537"/>
                    </a:lnTo>
                    <a:lnTo>
                      <a:pt x="66" y="509"/>
                    </a:lnTo>
                    <a:lnTo>
                      <a:pt x="47" y="481"/>
                    </a:lnTo>
                    <a:lnTo>
                      <a:pt x="38" y="453"/>
                    </a:lnTo>
                    <a:lnTo>
                      <a:pt x="38" y="433"/>
                    </a:lnTo>
                    <a:lnTo>
                      <a:pt x="47" y="424"/>
                    </a:lnTo>
                    <a:lnTo>
                      <a:pt x="66" y="406"/>
                    </a:lnTo>
                    <a:lnTo>
                      <a:pt x="85" y="396"/>
                    </a:lnTo>
                    <a:lnTo>
                      <a:pt x="104" y="386"/>
                    </a:lnTo>
                    <a:lnTo>
                      <a:pt x="123" y="396"/>
                    </a:lnTo>
                    <a:lnTo>
                      <a:pt x="142" y="396"/>
                    </a:lnTo>
                    <a:lnTo>
                      <a:pt x="151" y="406"/>
                    </a:lnTo>
                    <a:lnTo>
                      <a:pt x="170" y="433"/>
                    </a:lnTo>
                    <a:lnTo>
                      <a:pt x="170" y="481"/>
                    </a:lnTo>
                    <a:lnTo>
                      <a:pt x="170" y="500"/>
                    </a:lnTo>
                    <a:lnTo>
                      <a:pt x="151" y="519"/>
                    </a:lnTo>
                    <a:lnTo>
                      <a:pt x="142" y="519"/>
                    </a:lnTo>
                    <a:lnTo>
                      <a:pt x="132" y="528"/>
                    </a:lnTo>
                    <a:lnTo>
                      <a:pt x="142" y="537"/>
                    </a:lnTo>
                    <a:lnTo>
                      <a:pt x="151" y="537"/>
                    </a:lnTo>
                    <a:lnTo>
                      <a:pt x="180" y="537"/>
                    </a:lnTo>
                    <a:lnTo>
                      <a:pt x="207" y="537"/>
                    </a:lnTo>
                    <a:lnTo>
                      <a:pt x="227" y="528"/>
                    </a:lnTo>
                    <a:lnTo>
                      <a:pt x="254" y="500"/>
                    </a:lnTo>
                    <a:lnTo>
                      <a:pt x="274" y="462"/>
                    </a:lnTo>
                    <a:lnTo>
                      <a:pt x="283" y="406"/>
                    </a:lnTo>
                    <a:lnTo>
                      <a:pt x="274" y="368"/>
                    </a:lnTo>
                    <a:lnTo>
                      <a:pt x="254" y="339"/>
                    </a:lnTo>
                    <a:lnTo>
                      <a:pt x="227" y="320"/>
                    </a:lnTo>
                    <a:lnTo>
                      <a:pt x="199" y="312"/>
                    </a:lnTo>
                    <a:lnTo>
                      <a:pt x="199" y="320"/>
                    </a:lnTo>
                    <a:lnTo>
                      <a:pt x="189" y="312"/>
                    </a:lnTo>
                    <a:lnTo>
                      <a:pt x="170" y="302"/>
                    </a:lnTo>
                    <a:lnTo>
                      <a:pt x="95" y="292"/>
                    </a:lnTo>
                    <a:lnTo>
                      <a:pt x="57" y="273"/>
                    </a:lnTo>
                    <a:lnTo>
                      <a:pt x="29" y="245"/>
                    </a:lnTo>
                    <a:lnTo>
                      <a:pt x="0" y="208"/>
                    </a:lnTo>
                    <a:lnTo>
                      <a:pt x="0" y="161"/>
                    </a:lnTo>
                    <a:lnTo>
                      <a:pt x="9" y="122"/>
                    </a:lnTo>
                    <a:lnTo>
                      <a:pt x="19" y="104"/>
                    </a:lnTo>
                    <a:lnTo>
                      <a:pt x="57" y="57"/>
                    </a:lnTo>
                    <a:lnTo>
                      <a:pt x="104" y="38"/>
                    </a:lnTo>
                    <a:lnTo>
                      <a:pt x="151" y="19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99">
                <a:extLst>
                  <a:ext uri="{FF2B5EF4-FFF2-40B4-BE49-F238E27FC236}">
                    <a16:creationId xmlns:a16="http://schemas.microsoft.com/office/drawing/2014/main" id="{BBBD58D5-EEF8-42B9-8E3F-73B3C2ED31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" y="1905"/>
                <a:ext cx="31" cy="59"/>
              </a:xfrm>
              <a:custGeom>
                <a:avLst/>
                <a:gdLst>
                  <a:gd name="T0" fmla="*/ 31 w 123"/>
                  <a:gd name="T1" fmla="*/ 0 h 236"/>
                  <a:gd name="T2" fmla="*/ 29 w 123"/>
                  <a:gd name="T3" fmla="*/ 0 h 236"/>
                  <a:gd name="T4" fmla="*/ 29 w 123"/>
                  <a:gd name="T5" fmla="*/ 3 h 236"/>
                  <a:gd name="T6" fmla="*/ 22 w 123"/>
                  <a:gd name="T7" fmla="*/ 10 h 236"/>
                  <a:gd name="T8" fmla="*/ 17 w 123"/>
                  <a:gd name="T9" fmla="*/ 19 h 236"/>
                  <a:gd name="T10" fmla="*/ 17 w 123"/>
                  <a:gd name="T11" fmla="*/ 31 h 236"/>
                  <a:gd name="T12" fmla="*/ 22 w 123"/>
                  <a:gd name="T13" fmla="*/ 40 h 236"/>
                  <a:gd name="T14" fmla="*/ 26 w 123"/>
                  <a:gd name="T15" fmla="*/ 50 h 236"/>
                  <a:gd name="T16" fmla="*/ 31 w 123"/>
                  <a:gd name="T17" fmla="*/ 59 h 236"/>
                  <a:gd name="T18" fmla="*/ 17 w 123"/>
                  <a:gd name="T19" fmla="*/ 52 h 236"/>
                  <a:gd name="T20" fmla="*/ 7 w 123"/>
                  <a:gd name="T21" fmla="*/ 47 h 236"/>
                  <a:gd name="T22" fmla="*/ 5 w 123"/>
                  <a:gd name="T23" fmla="*/ 42 h 236"/>
                  <a:gd name="T24" fmla="*/ 3 w 123"/>
                  <a:gd name="T25" fmla="*/ 38 h 236"/>
                  <a:gd name="T26" fmla="*/ 0 w 123"/>
                  <a:gd name="T27" fmla="*/ 29 h 236"/>
                  <a:gd name="T28" fmla="*/ 3 w 123"/>
                  <a:gd name="T29" fmla="*/ 21 h 236"/>
                  <a:gd name="T30" fmla="*/ 7 w 123"/>
                  <a:gd name="T31" fmla="*/ 14 h 236"/>
                  <a:gd name="T32" fmla="*/ 12 w 123"/>
                  <a:gd name="T33" fmla="*/ 10 h 236"/>
                  <a:gd name="T34" fmla="*/ 22 w 123"/>
                  <a:gd name="T35" fmla="*/ 5 h 236"/>
                  <a:gd name="T36" fmla="*/ 31 w 123"/>
                  <a:gd name="T37" fmla="*/ 0 h 2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3" h="236">
                    <a:moveTo>
                      <a:pt x="123" y="0"/>
                    </a:moveTo>
                    <a:lnTo>
                      <a:pt x="114" y="0"/>
                    </a:lnTo>
                    <a:lnTo>
                      <a:pt x="114" y="10"/>
                    </a:lnTo>
                    <a:lnTo>
                      <a:pt x="86" y="38"/>
                    </a:lnTo>
                    <a:lnTo>
                      <a:pt x="67" y="75"/>
                    </a:lnTo>
                    <a:lnTo>
                      <a:pt x="67" y="122"/>
                    </a:lnTo>
                    <a:lnTo>
                      <a:pt x="86" y="161"/>
                    </a:lnTo>
                    <a:lnTo>
                      <a:pt x="104" y="198"/>
                    </a:lnTo>
                    <a:lnTo>
                      <a:pt x="123" y="236"/>
                    </a:lnTo>
                    <a:lnTo>
                      <a:pt x="67" y="208"/>
                    </a:lnTo>
                    <a:lnTo>
                      <a:pt x="29" y="189"/>
                    </a:lnTo>
                    <a:lnTo>
                      <a:pt x="20" y="169"/>
                    </a:lnTo>
                    <a:lnTo>
                      <a:pt x="10" y="151"/>
                    </a:lnTo>
                    <a:lnTo>
                      <a:pt x="0" y="114"/>
                    </a:lnTo>
                    <a:lnTo>
                      <a:pt x="10" y="85"/>
                    </a:lnTo>
                    <a:lnTo>
                      <a:pt x="29" y="57"/>
                    </a:lnTo>
                    <a:lnTo>
                      <a:pt x="48" y="38"/>
                    </a:lnTo>
                    <a:lnTo>
                      <a:pt x="86" y="19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100">
                <a:extLst>
                  <a:ext uri="{FF2B5EF4-FFF2-40B4-BE49-F238E27FC236}">
                    <a16:creationId xmlns:a16="http://schemas.microsoft.com/office/drawing/2014/main" id="{E884641F-83E0-4C71-82BA-EB2D5078F4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" y="1997"/>
                <a:ext cx="26" cy="24"/>
              </a:xfrm>
              <a:custGeom>
                <a:avLst/>
                <a:gdLst>
                  <a:gd name="T0" fmla="*/ 24 w 103"/>
                  <a:gd name="T1" fmla="*/ 2 h 94"/>
                  <a:gd name="T2" fmla="*/ 26 w 103"/>
                  <a:gd name="T3" fmla="*/ 10 h 94"/>
                  <a:gd name="T4" fmla="*/ 26 w 103"/>
                  <a:gd name="T5" fmla="*/ 17 h 94"/>
                  <a:gd name="T6" fmla="*/ 24 w 103"/>
                  <a:gd name="T7" fmla="*/ 22 h 94"/>
                  <a:gd name="T8" fmla="*/ 19 w 103"/>
                  <a:gd name="T9" fmla="*/ 24 h 94"/>
                  <a:gd name="T10" fmla="*/ 17 w 103"/>
                  <a:gd name="T11" fmla="*/ 24 h 94"/>
                  <a:gd name="T12" fmla="*/ 12 w 103"/>
                  <a:gd name="T13" fmla="*/ 24 h 94"/>
                  <a:gd name="T14" fmla="*/ 12 w 103"/>
                  <a:gd name="T15" fmla="*/ 22 h 94"/>
                  <a:gd name="T16" fmla="*/ 10 w 103"/>
                  <a:gd name="T17" fmla="*/ 22 h 94"/>
                  <a:gd name="T18" fmla="*/ 7 w 103"/>
                  <a:gd name="T19" fmla="*/ 22 h 94"/>
                  <a:gd name="T20" fmla="*/ 2 w 103"/>
                  <a:gd name="T21" fmla="*/ 17 h 94"/>
                  <a:gd name="T22" fmla="*/ 0 w 103"/>
                  <a:gd name="T23" fmla="*/ 12 h 94"/>
                  <a:gd name="T24" fmla="*/ 0 w 103"/>
                  <a:gd name="T25" fmla="*/ 7 h 94"/>
                  <a:gd name="T26" fmla="*/ 0 w 103"/>
                  <a:gd name="T27" fmla="*/ 2 h 94"/>
                  <a:gd name="T28" fmla="*/ 2 w 103"/>
                  <a:gd name="T29" fmla="*/ 0 h 94"/>
                  <a:gd name="T30" fmla="*/ 10 w 103"/>
                  <a:gd name="T31" fmla="*/ 0 h 94"/>
                  <a:gd name="T32" fmla="*/ 17 w 103"/>
                  <a:gd name="T33" fmla="*/ 0 h 94"/>
                  <a:gd name="T34" fmla="*/ 24 w 103"/>
                  <a:gd name="T35" fmla="*/ 2 h 9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03" h="94">
                    <a:moveTo>
                      <a:pt x="94" y="9"/>
                    </a:moveTo>
                    <a:lnTo>
                      <a:pt x="103" y="38"/>
                    </a:lnTo>
                    <a:lnTo>
                      <a:pt x="103" y="66"/>
                    </a:lnTo>
                    <a:lnTo>
                      <a:pt x="94" y="85"/>
                    </a:lnTo>
                    <a:lnTo>
                      <a:pt x="75" y="94"/>
                    </a:lnTo>
                    <a:lnTo>
                      <a:pt x="66" y="94"/>
                    </a:lnTo>
                    <a:lnTo>
                      <a:pt x="47" y="94"/>
                    </a:lnTo>
                    <a:lnTo>
                      <a:pt x="47" y="85"/>
                    </a:lnTo>
                    <a:lnTo>
                      <a:pt x="38" y="85"/>
                    </a:lnTo>
                    <a:lnTo>
                      <a:pt x="28" y="85"/>
                    </a:lnTo>
                    <a:lnTo>
                      <a:pt x="9" y="66"/>
                    </a:lnTo>
                    <a:lnTo>
                      <a:pt x="0" y="47"/>
                    </a:lnTo>
                    <a:lnTo>
                      <a:pt x="0" y="28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38" y="0"/>
                    </a:lnTo>
                    <a:lnTo>
                      <a:pt x="66" y="0"/>
                    </a:lnTo>
                    <a:lnTo>
                      <a:pt x="94" y="9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101">
                <a:extLst>
                  <a:ext uri="{FF2B5EF4-FFF2-40B4-BE49-F238E27FC236}">
                    <a16:creationId xmlns:a16="http://schemas.microsoft.com/office/drawing/2014/main" id="{AFF2BB4A-DFF1-466E-B7F8-2972799AB6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" y="1900"/>
                <a:ext cx="21" cy="21"/>
              </a:xfrm>
              <a:custGeom>
                <a:avLst/>
                <a:gdLst>
                  <a:gd name="T0" fmla="*/ 12 w 86"/>
                  <a:gd name="T1" fmla="*/ 0 h 85"/>
                  <a:gd name="T2" fmla="*/ 19 w 86"/>
                  <a:gd name="T3" fmla="*/ 2 h 85"/>
                  <a:gd name="T4" fmla="*/ 21 w 86"/>
                  <a:gd name="T5" fmla="*/ 7 h 85"/>
                  <a:gd name="T6" fmla="*/ 21 w 86"/>
                  <a:gd name="T7" fmla="*/ 12 h 85"/>
                  <a:gd name="T8" fmla="*/ 16 w 86"/>
                  <a:gd name="T9" fmla="*/ 16 h 85"/>
                  <a:gd name="T10" fmla="*/ 14 w 86"/>
                  <a:gd name="T11" fmla="*/ 19 h 85"/>
                  <a:gd name="T12" fmla="*/ 10 w 86"/>
                  <a:gd name="T13" fmla="*/ 21 h 85"/>
                  <a:gd name="T14" fmla="*/ 5 w 86"/>
                  <a:gd name="T15" fmla="*/ 19 h 85"/>
                  <a:gd name="T16" fmla="*/ 2 w 86"/>
                  <a:gd name="T17" fmla="*/ 16 h 85"/>
                  <a:gd name="T18" fmla="*/ 2 w 86"/>
                  <a:gd name="T19" fmla="*/ 14 h 85"/>
                  <a:gd name="T20" fmla="*/ 0 w 86"/>
                  <a:gd name="T21" fmla="*/ 12 h 85"/>
                  <a:gd name="T22" fmla="*/ 5 w 86"/>
                  <a:gd name="T23" fmla="*/ 5 h 85"/>
                  <a:gd name="T24" fmla="*/ 12 w 86"/>
                  <a:gd name="T25" fmla="*/ 0 h 8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6" h="85">
                    <a:moveTo>
                      <a:pt x="49" y="0"/>
                    </a:moveTo>
                    <a:lnTo>
                      <a:pt x="76" y="10"/>
                    </a:lnTo>
                    <a:lnTo>
                      <a:pt x="86" y="29"/>
                    </a:lnTo>
                    <a:lnTo>
                      <a:pt x="86" y="47"/>
                    </a:lnTo>
                    <a:lnTo>
                      <a:pt x="67" y="66"/>
                    </a:lnTo>
                    <a:lnTo>
                      <a:pt x="57" y="76"/>
                    </a:lnTo>
                    <a:lnTo>
                      <a:pt x="39" y="85"/>
                    </a:lnTo>
                    <a:lnTo>
                      <a:pt x="20" y="76"/>
                    </a:lnTo>
                    <a:lnTo>
                      <a:pt x="10" y="66"/>
                    </a:lnTo>
                    <a:lnTo>
                      <a:pt x="10" y="57"/>
                    </a:lnTo>
                    <a:lnTo>
                      <a:pt x="0" y="47"/>
                    </a:lnTo>
                    <a:lnTo>
                      <a:pt x="20" y="19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102">
                <a:extLst>
                  <a:ext uri="{FF2B5EF4-FFF2-40B4-BE49-F238E27FC236}">
                    <a16:creationId xmlns:a16="http://schemas.microsoft.com/office/drawing/2014/main" id="{34D864C3-0BEB-4DD1-9AC3-430A8DD591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" y="1971"/>
                <a:ext cx="40" cy="59"/>
              </a:xfrm>
              <a:custGeom>
                <a:avLst/>
                <a:gdLst>
                  <a:gd name="T0" fmla="*/ 40 w 160"/>
                  <a:gd name="T1" fmla="*/ 26 h 235"/>
                  <a:gd name="T2" fmla="*/ 35 w 160"/>
                  <a:gd name="T3" fmla="*/ 40 h 235"/>
                  <a:gd name="T4" fmla="*/ 28 w 160"/>
                  <a:gd name="T5" fmla="*/ 49 h 235"/>
                  <a:gd name="T6" fmla="*/ 19 w 160"/>
                  <a:gd name="T7" fmla="*/ 56 h 235"/>
                  <a:gd name="T8" fmla="*/ 9 w 160"/>
                  <a:gd name="T9" fmla="*/ 59 h 235"/>
                  <a:gd name="T10" fmla="*/ 0 w 160"/>
                  <a:gd name="T11" fmla="*/ 59 h 235"/>
                  <a:gd name="T12" fmla="*/ 5 w 160"/>
                  <a:gd name="T13" fmla="*/ 56 h 235"/>
                  <a:gd name="T14" fmla="*/ 9 w 160"/>
                  <a:gd name="T15" fmla="*/ 52 h 235"/>
                  <a:gd name="T16" fmla="*/ 17 w 160"/>
                  <a:gd name="T17" fmla="*/ 45 h 235"/>
                  <a:gd name="T18" fmla="*/ 19 w 160"/>
                  <a:gd name="T19" fmla="*/ 35 h 235"/>
                  <a:gd name="T20" fmla="*/ 19 w 160"/>
                  <a:gd name="T21" fmla="*/ 21 h 235"/>
                  <a:gd name="T22" fmla="*/ 17 w 160"/>
                  <a:gd name="T23" fmla="*/ 14 h 235"/>
                  <a:gd name="T24" fmla="*/ 12 w 160"/>
                  <a:gd name="T25" fmla="*/ 7 h 235"/>
                  <a:gd name="T26" fmla="*/ 7 w 160"/>
                  <a:gd name="T27" fmla="*/ 0 h 235"/>
                  <a:gd name="T28" fmla="*/ 17 w 160"/>
                  <a:gd name="T29" fmla="*/ 5 h 235"/>
                  <a:gd name="T30" fmla="*/ 26 w 160"/>
                  <a:gd name="T31" fmla="*/ 7 h 235"/>
                  <a:gd name="T32" fmla="*/ 35 w 160"/>
                  <a:gd name="T33" fmla="*/ 14 h 235"/>
                  <a:gd name="T34" fmla="*/ 38 w 160"/>
                  <a:gd name="T35" fmla="*/ 19 h 235"/>
                  <a:gd name="T36" fmla="*/ 40 w 160"/>
                  <a:gd name="T37" fmla="*/ 26 h 23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60" h="235">
                    <a:moveTo>
                      <a:pt x="160" y="103"/>
                    </a:moveTo>
                    <a:lnTo>
                      <a:pt x="141" y="160"/>
                    </a:lnTo>
                    <a:lnTo>
                      <a:pt x="113" y="197"/>
                    </a:lnTo>
                    <a:lnTo>
                      <a:pt x="76" y="225"/>
                    </a:lnTo>
                    <a:lnTo>
                      <a:pt x="37" y="235"/>
                    </a:lnTo>
                    <a:lnTo>
                      <a:pt x="0" y="235"/>
                    </a:lnTo>
                    <a:lnTo>
                      <a:pt x="19" y="225"/>
                    </a:lnTo>
                    <a:lnTo>
                      <a:pt x="37" y="207"/>
                    </a:lnTo>
                    <a:lnTo>
                      <a:pt x="66" y="178"/>
                    </a:lnTo>
                    <a:lnTo>
                      <a:pt x="76" y="141"/>
                    </a:lnTo>
                    <a:lnTo>
                      <a:pt x="76" y="84"/>
                    </a:lnTo>
                    <a:lnTo>
                      <a:pt x="66" y="56"/>
                    </a:lnTo>
                    <a:lnTo>
                      <a:pt x="47" y="27"/>
                    </a:lnTo>
                    <a:lnTo>
                      <a:pt x="27" y="0"/>
                    </a:lnTo>
                    <a:lnTo>
                      <a:pt x="66" y="18"/>
                    </a:lnTo>
                    <a:lnTo>
                      <a:pt x="103" y="27"/>
                    </a:lnTo>
                    <a:lnTo>
                      <a:pt x="141" y="56"/>
                    </a:lnTo>
                    <a:lnTo>
                      <a:pt x="150" y="74"/>
                    </a:lnTo>
                    <a:lnTo>
                      <a:pt x="160" y="103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103">
                <a:extLst>
                  <a:ext uri="{FF2B5EF4-FFF2-40B4-BE49-F238E27FC236}">
                    <a16:creationId xmlns:a16="http://schemas.microsoft.com/office/drawing/2014/main" id="{6DBB225A-04AC-45A2-BC0A-F67E6DAB07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" y="1879"/>
                <a:ext cx="28" cy="193"/>
              </a:xfrm>
              <a:custGeom>
                <a:avLst/>
                <a:gdLst>
                  <a:gd name="T0" fmla="*/ 12 w 114"/>
                  <a:gd name="T1" fmla="*/ 0 h 773"/>
                  <a:gd name="T2" fmla="*/ 14 w 114"/>
                  <a:gd name="T3" fmla="*/ 2 h 773"/>
                  <a:gd name="T4" fmla="*/ 16 w 114"/>
                  <a:gd name="T5" fmla="*/ 30 h 773"/>
                  <a:gd name="T6" fmla="*/ 21 w 114"/>
                  <a:gd name="T7" fmla="*/ 61 h 773"/>
                  <a:gd name="T8" fmla="*/ 21 w 114"/>
                  <a:gd name="T9" fmla="*/ 73 h 773"/>
                  <a:gd name="T10" fmla="*/ 23 w 114"/>
                  <a:gd name="T11" fmla="*/ 85 h 773"/>
                  <a:gd name="T12" fmla="*/ 26 w 114"/>
                  <a:gd name="T13" fmla="*/ 108 h 773"/>
                  <a:gd name="T14" fmla="*/ 28 w 114"/>
                  <a:gd name="T15" fmla="*/ 148 h 773"/>
                  <a:gd name="T16" fmla="*/ 28 w 114"/>
                  <a:gd name="T17" fmla="*/ 191 h 773"/>
                  <a:gd name="T18" fmla="*/ 26 w 114"/>
                  <a:gd name="T19" fmla="*/ 193 h 773"/>
                  <a:gd name="T20" fmla="*/ 23 w 114"/>
                  <a:gd name="T21" fmla="*/ 193 h 773"/>
                  <a:gd name="T22" fmla="*/ 18 w 114"/>
                  <a:gd name="T23" fmla="*/ 193 h 773"/>
                  <a:gd name="T24" fmla="*/ 14 w 114"/>
                  <a:gd name="T25" fmla="*/ 188 h 773"/>
                  <a:gd name="T26" fmla="*/ 14 w 114"/>
                  <a:gd name="T27" fmla="*/ 181 h 773"/>
                  <a:gd name="T28" fmla="*/ 14 w 114"/>
                  <a:gd name="T29" fmla="*/ 167 h 773"/>
                  <a:gd name="T30" fmla="*/ 14 w 114"/>
                  <a:gd name="T31" fmla="*/ 146 h 773"/>
                  <a:gd name="T32" fmla="*/ 14 w 114"/>
                  <a:gd name="T33" fmla="*/ 125 h 773"/>
                  <a:gd name="T34" fmla="*/ 12 w 114"/>
                  <a:gd name="T35" fmla="*/ 85 h 773"/>
                  <a:gd name="T36" fmla="*/ 5 w 114"/>
                  <a:gd name="T37" fmla="*/ 44 h 773"/>
                  <a:gd name="T38" fmla="*/ 2 w 114"/>
                  <a:gd name="T39" fmla="*/ 26 h 773"/>
                  <a:gd name="T40" fmla="*/ 0 w 114"/>
                  <a:gd name="T41" fmla="*/ 9 h 773"/>
                  <a:gd name="T42" fmla="*/ 0 w 114"/>
                  <a:gd name="T43" fmla="*/ 4 h 773"/>
                  <a:gd name="T44" fmla="*/ 2 w 114"/>
                  <a:gd name="T45" fmla="*/ 2 h 773"/>
                  <a:gd name="T46" fmla="*/ 12 w 114"/>
                  <a:gd name="T47" fmla="*/ 0 h 77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14" h="773">
                    <a:moveTo>
                      <a:pt x="48" y="0"/>
                    </a:moveTo>
                    <a:lnTo>
                      <a:pt x="57" y="9"/>
                    </a:lnTo>
                    <a:lnTo>
                      <a:pt x="67" y="122"/>
                    </a:lnTo>
                    <a:lnTo>
                      <a:pt x="85" y="245"/>
                    </a:lnTo>
                    <a:lnTo>
                      <a:pt x="85" y="292"/>
                    </a:lnTo>
                    <a:lnTo>
                      <a:pt x="95" y="339"/>
                    </a:lnTo>
                    <a:lnTo>
                      <a:pt x="104" y="433"/>
                    </a:lnTo>
                    <a:lnTo>
                      <a:pt x="114" y="593"/>
                    </a:lnTo>
                    <a:lnTo>
                      <a:pt x="114" y="763"/>
                    </a:lnTo>
                    <a:lnTo>
                      <a:pt x="104" y="773"/>
                    </a:lnTo>
                    <a:lnTo>
                      <a:pt x="95" y="773"/>
                    </a:lnTo>
                    <a:lnTo>
                      <a:pt x="75" y="773"/>
                    </a:lnTo>
                    <a:lnTo>
                      <a:pt x="57" y="754"/>
                    </a:lnTo>
                    <a:lnTo>
                      <a:pt x="57" y="726"/>
                    </a:lnTo>
                    <a:lnTo>
                      <a:pt x="57" y="669"/>
                    </a:lnTo>
                    <a:lnTo>
                      <a:pt x="57" y="584"/>
                    </a:lnTo>
                    <a:lnTo>
                      <a:pt x="57" y="499"/>
                    </a:lnTo>
                    <a:lnTo>
                      <a:pt x="48" y="339"/>
                    </a:lnTo>
                    <a:lnTo>
                      <a:pt x="19" y="178"/>
                    </a:lnTo>
                    <a:lnTo>
                      <a:pt x="10" y="103"/>
                    </a:lnTo>
                    <a:lnTo>
                      <a:pt x="0" y="37"/>
                    </a:lnTo>
                    <a:lnTo>
                      <a:pt x="0" y="18"/>
                    </a:lnTo>
                    <a:lnTo>
                      <a:pt x="10" y="9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104">
                <a:extLst>
                  <a:ext uri="{FF2B5EF4-FFF2-40B4-BE49-F238E27FC236}">
                    <a16:creationId xmlns:a16="http://schemas.microsoft.com/office/drawing/2014/main" id="{93D2B7E2-A20D-465E-9B23-C3434C1D0D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" y="1884"/>
                <a:ext cx="19" cy="184"/>
              </a:xfrm>
              <a:custGeom>
                <a:avLst/>
                <a:gdLst>
                  <a:gd name="T0" fmla="*/ 5 w 76"/>
                  <a:gd name="T1" fmla="*/ 0 h 736"/>
                  <a:gd name="T2" fmla="*/ 7 w 76"/>
                  <a:gd name="T3" fmla="*/ 5 h 736"/>
                  <a:gd name="T4" fmla="*/ 7 w 76"/>
                  <a:gd name="T5" fmla="*/ 10 h 736"/>
                  <a:gd name="T6" fmla="*/ 7 w 76"/>
                  <a:gd name="T7" fmla="*/ 21 h 736"/>
                  <a:gd name="T8" fmla="*/ 10 w 76"/>
                  <a:gd name="T9" fmla="*/ 28 h 736"/>
                  <a:gd name="T10" fmla="*/ 10 w 76"/>
                  <a:gd name="T11" fmla="*/ 36 h 736"/>
                  <a:gd name="T12" fmla="*/ 10 w 76"/>
                  <a:gd name="T13" fmla="*/ 50 h 736"/>
                  <a:gd name="T14" fmla="*/ 14 w 76"/>
                  <a:gd name="T15" fmla="*/ 83 h 736"/>
                  <a:gd name="T16" fmla="*/ 19 w 76"/>
                  <a:gd name="T17" fmla="*/ 116 h 736"/>
                  <a:gd name="T18" fmla="*/ 19 w 76"/>
                  <a:gd name="T19" fmla="*/ 151 h 736"/>
                  <a:gd name="T20" fmla="*/ 19 w 76"/>
                  <a:gd name="T21" fmla="*/ 184 h 736"/>
                  <a:gd name="T22" fmla="*/ 14 w 76"/>
                  <a:gd name="T23" fmla="*/ 182 h 736"/>
                  <a:gd name="T24" fmla="*/ 14 w 76"/>
                  <a:gd name="T25" fmla="*/ 137 h 736"/>
                  <a:gd name="T26" fmla="*/ 12 w 76"/>
                  <a:gd name="T27" fmla="*/ 92 h 736"/>
                  <a:gd name="T28" fmla="*/ 7 w 76"/>
                  <a:gd name="T29" fmla="*/ 47 h 736"/>
                  <a:gd name="T30" fmla="*/ 0 w 76"/>
                  <a:gd name="T31" fmla="*/ 5 h 736"/>
                  <a:gd name="T32" fmla="*/ 0 w 76"/>
                  <a:gd name="T33" fmla="*/ 0 h 736"/>
                  <a:gd name="T34" fmla="*/ 5 w 76"/>
                  <a:gd name="T35" fmla="*/ 0 h 7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6" h="736">
                    <a:moveTo>
                      <a:pt x="19" y="0"/>
                    </a:moveTo>
                    <a:lnTo>
                      <a:pt x="29" y="19"/>
                    </a:lnTo>
                    <a:lnTo>
                      <a:pt x="29" y="38"/>
                    </a:lnTo>
                    <a:lnTo>
                      <a:pt x="29" y="85"/>
                    </a:lnTo>
                    <a:lnTo>
                      <a:pt x="38" y="113"/>
                    </a:lnTo>
                    <a:lnTo>
                      <a:pt x="38" y="142"/>
                    </a:lnTo>
                    <a:lnTo>
                      <a:pt x="38" y="199"/>
                    </a:lnTo>
                    <a:lnTo>
                      <a:pt x="56" y="330"/>
                    </a:lnTo>
                    <a:lnTo>
                      <a:pt x="76" y="462"/>
                    </a:lnTo>
                    <a:lnTo>
                      <a:pt x="76" y="604"/>
                    </a:lnTo>
                    <a:lnTo>
                      <a:pt x="76" y="736"/>
                    </a:lnTo>
                    <a:lnTo>
                      <a:pt x="56" y="726"/>
                    </a:lnTo>
                    <a:lnTo>
                      <a:pt x="56" y="547"/>
                    </a:lnTo>
                    <a:lnTo>
                      <a:pt x="48" y="368"/>
                    </a:lnTo>
                    <a:lnTo>
                      <a:pt x="29" y="189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105">
                <a:extLst>
                  <a:ext uri="{FF2B5EF4-FFF2-40B4-BE49-F238E27FC236}">
                    <a16:creationId xmlns:a16="http://schemas.microsoft.com/office/drawing/2014/main" id="{9E874D57-1BD1-4043-8564-566F297651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" y="1775"/>
                <a:ext cx="80" cy="114"/>
              </a:xfrm>
              <a:custGeom>
                <a:avLst/>
                <a:gdLst>
                  <a:gd name="T0" fmla="*/ 45 w 321"/>
                  <a:gd name="T1" fmla="*/ 0 h 452"/>
                  <a:gd name="T2" fmla="*/ 61 w 321"/>
                  <a:gd name="T3" fmla="*/ 2 h 452"/>
                  <a:gd name="T4" fmla="*/ 71 w 321"/>
                  <a:gd name="T5" fmla="*/ 14 h 452"/>
                  <a:gd name="T6" fmla="*/ 66 w 321"/>
                  <a:gd name="T7" fmla="*/ 24 h 452"/>
                  <a:gd name="T8" fmla="*/ 57 w 321"/>
                  <a:gd name="T9" fmla="*/ 26 h 452"/>
                  <a:gd name="T10" fmla="*/ 52 w 321"/>
                  <a:gd name="T11" fmla="*/ 24 h 452"/>
                  <a:gd name="T12" fmla="*/ 49 w 321"/>
                  <a:gd name="T13" fmla="*/ 14 h 452"/>
                  <a:gd name="T14" fmla="*/ 54 w 321"/>
                  <a:gd name="T15" fmla="*/ 5 h 452"/>
                  <a:gd name="T16" fmla="*/ 47 w 321"/>
                  <a:gd name="T17" fmla="*/ 5 h 452"/>
                  <a:gd name="T18" fmla="*/ 26 w 321"/>
                  <a:gd name="T19" fmla="*/ 14 h 452"/>
                  <a:gd name="T20" fmla="*/ 19 w 321"/>
                  <a:gd name="T21" fmla="*/ 24 h 452"/>
                  <a:gd name="T22" fmla="*/ 19 w 321"/>
                  <a:gd name="T23" fmla="*/ 38 h 452"/>
                  <a:gd name="T24" fmla="*/ 28 w 321"/>
                  <a:gd name="T25" fmla="*/ 52 h 452"/>
                  <a:gd name="T26" fmla="*/ 54 w 321"/>
                  <a:gd name="T27" fmla="*/ 62 h 452"/>
                  <a:gd name="T28" fmla="*/ 73 w 321"/>
                  <a:gd name="T29" fmla="*/ 69 h 452"/>
                  <a:gd name="T30" fmla="*/ 80 w 321"/>
                  <a:gd name="T31" fmla="*/ 83 h 452"/>
                  <a:gd name="T32" fmla="*/ 75 w 321"/>
                  <a:gd name="T33" fmla="*/ 97 h 452"/>
                  <a:gd name="T34" fmla="*/ 61 w 321"/>
                  <a:gd name="T35" fmla="*/ 112 h 452"/>
                  <a:gd name="T36" fmla="*/ 40 w 321"/>
                  <a:gd name="T37" fmla="*/ 114 h 452"/>
                  <a:gd name="T38" fmla="*/ 19 w 321"/>
                  <a:gd name="T39" fmla="*/ 107 h 452"/>
                  <a:gd name="T40" fmla="*/ 9 w 321"/>
                  <a:gd name="T41" fmla="*/ 97 h 452"/>
                  <a:gd name="T42" fmla="*/ 9 w 321"/>
                  <a:gd name="T43" fmla="*/ 86 h 452"/>
                  <a:gd name="T44" fmla="*/ 17 w 321"/>
                  <a:gd name="T45" fmla="*/ 78 h 452"/>
                  <a:gd name="T46" fmla="*/ 28 w 321"/>
                  <a:gd name="T47" fmla="*/ 81 h 452"/>
                  <a:gd name="T48" fmla="*/ 33 w 321"/>
                  <a:gd name="T49" fmla="*/ 88 h 452"/>
                  <a:gd name="T50" fmla="*/ 33 w 321"/>
                  <a:gd name="T51" fmla="*/ 102 h 452"/>
                  <a:gd name="T52" fmla="*/ 26 w 321"/>
                  <a:gd name="T53" fmla="*/ 107 h 452"/>
                  <a:gd name="T54" fmla="*/ 31 w 321"/>
                  <a:gd name="T55" fmla="*/ 107 h 452"/>
                  <a:gd name="T56" fmla="*/ 45 w 321"/>
                  <a:gd name="T57" fmla="*/ 107 h 452"/>
                  <a:gd name="T58" fmla="*/ 54 w 321"/>
                  <a:gd name="T59" fmla="*/ 93 h 452"/>
                  <a:gd name="T60" fmla="*/ 49 w 321"/>
                  <a:gd name="T61" fmla="*/ 69 h 452"/>
                  <a:gd name="T62" fmla="*/ 40 w 321"/>
                  <a:gd name="T63" fmla="*/ 62 h 452"/>
                  <a:gd name="T64" fmla="*/ 33 w 321"/>
                  <a:gd name="T65" fmla="*/ 62 h 452"/>
                  <a:gd name="T66" fmla="*/ 5 w 321"/>
                  <a:gd name="T67" fmla="*/ 50 h 452"/>
                  <a:gd name="T68" fmla="*/ 0 w 321"/>
                  <a:gd name="T69" fmla="*/ 31 h 452"/>
                  <a:gd name="T70" fmla="*/ 12 w 321"/>
                  <a:gd name="T71" fmla="*/ 12 h 452"/>
                  <a:gd name="T72" fmla="*/ 31 w 321"/>
                  <a:gd name="T73" fmla="*/ 5 h 45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21" h="452">
                    <a:moveTo>
                      <a:pt x="151" y="0"/>
                    </a:moveTo>
                    <a:lnTo>
                      <a:pt x="180" y="0"/>
                    </a:lnTo>
                    <a:lnTo>
                      <a:pt x="217" y="0"/>
                    </a:lnTo>
                    <a:lnTo>
                      <a:pt x="245" y="8"/>
                    </a:lnTo>
                    <a:lnTo>
                      <a:pt x="274" y="37"/>
                    </a:lnTo>
                    <a:lnTo>
                      <a:pt x="284" y="57"/>
                    </a:lnTo>
                    <a:lnTo>
                      <a:pt x="274" y="75"/>
                    </a:lnTo>
                    <a:lnTo>
                      <a:pt x="264" y="94"/>
                    </a:lnTo>
                    <a:lnTo>
                      <a:pt x="255" y="104"/>
                    </a:lnTo>
                    <a:lnTo>
                      <a:pt x="227" y="104"/>
                    </a:lnTo>
                    <a:lnTo>
                      <a:pt x="217" y="104"/>
                    </a:lnTo>
                    <a:lnTo>
                      <a:pt x="208" y="94"/>
                    </a:lnTo>
                    <a:lnTo>
                      <a:pt x="198" y="75"/>
                    </a:lnTo>
                    <a:lnTo>
                      <a:pt x="198" y="57"/>
                    </a:lnTo>
                    <a:lnTo>
                      <a:pt x="198" y="47"/>
                    </a:lnTo>
                    <a:lnTo>
                      <a:pt x="217" y="18"/>
                    </a:lnTo>
                    <a:lnTo>
                      <a:pt x="217" y="8"/>
                    </a:lnTo>
                    <a:lnTo>
                      <a:pt x="188" y="18"/>
                    </a:lnTo>
                    <a:lnTo>
                      <a:pt x="161" y="18"/>
                    </a:lnTo>
                    <a:lnTo>
                      <a:pt x="104" y="57"/>
                    </a:lnTo>
                    <a:lnTo>
                      <a:pt x="85" y="84"/>
                    </a:lnTo>
                    <a:lnTo>
                      <a:pt x="76" y="94"/>
                    </a:lnTo>
                    <a:lnTo>
                      <a:pt x="67" y="112"/>
                    </a:lnTo>
                    <a:lnTo>
                      <a:pt x="76" y="151"/>
                    </a:lnTo>
                    <a:lnTo>
                      <a:pt x="94" y="178"/>
                    </a:lnTo>
                    <a:lnTo>
                      <a:pt x="114" y="207"/>
                    </a:lnTo>
                    <a:lnTo>
                      <a:pt x="141" y="235"/>
                    </a:lnTo>
                    <a:lnTo>
                      <a:pt x="217" y="245"/>
                    </a:lnTo>
                    <a:lnTo>
                      <a:pt x="255" y="254"/>
                    </a:lnTo>
                    <a:lnTo>
                      <a:pt x="292" y="273"/>
                    </a:lnTo>
                    <a:lnTo>
                      <a:pt x="311" y="311"/>
                    </a:lnTo>
                    <a:lnTo>
                      <a:pt x="321" y="329"/>
                    </a:lnTo>
                    <a:lnTo>
                      <a:pt x="321" y="348"/>
                    </a:lnTo>
                    <a:lnTo>
                      <a:pt x="302" y="386"/>
                    </a:lnTo>
                    <a:lnTo>
                      <a:pt x="274" y="424"/>
                    </a:lnTo>
                    <a:lnTo>
                      <a:pt x="245" y="443"/>
                    </a:lnTo>
                    <a:lnTo>
                      <a:pt x="208" y="452"/>
                    </a:lnTo>
                    <a:lnTo>
                      <a:pt x="161" y="452"/>
                    </a:lnTo>
                    <a:lnTo>
                      <a:pt x="123" y="443"/>
                    </a:lnTo>
                    <a:lnTo>
                      <a:pt x="76" y="424"/>
                    </a:lnTo>
                    <a:lnTo>
                      <a:pt x="57" y="405"/>
                    </a:lnTo>
                    <a:lnTo>
                      <a:pt x="38" y="386"/>
                    </a:lnTo>
                    <a:lnTo>
                      <a:pt x="28" y="358"/>
                    </a:lnTo>
                    <a:lnTo>
                      <a:pt x="38" y="339"/>
                    </a:lnTo>
                    <a:lnTo>
                      <a:pt x="47" y="320"/>
                    </a:lnTo>
                    <a:lnTo>
                      <a:pt x="67" y="311"/>
                    </a:lnTo>
                    <a:lnTo>
                      <a:pt x="104" y="320"/>
                    </a:lnTo>
                    <a:lnTo>
                      <a:pt x="114" y="320"/>
                    </a:lnTo>
                    <a:lnTo>
                      <a:pt x="123" y="329"/>
                    </a:lnTo>
                    <a:lnTo>
                      <a:pt x="132" y="348"/>
                    </a:lnTo>
                    <a:lnTo>
                      <a:pt x="141" y="386"/>
                    </a:lnTo>
                    <a:lnTo>
                      <a:pt x="132" y="405"/>
                    </a:lnTo>
                    <a:lnTo>
                      <a:pt x="123" y="415"/>
                    </a:lnTo>
                    <a:lnTo>
                      <a:pt x="104" y="424"/>
                    </a:lnTo>
                    <a:lnTo>
                      <a:pt x="114" y="433"/>
                    </a:lnTo>
                    <a:lnTo>
                      <a:pt x="123" y="424"/>
                    </a:lnTo>
                    <a:lnTo>
                      <a:pt x="161" y="424"/>
                    </a:lnTo>
                    <a:lnTo>
                      <a:pt x="180" y="424"/>
                    </a:lnTo>
                    <a:lnTo>
                      <a:pt x="208" y="405"/>
                    </a:lnTo>
                    <a:lnTo>
                      <a:pt x="217" y="368"/>
                    </a:lnTo>
                    <a:lnTo>
                      <a:pt x="227" y="320"/>
                    </a:lnTo>
                    <a:lnTo>
                      <a:pt x="198" y="273"/>
                    </a:lnTo>
                    <a:lnTo>
                      <a:pt x="180" y="264"/>
                    </a:lnTo>
                    <a:lnTo>
                      <a:pt x="161" y="245"/>
                    </a:lnTo>
                    <a:lnTo>
                      <a:pt x="151" y="254"/>
                    </a:lnTo>
                    <a:lnTo>
                      <a:pt x="132" y="245"/>
                    </a:lnTo>
                    <a:lnTo>
                      <a:pt x="76" y="225"/>
                    </a:lnTo>
                    <a:lnTo>
                      <a:pt x="19" y="198"/>
                    </a:lnTo>
                    <a:lnTo>
                      <a:pt x="0" y="169"/>
                    </a:lnTo>
                    <a:lnTo>
                      <a:pt x="0" y="122"/>
                    </a:lnTo>
                    <a:lnTo>
                      <a:pt x="19" y="75"/>
                    </a:lnTo>
                    <a:lnTo>
                      <a:pt x="47" y="47"/>
                    </a:lnTo>
                    <a:lnTo>
                      <a:pt x="85" y="28"/>
                    </a:lnTo>
                    <a:lnTo>
                      <a:pt x="123" y="18"/>
                    </a:lnTo>
                    <a:lnTo>
                      <a:pt x="15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106">
                <a:extLst>
                  <a:ext uri="{FF2B5EF4-FFF2-40B4-BE49-F238E27FC236}">
                    <a16:creationId xmlns:a16="http://schemas.microsoft.com/office/drawing/2014/main" id="{0C814E91-678F-4FBB-A59D-650BB10FD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" y="1785"/>
                <a:ext cx="24" cy="47"/>
              </a:xfrm>
              <a:custGeom>
                <a:avLst/>
                <a:gdLst>
                  <a:gd name="T0" fmla="*/ 24 w 94"/>
                  <a:gd name="T1" fmla="*/ 0 h 188"/>
                  <a:gd name="T2" fmla="*/ 21 w 94"/>
                  <a:gd name="T3" fmla="*/ 0 h 188"/>
                  <a:gd name="T4" fmla="*/ 21 w 94"/>
                  <a:gd name="T5" fmla="*/ 3 h 188"/>
                  <a:gd name="T6" fmla="*/ 17 w 94"/>
                  <a:gd name="T7" fmla="*/ 7 h 188"/>
                  <a:gd name="T8" fmla="*/ 15 w 94"/>
                  <a:gd name="T9" fmla="*/ 14 h 188"/>
                  <a:gd name="T10" fmla="*/ 12 w 94"/>
                  <a:gd name="T11" fmla="*/ 24 h 188"/>
                  <a:gd name="T12" fmla="*/ 17 w 94"/>
                  <a:gd name="T13" fmla="*/ 33 h 188"/>
                  <a:gd name="T14" fmla="*/ 24 w 94"/>
                  <a:gd name="T15" fmla="*/ 47 h 188"/>
                  <a:gd name="T16" fmla="*/ 12 w 94"/>
                  <a:gd name="T17" fmla="*/ 43 h 188"/>
                  <a:gd name="T18" fmla="*/ 5 w 94"/>
                  <a:gd name="T19" fmla="*/ 38 h 188"/>
                  <a:gd name="T20" fmla="*/ 0 w 94"/>
                  <a:gd name="T21" fmla="*/ 31 h 188"/>
                  <a:gd name="T22" fmla="*/ 0 w 94"/>
                  <a:gd name="T23" fmla="*/ 24 h 188"/>
                  <a:gd name="T24" fmla="*/ 2 w 94"/>
                  <a:gd name="T25" fmla="*/ 17 h 188"/>
                  <a:gd name="T26" fmla="*/ 9 w 94"/>
                  <a:gd name="T27" fmla="*/ 7 h 188"/>
                  <a:gd name="T28" fmla="*/ 17 w 94"/>
                  <a:gd name="T29" fmla="*/ 3 h 188"/>
                  <a:gd name="T30" fmla="*/ 24 w 94"/>
                  <a:gd name="T31" fmla="*/ 0 h 18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94" h="188">
                    <a:moveTo>
                      <a:pt x="94" y="0"/>
                    </a:moveTo>
                    <a:lnTo>
                      <a:pt x="84" y="0"/>
                    </a:lnTo>
                    <a:lnTo>
                      <a:pt x="84" y="10"/>
                    </a:lnTo>
                    <a:lnTo>
                      <a:pt x="66" y="28"/>
                    </a:lnTo>
                    <a:lnTo>
                      <a:pt x="57" y="57"/>
                    </a:lnTo>
                    <a:lnTo>
                      <a:pt x="47" y="94"/>
                    </a:lnTo>
                    <a:lnTo>
                      <a:pt x="66" y="132"/>
                    </a:lnTo>
                    <a:lnTo>
                      <a:pt x="94" y="188"/>
                    </a:lnTo>
                    <a:lnTo>
                      <a:pt x="47" y="170"/>
                    </a:lnTo>
                    <a:lnTo>
                      <a:pt x="18" y="151"/>
                    </a:lnTo>
                    <a:lnTo>
                      <a:pt x="0" y="123"/>
                    </a:lnTo>
                    <a:lnTo>
                      <a:pt x="0" y="94"/>
                    </a:lnTo>
                    <a:lnTo>
                      <a:pt x="9" y="67"/>
                    </a:lnTo>
                    <a:lnTo>
                      <a:pt x="37" y="28"/>
                    </a:lnTo>
                    <a:lnTo>
                      <a:pt x="66" y="1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107">
                <a:extLst>
                  <a:ext uri="{FF2B5EF4-FFF2-40B4-BE49-F238E27FC236}">
                    <a16:creationId xmlns:a16="http://schemas.microsoft.com/office/drawing/2014/main" id="{3C35A773-F85A-4EB4-A383-1E9AE67BDD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" y="1858"/>
                <a:ext cx="22" cy="19"/>
              </a:xfrm>
              <a:custGeom>
                <a:avLst/>
                <a:gdLst>
                  <a:gd name="T0" fmla="*/ 22 w 85"/>
                  <a:gd name="T1" fmla="*/ 3 h 76"/>
                  <a:gd name="T2" fmla="*/ 22 w 85"/>
                  <a:gd name="T3" fmla="*/ 10 h 76"/>
                  <a:gd name="T4" fmla="*/ 22 w 85"/>
                  <a:gd name="T5" fmla="*/ 14 h 76"/>
                  <a:gd name="T6" fmla="*/ 17 w 85"/>
                  <a:gd name="T7" fmla="*/ 19 h 76"/>
                  <a:gd name="T8" fmla="*/ 12 w 85"/>
                  <a:gd name="T9" fmla="*/ 19 h 76"/>
                  <a:gd name="T10" fmla="*/ 10 w 85"/>
                  <a:gd name="T11" fmla="*/ 17 h 76"/>
                  <a:gd name="T12" fmla="*/ 8 w 85"/>
                  <a:gd name="T13" fmla="*/ 19 h 76"/>
                  <a:gd name="T14" fmla="*/ 2 w 85"/>
                  <a:gd name="T15" fmla="*/ 14 h 76"/>
                  <a:gd name="T16" fmla="*/ 0 w 85"/>
                  <a:gd name="T17" fmla="*/ 7 h 76"/>
                  <a:gd name="T18" fmla="*/ 5 w 85"/>
                  <a:gd name="T19" fmla="*/ 0 h 76"/>
                  <a:gd name="T20" fmla="*/ 10 w 85"/>
                  <a:gd name="T21" fmla="*/ 0 h 76"/>
                  <a:gd name="T22" fmla="*/ 14 w 85"/>
                  <a:gd name="T23" fmla="*/ 0 h 76"/>
                  <a:gd name="T24" fmla="*/ 22 w 85"/>
                  <a:gd name="T25" fmla="*/ 3 h 7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5" h="76">
                    <a:moveTo>
                      <a:pt x="85" y="10"/>
                    </a:moveTo>
                    <a:lnTo>
                      <a:pt x="85" y="39"/>
                    </a:lnTo>
                    <a:lnTo>
                      <a:pt x="85" y="57"/>
                    </a:lnTo>
                    <a:lnTo>
                      <a:pt x="66" y="76"/>
                    </a:lnTo>
                    <a:lnTo>
                      <a:pt x="47" y="76"/>
                    </a:lnTo>
                    <a:lnTo>
                      <a:pt x="38" y="66"/>
                    </a:lnTo>
                    <a:lnTo>
                      <a:pt x="29" y="76"/>
                    </a:lnTo>
                    <a:lnTo>
                      <a:pt x="9" y="57"/>
                    </a:lnTo>
                    <a:lnTo>
                      <a:pt x="0" y="29"/>
                    </a:lnTo>
                    <a:lnTo>
                      <a:pt x="19" y="0"/>
                    </a:lnTo>
                    <a:lnTo>
                      <a:pt x="38" y="0"/>
                    </a:lnTo>
                    <a:lnTo>
                      <a:pt x="56" y="0"/>
                    </a:lnTo>
                    <a:lnTo>
                      <a:pt x="85" y="1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108">
                <a:extLst>
                  <a:ext uri="{FF2B5EF4-FFF2-40B4-BE49-F238E27FC236}">
                    <a16:creationId xmlns:a16="http://schemas.microsoft.com/office/drawing/2014/main" id="{8213FCB8-C811-4F25-AF3E-A20D71B682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" y="1780"/>
                <a:ext cx="16" cy="17"/>
              </a:xfrm>
              <a:custGeom>
                <a:avLst/>
                <a:gdLst>
                  <a:gd name="T0" fmla="*/ 9 w 66"/>
                  <a:gd name="T1" fmla="*/ 0 h 66"/>
                  <a:gd name="T2" fmla="*/ 14 w 66"/>
                  <a:gd name="T3" fmla="*/ 5 h 66"/>
                  <a:gd name="T4" fmla="*/ 14 w 66"/>
                  <a:gd name="T5" fmla="*/ 7 h 66"/>
                  <a:gd name="T6" fmla="*/ 16 w 66"/>
                  <a:gd name="T7" fmla="*/ 10 h 66"/>
                  <a:gd name="T8" fmla="*/ 11 w 66"/>
                  <a:gd name="T9" fmla="*/ 15 h 66"/>
                  <a:gd name="T10" fmla="*/ 7 w 66"/>
                  <a:gd name="T11" fmla="*/ 17 h 66"/>
                  <a:gd name="T12" fmla="*/ 2 w 66"/>
                  <a:gd name="T13" fmla="*/ 17 h 66"/>
                  <a:gd name="T14" fmla="*/ 0 w 66"/>
                  <a:gd name="T15" fmla="*/ 15 h 66"/>
                  <a:gd name="T16" fmla="*/ 0 w 66"/>
                  <a:gd name="T17" fmla="*/ 12 h 66"/>
                  <a:gd name="T18" fmla="*/ 0 w 66"/>
                  <a:gd name="T19" fmla="*/ 10 h 66"/>
                  <a:gd name="T20" fmla="*/ 2 w 66"/>
                  <a:gd name="T21" fmla="*/ 5 h 66"/>
                  <a:gd name="T22" fmla="*/ 9 w 66"/>
                  <a:gd name="T23" fmla="*/ 0 h 6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6" h="66">
                    <a:moveTo>
                      <a:pt x="37" y="0"/>
                    </a:moveTo>
                    <a:lnTo>
                      <a:pt x="56" y="19"/>
                    </a:lnTo>
                    <a:lnTo>
                      <a:pt x="56" y="29"/>
                    </a:lnTo>
                    <a:lnTo>
                      <a:pt x="66" y="39"/>
                    </a:lnTo>
                    <a:lnTo>
                      <a:pt x="47" y="57"/>
                    </a:lnTo>
                    <a:lnTo>
                      <a:pt x="27" y="66"/>
                    </a:lnTo>
                    <a:lnTo>
                      <a:pt x="9" y="66"/>
                    </a:lnTo>
                    <a:lnTo>
                      <a:pt x="0" y="57"/>
                    </a:lnTo>
                    <a:lnTo>
                      <a:pt x="0" y="47"/>
                    </a:lnTo>
                    <a:lnTo>
                      <a:pt x="0" y="39"/>
                    </a:lnTo>
                    <a:lnTo>
                      <a:pt x="9" y="19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109">
                <a:extLst>
                  <a:ext uri="{FF2B5EF4-FFF2-40B4-BE49-F238E27FC236}">
                    <a16:creationId xmlns:a16="http://schemas.microsoft.com/office/drawing/2014/main" id="{4195DD9F-DE96-4331-BD82-A80C28B58E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" y="1839"/>
                <a:ext cx="33" cy="47"/>
              </a:xfrm>
              <a:custGeom>
                <a:avLst/>
                <a:gdLst>
                  <a:gd name="T0" fmla="*/ 33 w 131"/>
                  <a:gd name="T1" fmla="*/ 19 h 189"/>
                  <a:gd name="T2" fmla="*/ 28 w 131"/>
                  <a:gd name="T3" fmla="*/ 30 h 189"/>
                  <a:gd name="T4" fmla="*/ 24 w 131"/>
                  <a:gd name="T5" fmla="*/ 38 h 189"/>
                  <a:gd name="T6" fmla="*/ 16 w 131"/>
                  <a:gd name="T7" fmla="*/ 42 h 189"/>
                  <a:gd name="T8" fmla="*/ 7 w 131"/>
                  <a:gd name="T9" fmla="*/ 47 h 189"/>
                  <a:gd name="T10" fmla="*/ 0 w 131"/>
                  <a:gd name="T11" fmla="*/ 47 h 189"/>
                  <a:gd name="T12" fmla="*/ 9 w 131"/>
                  <a:gd name="T13" fmla="*/ 40 h 189"/>
                  <a:gd name="T14" fmla="*/ 12 w 131"/>
                  <a:gd name="T15" fmla="*/ 33 h 189"/>
                  <a:gd name="T16" fmla="*/ 14 w 131"/>
                  <a:gd name="T17" fmla="*/ 26 h 189"/>
                  <a:gd name="T18" fmla="*/ 14 w 131"/>
                  <a:gd name="T19" fmla="*/ 14 h 189"/>
                  <a:gd name="T20" fmla="*/ 9 w 131"/>
                  <a:gd name="T21" fmla="*/ 5 h 189"/>
                  <a:gd name="T22" fmla="*/ 5 w 131"/>
                  <a:gd name="T23" fmla="*/ 0 h 189"/>
                  <a:gd name="T24" fmla="*/ 21 w 131"/>
                  <a:gd name="T25" fmla="*/ 5 h 189"/>
                  <a:gd name="T26" fmla="*/ 28 w 131"/>
                  <a:gd name="T27" fmla="*/ 9 h 189"/>
                  <a:gd name="T28" fmla="*/ 33 w 131"/>
                  <a:gd name="T29" fmla="*/ 19 h 18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31" h="189">
                    <a:moveTo>
                      <a:pt x="131" y="75"/>
                    </a:moveTo>
                    <a:lnTo>
                      <a:pt x="112" y="122"/>
                    </a:lnTo>
                    <a:lnTo>
                      <a:pt x="94" y="151"/>
                    </a:lnTo>
                    <a:lnTo>
                      <a:pt x="65" y="170"/>
                    </a:lnTo>
                    <a:lnTo>
                      <a:pt x="28" y="189"/>
                    </a:lnTo>
                    <a:lnTo>
                      <a:pt x="0" y="189"/>
                    </a:lnTo>
                    <a:lnTo>
                      <a:pt x="37" y="161"/>
                    </a:lnTo>
                    <a:lnTo>
                      <a:pt x="47" y="132"/>
                    </a:lnTo>
                    <a:lnTo>
                      <a:pt x="55" y="104"/>
                    </a:lnTo>
                    <a:lnTo>
                      <a:pt x="55" y="57"/>
                    </a:lnTo>
                    <a:lnTo>
                      <a:pt x="37" y="19"/>
                    </a:lnTo>
                    <a:lnTo>
                      <a:pt x="18" y="0"/>
                    </a:lnTo>
                    <a:lnTo>
                      <a:pt x="84" y="19"/>
                    </a:lnTo>
                    <a:lnTo>
                      <a:pt x="112" y="38"/>
                    </a:lnTo>
                    <a:lnTo>
                      <a:pt x="131" y="75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110">
                <a:extLst>
                  <a:ext uri="{FF2B5EF4-FFF2-40B4-BE49-F238E27FC236}">
                    <a16:creationId xmlns:a16="http://schemas.microsoft.com/office/drawing/2014/main" id="{4E34D2B0-1ABD-41F6-AF19-738C3979D1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" y="1764"/>
                <a:ext cx="23" cy="155"/>
              </a:xfrm>
              <a:custGeom>
                <a:avLst/>
                <a:gdLst>
                  <a:gd name="T0" fmla="*/ 9 w 94"/>
                  <a:gd name="T1" fmla="*/ 0 h 622"/>
                  <a:gd name="T2" fmla="*/ 12 w 94"/>
                  <a:gd name="T3" fmla="*/ 2 h 622"/>
                  <a:gd name="T4" fmla="*/ 14 w 94"/>
                  <a:gd name="T5" fmla="*/ 26 h 622"/>
                  <a:gd name="T6" fmla="*/ 16 w 94"/>
                  <a:gd name="T7" fmla="*/ 49 h 622"/>
                  <a:gd name="T8" fmla="*/ 19 w 94"/>
                  <a:gd name="T9" fmla="*/ 68 h 622"/>
                  <a:gd name="T10" fmla="*/ 21 w 94"/>
                  <a:gd name="T11" fmla="*/ 87 h 622"/>
                  <a:gd name="T12" fmla="*/ 23 w 94"/>
                  <a:gd name="T13" fmla="*/ 120 h 622"/>
                  <a:gd name="T14" fmla="*/ 23 w 94"/>
                  <a:gd name="T15" fmla="*/ 153 h 622"/>
                  <a:gd name="T16" fmla="*/ 21 w 94"/>
                  <a:gd name="T17" fmla="*/ 155 h 622"/>
                  <a:gd name="T18" fmla="*/ 19 w 94"/>
                  <a:gd name="T19" fmla="*/ 155 h 622"/>
                  <a:gd name="T20" fmla="*/ 16 w 94"/>
                  <a:gd name="T21" fmla="*/ 155 h 622"/>
                  <a:gd name="T22" fmla="*/ 12 w 94"/>
                  <a:gd name="T23" fmla="*/ 150 h 622"/>
                  <a:gd name="T24" fmla="*/ 12 w 94"/>
                  <a:gd name="T25" fmla="*/ 146 h 622"/>
                  <a:gd name="T26" fmla="*/ 12 w 94"/>
                  <a:gd name="T27" fmla="*/ 134 h 622"/>
                  <a:gd name="T28" fmla="*/ 12 w 94"/>
                  <a:gd name="T29" fmla="*/ 101 h 622"/>
                  <a:gd name="T30" fmla="*/ 9 w 94"/>
                  <a:gd name="T31" fmla="*/ 68 h 622"/>
                  <a:gd name="T32" fmla="*/ 5 w 94"/>
                  <a:gd name="T33" fmla="*/ 38 h 622"/>
                  <a:gd name="T34" fmla="*/ 2 w 94"/>
                  <a:gd name="T35" fmla="*/ 21 h 622"/>
                  <a:gd name="T36" fmla="*/ 0 w 94"/>
                  <a:gd name="T37" fmla="*/ 7 h 622"/>
                  <a:gd name="T38" fmla="*/ 0 w 94"/>
                  <a:gd name="T39" fmla="*/ 4 h 622"/>
                  <a:gd name="T40" fmla="*/ 2 w 94"/>
                  <a:gd name="T41" fmla="*/ 2 h 622"/>
                  <a:gd name="T42" fmla="*/ 9 w 94"/>
                  <a:gd name="T43" fmla="*/ 0 h 6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94" h="622">
                    <a:moveTo>
                      <a:pt x="37" y="0"/>
                    </a:moveTo>
                    <a:lnTo>
                      <a:pt x="47" y="8"/>
                    </a:lnTo>
                    <a:lnTo>
                      <a:pt x="57" y="104"/>
                    </a:lnTo>
                    <a:lnTo>
                      <a:pt x="66" y="198"/>
                    </a:lnTo>
                    <a:lnTo>
                      <a:pt x="76" y="272"/>
                    </a:lnTo>
                    <a:lnTo>
                      <a:pt x="84" y="348"/>
                    </a:lnTo>
                    <a:lnTo>
                      <a:pt x="94" y="480"/>
                    </a:lnTo>
                    <a:lnTo>
                      <a:pt x="94" y="612"/>
                    </a:lnTo>
                    <a:lnTo>
                      <a:pt x="84" y="622"/>
                    </a:lnTo>
                    <a:lnTo>
                      <a:pt x="76" y="622"/>
                    </a:lnTo>
                    <a:lnTo>
                      <a:pt x="66" y="622"/>
                    </a:lnTo>
                    <a:lnTo>
                      <a:pt x="47" y="603"/>
                    </a:lnTo>
                    <a:lnTo>
                      <a:pt x="47" y="584"/>
                    </a:lnTo>
                    <a:lnTo>
                      <a:pt x="47" y="537"/>
                    </a:lnTo>
                    <a:lnTo>
                      <a:pt x="47" y="405"/>
                    </a:lnTo>
                    <a:lnTo>
                      <a:pt x="37" y="272"/>
                    </a:lnTo>
                    <a:lnTo>
                      <a:pt x="19" y="151"/>
                    </a:lnTo>
                    <a:lnTo>
                      <a:pt x="10" y="84"/>
                    </a:lnTo>
                    <a:lnTo>
                      <a:pt x="0" y="28"/>
                    </a:lnTo>
                    <a:lnTo>
                      <a:pt x="0" y="18"/>
                    </a:lnTo>
                    <a:lnTo>
                      <a:pt x="10" y="8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111">
                <a:extLst>
                  <a:ext uri="{FF2B5EF4-FFF2-40B4-BE49-F238E27FC236}">
                    <a16:creationId xmlns:a16="http://schemas.microsoft.com/office/drawing/2014/main" id="{4EE4C3FE-E542-4EC4-AADD-CB8E33E80B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1768"/>
                <a:ext cx="17" cy="146"/>
              </a:xfrm>
              <a:custGeom>
                <a:avLst/>
                <a:gdLst>
                  <a:gd name="T0" fmla="*/ 5 w 66"/>
                  <a:gd name="T1" fmla="*/ 0 h 585"/>
                  <a:gd name="T2" fmla="*/ 7 w 66"/>
                  <a:gd name="T3" fmla="*/ 2 h 585"/>
                  <a:gd name="T4" fmla="*/ 7 w 66"/>
                  <a:gd name="T5" fmla="*/ 7 h 585"/>
                  <a:gd name="T6" fmla="*/ 7 w 66"/>
                  <a:gd name="T7" fmla="*/ 16 h 585"/>
                  <a:gd name="T8" fmla="*/ 10 w 66"/>
                  <a:gd name="T9" fmla="*/ 28 h 585"/>
                  <a:gd name="T10" fmla="*/ 10 w 66"/>
                  <a:gd name="T11" fmla="*/ 38 h 585"/>
                  <a:gd name="T12" fmla="*/ 17 w 66"/>
                  <a:gd name="T13" fmla="*/ 92 h 585"/>
                  <a:gd name="T14" fmla="*/ 17 w 66"/>
                  <a:gd name="T15" fmla="*/ 120 h 585"/>
                  <a:gd name="T16" fmla="*/ 17 w 66"/>
                  <a:gd name="T17" fmla="*/ 146 h 585"/>
                  <a:gd name="T18" fmla="*/ 14 w 66"/>
                  <a:gd name="T19" fmla="*/ 144 h 585"/>
                  <a:gd name="T20" fmla="*/ 10 w 66"/>
                  <a:gd name="T21" fmla="*/ 73 h 585"/>
                  <a:gd name="T22" fmla="*/ 7 w 66"/>
                  <a:gd name="T23" fmla="*/ 38 h 585"/>
                  <a:gd name="T24" fmla="*/ 0 w 66"/>
                  <a:gd name="T25" fmla="*/ 2 h 585"/>
                  <a:gd name="T26" fmla="*/ 2 w 66"/>
                  <a:gd name="T27" fmla="*/ 0 h 585"/>
                  <a:gd name="T28" fmla="*/ 5 w 66"/>
                  <a:gd name="T29" fmla="*/ 0 h 5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6" h="585">
                    <a:moveTo>
                      <a:pt x="18" y="0"/>
                    </a:moveTo>
                    <a:lnTo>
                      <a:pt x="27" y="10"/>
                    </a:lnTo>
                    <a:lnTo>
                      <a:pt x="27" y="29"/>
                    </a:lnTo>
                    <a:lnTo>
                      <a:pt x="27" y="66"/>
                    </a:lnTo>
                    <a:lnTo>
                      <a:pt x="37" y="113"/>
                    </a:lnTo>
                    <a:lnTo>
                      <a:pt x="37" y="151"/>
                    </a:lnTo>
                    <a:lnTo>
                      <a:pt x="66" y="368"/>
                    </a:lnTo>
                    <a:lnTo>
                      <a:pt x="66" y="481"/>
                    </a:lnTo>
                    <a:lnTo>
                      <a:pt x="66" y="585"/>
                    </a:lnTo>
                    <a:lnTo>
                      <a:pt x="56" y="575"/>
                    </a:lnTo>
                    <a:lnTo>
                      <a:pt x="37" y="293"/>
                    </a:lnTo>
                    <a:lnTo>
                      <a:pt x="27" y="151"/>
                    </a:lnTo>
                    <a:lnTo>
                      <a:pt x="0" y="10"/>
                    </a:lnTo>
                    <a:lnTo>
                      <a:pt x="9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112">
                <a:extLst>
                  <a:ext uri="{FF2B5EF4-FFF2-40B4-BE49-F238E27FC236}">
                    <a16:creationId xmlns:a16="http://schemas.microsoft.com/office/drawing/2014/main" id="{4BBD20C3-35D4-42FB-B583-254D22F57F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" y="1908"/>
                <a:ext cx="63" cy="91"/>
              </a:xfrm>
              <a:custGeom>
                <a:avLst/>
                <a:gdLst>
                  <a:gd name="T0" fmla="*/ 44 w 255"/>
                  <a:gd name="T1" fmla="*/ 0 h 367"/>
                  <a:gd name="T2" fmla="*/ 56 w 255"/>
                  <a:gd name="T3" fmla="*/ 7 h 367"/>
                  <a:gd name="T4" fmla="*/ 56 w 255"/>
                  <a:gd name="T5" fmla="*/ 14 h 367"/>
                  <a:gd name="T6" fmla="*/ 51 w 255"/>
                  <a:gd name="T7" fmla="*/ 19 h 367"/>
                  <a:gd name="T8" fmla="*/ 42 w 255"/>
                  <a:gd name="T9" fmla="*/ 21 h 367"/>
                  <a:gd name="T10" fmla="*/ 40 w 255"/>
                  <a:gd name="T11" fmla="*/ 14 h 367"/>
                  <a:gd name="T12" fmla="*/ 44 w 255"/>
                  <a:gd name="T13" fmla="*/ 4 h 367"/>
                  <a:gd name="T14" fmla="*/ 33 w 255"/>
                  <a:gd name="T15" fmla="*/ 4 h 367"/>
                  <a:gd name="T16" fmla="*/ 16 w 255"/>
                  <a:gd name="T17" fmla="*/ 16 h 367"/>
                  <a:gd name="T18" fmla="*/ 16 w 255"/>
                  <a:gd name="T19" fmla="*/ 30 h 367"/>
                  <a:gd name="T20" fmla="*/ 30 w 255"/>
                  <a:gd name="T21" fmla="*/ 47 h 367"/>
                  <a:gd name="T22" fmla="*/ 51 w 255"/>
                  <a:gd name="T23" fmla="*/ 49 h 367"/>
                  <a:gd name="T24" fmla="*/ 63 w 255"/>
                  <a:gd name="T25" fmla="*/ 61 h 367"/>
                  <a:gd name="T26" fmla="*/ 63 w 255"/>
                  <a:gd name="T27" fmla="*/ 70 h 367"/>
                  <a:gd name="T28" fmla="*/ 53 w 255"/>
                  <a:gd name="T29" fmla="*/ 84 h 367"/>
                  <a:gd name="T30" fmla="*/ 42 w 255"/>
                  <a:gd name="T31" fmla="*/ 91 h 367"/>
                  <a:gd name="T32" fmla="*/ 16 w 255"/>
                  <a:gd name="T33" fmla="*/ 84 h 367"/>
                  <a:gd name="T34" fmla="*/ 7 w 255"/>
                  <a:gd name="T35" fmla="*/ 72 h 367"/>
                  <a:gd name="T36" fmla="*/ 12 w 255"/>
                  <a:gd name="T37" fmla="*/ 63 h 367"/>
                  <a:gd name="T38" fmla="*/ 21 w 255"/>
                  <a:gd name="T39" fmla="*/ 63 h 367"/>
                  <a:gd name="T40" fmla="*/ 28 w 255"/>
                  <a:gd name="T41" fmla="*/ 68 h 367"/>
                  <a:gd name="T42" fmla="*/ 26 w 255"/>
                  <a:gd name="T43" fmla="*/ 82 h 367"/>
                  <a:gd name="T44" fmla="*/ 23 w 255"/>
                  <a:gd name="T45" fmla="*/ 87 h 367"/>
                  <a:gd name="T46" fmla="*/ 33 w 255"/>
                  <a:gd name="T47" fmla="*/ 84 h 367"/>
                  <a:gd name="T48" fmla="*/ 42 w 255"/>
                  <a:gd name="T49" fmla="*/ 79 h 367"/>
                  <a:gd name="T50" fmla="*/ 46 w 255"/>
                  <a:gd name="T51" fmla="*/ 63 h 367"/>
                  <a:gd name="T52" fmla="*/ 33 w 255"/>
                  <a:gd name="T53" fmla="*/ 49 h 367"/>
                  <a:gd name="T54" fmla="*/ 30 w 255"/>
                  <a:gd name="T55" fmla="*/ 49 h 367"/>
                  <a:gd name="T56" fmla="*/ 16 w 255"/>
                  <a:gd name="T57" fmla="*/ 47 h 367"/>
                  <a:gd name="T58" fmla="*/ 2 w 255"/>
                  <a:gd name="T59" fmla="*/ 33 h 367"/>
                  <a:gd name="T60" fmla="*/ 4 w 255"/>
                  <a:gd name="T61" fmla="*/ 16 h 367"/>
                  <a:gd name="T62" fmla="*/ 16 w 255"/>
                  <a:gd name="T63" fmla="*/ 4 h 367"/>
                  <a:gd name="T64" fmla="*/ 30 w 255"/>
                  <a:gd name="T65" fmla="*/ 0 h 36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5" h="367">
                    <a:moveTo>
                      <a:pt x="122" y="0"/>
                    </a:moveTo>
                    <a:lnTo>
                      <a:pt x="179" y="0"/>
                    </a:lnTo>
                    <a:lnTo>
                      <a:pt x="198" y="9"/>
                    </a:lnTo>
                    <a:lnTo>
                      <a:pt x="226" y="28"/>
                    </a:lnTo>
                    <a:lnTo>
                      <a:pt x="226" y="47"/>
                    </a:lnTo>
                    <a:lnTo>
                      <a:pt x="226" y="56"/>
                    </a:lnTo>
                    <a:lnTo>
                      <a:pt x="216" y="75"/>
                    </a:lnTo>
                    <a:lnTo>
                      <a:pt x="208" y="75"/>
                    </a:lnTo>
                    <a:lnTo>
                      <a:pt x="179" y="85"/>
                    </a:lnTo>
                    <a:lnTo>
                      <a:pt x="169" y="85"/>
                    </a:lnTo>
                    <a:lnTo>
                      <a:pt x="169" y="75"/>
                    </a:lnTo>
                    <a:lnTo>
                      <a:pt x="161" y="56"/>
                    </a:lnTo>
                    <a:lnTo>
                      <a:pt x="161" y="37"/>
                    </a:lnTo>
                    <a:lnTo>
                      <a:pt x="179" y="18"/>
                    </a:lnTo>
                    <a:lnTo>
                      <a:pt x="179" y="9"/>
                    </a:lnTo>
                    <a:lnTo>
                      <a:pt x="132" y="18"/>
                    </a:lnTo>
                    <a:lnTo>
                      <a:pt x="85" y="37"/>
                    </a:lnTo>
                    <a:lnTo>
                      <a:pt x="65" y="65"/>
                    </a:lnTo>
                    <a:lnTo>
                      <a:pt x="57" y="94"/>
                    </a:lnTo>
                    <a:lnTo>
                      <a:pt x="65" y="122"/>
                    </a:lnTo>
                    <a:lnTo>
                      <a:pt x="75" y="141"/>
                    </a:lnTo>
                    <a:lnTo>
                      <a:pt x="122" y="188"/>
                    </a:lnTo>
                    <a:lnTo>
                      <a:pt x="179" y="188"/>
                    </a:lnTo>
                    <a:lnTo>
                      <a:pt x="208" y="198"/>
                    </a:lnTo>
                    <a:lnTo>
                      <a:pt x="236" y="216"/>
                    </a:lnTo>
                    <a:lnTo>
                      <a:pt x="255" y="245"/>
                    </a:lnTo>
                    <a:lnTo>
                      <a:pt x="255" y="263"/>
                    </a:lnTo>
                    <a:lnTo>
                      <a:pt x="255" y="282"/>
                    </a:lnTo>
                    <a:lnTo>
                      <a:pt x="245" y="311"/>
                    </a:lnTo>
                    <a:lnTo>
                      <a:pt x="216" y="339"/>
                    </a:lnTo>
                    <a:lnTo>
                      <a:pt x="198" y="358"/>
                    </a:lnTo>
                    <a:lnTo>
                      <a:pt x="169" y="367"/>
                    </a:lnTo>
                    <a:lnTo>
                      <a:pt x="94" y="358"/>
                    </a:lnTo>
                    <a:lnTo>
                      <a:pt x="65" y="339"/>
                    </a:lnTo>
                    <a:lnTo>
                      <a:pt x="28" y="311"/>
                    </a:lnTo>
                    <a:lnTo>
                      <a:pt x="28" y="292"/>
                    </a:lnTo>
                    <a:lnTo>
                      <a:pt x="28" y="273"/>
                    </a:lnTo>
                    <a:lnTo>
                      <a:pt x="47" y="255"/>
                    </a:lnTo>
                    <a:lnTo>
                      <a:pt x="57" y="255"/>
                    </a:lnTo>
                    <a:lnTo>
                      <a:pt x="85" y="255"/>
                    </a:lnTo>
                    <a:lnTo>
                      <a:pt x="94" y="263"/>
                    </a:lnTo>
                    <a:lnTo>
                      <a:pt x="113" y="273"/>
                    </a:lnTo>
                    <a:lnTo>
                      <a:pt x="113" y="302"/>
                    </a:lnTo>
                    <a:lnTo>
                      <a:pt x="104" y="329"/>
                    </a:lnTo>
                    <a:lnTo>
                      <a:pt x="85" y="339"/>
                    </a:lnTo>
                    <a:lnTo>
                      <a:pt x="94" y="349"/>
                    </a:lnTo>
                    <a:lnTo>
                      <a:pt x="94" y="339"/>
                    </a:lnTo>
                    <a:lnTo>
                      <a:pt x="132" y="339"/>
                    </a:lnTo>
                    <a:lnTo>
                      <a:pt x="151" y="339"/>
                    </a:lnTo>
                    <a:lnTo>
                      <a:pt x="169" y="320"/>
                    </a:lnTo>
                    <a:lnTo>
                      <a:pt x="179" y="292"/>
                    </a:lnTo>
                    <a:lnTo>
                      <a:pt x="188" y="255"/>
                    </a:lnTo>
                    <a:lnTo>
                      <a:pt x="161" y="216"/>
                    </a:lnTo>
                    <a:lnTo>
                      <a:pt x="132" y="198"/>
                    </a:lnTo>
                    <a:lnTo>
                      <a:pt x="122" y="208"/>
                    </a:lnTo>
                    <a:lnTo>
                      <a:pt x="122" y="198"/>
                    </a:lnTo>
                    <a:lnTo>
                      <a:pt x="113" y="198"/>
                    </a:lnTo>
                    <a:lnTo>
                      <a:pt x="65" y="188"/>
                    </a:lnTo>
                    <a:lnTo>
                      <a:pt x="18" y="159"/>
                    </a:lnTo>
                    <a:lnTo>
                      <a:pt x="9" y="132"/>
                    </a:lnTo>
                    <a:lnTo>
                      <a:pt x="0" y="104"/>
                    </a:lnTo>
                    <a:lnTo>
                      <a:pt x="18" y="65"/>
                    </a:lnTo>
                    <a:lnTo>
                      <a:pt x="38" y="37"/>
                    </a:lnTo>
                    <a:lnTo>
                      <a:pt x="65" y="18"/>
                    </a:lnTo>
                    <a:lnTo>
                      <a:pt x="94" y="9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113">
                <a:extLst>
                  <a:ext uri="{FF2B5EF4-FFF2-40B4-BE49-F238E27FC236}">
                    <a16:creationId xmlns:a16="http://schemas.microsoft.com/office/drawing/2014/main" id="{236A16F6-2070-4832-B5D7-8B4B01CB92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" y="1914"/>
                <a:ext cx="21" cy="38"/>
              </a:xfrm>
              <a:custGeom>
                <a:avLst/>
                <a:gdLst>
                  <a:gd name="T0" fmla="*/ 19 w 85"/>
                  <a:gd name="T1" fmla="*/ 0 h 151"/>
                  <a:gd name="T2" fmla="*/ 19 w 85"/>
                  <a:gd name="T3" fmla="*/ 2 h 151"/>
                  <a:gd name="T4" fmla="*/ 14 w 85"/>
                  <a:gd name="T5" fmla="*/ 7 h 151"/>
                  <a:gd name="T6" fmla="*/ 12 w 85"/>
                  <a:gd name="T7" fmla="*/ 12 h 151"/>
                  <a:gd name="T8" fmla="*/ 12 w 85"/>
                  <a:gd name="T9" fmla="*/ 19 h 151"/>
                  <a:gd name="T10" fmla="*/ 12 w 85"/>
                  <a:gd name="T11" fmla="*/ 26 h 151"/>
                  <a:gd name="T12" fmla="*/ 21 w 85"/>
                  <a:gd name="T13" fmla="*/ 38 h 151"/>
                  <a:gd name="T14" fmla="*/ 9 w 85"/>
                  <a:gd name="T15" fmla="*/ 33 h 151"/>
                  <a:gd name="T16" fmla="*/ 5 w 85"/>
                  <a:gd name="T17" fmla="*/ 31 h 151"/>
                  <a:gd name="T18" fmla="*/ 0 w 85"/>
                  <a:gd name="T19" fmla="*/ 24 h 151"/>
                  <a:gd name="T20" fmla="*/ 0 w 85"/>
                  <a:gd name="T21" fmla="*/ 19 h 151"/>
                  <a:gd name="T22" fmla="*/ 2 w 85"/>
                  <a:gd name="T23" fmla="*/ 14 h 151"/>
                  <a:gd name="T24" fmla="*/ 7 w 85"/>
                  <a:gd name="T25" fmla="*/ 5 h 151"/>
                  <a:gd name="T26" fmla="*/ 14 w 85"/>
                  <a:gd name="T27" fmla="*/ 2 h 151"/>
                  <a:gd name="T28" fmla="*/ 19 w 85"/>
                  <a:gd name="T29" fmla="*/ 0 h 15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85" h="151">
                    <a:moveTo>
                      <a:pt x="76" y="0"/>
                    </a:moveTo>
                    <a:lnTo>
                      <a:pt x="76" y="9"/>
                    </a:lnTo>
                    <a:lnTo>
                      <a:pt x="56" y="28"/>
                    </a:lnTo>
                    <a:lnTo>
                      <a:pt x="48" y="47"/>
                    </a:lnTo>
                    <a:lnTo>
                      <a:pt x="48" y="76"/>
                    </a:lnTo>
                    <a:lnTo>
                      <a:pt x="48" y="104"/>
                    </a:lnTo>
                    <a:lnTo>
                      <a:pt x="85" y="151"/>
                    </a:lnTo>
                    <a:lnTo>
                      <a:pt x="38" y="131"/>
                    </a:lnTo>
                    <a:lnTo>
                      <a:pt x="19" y="123"/>
                    </a:lnTo>
                    <a:lnTo>
                      <a:pt x="0" y="94"/>
                    </a:lnTo>
                    <a:lnTo>
                      <a:pt x="0" y="76"/>
                    </a:lnTo>
                    <a:lnTo>
                      <a:pt x="9" y="57"/>
                    </a:lnTo>
                    <a:lnTo>
                      <a:pt x="29" y="19"/>
                    </a:lnTo>
                    <a:lnTo>
                      <a:pt x="56" y="9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114">
                <a:extLst>
                  <a:ext uri="{FF2B5EF4-FFF2-40B4-BE49-F238E27FC236}">
                    <a16:creationId xmlns:a16="http://schemas.microsoft.com/office/drawing/2014/main" id="{8BB631F8-E7EA-4741-BAFE-6BBE01FDD9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" y="1973"/>
                <a:ext cx="17" cy="14"/>
              </a:xfrm>
              <a:custGeom>
                <a:avLst/>
                <a:gdLst>
                  <a:gd name="T0" fmla="*/ 14 w 66"/>
                  <a:gd name="T1" fmla="*/ 2 h 57"/>
                  <a:gd name="T2" fmla="*/ 17 w 66"/>
                  <a:gd name="T3" fmla="*/ 7 h 57"/>
                  <a:gd name="T4" fmla="*/ 17 w 66"/>
                  <a:gd name="T5" fmla="*/ 12 h 57"/>
                  <a:gd name="T6" fmla="*/ 14 w 66"/>
                  <a:gd name="T7" fmla="*/ 14 h 57"/>
                  <a:gd name="T8" fmla="*/ 10 w 66"/>
                  <a:gd name="T9" fmla="*/ 14 h 57"/>
                  <a:gd name="T10" fmla="*/ 7 w 66"/>
                  <a:gd name="T11" fmla="*/ 14 h 57"/>
                  <a:gd name="T12" fmla="*/ 5 w 66"/>
                  <a:gd name="T13" fmla="*/ 14 h 57"/>
                  <a:gd name="T14" fmla="*/ 2 w 66"/>
                  <a:gd name="T15" fmla="*/ 10 h 57"/>
                  <a:gd name="T16" fmla="*/ 0 w 66"/>
                  <a:gd name="T17" fmla="*/ 5 h 57"/>
                  <a:gd name="T18" fmla="*/ 2 w 66"/>
                  <a:gd name="T19" fmla="*/ 0 h 57"/>
                  <a:gd name="T20" fmla="*/ 7 w 66"/>
                  <a:gd name="T21" fmla="*/ 0 h 57"/>
                  <a:gd name="T22" fmla="*/ 14 w 66"/>
                  <a:gd name="T23" fmla="*/ 2 h 5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6" h="57">
                    <a:moveTo>
                      <a:pt x="56" y="10"/>
                    </a:moveTo>
                    <a:lnTo>
                      <a:pt x="66" y="29"/>
                    </a:lnTo>
                    <a:lnTo>
                      <a:pt x="66" y="48"/>
                    </a:lnTo>
                    <a:lnTo>
                      <a:pt x="56" y="57"/>
                    </a:lnTo>
                    <a:lnTo>
                      <a:pt x="37" y="57"/>
                    </a:lnTo>
                    <a:lnTo>
                      <a:pt x="27" y="57"/>
                    </a:lnTo>
                    <a:lnTo>
                      <a:pt x="19" y="57"/>
                    </a:lnTo>
                    <a:lnTo>
                      <a:pt x="9" y="39"/>
                    </a:lnTo>
                    <a:lnTo>
                      <a:pt x="0" y="19"/>
                    </a:lnTo>
                    <a:lnTo>
                      <a:pt x="9" y="0"/>
                    </a:lnTo>
                    <a:lnTo>
                      <a:pt x="27" y="0"/>
                    </a:lnTo>
                    <a:lnTo>
                      <a:pt x="56" y="1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115">
                <a:extLst>
                  <a:ext uri="{FF2B5EF4-FFF2-40B4-BE49-F238E27FC236}">
                    <a16:creationId xmlns:a16="http://schemas.microsoft.com/office/drawing/2014/main" id="{A94E4981-84CC-4729-865D-2BC747FB57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" y="1912"/>
                <a:ext cx="12" cy="12"/>
              </a:xfrm>
              <a:custGeom>
                <a:avLst/>
                <a:gdLst>
                  <a:gd name="T0" fmla="*/ 7 w 47"/>
                  <a:gd name="T1" fmla="*/ 0 h 47"/>
                  <a:gd name="T2" fmla="*/ 10 w 47"/>
                  <a:gd name="T3" fmla="*/ 3 h 47"/>
                  <a:gd name="T4" fmla="*/ 12 w 47"/>
                  <a:gd name="T5" fmla="*/ 5 h 47"/>
                  <a:gd name="T6" fmla="*/ 12 w 47"/>
                  <a:gd name="T7" fmla="*/ 7 h 47"/>
                  <a:gd name="T8" fmla="*/ 10 w 47"/>
                  <a:gd name="T9" fmla="*/ 12 h 47"/>
                  <a:gd name="T10" fmla="*/ 5 w 47"/>
                  <a:gd name="T11" fmla="*/ 12 h 47"/>
                  <a:gd name="T12" fmla="*/ 3 w 47"/>
                  <a:gd name="T13" fmla="*/ 12 h 47"/>
                  <a:gd name="T14" fmla="*/ 0 w 47"/>
                  <a:gd name="T15" fmla="*/ 10 h 47"/>
                  <a:gd name="T16" fmla="*/ 0 w 47"/>
                  <a:gd name="T17" fmla="*/ 7 h 47"/>
                  <a:gd name="T18" fmla="*/ 3 w 47"/>
                  <a:gd name="T19" fmla="*/ 3 h 47"/>
                  <a:gd name="T20" fmla="*/ 7 w 47"/>
                  <a:gd name="T21" fmla="*/ 0 h 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7" h="47">
                    <a:moveTo>
                      <a:pt x="29" y="0"/>
                    </a:moveTo>
                    <a:lnTo>
                      <a:pt x="39" y="10"/>
                    </a:lnTo>
                    <a:lnTo>
                      <a:pt x="47" y="19"/>
                    </a:lnTo>
                    <a:lnTo>
                      <a:pt x="47" y="29"/>
                    </a:lnTo>
                    <a:lnTo>
                      <a:pt x="39" y="47"/>
                    </a:lnTo>
                    <a:lnTo>
                      <a:pt x="19" y="47"/>
                    </a:lnTo>
                    <a:lnTo>
                      <a:pt x="10" y="47"/>
                    </a:lnTo>
                    <a:lnTo>
                      <a:pt x="0" y="38"/>
                    </a:lnTo>
                    <a:lnTo>
                      <a:pt x="0" y="29"/>
                    </a:lnTo>
                    <a:lnTo>
                      <a:pt x="10" y="1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116">
                <a:extLst>
                  <a:ext uri="{FF2B5EF4-FFF2-40B4-BE49-F238E27FC236}">
                    <a16:creationId xmlns:a16="http://schemas.microsoft.com/office/drawing/2014/main" id="{3A1EAE0E-1446-47C3-BCAC-D052F29848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" y="1957"/>
                <a:ext cx="26" cy="38"/>
              </a:xfrm>
              <a:custGeom>
                <a:avLst/>
                <a:gdLst>
                  <a:gd name="T0" fmla="*/ 26 w 104"/>
                  <a:gd name="T1" fmla="*/ 16 h 151"/>
                  <a:gd name="T2" fmla="*/ 24 w 104"/>
                  <a:gd name="T3" fmla="*/ 26 h 151"/>
                  <a:gd name="T4" fmla="*/ 19 w 104"/>
                  <a:gd name="T5" fmla="*/ 31 h 151"/>
                  <a:gd name="T6" fmla="*/ 14 w 104"/>
                  <a:gd name="T7" fmla="*/ 35 h 151"/>
                  <a:gd name="T8" fmla="*/ 7 w 104"/>
                  <a:gd name="T9" fmla="*/ 38 h 151"/>
                  <a:gd name="T10" fmla="*/ 0 w 104"/>
                  <a:gd name="T11" fmla="*/ 38 h 151"/>
                  <a:gd name="T12" fmla="*/ 10 w 104"/>
                  <a:gd name="T13" fmla="*/ 33 h 151"/>
                  <a:gd name="T14" fmla="*/ 12 w 104"/>
                  <a:gd name="T15" fmla="*/ 28 h 151"/>
                  <a:gd name="T16" fmla="*/ 12 w 104"/>
                  <a:gd name="T17" fmla="*/ 21 h 151"/>
                  <a:gd name="T18" fmla="*/ 12 w 104"/>
                  <a:gd name="T19" fmla="*/ 14 h 151"/>
                  <a:gd name="T20" fmla="*/ 10 w 104"/>
                  <a:gd name="T21" fmla="*/ 5 h 151"/>
                  <a:gd name="T22" fmla="*/ 5 w 104"/>
                  <a:gd name="T23" fmla="*/ 0 h 151"/>
                  <a:gd name="T24" fmla="*/ 19 w 104"/>
                  <a:gd name="T25" fmla="*/ 5 h 151"/>
                  <a:gd name="T26" fmla="*/ 24 w 104"/>
                  <a:gd name="T27" fmla="*/ 9 h 151"/>
                  <a:gd name="T28" fmla="*/ 26 w 104"/>
                  <a:gd name="T29" fmla="*/ 16 h 15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04" h="151">
                    <a:moveTo>
                      <a:pt x="104" y="65"/>
                    </a:moveTo>
                    <a:lnTo>
                      <a:pt x="95" y="104"/>
                    </a:lnTo>
                    <a:lnTo>
                      <a:pt x="75" y="122"/>
                    </a:lnTo>
                    <a:lnTo>
                      <a:pt x="57" y="141"/>
                    </a:lnTo>
                    <a:lnTo>
                      <a:pt x="28" y="151"/>
                    </a:lnTo>
                    <a:lnTo>
                      <a:pt x="0" y="151"/>
                    </a:lnTo>
                    <a:lnTo>
                      <a:pt x="38" y="131"/>
                    </a:lnTo>
                    <a:lnTo>
                      <a:pt x="47" y="113"/>
                    </a:lnTo>
                    <a:lnTo>
                      <a:pt x="47" y="84"/>
                    </a:lnTo>
                    <a:lnTo>
                      <a:pt x="47" y="57"/>
                    </a:lnTo>
                    <a:lnTo>
                      <a:pt x="38" y="18"/>
                    </a:lnTo>
                    <a:lnTo>
                      <a:pt x="20" y="0"/>
                    </a:lnTo>
                    <a:lnTo>
                      <a:pt x="75" y="18"/>
                    </a:lnTo>
                    <a:lnTo>
                      <a:pt x="95" y="37"/>
                    </a:lnTo>
                    <a:lnTo>
                      <a:pt x="104" y="65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117">
                <a:extLst>
                  <a:ext uri="{FF2B5EF4-FFF2-40B4-BE49-F238E27FC236}">
                    <a16:creationId xmlns:a16="http://schemas.microsoft.com/office/drawing/2014/main" id="{73AFB923-9D40-4D25-8066-67A5491BB0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" y="1898"/>
                <a:ext cx="19" cy="125"/>
              </a:xfrm>
              <a:custGeom>
                <a:avLst/>
                <a:gdLst>
                  <a:gd name="T0" fmla="*/ 7 w 76"/>
                  <a:gd name="T1" fmla="*/ 0 h 500"/>
                  <a:gd name="T2" fmla="*/ 9 w 76"/>
                  <a:gd name="T3" fmla="*/ 2 h 500"/>
                  <a:gd name="T4" fmla="*/ 14 w 76"/>
                  <a:gd name="T5" fmla="*/ 40 h 500"/>
                  <a:gd name="T6" fmla="*/ 14 w 76"/>
                  <a:gd name="T7" fmla="*/ 54 h 500"/>
                  <a:gd name="T8" fmla="*/ 17 w 76"/>
                  <a:gd name="T9" fmla="*/ 71 h 500"/>
                  <a:gd name="T10" fmla="*/ 19 w 76"/>
                  <a:gd name="T11" fmla="*/ 123 h 500"/>
                  <a:gd name="T12" fmla="*/ 17 w 76"/>
                  <a:gd name="T13" fmla="*/ 125 h 500"/>
                  <a:gd name="T14" fmla="*/ 12 w 76"/>
                  <a:gd name="T15" fmla="*/ 125 h 500"/>
                  <a:gd name="T16" fmla="*/ 9 w 76"/>
                  <a:gd name="T17" fmla="*/ 120 h 500"/>
                  <a:gd name="T18" fmla="*/ 9 w 76"/>
                  <a:gd name="T19" fmla="*/ 116 h 500"/>
                  <a:gd name="T20" fmla="*/ 9 w 76"/>
                  <a:gd name="T21" fmla="*/ 109 h 500"/>
                  <a:gd name="T22" fmla="*/ 9 w 76"/>
                  <a:gd name="T23" fmla="*/ 80 h 500"/>
                  <a:gd name="T24" fmla="*/ 7 w 76"/>
                  <a:gd name="T25" fmla="*/ 54 h 500"/>
                  <a:gd name="T26" fmla="*/ 5 w 76"/>
                  <a:gd name="T27" fmla="*/ 31 h 500"/>
                  <a:gd name="T28" fmla="*/ 0 w 76"/>
                  <a:gd name="T29" fmla="*/ 7 h 500"/>
                  <a:gd name="T30" fmla="*/ 2 w 76"/>
                  <a:gd name="T31" fmla="*/ 2 h 500"/>
                  <a:gd name="T32" fmla="*/ 7 w 76"/>
                  <a:gd name="T33" fmla="*/ 0 h 50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6" h="500">
                    <a:moveTo>
                      <a:pt x="28" y="0"/>
                    </a:moveTo>
                    <a:lnTo>
                      <a:pt x="37" y="9"/>
                    </a:lnTo>
                    <a:lnTo>
                      <a:pt x="56" y="160"/>
                    </a:lnTo>
                    <a:lnTo>
                      <a:pt x="56" y="217"/>
                    </a:lnTo>
                    <a:lnTo>
                      <a:pt x="66" y="283"/>
                    </a:lnTo>
                    <a:lnTo>
                      <a:pt x="76" y="490"/>
                    </a:lnTo>
                    <a:lnTo>
                      <a:pt x="66" y="500"/>
                    </a:lnTo>
                    <a:lnTo>
                      <a:pt x="47" y="500"/>
                    </a:lnTo>
                    <a:lnTo>
                      <a:pt x="37" y="481"/>
                    </a:lnTo>
                    <a:lnTo>
                      <a:pt x="37" y="462"/>
                    </a:lnTo>
                    <a:lnTo>
                      <a:pt x="37" y="434"/>
                    </a:lnTo>
                    <a:lnTo>
                      <a:pt x="37" y="320"/>
                    </a:lnTo>
                    <a:lnTo>
                      <a:pt x="28" y="217"/>
                    </a:lnTo>
                    <a:lnTo>
                      <a:pt x="19" y="123"/>
                    </a:lnTo>
                    <a:lnTo>
                      <a:pt x="0" y="28"/>
                    </a:lnTo>
                    <a:lnTo>
                      <a:pt x="9" y="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118">
                <a:extLst>
                  <a:ext uri="{FF2B5EF4-FFF2-40B4-BE49-F238E27FC236}">
                    <a16:creationId xmlns:a16="http://schemas.microsoft.com/office/drawing/2014/main" id="{31238185-C85B-4E26-8ED9-DC4E2BE8E8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" y="1900"/>
                <a:ext cx="15" cy="118"/>
              </a:xfrm>
              <a:custGeom>
                <a:avLst/>
                <a:gdLst>
                  <a:gd name="T0" fmla="*/ 5 w 57"/>
                  <a:gd name="T1" fmla="*/ 0 h 472"/>
                  <a:gd name="T2" fmla="*/ 5 w 57"/>
                  <a:gd name="T3" fmla="*/ 5 h 472"/>
                  <a:gd name="T4" fmla="*/ 5 w 57"/>
                  <a:gd name="T5" fmla="*/ 7 h 472"/>
                  <a:gd name="T6" fmla="*/ 5 w 57"/>
                  <a:gd name="T7" fmla="*/ 14 h 472"/>
                  <a:gd name="T8" fmla="*/ 7 w 57"/>
                  <a:gd name="T9" fmla="*/ 24 h 472"/>
                  <a:gd name="T10" fmla="*/ 7 w 57"/>
                  <a:gd name="T11" fmla="*/ 33 h 472"/>
                  <a:gd name="T12" fmla="*/ 12 w 57"/>
                  <a:gd name="T13" fmla="*/ 76 h 472"/>
                  <a:gd name="T14" fmla="*/ 15 w 57"/>
                  <a:gd name="T15" fmla="*/ 97 h 472"/>
                  <a:gd name="T16" fmla="*/ 12 w 57"/>
                  <a:gd name="T17" fmla="*/ 118 h 472"/>
                  <a:gd name="T18" fmla="*/ 7 w 57"/>
                  <a:gd name="T19" fmla="*/ 61 h 472"/>
                  <a:gd name="T20" fmla="*/ 5 w 57"/>
                  <a:gd name="T21" fmla="*/ 33 h 472"/>
                  <a:gd name="T22" fmla="*/ 0 w 57"/>
                  <a:gd name="T23" fmla="*/ 3 h 472"/>
                  <a:gd name="T24" fmla="*/ 3 w 57"/>
                  <a:gd name="T25" fmla="*/ 3 h 472"/>
                  <a:gd name="T26" fmla="*/ 5 w 57"/>
                  <a:gd name="T27" fmla="*/ 0 h 47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57" h="472">
                    <a:moveTo>
                      <a:pt x="19" y="0"/>
                    </a:moveTo>
                    <a:lnTo>
                      <a:pt x="19" y="19"/>
                    </a:lnTo>
                    <a:lnTo>
                      <a:pt x="19" y="29"/>
                    </a:lnTo>
                    <a:lnTo>
                      <a:pt x="19" y="57"/>
                    </a:lnTo>
                    <a:lnTo>
                      <a:pt x="28" y="94"/>
                    </a:lnTo>
                    <a:lnTo>
                      <a:pt x="28" y="133"/>
                    </a:lnTo>
                    <a:lnTo>
                      <a:pt x="47" y="302"/>
                    </a:lnTo>
                    <a:lnTo>
                      <a:pt x="57" y="387"/>
                    </a:lnTo>
                    <a:lnTo>
                      <a:pt x="47" y="472"/>
                    </a:lnTo>
                    <a:lnTo>
                      <a:pt x="28" y="245"/>
                    </a:lnTo>
                    <a:lnTo>
                      <a:pt x="19" y="133"/>
                    </a:lnTo>
                    <a:lnTo>
                      <a:pt x="0" y="10"/>
                    </a:lnTo>
                    <a:lnTo>
                      <a:pt x="10" y="1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24" name="TextBox 123">
            <a:extLst>
              <a:ext uri="{FF2B5EF4-FFF2-40B4-BE49-F238E27FC236}">
                <a16:creationId xmlns:a16="http://schemas.microsoft.com/office/drawing/2014/main" id="{609654EA-7A80-415D-9E2A-B330BE853C50}"/>
              </a:ext>
            </a:extLst>
          </p:cNvPr>
          <p:cNvSpPr txBox="1"/>
          <p:nvPr/>
        </p:nvSpPr>
        <p:spPr>
          <a:xfrm>
            <a:off x="762000" y="685800"/>
            <a:ext cx="7647561" cy="3128357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618FFD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ct val="25000"/>
              </a:spcBef>
              <a:buFontTx/>
              <a:buNone/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[Avail] = [</a:t>
            </a:r>
            <a:r>
              <a:rPr lang="en-US" altLang="ko-KR" sz="2000" b="0" dirty="0" err="1">
                <a:latin typeface="Consolas" charset="0"/>
                <a:ea typeface="Consolas" charset="0"/>
                <a:cs typeface="Consolas" charset="0"/>
              </a:rPr>
              <a:t>FreeResources</a:t>
            </a: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] </a:t>
            </a:r>
            <a:b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	Add all nodes to UNFINISHED 	</a:t>
            </a:r>
            <a:b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	do {</a:t>
            </a:r>
          </a:p>
          <a:p>
            <a:pPr>
              <a:lnSpc>
                <a:spcPct val="80000"/>
              </a:lnSpc>
              <a:spcBef>
                <a:spcPct val="25000"/>
              </a:spcBef>
              <a:buFontTx/>
              <a:buNone/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		done = true</a:t>
            </a:r>
            <a:b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		Foreach node in UNFINISHED {	</a:t>
            </a:r>
            <a:b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			if </a:t>
            </a: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altLang="ko-KR" sz="2000" dirty="0" smtClean="0">
                <a:solidFill>
                  <a:srgbClr val="0B52FC"/>
                </a:solidFill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altLang="ko-KR" sz="2000" dirty="0" err="1">
                <a:solidFill>
                  <a:srgbClr val="0B52FC"/>
                </a:solidFill>
                <a:latin typeface="Consolas" charset="0"/>
                <a:ea typeface="Consolas" charset="0"/>
                <a:cs typeface="Consolas" charset="0"/>
              </a:rPr>
              <a:t>Max</a:t>
            </a:r>
            <a:r>
              <a:rPr lang="en-US" altLang="ko-KR" sz="2000" baseline="-25000" dirty="0" err="1">
                <a:solidFill>
                  <a:srgbClr val="0B52FC"/>
                </a:solidFill>
                <a:latin typeface="Consolas" charset="0"/>
                <a:ea typeface="Consolas" charset="0"/>
                <a:cs typeface="Consolas" charset="0"/>
              </a:rPr>
              <a:t>node</a:t>
            </a:r>
            <a:r>
              <a:rPr lang="en-US" altLang="ko-KR" sz="2000" dirty="0">
                <a:solidFill>
                  <a:srgbClr val="0B52FC"/>
                </a:solidFill>
                <a:latin typeface="Consolas" charset="0"/>
                <a:ea typeface="Consolas" charset="0"/>
                <a:cs typeface="Consolas" charset="0"/>
              </a:rPr>
              <a:t>]-[</a:t>
            </a:r>
            <a:r>
              <a:rPr lang="en-US" altLang="ko-KR" sz="2000" dirty="0" err="1">
                <a:solidFill>
                  <a:srgbClr val="0B52FC"/>
                </a:solidFill>
                <a:latin typeface="Consolas" charset="0"/>
                <a:ea typeface="Consolas" charset="0"/>
                <a:cs typeface="Consolas" charset="0"/>
              </a:rPr>
              <a:t>Alloc</a:t>
            </a:r>
            <a:r>
              <a:rPr lang="en-US" altLang="ko-KR" sz="2000" baseline="-25000" dirty="0" err="1">
                <a:solidFill>
                  <a:srgbClr val="0B52FC"/>
                </a:solidFill>
                <a:latin typeface="Consolas" charset="0"/>
                <a:ea typeface="Consolas" charset="0"/>
                <a:cs typeface="Consolas" charset="0"/>
              </a:rPr>
              <a:t>node</a:t>
            </a:r>
            <a:r>
              <a:rPr lang="en-US" altLang="ko-KR" sz="2000" dirty="0">
                <a:solidFill>
                  <a:srgbClr val="0B52FC"/>
                </a:solidFill>
                <a:latin typeface="Consolas" charset="0"/>
                <a:ea typeface="Consolas" charset="0"/>
                <a:cs typeface="Consolas" charset="0"/>
              </a:rPr>
              <a:t>]</a:t>
            </a:r>
            <a:r>
              <a:rPr lang="en-US" altLang="ko-KR" sz="2000" b="0" dirty="0">
                <a:solidFill>
                  <a:schemeClr val="accent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&lt;= [Avail]) {</a:t>
            </a:r>
            <a:b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 				remove node from UNFINISHED</a:t>
            </a:r>
            <a:b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				[Avail] = [Avail] + [</a:t>
            </a:r>
            <a:r>
              <a:rPr lang="en-US" altLang="ko-KR" sz="2000" b="0" dirty="0" err="1">
                <a:latin typeface="Consolas" charset="0"/>
                <a:ea typeface="Consolas" charset="0"/>
                <a:cs typeface="Consolas" charset="0"/>
              </a:rPr>
              <a:t>Alloc</a:t>
            </a:r>
            <a:r>
              <a:rPr lang="en-US" altLang="ko-KR" sz="2000" b="0" baseline="-25000" dirty="0" err="1">
                <a:latin typeface="Consolas" charset="0"/>
                <a:ea typeface="Consolas" charset="0"/>
                <a:cs typeface="Consolas" charset="0"/>
              </a:rPr>
              <a:t>node</a:t>
            </a: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]</a:t>
            </a:r>
            <a:b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				done = false</a:t>
            </a:r>
            <a:b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			}</a:t>
            </a:r>
            <a:b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		}</a:t>
            </a:r>
            <a:b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	} until(done)</a:t>
            </a:r>
            <a:endParaRPr lang="en-US" sz="2000" b="0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0734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E5E77-1539-40FD-AB5D-1C289686D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Banker’s Algorithm for Avoiding Deadlock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D4B2D-8D54-42F2-A5B6-114626319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62000"/>
            <a:ext cx="11049000" cy="5791200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Toward right idea: 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State maximum (max) resource needs in advance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Allow particular thread to proceed if:</a:t>
            </a:r>
          </a:p>
          <a:p>
            <a:pPr lvl="2">
              <a:lnSpc>
                <a:spcPct val="85000"/>
              </a:lnSpc>
              <a:spcBef>
                <a:spcPct val="20000"/>
              </a:spcBef>
              <a:buFontTx/>
              <a:buNone/>
            </a:pPr>
            <a:r>
              <a:rPr lang="en-US" altLang="ko-KR" dirty="0">
                <a:ea typeface="굴림" panose="020B0600000101010101" pitchFamily="34" charset="-127"/>
              </a:rPr>
              <a:t>	(available resources - #requested) 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 max </a:t>
            </a:r>
            <a:b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</a:b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remaining that might be needed by any </a:t>
            </a: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thread</a:t>
            </a:r>
          </a:p>
          <a:p>
            <a:pPr lvl="2">
              <a:lnSpc>
                <a:spcPct val="85000"/>
              </a:lnSpc>
              <a:spcBef>
                <a:spcPct val="20000"/>
              </a:spcBef>
              <a:buFontTx/>
              <a:buNone/>
            </a:pPr>
            <a:endParaRPr lang="en-US" altLang="ko-KR" dirty="0">
              <a:ea typeface="굴림" panose="020B0600000101010101" pitchFamily="34" charset="-127"/>
              <a:sym typeface="Symbol" panose="05050102010706020507" pitchFamily="18" charset="2"/>
            </a:endParaRPr>
          </a:p>
          <a:p>
            <a:pPr lvl="2">
              <a:lnSpc>
                <a:spcPct val="85000"/>
              </a:lnSpc>
              <a:spcBef>
                <a:spcPct val="20000"/>
              </a:spcBef>
              <a:buFontTx/>
              <a:buNone/>
            </a:pPr>
            <a:endParaRPr lang="en-US" altLang="ko-KR" dirty="0">
              <a:ea typeface="굴림" panose="020B0600000101010101" pitchFamily="34" charset="-127"/>
              <a:sym typeface="Symbol" panose="05050102010706020507" pitchFamily="18" charset="2"/>
            </a:endParaRP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Banker’s algorithm (less conservative):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Allocate resources </a:t>
            </a:r>
            <a:r>
              <a:rPr lang="en-US" altLang="ko-KR" dirty="0" smtClean="0">
                <a:ea typeface="굴림" panose="020B0600000101010101" pitchFamily="34" charset="-127"/>
              </a:rPr>
              <a:t>dynamically</a:t>
            </a:r>
            <a:endParaRPr lang="en-US" altLang="ko-KR" dirty="0">
              <a:ea typeface="굴림" panose="020B0600000101010101" pitchFamily="34" charset="-127"/>
            </a:endParaRPr>
          </a:p>
          <a:p>
            <a:pPr lvl="2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Evaluate each request and grant if some </a:t>
            </a:r>
            <a:br>
              <a:rPr lang="en-US" altLang="ko-KR" dirty="0"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ordering of threads is still deadlock free afterward </a:t>
            </a:r>
          </a:p>
          <a:p>
            <a:pPr lvl="2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Technique: pretend each request is granted, then run deadlock detection </a:t>
            </a:r>
            <a:r>
              <a:rPr lang="en-US" altLang="ko-KR" dirty="0" smtClean="0">
                <a:ea typeface="굴림" panose="020B0600000101010101" pitchFamily="34" charset="-127"/>
              </a:rPr>
              <a:t/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algorithm</a:t>
            </a:r>
            <a:r>
              <a:rPr lang="en-US" altLang="ko-KR" dirty="0">
                <a:ea typeface="굴림" panose="020B0600000101010101" pitchFamily="34" charset="-127"/>
              </a:rPr>
              <a:t>, </a:t>
            </a:r>
            <a:r>
              <a:rPr lang="en-US" altLang="ko-KR" dirty="0" smtClean="0">
                <a:ea typeface="굴림" panose="020B0600000101010101" pitchFamily="34" charset="-127"/>
              </a:rPr>
              <a:t>substituting: </a:t>
            </a: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/>
            </a:r>
            <a:b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</a:b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	</a:t>
            </a:r>
            <a:r>
              <a:rPr lang="en-US" altLang="ko-KR" dirty="0" smtClean="0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([</a:t>
            </a:r>
            <a:r>
              <a:rPr lang="en-US" altLang="ko-KR" dirty="0" err="1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Max</a:t>
            </a:r>
            <a:r>
              <a:rPr lang="en-US" altLang="ko-KR" baseline="-25000" dirty="0" err="1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node</a:t>
            </a:r>
            <a:r>
              <a:rPr lang="en-US" altLang="ko-KR" dirty="0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]-[</a:t>
            </a:r>
            <a:r>
              <a:rPr lang="en-US" altLang="ko-KR" dirty="0" err="1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Alloc</a:t>
            </a:r>
            <a:r>
              <a:rPr lang="en-US" altLang="ko-KR" baseline="-25000" dirty="0" err="1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node</a:t>
            </a:r>
            <a:r>
              <a:rPr lang="en-US" altLang="ko-KR" dirty="0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] &lt;= [Avail]) for ([</a:t>
            </a:r>
            <a:r>
              <a:rPr lang="en-US" altLang="ko-KR" dirty="0" err="1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Request</a:t>
            </a:r>
            <a:r>
              <a:rPr lang="en-US" altLang="ko-KR" baseline="-25000" dirty="0" err="1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node</a:t>
            </a:r>
            <a:r>
              <a:rPr lang="en-US" altLang="ko-KR" dirty="0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] &lt;= [Avail])</a:t>
            </a:r>
            <a:r>
              <a:rPr lang="en-US" altLang="ko-KR" dirty="0">
                <a:solidFill>
                  <a:schemeClr val="accent1">
                    <a:lumMod val="75000"/>
                  </a:schemeClr>
                </a:solidFill>
                <a:ea typeface="굴림" panose="020B0600000101010101" pitchFamily="34" charset="-127"/>
              </a:rPr>
              <a:t/>
            </a:r>
            <a:br>
              <a:rPr lang="en-US" altLang="ko-KR" dirty="0">
                <a:solidFill>
                  <a:schemeClr val="accent1">
                    <a:lumMod val="75000"/>
                  </a:schemeClr>
                </a:solidFill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Grant </a:t>
            </a:r>
            <a:r>
              <a:rPr lang="en-US" altLang="ko-KR" dirty="0">
                <a:ea typeface="굴림" panose="020B0600000101010101" pitchFamily="34" charset="-127"/>
              </a:rPr>
              <a:t>request if result is deadlock free (conservative</a:t>
            </a:r>
            <a:r>
              <a:rPr lang="en-US" altLang="ko-KR" dirty="0" smtClean="0">
                <a:ea typeface="굴림" panose="020B0600000101010101" pitchFamily="34" charset="-127"/>
              </a:rPr>
              <a:t>!)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Keeps system in a “SAFE” </a:t>
            </a:r>
            <a:r>
              <a:rPr lang="en-US" altLang="ko-KR" dirty="0" smtClean="0">
                <a:ea typeface="굴림" panose="020B0600000101010101" pitchFamily="34" charset="-127"/>
              </a:rPr>
              <a:t>state: </a:t>
            </a:r>
            <a:r>
              <a:rPr lang="en-US" altLang="ko-KR" dirty="0">
                <a:ea typeface="굴림" panose="020B0600000101010101" pitchFamily="34" charset="-127"/>
              </a:rPr>
              <a:t>there exists a sequence </a:t>
            </a:r>
            <a:r>
              <a:rPr lang="en-US" altLang="ko-KR" dirty="0" smtClean="0">
                <a:ea typeface="굴림" panose="020B0600000101010101" pitchFamily="34" charset="-127"/>
              </a:rPr>
              <a:t>{</a:t>
            </a:r>
            <a:r>
              <a:rPr lang="en-US" altLang="ko-KR" dirty="0">
                <a:ea typeface="굴림" panose="020B0600000101010101" pitchFamily="34" charset="-127"/>
              </a:rPr>
              <a:t>T</a:t>
            </a:r>
            <a:r>
              <a:rPr lang="en-US" altLang="ko-KR" baseline="-25000" dirty="0">
                <a:ea typeface="굴림" panose="020B0600000101010101" pitchFamily="34" charset="-127"/>
              </a:rPr>
              <a:t>1</a:t>
            </a:r>
            <a:r>
              <a:rPr lang="en-US" altLang="ko-KR" dirty="0">
                <a:ea typeface="굴림" panose="020B0600000101010101" pitchFamily="34" charset="-127"/>
              </a:rPr>
              <a:t>, T</a:t>
            </a:r>
            <a:r>
              <a:rPr lang="en-US" altLang="ko-KR" baseline="-25000" dirty="0">
                <a:ea typeface="굴림" panose="020B0600000101010101" pitchFamily="34" charset="-127"/>
              </a:rPr>
              <a:t>2</a:t>
            </a:r>
            <a:r>
              <a:rPr lang="en-US" altLang="ko-KR" dirty="0">
                <a:ea typeface="굴림" panose="020B0600000101010101" pitchFamily="34" charset="-127"/>
              </a:rPr>
              <a:t>, … </a:t>
            </a:r>
            <a:r>
              <a:rPr lang="en-US" altLang="ko-KR" dirty="0" err="1">
                <a:ea typeface="굴림" panose="020B0600000101010101" pitchFamily="34" charset="-127"/>
              </a:rPr>
              <a:t>T</a:t>
            </a:r>
            <a:r>
              <a:rPr lang="en-US" altLang="ko-KR" baseline="-25000" dirty="0" err="1">
                <a:ea typeface="굴림" panose="020B0600000101010101" pitchFamily="34" charset="-127"/>
              </a:rPr>
              <a:t>n</a:t>
            </a:r>
            <a:r>
              <a:rPr lang="en-US" altLang="ko-KR" dirty="0">
                <a:ea typeface="굴림" panose="020B0600000101010101" pitchFamily="34" charset="-127"/>
              </a:rPr>
              <a:t>} with T</a:t>
            </a:r>
            <a:r>
              <a:rPr lang="en-US" altLang="ko-KR" baseline="-25000" dirty="0">
                <a:ea typeface="굴림" panose="020B0600000101010101" pitchFamily="34" charset="-127"/>
              </a:rPr>
              <a:t>1</a:t>
            </a:r>
            <a:r>
              <a:rPr lang="en-US" altLang="ko-KR" dirty="0">
                <a:ea typeface="굴림" panose="020B0600000101010101" pitchFamily="34" charset="-127"/>
              </a:rPr>
              <a:t> requesting all remaining resources, finishing, </a:t>
            </a:r>
            <a:r>
              <a:rPr lang="en-US" altLang="ko-KR" dirty="0" smtClean="0">
                <a:ea typeface="굴림" panose="020B0600000101010101" pitchFamily="34" charset="-127"/>
              </a:rPr>
              <a:t>then </a:t>
            </a:r>
            <a:r>
              <a:rPr lang="en-US" altLang="ko-KR" dirty="0">
                <a:ea typeface="굴림" panose="020B0600000101010101" pitchFamily="34" charset="-127"/>
              </a:rPr>
              <a:t>T</a:t>
            </a:r>
            <a:r>
              <a:rPr lang="en-US" altLang="ko-KR" baseline="-25000" dirty="0">
                <a:ea typeface="굴림" panose="020B0600000101010101" pitchFamily="34" charset="-127"/>
              </a:rPr>
              <a:t>2</a:t>
            </a:r>
            <a:r>
              <a:rPr lang="en-US" altLang="ko-KR" dirty="0">
                <a:ea typeface="굴림" panose="020B0600000101010101" pitchFamily="34" charset="-127"/>
              </a:rPr>
              <a:t> requesting all remaining resources, etc..</a:t>
            </a:r>
          </a:p>
          <a:p>
            <a:pPr marL="914400" lvl="2" indent="0">
              <a:lnSpc>
                <a:spcPct val="85000"/>
              </a:lnSpc>
              <a:spcBef>
                <a:spcPct val="20000"/>
              </a:spcBef>
              <a:buNone/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 lvl="2">
              <a:lnSpc>
                <a:spcPct val="85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</p:txBody>
      </p:sp>
      <p:grpSp>
        <p:nvGrpSpPr>
          <p:cNvPr id="7" name="Group 2">
            <a:extLst>
              <a:ext uri="{FF2B5EF4-FFF2-40B4-BE49-F238E27FC236}">
                <a16:creationId xmlns:a16="http://schemas.microsoft.com/office/drawing/2014/main" id="{D8D0139C-9104-40A2-A88B-065BBA852A32}"/>
              </a:ext>
            </a:extLst>
          </p:cNvPr>
          <p:cNvGrpSpPr>
            <a:grpSpLocks/>
          </p:cNvGrpSpPr>
          <p:nvPr/>
        </p:nvGrpSpPr>
        <p:grpSpPr bwMode="auto">
          <a:xfrm>
            <a:off x="9089746" y="1548384"/>
            <a:ext cx="1597025" cy="2109788"/>
            <a:chOff x="4669" y="5"/>
            <a:chExt cx="1006" cy="1329"/>
          </a:xfrm>
        </p:grpSpPr>
        <p:grpSp>
          <p:nvGrpSpPr>
            <p:cNvPr id="8" name="Group 3">
              <a:extLst>
                <a:ext uri="{FF2B5EF4-FFF2-40B4-BE49-F238E27FC236}">
                  <a16:creationId xmlns:a16="http://schemas.microsoft.com/office/drawing/2014/main" id="{8C4A3177-C8D1-4841-ABB1-C6C3925DD0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69" y="5"/>
              <a:ext cx="1006" cy="1329"/>
              <a:chOff x="4669" y="5"/>
              <a:chExt cx="1006" cy="1329"/>
            </a:xfrm>
          </p:grpSpPr>
          <p:sp>
            <p:nvSpPr>
              <p:cNvPr id="38" name="Freeform 4">
                <a:extLst>
                  <a:ext uri="{FF2B5EF4-FFF2-40B4-BE49-F238E27FC236}">
                    <a16:creationId xmlns:a16="http://schemas.microsoft.com/office/drawing/2014/main" id="{7F508002-5D62-4F01-890F-B3025043FC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7" y="618"/>
                <a:ext cx="929" cy="419"/>
              </a:xfrm>
              <a:custGeom>
                <a:avLst/>
                <a:gdLst>
                  <a:gd name="T0" fmla="*/ 0 w 3716"/>
                  <a:gd name="T1" fmla="*/ 252 h 1679"/>
                  <a:gd name="T2" fmla="*/ 231 w 3716"/>
                  <a:gd name="T3" fmla="*/ 130 h 1679"/>
                  <a:gd name="T4" fmla="*/ 392 w 3716"/>
                  <a:gd name="T5" fmla="*/ 42 h 1679"/>
                  <a:gd name="T6" fmla="*/ 467 w 3716"/>
                  <a:gd name="T7" fmla="*/ 0 h 1679"/>
                  <a:gd name="T8" fmla="*/ 929 w 3716"/>
                  <a:gd name="T9" fmla="*/ 113 h 1679"/>
                  <a:gd name="T10" fmla="*/ 910 w 3716"/>
                  <a:gd name="T11" fmla="*/ 148 h 1679"/>
                  <a:gd name="T12" fmla="*/ 436 w 3716"/>
                  <a:gd name="T13" fmla="*/ 419 h 1679"/>
                  <a:gd name="T14" fmla="*/ 5 w 3716"/>
                  <a:gd name="T15" fmla="*/ 276 h 1679"/>
                  <a:gd name="T16" fmla="*/ 0 w 3716"/>
                  <a:gd name="T17" fmla="*/ 252 h 167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716" h="1679">
                    <a:moveTo>
                      <a:pt x="0" y="1009"/>
                    </a:moveTo>
                    <a:lnTo>
                      <a:pt x="925" y="520"/>
                    </a:lnTo>
                    <a:lnTo>
                      <a:pt x="1566" y="170"/>
                    </a:lnTo>
                    <a:lnTo>
                      <a:pt x="1868" y="0"/>
                    </a:lnTo>
                    <a:lnTo>
                      <a:pt x="3716" y="453"/>
                    </a:lnTo>
                    <a:lnTo>
                      <a:pt x="3641" y="595"/>
                    </a:lnTo>
                    <a:lnTo>
                      <a:pt x="1745" y="1679"/>
                    </a:lnTo>
                    <a:lnTo>
                      <a:pt x="19" y="1104"/>
                    </a:lnTo>
                    <a:lnTo>
                      <a:pt x="0" y="1009"/>
                    </a:lnTo>
                    <a:close/>
                  </a:path>
                </a:pathLst>
              </a:custGeom>
              <a:solidFill>
                <a:srgbClr val="8148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5">
                <a:extLst>
                  <a:ext uri="{FF2B5EF4-FFF2-40B4-BE49-F238E27FC236}">
                    <a16:creationId xmlns:a16="http://schemas.microsoft.com/office/drawing/2014/main" id="{DD6E006A-000D-46C5-BDFF-686FB34BA0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2" y="618"/>
                <a:ext cx="943" cy="716"/>
              </a:xfrm>
              <a:custGeom>
                <a:avLst/>
                <a:gdLst>
                  <a:gd name="T0" fmla="*/ 179 w 3772"/>
                  <a:gd name="T1" fmla="*/ 153 h 2867"/>
                  <a:gd name="T2" fmla="*/ 448 w 3772"/>
                  <a:gd name="T3" fmla="*/ 16 h 2867"/>
                  <a:gd name="T4" fmla="*/ 460 w 3772"/>
                  <a:gd name="T5" fmla="*/ 7 h 2867"/>
                  <a:gd name="T6" fmla="*/ 476 w 3772"/>
                  <a:gd name="T7" fmla="*/ 0 h 2867"/>
                  <a:gd name="T8" fmla="*/ 505 w 3772"/>
                  <a:gd name="T9" fmla="*/ 12 h 2867"/>
                  <a:gd name="T10" fmla="*/ 476 w 3772"/>
                  <a:gd name="T11" fmla="*/ 5 h 2867"/>
                  <a:gd name="T12" fmla="*/ 474 w 3772"/>
                  <a:gd name="T13" fmla="*/ 10 h 2867"/>
                  <a:gd name="T14" fmla="*/ 450 w 3772"/>
                  <a:gd name="T15" fmla="*/ 19 h 2867"/>
                  <a:gd name="T16" fmla="*/ 427 w 3772"/>
                  <a:gd name="T17" fmla="*/ 31 h 2867"/>
                  <a:gd name="T18" fmla="*/ 424 w 3772"/>
                  <a:gd name="T19" fmla="*/ 31 h 2867"/>
                  <a:gd name="T20" fmla="*/ 219 w 3772"/>
                  <a:gd name="T21" fmla="*/ 137 h 2867"/>
                  <a:gd name="T22" fmla="*/ 33 w 3772"/>
                  <a:gd name="T23" fmla="*/ 238 h 2867"/>
                  <a:gd name="T24" fmla="*/ 9 w 3772"/>
                  <a:gd name="T25" fmla="*/ 254 h 2867"/>
                  <a:gd name="T26" fmla="*/ 31 w 3772"/>
                  <a:gd name="T27" fmla="*/ 261 h 2867"/>
                  <a:gd name="T28" fmla="*/ 78 w 3772"/>
                  <a:gd name="T29" fmla="*/ 273 h 2867"/>
                  <a:gd name="T30" fmla="*/ 101 w 3772"/>
                  <a:gd name="T31" fmla="*/ 283 h 2867"/>
                  <a:gd name="T32" fmla="*/ 108 w 3772"/>
                  <a:gd name="T33" fmla="*/ 283 h 2867"/>
                  <a:gd name="T34" fmla="*/ 217 w 3772"/>
                  <a:gd name="T35" fmla="*/ 325 h 2867"/>
                  <a:gd name="T36" fmla="*/ 325 w 3772"/>
                  <a:gd name="T37" fmla="*/ 358 h 2867"/>
                  <a:gd name="T38" fmla="*/ 344 w 3772"/>
                  <a:gd name="T39" fmla="*/ 365 h 2867"/>
                  <a:gd name="T40" fmla="*/ 368 w 3772"/>
                  <a:gd name="T41" fmla="*/ 370 h 2867"/>
                  <a:gd name="T42" fmla="*/ 427 w 3772"/>
                  <a:gd name="T43" fmla="*/ 389 h 2867"/>
                  <a:gd name="T44" fmla="*/ 472 w 3772"/>
                  <a:gd name="T45" fmla="*/ 379 h 2867"/>
                  <a:gd name="T46" fmla="*/ 545 w 3772"/>
                  <a:gd name="T47" fmla="*/ 339 h 2867"/>
                  <a:gd name="T48" fmla="*/ 556 w 3772"/>
                  <a:gd name="T49" fmla="*/ 332 h 2867"/>
                  <a:gd name="T50" fmla="*/ 710 w 3772"/>
                  <a:gd name="T51" fmla="*/ 243 h 2867"/>
                  <a:gd name="T52" fmla="*/ 738 w 3772"/>
                  <a:gd name="T53" fmla="*/ 224 h 2867"/>
                  <a:gd name="T54" fmla="*/ 865 w 3772"/>
                  <a:gd name="T55" fmla="*/ 153 h 2867"/>
                  <a:gd name="T56" fmla="*/ 913 w 3772"/>
                  <a:gd name="T57" fmla="*/ 125 h 2867"/>
                  <a:gd name="T58" fmla="*/ 922 w 3772"/>
                  <a:gd name="T59" fmla="*/ 116 h 2867"/>
                  <a:gd name="T60" fmla="*/ 901 w 3772"/>
                  <a:gd name="T61" fmla="*/ 111 h 2867"/>
                  <a:gd name="T62" fmla="*/ 875 w 3772"/>
                  <a:gd name="T63" fmla="*/ 104 h 2867"/>
                  <a:gd name="T64" fmla="*/ 910 w 3772"/>
                  <a:gd name="T65" fmla="*/ 101 h 2867"/>
                  <a:gd name="T66" fmla="*/ 943 w 3772"/>
                  <a:gd name="T67" fmla="*/ 113 h 2867"/>
                  <a:gd name="T68" fmla="*/ 936 w 3772"/>
                  <a:gd name="T69" fmla="*/ 127 h 2867"/>
                  <a:gd name="T70" fmla="*/ 929 w 3772"/>
                  <a:gd name="T71" fmla="*/ 156 h 2867"/>
                  <a:gd name="T72" fmla="*/ 920 w 3772"/>
                  <a:gd name="T73" fmla="*/ 170 h 2867"/>
                  <a:gd name="T74" fmla="*/ 898 w 3772"/>
                  <a:gd name="T75" fmla="*/ 179 h 2867"/>
                  <a:gd name="T76" fmla="*/ 872 w 3772"/>
                  <a:gd name="T77" fmla="*/ 198 h 2867"/>
                  <a:gd name="T78" fmla="*/ 868 w 3772"/>
                  <a:gd name="T79" fmla="*/ 210 h 2867"/>
                  <a:gd name="T80" fmla="*/ 797 w 3772"/>
                  <a:gd name="T81" fmla="*/ 427 h 2867"/>
                  <a:gd name="T82" fmla="*/ 792 w 3772"/>
                  <a:gd name="T83" fmla="*/ 445 h 2867"/>
                  <a:gd name="T84" fmla="*/ 787 w 3772"/>
                  <a:gd name="T85" fmla="*/ 459 h 2867"/>
                  <a:gd name="T86" fmla="*/ 773 w 3772"/>
                  <a:gd name="T87" fmla="*/ 471 h 2867"/>
                  <a:gd name="T88" fmla="*/ 740 w 3772"/>
                  <a:gd name="T89" fmla="*/ 494 h 2867"/>
                  <a:gd name="T90" fmla="*/ 695 w 3772"/>
                  <a:gd name="T91" fmla="*/ 525 h 2867"/>
                  <a:gd name="T92" fmla="*/ 469 w 3772"/>
                  <a:gd name="T93" fmla="*/ 674 h 2867"/>
                  <a:gd name="T94" fmla="*/ 420 w 3772"/>
                  <a:gd name="T95" fmla="*/ 707 h 2867"/>
                  <a:gd name="T96" fmla="*/ 323 w 3772"/>
                  <a:gd name="T97" fmla="*/ 690 h 2867"/>
                  <a:gd name="T98" fmla="*/ 214 w 3772"/>
                  <a:gd name="T99" fmla="*/ 652 h 2867"/>
                  <a:gd name="T100" fmla="*/ 156 w 3772"/>
                  <a:gd name="T101" fmla="*/ 634 h 2867"/>
                  <a:gd name="T102" fmla="*/ 104 w 3772"/>
                  <a:gd name="T103" fmla="*/ 617 h 2867"/>
                  <a:gd name="T104" fmla="*/ 82 w 3772"/>
                  <a:gd name="T105" fmla="*/ 608 h 2867"/>
                  <a:gd name="T106" fmla="*/ 78 w 3772"/>
                  <a:gd name="T107" fmla="*/ 584 h 2867"/>
                  <a:gd name="T108" fmla="*/ 54 w 3772"/>
                  <a:gd name="T109" fmla="*/ 438 h 2867"/>
                  <a:gd name="T110" fmla="*/ 43 w 3772"/>
                  <a:gd name="T111" fmla="*/ 365 h 2867"/>
                  <a:gd name="T112" fmla="*/ 38 w 3772"/>
                  <a:gd name="T113" fmla="*/ 339 h 2867"/>
                  <a:gd name="T114" fmla="*/ 33 w 3772"/>
                  <a:gd name="T115" fmla="*/ 311 h 2867"/>
                  <a:gd name="T116" fmla="*/ 2 w 3772"/>
                  <a:gd name="T117" fmla="*/ 301 h 2867"/>
                  <a:gd name="T118" fmla="*/ 0 w 3772"/>
                  <a:gd name="T119" fmla="*/ 297 h 2867"/>
                  <a:gd name="T120" fmla="*/ 0 w 3772"/>
                  <a:gd name="T121" fmla="*/ 290 h 2867"/>
                  <a:gd name="T122" fmla="*/ 87 w 3772"/>
                  <a:gd name="T123" fmla="*/ 203 h 2867"/>
                  <a:gd name="T124" fmla="*/ 179 w 3772"/>
                  <a:gd name="T125" fmla="*/ 156 h 286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3772" h="2867">
                    <a:moveTo>
                      <a:pt x="716" y="623"/>
                    </a:moveTo>
                    <a:lnTo>
                      <a:pt x="716" y="614"/>
                    </a:lnTo>
                    <a:lnTo>
                      <a:pt x="1254" y="340"/>
                    </a:lnTo>
                    <a:lnTo>
                      <a:pt x="1791" y="66"/>
                    </a:lnTo>
                    <a:lnTo>
                      <a:pt x="1820" y="48"/>
                    </a:lnTo>
                    <a:lnTo>
                      <a:pt x="1838" y="29"/>
                    </a:lnTo>
                    <a:lnTo>
                      <a:pt x="1867" y="10"/>
                    </a:lnTo>
                    <a:lnTo>
                      <a:pt x="1904" y="0"/>
                    </a:lnTo>
                    <a:lnTo>
                      <a:pt x="2027" y="29"/>
                    </a:lnTo>
                    <a:lnTo>
                      <a:pt x="2018" y="48"/>
                    </a:lnTo>
                    <a:lnTo>
                      <a:pt x="1971" y="39"/>
                    </a:lnTo>
                    <a:lnTo>
                      <a:pt x="1904" y="19"/>
                    </a:lnTo>
                    <a:lnTo>
                      <a:pt x="1904" y="29"/>
                    </a:lnTo>
                    <a:lnTo>
                      <a:pt x="1895" y="39"/>
                    </a:lnTo>
                    <a:lnTo>
                      <a:pt x="1886" y="29"/>
                    </a:lnTo>
                    <a:lnTo>
                      <a:pt x="1801" y="76"/>
                    </a:lnTo>
                    <a:lnTo>
                      <a:pt x="1754" y="104"/>
                    </a:lnTo>
                    <a:lnTo>
                      <a:pt x="1707" y="123"/>
                    </a:lnTo>
                    <a:lnTo>
                      <a:pt x="1707" y="133"/>
                    </a:lnTo>
                    <a:lnTo>
                      <a:pt x="1697" y="123"/>
                    </a:lnTo>
                    <a:lnTo>
                      <a:pt x="1292" y="340"/>
                    </a:lnTo>
                    <a:lnTo>
                      <a:pt x="877" y="547"/>
                    </a:lnTo>
                    <a:lnTo>
                      <a:pt x="170" y="935"/>
                    </a:lnTo>
                    <a:lnTo>
                      <a:pt x="131" y="953"/>
                    </a:lnTo>
                    <a:lnTo>
                      <a:pt x="103" y="972"/>
                    </a:lnTo>
                    <a:lnTo>
                      <a:pt x="37" y="1019"/>
                    </a:lnTo>
                    <a:lnTo>
                      <a:pt x="75" y="1038"/>
                    </a:lnTo>
                    <a:lnTo>
                      <a:pt x="122" y="1047"/>
                    </a:lnTo>
                    <a:lnTo>
                      <a:pt x="217" y="1066"/>
                    </a:lnTo>
                    <a:lnTo>
                      <a:pt x="311" y="1094"/>
                    </a:lnTo>
                    <a:lnTo>
                      <a:pt x="395" y="1123"/>
                    </a:lnTo>
                    <a:lnTo>
                      <a:pt x="405" y="1132"/>
                    </a:lnTo>
                    <a:lnTo>
                      <a:pt x="415" y="1132"/>
                    </a:lnTo>
                    <a:lnTo>
                      <a:pt x="433" y="1132"/>
                    </a:lnTo>
                    <a:lnTo>
                      <a:pt x="442" y="1142"/>
                    </a:lnTo>
                    <a:lnTo>
                      <a:pt x="867" y="1301"/>
                    </a:lnTo>
                    <a:lnTo>
                      <a:pt x="1075" y="1377"/>
                    </a:lnTo>
                    <a:lnTo>
                      <a:pt x="1301" y="1434"/>
                    </a:lnTo>
                    <a:lnTo>
                      <a:pt x="1339" y="1453"/>
                    </a:lnTo>
                    <a:lnTo>
                      <a:pt x="1376" y="1462"/>
                    </a:lnTo>
                    <a:lnTo>
                      <a:pt x="1423" y="1471"/>
                    </a:lnTo>
                    <a:lnTo>
                      <a:pt x="1471" y="1481"/>
                    </a:lnTo>
                    <a:lnTo>
                      <a:pt x="1622" y="1538"/>
                    </a:lnTo>
                    <a:lnTo>
                      <a:pt x="1707" y="1557"/>
                    </a:lnTo>
                    <a:lnTo>
                      <a:pt x="1783" y="1565"/>
                    </a:lnTo>
                    <a:lnTo>
                      <a:pt x="1886" y="1518"/>
                    </a:lnTo>
                    <a:lnTo>
                      <a:pt x="1990" y="1471"/>
                    </a:lnTo>
                    <a:lnTo>
                      <a:pt x="2178" y="1358"/>
                    </a:lnTo>
                    <a:lnTo>
                      <a:pt x="2178" y="1349"/>
                    </a:lnTo>
                    <a:lnTo>
                      <a:pt x="2225" y="1330"/>
                    </a:lnTo>
                    <a:lnTo>
                      <a:pt x="2801" y="982"/>
                    </a:lnTo>
                    <a:lnTo>
                      <a:pt x="2838" y="972"/>
                    </a:lnTo>
                    <a:lnTo>
                      <a:pt x="2877" y="943"/>
                    </a:lnTo>
                    <a:lnTo>
                      <a:pt x="2951" y="896"/>
                    </a:lnTo>
                    <a:lnTo>
                      <a:pt x="3292" y="708"/>
                    </a:lnTo>
                    <a:lnTo>
                      <a:pt x="3461" y="614"/>
                    </a:lnTo>
                    <a:lnTo>
                      <a:pt x="3621" y="510"/>
                    </a:lnTo>
                    <a:lnTo>
                      <a:pt x="3650" y="500"/>
                    </a:lnTo>
                    <a:lnTo>
                      <a:pt x="3668" y="481"/>
                    </a:lnTo>
                    <a:lnTo>
                      <a:pt x="3687" y="463"/>
                    </a:lnTo>
                    <a:lnTo>
                      <a:pt x="3715" y="453"/>
                    </a:lnTo>
                    <a:lnTo>
                      <a:pt x="3603" y="444"/>
                    </a:lnTo>
                    <a:lnTo>
                      <a:pt x="3556" y="434"/>
                    </a:lnTo>
                    <a:lnTo>
                      <a:pt x="3499" y="416"/>
                    </a:lnTo>
                    <a:lnTo>
                      <a:pt x="3508" y="377"/>
                    </a:lnTo>
                    <a:lnTo>
                      <a:pt x="3640" y="406"/>
                    </a:lnTo>
                    <a:lnTo>
                      <a:pt x="3772" y="434"/>
                    </a:lnTo>
                    <a:lnTo>
                      <a:pt x="3772" y="453"/>
                    </a:lnTo>
                    <a:lnTo>
                      <a:pt x="3763" y="472"/>
                    </a:lnTo>
                    <a:lnTo>
                      <a:pt x="3744" y="510"/>
                    </a:lnTo>
                    <a:lnTo>
                      <a:pt x="3734" y="567"/>
                    </a:lnTo>
                    <a:lnTo>
                      <a:pt x="3715" y="623"/>
                    </a:lnTo>
                    <a:lnTo>
                      <a:pt x="3697" y="661"/>
                    </a:lnTo>
                    <a:lnTo>
                      <a:pt x="3678" y="679"/>
                    </a:lnTo>
                    <a:lnTo>
                      <a:pt x="3650" y="689"/>
                    </a:lnTo>
                    <a:lnTo>
                      <a:pt x="3593" y="718"/>
                    </a:lnTo>
                    <a:lnTo>
                      <a:pt x="3536" y="755"/>
                    </a:lnTo>
                    <a:lnTo>
                      <a:pt x="3489" y="792"/>
                    </a:lnTo>
                    <a:lnTo>
                      <a:pt x="3480" y="812"/>
                    </a:lnTo>
                    <a:lnTo>
                      <a:pt x="3470" y="839"/>
                    </a:lnTo>
                    <a:lnTo>
                      <a:pt x="3329" y="1274"/>
                    </a:lnTo>
                    <a:lnTo>
                      <a:pt x="3188" y="1708"/>
                    </a:lnTo>
                    <a:lnTo>
                      <a:pt x="3178" y="1745"/>
                    </a:lnTo>
                    <a:lnTo>
                      <a:pt x="3169" y="1783"/>
                    </a:lnTo>
                    <a:lnTo>
                      <a:pt x="3159" y="1820"/>
                    </a:lnTo>
                    <a:lnTo>
                      <a:pt x="3149" y="1839"/>
                    </a:lnTo>
                    <a:lnTo>
                      <a:pt x="3140" y="1849"/>
                    </a:lnTo>
                    <a:lnTo>
                      <a:pt x="3093" y="1886"/>
                    </a:lnTo>
                    <a:lnTo>
                      <a:pt x="3055" y="1924"/>
                    </a:lnTo>
                    <a:lnTo>
                      <a:pt x="2961" y="1980"/>
                    </a:lnTo>
                    <a:lnTo>
                      <a:pt x="2867" y="2037"/>
                    </a:lnTo>
                    <a:lnTo>
                      <a:pt x="2781" y="2103"/>
                    </a:lnTo>
                    <a:lnTo>
                      <a:pt x="2329" y="2405"/>
                    </a:lnTo>
                    <a:lnTo>
                      <a:pt x="1877" y="2698"/>
                    </a:lnTo>
                    <a:lnTo>
                      <a:pt x="1744" y="2782"/>
                    </a:lnTo>
                    <a:lnTo>
                      <a:pt x="1679" y="2829"/>
                    </a:lnTo>
                    <a:lnTo>
                      <a:pt x="1603" y="2867"/>
                    </a:lnTo>
                    <a:lnTo>
                      <a:pt x="1292" y="2763"/>
                    </a:lnTo>
                    <a:lnTo>
                      <a:pt x="971" y="2651"/>
                    </a:lnTo>
                    <a:lnTo>
                      <a:pt x="857" y="2612"/>
                    </a:lnTo>
                    <a:lnTo>
                      <a:pt x="736" y="2575"/>
                    </a:lnTo>
                    <a:lnTo>
                      <a:pt x="622" y="2537"/>
                    </a:lnTo>
                    <a:lnTo>
                      <a:pt x="509" y="2490"/>
                    </a:lnTo>
                    <a:lnTo>
                      <a:pt x="415" y="2471"/>
                    </a:lnTo>
                    <a:lnTo>
                      <a:pt x="368" y="2452"/>
                    </a:lnTo>
                    <a:lnTo>
                      <a:pt x="329" y="2434"/>
                    </a:lnTo>
                    <a:lnTo>
                      <a:pt x="321" y="2387"/>
                    </a:lnTo>
                    <a:lnTo>
                      <a:pt x="311" y="2340"/>
                    </a:lnTo>
                    <a:lnTo>
                      <a:pt x="264" y="2047"/>
                    </a:lnTo>
                    <a:lnTo>
                      <a:pt x="217" y="1755"/>
                    </a:lnTo>
                    <a:lnTo>
                      <a:pt x="188" y="1604"/>
                    </a:lnTo>
                    <a:lnTo>
                      <a:pt x="170" y="1462"/>
                    </a:lnTo>
                    <a:lnTo>
                      <a:pt x="160" y="1415"/>
                    </a:lnTo>
                    <a:lnTo>
                      <a:pt x="151" y="1358"/>
                    </a:lnTo>
                    <a:lnTo>
                      <a:pt x="151" y="1301"/>
                    </a:lnTo>
                    <a:lnTo>
                      <a:pt x="131" y="1246"/>
                    </a:lnTo>
                    <a:lnTo>
                      <a:pt x="75" y="1226"/>
                    </a:lnTo>
                    <a:lnTo>
                      <a:pt x="9" y="1207"/>
                    </a:lnTo>
                    <a:lnTo>
                      <a:pt x="0" y="1198"/>
                    </a:lnTo>
                    <a:lnTo>
                      <a:pt x="0" y="1189"/>
                    </a:lnTo>
                    <a:lnTo>
                      <a:pt x="0" y="1179"/>
                    </a:lnTo>
                    <a:lnTo>
                      <a:pt x="0" y="1160"/>
                    </a:lnTo>
                    <a:lnTo>
                      <a:pt x="0" y="1009"/>
                    </a:lnTo>
                    <a:lnTo>
                      <a:pt x="348" y="812"/>
                    </a:lnTo>
                    <a:lnTo>
                      <a:pt x="528" y="718"/>
                    </a:lnTo>
                    <a:lnTo>
                      <a:pt x="716" y="6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6">
                <a:extLst>
                  <a:ext uri="{FF2B5EF4-FFF2-40B4-BE49-F238E27FC236}">
                    <a16:creationId xmlns:a16="http://schemas.microsoft.com/office/drawing/2014/main" id="{1C4F85EA-4EDC-46C2-8AE3-34EA0BB1DE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7" y="879"/>
                <a:ext cx="434" cy="175"/>
              </a:xfrm>
              <a:custGeom>
                <a:avLst/>
                <a:gdLst>
                  <a:gd name="T0" fmla="*/ 5 w 1736"/>
                  <a:gd name="T1" fmla="*/ 0 h 698"/>
                  <a:gd name="T2" fmla="*/ 31 w 1736"/>
                  <a:gd name="T3" fmla="*/ 7 h 698"/>
                  <a:gd name="T4" fmla="*/ 59 w 1736"/>
                  <a:gd name="T5" fmla="*/ 14 h 698"/>
                  <a:gd name="T6" fmla="*/ 85 w 1736"/>
                  <a:gd name="T7" fmla="*/ 21 h 698"/>
                  <a:gd name="T8" fmla="*/ 111 w 1736"/>
                  <a:gd name="T9" fmla="*/ 33 h 698"/>
                  <a:gd name="T10" fmla="*/ 144 w 1736"/>
                  <a:gd name="T11" fmla="*/ 43 h 698"/>
                  <a:gd name="T12" fmla="*/ 175 w 1736"/>
                  <a:gd name="T13" fmla="*/ 57 h 698"/>
                  <a:gd name="T14" fmla="*/ 205 w 1736"/>
                  <a:gd name="T15" fmla="*/ 69 h 698"/>
                  <a:gd name="T16" fmla="*/ 238 w 1736"/>
                  <a:gd name="T17" fmla="*/ 78 h 698"/>
                  <a:gd name="T18" fmla="*/ 314 w 1736"/>
                  <a:gd name="T19" fmla="*/ 102 h 698"/>
                  <a:gd name="T20" fmla="*/ 392 w 1736"/>
                  <a:gd name="T21" fmla="*/ 125 h 698"/>
                  <a:gd name="T22" fmla="*/ 401 w 1736"/>
                  <a:gd name="T23" fmla="*/ 128 h 698"/>
                  <a:gd name="T24" fmla="*/ 413 w 1736"/>
                  <a:gd name="T25" fmla="*/ 130 h 698"/>
                  <a:gd name="T26" fmla="*/ 434 w 1736"/>
                  <a:gd name="T27" fmla="*/ 137 h 698"/>
                  <a:gd name="T28" fmla="*/ 434 w 1736"/>
                  <a:gd name="T29" fmla="*/ 140 h 698"/>
                  <a:gd name="T30" fmla="*/ 434 w 1736"/>
                  <a:gd name="T31" fmla="*/ 158 h 698"/>
                  <a:gd name="T32" fmla="*/ 432 w 1736"/>
                  <a:gd name="T33" fmla="*/ 175 h 698"/>
                  <a:gd name="T34" fmla="*/ 385 w 1736"/>
                  <a:gd name="T35" fmla="*/ 161 h 698"/>
                  <a:gd name="T36" fmla="*/ 338 w 1736"/>
                  <a:gd name="T37" fmla="*/ 144 h 698"/>
                  <a:gd name="T38" fmla="*/ 234 w 1736"/>
                  <a:gd name="T39" fmla="*/ 109 h 698"/>
                  <a:gd name="T40" fmla="*/ 130 w 1736"/>
                  <a:gd name="T41" fmla="*/ 78 h 698"/>
                  <a:gd name="T42" fmla="*/ 116 w 1736"/>
                  <a:gd name="T43" fmla="*/ 71 h 698"/>
                  <a:gd name="T44" fmla="*/ 104 w 1736"/>
                  <a:gd name="T45" fmla="*/ 66 h 698"/>
                  <a:gd name="T46" fmla="*/ 73 w 1736"/>
                  <a:gd name="T47" fmla="*/ 59 h 698"/>
                  <a:gd name="T48" fmla="*/ 45 w 1736"/>
                  <a:gd name="T49" fmla="*/ 50 h 698"/>
                  <a:gd name="T50" fmla="*/ 31 w 1736"/>
                  <a:gd name="T51" fmla="*/ 45 h 698"/>
                  <a:gd name="T52" fmla="*/ 17 w 1736"/>
                  <a:gd name="T53" fmla="*/ 40 h 698"/>
                  <a:gd name="T54" fmla="*/ 3 w 1736"/>
                  <a:gd name="T55" fmla="*/ 36 h 698"/>
                  <a:gd name="T56" fmla="*/ 0 w 1736"/>
                  <a:gd name="T57" fmla="*/ 26 h 698"/>
                  <a:gd name="T58" fmla="*/ 3 w 1736"/>
                  <a:gd name="T59" fmla="*/ 17 h 698"/>
                  <a:gd name="T60" fmla="*/ 5 w 1736"/>
                  <a:gd name="T61" fmla="*/ 0 h 698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736" h="698">
                    <a:moveTo>
                      <a:pt x="19" y="0"/>
                    </a:moveTo>
                    <a:lnTo>
                      <a:pt x="123" y="29"/>
                    </a:lnTo>
                    <a:lnTo>
                      <a:pt x="236" y="57"/>
                    </a:lnTo>
                    <a:lnTo>
                      <a:pt x="340" y="85"/>
                    </a:lnTo>
                    <a:lnTo>
                      <a:pt x="444" y="132"/>
                    </a:lnTo>
                    <a:lnTo>
                      <a:pt x="575" y="170"/>
                    </a:lnTo>
                    <a:lnTo>
                      <a:pt x="698" y="227"/>
                    </a:lnTo>
                    <a:lnTo>
                      <a:pt x="821" y="274"/>
                    </a:lnTo>
                    <a:lnTo>
                      <a:pt x="953" y="311"/>
                    </a:lnTo>
                    <a:lnTo>
                      <a:pt x="1254" y="406"/>
                    </a:lnTo>
                    <a:lnTo>
                      <a:pt x="1566" y="500"/>
                    </a:lnTo>
                    <a:lnTo>
                      <a:pt x="1604" y="510"/>
                    </a:lnTo>
                    <a:lnTo>
                      <a:pt x="1651" y="518"/>
                    </a:lnTo>
                    <a:lnTo>
                      <a:pt x="1736" y="547"/>
                    </a:lnTo>
                    <a:lnTo>
                      <a:pt x="1736" y="557"/>
                    </a:lnTo>
                    <a:lnTo>
                      <a:pt x="1736" y="632"/>
                    </a:lnTo>
                    <a:lnTo>
                      <a:pt x="1726" y="698"/>
                    </a:lnTo>
                    <a:lnTo>
                      <a:pt x="1538" y="641"/>
                    </a:lnTo>
                    <a:lnTo>
                      <a:pt x="1350" y="575"/>
                    </a:lnTo>
                    <a:lnTo>
                      <a:pt x="934" y="434"/>
                    </a:lnTo>
                    <a:lnTo>
                      <a:pt x="519" y="311"/>
                    </a:lnTo>
                    <a:lnTo>
                      <a:pt x="463" y="283"/>
                    </a:lnTo>
                    <a:lnTo>
                      <a:pt x="415" y="264"/>
                    </a:lnTo>
                    <a:lnTo>
                      <a:pt x="293" y="236"/>
                    </a:lnTo>
                    <a:lnTo>
                      <a:pt x="180" y="199"/>
                    </a:lnTo>
                    <a:lnTo>
                      <a:pt x="123" y="179"/>
                    </a:lnTo>
                    <a:lnTo>
                      <a:pt x="66" y="160"/>
                    </a:lnTo>
                    <a:lnTo>
                      <a:pt x="10" y="142"/>
                    </a:lnTo>
                    <a:lnTo>
                      <a:pt x="0" y="104"/>
                    </a:lnTo>
                    <a:lnTo>
                      <a:pt x="10" y="66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CA71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7">
                <a:extLst>
                  <a:ext uri="{FF2B5EF4-FFF2-40B4-BE49-F238E27FC236}">
                    <a16:creationId xmlns:a16="http://schemas.microsoft.com/office/drawing/2014/main" id="{6234A87D-808B-4E97-8A8F-04F54F8748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2" y="933"/>
                <a:ext cx="370" cy="394"/>
              </a:xfrm>
              <a:custGeom>
                <a:avLst/>
                <a:gdLst>
                  <a:gd name="T0" fmla="*/ 191 w 1480"/>
                  <a:gd name="T1" fmla="*/ 59 h 1575"/>
                  <a:gd name="T2" fmla="*/ 212 w 1480"/>
                  <a:gd name="T3" fmla="*/ 69 h 1575"/>
                  <a:gd name="T4" fmla="*/ 236 w 1480"/>
                  <a:gd name="T5" fmla="*/ 73 h 1575"/>
                  <a:gd name="T6" fmla="*/ 260 w 1480"/>
                  <a:gd name="T7" fmla="*/ 80 h 1575"/>
                  <a:gd name="T8" fmla="*/ 271 w 1480"/>
                  <a:gd name="T9" fmla="*/ 85 h 1575"/>
                  <a:gd name="T10" fmla="*/ 281 w 1480"/>
                  <a:gd name="T11" fmla="*/ 92 h 1575"/>
                  <a:gd name="T12" fmla="*/ 304 w 1480"/>
                  <a:gd name="T13" fmla="*/ 99 h 1575"/>
                  <a:gd name="T14" fmla="*/ 326 w 1480"/>
                  <a:gd name="T15" fmla="*/ 106 h 1575"/>
                  <a:gd name="T16" fmla="*/ 370 w 1480"/>
                  <a:gd name="T17" fmla="*/ 120 h 1575"/>
                  <a:gd name="T18" fmla="*/ 368 w 1480"/>
                  <a:gd name="T19" fmla="*/ 123 h 1575"/>
                  <a:gd name="T20" fmla="*/ 370 w 1480"/>
                  <a:gd name="T21" fmla="*/ 127 h 1575"/>
                  <a:gd name="T22" fmla="*/ 368 w 1480"/>
                  <a:gd name="T23" fmla="*/ 132 h 1575"/>
                  <a:gd name="T24" fmla="*/ 368 w 1480"/>
                  <a:gd name="T25" fmla="*/ 139 h 1575"/>
                  <a:gd name="T26" fmla="*/ 368 w 1480"/>
                  <a:gd name="T27" fmla="*/ 144 h 1575"/>
                  <a:gd name="T28" fmla="*/ 366 w 1480"/>
                  <a:gd name="T29" fmla="*/ 205 h 1575"/>
                  <a:gd name="T30" fmla="*/ 363 w 1480"/>
                  <a:gd name="T31" fmla="*/ 264 h 1575"/>
                  <a:gd name="T32" fmla="*/ 363 w 1480"/>
                  <a:gd name="T33" fmla="*/ 382 h 1575"/>
                  <a:gd name="T34" fmla="*/ 361 w 1480"/>
                  <a:gd name="T35" fmla="*/ 394 h 1575"/>
                  <a:gd name="T36" fmla="*/ 330 w 1480"/>
                  <a:gd name="T37" fmla="*/ 387 h 1575"/>
                  <a:gd name="T38" fmla="*/ 302 w 1480"/>
                  <a:gd name="T39" fmla="*/ 377 h 1575"/>
                  <a:gd name="T40" fmla="*/ 248 w 1480"/>
                  <a:gd name="T41" fmla="*/ 359 h 1575"/>
                  <a:gd name="T42" fmla="*/ 191 w 1480"/>
                  <a:gd name="T43" fmla="*/ 337 h 1575"/>
                  <a:gd name="T44" fmla="*/ 163 w 1480"/>
                  <a:gd name="T45" fmla="*/ 328 h 1575"/>
                  <a:gd name="T46" fmla="*/ 134 w 1480"/>
                  <a:gd name="T47" fmla="*/ 321 h 1575"/>
                  <a:gd name="T48" fmla="*/ 130 w 1480"/>
                  <a:gd name="T49" fmla="*/ 316 h 1575"/>
                  <a:gd name="T50" fmla="*/ 125 w 1480"/>
                  <a:gd name="T51" fmla="*/ 314 h 1575"/>
                  <a:gd name="T52" fmla="*/ 113 w 1480"/>
                  <a:gd name="T53" fmla="*/ 311 h 1575"/>
                  <a:gd name="T54" fmla="*/ 101 w 1480"/>
                  <a:gd name="T55" fmla="*/ 309 h 1575"/>
                  <a:gd name="T56" fmla="*/ 97 w 1480"/>
                  <a:gd name="T57" fmla="*/ 307 h 1575"/>
                  <a:gd name="T58" fmla="*/ 94 w 1480"/>
                  <a:gd name="T59" fmla="*/ 304 h 1575"/>
                  <a:gd name="T60" fmla="*/ 78 w 1480"/>
                  <a:gd name="T61" fmla="*/ 299 h 1575"/>
                  <a:gd name="T62" fmla="*/ 64 w 1480"/>
                  <a:gd name="T63" fmla="*/ 295 h 1575"/>
                  <a:gd name="T64" fmla="*/ 57 w 1480"/>
                  <a:gd name="T65" fmla="*/ 293 h 1575"/>
                  <a:gd name="T66" fmla="*/ 52 w 1480"/>
                  <a:gd name="T67" fmla="*/ 290 h 1575"/>
                  <a:gd name="T68" fmla="*/ 47 w 1480"/>
                  <a:gd name="T69" fmla="*/ 283 h 1575"/>
                  <a:gd name="T70" fmla="*/ 45 w 1480"/>
                  <a:gd name="T71" fmla="*/ 276 h 1575"/>
                  <a:gd name="T72" fmla="*/ 31 w 1480"/>
                  <a:gd name="T73" fmla="*/ 184 h 1575"/>
                  <a:gd name="T74" fmla="*/ 14 w 1480"/>
                  <a:gd name="T75" fmla="*/ 92 h 1575"/>
                  <a:gd name="T76" fmla="*/ 12 w 1480"/>
                  <a:gd name="T77" fmla="*/ 73 h 1575"/>
                  <a:gd name="T78" fmla="*/ 7 w 1480"/>
                  <a:gd name="T79" fmla="*/ 52 h 1575"/>
                  <a:gd name="T80" fmla="*/ 7 w 1480"/>
                  <a:gd name="T81" fmla="*/ 40 h 1575"/>
                  <a:gd name="T82" fmla="*/ 5 w 1480"/>
                  <a:gd name="T83" fmla="*/ 26 h 1575"/>
                  <a:gd name="T84" fmla="*/ 0 w 1480"/>
                  <a:gd name="T85" fmla="*/ 0 h 1575"/>
                  <a:gd name="T86" fmla="*/ 47 w 1480"/>
                  <a:gd name="T87" fmla="*/ 14 h 1575"/>
                  <a:gd name="T88" fmla="*/ 94 w 1480"/>
                  <a:gd name="T89" fmla="*/ 28 h 1575"/>
                  <a:gd name="T90" fmla="*/ 142 w 1480"/>
                  <a:gd name="T91" fmla="*/ 45 h 1575"/>
                  <a:gd name="T92" fmla="*/ 191 w 1480"/>
                  <a:gd name="T93" fmla="*/ 59 h 157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480" h="1575">
                    <a:moveTo>
                      <a:pt x="764" y="236"/>
                    </a:moveTo>
                    <a:lnTo>
                      <a:pt x="848" y="274"/>
                    </a:lnTo>
                    <a:lnTo>
                      <a:pt x="943" y="293"/>
                    </a:lnTo>
                    <a:lnTo>
                      <a:pt x="1038" y="321"/>
                    </a:lnTo>
                    <a:lnTo>
                      <a:pt x="1085" y="340"/>
                    </a:lnTo>
                    <a:lnTo>
                      <a:pt x="1122" y="368"/>
                    </a:lnTo>
                    <a:lnTo>
                      <a:pt x="1216" y="397"/>
                    </a:lnTo>
                    <a:lnTo>
                      <a:pt x="1302" y="424"/>
                    </a:lnTo>
                    <a:lnTo>
                      <a:pt x="1480" y="481"/>
                    </a:lnTo>
                    <a:lnTo>
                      <a:pt x="1471" y="491"/>
                    </a:lnTo>
                    <a:lnTo>
                      <a:pt x="1480" y="509"/>
                    </a:lnTo>
                    <a:lnTo>
                      <a:pt x="1471" y="528"/>
                    </a:lnTo>
                    <a:lnTo>
                      <a:pt x="1471" y="556"/>
                    </a:lnTo>
                    <a:lnTo>
                      <a:pt x="1471" y="575"/>
                    </a:lnTo>
                    <a:lnTo>
                      <a:pt x="1462" y="820"/>
                    </a:lnTo>
                    <a:lnTo>
                      <a:pt x="1452" y="1056"/>
                    </a:lnTo>
                    <a:lnTo>
                      <a:pt x="1452" y="1528"/>
                    </a:lnTo>
                    <a:lnTo>
                      <a:pt x="1443" y="1575"/>
                    </a:lnTo>
                    <a:lnTo>
                      <a:pt x="1320" y="1546"/>
                    </a:lnTo>
                    <a:lnTo>
                      <a:pt x="1208" y="1509"/>
                    </a:lnTo>
                    <a:lnTo>
                      <a:pt x="990" y="1434"/>
                    </a:lnTo>
                    <a:lnTo>
                      <a:pt x="764" y="1348"/>
                    </a:lnTo>
                    <a:lnTo>
                      <a:pt x="650" y="1311"/>
                    </a:lnTo>
                    <a:lnTo>
                      <a:pt x="537" y="1283"/>
                    </a:lnTo>
                    <a:lnTo>
                      <a:pt x="519" y="1264"/>
                    </a:lnTo>
                    <a:lnTo>
                      <a:pt x="500" y="1254"/>
                    </a:lnTo>
                    <a:lnTo>
                      <a:pt x="453" y="1245"/>
                    </a:lnTo>
                    <a:lnTo>
                      <a:pt x="405" y="1235"/>
                    </a:lnTo>
                    <a:lnTo>
                      <a:pt x="386" y="1226"/>
                    </a:lnTo>
                    <a:lnTo>
                      <a:pt x="377" y="1217"/>
                    </a:lnTo>
                    <a:lnTo>
                      <a:pt x="311" y="1197"/>
                    </a:lnTo>
                    <a:lnTo>
                      <a:pt x="255" y="1179"/>
                    </a:lnTo>
                    <a:lnTo>
                      <a:pt x="226" y="1170"/>
                    </a:lnTo>
                    <a:lnTo>
                      <a:pt x="208" y="1160"/>
                    </a:lnTo>
                    <a:lnTo>
                      <a:pt x="188" y="1131"/>
                    </a:lnTo>
                    <a:lnTo>
                      <a:pt x="179" y="1103"/>
                    </a:lnTo>
                    <a:lnTo>
                      <a:pt x="122" y="736"/>
                    </a:lnTo>
                    <a:lnTo>
                      <a:pt x="57" y="368"/>
                    </a:lnTo>
                    <a:lnTo>
                      <a:pt x="47" y="293"/>
                    </a:lnTo>
                    <a:lnTo>
                      <a:pt x="28" y="207"/>
                    </a:lnTo>
                    <a:lnTo>
                      <a:pt x="28" y="160"/>
                    </a:lnTo>
                    <a:lnTo>
                      <a:pt x="18" y="104"/>
                    </a:lnTo>
                    <a:lnTo>
                      <a:pt x="0" y="0"/>
                    </a:lnTo>
                    <a:lnTo>
                      <a:pt x="188" y="57"/>
                    </a:lnTo>
                    <a:lnTo>
                      <a:pt x="377" y="113"/>
                    </a:lnTo>
                    <a:lnTo>
                      <a:pt x="566" y="180"/>
                    </a:lnTo>
                    <a:lnTo>
                      <a:pt x="764" y="236"/>
                    </a:lnTo>
                    <a:close/>
                  </a:path>
                </a:pathLst>
              </a:custGeom>
              <a:solidFill>
                <a:srgbClr val="CA71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8">
                <a:extLst>
                  <a:ext uri="{FF2B5EF4-FFF2-40B4-BE49-F238E27FC236}">
                    <a16:creationId xmlns:a16="http://schemas.microsoft.com/office/drawing/2014/main" id="{FCEBE438-2D73-493C-9F2C-326169EAC7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1" y="462"/>
                <a:ext cx="769" cy="505"/>
              </a:xfrm>
              <a:custGeom>
                <a:avLst/>
                <a:gdLst>
                  <a:gd name="T0" fmla="*/ 43 w 3075"/>
                  <a:gd name="T1" fmla="*/ 356 h 2018"/>
                  <a:gd name="T2" fmla="*/ 113 w 3075"/>
                  <a:gd name="T3" fmla="*/ 319 h 2018"/>
                  <a:gd name="T4" fmla="*/ 193 w 3075"/>
                  <a:gd name="T5" fmla="*/ 276 h 2018"/>
                  <a:gd name="T6" fmla="*/ 281 w 3075"/>
                  <a:gd name="T7" fmla="*/ 234 h 2018"/>
                  <a:gd name="T8" fmla="*/ 337 w 3075"/>
                  <a:gd name="T9" fmla="*/ 208 h 2018"/>
                  <a:gd name="T10" fmla="*/ 359 w 3075"/>
                  <a:gd name="T11" fmla="*/ 215 h 2018"/>
                  <a:gd name="T12" fmla="*/ 375 w 3075"/>
                  <a:gd name="T13" fmla="*/ 179 h 2018"/>
                  <a:gd name="T14" fmla="*/ 380 w 3075"/>
                  <a:gd name="T15" fmla="*/ 104 h 2018"/>
                  <a:gd name="T16" fmla="*/ 387 w 3075"/>
                  <a:gd name="T17" fmla="*/ 66 h 2018"/>
                  <a:gd name="T18" fmla="*/ 427 w 3075"/>
                  <a:gd name="T19" fmla="*/ 47 h 2018"/>
                  <a:gd name="T20" fmla="*/ 552 w 3075"/>
                  <a:gd name="T21" fmla="*/ 5 h 2018"/>
                  <a:gd name="T22" fmla="*/ 566 w 3075"/>
                  <a:gd name="T23" fmla="*/ 0 h 2018"/>
                  <a:gd name="T24" fmla="*/ 601 w 3075"/>
                  <a:gd name="T25" fmla="*/ 7 h 2018"/>
                  <a:gd name="T26" fmla="*/ 623 w 3075"/>
                  <a:gd name="T27" fmla="*/ 14 h 2018"/>
                  <a:gd name="T28" fmla="*/ 625 w 3075"/>
                  <a:gd name="T29" fmla="*/ 26 h 2018"/>
                  <a:gd name="T30" fmla="*/ 623 w 3075"/>
                  <a:gd name="T31" fmla="*/ 31 h 2018"/>
                  <a:gd name="T32" fmla="*/ 658 w 3075"/>
                  <a:gd name="T33" fmla="*/ 47 h 2018"/>
                  <a:gd name="T34" fmla="*/ 766 w 3075"/>
                  <a:gd name="T35" fmla="*/ 97 h 2018"/>
                  <a:gd name="T36" fmla="*/ 769 w 3075"/>
                  <a:gd name="T37" fmla="*/ 111 h 2018"/>
                  <a:gd name="T38" fmla="*/ 762 w 3075"/>
                  <a:gd name="T39" fmla="*/ 142 h 2018"/>
                  <a:gd name="T40" fmla="*/ 743 w 3075"/>
                  <a:gd name="T41" fmla="*/ 212 h 2018"/>
                  <a:gd name="T42" fmla="*/ 724 w 3075"/>
                  <a:gd name="T43" fmla="*/ 267 h 2018"/>
                  <a:gd name="T44" fmla="*/ 696 w 3075"/>
                  <a:gd name="T45" fmla="*/ 281 h 2018"/>
                  <a:gd name="T46" fmla="*/ 667 w 3075"/>
                  <a:gd name="T47" fmla="*/ 300 h 2018"/>
                  <a:gd name="T48" fmla="*/ 672 w 3075"/>
                  <a:gd name="T49" fmla="*/ 305 h 2018"/>
                  <a:gd name="T50" fmla="*/ 616 w 3075"/>
                  <a:gd name="T51" fmla="*/ 340 h 2018"/>
                  <a:gd name="T52" fmla="*/ 564 w 3075"/>
                  <a:gd name="T53" fmla="*/ 366 h 2018"/>
                  <a:gd name="T54" fmla="*/ 554 w 3075"/>
                  <a:gd name="T55" fmla="*/ 373 h 2018"/>
                  <a:gd name="T56" fmla="*/ 542 w 3075"/>
                  <a:gd name="T57" fmla="*/ 371 h 2018"/>
                  <a:gd name="T58" fmla="*/ 519 w 3075"/>
                  <a:gd name="T59" fmla="*/ 366 h 2018"/>
                  <a:gd name="T60" fmla="*/ 465 w 3075"/>
                  <a:gd name="T61" fmla="*/ 352 h 2018"/>
                  <a:gd name="T62" fmla="*/ 446 w 3075"/>
                  <a:gd name="T63" fmla="*/ 345 h 2018"/>
                  <a:gd name="T64" fmla="*/ 441 w 3075"/>
                  <a:gd name="T65" fmla="*/ 352 h 2018"/>
                  <a:gd name="T66" fmla="*/ 434 w 3075"/>
                  <a:gd name="T67" fmla="*/ 359 h 2018"/>
                  <a:gd name="T68" fmla="*/ 420 w 3075"/>
                  <a:gd name="T69" fmla="*/ 377 h 2018"/>
                  <a:gd name="T70" fmla="*/ 441 w 3075"/>
                  <a:gd name="T71" fmla="*/ 382 h 2018"/>
                  <a:gd name="T72" fmla="*/ 453 w 3075"/>
                  <a:gd name="T73" fmla="*/ 387 h 2018"/>
                  <a:gd name="T74" fmla="*/ 455 w 3075"/>
                  <a:gd name="T75" fmla="*/ 399 h 2018"/>
                  <a:gd name="T76" fmla="*/ 472 w 3075"/>
                  <a:gd name="T77" fmla="*/ 390 h 2018"/>
                  <a:gd name="T78" fmla="*/ 490 w 3075"/>
                  <a:gd name="T79" fmla="*/ 377 h 2018"/>
                  <a:gd name="T80" fmla="*/ 479 w 3075"/>
                  <a:gd name="T81" fmla="*/ 387 h 2018"/>
                  <a:gd name="T82" fmla="*/ 467 w 3075"/>
                  <a:gd name="T83" fmla="*/ 396 h 2018"/>
                  <a:gd name="T84" fmla="*/ 425 w 3075"/>
                  <a:gd name="T85" fmla="*/ 422 h 2018"/>
                  <a:gd name="T86" fmla="*/ 385 w 3075"/>
                  <a:gd name="T87" fmla="*/ 453 h 2018"/>
                  <a:gd name="T88" fmla="*/ 359 w 3075"/>
                  <a:gd name="T89" fmla="*/ 472 h 2018"/>
                  <a:gd name="T90" fmla="*/ 248 w 3075"/>
                  <a:gd name="T91" fmla="*/ 481 h 2018"/>
                  <a:gd name="T92" fmla="*/ 83 w 3075"/>
                  <a:gd name="T93" fmla="*/ 420 h 2018"/>
                  <a:gd name="T94" fmla="*/ 40 w 3075"/>
                  <a:gd name="T95" fmla="*/ 403 h 2018"/>
                  <a:gd name="T96" fmla="*/ 0 w 3075"/>
                  <a:gd name="T97" fmla="*/ 380 h 2018"/>
                  <a:gd name="T98" fmla="*/ 9 w 3075"/>
                  <a:gd name="T99" fmla="*/ 377 h 201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075" h="2018">
                    <a:moveTo>
                      <a:pt x="37" y="1508"/>
                    </a:moveTo>
                    <a:lnTo>
                      <a:pt x="170" y="1424"/>
                    </a:lnTo>
                    <a:lnTo>
                      <a:pt x="311" y="1349"/>
                    </a:lnTo>
                    <a:lnTo>
                      <a:pt x="452" y="1273"/>
                    </a:lnTo>
                    <a:lnTo>
                      <a:pt x="604" y="1197"/>
                    </a:lnTo>
                    <a:lnTo>
                      <a:pt x="773" y="1103"/>
                    </a:lnTo>
                    <a:lnTo>
                      <a:pt x="943" y="1019"/>
                    </a:lnTo>
                    <a:lnTo>
                      <a:pt x="1123" y="934"/>
                    </a:lnTo>
                    <a:lnTo>
                      <a:pt x="1301" y="831"/>
                    </a:lnTo>
                    <a:lnTo>
                      <a:pt x="1348" y="831"/>
                    </a:lnTo>
                    <a:lnTo>
                      <a:pt x="1386" y="849"/>
                    </a:lnTo>
                    <a:lnTo>
                      <a:pt x="1434" y="858"/>
                    </a:lnTo>
                    <a:lnTo>
                      <a:pt x="1481" y="868"/>
                    </a:lnTo>
                    <a:lnTo>
                      <a:pt x="1499" y="717"/>
                    </a:lnTo>
                    <a:lnTo>
                      <a:pt x="1499" y="566"/>
                    </a:lnTo>
                    <a:lnTo>
                      <a:pt x="1519" y="415"/>
                    </a:lnTo>
                    <a:lnTo>
                      <a:pt x="1528" y="340"/>
                    </a:lnTo>
                    <a:lnTo>
                      <a:pt x="1546" y="264"/>
                    </a:lnTo>
                    <a:lnTo>
                      <a:pt x="1622" y="217"/>
                    </a:lnTo>
                    <a:lnTo>
                      <a:pt x="1707" y="189"/>
                    </a:lnTo>
                    <a:lnTo>
                      <a:pt x="1867" y="123"/>
                    </a:lnTo>
                    <a:lnTo>
                      <a:pt x="2207" y="19"/>
                    </a:lnTo>
                    <a:lnTo>
                      <a:pt x="2235" y="9"/>
                    </a:lnTo>
                    <a:lnTo>
                      <a:pt x="2264" y="0"/>
                    </a:lnTo>
                    <a:lnTo>
                      <a:pt x="2339" y="9"/>
                    </a:lnTo>
                    <a:lnTo>
                      <a:pt x="2405" y="29"/>
                    </a:lnTo>
                    <a:lnTo>
                      <a:pt x="2480" y="48"/>
                    </a:lnTo>
                    <a:lnTo>
                      <a:pt x="2490" y="56"/>
                    </a:lnTo>
                    <a:lnTo>
                      <a:pt x="2499" y="66"/>
                    </a:lnTo>
                    <a:lnTo>
                      <a:pt x="2499" y="103"/>
                    </a:lnTo>
                    <a:lnTo>
                      <a:pt x="2490" y="113"/>
                    </a:lnTo>
                    <a:lnTo>
                      <a:pt x="2490" y="123"/>
                    </a:lnTo>
                    <a:lnTo>
                      <a:pt x="2480" y="132"/>
                    </a:lnTo>
                    <a:lnTo>
                      <a:pt x="2632" y="189"/>
                    </a:lnTo>
                    <a:lnTo>
                      <a:pt x="2773" y="255"/>
                    </a:lnTo>
                    <a:lnTo>
                      <a:pt x="3065" y="387"/>
                    </a:lnTo>
                    <a:lnTo>
                      <a:pt x="3075" y="415"/>
                    </a:lnTo>
                    <a:lnTo>
                      <a:pt x="3075" y="443"/>
                    </a:lnTo>
                    <a:lnTo>
                      <a:pt x="3065" y="510"/>
                    </a:lnTo>
                    <a:lnTo>
                      <a:pt x="3047" y="566"/>
                    </a:lnTo>
                    <a:lnTo>
                      <a:pt x="3037" y="632"/>
                    </a:lnTo>
                    <a:lnTo>
                      <a:pt x="2971" y="849"/>
                    </a:lnTo>
                    <a:lnTo>
                      <a:pt x="2905" y="1066"/>
                    </a:lnTo>
                    <a:lnTo>
                      <a:pt x="2896" y="1066"/>
                    </a:lnTo>
                    <a:lnTo>
                      <a:pt x="2839" y="1094"/>
                    </a:lnTo>
                    <a:lnTo>
                      <a:pt x="2783" y="1122"/>
                    </a:lnTo>
                    <a:lnTo>
                      <a:pt x="2669" y="1179"/>
                    </a:lnTo>
                    <a:lnTo>
                      <a:pt x="2669" y="1197"/>
                    </a:lnTo>
                    <a:lnTo>
                      <a:pt x="2679" y="1207"/>
                    </a:lnTo>
                    <a:lnTo>
                      <a:pt x="2689" y="1217"/>
                    </a:lnTo>
                    <a:lnTo>
                      <a:pt x="2679" y="1236"/>
                    </a:lnTo>
                    <a:lnTo>
                      <a:pt x="2462" y="1358"/>
                    </a:lnTo>
                    <a:lnTo>
                      <a:pt x="2358" y="1414"/>
                    </a:lnTo>
                    <a:lnTo>
                      <a:pt x="2254" y="1461"/>
                    </a:lnTo>
                    <a:lnTo>
                      <a:pt x="2235" y="1481"/>
                    </a:lnTo>
                    <a:lnTo>
                      <a:pt x="2217" y="1490"/>
                    </a:lnTo>
                    <a:lnTo>
                      <a:pt x="2188" y="1490"/>
                    </a:lnTo>
                    <a:lnTo>
                      <a:pt x="2169" y="1481"/>
                    </a:lnTo>
                    <a:lnTo>
                      <a:pt x="2122" y="1471"/>
                    </a:lnTo>
                    <a:lnTo>
                      <a:pt x="2075" y="1461"/>
                    </a:lnTo>
                    <a:lnTo>
                      <a:pt x="1933" y="1414"/>
                    </a:lnTo>
                    <a:lnTo>
                      <a:pt x="1858" y="1405"/>
                    </a:lnTo>
                    <a:lnTo>
                      <a:pt x="1792" y="1396"/>
                    </a:lnTo>
                    <a:lnTo>
                      <a:pt x="1783" y="1377"/>
                    </a:lnTo>
                    <a:lnTo>
                      <a:pt x="1763" y="1387"/>
                    </a:lnTo>
                    <a:lnTo>
                      <a:pt x="1763" y="1405"/>
                    </a:lnTo>
                    <a:lnTo>
                      <a:pt x="1754" y="1424"/>
                    </a:lnTo>
                    <a:lnTo>
                      <a:pt x="1736" y="1434"/>
                    </a:lnTo>
                    <a:lnTo>
                      <a:pt x="1707" y="1471"/>
                    </a:lnTo>
                    <a:lnTo>
                      <a:pt x="1679" y="1508"/>
                    </a:lnTo>
                    <a:lnTo>
                      <a:pt x="1716" y="1518"/>
                    </a:lnTo>
                    <a:lnTo>
                      <a:pt x="1763" y="1528"/>
                    </a:lnTo>
                    <a:lnTo>
                      <a:pt x="1792" y="1537"/>
                    </a:lnTo>
                    <a:lnTo>
                      <a:pt x="1810" y="1547"/>
                    </a:lnTo>
                    <a:lnTo>
                      <a:pt x="1820" y="1565"/>
                    </a:lnTo>
                    <a:lnTo>
                      <a:pt x="1820" y="1594"/>
                    </a:lnTo>
                    <a:lnTo>
                      <a:pt x="1858" y="1575"/>
                    </a:lnTo>
                    <a:lnTo>
                      <a:pt x="1886" y="1557"/>
                    </a:lnTo>
                    <a:lnTo>
                      <a:pt x="1943" y="1508"/>
                    </a:lnTo>
                    <a:lnTo>
                      <a:pt x="1961" y="1508"/>
                    </a:lnTo>
                    <a:lnTo>
                      <a:pt x="1943" y="1528"/>
                    </a:lnTo>
                    <a:lnTo>
                      <a:pt x="1914" y="1547"/>
                    </a:lnTo>
                    <a:lnTo>
                      <a:pt x="1886" y="1565"/>
                    </a:lnTo>
                    <a:lnTo>
                      <a:pt x="1867" y="1584"/>
                    </a:lnTo>
                    <a:lnTo>
                      <a:pt x="1783" y="1641"/>
                    </a:lnTo>
                    <a:lnTo>
                      <a:pt x="1698" y="1688"/>
                    </a:lnTo>
                    <a:lnTo>
                      <a:pt x="1613" y="1745"/>
                    </a:lnTo>
                    <a:lnTo>
                      <a:pt x="1538" y="1811"/>
                    </a:lnTo>
                    <a:lnTo>
                      <a:pt x="1481" y="1848"/>
                    </a:lnTo>
                    <a:lnTo>
                      <a:pt x="1434" y="1886"/>
                    </a:lnTo>
                    <a:lnTo>
                      <a:pt x="1235" y="2018"/>
                    </a:lnTo>
                    <a:lnTo>
                      <a:pt x="990" y="1923"/>
                    </a:lnTo>
                    <a:lnTo>
                      <a:pt x="745" y="1829"/>
                    </a:lnTo>
                    <a:lnTo>
                      <a:pt x="330" y="1678"/>
                    </a:lnTo>
                    <a:lnTo>
                      <a:pt x="236" y="1641"/>
                    </a:lnTo>
                    <a:lnTo>
                      <a:pt x="160" y="1612"/>
                    </a:lnTo>
                    <a:lnTo>
                      <a:pt x="0" y="1528"/>
                    </a:lnTo>
                    <a:lnTo>
                      <a:pt x="0" y="1518"/>
                    </a:lnTo>
                    <a:lnTo>
                      <a:pt x="9" y="1508"/>
                    </a:lnTo>
                    <a:lnTo>
                      <a:pt x="37" y="150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9">
                <a:extLst>
                  <a:ext uri="{FF2B5EF4-FFF2-40B4-BE49-F238E27FC236}">
                    <a16:creationId xmlns:a16="http://schemas.microsoft.com/office/drawing/2014/main" id="{34340297-F96A-4B25-B7FA-AB76B03CF4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1" y="825"/>
                <a:ext cx="30" cy="33"/>
              </a:xfrm>
              <a:custGeom>
                <a:avLst/>
                <a:gdLst>
                  <a:gd name="T0" fmla="*/ 28 w 123"/>
                  <a:gd name="T1" fmla="*/ 0 h 131"/>
                  <a:gd name="T2" fmla="*/ 30 w 123"/>
                  <a:gd name="T3" fmla="*/ 9 h 131"/>
                  <a:gd name="T4" fmla="*/ 30 w 123"/>
                  <a:gd name="T5" fmla="*/ 16 h 131"/>
                  <a:gd name="T6" fmla="*/ 30 w 123"/>
                  <a:gd name="T7" fmla="*/ 26 h 131"/>
                  <a:gd name="T8" fmla="*/ 30 w 123"/>
                  <a:gd name="T9" fmla="*/ 33 h 131"/>
                  <a:gd name="T10" fmla="*/ 14 w 123"/>
                  <a:gd name="T11" fmla="*/ 28 h 131"/>
                  <a:gd name="T12" fmla="*/ 0 w 123"/>
                  <a:gd name="T13" fmla="*/ 19 h 131"/>
                  <a:gd name="T14" fmla="*/ 14 w 123"/>
                  <a:gd name="T15" fmla="*/ 9 h 131"/>
                  <a:gd name="T16" fmla="*/ 28 w 123"/>
                  <a:gd name="T17" fmla="*/ 0 h 1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3" h="131">
                    <a:moveTo>
                      <a:pt x="114" y="0"/>
                    </a:moveTo>
                    <a:lnTo>
                      <a:pt x="123" y="37"/>
                    </a:lnTo>
                    <a:lnTo>
                      <a:pt x="123" y="65"/>
                    </a:lnTo>
                    <a:lnTo>
                      <a:pt x="123" y="104"/>
                    </a:lnTo>
                    <a:lnTo>
                      <a:pt x="123" y="131"/>
                    </a:lnTo>
                    <a:lnTo>
                      <a:pt x="57" y="112"/>
                    </a:lnTo>
                    <a:lnTo>
                      <a:pt x="0" y="75"/>
                    </a:lnTo>
                    <a:lnTo>
                      <a:pt x="57" y="37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A7BD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10">
                <a:extLst>
                  <a:ext uri="{FF2B5EF4-FFF2-40B4-BE49-F238E27FC236}">
                    <a16:creationId xmlns:a16="http://schemas.microsoft.com/office/drawing/2014/main" id="{8C0AF0F5-AB57-4F0F-AE78-F2852BF4DC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6" y="686"/>
                <a:ext cx="351" cy="259"/>
              </a:xfrm>
              <a:custGeom>
                <a:avLst/>
                <a:gdLst>
                  <a:gd name="T0" fmla="*/ 33 w 1405"/>
                  <a:gd name="T1" fmla="*/ 118 h 1037"/>
                  <a:gd name="T2" fmla="*/ 101 w 1405"/>
                  <a:gd name="T3" fmla="*/ 82 h 1037"/>
                  <a:gd name="T4" fmla="*/ 172 w 1405"/>
                  <a:gd name="T5" fmla="*/ 45 h 1037"/>
                  <a:gd name="T6" fmla="*/ 191 w 1405"/>
                  <a:gd name="T7" fmla="*/ 38 h 1037"/>
                  <a:gd name="T8" fmla="*/ 210 w 1405"/>
                  <a:gd name="T9" fmla="*/ 28 h 1037"/>
                  <a:gd name="T10" fmla="*/ 245 w 1405"/>
                  <a:gd name="T11" fmla="*/ 7 h 1037"/>
                  <a:gd name="T12" fmla="*/ 316 w 1405"/>
                  <a:gd name="T13" fmla="*/ 2 h 1037"/>
                  <a:gd name="T14" fmla="*/ 318 w 1405"/>
                  <a:gd name="T15" fmla="*/ 0 h 1037"/>
                  <a:gd name="T16" fmla="*/ 320 w 1405"/>
                  <a:gd name="T17" fmla="*/ 0 h 1037"/>
                  <a:gd name="T18" fmla="*/ 325 w 1405"/>
                  <a:gd name="T19" fmla="*/ 2 h 1037"/>
                  <a:gd name="T20" fmla="*/ 325 w 1405"/>
                  <a:gd name="T21" fmla="*/ 19 h 1037"/>
                  <a:gd name="T22" fmla="*/ 327 w 1405"/>
                  <a:gd name="T23" fmla="*/ 33 h 1037"/>
                  <a:gd name="T24" fmla="*/ 332 w 1405"/>
                  <a:gd name="T25" fmla="*/ 49 h 1037"/>
                  <a:gd name="T26" fmla="*/ 332 w 1405"/>
                  <a:gd name="T27" fmla="*/ 66 h 1037"/>
                  <a:gd name="T28" fmla="*/ 337 w 1405"/>
                  <a:gd name="T29" fmla="*/ 85 h 1037"/>
                  <a:gd name="T30" fmla="*/ 341 w 1405"/>
                  <a:gd name="T31" fmla="*/ 94 h 1037"/>
                  <a:gd name="T32" fmla="*/ 346 w 1405"/>
                  <a:gd name="T33" fmla="*/ 104 h 1037"/>
                  <a:gd name="T34" fmla="*/ 351 w 1405"/>
                  <a:gd name="T35" fmla="*/ 104 h 1037"/>
                  <a:gd name="T36" fmla="*/ 306 w 1405"/>
                  <a:gd name="T37" fmla="*/ 167 h 1037"/>
                  <a:gd name="T38" fmla="*/ 287 w 1405"/>
                  <a:gd name="T39" fmla="*/ 179 h 1037"/>
                  <a:gd name="T40" fmla="*/ 266 w 1405"/>
                  <a:gd name="T41" fmla="*/ 191 h 1037"/>
                  <a:gd name="T42" fmla="*/ 264 w 1405"/>
                  <a:gd name="T43" fmla="*/ 198 h 1037"/>
                  <a:gd name="T44" fmla="*/ 262 w 1405"/>
                  <a:gd name="T45" fmla="*/ 203 h 1037"/>
                  <a:gd name="T46" fmla="*/ 259 w 1405"/>
                  <a:gd name="T47" fmla="*/ 207 h 1037"/>
                  <a:gd name="T48" fmla="*/ 262 w 1405"/>
                  <a:gd name="T49" fmla="*/ 212 h 1037"/>
                  <a:gd name="T50" fmla="*/ 278 w 1405"/>
                  <a:gd name="T51" fmla="*/ 214 h 1037"/>
                  <a:gd name="T52" fmla="*/ 294 w 1405"/>
                  <a:gd name="T53" fmla="*/ 219 h 1037"/>
                  <a:gd name="T54" fmla="*/ 311 w 1405"/>
                  <a:gd name="T55" fmla="*/ 221 h 1037"/>
                  <a:gd name="T56" fmla="*/ 318 w 1405"/>
                  <a:gd name="T57" fmla="*/ 226 h 1037"/>
                  <a:gd name="T58" fmla="*/ 325 w 1405"/>
                  <a:gd name="T59" fmla="*/ 231 h 1037"/>
                  <a:gd name="T60" fmla="*/ 309 w 1405"/>
                  <a:gd name="T61" fmla="*/ 245 h 1037"/>
                  <a:gd name="T62" fmla="*/ 290 w 1405"/>
                  <a:gd name="T63" fmla="*/ 245 h 1037"/>
                  <a:gd name="T64" fmla="*/ 268 w 1405"/>
                  <a:gd name="T65" fmla="*/ 247 h 1037"/>
                  <a:gd name="T66" fmla="*/ 231 w 1405"/>
                  <a:gd name="T67" fmla="*/ 255 h 1037"/>
                  <a:gd name="T68" fmla="*/ 224 w 1405"/>
                  <a:gd name="T69" fmla="*/ 259 h 1037"/>
                  <a:gd name="T70" fmla="*/ 4 w 1405"/>
                  <a:gd name="T71" fmla="*/ 177 h 1037"/>
                  <a:gd name="T72" fmla="*/ 0 w 1405"/>
                  <a:gd name="T73" fmla="*/ 170 h 1037"/>
                  <a:gd name="T74" fmla="*/ 2 w 1405"/>
                  <a:gd name="T75" fmla="*/ 155 h 1037"/>
                  <a:gd name="T76" fmla="*/ 0 w 1405"/>
                  <a:gd name="T77" fmla="*/ 139 h 1037"/>
                  <a:gd name="T78" fmla="*/ 7 w 1405"/>
                  <a:gd name="T79" fmla="*/ 132 h 1037"/>
                  <a:gd name="T80" fmla="*/ 14 w 1405"/>
                  <a:gd name="T81" fmla="*/ 127 h 1037"/>
                  <a:gd name="T82" fmla="*/ 23 w 1405"/>
                  <a:gd name="T83" fmla="*/ 125 h 1037"/>
                  <a:gd name="T84" fmla="*/ 33 w 1405"/>
                  <a:gd name="T85" fmla="*/ 118 h 103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405" h="1037">
                    <a:moveTo>
                      <a:pt x="131" y="471"/>
                    </a:moveTo>
                    <a:lnTo>
                      <a:pt x="405" y="330"/>
                    </a:lnTo>
                    <a:lnTo>
                      <a:pt x="687" y="179"/>
                    </a:lnTo>
                    <a:lnTo>
                      <a:pt x="763" y="151"/>
                    </a:lnTo>
                    <a:lnTo>
                      <a:pt x="839" y="113"/>
                    </a:lnTo>
                    <a:lnTo>
                      <a:pt x="980" y="29"/>
                    </a:lnTo>
                    <a:lnTo>
                      <a:pt x="1263" y="9"/>
                    </a:lnTo>
                    <a:lnTo>
                      <a:pt x="1272" y="0"/>
                    </a:lnTo>
                    <a:lnTo>
                      <a:pt x="1282" y="0"/>
                    </a:lnTo>
                    <a:lnTo>
                      <a:pt x="1301" y="9"/>
                    </a:lnTo>
                    <a:lnTo>
                      <a:pt x="1301" y="76"/>
                    </a:lnTo>
                    <a:lnTo>
                      <a:pt x="1310" y="132"/>
                    </a:lnTo>
                    <a:lnTo>
                      <a:pt x="1329" y="198"/>
                    </a:lnTo>
                    <a:lnTo>
                      <a:pt x="1329" y="264"/>
                    </a:lnTo>
                    <a:lnTo>
                      <a:pt x="1348" y="340"/>
                    </a:lnTo>
                    <a:lnTo>
                      <a:pt x="1366" y="377"/>
                    </a:lnTo>
                    <a:lnTo>
                      <a:pt x="1386" y="415"/>
                    </a:lnTo>
                    <a:lnTo>
                      <a:pt x="1405" y="415"/>
                    </a:lnTo>
                    <a:lnTo>
                      <a:pt x="1225" y="669"/>
                    </a:lnTo>
                    <a:lnTo>
                      <a:pt x="1150" y="716"/>
                    </a:lnTo>
                    <a:lnTo>
                      <a:pt x="1065" y="764"/>
                    </a:lnTo>
                    <a:lnTo>
                      <a:pt x="1055" y="792"/>
                    </a:lnTo>
                    <a:lnTo>
                      <a:pt x="1047" y="811"/>
                    </a:lnTo>
                    <a:lnTo>
                      <a:pt x="1037" y="830"/>
                    </a:lnTo>
                    <a:lnTo>
                      <a:pt x="1047" y="849"/>
                    </a:lnTo>
                    <a:lnTo>
                      <a:pt x="1112" y="858"/>
                    </a:lnTo>
                    <a:lnTo>
                      <a:pt x="1178" y="877"/>
                    </a:lnTo>
                    <a:lnTo>
                      <a:pt x="1244" y="886"/>
                    </a:lnTo>
                    <a:lnTo>
                      <a:pt x="1272" y="905"/>
                    </a:lnTo>
                    <a:lnTo>
                      <a:pt x="1301" y="924"/>
                    </a:lnTo>
                    <a:lnTo>
                      <a:pt x="1235" y="980"/>
                    </a:lnTo>
                    <a:lnTo>
                      <a:pt x="1159" y="980"/>
                    </a:lnTo>
                    <a:lnTo>
                      <a:pt x="1074" y="990"/>
                    </a:lnTo>
                    <a:lnTo>
                      <a:pt x="924" y="1019"/>
                    </a:lnTo>
                    <a:lnTo>
                      <a:pt x="895" y="1037"/>
                    </a:lnTo>
                    <a:lnTo>
                      <a:pt x="18" y="708"/>
                    </a:lnTo>
                    <a:lnTo>
                      <a:pt x="0" y="679"/>
                    </a:lnTo>
                    <a:lnTo>
                      <a:pt x="8" y="622"/>
                    </a:lnTo>
                    <a:lnTo>
                      <a:pt x="0" y="557"/>
                    </a:lnTo>
                    <a:lnTo>
                      <a:pt x="27" y="528"/>
                    </a:lnTo>
                    <a:lnTo>
                      <a:pt x="56" y="509"/>
                    </a:lnTo>
                    <a:lnTo>
                      <a:pt x="94" y="500"/>
                    </a:lnTo>
                    <a:lnTo>
                      <a:pt x="131" y="471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11">
                <a:extLst>
                  <a:ext uri="{FF2B5EF4-FFF2-40B4-BE49-F238E27FC236}">
                    <a16:creationId xmlns:a16="http://schemas.microsoft.com/office/drawing/2014/main" id="{F6BBEAAD-1A86-4CE9-9C4D-DC4DC23D37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0" y="733"/>
                <a:ext cx="252" cy="130"/>
              </a:xfrm>
              <a:custGeom>
                <a:avLst/>
                <a:gdLst>
                  <a:gd name="T0" fmla="*/ 23 w 1009"/>
                  <a:gd name="T1" fmla="*/ 59 h 519"/>
                  <a:gd name="T2" fmla="*/ 82 w 1009"/>
                  <a:gd name="T3" fmla="*/ 31 h 519"/>
                  <a:gd name="T4" fmla="*/ 111 w 1009"/>
                  <a:gd name="T5" fmla="*/ 16 h 519"/>
                  <a:gd name="T6" fmla="*/ 137 w 1009"/>
                  <a:gd name="T7" fmla="*/ 0 h 519"/>
                  <a:gd name="T8" fmla="*/ 193 w 1009"/>
                  <a:gd name="T9" fmla="*/ 5 h 519"/>
                  <a:gd name="T10" fmla="*/ 252 w 1009"/>
                  <a:gd name="T11" fmla="*/ 7 h 519"/>
                  <a:gd name="T12" fmla="*/ 250 w 1009"/>
                  <a:gd name="T13" fmla="*/ 16 h 519"/>
                  <a:gd name="T14" fmla="*/ 245 w 1009"/>
                  <a:gd name="T15" fmla="*/ 26 h 519"/>
                  <a:gd name="T16" fmla="*/ 243 w 1009"/>
                  <a:gd name="T17" fmla="*/ 35 h 519"/>
                  <a:gd name="T18" fmla="*/ 240 w 1009"/>
                  <a:gd name="T19" fmla="*/ 47 h 519"/>
                  <a:gd name="T20" fmla="*/ 207 w 1009"/>
                  <a:gd name="T21" fmla="*/ 61 h 519"/>
                  <a:gd name="T22" fmla="*/ 113 w 1009"/>
                  <a:gd name="T23" fmla="*/ 120 h 519"/>
                  <a:gd name="T24" fmla="*/ 111 w 1009"/>
                  <a:gd name="T25" fmla="*/ 125 h 519"/>
                  <a:gd name="T26" fmla="*/ 108 w 1009"/>
                  <a:gd name="T27" fmla="*/ 125 h 519"/>
                  <a:gd name="T28" fmla="*/ 106 w 1009"/>
                  <a:gd name="T29" fmla="*/ 125 h 519"/>
                  <a:gd name="T30" fmla="*/ 101 w 1009"/>
                  <a:gd name="T31" fmla="*/ 130 h 519"/>
                  <a:gd name="T32" fmla="*/ 52 w 1009"/>
                  <a:gd name="T33" fmla="*/ 111 h 519"/>
                  <a:gd name="T34" fmla="*/ 26 w 1009"/>
                  <a:gd name="T35" fmla="*/ 104 h 519"/>
                  <a:gd name="T36" fmla="*/ 0 w 1009"/>
                  <a:gd name="T37" fmla="*/ 92 h 519"/>
                  <a:gd name="T38" fmla="*/ 0 w 1009"/>
                  <a:gd name="T39" fmla="*/ 82 h 519"/>
                  <a:gd name="T40" fmla="*/ 0 w 1009"/>
                  <a:gd name="T41" fmla="*/ 73 h 519"/>
                  <a:gd name="T42" fmla="*/ 12 w 1009"/>
                  <a:gd name="T43" fmla="*/ 64 h 519"/>
                  <a:gd name="T44" fmla="*/ 23 w 1009"/>
                  <a:gd name="T45" fmla="*/ 59 h 51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009" h="519">
                    <a:moveTo>
                      <a:pt x="94" y="235"/>
                    </a:moveTo>
                    <a:lnTo>
                      <a:pt x="329" y="122"/>
                    </a:lnTo>
                    <a:lnTo>
                      <a:pt x="443" y="65"/>
                    </a:lnTo>
                    <a:lnTo>
                      <a:pt x="547" y="0"/>
                    </a:lnTo>
                    <a:lnTo>
                      <a:pt x="773" y="18"/>
                    </a:lnTo>
                    <a:lnTo>
                      <a:pt x="1009" y="28"/>
                    </a:lnTo>
                    <a:lnTo>
                      <a:pt x="1000" y="65"/>
                    </a:lnTo>
                    <a:lnTo>
                      <a:pt x="981" y="104"/>
                    </a:lnTo>
                    <a:lnTo>
                      <a:pt x="971" y="141"/>
                    </a:lnTo>
                    <a:lnTo>
                      <a:pt x="962" y="188"/>
                    </a:lnTo>
                    <a:lnTo>
                      <a:pt x="830" y="245"/>
                    </a:lnTo>
                    <a:lnTo>
                      <a:pt x="452" y="480"/>
                    </a:lnTo>
                    <a:lnTo>
                      <a:pt x="443" y="499"/>
                    </a:lnTo>
                    <a:lnTo>
                      <a:pt x="433" y="499"/>
                    </a:lnTo>
                    <a:lnTo>
                      <a:pt x="425" y="499"/>
                    </a:lnTo>
                    <a:lnTo>
                      <a:pt x="405" y="519"/>
                    </a:lnTo>
                    <a:lnTo>
                      <a:pt x="208" y="443"/>
                    </a:lnTo>
                    <a:lnTo>
                      <a:pt x="104" y="415"/>
                    </a:lnTo>
                    <a:lnTo>
                      <a:pt x="0" y="368"/>
                    </a:lnTo>
                    <a:lnTo>
                      <a:pt x="0" y="329"/>
                    </a:lnTo>
                    <a:lnTo>
                      <a:pt x="0" y="292"/>
                    </a:lnTo>
                    <a:lnTo>
                      <a:pt x="47" y="255"/>
                    </a:lnTo>
                    <a:lnTo>
                      <a:pt x="94" y="2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12">
                <a:extLst>
                  <a:ext uri="{FF2B5EF4-FFF2-40B4-BE49-F238E27FC236}">
                    <a16:creationId xmlns:a16="http://schemas.microsoft.com/office/drawing/2014/main" id="{F6EA1173-E1A4-492E-9585-C7E519A6B5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8" y="5"/>
                <a:ext cx="287" cy="292"/>
              </a:xfrm>
              <a:custGeom>
                <a:avLst/>
                <a:gdLst>
                  <a:gd name="T0" fmla="*/ 30 w 1149"/>
                  <a:gd name="T1" fmla="*/ 64 h 1169"/>
                  <a:gd name="T2" fmla="*/ 40 w 1149"/>
                  <a:gd name="T3" fmla="*/ 52 h 1169"/>
                  <a:gd name="T4" fmla="*/ 52 w 1149"/>
                  <a:gd name="T5" fmla="*/ 40 h 1169"/>
                  <a:gd name="T6" fmla="*/ 63 w 1149"/>
                  <a:gd name="T7" fmla="*/ 30 h 1169"/>
                  <a:gd name="T8" fmla="*/ 78 w 1149"/>
                  <a:gd name="T9" fmla="*/ 21 h 1169"/>
                  <a:gd name="T10" fmla="*/ 92 w 1149"/>
                  <a:gd name="T11" fmla="*/ 14 h 1169"/>
                  <a:gd name="T12" fmla="*/ 106 w 1149"/>
                  <a:gd name="T13" fmla="*/ 7 h 1169"/>
                  <a:gd name="T14" fmla="*/ 122 w 1149"/>
                  <a:gd name="T15" fmla="*/ 4 h 1169"/>
                  <a:gd name="T16" fmla="*/ 139 w 1149"/>
                  <a:gd name="T17" fmla="*/ 0 h 1169"/>
                  <a:gd name="T18" fmla="*/ 165 w 1149"/>
                  <a:gd name="T19" fmla="*/ 2 h 1169"/>
                  <a:gd name="T20" fmla="*/ 191 w 1149"/>
                  <a:gd name="T21" fmla="*/ 7 h 1169"/>
                  <a:gd name="T22" fmla="*/ 205 w 1149"/>
                  <a:gd name="T23" fmla="*/ 12 h 1169"/>
                  <a:gd name="T24" fmla="*/ 217 w 1149"/>
                  <a:gd name="T25" fmla="*/ 19 h 1169"/>
                  <a:gd name="T26" fmla="*/ 228 w 1149"/>
                  <a:gd name="T27" fmla="*/ 28 h 1169"/>
                  <a:gd name="T28" fmla="*/ 240 w 1149"/>
                  <a:gd name="T29" fmla="*/ 35 h 1169"/>
                  <a:gd name="T30" fmla="*/ 252 w 1149"/>
                  <a:gd name="T31" fmla="*/ 45 h 1169"/>
                  <a:gd name="T32" fmla="*/ 261 w 1149"/>
                  <a:gd name="T33" fmla="*/ 54 h 1169"/>
                  <a:gd name="T34" fmla="*/ 268 w 1149"/>
                  <a:gd name="T35" fmla="*/ 66 h 1169"/>
                  <a:gd name="T36" fmla="*/ 273 w 1149"/>
                  <a:gd name="T37" fmla="*/ 78 h 1169"/>
                  <a:gd name="T38" fmla="*/ 283 w 1149"/>
                  <a:gd name="T39" fmla="*/ 104 h 1169"/>
                  <a:gd name="T40" fmla="*/ 287 w 1149"/>
                  <a:gd name="T41" fmla="*/ 130 h 1169"/>
                  <a:gd name="T42" fmla="*/ 287 w 1149"/>
                  <a:gd name="T43" fmla="*/ 141 h 1169"/>
                  <a:gd name="T44" fmla="*/ 285 w 1149"/>
                  <a:gd name="T45" fmla="*/ 151 h 1169"/>
                  <a:gd name="T46" fmla="*/ 283 w 1149"/>
                  <a:gd name="T47" fmla="*/ 177 h 1169"/>
                  <a:gd name="T48" fmla="*/ 275 w 1149"/>
                  <a:gd name="T49" fmla="*/ 200 h 1169"/>
                  <a:gd name="T50" fmla="*/ 266 w 1149"/>
                  <a:gd name="T51" fmla="*/ 222 h 1169"/>
                  <a:gd name="T52" fmla="*/ 252 w 1149"/>
                  <a:gd name="T53" fmla="*/ 240 h 1169"/>
                  <a:gd name="T54" fmla="*/ 240 w 1149"/>
                  <a:gd name="T55" fmla="*/ 254 h 1169"/>
                  <a:gd name="T56" fmla="*/ 224 w 1149"/>
                  <a:gd name="T57" fmla="*/ 269 h 1169"/>
                  <a:gd name="T58" fmla="*/ 207 w 1149"/>
                  <a:gd name="T59" fmla="*/ 280 h 1169"/>
                  <a:gd name="T60" fmla="*/ 186 w 1149"/>
                  <a:gd name="T61" fmla="*/ 288 h 1169"/>
                  <a:gd name="T62" fmla="*/ 170 w 1149"/>
                  <a:gd name="T63" fmla="*/ 292 h 1169"/>
                  <a:gd name="T64" fmla="*/ 148 w 1149"/>
                  <a:gd name="T65" fmla="*/ 292 h 1169"/>
                  <a:gd name="T66" fmla="*/ 110 w 1149"/>
                  <a:gd name="T67" fmla="*/ 290 h 1169"/>
                  <a:gd name="T68" fmla="*/ 96 w 1149"/>
                  <a:gd name="T69" fmla="*/ 288 h 1169"/>
                  <a:gd name="T70" fmla="*/ 82 w 1149"/>
                  <a:gd name="T71" fmla="*/ 283 h 1169"/>
                  <a:gd name="T72" fmla="*/ 70 w 1149"/>
                  <a:gd name="T73" fmla="*/ 276 h 1169"/>
                  <a:gd name="T74" fmla="*/ 59 w 1149"/>
                  <a:gd name="T75" fmla="*/ 271 h 1169"/>
                  <a:gd name="T76" fmla="*/ 33 w 1149"/>
                  <a:gd name="T77" fmla="*/ 250 h 1169"/>
                  <a:gd name="T78" fmla="*/ 23 w 1149"/>
                  <a:gd name="T79" fmla="*/ 238 h 1169"/>
                  <a:gd name="T80" fmla="*/ 16 w 1149"/>
                  <a:gd name="T81" fmla="*/ 224 h 1169"/>
                  <a:gd name="T82" fmla="*/ 9 w 1149"/>
                  <a:gd name="T83" fmla="*/ 217 h 1169"/>
                  <a:gd name="T84" fmla="*/ 7 w 1149"/>
                  <a:gd name="T85" fmla="*/ 207 h 1169"/>
                  <a:gd name="T86" fmla="*/ 7 w 1149"/>
                  <a:gd name="T87" fmla="*/ 198 h 1169"/>
                  <a:gd name="T88" fmla="*/ 2 w 1149"/>
                  <a:gd name="T89" fmla="*/ 191 h 1169"/>
                  <a:gd name="T90" fmla="*/ 0 w 1149"/>
                  <a:gd name="T91" fmla="*/ 158 h 1169"/>
                  <a:gd name="T92" fmla="*/ 0 w 1149"/>
                  <a:gd name="T93" fmla="*/ 139 h 1169"/>
                  <a:gd name="T94" fmla="*/ 2 w 1149"/>
                  <a:gd name="T95" fmla="*/ 122 h 1169"/>
                  <a:gd name="T96" fmla="*/ 7 w 1149"/>
                  <a:gd name="T97" fmla="*/ 106 h 1169"/>
                  <a:gd name="T98" fmla="*/ 12 w 1149"/>
                  <a:gd name="T99" fmla="*/ 89 h 1169"/>
                  <a:gd name="T100" fmla="*/ 21 w 1149"/>
                  <a:gd name="T101" fmla="*/ 75 h 1169"/>
                  <a:gd name="T102" fmla="*/ 30 w 1149"/>
                  <a:gd name="T103" fmla="*/ 64 h 116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49" h="1169">
                    <a:moveTo>
                      <a:pt x="121" y="255"/>
                    </a:moveTo>
                    <a:lnTo>
                      <a:pt x="159" y="208"/>
                    </a:lnTo>
                    <a:lnTo>
                      <a:pt x="207" y="161"/>
                    </a:lnTo>
                    <a:lnTo>
                      <a:pt x="254" y="122"/>
                    </a:lnTo>
                    <a:lnTo>
                      <a:pt x="311" y="85"/>
                    </a:lnTo>
                    <a:lnTo>
                      <a:pt x="367" y="57"/>
                    </a:lnTo>
                    <a:lnTo>
                      <a:pt x="423" y="28"/>
                    </a:lnTo>
                    <a:lnTo>
                      <a:pt x="489" y="18"/>
                    </a:lnTo>
                    <a:lnTo>
                      <a:pt x="556" y="0"/>
                    </a:lnTo>
                    <a:lnTo>
                      <a:pt x="659" y="9"/>
                    </a:lnTo>
                    <a:lnTo>
                      <a:pt x="763" y="28"/>
                    </a:lnTo>
                    <a:lnTo>
                      <a:pt x="820" y="47"/>
                    </a:lnTo>
                    <a:lnTo>
                      <a:pt x="867" y="75"/>
                    </a:lnTo>
                    <a:lnTo>
                      <a:pt x="914" y="113"/>
                    </a:lnTo>
                    <a:lnTo>
                      <a:pt x="961" y="141"/>
                    </a:lnTo>
                    <a:lnTo>
                      <a:pt x="1008" y="179"/>
                    </a:lnTo>
                    <a:lnTo>
                      <a:pt x="1045" y="216"/>
                    </a:lnTo>
                    <a:lnTo>
                      <a:pt x="1074" y="264"/>
                    </a:lnTo>
                    <a:lnTo>
                      <a:pt x="1094" y="311"/>
                    </a:lnTo>
                    <a:lnTo>
                      <a:pt x="1131" y="415"/>
                    </a:lnTo>
                    <a:lnTo>
                      <a:pt x="1149" y="519"/>
                    </a:lnTo>
                    <a:lnTo>
                      <a:pt x="1149" y="566"/>
                    </a:lnTo>
                    <a:lnTo>
                      <a:pt x="1141" y="603"/>
                    </a:lnTo>
                    <a:lnTo>
                      <a:pt x="1131" y="707"/>
                    </a:lnTo>
                    <a:lnTo>
                      <a:pt x="1102" y="801"/>
                    </a:lnTo>
                    <a:lnTo>
                      <a:pt x="1065" y="887"/>
                    </a:lnTo>
                    <a:lnTo>
                      <a:pt x="1008" y="962"/>
                    </a:lnTo>
                    <a:lnTo>
                      <a:pt x="961" y="1018"/>
                    </a:lnTo>
                    <a:lnTo>
                      <a:pt x="895" y="1075"/>
                    </a:lnTo>
                    <a:lnTo>
                      <a:pt x="829" y="1122"/>
                    </a:lnTo>
                    <a:lnTo>
                      <a:pt x="744" y="1151"/>
                    </a:lnTo>
                    <a:lnTo>
                      <a:pt x="679" y="1169"/>
                    </a:lnTo>
                    <a:lnTo>
                      <a:pt x="593" y="1169"/>
                    </a:lnTo>
                    <a:lnTo>
                      <a:pt x="442" y="1159"/>
                    </a:lnTo>
                    <a:lnTo>
                      <a:pt x="386" y="1151"/>
                    </a:lnTo>
                    <a:lnTo>
                      <a:pt x="329" y="1132"/>
                    </a:lnTo>
                    <a:lnTo>
                      <a:pt x="282" y="1103"/>
                    </a:lnTo>
                    <a:lnTo>
                      <a:pt x="235" y="1084"/>
                    </a:lnTo>
                    <a:lnTo>
                      <a:pt x="131" y="999"/>
                    </a:lnTo>
                    <a:lnTo>
                      <a:pt x="94" y="952"/>
                    </a:lnTo>
                    <a:lnTo>
                      <a:pt x="65" y="895"/>
                    </a:lnTo>
                    <a:lnTo>
                      <a:pt x="37" y="867"/>
                    </a:lnTo>
                    <a:lnTo>
                      <a:pt x="27" y="830"/>
                    </a:lnTo>
                    <a:lnTo>
                      <a:pt x="27" y="792"/>
                    </a:lnTo>
                    <a:lnTo>
                      <a:pt x="8" y="764"/>
                    </a:lnTo>
                    <a:lnTo>
                      <a:pt x="0" y="631"/>
                    </a:lnTo>
                    <a:lnTo>
                      <a:pt x="0" y="556"/>
                    </a:lnTo>
                    <a:lnTo>
                      <a:pt x="8" y="490"/>
                    </a:lnTo>
                    <a:lnTo>
                      <a:pt x="27" y="424"/>
                    </a:lnTo>
                    <a:lnTo>
                      <a:pt x="47" y="358"/>
                    </a:lnTo>
                    <a:lnTo>
                      <a:pt x="84" y="302"/>
                    </a:lnTo>
                    <a:lnTo>
                      <a:pt x="121" y="2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13">
                <a:extLst>
                  <a:ext uri="{FF2B5EF4-FFF2-40B4-BE49-F238E27FC236}">
                    <a16:creationId xmlns:a16="http://schemas.microsoft.com/office/drawing/2014/main" id="{5674D938-3750-45CE-8FC3-E3459884B7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4" y="813"/>
                <a:ext cx="109" cy="40"/>
              </a:xfrm>
              <a:custGeom>
                <a:avLst/>
                <a:gdLst>
                  <a:gd name="T0" fmla="*/ 0 w 434"/>
                  <a:gd name="T1" fmla="*/ 0 h 160"/>
                  <a:gd name="T2" fmla="*/ 52 w 434"/>
                  <a:gd name="T3" fmla="*/ 10 h 160"/>
                  <a:gd name="T4" fmla="*/ 81 w 434"/>
                  <a:gd name="T5" fmla="*/ 12 h 160"/>
                  <a:gd name="T6" fmla="*/ 109 w 434"/>
                  <a:gd name="T7" fmla="*/ 14 h 160"/>
                  <a:gd name="T8" fmla="*/ 109 w 434"/>
                  <a:gd name="T9" fmla="*/ 21 h 160"/>
                  <a:gd name="T10" fmla="*/ 107 w 434"/>
                  <a:gd name="T11" fmla="*/ 28 h 160"/>
                  <a:gd name="T12" fmla="*/ 102 w 434"/>
                  <a:gd name="T13" fmla="*/ 40 h 160"/>
                  <a:gd name="T14" fmla="*/ 50 w 434"/>
                  <a:gd name="T15" fmla="*/ 26 h 160"/>
                  <a:gd name="T16" fmla="*/ 3 w 434"/>
                  <a:gd name="T17" fmla="*/ 7 h 160"/>
                  <a:gd name="T18" fmla="*/ 3 w 434"/>
                  <a:gd name="T19" fmla="*/ 5 h 160"/>
                  <a:gd name="T20" fmla="*/ 0 w 434"/>
                  <a:gd name="T21" fmla="*/ 2 h 160"/>
                  <a:gd name="T22" fmla="*/ 0 w 434"/>
                  <a:gd name="T23" fmla="*/ 0 h 16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34" h="160">
                    <a:moveTo>
                      <a:pt x="0" y="0"/>
                    </a:moveTo>
                    <a:lnTo>
                      <a:pt x="208" y="38"/>
                    </a:lnTo>
                    <a:lnTo>
                      <a:pt x="321" y="48"/>
                    </a:lnTo>
                    <a:lnTo>
                      <a:pt x="434" y="56"/>
                    </a:lnTo>
                    <a:lnTo>
                      <a:pt x="434" y="85"/>
                    </a:lnTo>
                    <a:lnTo>
                      <a:pt x="425" y="113"/>
                    </a:lnTo>
                    <a:lnTo>
                      <a:pt x="407" y="160"/>
                    </a:lnTo>
                    <a:lnTo>
                      <a:pt x="199" y="103"/>
                    </a:lnTo>
                    <a:lnTo>
                      <a:pt x="10" y="29"/>
                    </a:lnTo>
                    <a:lnTo>
                      <a:pt x="10" y="19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Freeform 14">
                <a:extLst>
                  <a:ext uri="{FF2B5EF4-FFF2-40B4-BE49-F238E27FC236}">
                    <a16:creationId xmlns:a16="http://schemas.microsoft.com/office/drawing/2014/main" id="{F9B5DAFD-6576-442B-8367-40D0070434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7" y="740"/>
                <a:ext cx="229" cy="80"/>
              </a:xfrm>
              <a:custGeom>
                <a:avLst/>
                <a:gdLst>
                  <a:gd name="T0" fmla="*/ 130 w 915"/>
                  <a:gd name="T1" fmla="*/ 0 h 321"/>
                  <a:gd name="T2" fmla="*/ 156 w 915"/>
                  <a:gd name="T3" fmla="*/ 2 h 321"/>
                  <a:gd name="T4" fmla="*/ 179 w 915"/>
                  <a:gd name="T5" fmla="*/ 2 h 321"/>
                  <a:gd name="T6" fmla="*/ 205 w 915"/>
                  <a:gd name="T7" fmla="*/ 2 h 321"/>
                  <a:gd name="T8" fmla="*/ 229 w 915"/>
                  <a:gd name="T9" fmla="*/ 5 h 321"/>
                  <a:gd name="T10" fmla="*/ 215 w 915"/>
                  <a:gd name="T11" fmla="*/ 16 h 321"/>
                  <a:gd name="T12" fmla="*/ 198 w 915"/>
                  <a:gd name="T13" fmla="*/ 26 h 321"/>
                  <a:gd name="T14" fmla="*/ 184 w 915"/>
                  <a:gd name="T15" fmla="*/ 35 h 321"/>
                  <a:gd name="T16" fmla="*/ 170 w 915"/>
                  <a:gd name="T17" fmla="*/ 45 h 321"/>
                  <a:gd name="T18" fmla="*/ 165 w 915"/>
                  <a:gd name="T19" fmla="*/ 47 h 321"/>
                  <a:gd name="T20" fmla="*/ 161 w 915"/>
                  <a:gd name="T21" fmla="*/ 52 h 321"/>
                  <a:gd name="T22" fmla="*/ 149 w 915"/>
                  <a:gd name="T23" fmla="*/ 57 h 321"/>
                  <a:gd name="T24" fmla="*/ 139 w 915"/>
                  <a:gd name="T25" fmla="*/ 63 h 321"/>
                  <a:gd name="T26" fmla="*/ 130 w 915"/>
                  <a:gd name="T27" fmla="*/ 71 h 321"/>
                  <a:gd name="T28" fmla="*/ 118 w 915"/>
                  <a:gd name="T29" fmla="*/ 75 h 321"/>
                  <a:gd name="T30" fmla="*/ 109 w 915"/>
                  <a:gd name="T31" fmla="*/ 80 h 321"/>
                  <a:gd name="T32" fmla="*/ 83 w 915"/>
                  <a:gd name="T33" fmla="*/ 78 h 321"/>
                  <a:gd name="T34" fmla="*/ 54 w 915"/>
                  <a:gd name="T35" fmla="*/ 75 h 321"/>
                  <a:gd name="T36" fmla="*/ 0 w 915"/>
                  <a:gd name="T37" fmla="*/ 66 h 321"/>
                  <a:gd name="T38" fmla="*/ 64 w 915"/>
                  <a:gd name="T39" fmla="*/ 35 h 321"/>
                  <a:gd name="T40" fmla="*/ 130 w 915"/>
                  <a:gd name="T41" fmla="*/ 0 h 32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915" h="321">
                    <a:moveTo>
                      <a:pt x="519" y="0"/>
                    </a:moveTo>
                    <a:lnTo>
                      <a:pt x="622" y="9"/>
                    </a:lnTo>
                    <a:lnTo>
                      <a:pt x="716" y="9"/>
                    </a:lnTo>
                    <a:lnTo>
                      <a:pt x="820" y="9"/>
                    </a:lnTo>
                    <a:lnTo>
                      <a:pt x="915" y="19"/>
                    </a:lnTo>
                    <a:lnTo>
                      <a:pt x="859" y="66"/>
                    </a:lnTo>
                    <a:lnTo>
                      <a:pt x="792" y="104"/>
                    </a:lnTo>
                    <a:lnTo>
                      <a:pt x="736" y="141"/>
                    </a:lnTo>
                    <a:lnTo>
                      <a:pt x="679" y="179"/>
                    </a:lnTo>
                    <a:lnTo>
                      <a:pt x="661" y="188"/>
                    </a:lnTo>
                    <a:lnTo>
                      <a:pt x="642" y="207"/>
                    </a:lnTo>
                    <a:lnTo>
                      <a:pt x="594" y="227"/>
                    </a:lnTo>
                    <a:lnTo>
                      <a:pt x="557" y="254"/>
                    </a:lnTo>
                    <a:lnTo>
                      <a:pt x="519" y="283"/>
                    </a:lnTo>
                    <a:lnTo>
                      <a:pt x="472" y="301"/>
                    </a:lnTo>
                    <a:lnTo>
                      <a:pt x="434" y="321"/>
                    </a:lnTo>
                    <a:lnTo>
                      <a:pt x="330" y="311"/>
                    </a:lnTo>
                    <a:lnTo>
                      <a:pt x="217" y="301"/>
                    </a:lnTo>
                    <a:lnTo>
                      <a:pt x="0" y="264"/>
                    </a:lnTo>
                    <a:lnTo>
                      <a:pt x="254" y="141"/>
                    </a:lnTo>
                    <a:lnTo>
                      <a:pt x="519" y="0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Freeform 15">
                <a:extLst>
                  <a:ext uri="{FF2B5EF4-FFF2-40B4-BE49-F238E27FC236}">
                    <a16:creationId xmlns:a16="http://schemas.microsoft.com/office/drawing/2014/main" id="{E2396332-AB75-45C1-A08C-B42D953B6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2" y="12"/>
                <a:ext cx="276" cy="280"/>
              </a:xfrm>
              <a:custGeom>
                <a:avLst/>
                <a:gdLst>
                  <a:gd name="T0" fmla="*/ 33 w 1103"/>
                  <a:gd name="T1" fmla="*/ 54 h 1123"/>
                  <a:gd name="T2" fmla="*/ 45 w 1103"/>
                  <a:gd name="T3" fmla="*/ 42 h 1123"/>
                  <a:gd name="T4" fmla="*/ 57 w 1103"/>
                  <a:gd name="T5" fmla="*/ 31 h 1123"/>
                  <a:gd name="T6" fmla="*/ 61 w 1103"/>
                  <a:gd name="T7" fmla="*/ 31 h 1123"/>
                  <a:gd name="T8" fmla="*/ 64 w 1103"/>
                  <a:gd name="T9" fmla="*/ 31 h 1123"/>
                  <a:gd name="T10" fmla="*/ 73 w 1103"/>
                  <a:gd name="T11" fmla="*/ 21 h 1123"/>
                  <a:gd name="T12" fmla="*/ 85 w 1103"/>
                  <a:gd name="T13" fmla="*/ 14 h 1123"/>
                  <a:gd name="T14" fmla="*/ 99 w 1103"/>
                  <a:gd name="T15" fmla="*/ 9 h 1123"/>
                  <a:gd name="T16" fmla="*/ 113 w 1103"/>
                  <a:gd name="T17" fmla="*/ 5 h 1123"/>
                  <a:gd name="T18" fmla="*/ 125 w 1103"/>
                  <a:gd name="T19" fmla="*/ 2 h 1123"/>
                  <a:gd name="T20" fmla="*/ 135 w 1103"/>
                  <a:gd name="T21" fmla="*/ 0 h 1123"/>
                  <a:gd name="T22" fmla="*/ 156 w 1103"/>
                  <a:gd name="T23" fmla="*/ 2 h 1123"/>
                  <a:gd name="T24" fmla="*/ 177 w 1103"/>
                  <a:gd name="T25" fmla="*/ 5 h 1123"/>
                  <a:gd name="T26" fmla="*/ 196 w 1103"/>
                  <a:gd name="T27" fmla="*/ 9 h 1123"/>
                  <a:gd name="T28" fmla="*/ 208 w 1103"/>
                  <a:gd name="T29" fmla="*/ 16 h 1123"/>
                  <a:gd name="T30" fmla="*/ 217 w 1103"/>
                  <a:gd name="T31" fmla="*/ 21 h 1123"/>
                  <a:gd name="T32" fmla="*/ 236 w 1103"/>
                  <a:gd name="T33" fmla="*/ 38 h 1123"/>
                  <a:gd name="T34" fmla="*/ 248 w 1103"/>
                  <a:gd name="T35" fmla="*/ 47 h 1123"/>
                  <a:gd name="T36" fmla="*/ 257 w 1103"/>
                  <a:gd name="T37" fmla="*/ 59 h 1123"/>
                  <a:gd name="T38" fmla="*/ 264 w 1103"/>
                  <a:gd name="T39" fmla="*/ 71 h 1123"/>
                  <a:gd name="T40" fmla="*/ 271 w 1103"/>
                  <a:gd name="T41" fmla="*/ 85 h 1123"/>
                  <a:gd name="T42" fmla="*/ 274 w 1103"/>
                  <a:gd name="T43" fmla="*/ 101 h 1123"/>
                  <a:gd name="T44" fmla="*/ 276 w 1103"/>
                  <a:gd name="T45" fmla="*/ 115 h 1123"/>
                  <a:gd name="T46" fmla="*/ 276 w 1103"/>
                  <a:gd name="T47" fmla="*/ 132 h 1123"/>
                  <a:gd name="T48" fmla="*/ 276 w 1103"/>
                  <a:gd name="T49" fmla="*/ 146 h 1123"/>
                  <a:gd name="T50" fmla="*/ 274 w 1103"/>
                  <a:gd name="T51" fmla="*/ 165 h 1123"/>
                  <a:gd name="T52" fmla="*/ 271 w 1103"/>
                  <a:gd name="T53" fmla="*/ 181 h 1123"/>
                  <a:gd name="T54" fmla="*/ 257 w 1103"/>
                  <a:gd name="T55" fmla="*/ 214 h 1123"/>
                  <a:gd name="T56" fmla="*/ 238 w 1103"/>
                  <a:gd name="T57" fmla="*/ 240 h 1123"/>
                  <a:gd name="T58" fmla="*/ 229 w 1103"/>
                  <a:gd name="T59" fmla="*/ 245 h 1123"/>
                  <a:gd name="T60" fmla="*/ 219 w 1103"/>
                  <a:gd name="T61" fmla="*/ 254 h 1123"/>
                  <a:gd name="T62" fmla="*/ 212 w 1103"/>
                  <a:gd name="T63" fmla="*/ 261 h 1123"/>
                  <a:gd name="T64" fmla="*/ 203 w 1103"/>
                  <a:gd name="T65" fmla="*/ 268 h 1123"/>
                  <a:gd name="T66" fmla="*/ 182 w 1103"/>
                  <a:gd name="T67" fmla="*/ 275 h 1123"/>
                  <a:gd name="T68" fmla="*/ 158 w 1103"/>
                  <a:gd name="T69" fmla="*/ 278 h 1123"/>
                  <a:gd name="T70" fmla="*/ 137 w 1103"/>
                  <a:gd name="T71" fmla="*/ 280 h 1123"/>
                  <a:gd name="T72" fmla="*/ 125 w 1103"/>
                  <a:gd name="T73" fmla="*/ 278 h 1123"/>
                  <a:gd name="T74" fmla="*/ 111 w 1103"/>
                  <a:gd name="T75" fmla="*/ 278 h 1123"/>
                  <a:gd name="T76" fmla="*/ 83 w 1103"/>
                  <a:gd name="T77" fmla="*/ 268 h 1123"/>
                  <a:gd name="T78" fmla="*/ 69 w 1103"/>
                  <a:gd name="T79" fmla="*/ 263 h 1123"/>
                  <a:gd name="T80" fmla="*/ 57 w 1103"/>
                  <a:gd name="T81" fmla="*/ 256 h 1123"/>
                  <a:gd name="T82" fmla="*/ 45 w 1103"/>
                  <a:gd name="T83" fmla="*/ 247 h 1123"/>
                  <a:gd name="T84" fmla="*/ 33 w 1103"/>
                  <a:gd name="T85" fmla="*/ 238 h 1123"/>
                  <a:gd name="T86" fmla="*/ 24 w 1103"/>
                  <a:gd name="T87" fmla="*/ 226 h 1123"/>
                  <a:gd name="T88" fmla="*/ 17 w 1103"/>
                  <a:gd name="T89" fmla="*/ 212 h 1123"/>
                  <a:gd name="T90" fmla="*/ 9 w 1103"/>
                  <a:gd name="T91" fmla="*/ 202 h 1123"/>
                  <a:gd name="T92" fmla="*/ 7 w 1103"/>
                  <a:gd name="T93" fmla="*/ 193 h 1123"/>
                  <a:gd name="T94" fmla="*/ 5 w 1103"/>
                  <a:gd name="T95" fmla="*/ 181 h 1123"/>
                  <a:gd name="T96" fmla="*/ 2 w 1103"/>
                  <a:gd name="T97" fmla="*/ 172 h 1123"/>
                  <a:gd name="T98" fmla="*/ 0 w 1103"/>
                  <a:gd name="T99" fmla="*/ 139 h 1123"/>
                  <a:gd name="T100" fmla="*/ 2 w 1103"/>
                  <a:gd name="T101" fmla="*/ 122 h 1123"/>
                  <a:gd name="T102" fmla="*/ 5 w 1103"/>
                  <a:gd name="T103" fmla="*/ 108 h 1123"/>
                  <a:gd name="T104" fmla="*/ 9 w 1103"/>
                  <a:gd name="T105" fmla="*/ 92 h 1123"/>
                  <a:gd name="T106" fmla="*/ 17 w 1103"/>
                  <a:gd name="T107" fmla="*/ 78 h 1123"/>
                  <a:gd name="T108" fmla="*/ 24 w 1103"/>
                  <a:gd name="T109" fmla="*/ 66 h 1123"/>
                  <a:gd name="T110" fmla="*/ 33 w 1103"/>
                  <a:gd name="T111" fmla="*/ 54 h 112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103" h="1123">
                    <a:moveTo>
                      <a:pt x="132" y="217"/>
                    </a:moveTo>
                    <a:lnTo>
                      <a:pt x="179" y="170"/>
                    </a:lnTo>
                    <a:lnTo>
                      <a:pt x="226" y="123"/>
                    </a:lnTo>
                    <a:lnTo>
                      <a:pt x="245" y="123"/>
                    </a:lnTo>
                    <a:lnTo>
                      <a:pt x="254" y="123"/>
                    </a:lnTo>
                    <a:lnTo>
                      <a:pt x="293" y="85"/>
                    </a:lnTo>
                    <a:lnTo>
                      <a:pt x="340" y="57"/>
                    </a:lnTo>
                    <a:lnTo>
                      <a:pt x="396" y="37"/>
                    </a:lnTo>
                    <a:lnTo>
                      <a:pt x="453" y="19"/>
                    </a:lnTo>
                    <a:lnTo>
                      <a:pt x="500" y="10"/>
                    </a:lnTo>
                    <a:lnTo>
                      <a:pt x="538" y="0"/>
                    </a:lnTo>
                    <a:lnTo>
                      <a:pt x="622" y="10"/>
                    </a:lnTo>
                    <a:lnTo>
                      <a:pt x="708" y="19"/>
                    </a:lnTo>
                    <a:lnTo>
                      <a:pt x="783" y="37"/>
                    </a:lnTo>
                    <a:lnTo>
                      <a:pt x="830" y="66"/>
                    </a:lnTo>
                    <a:lnTo>
                      <a:pt x="868" y="85"/>
                    </a:lnTo>
                    <a:lnTo>
                      <a:pt x="943" y="151"/>
                    </a:lnTo>
                    <a:lnTo>
                      <a:pt x="990" y="188"/>
                    </a:lnTo>
                    <a:lnTo>
                      <a:pt x="1027" y="236"/>
                    </a:lnTo>
                    <a:lnTo>
                      <a:pt x="1056" y="283"/>
                    </a:lnTo>
                    <a:lnTo>
                      <a:pt x="1084" y="340"/>
                    </a:lnTo>
                    <a:lnTo>
                      <a:pt x="1094" y="405"/>
                    </a:lnTo>
                    <a:lnTo>
                      <a:pt x="1103" y="462"/>
                    </a:lnTo>
                    <a:lnTo>
                      <a:pt x="1103" y="528"/>
                    </a:lnTo>
                    <a:lnTo>
                      <a:pt x="1103" y="585"/>
                    </a:lnTo>
                    <a:lnTo>
                      <a:pt x="1094" y="660"/>
                    </a:lnTo>
                    <a:lnTo>
                      <a:pt x="1084" y="726"/>
                    </a:lnTo>
                    <a:lnTo>
                      <a:pt x="1027" y="859"/>
                    </a:lnTo>
                    <a:lnTo>
                      <a:pt x="953" y="962"/>
                    </a:lnTo>
                    <a:lnTo>
                      <a:pt x="915" y="981"/>
                    </a:lnTo>
                    <a:lnTo>
                      <a:pt x="877" y="1019"/>
                    </a:lnTo>
                    <a:lnTo>
                      <a:pt x="849" y="1047"/>
                    </a:lnTo>
                    <a:lnTo>
                      <a:pt x="811" y="1075"/>
                    </a:lnTo>
                    <a:lnTo>
                      <a:pt x="726" y="1104"/>
                    </a:lnTo>
                    <a:lnTo>
                      <a:pt x="632" y="1113"/>
                    </a:lnTo>
                    <a:lnTo>
                      <a:pt x="547" y="1123"/>
                    </a:lnTo>
                    <a:lnTo>
                      <a:pt x="500" y="1113"/>
                    </a:lnTo>
                    <a:lnTo>
                      <a:pt x="444" y="1113"/>
                    </a:lnTo>
                    <a:lnTo>
                      <a:pt x="330" y="1075"/>
                    </a:lnTo>
                    <a:lnTo>
                      <a:pt x="274" y="1056"/>
                    </a:lnTo>
                    <a:lnTo>
                      <a:pt x="226" y="1028"/>
                    </a:lnTo>
                    <a:lnTo>
                      <a:pt x="179" y="990"/>
                    </a:lnTo>
                    <a:lnTo>
                      <a:pt x="132" y="953"/>
                    </a:lnTo>
                    <a:lnTo>
                      <a:pt x="94" y="906"/>
                    </a:lnTo>
                    <a:lnTo>
                      <a:pt x="66" y="849"/>
                    </a:lnTo>
                    <a:lnTo>
                      <a:pt x="37" y="811"/>
                    </a:lnTo>
                    <a:lnTo>
                      <a:pt x="29" y="773"/>
                    </a:lnTo>
                    <a:lnTo>
                      <a:pt x="19" y="726"/>
                    </a:lnTo>
                    <a:lnTo>
                      <a:pt x="9" y="689"/>
                    </a:lnTo>
                    <a:lnTo>
                      <a:pt x="0" y="556"/>
                    </a:lnTo>
                    <a:lnTo>
                      <a:pt x="9" y="491"/>
                    </a:lnTo>
                    <a:lnTo>
                      <a:pt x="19" y="434"/>
                    </a:lnTo>
                    <a:lnTo>
                      <a:pt x="37" y="368"/>
                    </a:lnTo>
                    <a:lnTo>
                      <a:pt x="66" y="311"/>
                    </a:lnTo>
                    <a:lnTo>
                      <a:pt x="94" y="264"/>
                    </a:lnTo>
                    <a:lnTo>
                      <a:pt x="132" y="217"/>
                    </a:lnTo>
                    <a:close/>
                  </a:path>
                </a:pathLst>
              </a:custGeom>
              <a:solidFill>
                <a:srgbClr val="598A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Freeform 16">
                <a:extLst>
                  <a:ext uri="{FF2B5EF4-FFF2-40B4-BE49-F238E27FC236}">
                    <a16:creationId xmlns:a16="http://schemas.microsoft.com/office/drawing/2014/main" id="{9822DCC6-EFEA-407F-9FF8-170129504B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8" y="35"/>
                <a:ext cx="229" cy="236"/>
              </a:xfrm>
              <a:custGeom>
                <a:avLst/>
                <a:gdLst>
                  <a:gd name="T0" fmla="*/ 33 w 916"/>
                  <a:gd name="T1" fmla="*/ 43 h 943"/>
                  <a:gd name="T2" fmla="*/ 52 w 916"/>
                  <a:gd name="T3" fmla="*/ 24 h 943"/>
                  <a:gd name="T4" fmla="*/ 73 w 916"/>
                  <a:gd name="T5" fmla="*/ 10 h 943"/>
                  <a:gd name="T6" fmla="*/ 85 w 916"/>
                  <a:gd name="T7" fmla="*/ 5 h 943"/>
                  <a:gd name="T8" fmla="*/ 97 w 916"/>
                  <a:gd name="T9" fmla="*/ 3 h 943"/>
                  <a:gd name="T10" fmla="*/ 123 w 916"/>
                  <a:gd name="T11" fmla="*/ 0 h 943"/>
                  <a:gd name="T12" fmla="*/ 140 w 916"/>
                  <a:gd name="T13" fmla="*/ 5 h 943"/>
                  <a:gd name="T14" fmla="*/ 156 w 916"/>
                  <a:gd name="T15" fmla="*/ 12 h 943"/>
                  <a:gd name="T16" fmla="*/ 170 w 916"/>
                  <a:gd name="T17" fmla="*/ 17 h 943"/>
                  <a:gd name="T18" fmla="*/ 177 w 916"/>
                  <a:gd name="T19" fmla="*/ 24 h 943"/>
                  <a:gd name="T20" fmla="*/ 184 w 916"/>
                  <a:gd name="T21" fmla="*/ 28 h 943"/>
                  <a:gd name="T22" fmla="*/ 196 w 916"/>
                  <a:gd name="T23" fmla="*/ 38 h 943"/>
                  <a:gd name="T24" fmla="*/ 205 w 916"/>
                  <a:gd name="T25" fmla="*/ 47 h 943"/>
                  <a:gd name="T26" fmla="*/ 213 w 916"/>
                  <a:gd name="T27" fmla="*/ 59 h 943"/>
                  <a:gd name="T28" fmla="*/ 219 w 916"/>
                  <a:gd name="T29" fmla="*/ 73 h 943"/>
                  <a:gd name="T30" fmla="*/ 227 w 916"/>
                  <a:gd name="T31" fmla="*/ 85 h 943"/>
                  <a:gd name="T32" fmla="*/ 229 w 916"/>
                  <a:gd name="T33" fmla="*/ 99 h 943"/>
                  <a:gd name="T34" fmla="*/ 229 w 916"/>
                  <a:gd name="T35" fmla="*/ 116 h 943"/>
                  <a:gd name="T36" fmla="*/ 227 w 916"/>
                  <a:gd name="T37" fmla="*/ 130 h 943"/>
                  <a:gd name="T38" fmla="*/ 224 w 916"/>
                  <a:gd name="T39" fmla="*/ 146 h 943"/>
                  <a:gd name="T40" fmla="*/ 219 w 916"/>
                  <a:gd name="T41" fmla="*/ 161 h 943"/>
                  <a:gd name="T42" fmla="*/ 210 w 916"/>
                  <a:gd name="T43" fmla="*/ 177 h 943"/>
                  <a:gd name="T44" fmla="*/ 203 w 916"/>
                  <a:gd name="T45" fmla="*/ 191 h 943"/>
                  <a:gd name="T46" fmla="*/ 191 w 916"/>
                  <a:gd name="T47" fmla="*/ 203 h 943"/>
                  <a:gd name="T48" fmla="*/ 179 w 916"/>
                  <a:gd name="T49" fmla="*/ 215 h 943"/>
                  <a:gd name="T50" fmla="*/ 165 w 916"/>
                  <a:gd name="T51" fmla="*/ 224 h 943"/>
                  <a:gd name="T52" fmla="*/ 151 w 916"/>
                  <a:gd name="T53" fmla="*/ 231 h 943"/>
                  <a:gd name="T54" fmla="*/ 135 w 916"/>
                  <a:gd name="T55" fmla="*/ 234 h 943"/>
                  <a:gd name="T56" fmla="*/ 116 w 916"/>
                  <a:gd name="T57" fmla="*/ 236 h 943"/>
                  <a:gd name="T58" fmla="*/ 99 w 916"/>
                  <a:gd name="T59" fmla="*/ 234 h 943"/>
                  <a:gd name="T60" fmla="*/ 83 w 916"/>
                  <a:gd name="T61" fmla="*/ 229 h 943"/>
                  <a:gd name="T62" fmla="*/ 69 w 916"/>
                  <a:gd name="T63" fmla="*/ 224 h 943"/>
                  <a:gd name="T64" fmla="*/ 55 w 916"/>
                  <a:gd name="T65" fmla="*/ 215 h 943"/>
                  <a:gd name="T66" fmla="*/ 40 w 916"/>
                  <a:gd name="T67" fmla="*/ 205 h 943"/>
                  <a:gd name="T68" fmla="*/ 29 w 916"/>
                  <a:gd name="T69" fmla="*/ 196 h 943"/>
                  <a:gd name="T70" fmla="*/ 24 w 916"/>
                  <a:gd name="T71" fmla="*/ 191 h 943"/>
                  <a:gd name="T72" fmla="*/ 19 w 916"/>
                  <a:gd name="T73" fmla="*/ 184 h 943"/>
                  <a:gd name="T74" fmla="*/ 12 w 916"/>
                  <a:gd name="T75" fmla="*/ 170 h 943"/>
                  <a:gd name="T76" fmla="*/ 7 w 916"/>
                  <a:gd name="T77" fmla="*/ 153 h 943"/>
                  <a:gd name="T78" fmla="*/ 0 w 916"/>
                  <a:gd name="T79" fmla="*/ 139 h 943"/>
                  <a:gd name="T80" fmla="*/ 3 w 916"/>
                  <a:gd name="T81" fmla="*/ 111 h 943"/>
                  <a:gd name="T82" fmla="*/ 7 w 916"/>
                  <a:gd name="T83" fmla="*/ 88 h 943"/>
                  <a:gd name="T84" fmla="*/ 19 w 916"/>
                  <a:gd name="T85" fmla="*/ 64 h 943"/>
                  <a:gd name="T86" fmla="*/ 26 w 916"/>
                  <a:gd name="T87" fmla="*/ 52 h 943"/>
                  <a:gd name="T88" fmla="*/ 33 w 916"/>
                  <a:gd name="T89" fmla="*/ 43 h 94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916" h="943">
                    <a:moveTo>
                      <a:pt x="133" y="170"/>
                    </a:moveTo>
                    <a:lnTo>
                      <a:pt x="208" y="94"/>
                    </a:lnTo>
                    <a:lnTo>
                      <a:pt x="293" y="39"/>
                    </a:lnTo>
                    <a:lnTo>
                      <a:pt x="341" y="19"/>
                    </a:lnTo>
                    <a:lnTo>
                      <a:pt x="388" y="10"/>
                    </a:lnTo>
                    <a:lnTo>
                      <a:pt x="491" y="0"/>
                    </a:lnTo>
                    <a:lnTo>
                      <a:pt x="558" y="19"/>
                    </a:lnTo>
                    <a:lnTo>
                      <a:pt x="623" y="47"/>
                    </a:lnTo>
                    <a:lnTo>
                      <a:pt x="680" y="66"/>
                    </a:lnTo>
                    <a:lnTo>
                      <a:pt x="708" y="94"/>
                    </a:lnTo>
                    <a:lnTo>
                      <a:pt x="736" y="113"/>
                    </a:lnTo>
                    <a:lnTo>
                      <a:pt x="783" y="151"/>
                    </a:lnTo>
                    <a:lnTo>
                      <a:pt x="821" y="189"/>
                    </a:lnTo>
                    <a:lnTo>
                      <a:pt x="850" y="236"/>
                    </a:lnTo>
                    <a:lnTo>
                      <a:pt x="877" y="293"/>
                    </a:lnTo>
                    <a:lnTo>
                      <a:pt x="906" y="340"/>
                    </a:lnTo>
                    <a:lnTo>
                      <a:pt x="916" y="397"/>
                    </a:lnTo>
                    <a:lnTo>
                      <a:pt x="916" y="462"/>
                    </a:lnTo>
                    <a:lnTo>
                      <a:pt x="906" y="519"/>
                    </a:lnTo>
                    <a:lnTo>
                      <a:pt x="897" y="585"/>
                    </a:lnTo>
                    <a:lnTo>
                      <a:pt x="877" y="642"/>
                    </a:lnTo>
                    <a:lnTo>
                      <a:pt x="840" y="708"/>
                    </a:lnTo>
                    <a:lnTo>
                      <a:pt x="812" y="765"/>
                    </a:lnTo>
                    <a:lnTo>
                      <a:pt x="765" y="812"/>
                    </a:lnTo>
                    <a:lnTo>
                      <a:pt x="717" y="859"/>
                    </a:lnTo>
                    <a:lnTo>
                      <a:pt x="661" y="896"/>
                    </a:lnTo>
                    <a:lnTo>
                      <a:pt x="605" y="925"/>
                    </a:lnTo>
                    <a:lnTo>
                      <a:pt x="538" y="934"/>
                    </a:lnTo>
                    <a:lnTo>
                      <a:pt x="462" y="943"/>
                    </a:lnTo>
                    <a:lnTo>
                      <a:pt x="397" y="934"/>
                    </a:lnTo>
                    <a:lnTo>
                      <a:pt x="331" y="915"/>
                    </a:lnTo>
                    <a:lnTo>
                      <a:pt x="274" y="896"/>
                    </a:lnTo>
                    <a:lnTo>
                      <a:pt x="218" y="859"/>
                    </a:lnTo>
                    <a:lnTo>
                      <a:pt x="161" y="821"/>
                    </a:lnTo>
                    <a:lnTo>
                      <a:pt x="114" y="783"/>
                    </a:lnTo>
                    <a:lnTo>
                      <a:pt x="95" y="765"/>
                    </a:lnTo>
                    <a:lnTo>
                      <a:pt x="76" y="736"/>
                    </a:lnTo>
                    <a:lnTo>
                      <a:pt x="48" y="679"/>
                    </a:lnTo>
                    <a:lnTo>
                      <a:pt x="29" y="613"/>
                    </a:lnTo>
                    <a:lnTo>
                      <a:pt x="0" y="557"/>
                    </a:lnTo>
                    <a:lnTo>
                      <a:pt x="10" y="444"/>
                    </a:lnTo>
                    <a:lnTo>
                      <a:pt x="29" y="350"/>
                    </a:lnTo>
                    <a:lnTo>
                      <a:pt x="76" y="255"/>
                    </a:lnTo>
                    <a:lnTo>
                      <a:pt x="104" y="208"/>
                    </a:lnTo>
                    <a:lnTo>
                      <a:pt x="133" y="1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Freeform 17">
                <a:extLst>
                  <a:ext uri="{FF2B5EF4-FFF2-40B4-BE49-F238E27FC236}">
                    <a16:creationId xmlns:a16="http://schemas.microsoft.com/office/drawing/2014/main" id="{C967262C-9011-4889-8960-E4CC974CFC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3" y="43"/>
                <a:ext cx="217" cy="221"/>
              </a:xfrm>
              <a:custGeom>
                <a:avLst/>
                <a:gdLst>
                  <a:gd name="T0" fmla="*/ 9 w 867"/>
                  <a:gd name="T1" fmla="*/ 73 h 886"/>
                  <a:gd name="T2" fmla="*/ 19 w 867"/>
                  <a:gd name="T3" fmla="*/ 59 h 886"/>
                  <a:gd name="T4" fmla="*/ 31 w 867"/>
                  <a:gd name="T5" fmla="*/ 42 h 886"/>
                  <a:gd name="T6" fmla="*/ 43 w 867"/>
                  <a:gd name="T7" fmla="*/ 28 h 886"/>
                  <a:gd name="T8" fmla="*/ 59 w 867"/>
                  <a:gd name="T9" fmla="*/ 19 h 886"/>
                  <a:gd name="T10" fmla="*/ 66 w 867"/>
                  <a:gd name="T11" fmla="*/ 12 h 886"/>
                  <a:gd name="T12" fmla="*/ 75 w 867"/>
                  <a:gd name="T13" fmla="*/ 7 h 886"/>
                  <a:gd name="T14" fmla="*/ 94 w 867"/>
                  <a:gd name="T15" fmla="*/ 0 h 886"/>
                  <a:gd name="T16" fmla="*/ 118 w 867"/>
                  <a:gd name="T17" fmla="*/ 0 h 886"/>
                  <a:gd name="T18" fmla="*/ 141 w 867"/>
                  <a:gd name="T19" fmla="*/ 4 h 886"/>
                  <a:gd name="T20" fmla="*/ 163 w 867"/>
                  <a:gd name="T21" fmla="*/ 16 h 886"/>
                  <a:gd name="T22" fmla="*/ 182 w 867"/>
                  <a:gd name="T23" fmla="*/ 30 h 886"/>
                  <a:gd name="T24" fmla="*/ 191 w 867"/>
                  <a:gd name="T25" fmla="*/ 40 h 886"/>
                  <a:gd name="T26" fmla="*/ 200 w 867"/>
                  <a:gd name="T27" fmla="*/ 52 h 886"/>
                  <a:gd name="T28" fmla="*/ 208 w 867"/>
                  <a:gd name="T29" fmla="*/ 64 h 886"/>
                  <a:gd name="T30" fmla="*/ 212 w 867"/>
                  <a:gd name="T31" fmla="*/ 78 h 886"/>
                  <a:gd name="T32" fmla="*/ 217 w 867"/>
                  <a:gd name="T33" fmla="*/ 92 h 886"/>
                  <a:gd name="T34" fmla="*/ 217 w 867"/>
                  <a:gd name="T35" fmla="*/ 106 h 886"/>
                  <a:gd name="T36" fmla="*/ 217 w 867"/>
                  <a:gd name="T37" fmla="*/ 120 h 886"/>
                  <a:gd name="T38" fmla="*/ 212 w 867"/>
                  <a:gd name="T39" fmla="*/ 134 h 886"/>
                  <a:gd name="T40" fmla="*/ 205 w 867"/>
                  <a:gd name="T41" fmla="*/ 160 h 886"/>
                  <a:gd name="T42" fmla="*/ 198 w 867"/>
                  <a:gd name="T43" fmla="*/ 172 h 886"/>
                  <a:gd name="T44" fmla="*/ 191 w 867"/>
                  <a:gd name="T45" fmla="*/ 184 h 886"/>
                  <a:gd name="T46" fmla="*/ 182 w 867"/>
                  <a:gd name="T47" fmla="*/ 193 h 886"/>
                  <a:gd name="T48" fmla="*/ 172 w 867"/>
                  <a:gd name="T49" fmla="*/ 202 h 886"/>
                  <a:gd name="T50" fmla="*/ 160 w 867"/>
                  <a:gd name="T51" fmla="*/ 209 h 886"/>
                  <a:gd name="T52" fmla="*/ 148 w 867"/>
                  <a:gd name="T53" fmla="*/ 214 h 886"/>
                  <a:gd name="T54" fmla="*/ 132 w 867"/>
                  <a:gd name="T55" fmla="*/ 219 h 886"/>
                  <a:gd name="T56" fmla="*/ 116 w 867"/>
                  <a:gd name="T57" fmla="*/ 221 h 886"/>
                  <a:gd name="T58" fmla="*/ 99 w 867"/>
                  <a:gd name="T59" fmla="*/ 221 h 886"/>
                  <a:gd name="T60" fmla="*/ 83 w 867"/>
                  <a:gd name="T61" fmla="*/ 219 h 886"/>
                  <a:gd name="T62" fmla="*/ 61 w 867"/>
                  <a:gd name="T63" fmla="*/ 209 h 886"/>
                  <a:gd name="T64" fmla="*/ 40 w 867"/>
                  <a:gd name="T65" fmla="*/ 195 h 886"/>
                  <a:gd name="T66" fmla="*/ 31 w 867"/>
                  <a:gd name="T67" fmla="*/ 188 h 886"/>
                  <a:gd name="T68" fmla="*/ 24 w 867"/>
                  <a:gd name="T69" fmla="*/ 179 h 886"/>
                  <a:gd name="T70" fmla="*/ 17 w 867"/>
                  <a:gd name="T71" fmla="*/ 169 h 886"/>
                  <a:gd name="T72" fmla="*/ 12 w 867"/>
                  <a:gd name="T73" fmla="*/ 158 h 886"/>
                  <a:gd name="T74" fmla="*/ 5 w 867"/>
                  <a:gd name="T75" fmla="*/ 143 h 886"/>
                  <a:gd name="T76" fmla="*/ 2 w 867"/>
                  <a:gd name="T77" fmla="*/ 129 h 886"/>
                  <a:gd name="T78" fmla="*/ 0 w 867"/>
                  <a:gd name="T79" fmla="*/ 115 h 886"/>
                  <a:gd name="T80" fmla="*/ 5 w 867"/>
                  <a:gd name="T81" fmla="*/ 101 h 886"/>
                  <a:gd name="T82" fmla="*/ 5 w 867"/>
                  <a:gd name="T83" fmla="*/ 87 h 886"/>
                  <a:gd name="T84" fmla="*/ 7 w 867"/>
                  <a:gd name="T85" fmla="*/ 80 h 886"/>
                  <a:gd name="T86" fmla="*/ 9 w 867"/>
                  <a:gd name="T87" fmla="*/ 73 h 8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867" h="886">
                    <a:moveTo>
                      <a:pt x="37" y="292"/>
                    </a:moveTo>
                    <a:lnTo>
                      <a:pt x="75" y="235"/>
                    </a:lnTo>
                    <a:lnTo>
                      <a:pt x="122" y="169"/>
                    </a:lnTo>
                    <a:lnTo>
                      <a:pt x="170" y="113"/>
                    </a:lnTo>
                    <a:lnTo>
                      <a:pt x="235" y="75"/>
                    </a:lnTo>
                    <a:lnTo>
                      <a:pt x="264" y="47"/>
                    </a:lnTo>
                    <a:lnTo>
                      <a:pt x="301" y="28"/>
                    </a:lnTo>
                    <a:lnTo>
                      <a:pt x="377" y="0"/>
                    </a:lnTo>
                    <a:lnTo>
                      <a:pt x="471" y="0"/>
                    </a:lnTo>
                    <a:lnTo>
                      <a:pt x="565" y="18"/>
                    </a:lnTo>
                    <a:lnTo>
                      <a:pt x="650" y="65"/>
                    </a:lnTo>
                    <a:lnTo>
                      <a:pt x="726" y="122"/>
                    </a:lnTo>
                    <a:lnTo>
                      <a:pt x="763" y="160"/>
                    </a:lnTo>
                    <a:lnTo>
                      <a:pt x="801" y="207"/>
                    </a:lnTo>
                    <a:lnTo>
                      <a:pt x="830" y="255"/>
                    </a:lnTo>
                    <a:lnTo>
                      <a:pt x="849" y="311"/>
                    </a:lnTo>
                    <a:lnTo>
                      <a:pt x="867" y="368"/>
                    </a:lnTo>
                    <a:lnTo>
                      <a:pt x="867" y="425"/>
                    </a:lnTo>
                    <a:lnTo>
                      <a:pt x="867" y="480"/>
                    </a:lnTo>
                    <a:lnTo>
                      <a:pt x="849" y="537"/>
                    </a:lnTo>
                    <a:lnTo>
                      <a:pt x="820" y="641"/>
                    </a:lnTo>
                    <a:lnTo>
                      <a:pt x="792" y="688"/>
                    </a:lnTo>
                    <a:lnTo>
                      <a:pt x="763" y="736"/>
                    </a:lnTo>
                    <a:lnTo>
                      <a:pt x="726" y="773"/>
                    </a:lnTo>
                    <a:lnTo>
                      <a:pt x="688" y="811"/>
                    </a:lnTo>
                    <a:lnTo>
                      <a:pt x="641" y="839"/>
                    </a:lnTo>
                    <a:lnTo>
                      <a:pt x="593" y="858"/>
                    </a:lnTo>
                    <a:lnTo>
                      <a:pt x="528" y="877"/>
                    </a:lnTo>
                    <a:lnTo>
                      <a:pt x="462" y="886"/>
                    </a:lnTo>
                    <a:lnTo>
                      <a:pt x="395" y="886"/>
                    </a:lnTo>
                    <a:lnTo>
                      <a:pt x="330" y="877"/>
                    </a:lnTo>
                    <a:lnTo>
                      <a:pt x="245" y="839"/>
                    </a:lnTo>
                    <a:lnTo>
                      <a:pt x="160" y="783"/>
                    </a:lnTo>
                    <a:lnTo>
                      <a:pt x="122" y="754"/>
                    </a:lnTo>
                    <a:lnTo>
                      <a:pt x="94" y="716"/>
                    </a:lnTo>
                    <a:lnTo>
                      <a:pt x="66" y="679"/>
                    </a:lnTo>
                    <a:lnTo>
                      <a:pt x="47" y="632"/>
                    </a:lnTo>
                    <a:lnTo>
                      <a:pt x="18" y="575"/>
                    </a:lnTo>
                    <a:lnTo>
                      <a:pt x="9" y="519"/>
                    </a:lnTo>
                    <a:lnTo>
                      <a:pt x="0" y="462"/>
                    </a:lnTo>
                    <a:lnTo>
                      <a:pt x="18" y="405"/>
                    </a:lnTo>
                    <a:lnTo>
                      <a:pt x="18" y="349"/>
                    </a:lnTo>
                    <a:lnTo>
                      <a:pt x="28" y="321"/>
                    </a:lnTo>
                    <a:lnTo>
                      <a:pt x="37" y="292"/>
                    </a:lnTo>
                    <a:close/>
                  </a:path>
                </a:pathLst>
              </a:custGeom>
              <a:solidFill>
                <a:srgbClr val="D29F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18">
                <a:extLst>
                  <a:ext uri="{FF2B5EF4-FFF2-40B4-BE49-F238E27FC236}">
                    <a16:creationId xmlns:a16="http://schemas.microsoft.com/office/drawing/2014/main" id="{D9108357-D3CF-4B5F-BCEF-176844CAB0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6" y="153"/>
                <a:ext cx="18" cy="19"/>
              </a:xfrm>
              <a:custGeom>
                <a:avLst/>
                <a:gdLst>
                  <a:gd name="T0" fmla="*/ 9 w 75"/>
                  <a:gd name="T1" fmla="*/ 2 h 76"/>
                  <a:gd name="T2" fmla="*/ 11 w 75"/>
                  <a:gd name="T3" fmla="*/ 0 h 76"/>
                  <a:gd name="T4" fmla="*/ 14 w 75"/>
                  <a:gd name="T5" fmla="*/ 2 h 76"/>
                  <a:gd name="T6" fmla="*/ 14 w 75"/>
                  <a:gd name="T7" fmla="*/ 5 h 76"/>
                  <a:gd name="T8" fmla="*/ 16 w 75"/>
                  <a:gd name="T9" fmla="*/ 5 h 76"/>
                  <a:gd name="T10" fmla="*/ 18 w 75"/>
                  <a:gd name="T11" fmla="*/ 14 h 76"/>
                  <a:gd name="T12" fmla="*/ 16 w 75"/>
                  <a:gd name="T13" fmla="*/ 17 h 76"/>
                  <a:gd name="T14" fmla="*/ 14 w 75"/>
                  <a:gd name="T15" fmla="*/ 19 h 76"/>
                  <a:gd name="T16" fmla="*/ 7 w 75"/>
                  <a:gd name="T17" fmla="*/ 19 h 76"/>
                  <a:gd name="T18" fmla="*/ 0 w 75"/>
                  <a:gd name="T19" fmla="*/ 17 h 76"/>
                  <a:gd name="T20" fmla="*/ 0 w 75"/>
                  <a:gd name="T21" fmla="*/ 12 h 76"/>
                  <a:gd name="T22" fmla="*/ 2 w 75"/>
                  <a:gd name="T23" fmla="*/ 9 h 76"/>
                  <a:gd name="T24" fmla="*/ 9 w 75"/>
                  <a:gd name="T25" fmla="*/ 2 h 7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5" h="76">
                    <a:moveTo>
                      <a:pt x="38" y="9"/>
                    </a:moveTo>
                    <a:lnTo>
                      <a:pt x="47" y="0"/>
                    </a:lnTo>
                    <a:lnTo>
                      <a:pt x="57" y="9"/>
                    </a:lnTo>
                    <a:lnTo>
                      <a:pt x="57" y="19"/>
                    </a:lnTo>
                    <a:lnTo>
                      <a:pt x="66" y="19"/>
                    </a:lnTo>
                    <a:lnTo>
                      <a:pt x="75" y="56"/>
                    </a:lnTo>
                    <a:lnTo>
                      <a:pt x="66" y="66"/>
                    </a:lnTo>
                    <a:lnTo>
                      <a:pt x="57" y="76"/>
                    </a:lnTo>
                    <a:lnTo>
                      <a:pt x="28" y="76"/>
                    </a:lnTo>
                    <a:lnTo>
                      <a:pt x="0" y="66"/>
                    </a:lnTo>
                    <a:lnTo>
                      <a:pt x="0" y="47"/>
                    </a:lnTo>
                    <a:lnTo>
                      <a:pt x="9" y="37"/>
                    </a:lnTo>
                    <a:lnTo>
                      <a:pt x="38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19">
                <a:extLst>
                  <a:ext uri="{FF2B5EF4-FFF2-40B4-BE49-F238E27FC236}">
                    <a16:creationId xmlns:a16="http://schemas.microsoft.com/office/drawing/2014/main" id="{4E661BDB-D73A-46E4-B8A9-A3EEBF68C0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7" y="787"/>
                <a:ext cx="28" cy="22"/>
              </a:xfrm>
              <a:custGeom>
                <a:avLst/>
                <a:gdLst>
                  <a:gd name="T0" fmla="*/ 19 w 114"/>
                  <a:gd name="T1" fmla="*/ 0 h 86"/>
                  <a:gd name="T2" fmla="*/ 26 w 114"/>
                  <a:gd name="T3" fmla="*/ 0 h 86"/>
                  <a:gd name="T4" fmla="*/ 28 w 114"/>
                  <a:gd name="T5" fmla="*/ 5 h 86"/>
                  <a:gd name="T6" fmla="*/ 28 w 114"/>
                  <a:gd name="T7" fmla="*/ 10 h 86"/>
                  <a:gd name="T8" fmla="*/ 23 w 114"/>
                  <a:gd name="T9" fmla="*/ 15 h 86"/>
                  <a:gd name="T10" fmla="*/ 12 w 114"/>
                  <a:gd name="T11" fmla="*/ 22 h 86"/>
                  <a:gd name="T12" fmla="*/ 7 w 114"/>
                  <a:gd name="T13" fmla="*/ 22 h 86"/>
                  <a:gd name="T14" fmla="*/ 5 w 114"/>
                  <a:gd name="T15" fmla="*/ 19 h 86"/>
                  <a:gd name="T16" fmla="*/ 0 w 114"/>
                  <a:gd name="T17" fmla="*/ 12 h 86"/>
                  <a:gd name="T18" fmla="*/ 5 w 114"/>
                  <a:gd name="T19" fmla="*/ 7 h 86"/>
                  <a:gd name="T20" fmla="*/ 7 w 114"/>
                  <a:gd name="T21" fmla="*/ 5 h 86"/>
                  <a:gd name="T22" fmla="*/ 14 w 114"/>
                  <a:gd name="T23" fmla="*/ 0 h 86"/>
                  <a:gd name="T24" fmla="*/ 19 w 114"/>
                  <a:gd name="T25" fmla="*/ 0 h 8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4" h="86">
                    <a:moveTo>
                      <a:pt x="76" y="0"/>
                    </a:moveTo>
                    <a:lnTo>
                      <a:pt x="104" y="0"/>
                    </a:lnTo>
                    <a:lnTo>
                      <a:pt x="114" y="19"/>
                    </a:lnTo>
                    <a:lnTo>
                      <a:pt x="114" y="39"/>
                    </a:lnTo>
                    <a:lnTo>
                      <a:pt x="94" y="57"/>
                    </a:lnTo>
                    <a:lnTo>
                      <a:pt x="47" y="86"/>
                    </a:lnTo>
                    <a:lnTo>
                      <a:pt x="29" y="86"/>
                    </a:lnTo>
                    <a:lnTo>
                      <a:pt x="20" y="76"/>
                    </a:lnTo>
                    <a:lnTo>
                      <a:pt x="0" y="48"/>
                    </a:lnTo>
                    <a:lnTo>
                      <a:pt x="20" y="29"/>
                    </a:lnTo>
                    <a:lnTo>
                      <a:pt x="29" y="19"/>
                    </a:lnTo>
                    <a:lnTo>
                      <a:pt x="57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Freeform 20">
                <a:extLst>
                  <a:ext uri="{FF2B5EF4-FFF2-40B4-BE49-F238E27FC236}">
                    <a16:creationId xmlns:a16="http://schemas.microsoft.com/office/drawing/2014/main" id="{51FC8EBB-A76D-4A44-8286-3ED8CF3017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3" y="163"/>
                <a:ext cx="7" cy="4"/>
              </a:xfrm>
              <a:custGeom>
                <a:avLst/>
                <a:gdLst>
                  <a:gd name="T0" fmla="*/ 2 w 29"/>
                  <a:gd name="T1" fmla="*/ 0 h 19"/>
                  <a:gd name="T2" fmla="*/ 5 w 29"/>
                  <a:gd name="T3" fmla="*/ 0 h 19"/>
                  <a:gd name="T4" fmla="*/ 7 w 29"/>
                  <a:gd name="T5" fmla="*/ 0 h 19"/>
                  <a:gd name="T6" fmla="*/ 7 w 29"/>
                  <a:gd name="T7" fmla="*/ 2 h 19"/>
                  <a:gd name="T8" fmla="*/ 5 w 29"/>
                  <a:gd name="T9" fmla="*/ 4 h 19"/>
                  <a:gd name="T10" fmla="*/ 0 w 29"/>
                  <a:gd name="T11" fmla="*/ 4 h 19"/>
                  <a:gd name="T12" fmla="*/ 0 w 29"/>
                  <a:gd name="T13" fmla="*/ 2 h 19"/>
                  <a:gd name="T14" fmla="*/ 2 w 29"/>
                  <a:gd name="T15" fmla="*/ 0 h 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9" h="19">
                    <a:moveTo>
                      <a:pt x="10" y="0"/>
                    </a:moveTo>
                    <a:lnTo>
                      <a:pt x="19" y="0"/>
                    </a:lnTo>
                    <a:lnTo>
                      <a:pt x="29" y="0"/>
                    </a:lnTo>
                    <a:lnTo>
                      <a:pt x="29" y="10"/>
                    </a:lnTo>
                    <a:lnTo>
                      <a:pt x="19" y="19"/>
                    </a:lnTo>
                    <a:lnTo>
                      <a:pt x="0" y="19"/>
                    </a:lnTo>
                    <a:lnTo>
                      <a:pt x="0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91A4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Freeform 21">
                <a:extLst>
                  <a:ext uri="{FF2B5EF4-FFF2-40B4-BE49-F238E27FC236}">
                    <a16:creationId xmlns:a16="http://schemas.microsoft.com/office/drawing/2014/main" id="{3C6D4FF1-525B-4972-9210-388B96349D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4" y="792"/>
                <a:ext cx="14" cy="12"/>
              </a:xfrm>
              <a:custGeom>
                <a:avLst/>
                <a:gdLst>
                  <a:gd name="T0" fmla="*/ 12 w 57"/>
                  <a:gd name="T1" fmla="*/ 0 h 47"/>
                  <a:gd name="T2" fmla="*/ 14 w 57"/>
                  <a:gd name="T3" fmla="*/ 5 h 47"/>
                  <a:gd name="T4" fmla="*/ 9 w 57"/>
                  <a:gd name="T5" fmla="*/ 7 h 47"/>
                  <a:gd name="T6" fmla="*/ 4 w 57"/>
                  <a:gd name="T7" fmla="*/ 12 h 47"/>
                  <a:gd name="T8" fmla="*/ 0 w 57"/>
                  <a:gd name="T9" fmla="*/ 10 h 47"/>
                  <a:gd name="T10" fmla="*/ 4 w 57"/>
                  <a:gd name="T11" fmla="*/ 5 h 47"/>
                  <a:gd name="T12" fmla="*/ 12 w 57"/>
                  <a:gd name="T13" fmla="*/ 0 h 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" h="47">
                    <a:moveTo>
                      <a:pt x="47" y="0"/>
                    </a:moveTo>
                    <a:lnTo>
                      <a:pt x="57" y="20"/>
                    </a:lnTo>
                    <a:lnTo>
                      <a:pt x="38" y="29"/>
                    </a:lnTo>
                    <a:lnTo>
                      <a:pt x="18" y="47"/>
                    </a:lnTo>
                    <a:lnTo>
                      <a:pt x="0" y="38"/>
                    </a:lnTo>
                    <a:lnTo>
                      <a:pt x="18" y="2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Freeform 22">
                <a:extLst>
                  <a:ext uri="{FF2B5EF4-FFF2-40B4-BE49-F238E27FC236}">
                    <a16:creationId xmlns:a16="http://schemas.microsoft.com/office/drawing/2014/main" id="{79277632-BE8A-4BB0-B981-717723DBD5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2" y="54"/>
                <a:ext cx="98" cy="123"/>
              </a:xfrm>
              <a:custGeom>
                <a:avLst/>
                <a:gdLst>
                  <a:gd name="T0" fmla="*/ 21 w 396"/>
                  <a:gd name="T1" fmla="*/ 88 h 490"/>
                  <a:gd name="T2" fmla="*/ 26 w 396"/>
                  <a:gd name="T3" fmla="*/ 104 h 490"/>
                  <a:gd name="T4" fmla="*/ 40 w 396"/>
                  <a:gd name="T5" fmla="*/ 102 h 490"/>
                  <a:gd name="T6" fmla="*/ 54 w 396"/>
                  <a:gd name="T7" fmla="*/ 102 h 490"/>
                  <a:gd name="T8" fmla="*/ 68 w 396"/>
                  <a:gd name="T9" fmla="*/ 99 h 490"/>
                  <a:gd name="T10" fmla="*/ 75 w 396"/>
                  <a:gd name="T11" fmla="*/ 95 h 490"/>
                  <a:gd name="T12" fmla="*/ 79 w 396"/>
                  <a:gd name="T13" fmla="*/ 90 h 490"/>
                  <a:gd name="T14" fmla="*/ 79 w 396"/>
                  <a:gd name="T15" fmla="*/ 73 h 490"/>
                  <a:gd name="T16" fmla="*/ 79 w 396"/>
                  <a:gd name="T17" fmla="*/ 59 h 490"/>
                  <a:gd name="T18" fmla="*/ 77 w 396"/>
                  <a:gd name="T19" fmla="*/ 45 h 490"/>
                  <a:gd name="T20" fmla="*/ 77 w 396"/>
                  <a:gd name="T21" fmla="*/ 28 h 490"/>
                  <a:gd name="T22" fmla="*/ 75 w 396"/>
                  <a:gd name="T23" fmla="*/ 28 h 490"/>
                  <a:gd name="T24" fmla="*/ 70 w 396"/>
                  <a:gd name="T25" fmla="*/ 28 h 490"/>
                  <a:gd name="T26" fmla="*/ 63 w 396"/>
                  <a:gd name="T27" fmla="*/ 24 h 490"/>
                  <a:gd name="T28" fmla="*/ 65 w 396"/>
                  <a:gd name="T29" fmla="*/ 17 h 490"/>
                  <a:gd name="T30" fmla="*/ 68 w 396"/>
                  <a:gd name="T31" fmla="*/ 12 h 490"/>
                  <a:gd name="T32" fmla="*/ 77 w 396"/>
                  <a:gd name="T33" fmla="*/ 0 h 490"/>
                  <a:gd name="T34" fmla="*/ 86 w 396"/>
                  <a:gd name="T35" fmla="*/ 12 h 490"/>
                  <a:gd name="T36" fmla="*/ 89 w 396"/>
                  <a:gd name="T37" fmla="*/ 19 h 490"/>
                  <a:gd name="T38" fmla="*/ 91 w 396"/>
                  <a:gd name="T39" fmla="*/ 26 h 490"/>
                  <a:gd name="T40" fmla="*/ 84 w 396"/>
                  <a:gd name="T41" fmla="*/ 26 h 490"/>
                  <a:gd name="T42" fmla="*/ 81 w 396"/>
                  <a:gd name="T43" fmla="*/ 28 h 490"/>
                  <a:gd name="T44" fmla="*/ 81 w 396"/>
                  <a:gd name="T45" fmla="*/ 31 h 490"/>
                  <a:gd name="T46" fmla="*/ 84 w 396"/>
                  <a:gd name="T47" fmla="*/ 88 h 490"/>
                  <a:gd name="T48" fmla="*/ 89 w 396"/>
                  <a:gd name="T49" fmla="*/ 88 h 490"/>
                  <a:gd name="T50" fmla="*/ 93 w 396"/>
                  <a:gd name="T51" fmla="*/ 90 h 490"/>
                  <a:gd name="T52" fmla="*/ 98 w 396"/>
                  <a:gd name="T53" fmla="*/ 102 h 490"/>
                  <a:gd name="T54" fmla="*/ 98 w 396"/>
                  <a:gd name="T55" fmla="*/ 104 h 490"/>
                  <a:gd name="T56" fmla="*/ 96 w 396"/>
                  <a:gd name="T57" fmla="*/ 107 h 490"/>
                  <a:gd name="T58" fmla="*/ 91 w 396"/>
                  <a:gd name="T59" fmla="*/ 109 h 490"/>
                  <a:gd name="T60" fmla="*/ 79 w 396"/>
                  <a:gd name="T61" fmla="*/ 109 h 490"/>
                  <a:gd name="T62" fmla="*/ 68 w 396"/>
                  <a:gd name="T63" fmla="*/ 109 h 490"/>
                  <a:gd name="T64" fmla="*/ 54 w 396"/>
                  <a:gd name="T65" fmla="*/ 107 h 490"/>
                  <a:gd name="T66" fmla="*/ 42 w 396"/>
                  <a:gd name="T67" fmla="*/ 107 h 490"/>
                  <a:gd name="T68" fmla="*/ 35 w 396"/>
                  <a:gd name="T69" fmla="*/ 109 h 490"/>
                  <a:gd name="T70" fmla="*/ 28 w 396"/>
                  <a:gd name="T71" fmla="*/ 109 h 490"/>
                  <a:gd name="T72" fmla="*/ 23 w 396"/>
                  <a:gd name="T73" fmla="*/ 113 h 490"/>
                  <a:gd name="T74" fmla="*/ 26 w 396"/>
                  <a:gd name="T75" fmla="*/ 121 h 490"/>
                  <a:gd name="T76" fmla="*/ 23 w 396"/>
                  <a:gd name="T77" fmla="*/ 123 h 490"/>
                  <a:gd name="T78" fmla="*/ 19 w 396"/>
                  <a:gd name="T79" fmla="*/ 123 h 490"/>
                  <a:gd name="T80" fmla="*/ 7 w 396"/>
                  <a:gd name="T81" fmla="*/ 118 h 490"/>
                  <a:gd name="T82" fmla="*/ 2 w 396"/>
                  <a:gd name="T83" fmla="*/ 116 h 490"/>
                  <a:gd name="T84" fmla="*/ 0 w 396"/>
                  <a:gd name="T85" fmla="*/ 109 h 490"/>
                  <a:gd name="T86" fmla="*/ 9 w 396"/>
                  <a:gd name="T87" fmla="*/ 97 h 490"/>
                  <a:gd name="T88" fmla="*/ 14 w 396"/>
                  <a:gd name="T89" fmla="*/ 92 h 490"/>
                  <a:gd name="T90" fmla="*/ 21 w 396"/>
                  <a:gd name="T91" fmla="*/ 88 h 49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396" h="490">
                    <a:moveTo>
                      <a:pt x="85" y="349"/>
                    </a:moveTo>
                    <a:lnTo>
                      <a:pt x="104" y="415"/>
                    </a:lnTo>
                    <a:lnTo>
                      <a:pt x="160" y="405"/>
                    </a:lnTo>
                    <a:lnTo>
                      <a:pt x="217" y="405"/>
                    </a:lnTo>
                    <a:lnTo>
                      <a:pt x="273" y="396"/>
                    </a:lnTo>
                    <a:lnTo>
                      <a:pt x="302" y="378"/>
                    </a:lnTo>
                    <a:lnTo>
                      <a:pt x="321" y="358"/>
                    </a:lnTo>
                    <a:lnTo>
                      <a:pt x="321" y="292"/>
                    </a:lnTo>
                    <a:lnTo>
                      <a:pt x="321" y="235"/>
                    </a:lnTo>
                    <a:lnTo>
                      <a:pt x="311" y="179"/>
                    </a:lnTo>
                    <a:lnTo>
                      <a:pt x="311" y="113"/>
                    </a:lnTo>
                    <a:lnTo>
                      <a:pt x="302" y="113"/>
                    </a:lnTo>
                    <a:lnTo>
                      <a:pt x="282" y="113"/>
                    </a:lnTo>
                    <a:lnTo>
                      <a:pt x="255" y="94"/>
                    </a:lnTo>
                    <a:lnTo>
                      <a:pt x="264" y="66"/>
                    </a:lnTo>
                    <a:lnTo>
                      <a:pt x="273" y="47"/>
                    </a:lnTo>
                    <a:lnTo>
                      <a:pt x="311" y="0"/>
                    </a:lnTo>
                    <a:lnTo>
                      <a:pt x="349" y="47"/>
                    </a:lnTo>
                    <a:lnTo>
                      <a:pt x="358" y="75"/>
                    </a:lnTo>
                    <a:lnTo>
                      <a:pt x="368" y="104"/>
                    </a:lnTo>
                    <a:lnTo>
                      <a:pt x="339" y="104"/>
                    </a:lnTo>
                    <a:lnTo>
                      <a:pt x="329" y="113"/>
                    </a:lnTo>
                    <a:lnTo>
                      <a:pt x="329" y="122"/>
                    </a:lnTo>
                    <a:lnTo>
                      <a:pt x="339" y="349"/>
                    </a:lnTo>
                    <a:lnTo>
                      <a:pt x="358" y="349"/>
                    </a:lnTo>
                    <a:lnTo>
                      <a:pt x="377" y="358"/>
                    </a:lnTo>
                    <a:lnTo>
                      <a:pt x="396" y="405"/>
                    </a:lnTo>
                    <a:lnTo>
                      <a:pt x="396" y="415"/>
                    </a:lnTo>
                    <a:lnTo>
                      <a:pt x="386" y="425"/>
                    </a:lnTo>
                    <a:lnTo>
                      <a:pt x="368" y="433"/>
                    </a:lnTo>
                    <a:lnTo>
                      <a:pt x="321" y="433"/>
                    </a:lnTo>
                    <a:lnTo>
                      <a:pt x="273" y="433"/>
                    </a:lnTo>
                    <a:lnTo>
                      <a:pt x="217" y="425"/>
                    </a:lnTo>
                    <a:lnTo>
                      <a:pt x="169" y="425"/>
                    </a:lnTo>
                    <a:lnTo>
                      <a:pt x="141" y="433"/>
                    </a:lnTo>
                    <a:lnTo>
                      <a:pt x="113" y="433"/>
                    </a:lnTo>
                    <a:lnTo>
                      <a:pt x="94" y="452"/>
                    </a:lnTo>
                    <a:lnTo>
                      <a:pt x="104" y="481"/>
                    </a:lnTo>
                    <a:lnTo>
                      <a:pt x="94" y="490"/>
                    </a:lnTo>
                    <a:lnTo>
                      <a:pt x="75" y="490"/>
                    </a:lnTo>
                    <a:lnTo>
                      <a:pt x="28" y="472"/>
                    </a:lnTo>
                    <a:lnTo>
                      <a:pt x="9" y="462"/>
                    </a:lnTo>
                    <a:lnTo>
                      <a:pt x="0" y="433"/>
                    </a:lnTo>
                    <a:lnTo>
                      <a:pt x="38" y="386"/>
                    </a:lnTo>
                    <a:lnTo>
                      <a:pt x="57" y="368"/>
                    </a:lnTo>
                    <a:lnTo>
                      <a:pt x="85" y="3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Freeform 23">
                <a:extLst>
                  <a:ext uri="{FF2B5EF4-FFF2-40B4-BE49-F238E27FC236}">
                    <a16:creationId xmlns:a16="http://schemas.microsoft.com/office/drawing/2014/main" id="{DC7E42FD-FBB0-4E60-BAFE-57EBFA323F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2" y="771"/>
                <a:ext cx="31" cy="19"/>
              </a:xfrm>
              <a:custGeom>
                <a:avLst/>
                <a:gdLst>
                  <a:gd name="T0" fmla="*/ 12 w 123"/>
                  <a:gd name="T1" fmla="*/ 0 h 75"/>
                  <a:gd name="T2" fmla="*/ 22 w 123"/>
                  <a:gd name="T3" fmla="*/ 0 h 75"/>
                  <a:gd name="T4" fmla="*/ 26 w 123"/>
                  <a:gd name="T5" fmla="*/ 0 h 75"/>
                  <a:gd name="T6" fmla="*/ 31 w 123"/>
                  <a:gd name="T7" fmla="*/ 5 h 75"/>
                  <a:gd name="T8" fmla="*/ 24 w 123"/>
                  <a:gd name="T9" fmla="*/ 14 h 75"/>
                  <a:gd name="T10" fmla="*/ 14 w 123"/>
                  <a:gd name="T11" fmla="*/ 19 h 75"/>
                  <a:gd name="T12" fmla="*/ 5 w 123"/>
                  <a:gd name="T13" fmla="*/ 16 h 75"/>
                  <a:gd name="T14" fmla="*/ 3 w 123"/>
                  <a:gd name="T15" fmla="*/ 16 h 75"/>
                  <a:gd name="T16" fmla="*/ 0 w 123"/>
                  <a:gd name="T17" fmla="*/ 12 h 75"/>
                  <a:gd name="T18" fmla="*/ 5 w 123"/>
                  <a:gd name="T19" fmla="*/ 5 h 75"/>
                  <a:gd name="T20" fmla="*/ 7 w 123"/>
                  <a:gd name="T21" fmla="*/ 2 h 75"/>
                  <a:gd name="T22" fmla="*/ 12 w 123"/>
                  <a:gd name="T23" fmla="*/ 0 h 7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23" h="75">
                    <a:moveTo>
                      <a:pt x="49" y="0"/>
                    </a:moveTo>
                    <a:lnTo>
                      <a:pt x="86" y="0"/>
                    </a:lnTo>
                    <a:lnTo>
                      <a:pt x="104" y="0"/>
                    </a:lnTo>
                    <a:lnTo>
                      <a:pt x="123" y="18"/>
                    </a:lnTo>
                    <a:lnTo>
                      <a:pt x="96" y="56"/>
                    </a:lnTo>
                    <a:lnTo>
                      <a:pt x="57" y="75"/>
                    </a:lnTo>
                    <a:lnTo>
                      <a:pt x="20" y="65"/>
                    </a:lnTo>
                    <a:lnTo>
                      <a:pt x="10" y="65"/>
                    </a:lnTo>
                    <a:lnTo>
                      <a:pt x="0" y="47"/>
                    </a:lnTo>
                    <a:lnTo>
                      <a:pt x="20" y="18"/>
                    </a:lnTo>
                    <a:lnTo>
                      <a:pt x="29" y="9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Freeform 24">
                <a:extLst>
                  <a:ext uri="{FF2B5EF4-FFF2-40B4-BE49-F238E27FC236}">
                    <a16:creationId xmlns:a16="http://schemas.microsoft.com/office/drawing/2014/main" id="{62D41B43-CD54-4C86-9CFF-0F035905D4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8" y="153"/>
                <a:ext cx="12" cy="17"/>
              </a:xfrm>
              <a:custGeom>
                <a:avLst/>
                <a:gdLst>
                  <a:gd name="T0" fmla="*/ 9 w 47"/>
                  <a:gd name="T1" fmla="*/ 0 h 66"/>
                  <a:gd name="T2" fmla="*/ 12 w 47"/>
                  <a:gd name="T3" fmla="*/ 17 h 66"/>
                  <a:gd name="T4" fmla="*/ 0 w 47"/>
                  <a:gd name="T5" fmla="*/ 12 h 66"/>
                  <a:gd name="T6" fmla="*/ 3 w 47"/>
                  <a:gd name="T7" fmla="*/ 10 h 66"/>
                  <a:gd name="T8" fmla="*/ 3 w 47"/>
                  <a:gd name="T9" fmla="*/ 5 h 66"/>
                  <a:gd name="T10" fmla="*/ 9 w 47"/>
                  <a:gd name="T11" fmla="*/ 0 h 6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66">
                    <a:moveTo>
                      <a:pt x="37" y="0"/>
                    </a:moveTo>
                    <a:lnTo>
                      <a:pt x="47" y="66"/>
                    </a:lnTo>
                    <a:lnTo>
                      <a:pt x="0" y="47"/>
                    </a:lnTo>
                    <a:lnTo>
                      <a:pt x="10" y="37"/>
                    </a:lnTo>
                    <a:lnTo>
                      <a:pt x="10" y="19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33A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Freeform 25">
                <a:extLst>
                  <a:ext uri="{FF2B5EF4-FFF2-40B4-BE49-F238E27FC236}">
                    <a16:creationId xmlns:a16="http://schemas.microsoft.com/office/drawing/2014/main" id="{B998AC8A-DD91-4D00-B0A1-65430C8546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9" y="775"/>
                <a:ext cx="17" cy="10"/>
              </a:xfrm>
              <a:custGeom>
                <a:avLst/>
                <a:gdLst>
                  <a:gd name="T0" fmla="*/ 12 w 67"/>
                  <a:gd name="T1" fmla="*/ 0 h 38"/>
                  <a:gd name="T2" fmla="*/ 17 w 67"/>
                  <a:gd name="T3" fmla="*/ 3 h 38"/>
                  <a:gd name="T4" fmla="*/ 12 w 67"/>
                  <a:gd name="T5" fmla="*/ 5 h 38"/>
                  <a:gd name="T6" fmla="*/ 5 w 67"/>
                  <a:gd name="T7" fmla="*/ 10 h 38"/>
                  <a:gd name="T8" fmla="*/ 0 w 67"/>
                  <a:gd name="T9" fmla="*/ 10 h 38"/>
                  <a:gd name="T10" fmla="*/ 0 w 67"/>
                  <a:gd name="T11" fmla="*/ 8 h 38"/>
                  <a:gd name="T12" fmla="*/ 0 w 67"/>
                  <a:gd name="T13" fmla="*/ 5 h 38"/>
                  <a:gd name="T14" fmla="*/ 3 w 67"/>
                  <a:gd name="T15" fmla="*/ 5 h 38"/>
                  <a:gd name="T16" fmla="*/ 7 w 67"/>
                  <a:gd name="T17" fmla="*/ 3 h 38"/>
                  <a:gd name="T18" fmla="*/ 12 w 67"/>
                  <a:gd name="T19" fmla="*/ 0 h 3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7" h="38">
                    <a:moveTo>
                      <a:pt x="47" y="0"/>
                    </a:moveTo>
                    <a:lnTo>
                      <a:pt x="67" y="10"/>
                    </a:lnTo>
                    <a:lnTo>
                      <a:pt x="47" y="19"/>
                    </a:lnTo>
                    <a:lnTo>
                      <a:pt x="20" y="38"/>
                    </a:lnTo>
                    <a:lnTo>
                      <a:pt x="0" y="38"/>
                    </a:lnTo>
                    <a:lnTo>
                      <a:pt x="0" y="29"/>
                    </a:lnTo>
                    <a:lnTo>
                      <a:pt x="0" y="19"/>
                    </a:lnTo>
                    <a:lnTo>
                      <a:pt x="10" y="19"/>
                    </a:lnTo>
                    <a:lnTo>
                      <a:pt x="28" y="1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Freeform 26">
                <a:extLst>
                  <a:ext uri="{FF2B5EF4-FFF2-40B4-BE49-F238E27FC236}">
                    <a16:creationId xmlns:a16="http://schemas.microsoft.com/office/drawing/2014/main" id="{5573BC4B-75E9-4087-A768-12713E61F6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9" y="794"/>
                <a:ext cx="28" cy="22"/>
              </a:xfrm>
              <a:custGeom>
                <a:avLst/>
                <a:gdLst>
                  <a:gd name="T0" fmla="*/ 9 w 113"/>
                  <a:gd name="T1" fmla="*/ 0 h 84"/>
                  <a:gd name="T2" fmla="*/ 21 w 113"/>
                  <a:gd name="T3" fmla="*/ 3 h 84"/>
                  <a:gd name="T4" fmla="*/ 23 w 113"/>
                  <a:gd name="T5" fmla="*/ 3 h 84"/>
                  <a:gd name="T6" fmla="*/ 28 w 113"/>
                  <a:gd name="T7" fmla="*/ 7 h 84"/>
                  <a:gd name="T8" fmla="*/ 23 w 113"/>
                  <a:gd name="T9" fmla="*/ 12 h 84"/>
                  <a:gd name="T10" fmla="*/ 21 w 113"/>
                  <a:gd name="T11" fmla="*/ 17 h 84"/>
                  <a:gd name="T12" fmla="*/ 9 w 113"/>
                  <a:gd name="T13" fmla="*/ 22 h 84"/>
                  <a:gd name="T14" fmla="*/ 7 w 113"/>
                  <a:gd name="T15" fmla="*/ 22 h 84"/>
                  <a:gd name="T16" fmla="*/ 5 w 113"/>
                  <a:gd name="T17" fmla="*/ 20 h 84"/>
                  <a:gd name="T18" fmla="*/ 0 w 113"/>
                  <a:gd name="T19" fmla="*/ 15 h 84"/>
                  <a:gd name="T20" fmla="*/ 0 w 113"/>
                  <a:gd name="T21" fmla="*/ 10 h 84"/>
                  <a:gd name="T22" fmla="*/ 2 w 113"/>
                  <a:gd name="T23" fmla="*/ 7 h 84"/>
                  <a:gd name="T24" fmla="*/ 9 w 113"/>
                  <a:gd name="T25" fmla="*/ 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3" h="84">
                    <a:moveTo>
                      <a:pt x="37" y="0"/>
                    </a:moveTo>
                    <a:lnTo>
                      <a:pt x="85" y="10"/>
                    </a:lnTo>
                    <a:lnTo>
                      <a:pt x="94" y="10"/>
                    </a:lnTo>
                    <a:lnTo>
                      <a:pt x="113" y="28"/>
                    </a:lnTo>
                    <a:lnTo>
                      <a:pt x="94" y="47"/>
                    </a:lnTo>
                    <a:lnTo>
                      <a:pt x="85" y="66"/>
                    </a:lnTo>
                    <a:lnTo>
                      <a:pt x="37" y="84"/>
                    </a:lnTo>
                    <a:lnTo>
                      <a:pt x="29" y="84"/>
                    </a:lnTo>
                    <a:lnTo>
                      <a:pt x="19" y="75"/>
                    </a:lnTo>
                    <a:lnTo>
                      <a:pt x="0" y="57"/>
                    </a:lnTo>
                    <a:lnTo>
                      <a:pt x="0" y="37"/>
                    </a:lnTo>
                    <a:lnTo>
                      <a:pt x="9" y="28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Freeform 27">
                <a:extLst>
                  <a:ext uri="{FF2B5EF4-FFF2-40B4-BE49-F238E27FC236}">
                    <a16:creationId xmlns:a16="http://schemas.microsoft.com/office/drawing/2014/main" id="{DFFB24BB-BBDD-428F-850A-F4E541179F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4" y="801"/>
                <a:ext cx="16" cy="10"/>
              </a:xfrm>
              <a:custGeom>
                <a:avLst/>
                <a:gdLst>
                  <a:gd name="T0" fmla="*/ 9 w 66"/>
                  <a:gd name="T1" fmla="*/ 0 h 38"/>
                  <a:gd name="T2" fmla="*/ 11 w 66"/>
                  <a:gd name="T3" fmla="*/ 0 h 38"/>
                  <a:gd name="T4" fmla="*/ 14 w 66"/>
                  <a:gd name="T5" fmla="*/ 0 h 38"/>
                  <a:gd name="T6" fmla="*/ 16 w 66"/>
                  <a:gd name="T7" fmla="*/ 0 h 38"/>
                  <a:gd name="T8" fmla="*/ 16 w 66"/>
                  <a:gd name="T9" fmla="*/ 2 h 38"/>
                  <a:gd name="T10" fmla="*/ 7 w 66"/>
                  <a:gd name="T11" fmla="*/ 8 h 38"/>
                  <a:gd name="T12" fmla="*/ 4 w 66"/>
                  <a:gd name="T13" fmla="*/ 10 h 38"/>
                  <a:gd name="T14" fmla="*/ 0 w 66"/>
                  <a:gd name="T15" fmla="*/ 5 h 38"/>
                  <a:gd name="T16" fmla="*/ 2 w 66"/>
                  <a:gd name="T17" fmla="*/ 0 h 38"/>
                  <a:gd name="T18" fmla="*/ 4 w 66"/>
                  <a:gd name="T19" fmla="*/ 0 h 38"/>
                  <a:gd name="T20" fmla="*/ 9 w 66"/>
                  <a:gd name="T21" fmla="*/ 0 h 3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6" h="38">
                    <a:moveTo>
                      <a:pt x="37" y="0"/>
                    </a:moveTo>
                    <a:lnTo>
                      <a:pt x="47" y="0"/>
                    </a:lnTo>
                    <a:lnTo>
                      <a:pt x="57" y="0"/>
                    </a:lnTo>
                    <a:lnTo>
                      <a:pt x="66" y="0"/>
                    </a:lnTo>
                    <a:lnTo>
                      <a:pt x="66" y="9"/>
                    </a:lnTo>
                    <a:lnTo>
                      <a:pt x="28" y="29"/>
                    </a:lnTo>
                    <a:lnTo>
                      <a:pt x="18" y="38"/>
                    </a:lnTo>
                    <a:lnTo>
                      <a:pt x="0" y="19"/>
                    </a:lnTo>
                    <a:lnTo>
                      <a:pt x="10" y="0"/>
                    </a:lnTo>
                    <a:lnTo>
                      <a:pt x="18" y="0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Freeform 28">
                <a:extLst>
                  <a:ext uri="{FF2B5EF4-FFF2-40B4-BE49-F238E27FC236}">
                    <a16:creationId xmlns:a16="http://schemas.microsoft.com/office/drawing/2014/main" id="{86B457E3-0F53-4958-A4D3-7C02E377AC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2" y="750"/>
                <a:ext cx="26" cy="16"/>
              </a:xfrm>
              <a:custGeom>
                <a:avLst/>
                <a:gdLst>
                  <a:gd name="T0" fmla="*/ 10 w 104"/>
                  <a:gd name="T1" fmla="*/ 2 h 67"/>
                  <a:gd name="T2" fmla="*/ 17 w 104"/>
                  <a:gd name="T3" fmla="*/ 0 h 67"/>
                  <a:gd name="T4" fmla="*/ 24 w 104"/>
                  <a:gd name="T5" fmla="*/ 0 h 67"/>
                  <a:gd name="T6" fmla="*/ 26 w 104"/>
                  <a:gd name="T7" fmla="*/ 5 h 67"/>
                  <a:gd name="T8" fmla="*/ 24 w 104"/>
                  <a:gd name="T9" fmla="*/ 9 h 67"/>
                  <a:gd name="T10" fmla="*/ 17 w 104"/>
                  <a:gd name="T11" fmla="*/ 14 h 67"/>
                  <a:gd name="T12" fmla="*/ 7 w 104"/>
                  <a:gd name="T13" fmla="*/ 16 h 67"/>
                  <a:gd name="T14" fmla="*/ 3 w 104"/>
                  <a:gd name="T15" fmla="*/ 16 h 67"/>
                  <a:gd name="T16" fmla="*/ 0 w 104"/>
                  <a:gd name="T17" fmla="*/ 14 h 67"/>
                  <a:gd name="T18" fmla="*/ 0 w 104"/>
                  <a:gd name="T19" fmla="*/ 9 h 67"/>
                  <a:gd name="T20" fmla="*/ 5 w 104"/>
                  <a:gd name="T21" fmla="*/ 5 h 67"/>
                  <a:gd name="T22" fmla="*/ 10 w 104"/>
                  <a:gd name="T23" fmla="*/ 2 h 6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4" h="67">
                    <a:moveTo>
                      <a:pt x="38" y="10"/>
                    </a:moveTo>
                    <a:lnTo>
                      <a:pt x="66" y="0"/>
                    </a:lnTo>
                    <a:lnTo>
                      <a:pt x="95" y="0"/>
                    </a:lnTo>
                    <a:lnTo>
                      <a:pt x="104" y="19"/>
                    </a:lnTo>
                    <a:lnTo>
                      <a:pt x="95" y="39"/>
                    </a:lnTo>
                    <a:lnTo>
                      <a:pt x="66" y="57"/>
                    </a:lnTo>
                    <a:lnTo>
                      <a:pt x="29" y="67"/>
                    </a:lnTo>
                    <a:lnTo>
                      <a:pt x="10" y="67"/>
                    </a:lnTo>
                    <a:lnTo>
                      <a:pt x="0" y="57"/>
                    </a:lnTo>
                    <a:lnTo>
                      <a:pt x="0" y="39"/>
                    </a:lnTo>
                    <a:lnTo>
                      <a:pt x="19" y="19"/>
                    </a:lnTo>
                    <a:lnTo>
                      <a:pt x="38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Freeform 29">
                <a:extLst>
                  <a:ext uri="{FF2B5EF4-FFF2-40B4-BE49-F238E27FC236}">
                    <a16:creationId xmlns:a16="http://schemas.microsoft.com/office/drawing/2014/main" id="{E7C15C3C-4FF1-4D1C-8401-E2358EBD3D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7" y="757"/>
                <a:ext cx="17" cy="4"/>
              </a:xfrm>
              <a:custGeom>
                <a:avLst/>
                <a:gdLst>
                  <a:gd name="T0" fmla="*/ 17 w 66"/>
                  <a:gd name="T1" fmla="*/ 0 h 18"/>
                  <a:gd name="T2" fmla="*/ 10 w 66"/>
                  <a:gd name="T3" fmla="*/ 4 h 18"/>
                  <a:gd name="T4" fmla="*/ 5 w 66"/>
                  <a:gd name="T5" fmla="*/ 4 h 18"/>
                  <a:gd name="T6" fmla="*/ 0 w 66"/>
                  <a:gd name="T7" fmla="*/ 4 h 18"/>
                  <a:gd name="T8" fmla="*/ 3 w 66"/>
                  <a:gd name="T9" fmla="*/ 2 h 18"/>
                  <a:gd name="T10" fmla="*/ 7 w 66"/>
                  <a:gd name="T11" fmla="*/ 0 h 18"/>
                  <a:gd name="T12" fmla="*/ 17 w 66"/>
                  <a:gd name="T13" fmla="*/ 0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6" h="18">
                    <a:moveTo>
                      <a:pt x="66" y="0"/>
                    </a:moveTo>
                    <a:lnTo>
                      <a:pt x="38" y="18"/>
                    </a:lnTo>
                    <a:lnTo>
                      <a:pt x="19" y="18"/>
                    </a:lnTo>
                    <a:lnTo>
                      <a:pt x="0" y="18"/>
                    </a:lnTo>
                    <a:lnTo>
                      <a:pt x="10" y="10"/>
                    </a:lnTo>
                    <a:lnTo>
                      <a:pt x="28" y="0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Freeform 30">
                <a:extLst>
                  <a:ext uri="{FF2B5EF4-FFF2-40B4-BE49-F238E27FC236}">
                    <a16:creationId xmlns:a16="http://schemas.microsoft.com/office/drawing/2014/main" id="{89486A04-172F-40E7-B4AD-6D6B04CA9A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8" y="750"/>
                <a:ext cx="125" cy="94"/>
              </a:xfrm>
              <a:custGeom>
                <a:avLst/>
                <a:gdLst>
                  <a:gd name="T0" fmla="*/ 16 w 499"/>
                  <a:gd name="T1" fmla="*/ 68 h 378"/>
                  <a:gd name="T2" fmla="*/ 45 w 499"/>
                  <a:gd name="T3" fmla="*/ 52 h 378"/>
                  <a:gd name="T4" fmla="*/ 71 w 499"/>
                  <a:gd name="T5" fmla="*/ 35 h 378"/>
                  <a:gd name="T6" fmla="*/ 125 w 499"/>
                  <a:gd name="T7" fmla="*/ 0 h 378"/>
                  <a:gd name="T8" fmla="*/ 123 w 499"/>
                  <a:gd name="T9" fmla="*/ 7 h 378"/>
                  <a:gd name="T10" fmla="*/ 120 w 499"/>
                  <a:gd name="T11" fmla="*/ 12 h 378"/>
                  <a:gd name="T12" fmla="*/ 118 w 499"/>
                  <a:gd name="T13" fmla="*/ 19 h 378"/>
                  <a:gd name="T14" fmla="*/ 116 w 499"/>
                  <a:gd name="T15" fmla="*/ 26 h 378"/>
                  <a:gd name="T16" fmla="*/ 99 w 499"/>
                  <a:gd name="T17" fmla="*/ 35 h 378"/>
                  <a:gd name="T18" fmla="*/ 85 w 499"/>
                  <a:gd name="T19" fmla="*/ 42 h 378"/>
                  <a:gd name="T20" fmla="*/ 71 w 499"/>
                  <a:gd name="T21" fmla="*/ 52 h 378"/>
                  <a:gd name="T22" fmla="*/ 56 w 499"/>
                  <a:gd name="T23" fmla="*/ 59 h 378"/>
                  <a:gd name="T24" fmla="*/ 31 w 499"/>
                  <a:gd name="T25" fmla="*/ 77 h 378"/>
                  <a:gd name="T26" fmla="*/ 0 w 499"/>
                  <a:gd name="T27" fmla="*/ 94 h 378"/>
                  <a:gd name="T28" fmla="*/ 0 w 499"/>
                  <a:gd name="T29" fmla="*/ 92 h 378"/>
                  <a:gd name="T30" fmla="*/ 2 w 499"/>
                  <a:gd name="T31" fmla="*/ 87 h 378"/>
                  <a:gd name="T32" fmla="*/ 2 w 499"/>
                  <a:gd name="T33" fmla="*/ 80 h 378"/>
                  <a:gd name="T34" fmla="*/ 2 w 499"/>
                  <a:gd name="T35" fmla="*/ 75 h 378"/>
                  <a:gd name="T36" fmla="*/ 16 w 499"/>
                  <a:gd name="T37" fmla="*/ 68 h 37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99" h="378">
                    <a:moveTo>
                      <a:pt x="65" y="274"/>
                    </a:moveTo>
                    <a:lnTo>
                      <a:pt x="178" y="208"/>
                    </a:lnTo>
                    <a:lnTo>
                      <a:pt x="282" y="142"/>
                    </a:lnTo>
                    <a:lnTo>
                      <a:pt x="499" y="0"/>
                    </a:lnTo>
                    <a:lnTo>
                      <a:pt x="490" y="29"/>
                    </a:lnTo>
                    <a:lnTo>
                      <a:pt x="480" y="47"/>
                    </a:lnTo>
                    <a:lnTo>
                      <a:pt x="471" y="76"/>
                    </a:lnTo>
                    <a:lnTo>
                      <a:pt x="462" y="104"/>
                    </a:lnTo>
                    <a:lnTo>
                      <a:pt x="395" y="142"/>
                    </a:lnTo>
                    <a:lnTo>
                      <a:pt x="339" y="170"/>
                    </a:lnTo>
                    <a:lnTo>
                      <a:pt x="282" y="208"/>
                    </a:lnTo>
                    <a:lnTo>
                      <a:pt x="225" y="237"/>
                    </a:lnTo>
                    <a:lnTo>
                      <a:pt x="122" y="311"/>
                    </a:lnTo>
                    <a:lnTo>
                      <a:pt x="0" y="378"/>
                    </a:lnTo>
                    <a:lnTo>
                      <a:pt x="0" y="368"/>
                    </a:lnTo>
                    <a:lnTo>
                      <a:pt x="9" y="350"/>
                    </a:lnTo>
                    <a:lnTo>
                      <a:pt x="9" y="321"/>
                    </a:lnTo>
                    <a:lnTo>
                      <a:pt x="9" y="303"/>
                    </a:lnTo>
                    <a:lnTo>
                      <a:pt x="65" y="274"/>
                    </a:lnTo>
                    <a:close/>
                  </a:path>
                </a:pathLst>
              </a:custGeom>
              <a:solidFill>
                <a:srgbClr val="6379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Freeform 31">
                <a:extLst>
                  <a:ext uri="{FF2B5EF4-FFF2-40B4-BE49-F238E27FC236}">
                    <a16:creationId xmlns:a16="http://schemas.microsoft.com/office/drawing/2014/main" id="{6FA5069A-350F-4696-8D24-3844F11CA6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9" y="773"/>
                <a:ext cx="29" cy="21"/>
              </a:xfrm>
              <a:custGeom>
                <a:avLst/>
                <a:gdLst>
                  <a:gd name="T0" fmla="*/ 14 w 113"/>
                  <a:gd name="T1" fmla="*/ 0 h 85"/>
                  <a:gd name="T2" fmla="*/ 22 w 113"/>
                  <a:gd name="T3" fmla="*/ 2 h 85"/>
                  <a:gd name="T4" fmla="*/ 24 w 113"/>
                  <a:gd name="T5" fmla="*/ 2 h 85"/>
                  <a:gd name="T6" fmla="*/ 26 w 113"/>
                  <a:gd name="T7" fmla="*/ 7 h 85"/>
                  <a:gd name="T8" fmla="*/ 29 w 113"/>
                  <a:gd name="T9" fmla="*/ 9 h 85"/>
                  <a:gd name="T10" fmla="*/ 22 w 113"/>
                  <a:gd name="T11" fmla="*/ 16 h 85"/>
                  <a:gd name="T12" fmla="*/ 17 w 113"/>
                  <a:gd name="T13" fmla="*/ 19 h 85"/>
                  <a:gd name="T14" fmla="*/ 12 w 113"/>
                  <a:gd name="T15" fmla="*/ 21 h 85"/>
                  <a:gd name="T16" fmla="*/ 5 w 113"/>
                  <a:gd name="T17" fmla="*/ 19 h 85"/>
                  <a:gd name="T18" fmla="*/ 2 w 113"/>
                  <a:gd name="T19" fmla="*/ 16 h 85"/>
                  <a:gd name="T20" fmla="*/ 0 w 113"/>
                  <a:gd name="T21" fmla="*/ 14 h 85"/>
                  <a:gd name="T22" fmla="*/ 7 w 113"/>
                  <a:gd name="T23" fmla="*/ 7 h 85"/>
                  <a:gd name="T24" fmla="*/ 9 w 113"/>
                  <a:gd name="T25" fmla="*/ 2 h 85"/>
                  <a:gd name="T26" fmla="*/ 14 w 113"/>
                  <a:gd name="T27" fmla="*/ 0 h 8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13" h="85">
                    <a:moveTo>
                      <a:pt x="56" y="0"/>
                    </a:moveTo>
                    <a:lnTo>
                      <a:pt x="84" y="9"/>
                    </a:lnTo>
                    <a:lnTo>
                      <a:pt x="94" y="9"/>
                    </a:lnTo>
                    <a:lnTo>
                      <a:pt x="103" y="28"/>
                    </a:lnTo>
                    <a:lnTo>
                      <a:pt x="113" y="38"/>
                    </a:lnTo>
                    <a:lnTo>
                      <a:pt x="84" y="66"/>
                    </a:lnTo>
                    <a:lnTo>
                      <a:pt x="66" y="75"/>
                    </a:lnTo>
                    <a:lnTo>
                      <a:pt x="47" y="85"/>
                    </a:lnTo>
                    <a:lnTo>
                      <a:pt x="18" y="75"/>
                    </a:lnTo>
                    <a:lnTo>
                      <a:pt x="9" y="66"/>
                    </a:lnTo>
                    <a:lnTo>
                      <a:pt x="0" y="56"/>
                    </a:lnTo>
                    <a:lnTo>
                      <a:pt x="28" y="28"/>
                    </a:lnTo>
                    <a:lnTo>
                      <a:pt x="37" y="9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Freeform 32">
                <a:extLst>
                  <a:ext uri="{FF2B5EF4-FFF2-40B4-BE49-F238E27FC236}">
                    <a16:creationId xmlns:a16="http://schemas.microsoft.com/office/drawing/2014/main" id="{D0F523BF-5223-4CFB-8CC9-3A9E26F4EB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6" y="780"/>
                <a:ext cx="17" cy="7"/>
              </a:xfrm>
              <a:custGeom>
                <a:avLst/>
                <a:gdLst>
                  <a:gd name="T0" fmla="*/ 14 w 66"/>
                  <a:gd name="T1" fmla="*/ 0 h 28"/>
                  <a:gd name="T2" fmla="*/ 17 w 66"/>
                  <a:gd name="T3" fmla="*/ 3 h 28"/>
                  <a:gd name="T4" fmla="*/ 14 w 66"/>
                  <a:gd name="T5" fmla="*/ 5 h 28"/>
                  <a:gd name="T6" fmla="*/ 7 w 66"/>
                  <a:gd name="T7" fmla="*/ 7 h 28"/>
                  <a:gd name="T8" fmla="*/ 0 w 66"/>
                  <a:gd name="T9" fmla="*/ 7 h 28"/>
                  <a:gd name="T10" fmla="*/ 2 w 66"/>
                  <a:gd name="T11" fmla="*/ 3 h 28"/>
                  <a:gd name="T12" fmla="*/ 5 w 66"/>
                  <a:gd name="T13" fmla="*/ 3 h 28"/>
                  <a:gd name="T14" fmla="*/ 14 w 66"/>
                  <a:gd name="T15" fmla="*/ 0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28">
                    <a:moveTo>
                      <a:pt x="56" y="0"/>
                    </a:moveTo>
                    <a:lnTo>
                      <a:pt x="66" y="10"/>
                    </a:lnTo>
                    <a:lnTo>
                      <a:pt x="56" y="19"/>
                    </a:lnTo>
                    <a:lnTo>
                      <a:pt x="28" y="28"/>
                    </a:lnTo>
                    <a:lnTo>
                      <a:pt x="0" y="28"/>
                    </a:lnTo>
                    <a:lnTo>
                      <a:pt x="9" y="10"/>
                    </a:lnTo>
                    <a:lnTo>
                      <a:pt x="19" y="10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Freeform 33">
                <a:extLst>
                  <a:ext uri="{FF2B5EF4-FFF2-40B4-BE49-F238E27FC236}">
                    <a16:creationId xmlns:a16="http://schemas.microsoft.com/office/drawing/2014/main" id="{70A6A153-CD2D-4EE0-88B5-CD07B9704C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6" y="212"/>
                <a:ext cx="17" cy="36"/>
              </a:xfrm>
              <a:custGeom>
                <a:avLst/>
                <a:gdLst>
                  <a:gd name="T0" fmla="*/ 5 w 66"/>
                  <a:gd name="T1" fmla="*/ 0 h 141"/>
                  <a:gd name="T2" fmla="*/ 12 w 66"/>
                  <a:gd name="T3" fmla="*/ 0 h 141"/>
                  <a:gd name="T4" fmla="*/ 17 w 66"/>
                  <a:gd name="T5" fmla="*/ 17 h 141"/>
                  <a:gd name="T6" fmla="*/ 17 w 66"/>
                  <a:gd name="T7" fmla="*/ 31 h 141"/>
                  <a:gd name="T8" fmla="*/ 15 w 66"/>
                  <a:gd name="T9" fmla="*/ 34 h 141"/>
                  <a:gd name="T10" fmla="*/ 10 w 66"/>
                  <a:gd name="T11" fmla="*/ 36 h 141"/>
                  <a:gd name="T12" fmla="*/ 5 w 66"/>
                  <a:gd name="T13" fmla="*/ 36 h 141"/>
                  <a:gd name="T14" fmla="*/ 3 w 66"/>
                  <a:gd name="T15" fmla="*/ 36 h 141"/>
                  <a:gd name="T16" fmla="*/ 0 w 66"/>
                  <a:gd name="T17" fmla="*/ 24 h 141"/>
                  <a:gd name="T18" fmla="*/ 0 w 66"/>
                  <a:gd name="T19" fmla="*/ 15 h 141"/>
                  <a:gd name="T20" fmla="*/ 0 w 66"/>
                  <a:gd name="T21" fmla="*/ 7 h 141"/>
                  <a:gd name="T22" fmla="*/ 3 w 66"/>
                  <a:gd name="T23" fmla="*/ 2 h 141"/>
                  <a:gd name="T24" fmla="*/ 5 w 66"/>
                  <a:gd name="T25" fmla="*/ 0 h 14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6" h="141">
                    <a:moveTo>
                      <a:pt x="19" y="0"/>
                    </a:moveTo>
                    <a:lnTo>
                      <a:pt x="47" y="0"/>
                    </a:lnTo>
                    <a:lnTo>
                      <a:pt x="66" y="65"/>
                    </a:lnTo>
                    <a:lnTo>
                      <a:pt x="66" y="122"/>
                    </a:lnTo>
                    <a:lnTo>
                      <a:pt x="57" y="132"/>
                    </a:lnTo>
                    <a:lnTo>
                      <a:pt x="38" y="141"/>
                    </a:lnTo>
                    <a:lnTo>
                      <a:pt x="19" y="141"/>
                    </a:lnTo>
                    <a:lnTo>
                      <a:pt x="10" y="141"/>
                    </a:lnTo>
                    <a:lnTo>
                      <a:pt x="0" y="94"/>
                    </a:lnTo>
                    <a:lnTo>
                      <a:pt x="0" y="57"/>
                    </a:lnTo>
                    <a:lnTo>
                      <a:pt x="0" y="28"/>
                    </a:lnTo>
                    <a:lnTo>
                      <a:pt x="10" y="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Freeform 34">
                <a:extLst>
                  <a:ext uri="{FF2B5EF4-FFF2-40B4-BE49-F238E27FC236}">
                    <a16:creationId xmlns:a16="http://schemas.microsoft.com/office/drawing/2014/main" id="{F358258E-1F31-4BC0-93C0-BF4417CF1D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2" y="146"/>
                <a:ext cx="11" cy="12"/>
              </a:xfrm>
              <a:custGeom>
                <a:avLst/>
                <a:gdLst>
                  <a:gd name="T0" fmla="*/ 2 w 47"/>
                  <a:gd name="T1" fmla="*/ 0 h 47"/>
                  <a:gd name="T2" fmla="*/ 7 w 47"/>
                  <a:gd name="T3" fmla="*/ 0 h 47"/>
                  <a:gd name="T4" fmla="*/ 9 w 47"/>
                  <a:gd name="T5" fmla="*/ 3 h 47"/>
                  <a:gd name="T6" fmla="*/ 11 w 47"/>
                  <a:gd name="T7" fmla="*/ 7 h 47"/>
                  <a:gd name="T8" fmla="*/ 11 w 47"/>
                  <a:gd name="T9" fmla="*/ 12 h 47"/>
                  <a:gd name="T10" fmla="*/ 4 w 47"/>
                  <a:gd name="T11" fmla="*/ 12 h 47"/>
                  <a:gd name="T12" fmla="*/ 0 w 47"/>
                  <a:gd name="T13" fmla="*/ 12 h 47"/>
                  <a:gd name="T14" fmla="*/ 0 w 47"/>
                  <a:gd name="T15" fmla="*/ 5 h 47"/>
                  <a:gd name="T16" fmla="*/ 2 w 47"/>
                  <a:gd name="T17" fmla="*/ 0 h 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7" h="47">
                    <a:moveTo>
                      <a:pt x="8" y="0"/>
                    </a:moveTo>
                    <a:lnTo>
                      <a:pt x="28" y="0"/>
                    </a:lnTo>
                    <a:lnTo>
                      <a:pt x="37" y="10"/>
                    </a:lnTo>
                    <a:lnTo>
                      <a:pt x="47" y="28"/>
                    </a:lnTo>
                    <a:lnTo>
                      <a:pt x="47" y="47"/>
                    </a:lnTo>
                    <a:lnTo>
                      <a:pt x="18" y="47"/>
                    </a:lnTo>
                    <a:lnTo>
                      <a:pt x="0" y="47"/>
                    </a:lnTo>
                    <a:lnTo>
                      <a:pt x="0" y="1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33A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Freeform 35">
                <a:extLst>
                  <a:ext uri="{FF2B5EF4-FFF2-40B4-BE49-F238E27FC236}">
                    <a16:creationId xmlns:a16="http://schemas.microsoft.com/office/drawing/2014/main" id="{389261CC-958C-4BF2-A988-D9D0F4167D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64"/>
                <a:ext cx="14" cy="14"/>
              </a:xfrm>
              <a:custGeom>
                <a:avLst/>
                <a:gdLst>
                  <a:gd name="T0" fmla="*/ 7 w 57"/>
                  <a:gd name="T1" fmla="*/ 0 h 57"/>
                  <a:gd name="T2" fmla="*/ 12 w 57"/>
                  <a:gd name="T3" fmla="*/ 5 h 57"/>
                  <a:gd name="T4" fmla="*/ 14 w 57"/>
                  <a:gd name="T5" fmla="*/ 12 h 57"/>
                  <a:gd name="T6" fmla="*/ 0 w 57"/>
                  <a:gd name="T7" fmla="*/ 14 h 57"/>
                  <a:gd name="T8" fmla="*/ 7 w 57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7" h="57">
                    <a:moveTo>
                      <a:pt x="29" y="0"/>
                    </a:moveTo>
                    <a:lnTo>
                      <a:pt x="47" y="20"/>
                    </a:lnTo>
                    <a:lnTo>
                      <a:pt x="57" y="48"/>
                    </a:lnTo>
                    <a:lnTo>
                      <a:pt x="0" y="57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33A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Freeform 36">
                <a:extLst>
                  <a:ext uri="{FF2B5EF4-FFF2-40B4-BE49-F238E27FC236}">
                    <a16:creationId xmlns:a16="http://schemas.microsoft.com/office/drawing/2014/main" id="{C7DF474F-4F25-40D8-AF75-C26DD9F404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3" y="217"/>
                <a:ext cx="5" cy="24"/>
              </a:xfrm>
              <a:custGeom>
                <a:avLst/>
                <a:gdLst>
                  <a:gd name="T0" fmla="*/ 0 w 18"/>
                  <a:gd name="T1" fmla="*/ 0 h 95"/>
                  <a:gd name="T2" fmla="*/ 3 w 18"/>
                  <a:gd name="T3" fmla="*/ 0 h 95"/>
                  <a:gd name="T4" fmla="*/ 5 w 18"/>
                  <a:gd name="T5" fmla="*/ 24 h 95"/>
                  <a:gd name="T6" fmla="*/ 0 w 18"/>
                  <a:gd name="T7" fmla="*/ 24 h 95"/>
                  <a:gd name="T8" fmla="*/ 0 w 18"/>
                  <a:gd name="T9" fmla="*/ 12 h 95"/>
                  <a:gd name="T10" fmla="*/ 0 w 18"/>
                  <a:gd name="T11" fmla="*/ 0 h 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" h="95">
                    <a:moveTo>
                      <a:pt x="0" y="0"/>
                    </a:moveTo>
                    <a:lnTo>
                      <a:pt x="9" y="0"/>
                    </a:lnTo>
                    <a:lnTo>
                      <a:pt x="18" y="95"/>
                    </a:lnTo>
                    <a:lnTo>
                      <a:pt x="0" y="95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1A4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Freeform 37">
                <a:extLst>
                  <a:ext uri="{FF2B5EF4-FFF2-40B4-BE49-F238E27FC236}">
                    <a16:creationId xmlns:a16="http://schemas.microsoft.com/office/drawing/2014/main" id="{921A999D-DD79-4E6E-B34B-474887A849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0" y="750"/>
                <a:ext cx="28" cy="21"/>
              </a:xfrm>
              <a:custGeom>
                <a:avLst/>
                <a:gdLst>
                  <a:gd name="T0" fmla="*/ 14 w 114"/>
                  <a:gd name="T1" fmla="*/ 0 h 86"/>
                  <a:gd name="T2" fmla="*/ 23 w 114"/>
                  <a:gd name="T3" fmla="*/ 0 h 86"/>
                  <a:gd name="T4" fmla="*/ 28 w 114"/>
                  <a:gd name="T5" fmla="*/ 2 h 86"/>
                  <a:gd name="T6" fmla="*/ 28 w 114"/>
                  <a:gd name="T7" fmla="*/ 7 h 86"/>
                  <a:gd name="T8" fmla="*/ 28 w 114"/>
                  <a:gd name="T9" fmla="*/ 11 h 86"/>
                  <a:gd name="T10" fmla="*/ 23 w 114"/>
                  <a:gd name="T11" fmla="*/ 14 h 86"/>
                  <a:gd name="T12" fmla="*/ 12 w 114"/>
                  <a:gd name="T13" fmla="*/ 19 h 86"/>
                  <a:gd name="T14" fmla="*/ 9 w 114"/>
                  <a:gd name="T15" fmla="*/ 21 h 86"/>
                  <a:gd name="T16" fmla="*/ 4 w 114"/>
                  <a:gd name="T17" fmla="*/ 19 h 86"/>
                  <a:gd name="T18" fmla="*/ 0 w 114"/>
                  <a:gd name="T19" fmla="*/ 14 h 86"/>
                  <a:gd name="T20" fmla="*/ 0 w 114"/>
                  <a:gd name="T21" fmla="*/ 7 h 86"/>
                  <a:gd name="T22" fmla="*/ 4 w 114"/>
                  <a:gd name="T23" fmla="*/ 5 h 86"/>
                  <a:gd name="T24" fmla="*/ 14 w 114"/>
                  <a:gd name="T25" fmla="*/ 0 h 8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4" h="86">
                    <a:moveTo>
                      <a:pt x="57" y="0"/>
                    </a:moveTo>
                    <a:lnTo>
                      <a:pt x="94" y="0"/>
                    </a:lnTo>
                    <a:lnTo>
                      <a:pt x="114" y="10"/>
                    </a:lnTo>
                    <a:lnTo>
                      <a:pt x="114" y="29"/>
                    </a:lnTo>
                    <a:lnTo>
                      <a:pt x="114" y="47"/>
                    </a:lnTo>
                    <a:lnTo>
                      <a:pt x="94" y="57"/>
                    </a:lnTo>
                    <a:lnTo>
                      <a:pt x="47" y="76"/>
                    </a:lnTo>
                    <a:lnTo>
                      <a:pt x="38" y="86"/>
                    </a:lnTo>
                    <a:lnTo>
                      <a:pt x="18" y="76"/>
                    </a:lnTo>
                    <a:lnTo>
                      <a:pt x="0" y="57"/>
                    </a:lnTo>
                    <a:lnTo>
                      <a:pt x="0" y="29"/>
                    </a:lnTo>
                    <a:lnTo>
                      <a:pt x="18" y="19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Freeform 38">
                <a:extLst>
                  <a:ext uri="{FF2B5EF4-FFF2-40B4-BE49-F238E27FC236}">
                    <a16:creationId xmlns:a16="http://schemas.microsoft.com/office/drawing/2014/main" id="{CB1D8A7B-33C1-47FB-981E-556FFC4B2F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4" y="754"/>
                <a:ext cx="19" cy="12"/>
              </a:xfrm>
              <a:custGeom>
                <a:avLst/>
                <a:gdLst>
                  <a:gd name="T0" fmla="*/ 19 w 76"/>
                  <a:gd name="T1" fmla="*/ 3 h 48"/>
                  <a:gd name="T2" fmla="*/ 17 w 76"/>
                  <a:gd name="T3" fmla="*/ 5 h 48"/>
                  <a:gd name="T4" fmla="*/ 14 w 76"/>
                  <a:gd name="T5" fmla="*/ 7 h 48"/>
                  <a:gd name="T6" fmla="*/ 5 w 76"/>
                  <a:gd name="T7" fmla="*/ 12 h 48"/>
                  <a:gd name="T8" fmla="*/ 0 w 76"/>
                  <a:gd name="T9" fmla="*/ 7 h 48"/>
                  <a:gd name="T10" fmla="*/ 5 w 76"/>
                  <a:gd name="T11" fmla="*/ 5 h 48"/>
                  <a:gd name="T12" fmla="*/ 10 w 76"/>
                  <a:gd name="T13" fmla="*/ 0 h 48"/>
                  <a:gd name="T14" fmla="*/ 14 w 76"/>
                  <a:gd name="T15" fmla="*/ 0 h 48"/>
                  <a:gd name="T16" fmla="*/ 19 w 76"/>
                  <a:gd name="T17" fmla="*/ 3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6" h="48">
                    <a:moveTo>
                      <a:pt x="76" y="10"/>
                    </a:moveTo>
                    <a:lnTo>
                      <a:pt x="67" y="20"/>
                    </a:lnTo>
                    <a:lnTo>
                      <a:pt x="57" y="28"/>
                    </a:lnTo>
                    <a:lnTo>
                      <a:pt x="20" y="48"/>
                    </a:lnTo>
                    <a:lnTo>
                      <a:pt x="0" y="28"/>
                    </a:lnTo>
                    <a:lnTo>
                      <a:pt x="20" y="20"/>
                    </a:lnTo>
                    <a:lnTo>
                      <a:pt x="39" y="0"/>
                    </a:lnTo>
                    <a:lnTo>
                      <a:pt x="57" y="0"/>
                    </a:lnTo>
                    <a:lnTo>
                      <a:pt x="76" y="1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Freeform 39">
                <a:extLst>
                  <a:ext uri="{FF2B5EF4-FFF2-40B4-BE49-F238E27FC236}">
                    <a16:creationId xmlns:a16="http://schemas.microsoft.com/office/drawing/2014/main" id="{EC1D0CB5-F19C-4B0E-9A70-95C147B503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8" y="674"/>
                <a:ext cx="45" cy="12"/>
              </a:xfrm>
              <a:custGeom>
                <a:avLst/>
                <a:gdLst>
                  <a:gd name="T0" fmla="*/ 38 w 178"/>
                  <a:gd name="T1" fmla="*/ 5 h 47"/>
                  <a:gd name="T2" fmla="*/ 40 w 178"/>
                  <a:gd name="T3" fmla="*/ 7 h 47"/>
                  <a:gd name="T4" fmla="*/ 45 w 178"/>
                  <a:gd name="T5" fmla="*/ 7 h 47"/>
                  <a:gd name="T6" fmla="*/ 33 w 178"/>
                  <a:gd name="T7" fmla="*/ 9 h 47"/>
                  <a:gd name="T8" fmla="*/ 24 w 178"/>
                  <a:gd name="T9" fmla="*/ 9 h 47"/>
                  <a:gd name="T10" fmla="*/ 12 w 178"/>
                  <a:gd name="T11" fmla="*/ 9 h 47"/>
                  <a:gd name="T12" fmla="*/ 0 w 178"/>
                  <a:gd name="T13" fmla="*/ 12 h 47"/>
                  <a:gd name="T14" fmla="*/ 9 w 178"/>
                  <a:gd name="T15" fmla="*/ 7 h 47"/>
                  <a:gd name="T16" fmla="*/ 19 w 178"/>
                  <a:gd name="T17" fmla="*/ 2 h 47"/>
                  <a:gd name="T18" fmla="*/ 28 w 178"/>
                  <a:gd name="T19" fmla="*/ 0 h 47"/>
                  <a:gd name="T20" fmla="*/ 33 w 178"/>
                  <a:gd name="T21" fmla="*/ 2 h 47"/>
                  <a:gd name="T22" fmla="*/ 38 w 178"/>
                  <a:gd name="T23" fmla="*/ 5 h 4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78" h="47">
                    <a:moveTo>
                      <a:pt x="150" y="19"/>
                    </a:moveTo>
                    <a:lnTo>
                      <a:pt x="159" y="29"/>
                    </a:lnTo>
                    <a:lnTo>
                      <a:pt x="178" y="29"/>
                    </a:lnTo>
                    <a:lnTo>
                      <a:pt x="131" y="37"/>
                    </a:lnTo>
                    <a:lnTo>
                      <a:pt x="94" y="37"/>
                    </a:lnTo>
                    <a:lnTo>
                      <a:pt x="47" y="37"/>
                    </a:lnTo>
                    <a:lnTo>
                      <a:pt x="0" y="47"/>
                    </a:lnTo>
                    <a:lnTo>
                      <a:pt x="37" y="29"/>
                    </a:lnTo>
                    <a:lnTo>
                      <a:pt x="74" y="9"/>
                    </a:lnTo>
                    <a:lnTo>
                      <a:pt x="112" y="0"/>
                    </a:lnTo>
                    <a:lnTo>
                      <a:pt x="131" y="9"/>
                    </a:lnTo>
                    <a:lnTo>
                      <a:pt x="150" y="19"/>
                    </a:lnTo>
                    <a:close/>
                  </a:path>
                </a:pathLst>
              </a:custGeom>
              <a:solidFill>
                <a:srgbClr val="A7BD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Freeform 40">
                <a:extLst>
                  <a:ext uri="{FF2B5EF4-FFF2-40B4-BE49-F238E27FC236}">
                    <a16:creationId xmlns:a16="http://schemas.microsoft.com/office/drawing/2014/main" id="{4A0BB2B0-1C6E-4C14-A0DE-5780711766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0" y="936"/>
                <a:ext cx="66" cy="23"/>
              </a:xfrm>
              <a:custGeom>
                <a:avLst/>
                <a:gdLst>
                  <a:gd name="T0" fmla="*/ 14 w 264"/>
                  <a:gd name="T1" fmla="*/ 9 h 94"/>
                  <a:gd name="T2" fmla="*/ 42 w 264"/>
                  <a:gd name="T3" fmla="*/ 0 h 94"/>
                  <a:gd name="T4" fmla="*/ 57 w 264"/>
                  <a:gd name="T5" fmla="*/ 0 h 94"/>
                  <a:gd name="T6" fmla="*/ 61 w 264"/>
                  <a:gd name="T7" fmla="*/ 0 h 94"/>
                  <a:gd name="T8" fmla="*/ 66 w 264"/>
                  <a:gd name="T9" fmla="*/ 2 h 94"/>
                  <a:gd name="T10" fmla="*/ 61 w 264"/>
                  <a:gd name="T11" fmla="*/ 5 h 94"/>
                  <a:gd name="T12" fmla="*/ 54 w 264"/>
                  <a:gd name="T13" fmla="*/ 7 h 94"/>
                  <a:gd name="T14" fmla="*/ 42 w 264"/>
                  <a:gd name="T15" fmla="*/ 16 h 94"/>
                  <a:gd name="T16" fmla="*/ 38 w 264"/>
                  <a:gd name="T17" fmla="*/ 21 h 94"/>
                  <a:gd name="T18" fmla="*/ 31 w 264"/>
                  <a:gd name="T19" fmla="*/ 23 h 94"/>
                  <a:gd name="T20" fmla="*/ 24 w 264"/>
                  <a:gd name="T21" fmla="*/ 21 h 94"/>
                  <a:gd name="T22" fmla="*/ 16 w 264"/>
                  <a:gd name="T23" fmla="*/ 18 h 94"/>
                  <a:gd name="T24" fmla="*/ 0 w 264"/>
                  <a:gd name="T25" fmla="*/ 12 h 94"/>
                  <a:gd name="T26" fmla="*/ 7 w 264"/>
                  <a:gd name="T27" fmla="*/ 12 h 94"/>
                  <a:gd name="T28" fmla="*/ 14 w 264"/>
                  <a:gd name="T29" fmla="*/ 9 h 9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64" h="94">
                    <a:moveTo>
                      <a:pt x="57" y="37"/>
                    </a:moveTo>
                    <a:lnTo>
                      <a:pt x="169" y="0"/>
                    </a:lnTo>
                    <a:lnTo>
                      <a:pt x="226" y="0"/>
                    </a:lnTo>
                    <a:lnTo>
                      <a:pt x="245" y="0"/>
                    </a:lnTo>
                    <a:lnTo>
                      <a:pt x="264" y="9"/>
                    </a:lnTo>
                    <a:lnTo>
                      <a:pt x="245" y="19"/>
                    </a:lnTo>
                    <a:lnTo>
                      <a:pt x="217" y="27"/>
                    </a:lnTo>
                    <a:lnTo>
                      <a:pt x="169" y="66"/>
                    </a:lnTo>
                    <a:lnTo>
                      <a:pt x="151" y="84"/>
                    </a:lnTo>
                    <a:lnTo>
                      <a:pt x="122" y="94"/>
                    </a:lnTo>
                    <a:lnTo>
                      <a:pt x="94" y="84"/>
                    </a:lnTo>
                    <a:lnTo>
                      <a:pt x="65" y="75"/>
                    </a:lnTo>
                    <a:lnTo>
                      <a:pt x="0" y="47"/>
                    </a:lnTo>
                    <a:lnTo>
                      <a:pt x="28" y="47"/>
                    </a:lnTo>
                    <a:lnTo>
                      <a:pt x="57" y="37"/>
                    </a:lnTo>
                    <a:close/>
                  </a:path>
                </a:pathLst>
              </a:custGeom>
              <a:solidFill>
                <a:srgbClr val="A7BD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Freeform 41">
                <a:extLst>
                  <a:ext uri="{FF2B5EF4-FFF2-40B4-BE49-F238E27FC236}">
                    <a16:creationId xmlns:a16="http://schemas.microsoft.com/office/drawing/2014/main" id="{B1A97345-539F-465F-8AD3-9761E7D949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2" y="818"/>
                <a:ext cx="455" cy="504"/>
              </a:xfrm>
              <a:custGeom>
                <a:avLst/>
                <a:gdLst>
                  <a:gd name="T0" fmla="*/ 28 w 1821"/>
                  <a:gd name="T1" fmla="*/ 243 h 2018"/>
                  <a:gd name="T2" fmla="*/ 49 w 1821"/>
                  <a:gd name="T3" fmla="*/ 236 h 2018"/>
                  <a:gd name="T4" fmla="*/ 71 w 1821"/>
                  <a:gd name="T5" fmla="*/ 224 h 2018"/>
                  <a:gd name="T6" fmla="*/ 92 w 1821"/>
                  <a:gd name="T7" fmla="*/ 210 h 2018"/>
                  <a:gd name="T8" fmla="*/ 111 w 1821"/>
                  <a:gd name="T9" fmla="*/ 200 h 2018"/>
                  <a:gd name="T10" fmla="*/ 283 w 1821"/>
                  <a:gd name="T11" fmla="*/ 99 h 2018"/>
                  <a:gd name="T12" fmla="*/ 368 w 1821"/>
                  <a:gd name="T13" fmla="*/ 49 h 2018"/>
                  <a:gd name="T14" fmla="*/ 455 w 1821"/>
                  <a:gd name="T15" fmla="*/ 0 h 2018"/>
                  <a:gd name="T16" fmla="*/ 434 w 1821"/>
                  <a:gd name="T17" fmla="*/ 63 h 2018"/>
                  <a:gd name="T18" fmla="*/ 413 w 1821"/>
                  <a:gd name="T19" fmla="*/ 125 h 2018"/>
                  <a:gd name="T20" fmla="*/ 373 w 1821"/>
                  <a:gd name="T21" fmla="*/ 254 h 2018"/>
                  <a:gd name="T22" fmla="*/ 363 w 1821"/>
                  <a:gd name="T23" fmla="*/ 264 h 2018"/>
                  <a:gd name="T24" fmla="*/ 354 w 1821"/>
                  <a:gd name="T25" fmla="*/ 273 h 2018"/>
                  <a:gd name="T26" fmla="*/ 330 w 1821"/>
                  <a:gd name="T27" fmla="*/ 287 h 2018"/>
                  <a:gd name="T28" fmla="*/ 307 w 1821"/>
                  <a:gd name="T29" fmla="*/ 301 h 2018"/>
                  <a:gd name="T30" fmla="*/ 295 w 1821"/>
                  <a:gd name="T31" fmla="*/ 308 h 2018"/>
                  <a:gd name="T32" fmla="*/ 285 w 1821"/>
                  <a:gd name="T33" fmla="*/ 318 h 2018"/>
                  <a:gd name="T34" fmla="*/ 262 w 1821"/>
                  <a:gd name="T35" fmla="*/ 337 h 2018"/>
                  <a:gd name="T36" fmla="*/ 233 w 1821"/>
                  <a:gd name="T37" fmla="*/ 353 h 2018"/>
                  <a:gd name="T38" fmla="*/ 205 w 1821"/>
                  <a:gd name="T39" fmla="*/ 370 h 2018"/>
                  <a:gd name="T40" fmla="*/ 181 w 1821"/>
                  <a:gd name="T41" fmla="*/ 386 h 2018"/>
                  <a:gd name="T42" fmla="*/ 21 w 1821"/>
                  <a:gd name="T43" fmla="*/ 490 h 2018"/>
                  <a:gd name="T44" fmla="*/ 10 w 1821"/>
                  <a:gd name="T45" fmla="*/ 500 h 2018"/>
                  <a:gd name="T46" fmla="*/ 5 w 1821"/>
                  <a:gd name="T47" fmla="*/ 502 h 2018"/>
                  <a:gd name="T48" fmla="*/ 0 w 1821"/>
                  <a:gd name="T49" fmla="*/ 504 h 2018"/>
                  <a:gd name="T50" fmla="*/ 0 w 1821"/>
                  <a:gd name="T51" fmla="*/ 438 h 2018"/>
                  <a:gd name="T52" fmla="*/ 0 w 1821"/>
                  <a:gd name="T53" fmla="*/ 370 h 2018"/>
                  <a:gd name="T54" fmla="*/ 5 w 1821"/>
                  <a:gd name="T55" fmla="*/ 238 h 2018"/>
                  <a:gd name="T56" fmla="*/ 12 w 1821"/>
                  <a:gd name="T57" fmla="*/ 238 h 2018"/>
                  <a:gd name="T58" fmla="*/ 17 w 1821"/>
                  <a:gd name="T59" fmla="*/ 240 h 2018"/>
                  <a:gd name="T60" fmla="*/ 21 w 1821"/>
                  <a:gd name="T61" fmla="*/ 243 h 2018"/>
                  <a:gd name="T62" fmla="*/ 28 w 1821"/>
                  <a:gd name="T63" fmla="*/ 243 h 201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821" h="2018">
                    <a:moveTo>
                      <a:pt x="114" y="971"/>
                    </a:moveTo>
                    <a:lnTo>
                      <a:pt x="198" y="943"/>
                    </a:lnTo>
                    <a:lnTo>
                      <a:pt x="284" y="896"/>
                    </a:lnTo>
                    <a:lnTo>
                      <a:pt x="368" y="839"/>
                    </a:lnTo>
                    <a:lnTo>
                      <a:pt x="444" y="802"/>
                    </a:lnTo>
                    <a:lnTo>
                      <a:pt x="1133" y="396"/>
                    </a:lnTo>
                    <a:lnTo>
                      <a:pt x="1472" y="198"/>
                    </a:lnTo>
                    <a:lnTo>
                      <a:pt x="1821" y="0"/>
                    </a:lnTo>
                    <a:lnTo>
                      <a:pt x="1736" y="254"/>
                    </a:lnTo>
                    <a:lnTo>
                      <a:pt x="1652" y="499"/>
                    </a:lnTo>
                    <a:lnTo>
                      <a:pt x="1491" y="1018"/>
                    </a:lnTo>
                    <a:lnTo>
                      <a:pt x="1453" y="1056"/>
                    </a:lnTo>
                    <a:lnTo>
                      <a:pt x="1415" y="1094"/>
                    </a:lnTo>
                    <a:lnTo>
                      <a:pt x="1321" y="1151"/>
                    </a:lnTo>
                    <a:lnTo>
                      <a:pt x="1227" y="1207"/>
                    </a:lnTo>
                    <a:lnTo>
                      <a:pt x="1180" y="1235"/>
                    </a:lnTo>
                    <a:lnTo>
                      <a:pt x="1141" y="1273"/>
                    </a:lnTo>
                    <a:lnTo>
                      <a:pt x="1047" y="1348"/>
                    </a:lnTo>
                    <a:lnTo>
                      <a:pt x="934" y="1415"/>
                    </a:lnTo>
                    <a:lnTo>
                      <a:pt x="822" y="1481"/>
                    </a:lnTo>
                    <a:lnTo>
                      <a:pt x="726" y="1546"/>
                    </a:lnTo>
                    <a:lnTo>
                      <a:pt x="86" y="1961"/>
                    </a:lnTo>
                    <a:lnTo>
                      <a:pt x="39" y="2000"/>
                    </a:lnTo>
                    <a:lnTo>
                      <a:pt x="20" y="2008"/>
                    </a:lnTo>
                    <a:lnTo>
                      <a:pt x="0" y="2018"/>
                    </a:lnTo>
                    <a:lnTo>
                      <a:pt x="0" y="1754"/>
                    </a:lnTo>
                    <a:lnTo>
                      <a:pt x="0" y="1481"/>
                    </a:lnTo>
                    <a:lnTo>
                      <a:pt x="20" y="953"/>
                    </a:lnTo>
                    <a:lnTo>
                      <a:pt x="47" y="953"/>
                    </a:lnTo>
                    <a:lnTo>
                      <a:pt x="67" y="962"/>
                    </a:lnTo>
                    <a:lnTo>
                      <a:pt x="86" y="971"/>
                    </a:lnTo>
                    <a:lnTo>
                      <a:pt x="114" y="971"/>
                    </a:lnTo>
                    <a:close/>
                  </a:path>
                </a:pathLst>
              </a:custGeom>
              <a:solidFill>
                <a:srgbClr val="7E46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Freeform 42">
                <a:extLst>
                  <a:ext uri="{FF2B5EF4-FFF2-40B4-BE49-F238E27FC236}">
                    <a16:creationId xmlns:a16="http://schemas.microsoft.com/office/drawing/2014/main" id="{2D229F23-1FA2-4772-AB6D-0FC3D9B21B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2" y="886"/>
                <a:ext cx="57" cy="22"/>
              </a:xfrm>
              <a:custGeom>
                <a:avLst/>
                <a:gdLst>
                  <a:gd name="T0" fmla="*/ 5 w 226"/>
                  <a:gd name="T1" fmla="*/ 0 h 84"/>
                  <a:gd name="T2" fmla="*/ 19 w 226"/>
                  <a:gd name="T3" fmla="*/ 2 h 84"/>
                  <a:gd name="T4" fmla="*/ 31 w 226"/>
                  <a:gd name="T5" fmla="*/ 7 h 84"/>
                  <a:gd name="T6" fmla="*/ 43 w 226"/>
                  <a:gd name="T7" fmla="*/ 12 h 84"/>
                  <a:gd name="T8" fmla="*/ 57 w 226"/>
                  <a:gd name="T9" fmla="*/ 17 h 84"/>
                  <a:gd name="T10" fmla="*/ 57 w 226"/>
                  <a:gd name="T11" fmla="*/ 20 h 84"/>
                  <a:gd name="T12" fmla="*/ 57 w 226"/>
                  <a:gd name="T13" fmla="*/ 22 h 84"/>
                  <a:gd name="T14" fmla="*/ 45 w 226"/>
                  <a:gd name="T15" fmla="*/ 17 h 84"/>
                  <a:gd name="T16" fmla="*/ 29 w 226"/>
                  <a:gd name="T17" fmla="*/ 12 h 84"/>
                  <a:gd name="T18" fmla="*/ 14 w 226"/>
                  <a:gd name="T19" fmla="*/ 10 h 84"/>
                  <a:gd name="T20" fmla="*/ 0 w 226"/>
                  <a:gd name="T21" fmla="*/ 5 h 84"/>
                  <a:gd name="T22" fmla="*/ 2 w 226"/>
                  <a:gd name="T23" fmla="*/ 2 h 84"/>
                  <a:gd name="T24" fmla="*/ 5 w 226"/>
                  <a:gd name="T25" fmla="*/ 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26" h="84">
                    <a:moveTo>
                      <a:pt x="19" y="0"/>
                    </a:moveTo>
                    <a:lnTo>
                      <a:pt x="76" y="9"/>
                    </a:lnTo>
                    <a:lnTo>
                      <a:pt x="123" y="28"/>
                    </a:lnTo>
                    <a:lnTo>
                      <a:pt x="170" y="47"/>
                    </a:lnTo>
                    <a:lnTo>
                      <a:pt x="226" y="66"/>
                    </a:lnTo>
                    <a:lnTo>
                      <a:pt x="226" y="75"/>
                    </a:lnTo>
                    <a:lnTo>
                      <a:pt x="226" y="84"/>
                    </a:lnTo>
                    <a:lnTo>
                      <a:pt x="179" y="66"/>
                    </a:lnTo>
                    <a:lnTo>
                      <a:pt x="113" y="47"/>
                    </a:lnTo>
                    <a:lnTo>
                      <a:pt x="56" y="37"/>
                    </a:lnTo>
                    <a:lnTo>
                      <a:pt x="0" y="18"/>
                    </a:lnTo>
                    <a:lnTo>
                      <a:pt x="9" y="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8AA8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Freeform 43">
                <a:extLst>
                  <a:ext uri="{FF2B5EF4-FFF2-40B4-BE49-F238E27FC236}">
                    <a16:creationId xmlns:a16="http://schemas.microsoft.com/office/drawing/2014/main" id="{C33A5605-D0E5-4326-9105-7829181885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8" y="132"/>
                <a:ext cx="28" cy="26"/>
              </a:xfrm>
              <a:custGeom>
                <a:avLst/>
                <a:gdLst>
                  <a:gd name="T0" fmla="*/ 5 w 113"/>
                  <a:gd name="T1" fmla="*/ 3 h 104"/>
                  <a:gd name="T2" fmla="*/ 14 w 113"/>
                  <a:gd name="T3" fmla="*/ 0 h 104"/>
                  <a:gd name="T4" fmla="*/ 16 w 113"/>
                  <a:gd name="T5" fmla="*/ 0 h 104"/>
                  <a:gd name="T6" fmla="*/ 21 w 113"/>
                  <a:gd name="T7" fmla="*/ 0 h 104"/>
                  <a:gd name="T8" fmla="*/ 24 w 113"/>
                  <a:gd name="T9" fmla="*/ 5 h 104"/>
                  <a:gd name="T10" fmla="*/ 26 w 113"/>
                  <a:gd name="T11" fmla="*/ 10 h 104"/>
                  <a:gd name="T12" fmla="*/ 28 w 113"/>
                  <a:gd name="T13" fmla="*/ 14 h 104"/>
                  <a:gd name="T14" fmla="*/ 28 w 113"/>
                  <a:gd name="T15" fmla="*/ 19 h 104"/>
                  <a:gd name="T16" fmla="*/ 16 w 113"/>
                  <a:gd name="T17" fmla="*/ 21 h 104"/>
                  <a:gd name="T18" fmla="*/ 5 w 113"/>
                  <a:gd name="T19" fmla="*/ 26 h 104"/>
                  <a:gd name="T20" fmla="*/ 2 w 113"/>
                  <a:gd name="T21" fmla="*/ 24 h 104"/>
                  <a:gd name="T22" fmla="*/ 0 w 113"/>
                  <a:gd name="T23" fmla="*/ 17 h 104"/>
                  <a:gd name="T24" fmla="*/ 2 w 113"/>
                  <a:gd name="T25" fmla="*/ 12 h 104"/>
                  <a:gd name="T26" fmla="*/ 0 w 113"/>
                  <a:gd name="T27" fmla="*/ 5 h 104"/>
                  <a:gd name="T28" fmla="*/ 2 w 113"/>
                  <a:gd name="T29" fmla="*/ 3 h 104"/>
                  <a:gd name="T30" fmla="*/ 5 w 113"/>
                  <a:gd name="T31" fmla="*/ 3 h 10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13" h="104">
                    <a:moveTo>
                      <a:pt x="19" y="10"/>
                    </a:moveTo>
                    <a:lnTo>
                      <a:pt x="57" y="0"/>
                    </a:lnTo>
                    <a:lnTo>
                      <a:pt x="66" y="0"/>
                    </a:lnTo>
                    <a:lnTo>
                      <a:pt x="86" y="0"/>
                    </a:lnTo>
                    <a:lnTo>
                      <a:pt x="95" y="18"/>
                    </a:lnTo>
                    <a:lnTo>
                      <a:pt x="104" y="38"/>
                    </a:lnTo>
                    <a:lnTo>
                      <a:pt x="113" y="57"/>
                    </a:lnTo>
                    <a:lnTo>
                      <a:pt x="113" y="75"/>
                    </a:lnTo>
                    <a:lnTo>
                      <a:pt x="66" y="85"/>
                    </a:lnTo>
                    <a:lnTo>
                      <a:pt x="19" y="104"/>
                    </a:lnTo>
                    <a:lnTo>
                      <a:pt x="10" y="94"/>
                    </a:lnTo>
                    <a:lnTo>
                      <a:pt x="0" y="67"/>
                    </a:lnTo>
                    <a:lnTo>
                      <a:pt x="10" y="47"/>
                    </a:lnTo>
                    <a:lnTo>
                      <a:pt x="0" y="18"/>
                    </a:lnTo>
                    <a:lnTo>
                      <a:pt x="10" y="10"/>
                    </a:lnTo>
                    <a:lnTo>
                      <a:pt x="19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Freeform 44">
                <a:extLst>
                  <a:ext uri="{FF2B5EF4-FFF2-40B4-BE49-F238E27FC236}">
                    <a16:creationId xmlns:a16="http://schemas.microsoft.com/office/drawing/2014/main" id="{B451B68C-DED9-4082-B1C9-94EB0DC4C0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0" y="839"/>
                <a:ext cx="127" cy="59"/>
              </a:xfrm>
              <a:custGeom>
                <a:avLst/>
                <a:gdLst>
                  <a:gd name="T0" fmla="*/ 35 w 509"/>
                  <a:gd name="T1" fmla="*/ 21 h 237"/>
                  <a:gd name="T2" fmla="*/ 35 w 509"/>
                  <a:gd name="T3" fmla="*/ 24 h 237"/>
                  <a:gd name="T4" fmla="*/ 28 w 509"/>
                  <a:gd name="T5" fmla="*/ 28 h 237"/>
                  <a:gd name="T6" fmla="*/ 23 w 509"/>
                  <a:gd name="T7" fmla="*/ 36 h 237"/>
                  <a:gd name="T8" fmla="*/ 26 w 509"/>
                  <a:gd name="T9" fmla="*/ 42 h 237"/>
                  <a:gd name="T10" fmla="*/ 33 w 509"/>
                  <a:gd name="T11" fmla="*/ 45 h 237"/>
                  <a:gd name="T12" fmla="*/ 44 w 509"/>
                  <a:gd name="T13" fmla="*/ 45 h 237"/>
                  <a:gd name="T14" fmla="*/ 49 w 509"/>
                  <a:gd name="T15" fmla="*/ 40 h 237"/>
                  <a:gd name="T16" fmla="*/ 52 w 509"/>
                  <a:gd name="T17" fmla="*/ 33 h 237"/>
                  <a:gd name="T18" fmla="*/ 49 w 509"/>
                  <a:gd name="T19" fmla="*/ 28 h 237"/>
                  <a:gd name="T20" fmla="*/ 49 w 509"/>
                  <a:gd name="T21" fmla="*/ 26 h 237"/>
                  <a:gd name="T22" fmla="*/ 59 w 509"/>
                  <a:gd name="T23" fmla="*/ 12 h 237"/>
                  <a:gd name="T24" fmla="*/ 68 w 509"/>
                  <a:gd name="T25" fmla="*/ 0 h 237"/>
                  <a:gd name="T26" fmla="*/ 73 w 509"/>
                  <a:gd name="T27" fmla="*/ 0 h 237"/>
                  <a:gd name="T28" fmla="*/ 78 w 509"/>
                  <a:gd name="T29" fmla="*/ 2 h 237"/>
                  <a:gd name="T30" fmla="*/ 80 w 509"/>
                  <a:gd name="T31" fmla="*/ 2 h 237"/>
                  <a:gd name="T32" fmla="*/ 82 w 509"/>
                  <a:gd name="T33" fmla="*/ 2 h 237"/>
                  <a:gd name="T34" fmla="*/ 85 w 509"/>
                  <a:gd name="T35" fmla="*/ 2 h 237"/>
                  <a:gd name="T36" fmla="*/ 75 w 509"/>
                  <a:gd name="T37" fmla="*/ 5 h 237"/>
                  <a:gd name="T38" fmla="*/ 70 w 509"/>
                  <a:gd name="T39" fmla="*/ 10 h 237"/>
                  <a:gd name="T40" fmla="*/ 70 w 509"/>
                  <a:gd name="T41" fmla="*/ 14 h 237"/>
                  <a:gd name="T42" fmla="*/ 73 w 509"/>
                  <a:gd name="T43" fmla="*/ 19 h 237"/>
                  <a:gd name="T44" fmla="*/ 75 w 509"/>
                  <a:gd name="T45" fmla="*/ 21 h 237"/>
                  <a:gd name="T46" fmla="*/ 87 w 509"/>
                  <a:gd name="T47" fmla="*/ 21 h 237"/>
                  <a:gd name="T48" fmla="*/ 92 w 509"/>
                  <a:gd name="T49" fmla="*/ 19 h 237"/>
                  <a:gd name="T50" fmla="*/ 94 w 509"/>
                  <a:gd name="T51" fmla="*/ 17 h 237"/>
                  <a:gd name="T52" fmla="*/ 94 w 509"/>
                  <a:gd name="T53" fmla="*/ 12 h 237"/>
                  <a:gd name="T54" fmla="*/ 96 w 509"/>
                  <a:gd name="T55" fmla="*/ 7 h 237"/>
                  <a:gd name="T56" fmla="*/ 99 w 509"/>
                  <a:gd name="T57" fmla="*/ 5 h 237"/>
                  <a:gd name="T58" fmla="*/ 127 w 509"/>
                  <a:gd name="T59" fmla="*/ 14 h 237"/>
                  <a:gd name="T60" fmla="*/ 108 w 509"/>
                  <a:gd name="T61" fmla="*/ 24 h 237"/>
                  <a:gd name="T62" fmla="*/ 92 w 509"/>
                  <a:gd name="T63" fmla="*/ 36 h 237"/>
                  <a:gd name="T64" fmla="*/ 73 w 509"/>
                  <a:gd name="T65" fmla="*/ 47 h 237"/>
                  <a:gd name="T66" fmla="*/ 56 w 509"/>
                  <a:gd name="T67" fmla="*/ 59 h 237"/>
                  <a:gd name="T68" fmla="*/ 0 w 509"/>
                  <a:gd name="T69" fmla="*/ 40 h 237"/>
                  <a:gd name="T70" fmla="*/ 9 w 509"/>
                  <a:gd name="T71" fmla="*/ 36 h 237"/>
                  <a:gd name="T72" fmla="*/ 16 w 509"/>
                  <a:gd name="T73" fmla="*/ 31 h 237"/>
                  <a:gd name="T74" fmla="*/ 26 w 509"/>
                  <a:gd name="T75" fmla="*/ 26 h 237"/>
                  <a:gd name="T76" fmla="*/ 35 w 509"/>
                  <a:gd name="T77" fmla="*/ 21 h 23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509" h="237">
                    <a:moveTo>
                      <a:pt x="141" y="86"/>
                    </a:moveTo>
                    <a:lnTo>
                      <a:pt x="141" y="96"/>
                    </a:lnTo>
                    <a:lnTo>
                      <a:pt x="112" y="114"/>
                    </a:lnTo>
                    <a:lnTo>
                      <a:pt x="94" y="143"/>
                    </a:lnTo>
                    <a:lnTo>
                      <a:pt x="103" y="170"/>
                    </a:lnTo>
                    <a:lnTo>
                      <a:pt x="131" y="180"/>
                    </a:lnTo>
                    <a:lnTo>
                      <a:pt x="178" y="180"/>
                    </a:lnTo>
                    <a:lnTo>
                      <a:pt x="197" y="161"/>
                    </a:lnTo>
                    <a:lnTo>
                      <a:pt x="207" y="133"/>
                    </a:lnTo>
                    <a:lnTo>
                      <a:pt x="197" y="114"/>
                    </a:lnTo>
                    <a:lnTo>
                      <a:pt x="197" y="104"/>
                    </a:lnTo>
                    <a:lnTo>
                      <a:pt x="235" y="49"/>
                    </a:lnTo>
                    <a:lnTo>
                      <a:pt x="272" y="0"/>
                    </a:lnTo>
                    <a:lnTo>
                      <a:pt x="292" y="0"/>
                    </a:lnTo>
                    <a:lnTo>
                      <a:pt x="311" y="10"/>
                    </a:lnTo>
                    <a:lnTo>
                      <a:pt x="320" y="10"/>
                    </a:lnTo>
                    <a:lnTo>
                      <a:pt x="329" y="10"/>
                    </a:lnTo>
                    <a:lnTo>
                      <a:pt x="339" y="10"/>
                    </a:lnTo>
                    <a:lnTo>
                      <a:pt x="301" y="20"/>
                    </a:lnTo>
                    <a:lnTo>
                      <a:pt x="282" y="39"/>
                    </a:lnTo>
                    <a:lnTo>
                      <a:pt x="282" y="57"/>
                    </a:lnTo>
                    <a:lnTo>
                      <a:pt x="292" y="76"/>
                    </a:lnTo>
                    <a:lnTo>
                      <a:pt x="301" y="86"/>
                    </a:lnTo>
                    <a:lnTo>
                      <a:pt x="348" y="86"/>
                    </a:lnTo>
                    <a:lnTo>
                      <a:pt x="367" y="76"/>
                    </a:lnTo>
                    <a:lnTo>
                      <a:pt x="376" y="67"/>
                    </a:lnTo>
                    <a:lnTo>
                      <a:pt x="376" y="49"/>
                    </a:lnTo>
                    <a:lnTo>
                      <a:pt x="386" y="29"/>
                    </a:lnTo>
                    <a:lnTo>
                      <a:pt x="395" y="20"/>
                    </a:lnTo>
                    <a:lnTo>
                      <a:pt x="509" y="57"/>
                    </a:lnTo>
                    <a:lnTo>
                      <a:pt x="433" y="96"/>
                    </a:lnTo>
                    <a:lnTo>
                      <a:pt x="367" y="143"/>
                    </a:lnTo>
                    <a:lnTo>
                      <a:pt x="292" y="190"/>
                    </a:lnTo>
                    <a:lnTo>
                      <a:pt x="225" y="237"/>
                    </a:lnTo>
                    <a:lnTo>
                      <a:pt x="0" y="161"/>
                    </a:lnTo>
                    <a:lnTo>
                      <a:pt x="37" y="143"/>
                    </a:lnTo>
                    <a:lnTo>
                      <a:pt x="65" y="123"/>
                    </a:lnTo>
                    <a:lnTo>
                      <a:pt x="103" y="104"/>
                    </a:lnTo>
                    <a:lnTo>
                      <a:pt x="141" y="86"/>
                    </a:lnTo>
                    <a:close/>
                  </a:path>
                </a:pathLst>
              </a:custGeom>
              <a:solidFill>
                <a:srgbClr val="BDE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Freeform 45">
                <a:extLst>
                  <a:ext uri="{FF2B5EF4-FFF2-40B4-BE49-F238E27FC236}">
                    <a16:creationId xmlns:a16="http://schemas.microsoft.com/office/drawing/2014/main" id="{BC57A0DE-BE5E-4254-A433-015C97A323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2" y="137"/>
                <a:ext cx="19" cy="14"/>
              </a:xfrm>
              <a:custGeom>
                <a:avLst/>
                <a:gdLst>
                  <a:gd name="T0" fmla="*/ 0 w 76"/>
                  <a:gd name="T1" fmla="*/ 5 h 57"/>
                  <a:gd name="T2" fmla="*/ 7 w 76"/>
                  <a:gd name="T3" fmla="*/ 2 h 57"/>
                  <a:gd name="T4" fmla="*/ 14 w 76"/>
                  <a:gd name="T5" fmla="*/ 0 h 57"/>
                  <a:gd name="T6" fmla="*/ 19 w 76"/>
                  <a:gd name="T7" fmla="*/ 10 h 57"/>
                  <a:gd name="T8" fmla="*/ 3 w 76"/>
                  <a:gd name="T9" fmla="*/ 14 h 57"/>
                  <a:gd name="T10" fmla="*/ 0 w 76"/>
                  <a:gd name="T11" fmla="*/ 5 h 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6" h="57">
                    <a:moveTo>
                      <a:pt x="0" y="20"/>
                    </a:moveTo>
                    <a:lnTo>
                      <a:pt x="29" y="10"/>
                    </a:lnTo>
                    <a:lnTo>
                      <a:pt x="57" y="0"/>
                    </a:lnTo>
                    <a:lnTo>
                      <a:pt x="76" y="39"/>
                    </a:lnTo>
                    <a:lnTo>
                      <a:pt x="10" y="57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91A4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Freeform 46">
                <a:extLst>
                  <a:ext uri="{FF2B5EF4-FFF2-40B4-BE49-F238E27FC236}">
                    <a16:creationId xmlns:a16="http://schemas.microsoft.com/office/drawing/2014/main" id="{2D14FA00-2A89-44C9-8773-0BCD1C083A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8" y="538"/>
                <a:ext cx="64" cy="247"/>
              </a:xfrm>
              <a:custGeom>
                <a:avLst/>
                <a:gdLst>
                  <a:gd name="T0" fmla="*/ 14 w 254"/>
                  <a:gd name="T1" fmla="*/ 0 h 990"/>
                  <a:gd name="T2" fmla="*/ 26 w 254"/>
                  <a:gd name="T3" fmla="*/ 0 h 990"/>
                  <a:gd name="T4" fmla="*/ 38 w 254"/>
                  <a:gd name="T5" fmla="*/ 2 h 990"/>
                  <a:gd name="T6" fmla="*/ 64 w 254"/>
                  <a:gd name="T7" fmla="*/ 9 h 990"/>
                  <a:gd name="T8" fmla="*/ 52 w 254"/>
                  <a:gd name="T9" fmla="*/ 75 h 990"/>
                  <a:gd name="T10" fmla="*/ 48 w 254"/>
                  <a:gd name="T11" fmla="*/ 108 h 990"/>
                  <a:gd name="T12" fmla="*/ 45 w 254"/>
                  <a:gd name="T13" fmla="*/ 139 h 990"/>
                  <a:gd name="T14" fmla="*/ 43 w 254"/>
                  <a:gd name="T15" fmla="*/ 193 h 990"/>
                  <a:gd name="T16" fmla="*/ 45 w 254"/>
                  <a:gd name="T17" fmla="*/ 221 h 990"/>
                  <a:gd name="T18" fmla="*/ 50 w 254"/>
                  <a:gd name="T19" fmla="*/ 247 h 990"/>
                  <a:gd name="T20" fmla="*/ 43 w 254"/>
                  <a:gd name="T21" fmla="*/ 240 h 990"/>
                  <a:gd name="T22" fmla="*/ 38 w 254"/>
                  <a:gd name="T23" fmla="*/ 238 h 990"/>
                  <a:gd name="T24" fmla="*/ 33 w 254"/>
                  <a:gd name="T25" fmla="*/ 238 h 990"/>
                  <a:gd name="T26" fmla="*/ 28 w 254"/>
                  <a:gd name="T27" fmla="*/ 242 h 990"/>
                  <a:gd name="T28" fmla="*/ 26 w 254"/>
                  <a:gd name="T29" fmla="*/ 245 h 990"/>
                  <a:gd name="T30" fmla="*/ 19 w 254"/>
                  <a:gd name="T31" fmla="*/ 245 h 990"/>
                  <a:gd name="T32" fmla="*/ 17 w 254"/>
                  <a:gd name="T33" fmla="*/ 242 h 990"/>
                  <a:gd name="T34" fmla="*/ 14 w 254"/>
                  <a:gd name="T35" fmla="*/ 238 h 990"/>
                  <a:gd name="T36" fmla="*/ 12 w 254"/>
                  <a:gd name="T37" fmla="*/ 233 h 990"/>
                  <a:gd name="T38" fmla="*/ 12 w 254"/>
                  <a:gd name="T39" fmla="*/ 226 h 990"/>
                  <a:gd name="T40" fmla="*/ 9 w 254"/>
                  <a:gd name="T41" fmla="*/ 219 h 990"/>
                  <a:gd name="T42" fmla="*/ 5 w 254"/>
                  <a:gd name="T43" fmla="*/ 198 h 990"/>
                  <a:gd name="T44" fmla="*/ 3 w 254"/>
                  <a:gd name="T45" fmla="*/ 176 h 990"/>
                  <a:gd name="T46" fmla="*/ 0 w 254"/>
                  <a:gd name="T47" fmla="*/ 132 h 990"/>
                  <a:gd name="T48" fmla="*/ 5 w 254"/>
                  <a:gd name="T49" fmla="*/ 45 h 990"/>
                  <a:gd name="T50" fmla="*/ 14 w 254"/>
                  <a:gd name="T51" fmla="*/ 0 h 99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54" h="990">
                    <a:moveTo>
                      <a:pt x="57" y="0"/>
                    </a:moveTo>
                    <a:lnTo>
                      <a:pt x="104" y="0"/>
                    </a:lnTo>
                    <a:lnTo>
                      <a:pt x="151" y="9"/>
                    </a:lnTo>
                    <a:lnTo>
                      <a:pt x="254" y="38"/>
                    </a:lnTo>
                    <a:lnTo>
                      <a:pt x="207" y="302"/>
                    </a:lnTo>
                    <a:lnTo>
                      <a:pt x="189" y="433"/>
                    </a:lnTo>
                    <a:lnTo>
                      <a:pt x="180" y="556"/>
                    </a:lnTo>
                    <a:lnTo>
                      <a:pt x="170" y="773"/>
                    </a:lnTo>
                    <a:lnTo>
                      <a:pt x="180" y="887"/>
                    </a:lnTo>
                    <a:lnTo>
                      <a:pt x="198" y="990"/>
                    </a:lnTo>
                    <a:lnTo>
                      <a:pt x="170" y="962"/>
                    </a:lnTo>
                    <a:lnTo>
                      <a:pt x="151" y="952"/>
                    </a:lnTo>
                    <a:lnTo>
                      <a:pt x="132" y="952"/>
                    </a:lnTo>
                    <a:lnTo>
                      <a:pt x="113" y="971"/>
                    </a:lnTo>
                    <a:lnTo>
                      <a:pt x="104" y="981"/>
                    </a:lnTo>
                    <a:lnTo>
                      <a:pt x="76" y="981"/>
                    </a:lnTo>
                    <a:lnTo>
                      <a:pt x="66" y="971"/>
                    </a:lnTo>
                    <a:lnTo>
                      <a:pt x="57" y="952"/>
                    </a:lnTo>
                    <a:lnTo>
                      <a:pt x="47" y="934"/>
                    </a:lnTo>
                    <a:lnTo>
                      <a:pt x="47" y="905"/>
                    </a:lnTo>
                    <a:lnTo>
                      <a:pt x="37" y="877"/>
                    </a:lnTo>
                    <a:lnTo>
                      <a:pt x="19" y="792"/>
                    </a:lnTo>
                    <a:lnTo>
                      <a:pt x="10" y="707"/>
                    </a:lnTo>
                    <a:lnTo>
                      <a:pt x="0" y="529"/>
                    </a:lnTo>
                    <a:lnTo>
                      <a:pt x="19" y="179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Freeform 47">
                <a:extLst>
                  <a:ext uri="{FF2B5EF4-FFF2-40B4-BE49-F238E27FC236}">
                    <a16:creationId xmlns:a16="http://schemas.microsoft.com/office/drawing/2014/main" id="{DDF432F9-2658-4A66-A223-FE9DD820DA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5" y="467"/>
                <a:ext cx="222" cy="78"/>
              </a:xfrm>
              <a:custGeom>
                <a:avLst/>
                <a:gdLst>
                  <a:gd name="T0" fmla="*/ 57 w 887"/>
                  <a:gd name="T1" fmla="*/ 38 h 311"/>
                  <a:gd name="T2" fmla="*/ 113 w 887"/>
                  <a:gd name="T3" fmla="*/ 19 h 311"/>
                  <a:gd name="T4" fmla="*/ 172 w 887"/>
                  <a:gd name="T5" fmla="*/ 0 h 311"/>
                  <a:gd name="T6" fmla="*/ 198 w 887"/>
                  <a:gd name="T7" fmla="*/ 5 h 311"/>
                  <a:gd name="T8" fmla="*/ 210 w 887"/>
                  <a:gd name="T9" fmla="*/ 9 h 311"/>
                  <a:gd name="T10" fmla="*/ 222 w 887"/>
                  <a:gd name="T11" fmla="*/ 12 h 311"/>
                  <a:gd name="T12" fmla="*/ 179 w 887"/>
                  <a:gd name="T13" fmla="*/ 28 h 311"/>
                  <a:gd name="T14" fmla="*/ 139 w 887"/>
                  <a:gd name="T15" fmla="*/ 47 h 311"/>
                  <a:gd name="T16" fmla="*/ 99 w 887"/>
                  <a:gd name="T17" fmla="*/ 64 h 311"/>
                  <a:gd name="T18" fmla="*/ 57 w 887"/>
                  <a:gd name="T19" fmla="*/ 78 h 311"/>
                  <a:gd name="T20" fmla="*/ 43 w 887"/>
                  <a:gd name="T21" fmla="*/ 73 h 311"/>
                  <a:gd name="T22" fmla="*/ 29 w 887"/>
                  <a:gd name="T23" fmla="*/ 69 h 311"/>
                  <a:gd name="T24" fmla="*/ 0 w 887"/>
                  <a:gd name="T25" fmla="*/ 64 h 311"/>
                  <a:gd name="T26" fmla="*/ 12 w 887"/>
                  <a:gd name="T27" fmla="*/ 54 h 311"/>
                  <a:gd name="T28" fmla="*/ 26 w 887"/>
                  <a:gd name="T29" fmla="*/ 47 h 311"/>
                  <a:gd name="T30" fmla="*/ 57 w 887"/>
                  <a:gd name="T31" fmla="*/ 38 h 31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887" h="311">
                    <a:moveTo>
                      <a:pt x="227" y="151"/>
                    </a:moveTo>
                    <a:lnTo>
                      <a:pt x="453" y="76"/>
                    </a:lnTo>
                    <a:lnTo>
                      <a:pt x="689" y="0"/>
                    </a:lnTo>
                    <a:lnTo>
                      <a:pt x="793" y="19"/>
                    </a:lnTo>
                    <a:lnTo>
                      <a:pt x="840" y="37"/>
                    </a:lnTo>
                    <a:lnTo>
                      <a:pt x="887" y="47"/>
                    </a:lnTo>
                    <a:lnTo>
                      <a:pt x="717" y="113"/>
                    </a:lnTo>
                    <a:lnTo>
                      <a:pt x="556" y="188"/>
                    </a:lnTo>
                    <a:lnTo>
                      <a:pt x="396" y="254"/>
                    </a:lnTo>
                    <a:lnTo>
                      <a:pt x="227" y="311"/>
                    </a:lnTo>
                    <a:lnTo>
                      <a:pt x="170" y="292"/>
                    </a:lnTo>
                    <a:lnTo>
                      <a:pt x="114" y="274"/>
                    </a:lnTo>
                    <a:lnTo>
                      <a:pt x="0" y="254"/>
                    </a:lnTo>
                    <a:lnTo>
                      <a:pt x="47" y="217"/>
                    </a:lnTo>
                    <a:lnTo>
                      <a:pt x="104" y="188"/>
                    </a:lnTo>
                    <a:lnTo>
                      <a:pt x="227" y="151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Freeform 48">
                <a:extLst>
                  <a:ext uri="{FF2B5EF4-FFF2-40B4-BE49-F238E27FC236}">
                    <a16:creationId xmlns:a16="http://schemas.microsoft.com/office/drawing/2014/main" id="{00424721-84BA-4C9D-933B-A822FCC69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8" y="733"/>
                <a:ext cx="488" cy="318"/>
              </a:xfrm>
              <a:custGeom>
                <a:avLst/>
                <a:gdLst>
                  <a:gd name="T0" fmla="*/ 12 w 1951"/>
                  <a:gd name="T1" fmla="*/ 276 h 1272"/>
                  <a:gd name="T2" fmla="*/ 19 w 1951"/>
                  <a:gd name="T3" fmla="*/ 276 h 1272"/>
                  <a:gd name="T4" fmla="*/ 24 w 1951"/>
                  <a:gd name="T5" fmla="*/ 274 h 1272"/>
                  <a:gd name="T6" fmla="*/ 28 w 1951"/>
                  <a:gd name="T7" fmla="*/ 269 h 1272"/>
                  <a:gd name="T8" fmla="*/ 33 w 1951"/>
                  <a:gd name="T9" fmla="*/ 269 h 1272"/>
                  <a:gd name="T10" fmla="*/ 73 w 1951"/>
                  <a:gd name="T11" fmla="*/ 245 h 1272"/>
                  <a:gd name="T12" fmla="*/ 111 w 1951"/>
                  <a:gd name="T13" fmla="*/ 222 h 1272"/>
                  <a:gd name="T14" fmla="*/ 151 w 1951"/>
                  <a:gd name="T15" fmla="*/ 200 h 1272"/>
                  <a:gd name="T16" fmla="*/ 189 w 1951"/>
                  <a:gd name="T17" fmla="*/ 174 h 1272"/>
                  <a:gd name="T18" fmla="*/ 219 w 1951"/>
                  <a:gd name="T19" fmla="*/ 156 h 1272"/>
                  <a:gd name="T20" fmla="*/ 250 w 1951"/>
                  <a:gd name="T21" fmla="*/ 142 h 1272"/>
                  <a:gd name="T22" fmla="*/ 278 w 1951"/>
                  <a:gd name="T23" fmla="*/ 125 h 1272"/>
                  <a:gd name="T24" fmla="*/ 306 w 1951"/>
                  <a:gd name="T25" fmla="*/ 106 h 1272"/>
                  <a:gd name="T26" fmla="*/ 351 w 1951"/>
                  <a:gd name="T27" fmla="*/ 82 h 1272"/>
                  <a:gd name="T28" fmla="*/ 396 w 1951"/>
                  <a:gd name="T29" fmla="*/ 57 h 1272"/>
                  <a:gd name="T30" fmla="*/ 479 w 1951"/>
                  <a:gd name="T31" fmla="*/ 7 h 1272"/>
                  <a:gd name="T32" fmla="*/ 483 w 1951"/>
                  <a:gd name="T33" fmla="*/ 5 h 1272"/>
                  <a:gd name="T34" fmla="*/ 488 w 1951"/>
                  <a:gd name="T35" fmla="*/ 0 h 1272"/>
                  <a:gd name="T36" fmla="*/ 481 w 1951"/>
                  <a:gd name="T37" fmla="*/ 31 h 1272"/>
                  <a:gd name="T38" fmla="*/ 479 w 1951"/>
                  <a:gd name="T39" fmla="*/ 40 h 1272"/>
                  <a:gd name="T40" fmla="*/ 474 w 1951"/>
                  <a:gd name="T41" fmla="*/ 45 h 1272"/>
                  <a:gd name="T42" fmla="*/ 467 w 1951"/>
                  <a:gd name="T43" fmla="*/ 50 h 1272"/>
                  <a:gd name="T44" fmla="*/ 460 w 1951"/>
                  <a:gd name="T45" fmla="*/ 52 h 1272"/>
                  <a:gd name="T46" fmla="*/ 401 w 1951"/>
                  <a:gd name="T47" fmla="*/ 90 h 1272"/>
                  <a:gd name="T48" fmla="*/ 337 w 1951"/>
                  <a:gd name="T49" fmla="*/ 123 h 1272"/>
                  <a:gd name="T50" fmla="*/ 266 w 1951"/>
                  <a:gd name="T51" fmla="*/ 165 h 1272"/>
                  <a:gd name="T52" fmla="*/ 193 w 1951"/>
                  <a:gd name="T53" fmla="*/ 210 h 1272"/>
                  <a:gd name="T54" fmla="*/ 47 w 1951"/>
                  <a:gd name="T55" fmla="*/ 292 h 1272"/>
                  <a:gd name="T56" fmla="*/ 24 w 1951"/>
                  <a:gd name="T57" fmla="*/ 306 h 1272"/>
                  <a:gd name="T58" fmla="*/ 0 w 1951"/>
                  <a:gd name="T59" fmla="*/ 318 h 1272"/>
                  <a:gd name="T60" fmla="*/ 0 w 1951"/>
                  <a:gd name="T61" fmla="*/ 306 h 1272"/>
                  <a:gd name="T62" fmla="*/ 0 w 1951"/>
                  <a:gd name="T63" fmla="*/ 295 h 1272"/>
                  <a:gd name="T64" fmla="*/ 0 w 1951"/>
                  <a:gd name="T65" fmla="*/ 287 h 1272"/>
                  <a:gd name="T66" fmla="*/ 2 w 1951"/>
                  <a:gd name="T67" fmla="*/ 283 h 1272"/>
                  <a:gd name="T68" fmla="*/ 7 w 1951"/>
                  <a:gd name="T69" fmla="*/ 278 h 1272"/>
                  <a:gd name="T70" fmla="*/ 12 w 1951"/>
                  <a:gd name="T71" fmla="*/ 276 h 127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951" h="1272">
                    <a:moveTo>
                      <a:pt x="47" y="1102"/>
                    </a:moveTo>
                    <a:lnTo>
                      <a:pt x="74" y="1102"/>
                    </a:lnTo>
                    <a:lnTo>
                      <a:pt x="94" y="1094"/>
                    </a:lnTo>
                    <a:lnTo>
                      <a:pt x="112" y="1075"/>
                    </a:lnTo>
                    <a:lnTo>
                      <a:pt x="131" y="1075"/>
                    </a:lnTo>
                    <a:lnTo>
                      <a:pt x="292" y="981"/>
                    </a:lnTo>
                    <a:lnTo>
                      <a:pt x="442" y="886"/>
                    </a:lnTo>
                    <a:lnTo>
                      <a:pt x="603" y="801"/>
                    </a:lnTo>
                    <a:lnTo>
                      <a:pt x="754" y="697"/>
                    </a:lnTo>
                    <a:lnTo>
                      <a:pt x="877" y="622"/>
                    </a:lnTo>
                    <a:lnTo>
                      <a:pt x="998" y="566"/>
                    </a:lnTo>
                    <a:lnTo>
                      <a:pt x="1112" y="499"/>
                    </a:lnTo>
                    <a:lnTo>
                      <a:pt x="1225" y="423"/>
                    </a:lnTo>
                    <a:lnTo>
                      <a:pt x="1405" y="329"/>
                    </a:lnTo>
                    <a:lnTo>
                      <a:pt x="1583" y="226"/>
                    </a:lnTo>
                    <a:lnTo>
                      <a:pt x="1914" y="28"/>
                    </a:lnTo>
                    <a:lnTo>
                      <a:pt x="1932" y="18"/>
                    </a:lnTo>
                    <a:lnTo>
                      <a:pt x="1951" y="0"/>
                    </a:lnTo>
                    <a:lnTo>
                      <a:pt x="1924" y="122"/>
                    </a:lnTo>
                    <a:lnTo>
                      <a:pt x="1914" y="160"/>
                    </a:lnTo>
                    <a:lnTo>
                      <a:pt x="1895" y="179"/>
                    </a:lnTo>
                    <a:lnTo>
                      <a:pt x="1867" y="198"/>
                    </a:lnTo>
                    <a:lnTo>
                      <a:pt x="1838" y="207"/>
                    </a:lnTo>
                    <a:lnTo>
                      <a:pt x="1603" y="358"/>
                    </a:lnTo>
                    <a:lnTo>
                      <a:pt x="1348" y="490"/>
                    </a:lnTo>
                    <a:lnTo>
                      <a:pt x="1065" y="660"/>
                    </a:lnTo>
                    <a:lnTo>
                      <a:pt x="773" y="838"/>
                    </a:lnTo>
                    <a:lnTo>
                      <a:pt x="188" y="1169"/>
                    </a:lnTo>
                    <a:lnTo>
                      <a:pt x="94" y="1225"/>
                    </a:lnTo>
                    <a:lnTo>
                      <a:pt x="0" y="1272"/>
                    </a:lnTo>
                    <a:lnTo>
                      <a:pt x="0" y="1225"/>
                    </a:lnTo>
                    <a:lnTo>
                      <a:pt x="0" y="1178"/>
                    </a:lnTo>
                    <a:lnTo>
                      <a:pt x="0" y="1149"/>
                    </a:lnTo>
                    <a:lnTo>
                      <a:pt x="8" y="1131"/>
                    </a:lnTo>
                    <a:lnTo>
                      <a:pt x="27" y="1112"/>
                    </a:lnTo>
                    <a:lnTo>
                      <a:pt x="47" y="1102"/>
                    </a:lnTo>
                    <a:close/>
                  </a:path>
                </a:pathLst>
              </a:custGeom>
              <a:solidFill>
                <a:srgbClr val="AB5F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Freeform 49">
                <a:extLst>
                  <a:ext uri="{FF2B5EF4-FFF2-40B4-BE49-F238E27FC236}">
                    <a16:creationId xmlns:a16="http://schemas.microsoft.com/office/drawing/2014/main" id="{0B771ADE-CA5E-483E-85E5-361BD11F02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0" y="867"/>
                <a:ext cx="14" cy="10"/>
              </a:xfrm>
              <a:custGeom>
                <a:avLst/>
                <a:gdLst>
                  <a:gd name="T0" fmla="*/ 10 w 56"/>
                  <a:gd name="T1" fmla="*/ 0 h 38"/>
                  <a:gd name="T2" fmla="*/ 10 w 56"/>
                  <a:gd name="T3" fmla="*/ 5 h 38"/>
                  <a:gd name="T4" fmla="*/ 12 w 56"/>
                  <a:gd name="T5" fmla="*/ 5 h 38"/>
                  <a:gd name="T6" fmla="*/ 14 w 56"/>
                  <a:gd name="T7" fmla="*/ 8 h 38"/>
                  <a:gd name="T8" fmla="*/ 12 w 56"/>
                  <a:gd name="T9" fmla="*/ 10 h 38"/>
                  <a:gd name="T10" fmla="*/ 0 w 56"/>
                  <a:gd name="T11" fmla="*/ 8 h 38"/>
                  <a:gd name="T12" fmla="*/ 2 w 56"/>
                  <a:gd name="T13" fmla="*/ 5 h 38"/>
                  <a:gd name="T14" fmla="*/ 5 w 56"/>
                  <a:gd name="T15" fmla="*/ 2 h 38"/>
                  <a:gd name="T16" fmla="*/ 10 w 56"/>
                  <a:gd name="T17" fmla="*/ 0 h 3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6" h="38">
                    <a:moveTo>
                      <a:pt x="38" y="0"/>
                    </a:moveTo>
                    <a:lnTo>
                      <a:pt x="38" y="19"/>
                    </a:lnTo>
                    <a:lnTo>
                      <a:pt x="47" y="19"/>
                    </a:lnTo>
                    <a:lnTo>
                      <a:pt x="56" y="29"/>
                    </a:lnTo>
                    <a:lnTo>
                      <a:pt x="47" y="38"/>
                    </a:lnTo>
                    <a:lnTo>
                      <a:pt x="0" y="29"/>
                    </a:lnTo>
                    <a:lnTo>
                      <a:pt x="9" y="19"/>
                    </a:lnTo>
                    <a:lnTo>
                      <a:pt x="19" y="9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CCE7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Freeform 50">
                <a:extLst>
                  <a:ext uri="{FF2B5EF4-FFF2-40B4-BE49-F238E27FC236}">
                    <a16:creationId xmlns:a16="http://schemas.microsoft.com/office/drawing/2014/main" id="{F5B5882E-A2A7-40EE-943D-7C27C30E1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0" y="783"/>
                <a:ext cx="59" cy="77"/>
              </a:xfrm>
              <a:custGeom>
                <a:avLst/>
                <a:gdLst>
                  <a:gd name="T0" fmla="*/ 52 w 235"/>
                  <a:gd name="T1" fmla="*/ 2 h 311"/>
                  <a:gd name="T2" fmla="*/ 57 w 235"/>
                  <a:gd name="T3" fmla="*/ 0 h 311"/>
                  <a:gd name="T4" fmla="*/ 59 w 235"/>
                  <a:gd name="T5" fmla="*/ 2 h 311"/>
                  <a:gd name="T6" fmla="*/ 50 w 235"/>
                  <a:gd name="T7" fmla="*/ 16 h 311"/>
                  <a:gd name="T8" fmla="*/ 45 w 235"/>
                  <a:gd name="T9" fmla="*/ 23 h 311"/>
                  <a:gd name="T10" fmla="*/ 38 w 235"/>
                  <a:gd name="T11" fmla="*/ 30 h 311"/>
                  <a:gd name="T12" fmla="*/ 21 w 235"/>
                  <a:gd name="T13" fmla="*/ 54 h 311"/>
                  <a:gd name="T14" fmla="*/ 14 w 235"/>
                  <a:gd name="T15" fmla="*/ 65 h 311"/>
                  <a:gd name="T16" fmla="*/ 2 w 235"/>
                  <a:gd name="T17" fmla="*/ 77 h 311"/>
                  <a:gd name="T18" fmla="*/ 0 w 235"/>
                  <a:gd name="T19" fmla="*/ 75 h 311"/>
                  <a:gd name="T20" fmla="*/ 0 w 235"/>
                  <a:gd name="T21" fmla="*/ 72 h 311"/>
                  <a:gd name="T22" fmla="*/ 2 w 235"/>
                  <a:gd name="T23" fmla="*/ 68 h 311"/>
                  <a:gd name="T24" fmla="*/ 7 w 235"/>
                  <a:gd name="T25" fmla="*/ 63 h 311"/>
                  <a:gd name="T26" fmla="*/ 9 w 235"/>
                  <a:gd name="T27" fmla="*/ 58 h 311"/>
                  <a:gd name="T28" fmla="*/ 28 w 235"/>
                  <a:gd name="T29" fmla="*/ 32 h 311"/>
                  <a:gd name="T30" fmla="*/ 38 w 235"/>
                  <a:gd name="T31" fmla="*/ 21 h 311"/>
                  <a:gd name="T32" fmla="*/ 47 w 235"/>
                  <a:gd name="T33" fmla="*/ 9 h 311"/>
                  <a:gd name="T34" fmla="*/ 50 w 235"/>
                  <a:gd name="T35" fmla="*/ 4 h 311"/>
                  <a:gd name="T36" fmla="*/ 52 w 235"/>
                  <a:gd name="T37" fmla="*/ 2 h 3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35" h="311">
                    <a:moveTo>
                      <a:pt x="207" y="9"/>
                    </a:moveTo>
                    <a:lnTo>
                      <a:pt x="226" y="0"/>
                    </a:lnTo>
                    <a:lnTo>
                      <a:pt x="235" y="9"/>
                    </a:lnTo>
                    <a:lnTo>
                      <a:pt x="198" y="66"/>
                    </a:lnTo>
                    <a:lnTo>
                      <a:pt x="179" y="94"/>
                    </a:lnTo>
                    <a:lnTo>
                      <a:pt x="151" y="122"/>
                    </a:lnTo>
                    <a:lnTo>
                      <a:pt x="85" y="217"/>
                    </a:lnTo>
                    <a:lnTo>
                      <a:pt x="56" y="264"/>
                    </a:lnTo>
                    <a:lnTo>
                      <a:pt x="9" y="311"/>
                    </a:lnTo>
                    <a:lnTo>
                      <a:pt x="0" y="301"/>
                    </a:lnTo>
                    <a:lnTo>
                      <a:pt x="0" y="292"/>
                    </a:lnTo>
                    <a:lnTo>
                      <a:pt x="9" y="274"/>
                    </a:lnTo>
                    <a:lnTo>
                      <a:pt x="28" y="254"/>
                    </a:lnTo>
                    <a:lnTo>
                      <a:pt x="37" y="235"/>
                    </a:lnTo>
                    <a:lnTo>
                      <a:pt x="112" y="131"/>
                    </a:lnTo>
                    <a:lnTo>
                      <a:pt x="151" y="84"/>
                    </a:lnTo>
                    <a:lnTo>
                      <a:pt x="188" y="37"/>
                    </a:lnTo>
                    <a:lnTo>
                      <a:pt x="198" y="18"/>
                    </a:lnTo>
                    <a:lnTo>
                      <a:pt x="207" y="9"/>
                    </a:lnTo>
                    <a:close/>
                  </a:path>
                </a:pathLst>
              </a:custGeom>
              <a:solidFill>
                <a:srgbClr val="7686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Freeform 51">
                <a:extLst>
                  <a:ext uri="{FF2B5EF4-FFF2-40B4-BE49-F238E27FC236}">
                    <a16:creationId xmlns:a16="http://schemas.microsoft.com/office/drawing/2014/main" id="{3ECA3918-E3FD-49EC-80BB-9237D46EA8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6" y="858"/>
                <a:ext cx="76" cy="52"/>
              </a:xfrm>
              <a:custGeom>
                <a:avLst/>
                <a:gdLst>
                  <a:gd name="T0" fmla="*/ 64 w 303"/>
                  <a:gd name="T1" fmla="*/ 7 h 208"/>
                  <a:gd name="T2" fmla="*/ 69 w 303"/>
                  <a:gd name="T3" fmla="*/ 3 h 208"/>
                  <a:gd name="T4" fmla="*/ 71 w 303"/>
                  <a:gd name="T5" fmla="*/ 0 h 208"/>
                  <a:gd name="T6" fmla="*/ 76 w 303"/>
                  <a:gd name="T7" fmla="*/ 0 h 208"/>
                  <a:gd name="T8" fmla="*/ 76 w 303"/>
                  <a:gd name="T9" fmla="*/ 5 h 208"/>
                  <a:gd name="T10" fmla="*/ 40 w 303"/>
                  <a:gd name="T11" fmla="*/ 29 h 208"/>
                  <a:gd name="T12" fmla="*/ 7 w 303"/>
                  <a:gd name="T13" fmla="*/ 52 h 208"/>
                  <a:gd name="T14" fmla="*/ 5 w 303"/>
                  <a:gd name="T15" fmla="*/ 52 h 208"/>
                  <a:gd name="T16" fmla="*/ 3 w 303"/>
                  <a:gd name="T17" fmla="*/ 52 h 208"/>
                  <a:gd name="T18" fmla="*/ 0 w 303"/>
                  <a:gd name="T19" fmla="*/ 47 h 208"/>
                  <a:gd name="T20" fmla="*/ 31 w 303"/>
                  <a:gd name="T21" fmla="*/ 26 h 208"/>
                  <a:gd name="T22" fmla="*/ 64 w 303"/>
                  <a:gd name="T23" fmla="*/ 7 h 20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03" h="208">
                    <a:moveTo>
                      <a:pt x="255" y="28"/>
                    </a:moveTo>
                    <a:lnTo>
                      <a:pt x="274" y="10"/>
                    </a:lnTo>
                    <a:lnTo>
                      <a:pt x="284" y="0"/>
                    </a:lnTo>
                    <a:lnTo>
                      <a:pt x="303" y="0"/>
                    </a:lnTo>
                    <a:lnTo>
                      <a:pt x="303" y="20"/>
                    </a:lnTo>
                    <a:lnTo>
                      <a:pt x="161" y="114"/>
                    </a:lnTo>
                    <a:lnTo>
                      <a:pt x="29" y="208"/>
                    </a:lnTo>
                    <a:lnTo>
                      <a:pt x="20" y="208"/>
                    </a:lnTo>
                    <a:lnTo>
                      <a:pt x="10" y="208"/>
                    </a:lnTo>
                    <a:lnTo>
                      <a:pt x="0" y="189"/>
                    </a:lnTo>
                    <a:lnTo>
                      <a:pt x="123" y="104"/>
                    </a:lnTo>
                    <a:lnTo>
                      <a:pt x="255" y="28"/>
                    </a:lnTo>
                    <a:close/>
                  </a:path>
                </a:pathLst>
              </a:custGeom>
              <a:solidFill>
                <a:srgbClr val="8AA8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Freeform 52">
                <a:extLst>
                  <a:ext uri="{FF2B5EF4-FFF2-40B4-BE49-F238E27FC236}">
                    <a16:creationId xmlns:a16="http://schemas.microsoft.com/office/drawing/2014/main" id="{2CA936FC-532B-4C28-A445-A1C653F0E2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3" y="799"/>
                <a:ext cx="35" cy="36"/>
              </a:xfrm>
              <a:custGeom>
                <a:avLst/>
                <a:gdLst>
                  <a:gd name="T0" fmla="*/ 23 w 141"/>
                  <a:gd name="T1" fmla="*/ 2 h 141"/>
                  <a:gd name="T2" fmla="*/ 31 w 141"/>
                  <a:gd name="T3" fmla="*/ 0 h 141"/>
                  <a:gd name="T4" fmla="*/ 33 w 141"/>
                  <a:gd name="T5" fmla="*/ 0 h 141"/>
                  <a:gd name="T6" fmla="*/ 35 w 141"/>
                  <a:gd name="T7" fmla="*/ 2 h 141"/>
                  <a:gd name="T8" fmla="*/ 21 w 141"/>
                  <a:gd name="T9" fmla="*/ 19 h 141"/>
                  <a:gd name="T10" fmla="*/ 7 w 141"/>
                  <a:gd name="T11" fmla="*/ 36 h 141"/>
                  <a:gd name="T12" fmla="*/ 5 w 141"/>
                  <a:gd name="T13" fmla="*/ 34 h 141"/>
                  <a:gd name="T14" fmla="*/ 0 w 141"/>
                  <a:gd name="T15" fmla="*/ 34 h 141"/>
                  <a:gd name="T16" fmla="*/ 12 w 141"/>
                  <a:gd name="T17" fmla="*/ 17 h 141"/>
                  <a:gd name="T18" fmla="*/ 23 w 141"/>
                  <a:gd name="T19" fmla="*/ 2 h 1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1" h="141">
                    <a:moveTo>
                      <a:pt x="94" y="9"/>
                    </a:moveTo>
                    <a:lnTo>
                      <a:pt x="123" y="0"/>
                    </a:lnTo>
                    <a:lnTo>
                      <a:pt x="132" y="0"/>
                    </a:lnTo>
                    <a:lnTo>
                      <a:pt x="141" y="9"/>
                    </a:lnTo>
                    <a:lnTo>
                      <a:pt x="84" y="75"/>
                    </a:lnTo>
                    <a:lnTo>
                      <a:pt x="28" y="141"/>
                    </a:lnTo>
                    <a:lnTo>
                      <a:pt x="19" y="132"/>
                    </a:lnTo>
                    <a:lnTo>
                      <a:pt x="0" y="132"/>
                    </a:lnTo>
                    <a:lnTo>
                      <a:pt x="47" y="65"/>
                    </a:lnTo>
                    <a:lnTo>
                      <a:pt x="94" y="9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Freeform 53">
                <a:extLst>
                  <a:ext uri="{FF2B5EF4-FFF2-40B4-BE49-F238E27FC236}">
                    <a16:creationId xmlns:a16="http://schemas.microsoft.com/office/drawing/2014/main" id="{DEDF71E8-20DA-46E3-809A-81E1CE1807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0" y="566"/>
                <a:ext cx="201" cy="224"/>
              </a:xfrm>
              <a:custGeom>
                <a:avLst/>
                <a:gdLst>
                  <a:gd name="T0" fmla="*/ 17 w 802"/>
                  <a:gd name="T1" fmla="*/ 0 h 896"/>
                  <a:gd name="T2" fmla="*/ 90 w 802"/>
                  <a:gd name="T3" fmla="*/ 24 h 896"/>
                  <a:gd name="T4" fmla="*/ 128 w 802"/>
                  <a:gd name="T5" fmla="*/ 36 h 896"/>
                  <a:gd name="T6" fmla="*/ 163 w 802"/>
                  <a:gd name="T7" fmla="*/ 47 h 896"/>
                  <a:gd name="T8" fmla="*/ 173 w 802"/>
                  <a:gd name="T9" fmla="*/ 52 h 896"/>
                  <a:gd name="T10" fmla="*/ 182 w 802"/>
                  <a:gd name="T11" fmla="*/ 54 h 896"/>
                  <a:gd name="T12" fmla="*/ 191 w 802"/>
                  <a:gd name="T13" fmla="*/ 57 h 896"/>
                  <a:gd name="T14" fmla="*/ 201 w 802"/>
                  <a:gd name="T15" fmla="*/ 62 h 896"/>
                  <a:gd name="T16" fmla="*/ 194 w 802"/>
                  <a:gd name="T17" fmla="*/ 102 h 896"/>
                  <a:gd name="T18" fmla="*/ 182 w 802"/>
                  <a:gd name="T19" fmla="*/ 139 h 896"/>
                  <a:gd name="T20" fmla="*/ 170 w 802"/>
                  <a:gd name="T21" fmla="*/ 179 h 896"/>
                  <a:gd name="T22" fmla="*/ 161 w 802"/>
                  <a:gd name="T23" fmla="*/ 219 h 896"/>
                  <a:gd name="T24" fmla="*/ 139 w 802"/>
                  <a:gd name="T25" fmla="*/ 222 h 896"/>
                  <a:gd name="T26" fmla="*/ 121 w 802"/>
                  <a:gd name="T27" fmla="*/ 224 h 896"/>
                  <a:gd name="T28" fmla="*/ 78 w 802"/>
                  <a:gd name="T29" fmla="*/ 222 h 896"/>
                  <a:gd name="T30" fmla="*/ 57 w 802"/>
                  <a:gd name="T31" fmla="*/ 219 h 896"/>
                  <a:gd name="T32" fmla="*/ 36 w 802"/>
                  <a:gd name="T33" fmla="*/ 217 h 896"/>
                  <a:gd name="T34" fmla="*/ 36 w 802"/>
                  <a:gd name="T35" fmla="*/ 212 h 896"/>
                  <a:gd name="T36" fmla="*/ 33 w 802"/>
                  <a:gd name="T37" fmla="*/ 210 h 896"/>
                  <a:gd name="T38" fmla="*/ 26 w 802"/>
                  <a:gd name="T39" fmla="*/ 205 h 896"/>
                  <a:gd name="T40" fmla="*/ 22 w 802"/>
                  <a:gd name="T41" fmla="*/ 208 h 896"/>
                  <a:gd name="T42" fmla="*/ 17 w 802"/>
                  <a:gd name="T43" fmla="*/ 212 h 896"/>
                  <a:gd name="T44" fmla="*/ 12 w 802"/>
                  <a:gd name="T45" fmla="*/ 217 h 896"/>
                  <a:gd name="T46" fmla="*/ 10 w 802"/>
                  <a:gd name="T47" fmla="*/ 217 h 896"/>
                  <a:gd name="T48" fmla="*/ 5 w 802"/>
                  <a:gd name="T49" fmla="*/ 217 h 896"/>
                  <a:gd name="T50" fmla="*/ 3 w 802"/>
                  <a:gd name="T51" fmla="*/ 208 h 896"/>
                  <a:gd name="T52" fmla="*/ 0 w 802"/>
                  <a:gd name="T53" fmla="*/ 201 h 896"/>
                  <a:gd name="T54" fmla="*/ 3 w 802"/>
                  <a:gd name="T55" fmla="*/ 191 h 896"/>
                  <a:gd name="T56" fmla="*/ 0 w 802"/>
                  <a:gd name="T57" fmla="*/ 184 h 896"/>
                  <a:gd name="T58" fmla="*/ 0 w 802"/>
                  <a:gd name="T59" fmla="*/ 139 h 896"/>
                  <a:gd name="T60" fmla="*/ 0 w 802"/>
                  <a:gd name="T61" fmla="*/ 92 h 896"/>
                  <a:gd name="T62" fmla="*/ 5 w 802"/>
                  <a:gd name="T63" fmla="*/ 45 h 896"/>
                  <a:gd name="T64" fmla="*/ 10 w 802"/>
                  <a:gd name="T65" fmla="*/ 21 h 896"/>
                  <a:gd name="T66" fmla="*/ 17 w 802"/>
                  <a:gd name="T67" fmla="*/ 0 h 89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802" h="896">
                    <a:moveTo>
                      <a:pt x="67" y="0"/>
                    </a:moveTo>
                    <a:lnTo>
                      <a:pt x="359" y="95"/>
                    </a:lnTo>
                    <a:lnTo>
                      <a:pt x="509" y="142"/>
                    </a:lnTo>
                    <a:lnTo>
                      <a:pt x="652" y="189"/>
                    </a:lnTo>
                    <a:lnTo>
                      <a:pt x="689" y="207"/>
                    </a:lnTo>
                    <a:lnTo>
                      <a:pt x="727" y="217"/>
                    </a:lnTo>
                    <a:lnTo>
                      <a:pt x="764" y="226"/>
                    </a:lnTo>
                    <a:lnTo>
                      <a:pt x="802" y="246"/>
                    </a:lnTo>
                    <a:lnTo>
                      <a:pt x="774" y="406"/>
                    </a:lnTo>
                    <a:lnTo>
                      <a:pt x="727" y="557"/>
                    </a:lnTo>
                    <a:lnTo>
                      <a:pt x="679" y="717"/>
                    </a:lnTo>
                    <a:lnTo>
                      <a:pt x="642" y="877"/>
                    </a:lnTo>
                    <a:lnTo>
                      <a:pt x="556" y="886"/>
                    </a:lnTo>
                    <a:lnTo>
                      <a:pt x="482" y="896"/>
                    </a:lnTo>
                    <a:lnTo>
                      <a:pt x="312" y="886"/>
                    </a:lnTo>
                    <a:lnTo>
                      <a:pt x="227" y="877"/>
                    </a:lnTo>
                    <a:lnTo>
                      <a:pt x="142" y="868"/>
                    </a:lnTo>
                    <a:lnTo>
                      <a:pt x="142" y="849"/>
                    </a:lnTo>
                    <a:lnTo>
                      <a:pt x="133" y="839"/>
                    </a:lnTo>
                    <a:lnTo>
                      <a:pt x="104" y="821"/>
                    </a:lnTo>
                    <a:lnTo>
                      <a:pt x="86" y="830"/>
                    </a:lnTo>
                    <a:lnTo>
                      <a:pt x="67" y="849"/>
                    </a:lnTo>
                    <a:lnTo>
                      <a:pt x="47" y="868"/>
                    </a:lnTo>
                    <a:lnTo>
                      <a:pt x="38" y="868"/>
                    </a:lnTo>
                    <a:lnTo>
                      <a:pt x="20" y="868"/>
                    </a:lnTo>
                    <a:lnTo>
                      <a:pt x="10" y="830"/>
                    </a:lnTo>
                    <a:lnTo>
                      <a:pt x="0" y="802"/>
                    </a:lnTo>
                    <a:lnTo>
                      <a:pt x="10" y="764"/>
                    </a:lnTo>
                    <a:lnTo>
                      <a:pt x="0" y="735"/>
                    </a:lnTo>
                    <a:lnTo>
                      <a:pt x="0" y="557"/>
                    </a:lnTo>
                    <a:lnTo>
                      <a:pt x="0" y="367"/>
                    </a:lnTo>
                    <a:lnTo>
                      <a:pt x="20" y="179"/>
                    </a:lnTo>
                    <a:lnTo>
                      <a:pt x="38" y="85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Freeform 54">
                <a:extLst>
                  <a:ext uri="{FF2B5EF4-FFF2-40B4-BE49-F238E27FC236}">
                    <a16:creationId xmlns:a16="http://schemas.microsoft.com/office/drawing/2014/main" id="{89D66991-A9E1-4228-817C-372492D08A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7" y="488"/>
                <a:ext cx="170" cy="71"/>
              </a:xfrm>
              <a:custGeom>
                <a:avLst/>
                <a:gdLst>
                  <a:gd name="T0" fmla="*/ 2 w 679"/>
                  <a:gd name="T1" fmla="*/ 64 h 284"/>
                  <a:gd name="T2" fmla="*/ 64 w 679"/>
                  <a:gd name="T3" fmla="*/ 40 h 284"/>
                  <a:gd name="T4" fmla="*/ 125 w 679"/>
                  <a:gd name="T5" fmla="*/ 17 h 284"/>
                  <a:gd name="T6" fmla="*/ 139 w 679"/>
                  <a:gd name="T7" fmla="*/ 12 h 284"/>
                  <a:gd name="T8" fmla="*/ 156 w 679"/>
                  <a:gd name="T9" fmla="*/ 7 h 284"/>
                  <a:gd name="T10" fmla="*/ 158 w 679"/>
                  <a:gd name="T11" fmla="*/ 3 h 284"/>
                  <a:gd name="T12" fmla="*/ 163 w 679"/>
                  <a:gd name="T13" fmla="*/ 3 h 284"/>
                  <a:gd name="T14" fmla="*/ 167 w 679"/>
                  <a:gd name="T15" fmla="*/ 3 h 284"/>
                  <a:gd name="T16" fmla="*/ 170 w 679"/>
                  <a:gd name="T17" fmla="*/ 0 h 284"/>
                  <a:gd name="T18" fmla="*/ 170 w 679"/>
                  <a:gd name="T19" fmla="*/ 7 h 284"/>
                  <a:gd name="T20" fmla="*/ 163 w 679"/>
                  <a:gd name="T21" fmla="*/ 7 h 284"/>
                  <a:gd name="T22" fmla="*/ 160 w 679"/>
                  <a:gd name="T23" fmla="*/ 10 h 284"/>
                  <a:gd name="T24" fmla="*/ 156 w 679"/>
                  <a:gd name="T25" fmla="*/ 12 h 284"/>
                  <a:gd name="T26" fmla="*/ 151 w 679"/>
                  <a:gd name="T27" fmla="*/ 12 h 284"/>
                  <a:gd name="T28" fmla="*/ 113 w 679"/>
                  <a:gd name="T29" fmla="*/ 29 h 284"/>
                  <a:gd name="T30" fmla="*/ 75 w 679"/>
                  <a:gd name="T31" fmla="*/ 43 h 284"/>
                  <a:gd name="T32" fmla="*/ 57 w 679"/>
                  <a:gd name="T33" fmla="*/ 52 h 284"/>
                  <a:gd name="T34" fmla="*/ 38 w 679"/>
                  <a:gd name="T35" fmla="*/ 59 h 284"/>
                  <a:gd name="T36" fmla="*/ 0 w 679"/>
                  <a:gd name="T37" fmla="*/ 71 h 284"/>
                  <a:gd name="T38" fmla="*/ 2 w 679"/>
                  <a:gd name="T39" fmla="*/ 64 h 28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679" h="284">
                    <a:moveTo>
                      <a:pt x="9" y="256"/>
                    </a:moveTo>
                    <a:lnTo>
                      <a:pt x="254" y="161"/>
                    </a:lnTo>
                    <a:lnTo>
                      <a:pt x="499" y="67"/>
                    </a:lnTo>
                    <a:lnTo>
                      <a:pt x="556" y="49"/>
                    </a:lnTo>
                    <a:lnTo>
                      <a:pt x="622" y="29"/>
                    </a:lnTo>
                    <a:lnTo>
                      <a:pt x="632" y="10"/>
                    </a:lnTo>
                    <a:lnTo>
                      <a:pt x="650" y="10"/>
                    </a:lnTo>
                    <a:lnTo>
                      <a:pt x="669" y="10"/>
                    </a:lnTo>
                    <a:lnTo>
                      <a:pt x="679" y="0"/>
                    </a:lnTo>
                    <a:lnTo>
                      <a:pt x="679" y="29"/>
                    </a:lnTo>
                    <a:lnTo>
                      <a:pt x="650" y="29"/>
                    </a:lnTo>
                    <a:lnTo>
                      <a:pt x="641" y="39"/>
                    </a:lnTo>
                    <a:lnTo>
                      <a:pt x="622" y="49"/>
                    </a:lnTo>
                    <a:lnTo>
                      <a:pt x="603" y="49"/>
                    </a:lnTo>
                    <a:lnTo>
                      <a:pt x="452" y="114"/>
                    </a:lnTo>
                    <a:lnTo>
                      <a:pt x="301" y="170"/>
                    </a:lnTo>
                    <a:lnTo>
                      <a:pt x="226" y="208"/>
                    </a:lnTo>
                    <a:lnTo>
                      <a:pt x="150" y="237"/>
                    </a:lnTo>
                    <a:lnTo>
                      <a:pt x="0" y="284"/>
                    </a:lnTo>
                    <a:lnTo>
                      <a:pt x="9" y="256"/>
                    </a:lnTo>
                    <a:close/>
                  </a:path>
                </a:pathLst>
              </a:custGeom>
              <a:solidFill>
                <a:srgbClr val="7B82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Freeform 55">
                <a:extLst>
                  <a:ext uri="{FF2B5EF4-FFF2-40B4-BE49-F238E27FC236}">
                    <a16:creationId xmlns:a16="http://schemas.microsoft.com/office/drawing/2014/main" id="{67C506F8-0FC3-4F77-9BB5-52751E11F2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7" y="849"/>
                <a:ext cx="10" cy="7"/>
              </a:xfrm>
              <a:custGeom>
                <a:avLst/>
                <a:gdLst>
                  <a:gd name="T0" fmla="*/ 10 w 37"/>
                  <a:gd name="T1" fmla="*/ 3 h 28"/>
                  <a:gd name="T2" fmla="*/ 10 w 37"/>
                  <a:gd name="T3" fmla="*/ 5 h 28"/>
                  <a:gd name="T4" fmla="*/ 5 w 37"/>
                  <a:gd name="T5" fmla="*/ 7 h 28"/>
                  <a:gd name="T6" fmla="*/ 0 w 37"/>
                  <a:gd name="T7" fmla="*/ 7 h 28"/>
                  <a:gd name="T8" fmla="*/ 0 w 37"/>
                  <a:gd name="T9" fmla="*/ 3 h 28"/>
                  <a:gd name="T10" fmla="*/ 2 w 37"/>
                  <a:gd name="T11" fmla="*/ 0 h 28"/>
                  <a:gd name="T12" fmla="*/ 5 w 37"/>
                  <a:gd name="T13" fmla="*/ 0 h 28"/>
                  <a:gd name="T14" fmla="*/ 10 w 37"/>
                  <a:gd name="T15" fmla="*/ 3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7" h="28">
                    <a:moveTo>
                      <a:pt x="37" y="10"/>
                    </a:moveTo>
                    <a:lnTo>
                      <a:pt x="37" y="18"/>
                    </a:lnTo>
                    <a:lnTo>
                      <a:pt x="18" y="28"/>
                    </a:lnTo>
                    <a:lnTo>
                      <a:pt x="0" y="28"/>
                    </a:lnTo>
                    <a:lnTo>
                      <a:pt x="0" y="10"/>
                    </a:lnTo>
                    <a:lnTo>
                      <a:pt x="9" y="0"/>
                    </a:lnTo>
                    <a:lnTo>
                      <a:pt x="18" y="0"/>
                    </a:lnTo>
                    <a:lnTo>
                      <a:pt x="37" y="10"/>
                    </a:lnTo>
                    <a:close/>
                  </a:path>
                </a:pathLst>
              </a:custGeom>
              <a:solidFill>
                <a:srgbClr val="CCE7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Freeform 56">
                <a:extLst>
                  <a:ext uri="{FF2B5EF4-FFF2-40B4-BE49-F238E27FC236}">
                    <a16:creationId xmlns:a16="http://schemas.microsoft.com/office/drawing/2014/main" id="{7F3F5007-AD03-47C1-926E-F0D29EE99F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6" y="519"/>
                <a:ext cx="210" cy="103"/>
              </a:xfrm>
              <a:custGeom>
                <a:avLst/>
                <a:gdLst>
                  <a:gd name="T0" fmla="*/ 31 w 840"/>
                  <a:gd name="T1" fmla="*/ 35 h 415"/>
                  <a:gd name="T2" fmla="*/ 73 w 840"/>
                  <a:gd name="T3" fmla="*/ 17 h 415"/>
                  <a:gd name="T4" fmla="*/ 116 w 840"/>
                  <a:gd name="T5" fmla="*/ 0 h 415"/>
                  <a:gd name="T6" fmla="*/ 111 w 840"/>
                  <a:gd name="T7" fmla="*/ 9 h 415"/>
                  <a:gd name="T8" fmla="*/ 111 w 840"/>
                  <a:gd name="T9" fmla="*/ 19 h 415"/>
                  <a:gd name="T10" fmla="*/ 111 w 840"/>
                  <a:gd name="T11" fmla="*/ 28 h 415"/>
                  <a:gd name="T12" fmla="*/ 113 w 840"/>
                  <a:gd name="T13" fmla="*/ 37 h 415"/>
                  <a:gd name="T14" fmla="*/ 123 w 840"/>
                  <a:gd name="T15" fmla="*/ 52 h 415"/>
                  <a:gd name="T16" fmla="*/ 135 w 840"/>
                  <a:gd name="T17" fmla="*/ 61 h 415"/>
                  <a:gd name="T18" fmla="*/ 151 w 840"/>
                  <a:gd name="T19" fmla="*/ 70 h 415"/>
                  <a:gd name="T20" fmla="*/ 168 w 840"/>
                  <a:gd name="T21" fmla="*/ 77 h 415"/>
                  <a:gd name="T22" fmla="*/ 187 w 840"/>
                  <a:gd name="T23" fmla="*/ 84 h 415"/>
                  <a:gd name="T24" fmla="*/ 198 w 840"/>
                  <a:gd name="T25" fmla="*/ 87 h 415"/>
                  <a:gd name="T26" fmla="*/ 210 w 840"/>
                  <a:gd name="T27" fmla="*/ 87 h 415"/>
                  <a:gd name="T28" fmla="*/ 182 w 840"/>
                  <a:gd name="T29" fmla="*/ 103 h 415"/>
                  <a:gd name="T30" fmla="*/ 144 w 840"/>
                  <a:gd name="T31" fmla="*/ 89 h 415"/>
                  <a:gd name="T32" fmla="*/ 106 w 840"/>
                  <a:gd name="T33" fmla="*/ 77 h 415"/>
                  <a:gd name="T34" fmla="*/ 80 w 840"/>
                  <a:gd name="T35" fmla="*/ 66 h 415"/>
                  <a:gd name="T36" fmla="*/ 54 w 840"/>
                  <a:gd name="T37" fmla="*/ 59 h 415"/>
                  <a:gd name="T38" fmla="*/ 26 w 840"/>
                  <a:gd name="T39" fmla="*/ 52 h 415"/>
                  <a:gd name="T40" fmla="*/ 0 w 840"/>
                  <a:gd name="T41" fmla="*/ 42 h 415"/>
                  <a:gd name="T42" fmla="*/ 7 w 840"/>
                  <a:gd name="T43" fmla="*/ 42 h 415"/>
                  <a:gd name="T44" fmla="*/ 14 w 840"/>
                  <a:gd name="T45" fmla="*/ 37 h 415"/>
                  <a:gd name="T46" fmla="*/ 24 w 840"/>
                  <a:gd name="T47" fmla="*/ 35 h 415"/>
                  <a:gd name="T48" fmla="*/ 31 w 840"/>
                  <a:gd name="T49" fmla="*/ 35 h 41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840" h="415">
                    <a:moveTo>
                      <a:pt x="123" y="142"/>
                    </a:moveTo>
                    <a:lnTo>
                      <a:pt x="293" y="67"/>
                    </a:lnTo>
                    <a:lnTo>
                      <a:pt x="462" y="0"/>
                    </a:lnTo>
                    <a:lnTo>
                      <a:pt x="444" y="38"/>
                    </a:lnTo>
                    <a:lnTo>
                      <a:pt x="444" y="76"/>
                    </a:lnTo>
                    <a:lnTo>
                      <a:pt x="444" y="114"/>
                    </a:lnTo>
                    <a:lnTo>
                      <a:pt x="452" y="151"/>
                    </a:lnTo>
                    <a:lnTo>
                      <a:pt x="491" y="208"/>
                    </a:lnTo>
                    <a:lnTo>
                      <a:pt x="538" y="245"/>
                    </a:lnTo>
                    <a:lnTo>
                      <a:pt x="604" y="284"/>
                    </a:lnTo>
                    <a:lnTo>
                      <a:pt x="670" y="312"/>
                    </a:lnTo>
                    <a:lnTo>
                      <a:pt x="746" y="340"/>
                    </a:lnTo>
                    <a:lnTo>
                      <a:pt x="793" y="349"/>
                    </a:lnTo>
                    <a:lnTo>
                      <a:pt x="840" y="349"/>
                    </a:lnTo>
                    <a:lnTo>
                      <a:pt x="726" y="415"/>
                    </a:lnTo>
                    <a:lnTo>
                      <a:pt x="575" y="359"/>
                    </a:lnTo>
                    <a:lnTo>
                      <a:pt x="425" y="312"/>
                    </a:lnTo>
                    <a:lnTo>
                      <a:pt x="321" y="265"/>
                    </a:lnTo>
                    <a:lnTo>
                      <a:pt x="217" y="237"/>
                    </a:lnTo>
                    <a:lnTo>
                      <a:pt x="104" y="208"/>
                    </a:lnTo>
                    <a:lnTo>
                      <a:pt x="0" y="170"/>
                    </a:lnTo>
                    <a:lnTo>
                      <a:pt x="29" y="170"/>
                    </a:lnTo>
                    <a:lnTo>
                      <a:pt x="57" y="151"/>
                    </a:lnTo>
                    <a:lnTo>
                      <a:pt x="94" y="142"/>
                    </a:lnTo>
                    <a:lnTo>
                      <a:pt x="123" y="142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Freeform 57">
                <a:extLst>
                  <a:ext uri="{FF2B5EF4-FFF2-40B4-BE49-F238E27FC236}">
                    <a16:creationId xmlns:a16="http://schemas.microsoft.com/office/drawing/2014/main" id="{6875F71B-1EAB-4F1B-BE73-99C4E0D251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7" y="778"/>
                <a:ext cx="52" cy="61"/>
              </a:xfrm>
              <a:custGeom>
                <a:avLst/>
                <a:gdLst>
                  <a:gd name="T0" fmla="*/ 50 w 208"/>
                  <a:gd name="T1" fmla="*/ 0 h 244"/>
                  <a:gd name="T2" fmla="*/ 52 w 208"/>
                  <a:gd name="T3" fmla="*/ 2 h 244"/>
                  <a:gd name="T4" fmla="*/ 31 w 208"/>
                  <a:gd name="T5" fmla="*/ 33 h 244"/>
                  <a:gd name="T6" fmla="*/ 19 w 208"/>
                  <a:gd name="T7" fmla="*/ 47 h 244"/>
                  <a:gd name="T8" fmla="*/ 7 w 208"/>
                  <a:gd name="T9" fmla="*/ 61 h 244"/>
                  <a:gd name="T10" fmla="*/ 0 w 208"/>
                  <a:gd name="T11" fmla="*/ 59 h 244"/>
                  <a:gd name="T12" fmla="*/ 12 w 208"/>
                  <a:gd name="T13" fmla="*/ 43 h 244"/>
                  <a:gd name="T14" fmla="*/ 24 w 208"/>
                  <a:gd name="T15" fmla="*/ 28 h 244"/>
                  <a:gd name="T16" fmla="*/ 50 w 208"/>
                  <a:gd name="T17" fmla="*/ 0 h 2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8" h="244">
                    <a:moveTo>
                      <a:pt x="198" y="0"/>
                    </a:moveTo>
                    <a:lnTo>
                      <a:pt x="208" y="9"/>
                    </a:lnTo>
                    <a:lnTo>
                      <a:pt x="123" y="132"/>
                    </a:lnTo>
                    <a:lnTo>
                      <a:pt x="76" y="189"/>
                    </a:lnTo>
                    <a:lnTo>
                      <a:pt x="28" y="244"/>
                    </a:lnTo>
                    <a:lnTo>
                      <a:pt x="0" y="236"/>
                    </a:lnTo>
                    <a:lnTo>
                      <a:pt x="47" y="170"/>
                    </a:lnTo>
                    <a:lnTo>
                      <a:pt x="94" y="113"/>
                    </a:lnTo>
                    <a:lnTo>
                      <a:pt x="198" y="0"/>
                    </a:lnTo>
                    <a:close/>
                  </a:path>
                </a:pathLst>
              </a:custGeom>
              <a:solidFill>
                <a:srgbClr val="7686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Freeform 58">
                <a:extLst>
                  <a:ext uri="{FF2B5EF4-FFF2-40B4-BE49-F238E27FC236}">
                    <a16:creationId xmlns:a16="http://schemas.microsoft.com/office/drawing/2014/main" id="{1BD1CB7D-3DCF-499F-81FE-8E530DEDF6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3" y="787"/>
                <a:ext cx="15" cy="7"/>
              </a:xfrm>
              <a:custGeom>
                <a:avLst/>
                <a:gdLst>
                  <a:gd name="T0" fmla="*/ 7 w 56"/>
                  <a:gd name="T1" fmla="*/ 0 h 29"/>
                  <a:gd name="T2" fmla="*/ 15 w 56"/>
                  <a:gd name="T3" fmla="*/ 0 h 29"/>
                  <a:gd name="T4" fmla="*/ 10 w 56"/>
                  <a:gd name="T5" fmla="*/ 7 h 29"/>
                  <a:gd name="T6" fmla="*/ 5 w 56"/>
                  <a:gd name="T7" fmla="*/ 7 h 29"/>
                  <a:gd name="T8" fmla="*/ 0 w 56"/>
                  <a:gd name="T9" fmla="*/ 7 h 29"/>
                  <a:gd name="T10" fmla="*/ 2 w 56"/>
                  <a:gd name="T11" fmla="*/ 5 h 29"/>
                  <a:gd name="T12" fmla="*/ 5 w 56"/>
                  <a:gd name="T13" fmla="*/ 5 h 29"/>
                  <a:gd name="T14" fmla="*/ 5 w 56"/>
                  <a:gd name="T15" fmla="*/ 2 h 29"/>
                  <a:gd name="T16" fmla="*/ 7 w 56"/>
                  <a:gd name="T17" fmla="*/ 0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6" h="29">
                    <a:moveTo>
                      <a:pt x="27" y="0"/>
                    </a:moveTo>
                    <a:lnTo>
                      <a:pt x="56" y="0"/>
                    </a:lnTo>
                    <a:lnTo>
                      <a:pt x="37" y="29"/>
                    </a:lnTo>
                    <a:lnTo>
                      <a:pt x="18" y="29"/>
                    </a:lnTo>
                    <a:lnTo>
                      <a:pt x="0" y="29"/>
                    </a:lnTo>
                    <a:lnTo>
                      <a:pt x="9" y="19"/>
                    </a:lnTo>
                    <a:lnTo>
                      <a:pt x="18" y="19"/>
                    </a:lnTo>
                    <a:lnTo>
                      <a:pt x="18" y="1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1648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Freeform 59">
                <a:extLst>
                  <a:ext uri="{FF2B5EF4-FFF2-40B4-BE49-F238E27FC236}">
                    <a16:creationId xmlns:a16="http://schemas.microsoft.com/office/drawing/2014/main" id="{BC31E9C5-8DDD-4B9D-821E-90FA603AF6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9" y="787"/>
                <a:ext cx="87" cy="38"/>
              </a:xfrm>
              <a:custGeom>
                <a:avLst/>
                <a:gdLst>
                  <a:gd name="T0" fmla="*/ 14 w 349"/>
                  <a:gd name="T1" fmla="*/ 0 h 152"/>
                  <a:gd name="T2" fmla="*/ 21 w 349"/>
                  <a:gd name="T3" fmla="*/ 3 h 152"/>
                  <a:gd name="T4" fmla="*/ 30 w 349"/>
                  <a:gd name="T5" fmla="*/ 5 h 152"/>
                  <a:gd name="T6" fmla="*/ 47 w 349"/>
                  <a:gd name="T7" fmla="*/ 5 h 152"/>
                  <a:gd name="T8" fmla="*/ 56 w 349"/>
                  <a:gd name="T9" fmla="*/ 5 h 152"/>
                  <a:gd name="T10" fmla="*/ 61 w 349"/>
                  <a:gd name="T11" fmla="*/ 7 h 152"/>
                  <a:gd name="T12" fmla="*/ 68 w 349"/>
                  <a:gd name="T13" fmla="*/ 14 h 152"/>
                  <a:gd name="T14" fmla="*/ 71 w 349"/>
                  <a:gd name="T15" fmla="*/ 22 h 152"/>
                  <a:gd name="T16" fmla="*/ 80 w 349"/>
                  <a:gd name="T17" fmla="*/ 28 h 152"/>
                  <a:gd name="T18" fmla="*/ 87 w 349"/>
                  <a:gd name="T19" fmla="*/ 38 h 152"/>
                  <a:gd name="T20" fmla="*/ 45 w 349"/>
                  <a:gd name="T21" fmla="*/ 26 h 152"/>
                  <a:gd name="T22" fmla="*/ 21 w 349"/>
                  <a:gd name="T23" fmla="*/ 22 h 152"/>
                  <a:gd name="T24" fmla="*/ 0 w 349"/>
                  <a:gd name="T25" fmla="*/ 17 h 152"/>
                  <a:gd name="T26" fmla="*/ 4 w 349"/>
                  <a:gd name="T27" fmla="*/ 7 h 152"/>
                  <a:gd name="T28" fmla="*/ 14 w 349"/>
                  <a:gd name="T29" fmla="*/ 0 h 15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49" h="152">
                    <a:moveTo>
                      <a:pt x="57" y="0"/>
                    </a:moveTo>
                    <a:lnTo>
                      <a:pt x="85" y="10"/>
                    </a:lnTo>
                    <a:lnTo>
                      <a:pt x="122" y="19"/>
                    </a:lnTo>
                    <a:lnTo>
                      <a:pt x="189" y="19"/>
                    </a:lnTo>
                    <a:lnTo>
                      <a:pt x="226" y="19"/>
                    </a:lnTo>
                    <a:lnTo>
                      <a:pt x="245" y="29"/>
                    </a:lnTo>
                    <a:lnTo>
                      <a:pt x="273" y="57"/>
                    </a:lnTo>
                    <a:lnTo>
                      <a:pt x="283" y="86"/>
                    </a:lnTo>
                    <a:lnTo>
                      <a:pt x="321" y="113"/>
                    </a:lnTo>
                    <a:lnTo>
                      <a:pt x="349" y="152"/>
                    </a:lnTo>
                    <a:lnTo>
                      <a:pt x="179" y="104"/>
                    </a:lnTo>
                    <a:lnTo>
                      <a:pt x="85" y="86"/>
                    </a:lnTo>
                    <a:lnTo>
                      <a:pt x="0" y="66"/>
                    </a:lnTo>
                    <a:lnTo>
                      <a:pt x="18" y="29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1648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Freeform 60">
                <a:extLst>
                  <a:ext uri="{FF2B5EF4-FFF2-40B4-BE49-F238E27FC236}">
                    <a16:creationId xmlns:a16="http://schemas.microsoft.com/office/drawing/2014/main" id="{820E7C32-FA60-4296-8D17-61D93DB0B8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8" y="761"/>
                <a:ext cx="148" cy="66"/>
              </a:xfrm>
              <a:custGeom>
                <a:avLst/>
                <a:gdLst>
                  <a:gd name="T0" fmla="*/ 5 w 595"/>
                  <a:gd name="T1" fmla="*/ 31 h 264"/>
                  <a:gd name="T2" fmla="*/ 31 w 595"/>
                  <a:gd name="T3" fmla="*/ 33 h 264"/>
                  <a:gd name="T4" fmla="*/ 56 w 595"/>
                  <a:gd name="T5" fmla="*/ 33 h 264"/>
                  <a:gd name="T6" fmla="*/ 68 w 595"/>
                  <a:gd name="T7" fmla="*/ 33 h 264"/>
                  <a:gd name="T8" fmla="*/ 80 w 595"/>
                  <a:gd name="T9" fmla="*/ 31 h 264"/>
                  <a:gd name="T10" fmla="*/ 92 w 595"/>
                  <a:gd name="T11" fmla="*/ 26 h 264"/>
                  <a:gd name="T12" fmla="*/ 103 w 595"/>
                  <a:gd name="T13" fmla="*/ 19 h 264"/>
                  <a:gd name="T14" fmla="*/ 122 w 595"/>
                  <a:gd name="T15" fmla="*/ 12 h 264"/>
                  <a:gd name="T16" fmla="*/ 141 w 595"/>
                  <a:gd name="T17" fmla="*/ 0 h 264"/>
                  <a:gd name="T18" fmla="*/ 146 w 595"/>
                  <a:gd name="T19" fmla="*/ 3 h 264"/>
                  <a:gd name="T20" fmla="*/ 148 w 595"/>
                  <a:gd name="T21" fmla="*/ 5 h 264"/>
                  <a:gd name="T22" fmla="*/ 146 w 595"/>
                  <a:gd name="T23" fmla="*/ 7 h 264"/>
                  <a:gd name="T24" fmla="*/ 94 w 595"/>
                  <a:gd name="T25" fmla="*/ 38 h 264"/>
                  <a:gd name="T26" fmla="*/ 70 w 595"/>
                  <a:gd name="T27" fmla="*/ 50 h 264"/>
                  <a:gd name="T28" fmla="*/ 42 w 595"/>
                  <a:gd name="T29" fmla="*/ 59 h 264"/>
                  <a:gd name="T30" fmla="*/ 40 w 595"/>
                  <a:gd name="T31" fmla="*/ 64 h 264"/>
                  <a:gd name="T32" fmla="*/ 38 w 595"/>
                  <a:gd name="T33" fmla="*/ 66 h 264"/>
                  <a:gd name="T34" fmla="*/ 33 w 595"/>
                  <a:gd name="T35" fmla="*/ 66 h 264"/>
                  <a:gd name="T36" fmla="*/ 31 w 595"/>
                  <a:gd name="T37" fmla="*/ 64 h 264"/>
                  <a:gd name="T38" fmla="*/ 19 w 595"/>
                  <a:gd name="T39" fmla="*/ 52 h 264"/>
                  <a:gd name="T40" fmla="*/ 10 w 595"/>
                  <a:gd name="T41" fmla="*/ 43 h 264"/>
                  <a:gd name="T42" fmla="*/ 0 w 595"/>
                  <a:gd name="T43" fmla="*/ 33 h 264"/>
                  <a:gd name="T44" fmla="*/ 5 w 595"/>
                  <a:gd name="T45" fmla="*/ 31 h 26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595" h="264">
                    <a:moveTo>
                      <a:pt x="19" y="123"/>
                    </a:moveTo>
                    <a:lnTo>
                      <a:pt x="123" y="133"/>
                    </a:lnTo>
                    <a:lnTo>
                      <a:pt x="227" y="133"/>
                    </a:lnTo>
                    <a:lnTo>
                      <a:pt x="274" y="133"/>
                    </a:lnTo>
                    <a:lnTo>
                      <a:pt x="321" y="123"/>
                    </a:lnTo>
                    <a:lnTo>
                      <a:pt x="368" y="104"/>
                    </a:lnTo>
                    <a:lnTo>
                      <a:pt x="415" y="76"/>
                    </a:lnTo>
                    <a:lnTo>
                      <a:pt x="491" y="48"/>
                    </a:lnTo>
                    <a:lnTo>
                      <a:pt x="567" y="0"/>
                    </a:lnTo>
                    <a:lnTo>
                      <a:pt x="585" y="10"/>
                    </a:lnTo>
                    <a:lnTo>
                      <a:pt x="595" y="20"/>
                    </a:lnTo>
                    <a:lnTo>
                      <a:pt x="585" y="29"/>
                    </a:lnTo>
                    <a:lnTo>
                      <a:pt x="378" y="152"/>
                    </a:lnTo>
                    <a:lnTo>
                      <a:pt x="283" y="199"/>
                    </a:lnTo>
                    <a:lnTo>
                      <a:pt x="170" y="237"/>
                    </a:lnTo>
                    <a:lnTo>
                      <a:pt x="160" y="256"/>
                    </a:lnTo>
                    <a:lnTo>
                      <a:pt x="152" y="264"/>
                    </a:lnTo>
                    <a:lnTo>
                      <a:pt x="133" y="264"/>
                    </a:lnTo>
                    <a:lnTo>
                      <a:pt x="123" y="256"/>
                    </a:lnTo>
                    <a:lnTo>
                      <a:pt x="76" y="208"/>
                    </a:lnTo>
                    <a:lnTo>
                      <a:pt x="39" y="170"/>
                    </a:lnTo>
                    <a:lnTo>
                      <a:pt x="0" y="133"/>
                    </a:lnTo>
                    <a:lnTo>
                      <a:pt x="19" y="123"/>
                    </a:lnTo>
                    <a:close/>
                  </a:path>
                </a:pathLst>
              </a:custGeom>
              <a:solidFill>
                <a:srgbClr val="97A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Freeform 61">
                <a:extLst>
                  <a:ext uri="{FF2B5EF4-FFF2-40B4-BE49-F238E27FC236}">
                    <a16:creationId xmlns:a16="http://schemas.microsoft.com/office/drawing/2014/main" id="{81E114F7-83B4-48A7-9129-DE76637851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2" y="502"/>
                <a:ext cx="186" cy="97"/>
              </a:xfrm>
              <a:custGeom>
                <a:avLst/>
                <a:gdLst>
                  <a:gd name="T0" fmla="*/ 10 w 746"/>
                  <a:gd name="T1" fmla="*/ 14 h 387"/>
                  <a:gd name="T2" fmla="*/ 42 w 746"/>
                  <a:gd name="T3" fmla="*/ 0 h 387"/>
                  <a:gd name="T4" fmla="*/ 57 w 746"/>
                  <a:gd name="T5" fmla="*/ 3 h 387"/>
                  <a:gd name="T6" fmla="*/ 71 w 746"/>
                  <a:gd name="T7" fmla="*/ 7 h 387"/>
                  <a:gd name="T8" fmla="*/ 96 w 746"/>
                  <a:gd name="T9" fmla="*/ 19 h 387"/>
                  <a:gd name="T10" fmla="*/ 120 w 746"/>
                  <a:gd name="T11" fmla="*/ 28 h 387"/>
                  <a:gd name="T12" fmla="*/ 141 w 746"/>
                  <a:gd name="T13" fmla="*/ 38 h 387"/>
                  <a:gd name="T14" fmla="*/ 186 w 746"/>
                  <a:gd name="T15" fmla="*/ 59 h 387"/>
                  <a:gd name="T16" fmla="*/ 148 w 746"/>
                  <a:gd name="T17" fmla="*/ 78 h 387"/>
                  <a:gd name="T18" fmla="*/ 111 w 746"/>
                  <a:gd name="T19" fmla="*/ 97 h 387"/>
                  <a:gd name="T20" fmla="*/ 80 w 746"/>
                  <a:gd name="T21" fmla="*/ 95 h 387"/>
                  <a:gd name="T22" fmla="*/ 64 w 746"/>
                  <a:gd name="T23" fmla="*/ 92 h 387"/>
                  <a:gd name="T24" fmla="*/ 49 w 746"/>
                  <a:gd name="T25" fmla="*/ 88 h 387"/>
                  <a:gd name="T26" fmla="*/ 35 w 746"/>
                  <a:gd name="T27" fmla="*/ 80 h 387"/>
                  <a:gd name="T28" fmla="*/ 23 w 746"/>
                  <a:gd name="T29" fmla="*/ 73 h 387"/>
                  <a:gd name="T30" fmla="*/ 12 w 746"/>
                  <a:gd name="T31" fmla="*/ 64 h 387"/>
                  <a:gd name="T32" fmla="*/ 2 w 746"/>
                  <a:gd name="T33" fmla="*/ 52 h 387"/>
                  <a:gd name="T34" fmla="*/ 0 w 746"/>
                  <a:gd name="T35" fmla="*/ 43 h 387"/>
                  <a:gd name="T36" fmla="*/ 2 w 746"/>
                  <a:gd name="T37" fmla="*/ 33 h 387"/>
                  <a:gd name="T38" fmla="*/ 5 w 746"/>
                  <a:gd name="T39" fmla="*/ 24 h 387"/>
                  <a:gd name="T40" fmla="*/ 10 w 746"/>
                  <a:gd name="T41" fmla="*/ 17 h 387"/>
                  <a:gd name="T42" fmla="*/ 10 w 746"/>
                  <a:gd name="T43" fmla="*/ 14 h 38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746" h="387">
                    <a:moveTo>
                      <a:pt x="39" y="57"/>
                    </a:moveTo>
                    <a:lnTo>
                      <a:pt x="170" y="0"/>
                    </a:lnTo>
                    <a:lnTo>
                      <a:pt x="227" y="10"/>
                    </a:lnTo>
                    <a:lnTo>
                      <a:pt x="284" y="29"/>
                    </a:lnTo>
                    <a:lnTo>
                      <a:pt x="387" y="76"/>
                    </a:lnTo>
                    <a:lnTo>
                      <a:pt x="481" y="113"/>
                    </a:lnTo>
                    <a:lnTo>
                      <a:pt x="566" y="151"/>
                    </a:lnTo>
                    <a:lnTo>
                      <a:pt x="746" y="236"/>
                    </a:lnTo>
                    <a:lnTo>
                      <a:pt x="595" y="311"/>
                    </a:lnTo>
                    <a:lnTo>
                      <a:pt x="444" y="387"/>
                    </a:lnTo>
                    <a:lnTo>
                      <a:pt x="321" y="378"/>
                    </a:lnTo>
                    <a:lnTo>
                      <a:pt x="255" y="368"/>
                    </a:lnTo>
                    <a:lnTo>
                      <a:pt x="198" y="350"/>
                    </a:lnTo>
                    <a:lnTo>
                      <a:pt x="142" y="321"/>
                    </a:lnTo>
                    <a:lnTo>
                      <a:pt x="94" y="293"/>
                    </a:lnTo>
                    <a:lnTo>
                      <a:pt x="47" y="255"/>
                    </a:lnTo>
                    <a:lnTo>
                      <a:pt x="10" y="208"/>
                    </a:lnTo>
                    <a:lnTo>
                      <a:pt x="0" y="170"/>
                    </a:lnTo>
                    <a:lnTo>
                      <a:pt x="10" y="133"/>
                    </a:lnTo>
                    <a:lnTo>
                      <a:pt x="19" y="95"/>
                    </a:lnTo>
                    <a:lnTo>
                      <a:pt x="39" y="66"/>
                    </a:lnTo>
                    <a:lnTo>
                      <a:pt x="39" y="57"/>
                    </a:lnTo>
                    <a:close/>
                  </a:path>
                </a:pathLst>
              </a:custGeom>
              <a:solidFill>
                <a:srgbClr val="E6F6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Freeform 62">
                <a:extLst>
                  <a:ext uri="{FF2B5EF4-FFF2-40B4-BE49-F238E27FC236}">
                    <a16:creationId xmlns:a16="http://schemas.microsoft.com/office/drawing/2014/main" id="{DB59869A-EDF2-4D14-849D-5175E37BCA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8" y="568"/>
                <a:ext cx="165" cy="217"/>
              </a:xfrm>
              <a:custGeom>
                <a:avLst/>
                <a:gdLst>
                  <a:gd name="T0" fmla="*/ 42 w 661"/>
                  <a:gd name="T1" fmla="*/ 62 h 868"/>
                  <a:gd name="T2" fmla="*/ 49 w 661"/>
                  <a:gd name="T3" fmla="*/ 54 h 868"/>
                  <a:gd name="T4" fmla="*/ 57 w 661"/>
                  <a:gd name="T5" fmla="*/ 52 h 868"/>
                  <a:gd name="T6" fmla="*/ 73 w 661"/>
                  <a:gd name="T7" fmla="*/ 45 h 868"/>
                  <a:gd name="T8" fmla="*/ 87 w 661"/>
                  <a:gd name="T9" fmla="*/ 40 h 868"/>
                  <a:gd name="T10" fmla="*/ 94 w 661"/>
                  <a:gd name="T11" fmla="*/ 36 h 868"/>
                  <a:gd name="T12" fmla="*/ 101 w 661"/>
                  <a:gd name="T13" fmla="*/ 31 h 868"/>
                  <a:gd name="T14" fmla="*/ 125 w 661"/>
                  <a:gd name="T15" fmla="*/ 19 h 868"/>
                  <a:gd name="T16" fmla="*/ 134 w 661"/>
                  <a:gd name="T17" fmla="*/ 14 h 868"/>
                  <a:gd name="T18" fmla="*/ 144 w 661"/>
                  <a:gd name="T19" fmla="*/ 10 h 868"/>
                  <a:gd name="T20" fmla="*/ 153 w 661"/>
                  <a:gd name="T21" fmla="*/ 3 h 868"/>
                  <a:gd name="T22" fmla="*/ 165 w 661"/>
                  <a:gd name="T23" fmla="*/ 0 h 868"/>
                  <a:gd name="T24" fmla="*/ 158 w 661"/>
                  <a:gd name="T25" fmla="*/ 40 h 868"/>
                  <a:gd name="T26" fmla="*/ 148 w 661"/>
                  <a:gd name="T27" fmla="*/ 80 h 868"/>
                  <a:gd name="T28" fmla="*/ 134 w 661"/>
                  <a:gd name="T29" fmla="*/ 120 h 868"/>
                  <a:gd name="T30" fmla="*/ 120 w 661"/>
                  <a:gd name="T31" fmla="*/ 158 h 868"/>
                  <a:gd name="T32" fmla="*/ 61 w 661"/>
                  <a:gd name="T33" fmla="*/ 189 h 868"/>
                  <a:gd name="T34" fmla="*/ 31 w 661"/>
                  <a:gd name="T35" fmla="*/ 203 h 868"/>
                  <a:gd name="T36" fmla="*/ 0 w 661"/>
                  <a:gd name="T37" fmla="*/ 217 h 868"/>
                  <a:gd name="T38" fmla="*/ 9 w 661"/>
                  <a:gd name="T39" fmla="*/ 177 h 868"/>
                  <a:gd name="T40" fmla="*/ 21 w 661"/>
                  <a:gd name="T41" fmla="*/ 139 h 868"/>
                  <a:gd name="T42" fmla="*/ 33 w 661"/>
                  <a:gd name="T43" fmla="*/ 102 h 868"/>
                  <a:gd name="T44" fmla="*/ 42 w 661"/>
                  <a:gd name="T45" fmla="*/ 62 h 86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661" h="868">
                    <a:moveTo>
                      <a:pt x="170" y="246"/>
                    </a:moveTo>
                    <a:lnTo>
                      <a:pt x="198" y="217"/>
                    </a:lnTo>
                    <a:lnTo>
                      <a:pt x="227" y="208"/>
                    </a:lnTo>
                    <a:lnTo>
                      <a:pt x="293" y="180"/>
                    </a:lnTo>
                    <a:lnTo>
                      <a:pt x="350" y="161"/>
                    </a:lnTo>
                    <a:lnTo>
                      <a:pt x="377" y="142"/>
                    </a:lnTo>
                    <a:lnTo>
                      <a:pt x="406" y="123"/>
                    </a:lnTo>
                    <a:lnTo>
                      <a:pt x="500" y="76"/>
                    </a:lnTo>
                    <a:lnTo>
                      <a:pt x="538" y="57"/>
                    </a:lnTo>
                    <a:lnTo>
                      <a:pt x="575" y="39"/>
                    </a:lnTo>
                    <a:lnTo>
                      <a:pt x="614" y="10"/>
                    </a:lnTo>
                    <a:lnTo>
                      <a:pt x="661" y="0"/>
                    </a:lnTo>
                    <a:lnTo>
                      <a:pt x="632" y="161"/>
                    </a:lnTo>
                    <a:lnTo>
                      <a:pt x="594" y="321"/>
                    </a:lnTo>
                    <a:lnTo>
                      <a:pt x="538" y="481"/>
                    </a:lnTo>
                    <a:lnTo>
                      <a:pt x="481" y="632"/>
                    </a:lnTo>
                    <a:lnTo>
                      <a:pt x="246" y="755"/>
                    </a:lnTo>
                    <a:lnTo>
                      <a:pt x="123" y="812"/>
                    </a:lnTo>
                    <a:lnTo>
                      <a:pt x="0" y="868"/>
                    </a:lnTo>
                    <a:lnTo>
                      <a:pt x="38" y="708"/>
                    </a:lnTo>
                    <a:lnTo>
                      <a:pt x="85" y="557"/>
                    </a:lnTo>
                    <a:lnTo>
                      <a:pt x="132" y="407"/>
                    </a:lnTo>
                    <a:lnTo>
                      <a:pt x="170" y="246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Freeform 63">
                <a:extLst>
                  <a:ext uri="{FF2B5EF4-FFF2-40B4-BE49-F238E27FC236}">
                    <a16:creationId xmlns:a16="http://schemas.microsoft.com/office/drawing/2014/main" id="{356AE75D-7390-4827-A147-7672D49553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0" y="615"/>
                <a:ext cx="95" cy="120"/>
              </a:xfrm>
              <a:custGeom>
                <a:avLst/>
                <a:gdLst>
                  <a:gd name="T0" fmla="*/ 40 w 377"/>
                  <a:gd name="T1" fmla="*/ 24 h 481"/>
                  <a:gd name="T2" fmla="*/ 95 w 377"/>
                  <a:gd name="T3" fmla="*/ 0 h 481"/>
                  <a:gd name="T4" fmla="*/ 93 w 377"/>
                  <a:gd name="T5" fmla="*/ 24 h 481"/>
                  <a:gd name="T6" fmla="*/ 86 w 377"/>
                  <a:gd name="T7" fmla="*/ 45 h 481"/>
                  <a:gd name="T8" fmla="*/ 78 w 377"/>
                  <a:gd name="T9" fmla="*/ 66 h 481"/>
                  <a:gd name="T10" fmla="*/ 74 w 377"/>
                  <a:gd name="T11" fmla="*/ 90 h 481"/>
                  <a:gd name="T12" fmla="*/ 64 w 377"/>
                  <a:gd name="T13" fmla="*/ 90 h 481"/>
                  <a:gd name="T14" fmla="*/ 59 w 377"/>
                  <a:gd name="T15" fmla="*/ 94 h 481"/>
                  <a:gd name="T16" fmla="*/ 55 w 377"/>
                  <a:gd name="T17" fmla="*/ 99 h 481"/>
                  <a:gd name="T18" fmla="*/ 47 w 377"/>
                  <a:gd name="T19" fmla="*/ 99 h 481"/>
                  <a:gd name="T20" fmla="*/ 45 w 377"/>
                  <a:gd name="T21" fmla="*/ 101 h 481"/>
                  <a:gd name="T22" fmla="*/ 24 w 377"/>
                  <a:gd name="T23" fmla="*/ 113 h 481"/>
                  <a:gd name="T24" fmla="*/ 0 w 377"/>
                  <a:gd name="T25" fmla="*/ 120 h 481"/>
                  <a:gd name="T26" fmla="*/ 5 w 377"/>
                  <a:gd name="T27" fmla="*/ 99 h 481"/>
                  <a:gd name="T28" fmla="*/ 7 w 377"/>
                  <a:gd name="T29" fmla="*/ 87 h 481"/>
                  <a:gd name="T30" fmla="*/ 7 w 377"/>
                  <a:gd name="T31" fmla="*/ 78 h 481"/>
                  <a:gd name="T32" fmla="*/ 9 w 377"/>
                  <a:gd name="T33" fmla="*/ 61 h 481"/>
                  <a:gd name="T34" fmla="*/ 14 w 377"/>
                  <a:gd name="T35" fmla="*/ 42 h 481"/>
                  <a:gd name="T36" fmla="*/ 17 w 377"/>
                  <a:gd name="T37" fmla="*/ 35 h 481"/>
                  <a:gd name="T38" fmla="*/ 21 w 377"/>
                  <a:gd name="T39" fmla="*/ 28 h 481"/>
                  <a:gd name="T40" fmla="*/ 31 w 377"/>
                  <a:gd name="T41" fmla="*/ 24 h 481"/>
                  <a:gd name="T42" fmla="*/ 40 w 377"/>
                  <a:gd name="T43" fmla="*/ 24 h 48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77" h="481">
                    <a:moveTo>
                      <a:pt x="160" y="95"/>
                    </a:moveTo>
                    <a:lnTo>
                      <a:pt x="377" y="0"/>
                    </a:lnTo>
                    <a:lnTo>
                      <a:pt x="368" y="95"/>
                    </a:lnTo>
                    <a:lnTo>
                      <a:pt x="340" y="179"/>
                    </a:lnTo>
                    <a:lnTo>
                      <a:pt x="311" y="265"/>
                    </a:lnTo>
                    <a:lnTo>
                      <a:pt x="292" y="359"/>
                    </a:lnTo>
                    <a:lnTo>
                      <a:pt x="254" y="359"/>
                    </a:lnTo>
                    <a:lnTo>
                      <a:pt x="236" y="377"/>
                    </a:lnTo>
                    <a:lnTo>
                      <a:pt x="217" y="396"/>
                    </a:lnTo>
                    <a:lnTo>
                      <a:pt x="188" y="396"/>
                    </a:lnTo>
                    <a:lnTo>
                      <a:pt x="180" y="406"/>
                    </a:lnTo>
                    <a:lnTo>
                      <a:pt x="94" y="453"/>
                    </a:lnTo>
                    <a:lnTo>
                      <a:pt x="0" y="481"/>
                    </a:lnTo>
                    <a:lnTo>
                      <a:pt x="19" y="396"/>
                    </a:lnTo>
                    <a:lnTo>
                      <a:pt x="28" y="349"/>
                    </a:lnTo>
                    <a:lnTo>
                      <a:pt x="28" y="312"/>
                    </a:lnTo>
                    <a:lnTo>
                      <a:pt x="37" y="245"/>
                    </a:lnTo>
                    <a:lnTo>
                      <a:pt x="57" y="169"/>
                    </a:lnTo>
                    <a:lnTo>
                      <a:pt x="66" y="142"/>
                    </a:lnTo>
                    <a:lnTo>
                      <a:pt x="84" y="113"/>
                    </a:lnTo>
                    <a:lnTo>
                      <a:pt x="123" y="95"/>
                    </a:lnTo>
                    <a:lnTo>
                      <a:pt x="160" y="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Freeform 64">
                <a:extLst>
                  <a:ext uri="{FF2B5EF4-FFF2-40B4-BE49-F238E27FC236}">
                    <a16:creationId xmlns:a16="http://schemas.microsoft.com/office/drawing/2014/main" id="{F860D722-72F8-41F5-A645-06A4858E38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0" y="625"/>
                <a:ext cx="80" cy="103"/>
              </a:xfrm>
              <a:custGeom>
                <a:avLst/>
                <a:gdLst>
                  <a:gd name="T0" fmla="*/ 14 w 321"/>
                  <a:gd name="T1" fmla="*/ 28 h 415"/>
                  <a:gd name="T2" fmla="*/ 28 w 321"/>
                  <a:gd name="T3" fmla="*/ 21 h 415"/>
                  <a:gd name="T4" fmla="*/ 45 w 321"/>
                  <a:gd name="T5" fmla="*/ 12 h 415"/>
                  <a:gd name="T6" fmla="*/ 80 w 321"/>
                  <a:gd name="T7" fmla="*/ 0 h 415"/>
                  <a:gd name="T8" fmla="*/ 76 w 321"/>
                  <a:gd name="T9" fmla="*/ 19 h 415"/>
                  <a:gd name="T10" fmla="*/ 68 w 321"/>
                  <a:gd name="T11" fmla="*/ 37 h 415"/>
                  <a:gd name="T12" fmla="*/ 57 w 321"/>
                  <a:gd name="T13" fmla="*/ 72 h 415"/>
                  <a:gd name="T14" fmla="*/ 42 w 321"/>
                  <a:gd name="T15" fmla="*/ 82 h 415"/>
                  <a:gd name="T16" fmla="*/ 28 w 321"/>
                  <a:gd name="T17" fmla="*/ 89 h 415"/>
                  <a:gd name="T18" fmla="*/ 0 w 321"/>
                  <a:gd name="T19" fmla="*/ 103 h 415"/>
                  <a:gd name="T20" fmla="*/ 5 w 321"/>
                  <a:gd name="T21" fmla="*/ 66 h 415"/>
                  <a:gd name="T22" fmla="*/ 7 w 321"/>
                  <a:gd name="T23" fmla="*/ 47 h 415"/>
                  <a:gd name="T24" fmla="*/ 14 w 321"/>
                  <a:gd name="T25" fmla="*/ 28 h 4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21" h="415">
                    <a:moveTo>
                      <a:pt x="57" y="113"/>
                    </a:moveTo>
                    <a:lnTo>
                      <a:pt x="114" y="84"/>
                    </a:lnTo>
                    <a:lnTo>
                      <a:pt x="180" y="47"/>
                    </a:lnTo>
                    <a:lnTo>
                      <a:pt x="321" y="0"/>
                    </a:lnTo>
                    <a:lnTo>
                      <a:pt x="303" y="75"/>
                    </a:lnTo>
                    <a:lnTo>
                      <a:pt x="274" y="151"/>
                    </a:lnTo>
                    <a:lnTo>
                      <a:pt x="227" y="292"/>
                    </a:lnTo>
                    <a:lnTo>
                      <a:pt x="170" y="330"/>
                    </a:lnTo>
                    <a:lnTo>
                      <a:pt x="114" y="358"/>
                    </a:lnTo>
                    <a:lnTo>
                      <a:pt x="0" y="415"/>
                    </a:lnTo>
                    <a:lnTo>
                      <a:pt x="20" y="264"/>
                    </a:lnTo>
                    <a:lnTo>
                      <a:pt x="29" y="188"/>
                    </a:lnTo>
                    <a:lnTo>
                      <a:pt x="57" y="113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Freeform 65">
                <a:extLst>
                  <a:ext uri="{FF2B5EF4-FFF2-40B4-BE49-F238E27FC236}">
                    <a16:creationId xmlns:a16="http://schemas.microsoft.com/office/drawing/2014/main" id="{F4B4A837-A9E9-45BA-84B7-80D6918BD0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9" y="599"/>
                <a:ext cx="71" cy="94"/>
              </a:xfrm>
              <a:custGeom>
                <a:avLst/>
                <a:gdLst>
                  <a:gd name="T0" fmla="*/ 5 w 283"/>
                  <a:gd name="T1" fmla="*/ 0 h 378"/>
                  <a:gd name="T2" fmla="*/ 71 w 283"/>
                  <a:gd name="T3" fmla="*/ 14 h 378"/>
                  <a:gd name="T4" fmla="*/ 59 w 283"/>
                  <a:gd name="T5" fmla="*/ 19 h 378"/>
                  <a:gd name="T6" fmla="*/ 50 w 283"/>
                  <a:gd name="T7" fmla="*/ 23 h 378"/>
                  <a:gd name="T8" fmla="*/ 35 w 283"/>
                  <a:gd name="T9" fmla="*/ 33 h 378"/>
                  <a:gd name="T10" fmla="*/ 24 w 283"/>
                  <a:gd name="T11" fmla="*/ 45 h 378"/>
                  <a:gd name="T12" fmla="*/ 14 w 283"/>
                  <a:gd name="T13" fmla="*/ 56 h 378"/>
                  <a:gd name="T14" fmla="*/ 5 w 283"/>
                  <a:gd name="T15" fmla="*/ 75 h 378"/>
                  <a:gd name="T16" fmla="*/ 3 w 283"/>
                  <a:gd name="T17" fmla="*/ 84 h 378"/>
                  <a:gd name="T18" fmla="*/ 3 w 283"/>
                  <a:gd name="T19" fmla="*/ 94 h 378"/>
                  <a:gd name="T20" fmla="*/ 0 w 283"/>
                  <a:gd name="T21" fmla="*/ 61 h 378"/>
                  <a:gd name="T22" fmla="*/ 0 w 283"/>
                  <a:gd name="T23" fmla="*/ 28 h 378"/>
                  <a:gd name="T24" fmla="*/ 3 w 283"/>
                  <a:gd name="T25" fmla="*/ 14 h 378"/>
                  <a:gd name="T26" fmla="*/ 5 w 283"/>
                  <a:gd name="T27" fmla="*/ 0 h 37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83" h="378">
                    <a:moveTo>
                      <a:pt x="18" y="0"/>
                    </a:moveTo>
                    <a:lnTo>
                      <a:pt x="283" y="57"/>
                    </a:lnTo>
                    <a:lnTo>
                      <a:pt x="236" y="75"/>
                    </a:lnTo>
                    <a:lnTo>
                      <a:pt x="198" y="94"/>
                    </a:lnTo>
                    <a:lnTo>
                      <a:pt x="141" y="132"/>
                    </a:lnTo>
                    <a:lnTo>
                      <a:pt x="94" y="179"/>
                    </a:lnTo>
                    <a:lnTo>
                      <a:pt x="57" y="227"/>
                    </a:lnTo>
                    <a:lnTo>
                      <a:pt x="18" y="302"/>
                    </a:lnTo>
                    <a:lnTo>
                      <a:pt x="10" y="339"/>
                    </a:lnTo>
                    <a:lnTo>
                      <a:pt x="10" y="378"/>
                    </a:lnTo>
                    <a:lnTo>
                      <a:pt x="0" y="245"/>
                    </a:lnTo>
                    <a:lnTo>
                      <a:pt x="0" y="114"/>
                    </a:lnTo>
                    <a:lnTo>
                      <a:pt x="10" y="57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Freeform 66">
                <a:extLst>
                  <a:ext uri="{FF2B5EF4-FFF2-40B4-BE49-F238E27FC236}">
                    <a16:creationId xmlns:a16="http://schemas.microsoft.com/office/drawing/2014/main" id="{56E6673E-36FD-4189-99F4-F71E9B0E3B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9" y="321"/>
                <a:ext cx="584" cy="539"/>
              </a:xfrm>
              <a:custGeom>
                <a:avLst/>
                <a:gdLst>
                  <a:gd name="T0" fmla="*/ 68 w 2339"/>
                  <a:gd name="T1" fmla="*/ 252 h 2160"/>
                  <a:gd name="T2" fmla="*/ 144 w 2339"/>
                  <a:gd name="T3" fmla="*/ 245 h 2160"/>
                  <a:gd name="T4" fmla="*/ 233 w 2339"/>
                  <a:gd name="T5" fmla="*/ 226 h 2160"/>
                  <a:gd name="T6" fmla="*/ 233 w 2339"/>
                  <a:gd name="T7" fmla="*/ 217 h 2160"/>
                  <a:gd name="T8" fmla="*/ 223 w 2339"/>
                  <a:gd name="T9" fmla="*/ 203 h 2160"/>
                  <a:gd name="T10" fmla="*/ 210 w 2339"/>
                  <a:gd name="T11" fmla="*/ 203 h 2160"/>
                  <a:gd name="T12" fmla="*/ 200 w 2339"/>
                  <a:gd name="T13" fmla="*/ 203 h 2160"/>
                  <a:gd name="T14" fmla="*/ 193 w 2339"/>
                  <a:gd name="T15" fmla="*/ 205 h 2160"/>
                  <a:gd name="T16" fmla="*/ 181 w 2339"/>
                  <a:gd name="T17" fmla="*/ 219 h 2160"/>
                  <a:gd name="T18" fmla="*/ 172 w 2339"/>
                  <a:gd name="T19" fmla="*/ 203 h 2160"/>
                  <a:gd name="T20" fmla="*/ 144 w 2339"/>
                  <a:gd name="T21" fmla="*/ 203 h 2160"/>
                  <a:gd name="T22" fmla="*/ 141 w 2339"/>
                  <a:gd name="T23" fmla="*/ 188 h 2160"/>
                  <a:gd name="T24" fmla="*/ 132 w 2339"/>
                  <a:gd name="T25" fmla="*/ 177 h 2160"/>
                  <a:gd name="T26" fmla="*/ 165 w 2339"/>
                  <a:gd name="T27" fmla="*/ 158 h 2160"/>
                  <a:gd name="T28" fmla="*/ 156 w 2339"/>
                  <a:gd name="T29" fmla="*/ 134 h 2160"/>
                  <a:gd name="T30" fmla="*/ 174 w 2339"/>
                  <a:gd name="T31" fmla="*/ 130 h 2160"/>
                  <a:gd name="T32" fmla="*/ 186 w 2339"/>
                  <a:gd name="T33" fmla="*/ 127 h 2160"/>
                  <a:gd name="T34" fmla="*/ 186 w 2339"/>
                  <a:gd name="T35" fmla="*/ 104 h 2160"/>
                  <a:gd name="T36" fmla="*/ 202 w 2339"/>
                  <a:gd name="T37" fmla="*/ 97 h 2160"/>
                  <a:gd name="T38" fmla="*/ 219 w 2339"/>
                  <a:gd name="T39" fmla="*/ 108 h 2160"/>
                  <a:gd name="T40" fmla="*/ 235 w 2339"/>
                  <a:gd name="T41" fmla="*/ 92 h 2160"/>
                  <a:gd name="T42" fmla="*/ 261 w 2339"/>
                  <a:gd name="T43" fmla="*/ 87 h 2160"/>
                  <a:gd name="T44" fmla="*/ 320 w 2339"/>
                  <a:gd name="T45" fmla="*/ 33 h 2160"/>
                  <a:gd name="T46" fmla="*/ 351 w 2339"/>
                  <a:gd name="T47" fmla="*/ 14 h 2160"/>
                  <a:gd name="T48" fmla="*/ 372 w 2339"/>
                  <a:gd name="T49" fmla="*/ 0 h 2160"/>
                  <a:gd name="T50" fmla="*/ 365 w 2339"/>
                  <a:gd name="T51" fmla="*/ 7 h 2160"/>
                  <a:gd name="T52" fmla="*/ 358 w 2339"/>
                  <a:gd name="T53" fmla="*/ 16 h 2160"/>
                  <a:gd name="T54" fmla="*/ 379 w 2339"/>
                  <a:gd name="T55" fmla="*/ 12 h 2160"/>
                  <a:gd name="T56" fmla="*/ 471 w 2339"/>
                  <a:gd name="T57" fmla="*/ 7 h 2160"/>
                  <a:gd name="T58" fmla="*/ 521 w 2339"/>
                  <a:gd name="T59" fmla="*/ 0 h 2160"/>
                  <a:gd name="T60" fmla="*/ 509 w 2339"/>
                  <a:gd name="T61" fmla="*/ 7 h 2160"/>
                  <a:gd name="T62" fmla="*/ 521 w 2339"/>
                  <a:gd name="T63" fmla="*/ 21 h 2160"/>
                  <a:gd name="T64" fmla="*/ 546 w 2339"/>
                  <a:gd name="T65" fmla="*/ 40 h 2160"/>
                  <a:gd name="T66" fmla="*/ 565 w 2339"/>
                  <a:gd name="T67" fmla="*/ 42 h 2160"/>
                  <a:gd name="T68" fmla="*/ 584 w 2339"/>
                  <a:gd name="T69" fmla="*/ 64 h 2160"/>
                  <a:gd name="T70" fmla="*/ 577 w 2339"/>
                  <a:gd name="T71" fmla="*/ 87 h 2160"/>
                  <a:gd name="T72" fmla="*/ 570 w 2339"/>
                  <a:gd name="T73" fmla="*/ 115 h 2160"/>
                  <a:gd name="T74" fmla="*/ 577 w 2339"/>
                  <a:gd name="T75" fmla="*/ 172 h 2160"/>
                  <a:gd name="T76" fmla="*/ 563 w 2339"/>
                  <a:gd name="T77" fmla="*/ 184 h 2160"/>
                  <a:gd name="T78" fmla="*/ 544 w 2339"/>
                  <a:gd name="T79" fmla="*/ 207 h 2160"/>
                  <a:gd name="T80" fmla="*/ 553 w 2339"/>
                  <a:gd name="T81" fmla="*/ 235 h 2160"/>
                  <a:gd name="T82" fmla="*/ 565 w 2339"/>
                  <a:gd name="T83" fmla="*/ 332 h 2160"/>
                  <a:gd name="T84" fmla="*/ 549 w 2339"/>
                  <a:gd name="T85" fmla="*/ 346 h 2160"/>
                  <a:gd name="T86" fmla="*/ 487 w 2339"/>
                  <a:gd name="T87" fmla="*/ 358 h 2160"/>
                  <a:gd name="T88" fmla="*/ 447 w 2339"/>
                  <a:gd name="T89" fmla="*/ 379 h 2160"/>
                  <a:gd name="T90" fmla="*/ 433 w 2339"/>
                  <a:gd name="T91" fmla="*/ 424 h 2160"/>
                  <a:gd name="T92" fmla="*/ 414 w 2339"/>
                  <a:gd name="T93" fmla="*/ 457 h 2160"/>
                  <a:gd name="T94" fmla="*/ 384 w 2339"/>
                  <a:gd name="T95" fmla="*/ 473 h 2160"/>
                  <a:gd name="T96" fmla="*/ 360 w 2339"/>
                  <a:gd name="T97" fmla="*/ 476 h 2160"/>
                  <a:gd name="T98" fmla="*/ 318 w 2339"/>
                  <a:gd name="T99" fmla="*/ 461 h 2160"/>
                  <a:gd name="T100" fmla="*/ 101 w 2339"/>
                  <a:gd name="T101" fmla="*/ 532 h 2160"/>
                  <a:gd name="T102" fmla="*/ 85 w 2339"/>
                  <a:gd name="T103" fmla="*/ 520 h 2160"/>
                  <a:gd name="T104" fmla="*/ 64 w 2339"/>
                  <a:gd name="T105" fmla="*/ 513 h 2160"/>
                  <a:gd name="T106" fmla="*/ 40 w 2339"/>
                  <a:gd name="T107" fmla="*/ 508 h 2160"/>
                  <a:gd name="T108" fmla="*/ 9 w 2339"/>
                  <a:gd name="T109" fmla="*/ 398 h 2160"/>
                  <a:gd name="T110" fmla="*/ 0 w 2339"/>
                  <a:gd name="T111" fmla="*/ 308 h 2160"/>
                  <a:gd name="T112" fmla="*/ 9 w 2339"/>
                  <a:gd name="T113" fmla="*/ 264 h 216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339" h="2160">
                    <a:moveTo>
                      <a:pt x="94" y="1029"/>
                    </a:moveTo>
                    <a:lnTo>
                      <a:pt x="217" y="1009"/>
                    </a:lnTo>
                    <a:lnTo>
                      <a:pt x="273" y="1009"/>
                    </a:lnTo>
                    <a:lnTo>
                      <a:pt x="330" y="1009"/>
                    </a:lnTo>
                    <a:lnTo>
                      <a:pt x="453" y="990"/>
                    </a:lnTo>
                    <a:lnTo>
                      <a:pt x="576" y="981"/>
                    </a:lnTo>
                    <a:lnTo>
                      <a:pt x="840" y="981"/>
                    </a:lnTo>
                    <a:lnTo>
                      <a:pt x="905" y="934"/>
                    </a:lnTo>
                    <a:lnTo>
                      <a:pt x="934" y="906"/>
                    </a:lnTo>
                    <a:lnTo>
                      <a:pt x="971" y="886"/>
                    </a:lnTo>
                    <a:lnTo>
                      <a:pt x="952" y="877"/>
                    </a:lnTo>
                    <a:lnTo>
                      <a:pt x="934" y="868"/>
                    </a:lnTo>
                    <a:lnTo>
                      <a:pt x="905" y="849"/>
                    </a:lnTo>
                    <a:lnTo>
                      <a:pt x="895" y="830"/>
                    </a:lnTo>
                    <a:lnTo>
                      <a:pt x="895" y="812"/>
                    </a:lnTo>
                    <a:lnTo>
                      <a:pt x="877" y="802"/>
                    </a:lnTo>
                    <a:lnTo>
                      <a:pt x="840" y="802"/>
                    </a:lnTo>
                    <a:lnTo>
                      <a:pt x="840" y="812"/>
                    </a:lnTo>
                    <a:lnTo>
                      <a:pt x="830" y="812"/>
                    </a:lnTo>
                    <a:lnTo>
                      <a:pt x="820" y="812"/>
                    </a:lnTo>
                    <a:lnTo>
                      <a:pt x="801" y="812"/>
                    </a:lnTo>
                    <a:lnTo>
                      <a:pt x="792" y="802"/>
                    </a:lnTo>
                    <a:lnTo>
                      <a:pt x="783" y="773"/>
                    </a:lnTo>
                    <a:lnTo>
                      <a:pt x="773" y="821"/>
                    </a:lnTo>
                    <a:lnTo>
                      <a:pt x="764" y="839"/>
                    </a:lnTo>
                    <a:lnTo>
                      <a:pt x="754" y="859"/>
                    </a:lnTo>
                    <a:lnTo>
                      <a:pt x="726" y="877"/>
                    </a:lnTo>
                    <a:lnTo>
                      <a:pt x="707" y="877"/>
                    </a:lnTo>
                    <a:lnTo>
                      <a:pt x="688" y="868"/>
                    </a:lnTo>
                    <a:lnTo>
                      <a:pt x="688" y="812"/>
                    </a:lnTo>
                    <a:lnTo>
                      <a:pt x="641" y="821"/>
                    </a:lnTo>
                    <a:lnTo>
                      <a:pt x="584" y="821"/>
                    </a:lnTo>
                    <a:lnTo>
                      <a:pt x="576" y="812"/>
                    </a:lnTo>
                    <a:lnTo>
                      <a:pt x="594" y="792"/>
                    </a:lnTo>
                    <a:lnTo>
                      <a:pt x="603" y="765"/>
                    </a:lnTo>
                    <a:lnTo>
                      <a:pt x="566" y="755"/>
                    </a:lnTo>
                    <a:lnTo>
                      <a:pt x="529" y="745"/>
                    </a:lnTo>
                    <a:lnTo>
                      <a:pt x="529" y="726"/>
                    </a:lnTo>
                    <a:lnTo>
                      <a:pt x="529" y="708"/>
                    </a:lnTo>
                    <a:lnTo>
                      <a:pt x="537" y="689"/>
                    </a:lnTo>
                    <a:lnTo>
                      <a:pt x="584" y="651"/>
                    </a:lnTo>
                    <a:lnTo>
                      <a:pt x="660" y="632"/>
                    </a:lnTo>
                    <a:lnTo>
                      <a:pt x="632" y="585"/>
                    </a:lnTo>
                    <a:lnTo>
                      <a:pt x="623" y="557"/>
                    </a:lnTo>
                    <a:lnTo>
                      <a:pt x="623" y="538"/>
                    </a:lnTo>
                    <a:lnTo>
                      <a:pt x="632" y="528"/>
                    </a:lnTo>
                    <a:lnTo>
                      <a:pt x="660" y="519"/>
                    </a:lnTo>
                    <a:lnTo>
                      <a:pt x="697" y="519"/>
                    </a:lnTo>
                    <a:lnTo>
                      <a:pt x="717" y="519"/>
                    </a:lnTo>
                    <a:lnTo>
                      <a:pt x="745" y="538"/>
                    </a:lnTo>
                    <a:lnTo>
                      <a:pt x="745" y="510"/>
                    </a:lnTo>
                    <a:lnTo>
                      <a:pt x="736" y="481"/>
                    </a:lnTo>
                    <a:lnTo>
                      <a:pt x="736" y="453"/>
                    </a:lnTo>
                    <a:lnTo>
                      <a:pt x="745" y="415"/>
                    </a:lnTo>
                    <a:lnTo>
                      <a:pt x="764" y="397"/>
                    </a:lnTo>
                    <a:lnTo>
                      <a:pt x="783" y="387"/>
                    </a:lnTo>
                    <a:lnTo>
                      <a:pt x="811" y="387"/>
                    </a:lnTo>
                    <a:lnTo>
                      <a:pt x="840" y="397"/>
                    </a:lnTo>
                    <a:lnTo>
                      <a:pt x="868" y="425"/>
                    </a:lnTo>
                    <a:lnTo>
                      <a:pt x="877" y="434"/>
                    </a:lnTo>
                    <a:lnTo>
                      <a:pt x="895" y="434"/>
                    </a:lnTo>
                    <a:lnTo>
                      <a:pt x="915" y="406"/>
                    </a:lnTo>
                    <a:lnTo>
                      <a:pt x="943" y="368"/>
                    </a:lnTo>
                    <a:lnTo>
                      <a:pt x="981" y="350"/>
                    </a:lnTo>
                    <a:lnTo>
                      <a:pt x="1009" y="330"/>
                    </a:lnTo>
                    <a:lnTo>
                      <a:pt x="1047" y="350"/>
                    </a:lnTo>
                    <a:lnTo>
                      <a:pt x="1112" y="264"/>
                    </a:lnTo>
                    <a:lnTo>
                      <a:pt x="1188" y="189"/>
                    </a:lnTo>
                    <a:lnTo>
                      <a:pt x="1282" y="133"/>
                    </a:lnTo>
                    <a:lnTo>
                      <a:pt x="1330" y="104"/>
                    </a:lnTo>
                    <a:lnTo>
                      <a:pt x="1386" y="86"/>
                    </a:lnTo>
                    <a:lnTo>
                      <a:pt x="1405" y="57"/>
                    </a:lnTo>
                    <a:lnTo>
                      <a:pt x="1424" y="39"/>
                    </a:lnTo>
                    <a:lnTo>
                      <a:pt x="1462" y="19"/>
                    </a:lnTo>
                    <a:lnTo>
                      <a:pt x="1490" y="0"/>
                    </a:lnTo>
                    <a:lnTo>
                      <a:pt x="1490" y="19"/>
                    </a:lnTo>
                    <a:lnTo>
                      <a:pt x="1471" y="19"/>
                    </a:lnTo>
                    <a:lnTo>
                      <a:pt x="1462" y="29"/>
                    </a:lnTo>
                    <a:lnTo>
                      <a:pt x="1443" y="39"/>
                    </a:lnTo>
                    <a:lnTo>
                      <a:pt x="1424" y="66"/>
                    </a:lnTo>
                    <a:lnTo>
                      <a:pt x="1433" y="66"/>
                    </a:lnTo>
                    <a:lnTo>
                      <a:pt x="1443" y="66"/>
                    </a:lnTo>
                    <a:lnTo>
                      <a:pt x="1480" y="57"/>
                    </a:lnTo>
                    <a:lnTo>
                      <a:pt x="1519" y="47"/>
                    </a:lnTo>
                    <a:lnTo>
                      <a:pt x="1594" y="39"/>
                    </a:lnTo>
                    <a:lnTo>
                      <a:pt x="1792" y="29"/>
                    </a:lnTo>
                    <a:lnTo>
                      <a:pt x="1886" y="29"/>
                    </a:lnTo>
                    <a:lnTo>
                      <a:pt x="1981" y="47"/>
                    </a:lnTo>
                    <a:lnTo>
                      <a:pt x="2028" y="19"/>
                    </a:lnTo>
                    <a:lnTo>
                      <a:pt x="2085" y="0"/>
                    </a:lnTo>
                    <a:lnTo>
                      <a:pt x="2085" y="19"/>
                    </a:lnTo>
                    <a:lnTo>
                      <a:pt x="2056" y="19"/>
                    </a:lnTo>
                    <a:lnTo>
                      <a:pt x="2038" y="29"/>
                    </a:lnTo>
                    <a:lnTo>
                      <a:pt x="2009" y="57"/>
                    </a:lnTo>
                    <a:lnTo>
                      <a:pt x="2046" y="76"/>
                    </a:lnTo>
                    <a:lnTo>
                      <a:pt x="2085" y="86"/>
                    </a:lnTo>
                    <a:lnTo>
                      <a:pt x="2122" y="104"/>
                    </a:lnTo>
                    <a:lnTo>
                      <a:pt x="2159" y="133"/>
                    </a:lnTo>
                    <a:lnTo>
                      <a:pt x="2188" y="160"/>
                    </a:lnTo>
                    <a:lnTo>
                      <a:pt x="2226" y="189"/>
                    </a:lnTo>
                    <a:lnTo>
                      <a:pt x="2245" y="180"/>
                    </a:lnTo>
                    <a:lnTo>
                      <a:pt x="2263" y="170"/>
                    </a:lnTo>
                    <a:lnTo>
                      <a:pt x="2301" y="180"/>
                    </a:lnTo>
                    <a:lnTo>
                      <a:pt x="2320" y="217"/>
                    </a:lnTo>
                    <a:lnTo>
                      <a:pt x="2339" y="255"/>
                    </a:lnTo>
                    <a:lnTo>
                      <a:pt x="2339" y="293"/>
                    </a:lnTo>
                    <a:lnTo>
                      <a:pt x="2330" y="330"/>
                    </a:lnTo>
                    <a:lnTo>
                      <a:pt x="2310" y="350"/>
                    </a:lnTo>
                    <a:lnTo>
                      <a:pt x="2301" y="368"/>
                    </a:lnTo>
                    <a:lnTo>
                      <a:pt x="2292" y="415"/>
                    </a:lnTo>
                    <a:lnTo>
                      <a:pt x="2282" y="462"/>
                    </a:lnTo>
                    <a:lnTo>
                      <a:pt x="2273" y="510"/>
                    </a:lnTo>
                    <a:lnTo>
                      <a:pt x="2310" y="679"/>
                    </a:lnTo>
                    <a:lnTo>
                      <a:pt x="2310" y="689"/>
                    </a:lnTo>
                    <a:lnTo>
                      <a:pt x="2301" y="708"/>
                    </a:lnTo>
                    <a:lnTo>
                      <a:pt x="2282" y="726"/>
                    </a:lnTo>
                    <a:lnTo>
                      <a:pt x="2254" y="736"/>
                    </a:lnTo>
                    <a:lnTo>
                      <a:pt x="2226" y="755"/>
                    </a:lnTo>
                    <a:lnTo>
                      <a:pt x="2179" y="792"/>
                    </a:lnTo>
                    <a:lnTo>
                      <a:pt x="2179" y="830"/>
                    </a:lnTo>
                    <a:lnTo>
                      <a:pt x="2188" y="868"/>
                    </a:lnTo>
                    <a:lnTo>
                      <a:pt x="2197" y="906"/>
                    </a:lnTo>
                    <a:lnTo>
                      <a:pt x="2216" y="943"/>
                    </a:lnTo>
                    <a:lnTo>
                      <a:pt x="2235" y="1037"/>
                    </a:lnTo>
                    <a:lnTo>
                      <a:pt x="2245" y="1141"/>
                    </a:lnTo>
                    <a:lnTo>
                      <a:pt x="2263" y="1330"/>
                    </a:lnTo>
                    <a:lnTo>
                      <a:pt x="2245" y="1348"/>
                    </a:lnTo>
                    <a:lnTo>
                      <a:pt x="2235" y="1368"/>
                    </a:lnTo>
                    <a:lnTo>
                      <a:pt x="2197" y="1387"/>
                    </a:lnTo>
                    <a:lnTo>
                      <a:pt x="2150" y="1405"/>
                    </a:lnTo>
                    <a:lnTo>
                      <a:pt x="2093" y="1415"/>
                    </a:lnTo>
                    <a:lnTo>
                      <a:pt x="1952" y="1434"/>
                    </a:lnTo>
                    <a:lnTo>
                      <a:pt x="1886" y="1434"/>
                    </a:lnTo>
                    <a:lnTo>
                      <a:pt x="1811" y="1424"/>
                    </a:lnTo>
                    <a:lnTo>
                      <a:pt x="1792" y="1518"/>
                    </a:lnTo>
                    <a:lnTo>
                      <a:pt x="1782" y="1565"/>
                    </a:lnTo>
                    <a:lnTo>
                      <a:pt x="1764" y="1604"/>
                    </a:lnTo>
                    <a:lnTo>
                      <a:pt x="1735" y="1698"/>
                    </a:lnTo>
                    <a:lnTo>
                      <a:pt x="1717" y="1745"/>
                    </a:lnTo>
                    <a:lnTo>
                      <a:pt x="1688" y="1792"/>
                    </a:lnTo>
                    <a:lnTo>
                      <a:pt x="1660" y="1830"/>
                    </a:lnTo>
                    <a:lnTo>
                      <a:pt x="1623" y="1858"/>
                    </a:lnTo>
                    <a:lnTo>
                      <a:pt x="1584" y="1886"/>
                    </a:lnTo>
                    <a:lnTo>
                      <a:pt x="1537" y="1896"/>
                    </a:lnTo>
                    <a:lnTo>
                      <a:pt x="1509" y="1906"/>
                    </a:lnTo>
                    <a:lnTo>
                      <a:pt x="1480" y="1906"/>
                    </a:lnTo>
                    <a:lnTo>
                      <a:pt x="1443" y="1906"/>
                    </a:lnTo>
                    <a:lnTo>
                      <a:pt x="1424" y="1915"/>
                    </a:lnTo>
                    <a:lnTo>
                      <a:pt x="1339" y="1886"/>
                    </a:lnTo>
                    <a:lnTo>
                      <a:pt x="1273" y="1849"/>
                    </a:lnTo>
                    <a:lnTo>
                      <a:pt x="1198" y="1802"/>
                    </a:lnTo>
                    <a:lnTo>
                      <a:pt x="1141" y="1745"/>
                    </a:lnTo>
                    <a:lnTo>
                      <a:pt x="406" y="2131"/>
                    </a:lnTo>
                    <a:lnTo>
                      <a:pt x="358" y="2160"/>
                    </a:lnTo>
                    <a:lnTo>
                      <a:pt x="349" y="2113"/>
                    </a:lnTo>
                    <a:lnTo>
                      <a:pt x="339" y="2084"/>
                    </a:lnTo>
                    <a:lnTo>
                      <a:pt x="349" y="2056"/>
                    </a:lnTo>
                    <a:lnTo>
                      <a:pt x="302" y="2056"/>
                    </a:lnTo>
                    <a:lnTo>
                      <a:pt x="255" y="2056"/>
                    </a:lnTo>
                    <a:lnTo>
                      <a:pt x="208" y="2056"/>
                    </a:lnTo>
                    <a:lnTo>
                      <a:pt x="188" y="2047"/>
                    </a:lnTo>
                    <a:lnTo>
                      <a:pt x="161" y="2037"/>
                    </a:lnTo>
                    <a:lnTo>
                      <a:pt x="94" y="1820"/>
                    </a:lnTo>
                    <a:lnTo>
                      <a:pt x="57" y="1708"/>
                    </a:lnTo>
                    <a:lnTo>
                      <a:pt x="38" y="1594"/>
                    </a:lnTo>
                    <a:lnTo>
                      <a:pt x="18" y="1471"/>
                    </a:lnTo>
                    <a:lnTo>
                      <a:pt x="9" y="1358"/>
                    </a:lnTo>
                    <a:lnTo>
                      <a:pt x="0" y="1236"/>
                    </a:lnTo>
                    <a:lnTo>
                      <a:pt x="0" y="1113"/>
                    </a:lnTo>
                    <a:lnTo>
                      <a:pt x="9" y="1076"/>
                    </a:lnTo>
                    <a:lnTo>
                      <a:pt x="38" y="1057"/>
                    </a:lnTo>
                    <a:lnTo>
                      <a:pt x="94" y="10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Freeform 67">
                <a:extLst>
                  <a:ext uri="{FF2B5EF4-FFF2-40B4-BE49-F238E27FC236}">
                    <a16:creationId xmlns:a16="http://schemas.microsoft.com/office/drawing/2014/main" id="{F8F0264A-3A73-4F0F-BB37-C8E612352A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6" y="578"/>
                <a:ext cx="68" cy="249"/>
              </a:xfrm>
              <a:custGeom>
                <a:avLst/>
                <a:gdLst>
                  <a:gd name="T0" fmla="*/ 21 w 274"/>
                  <a:gd name="T1" fmla="*/ 4 h 998"/>
                  <a:gd name="T2" fmla="*/ 45 w 274"/>
                  <a:gd name="T3" fmla="*/ 2 h 998"/>
                  <a:gd name="T4" fmla="*/ 68 w 274"/>
                  <a:gd name="T5" fmla="*/ 0 h 998"/>
                  <a:gd name="T6" fmla="*/ 63 w 274"/>
                  <a:gd name="T7" fmla="*/ 52 h 998"/>
                  <a:gd name="T8" fmla="*/ 63 w 274"/>
                  <a:gd name="T9" fmla="*/ 106 h 998"/>
                  <a:gd name="T10" fmla="*/ 66 w 274"/>
                  <a:gd name="T11" fmla="*/ 237 h 998"/>
                  <a:gd name="T12" fmla="*/ 68 w 274"/>
                  <a:gd name="T13" fmla="*/ 245 h 998"/>
                  <a:gd name="T14" fmla="*/ 68 w 274"/>
                  <a:gd name="T15" fmla="*/ 249 h 998"/>
                  <a:gd name="T16" fmla="*/ 54 w 274"/>
                  <a:gd name="T17" fmla="*/ 249 h 998"/>
                  <a:gd name="T18" fmla="*/ 37 w 274"/>
                  <a:gd name="T19" fmla="*/ 247 h 998"/>
                  <a:gd name="T20" fmla="*/ 28 w 274"/>
                  <a:gd name="T21" fmla="*/ 219 h 998"/>
                  <a:gd name="T22" fmla="*/ 21 w 274"/>
                  <a:gd name="T23" fmla="*/ 190 h 998"/>
                  <a:gd name="T24" fmla="*/ 14 w 274"/>
                  <a:gd name="T25" fmla="*/ 162 h 998"/>
                  <a:gd name="T26" fmla="*/ 7 w 274"/>
                  <a:gd name="T27" fmla="*/ 134 h 998"/>
                  <a:gd name="T28" fmla="*/ 2 w 274"/>
                  <a:gd name="T29" fmla="*/ 87 h 998"/>
                  <a:gd name="T30" fmla="*/ 0 w 274"/>
                  <a:gd name="T31" fmla="*/ 42 h 998"/>
                  <a:gd name="T32" fmla="*/ 0 w 274"/>
                  <a:gd name="T33" fmla="*/ 30 h 998"/>
                  <a:gd name="T34" fmla="*/ 2 w 274"/>
                  <a:gd name="T35" fmla="*/ 16 h 998"/>
                  <a:gd name="T36" fmla="*/ 5 w 274"/>
                  <a:gd name="T37" fmla="*/ 12 h 998"/>
                  <a:gd name="T38" fmla="*/ 9 w 274"/>
                  <a:gd name="T39" fmla="*/ 7 h 998"/>
                  <a:gd name="T40" fmla="*/ 14 w 274"/>
                  <a:gd name="T41" fmla="*/ 4 h 998"/>
                  <a:gd name="T42" fmla="*/ 21 w 274"/>
                  <a:gd name="T43" fmla="*/ 4 h 99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274" h="998">
                    <a:moveTo>
                      <a:pt x="84" y="18"/>
                    </a:moveTo>
                    <a:lnTo>
                      <a:pt x="180" y="8"/>
                    </a:lnTo>
                    <a:lnTo>
                      <a:pt x="274" y="0"/>
                    </a:lnTo>
                    <a:lnTo>
                      <a:pt x="255" y="207"/>
                    </a:lnTo>
                    <a:lnTo>
                      <a:pt x="255" y="423"/>
                    </a:lnTo>
                    <a:lnTo>
                      <a:pt x="264" y="951"/>
                    </a:lnTo>
                    <a:lnTo>
                      <a:pt x="274" y="980"/>
                    </a:lnTo>
                    <a:lnTo>
                      <a:pt x="274" y="998"/>
                    </a:lnTo>
                    <a:lnTo>
                      <a:pt x="217" y="998"/>
                    </a:lnTo>
                    <a:lnTo>
                      <a:pt x="151" y="990"/>
                    </a:lnTo>
                    <a:lnTo>
                      <a:pt x="113" y="877"/>
                    </a:lnTo>
                    <a:lnTo>
                      <a:pt x="84" y="763"/>
                    </a:lnTo>
                    <a:lnTo>
                      <a:pt x="57" y="650"/>
                    </a:lnTo>
                    <a:lnTo>
                      <a:pt x="29" y="536"/>
                    </a:lnTo>
                    <a:lnTo>
                      <a:pt x="10" y="348"/>
                    </a:lnTo>
                    <a:lnTo>
                      <a:pt x="0" y="169"/>
                    </a:lnTo>
                    <a:lnTo>
                      <a:pt x="0" y="122"/>
                    </a:lnTo>
                    <a:lnTo>
                      <a:pt x="10" y="65"/>
                    </a:lnTo>
                    <a:lnTo>
                      <a:pt x="19" y="47"/>
                    </a:lnTo>
                    <a:lnTo>
                      <a:pt x="37" y="28"/>
                    </a:lnTo>
                    <a:lnTo>
                      <a:pt x="57" y="18"/>
                    </a:lnTo>
                    <a:lnTo>
                      <a:pt x="84" y="18"/>
                    </a:lnTo>
                    <a:close/>
                  </a:path>
                </a:pathLst>
              </a:custGeom>
              <a:solidFill>
                <a:srgbClr val="C56E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Freeform 68">
                <a:extLst>
                  <a:ext uri="{FF2B5EF4-FFF2-40B4-BE49-F238E27FC236}">
                    <a16:creationId xmlns:a16="http://schemas.microsoft.com/office/drawing/2014/main" id="{DC1700E6-9CE0-4D5B-85B2-A0155D1065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6" y="573"/>
                <a:ext cx="120" cy="257"/>
              </a:xfrm>
              <a:custGeom>
                <a:avLst/>
                <a:gdLst>
                  <a:gd name="T0" fmla="*/ 2 w 481"/>
                  <a:gd name="T1" fmla="*/ 7 h 1028"/>
                  <a:gd name="T2" fmla="*/ 24 w 481"/>
                  <a:gd name="T3" fmla="*/ 3 h 1028"/>
                  <a:gd name="T4" fmla="*/ 47 w 481"/>
                  <a:gd name="T5" fmla="*/ 0 h 1028"/>
                  <a:gd name="T6" fmla="*/ 82 w 481"/>
                  <a:gd name="T7" fmla="*/ 0 h 1028"/>
                  <a:gd name="T8" fmla="*/ 120 w 481"/>
                  <a:gd name="T9" fmla="*/ 0 h 1028"/>
                  <a:gd name="T10" fmla="*/ 92 w 481"/>
                  <a:gd name="T11" fmla="*/ 36 h 1028"/>
                  <a:gd name="T12" fmla="*/ 66 w 481"/>
                  <a:gd name="T13" fmla="*/ 73 h 1028"/>
                  <a:gd name="T14" fmla="*/ 45 w 481"/>
                  <a:gd name="T15" fmla="*/ 113 h 1028"/>
                  <a:gd name="T16" fmla="*/ 26 w 481"/>
                  <a:gd name="T17" fmla="*/ 153 h 1028"/>
                  <a:gd name="T18" fmla="*/ 24 w 481"/>
                  <a:gd name="T19" fmla="*/ 156 h 1028"/>
                  <a:gd name="T20" fmla="*/ 12 w 481"/>
                  <a:gd name="T21" fmla="*/ 205 h 1028"/>
                  <a:gd name="T22" fmla="*/ 7 w 481"/>
                  <a:gd name="T23" fmla="*/ 231 h 1028"/>
                  <a:gd name="T24" fmla="*/ 7 w 481"/>
                  <a:gd name="T25" fmla="*/ 257 h 1028"/>
                  <a:gd name="T26" fmla="*/ 5 w 481"/>
                  <a:gd name="T27" fmla="*/ 257 h 1028"/>
                  <a:gd name="T28" fmla="*/ 2 w 481"/>
                  <a:gd name="T29" fmla="*/ 248 h 1028"/>
                  <a:gd name="T30" fmla="*/ 0 w 481"/>
                  <a:gd name="T31" fmla="*/ 208 h 1028"/>
                  <a:gd name="T32" fmla="*/ 0 w 481"/>
                  <a:gd name="T33" fmla="*/ 109 h 1028"/>
                  <a:gd name="T34" fmla="*/ 0 w 481"/>
                  <a:gd name="T35" fmla="*/ 33 h 1028"/>
                  <a:gd name="T36" fmla="*/ 2 w 481"/>
                  <a:gd name="T37" fmla="*/ 7 h 102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81" h="1028">
                    <a:moveTo>
                      <a:pt x="10" y="28"/>
                    </a:moveTo>
                    <a:lnTo>
                      <a:pt x="95" y="10"/>
                    </a:lnTo>
                    <a:lnTo>
                      <a:pt x="189" y="0"/>
                    </a:lnTo>
                    <a:lnTo>
                      <a:pt x="330" y="0"/>
                    </a:lnTo>
                    <a:lnTo>
                      <a:pt x="481" y="0"/>
                    </a:lnTo>
                    <a:lnTo>
                      <a:pt x="368" y="142"/>
                    </a:lnTo>
                    <a:lnTo>
                      <a:pt x="265" y="292"/>
                    </a:lnTo>
                    <a:lnTo>
                      <a:pt x="179" y="453"/>
                    </a:lnTo>
                    <a:lnTo>
                      <a:pt x="104" y="613"/>
                    </a:lnTo>
                    <a:lnTo>
                      <a:pt x="95" y="623"/>
                    </a:lnTo>
                    <a:lnTo>
                      <a:pt x="47" y="821"/>
                    </a:lnTo>
                    <a:lnTo>
                      <a:pt x="28" y="924"/>
                    </a:lnTo>
                    <a:lnTo>
                      <a:pt x="28" y="1028"/>
                    </a:lnTo>
                    <a:lnTo>
                      <a:pt x="19" y="1028"/>
                    </a:lnTo>
                    <a:lnTo>
                      <a:pt x="10" y="991"/>
                    </a:lnTo>
                    <a:lnTo>
                      <a:pt x="0" y="830"/>
                    </a:lnTo>
                    <a:lnTo>
                      <a:pt x="0" y="435"/>
                    </a:lnTo>
                    <a:lnTo>
                      <a:pt x="0" y="132"/>
                    </a:lnTo>
                    <a:lnTo>
                      <a:pt x="10" y="28"/>
                    </a:lnTo>
                    <a:close/>
                  </a:path>
                </a:pathLst>
              </a:custGeom>
              <a:solidFill>
                <a:srgbClr val="7C4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Freeform 69">
                <a:extLst>
                  <a:ext uri="{FF2B5EF4-FFF2-40B4-BE49-F238E27FC236}">
                    <a16:creationId xmlns:a16="http://schemas.microsoft.com/office/drawing/2014/main" id="{C9695CF5-C151-4BE0-AF91-643C6BEFE3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1" y="549"/>
                <a:ext cx="353" cy="300"/>
              </a:xfrm>
              <a:custGeom>
                <a:avLst/>
                <a:gdLst>
                  <a:gd name="T0" fmla="*/ 33 w 1414"/>
                  <a:gd name="T1" fmla="*/ 146 h 1198"/>
                  <a:gd name="T2" fmla="*/ 59 w 1414"/>
                  <a:gd name="T3" fmla="*/ 97 h 1198"/>
                  <a:gd name="T4" fmla="*/ 89 w 1414"/>
                  <a:gd name="T5" fmla="*/ 52 h 1198"/>
                  <a:gd name="T6" fmla="*/ 130 w 1414"/>
                  <a:gd name="T7" fmla="*/ 14 h 1198"/>
                  <a:gd name="T8" fmla="*/ 153 w 1414"/>
                  <a:gd name="T9" fmla="*/ 0 h 1198"/>
                  <a:gd name="T10" fmla="*/ 160 w 1414"/>
                  <a:gd name="T11" fmla="*/ 7 h 1198"/>
                  <a:gd name="T12" fmla="*/ 146 w 1414"/>
                  <a:gd name="T13" fmla="*/ 26 h 1198"/>
                  <a:gd name="T14" fmla="*/ 156 w 1414"/>
                  <a:gd name="T15" fmla="*/ 38 h 1198"/>
                  <a:gd name="T16" fmla="*/ 170 w 1414"/>
                  <a:gd name="T17" fmla="*/ 42 h 1198"/>
                  <a:gd name="T18" fmla="*/ 179 w 1414"/>
                  <a:gd name="T19" fmla="*/ 50 h 1198"/>
                  <a:gd name="T20" fmla="*/ 179 w 1414"/>
                  <a:gd name="T21" fmla="*/ 57 h 1198"/>
                  <a:gd name="T22" fmla="*/ 172 w 1414"/>
                  <a:gd name="T23" fmla="*/ 68 h 1198"/>
                  <a:gd name="T24" fmla="*/ 177 w 1414"/>
                  <a:gd name="T25" fmla="*/ 78 h 1198"/>
                  <a:gd name="T26" fmla="*/ 191 w 1414"/>
                  <a:gd name="T27" fmla="*/ 90 h 1198"/>
                  <a:gd name="T28" fmla="*/ 198 w 1414"/>
                  <a:gd name="T29" fmla="*/ 90 h 1198"/>
                  <a:gd name="T30" fmla="*/ 200 w 1414"/>
                  <a:gd name="T31" fmla="*/ 85 h 1198"/>
                  <a:gd name="T32" fmla="*/ 214 w 1414"/>
                  <a:gd name="T33" fmla="*/ 78 h 1198"/>
                  <a:gd name="T34" fmla="*/ 233 w 1414"/>
                  <a:gd name="T35" fmla="*/ 78 h 1198"/>
                  <a:gd name="T36" fmla="*/ 242 w 1414"/>
                  <a:gd name="T37" fmla="*/ 94 h 1198"/>
                  <a:gd name="T38" fmla="*/ 233 w 1414"/>
                  <a:gd name="T39" fmla="*/ 104 h 1198"/>
                  <a:gd name="T40" fmla="*/ 233 w 1414"/>
                  <a:gd name="T41" fmla="*/ 116 h 1198"/>
                  <a:gd name="T42" fmla="*/ 235 w 1414"/>
                  <a:gd name="T43" fmla="*/ 132 h 1198"/>
                  <a:gd name="T44" fmla="*/ 238 w 1414"/>
                  <a:gd name="T45" fmla="*/ 144 h 1198"/>
                  <a:gd name="T46" fmla="*/ 238 w 1414"/>
                  <a:gd name="T47" fmla="*/ 154 h 1198"/>
                  <a:gd name="T48" fmla="*/ 228 w 1414"/>
                  <a:gd name="T49" fmla="*/ 165 h 1198"/>
                  <a:gd name="T50" fmla="*/ 228 w 1414"/>
                  <a:gd name="T51" fmla="*/ 173 h 1198"/>
                  <a:gd name="T52" fmla="*/ 235 w 1414"/>
                  <a:gd name="T53" fmla="*/ 168 h 1198"/>
                  <a:gd name="T54" fmla="*/ 240 w 1414"/>
                  <a:gd name="T55" fmla="*/ 173 h 1198"/>
                  <a:gd name="T56" fmla="*/ 249 w 1414"/>
                  <a:gd name="T57" fmla="*/ 182 h 1198"/>
                  <a:gd name="T58" fmla="*/ 266 w 1414"/>
                  <a:gd name="T59" fmla="*/ 175 h 1198"/>
                  <a:gd name="T60" fmla="*/ 266 w 1414"/>
                  <a:gd name="T61" fmla="*/ 165 h 1198"/>
                  <a:gd name="T62" fmla="*/ 254 w 1414"/>
                  <a:gd name="T63" fmla="*/ 156 h 1198"/>
                  <a:gd name="T64" fmla="*/ 247 w 1414"/>
                  <a:gd name="T65" fmla="*/ 156 h 1198"/>
                  <a:gd name="T66" fmla="*/ 254 w 1414"/>
                  <a:gd name="T67" fmla="*/ 154 h 1198"/>
                  <a:gd name="T68" fmla="*/ 271 w 1414"/>
                  <a:gd name="T69" fmla="*/ 146 h 1198"/>
                  <a:gd name="T70" fmla="*/ 278 w 1414"/>
                  <a:gd name="T71" fmla="*/ 132 h 1198"/>
                  <a:gd name="T72" fmla="*/ 273 w 1414"/>
                  <a:gd name="T73" fmla="*/ 121 h 1198"/>
                  <a:gd name="T74" fmla="*/ 261 w 1414"/>
                  <a:gd name="T75" fmla="*/ 116 h 1198"/>
                  <a:gd name="T76" fmla="*/ 242 w 1414"/>
                  <a:gd name="T77" fmla="*/ 125 h 1198"/>
                  <a:gd name="T78" fmla="*/ 240 w 1414"/>
                  <a:gd name="T79" fmla="*/ 113 h 1198"/>
                  <a:gd name="T80" fmla="*/ 273 w 1414"/>
                  <a:gd name="T81" fmla="*/ 104 h 1198"/>
                  <a:gd name="T82" fmla="*/ 304 w 1414"/>
                  <a:gd name="T83" fmla="*/ 99 h 1198"/>
                  <a:gd name="T84" fmla="*/ 325 w 1414"/>
                  <a:gd name="T85" fmla="*/ 94 h 1198"/>
                  <a:gd name="T86" fmla="*/ 353 w 1414"/>
                  <a:gd name="T87" fmla="*/ 87 h 1198"/>
                  <a:gd name="T88" fmla="*/ 351 w 1414"/>
                  <a:gd name="T89" fmla="*/ 146 h 1198"/>
                  <a:gd name="T90" fmla="*/ 341 w 1414"/>
                  <a:gd name="T91" fmla="*/ 182 h 1198"/>
                  <a:gd name="T92" fmla="*/ 325 w 1414"/>
                  <a:gd name="T93" fmla="*/ 215 h 1198"/>
                  <a:gd name="T94" fmla="*/ 292 w 1414"/>
                  <a:gd name="T95" fmla="*/ 238 h 1198"/>
                  <a:gd name="T96" fmla="*/ 259 w 1414"/>
                  <a:gd name="T97" fmla="*/ 243 h 1198"/>
                  <a:gd name="T98" fmla="*/ 238 w 1414"/>
                  <a:gd name="T99" fmla="*/ 236 h 1198"/>
                  <a:gd name="T100" fmla="*/ 188 w 1414"/>
                  <a:gd name="T101" fmla="*/ 199 h 1198"/>
                  <a:gd name="T102" fmla="*/ 153 w 1414"/>
                  <a:gd name="T103" fmla="*/ 161 h 1198"/>
                  <a:gd name="T104" fmla="*/ 146 w 1414"/>
                  <a:gd name="T105" fmla="*/ 161 h 1198"/>
                  <a:gd name="T106" fmla="*/ 167 w 1414"/>
                  <a:gd name="T107" fmla="*/ 189 h 1198"/>
                  <a:gd name="T108" fmla="*/ 125 w 1414"/>
                  <a:gd name="T109" fmla="*/ 191 h 1198"/>
                  <a:gd name="T110" fmla="*/ 151 w 1414"/>
                  <a:gd name="T111" fmla="*/ 196 h 1198"/>
                  <a:gd name="T112" fmla="*/ 186 w 1414"/>
                  <a:gd name="T113" fmla="*/ 203 h 1198"/>
                  <a:gd name="T114" fmla="*/ 99 w 1414"/>
                  <a:gd name="T115" fmla="*/ 250 h 1198"/>
                  <a:gd name="T116" fmla="*/ 12 w 1414"/>
                  <a:gd name="T117" fmla="*/ 297 h 1198"/>
                  <a:gd name="T118" fmla="*/ 0 w 1414"/>
                  <a:gd name="T119" fmla="*/ 283 h 1198"/>
                  <a:gd name="T120" fmla="*/ 4 w 1414"/>
                  <a:gd name="T121" fmla="*/ 236 h 1198"/>
                  <a:gd name="T122" fmla="*/ 21 w 1414"/>
                  <a:gd name="T123" fmla="*/ 175 h 119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414" h="1198">
                    <a:moveTo>
                      <a:pt x="94" y="689"/>
                    </a:moveTo>
                    <a:lnTo>
                      <a:pt x="132" y="585"/>
                    </a:lnTo>
                    <a:lnTo>
                      <a:pt x="179" y="490"/>
                    </a:lnTo>
                    <a:lnTo>
                      <a:pt x="235" y="386"/>
                    </a:lnTo>
                    <a:lnTo>
                      <a:pt x="292" y="302"/>
                    </a:lnTo>
                    <a:lnTo>
                      <a:pt x="358" y="208"/>
                    </a:lnTo>
                    <a:lnTo>
                      <a:pt x="433" y="132"/>
                    </a:lnTo>
                    <a:lnTo>
                      <a:pt x="519" y="57"/>
                    </a:lnTo>
                    <a:lnTo>
                      <a:pt x="603" y="0"/>
                    </a:lnTo>
                    <a:lnTo>
                      <a:pt x="613" y="0"/>
                    </a:lnTo>
                    <a:lnTo>
                      <a:pt x="623" y="0"/>
                    </a:lnTo>
                    <a:lnTo>
                      <a:pt x="641" y="28"/>
                    </a:lnTo>
                    <a:lnTo>
                      <a:pt x="594" y="75"/>
                    </a:lnTo>
                    <a:lnTo>
                      <a:pt x="584" y="104"/>
                    </a:lnTo>
                    <a:lnTo>
                      <a:pt x="584" y="142"/>
                    </a:lnTo>
                    <a:lnTo>
                      <a:pt x="623" y="151"/>
                    </a:lnTo>
                    <a:lnTo>
                      <a:pt x="660" y="169"/>
                    </a:lnTo>
                    <a:lnTo>
                      <a:pt x="679" y="169"/>
                    </a:lnTo>
                    <a:lnTo>
                      <a:pt x="697" y="179"/>
                    </a:lnTo>
                    <a:lnTo>
                      <a:pt x="717" y="198"/>
                    </a:lnTo>
                    <a:lnTo>
                      <a:pt x="744" y="198"/>
                    </a:lnTo>
                    <a:lnTo>
                      <a:pt x="717" y="226"/>
                    </a:lnTo>
                    <a:lnTo>
                      <a:pt x="697" y="245"/>
                    </a:lnTo>
                    <a:lnTo>
                      <a:pt x="688" y="273"/>
                    </a:lnTo>
                    <a:lnTo>
                      <a:pt x="697" y="292"/>
                    </a:lnTo>
                    <a:lnTo>
                      <a:pt x="707" y="312"/>
                    </a:lnTo>
                    <a:lnTo>
                      <a:pt x="744" y="349"/>
                    </a:lnTo>
                    <a:lnTo>
                      <a:pt x="764" y="359"/>
                    </a:lnTo>
                    <a:lnTo>
                      <a:pt x="773" y="368"/>
                    </a:lnTo>
                    <a:lnTo>
                      <a:pt x="792" y="359"/>
                    </a:lnTo>
                    <a:lnTo>
                      <a:pt x="801" y="349"/>
                    </a:lnTo>
                    <a:lnTo>
                      <a:pt x="801" y="339"/>
                    </a:lnTo>
                    <a:lnTo>
                      <a:pt x="830" y="321"/>
                    </a:lnTo>
                    <a:lnTo>
                      <a:pt x="858" y="312"/>
                    </a:lnTo>
                    <a:lnTo>
                      <a:pt x="895" y="302"/>
                    </a:lnTo>
                    <a:lnTo>
                      <a:pt x="934" y="312"/>
                    </a:lnTo>
                    <a:lnTo>
                      <a:pt x="952" y="339"/>
                    </a:lnTo>
                    <a:lnTo>
                      <a:pt x="971" y="377"/>
                    </a:lnTo>
                    <a:lnTo>
                      <a:pt x="943" y="396"/>
                    </a:lnTo>
                    <a:lnTo>
                      <a:pt x="934" y="415"/>
                    </a:lnTo>
                    <a:lnTo>
                      <a:pt x="934" y="425"/>
                    </a:lnTo>
                    <a:lnTo>
                      <a:pt x="934" y="462"/>
                    </a:lnTo>
                    <a:lnTo>
                      <a:pt x="934" y="490"/>
                    </a:lnTo>
                    <a:lnTo>
                      <a:pt x="943" y="529"/>
                    </a:lnTo>
                    <a:lnTo>
                      <a:pt x="934" y="566"/>
                    </a:lnTo>
                    <a:lnTo>
                      <a:pt x="952" y="576"/>
                    </a:lnTo>
                    <a:lnTo>
                      <a:pt x="952" y="594"/>
                    </a:lnTo>
                    <a:lnTo>
                      <a:pt x="952" y="613"/>
                    </a:lnTo>
                    <a:lnTo>
                      <a:pt x="943" y="623"/>
                    </a:lnTo>
                    <a:lnTo>
                      <a:pt x="914" y="660"/>
                    </a:lnTo>
                    <a:lnTo>
                      <a:pt x="914" y="670"/>
                    </a:lnTo>
                    <a:lnTo>
                      <a:pt x="914" y="689"/>
                    </a:lnTo>
                    <a:lnTo>
                      <a:pt x="934" y="679"/>
                    </a:lnTo>
                    <a:lnTo>
                      <a:pt x="943" y="670"/>
                    </a:lnTo>
                    <a:lnTo>
                      <a:pt x="962" y="641"/>
                    </a:lnTo>
                    <a:lnTo>
                      <a:pt x="962" y="689"/>
                    </a:lnTo>
                    <a:lnTo>
                      <a:pt x="981" y="707"/>
                    </a:lnTo>
                    <a:lnTo>
                      <a:pt x="999" y="726"/>
                    </a:lnTo>
                    <a:lnTo>
                      <a:pt x="1037" y="726"/>
                    </a:lnTo>
                    <a:lnTo>
                      <a:pt x="1065" y="698"/>
                    </a:lnTo>
                    <a:lnTo>
                      <a:pt x="1065" y="679"/>
                    </a:lnTo>
                    <a:lnTo>
                      <a:pt x="1065" y="660"/>
                    </a:lnTo>
                    <a:lnTo>
                      <a:pt x="1047" y="623"/>
                    </a:lnTo>
                    <a:lnTo>
                      <a:pt x="1018" y="623"/>
                    </a:lnTo>
                    <a:lnTo>
                      <a:pt x="990" y="641"/>
                    </a:lnTo>
                    <a:lnTo>
                      <a:pt x="990" y="623"/>
                    </a:lnTo>
                    <a:lnTo>
                      <a:pt x="981" y="603"/>
                    </a:lnTo>
                    <a:lnTo>
                      <a:pt x="1018" y="613"/>
                    </a:lnTo>
                    <a:lnTo>
                      <a:pt x="1056" y="603"/>
                    </a:lnTo>
                    <a:lnTo>
                      <a:pt x="1085" y="585"/>
                    </a:lnTo>
                    <a:lnTo>
                      <a:pt x="1112" y="566"/>
                    </a:lnTo>
                    <a:lnTo>
                      <a:pt x="1112" y="529"/>
                    </a:lnTo>
                    <a:lnTo>
                      <a:pt x="1112" y="509"/>
                    </a:lnTo>
                    <a:lnTo>
                      <a:pt x="1094" y="482"/>
                    </a:lnTo>
                    <a:lnTo>
                      <a:pt x="1075" y="462"/>
                    </a:lnTo>
                    <a:lnTo>
                      <a:pt x="1047" y="462"/>
                    </a:lnTo>
                    <a:lnTo>
                      <a:pt x="1018" y="472"/>
                    </a:lnTo>
                    <a:lnTo>
                      <a:pt x="971" y="500"/>
                    </a:lnTo>
                    <a:lnTo>
                      <a:pt x="962" y="472"/>
                    </a:lnTo>
                    <a:lnTo>
                      <a:pt x="962" y="453"/>
                    </a:lnTo>
                    <a:lnTo>
                      <a:pt x="1028" y="433"/>
                    </a:lnTo>
                    <a:lnTo>
                      <a:pt x="1094" y="415"/>
                    </a:lnTo>
                    <a:lnTo>
                      <a:pt x="1179" y="406"/>
                    </a:lnTo>
                    <a:lnTo>
                      <a:pt x="1216" y="396"/>
                    </a:lnTo>
                    <a:lnTo>
                      <a:pt x="1263" y="386"/>
                    </a:lnTo>
                    <a:lnTo>
                      <a:pt x="1302" y="377"/>
                    </a:lnTo>
                    <a:lnTo>
                      <a:pt x="1339" y="377"/>
                    </a:lnTo>
                    <a:lnTo>
                      <a:pt x="1414" y="349"/>
                    </a:lnTo>
                    <a:lnTo>
                      <a:pt x="1414" y="509"/>
                    </a:lnTo>
                    <a:lnTo>
                      <a:pt x="1405" y="585"/>
                    </a:lnTo>
                    <a:lnTo>
                      <a:pt x="1386" y="660"/>
                    </a:lnTo>
                    <a:lnTo>
                      <a:pt x="1367" y="726"/>
                    </a:lnTo>
                    <a:lnTo>
                      <a:pt x="1339" y="793"/>
                    </a:lnTo>
                    <a:lnTo>
                      <a:pt x="1302" y="858"/>
                    </a:lnTo>
                    <a:lnTo>
                      <a:pt x="1255" y="924"/>
                    </a:lnTo>
                    <a:lnTo>
                      <a:pt x="1169" y="952"/>
                    </a:lnTo>
                    <a:lnTo>
                      <a:pt x="1085" y="971"/>
                    </a:lnTo>
                    <a:lnTo>
                      <a:pt x="1037" y="971"/>
                    </a:lnTo>
                    <a:lnTo>
                      <a:pt x="999" y="962"/>
                    </a:lnTo>
                    <a:lnTo>
                      <a:pt x="952" y="943"/>
                    </a:lnTo>
                    <a:lnTo>
                      <a:pt x="924" y="915"/>
                    </a:lnTo>
                    <a:lnTo>
                      <a:pt x="754" y="793"/>
                    </a:lnTo>
                    <a:lnTo>
                      <a:pt x="679" y="717"/>
                    </a:lnTo>
                    <a:lnTo>
                      <a:pt x="613" y="641"/>
                    </a:lnTo>
                    <a:lnTo>
                      <a:pt x="603" y="641"/>
                    </a:lnTo>
                    <a:lnTo>
                      <a:pt x="584" y="641"/>
                    </a:lnTo>
                    <a:lnTo>
                      <a:pt x="584" y="660"/>
                    </a:lnTo>
                    <a:lnTo>
                      <a:pt x="670" y="754"/>
                    </a:lnTo>
                    <a:lnTo>
                      <a:pt x="584" y="754"/>
                    </a:lnTo>
                    <a:lnTo>
                      <a:pt x="500" y="764"/>
                    </a:lnTo>
                    <a:lnTo>
                      <a:pt x="500" y="773"/>
                    </a:lnTo>
                    <a:lnTo>
                      <a:pt x="603" y="783"/>
                    </a:lnTo>
                    <a:lnTo>
                      <a:pt x="707" y="783"/>
                    </a:lnTo>
                    <a:lnTo>
                      <a:pt x="744" y="811"/>
                    </a:lnTo>
                    <a:lnTo>
                      <a:pt x="566" y="915"/>
                    </a:lnTo>
                    <a:lnTo>
                      <a:pt x="396" y="1000"/>
                    </a:lnTo>
                    <a:lnTo>
                      <a:pt x="216" y="1094"/>
                    </a:lnTo>
                    <a:lnTo>
                      <a:pt x="47" y="1188"/>
                    </a:lnTo>
                    <a:lnTo>
                      <a:pt x="9" y="1198"/>
                    </a:lnTo>
                    <a:lnTo>
                      <a:pt x="0" y="1132"/>
                    </a:lnTo>
                    <a:lnTo>
                      <a:pt x="0" y="1075"/>
                    </a:lnTo>
                    <a:lnTo>
                      <a:pt x="18" y="943"/>
                    </a:lnTo>
                    <a:lnTo>
                      <a:pt x="47" y="820"/>
                    </a:lnTo>
                    <a:lnTo>
                      <a:pt x="85" y="698"/>
                    </a:lnTo>
                    <a:lnTo>
                      <a:pt x="94" y="689"/>
                    </a:lnTo>
                    <a:close/>
                  </a:path>
                </a:pathLst>
              </a:custGeom>
              <a:solidFill>
                <a:srgbClr val="075E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Freeform 70">
                <a:extLst>
                  <a:ext uri="{FF2B5EF4-FFF2-40B4-BE49-F238E27FC236}">
                    <a16:creationId xmlns:a16="http://schemas.microsoft.com/office/drawing/2014/main" id="{5AC3F7A8-8A61-412C-85B1-F36B991362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4" y="601"/>
                <a:ext cx="11" cy="14"/>
              </a:xfrm>
              <a:custGeom>
                <a:avLst/>
                <a:gdLst>
                  <a:gd name="T0" fmla="*/ 11 w 48"/>
                  <a:gd name="T1" fmla="*/ 0 h 56"/>
                  <a:gd name="T2" fmla="*/ 11 w 48"/>
                  <a:gd name="T3" fmla="*/ 2 h 56"/>
                  <a:gd name="T4" fmla="*/ 9 w 48"/>
                  <a:gd name="T5" fmla="*/ 7 h 56"/>
                  <a:gd name="T6" fmla="*/ 5 w 48"/>
                  <a:gd name="T7" fmla="*/ 14 h 56"/>
                  <a:gd name="T8" fmla="*/ 0 w 48"/>
                  <a:gd name="T9" fmla="*/ 14 h 56"/>
                  <a:gd name="T10" fmla="*/ 2 w 48"/>
                  <a:gd name="T11" fmla="*/ 9 h 56"/>
                  <a:gd name="T12" fmla="*/ 5 w 48"/>
                  <a:gd name="T13" fmla="*/ 5 h 56"/>
                  <a:gd name="T14" fmla="*/ 11 w 48"/>
                  <a:gd name="T15" fmla="*/ 0 h 5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8" h="56">
                    <a:moveTo>
                      <a:pt x="48" y="0"/>
                    </a:moveTo>
                    <a:lnTo>
                      <a:pt x="48" y="9"/>
                    </a:lnTo>
                    <a:lnTo>
                      <a:pt x="38" y="28"/>
                    </a:lnTo>
                    <a:lnTo>
                      <a:pt x="20" y="56"/>
                    </a:lnTo>
                    <a:lnTo>
                      <a:pt x="0" y="56"/>
                    </a:lnTo>
                    <a:lnTo>
                      <a:pt x="10" y="37"/>
                    </a:lnTo>
                    <a:lnTo>
                      <a:pt x="20" y="1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Freeform 71">
                <a:extLst>
                  <a:ext uri="{FF2B5EF4-FFF2-40B4-BE49-F238E27FC236}">
                    <a16:creationId xmlns:a16="http://schemas.microsoft.com/office/drawing/2014/main" id="{9CB411FA-BA3F-4D5A-8D33-DA292D9ACD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1" y="608"/>
                <a:ext cx="9" cy="14"/>
              </a:xfrm>
              <a:custGeom>
                <a:avLst/>
                <a:gdLst>
                  <a:gd name="T0" fmla="*/ 5 w 39"/>
                  <a:gd name="T1" fmla="*/ 7 h 56"/>
                  <a:gd name="T2" fmla="*/ 5 w 39"/>
                  <a:gd name="T3" fmla="*/ 2 h 56"/>
                  <a:gd name="T4" fmla="*/ 9 w 39"/>
                  <a:gd name="T5" fmla="*/ 0 h 56"/>
                  <a:gd name="T6" fmla="*/ 9 w 39"/>
                  <a:gd name="T7" fmla="*/ 5 h 56"/>
                  <a:gd name="T8" fmla="*/ 9 w 39"/>
                  <a:gd name="T9" fmla="*/ 7 h 56"/>
                  <a:gd name="T10" fmla="*/ 7 w 39"/>
                  <a:gd name="T11" fmla="*/ 12 h 56"/>
                  <a:gd name="T12" fmla="*/ 5 w 39"/>
                  <a:gd name="T13" fmla="*/ 14 h 56"/>
                  <a:gd name="T14" fmla="*/ 0 w 39"/>
                  <a:gd name="T15" fmla="*/ 9 h 56"/>
                  <a:gd name="T16" fmla="*/ 2 w 39"/>
                  <a:gd name="T17" fmla="*/ 9 h 56"/>
                  <a:gd name="T18" fmla="*/ 5 w 39"/>
                  <a:gd name="T19" fmla="*/ 7 h 5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9" h="56">
                    <a:moveTo>
                      <a:pt x="20" y="28"/>
                    </a:moveTo>
                    <a:lnTo>
                      <a:pt x="20" y="9"/>
                    </a:lnTo>
                    <a:lnTo>
                      <a:pt x="39" y="0"/>
                    </a:lnTo>
                    <a:lnTo>
                      <a:pt x="39" y="19"/>
                    </a:lnTo>
                    <a:lnTo>
                      <a:pt x="39" y="28"/>
                    </a:lnTo>
                    <a:lnTo>
                      <a:pt x="29" y="47"/>
                    </a:lnTo>
                    <a:lnTo>
                      <a:pt x="20" y="56"/>
                    </a:lnTo>
                    <a:lnTo>
                      <a:pt x="0" y="37"/>
                    </a:lnTo>
                    <a:lnTo>
                      <a:pt x="10" y="37"/>
                    </a:lnTo>
                    <a:lnTo>
                      <a:pt x="20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Freeform 72">
                <a:extLst>
                  <a:ext uri="{FF2B5EF4-FFF2-40B4-BE49-F238E27FC236}">
                    <a16:creationId xmlns:a16="http://schemas.microsoft.com/office/drawing/2014/main" id="{8235E965-122D-454E-86E5-BB860C6EBD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7" y="332"/>
                <a:ext cx="337" cy="248"/>
              </a:xfrm>
              <a:custGeom>
                <a:avLst/>
                <a:gdLst>
                  <a:gd name="T0" fmla="*/ 12 w 1348"/>
                  <a:gd name="T1" fmla="*/ 154 h 990"/>
                  <a:gd name="T2" fmla="*/ 26 w 1348"/>
                  <a:gd name="T3" fmla="*/ 156 h 990"/>
                  <a:gd name="T4" fmla="*/ 45 w 1348"/>
                  <a:gd name="T5" fmla="*/ 175 h 990"/>
                  <a:gd name="T6" fmla="*/ 61 w 1348"/>
                  <a:gd name="T7" fmla="*/ 166 h 990"/>
                  <a:gd name="T8" fmla="*/ 68 w 1348"/>
                  <a:gd name="T9" fmla="*/ 130 h 990"/>
                  <a:gd name="T10" fmla="*/ 57 w 1348"/>
                  <a:gd name="T11" fmla="*/ 118 h 990"/>
                  <a:gd name="T12" fmla="*/ 45 w 1348"/>
                  <a:gd name="T13" fmla="*/ 128 h 990"/>
                  <a:gd name="T14" fmla="*/ 40 w 1348"/>
                  <a:gd name="T15" fmla="*/ 90 h 990"/>
                  <a:gd name="T16" fmla="*/ 71 w 1348"/>
                  <a:gd name="T17" fmla="*/ 40 h 990"/>
                  <a:gd name="T18" fmla="*/ 111 w 1348"/>
                  <a:gd name="T19" fmla="*/ 26 h 990"/>
                  <a:gd name="T20" fmla="*/ 116 w 1348"/>
                  <a:gd name="T21" fmla="*/ 57 h 990"/>
                  <a:gd name="T22" fmla="*/ 116 w 1348"/>
                  <a:gd name="T23" fmla="*/ 38 h 990"/>
                  <a:gd name="T24" fmla="*/ 146 w 1348"/>
                  <a:gd name="T25" fmla="*/ 7 h 990"/>
                  <a:gd name="T26" fmla="*/ 224 w 1348"/>
                  <a:gd name="T27" fmla="*/ 0 h 990"/>
                  <a:gd name="T28" fmla="*/ 238 w 1348"/>
                  <a:gd name="T29" fmla="*/ 36 h 990"/>
                  <a:gd name="T30" fmla="*/ 238 w 1348"/>
                  <a:gd name="T31" fmla="*/ 54 h 990"/>
                  <a:gd name="T32" fmla="*/ 259 w 1348"/>
                  <a:gd name="T33" fmla="*/ 78 h 990"/>
                  <a:gd name="T34" fmla="*/ 283 w 1348"/>
                  <a:gd name="T35" fmla="*/ 90 h 990"/>
                  <a:gd name="T36" fmla="*/ 269 w 1348"/>
                  <a:gd name="T37" fmla="*/ 120 h 990"/>
                  <a:gd name="T38" fmla="*/ 236 w 1348"/>
                  <a:gd name="T39" fmla="*/ 140 h 990"/>
                  <a:gd name="T40" fmla="*/ 219 w 1348"/>
                  <a:gd name="T41" fmla="*/ 132 h 990"/>
                  <a:gd name="T42" fmla="*/ 226 w 1348"/>
                  <a:gd name="T43" fmla="*/ 142 h 990"/>
                  <a:gd name="T44" fmla="*/ 245 w 1348"/>
                  <a:gd name="T45" fmla="*/ 147 h 990"/>
                  <a:gd name="T46" fmla="*/ 267 w 1348"/>
                  <a:gd name="T47" fmla="*/ 132 h 990"/>
                  <a:gd name="T48" fmla="*/ 290 w 1348"/>
                  <a:gd name="T49" fmla="*/ 95 h 990"/>
                  <a:gd name="T50" fmla="*/ 274 w 1348"/>
                  <a:gd name="T51" fmla="*/ 80 h 990"/>
                  <a:gd name="T52" fmla="*/ 248 w 1348"/>
                  <a:gd name="T53" fmla="*/ 54 h 990"/>
                  <a:gd name="T54" fmla="*/ 250 w 1348"/>
                  <a:gd name="T55" fmla="*/ 28 h 990"/>
                  <a:gd name="T56" fmla="*/ 271 w 1348"/>
                  <a:gd name="T57" fmla="*/ 7 h 990"/>
                  <a:gd name="T58" fmla="*/ 297 w 1348"/>
                  <a:gd name="T59" fmla="*/ 19 h 990"/>
                  <a:gd name="T60" fmla="*/ 323 w 1348"/>
                  <a:gd name="T61" fmla="*/ 43 h 990"/>
                  <a:gd name="T62" fmla="*/ 337 w 1348"/>
                  <a:gd name="T63" fmla="*/ 76 h 990"/>
                  <a:gd name="T64" fmla="*/ 328 w 1348"/>
                  <a:gd name="T65" fmla="*/ 140 h 990"/>
                  <a:gd name="T66" fmla="*/ 304 w 1348"/>
                  <a:gd name="T67" fmla="*/ 173 h 990"/>
                  <a:gd name="T68" fmla="*/ 255 w 1348"/>
                  <a:gd name="T69" fmla="*/ 213 h 990"/>
                  <a:gd name="T70" fmla="*/ 179 w 1348"/>
                  <a:gd name="T71" fmla="*/ 246 h 990"/>
                  <a:gd name="T72" fmla="*/ 151 w 1348"/>
                  <a:gd name="T73" fmla="*/ 248 h 990"/>
                  <a:gd name="T74" fmla="*/ 132 w 1348"/>
                  <a:gd name="T75" fmla="*/ 222 h 990"/>
                  <a:gd name="T76" fmla="*/ 111 w 1348"/>
                  <a:gd name="T77" fmla="*/ 215 h 990"/>
                  <a:gd name="T78" fmla="*/ 97 w 1348"/>
                  <a:gd name="T79" fmla="*/ 229 h 990"/>
                  <a:gd name="T80" fmla="*/ 73 w 1348"/>
                  <a:gd name="T81" fmla="*/ 208 h 990"/>
                  <a:gd name="T82" fmla="*/ 59 w 1348"/>
                  <a:gd name="T83" fmla="*/ 232 h 990"/>
                  <a:gd name="T84" fmla="*/ 35 w 1348"/>
                  <a:gd name="T85" fmla="*/ 215 h 990"/>
                  <a:gd name="T86" fmla="*/ 21 w 1348"/>
                  <a:gd name="T87" fmla="*/ 208 h 990"/>
                  <a:gd name="T88" fmla="*/ 31 w 1348"/>
                  <a:gd name="T89" fmla="*/ 201 h 990"/>
                  <a:gd name="T90" fmla="*/ 14 w 1348"/>
                  <a:gd name="T91" fmla="*/ 203 h 990"/>
                  <a:gd name="T92" fmla="*/ 0 w 1348"/>
                  <a:gd name="T93" fmla="*/ 180 h 99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348" h="990">
                    <a:moveTo>
                      <a:pt x="19" y="632"/>
                    </a:moveTo>
                    <a:lnTo>
                      <a:pt x="37" y="614"/>
                    </a:lnTo>
                    <a:lnTo>
                      <a:pt x="47" y="614"/>
                    </a:lnTo>
                    <a:lnTo>
                      <a:pt x="76" y="614"/>
                    </a:lnTo>
                    <a:lnTo>
                      <a:pt x="94" y="622"/>
                    </a:lnTo>
                    <a:lnTo>
                      <a:pt x="103" y="622"/>
                    </a:lnTo>
                    <a:lnTo>
                      <a:pt x="123" y="642"/>
                    </a:lnTo>
                    <a:lnTo>
                      <a:pt x="150" y="671"/>
                    </a:lnTo>
                    <a:lnTo>
                      <a:pt x="179" y="698"/>
                    </a:lnTo>
                    <a:lnTo>
                      <a:pt x="188" y="698"/>
                    </a:lnTo>
                    <a:lnTo>
                      <a:pt x="217" y="698"/>
                    </a:lnTo>
                    <a:lnTo>
                      <a:pt x="245" y="661"/>
                    </a:lnTo>
                    <a:lnTo>
                      <a:pt x="264" y="622"/>
                    </a:lnTo>
                    <a:lnTo>
                      <a:pt x="273" y="575"/>
                    </a:lnTo>
                    <a:lnTo>
                      <a:pt x="273" y="519"/>
                    </a:lnTo>
                    <a:lnTo>
                      <a:pt x="264" y="501"/>
                    </a:lnTo>
                    <a:lnTo>
                      <a:pt x="245" y="481"/>
                    </a:lnTo>
                    <a:lnTo>
                      <a:pt x="226" y="472"/>
                    </a:lnTo>
                    <a:lnTo>
                      <a:pt x="217" y="481"/>
                    </a:lnTo>
                    <a:lnTo>
                      <a:pt x="188" y="491"/>
                    </a:lnTo>
                    <a:lnTo>
                      <a:pt x="179" y="510"/>
                    </a:lnTo>
                    <a:lnTo>
                      <a:pt x="160" y="519"/>
                    </a:lnTo>
                    <a:lnTo>
                      <a:pt x="170" y="415"/>
                    </a:lnTo>
                    <a:lnTo>
                      <a:pt x="160" y="359"/>
                    </a:lnTo>
                    <a:lnTo>
                      <a:pt x="150" y="311"/>
                    </a:lnTo>
                    <a:lnTo>
                      <a:pt x="207" y="236"/>
                    </a:lnTo>
                    <a:lnTo>
                      <a:pt x="283" y="161"/>
                    </a:lnTo>
                    <a:lnTo>
                      <a:pt x="358" y="113"/>
                    </a:lnTo>
                    <a:lnTo>
                      <a:pt x="452" y="66"/>
                    </a:lnTo>
                    <a:lnTo>
                      <a:pt x="443" y="104"/>
                    </a:lnTo>
                    <a:lnTo>
                      <a:pt x="434" y="152"/>
                    </a:lnTo>
                    <a:lnTo>
                      <a:pt x="443" y="189"/>
                    </a:lnTo>
                    <a:lnTo>
                      <a:pt x="462" y="227"/>
                    </a:lnTo>
                    <a:lnTo>
                      <a:pt x="471" y="208"/>
                    </a:lnTo>
                    <a:lnTo>
                      <a:pt x="471" y="189"/>
                    </a:lnTo>
                    <a:lnTo>
                      <a:pt x="462" y="152"/>
                    </a:lnTo>
                    <a:lnTo>
                      <a:pt x="471" y="104"/>
                    </a:lnTo>
                    <a:lnTo>
                      <a:pt x="490" y="57"/>
                    </a:lnTo>
                    <a:lnTo>
                      <a:pt x="585" y="29"/>
                    </a:lnTo>
                    <a:lnTo>
                      <a:pt x="688" y="10"/>
                    </a:lnTo>
                    <a:lnTo>
                      <a:pt x="792" y="0"/>
                    </a:lnTo>
                    <a:lnTo>
                      <a:pt x="896" y="0"/>
                    </a:lnTo>
                    <a:lnTo>
                      <a:pt x="1037" y="19"/>
                    </a:lnTo>
                    <a:lnTo>
                      <a:pt x="971" y="95"/>
                    </a:lnTo>
                    <a:lnTo>
                      <a:pt x="952" y="142"/>
                    </a:lnTo>
                    <a:lnTo>
                      <a:pt x="952" y="161"/>
                    </a:lnTo>
                    <a:lnTo>
                      <a:pt x="952" y="189"/>
                    </a:lnTo>
                    <a:lnTo>
                      <a:pt x="952" y="217"/>
                    </a:lnTo>
                    <a:lnTo>
                      <a:pt x="962" y="236"/>
                    </a:lnTo>
                    <a:lnTo>
                      <a:pt x="1000" y="283"/>
                    </a:lnTo>
                    <a:lnTo>
                      <a:pt x="1037" y="311"/>
                    </a:lnTo>
                    <a:lnTo>
                      <a:pt x="1084" y="350"/>
                    </a:lnTo>
                    <a:lnTo>
                      <a:pt x="1113" y="350"/>
                    </a:lnTo>
                    <a:lnTo>
                      <a:pt x="1131" y="359"/>
                    </a:lnTo>
                    <a:lnTo>
                      <a:pt x="1131" y="387"/>
                    </a:lnTo>
                    <a:lnTo>
                      <a:pt x="1123" y="406"/>
                    </a:lnTo>
                    <a:lnTo>
                      <a:pt x="1074" y="481"/>
                    </a:lnTo>
                    <a:lnTo>
                      <a:pt x="1019" y="548"/>
                    </a:lnTo>
                    <a:lnTo>
                      <a:pt x="980" y="557"/>
                    </a:lnTo>
                    <a:lnTo>
                      <a:pt x="943" y="557"/>
                    </a:lnTo>
                    <a:lnTo>
                      <a:pt x="915" y="538"/>
                    </a:lnTo>
                    <a:lnTo>
                      <a:pt x="896" y="528"/>
                    </a:lnTo>
                    <a:lnTo>
                      <a:pt x="877" y="528"/>
                    </a:lnTo>
                    <a:lnTo>
                      <a:pt x="886" y="548"/>
                    </a:lnTo>
                    <a:lnTo>
                      <a:pt x="896" y="557"/>
                    </a:lnTo>
                    <a:lnTo>
                      <a:pt x="905" y="567"/>
                    </a:lnTo>
                    <a:lnTo>
                      <a:pt x="915" y="575"/>
                    </a:lnTo>
                    <a:lnTo>
                      <a:pt x="952" y="585"/>
                    </a:lnTo>
                    <a:lnTo>
                      <a:pt x="980" y="585"/>
                    </a:lnTo>
                    <a:lnTo>
                      <a:pt x="1000" y="575"/>
                    </a:lnTo>
                    <a:lnTo>
                      <a:pt x="1027" y="567"/>
                    </a:lnTo>
                    <a:lnTo>
                      <a:pt x="1066" y="528"/>
                    </a:lnTo>
                    <a:lnTo>
                      <a:pt x="1103" y="481"/>
                    </a:lnTo>
                    <a:lnTo>
                      <a:pt x="1150" y="415"/>
                    </a:lnTo>
                    <a:lnTo>
                      <a:pt x="1160" y="378"/>
                    </a:lnTo>
                    <a:lnTo>
                      <a:pt x="1160" y="350"/>
                    </a:lnTo>
                    <a:lnTo>
                      <a:pt x="1150" y="331"/>
                    </a:lnTo>
                    <a:lnTo>
                      <a:pt x="1094" y="321"/>
                    </a:lnTo>
                    <a:lnTo>
                      <a:pt x="1047" y="293"/>
                    </a:lnTo>
                    <a:lnTo>
                      <a:pt x="1019" y="264"/>
                    </a:lnTo>
                    <a:lnTo>
                      <a:pt x="990" y="217"/>
                    </a:lnTo>
                    <a:lnTo>
                      <a:pt x="980" y="189"/>
                    </a:lnTo>
                    <a:lnTo>
                      <a:pt x="980" y="161"/>
                    </a:lnTo>
                    <a:lnTo>
                      <a:pt x="1000" y="113"/>
                    </a:lnTo>
                    <a:lnTo>
                      <a:pt x="1027" y="66"/>
                    </a:lnTo>
                    <a:lnTo>
                      <a:pt x="1066" y="29"/>
                    </a:lnTo>
                    <a:lnTo>
                      <a:pt x="1084" y="29"/>
                    </a:lnTo>
                    <a:lnTo>
                      <a:pt x="1094" y="39"/>
                    </a:lnTo>
                    <a:lnTo>
                      <a:pt x="1141" y="57"/>
                    </a:lnTo>
                    <a:lnTo>
                      <a:pt x="1188" y="76"/>
                    </a:lnTo>
                    <a:lnTo>
                      <a:pt x="1226" y="104"/>
                    </a:lnTo>
                    <a:lnTo>
                      <a:pt x="1264" y="133"/>
                    </a:lnTo>
                    <a:lnTo>
                      <a:pt x="1292" y="170"/>
                    </a:lnTo>
                    <a:lnTo>
                      <a:pt x="1320" y="208"/>
                    </a:lnTo>
                    <a:lnTo>
                      <a:pt x="1339" y="256"/>
                    </a:lnTo>
                    <a:lnTo>
                      <a:pt x="1348" y="303"/>
                    </a:lnTo>
                    <a:lnTo>
                      <a:pt x="1348" y="387"/>
                    </a:lnTo>
                    <a:lnTo>
                      <a:pt x="1330" y="472"/>
                    </a:lnTo>
                    <a:lnTo>
                      <a:pt x="1311" y="557"/>
                    </a:lnTo>
                    <a:lnTo>
                      <a:pt x="1282" y="595"/>
                    </a:lnTo>
                    <a:lnTo>
                      <a:pt x="1264" y="622"/>
                    </a:lnTo>
                    <a:lnTo>
                      <a:pt x="1217" y="689"/>
                    </a:lnTo>
                    <a:lnTo>
                      <a:pt x="1150" y="745"/>
                    </a:lnTo>
                    <a:lnTo>
                      <a:pt x="1094" y="802"/>
                    </a:lnTo>
                    <a:lnTo>
                      <a:pt x="1019" y="849"/>
                    </a:lnTo>
                    <a:lnTo>
                      <a:pt x="943" y="887"/>
                    </a:lnTo>
                    <a:lnTo>
                      <a:pt x="867" y="925"/>
                    </a:lnTo>
                    <a:lnTo>
                      <a:pt x="716" y="982"/>
                    </a:lnTo>
                    <a:lnTo>
                      <a:pt x="651" y="982"/>
                    </a:lnTo>
                    <a:lnTo>
                      <a:pt x="622" y="982"/>
                    </a:lnTo>
                    <a:lnTo>
                      <a:pt x="604" y="990"/>
                    </a:lnTo>
                    <a:lnTo>
                      <a:pt x="518" y="982"/>
                    </a:lnTo>
                    <a:lnTo>
                      <a:pt x="528" y="934"/>
                    </a:lnTo>
                    <a:lnTo>
                      <a:pt x="528" y="887"/>
                    </a:lnTo>
                    <a:lnTo>
                      <a:pt x="490" y="868"/>
                    </a:lnTo>
                    <a:lnTo>
                      <a:pt x="471" y="859"/>
                    </a:lnTo>
                    <a:lnTo>
                      <a:pt x="443" y="859"/>
                    </a:lnTo>
                    <a:lnTo>
                      <a:pt x="424" y="868"/>
                    </a:lnTo>
                    <a:lnTo>
                      <a:pt x="405" y="878"/>
                    </a:lnTo>
                    <a:lnTo>
                      <a:pt x="387" y="915"/>
                    </a:lnTo>
                    <a:lnTo>
                      <a:pt x="377" y="868"/>
                    </a:lnTo>
                    <a:lnTo>
                      <a:pt x="367" y="830"/>
                    </a:lnTo>
                    <a:lnTo>
                      <a:pt x="292" y="830"/>
                    </a:lnTo>
                    <a:lnTo>
                      <a:pt x="264" y="839"/>
                    </a:lnTo>
                    <a:lnTo>
                      <a:pt x="236" y="868"/>
                    </a:lnTo>
                    <a:lnTo>
                      <a:pt x="236" y="925"/>
                    </a:lnTo>
                    <a:lnTo>
                      <a:pt x="207" y="906"/>
                    </a:lnTo>
                    <a:lnTo>
                      <a:pt x="179" y="878"/>
                    </a:lnTo>
                    <a:lnTo>
                      <a:pt x="141" y="859"/>
                    </a:lnTo>
                    <a:lnTo>
                      <a:pt x="132" y="859"/>
                    </a:lnTo>
                    <a:lnTo>
                      <a:pt x="113" y="868"/>
                    </a:lnTo>
                    <a:lnTo>
                      <a:pt x="84" y="830"/>
                    </a:lnTo>
                    <a:lnTo>
                      <a:pt x="113" y="821"/>
                    </a:lnTo>
                    <a:lnTo>
                      <a:pt x="123" y="812"/>
                    </a:lnTo>
                    <a:lnTo>
                      <a:pt x="123" y="802"/>
                    </a:lnTo>
                    <a:lnTo>
                      <a:pt x="103" y="792"/>
                    </a:lnTo>
                    <a:lnTo>
                      <a:pt x="84" y="802"/>
                    </a:lnTo>
                    <a:lnTo>
                      <a:pt x="56" y="812"/>
                    </a:lnTo>
                    <a:lnTo>
                      <a:pt x="28" y="802"/>
                    </a:lnTo>
                    <a:lnTo>
                      <a:pt x="9" y="765"/>
                    </a:lnTo>
                    <a:lnTo>
                      <a:pt x="0" y="718"/>
                    </a:lnTo>
                    <a:lnTo>
                      <a:pt x="0" y="671"/>
                    </a:lnTo>
                    <a:lnTo>
                      <a:pt x="19" y="632"/>
                    </a:lnTo>
                    <a:close/>
                  </a:path>
                </a:pathLst>
              </a:custGeom>
              <a:solidFill>
                <a:srgbClr val="DC91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Freeform 73">
                <a:extLst>
                  <a:ext uri="{FF2B5EF4-FFF2-40B4-BE49-F238E27FC236}">
                    <a16:creationId xmlns:a16="http://schemas.microsoft.com/office/drawing/2014/main" id="{933D6281-5B9A-4345-8D43-013EE194DE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4" y="545"/>
                <a:ext cx="160" cy="96"/>
              </a:xfrm>
              <a:custGeom>
                <a:avLst/>
                <a:gdLst>
                  <a:gd name="T0" fmla="*/ 16 w 642"/>
                  <a:gd name="T1" fmla="*/ 12 h 387"/>
                  <a:gd name="T2" fmla="*/ 26 w 642"/>
                  <a:gd name="T3" fmla="*/ 14 h 387"/>
                  <a:gd name="T4" fmla="*/ 35 w 642"/>
                  <a:gd name="T5" fmla="*/ 21 h 387"/>
                  <a:gd name="T6" fmla="*/ 54 w 642"/>
                  <a:gd name="T7" fmla="*/ 33 h 387"/>
                  <a:gd name="T8" fmla="*/ 54 w 642"/>
                  <a:gd name="T9" fmla="*/ 28 h 387"/>
                  <a:gd name="T10" fmla="*/ 54 w 642"/>
                  <a:gd name="T11" fmla="*/ 23 h 387"/>
                  <a:gd name="T12" fmla="*/ 49 w 642"/>
                  <a:gd name="T13" fmla="*/ 14 h 387"/>
                  <a:gd name="T14" fmla="*/ 49 w 642"/>
                  <a:gd name="T15" fmla="*/ 9 h 387"/>
                  <a:gd name="T16" fmla="*/ 52 w 642"/>
                  <a:gd name="T17" fmla="*/ 5 h 387"/>
                  <a:gd name="T18" fmla="*/ 54 w 642"/>
                  <a:gd name="T19" fmla="*/ 2 h 387"/>
                  <a:gd name="T20" fmla="*/ 61 w 642"/>
                  <a:gd name="T21" fmla="*/ 2 h 387"/>
                  <a:gd name="T22" fmla="*/ 66 w 642"/>
                  <a:gd name="T23" fmla="*/ 0 h 387"/>
                  <a:gd name="T24" fmla="*/ 68 w 642"/>
                  <a:gd name="T25" fmla="*/ 2 h 387"/>
                  <a:gd name="T26" fmla="*/ 73 w 642"/>
                  <a:gd name="T27" fmla="*/ 9 h 387"/>
                  <a:gd name="T28" fmla="*/ 73 w 642"/>
                  <a:gd name="T29" fmla="*/ 23 h 387"/>
                  <a:gd name="T30" fmla="*/ 75 w 642"/>
                  <a:gd name="T31" fmla="*/ 31 h 387"/>
                  <a:gd name="T32" fmla="*/ 80 w 642"/>
                  <a:gd name="T33" fmla="*/ 35 h 387"/>
                  <a:gd name="T34" fmla="*/ 82 w 642"/>
                  <a:gd name="T35" fmla="*/ 31 h 387"/>
                  <a:gd name="T36" fmla="*/ 84 w 642"/>
                  <a:gd name="T37" fmla="*/ 23 h 387"/>
                  <a:gd name="T38" fmla="*/ 87 w 642"/>
                  <a:gd name="T39" fmla="*/ 19 h 387"/>
                  <a:gd name="T40" fmla="*/ 89 w 642"/>
                  <a:gd name="T41" fmla="*/ 14 h 387"/>
                  <a:gd name="T42" fmla="*/ 94 w 642"/>
                  <a:gd name="T43" fmla="*/ 9 h 387"/>
                  <a:gd name="T44" fmla="*/ 99 w 642"/>
                  <a:gd name="T45" fmla="*/ 9 h 387"/>
                  <a:gd name="T46" fmla="*/ 108 w 642"/>
                  <a:gd name="T47" fmla="*/ 14 h 387"/>
                  <a:gd name="T48" fmla="*/ 108 w 642"/>
                  <a:gd name="T49" fmla="*/ 19 h 387"/>
                  <a:gd name="T50" fmla="*/ 106 w 642"/>
                  <a:gd name="T51" fmla="*/ 26 h 387"/>
                  <a:gd name="T52" fmla="*/ 103 w 642"/>
                  <a:gd name="T53" fmla="*/ 31 h 387"/>
                  <a:gd name="T54" fmla="*/ 106 w 642"/>
                  <a:gd name="T55" fmla="*/ 37 h 387"/>
                  <a:gd name="T56" fmla="*/ 120 w 642"/>
                  <a:gd name="T57" fmla="*/ 40 h 387"/>
                  <a:gd name="T58" fmla="*/ 136 w 642"/>
                  <a:gd name="T59" fmla="*/ 45 h 387"/>
                  <a:gd name="T60" fmla="*/ 143 w 642"/>
                  <a:gd name="T61" fmla="*/ 47 h 387"/>
                  <a:gd name="T62" fmla="*/ 150 w 642"/>
                  <a:gd name="T63" fmla="*/ 52 h 387"/>
                  <a:gd name="T64" fmla="*/ 155 w 642"/>
                  <a:gd name="T65" fmla="*/ 56 h 387"/>
                  <a:gd name="T66" fmla="*/ 160 w 642"/>
                  <a:gd name="T67" fmla="*/ 63 h 387"/>
                  <a:gd name="T68" fmla="*/ 160 w 642"/>
                  <a:gd name="T69" fmla="*/ 70 h 387"/>
                  <a:gd name="T70" fmla="*/ 160 w 642"/>
                  <a:gd name="T71" fmla="*/ 75 h 387"/>
                  <a:gd name="T72" fmla="*/ 99 w 642"/>
                  <a:gd name="T73" fmla="*/ 96 h 387"/>
                  <a:gd name="T74" fmla="*/ 89 w 642"/>
                  <a:gd name="T75" fmla="*/ 82 h 387"/>
                  <a:gd name="T76" fmla="*/ 80 w 642"/>
                  <a:gd name="T77" fmla="*/ 72 h 387"/>
                  <a:gd name="T78" fmla="*/ 68 w 642"/>
                  <a:gd name="T79" fmla="*/ 63 h 387"/>
                  <a:gd name="T80" fmla="*/ 54 w 642"/>
                  <a:gd name="T81" fmla="*/ 56 h 387"/>
                  <a:gd name="T82" fmla="*/ 28 w 642"/>
                  <a:gd name="T83" fmla="*/ 45 h 387"/>
                  <a:gd name="T84" fmla="*/ 0 w 642"/>
                  <a:gd name="T85" fmla="*/ 35 h 387"/>
                  <a:gd name="T86" fmla="*/ 2 w 642"/>
                  <a:gd name="T87" fmla="*/ 28 h 387"/>
                  <a:gd name="T88" fmla="*/ 7 w 642"/>
                  <a:gd name="T89" fmla="*/ 21 h 387"/>
                  <a:gd name="T90" fmla="*/ 16 w 642"/>
                  <a:gd name="T91" fmla="*/ 12 h 38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642" h="387">
                    <a:moveTo>
                      <a:pt x="66" y="47"/>
                    </a:moveTo>
                    <a:lnTo>
                      <a:pt x="104" y="57"/>
                    </a:lnTo>
                    <a:lnTo>
                      <a:pt x="141" y="85"/>
                    </a:lnTo>
                    <a:lnTo>
                      <a:pt x="217" y="133"/>
                    </a:lnTo>
                    <a:lnTo>
                      <a:pt x="217" y="113"/>
                    </a:lnTo>
                    <a:lnTo>
                      <a:pt x="217" y="94"/>
                    </a:lnTo>
                    <a:lnTo>
                      <a:pt x="198" y="57"/>
                    </a:lnTo>
                    <a:lnTo>
                      <a:pt x="198" y="38"/>
                    </a:lnTo>
                    <a:lnTo>
                      <a:pt x="207" y="19"/>
                    </a:lnTo>
                    <a:lnTo>
                      <a:pt x="217" y="10"/>
                    </a:lnTo>
                    <a:lnTo>
                      <a:pt x="245" y="10"/>
                    </a:lnTo>
                    <a:lnTo>
                      <a:pt x="264" y="0"/>
                    </a:lnTo>
                    <a:lnTo>
                      <a:pt x="274" y="10"/>
                    </a:lnTo>
                    <a:lnTo>
                      <a:pt x="292" y="38"/>
                    </a:lnTo>
                    <a:lnTo>
                      <a:pt x="292" y="94"/>
                    </a:lnTo>
                    <a:lnTo>
                      <a:pt x="301" y="123"/>
                    </a:lnTo>
                    <a:lnTo>
                      <a:pt x="321" y="141"/>
                    </a:lnTo>
                    <a:lnTo>
                      <a:pt x="330" y="123"/>
                    </a:lnTo>
                    <a:lnTo>
                      <a:pt x="339" y="94"/>
                    </a:lnTo>
                    <a:lnTo>
                      <a:pt x="349" y="76"/>
                    </a:lnTo>
                    <a:lnTo>
                      <a:pt x="358" y="57"/>
                    </a:lnTo>
                    <a:lnTo>
                      <a:pt x="377" y="38"/>
                    </a:lnTo>
                    <a:lnTo>
                      <a:pt x="396" y="38"/>
                    </a:lnTo>
                    <a:lnTo>
                      <a:pt x="434" y="57"/>
                    </a:lnTo>
                    <a:lnTo>
                      <a:pt x="434" y="76"/>
                    </a:lnTo>
                    <a:lnTo>
                      <a:pt x="424" y="104"/>
                    </a:lnTo>
                    <a:lnTo>
                      <a:pt x="415" y="123"/>
                    </a:lnTo>
                    <a:lnTo>
                      <a:pt x="424" y="151"/>
                    </a:lnTo>
                    <a:lnTo>
                      <a:pt x="481" y="161"/>
                    </a:lnTo>
                    <a:lnTo>
                      <a:pt x="546" y="180"/>
                    </a:lnTo>
                    <a:lnTo>
                      <a:pt x="575" y="188"/>
                    </a:lnTo>
                    <a:lnTo>
                      <a:pt x="603" y="208"/>
                    </a:lnTo>
                    <a:lnTo>
                      <a:pt x="622" y="227"/>
                    </a:lnTo>
                    <a:lnTo>
                      <a:pt x="642" y="255"/>
                    </a:lnTo>
                    <a:lnTo>
                      <a:pt x="642" y="283"/>
                    </a:lnTo>
                    <a:lnTo>
                      <a:pt x="642" y="302"/>
                    </a:lnTo>
                    <a:lnTo>
                      <a:pt x="396" y="387"/>
                    </a:lnTo>
                    <a:lnTo>
                      <a:pt x="358" y="331"/>
                    </a:lnTo>
                    <a:lnTo>
                      <a:pt x="321" y="292"/>
                    </a:lnTo>
                    <a:lnTo>
                      <a:pt x="274" y="255"/>
                    </a:lnTo>
                    <a:lnTo>
                      <a:pt x="217" y="227"/>
                    </a:lnTo>
                    <a:lnTo>
                      <a:pt x="113" y="180"/>
                    </a:lnTo>
                    <a:lnTo>
                      <a:pt x="0" y="141"/>
                    </a:lnTo>
                    <a:lnTo>
                      <a:pt x="10" y="113"/>
                    </a:lnTo>
                    <a:lnTo>
                      <a:pt x="28" y="85"/>
                    </a:lnTo>
                    <a:lnTo>
                      <a:pt x="66" y="47"/>
                    </a:lnTo>
                    <a:close/>
                  </a:path>
                </a:pathLst>
              </a:custGeom>
              <a:solidFill>
                <a:srgbClr val="DC91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Freeform 74">
                <a:extLst>
                  <a:ext uri="{FF2B5EF4-FFF2-40B4-BE49-F238E27FC236}">
                    <a16:creationId xmlns:a16="http://schemas.microsoft.com/office/drawing/2014/main" id="{0E48B5D8-C92A-492A-A8A4-71EC735A95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40" y="604"/>
                <a:ext cx="42" cy="30"/>
              </a:xfrm>
              <a:custGeom>
                <a:avLst/>
                <a:gdLst>
                  <a:gd name="T0" fmla="*/ 14 w 170"/>
                  <a:gd name="T1" fmla="*/ 0 h 122"/>
                  <a:gd name="T2" fmla="*/ 21 w 170"/>
                  <a:gd name="T3" fmla="*/ 2 h 122"/>
                  <a:gd name="T4" fmla="*/ 28 w 170"/>
                  <a:gd name="T5" fmla="*/ 7 h 122"/>
                  <a:gd name="T6" fmla="*/ 35 w 170"/>
                  <a:gd name="T7" fmla="*/ 9 h 122"/>
                  <a:gd name="T8" fmla="*/ 42 w 170"/>
                  <a:gd name="T9" fmla="*/ 14 h 122"/>
                  <a:gd name="T10" fmla="*/ 25 w 170"/>
                  <a:gd name="T11" fmla="*/ 18 h 122"/>
                  <a:gd name="T12" fmla="*/ 21 w 170"/>
                  <a:gd name="T13" fmla="*/ 23 h 122"/>
                  <a:gd name="T14" fmla="*/ 14 w 170"/>
                  <a:gd name="T15" fmla="*/ 30 h 122"/>
                  <a:gd name="T16" fmla="*/ 9 w 170"/>
                  <a:gd name="T17" fmla="*/ 28 h 122"/>
                  <a:gd name="T18" fmla="*/ 4 w 170"/>
                  <a:gd name="T19" fmla="*/ 23 h 122"/>
                  <a:gd name="T20" fmla="*/ 0 w 170"/>
                  <a:gd name="T21" fmla="*/ 14 h 122"/>
                  <a:gd name="T22" fmla="*/ 2 w 170"/>
                  <a:gd name="T23" fmla="*/ 9 h 122"/>
                  <a:gd name="T24" fmla="*/ 7 w 170"/>
                  <a:gd name="T25" fmla="*/ 5 h 122"/>
                  <a:gd name="T26" fmla="*/ 14 w 170"/>
                  <a:gd name="T27" fmla="*/ 0 h 1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70" h="122">
                    <a:moveTo>
                      <a:pt x="56" y="0"/>
                    </a:moveTo>
                    <a:lnTo>
                      <a:pt x="84" y="9"/>
                    </a:lnTo>
                    <a:lnTo>
                      <a:pt x="113" y="28"/>
                    </a:lnTo>
                    <a:lnTo>
                      <a:pt x="141" y="38"/>
                    </a:lnTo>
                    <a:lnTo>
                      <a:pt x="170" y="56"/>
                    </a:lnTo>
                    <a:lnTo>
                      <a:pt x="103" y="75"/>
                    </a:lnTo>
                    <a:lnTo>
                      <a:pt x="84" y="95"/>
                    </a:lnTo>
                    <a:lnTo>
                      <a:pt x="56" y="122"/>
                    </a:lnTo>
                    <a:lnTo>
                      <a:pt x="37" y="113"/>
                    </a:lnTo>
                    <a:lnTo>
                      <a:pt x="18" y="95"/>
                    </a:lnTo>
                    <a:lnTo>
                      <a:pt x="0" y="56"/>
                    </a:lnTo>
                    <a:lnTo>
                      <a:pt x="9" y="38"/>
                    </a:lnTo>
                    <a:lnTo>
                      <a:pt x="27" y="19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DC91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Freeform 75">
                <a:extLst>
                  <a:ext uri="{FF2B5EF4-FFF2-40B4-BE49-F238E27FC236}">
                    <a16:creationId xmlns:a16="http://schemas.microsoft.com/office/drawing/2014/main" id="{75E65F5A-6DFE-4761-AE5D-97A061CF95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8" y="464"/>
                <a:ext cx="175" cy="62"/>
              </a:xfrm>
              <a:custGeom>
                <a:avLst/>
                <a:gdLst>
                  <a:gd name="T0" fmla="*/ 33 w 698"/>
                  <a:gd name="T1" fmla="*/ 0 h 246"/>
                  <a:gd name="T2" fmla="*/ 33 w 698"/>
                  <a:gd name="T3" fmla="*/ 5 h 246"/>
                  <a:gd name="T4" fmla="*/ 31 w 698"/>
                  <a:gd name="T5" fmla="*/ 10 h 246"/>
                  <a:gd name="T6" fmla="*/ 24 w 698"/>
                  <a:gd name="T7" fmla="*/ 19 h 246"/>
                  <a:gd name="T8" fmla="*/ 28 w 698"/>
                  <a:gd name="T9" fmla="*/ 26 h 246"/>
                  <a:gd name="T10" fmla="*/ 36 w 698"/>
                  <a:gd name="T11" fmla="*/ 34 h 246"/>
                  <a:gd name="T12" fmla="*/ 64 w 698"/>
                  <a:gd name="T13" fmla="*/ 45 h 246"/>
                  <a:gd name="T14" fmla="*/ 80 w 698"/>
                  <a:gd name="T15" fmla="*/ 52 h 246"/>
                  <a:gd name="T16" fmla="*/ 97 w 698"/>
                  <a:gd name="T17" fmla="*/ 55 h 246"/>
                  <a:gd name="T18" fmla="*/ 114 w 698"/>
                  <a:gd name="T19" fmla="*/ 57 h 246"/>
                  <a:gd name="T20" fmla="*/ 130 w 698"/>
                  <a:gd name="T21" fmla="*/ 57 h 246"/>
                  <a:gd name="T22" fmla="*/ 144 w 698"/>
                  <a:gd name="T23" fmla="*/ 52 h 246"/>
                  <a:gd name="T24" fmla="*/ 158 w 698"/>
                  <a:gd name="T25" fmla="*/ 48 h 246"/>
                  <a:gd name="T26" fmla="*/ 168 w 698"/>
                  <a:gd name="T27" fmla="*/ 41 h 246"/>
                  <a:gd name="T28" fmla="*/ 170 w 698"/>
                  <a:gd name="T29" fmla="*/ 38 h 246"/>
                  <a:gd name="T30" fmla="*/ 175 w 698"/>
                  <a:gd name="T31" fmla="*/ 38 h 246"/>
                  <a:gd name="T32" fmla="*/ 168 w 698"/>
                  <a:gd name="T33" fmla="*/ 45 h 246"/>
                  <a:gd name="T34" fmla="*/ 161 w 698"/>
                  <a:gd name="T35" fmla="*/ 52 h 246"/>
                  <a:gd name="T36" fmla="*/ 151 w 698"/>
                  <a:gd name="T37" fmla="*/ 57 h 246"/>
                  <a:gd name="T38" fmla="*/ 140 w 698"/>
                  <a:gd name="T39" fmla="*/ 60 h 246"/>
                  <a:gd name="T40" fmla="*/ 132 w 698"/>
                  <a:gd name="T41" fmla="*/ 62 h 246"/>
                  <a:gd name="T42" fmla="*/ 125 w 698"/>
                  <a:gd name="T43" fmla="*/ 62 h 246"/>
                  <a:gd name="T44" fmla="*/ 107 w 698"/>
                  <a:gd name="T45" fmla="*/ 62 h 246"/>
                  <a:gd name="T46" fmla="*/ 83 w 698"/>
                  <a:gd name="T47" fmla="*/ 57 h 246"/>
                  <a:gd name="T48" fmla="*/ 57 w 698"/>
                  <a:gd name="T49" fmla="*/ 50 h 246"/>
                  <a:gd name="T50" fmla="*/ 47 w 698"/>
                  <a:gd name="T51" fmla="*/ 45 h 246"/>
                  <a:gd name="T52" fmla="*/ 36 w 698"/>
                  <a:gd name="T53" fmla="*/ 38 h 246"/>
                  <a:gd name="T54" fmla="*/ 26 w 698"/>
                  <a:gd name="T55" fmla="*/ 31 h 246"/>
                  <a:gd name="T56" fmla="*/ 19 w 698"/>
                  <a:gd name="T57" fmla="*/ 22 h 246"/>
                  <a:gd name="T58" fmla="*/ 14 w 698"/>
                  <a:gd name="T59" fmla="*/ 29 h 246"/>
                  <a:gd name="T60" fmla="*/ 10 w 698"/>
                  <a:gd name="T61" fmla="*/ 34 h 246"/>
                  <a:gd name="T62" fmla="*/ 5 w 698"/>
                  <a:gd name="T63" fmla="*/ 36 h 246"/>
                  <a:gd name="T64" fmla="*/ 3 w 698"/>
                  <a:gd name="T65" fmla="*/ 34 h 246"/>
                  <a:gd name="T66" fmla="*/ 0 w 698"/>
                  <a:gd name="T67" fmla="*/ 31 h 246"/>
                  <a:gd name="T68" fmla="*/ 19 w 698"/>
                  <a:gd name="T69" fmla="*/ 19 h 246"/>
                  <a:gd name="T70" fmla="*/ 26 w 698"/>
                  <a:gd name="T71" fmla="*/ 10 h 246"/>
                  <a:gd name="T72" fmla="*/ 33 w 698"/>
                  <a:gd name="T73" fmla="*/ 0 h 24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698" h="246">
                    <a:moveTo>
                      <a:pt x="133" y="0"/>
                    </a:moveTo>
                    <a:lnTo>
                      <a:pt x="133" y="20"/>
                    </a:lnTo>
                    <a:lnTo>
                      <a:pt x="123" y="39"/>
                    </a:lnTo>
                    <a:lnTo>
                      <a:pt x="95" y="76"/>
                    </a:lnTo>
                    <a:lnTo>
                      <a:pt x="113" y="104"/>
                    </a:lnTo>
                    <a:lnTo>
                      <a:pt x="142" y="133"/>
                    </a:lnTo>
                    <a:lnTo>
                      <a:pt x="254" y="180"/>
                    </a:lnTo>
                    <a:lnTo>
                      <a:pt x="321" y="208"/>
                    </a:lnTo>
                    <a:lnTo>
                      <a:pt x="387" y="217"/>
                    </a:lnTo>
                    <a:lnTo>
                      <a:pt x="453" y="227"/>
                    </a:lnTo>
                    <a:lnTo>
                      <a:pt x="519" y="227"/>
                    </a:lnTo>
                    <a:lnTo>
                      <a:pt x="575" y="208"/>
                    </a:lnTo>
                    <a:lnTo>
                      <a:pt x="632" y="190"/>
                    </a:lnTo>
                    <a:lnTo>
                      <a:pt x="669" y="161"/>
                    </a:lnTo>
                    <a:lnTo>
                      <a:pt x="679" y="151"/>
                    </a:lnTo>
                    <a:lnTo>
                      <a:pt x="698" y="151"/>
                    </a:lnTo>
                    <a:lnTo>
                      <a:pt x="669" y="180"/>
                    </a:lnTo>
                    <a:lnTo>
                      <a:pt x="642" y="208"/>
                    </a:lnTo>
                    <a:lnTo>
                      <a:pt x="604" y="227"/>
                    </a:lnTo>
                    <a:lnTo>
                      <a:pt x="557" y="237"/>
                    </a:lnTo>
                    <a:lnTo>
                      <a:pt x="528" y="246"/>
                    </a:lnTo>
                    <a:lnTo>
                      <a:pt x="500" y="246"/>
                    </a:lnTo>
                    <a:lnTo>
                      <a:pt x="425" y="246"/>
                    </a:lnTo>
                    <a:lnTo>
                      <a:pt x="330" y="227"/>
                    </a:lnTo>
                    <a:lnTo>
                      <a:pt x="227" y="198"/>
                    </a:lnTo>
                    <a:lnTo>
                      <a:pt x="189" y="180"/>
                    </a:lnTo>
                    <a:lnTo>
                      <a:pt x="142" y="151"/>
                    </a:lnTo>
                    <a:lnTo>
                      <a:pt x="104" y="123"/>
                    </a:lnTo>
                    <a:lnTo>
                      <a:pt x="76" y="86"/>
                    </a:lnTo>
                    <a:lnTo>
                      <a:pt x="57" y="114"/>
                    </a:lnTo>
                    <a:lnTo>
                      <a:pt x="38" y="133"/>
                    </a:lnTo>
                    <a:lnTo>
                      <a:pt x="19" y="143"/>
                    </a:lnTo>
                    <a:lnTo>
                      <a:pt x="10" y="133"/>
                    </a:lnTo>
                    <a:lnTo>
                      <a:pt x="0" y="123"/>
                    </a:lnTo>
                    <a:lnTo>
                      <a:pt x="76" y="76"/>
                    </a:lnTo>
                    <a:lnTo>
                      <a:pt x="104" y="39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Freeform 76">
                <a:extLst>
                  <a:ext uri="{FF2B5EF4-FFF2-40B4-BE49-F238E27FC236}">
                    <a16:creationId xmlns:a16="http://schemas.microsoft.com/office/drawing/2014/main" id="{F34292BB-FC46-45D7-9BBA-BB250E0DEA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3" y="620"/>
                <a:ext cx="95" cy="33"/>
              </a:xfrm>
              <a:custGeom>
                <a:avLst/>
                <a:gdLst>
                  <a:gd name="T0" fmla="*/ 0 w 378"/>
                  <a:gd name="T1" fmla="*/ 31 h 132"/>
                  <a:gd name="T2" fmla="*/ 92 w 378"/>
                  <a:gd name="T3" fmla="*/ 0 h 132"/>
                  <a:gd name="T4" fmla="*/ 95 w 378"/>
                  <a:gd name="T5" fmla="*/ 7 h 132"/>
                  <a:gd name="T6" fmla="*/ 95 w 378"/>
                  <a:gd name="T7" fmla="*/ 14 h 132"/>
                  <a:gd name="T8" fmla="*/ 47 w 378"/>
                  <a:gd name="T9" fmla="*/ 24 h 132"/>
                  <a:gd name="T10" fmla="*/ 0 w 378"/>
                  <a:gd name="T11" fmla="*/ 33 h 132"/>
                  <a:gd name="T12" fmla="*/ 0 w 378"/>
                  <a:gd name="T13" fmla="*/ 31 h 1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78" h="132">
                    <a:moveTo>
                      <a:pt x="0" y="123"/>
                    </a:moveTo>
                    <a:lnTo>
                      <a:pt x="368" y="0"/>
                    </a:lnTo>
                    <a:lnTo>
                      <a:pt x="378" y="29"/>
                    </a:lnTo>
                    <a:lnTo>
                      <a:pt x="378" y="56"/>
                    </a:lnTo>
                    <a:lnTo>
                      <a:pt x="188" y="94"/>
                    </a:lnTo>
                    <a:lnTo>
                      <a:pt x="0" y="132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Freeform 77">
                <a:extLst>
                  <a:ext uri="{FF2B5EF4-FFF2-40B4-BE49-F238E27FC236}">
                    <a16:creationId xmlns:a16="http://schemas.microsoft.com/office/drawing/2014/main" id="{777C02EC-7A0F-4CE9-8EA1-FF5AA0C1EE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1" y="672"/>
                <a:ext cx="33" cy="21"/>
              </a:xfrm>
              <a:custGeom>
                <a:avLst/>
                <a:gdLst>
                  <a:gd name="T0" fmla="*/ 24 w 132"/>
                  <a:gd name="T1" fmla="*/ 0 h 86"/>
                  <a:gd name="T2" fmla="*/ 28 w 132"/>
                  <a:gd name="T3" fmla="*/ 0 h 86"/>
                  <a:gd name="T4" fmla="*/ 31 w 132"/>
                  <a:gd name="T5" fmla="*/ 5 h 86"/>
                  <a:gd name="T6" fmla="*/ 31 w 132"/>
                  <a:gd name="T7" fmla="*/ 10 h 86"/>
                  <a:gd name="T8" fmla="*/ 33 w 132"/>
                  <a:gd name="T9" fmla="*/ 11 h 86"/>
                  <a:gd name="T10" fmla="*/ 26 w 132"/>
                  <a:gd name="T11" fmla="*/ 19 h 86"/>
                  <a:gd name="T12" fmla="*/ 21 w 132"/>
                  <a:gd name="T13" fmla="*/ 21 h 86"/>
                  <a:gd name="T14" fmla="*/ 9 w 132"/>
                  <a:gd name="T15" fmla="*/ 21 h 86"/>
                  <a:gd name="T16" fmla="*/ 2 w 132"/>
                  <a:gd name="T17" fmla="*/ 21 h 86"/>
                  <a:gd name="T18" fmla="*/ 0 w 132"/>
                  <a:gd name="T19" fmla="*/ 16 h 86"/>
                  <a:gd name="T20" fmla="*/ 2 w 132"/>
                  <a:gd name="T21" fmla="*/ 10 h 86"/>
                  <a:gd name="T22" fmla="*/ 9 w 132"/>
                  <a:gd name="T23" fmla="*/ 5 h 86"/>
                  <a:gd name="T24" fmla="*/ 24 w 132"/>
                  <a:gd name="T25" fmla="*/ 0 h 8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2" h="86">
                    <a:moveTo>
                      <a:pt x="94" y="0"/>
                    </a:moveTo>
                    <a:lnTo>
                      <a:pt x="113" y="0"/>
                    </a:lnTo>
                    <a:lnTo>
                      <a:pt x="123" y="19"/>
                    </a:lnTo>
                    <a:lnTo>
                      <a:pt x="123" y="39"/>
                    </a:lnTo>
                    <a:lnTo>
                      <a:pt x="132" y="47"/>
                    </a:lnTo>
                    <a:lnTo>
                      <a:pt x="103" y="76"/>
                    </a:lnTo>
                    <a:lnTo>
                      <a:pt x="85" y="86"/>
                    </a:lnTo>
                    <a:lnTo>
                      <a:pt x="37" y="86"/>
                    </a:lnTo>
                    <a:lnTo>
                      <a:pt x="9" y="86"/>
                    </a:lnTo>
                    <a:lnTo>
                      <a:pt x="0" y="66"/>
                    </a:lnTo>
                    <a:lnTo>
                      <a:pt x="9" y="39"/>
                    </a:lnTo>
                    <a:lnTo>
                      <a:pt x="37" y="19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AAC0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Freeform 78">
                <a:extLst>
                  <a:ext uri="{FF2B5EF4-FFF2-40B4-BE49-F238E27FC236}">
                    <a16:creationId xmlns:a16="http://schemas.microsoft.com/office/drawing/2014/main" id="{BB690106-3E9A-43B6-AB16-97DD429DFC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8" y="712"/>
                <a:ext cx="12" cy="12"/>
              </a:xfrm>
              <a:custGeom>
                <a:avLst/>
                <a:gdLst>
                  <a:gd name="T0" fmla="*/ 7 w 47"/>
                  <a:gd name="T1" fmla="*/ 0 h 48"/>
                  <a:gd name="T2" fmla="*/ 12 w 47"/>
                  <a:gd name="T3" fmla="*/ 3 h 48"/>
                  <a:gd name="T4" fmla="*/ 12 w 47"/>
                  <a:gd name="T5" fmla="*/ 7 h 48"/>
                  <a:gd name="T6" fmla="*/ 12 w 47"/>
                  <a:gd name="T7" fmla="*/ 10 h 48"/>
                  <a:gd name="T8" fmla="*/ 7 w 47"/>
                  <a:gd name="T9" fmla="*/ 12 h 48"/>
                  <a:gd name="T10" fmla="*/ 2 w 47"/>
                  <a:gd name="T11" fmla="*/ 12 h 48"/>
                  <a:gd name="T12" fmla="*/ 0 w 47"/>
                  <a:gd name="T13" fmla="*/ 10 h 48"/>
                  <a:gd name="T14" fmla="*/ 2 w 47"/>
                  <a:gd name="T15" fmla="*/ 5 h 48"/>
                  <a:gd name="T16" fmla="*/ 7 w 47"/>
                  <a:gd name="T17" fmla="*/ 0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7" h="48">
                    <a:moveTo>
                      <a:pt x="28" y="0"/>
                    </a:moveTo>
                    <a:lnTo>
                      <a:pt x="47" y="10"/>
                    </a:lnTo>
                    <a:lnTo>
                      <a:pt x="47" y="29"/>
                    </a:lnTo>
                    <a:lnTo>
                      <a:pt x="47" y="39"/>
                    </a:lnTo>
                    <a:lnTo>
                      <a:pt x="28" y="48"/>
                    </a:lnTo>
                    <a:lnTo>
                      <a:pt x="9" y="48"/>
                    </a:lnTo>
                    <a:lnTo>
                      <a:pt x="0" y="39"/>
                    </a:lnTo>
                    <a:lnTo>
                      <a:pt x="9" y="2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AAC0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Freeform 79">
                <a:extLst>
                  <a:ext uri="{FF2B5EF4-FFF2-40B4-BE49-F238E27FC236}">
                    <a16:creationId xmlns:a16="http://schemas.microsoft.com/office/drawing/2014/main" id="{9E1771C6-AAA5-4292-B911-A09F4C13FB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7" y="380"/>
                <a:ext cx="26" cy="51"/>
              </a:xfrm>
              <a:custGeom>
                <a:avLst/>
                <a:gdLst>
                  <a:gd name="T0" fmla="*/ 5 w 103"/>
                  <a:gd name="T1" fmla="*/ 0 h 208"/>
                  <a:gd name="T2" fmla="*/ 7 w 103"/>
                  <a:gd name="T3" fmla="*/ 5 h 208"/>
                  <a:gd name="T4" fmla="*/ 12 w 103"/>
                  <a:gd name="T5" fmla="*/ 12 h 208"/>
                  <a:gd name="T6" fmla="*/ 21 w 103"/>
                  <a:gd name="T7" fmla="*/ 21 h 208"/>
                  <a:gd name="T8" fmla="*/ 26 w 103"/>
                  <a:gd name="T9" fmla="*/ 28 h 208"/>
                  <a:gd name="T10" fmla="*/ 26 w 103"/>
                  <a:gd name="T11" fmla="*/ 32 h 208"/>
                  <a:gd name="T12" fmla="*/ 26 w 103"/>
                  <a:gd name="T13" fmla="*/ 39 h 208"/>
                  <a:gd name="T14" fmla="*/ 19 w 103"/>
                  <a:gd name="T15" fmla="*/ 46 h 208"/>
                  <a:gd name="T16" fmla="*/ 12 w 103"/>
                  <a:gd name="T17" fmla="*/ 49 h 208"/>
                  <a:gd name="T18" fmla="*/ 7 w 103"/>
                  <a:gd name="T19" fmla="*/ 51 h 208"/>
                  <a:gd name="T20" fmla="*/ 2 w 103"/>
                  <a:gd name="T21" fmla="*/ 51 h 208"/>
                  <a:gd name="T22" fmla="*/ 7 w 103"/>
                  <a:gd name="T23" fmla="*/ 46 h 208"/>
                  <a:gd name="T24" fmla="*/ 12 w 103"/>
                  <a:gd name="T25" fmla="*/ 44 h 208"/>
                  <a:gd name="T26" fmla="*/ 19 w 103"/>
                  <a:gd name="T27" fmla="*/ 42 h 208"/>
                  <a:gd name="T28" fmla="*/ 21 w 103"/>
                  <a:gd name="T29" fmla="*/ 35 h 208"/>
                  <a:gd name="T30" fmla="*/ 19 w 103"/>
                  <a:gd name="T31" fmla="*/ 28 h 208"/>
                  <a:gd name="T32" fmla="*/ 14 w 103"/>
                  <a:gd name="T33" fmla="*/ 21 h 208"/>
                  <a:gd name="T34" fmla="*/ 9 w 103"/>
                  <a:gd name="T35" fmla="*/ 16 h 208"/>
                  <a:gd name="T36" fmla="*/ 7 w 103"/>
                  <a:gd name="T37" fmla="*/ 9 h 208"/>
                  <a:gd name="T38" fmla="*/ 2 w 103"/>
                  <a:gd name="T39" fmla="*/ 7 h 208"/>
                  <a:gd name="T40" fmla="*/ 0 w 103"/>
                  <a:gd name="T41" fmla="*/ 5 h 208"/>
                  <a:gd name="T42" fmla="*/ 0 w 103"/>
                  <a:gd name="T43" fmla="*/ 0 h 208"/>
                  <a:gd name="T44" fmla="*/ 5 w 103"/>
                  <a:gd name="T45" fmla="*/ 0 h 20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03" h="208">
                    <a:moveTo>
                      <a:pt x="19" y="0"/>
                    </a:moveTo>
                    <a:lnTo>
                      <a:pt x="29" y="19"/>
                    </a:lnTo>
                    <a:lnTo>
                      <a:pt x="47" y="47"/>
                    </a:lnTo>
                    <a:lnTo>
                      <a:pt x="84" y="85"/>
                    </a:lnTo>
                    <a:lnTo>
                      <a:pt x="103" y="114"/>
                    </a:lnTo>
                    <a:lnTo>
                      <a:pt x="103" y="132"/>
                    </a:lnTo>
                    <a:lnTo>
                      <a:pt x="103" y="161"/>
                    </a:lnTo>
                    <a:lnTo>
                      <a:pt x="76" y="189"/>
                    </a:lnTo>
                    <a:lnTo>
                      <a:pt x="47" y="198"/>
                    </a:lnTo>
                    <a:lnTo>
                      <a:pt x="29" y="208"/>
                    </a:lnTo>
                    <a:lnTo>
                      <a:pt x="9" y="208"/>
                    </a:lnTo>
                    <a:lnTo>
                      <a:pt x="29" y="189"/>
                    </a:lnTo>
                    <a:lnTo>
                      <a:pt x="47" y="179"/>
                    </a:lnTo>
                    <a:lnTo>
                      <a:pt x="76" y="170"/>
                    </a:lnTo>
                    <a:lnTo>
                      <a:pt x="84" y="142"/>
                    </a:lnTo>
                    <a:lnTo>
                      <a:pt x="76" y="114"/>
                    </a:lnTo>
                    <a:lnTo>
                      <a:pt x="56" y="85"/>
                    </a:lnTo>
                    <a:lnTo>
                      <a:pt x="37" y="67"/>
                    </a:lnTo>
                    <a:lnTo>
                      <a:pt x="29" y="38"/>
                    </a:lnTo>
                    <a:lnTo>
                      <a:pt x="9" y="28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Freeform 80">
                <a:extLst>
                  <a:ext uri="{FF2B5EF4-FFF2-40B4-BE49-F238E27FC236}">
                    <a16:creationId xmlns:a16="http://schemas.microsoft.com/office/drawing/2014/main" id="{54F275DF-C2B9-4C58-87A3-4A671E0050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8" y="585"/>
                <a:ext cx="18" cy="4"/>
              </a:xfrm>
              <a:custGeom>
                <a:avLst/>
                <a:gdLst>
                  <a:gd name="T0" fmla="*/ 18 w 75"/>
                  <a:gd name="T1" fmla="*/ 0 h 19"/>
                  <a:gd name="T2" fmla="*/ 16 w 75"/>
                  <a:gd name="T3" fmla="*/ 4 h 19"/>
                  <a:gd name="T4" fmla="*/ 9 w 75"/>
                  <a:gd name="T5" fmla="*/ 4 h 19"/>
                  <a:gd name="T6" fmla="*/ 0 w 75"/>
                  <a:gd name="T7" fmla="*/ 0 h 19"/>
                  <a:gd name="T8" fmla="*/ 9 w 75"/>
                  <a:gd name="T9" fmla="*/ 0 h 19"/>
                  <a:gd name="T10" fmla="*/ 18 w 75"/>
                  <a:gd name="T11" fmla="*/ 0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5" h="19">
                    <a:moveTo>
                      <a:pt x="75" y="0"/>
                    </a:moveTo>
                    <a:lnTo>
                      <a:pt x="67" y="19"/>
                    </a:lnTo>
                    <a:lnTo>
                      <a:pt x="38" y="19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Freeform 81">
                <a:extLst>
                  <a:ext uri="{FF2B5EF4-FFF2-40B4-BE49-F238E27FC236}">
                    <a16:creationId xmlns:a16="http://schemas.microsoft.com/office/drawing/2014/main" id="{C6024ABE-89F1-4ED1-A831-D31AC38AF2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6" y="587"/>
                <a:ext cx="14" cy="21"/>
              </a:xfrm>
              <a:custGeom>
                <a:avLst/>
                <a:gdLst>
                  <a:gd name="T0" fmla="*/ 7 w 57"/>
                  <a:gd name="T1" fmla="*/ 0 h 85"/>
                  <a:gd name="T2" fmla="*/ 10 w 57"/>
                  <a:gd name="T3" fmla="*/ 2 h 85"/>
                  <a:gd name="T4" fmla="*/ 12 w 57"/>
                  <a:gd name="T5" fmla="*/ 7 h 85"/>
                  <a:gd name="T6" fmla="*/ 14 w 57"/>
                  <a:gd name="T7" fmla="*/ 9 h 85"/>
                  <a:gd name="T8" fmla="*/ 12 w 57"/>
                  <a:gd name="T9" fmla="*/ 14 h 85"/>
                  <a:gd name="T10" fmla="*/ 7 w 57"/>
                  <a:gd name="T11" fmla="*/ 16 h 85"/>
                  <a:gd name="T12" fmla="*/ 5 w 57"/>
                  <a:gd name="T13" fmla="*/ 21 h 85"/>
                  <a:gd name="T14" fmla="*/ 2 w 57"/>
                  <a:gd name="T15" fmla="*/ 16 h 85"/>
                  <a:gd name="T16" fmla="*/ 0 w 57"/>
                  <a:gd name="T17" fmla="*/ 9 h 85"/>
                  <a:gd name="T18" fmla="*/ 2 w 57"/>
                  <a:gd name="T19" fmla="*/ 4 h 85"/>
                  <a:gd name="T20" fmla="*/ 7 w 57"/>
                  <a:gd name="T21" fmla="*/ 0 h 8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" h="85">
                    <a:moveTo>
                      <a:pt x="29" y="0"/>
                    </a:moveTo>
                    <a:lnTo>
                      <a:pt x="39" y="10"/>
                    </a:lnTo>
                    <a:lnTo>
                      <a:pt x="47" y="28"/>
                    </a:lnTo>
                    <a:lnTo>
                      <a:pt x="57" y="38"/>
                    </a:lnTo>
                    <a:lnTo>
                      <a:pt x="47" y="57"/>
                    </a:lnTo>
                    <a:lnTo>
                      <a:pt x="29" y="66"/>
                    </a:lnTo>
                    <a:lnTo>
                      <a:pt x="19" y="85"/>
                    </a:lnTo>
                    <a:lnTo>
                      <a:pt x="10" y="66"/>
                    </a:lnTo>
                    <a:lnTo>
                      <a:pt x="0" y="38"/>
                    </a:lnTo>
                    <a:lnTo>
                      <a:pt x="10" y="18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A31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Freeform 82">
                <a:extLst>
                  <a:ext uri="{FF2B5EF4-FFF2-40B4-BE49-F238E27FC236}">
                    <a16:creationId xmlns:a16="http://schemas.microsoft.com/office/drawing/2014/main" id="{76127887-6195-45BF-AB12-70F8E6ABCE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1" y="604"/>
                <a:ext cx="17" cy="11"/>
              </a:xfrm>
              <a:custGeom>
                <a:avLst/>
                <a:gdLst>
                  <a:gd name="T0" fmla="*/ 17 w 67"/>
                  <a:gd name="T1" fmla="*/ 0 h 47"/>
                  <a:gd name="T2" fmla="*/ 17 w 67"/>
                  <a:gd name="T3" fmla="*/ 7 h 47"/>
                  <a:gd name="T4" fmla="*/ 14 w 67"/>
                  <a:gd name="T5" fmla="*/ 9 h 47"/>
                  <a:gd name="T6" fmla="*/ 12 w 67"/>
                  <a:gd name="T7" fmla="*/ 9 h 47"/>
                  <a:gd name="T8" fmla="*/ 0 w 67"/>
                  <a:gd name="T9" fmla="*/ 11 h 47"/>
                  <a:gd name="T10" fmla="*/ 7 w 67"/>
                  <a:gd name="T11" fmla="*/ 4 h 47"/>
                  <a:gd name="T12" fmla="*/ 12 w 67"/>
                  <a:gd name="T13" fmla="*/ 2 h 47"/>
                  <a:gd name="T14" fmla="*/ 17 w 67"/>
                  <a:gd name="T15" fmla="*/ 0 h 4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7" h="47">
                    <a:moveTo>
                      <a:pt x="67" y="0"/>
                    </a:moveTo>
                    <a:lnTo>
                      <a:pt x="67" y="28"/>
                    </a:lnTo>
                    <a:lnTo>
                      <a:pt x="57" y="38"/>
                    </a:lnTo>
                    <a:lnTo>
                      <a:pt x="47" y="38"/>
                    </a:lnTo>
                    <a:lnTo>
                      <a:pt x="0" y="47"/>
                    </a:lnTo>
                    <a:lnTo>
                      <a:pt x="28" y="19"/>
                    </a:lnTo>
                    <a:lnTo>
                      <a:pt x="47" y="9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Freeform 83">
                <a:extLst>
                  <a:ext uri="{FF2B5EF4-FFF2-40B4-BE49-F238E27FC236}">
                    <a16:creationId xmlns:a16="http://schemas.microsoft.com/office/drawing/2014/main" id="{A2F5276A-DB80-4EB2-A487-DFACBEC191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0" y="573"/>
                <a:ext cx="19" cy="26"/>
              </a:xfrm>
              <a:custGeom>
                <a:avLst/>
                <a:gdLst>
                  <a:gd name="T0" fmla="*/ 19 w 76"/>
                  <a:gd name="T1" fmla="*/ 0 h 104"/>
                  <a:gd name="T2" fmla="*/ 17 w 76"/>
                  <a:gd name="T3" fmla="*/ 17 h 104"/>
                  <a:gd name="T4" fmla="*/ 14 w 76"/>
                  <a:gd name="T5" fmla="*/ 21 h 104"/>
                  <a:gd name="T6" fmla="*/ 10 w 76"/>
                  <a:gd name="T7" fmla="*/ 26 h 104"/>
                  <a:gd name="T8" fmla="*/ 7 w 76"/>
                  <a:gd name="T9" fmla="*/ 21 h 104"/>
                  <a:gd name="T10" fmla="*/ 5 w 76"/>
                  <a:gd name="T11" fmla="*/ 17 h 104"/>
                  <a:gd name="T12" fmla="*/ 0 w 76"/>
                  <a:gd name="T13" fmla="*/ 14 h 104"/>
                  <a:gd name="T14" fmla="*/ 0 w 76"/>
                  <a:gd name="T15" fmla="*/ 7 h 104"/>
                  <a:gd name="T16" fmla="*/ 19 w 76"/>
                  <a:gd name="T17" fmla="*/ 0 h 10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6" h="104">
                    <a:moveTo>
                      <a:pt x="76" y="0"/>
                    </a:moveTo>
                    <a:lnTo>
                      <a:pt x="66" y="67"/>
                    </a:lnTo>
                    <a:lnTo>
                      <a:pt x="57" y="85"/>
                    </a:lnTo>
                    <a:lnTo>
                      <a:pt x="38" y="104"/>
                    </a:lnTo>
                    <a:lnTo>
                      <a:pt x="29" y="85"/>
                    </a:lnTo>
                    <a:lnTo>
                      <a:pt x="19" y="67"/>
                    </a:lnTo>
                    <a:lnTo>
                      <a:pt x="0" y="57"/>
                    </a:lnTo>
                    <a:lnTo>
                      <a:pt x="0" y="28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Freeform 84">
                <a:extLst>
                  <a:ext uri="{FF2B5EF4-FFF2-40B4-BE49-F238E27FC236}">
                    <a16:creationId xmlns:a16="http://schemas.microsoft.com/office/drawing/2014/main" id="{D462F9A8-F3FF-411C-ADD4-86E6545341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2" y="566"/>
                <a:ext cx="24" cy="52"/>
              </a:xfrm>
              <a:custGeom>
                <a:avLst/>
                <a:gdLst>
                  <a:gd name="T0" fmla="*/ 17 w 95"/>
                  <a:gd name="T1" fmla="*/ 14 h 207"/>
                  <a:gd name="T2" fmla="*/ 17 w 95"/>
                  <a:gd name="T3" fmla="*/ 5 h 207"/>
                  <a:gd name="T4" fmla="*/ 19 w 95"/>
                  <a:gd name="T5" fmla="*/ 2 h 207"/>
                  <a:gd name="T6" fmla="*/ 24 w 95"/>
                  <a:gd name="T7" fmla="*/ 0 h 207"/>
                  <a:gd name="T8" fmla="*/ 21 w 95"/>
                  <a:gd name="T9" fmla="*/ 14 h 207"/>
                  <a:gd name="T10" fmla="*/ 17 w 95"/>
                  <a:gd name="T11" fmla="*/ 28 h 207"/>
                  <a:gd name="T12" fmla="*/ 10 w 95"/>
                  <a:gd name="T13" fmla="*/ 40 h 207"/>
                  <a:gd name="T14" fmla="*/ 3 w 95"/>
                  <a:gd name="T15" fmla="*/ 52 h 207"/>
                  <a:gd name="T16" fmla="*/ 0 w 95"/>
                  <a:gd name="T17" fmla="*/ 52 h 207"/>
                  <a:gd name="T18" fmla="*/ 17 w 95"/>
                  <a:gd name="T19" fmla="*/ 14 h 20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5" h="207">
                    <a:moveTo>
                      <a:pt x="66" y="56"/>
                    </a:moveTo>
                    <a:lnTo>
                      <a:pt x="66" y="19"/>
                    </a:lnTo>
                    <a:lnTo>
                      <a:pt x="76" y="9"/>
                    </a:lnTo>
                    <a:lnTo>
                      <a:pt x="95" y="0"/>
                    </a:lnTo>
                    <a:lnTo>
                      <a:pt x="85" y="56"/>
                    </a:lnTo>
                    <a:lnTo>
                      <a:pt x="66" y="113"/>
                    </a:lnTo>
                    <a:lnTo>
                      <a:pt x="38" y="160"/>
                    </a:lnTo>
                    <a:lnTo>
                      <a:pt x="10" y="207"/>
                    </a:lnTo>
                    <a:lnTo>
                      <a:pt x="0" y="207"/>
                    </a:lnTo>
                    <a:lnTo>
                      <a:pt x="66" y="56"/>
                    </a:lnTo>
                    <a:close/>
                  </a:path>
                </a:pathLst>
              </a:custGeom>
              <a:solidFill>
                <a:srgbClr val="033E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Freeform 85">
                <a:extLst>
                  <a:ext uri="{FF2B5EF4-FFF2-40B4-BE49-F238E27FC236}">
                    <a16:creationId xmlns:a16="http://schemas.microsoft.com/office/drawing/2014/main" id="{1E0D09C4-2475-43EF-9904-9C3887692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2" y="538"/>
                <a:ext cx="123" cy="134"/>
              </a:xfrm>
              <a:custGeom>
                <a:avLst/>
                <a:gdLst>
                  <a:gd name="T0" fmla="*/ 17 w 491"/>
                  <a:gd name="T1" fmla="*/ 73 h 537"/>
                  <a:gd name="T2" fmla="*/ 24 w 491"/>
                  <a:gd name="T3" fmla="*/ 78 h 537"/>
                  <a:gd name="T4" fmla="*/ 31 w 491"/>
                  <a:gd name="T5" fmla="*/ 85 h 537"/>
                  <a:gd name="T6" fmla="*/ 38 w 491"/>
                  <a:gd name="T7" fmla="*/ 92 h 537"/>
                  <a:gd name="T8" fmla="*/ 45 w 491"/>
                  <a:gd name="T9" fmla="*/ 96 h 537"/>
                  <a:gd name="T10" fmla="*/ 47 w 491"/>
                  <a:gd name="T11" fmla="*/ 92 h 537"/>
                  <a:gd name="T12" fmla="*/ 40 w 491"/>
                  <a:gd name="T13" fmla="*/ 85 h 537"/>
                  <a:gd name="T14" fmla="*/ 31 w 491"/>
                  <a:gd name="T15" fmla="*/ 78 h 537"/>
                  <a:gd name="T16" fmla="*/ 21 w 491"/>
                  <a:gd name="T17" fmla="*/ 71 h 537"/>
                  <a:gd name="T18" fmla="*/ 19 w 491"/>
                  <a:gd name="T19" fmla="*/ 66 h 537"/>
                  <a:gd name="T20" fmla="*/ 28 w 491"/>
                  <a:gd name="T21" fmla="*/ 71 h 537"/>
                  <a:gd name="T22" fmla="*/ 33 w 491"/>
                  <a:gd name="T23" fmla="*/ 73 h 537"/>
                  <a:gd name="T24" fmla="*/ 38 w 491"/>
                  <a:gd name="T25" fmla="*/ 71 h 537"/>
                  <a:gd name="T26" fmla="*/ 33 w 491"/>
                  <a:gd name="T27" fmla="*/ 66 h 537"/>
                  <a:gd name="T28" fmla="*/ 28 w 491"/>
                  <a:gd name="T29" fmla="*/ 64 h 537"/>
                  <a:gd name="T30" fmla="*/ 24 w 491"/>
                  <a:gd name="T31" fmla="*/ 61 h 537"/>
                  <a:gd name="T32" fmla="*/ 24 w 491"/>
                  <a:gd name="T33" fmla="*/ 56 h 537"/>
                  <a:gd name="T34" fmla="*/ 24 w 491"/>
                  <a:gd name="T35" fmla="*/ 54 h 537"/>
                  <a:gd name="T36" fmla="*/ 28 w 491"/>
                  <a:gd name="T37" fmla="*/ 47 h 537"/>
                  <a:gd name="T38" fmla="*/ 31 w 491"/>
                  <a:gd name="T39" fmla="*/ 38 h 537"/>
                  <a:gd name="T40" fmla="*/ 36 w 491"/>
                  <a:gd name="T41" fmla="*/ 21 h 537"/>
                  <a:gd name="T42" fmla="*/ 71 w 491"/>
                  <a:gd name="T43" fmla="*/ 0 h 537"/>
                  <a:gd name="T44" fmla="*/ 80 w 491"/>
                  <a:gd name="T45" fmla="*/ 2 h 537"/>
                  <a:gd name="T46" fmla="*/ 90 w 491"/>
                  <a:gd name="T47" fmla="*/ 4 h 537"/>
                  <a:gd name="T48" fmla="*/ 109 w 491"/>
                  <a:gd name="T49" fmla="*/ 2 h 537"/>
                  <a:gd name="T50" fmla="*/ 116 w 491"/>
                  <a:gd name="T51" fmla="*/ 30 h 537"/>
                  <a:gd name="T52" fmla="*/ 120 w 491"/>
                  <a:gd name="T53" fmla="*/ 59 h 537"/>
                  <a:gd name="T54" fmla="*/ 123 w 491"/>
                  <a:gd name="T55" fmla="*/ 87 h 537"/>
                  <a:gd name="T56" fmla="*/ 123 w 491"/>
                  <a:gd name="T57" fmla="*/ 115 h 537"/>
                  <a:gd name="T58" fmla="*/ 111 w 491"/>
                  <a:gd name="T59" fmla="*/ 122 h 537"/>
                  <a:gd name="T60" fmla="*/ 99 w 491"/>
                  <a:gd name="T61" fmla="*/ 127 h 537"/>
                  <a:gd name="T62" fmla="*/ 73 w 491"/>
                  <a:gd name="T63" fmla="*/ 134 h 537"/>
                  <a:gd name="T64" fmla="*/ 47 w 491"/>
                  <a:gd name="T65" fmla="*/ 134 h 537"/>
                  <a:gd name="T66" fmla="*/ 19 w 491"/>
                  <a:gd name="T67" fmla="*/ 134 h 537"/>
                  <a:gd name="T68" fmla="*/ 21 w 491"/>
                  <a:gd name="T69" fmla="*/ 122 h 537"/>
                  <a:gd name="T70" fmla="*/ 21 w 491"/>
                  <a:gd name="T71" fmla="*/ 111 h 537"/>
                  <a:gd name="T72" fmla="*/ 19 w 491"/>
                  <a:gd name="T73" fmla="*/ 101 h 537"/>
                  <a:gd name="T74" fmla="*/ 17 w 491"/>
                  <a:gd name="T75" fmla="*/ 92 h 537"/>
                  <a:gd name="T76" fmla="*/ 3 w 491"/>
                  <a:gd name="T77" fmla="*/ 94 h 537"/>
                  <a:gd name="T78" fmla="*/ 0 w 491"/>
                  <a:gd name="T79" fmla="*/ 92 h 537"/>
                  <a:gd name="T80" fmla="*/ 3 w 491"/>
                  <a:gd name="T81" fmla="*/ 90 h 537"/>
                  <a:gd name="T82" fmla="*/ 7 w 491"/>
                  <a:gd name="T83" fmla="*/ 90 h 537"/>
                  <a:gd name="T84" fmla="*/ 10 w 491"/>
                  <a:gd name="T85" fmla="*/ 85 h 537"/>
                  <a:gd name="T86" fmla="*/ 12 w 491"/>
                  <a:gd name="T87" fmla="*/ 78 h 537"/>
                  <a:gd name="T88" fmla="*/ 17 w 491"/>
                  <a:gd name="T89" fmla="*/ 73 h 53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91" h="537">
                    <a:moveTo>
                      <a:pt x="66" y="292"/>
                    </a:moveTo>
                    <a:lnTo>
                      <a:pt x="95" y="311"/>
                    </a:lnTo>
                    <a:lnTo>
                      <a:pt x="123" y="339"/>
                    </a:lnTo>
                    <a:lnTo>
                      <a:pt x="151" y="368"/>
                    </a:lnTo>
                    <a:lnTo>
                      <a:pt x="180" y="386"/>
                    </a:lnTo>
                    <a:lnTo>
                      <a:pt x="189" y="368"/>
                    </a:lnTo>
                    <a:lnTo>
                      <a:pt x="160" y="339"/>
                    </a:lnTo>
                    <a:lnTo>
                      <a:pt x="123" y="311"/>
                    </a:lnTo>
                    <a:lnTo>
                      <a:pt x="85" y="283"/>
                    </a:lnTo>
                    <a:lnTo>
                      <a:pt x="76" y="264"/>
                    </a:lnTo>
                    <a:lnTo>
                      <a:pt x="113" y="283"/>
                    </a:lnTo>
                    <a:lnTo>
                      <a:pt x="132" y="292"/>
                    </a:lnTo>
                    <a:lnTo>
                      <a:pt x="151" y="283"/>
                    </a:lnTo>
                    <a:lnTo>
                      <a:pt x="132" y="264"/>
                    </a:lnTo>
                    <a:lnTo>
                      <a:pt x="113" y="255"/>
                    </a:lnTo>
                    <a:lnTo>
                      <a:pt x="95" y="245"/>
                    </a:lnTo>
                    <a:lnTo>
                      <a:pt x="95" y="226"/>
                    </a:lnTo>
                    <a:lnTo>
                      <a:pt x="95" y="216"/>
                    </a:lnTo>
                    <a:lnTo>
                      <a:pt x="113" y="189"/>
                    </a:lnTo>
                    <a:lnTo>
                      <a:pt x="123" y="151"/>
                    </a:lnTo>
                    <a:lnTo>
                      <a:pt x="142" y="85"/>
                    </a:lnTo>
                    <a:lnTo>
                      <a:pt x="283" y="0"/>
                    </a:lnTo>
                    <a:lnTo>
                      <a:pt x="321" y="9"/>
                    </a:lnTo>
                    <a:lnTo>
                      <a:pt x="358" y="18"/>
                    </a:lnTo>
                    <a:lnTo>
                      <a:pt x="434" y="9"/>
                    </a:lnTo>
                    <a:lnTo>
                      <a:pt x="462" y="122"/>
                    </a:lnTo>
                    <a:lnTo>
                      <a:pt x="481" y="236"/>
                    </a:lnTo>
                    <a:lnTo>
                      <a:pt x="491" y="349"/>
                    </a:lnTo>
                    <a:lnTo>
                      <a:pt x="491" y="462"/>
                    </a:lnTo>
                    <a:lnTo>
                      <a:pt x="444" y="490"/>
                    </a:lnTo>
                    <a:lnTo>
                      <a:pt x="397" y="509"/>
                    </a:lnTo>
                    <a:lnTo>
                      <a:pt x="293" y="537"/>
                    </a:lnTo>
                    <a:lnTo>
                      <a:pt x="189" y="537"/>
                    </a:lnTo>
                    <a:lnTo>
                      <a:pt x="76" y="537"/>
                    </a:lnTo>
                    <a:lnTo>
                      <a:pt x="85" y="490"/>
                    </a:lnTo>
                    <a:lnTo>
                      <a:pt x="85" y="443"/>
                    </a:lnTo>
                    <a:lnTo>
                      <a:pt x="76" y="406"/>
                    </a:lnTo>
                    <a:lnTo>
                      <a:pt x="66" y="368"/>
                    </a:lnTo>
                    <a:lnTo>
                      <a:pt x="10" y="377"/>
                    </a:lnTo>
                    <a:lnTo>
                      <a:pt x="0" y="368"/>
                    </a:lnTo>
                    <a:lnTo>
                      <a:pt x="10" y="359"/>
                    </a:lnTo>
                    <a:lnTo>
                      <a:pt x="29" y="359"/>
                    </a:lnTo>
                    <a:lnTo>
                      <a:pt x="38" y="339"/>
                    </a:lnTo>
                    <a:lnTo>
                      <a:pt x="47" y="311"/>
                    </a:lnTo>
                    <a:lnTo>
                      <a:pt x="66" y="292"/>
                    </a:lnTo>
                    <a:close/>
                  </a:path>
                </a:pathLst>
              </a:custGeom>
              <a:solidFill>
                <a:srgbClr val="033E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Freeform 86">
                <a:extLst>
                  <a:ext uri="{FF2B5EF4-FFF2-40B4-BE49-F238E27FC236}">
                    <a16:creationId xmlns:a16="http://schemas.microsoft.com/office/drawing/2014/main" id="{7100A28E-7511-49BB-AC46-143DA5681B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3" y="358"/>
                <a:ext cx="26" cy="43"/>
              </a:xfrm>
              <a:custGeom>
                <a:avLst/>
                <a:gdLst>
                  <a:gd name="T0" fmla="*/ 0 w 104"/>
                  <a:gd name="T1" fmla="*/ 0 h 170"/>
                  <a:gd name="T2" fmla="*/ 3 w 104"/>
                  <a:gd name="T3" fmla="*/ 0 h 170"/>
                  <a:gd name="T4" fmla="*/ 5 w 104"/>
                  <a:gd name="T5" fmla="*/ 0 h 170"/>
                  <a:gd name="T6" fmla="*/ 5 w 104"/>
                  <a:gd name="T7" fmla="*/ 5 h 170"/>
                  <a:gd name="T8" fmla="*/ 24 w 104"/>
                  <a:gd name="T9" fmla="*/ 22 h 170"/>
                  <a:gd name="T10" fmla="*/ 26 w 104"/>
                  <a:gd name="T11" fmla="*/ 22 h 170"/>
                  <a:gd name="T12" fmla="*/ 26 w 104"/>
                  <a:gd name="T13" fmla="*/ 29 h 170"/>
                  <a:gd name="T14" fmla="*/ 24 w 104"/>
                  <a:gd name="T15" fmla="*/ 36 h 170"/>
                  <a:gd name="T16" fmla="*/ 12 w 104"/>
                  <a:gd name="T17" fmla="*/ 43 h 170"/>
                  <a:gd name="T18" fmla="*/ 7 w 104"/>
                  <a:gd name="T19" fmla="*/ 43 h 170"/>
                  <a:gd name="T20" fmla="*/ 5 w 104"/>
                  <a:gd name="T21" fmla="*/ 40 h 170"/>
                  <a:gd name="T22" fmla="*/ 14 w 104"/>
                  <a:gd name="T23" fmla="*/ 36 h 170"/>
                  <a:gd name="T24" fmla="*/ 17 w 104"/>
                  <a:gd name="T25" fmla="*/ 31 h 170"/>
                  <a:gd name="T26" fmla="*/ 21 w 104"/>
                  <a:gd name="T27" fmla="*/ 29 h 170"/>
                  <a:gd name="T28" fmla="*/ 14 w 104"/>
                  <a:gd name="T29" fmla="*/ 22 h 170"/>
                  <a:gd name="T30" fmla="*/ 7 w 104"/>
                  <a:gd name="T31" fmla="*/ 14 h 170"/>
                  <a:gd name="T32" fmla="*/ 3 w 104"/>
                  <a:gd name="T33" fmla="*/ 7 h 170"/>
                  <a:gd name="T34" fmla="*/ 0 w 104"/>
                  <a:gd name="T35" fmla="*/ 5 h 170"/>
                  <a:gd name="T36" fmla="*/ 0 w 104"/>
                  <a:gd name="T37" fmla="*/ 0 h 17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04" h="170">
                    <a:moveTo>
                      <a:pt x="0" y="0"/>
                    </a:moveTo>
                    <a:lnTo>
                      <a:pt x="10" y="0"/>
                    </a:lnTo>
                    <a:lnTo>
                      <a:pt x="20" y="0"/>
                    </a:lnTo>
                    <a:lnTo>
                      <a:pt x="20" y="19"/>
                    </a:lnTo>
                    <a:lnTo>
                      <a:pt x="94" y="85"/>
                    </a:lnTo>
                    <a:lnTo>
                      <a:pt x="104" y="85"/>
                    </a:lnTo>
                    <a:lnTo>
                      <a:pt x="104" y="113"/>
                    </a:lnTo>
                    <a:lnTo>
                      <a:pt x="94" y="142"/>
                    </a:lnTo>
                    <a:lnTo>
                      <a:pt x="47" y="170"/>
                    </a:lnTo>
                    <a:lnTo>
                      <a:pt x="28" y="170"/>
                    </a:lnTo>
                    <a:lnTo>
                      <a:pt x="20" y="160"/>
                    </a:lnTo>
                    <a:lnTo>
                      <a:pt x="57" y="142"/>
                    </a:lnTo>
                    <a:lnTo>
                      <a:pt x="67" y="123"/>
                    </a:lnTo>
                    <a:lnTo>
                      <a:pt x="85" y="113"/>
                    </a:lnTo>
                    <a:lnTo>
                      <a:pt x="57" y="85"/>
                    </a:lnTo>
                    <a:lnTo>
                      <a:pt x="28" y="57"/>
                    </a:lnTo>
                    <a:lnTo>
                      <a:pt x="10" y="29"/>
                    </a:lnTo>
                    <a:lnTo>
                      <a:pt x="0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Freeform 87">
                <a:extLst>
                  <a:ext uri="{FF2B5EF4-FFF2-40B4-BE49-F238E27FC236}">
                    <a16:creationId xmlns:a16="http://schemas.microsoft.com/office/drawing/2014/main" id="{E613E704-BB3E-4DB2-9984-AD9DFA72CE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2" y="523"/>
                <a:ext cx="26" cy="12"/>
              </a:xfrm>
              <a:custGeom>
                <a:avLst/>
                <a:gdLst>
                  <a:gd name="T0" fmla="*/ 9 w 103"/>
                  <a:gd name="T1" fmla="*/ 0 h 47"/>
                  <a:gd name="T2" fmla="*/ 24 w 103"/>
                  <a:gd name="T3" fmla="*/ 0 h 47"/>
                  <a:gd name="T4" fmla="*/ 26 w 103"/>
                  <a:gd name="T5" fmla="*/ 5 h 47"/>
                  <a:gd name="T6" fmla="*/ 24 w 103"/>
                  <a:gd name="T7" fmla="*/ 7 h 47"/>
                  <a:gd name="T8" fmla="*/ 19 w 103"/>
                  <a:gd name="T9" fmla="*/ 9 h 47"/>
                  <a:gd name="T10" fmla="*/ 7 w 103"/>
                  <a:gd name="T11" fmla="*/ 12 h 47"/>
                  <a:gd name="T12" fmla="*/ 2 w 103"/>
                  <a:gd name="T13" fmla="*/ 12 h 47"/>
                  <a:gd name="T14" fmla="*/ 2 w 103"/>
                  <a:gd name="T15" fmla="*/ 9 h 47"/>
                  <a:gd name="T16" fmla="*/ 0 w 103"/>
                  <a:gd name="T17" fmla="*/ 7 h 47"/>
                  <a:gd name="T18" fmla="*/ 5 w 103"/>
                  <a:gd name="T19" fmla="*/ 5 h 47"/>
                  <a:gd name="T20" fmla="*/ 9 w 103"/>
                  <a:gd name="T21" fmla="*/ 0 h 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3" h="47">
                    <a:moveTo>
                      <a:pt x="37" y="0"/>
                    </a:moveTo>
                    <a:lnTo>
                      <a:pt x="94" y="0"/>
                    </a:lnTo>
                    <a:lnTo>
                      <a:pt x="103" y="18"/>
                    </a:lnTo>
                    <a:lnTo>
                      <a:pt x="94" y="27"/>
                    </a:lnTo>
                    <a:lnTo>
                      <a:pt x="76" y="37"/>
                    </a:lnTo>
                    <a:lnTo>
                      <a:pt x="29" y="47"/>
                    </a:lnTo>
                    <a:lnTo>
                      <a:pt x="9" y="47"/>
                    </a:lnTo>
                    <a:lnTo>
                      <a:pt x="9" y="37"/>
                    </a:lnTo>
                    <a:lnTo>
                      <a:pt x="0" y="27"/>
                    </a:lnTo>
                    <a:lnTo>
                      <a:pt x="19" y="18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Freeform 88">
                <a:extLst>
                  <a:ext uri="{FF2B5EF4-FFF2-40B4-BE49-F238E27FC236}">
                    <a16:creationId xmlns:a16="http://schemas.microsoft.com/office/drawing/2014/main" id="{E496097A-0968-4974-B640-FD79B6941A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9" y="462"/>
                <a:ext cx="43" cy="54"/>
              </a:xfrm>
              <a:custGeom>
                <a:avLst/>
                <a:gdLst>
                  <a:gd name="T0" fmla="*/ 36 w 170"/>
                  <a:gd name="T1" fmla="*/ 0 h 217"/>
                  <a:gd name="T2" fmla="*/ 38 w 170"/>
                  <a:gd name="T3" fmla="*/ 7 h 217"/>
                  <a:gd name="T4" fmla="*/ 40 w 170"/>
                  <a:gd name="T5" fmla="*/ 14 h 217"/>
                  <a:gd name="T6" fmla="*/ 40 w 170"/>
                  <a:gd name="T7" fmla="*/ 24 h 217"/>
                  <a:gd name="T8" fmla="*/ 43 w 170"/>
                  <a:gd name="T9" fmla="*/ 31 h 217"/>
                  <a:gd name="T10" fmla="*/ 22 w 170"/>
                  <a:gd name="T11" fmla="*/ 45 h 217"/>
                  <a:gd name="T12" fmla="*/ 12 w 170"/>
                  <a:gd name="T13" fmla="*/ 52 h 217"/>
                  <a:gd name="T14" fmla="*/ 0 w 170"/>
                  <a:gd name="T15" fmla="*/ 54 h 217"/>
                  <a:gd name="T16" fmla="*/ 22 w 170"/>
                  <a:gd name="T17" fmla="*/ 28 h 217"/>
                  <a:gd name="T18" fmla="*/ 31 w 170"/>
                  <a:gd name="T19" fmla="*/ 14 h 217"/>
                  <a:gd name="T20" fmla="*/ 36 w 170"/>
                  <a:gd name="T21" fmla="*/ 0 h 2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70" h="217">
                    <a:moveTo>
                      <a:pt x="141" y="0"/>
                    </a:moveTo>
                    <a:lnTo>
                      <a:pt x="151" y="29"/>
                    </a:lnTo>
                    <a:lnTo>
                      <a:pt x="160" y="56"/>
                    </a:lnTo>
                    <a:lnTo>
                      <a:pt x="160" y="95"/>
                    </a:lnTo>
                    <a:lnTo>
                      <a:pt x="170" y="123"/>
                    </a:lnTo>
                    <a:lnTo>
                      <a:pt x="85" y="179"/>
                    </a:lnTo>
                    <a:lnTo>
                      <a:pt x="47" y="207"/>
                    </a:lnTo>
                    <a:lnTo>
                      <a:pt x="0" y="217"/>
                    </a:lnTo>
                    <a:lnTo>
                      <a:pt x="85" y="113"/>
                    </a:lnTo>
                    <a:lnTo>
                      <a:pt x="123" y="56"/>
                    </a:lnTo>
                    <a:lnTo>
                      <a:pt x="141" y="0"/>
                    </a:lnTo>
                    <a:close/>
                  </a:path>
                </a:pathLst>
              </a:custGeom>
              <a:solidFill>
                <a:srgbClr val="CD87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Freeform 89">
                <a:extLst>
                  <a:ext uri="{FF2B5EF4-FFF2-40B4-BE49-F238E27FC236}">
                    <a16:creationId xmlns:a16="http://schemas.microsoft.com/office/drawing/2014/main" id="{E47F249D-D08A-4051-9EC6-AA1527CA5D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0" y="370"/>
                <a:ext cx="16" cy="36"/>
              </a:xfrm>
              <a:custGeom>
                <a:avLst/>
                <a:gdLst>
                  <a:gd name="T0" fmla="*/ 7 w 65"/>
                  <a:gd name="T1" fmla="*/ 0 h 141"/>
                  <a:gd name="T2" fmla="*/ 12 w 65"/>
                  <a:gd name="T3" fmla="*/ 2 h 141"/>
                  <a:gd name="T4" fmla="*/ 14 w 65"/>
                  <a:gd name="T5" fmla="*/ 7 h 141"/>
                  <a:gd name="T6" fmla="*/ 16 w 65"/>
                  <a:gd name="T7" fmla="*/ 14 h 141"/>
                  <a:gd name="T8" fmla="*/ 16 w 65"/>
                  <a:gd name="T9" fmla="*/ 21 h 141"/>
                  <a:gd name="T10" fmla="*/ 16 w 65"/>
                  <a:gd name="T11" fmla="*/ 27 h 141"/>
                  <a:gd name="T12" fmla="*/ 12 w 65"/>
                  <a:gd name="T13" fmla="*/ 36 h 141"/>
                  <a:gd name="T14" fmla="*/ 0 w 65"/>
                  <a:gd name="T15" fmla="*/ 5 h 141"/>
                  <a:gd name="T16" fmla="*/ 0 w 65"/>
                  <a:gd name="T17" fmla="*/ 2 h 141"/>
                  <a:gd name="T18" fmla="*/ 2 w 65"/>
                  <a:gd name="T19" fmla="*/ 2 h 141"/>
                  <a:gd name="T20" fmla="*/ 7 w 65"/>
                  <a:gd name="T21" fmla="*/ 2 h 141"/>
                  <a:gd name="T22" fmla="*/ 7 w 65"/>
                  <a:gd name="T23" fmla="*/ 0 h 14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5" h="141">
                    <a:moveTo>
                      <a:pt x="28" y="0"/>
                    </a:moveTo>
                    <a:lnTo>
                      <a:pt x="47" y="9"/>
                    </a:lnTo>
                    <a:lnTo>
                      <a:pt x="56" y="28"/>
                    </a:lnTo>
                    <a:lnTo>
                      <a:pt x="65" y="56"/>
                    </a:lnTo>
                    <a:lnTo>
                      <a:pt x="65" y="84"/>
                    </a:lnTo>
                    <a:lnTo>
                      <a:pt x="65" y="104"/>
                    </a:lnTo>
                    <a:lnTo>
                      <a:pt x="47" y="141"/>
                    </a:lnTo>
                    <a:lnTo>
                      <a:pt x="0" y="18"/>
                    </a:lnTo>
                    <a:lnTo>
                      <a:pt x="0" y="9"/>
                    </a:lnTo>
                    <a:lnTo>
                      <a:pt x="9" y="9"/>
                    </a:lnTo>
                    <a:lnTo>
                      <a:pt x="28" y="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CD87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90">
              <a:extLst>
                <a:ext uri="{FF2B5EF4-FFF2-40B4-BE49-F238E27FC236}">
                  <a16:creationId xmlns:a16="http://schemas.microsoft.com/office/drawing/2014/main" id="{30C2F522-6462-4363-9AB3-92A11ACDB2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32" y="192"/>
              <a:ext cx="422" cy="344"/>
              <a:chOff x="192" y="1728"/>
              <a:chExt cx="422" cy="344"/>
            </a:xfrm>
          </p:grpSpPr>
          <p:sp>
            <p:nvSpPr>
              <p:cNvPr id="10" name="Freeform 91">
                <a:extLst>
                  <a:ext uri="{FF2B5EF4-FFF2-40B4-BE49-F238E27FC236}">
                    <a16:creationId xmlns:a16="http://schemas.microsoft.com/office/drawing/2014/main" id="{36EC7396-EBCC-428E-B66C-DEB733A864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" y="1745"/>
                <a:ext cx="153" cy="165"/>
              </a:xfrm>
              <a:custGeom>
                <a:avLst/>
                <a:gdLst>
                  <a:gd name="T0" fmla="*/ 89 w 613"/>
                  <a:gd name="T1" fmla="*/ 0 h 660"/>
                  <a:gd name="T2" fmla="*/ 123 w 613"/>
                  <a:gd name="T3" fmla="*/ 3 h 660"/>
                  <a:gd name="T4" fmla="*/ 137 w 613"/>
                  <a:gd name="T5" fmla="*/ 12 h 660"/>
                  <a:gd name="T6" fmla="*/ 137 w 613"/>
                  <a:gd name="T7" fmla="*/ 19 h 660"/>
                  <a:gd name="T8" fmla="*/ 130 w 613"/>
                  <a:gd name="T9" fmla="*/ 33 h 660"/>
                  <a:gd name="T10" fmla="*/ 108 w 613"/>
                  <a:gd name="T11" fmla="*/ 38 h 660"/>
                  <a:gd name="T12" fmla="*/ 101 w 613"/>
                  <a:gd name="T13" fmla="*/ 33 h 660"/>
                  <a:gd name="T14" fmla="*/ 97 w 613"/>
                  <a:gd name="T15" fmla="*/ 26 h 660"/>
                  <a:gd name="T16" fmla="*/ 99 w 613"/>
                  <a:gd name="T17" fmla="*/ 17 h 660"/>
                  <a:gd name="T18" fmla="*/ 106 w 613"/>
                  <a:gd name="T19" fmla="*/ 3 h 660"/>
                  <a:gd name="T20" fmla="*/ 78 w 613"/>
                  <a:gd name="T21" fmla="*/ 9 h 660"/>
                  <a:gd name="T22" fmla="*/ 42 w 613"/>
                  <a:gd name="T23" fmla="*/ 31 h 660"/>
                  <a:gd name="T24" fmla="*/ 35 w 613"/>
                  <a:gd name="T25" fmla="*/ 43 h 660"/>
                  <a:gd name="T26" fmla="*/ 45 w 613"/>
                  <a:gd name="T27" fmla="*/ 66 h 660"/>
                  <a:gd name="T28" fmla="*/ 68 w 613"/>
                  <a:gd name="T29" fmla="*/ 85 h 660"/>
                  <a:gd name="T30" fmla="*/ 125 w 613"/>
                  <a:gd name="T31" fmla="*/ 90 h 660"/>
                  <a:gd name="T32" fmla="*/ 151 w 613"/>
                  <a:gd name="T33" fmla="*/ 111 h 660"/>
                  <a:gd name="T34" fmla="*/ 153 w 613"/>
                  <a:gd name="T35" fmla="*/ 127 h 660"/>
                  <a:gd name="T36" fmla="*/ 130 w 613"/>
                  <a:gd name="T37" fmla="*/ 153 h 660"/>
                  <a:gd name="T38" fmla="*/ 101 w 613"/>
                  <a:gd name="T39" fmla="*/ 165 h 660"/>
                  <a:gd name="T40" fmla="*/ 54 w 613"/>
                  <a:gd name="T41" fmla="*/ 163 h 660"/>
                  <a:gd name="T42" fmla="*/ 33 w 613"/>
                  <a:gd name="T43" fmla="*/ 156 h 660"/>
                  <a:gd name="T44" fmla="*/ 16 w 613"/>
                  <a:gd name="T45" fmla="*/ 142 h 660"/>
                  <a:gd name="T46" fmla="*/ 14 w 613"/>
                  <a:gd name="T47" fmla="*/ 127 h 660"/>
                  <a:gd name="T48" fmla="*/ 23 w 613"/>
                  <a:gd name="T49" fmla="*/ 118 h 660"/>
                  <a:gd name="T50" fmla="*/ 38 w 613"/>
                  <a:gd name="T51" fmla="*/ 113 h 660"/>
                  <a:gd name="T52" fmla="*/ 52 w 613"/>
                  <a:gd name="T53" fmla="*/ 116 h 660"/>
                  <a:gd name="T54" fmla="*/ 64 w 613"/>
                  <a:gd name="T55" fmla="*/ 125 h 660"/>
                  <a:gd name="T56" fmla="*/ 66 w 613"/>
                  <a:gd name="T57" fmla="*/ 139 h 660"/>
                  <a:gd name="T58" fmla="*/ 59 w 613"/>
                  <a:gd name="T59" fmla="*/ 151 h 660"/>
                  <a:gd name="T60" fmla="*/ 49 w 613"/>
                  <a:gd name="T61" fmla="*/ 156 h 660"/>
                  <a:gd name="T62" fmla="*/ 57 w 613"/>
                  <a:gd name="T63" fmla="*/ 156 h 660"/>
                  <a:gd name="T64" fmla="*/ 78 w 613"/>
                  <a:gd name="T65" fmla="*/ 156 h 660"/>
                  <a:gd name="T66" fmla="*/ 97 w 613"/>
                  <a:gd name="T67" fmla="*/ 146 h 660"/>
                  <a:gd name="T68" fmla="*/ 106 w 613"/>
                  <a:gd name="T69" fmla="*/ 132 h 660"/>
                  <a:gd name="T70" fmla="*/ 104 w 613"/>
                  <a:gd name="T71" fmla="*/ 106 h 660"/>
                  <a:gd name="T72" fmla="*/ 87 w 613"/>
                  <a:gd name="T73" fmla="*/ 94 h 660"/>
                  <a:gd name="T74" fmla="*/ 75 w 613"/>
                  <a:gd name="T75" fmla="*/ 92 h 660"/>
                  <a:gd name="T76" fmla="*/ 64 w 613"/>
                  <a:gd name="T77" fmla="*/ 90 h 660"/>
                  <a:gd name="T78" fmla="*/ 21 w 613"/>
                  <a:gd name="T79" fmla="*/ 80 h 660"/>
                  <a:gd name="T80" fmla="*/ 5 w 613"/>
                  <a:gd name="T81" fmla="*/ 69 h 660"/>
                  <a:gd name="T82" fmla="*/ 0 w 613"/>
                  <a:gd name="T83" fmla="*/ 54 h 660"/>
                  <a:gd name="T84" fmla="*/ 2 w 613"/>
                  <a:gd name="T85" fmla="*/ 38 h 660"/>
                  <a:gd name="T86" fmla="*/ 14 w 613"/>
                  <a:gd name="T87" fmla="*/ 24 h 660"/>
                  <a:gd name="T88" fmla="*/ 40 w 613"/>
                  <a:gd name="T89" fmla="*/ 12 h 660"/>
                  <a:gd name="T90" fmla="*/ 73 w 613"/>
                  <a:gd name="T91" fmla="*/ 0 h 66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613" h="660">
                    <a:moveTo>
                      <a:pt x="292" y="0"/>
                    </a:moveTo>
                    <a:lnTo>
                      <a:pt x="358" y="0"/>
                    </a:lnTo>
                    <a:lnTo>
                      <a:pt x="425" y="0"/>
                    </a:lnTo>
                    <a:lnTo>
                      <a:pt x="491" y="10"/>
                    </a:lnTo>
                    <a:lnTo>
                      <a:pt x="519" y="28"/>
                    </a:lnTo>
                    <a:lnTo>
                      <a:pt x="547" y="47"/>
                    </a:lnTo>
                    <a:lnTo>
                      <a:pt x="547" y="57"/>
                    </a:lnTo>
                    <a:lnTo>
                      <a:pt x="547" y="76"/>
                    </a:lnTo>
                    <a:lnTo>
                      <a:pt x="538" y="104"/>
                    </a:lnTo>
                    <a:lnTo>
                      <a:pt x="519" y="131"/>
                    </a:lnTo>
                    <a:lnTo>
                      <a:pt x="491" y="141"/>
                    </a:lnTo>
                    <a:lnTo>
                      <a:pt x="434" y="151"/>
                    </a:lnTo>
                    <a:lnTo>
                      <a:pt x="415" y="141"/>
                    </a:lnTo>
                    <a:lnTo>
                      <a:pt x="405" y="131"/>
                    </a:lnTo>
                    <a:lnTo>
                      <a:pt x="396" y="123"/>
                    </a:lnTo>
                    <a:lnTo>
                      <a:pt x="387" y="104"/>
                    </a:lnTo>
                    <a:lnTo>
                      <a:pt x="387" y="84"/>
                    </a:lnTo>
                    <a:lnTo>
                      <a:pt x="396" y="66"/>
                    </a:lnTo>
                    <a:lnTo>
                      <a:pt x="425" y="28"/>
                    </a:lnTo>
                    <a:lnTo>
                      <a:pt x="425" y="10"/>
                    </a:lnTo>
                    <a:lnTo>
                      <a:pt x="368" y="19"/>
                    </a:lnTo>
                    <a:lnTo>
                      <a:pt x="311" y="37"/>
                    </a:lnTo>
                    <a:lnTo>
                      <a:pt x="208" y="76"/>
                    </a:lnTo>
                    <a:lnTo>
                      <a:pt x="170" y="123"/>
                    </a:lnTo>
                    <a:lnTo>
                      <a:pt x="151" y="141"/>
                    </a:lnTo>
                    <a:lnTo>
                      <a:pt x="141" y="170"/>
                    </a:lnTo>
                    <a:lnTo>
                      <a:pt x="151" y="227"/>
                    </a:lnTo>
                    <a:lnTo>
                      <a:pt x="180" y="264"/>
                    </a:lnTo>
                    <a:lnTo>
                      <a:pt x="227" y="311"/>
                    </a:lnTo>
                    <a:lnTo>
                      <a:pt x="274" y="339"/>
                    </a:lnTo>
                    <a:lnTo>
                      <a:pt x="425" y="348"/>
                    </a:lnTo>
                    <a:lnTo>
                      <a:pt x="500" y="358"/>
                    </a:lnTo>
                    <a:lnTo>
                      <a:pt x="566" y="396"/>
                    </a:lnTo>
                    <a:lnTo>
                      <a:pt x="603" y="443"/>
                    </a:lnTo>
                    <a:lnTo>
                      <a:pt x="613" y="471"/>
                    </a:lnTo>
                    <a:lnTo>
                      <a:pt x="613" y="509"/>
                    </a:lnTo>
                    <a:lnTo>
                      <a:pt x="575" y="566"/>
                    </a:lnTo>
                    <a:lnTo>
                      <a:pt x="519" y="613"/>
                    </a:lnTo>
                    <a:lnTo>
                      <a:pt x="462" y="641"/>
                    </a:lnTo>
                    <a:lnTo>
                      <a:pt x="405" y="660"/>
                    </a:lnTo>
                    <a:lnTo>
                      <a:pt x="311" y="660"/>
                    </a:lnTo>
                    <a:lnTo>
                      <a:pt x="217" y="651"/>
                    </a:lnTo>
                    <a:lnTo>
                      <a:pt x="180" y="641"/>
                    </a:lnTo>
                    <a:lnTo>
                      <a:pt x="132" y="622"/>
                    </a:lnTo>
                    <a:lnTo>
                      <a:pt x="94" y="594"/>
                    </a:lnTo>
                    <a:lnTo>
                      <a:pt x="66" y="566"/>
                    </a:lnTo>
                    <a:lnTo>
                      <a:pt x="57" y="528"/>
                    </a:lnTo>
                    <a:lnTo>
                      <a:pt x="57" y="509"/>
                    </a:lnTo>
                    <a:lnTo>
                      <a:pt x="66" y="491"/>
                    </a:lnTo>
                    <a:lnTo>
                      <a:pt x="94" y="471"/>
                    </a:lnTo>
                    <a:lnTo>
                      <a:pt x="123" y="462"/>
                    </a:lnTo>
                    <a:lnTo>
                      <a:pt x="151" y="452"/>
                    </a:lnTo>
                    <a:lnTo>
                      <a:pt x="188" y="462"/>
                    </a:lnTo>
                    <a:lnTo>
                      <a:pt x="208" y="462"/>
                    </a:lnTo>
                    <a:lnTo>
                      <a:pt x="227" y="471"/>
                    </a:lnTo>
                    <a:lnTo>
                      <a:pt x="255" y="499"/>
                    </a:lnTo>
                    <a:lnTo>
                      <a:pt x="264" y="528"/>
                    </a:lnTo>
                    <a:lnTo>
                      <a:pt x="264" y="556"/>
                    </a:lnTo>
                    <a:lnTo>
                      <a:pt x="255" y="585"/>
                    </a:lnTo>
                    <a:lnTo>
                      <a:pt x="235" y="603"/>
                    </a:lnTo>
                    <a:lnTo>
                      <a:pt x="208" y="613"/>
                    </a:lnTo>
                    <a:lnTo>
                      <a:pt x="198" y="622"/>
                    </a:lnTo>
                    <a:lnTo>
                      <a:pt x="208" y="622"/>
                    </a:lnTo>
                    <a:lnTo>
                      <a:pt x="227" y="622"/>
                    </a:lnTo>
                    <a:lnTo>
                      <a:pt x="264" y="622"/>
                    </a:lnTo>
                    <a:lnTo>
                      <a:pt x="311" y="622"/>
                    </a:lnTo>
                    <a:lnTo>
                      <a:pt x="349" y="603"/>
                    </a:lnTo>
                    <a:lnTo>
                      <a:pt x="387" y="585"/>
                    </a:lnTo>
                    <a:lnTo>
                      <a:pt x="405" y="556"/>
                    </a:lnTo>
                    <a:lnTo>
                      <a:pt x="425" y="528"/>
                    </a:lnTo>
                    <a:lnTo>
                      <a:pt x="443" y="462"/>
                    </a:lnTo>
                    <a:lnTo>
                      <a:pt x="415" y="424"/>
                    </a:lnTo>
                    <a:lnTo>
                      <a:pt x="387" y="396"/>
                    </a:lnTo>
                    <a:lnTo>
                      <a:pt x="349" y="377"/>
                    </a:lnTo>
                    <a:lnTo>
                      <a:pt x="311" y="358"/>
                    </a:lnTo>
                    <a:lnTo>
                      <a:pt x="302" y="368"/>
                    </a:lnTo>
                    <a:lnTo>
                      <a:pt x="283" y="368"/>
                    </a:lnTo>
                    <a:lnTo>
                      <a:pt x="255" y="358"/>
                    </a:lnTo>
                    <a:lnTo>
                      <a:pt x="141" y="339"/>
                    </a:lnTo>
                    <a:lnTo>
                      <a:pt x="85" y="321"/>
                    </a:lnTo>
                    <a:lnTo>
                      <a:pt x="37" y="292"/>
                    </a:lnTo>
                    <a:lnTo>
                      <a:pt x="19" y="274"/>
                    </a:lnTo>
                    <a:lnTo>
                      <a:pt x="0" y="245"/>
                    </a:lnTo>
                    <a:lnTo>
                      <a:pt x="0" y="217"/>
                    </a:lnTo>
                    <a:lnTo>
                      <a:pt x="0" y="188"/>
                    </a:lnTo>
                    <a:lnTo>
                      <a:pt x="10" y="151"/>
                    </a:lnTo>
                    <a:lnTo>
                      <a:pt x="28" y="123"/>
                    </a:lnTo>
                    <a:lnTo>
                      <a:pt x="57" y="94"/>
                    </a:lnTo>
                    <a:lnTo>
                      <a:pt x="94" y="76"/>
                    </a:lnTo>
                    <a:lnTo>
                      <a:pt x="160" y="47"/>
                    </a:lnTo>
                    <a:lnTo>
                      <a:pt x="235" y="28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92">
                <a:extLst>
                  <a:ext uri="{FF2B5EF4-FFF2-40B4-BE49-F238E27FC236}">
                    <a16:creationId xmlns:a16="http://schemas.microsoft.com/office/drawing/2014/main" id="{95836FE6-041A-49C2-8D83-3F31734F09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" y="1759"/>
                <a:ext cx="47" cy="68"/>
              </a:xfrm>
              <a:custGeom>
                <a:avLst/>
                <a:gdLst>
                  <a:gd name="T0" fmla="*/ 47 w 189"/>
                  <a:gd name="T1" fmla="*/ 0 h 273"/>
                  <a:gd name="T2" fmla="*/ 45 w 189"/>
                  <a:gd name="T3" fmla="*/ 0 h 273"/>
                  <a:gd name="T4" fmla="*/ 42 w 189"/>
                  <a:gd name="T5" fmla="*/ 2 h 273"/>
                  <a:gd name="T6" fmla="*/ 33 w 189"/>
                  <a:gd name="T7" fmla="*/ 12 h 273"/>
                  <a:gd name="T8" fmla="*/ 28 w 189"/>
                  <a:gd name="T9" fmla="*/ 16 h 273"/>
                  <a:gd name="T10" fmla="*/ 26 w 189"/>
                  <a:gd name="T11" fmla="*/ 21 h 273"/>
                  <a:gd name="T12" fmla="*/ 23 w 189"/>
                  <a:gd name="T13" fmla="*/ 28 h 273"/>
                  <a:gd name="T14" fmla="*/ 26 w 189"/>
                  <a:gd name="T15" fmla="*/ 35 h 273"/>
                  <a:gd name="T16" fmla="*/ 30 w 189"/>
                  <a:gd name="T17" fmla="*/ 47 h 273"/>
                  <a:gd name="T18" fmla="*/ 38 w 189"/>
                  <a:gd name="T19" fmla="*/ 59 h 273"/>
                  <a:gd name="T20" fmla="*/ 47 w 189"/>
                  <a:gd name="T21" fmla="*/ 68 h 273"/>
                  <a:gd name="T22" fmla="*/ 23 w 189"/>
                  <a:gd name="T23" fmla="*/ 61 h 273"/>
                  <a:gd name="T24" fmla="*/ 9 w 189"/>
                  <a:gd name="T25" fmla="*/ 54 h 273"/>
                  <a:gd name="T26" fmla="*/ 4 w 189"/>
                  <a:gd name="T27" fmla="*/ 49 h 273"/>
                  <a:gd name="T28" fmla="*/ 0 w 189"/>
                  <a:gd name="T29" fmla="*/ 44 h 273"/>
                  <a:gd name="T30" fmla="*/ 0 w 189"/>
                  <a:gd name="T31" fmla="*/ 33 h 273"/>
                  <a:gd name="T32" fmla="*/ 4 w 189"/>
                  <a:gd name="T33" fmla="*/ 26 h 273"/>
                  <a:gd name="T34" fmla="*/ 9 w 189"/>
                  <a:gd name="T35" fmla="*/ 16 h 273"/>
                  <a:gd name="T36" fmla="*/ 19 w 189"/>
                  <a:gd name="T37" fmla="*/ 9 h 273"/>
                  <a:gd name="T38" fmla="*/ 33 w 189"/>
                  <a:gd name="T39" fmla="*/ 5 h 273"/>
                  <a:gd name="T40" fmla="*/ 47 w 189"/>
                  <a:gd name="T41" fmla="*/ 0 h 27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89" h="273">
                    <a:moveTo>
                      <a:pt x="189" y="0"/>
                    </a:moveTo>
                    <a:lnTo>
                      <a:pt x="179" y="0"/>
                    </a:lnTo>
                    <a:lnTo>
                      <a:pt x="169" y="9"/>
                    </a:lnTo>
                    <a:lnTo>
                      <a:pt x="132" y="47"/>
                    </a:lnTo>
                    <a:lnTo>
                      <a:pt x="113" y="66"/>
                    </a:lnTo>
                    <a:lnTo>
                      <a:pt x="104" y="84"/>
                    </a:lnTo>
                    <a:lnTo>
                      <a:pt x="94" y="113"/>
                    </a:lnTo>
                    <a:lnTo>
                      <a:pt x="104" y="141"/>
                    </a:lnTo>
                    <a:lnTo>
                      <a:pt x="122" y="188"/>
                    </a:lnTo>
                    <a:lnTo>
                      <a:pt x="151" y="235"/>
                    </a:lnTo>
                    <a:lnTo>
                      <a:pt x="189" y="273"/>
                    </a:lnTo>
                    <a:lnTo>
                      <a:pt x="94" y="244"/>
                    </a:lnTo>
                    <a:lnTo>
                      <a:pt x="38" y="217"/>
                    </a:lnTo>
                    <a:lnTo>
                      <a:pt x="18" y="197"/>
                    </a:lnTo>
                    <a:lnTo>
                      <a:pt x="0" y="178"/>
                    </a:lnTo>
                    <a:lnTo>
                      <a:pt x="0" y="131"/>
                    </a:lnTo>
                    <a:lnTo>
                      <a:pt x="18" y="103"/>
                    </a:lnTo>
                    <a:lnTo>
                      <a:pt x="38" y="66"/>
                    </a:lnTo>
                    <a:lnTo>
                      <a:pt x="75" y="37"/>
                    </a:lnTo>
                    <a:lnTo>
                      <a:pt x="132" y="19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93">
                <a:extLst>
                  <a:ext uri="{FF2B5EF4-FFF2-40B4-BE49-F238E27FC236}">
                    <a16:creationId xmlns:a16="http://schemas.microsoft.com/office/drawing/2014/main" id="{17520941-6246-43FE-B5A3-15AFA2BD04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" y="1865"/>
                <a:ext cx="40" cy="28"/>
              </a:xfrm>
              <a:custGeom>
                <a:avLst/>
                <a:gdLst>
                  <a:gd name="T0" fmla="*/ 38 w 159"/>
                  <a:gd name="T1" fmla="*/ 4 h 113"/>
                  <a:gd name="T2" fmla="*/ 40 w 159"/>
                  <a:gd name="T3" fmla="*/ 7 h 113"/>
                  <a:gd name="T4" fmla="*/ 40 w 159"/>
                  <a:gd name="T5" fmla="*/ 12 h 113"/>
                  <a:gd name="T6" fmla="*/ 40 w 159"/>
                  <a:gd name="T7" fmla="*/ 21 h 113"/>
                  <a:gd name="T8" fmla="*/ 35 w 159"/>
                  <a:gd name="T9" fmla="*/ 23 h 113"/>
                  <a:gd name="T10" fmla="*/ 31 w 159"/>
                  <a:gd name="T11" fmla="*/ 28 h 113"/>
                  <a:gd name="T12" fmla="*/ 26 w 159"/>
                  <a:gd name="T13" fmla="*/ 28 h 113"/>
                  <a:gd name="T14" fmla="*/ 21 w 159"/>
                  <a:gd name="T15" fmla="*/ 28 h 113"/>
                  <a:gd name="T16" fmla="*/ 19 w 159"/>
                  <a:gd name="T17" fmla="*/ 26 h 113"/>
                  <a:gd name="T18" fmla="*/ 16 w 159"/>
                  <a:gd name="T19" fmla="*/ 26 h 113"/>
                  <a:gd name="T20" fmla="*/ 12 w 159"/>
                  <a:gd name="T21" fmla="*/ 26 h 113"/>
                  <a:gd name="T22" fmla="*/ 2 w 159"/>
                  <a:gd name="T23" fmla="*/ 19 h 113"/>
                  <a:gd name="T24" fmla="*/ 0 w 159"/>
                  <a:gd name="T25" fmla="*/ 14 h 113"/>
                  <a:gd name="T26" fmla="*/ 0 w 159"/>
                  <a:gd name="T27" fmla="*/ 9 h 113"/>
                  <a:gd name="T28" fmla="*/ 2 w 159"/>
                  <a:gd name="T29" fmla="*/ 4 h 113"/>
                  <a:gd name="T30" fmla="*/ 7 w 159"/>
                  <a:gd name="T31" fmla="*/ 2 h 113"/>
                  <a:gd name="T32" fmla="*/ 16 w 159"/>
                  <a:gd name="T33" fmla="*/ 0 h 113"/>
                  <a:gd name="T34" fmla="*/ 28 w 159"/>
                  <a:gd name="T35" fmla="*/ 2 h 113"/>
                  <a:gd name="T36" fmla="*/ 38 w 159"/>
                  <a:gd name="T37" fmla="*/ 4 h 11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59" h="113">
                    <a:moveTo>
                      <a:pt x="151" y="18"/>
                    </a:moveTo>
                    <a:lnTo>
                      <a:pt x="159" y="28"/>
                    </a:lnTo>
                    <a:lnTo>
                      <a:pt x="159" y="47"/>
                    </a:lnTo>
                    <a:lnTo>
                      <a:pt x="159" y="85"/>
                    </a:lnTo>
                    <a:lnTo>
                      <a:pt x="141" y="94"/>
                    </a:lnTo>
                    <a:lnTo>
                      <a:pt x="122" y="113"/>
                    </a:lnTo>
                    <a:lnTo>
                      <a:pt x="104" y="113"/>
                    </a:lnTo>
                    <a:lnTo>
                      <a:pt x="84" y="113"/>
                    </a:lnTo>
                    <a:lnTo>
                      <a:pt x="75" y="104"/>
                    </a:lnTo>
                    <a:lnTo>
                      <a:pt x="65" y="104"/>
                    </a:lnTo>
                    <a:lnTo>
                      <a:pt x="47" y="104"/>
                    </a:lnTo>
                    <a:lnTo>
                      <a:pt x="9" y="75"/>
                    </a:lnTo>
                    <a:lnTo>
                      <a:pt x="0" y="57"/>
                    </a:lnTo>
                    <a:lnTo>
                      <a:pt x="0" y="37"/>
                    </a:lnTo>
                    <a:lnTo>
                      <a:pt x="9" y="18"/>
                    </a:lnTo>
                    <a:lnTo>
                      <a:pt x="28" y="10"/>
                    </a:lnTo>
                    <a:lnTo>
                      <a:pt x="65" y="0"/>
                    </a:lnTo>
                    <a:lnTo>
                      <a:pt x="112" y="10"/>
                    </a:lnTo>
                    <a:lnTo>
                      <a:pt x="151" y="18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94">
                <a:extLst>
                  <a:ext uri="{FF2B5EF4-FFF2-40B4-BE49-F238E27FC236}">
                    <a16:creationId xmlns:a16="http://schemas.microsoft.com/office/drawing/2014/main" id="{35CA2B42-09CC-41EF-8591-43EBC59D09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" y="1752"/>
                <a:ext cx="31" cy="23"/>
              </a:xfrm>
              <a:custGeom>
                <a:avLst/>
                <a:gdLst>
                  <a:gd name="T0" fmla="*/ 17 w 123"/>
                  <a:gd name="T1" fmla="*/ 0 h 95"/>
                  <a:gd name="T2" fmla="*/ 26 w 123"/>
                  <a:gd name="T3" fmla="*/ 5 h 95"/>
                  <a:gd name="T4" fmla="*/ 31 w 123"/>
                  <a:gd name="T5" fmla="*/ 7 h 95"/>
                  <a:gd name="T6" fmla="*/ 31 w 123"/>
                  <a:gd name="T7" fmla="*/ 14 h 95"/>
                  <a:gd name="T8" fmla="*/ 24 w 123"/>
                  <a:gd name="T9" fmla="*/ 21 h 95"/>
                  <a:gd name="T10" fmla="*/ 19 w 123"/>
                  <a:gd name="T11" fmla="*/ 23 h 95"/>
                  <a:gd name="T12" fmla="*/ 14 w 123"/>
                  <a:gd name="T13" fmla="*/ 23 h 95"/>
                  <a:gd name="T14" fmla="*/ 7 w 123"/>
                  <a:gd name="T15" fmla="*/ 23 h 95"/>
                  <a:gd name="T16" fmla="*/ 0 w 123"/>
                  <a:gd name="T17" fmla="*/ 18 h 95"/>
                  <a:gd name="T18" fmla="*/ 3 w 123"/>
                  <a:gd name="T19" fmla="*/ 16 h 95"/>
                  <a:gd name="T20" fmla="*/ 0 w 123"/>
                  <a:gd name="T21" fmla="*/ 14 h 95"/>
                  <a:gd name="T22" fmla="*/ 3 w 123"/>
                  <a:gd name="T23" fmla="*/ 9 h 95"/>
                  <a:gd name="T24" fmla="*/ 7 w 123"/>
                  <a:gd name="T25" fmla="*/ 5 h 95"/>
                  <a:gd name="T26" fmla="*/ 17 w 123"/>
                  <a:gd name="T27" fmla="*/ 0 h 9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23" h="95">
                    <a:moveTo>
                      <a:pt x="67" y="0"/>
                    </a:moveTo>
                    <a:lnTo>
                      <a:pt x="104" y="19"/>
                    </a:lnTo>
                    <a:lnTo>
                      <a:pt x="123" y="29"/>
                    </a:lnTo>
                    <a:lnTo>
                      <a:pt x="123" y="56"/>
                    </a:lnTo>
                    <a:lnTo>
                      <a:pt x="95" y="85"/>
                    </a:lnTo>
                    <a:lnTo>
                      <a:pt x="76" y="95"/>
                    </a:lnTo>
                    <a:lnTo>
                      <a:pt x="57" y="95"/>
                    </a:lnTo>
                    <a:lnTo>
                      <a:pt x="29" y="95"/>
                    </a:lnTo>
                    <a:lnTo>
                      <a:pt x="0" y="76"/>
                    </a:lnTo>
                    <a:lnTo>
                      <a:pt x="10" y="66"/>
                    </a:lnTo>
                    <a:lnTo>
                      <a:pt x="0" y="56"/>
                    </a:lnTo>
                    <a:lnTo>
                      <a:pt x="10" y="38"/>
                    </a:lnTo>
                    <a:lnTo>
                      <a:pt x="29" y="19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95">
                <a:extLst>
                  <a:ext uri="{FF2B5EF4-FFF2-40B4-BE49-F238E27FC236}">
                    <a16:creationId xmlns:a16="http://schemas.microsoft.com/office/drawing/2014/main" id="{469B1704-CBE2-4D4B-8694-E3A1D959DA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" y="1837"/>
                <a:ext cx="64" cy="68"/>
              </a:xfrm>
              <a:custGeom>
                <a:avLst/>
                <a:gdLst>
                  <a:gd name="T0" fmla="*/ 64 w 256"/>
                  <a:gd name="T1" fmla="*/ 28 h 273"/>
                  <a:gd name="T2" fmla="*/ 62 w 256"/>
                  <a:gd name="T3" fmla="*/ 35 h 273"/>
                  <a:gd name="T4" fmla="*/ 57 w 256"/>
                  <a:gd name="T5" fmla="*/ 42 h 273"/>
                  <a:gd name="T6" fmla="*/ 52 w 256"/>
                  <a:gd name="T7" fmla="*/ 49 h 273"/>
                  <a:gd name="T8" fmla="*/ 45 w 256"/>
                  <a:gd name="T9" fmla="*/ 54 h 273"/>
                  <a:gd name="T10" fmla="*/ 31 w 256"/>
                  <a:gd name="T11" fmla="*/ 63 h 273"/>
                  <a:gd name="T12" fmla="*/ 14 w 256"/>
                  <a:gd name="T13" fmla="*/ 68 h 273"/>
                  <a:gd name="T14" fmla="*/ 0 w 256"/>
                  <a:gd name="T15" fmla="*/ 68 h 273"/>
                  <a:gd name="T16" fmla="*/ 7 w 256"/>
                  <a:gd name="T17" fmla="*/ 63 h 273"/>
                  <a:gd name="T18" fmla="*/ 17 w 256"/>
                  <a:gd name="T19" fmla="*/ 56 h 273"/>
                  <a:gd name="T20" fmla="*/ 26 w 256"/>
                  <a:gd name="T21" fmla="*/ 49 h 273"/>
                  <a:gd name="T22" fmla="*/ 28 w 256"/>
                  <a:gd name="T23" fmla="*/ 45 h 273"/>
                  <a:gd name="T24" fmla="*/ 28 w 256"/>
                  <a:gd name="T25" fmla="*/ 37 h 273"/>
                  <a:gd name="T26" fmla="*/ 31 w 256"/>
                  <a:gd name="T27" fmla="*/ 28 h 273"/>
                  <a:gd name="T28" fmla="*/ 31 w 256"/>
                  <a:gd name="T29" fmla="*/ 21 h 273"/>
                  <a:gd name="T30" fmla="*/ 26 w 256"/>
                  <a:gd name="T31" fmla="*/ 14 h 273"/>
                  <a:gd name="T32" fmla="*/ 22 w 256"/>
                  <a:gd name="T33" fmla="*/ 7 h 273"/>
                  <a:gd name="T34" fmla="*/ 12 w 256"/>
                  <a:gd name="T35" fmla="*/ 0 h 273"/>
                  <a:gd name="T36" fmla="*/ 26 w 256"/>
                  <a:gd name="T37" fmla="*/ 2 h 273"/>
                  <a:gd name="T38" fmla="*/ 43 w 256"/>
                  <a:gd name="T39" fmla="*/ 7 h 273"/>
                  <a:gd name="T40" fmla="*/ 50 w 256"/>
                  <a:gd name="T41" fmla="*/ 9 h 273"/>
                  <a:gd name="T42" fmla="*/ 54 w 256"/>
                  <a:gd name="T43" fmla="*/ 14 h 273"/>
                  <a:gd name="T44" fmla="*/ 62 w 256"/>
                  <a:gd name="T45" fmla="*/ 19 h 273"/>
                  <a:gd name="T46" fmla="*/ 64 w 256"/>
                  <a:gd name="T47" fmla="*/ 28 h 27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56" h="273">
                    <a:moveTo>
                      <a:pt x="256" y="113"/>
                    </a:moveTo>
                    <a:lnTo>
                      <a:pt x="246" y="141"/>
                    </a:lnTo>
                    <a:lnTo>
                      <a:pt x="227" y="170"/>
                    </a:lnTo>
                    <a:lnTo>
                      <a:pt x="208" y="198"/>
                    </a:lnTo>
                    <a:lnTo>
                      <a:pt x="180" y="217"/>
                    </a:lnTo>
                    <a:lnTo>
                      <a:pt x="123" y="254"/>
                    </a:lnTo>
                    <a:lnTo>
                      <a:pt x="57" y="273"/>
                    </a:lnTo>
                    <a:lnTo>
                      <a:pt x="0" y="273"/>
                    </a:lnTo>
                    <a:lnTo>
                      <a:pt x="29" y="254"/>
                    </a:lnTo>
                    <a:lnTo>
                      <a:pt x="66" y="226"/>
                    </a:lnTo>
                    <a:lnTo>
                      <a:pt x="104" y="198"/>
                    </a:lnTo>
                    <a:lnTo>
                      <a:pt x="113" y="179"/>
                    </a:lnTo>
                    <a:lnTo>
                      <a:pt x="113" y="150"/>
                    </a:lnTo>
                    <a:lnTo>
                      <a:pt x="123" y="113"/>
                    </a:lnTo>
                    <a:lnTo>
                      <a:pt x="123" y="84"/>
                    </a:lnTo>
                    <a:lnTo>
                      <a:pt x="104" y="56"/>
                    </a:lnTo>
                    <a:lnTo>
                      <a:pt x="86" y="28"/>
                    </a:lnTo>
                    <a:lnTo>
                      <a:pt x="48" y="0"/>
                    </a:lnTo>
                    <a:lnTo>
                      <a:pt x="104" y="9"/>
                    </a:lnTo>
                    <a:lnTo>
                      <a:pt x="170" y="28"/>
                    </a:lnTo>
                    <a:lnTo>
                      <a:pt x="199" y="37"/>
                    </a:lnTo>
                    <a:lnTo>
                      <a:pt x="217" y="56"/>
                    </a:lnTo>
                    <a:lnTo>
                      <a:pt x="246" y="75"/>
                    </a:lnTo>
                    <a:lnTo>
                      <a:pt x="256" y="113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96">
                <a:extLst>
                  <a:ext uri="{FF2B5EF4-FFF2-40B4-BE49-F238E27FC236}">
                    <a16:creationId xmlns:a16="http://schemas.microsoft.com/office/drawing/2014/main" id="{7A3D506E-D518-4050-B789-5D821A6611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" y="1728"/>
                <a:ext cx="40" cy="227"/>
              </a:xfrm>
              <a:custGeom>
                <a:avLst/>
                <a:gdLst>
                  <a:gd name="T0" fmla="*/ 17 w 160"/>
                  <a:gd name="T1" fmla="*/ 0 h 905"/>
                  <a:gd name="T2" fmla="*/ 24 w 160"/>
                  <a:gd name="T3" fmla="*/ 2 h 905"/>
                  <a:gd name="T4" fmla="*/ 24 w 160"/>
                  <a:gd name="T5" fmla="*/ 19 h 905"/>
                  <a:gd name="T6" fmla="*/ 28 w 160"/>
                  <a:gd name="T7" fmla="*/ 38 h 905"/>
                  <a:gd name="T8" fmla="*/ 31 w 160"/>
                  <a:gd name="T9" fmla="*/ 54 h 905"/>
                  <a:gd name="T10" fmla="*/ 33 w 160"/>
                  <a:gd name="T11" fmla="*/ 71 h 905"/>
                  <a:gd name="T12" fmla="*/ 33 w 160"/>
                  <a:gd name="T13" fmla="*/ 85 h 905"/>
                  <a:gd name="T14" fmla="*/ 35 w 160"/>
                  <a:gd name="T15" fmla="*/ 97 h 905"/>
                  <a:gd name="T16" fmla="*/ 38 w 160"/>
                  <a:gd name="T17" fmla="*/ 111 h 905"/>
                  <a:gd name="T18" fmla="*/ 40 w 160"/>
                  <a:gd name="T19" fmla="*/ 128 h 905"/>
                  <a:gd name="T20" fmla="*/ 40 w 160"/>
                  <a:gd name="T21" fmla="*/ 175 h 905"/>
                  <a:gd name="T22" fmla="*/ 40 w 160"/>
                  <a:gd name="T23" fmla="*/ 222 h 905"/>
                  <a:gd name="T24" fmla="*/ 38 w 160"/>
                  <a:gd name="T25" fmla="*/ 225 h 905"/>
                  <a:gd name="T26" fmla="*/ 33 w 160"/>
                  <a:gd name="T27" fmla="*/ 227 h 905"/>
                  <a:gd name="T28" fmla="*/ 26 w 160"/>
                  <a:gd name="T29" fmla="*/ 225 h 905"/>
                  <a:gd name="T30" fmla="*/ 21 w 160"/>
                  <a:gd name="T31" fmla="*/ 222 h 905"/>
                  <a:gd name="T32" fmla="*/ 19 w 160"/>
                  <a:gd name="T33" fmla="*/ 218 h 905"/>
                  <a:gd name="T34" fmla="*/ 19 w 160"/>
                  <a:gd name="T35" fmla="*/ 210 h 905"/>
                  <a:gd name="T36" fmla="*/ 19 w 160"/>
                  <a:gd name="T37" fmla="*/ 203 h 905"/>
                  <a:gd name="T38" fmla="*/ 19 w 160"/>
                  <a:gd name="T39" fmla="*/ 196 h 905"/>
                  <a:gd name="T40" fmla="*/ 19 w 160"/>
                  <a:gd name="T41" fmla="*/ 170 h 905"/>
                  <a:gd name="T42" fmla="*/ 19 w 160"/>
                  <a:gd name="T43" fmla="*/ 146 h 905"/>
                  <a:gd name="T44" fmla="*/ 17 w 160"/>
                  <a:gd name="T45" fmla="*/ 123 h 905"/>
                  <a:gd name="T46" fmla="*/ 17 w 160"/>
                  <a:gd name="T47" fmla="*/ 99 h 905"/>
                  <a:gd name="T48" fmla="*/ 12 w 160"/>
                  <a:gd name="T49" fmla="*/ 75 h 905"/>
                  <a:gd name="T50" fmla="*/ 9 w 160"/>
                  <a:gd name="T51" fmla="*/ 54 h 905"/>
                  <a:gd name="T52" fmla="*/ 5 w 160"/>
                  <a:gd name="T53" fmla="*/ 31 h 905"/>
                  <a:gd name="T54" fmla="*/ 0 w 160"/>
                  <a:gd name="T55" fmla="*/ 12 h 905"/>
                  <a:gd name="T56" fmla="*/ 2 w 160"/>
                  <a:gd name="T57" fmla="*/ 5 h 905"/>
                  <a:gd name="T58" fmla="*/ 7 w 160"/>
                  <a:gd name="T59" fmla="*/ 2 h 905"/>
                  <a:gd name="T60" fmla="*/ 17 w 160"/>
                  <a:gd name="T61" fmla="*/ 0 h 90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60" h="905">
                    <a:moveTo>
                      <a:pt x="66" y="0"/>
                    </a:moveTo>
                    <a:lnTo>
                      <a:pt x="94" y="9"/>
                    </a:lnTo>
                    <a:lnTo>
                      <a:pt x="94" y="76"/>
                    </a:lnTo>
                    <a:lnTo>
                      <a:pt x="113" y="150"/>
                    </a:lnTo>
                    <a:lnTo>
                      <a:pt x="123" y="217"/>
                    </a:lnTo>
                    <a:lnTo>
                      <a:pt x="131" y="283"/>
                    </a:lnTo>
                    <a:lnTo>
                      <a:pt x="131" y="340"/>
                    </a:lnTo>
                    <a:lnTo>
                      <a:pt x="141" y="387"/>
                    </a:lnTo>
                    <a:lnTo>
                      <a:pt x="150" y="443"/>
                    </a:lnTo>
                    <a:lnTo>
                      <a:pt x="160" y="509"/>
                    </a:lnTo>
                    <a:lnTo>
                      <a:pt x="160" y="698"/>
                    </a:lnTo>
                    <a:lnTo>
                      <a:pt x="160" y="886"/>
                    </a:lnTo>
                    <a:lnTo>
                      <a:pt x="150" y="896"/>
                    </a:lnTo>
                    <a:lnTo>
                      <a:pt x="131" y="905"/>
                    </a:lnTo>
                    <a:lnTo>
                      <a:pt x="103" y="896"/>
                    </a:lnTo>
                    <a:lnTo>
                      <a:pt x="84" y="886"/>
                    </a:lnTo>
                    <a:lnTo>
                      <a:pt x="75" y="868"/>
                    </a:lnTo>
                    <a:lnTo>
                      <a:pt x="75" y="839"/>
                    </a:lnTo>
                    <a:lnTo>
                      <a:pt x="75" y="811"/>
                    </a:lnTo>
                    <a:lnTo>
                      <a:pt x="75" y="782"/>
                    </a:lnTo>
                    <a:lnTo>
                      <a:pt x="75" y="679"/>
                    </a:lnTo>
                    <a:lnTo>
                      <a:pt x="75" y="584"/>
                    </a:lnTo>
                    <a:lnTo>
                      <a:pt x="66" y="490"/>
                    </a:lnTo>
                    <a:lnTo>
                      <a:pt x="66" y="396"/>
                    </a:lnTo>
                    <a:lnTo>
                      <a:pt x="47" y="301"/>
                    </a:lnTo>
                    <a:lnTo>
                      <a:pt x="37" y="217"/>
                    </a:lnTo>
                    <a:lnTo>
                      <a:pt x="19" y="123"/>
                    </a:lnTo>
                    <a:lnTo>
                      <a:pt x="0" y="47"/>
                    </a:lnTo>
                    <a:lnTo>
                      <a:pt x="9" y="19"/>
                    </a:lnTo>
                    <a:lnTo>
                      <a:pt x="27" y="9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97">
                <a:extLst>
                  <a:ext uri="{FF2B5EF4-FFF2-40B4-BE49-F238E27FC236}">
                    <a16:creationId xmlns:a16="http://schemas.microsoft.com/office/drawing/2014/main" id="{E3163D7F-4A22-450D-8E9B-4541327EE6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" y="1733"/>
                <a:ext cx="29" cy="214"/>
              </a:xfrm>
              <a:custGeom>
                <a:avLst/>
                <a:gdLst>
                  <a:gd name="T0" fmla="*/ 7 w 114"/>
                  <a:gd name="T1" fmla="*/ 2 h 857"/>
                  <a:gd name="T2" fmla="*/ 10 w 114"/>
                  <a:gd name="T3" fmla="*/ 7 h 857"/>
                  <a:gd name="T4" fmla="*/ 12 w 114"/>
                  <a:gd name="T5" fmla="*/ 14 h 857"/>
                  <a:gd name="T6" fmla="*/ 10 w 114"/>
                  <a:gd name="T7" fmla="*/ 19 h 857"/>
                  <a:gd name="T8" fmla="*/ 12 w 114"/>
                  <a:gd name="T9" fmla="*/ 26 h 857"/>
                  <a:gd name="T10" fmla="*/ 15 w 114"/>
                  <a:gd name="T11" fmla="*/ 33 h 857"/>
                  <a:gd name="T12" fmla="*/ 15 w 114"/>
                  <a:gd name="T13" fmla="*/ 42 h 857"/>
                  <a:gd name="T14" fmla="*/ 15 w 114"/>
                  <a:gd name="T15" fmla="*/ 59 h 857"/>
                  <a:gd name="T16" fmla="*/ 22 w 114"/>
                  <a:gd name="T17" fmla="*/ 96 h 857"/>
                  <a:gd name="T18" fmla="*/ 26 w 114"/>
                  <a:gd name="T19" fmla="*/ 136 h 857"/>
                  <a:gd name="T20" fmla="*/ 29 w 114"/>
                  <a:gd name="T21" fmla="*/ 174 h 857"/>
                  <a:gd name="T22" fmla="*/ 24 w 114"/>
                  <a:gd name="T23" fmla="*/ 214 h 857"/>
                  <a:gd name="T24" fmla="*/ 19 w 114"/>
                  <a:gd name="T25" fmla="*/ 212 h 857"/>
                  <a:gd name="T26" fmla="*/ 19 w 114"/>
                  <a:gd name="T27" fmla="*/ 160 h 857"/>
                  <a:gd name="T28" fmla="*/ 17 w 114"/>
                  <a:gd name="T29" fmla="*/ 108 h 857"/>
                  <a:gd name="T30" fmla="*/ 10 w 114"/>
                  <a:gd name="T31" fmla="*/ 57 h 857"/>
                  <a:gd name="T32" fmla="*/ 0 w 114"/>
                  <a:gd name="T33" fmla="*/ 5 h 857"/>
                  <a:gd name="T34" fmla="*/ 3 w 114"/>
                  <a:gd name="T35" fmla="*/ 2 h 857"/>
                  <a:gd name="T36" fmla="*/ 5 w 114"/>
                  <a:gd name="T37" fmla="*/ 0 h 857"/>
                  <a:gd name="T38" fmla="*/ 7 w 114"/>
                  <a:gd name="T39" fmla="*/ 2 h 85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14" h="857">
                    <a:moveTo>
                      <a:pt x="29" y="9"/>
                    </a:moveTo>
                    <a:lnTo>
                      <a:pt x="39" y="28"/>
                    </a:lnTo>
                    <a:lnTo>
                      <a:pt x="48" y="57"/>
                    </a:lnTo>
                    <a:lnTo>
                      <a:pt x="39" y="75"/>
                    </a:lnTo>
                    <a:lnTo>
                      <a:pt x="48" y="104"/>
                    </a:lnTo>
                    <a:lnTo>
                      <a:pt x="57" y="131"/>
                    </a:lnTo>
                    <a:lnTo>
                      <a:pt x="57" y="170"/>
                    </a:lnTo>
                    <a:lnTo>
                      <a:pt x="57" y="235"/>
                    </a:lnTo>
                    <a:lnTo>
                      <a:pt x="86" y="386"/>
                    </a:lnTo>
                    <a:lnTo>
                      <a:pt x="104" y="546"/>
                    </a:lnTo>
                    <a:lnTo>
                      <a:pt x="114" y="698"/>
                    </a:lnTo>
                    <a:lnTo>
                      <a:pt x="96" y="857"/>
                    </a:lnTo>
                    <a:lnTo>
                      <a:pt x="76" y="849"/>
                    </a:lnTo>
                    <a:lnTo>
                      <a:pt x="76" y="641"/>
                    </a:lnTo>
                    <a:lnTo>
                      <a:pt x="67" y="434"/>
                    </a:lnTo>
                    <a:lnTo>
                      <a:pt x="39" y="227"/>
                    </a:lnTo>
                    <a:lnTo>
                      <a:pt x="0" y="19"/>
                    </a:lnTo>
                    <a:lnTo>
                      <a:pt x="10" y="9"/>
                    </a:lnTo>
                    <a:lnTo>
                      <a:pt x="20" y="0"/>
                    </a:ln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98">
                <a:extLst>
                  <a:ext uri="{FF2B5EF4-FFF2-40B4-BE49-F238E27FC236}">
                    <a16:creationId xmlns:a16="http://schemas.microsoft.com/office/drawing/2014/main" id="{2A36C28D-7557-4663-815D-0E58493095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" y="1893"/>
                <a:ext cx="99" cy="142"/>
              </a:xfrm>
              <a:custGeom>
                <a:avLst/>
                <a:gdLst>
                  <a:gd name="T0" fmla="*/ 57 w 397"/>
                  <a:gd name="T1" fmla="*/ 0 h 566"/>
                  <a:gd name="T2" fmla="*/ 78 w 397"/>
                  <a:gd name="T3" fmla="*/ 2 h 566"/>
                  <a:gd name="T4" fmla="*/ 87 w 397"/>
                  <a:gd name="T5" fmla="*/ 17 h 566"/>
                  <a:gd name="T6" fmla="*/ 82 w 397"/>
                  <a:gd name="T7" fmla="*/ 28 h 566"/>
                  <a:gd name="T8" fmla="*/ 71 w 397"/>
                  <a:gd name="T9" fmla="*/ 33 h 566"/>
                  <a:gd name="T10" fmla="*/ 66 w 397"/>
                  <a:gd name="T11" fmla="*/ 28 h 566"/>
                  <a:gd name="T12" fmla="*/ 61 w 397"/>
                  <a:gd name="T13" fmla="*/ 19 h 566"/>
                  <a:gd name="T14" fmla="*/ 68 w 397"/>
                  <a:gd name="T15" fmla="*/ 7 h 566"/>
                  <a:gd name="T16" fmla="*/ 59 w 397"/>
                  <a:gd name="T17" fmla="*/ 5 h 566"/>
                  <a:gd name="T18" fmla="*/ 33 w 397"/>
                  <a:gd name="T19" fmla="*/ 17 h 566"/>
                  <a:gd name="T20" fmla="*/ 24 w 397"/>
                  <a:gd name="T21" fmla="*/ 31 h 566"/>
                  <a:gd name="T22" fmla="*/ 24 w 397"/>
                  <a:gd name="T23" fmla="*/ 47 h 566"/>
                  <a:gd name="T24" fmla="*/ 38 w 397"/>
                  <a:gd name="T25" fmla="*/ 66 h 566"/>
                  <a:gd name="T26" fmla="*/ 68 w 397"/>
                  <a:gd name="T27" fmla="*/ 76 h 566"/>
                  <a:gd name="T28" fmla="*/ 92 w 397"/>
                  <a:gd name="T29" fmla="*/ 85 h 566"/>
                  <a:gd name="T30" fmla="*/ 99 w 397"/>
                  <a:gd name="T31" fmla="*/ 104 h 566"/>
                  <a:gd name="T32" fmla="*/ 94 w 397"/>
                  <a:gd name="T33" fmla="*/ 123 h 566"/>
                  <a:gd name="T34" fmla="*/ 76 w 397"/>
                  <a:gd name="T35" fmla="*/ 139 h 566"/>
                  <a:gd name="T36" fmla="*/ 52 w 397"/>
                  <a:gd name="T37" fmla="*/ 142 h 566"/>
                  <a:gd name="T38" fmla="*/ 31 w 397"/>
                  <a:gd name="T39" fmla="*/ 137 h 566"/>
                  <a:gd name="T40" fmla="*/ 16 w 397"/>
                  <a:gd name="T41" fmla="*/ 128 h 566"/>
                  <a:gd name="T42" fmla="*/ 9 w 397"/>
                  <a:gd name="T43" fmla="*/ 114 h 566"/>
                  <a:gd name="T44" fmla="*/ 12 w 397"/>
                  <a:gd name="T45" fmla="*/ 106 h 566"/>
                  <a:gd name="T46" fmla="*/ 21 w 397"/>
                  <a:gd name="T47" fmla="*/ 99 h 566"/>
                  <a:gd name="T48" fmla="*/ 31 w 397"/>
                  <a:gd name="T49" fmla="*/ 99 h 566"/>
                  <a:gd name="T50" fmla="*/ 38 w 397"/>
                  <a:gd name="T51" fmla="*/ 102 h 566"/>
                  <a:gd name="T52" fmla="*/ 42 w 397"/>
                  <a:gd name="T53" fmla="*/ 121 h 566"/>
                  <a:gd name="T54" fmla="*/ 38 w 397"/>
                  <a:gd name="T55" fmla="*/ 130 h 566"/>
                  <a:gd name="T56" fmla="*/ 33 w 397"/>
                  <a:gd name="T57" fmla="*/ 132 h 566"/>
                  <a:gd name="T58" fmla="*/ 38 w 397"/>
                  <a:gd name="T59" fmla="*/ 135 h 566"/>
                  <a:gd name="T60" fmla="*/ 52 w 397"/>
                  <a:gd name="T61" fmla="*/ 135 h 566"/>
                  <a:gd name="T62" fmla="*/ 63 w 397"/>
                  <a:gd name="T63" fmla="*/ 125 h 566"/>
                  <a:gd name="T64" fmla="*/ 71 w 397"/>
                  <a:gd name="T65" fmla="*/ 102 h 566"/>
                  <a:gd name="T66" fmla="*/ 63 w 397"/>
                  <a:gd name="T67" fmla="*/ 85 h 566"/>
                  <a:gd name="T68" fmla="*/ 50 w 397"/>
                  <a:gd name="T69" fmla="*/ 78 h 566"/>
                  <a:gd name="T70" fmla="*/ 47 w 397"/>
                  <a:gd name="T71" fmla="*/ 78 h 566"/>
                  <a:gd name="T72" fmla="*/ 24 w 397"/>
                  <a:gd name="T73" fmla="*/ 73 h 566"/>
                  <a:gd name="T74" fmla="*/ 7 w 397"/>
                  <a:gd name="T75" fmla="*/ 61 h 566"/>
                  <a:gd name="T76" fmla="*/ 0 w 397"/>
                  <a:gd name="T77" fmla="*/ 40 h 566"/>
                  <a:gd name="T78" fmla="*/ 5 w 397"/>
                  <a:gd name="T79" fmla="*/ 26 h 566"/>
                  <a:gd name="T80" fmla="*/ 26 w 397"/>
                  <a:gd name="T81" fmla="*/ 10 h 566"/>
                  <a:gd name="T82" fmla="*/ 47 w 397"/>
                  <a:gd name="T83" fmla="*/ 0 h 56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397" h="566">
                    <a:moveTo>
                      <a:pt x="189" y="0"/>
                    </a:moveTo>
                    <a:lnTo>
                      <a:pt x="227" y="0"/>
                    </a:lnTo>
                    <a:lnTo>
                      <a:pt x="264" y="0"/>
                    </a:lnTo>
                    <a:lnTo>
                      <a:pt x="311" y="9"/>
                    </a:lnTo>
                    <a:lnTo>
                      <a:pt x="350" y="47"/>
                    </a:lnTo>
                    <a:lnTo>
                      <a:pt x="350" y="66"/>
                    </a:lnTo>
                    <a:lnTo>
                      <a:pt x="350" y="94"/>
                    </a:lnTo>
                    <a:lnTo>
                      <a:pt x="330" y="113"/>
                    </a:lnTo>
                    <a:lnTo>
                      <a:pt x="311" y="122"/>
                    </a:lnTo>
                    <a:lnTo>
                      <a:pt x="283" y="132"/>
                    </a:lnTo>
                    <a:lnTo>
                      <a:pt x="264" y="122"/>
                    </a:lnTo>
                    <a:lnTo>
                      <a:pt x="264" y="113"/>
                    </a:lnTo>
                    <a:lnTo>
                      <a:pt x="246" y="94"/>
                    </a:lnTo>
                    <a:lnTo>
                      <a:pt x="246" y="75"/>
                    </a:lnTo>
                    <a:lnTo>
                      <a:pt x="246" y="57"/>
                    </a:lnTo>
                    <a:lnTo>
                      <a:pt x="274" y="28"/>
                    </a:lnTo>
                    <a:lnTo>
                      <a:pt x="274" y="9"/>
                    </a:lnTo>
                    <a:lnTo>
                      <a:pt x="236" y="19"/>
                    </a:lnTo>
                    <a:lnTo>
                      <a:pt x="199" y="28"/>
                    </a:lnTo>
                    <a:lnTo>
                      <a:pt x="132" y="66"/>
                    </a:lnTo>
                    <a:lnTo>
                      <a:pt x="104" y="104"/>
                    </a:lnTo>
                    <a:lnTo>
                      <a:pt x="95" y="122"/>
                    </a:lnTo>
                    <a:lnTo>
                      <a:pt x="85" y="142"/>
                    </a:lnTo>
                    <a:lnTo>
                      <a:pt x="95" y="189"/>
                    </a:lnTo>
                    <a:lnTo>
                      <a:pt x="123" y="226"/>
                    </a:lnTo>
                    <a:lnTo>
                      <a:pt x="151" y="265"/>
                    </a:lnTo>
                    <a:lnTo>
                      <a:pt x="180" y="292"/>
                    </a:lnTo>
                    <a:lnTo>
                      <a:pt x="274" y="302"/>
                    </a:lnTo>
                    <a:lnTo>
                      <a:pt x="321" y="312"/>
                    </a:lnTo>
                    <a:lnTo>
                      <a:pt x="368" y="339"/>
                    </a:lnTo>
                    <a:lnTo>
                      <a:pt x="397" y="386"/>
                    </a:lnTo>
                    <a:lnTo>
                      <a:pt x="397" y="415"/>
                    </a:lnTo>
                    <a:lnTo>
                      <a:pt x="397" y="443"/>
                    </a:lnTo>
                    <a:lnTo>
                      <a:pt x="377" y="490"/>
                    </a:lnTo>
                    <a:lnTo>
                      <a:pt x="340" y="528"/>
                    </a:lnTo>
                    <a:lnTo>
                      <a:pt x="303" y="556"/>
                    </a:lnTo>
                    <a:lnTo>
                      <a:pt x="264" y="566"/>
                    </a:lnTo>
                    <a:lnTo>
                      <a:pt x="207" y="566"/>
                    </a:lnTo>
                    <a:lnTo>
                      <a:pt x="151" y="556"/>
                    </a:lnTo>
                    <a:lnTo>
                      <a:pt x="123" y="547"/>
                    </a:lnTo>
                    <a:lnTo>
                      <a:pt x="95" y="537"/>
                    </a:lnTo>
                    <a:lnTo>
                      <a:pt x="66" y="509"/>
                    </a:lnTo>
                    <a:lnTo>
                      <a:pt x="47" y="481"/>
                    </a:lnTo>
                    <a:lnTo>
                      <a:pt x="38" y="453"/>
                    </a:lnTo>
                    <a:lnTo>
                      <a:pt x="38" y="433"/>
                    </a:lnTo>
                    <a:lnTo>
                      <a:pt x="47" y="424"/>
                    </a:lnTo>
                    <a:lnTo>
                      <a:pt x="66" y="406"/>
                    </a:lnTo>
                    <a:lnTo>
                      <a:pt x="85" y="396"/>
                    </a:lnTo>
                    <a:lnTo>
                      <a:pt x="104" y="386"/>
                    </a:lnTo>
                    <a:lnTo>
                      <a:pt x="123" y="396"/>
                    </a:lnTo>
                    <a:lnTo>
                      <a:pt x="142" y="396"/>
                    </a:lnTo>
                    <a:lnTo>
                      <a:pt x="151" y="406"/>
                    </a:lnTo>
                    <a:lnTo>
                      <a:pt x="170" y="433"/>
                    </a:lnTo>
                    <a:lnTo>
                      <a:pt x="170" y="481"/>
                    </a:lnTo>
                    <a:lnTo>
                      <a:pt x="170" y="500"/>
                    </a:lnTo>
                    <a:lnTo>
                      <a:pt x="151" y="519"/>
                    </a:lnTo>
                    <a:lnTo>
                      <a:pt x="142" y="519"/>
                    </a:lnTo>
                    <a:lnTo>
                      <a:pt x="132" y="528"/>
                    </a:lnTo>
                    <a:lnTo>
                      <a:pt x="142" y="537"/>
                    </a:lnTo>
                    <a:lnTo>
                      <a:pt x="151" y="537"/>
                    </a:lnTo>
                    <a:lnTo>
                      <a:pt x="180" y="537"/>
                    </a:lnTo>
                    <a:lnTo>
                      <a:pt x="207" y="537"/>
                    </a:lnTo>
                    <a:lnTo>
                      <a:pt x="227" y="528"/>
                    </a:lnTo>
                    <a:lnTo>
                      <a:pt x="254" y="500"/>
                    </a:lnTo>
                    <a:lnTo>
                      <a:pt x="274" y="462"/>
                    </a:lnTo>
                    <a:lnTo>
                      <a:pt x="283" y="406"/>
                    </a:lnTo>
                    <a:lnTo>
                      <a:pt x="274" y="368"/>
                    </a:lnTo>
                    <a:lnTo>
                      <a:pt x="254" y="339"/>
                    </a:lnTo>
                    <a:lnTo>
                      <a:pt x="227" y="320"/>
                    </a:lnTo>
                    <a:lnTo>
                      <a:pt x="199" y="312"/>
                    </a:lnTo>
                    <a:lnTo>
                      <a:pt x="199" y="320"/>
                    </a:lnTo>
                    <a:lnTo>
                      <a:pt x="189" y="312"/>
                    </a:lnTo>
                    <a:lnTo>
                      <a:pt x="170" y="302"/>
                    </a:lnTo>
                    <a:lnTo>
                      <a:pt x="95" y="292"/>
                    </a:lnTo>
                    <a:lnTo>
                      <a:pt x="57" y="273"/>
                    </a:lnTo>
                    <a:lnTo>
                      <a:pt x="29" y="245"/>
                    </a:lnTo>
                    <a:lnTo>
                      <a:pt x="0" y="208"/>
                    </a:lnTo>
                    <a:lnTo>
                      <a:pt x="0" y="161"/>
                    </a:lnTo>
                    <a:lnTo>
                      <a:pt x="9" y="122"/>
                    </a:lnTo>
                    <a:lnTo>
                      <a:pt x="19" y="104"/>
                    </a:lnTo>
                    <a:lnTo>
                      <a:pt x="57" y="57"/>
                    </a:lnTo>
                    <a:lnTo>
                      <a:pt x="104" y="38"/>
                    </a:lnTo>
                    <a:lnTo>
                      <a:pt x="151" y="19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99">
                <a:extLst>
                  <a:ext uri="{FF2B5EF4-FFF2-40B4-BE49-F238E27FC236}">
                    <a16:creationId xmlns:a16="http://schemas.microsoft.com/office/drawing/2014/main" id="{BBBD58D5-EEF8-42B9-8E3F-73B3C2ED31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" y="1905"/>
                <a:ext cx="31" cy="59"/>
              </a:xfrm>
              <a:custGeom>
                <a:avLst/>
                <a:gdLst>
                  <a:gd name="T0" fmla="*/ 31 w 123"/>
                  <a:gd name="T1" fmla="*/ 0 h 236"/>
                  <a:gd name="T2" fmla="*/ 29 w 123"/>
                  <a:gd name="T3" fmla="*/ 0 h 236"/>
                  <a:gd name="T4" fmla="*/ 29 w 123"/>
                  <a:gd name="T5" fmla="*/ 3 h 236"/>
                  <a:gd name="T6" fmla="*/ 22 w 123"/>
                  <a:gd name="T7" fmla="*/ 10 h 236"/>
                  <a:gd name="T8" fmla="*/ 17 w 123"/>
                  <a:gd name="T9" fmla="*/ 19 h 236"/>
                  <a:gd name="T10" fmla="*/ 17 w 123"/>
                  <a:gd name="T11" fmla="*/ 31 h 236"/>
                  <a:gd name="T12" fmla="*/ 22 w 123"/>
                  <a:gd name="T13" fmla="*/ 40 h 236"/>
                  <a:gd name="T14" fmla="*/ 26 w 123"/>
                  <a:gd name="T15" fmla="*/ 50 h 236"/>
                  <a:gd name="T16" fmla="*/ 31 w 123"/>
                  <a:gd name="T17" fmla="*/ 59 h 236"/>
                  <a:gd name="T18" fmla="*/ 17 w 123"/>
                  <a:gd name="T19" fmla="*/ 52 h 236"/>
                  <a:gd name="T20" fmla="*/ 7 w 123"/>
                  <a:gd name="T21" fmla="*/ 47 h 236"/>
                  <a:gd name="T22" fmla="*/ 5 w 123"/>
                  <a:gd name="T23" fmla="*/ 42 h 236"/>
                  <a:gd name="T24" fmla="*/ 3 w 123"/>
                  <a:gd name="T25" fmla="*/ 38 h 236"/>
                  <a:gd name="T26" fmla="*/ 0 w 123"/>
                  <a:gd name="T27" fmla="*/ 29 h 236"/>
                  <a:gd name="T28" fmla="*/ 3 w 123"/>
                  <a:gd name="T29" fmla="*/ 21 h 236"/>
                  <a:gd name="T30" fmla="*/ 7 w 123"/>
                  <a:gd name="T31" fmla="*/ 14 h 236"/>
                  <a:gd name="T32" fmla="*/ 12 w 123"/>
                  <a:gd name="T33" fmla="*/ 10 h 236"/>
                  <a:gd name="T34" fmla="*/ 22 w 123"/>
                  <a:gd name="T35" fmla="*/ 5 h 236"/>
                  <a:gd name="T36" fmla="*/ 31 w 123"/>
                  <a:gd name="T37" fmla="*/ 0 h 2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3" h="236">
                    <a:moveTo>
                      <a:pt x="123" y="0"/>
                    </a:moveTo>
                    <a:lnTo>
                      <a:pt x="114" y="0"/>
                    </a:lnTo>
                    <a:lnTo>
                      <a:pt x="114" y="10"/>
                    </a:lnTo>
                    <a:lnTo>
                      <a:pt x="86" y="38"/>
                    </a:lnTo>
                    <a:lnTo>
                      <a:pt x="67" y="75"/>
                    </a:lnTo>
                    <a:lnTo>
                      <a:pt x="67" y="122"/>
                    </a:lnTo>
                    <a:lnTo>
                      <a:pt x="86" y="161"/>
                    </a:lnTo>
                    <a:lnTo>
                      <a:pt x="104" y="198"/>
                    </a:lnTo>
                    <a:lnTo>
                      <a:pt x="123" y="236"/>
                    </a:lnTo>
                    <a:lnTo>
                      <a:pt x="67" y="208"/>
                    </a:lnTo>
                    <a:lnTo>
                      <a:pt x="29" y="189"/>
                    </a:lnTo>
                    <a:lnTo>
                      <a:pt x="20" y="169"/>
                    </a:lnTo>
                    <a:lnTo>
                      <a:pt x="10" y="151"/>
                    </a:lnTo>
                    <a:lnTo>
                      <a:pt x="0" y="114"/>
                    </a:lnTo>
                    <a:lnTo>
                      <a:pt x="10" y="85"/>
                    </a:lnTo>
                    <a:lnTo>
                      <a:pt x="29" y="57"/>
                    </a:lnTo>
                    <a:lnTo>
                      <a:pt x="48" y="38"/>
                    </a:lnTo>
                    <a:lnTo>
                      <a:pt x="86" y="19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100">
                <a:extLst>
                  <a:ext uri="{FF2B5EF4-FFF2-40B4-BE49-F238E27FC236}">
                    <a16:creationId xmlns:a16="http://schemas.microsoft.com/office/drawing/2014/main" id="{E884641F-83E0-4C71-82BA-EB2D5078F4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" y="1997"/>
                <a:ext cx="26" cy="24"/>
              </a:xfrm>
              <a:custGeom>
                <a:avLst/>
                <a:gdLst>
                  <a:gd name="T0" fmla="*/ 24 w 103"/>
                  <a:gd name="T1" fmla="*/ 2 h 94"/>
                  <a:gd name="T2" fmla="*/ 26 w 103"/>
                  <a:gd name="T3" fmla="*/ 10 h 94"/>
                  <a:gd name="T4" fmla="*/ 26 w 103"/>
                  <a:gd name="T5" fmla="*/ 17 h 94"/>
                  <a:gd name="T6" fmla="*/ 24 w 103"/>
                  <a:gd name="T7" fmla="*/ 22 h 94"/>
                  <a:gd name="T8" fmla="*/ 19 w 103"/>
                  <a:gd name="T9" fmla="*/ 24 h 94"/>
                  <a:gd name="T10" fmla="*/ 17 w 103"/>
                  <a:gd name="T11" fmla="*/ 24 h 94"/>
                  <a:gd name="T12" fmla="*/ 12 w 103"/>
                  <a:gd name="T13" fmla="*/ 24 h 94"/>
                  <a:gd name="T14" fmla="*/ 12 w 103"/>
                  <a:gd name="T15" fmla="*/ 22 h 94"/>
                  <a:gd name="T16" fmla="*/ 10 w 103"/>
                  <a:gd name="T17" fmla="*/ 22 h 94"/>
                  <a:gd name="T18" fmla="*/ 7 w 103"/>
                  <a:gd name="T19" fmla="*/ 22 h 94"/>
                  <a:gd name="T20" fmla="*/ 2 w 103"/>
                  <a:gd name="T21" fmla="*/ 17 h 94"/>
                  <a:gd name="T22" fmla="*/ 0 w 103"/>
                  <a:gd name="T23" fmla="*/ 12 h 94"/>
                  <a:gd name="T24" fmla="*/ 0 w 103"/>
                  <a:gd name="T25" fmla="*/ 7 h 94"/>
                  <a:gd name="T26" fmla="*/ 0 w 103"/>
                  <a:gd name="T27" fmla="*/ 2 h 94"/>
                  <a:gd name="T28" fmla="*/ 2 w 103"/>
                  <a:gd name="T29" fmla="*/ 0 h 94"/>
                  <a:gd name="T30" fmla="*/ 10 w 103"/>
                  <a:gd name="T31" fmla="*/ 0 h 94"/>
                  <a:gd name="T32" fmla="*/ 17 w 103"/>
                  <a:gd name="T33" fmla="*/ 0 h 94"/>
                  <a:gd name="T34" fmla="*/ 24 w 103"/>
                  <a:gd name="T35" fmla="*/ 2 h 9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03" h="94">
                    <a:moveTo>
                      <a:pt x="94" y="9"/>
                    </a:moveTo>
                    <a:lnTo>
                      <a:pt x="103" y="38"/>
                    </a:lnTo>
                    <a:lnTo>
                      <a:pt x="103" y="66"/>
                    </a:lnTo>
                    <a:lnTo>
                      <a:pt x="94" y="85"/>
                    </a:lnTo>
                    <a:lnTo>
                      <a:pt x="75" y="94"/>
                    </a:lnTo>
                    <a:lnTo>
                      <a:pt x="66" y="94"/>
                    </a:lnTo>
                    <a:lnTo>
                      <a:pt x="47" y="94"/>
                    </a:lnTo>
                    <a:lnTo>
                      <a:pt x="47" y="85"/>
                    </a:lnTo>
                    <a:lnTo>
                      <a:pt x="38" y="85"/>
                    </a:lnTo>
                    <a:lnTo>
                      <a:pt x="28" y="85"/>
                    </a:lnTo>
                    <a:lnTo>
                      <a:pt x="9" y="66"/>
                    </a:lnTo>
                    <a:lnTo>
                      <a:pt x="0" y="47"/>
                    </a:lnTo>
                    <a:lnTo>
                      <a:pt x="0" y="28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38" y="0"/>
                    </a:lnTo>
                    <a:lnTo>
                      <a:pt x="66" y="0"/>
                    </a:lnTo>
                    <a:lnTo>
                      <a:pt x="94" y="9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101">
                <a:extLst>
                  <a:ext uri="{FF2B5EF4-FFF2-40B4-BE49-F238E27FC236}">
                    <a16:creationId xmlns:a16="http://schemas.microsoft.com/office/drawing/2014/main" id="{AFF2BB4A-DFF1-466E-B7F8-2972799AB6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" y="1900"/>
                <a:ext cx="21" cy="21"/>
              </a:xfrm>
              <a:custGeom>
                <a:avLst/>
                <a:gdLst>
                  <a:gd name="T0" fmla="*/ 12 w 86"/>
                  <a:gd name="T1" fmla="*/ 0 h 85"/>
                  <a:gd name="T2" fmla="*/ 19 w 86"/>
                  <a:gd name="T3" fmla="*/ 2 h 85"/>
                  <a:gd name="T4" fmla="*/ 21 w 86"/>
                  <a:gd name="T5" fmla="*/ 7 h 85"/>
                  <a:gd name="T6" fmla="*/ 21 w 86"/>
                  <a:gd name="T7" fmla="*/ 12 h 85"/>
                  <a:gd name="T8" fmla="*/ 16 w 86"/>
                  <a:gd name="T9" fmla="*/ 16 h 85"/>
                  <a:gd name="T10" fmla="*/ 14 w 86"/>
                  <a:gd name="T11" fmla="*/ 19 h 85"/>
                  <a:gd name="T12" fmla="*/ 10 w 86"/>
                  <a:gd name="T13" fmla="*/ 21 h 85"/>
                  <a:gd name="T14" fmla="*/ 5 w 86"/>
                  <a:gd name="T15" fmla="*/ 19 h 85"/>
                  <a:gd name="T16" fmla="*/ 2 w 86"/>
                  <a:gd name="T17" fmla="*/ 16 h 85"/>
                  <a:gd name="T18" fmla="*/ 2 w 86"/>
                  <a:gd name="T19" fmla="*/ 14 h 85"/>
                  <a:gd name="T20" fmla="*/ 0 w 86"/>
                  <a:gd name="T21" fmla="*/ 12 h 85"/>
                  <a:gd name="T22" fmla="*/ 5 w 86"/>
                  <a:gd name="T23" fmla="*/ 5 h 85"/>
                  <a:gd name="T24" fmla="*/ 12 w 86"/>
                  <a:gd name="T25" fmla="*/ 0 h 8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6" h="85">
                    <a:moveTo>
                      <a:pt x="49" y="0"/>
                    </a:moveTo>
                    <a:lnTo>
                      <a:pt x="76" y="10"/>
                    </a:lnTo>
                    <a:lnTo>
                      <a:pt x="86" y="29"/>
                    </a:lnTo>
                    <a:lnTo>
                      <a:pt x="86" y="47"/>
                    </a:lnTo>
                    <a:lnTo>
                      <a:pt x="67" y="66"/>
                    </a:lnTo>
                    <a:lnTo>
                      <a:pt x="57" y="76"/>
                    </a:lnTo>
                    <a:lnTo>
                      <a:pt x="39" y="85"/>
                    </a:lnTo>
                    <a:lnTo>
                      <a:pt x="20" y="76"/>
                    </a:lnTo>
                    <a:lnTo>
                      <a:pt x="10" y="66"/>
                    </a:lnTo>
                    <a:lnTo>
                      <a:pt x="10" y="57"/>
                    </a:lnTo>
                    <a:lnTo>
                      <a:pt x="0" y="47"/>
                    </a:lnTo>
                    <a:lnTo>
                      <a:pt x="20" y="19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102">
                <a:extLst>
                  <a:ext uri="{FF2B5EF4-FFF2-40B4-BE49-F238E27FC236}">
                    <a16:creationId xmlns:a16="http://schemas.microsoft.com/office/drawing/2014/main" id="{34D864C3-0BEB-4DD1-9AC3-430A8DD591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" y="1971"/>
                <a:ext cx="40" cy="59"/>
              </a:xfrm>
              <a:custGeom>
                <a:avLst/>
                <a:gdLst>
                  <a:gd name="T0" fmla="*/ 40 w 160"/>
                  <a:gd name="T1" fmla="*/ 26 h 235"/>
                  <a:gd name="T2" fmla="*/ 35 w 160"/>
                  <a:gd name="T3" fmla="*/ 40 h 235"/>
                  <a:gd name="T4" fmla="*/ 28 w 160"/>
                  <a:gd name="T5" fmla="*/ 49 h 235"/>
                  <a:gd name="T6" fmla="*/ 19 w 160"/>
                  <a:gd name="T7" fmla="*/ 56 h 235"/>
                  <a:gd name="T8" fmla="*/ 9 w 160"/>
                  <a:gd name="T9" fmla="*/ 59 h 235"/>
                  <a:gd name="T10" fmla="*/ 0 w 160"/>
                  <a:gd name="T11" fmla="*/ 59 h 235"/>
                  <a:gd name="T12" fmla="*/ 5 w 160"/>
                  <a:gd name="T13" fmla="*/ 56 h 235"/>
                  <a:gd name="T14" fmla="*/ 9 w 160"/>
                  <a:gd name="T15" fmla="*/ 52 h 235"/>
                  <a:gd name="T16" fmla="*/ 17 w 160"/>
                  <a:gd name="T17" fmla="*/ 45 h 235"/>
                  <a:gd name="T18" fmla="*/ 19 w 160"/>
                  <a:gd name="T19" fmla="*/ 35 h 235"/>
                  <a:gd name="T20" fmla="*/ 19 w 160"/>
                  <a:gd name="T21" fmla="*/ 21 h 235"/>
                  <a:gd name="T22" fmla="*/ 17 w 160"/>
                  <a:gd name="T23" fmla="*/ 14 h 235"/>
                  <a:gd name="T24" fmla="*/ 12 w 160"/>
                  <a:gd name="T25" fmla="*/ 7 h 235"/>
                  <a:gd name="T26" fmla="*/ 7 w 160"/>
                  <a:gd name="T27" fmla="*/ 0 h 235"/>
                  <a:gd name="T28" fmla="*/ 17 w 160"/>
                  <a:gd name="T29" fmla="*/ 5 h 235"/>
                  <a:gd name="T30" fmla="*/ 26 w 160"/>
                  <a:gd name="T31" fmla="*/ 7 h 235"/>
                  <a:gd name="T32" fmla="*/ 35 w 160"/>
                  <a:gd name="T33" fmla="*/ 14 h 235"/>
                  <a:gd name="T34" fmla="*/ 38 w 160"/>
                  <a:gd name="T35" fmla="*/ 19 h 235"/>
                  <a:gd name="T36" fmla="*/ 40 w 160"/>
                  <a:gd name="T37" fmla="*/ 26 h 23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60" h="235">
                    <a:moveTo>
                      <a:pt x="160" y="103"/>
                    </a:moveTo>
                    <a:lnTo>
                      <a:pt x="141" y="160"/>
                    </a:lnTo>
                    <a:lnTo>
                      <a:pt x="113" y="197"/>
                    </a:lnTo>
                    <a:lnTo>
                      <a:pt x="76" y="225"/>
                    </a:lnTo>
                    <a:lnTo>
                      <a:pt x="37" y="235"/>
                    </a:lnTo>
                    <a:lnTo>
                      <a:pt x="0" y="235"/>
                    </a:lnTo>
                    <a:lnTo>
                      <a:pt x="19" y="225"/>
                    </a:lnTo>
                    <a:lnTo>
                      <a:pt x="37" y="207"/>
                    </a:lnTo>
                    <a:lnTo>
                      <a:pt x="66" y="178"/>
                    </a:lnTo>
                    <a:lnTo>
                      <a:pt x="76" y="141"/>
                    </a:lnTo>
                    <a:lnTo>
                      <a:pt x="76" y="84"/>
                    </a:lnTo>
                    <a:lnTo>
                      <a:pt x="66" y="56"/>
                    </a:lnTo>
                    <a:lnTo>
                      <a:pt x="47" y="27"/>
                    </a:lnTo>
                    <a:lnTo>
                      <a:pt x="27" y="0"/>
                    </a:lnTo>
                    <a:lnTo>
                      <a:pt x="66" y="18"/>
                    </a:lnTo>
                    <a:lnTo>
                      <a:pt x="103" y="27"/>
                    </a:lnTo>
                    <a:lnTo>
                      <a:pt x="141" y="56"/>
                    </a:lnTo>
                    <a:lnTo>
                      <a:pt x="150" y="74"/>
                    </a:lnTo>
                    <a:lnTo>
                      <a:pt x="160" y="103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103">
                <a:extLst>
                  <a:ext uri="{FF2B5EF4-FFF2-40B4-BE49-F238E27FC236}">
                    <a16:creationId xmlns:a16="http://schemas.microsoft.com/office/drawing/2014/main" id="{6DBB225A-04AC-45A2-BC0A-F67E6DAB07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" y="1879"/>
                <a:ext cx="28" cy="193"/>
              </a:xfrm>
              <a:custGeom>
                <a:avLst/>
                <a:gdLst>
                  <a:gd name="T0" fmla="*/ 12 w 114"/>
                  <a:gd name="T1" fmla="*/ 0 h 773"/>
                  <a:gd name="T2" fmla="*/ 14 w 114"/>
                  <a:gd name="T3" fmla="*/ 2 h 773"/>
                  <a:gd name="T4" fmla="*/ 16 w 114"/>
                  <a:gd name="T5" fmla="*/ 30 h 773"/>
                  <a:gd name="T6" fmla="*/ 21 w 114"/>
                  <a:gd name="T7" fmla="*/ 61 h 773"/>
                  <a:gd name="T8" fmla="*/ 21 w 114"/>
                  <a:gd name="T9" fmla="*/ 73 h 773"/>
                  <a:gd name="T10" fmla="*/ 23 w 114"/>
                  <a:gd name="T11" fmla="*/ 85 h 773"/>
                  <a:gd name="T12" fmla="*/ 26 w 114"/>
                  <a:gd name="T13" fmla="*/ 108 h 773"/>
                  <a:gd name="T14" fmla="*/ 28 w 114"/>
                  <a:gd name="T15" fmla="*/ 148 h 773"/>
                  <a:gd name="T16" fmla="*/ 28 w 114"/>
                  <a:gd name="T17" fmla="*/ 191 h 773"/>
                  <a:gd name="T18" fmla="*/ 26 w 114"/>
                  <a:gd name="T19" fmla="*/ 193 h 773"/>
                  <a:gd name="T20" fmla="*/ 23 w 114"/>
                  <a:gd name="T21" fmla="*/ 193 h 773"/>
                  <a:gd name="T22" fmla="*/ 18 w 114"/>
                  <a:gd name="T23" fmla="*/ 193 h 773"/>
                  <a:gd name="T24" fmla="*/ 14 w 114"/>
                  <a:gd name="T25" fmla="*/ 188 h 773"/>
                  <a:gd name="T26" fmla="*/ 14 w 114"/>
                  <a:gd name="T27" fmla="*/ 181 h 773"/>
                  <a:gd name="T28" fmla="*/ 14 w 114"/>
                  <a:gd name="T29" fmla="*/ 167 h 773"/>
                  <a:gd name="T30" fmla="*/ 14 w 114"/>
                  <a:gd name="T31" fmla="*/ 146 h 773"/>
                  <a:gd name="T32" fmla="*/ 14 w 114"/>
                  <a:gd name="T33" fmla="*/ 125 h 773"/>
                  <a:gd name="T34" fmla="*/ 12 w 114"/>
                  <a:gd name="T35" fmla="*/ 85 h 773"/>
                  <a:gd name="T36" fmla="*/ 5 w 114"/>
                  <a:gd name="T37" fmla="*/ 44 h 773"/>
                  <a:gd name="T38" fmla="*/ 2 w 114"/>
                  <a:gd name="T39" fmla="*/ 26 h 773"/>
                  <a:gd name="T40" fmla="*/ 0 w 114"/>
                  <a:gd name="T41" fmla="*/ 9 h 773"/>
                  <a:gd name="T42" fmla="*/ 0 w 114"/>
                  <a:gd name="T43" fmla="*/ 4 h 773"/>
                  <a:gd name="T44" fmla="*/ 2 w 114"/>
                  <a:gd name="T45" fmla="*/ 2 h 773"/>
                  <a:gd name="T46" fmla="*/ 12 w 114"/>
                  <a:gd name="T47" fmla="*/ 0 h 77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14" h="773">
                    <a:moveTo>
                      <a:pt x="48" y="0"/>
                    </a:moveTo>
                    <a:lnTo>
                      <a:pt x="57" y="9"/>
                    </a:lnTo>
                    <a:lnTo>
                      <a:pt x="67" y="122"/>
                    </a:lnTo>
                    <a:lnTo>
                      <a:pt x="85" y="245"/>
                    </a:lnTo>
                    <a:lnTo>
                      <a:pt x="85" y="292"/>
                    </a:lnTo>
                    <a:lnTo>
                      <a:pt x="95" y="339"/>
                    </a:lnTo>
                    <a:lnTo>
                      <a:pt x="104" y="433"/>
                    </a:lnTo>
                    <a:lnTo>
                      <a:pt x="114" y="593"/>
                    </a:lnTo>
                    <a:lnTo>
                      <a:pt x="114" y="763"/>
                    </a:lnTo>
                    <a:lnTo>
                      <a:pt x="104" y="773"/>
                    </a:lnTo>
                    <a:lnTo>
                      <a:pt x="95" y="773"/>
                    </a:lnTo>
                    <a:lnTo>
                      <a:pt x="75" y="773"/>
                    </a:lnTo>
                    <a:lnTo>
                      <a:pt x="57" y="754"/>
                    </a:lnTo>
                    <a:lnTo>
                      <a:pt x="57" y="726"/>
                    </a:lnTo>
                    <a:lnTo>
                      <a:pt x="57" y="669"/>
                    </a:lnTo>
                    <a:lnTo>
                      <a:pt x="57" y="584"/>
                    </a:lnTo>
                    <a:lnTo>
                      <a:pt x="57" y="499"/>
                    </a:lnTo>
                    <a:lnTo>
                      <a:pt x="48" y="339"/>
                    </a:lnTo>
                    <a:lnTo>
                      <a:pt x="19" y="178"/>
                    </a:lnTo>
                    <a:lnTo>
                      <a:pt x="10" y="103"/>
                    </a:lnTo>
                    <a:lnTo>
                      <a:pt x="0" y="37"/>
                    </a:lnTo>
                    <a:lnTo>
                      <a:pt x="0" y="18"/>
                    </a:lnTo>
                    <a:lnTo>
                      <a:pt x="10" y="9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104">
                <a:extLst>
                  <a:ext uri="{FF2B5EF4-FFF2-40B4-BE49-F238E27FC236}">
                    <a16:creationId xmlns:a16="http://schemas.microsoft.com/office/drawing/2014/main" id="{93D2B7E2-A20D-465E-9B23-C3434C1D0D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" y="1884"/>
                <a:ext cx="19" cy="184"/>
              </a:xfrm>
              <a:custGeom>
                <a:avLst/>
                <a:gdLst>
                  <a:gd name="T0" fmla="*/ 5 w 76"/>
                  <a:gd name="T1" fmla="*/ 0 h 736"/>
                  <a:gd name="T2" fmla="*/ 7 w 76"/>
                  <a:gd name="T3" fmla="*/ 5 h 736"/>
                  <a:gd name="T4" fmla="*/ 7 w 76"/>
                  <a:gd name="T5" fmla="*/ 10 h 736"/>
                  <a:gd name="T6" fmla="*/ 7 w 76"/>
                  <a:gd name="T7" fmla="*/ 21 h 736"/>
                  <a:gd name="T8" fmla="*/ 10 w 76"/>
                  <a:gd name="T9" fmla="*/ 28 h 736"/>
                  <a:gd name="T10" fmla="*/ 10 w 76"/>
                  <a:gd name="T11" fmla="*/ 36 h 736"/>
                  <a:gd name="T12" fmla="*/ 10 w 76"/>
                  <a:gd name="T13" fmla="*/ 50 h 736"/>
                  <a:gd name="T14" fmla="*/ 14 w 76"/>
                  <a:gd name="T15" fmla="*/ 83 h 736"/>
                  <a:gd name="T16" fmla="*/ 19 w 76"/>
                  <a:gd name="T17" fmla="*/ 116 h 736"/>
                  <a:gd name="T18" fmla="*/ 19 w 76"/>
                  <a:gd name="T19" fmla="*/ 151 h 736"/>
                  <a:gd name="T20" fmla="*/ 19 w 76"/>
                  <a:gd name="T21" fmla="*/ 184 h 736"/>
                  <a:gd name="T22" fmla="*/ 14 w 76"/>
                  <a:gd name="T23" fmla="*/ 182 h 736"/>
                  <a:gd name="T24" fmla="*/ 14 w 76"/>
                  <a:gd name="T25" fmla="*/ 137 h 736"/>
                  <a:gd name="T26" fmla="*/ 12 w 76"/>
                  <a:gd name="T27" fmla="*/ 92 h 736"/>
                  <a:gd name="T28" fmla="*/ 7 w 76"/>
                  <a:gd name="T29" fmla="*/ 47 h 736"/>
                  <a:gd name="T30" fmla="*/ 0 w 76"/>
                  <a:gd name="T31" fmla="*/ 5 h 736"/>
                  <a:gd name="T32" fmla="*/ 0 w 76"/>
                  <a:gd name="T33" fmla="*/ 0 h 736"/>
                  <a:gd name="T34" fmla="*/ 5 w 76"/>
                  <a:gd name="T35" fmla="*/ 0 h 7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6" h="736">
                    <a:moveTo>
                      <a:pt x="19" y="0"/>
                    </a:moveTo>
                    <a:lnTo>
                      <a:pt x="29" y="19"/>
                    </a:lnTo>
                    <a:lnTo>
                      <a:pt x="29" y="38"/>
                    </a:lnTo>
                    <a:lnTo>
                      <a:pt x="29" y="85"/>
                    </a:lnTo>
                    <a:lnTo>
                      <a:pt x="38" y="113"/>
                    </a:lnTo>
                    <a:lnTo>
                      <a:pt x="38" y="142"/>
                    </a:lnTo>
                    <a:lnTo>
                      <a:pt x="38" y="199"/>
                    </a:lnTo>
                    <a:lnTo>
                      <a:pt x="56" y="330"/>
                    </a:lnTo>
                    <a:lnTo>
                      <a:pt x="76" y="462"/>
                    </a:lnTo>
                    <a:lnTo>
                      <a:pt x="76" y="604"/>
                    </a:lnTo>
                    <a:lnTo>
                      <a:pt x="76" y="736"/>
                    </a:lnTo>
                    <a:lnTo>
                      <a:pt x="56" y="726"/>
                    </a:lnTo>
                    <a:lnTo>
                      <a:pt x="56" y="547"/>
                    </a:lnTo>
                    <a:lnTo>
                      <a:pt x="48" y="368"/>
                    </a:lnTo>
                    <a:lnTo>
                      <a:pt x="29" y="189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105">
                <a:extLst>
                  <a:ext uri="{FF2B5EF4-FFF2-40B4-BE49-F238E27FC236}">
                    <a16:creationId xmlns:a16="http://schemas.microsoft.com/office/drawing/2014/main" id="{9E874D57-1BD1-4043-8564-566F297651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" y="1775"/>
                <a:ext cx="80" cy="114"/>
              </a:xfrm>
              <a:custGeom>
                <a:avLst/>
                <a:gdLst>
                  <a:gd name="T0" fmla="*/ 45 w 321"/>
                  <a:gd name="T1" fmla="*/ 0 h 452"/>
                  <a:gd name="T2" fmla="*/ 61 w 321"/>
                  <a:gd name="T3" fmla="*/ 2 h 452"/>
                  <a:gd name="T4" fmla="*/ 71 w 321"/>
                  <a:gd name="T5" fmla="*/ 14 h 452"/>
                  <a:gd name="T6" fmla="*/ 66 w 321"/>
                  <a:gd name="T7" fmla="*/ 24 h 452"/>
                  <a:gd name="T8" fmla="*/ 57 w 321"/>
                  <a:gd name="T9" fmla="*/ 26 h 452"/>
                  <a:gd name="T10" fmla="*/ 52 w 321"/>
                  <a:gd name="T11" fmla="*/ 24 h 452"/>
                  <a:gd name="T12" fmla="*/ 49 w 321"/>
                  <a:gd name="T13" fmla="*/ 14 h 452"/>
                  <a:gd name="T14" fmla="*/ 54 w 321"/>
                  <a:gd name="T15" fmla="*/ 5 h 452"/>
                  <a:gd name="T16" fmla="*/ 47 w 321"/>
                  <a:gd name="T17" fmla="*/ 5 h 452"/>
                  <a:gd name="T18" fmla="*/ 26 w 321"/>
                  <a:gd name="T19" fmla="*/ 14 h 452"/>
                  <a:gd name="T20" fmla="*/ 19 w 321"/>
                  <a:gd name="T21" fmla="*/ 24 h 452"/>
                  <a:gd name="T22" fmla="*/ 19 w 321"/>
                  <a:gd name="T23" fmla="*/ 38 h 452"/>
                  <a:gd name="T24" fmla="*/ 28 w 321"/>
                  <a:gd name="T25" fmla="*/ 52 h 452"/>
                  <a:gd name="T26" fmla="*/ 54 w 321"/>
                  <a:gd name="T27" fmla="*/ 62 h 452"/>
                  <a:gd name="T28" fmla="*/ 73 w 321"/>
                  <a:gd name="T29" fmla="*/ 69 h 452"/>
                  <a:gd name="T30" fmla="*/ 80 w 321"/>
                  <a:gd name="T31" fmla="*/ 83 h 452"/>
                  <a:gd name="T32" fmla="*/ 75 w 321"/>
                  <a:gd name="T33" fmla="*/ 97 h 452"/>
                  <a:gd name="T34" fmla="*/ 61 w 321"/>
                  <a:gd name="T35" fmla="*/ 112 h 452"/>
                  <a:gd name="T36" fmla="*/ 40 w 321"/>
                  <a:gd name="T37" fmla="*/ 114 h 452"/>
                  <a:gd name="T38" fmla="*/ 19 w 321"/>
                  <a:gd name="T39" fmla="*/ 107 h 452"/>
                  <a:gd name="T40" fmla="*/ 9 w 321"/>
                  <a:gd name="T41" fmla="*/ 97 h 452"/>
                  <a:gd name="T42" fmla="*/ 9 w 321"/>
                  <a:gd name="T43" fmla="*/ 86 h 452"/>
                  <a:gd name="T44" fmla="*/ 17 w 321"/>
                  <a:gd name="T45" fmla="*/ 78 h 452"/>
                  <a:gd name="T46" fmla="*/ 28 w 321"/>
                  <a:gd name="T47" fmla="*/ 81 h 452"/>
                  <a:gd name="T48" fmla="*/ 33 w 321"/>
                  <a:gd name="T49" fmla="*/ 88 h 452"/>
                  <a:gd name="T50" fmla="*/ 33 w 321"/>
                  <a:gd name="T51" fmla="*/ 102 h 452"/>
                  <a:gd name="T52" fmla="*/ 26 w 321"/>
                  <a:gd name="T53" fmla="*/ 107 h 452"/>
                  <a:gd name="T54" fmla="*/ 31 w 321"/>
                  <a:gd name="T55" fmla="*/ 107 h 452"/>
                  <a:gd name="T56" fmla="*/ 45 w 321"/>
                  <a:gd name="T57" fmla="*/ 107 h 452"/>
                  <a:gd name="T58" fmla="*/ 54 w 321"/>
                  <a:gd name="T59" fmla="*/ 93 h 452"/>
                  <a:gd name="T60" fmla="*/ 49 w 321"/>
                  <a:gd name="T61" fmla="*/ 69 h 452"/>
                  <a:gd name="T62" fmla="*/ 40 w 321"/>
                  <a:gd name="T63" fmla="*/ 62 h 452"/>
                  <a:gd name="T64" fmla="*/ 33 w 321"/>
                  <a:gd name="T65" fmla="*/ 62 h 452"/>
                  <a:gd name="T66" fmla="*/ 5 w 321"/>
                  <a:gd name="T67" fmla="*/ 50 h 452"/>
                  <a:gd name="T68" fmla="*/ 0 w 321"/>
                  <a:gd name="T69" fmla="*/ 31 h 452"/>
                  <a:gd name="T70" fmla="*/ 12 w 321"/>
                  <a:gd name="T71" fmla="*/ 12 h 452"/>
                  <a:gd name="T72" fmla="*/ 31 w 321"/>
                  <a:gd name="T73" fmla="*/ 5 h 45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21" h="452">
                    <a:moveTo>
                      <a:pt x="151" y="0"/>
                    </a:moveTo>
                    <a:lnTo>
                      <a:pt x="180" y="0"/>
                    </a:lnTo>
                    <a:lnTo>
                      <a:pt x="217" y="0"/>
                    </a:lnTo>
                    <a:lnTo>
                      <a:pt x="245" y="8"/>
                    </a:lnTo>
                    <a:lnTo>
                      <a:pt x="274" y="37"/>
                    </a:lnTo>
                    <a:lnTo>
                      <a:pt x="284" y="57"/>
                    </a:lnTo>
                    <a:lnTo>
                      <a:pt x="274" y="75"/>
                    </a:lnTo>
                    <a:lnTo>
                      <a:pt x="264" y="94"/>
                    </a:lnTo>
                    <a:lnTo>
                      <a:pt x="255" y="104"/>
                    </a:lnTo>
                    <a:lnTo>
                      <a:pt x="227" y="104"/>
                    </a:lnTo>
                    <a:lnTo>
                      <a:pt x="217" y="104"/>
                    </a:lnTo>
                    <a:lnTo>
                      <a:pt x="208" y="94"/>
                    </a:lnTo>
                    <a:lnTo>
                      <a:pt x="198" y="75"/>
                    </a:lnTo>
                    <a:lnTo>
                      <a:pt x="198" y="57"/>
                    </a:lnTo>
                    <a:lnTo>
                      <a:pt x="198" y="47"/>
                    </a:lnTo>
                    <a:lnTo>
                      <a:pt x="217" y="18"/>
                    </a:lnTo>
                    <a:lnTo>
                      <a:pt x="217" y="8"/>
                    </a:lnTo>
                    <a:lnTo>
                      <a:pt x="188" y="18"/>
                    </a:lnTo>
                    <a:lnTo>
                      <a:pt x="161" y="18"/>
                    </a:lnTo>
                    <a:lnTo>
                      <a:pt x="104" y="57"/>
                    </a:lnTo>
                    <a:lnTo>
                      <a:pt x="85" y="84"/>
                    </a:lnTo>
                    <a:lnTo>
                      <a:pt x="76" y="94"/>
                    </a:lnTo>
                    <a:lnTo>
                      <a:pt x="67" y="112"/>
                    </a:lnTo>
                    <a:lnTo>
                      <a:pt x="76" y="151"/>
                    </a:lnTo>
                    <a:lnTo>
                      <a:pt x="94" y="178"/>
                    </a:lnTo>
                    <a:lnTo>
                      <a:pt x="114" y="207"/>
                    </a:lnTo>
                    <a:lnTo>
                      <a:pt x="141" y="235"/>
                    </a:lnTo>
                    <a:lnTo>
                      <a:pt x="217" y="245"/>
                    </a:lnTo>
                    <a:lnTo>
                      <a:pt x="255" y="254"/>
                    </a:lnTo>
                    <a:lnTo>
                      <a:pt x="292" y="273"/>
                    </a:lnTo>
                    <a:lnTo>
                      <a:pt x="311" y="311"/>
                    </a:lnTo>
                    <a:lnTo>
                      <a:pt x="321" y="329"/>
                    </a:lnTo>
                    <a:lnTo>
                      <a:pt x="321" y="348"/>
                    </a:lnTo>
                    <a:lnTo>
                      <a:pt x="302" y="386"/>
                    </a:lnTo>
                    <a:lnTo>
                      <a:pt x="274" y="424"/>
                    </a:lnTo>
                    <a:lnTo>
                      <a:pt x="245" y="443"/>
                    </a:lnTo>
                    <a:lnTo>
                      <a:pt x="208" y="452"/>
                    </a:lnTo>
                    <a:lnTo>
                      <a:pt x="161" y="452"/>
                    </a:lnTo>
                    <a:lnTo>
                      <a:pt x="123" y="443"/>
                    </a:lnTo>
                    <a:lnTo>
                      <a:pt x="76" y="424"/>
                    </a:lnTo>
                    <a:lnTo>
                      <a:pt x="57" y="405"/>
                    </a:lnTo>
                    <a:lnTo>
                      <a:pt x="38" y="386"/>
                    </a:lnTo>
                    <a:lnTo>
                      <a:pt x="28" y="358"/>
                    </a:lnTo>
                    <a:lnTo>
                      <a:pt x="38" y="339"/>
                    </a:lnTo>
                    <a:lnTo>
                      <a:pt x="47" y="320"/>
                    </a:lnTo>
                    <a:lnTo>
                      <a:pt x="67" y="311"/>
                    </a:lnTo>
                    <a:lnTo>
                      <a:pt x="104" y="320"/>
                    </a:lnTo>
                    <a:lnTo>
                      <a:pt x="114" y="320"/>
                    </a:lnTo>
                    <a:lnTo>
                      <a:pt x="123" y="329"/>
                    </a:lnTo>
                    <a:lnTo>
                      <a:pt x="132" y="348"/>
                    </a:lnTo>
                    <a:lnTo>
                      <a:pt x="141" y="386"/>
                    </a:lnTo>
                    <a:lnTo>
                      <a:pt x="132" y="405"/>
                    </a:lnTo>
                    <a:lnTo>
                      <a:pt x="123" y="415"/>
                    </a:lnTo>
                    <a:lnTo>
                      <a:pt x="104" y="424"/>
                    </a:lnTo>
                    <a:lnTo>
                      <a:pt x="114" y="433"/>
                    </a:lnTo>
                    <a:lnTo>
                      <a:pt x="123" y="424"/>
                    </a:lnTo>
                    <a:lnTo>
                      <a:pt x="161" y="424"/>
                    </a:lnTo>
                    <a:lnTo>
                      <a:pt x="180" y="424"/>
                    </a:lnTo>
                    <a:lnTo>
                      <a:pt x="208" y="405"/>
                    </a:lnTo>
                    <a:lnTo>
                      <a:pt x="217" y="368"/>
                    </a:lnTo>
                    <a:lnTo>
                      <a:pt x="227" y="320"/>
                    </a:lnTo>
                    <a:lnTo>
                      <a:pt x="198" y="273"/>
                    </a:lnTo>
                    <a:lnTo>
                      <a:pt x="180" y="264"/>
                    </a:lnTo>
                    <a:lnTo>
                      <a:pt x="161" y="245"/>
                    </a:lnTo>
                    <a:lnTo>
                      <a:pt x="151" y="254"/>
                    </a:lnTo>
                    <a:lnTo>
                      <a:pt x="132" y="245"/>
                    </a:lnTo>
                    <a:lnTo>
                      <a:pt x="76" y="225"/>
                    </a:lnTo>
                    <a:lnTo>
                      <a:pt x="19" y="198"/>
                    </a:lnTo>
                    <a:lnTo>
                      <a:pt x="0" y="169"/>
                    </a:lnTo>
                    <a:lnTo>
                      <a:pt x="0" y="122"/>
                    </a:lnTo>
                    <a:lnTo>
                      <a:pt x="19" y="75"/>
                    </a:lnTo>
                    <a:lnTo>
                      <a:pt x="47" y="47"/>
                    </a:lnTo>
                    <a:lnTo>
                      <a:pt x="85" y="28"/>
                    </a:lnTo>
                    <a:lnTo>
                      <a:pt x="123" y="18"/>
                    </a:lnTo>
                    <a:lnTo>
                      <a:pt x="15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106">
                <a:extLst>
                  <a:ext uri="{FF2B5EF4-FFF2-40B4-BE49-F238E27FC236}">
                    <a16:creationId xmlns:a16="http://schemas.microsoft.com/office/drawing/2014/main" id="{0C814E91-678F-4FBB-A59D-650BB10FD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" y="1785"/>
                <a:ext cx="24" cy="47"/>
              </a:xfrm>
              <a:custGeom>
                <a:avLst/>
                <a:gdLst>
                  <a:gd name="T0" fmla="*/ 24 w 94"/>
                  <a:gd name="T1" fmla="*/ 0 h 188"/>
                  <a:gd name="T2" fmla="*/ 21 w 94"/>
                  <a:gd name="T3" fmla="*/ 0 h 188"/>
                  <a:gd name="T4" fmla="*/ 21 w 94"/>
                  <a:gd name="T5" fmla="*/ 3 h 188"/>
                  <a:gd name="T6" fmla="*/ 17 w 94"/>
                  <a:gd name="T7" fmla="*/ 7 h 188"/>
                  <a:gd name="T8" fmla="*/ 15 w 94"/>
                  <a:gd name="T9" fmla="*/ 14 h 188"/>
                  <a:gd name="T10" fmla="*/ 12 w 94"/>
                  <a:gd name="T11" fmla="*/ 24 h 188"/>
                  <a:gd name="T12" fmla="*/ 17 w 94"/>
                  <a:gd name="T13" fmla="*/ 33 h 188"/>
                  <a:gd name="T14" fmla="*/ 24 w 94"/>
                  <a:gd name="T15" fmla="*/ 47 h 188"/>
                  <a:gd name="T16" fmla="*/ 12 w 94"/>
                  <a:gd name="T17" fmla="*/ 43 h 188"/>
                  <a:gd name="T18" fmla="*/ 5 w 94"/>
                  <a:gd name="T19" fmla="*/ 38 h 188"/>
                  <a:gd name="T20" fmla="*/ 0 w 94"/>
                  <a:gd name="T21" fmla="*/ 31 h 188"/>
                  <a:gd name="T22" fmla="*/ 0 w 94"/>
                  <a:gd name="T23" fmla="*/ 24 h 188"/>
                  <a:gd name="T24" fmla="*/ 2 w 94"/>
                  <a:gd name="T25" fmla="*/ 17 h 188"/>
                  <a:gd name="T26" fmla="*/ 9 w 94"/>
                  <a:gd name="T27" fmla="*/ 7 h 188"/>
                  <a:gd name="T28" fmla="*/ 17 w 94"/>
                  <a:gd name="T29" fmla="*/ 3 h 188"/>
                  <a:gd name="T30" fmla="*/ 24 w 94"/>
                  <a:gd name="T31" fmla="*/ 0 h 18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94" h="188">
                    <a:moveTo>
                      <a:pt x="94" y="0"/>
                    </a:moveTo>
                    <a:lnTo>
                      <a:pt x="84" y="0"/>
                    </a:lnTo>
                    <a:lnTo>
                      <a:pt x="84" y="10"/>
                    </a:lnTo>
                    <a:lnTo>
                      <a:pt x="66" y="28"/>
                    </a:lnTo>
                    <a:lnTo>
                      <a:pt x="57" y="57"/>
                    </a:lnTo>
                    <a:lnTo>
                      <a:pt x="47" y="94"/>
                    </a:lnTo>
                    <a:lnTo>
                      <a:pt x="66" y="132"/>
                    </a:lnTo>
                    <a:lnTo>
                      <a:pt x="94" y="188"/>
                    </a:lnTo>
                    <a:lnTo>
                      <a:pt x="47" y="170"/>
                    </a:lnTo>
                    <a:lnTo>
                      <a:pt x="18" y="151"/>
                    </a:lnTo>
                    <a:lnTo>
                      <a:pt x="0" y="123"/>
                    </a:lnTo>
                    <a:lnTo>
                      <a:pt x="0" y="94"/>
                    </a:lnTo>
                    <a:lnTo>
                      <a:pt x="9" y="67"/>
                    </a:lnTo>
                    <a:lnTo>
                      <a:pt x="37" y="28"/>
                    </a:lnTo>
                    <a:lnTo>
                      <a:pt x="66" y="1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107">
                <a:extLst>
                  <a:ext uri="{FF2B5EF4-FFF2-40B4-BE49-F238E27FC236}">
                    <a16:creationId xmlns:a16="http://schemas.microsoft.com/office/drawing/2014/main" id="{3C35A773-F85A-4EB4-A383-1E9AE67BDD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" y="1858"/>
                <a:ext cx="22" cy="19"/>
              </a:xfrm>
              <a:custGeom>
                <a:avLst/>
                <a:gdLst>
                  <a:gd name="T0" fmla="*/ 22 w 85"/>
                  <a:gd name="T1" fmla="*/ 3 h 76"/>
                  <a:gd name="T2" fmla="*/ 22 w 85"/>
                  <a:gd name="T3" fmla="*/ 10 h 76"/>
                  <a:gd name="T4" fmla="*/ 22 w 85"/>
                  <a:gd name="T5" fmla="*/ 14 h 76"/>
                  <a:gd name="T6" fmla="*/ 17 w 85"/>
                  <a:gd name="T7" fmla="*/ 19 h 76"/>
                  <a:gd name="T8" fmla="*/ 12 w 85"/>
                  <a:gd name="T9" fmla="*/ 19 h 76"/>
                  <a:gd name="T10" fmla="*/ 10 w 85"/>
                  <a:gd name="T11" fmla="*/ 17 h 76"/>
                  <a:gd name="T12" fmla="*/ 8 w 85"/>
                  <a:gd name="T13" fmla="*/ 19 h 76"/>
                  <a:gd name="T14" fmla="*/ 2 w 85"/>
                  <a:gd name="T15" fmla="*/ 14 h 76"/>
                  <a:gd name="T16" fmla="*/ 0 w 85"/>
                  <a:gd name="T17" fmla="*/ 7 h 76"/>
                  <a:gd name="T18" fmla="*/ 5 w 85"/>
                  <a:gd name="T19" fmla="*/ 0 h 76"/>
                  <a:gd name="T20" fmla="*/ 10 w 85"/>
                  <a:gd name="T21" fmla="*/ 0 h 76"/>
                  <a:gd name="T22" fmla="*/ 14 w 85"/>
                  <a:gd name="T23" fmla="*/ 0 h 76"/>
                  <a:gd name="T24" fmla="*/ 22 w 85"/>
                  <a:gd name="T25" fmla="*/ 3 h 7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5" h="76">
                    <a:moveTo>
                      <a:pt x="85" y="10"/>
                    </a:moveTo>
                    <a:lnTo>
                      <a:pt x="85" y="39"/>
                    </a:lnTo>
                    <a:lnTo>
                      <a:pt x="85" y="57"/>
                    </a:lnTo>
                    <a:lnTo>
                      <a:pt x="66" y="76"/>
                    </a:lnTo>
                    <a:lnTo>
                      <a:pt x="47" y="76"/>
                    </a:lnTo>
                    <a:lnTo>
                      <a:pt x="38" y="66"/>
                    </a:lnTo>
                    <a:lnTo>
                      <a:pt x="29" y="76"/>
                    </a:lnTo>
                    <a:lnTo>
                      <a:pt x="9" y="57"/>
                    </a:lnTo>
                    <a:lnTo>
                      <a:pt x="0" y="29"/>
                    </a:lnTo>
                    <a:lnTo>
                      <a:pt x="19" y="0"/>
                    </a:lnTo>
                    <a:lnTo>
                      <a:pt x="38" y="0"/>
                    </a:lnTo>
                    <a:lnTo>
                      <a:pt x="56" y="0"/>
                    </a:lnTo>
                    <a:lnTo>
                      <a:pt x="85" y="1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108">
                <a:extLst>
                  <a:ext uri="{FF2B5EF4-FFF2-40B4-BE49-F238E27FC236}">
                    <a16:creationId xmlns:a16="http://schemas.microsoft.com/office/drawing/2014/main" id="{8213FCB8-C811-4F25-AF3E-A20D71B682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" y="1780"/>
                <a:ext cx="16" cy="17"/>
              </a:xfrm>
              <a:custGeom>
                <a:avLst/>
                <a:gdLst>
                  <a:gd name="T0" fmla="*/ 9 w 66"/>
                  <a:gd name="T1" fmla="*/ 0 h 66"/>
                  <a:gd name="T2" fmla="*/ 14 w 66"/>
                  <a:gd name="T3" fmla="*/ 5 h 66"/>
                  <a:gd name="T4" fmla="*/ 14 w 66"/>
                  <a:gd name="T5" fmla="*/ 7 h 66"/>
                  <a:gd name="T6" fmla="*/ 16 w 66"/>
                  <a:gd name="T7" fmla="*/ 10 h 66"/>
                  <a:gd name="T8" fmla="*/ 11 w 66"/>
                  <a:gd name="T9" fmla="*/ 15 h 66"/>
                  <a:gd name="T10" fmla="*/ 7 w 66"/>
                  <a:gd name="T11" fmla="*/ 17 h 66"/>
                  <a:gd name="T12" fmla="*/ 2 w 66"/>
                  <a:gd name="T13" fmla="*/ 17 h 66"/>
                  <a:gd name="T14" fmla="*/ 0 w 66"/>
                  <a:gd name="T15" fmla="*/ 15 h 66"/>
                  <a:gd name="T16" fmla="*/ 0 w 66"/>
                  <a:gd name="T17" fmla="*/ 12 h 66"/>
                  <a:gd name="T18" fmla="*/ 0 w 66"/>
                  <a:gd name="T19" fmla="*/ 10 h 66"/>
                  <a:gd name="T20" fmla="*/ 2 w 66"/>
                  <a:gd name="T21" fmla="*/ 5 h 66"/>
                  <a:gd name="T22" fmla="*/ 9 w 66"/>
                  <a:gd name="T23" fmla="*/ 0 h 6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6" h="66">
                    <a:moveTo>
                      <a:pt x="37" y="0"/>
                    </a:moveTo>
                    <a:lnTo>
                      <a:pt x="56" y="19"/>
                    </a:lnTo>
                    <a:lnTo>
                      <a:pt x="56" y="29"/>
                    </a:lnTo>
                    <a:lnTo>
                      <a:pt x="66" y="39"/>
                    </a:lnTo>
                    <a:lnTo>
                      <a:pt x="47" y="57"/>
                    </a:lnTo>
                    <a:lnTo>
                      <a:pt x="27" y="66"/>
                    </a:lnTo>
                    <a:lnTo>
                      <a:pt x="9" y="66"/>
                    </a:lnTo>
                    <a:lnTo>
                      <a:pt x="0" y="57"/>
                    </a:lnTo>
                    <a:lnTo>
                      <a:pt x="0" y="47"/>
                    </a:lnTo>
                    <a:lnTo>
                      <a:pt x="0" y="39"/>
                    </a:lnTo>
                    <a:lnTo>
                      <a:pt x="9" y="19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109">
                <a:extLst>
                  <a:ext uri="{FF2B5EF4-FFF2-40B4-BE49-F238E27FC236}">
                    <a16:creationId xmlns:a16="http://schemas.microsoft.com/office/drawing/2014/main" id="{4195DD9F-DE96-4331-BD82-A80C28B58E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" y="1839"/>
                <a:ext cx="33" cy="47"/>
              </a:xfrm>
              <a:custGeom>
                <a:avLst/>
                <a:gdLst>
                  <a:gd name="T0" fmla="*/ 33 w 131"/>
                  <a:gd name="T1" fmla="*/ 19 h 189"/>
                  <a:gd name="T2" fmla="*/ 28 w 131"/>
                  <a:gd name="T3" fmla="*/ 30 h 189"/>
                  <a:gd name="T4" fmla="*/ 24 w 131"/>
                  <a:gd name="T5" fmla="*/ 38 h 189"/>
                  <a:gd name="T6" fmla="*/ 16 w 131"/>
                  <a:gd name="T7" fmla="*/ 42 h 189"/>
                  <a:gd name="T8" fmla="*/ 7 w 131"/>
                  <a:gd name="T9" fmla="*/ 47 h 189"/>
                  <a:gd name="T10" fmla="*/ 0 w 131"/>
                  <a:gd name="T11" fmla="*/ 47 h 189"/>
                  <a:gd name="T12" fmla="*/ 9 w 131"/>
                  <a:gd name="T13" fmla="*/ 40 h 189"/>
                  <a:gd name="T14" fmla="*/ 12 w 131"/>
                  <a:gd name="T15" fmla="*/ 33 h 189"/>
                  <a:gd name="T16" fmla="*/ 14 w 131"/>
                  <a:gd name="T17" fmla="*/ 26 h 189"/>
                  <a:gd name="T18" fmla="*/ 14 w 131"/>
                  <a:gd name="T19" fmla="*/ 14 h 189"/>
                  <a:gd name="T20" fmla="*/ 9 w 131"/>
                  <a:gd name="T21" fmla="*/ 5 h 189"/>
                  <a:gd name="T22" fmla="*/ 5 w 131"/>
                  <a:gd name="T23" fmla="*/ 0 h 189"/>
                  <a:gd name="T24" fmla="*/ 21 w 131"/>
                  <a:gd name="T25" fmla="*/ 5 h 189"/>
                  <a:gd name="T26" fmla="*/ 28 w 131"/>
                  <a:gd name="T27" fmla="*/ 9 h 189"/>
                  <a:gd name="T28" fmla="*/ 33 w 131"/>
                  <a:gd name="T29" fmla="*/ 19 h 18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31" h="189">
                    <a:moveTo>
                      <a:pt x="131" y="75"/>
                    </a:moveTo>
                    <a:lnTo>
                      <a:pt x="112" y="122"/>
                    </a:lnTo>
                    <a:lnTo>
                      <a:pt x="94" y="151"/>
                    </a:lnTo>
                    <a:lnTo>
                      <a:pt x="65" y="170"/>
                    </a:lnTo>
                    <a:lnTo>
                      <a:pt x="28" y="189"/>
                    </a:lnTo>
                    <a:lnTo>
                      <a:pt x="0" y="189"/>
                    </a:lnTo>
                    <a:lnTo>
                      <a:pt x="37" y="161"/>
                    </a:lnTo>
                    <a:lnTo>
                      <a:pt x="47" y="132"/>
                    </a:lnTo>
                    <a:lnTo>
                      <a:pt x="55" y="104"/>
                    </a:lnTo>
                    <a:lnTo>
                      <a:pt x="55" y="57"/>
                    </a:lnTo>
                    <a:lnTo>
                      <a:pt x="37" y="19"/>
                    </a:lnTo>
                    <a:lnTo>
                      <a:pt x="18" y="0"/>
                    </a:lnTo>
                    <a:lnTo>
                      <a:pt x="84" y="19"/>
                    </a:lnTo>
                    <a:lnTo>
                      <a:pt x="112" y="38"/>
                    </a:lnTo>
                    <a:lnTo>
                      <a:pt x="131" y="75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110">
                <a:extLst>
                  <a:ext uri="{FF2B5EF4-FFF2-40B4-BE49-F238E27FC236}">
                    <a16:creationId xmlns:a16="http://schemas.microsoft.com/office/drawing/2014/main" id="{4E34D2B0-1ABD-41F6-AF19-738C3979D1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" y="1764"/>
                <a:ext cx="23" cy="155"/>
              </a:xfrm>
              <a:custGeom>
                <a:avLst/>
                <a:gdLst>
                  <a:gd name="T0" fmla="*/ 9 w 94"/>
                  <a:gd name="T1" fmla="*/ 0 h 622"/>
                  <a:gd name="T2" fmla="*/ 12 w 94"/>
                  <a:gd name="T3" fmla="*/ 2 h 622"/>
                  <a:gd name="T4" fmla="*/ 14 w 94"/>
                  <a:gd name="T5" fmla="*/ 26 h 622"/>
                  <a:gd name="T6" fmla="*/ 16 w 94"/>
                  <a:gd name="T7" fmla="*/ 49 h 622"/>
                  <a:gd name="T8" fmla="*/ 19 w 94"/>
                  <a:gd name="T9" fmla="*/ 68 h 622"/>
                  <a:gd name="T10" fmla="*/ 21 w 94"/>
                  <a:gd name="T11" fmla="*/ 87 h 622"/>
                  <a:gd name="T12" fmla="*/ 23 w 94"/>
                  <a:gd name="T13" fmla="*/ 120 h 622"/>
                  <a:gd name="T14" fmla="*/ 23 w 94"/>
                  <a:gd name="T15" fmla="*/ 153 h 622"/>
                  <a:gd name="T16" fmla="*/ 21 w 94"/>
                  <a:gd name="T17" fmla="*/ 155 h 622"/>
                  <a:gd name="T18" fmla="*/ 19 w 94"/>
                  <a:gd name="T19" fmla="*/ 155 h 622"/>
                  <a:gd name="T20" fmla="*/ 16 w 94"/>
                  <a:gd name="T21" fmla="*/ 155 h 622"/>
                  <a:gd name="T22" fmla="*/ 12 w 94"/>
                  <a:gd name="T23" fmla="*/ 150 h 622"/>
                  <a:gd name="T24" fmla="*/ 12 w 94"/>
                  <a:gd name="T25" fmla="*/ 146 h 622"/>
                  <a:gd name="T26" fmla="*/ 12 w 94"/>
                  <a:gd name="T27" fmla="*/ 134 h 622"/>
                  <a:gd name="T28" fmla="*/ 12 w 94"/>
                  <a:gd name="T29" fmla="*/ 101 h 622"/>
                  <a:gd name="T30" fmla="*/ 9 w 94"/>
                  <a:gd name="T31" fmla="*/ 68 h 622"/>
                  <a:gd name="T32" fmla="*/ 5 w 94"/>
                  <a:gd name="T33" fmla="*/ 38 h 622"/>
                  <a:gd name="T34" fmla="*/ 2 w 94"/>
                  <a:gd name="T35" fmla="*/ 21 h 622"/>
                  <a:gd name="T36" fmla="*/ 0 w 94"/>
                  <a:gd name="T37" fmla="*/ 7 h 622"/>
                  <a:gd name="T38" fmla="*/ 0 w 94"/>
                  <a:gd name="T39" fmla="*/ 4 h 622"/>
                  <a:gd name="T40" fmla="*/ 2 w 94"/>
                  <a:gd name="T41" fmla="*/ 2 h 622"/>
                  <a:gd name="T42" fmla="*/ 9 w 94"/>
                  <a:gd name="T43" fmla="*/ 0 h 6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94" h="622">
                    <a:moveTo>
                      <a:pt x="37" y="0"/>
                    </a:moveTo>
                    <a:lnTo>
                      <a:pt x="47" y="8"/>
                    </a:lnTo>
                    <a:lnTo>
                      <a:pt x="57" y="104"/>
                    </a:lnTo>
                    <a:lnTo>
                      <a:pt x="66" y="198"/>
                    </a:lnTo>
                    <a:lnTo>
                      <a:pt x="76" y="272"/>
                    </a:lnTo>
                    <a:lnTo>
                      <a:pt x="84" y="348"/>
                    </a:lnTo>
                    <a:lnTo>
                      <a:pt x="94" y="480"/>
                    </a:lnTo>
                    <a:lnTo>
                      <a:pt x="94" y="612"/>
                    </a:lnTo>
                    <a:lnTo>
                      <a:pt x="84" y="622"/>
                    </a:lnTo>
                    <a:lnTo>
                      <a:pt x="76" y="622"/>
                    </a:lnTo>
                    <a:lnTo>
                      <a:pt x="66" y="622"/>
                    </a:lnTo>
                    <a:lnTo>
                      <a:pt x="47" y="603"/>
                    </a:lnTo>
                    <a:lnTo>
                      <a:pt x="47" y="584"/>
                    </a:lnTo>
                    <a:lnTo>
                      <a:pt x="47" y="537"/>
                    </a:lnTo>
                    <a:lnTo>
                      <a:pt x="47" y="405"/>
                    </a:lnTo>
                    <a:lnTo>
                      <a:pt x="37" y="272"/>
                    </a:lnTo>
                    <a:lnTo>
                      <a:pt x="19" y="151"/>
                    </a:lnTo>
                    <a:lnTo>
                      <a:pt x="10" y="84"/>
                    </a:lnTo>
                    <a:lnTo>
                      <a:pt x="0" y="28"/>
                    </a:lnTo>
                    <a:lnTo>
                      <a:pt x="0" y="18"/>
                    </a:lnTo>
                    <a:lnTo>
                      <a:pt x="10" y="8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111">
                <a:extLst>
                  <a:ext uri="{FF2B5EF4-FFF2-40B4-BE49-F238E27FC236}">
                    <a16:creationId xmlns:a16="http://schemas.microsoft.com/office/drawing/2014/main" id="{4EE4C3FE-E542-4EC4-AADD-CB8E33E80B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1768"/>
                <a:ext cx="17" cy="146"/>
              </a:xfrm>
              <a:custGeom>
                <a:avLst/>
                <a:gdLst>
                  <a:gd name="T0" fmla="*/ 5 w 66"/>
                  <a:gd name="T1" fmla="*/ 0 h 585"/>
                  <a:gd name="T2" fmla="*/ 7 w 66"/>
                  <a:gd name="T3" fmla="*/ 2 h 585"/>
                  <a:gd name="T4" fmla="*/ 7 w 66"/>
                  <a:gd name="T5" fmla="*/ 7 h 585"/>
                  <a:gd name="T6" fmla="*/ 7 w 66"/>
                  <a:gd name="T7" fmla="*/ 16 h 585"/>
                  <a:gd name="T8" fmla="*/ 10 w 66"/>
                  <a:gd name="T9" fmla="*/ 28 h 585"/>
                  <a:gd name="T10" fmla="*/ 10 w 66"/>
                  <a:gd name="T11" fmla="*/ 38 h 585"/>
                  <a:gd name="T12" fmla="*/ 17 w 66"/>
                  <a:gd name="T13" fmla="*/ 92 h 585"/>
                  <a:gd name="T14" fmla="*/ 17 w 66"/>
                  <a:gd name="T15" fmla="*/ 120 h 585"/>
                  <a:gd name="T16" fmla="*/ 17 w 66"/>
                  <a:gd name="T17" fmla="*/ 146 h 585"/>
                  <a:gd name="T18" fmla="*/ 14 w 66"/>
                  <a:gd name="T19" fmla="*/ 144 h 585"/>
                  <a:gd name="T20" fmla="*/ 10 w 66"/>
                  <a:gd name="T21" fmla="*/ 73 h 585"/>
                  <a:gd name="T22" fmla="*/ 7 w 66"/>
                  <a:gd name="T23" fmla="*/ 38 h 585"/>
                  <a:gd name="T24" fmla="*/ 0 w 66"/>
                  <a:gd name="T25" fmla="*/ 2 h 585"/>
                  <a:gd name="T26" fmla="*/ 2 w 66"/>
                  <a:gd name="T27" fmla="*/ 0 h 585"/>
                  <a:gd name="T28" fmla="*/ 5 w 66"/>
                  <a:gd name="T29" fmla="*/ 0 h 5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6" h="585">
                    <a:moveTo>
                      <a:pt x="18" y="0"/>
                    </a:moveTo>
                    <a:lnTo>
                      <a:pt x="27" y="10"/>
                    </a:lnTo>
                    <a:lnTo>
                      <a:pt x="27" y="29"/>
                    </a:lnTo>
                    <a:lnTo>
                      <a:pt x="27" y="66"/>
                    </a:lnTo>
                    <a:lnTo>
                      <a:pt x="37" y="113"/>
                    </a:lnTo>
                    <a:lnTo>
                      <a:pt x="37" y="151"/>
                    </a:lnTo>
                    <a:lnTo>
                      <a:pt x="66" y="368"/>
                    </a:lnTo>
                    <a:lnTo>
                      <a:pt x="66" y="481"/>
                    </a:lnTo>
                    <a:lnTo>
                      <a:pt x="66" y="585"/>
                    </a:lnTo>
                    <a:lnTo>
                      <a:pt x="56" y="575"/>
                    </a:lnTo>
                    <a:lnTo>
                      <a:pt x="37" y="293"/>
                    </a:lnTo>
                    <a:lnTo>
                      <a:pt x="27" y="151"/>
                    </a:lnTo>
                    <a:lnTo>
                      <a:pt x="0" y="10"/>
                    </a:lnTo>
                    <a:lnTo>
                      <a:pt x="9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112">
                <a:extLst>
                  <a:ext uri="{FF2B5EF4-FFF2-40B4-BE49-F238E27FC236}">
                    <a16:creationId xmlns:a16="http://schemas.microsoft.com/office/drawing/2014/main" id="{4BBD20C3-35D4-42FB-B583-254D22F57F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" y="1908"/>
                <a:ext cx="63" cy="91"/>
              </a:xfrm>
              <a:custGeom>
                <a:avLst/>
                <a:gdLst>
                  <a:gd name="T0" fmla="*/ 44 w 255"/>
                  <a:gd name="T1" fmla="*/ 0 h 367"/>
                  <a:gd name="T2" fmla="*/ 56 w 255"/>
                  <a:gd name="T3" fmla="*/ 7 h 367"/>
                  <a:gd name="T4" fmla="*/ 56 w 255"/>
                  <a:gd name="T5" fmla="*/ 14 h 367"/>
                  <a:gd name="T6" fmla="*/ 51 w 255"/>
                  <a:gd name="T7" fmla="*/ 19 h 367"/>
                  <a:gd name="T8" fmla="*/ 42 w 255"/>
                  <a:gd name="T9" fmla="*/ 21 h 367"/>
                  <a:gd name="T10" fmla="*/ 40 w 255"/>
                  <a:gd name="T11" fmla="*/ 14 h 367"/>
                  <a:gd name="T12" fmla="*/ 44 w 255"/>
                  <a:gd name="T13" fmla="*/ 4 h 367"/>
                  <a:gd name="T14" fmla="*/ 33 w 255"/>
                  <a:gd name="T15" fmla="*/ 4 h 367"/>
                  <a:gd name="T16" fmla="*/ 16 w 255"/>
                  <a:gd name="T17" fmla="*/ 16 h 367"/>
                  <a:gd name="T18" fmla="*/ 16 w 255"/>
                  <a:gd name="T19" fmla="*/ 30 h 367"/>
                  <a:gd name="T20" fmla="*/ 30 w 255"/>
                  <a:gd name="T21" fmla="*/ 47 h 367"/>
                  <a:gd name="T22" fmla="*/ 51 w 255"/>
                  <a:gd name="T23" fmla="*/ 49 h 367"/>
                  <a:gd name="T24" fmla="*/ 63 w 255"/>
                  <a:gd name="T25" fmla="*/ 61 h 367"/>
                  <a:gd name="T26" fmla="*/ 63 w 255"/>
                  <a:gd name="T27" fmla="*/ 70 h 367"/>
                  <a:gd name="T28" fmla="*/ 53 w 255"/>
                  <a:gd name="T29" fmla="*/ 84 h 367"/>
                  <a:gd name="T30" fmla="*/ 42 w 255"/>
                  <a:gd name="T31" fmla="*/ 91 h 367"/>
                  <a:gd name="T32" fmla="*/ 16 w 255"/>
                  <a:gd name="T33" fmla="*/ 84 h 367"/>
                  <a:gd name="T34" fmla="*/ 7 w 255"/>
                  <a:gd name="T35" fmla="*/ 72 h 367"/>
                  <a:gd name="T36" fmla="*/ 12 w 255"/>
                  <a:gd name="T37" fmla="*/ 63 h 367"/>
                  <a:gd name="T38" fmla="*/ 21 w 255"/>
                  <a:gd name="T39" fmla="*/ 63 h 367"/>
                  <a:gd name="T40" fmla="*/ 28 w 255"/>
                  <a:gd name="T41" fmla="*/ 68 h 367"/>
                  <a:gd name="T42" fmla="*/ 26 w 255"/>
                  <a:gd name="T43" fmla="*/ 82 h 367"/>
                  <a:gd name="T44" fmla="*/ 23 w 255"/>
                  <a:gd name="T45" fmla="*/ 87 h 367"/>
                  <a:gd name="T46" fmla="*/ 33 w 255"/>
                  <a:gd name="T47" fmla="*/ 84 h 367"/>
                  <a:gd name="T48" fmla="*/ 42 w 255"/>
                  <a:gd name="T49" fmla="*/ 79 h 367"/>
                  <a:gd name="T50" fmla="*/ 46 w 255"/>
                  <a:gd name="T51" fmla="*/ 63 h 367"/>
                  <a:gd name="T52" fmla="*/ 33 w 255"/>
                  <a:gd name="T53" fmla="*/ 49 h 367"/>
                  <a:gd name="T54" fmla="*/ 30 w 255"/>
                  <a:gd name="T55" fmla="*/ 49 h 367"/>
                  <a:gd name="T56" fmla="*/ 16 w 255"/>
                  <a:gd name="T57" fmla="*/ 47 h 367"/>
                  <a:gd name="T58" fmla="*/ 2 w 255"/>
                  <a:gd name="T59" fmla="*/ 33 h 367"/>
                  <a:gd name="T60" fmla="*/ 4 w 255"/>
                  <a:gd name="T61" fmla="*/ 16 h 367"/>
                  <a:gd name="T62" fmla="*/ 16 w 255"/>
                  <a:gd name="T63" fmla="*/ 4 h 367"/>
                  <a:gd name="T64" fmla="*/ 30 w 255"/>
                  <a:gd name="T65" fmla="*/ 0 h 36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5" h="367">
                    <a:moveTo>
                      <a:pt x="122" y="0"/>
                    </a:moveTo>
                    <a:lnTo>
                      <a:pt x="179" y="0"/>
                    </a:lnTo>
                    <a:lnTo>
                      <a:pt x="198" y="9"/>
                    </a:lnTo>
                    <a:lnTo>
                      <a:pt x="226" y="28"/>
                    </a:lnTo>
                    <a:lnTo>
                      <a:pt x="226" y="47"/>
                    </a:lnTo>
                    <a:lnTo>
                      <a:pt x="226" y="56"/>
                    </a:lnTo>
                    <a:lnTo>
                      <a:pt x="216" y="75"/>
                    </a:lnTo>
                    <a:lnTo>
                      <a:pt x="208" y="75"/>
                    </a:lnTo>
                    <a:lnTo>
                      <a:pt x="179" y="85"/>
                    </a:lnTo>
                    <a:lnTo>
                      <a:pt x="169" y="85"/>
                    </a:lnTo>
                    <a:lnTo>
                      <a:pt x="169" y="75"/>
                    </a:lnTo>
                    <a:lnTo>
                      <a:pt x="161" y="56"/>
                    </a:lnTo>
                    <a:lnTo>
                      <a:pt x="161" y="37"/>
                    </a:lnTo>
                    <a:lnTo>
                      <a:pt x="179" y="18"/>
                    </a:lnTo>
                    <a:lnTo>
                      <a:pt x="179" y="9"/>
                    </a:lnTo>
                    <a:lnTo>
                      <a:pt x="132" y="18"/>
                    </a:lnTo>
                    <a:lnTo>
                      <a:pt x="85" y="37"/>
                    </a:lnTo>
                    <a:lnTo>
                      <a:pt x="65" y="65"/>
                    </a:lnTo>
                    <a:lnTo>
                      <a:pt x="57" y="94"/>
                    </a:lnTo>
                    <a:lnTo>
                      <a:pt x="65" y="122"/>
                    </a:lnTo>
                    <a:lnTo>
                      <a:pt x="75" y="141"/>
                    </a:lnTo>
                    <a:lnTo>
                      <a:pt x="122" y="188"/>
                    </a:lnTo>
                    <a:lnTo>
                      <a:pt x="179" y="188"/>
                    </a:lnTo>
                    <a:lnTo>
                      <a:pt x="208" y="198"/>
                    </a:lnTo>
                    <a:lnTo>
                      <a:pt x="236" y="216"/>
                    </a:lnTo>
                    <a:lnTo>
                      <a:pt x="255" y="245"/>
                    </a:lnTo>
                    <a:lnTo>
                      <a:pt x="255" y="263"/>
                    </a:lnTo>
                    <a:lnTo>
                      <a:pt x="255" y="282"/>
                    </a:lnTo>
                    <a:lnTo>
                      <a:pt x="245" y="311"/>
                    </a:lnTo>
                    <a:lnTo>
                      <a:pt x="216" y="339"/>
                    </a:lnTo>
                    <a:lnTo>
                      <a:pt x="198" y="358"/>
                    </a:lnTo>
                    <a:lnTo>
                      <a:pt x="169" y="367"/>
                    </a:lnTo>
                    <a:lnTo>
                      <a:pt x="94" y="358"/>
                    </a:lnTo>
                    <a:lnTo>
                      <a:pt x="65" y="339"/>
                    </a:lnTo>
                    <a:lnTo>
                      <a:pt x="28" y="311"/>
                    </a:lnTo>
                    <a:lnTo>
                      <a:pt x="28" y="292"/>
                    </a:lnTo>
                    <a:lnTo>
                      <a:pt x="28" y="273"/>
                    </a:lnTo>
                    <a:lnTo>
                      <a:pt x="47" y="255"/>
                    </a:lnTo>
                    <a:lnTo>
                      <a:pt x="57" y="255"/>
                    </a:lnTo>
                    <a:lnTo>
                      <a:pt x="85" y="255"/>
                    </a:lnTo>
                    <a:lnTo>
                      <a:pt x="94" y="263"/>
                    </a:lnTo>
                    <a:lnTo>
                      <a:pt x="113" y="273"/>
                    </a:lnTo>
                    <a:lnTo>
                      <a:pt x="113" y="302"/>
                    </a:lnTo>
                    <a:lnTo>
                      <a:pt x="104" y="329"/>
                    </a:lnTo>
                    <a:lnTo>
                      <a:pt x="85" y="339"/>
                    </a:lnTo>
                    <a:lnTo>
                      <a:pt x="94" y="349"/>
                    </a:lnTo>
                    <a:lnTo>
                      <a:pt x="94" y="339"/>
                    </a:lnTo>
                    <a:lnTo>
                      <a:pt x="132" y="339"/>
                    </a:lnTo>
                    <a:lnTo>
                      <a:pt x="151" y="339"/>
                    </a:lnTo>
                    <a:lnTo>
                      <a:pt x="169" y="320"/>
                    </a:lnTo>
                    <a:lnTo>
                      <a:pt x="179" y="292"/>
                    </a:lnTo>
                    <a:lnTo>
                      <a:pt x="188" y="255"/>
                    </a:lnTo>
                    <a:lnTo>
                      <a:pt x="161" y="216"/>
                    </a:lnTo>
                    <a:lnTo>
                      <a:pt x="132" y="198"/>
                    </a:lnTo>
                    <a:lnTo>
                      <a:pt x="122" y="208"/>
                    </a:lnTo>
                    <a:lnTo>
                      <a:pt x="122" y="198"/>
                    </a:lnTo>
                    <a:lnTo>
                      <a:pt x="113" y="198"/>
                    </a:lnTo>
                    <a:lnTo>
                      <a:pt x="65" y="188"/>
                    </a:lnTo>
                    <a:lnTo>
                      <a:pt x="18" y="159"/>
                    </a:lnTo>
                    <a:lnTo>
                      <a:pt x="9" y="132"/>
                    </a:lnTo>
                    <a:lnTo>
                      <a:pt x="0" y="104"/>
                    </a:lnTo>
                    <a:lnTo>
                      <a:pt x="18" y="65"/>
                    </a:lnTo>
                    <a:lnTo>
                      <a:pt x="38" y="37"/>
                    </a:lnTo>
                    <a:lnTo>
                      <a:pt x="65" y="18"/>
                    </a:lnTo>
                    <a:lnTo>
                      <a:pt x="94" y="9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113">
                <a:extLst>
                  <a:ext uri="{FF2B5EF4-FFF2-40B4-BE49-F238E27FC236}">
                    <a16:creationId xmlns:a16="http://schemas.microsoft.com/office/drawing/2014/main" id="{236A16F6-2070-4832-B5D7-8B4B01CB92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" y="1914"/>
                <a:ext cx="21" cy="38"/>
              </a:xfrm>
              <a:custGeom>
                <a:avLst/>
                <a:gdLst>
                  <a:gd name="T0" fmla="*/ 19 w 85"/>
                  <a:gd name="T1" fmla="*/ 0 h 151"/>
                  <a:gd name="T2" fmla="*/ 19 w 85"/>
                  <a:gd name="T3" fmla="*/ 2 h 151"/>
                  <a:gd name="T4" fmla="*/ 14 w 85"/>
                  <a:gd name="T5" fmla="*/ 7 h 151"/>
                  <a:gd name="T6" fmla="*/ 12 w 85"/>
                  <a:gd name="T7" fmla="*/ 12 h 151"/>
                  <a:gd name="T8" fmla="*/ 12 w 85"/>
                  <a:gd name="T9" fmla="*/ 19 h 151"/>
                  <a:gd name="T10" fmla="*/ 12 w 85"/>
                  <a:gd name="T11" fmla="*/ 26 h 151"/>
                  <a:gd name="T12" fmla="*/ 21 w 85"/>
                  <a:gd name="T13" fmla="*/ 38 h 151"/>
                  <a:gd name="T14" fmla="*/ 9 w 85"/>
                  <a:gd name="T15" fmla="*/ 33 h 151"/>
                  <a:gd name="T16" fmla="*/ 5 w 85"/>
                  <a:gd name="T17" fmla="*/ 31 h 151"/>
                  <a:gd name="T18" fmla="*/ 0 w 85"/>
                  <a:gd name="T19" fmla="*/ 24 h 151"/>
                  <a:gd name="T20" fmla="*/ 0 w 85"/>
                  <a:gd name="T21" fmla="*/ 19 h 151"/>
                  <a:gd name="T22" fmla="*/ 2 w 85"/>
                  <a:gd name="T23" fmla="*/ 14 h 151"/>
                  <a:gd name="T24" fmla="*/ 7 w 85"/>
                  <a:gd name="T25" fmla="*/ 5 h 151"/>
                  <a:gd name="T26" fmla="*/ 14 w 85"/>
                  <a:gd name="T27" fmla="*/ 2 h 151"/>
                  <a:gd name="T28" fmla="*/ 19 w 85"/>
                  <a:gd name="T29" fmla="*/ 0 h 15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85" h="151">
                    <a:moveTo>
                      <a:pt x="76" y="0"/>
                    </a:moveTo>
                    <a:lnTo>
                      <a:pt x="76" y="9"/>
                    </a:lnTo>
                    <a:lnTo>
                      <a:pt x="56" y="28"/>
                    </a:lnTo>
                    <a:lnTo>
                      <a:pt x="48" y="47"/>
                    </a:lnTo>
                    <a:lnTo>
                      <a:pt x="48" y="76"/>
                    </a:lnTo>
                    <a:lnTo>
                      <a:pt x="48" y="104"/>
                    </a:lnTo>
                    <a:lnTo>
                      <a:pt x="85" y="151"/>
                    </a:lnTo>
                    <a:lnTo>
                      <a:pt x="38" y="131"/>
                    </a:lnTo>
                    <a:lnTo>
                      <a:pt x="19" y="123"/>
                    </a:lnTo>
                    <a:lnTo>
                      <a:pt x="0" y="94"/>
                    </a:lnTo>
                    <a:lnTo>
                      <a:pt x="0" y="76"/>
                    </a:lnTo>
                    <a:lnTo>
                      <a:pt x="9" y="57"/>
                    </a:lnTo>
                    <a:lnTo>
                      <a:pt x="29" y="19"/>
                    </a:lnTo>
                    <a:lnTo>
                      <a:pt x="56" y="9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114">
                <a:extLst>
                  <a:ext uri="{FF2B5EF4-FFF2-40B4-BE49-F238E27FC236}">
                    <a16:creationId xmlns:a16="http://schemas.microsoft.com/office/drawing/2014/main" id="{8BB631F8-E7EA-4741-BAFE-6BBE01FDD9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" y="1973"/>
                <a:ext cx="17" cy="14"/>
              </a:xfrm>
              <a:custGeom>
                <a:avLst/>
                <a:gdLst>
                  <a:gd name="T0" fmla="*/ 14 w 66"/>
                  <a:gd name="T1" fmla="*/ 2 h 57"/>
                  <a:gd name="T2" fmla="*/ 17 w 66"/>
                  <a:gd name="T3" fmla="*/ 7 h 57"/>
                  <a:gd name="T4" fmla="*/ 17 w 66"/>
                  <a:gd name="T5" fmla="*/ 12 h 57"/>
                  <a:gd name="T6" fmla="*/ 14 w 66"/>
                  <a:gd name="T7" fmla="*/ 14 h 57"/>
                  <a:gd name="T8" fmla="*/ 10 w 66"/>
                  <a:gd name="T9" fmla="*/ 14 h 57"/>
                  <a:gd name="T10" fmla="*/ 7 w 66"/>
                  <a:gd name="T11" fmla="*/ 14 h 57"/>
                  <a:gd name="T12" fmla="*/ 5 w 66"/>
                  <a:gd name="T13" fmla="*/ 14 h 57"/>
                  <a:gd name="T14" fmla="*/ 2 w 66"/>
                  <a:gd name="T15" fmla="*/ 10 h 57"/>
                  <a:gd name="T16" fmla="*/ 0 w 66"/>
                  <a:gd name="T17" fmla="*/ 5 h 57"/>
                  <a:gd name="T18" fmla="*/ 2 w 66"/>
                  <a:gd name="T19" fmla="*/ 0 h 57"/>
                  <a:gd name="T20" fmla="*/ 7 w 66"/>
                  <a:gd name="T21" fmla="*/ 0 h 57"/>
                  <a:gd name="T22" fmla="*/ 14 w 66"/>
                  <a:gd name="T23" fmla="*/ 2 h 5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6" h="57">
                    <a:moveTo>
                      <a:pt x="56" y="10"/>
                    </a:moveTo>
                    <a:lnTo>
                      <a:pt x="66" y="29"/>
                    </a:lnTo>
                    <a:lnTo>
                      <a:pt x="66" y="48"/>
                    </a:lnTo>
                    <a:lnTo>
                      <a:pt x="56" y="57"/>
                    </a:lnTo>
                    <a:lnTo>
                      <a:pt x="37" y="57"/>
                    </a:lnTo>
                    <a:lnTo>
                      <a:pt x="27" y="57"/>
                    </a:lnTo>
                    <a:lnTo>
                      <a:pt x="19" y="57"/>
                    </a:lnTo>
                    <a:lnTo>
                      <a:pt x="9" y="39"/>
                    </a:lnTo>
                    <a:lnTo>
                      <a:pt x="0" y="19"/>
                    </a:lnTo>
                    <a:lnTo>
                      <a:pt x="9" y="0"/>
                    </a:lnTo>
                    <a:lnTo>
                      <a:pt x="27" y="0"/>
                    </a:lnTo>
                    <a:lnTo>
                      <a:pt x="56" y="1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115">
                <a:extLst>
                  <a:ext uri="{FF2B5EF4-FFF2-40B4-BE49-F238E27FC236}">
                    <a16:creationId xmlns:a16="http://schemas.microsoft.com/office/drawing/2014/main" id="{A94E4981-84CC-4729-865D-2BC747FB57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" y="1912"/>
                <a:ext cx="12" cy="12"/>
              </a:xfrm>
              <a:custGeom>
                <a:avLst/>
                <a:gdLst>
                  <a:gd name="T0" fmla="*/ 7 w 47"/>
                  <a:gd name="T1" fmla="*/ 0 h 47"/>
                  <a:gd name="T2" fmla="*/ 10 w 47"/>
                  <a:gd name="T3" fmla="*/ 3 h 47"/>
                  <a:gd name="T4" fmla="*/ 12 w 47"/>
                  <a:gd name="T5" fmla="*/ 5 h 47"/>
                  <a:gd name="T6" fmla="*/ 12 w 47"/>
                  <a:gd name="T7" fmla="*/ 7 h 47"/>
                  <a:gd name="T8" fmla="*/ 10 w 47"/>
                  <a:gd name="T9" fmla="*/ 12 h 47"/>
                  <a:gd name="T10" fmla="*/ 5 w 47"/>
                  <a:gd name="T11" fmla="*/ 12 h 47"/>
                  <a:gd name="T12" fmla="*/ 3 w 47"/>
                  <a:gd name="T13" fmla="*/ 12 h 47"/>
                  <a:gd name="T14" fmla="*/ 0 w 47"/>
                  <a:gd name="T15" fmla="*/ 10 h 47"/>
                  <a:gd name="T16" fmla="*/ 0 w 47"/>
                  <a:gd name="T17" fmla="*/ 7 h 47"/>
                  <a:gd name="T18" fmla="*/ 3 w 47"/>
                  <a:gd name="T19" fmla="*/ 3 h 47"/>
                  <a:gd name="T20" fmla="*/ 7 w 47"/>
                  <a:gd name="T21" fmla="*/ 0 h 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7" h="47">
                    <a:moveTo>
                      <a:pt x="29" y="0"/>
                    </a:moveTo>
                    <a:lnTo>
                      <a:pt x="39" y="10"/>
                    </a:lnTo>
                    <a:lnTo>
                      <a:pt x="47" y="19"/>
                    </a:lnTo>
                    <a:lnTo>
                      <a:pt x="47" y="29"/>
                    </a:lnTo>
                    <a:lnTo>
                      <a:pt x="39" y="47"/>
                    </a:lnTo>
                    <a:lnTo>
                      <a:pt x="19" y="47"/>
                    </a:lnTo>
                    <a:lnTo>
                      <a:pt x="10" y="47"/>
                    </a:lnTo>
                    <a:lnTo>
                      <a:pt x="0" y="38"/>
                    </a:lnTo>
                    <a:lnTo>
                      <a:pt x="0" y="29"/>
                    </a:lnTo>
                    <a:lnTo>
                      <a:pt x="10" y="1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116">
                <a:extLst>
                  <a:ext uri="{FF2B5EF4-FFF2-40B4-BE49-F238E27FC236}">
                    <a16:creationId xmlns:a16="http://schemas.microsoft.com/office/drawing/2014/main" id="{3A1EAE0E-1446-47C3-BCAC-D052F29848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" y="1957"/>
                <a:ext cx="26" cy="38"/>
              </a:xfrm>
              <a:custGeom>
                <a:avLst/>
                <a:gdLst>
                  <a:gd name="T0" fmla="*/ 26 w 104"/>
                  <a:gd name="T1" fmla="*/ 16 h 151"/>
                  <a:gd name="T2" fmla="*/ 24 w 104"/>
                  <a:gd name="T3" fmla="*/ 26 h 151"/>
                  <a:gd name="T4" fmla="*/ 19 w 104"/>
                  <a:gd name="T5" fmla="*/ 31 h 151"/>
                  <a:gd name="T6" fmla="*/ 14 w 104"/>
                  <a:gd name="T7" fmla="*/ 35 h 151"/>
                  <a:gd name="T8" fmla="*/ 7 w 104"/>
                  <a:gd name="T9" fmla="*/ 38 h 151"/>
                  <a:gd name="T10" fmla="*/ 0 w 104"/>
                  <a:gd name="T11" fmla="*/ 38 h 151"/>
                  <a:gd name="T12" fmla="*/ 10 w 104"/>
                  <a:gd name="T13" fmla="*/ 33 h 151"/>
                  <a:gd name="T14" fmla="*/ 12 w 104"/>
                  <a:gd name="T15" fmla="*/ 28 h 151"/>
                  <a:gd name="T16" fmla="*/ 12 w 104"/>
                  <a:gd name="T17" fmla="*/ 21 h 151"/>
                  <a:gd name="T18" fmla="*/ 12 w 104"/>
                  <a:gd name="T19" fmla="*/ 14 h 151"/>
                  <a:gd name="T20" fmla="*/ 10 w 104"/>
                  <a:gd name="T21" fmla="*/ 5 h 151"/>
                  <a:gd name="T22" fmla="*/ 5 w 104"/>
                  <a:gd name="T23" fmla="*/ 0 h 151"/>
                  <a:gd name="T24" fmla="*/ 19 w 104"/>
                  <a:gd name="T25" fmla="*/ 5 h 151"/>
                  <a:gd name="T26" fmla="*/ 24 w 104"/>
                  <a:gd name="T27" fmla="*/ 9 h 151"/>
                  <a:gd name="T28" fmla="*/ 26 w 104"/>
                  <a:gd name="T29" fmla="*/ 16 h 15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04" h="151">
                    <a:moveTo>
                      <a:pt x="104" y="65"/>
                    </a:moveTo>
                    <a:lnTo>
                      <a:pt x="95" y="104"/>
                    </a:lnTo>
                    <a:lnTo>
                      <a:pt x="75" y="122"/>
                    </a:lnTo>
                    <a:lnTo>
                      <a:pt x="57" y="141"/>
                    </a:lnTo>
                    <a:lnTo>
                      <a:pt x="28" y="151"/>
                    </a:lnTo>
                    <a:lnTo>
                      <a:pt x="0" y="151"/>
                    </a:lnTo>
                    <a:lnTo>
                      <a:pt x="38" y="131"/>
                    </a:lnTo>
                    <a:lnTo>
                      <a:pt x="47" y="113"/>
                    </a:lnTo>
                    <a:lnTo>
                      <a:pt x="47" y="84"/>
                    </a:lnTo>
                    <a:lnTo>
                      <a:pt x="47" y="57"/>
                    </a:lnTo>
                    <a:lnTo>
                      <a:pt x="38" y="18"/>
                    </a:lnTo>
                    <a:lnTo>
                      <a:pt x="20" y="0"/>
                    </a:lnTo>
                    <a:lnTo>
                      <a:pt x="75" y="18"/>
                    </a:lnTo>
                    <a:lnTo>
                      <a:pt x="95" y="37"/>
                    </a:lnTo>
                    <a:lnTo>
                      <a:pt x="104" y="65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117">
                <a:extLst>
                  <a:ext uri="{FF2B5EF4-FFF2-40B4-BE49-F238E27FC236}">
                    <a16:creationId xmlns:a16="http://schemas.microsoft.com/office/drawing/2014/main" id="{73AFB923-9D40-4D25-8066-67A5491BB0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" y="1898"/>
                <a:ext cx="19" cy="125"/>
              </a:xfrm>
              <a:custGeom>
                <a:avLst/>
                <a:gdLst>
                  <a:gd name="T0" fmla="*/ 7 w 76"/>
                  <a:gd name="T1" fmla="*/ 0 h 500"/>
                  <a:gd name="T2" fmla="*/ 9 w 76"/>
                  <a:gd name="T3" fmla="*/ 2 h 500"/>
                  <a:gd name="T4" fmla="*/ 14 w 76"/>
                  <a:gd name="T5" fmla="*/ 40 h 500"/>
                  <a:gd name="T6" fmla="*/ 14 w 76"/>
                  <a:gd name="T7" fmla="*/ 54 h 500"/>
                  <a:gd name="T8" fmla="*/ 17 w 76"/>
                  <a:gd name="T9" fmla="*/ 71 h 500"/>
                  <a:gd name="T10" fmla="*/ 19 w 76"/>
                  <a:gd name="T11" fmla="*/ 123 h 500"/>
                  <a:gd name="T12" fmla="*/ 17 w 76"/>
                  <a:gd name="T13" fmla="*/ 125 h 500"/>
                  <a:gd name="T14" fmla="*/ 12 w 76"/>
                  <a:gd name="T15" fmla="*/ 125 h 500"/>
                  <a:gd name="T16" fmla="*/ 9 w 76"/>
                  <a:gd name="T17" fmla="*/ 120 h 500"/>
                  <a:gd name="T18" fmla="*/ 9 w 76"/>
                  <a:gd name="T19" fmla="*/ 116 h 500"/>
                  <a:gd name="T20" fmla="*/ 9 w 76"/>
                  <a:gd name="T21" fmla="*/ 109 h 500"/>
                  <a:gd name="T22" fmla="*/ 9 w 76"/>
                  <a:gd name="T23" fmla="*/ 80 h 500"/>
                  <a:gd name="T24" fmla="*/ 7 w 76"/>
                  <a:gd name="T25" fmla="*/ 54 h 500"/>
                  <a:gd name="T26" fmla="*/ 5 w 76"/>
                  <a:gd name="T27" fmla="*/ 31 h 500"/>
                  <a:gd name="T28" fmla="*/ 0 w 76"/>
                  <a:gd name="T29" fmla="*/ 7 h 500"/>
                  <a:gd name="T30" fmla="*/ 2 w 76"/>
                  <a:gd name="T31" fmla="*/ 2 h 500"/>
                  <a:gd name="T32" fmla="*/ 7 w 76"/>
                  <a:gd name="T33" fmla="*/ 0 h 50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6" h="500">
                    <a:moveTo>
                      <a:pt x="28" y="0"/>
                    </a:moveTo>
                    <a:lnTo>
                      <a:pt x="37" y="9"/>
                    </a:lnTo>
                    <a:lnTo>
                      <a:pt x="56" y="160"/>
                    </a:lnTo>
                    <a:lnTo>
                      <a:pt x="56" y="217"/>
                    </a:lnTo>
                    <a:lnTo>
                      <a:pt x="66" y="283"/>
                    </a:lnTo>
                    <a:lnTo>
                      <a:pt x="76" y="490"/>
                    </a:lnTo>
                    <a:lnTo>
                      <a:pt x="66" y="500"/>
                    </a:lnTo>
                    <a:lnTo>
                      <a:pt x="47" y="500"/>
                    </a:lnTo>
                    <a:lnTo>
                      <a:pt x="37" y="481"/>
                    </a:lnTo>
                    <a:lnTo>
                      <a:pt x="37" y="462"/>
                    </a:lnTo>
                    <a:lnTo>
                      <a:pt x="37" y="434"/>
                    </a:lnTo>
                    <a:lnTo>
                      <a:pt x="37" y="320"/>
                    </a:lnTo>
                    <a:lnTo>
                      <a:pt x="28" y="217"/>
                    </a:lnTo>
                    <a:lnTo>
                      <a:pt x="19" y="123"/>
                    </a:lnTo>
                    <a:lnTo>
                      <a:pt x="0" y="28"/>
                    </a:lnTo>
                    <a:lnTo>
                      <a:pt x="9" y="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118">
                <a:extLst>
                  <a:ext uri="{FF2B5EF4-FFF2-40B4-BE49-F238E27FC236}">
                    <a16:creationId xmlns:a16="http://schemas.microsoft.com/office/drawing/2014/main" id="{31238185-C85B-4E26-8ED9-DC4E2BE8E8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" y="1900"/>
                <a:ext cx="15" cy="118"/>
              </a:xfrm>
              <a:custGeom>
                <a:avLst/>
                <a:gdLst>
                  <a:gd name="T0" fmla="*/ 5 w 57"/>
                  <a:gd name="T1" fmla="*/ 0 h 472"/>
                  <a:gd name="T2" fmla="*/ 5 w 57"/>
                  <a:gd name="T3" fmla="*/ 5 h 472"/>
                  <a:gd name="T4" fmla="*/ 5 w 57"/>
                  <a:gd name="T5" fmla="*/ 7 h 472"/>
                  <a:gd name="T6" fmla="*/ 5 w 57"/>
                  <a:gd name="T7" fmla="*/ 14 h 472"/>
                  <a:gd name="T8" fmla="*/ 7 w 57"/>
                  <a:gd name="T9" fmla="*/ 24 h 472"/>
                  <a:gd name="T10" fmla="*/ 7 w 57"/>
                  <a:gd name="T11" fmla="*/ 33 h 472"/>
                  <a:gd name="T12" fmla="*/ 12 w 57"/>
                  <a:gd name="T13" fmla="*/ 76 h 472"/>
                  <a:gd name="T14" fmla="*/ 15 w 57"/>
                  <a:gd name="T15" fmla="*/ 97 h 472"/>
                  <a:gd name="T16" fmla="*/ 12 w 57"/>
                  <a:gd name="T17" fmla="*/ 118 h 472"/>
                  <a:gd name="T18" fmla="*/ 7 w 57"/>
                  <a:gd name="T19" fmla="*/ 61 h 472"/>
                  <a:gd name="T20" fmla="*/ 5 w 57"/>
                  <a:gd name="T21" fmla="*/ 33 h 472"/>
                  <a:gd name="T22" fmla="*/ 0 w 57"/>
                  <a:gd name="T23" fmla="*/ 3 h 472"/>
                  <a:gd name="T24" fmla="*/ 3 w 57"/>
                  <a:gd name="T25" fmla="*/ 3 h 472"/>
                  <a:gd name="T26" fmla="*/ 5 w 57"/>
                  <a:gd name="T27" fmla="*/ 0 h 47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57" h="472">
                    <a:moveTo>
                      <a:pt x="19" y="0"/>
                    </a:moveTo>
                    <a:lnTo>
                      <a:pt x="19" y="19"/>
                    </a:lnTo>
                    <a:lnTo>
                      <a:pt x="19" y="29"/>
                    </a:lnTo>
                    <a:lnTo>
                      <a:pt x="19" y="57"/>
                    </a:lnTo>
                    <a:lnTo>
                      <a:pt x="28" y="94"/>
                    </a:lnTo>
                    <a:lnTo>
                      <a:pt x="28" y="133"/>
                    </a:lnTo>
                    <a:lnTo>
                      <a:pt x="47" y="302"/>
                    </a:lnTo>
                    <a:lnTo>
                      <a:pt x="57" y="387"/>
                    </a:lnTo>
                    <a:lnTo>
                      <a:pt x="47" y="472"/>
                    </a:lnTo>
                    <a:lnTo>
                      <a:pt x="28" y="245"/>
                    </a:lnTo>
                    <a:lnTo>
                      <a:pt x="19" y="133"/>
                    </a:lnTo>
                    <a:lnTo>
                      <a:pt x="0" y="10"/>
                    </a:lnTo>
                    <a:lnTo>
                      <a:pt x="10" y="1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232751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Banker’s Algorithm Example</a:t>
            </a:r>
          </a:p>
        </p:txBody>
      </p:sp>
      <p:sp>
        <p:nvSpPr>
          <p:cNvPr id="64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23900"/>
            <a:ext cx="11049000" cy="38862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altLang="ko-KR" sz="2800" dirty="0">
                <a:ea typeface="굴림" panose="020B0600000101010101" pitchFamily="34" charset="-127"/>
              </a:rPr>
              <a:t>Banker’s algorithm with dining lawyers</a:t>
            </a:r>
          </a:p>
          <a:p>
            <a:pPr lvl="1">
              <a:lnSpc>
                <a:spcPct val="80000"/>
              </a:lnSpc>
            </a:pPr>
            <a:r>
              <a:rPr lang="en-US" altLang="ko-KR" sz="2400" dirty="0">
                <a:ea typeface="굴림" panose="020B0600000101010101" pitchFamily="34" charset="-127"/>
              </a:rPr>
              <a:t>“Safe” (won’t cause deadlock) if when try to </a:t>
            </a:r>
            <a:r>
              <a:rPr lang="en-US" altLang="ko-KR" sz="2400" dirty="0" smtClean="0">
                <a:ea typeface="굴림" panose="020B0600000101010101" pitchFamily="34" charset="-127"/>
              </a:rPr>
              <a:t/>
            </a:r>
            <a:br>
              <a:rPr lang="en-US" altLang="ko-KR" sz="2400" dirty="0" smtClean="0">
                <a:ea typeface="굴림" panose="020B0600000101010101" pitchFamily="34" charset="-127"/>
              </a:rPr>
            </a:br>
            <a:r>
              <a:rPr lang="en-US" altLang="ko-KR" sz="2400" dirty="0" smtClean="0">
                <a:ea typeface="굴림" panose="020B0600000101010101" pitchFamily="34" charset="-127"/>
              </a:rPr>
              <a:t>grab </a:t>
            </a:r>
            <a:r>
              <a:rPr lang="en-US" altLang="ko-KR" sz="2400" dirty="0">
                <a:ea typeface="굴림" panose="020B0600000101010101" pitchFamily="34" charset="-127"/>
              </a:rPr>
              <a:t>chopstick either:</a:t>
            </a:r>
          </a:p>
          <a:p>
            <a:pPr lvl="2">
              <a:lnSpc>
                <a:spcPct val="80000"/>
              </a:lnSpc>
            </a:pPr>
            <a:r>
              <a:rPr lang="en-US" altLang="ko-KR" sz="2400" dirty="0">
                <a:ea typeface="굴림" panose="020B0600000101010101" pitchFamily="34" charset="-127"/>
              </a:rPr>
              <a:t>Not last chopstick</a:t>
            </a:r>
          </a:p>
          <a:p>
            <a:pPr lvl="2">
              <a:lnSpc>
                <a:spcPct val="80000"/>
              </a:lnSpc>
            </a:pPr>
            <a:r>
              <a:rPr lang="en-US" altLang="ko-KR" sz="2400" dirty="0">
                <a:ea typeface="굴림" panose="020B0600000101010101" pitchFamily="34" charset="-127"/>
              </a:rPr>
              <a:t>Is last chopstick but someone will have </a:t>
            </a:r>
            <a:r>
              <a:rPr lang="en-US" altLang="ko-KR" sz="2400" dirty="0" smtClean="0">
                <a:ea typeface="굴림" panose="020B0600000101010101" pitchFamily="34" charset="-127"/>
              </a:rPr>
              <a:t/>
            </a:r>
            <a:br>
              <a:rPr lang="en-US" altLang="ko-KR" sz="2400" dirty="0" smtClean="0">
                <a:ea typeface="굴림" panose="020B0600000101010101" pitchFamily="34" charset="-127"/>
              </a:rPr>
            </a:br>
            <a:r>
              <a:rPr lang="en-US" altLang="ko-KR" sz="2400" dirty="0" smtClean="0">
                <a:ea typeface="굴림" panose="020B0600000101010101" pitchFamily="34" charset="-127"/>
              </a:rPr>
              <a:t>two </a:t>
            </a:r>
            <a:r>
              <a:rPr lang="en-US" altLang="ko-KR" sz="2400" dirty="0">
                <a:ea typeface="굴림" panose="020B0600000101010101" pitchFamily="34" charset="-127"/>
              </a:rPr>
              <a:t>afterwards</a:t>
            </a:r>
          </a:p>
          <a:p>
            <a:pPr lvl="1">
              <a:lnSpc>
                <a:spcPct val="80000"/>
              </a:lnSpc>
            </a:pPr>
            <a:endParaRPr lang="en-US" altLang="ko-KR" sz="2400" dirty="0" smtClean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</a:pPr>
            <a:endParaRPr lang="en-US" altLang="ko-KR" sz="2400" dirty="0" smtClean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</a:pPr>
            <a:r>
              <a:rPr lang="en-US" altLang="ko-KR" sz="2400" dirty="0" smtClean="0">
                <a:ea typeface="굴림" panose="020B0600000101010101" pitchFamily="34" charset="-127"/>
              </a:rPr>
              <a:t>What </a:t>
            </a:r>
            <a:r>
              <a:rPr lang="en-US" altLang="ko-KR" sz="2400" dirty="0">
                <a:ea typeface="굴림" panose="020B0600000101010101" pitchFamily="34" charset="-127"/>
              </a:rPr>
              <a:t>if k-handed lawyers? Don’t allow if:</a:t>
            </a:r>
          </a:p>
          <a:p>
            <a:pPr lvl="2">
              <a:lnSpc>
                <a:spcPct val="80000"/>
              </a:lnSpc>
            </a:pPr>
            <a:r>
              <a:rPr lang="en-US" altLang="ko-KR" sz="2400" dirty="0">
                <a:ea typeface="굴림" panose="020B0600000101010101" pitchFamily="34" charset="-127"/>
              </a:rPr>
              <a:t>It’s the last one, no one would have k</a:t>
            </a:r>
          </a:p>
          <a:p>
            <a:pPr lvl="2">
              <a:lnSpc>
                <a:spcPct val="80000"/>
              </a:lnSpc>
            </a:pPr>
            <a:r>
              <a:rPr lang="en-US" altLang="ko-KR" sz="2400" dirty="0">
                <a:ea typeface="굴림" panose="020B0600000101010101" pitchFamily="34" charset="-127"/>
              </a:rPr>
              <a:t>It’s 2</a:t>
            </a:r>
            <a:r>
              <a:rPr lang="en-US" altLang="ko-KR" sz="2400" baseline="30000" dirty="0">
                <a:ea typeface="굴림" panose="020B0600000101010101" pitchFamily="34" charset="-127"/>
              </a:rPr>
              <a:t>nd</a:t>
            </a:r>
            <a:r>
              <a:rPr lang="en-US" altLang="ko-KR" sz="2400" dirty="0">
                <a:ea typeface="굴림" panose="020B0600000101010101" pitchFamily="34" charset="-127"/>
              </a:rPr>
              <a:t> to last, and no one would have k-1</a:t>
            </a:r>
          </a:p>
          <a:p>
            <a:pPr lvl="2">
              <a:lnSpc>
                <a:spcPct val="80000"/>
              </a:lnSpc>
            </a:pPr>
            <a:r>
              <a:rPr lang="en-US" altLang="ko-KR" sz="2400" dirty="0">
                <a:ea typeface="굴림" panose="020B0600000101010101" pitchFamily="34" charset="-127"/>
              </a:rPr>
              <a:t>It’s 3</a:t>
            </a:r>
            <a:r>
              <a:rPr lang="en-US" altLang="ko-KR" sz="2400" baseline="30000" dirty="0">
                <a:ea typeface="굴림" panose="020B0600000101010101" pitchFamily="34" charset="-127"/>
              </a:rPr>
              <a:t>rd</a:t>
            </a:r>
            <a:r>
              <a:rPr lang="en-US" altLang="ko-KR" sz="2400" dirty="0">
                <a:ea typeface="굴림" panose="020B0600000101010101" pitchFamily="34" charset="-127"/>
              </a:rPr>
              <a:t> to last, and no one would have k-2</a:t>
            </a:r>
          </a:p>
          <a:p>
            <a:pPr lvl="2">
              <a:lnSpc>
                <a:spcPct val="80000"/>
              </a:lnSpc>
            </a:pPr>
            <a:r>
              <a:rPr lang="en-US" altLang="ko-KR" sz="2400" dirty="0">
                <a:ea typeface="굴림" panose="020B0600000101010101" pitchFamily="34" charset="-127"/>
              </a:rPr>
              <a:t>…</a:t>
            </a:r>
          </a:p>
        </p:txBody>
      </p:sp>
      <p:pic>
        <p:nvPicPr>
          <p:cNvPr id="641031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505200"/>
            <a:ext cx="1981200" cy="2094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6870439" y="838200"/>
            <a:ext cx="5092961" cy="2209800"/>
            <a:chOff x="6946639" y="1447800"/>
            <a:chExt cx="5092961" cy="2209800"/>
          </a:xfrm>
        </p:grpSpPr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51" t="522" r="11351" b="522"/>
            <a:stretch>
              <a:fillRect/>
            </a:stretch>
          </p:blipFill>
          <p:spPr bwMode="auto">
            <a:xfrm>
              <a:off x="8394439" y="1447800"/>
              <a:ext cx="2209800" cy="2120900"/>
            </a:xfrm>
            <a:prstGeom prst="rect">
              <a:avLst/>
            </a:prstGeom>
            <a:noFill/>
            <a:ln w="38100" cmpd="dbl">
              <a:solidFill>
                <a:srgbClr val="CC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6639" y="1524000"/>
              <a:ext cx="1257300" cy="2044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6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75962" y="1447800"/>
              <a:ext cx="1163638" cy="2209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828656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4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4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1027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Summary</a:t>
            </a:r>
            <a:endParaRPr lang="en-US" altLang="ko-KR" dirty="0" smtClean="0">
              <a:ea typeface="굴림" panose="020B0600000101010101" pitchFamily="34" charset="-127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838200"/>
            <a:ext cx="11125200" cy="54102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Four conditions for deadlocks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Mutual exclusion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Hold and wait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No preemption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Circular wait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Techniques for addressing Deadlock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u="sng" dirty="0"/>
              <a:t>Deadlock prevention</a:t>
            </a:r>
            <a:r>
              <a:rPr lang="en-US" dirty="0"/>
              <a:t>: 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dirty="0"/>
              <a:t>write your code in a way that it isn’t prone to deadlock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u="sng" dirty="0"/>
              <a:t>Deadlock recovery</a:t>
            </a:r>
            <a:r>
              <a:rPr lang="en-US" dirty="0"/>
              <a:t>: 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dirty="0"/>
              <a:t>let deadlock happen, and then figure out how to recover from it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u="sng" dirty="0"/>
              <a:t>Deadlock avoidance</a:t>
            </a:r>
            <a:r>
              <a:rPr lang="en-US" dirty="0"/>
              <a:t>: 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dirty="0"/>
              <a:t>dynamically delay resource requests so deadlock doesn’t happen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dirty="0"/>
              <a:t>Banker’s Algorithm provides on algorithmic way to do this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u="sng" dirty="0"/>
              <a:t>Deadlock denial</a:t>
            </a:r>
            <a:r>
              <a:rPr lang="en-US" dirty="0"/>
              <a:t>: 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dirty="0"/>
              <a:t>ignore the possibility of deadlock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1439969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40EE8-D683-404E-980D-F34F7FC51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ill Sans Light"/>
              </a:rPr>
              <a:t>Recall: Linux </a:t>
            </a:r>
            <a:r>
              <a:rPr lang="en-US" dirty="0">
                <a:latin typeface="Gill Sans Light"/>
              </a:rPr>
              <a:t>Completely Fair Scheduler (CFS)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FCCE4-2F94-4F2B-BBF1-F8317B7B8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62" y="761999"/>
            <a:ext cx="7601049" cy="467283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Gill Sans Light"/>
              </a:rPr>
              <a:t>Basic Idea: track </a:t>
            </a:r>
            <a:r>
              <a:rPr lang="en-US" dirty="0">
                <a:solidFill>
                  <a:srgbClr val="FF0000"/>
                </a:solidFill>
                <a:latin typeface="Gill Sans Light"/>
              </a:rPr>
              <a:t>CPU time </a:t>
            </a:r>
            <a:r>
              <a:rPr lang="en-US" dirty="0" smtClean="0">
                <a:solidFill>
                  <a:srgbClr val="FF0000"/>
                </a:solidFill>
                <a:latin typeface="Gill Sans Light"/>
              </a:rPr>
              <a:t>per </a:t>
            </a:r>
            <a:r>
              <a:rPr lang="en-US" dirty="0">
                <a:solidFill>
                  <a:srgbClr val="FF0000"/>
                </a:solidFill>
                <a:latin typeface="Gill Sans Light"/>
              </a:rPr>
              <a:t>thread </a:t>
            </a:r>
            <a:r>
              <a:rPr lang="en-US" dirty="0" smtClean="0">
                <a:solidFill>
                  <a:srgbClr val="FF0000"/>
                </a:solidFill>
                <a:latin typeface="Gill Sans Light"/>
              </a:rPr>
              <a:t>and schedule threads to match up average rate of execution</a:t>
            </a:r>
            <a:endParaRPr lang="en-US" dirty="0">
              <a:solidFill>
                <a:srgbClr val="FF0000"/>
              </a:solidFill>
              <a:latin typeface="Gill Sans Light"/>
            </a:endParaRPr>
          </a:p>
          <a:p>
            <a:r>
              <a:rPr lang="en-US" b="1" dirty="0">
                <a:latin typeface="Gill Sans Light"/>
              </a:rPr>
              <a:t>Scheduling Decision:</a:t>
            </a:r>
          </a:p>
          <a:p>
            <a:pPr lvl="1"/>
            <a:r>
              <a:rPr lang="en-US" sz="2400" dirty="0">
                <a:latin typeface="Gill Sans Light"/>
              </a:rPr>
              <a:t>“Repair” illusion of complete fairness</a:t>
            </a:r>
          </a:p>
          <a:p>
            <a:pPr lvl="1"/>
            <a:r>
              <a:rPr lang="en-US" sz="2400" dirty="0">
                <a:latin typeface="Gill Sans Light"/>
              </a:rPr>
              <a:t>Choose thread with minimum CPU </a:t>
            </a:r>
            <a:r>
              <a:rPr lang="en-US" sz="2400" dirty="0" smtClean="0">
                <a:latin typeface="Gill Sans Light"/>
              </a:rPr>
              <a:t>time</a:t>
            </a:r>
          </a:p>
          <a:p>
            <a:pPr lvl="1"/>
            <a:r>
              <a:rPr lang="en-US" sz="2400" dirty="0" smtClean="0">
                <a:latin typeface="Gill Sans Light"/>
              </a:rPr>
              <a:t>Closely related to Fair Queueing</a:t>
            </a:r>
            <a:endParaRPr lang="en-US" sz="2400" dirty="0" smtClean="0">
              <a:latin typeface="Gill Sans Light"/>
            </a:endParaRPr>
          </a:p>
          <a:p>
            <a:r>
              <a:rPr lang="en-US" sz="2600" dirty="0" smtClean="0">
                <a:latin typeface="Gill Sans Light"/>
              </a:rPr>
              <a:t>Use a heap-like scheduling queue for this</a:t>
            </a:r>
            <a:r>
              <a:rPr lang="en-US" sz="2600" dirty="0" smtClean="0">
                <a:latin typeface="Gill Sans Light"/>
              </a:rPr>
              <a:t>…</a:t>
            </a:r>
            <a:endParaRPr lang="en-US" sz="2400" dirty="0" smtClean="0">
              <a:latin typeface="Gill Sans Light"/>
            </a:endParaRPr>
          </a:p>
          <a:p>
            <a:pPr lvl="1"/>
            <a:r>
              <a:rPr lang="en-US" sz="2400" dirty="0" smtClean="0">
                <a:latin typeface="Gill Sans Light"/>
              </a:rPr>
              <a:t>O(log N) to add/remove threads, where N is number of threads</a:t>
            </a:r>
            <a:endParaRPr lang="en-US" sz="2400" dirty="0">
              <a:latin typeface="Gill Sans Light"/>
            </a:endParaRPr>
          </a:p>
          <a:p>
            <a:r>
              <a:rPr lang="en-US" dirty="0" smtClean="0">
                <a:latin typeface="Gill Sans Light"/>
              </a:rPr>
              <a:t>Sleeping threads don’t advance their CPU time, so they get a boost when they wake up again…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latin typeface="Gill Sans Light"/>
              </a:rPr>
              <a:t>Get interactivity automatically!</a:t>
            </a:r>
            <a:endParaRPr lang="en-US" dirty="0" smtClean="0">
              <a:solidFill>
                <a:srgbClr val="FF0000"/>
              </a:solidFill>
              <a:latin typeface="Gill Sans Ligh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580FAAC-57FB-4D12-BC8A-2DF7E8EF06BC}"/>
              </a:ext>
            </a:extLst>
          </p:cNvPr>
          <p:cNvSpPr/>
          <p:nvPr/>
        </p:nvSpPr>
        <p:spPr>
          <a:xfrm>
            <a:off x="9205741" y="2668399"/>
            <a:ext cx="1002082" cy="152260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696200" y="762000"/>
            <a:ext cx="4307071" cy="3214057"/>
            <a:chOff x="7696200" y="932182"/>
            <a:chExt cx="4307071" cy="3214057"/>
          </a:xfrm>
        </p:grpSpPr>
        <p:grpSp>
          <p:nvGrpSpPr>
            <p:cNvPr id="4" name="Group 3"/>
            <p:cNvGrpSpPr/>
            <p:nvPr/>
          </p:nvGrpSpPr>
          <p:grpSpPr>
            <a:xfrm>
              <a:off x="7696200" y="1889785"/>
              <a:ext cx="4307071" cy="2256454"/>
              <a:chOff x="7388122" y="1219200"/>
              <a:chExt cx="4307071" cy="2256454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66850CDD-EA78-4212-9CF5-0DB013325EC9}"/>
                  </a:ext>
                </a:extLst>
              </p:cNvPr>
              <p:cNvGrpSpPr/>
              <p:nvPr/>
            </p:nvGrpSpPr>
            <p:grpSpPr>
              <a:xfrm>
                <a:off x="7388122" y="1219200"/>
                <a:ext cx="3750052" cy="2256454"/>
                <a:chOff x="4322386" y="4158641"/>
                <a:chExt cx="3750052" cy="2256454"/>
              </a:xfrm>
            </p:grpSpPr>
            <p:cxnSp>
              <p:nvCxnSpPr>
                <p:cNvPr id="9" name="Straight Arrow Connector 8">
                  <a:extLst>
                    <a:ext uri="{FF2B5EF4-FFF2-40B4-BE49-F238E27FC236}">
                      <a16:creationId xmlns:a16="http://schemas.microsoft.com/office/drawing/2014/main" id="{6EC34E6A-BCFA-4ED3-A830-7B238152C09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857775" y="6415094"/>
                  <a:ext cx="3214663" cy="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Arrow Connector 9">
                  <a:extLst>
                    <a:ext uri="{FF2B5EF4-FFF2-40B4-BE49-F238E27FC236}">
                      <a16:creationId xmlns:a16="http://schemas.microsoft.com/office/drawing/2014/main" id="{1D5C5ADD-7E3B-4243-9843-9F69E3EB3C3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857775" y="4158641"/>
                  <a:ext cx="0" cy="2256454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DB2F9E6B-B43D-4BA1-9592-FE1952211E4C}"/>
                    </a:ext>
                  </a:extLst>
                </p:cNvPr>
                <p:cNvSpPr txBox="1"/>
                <p:nvPr/>
              </p:nvSpPr>
              <p:spPr>
                <a:xfrm rot="5400000">
                  <a:off x="3529878" y="4982492"/>
                  <a:ext cx="204668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b="1" dirty="0" smtClean="0">
                      <a:latin typeface="Gill Sans Light"/>
                    </a:rPr>
                    <a:t>CPU Time</a:t>
                  </a:r>
                  <a:endParaRPr lang="en-US" sz="2400" b="1" dirty="0">
                    <a:latin typeface="Gill Sans Light"/>
                  </a:endParaRPr>
                </a:p>
              </p:txBody>
            </p:sp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D8C7037D-DE33-421A-A0BD-1194A8C02EF2}"/>
                    </a:ext>
                  </a:extLst>
                </p:cNvPr>
                <p:cNvSpPr/>
                <p:nvPr/>
              </p:nvSpPr>
              <p:spPr>
                <a:xfrm>
                  <a:off x="4979223" y="4207568"/>
                  <a:ext cx="707190" cy="2193239"/>
                </a:xfrm>
                <a:prstGeom prst="rect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b="1" dirty="0">
                      <a:latin typeface="Gill Sans Light"/>
                    </a:rPr>
                    <a:t>T</a:t>
                  </a:r>
                  <a:r>
                    <a:rPr lang="en-US" sz="3200" b="1" baseline="-25000" dirty="0">
                      <a:latin typeface="Gill Sans Light"/>
                    </a:rPr>
                    <a:t>1</a:t>
                  </a:r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13CE092B-B6A3-4C80-BDDA-5D59B296211A}"/>
                    </a:ext>
                  </a:extLst>
                </p:cNvPr>
                <p:cNvSpPr/>
                <p:nvPr/>
              </p:nvSpPr>
              <p:spPr>
                <a:xfrm>
                  <a:off x="5979373" y="5300868"/>
                  <a:ext cx="707190" cy="1099937"/>
                </a:xfrm>
                <a:prstGeom prst="rect">
                  <a:avLst/>
                </a:prstGeom>
                <a:solidFill>
                  <a:srgbClr val="4472C4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b="1" dirty="0">
                      <a:latin typeface="Gill Sans Light"/>
                    </a:rPr>
                    <a:t>T</a:t>
                  </a:r>
                  <a:r>
                    <a:rPr lang="en-US" sz="3200" b="1" baseline="-25000" dirty="0">
                      <a:latin typeface="Gill Sans Light"/>
                    </a:rPr>
                    <a:t>2</a:t>
                  </a:r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D0E6AC74-1869-4E02-88E5-F63B607A731C}"/>
                    </a:ext>
                  </a:extLst>
                </p:cNvPr>
                <p:cNvSpPr/>
                <p:nvPr/>
              </p:nvSpPr>
              <p:spPr>
                <a:xfrm>
                  <a:off x="6979523" y="4843462"/>
                  <a:ext cx="707190" cy="1557344"/>
                </a:xfrm>
                <a:prstGeom prst="rect">
                  <a:avLst/>
                </a:prstGeom>
                <a:solidFill>
                  <a:srgbClr val="00AE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b="1" dirty="0">
                      <a:latin typeface="Gill Sans Light"/>
                    </a:rPr>
                    <a:t>T</a:t>
                  </a:r>
                  <a:r>
                    <a:rPr lang="en-US" sz="3200" b="1" baseline="-25000" dirty="0">
                      <a:latin typeface="Gill Sans Light"/>
                    </a:rPr>
                    <a:t>3</a:t>
                  </a:r>
                </a:p>
              </p:txBody>
            </p:sp>
          </p:grp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109213C7-F22B-4E54-9DDB-C39B81876196}"/>
                      </a:ext>
                    </a:extLst>
                  </p:cNvPr>
                  <p:cNvSpPr txBox="1"/>
                  <p:nvPr/>
                </p:nvSpPr>
                <p:spPr>
                  <a:xfrm>
                    <a:off x="11139463" y="1447800"/>
                    <a:ext cx="555730" cy="89896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dirty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oMath>
                      </m:oMathPara>
                    </a14:m>
                    <a:endParaRPr lang="en-US" sz="2800" i="1" dirty="0">
                      <a:latin typeface="Gill Sans Light"/>
                    </a:endParaRPr>
                  </a:p>
                </p:txBody>
              </p:sp>
            </mc:Choice>
            <mc:Fallback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109213C7-F22B-4E54-9DDB-C39B8187619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139463" y="1447800"/>
                    <a:ext cx="555730" cy="898964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42D8C33C-C043-48D8-8C0F-F2EC156E6903}"/>
                  </a:ext>
                </a:extLst>
              </p:cNvPr>
              <p:cNvCxnSpPr>
                <a:cxnSpLocks/>
                <a:endCxn id="18" idx="1"/>
              </p:cNvCxnSpPr>
              <p:nvPr/>
            </p:nvCxnSpPr>
            <p:spPr>
              <a:xfrm>
                <a:off x="7924800" y="1897282"/>
                <a:ext cx="3214663" cy="0"/>
              </a:xfrm>
              <a:prstGeom prst="line">
                <a:avLst/>
              </a:prstGeom>
              <a:ln w="571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7ACE0FA7-909E-4F68-A7E8-B5B0EC7D5D31}"/>
                    </a:ext>
                  </a:extLst>
                </p:cNvPr>
                <p:cNvSpPr txBox="1"/>
                <p:nvPr/>
              </p:nvSpPr>
              <p:spPr>
                <a:xfrm>
                  <a:off x="8521096" y="932182"/>
                  <a:ext cx="3078561" cy="9832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0" dirty="0" smtClean="0">
                      <a:latin typeface="Gill Sans Light"/>
                    </a:rPr>
                    <a:t>CFS: Average rate of execution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dirty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a14:m>
                  <a:r>
                    <a:rPr lang="en-US" sz="2400" b="0" dirty="0" smtClean="0">
                      <a:latin typeface="Gill Sans Light"/>
                    </a:rPr>
                    <a:t>:</a:t>
                  </a:r>
                  <a:endParaRPr lang="en-US" sz="2400" b="0" dirty="0">
                    <a:latin typeface="Gill Sans Light"/>
                  </a:endParaRPr>
                </a:p>
              </p:txBody>
            </p:sp>
          </mc:Choice>
          <mc:Fallback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7ACE0FA7-909E-4F68-A7E8-B5B0EC7D5D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1096" y="932182"/>
                  <a:ext cx="3078561" cy="983218"/>
                </a:xfrm>
                <a:prstGeom prst="rect">
                  <a:avLst/>
                </a:prstGeom>
                <a:blipFill>
                  <a:blip r:embed="rId3"/>
                  <a:stretch>
                    <a:fillRect l="-3168" t="-4348" r="-3960" b="-5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8569008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11F6A-B7DE-426A-9EF1-376F32E47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762000"/>
            <a:ext cx="10896600" cy="5105400"/>
          </a:xfrm>
        </p:spPr>
        <p:txBody>
          <a:bodyPr>
            <a:normAutofit/>
          </a:bodyPr>
          <a:lstStyle/>
          <a:p>
            <a:r>
              <a:rPr lang="en-US" dirty="0"/>
              <a:t>In addition to fairness, we want </a:t>
            </a:r>
            <a:r>
              <a:rPr lang="en-US" b="1" dirty="0"/>
              <a:t>low response </a:t>
            </a:r>
            <a:r>
              <a:rPr lang="en-US" b="1" dirty="0" smtClean="0"/>
              <a:t>time </a:t>
            </a:r>
            <a:r>
              <a:rPr lang="en-US" dirty="0" smtClean="0"/>
              <a:t>and starvation freedom</a:t>
            </a:r>
            <a:endParaRPr lang="en-US" b="1" dirty="0" smtClean="0"/>
          </a:p>
          <a:p>
            <a:pPr lvl="1"/>
            <a:r>
              <a:rPr lang="en-US" dirty="0" smtClean="0"/>
              <a:t>Make sure that everyone gets to run at least a bit!</a:t>
            </a:r>
            <a:endParaRPr lang="en-US" dirty="0"/>
          </a:p>
          <a:p>
            <a:r>
              <a:rPr lang="en-US" dirty="0"/>
              <a:t>Constraint 1: </a:t>
            </a:r>
            <a:r>
              <a:rPr lang="en-US" i="1" dirty="0"/>
              <a:t>Target Latency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Period of time over which every process gets service</a:t>
            </a:r>
          </a:p>
          <a:p>
            <a:pPr lvl="1"/>
            <a:r>
              <a:rPr lang="en-US" sz="2000" dirty="0"/>
              <a:t>Quanta = </a:t>
            </a:r>
            <a:r>
              <a:rPr lang="en-US" sz="2000" dirty="0" err="1"/>
              <a:t>Target_Latency</a:t>
            </a:r>
            <a:r>
              <a:rPr lang="en-US" sz="2000" dirty="0"/>
              <a:t> / n</a:t>
            </a:r>
          </a:p>
          <a:p>
            <a:r>
              <a:rPr lang="en-US" dirty="0"/>
              <a:t>Target Latency: 20 </a:t>
            </a:r>
            <a:r>
              <a:rPr lang="en-US" dirty="0" err="1"/>
              <a:t>ms</a:t>
            </a:r>
            <a:r>
              <a:rPr lang="en-US" dirty="0"/>
              <a:t>, 4 Processes</a:t>
            </a:r>
          </a:p>
          <a:p>
            <a:pPr lvl="1"/>
            <a:r>
              <a:rPr lang="en-US" sz="2000" dirty="0"/>
              <a:t>Each process gets 5ms time slice</a:t>
            </a:r>
          </a:p>
          <a:p>
            <a:r>
              <a:rPr lang="en-US" dirty="0"/>
              <a:t>Target Latency: 20 </a:t>
            </a:r>
            <a:r>
              <a:rPr lang="en-US" dirty="0" err="1"/>
              <a:t>ms</a:t>
            </a:r>
            <a:r>
              <a:rPr lang="en-US" dirty="0"/>
              <a:t>, 200 Processes</a:t>
            </a:r>
          </a:p>
          <a:p>
            <a:pPr lvl="1"/>
            <a:r>
              <a:rPr lang="en-US" sz="2000" dirty="0"/>
              <a:t>Each process gets </a:t>
            </a:r>
            <a:r>
              <a:rPr lang="en-US" sz="2000" dirty="0">
                <a:solidFill>
                  <a:srgbClr val="FF0000"/>
                </a:solidFill>
              </a:rPr>
              <a:t>0.1ms</a:t>
            </a:r>
            <a:r>
              <a:rPr lang="en-US" sz="2000" dirty="0"/>
              <a:t> time slice  (!!!)</a:t>
            </a:r>
          </a:p>
          <a:p>
            <a:pPr lvl="1"/>
            <a:r>
              <a:rPr lang="en-US" sz="2000" dirty="0"/>
              <a:t>Recall Round-Robin: large context switching overhead if slice gets to small</a:t>
            </a:r>
          </a:p>
          <a:p>
            <a:endParaRPr lang="en-US" sz="18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CFS: </a:t>
            </a:r>
            <a:r>
              <a:rPr lang="en-US" dirty="0" smtClean="0"/>
              <a:t>Responsiveness/Starvation Freedom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3222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62831-CCF9-4DF5-8C07-14C254F52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Linux CFS: Throughput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8ED19-101B-41ED-9EBC-1522A288E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914400"/>
            <a:ext cx="11150600" cy="5105400"/>
          </a:xfrm>
        </p:spPr>
        <p:txBody>
          <a:bodyPr/>
          <a:lstStyle/>
          <a:p>
            <a:r>
              <a:rPr lang="en-US" dirty="0" smtClean="0"/>
              <a:t>Goal: Throughput</a:t>
            </a:r>
          </a:p>
          <a:p>
            <a:pPr lvl="1"/>
            <a:r>
              <a:rPr lang="en-US" dirty="0" smtClean="0"/>
              <a:t>Avoid excessive overhead</a:t>
            </a:r>
          </a:p>
          <a:p>
            <a:r>
              <a:rPr lang="en-US" dirty="0" smtClean="0"/>
              <a:t>Constraint 2: Minimum Granularity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Minimum length of any time slice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Target Latency 20 </a:t>
            </a:r>
            <a:r>
              <a:rPr lang="en-US" dirty="0" err="1" smtClean="0"/>
              <a:t>ms</a:t>
            </a:r>
            <a:r>
              <a:rPr lang="en-US" dirty="0" smtClean="0"/>
              <a:t>, Minimum Granularity 1 </a:t>
            </a:r>
            <a:r>
              <a:rPr lang="en-US" dirty="0" err="1" smtClean="0"/>
              <a:t>ms</a:t>
            </a:r>
            <a:r>
              <a:rPr lang="en-US" dirty="0" smtClean="0"/>
              <a:t>, 200 processes</a:t>
            </a:r>
          </a:p>
          <a:p>
            <a:pPr lvl="1"/>
            <a:r>
              <a:rPr lang="en-US" dirty="0" smtClean="0"/>
              <a:t>Each process gets 1 </a:t>
            </a:r>
            <a:r>
              <a:rPr lang="en-US" dirty="0" err="1" smtClean="0"/>
              <a:t>ms</a:t>
            </a:r>
            <a:r>
              <a:rPr lang="en-US" dirty="0" smtClean="0"/>
              <a:t> time slice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0107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775E7-D45E-4C51-9717-9B71F340D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Aside: Priority in Unix – Being Nice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3EF4E-4606-41EB-9212-EABD7DE80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838200"/>
            <a:ext cx="11226800" cy="5105400"/>
          </a:xfrm>
        </p:spPr>
        <p:txBody>
          <a:bodyPr/>
          <a:lstStyle/>
          <a:p>
            <a:r>
              <a:rPr lang="en-US" dirty="0"/>
              <a:t>The industrial operating systems of the 60s and 70’s provided priority to enforced desired usage policies.</a:t>
            </a:r>
          </a:p>
          <a:p>
            <a:pPr lvl="1"/>
            <a:r>
              <a:rPr lang="en-US" dirty="0"/>
              <a:t>When it was being developed at Berkeley, instead it provided ways to “be nice”.</a:t>
            </a:r>
          </a:p>
          <a:p>
            <a:r>
              <a:rPr lang="en-US" dirty="0">
                <a:latin typeface="Consolas" panose="020B0609020204030204" pitchFamily="49" charset="0"/>
              </a:rPr>
              <a:t>nice</a:t>
            </a:r>
            <a:r>
              <a:rPr lang="en-US" dirty="0"/>
              <a:t> values range from -20 to 19</a:t>
            </a:r>
          </a:p>
          <a:p>
            <a:pPr lvl="1"/>
            <a:r>
              <a:rPr lang="en-US" dirty="0"/>
              <a:t>Negative values are “not nice”</a:t>
            </a:r>
          </a:p>
          <a:p>
            <a:pPr lvl="1"/>
            <a:r>
              <a:rPr lang="en-US" dirty="0"/>
              <a:t>If you wanted to let your friends get more time, you would nice up your job</a:t>
            </a:r>
          </a:p>
          <a:p>
            <a:r>
              <a:rPr lang="en-US" dirty="0" smtClean="0"/>
              <a:t>Scheduler </a:t>
            </a:r>
            <a:r>
              <a:rPr lang="en-US" dirty="0"/>
              <a:t>puts higher </a:t>
            </a:r>
            <a:r>
              <a:rPr lang="en-US" dirty="0" smtClean="0"/>
              <a:t>nice-value tasks </a:t>
            </a:r>
            <a:r>
              <a:rPr lang="en-US" dirty="0"/>
              <a:t>(lower priority) to sleep more </a:t>
            </a:r>
            <a:r>
              <a:rPr lang="en-US" dirty="0" smtClean="0"/>
              <a:t>…</a:t>
            </a:r>
          </a:p>
          <a:p>
            <a:pPr lvl="1"/>
            <a:r>
              <a:rPr lang="en-US" dirty="0" smtClean="0"/>
              <a:t>In O(1) scheduler, this translated fairly directly to priority (and time slice)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How does this idea translate to CFS?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Change the rate of CPU cycles given to threads to change relative priority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4365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CF02E-528F-4205-9918-2807488A5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CFS: Proportional Shares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7222D6-2F40-4A08-AA08-8AE5401E1DE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10922000" cy="51816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What if we want to give more CPU to some and less to others in CFS (proportional share) </a:t>
                </a:r>
                <a:r>
                  <a:rPr lang="en-US" dirty="0" smtClean="0"/>
                  <a:t>?</a:t>
                </a:r>
              </a:p>
              <a:p>
                <a:pPr lvl="1"/>
                <a:r>
                  <a:rPr lang="en-US" dirty="0" smtClean="0"/>
                  <a:t>Allow different threads to have different </a:t>
                </a:r>
                <a:r>
                  <a:rPr lang="en-US" i="1" dirty="0" smtClean="0"/>
                  <a:t>rates</a:t>
                </a:r>
                <a:r>
                  <a:rPr lang="en-US" dirty="0" smtClean="0"/>
                  <a:t> of execution (cycles/time)</a:t>
                </a:r>
                <a:endParaRPr lang="en-US" dirty="0" smtClean="0"/>
              </a:p>
              <a:p>
                <a:r>
                  <a:rPr lang="en-US" dirty="0" smtClean="0"/>
                  <a:t>Use weights! </a:t>
                </a:r>
                <a:r>
                  <a:rPr lang="en-US" dirty="0"/>
                  <a:t>Key Idea: Assign a weight </a:t>
                </a:r>
                <a:r>
                  <a:rPr lang="en-US" i="1" dirty="0" err="1"/>
                  <a:t>w</a:t>
                </a:r>
                <a:r>
                  <a:rPr lang="en-US" i="1" baseline="-25000" dirty="0" err="1"/>
                  <a:t>i</a:t>
                </a:r>
                <a:r>
                  <a:rPr lang="en-US" baseline="-25000" dirty="0"/>
                  <a:t> </a:t>
                </a:r>
                <a:r>
                  <a:rPr lang="en-US" dirty="0"/>
                  <a:t>to each process </a:t>
                </a:r>
                <a:r>
                  <a:rPr lang="en-US" i="1" dirty="0" smtClean="0"/>
                  <a:t>I </a:t>
                </a:r>
                <a:r>
                  <a:rPr lang="en-US" dirty="0" smtClean="0"/>
                  <a:t>to compute the switching quanta </a:t>
                </a:r>
                <a:r>
                  <a:rPr lang="en-US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Q</a:t>
                </a:r>
                <a:r>
                  <a:rPr lang="en-US" i="1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:r>
                  <a:rPr lang="en-US" dirty="0"/>
                  <a:t>Basic equal share: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Target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Latency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Weighted Share: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skw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nary>
                              <m:naryPr>
                                <m:chr m:val="∑"/>
                                <m:limLoc m:val="subSup"/>
                                <m:sup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9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e>
                            </m:nary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Target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Latency</m:t>
                    </m:r>
                  </m:oMath>
                </a14:m>
                <a:endParaRPr lang="en-US" dirty="0" smtClean="0"/>
              </a:p>
              <a:p>
                <a:r>
                  <a:rPr lang="en-US" dirty="0"/>
                  <a:t>Reuse </a:t>
                </a:r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nice</a:t>
                </a:r>
                <a:r>
                  <a:rPr lang="en-US" dirty="0"/>
                  <a:t> value to reflect share, rather than </a:t>
                </a:r>
                <a:r>
                  <a:rPr lang="en-US" dirty="0" smtClean="0"/>
                  <a:t>priority,</a:t>
                </a:r>
              </a:p>
              <a:p>
                <a:pPr lvl="1"/>
                <a:r>
                  <a:rPr lang="en-US" dirty="0" smtClean="0"/>
                  <a:t>Remember that lower nice value </a:t>
                </a:r>
                <a:r>
                  <a:rPr lang="en-US" dirty="0" smtClean="0">
                    <a:sym typeface="Symbol" panose="05050102010706020507" pitchFamily="18" charset="2"/>
                  </a:rPr>
                  <a:t> higher priority</a:t>
                </a:r>
                <a:endParaRPr lang="en-US" dirty="0"/>
              </a:p>
              <a:p>
                <a:pPr lvl="1"/>
                <a:r>
                  <a:rPr lang="en-US" dirty="0" smtClean="0"/>
                  <a:t>CFS uses nice </a:t>
                </a:r>
                <a:r>
                  <a:rPr lang="en-US" dirty="0"/>
                  <a:t>values </a:t>
                </a:r>
                <a:r>
                  <a:rPr lang="en-US" dirty="0" smtClean="0"/>
                  <a:t>to scale </a:t>
                </a:r>
                <a:r>
                  <a:rPr lang="en-US" dirty="0"/>
                  <a:t>weights exponentially: Weight=1024/(</a:t>
                </a:r>
                <a:r>
                  <a:rPr lang="en-US" dirty="0" smtClean="0"/>
                  <a:t>1.25)</a:t>
                </a:r>
                <a:r>
                  <a:rPr lang="en-US" baseline="30000" dirty="0" smtClean="0"/>
                  <a:t>nice</a:t>
                </a:r>
              </a:p>
              <a:p>
                <a:pPr lvl="2"/>
                <a:r>
                  <a:rPr lang="en-US" dirty="0" smtClean="0"/>
                  <a:t>Two CPU tasks separated by nice value of 5 </a:t>
                </a:r>
                <a:r>
                  <a:rPr lang="en-US" dirty="0" smtClean="0">
                    <a:sym typeface="Symbol" panose="05050102010706020507" pitchFamily="18" charset="2"/>
                  </a:rPr>
                  <a:t> </a:t>
                </a:r>
                <a:br>
                  <a:rPr lang="en-US" dirty="0" smtClean="0">
                    <a:sym typeface="Symbol" panose="05050102010706020507" pitchFamily="18" charset="2"/>
                  </a:rPr>
                </a:br>
                <a:r>
                  <a:rPr lang="en-US" dirty="0" smtClean="0">
                    <a:sym typeface="Symbol" panose="05050102010706020507" pitchFamily="18" charset="2"/>
                  </a:rPr>
                  <a:t>Task with lower nice value has 3 times the weight, since (1.25)</a:t>
                </a:r>
                <a:r>
                  <a:rPr lang="en-US" baseline="30000" dirty="0" smtClean="0">
                    <a:sym typeface="Symbol" panose="05050102010706020507" pitchFamily="18" charset="2"/>
                  </a:rPr>
                  <a:t>5 </a:t>
                </a:r>
                <a:r>
                  <a:rPr lang="en-US" dirty="0" smtClean="0">
                    <a:sym typeface="Symbol" panose="05050102010706020507" pitchFamily="18" charset="2"/>
                  </a:rPr>
                  <a:t> </a:t>
                </a:r>
                <a:r>
                  <a:rPr lang="en-US" dirty="0" smtClean="0">
                    <a:sym typeface="Symbol" panose="05050102010706020507" pitchFamily="18" charset="2"/>
                  </a:rPr>
                  <a:t>3</a:t>
                </a:r>
              </a:p>
              <a:p>
                <a:r>
                  <a:rPr lang="en-US" dirty="0" smtClean="0">
                    <a:sym typeface="Symbol" panose="05050102010706020507" pitchFamily="18" charset="2"/>
                  </a:rPr>
                  <a:t>So, we use “Virtual Runtime” instead of CPU time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7222D6-2F40-4A08-AA08-8AE5401E1D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10922000" cy="5181600"/>
              </a:xfrm>
              <a:blipFill>
                <a:blip r:embed="rId2"/>
                <a:stretch>
                  <a:fillRect l="-781" t="-2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10050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Gill Sans Ligh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>
            <a:latin typeface="Gill Sans Light"/>
          </a:defRPr>
        </a:defPPr>
      </a:lstStyle>
    </a:txDef>
  </a:objectDefaults>
  <a:extraClrSchemeLst>
    <a:extraClrScheme>
      <a:clrScheme name="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76667</TotalTime>
  <Pages>60</Pages>
  <Words>4536</Words>
  <Application>Microsoft Office PowerPoint</Application>
  <PresentationFormat>Widescreen</PresentationFormat>
  <Paragraphs>727</Paragraphs>
  <Slides>47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9" baseType="lpstr">
      <vt:lpstr>ＭＳ Ｐゴシック</vt:lpstr>
      <vt:lpstr>Arial</vt:lpstr>
      <vt:lpstr>Arial Black</vt:lpstr>
      <vt:lpstr>Cambria Math</vt:lpstr>
      <vt:lpstr>Comic Sans MS</vt:lpstr>
      <vt:lpstr>Consolas</vt:lpstr>
      <vt:lpstr>Courier New</vt:lpstr>
      <vt:lpstr>Gill Sans</vt:lpstr>
      <vt:lpstr>Gill Sans Light</vt:lpstr>
      <vt:lpstr>굴림</vt:lpstr>
      <vt:lpstr>Symbol</vt:lpstr>
      <vt:lpstr>Office</vt:lpstr>
      <vt:lpstr>CS162 Operating Systems and Systems Programming Lecture 12  Scheduling 3: Deadlock </vt:lpstr>
      <vt:lpstr>Recall: Real-Time Scheduling</vt:lpstr>
      <vt:lpstr>Recall: Stride Scheduling</vt:lpstr>
      <vt:lpstr>Recall: Linux Completely Fair Scheduler (CFS)</vt:lpstr>
      <vt:lpstr>Recall: Linux Completely Fair Scheduler (CFS)</vt:lpstr>
      <vt:lpstr>Linux CFS: Responsiveness/Starvation Freedom</vt:lpstr>
      <vt:lpstr>Linux CFS: Throughput</vt:lpstr>
      <vt:lpstr>Aside: Priority in Unix – Being Nice</vt:lpstr>
      <vt:lpstr>Linux CFS: Proportional Shares</vt:lpstr>
      <vt:lpstr>Example: Linux CFS: Proportional Shares</vt:lpstr>
      <vt:lpstr>Linux CFS: Proportional Shares</vt:lpstr>
      <vt:lpstr>Choosing the Right Scheduler</vt:lpstr>
      <vt:lpstr>A Final Word On Scheduling</vt:lpstr>
      <vt:lpstr>Administrivia</vt:lpstr>
      <vt:lpstr>Deadlock: A Deadly type of Starvation</vt:lpstr>
      <vt:lpstr>Example: Single-Lane Bridge Crossing</vt:lpstr>
      <vt:lpstr>Bridge Crossing Example</vt:lpstr>
      <vt:lpstr>Deadlock with Locks</vt:lpstr>
      <vt:lpstr>Deadlock with Locks: “Unlucky” Case</vt:lpstr>
      <vt:lpstr>Deadlock with Locks: “Lucky” Case</vt:lpstr>
      <vt:lpstr>Train Example (Wormhole-Routed Network)</vt:lpstr>
      <vt:lpstr>Other Types of Deadlock</vt:lpstr>
      <vt:lpstr>Deadlock with Space</vt:lpstr>
      <vt:lpstr>Dining Lawyers Problem</vt:lpstr>
      <vt:lpstr>Four requirements for occurrence of Deadlock</vt:lpstr>
      <vt:lpstr>Detecting Deadlock:  Resource-Allocation Graph</vt:lpstr>
      <vt:lpstr>Resource-Allocation Graph Examples</vt:lpstr>
      <vt:lpstr>Deadlock Detection Algorithm</vt:lpstr>
      <vt:lpstr>How should a system deal with deadlock?</vt:lpstr>
      <vt:lpstr>Techniques for Preventing Deadlock</vt:lpstr>
      <vt:lpstr>(Virtually) Infinite Resources</vt:lpstr>
      <vt:lpstr>Techniques for Preventing Deadlock</vt:lpstr>
      <vt:lpstr>Request Resources Atomically (1)</vt:lpstr>
      <vt:lpstr>Request Resources Atomically (2)</vt:lpstr>
      <vt:lpstr>Acquire Resources in Consistent Order</vt:lpstr>
      <vt:lpstr>Review: Train Example (Wormhole-Routed Network)</vt:lpstr>
      <vt:lpstr>Techniques for Recovering from Deadlock</vt:lpstr>
      <vt:lpstr>Another view of virtual memory: Pre-empting Resources</vt:lpstr>
      <vt:lpstr>Techniques for Deadlock Avoidance</vt:lpstr>
      <vt:lpstr>Deadlock Avoidance: Three States</vt:lpstr>
      <vt:lpstr>Deadlock Avoidance</vt:lpstr>
      <vt:lpstr>Banker’s Algorithm for Avoiding Deadlock</vt:lpstr>
      <vt:lpstr>Banker’s Algorithm for Avoiding Deadlock</vt:lpstr>
      <vt:lpstr>Banker’s Algorithm for Avoiding Deadlock</vt:lpstr>
      <vt:lpstr>Banker’s Algorithm for Avoiding Deadlock</vt:lpstr>
      <vt:lpstr>Banker’s Algorithm Example</vt:lpstr>
      <vt:lpstr>Summary</vt:lpstr>
    </vt:vector>
  </TitlesOfParts>
  <Company>UC Berkeley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Course Introduction and Overview</dc:title>
  <dc:creator>John D. Kubiatowicz</dc:creator>
  <dc:description>Imported some pictures from Silbershatz (c) 2005</dc:description>
  <cp:lastModifiedBy>John Kubiatowicz</cp:lastModifiedBy>
  <cp:revision>921</cp:revision>
  <cp:lastPrinted>2020-10-08T01:17:55Z</cp:lastPrinted>
  <dcterms:created xsi:type="dcterms:W3CDTF">1995-08-12T11:37:26Z</dcterms:created>
  <dcterms:modified xsi:type="dcterms:W3CDTF">2020-10-08T01:25:56Z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ner">
    <vt:lpwstr>Joseph</vt:lpwstr>
  </property>
  <property fmtid="{D5CDD505-2E9C-101B-9397-08002B2CF9AE}" pid="3" name="Semester">
    <vt:lpwstr>Spring 2006</vt:lpwstr>
  </property>
</Properties>
</file>