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1777" r:id="rId3"/>
    <p:sldId id="1736" r:id="rId4"/>
    <p:sldId id="1761" r:id="rId5"/>
    <p:sldId id="1763" r:id="rId6"/>
    <p:sldId id="1764" r:id="rId7"/>
    <p:sldId id="1765" r:id="rId8"/>
    <p:sldId id="1766" r:id="rId9"/>
    <p:sldId id="1767" r:id="rId10"/>
    <p:sldId id="1768" r:id="rId11"/>
    <p:sldId id="1769" r:id="rId12"/>
    <p:sldId id="1770" r:id="rId13"/>
    <p:sldId id="1771" r:id="rId14"/>
    <p:sldId id="1772" r:id="rId15"/>
    <p:sldId id="1773" r:id="rId16"/>
    <p:sldId id="1774" r:id="rId17"/>
    <p:sldId id="1775" r:id="rId18"/>
    <p:sldId id="1805" r:id="rId19"/>
    <p:sldId id="1806" r:id="rId20"/>
    <p:sldId id="1810" r:id="rId21"/>
    <p:sldId id="1808" r:id="rId22"/>
    <p:sldId id="1809" r:id="rId23"/>
    <p:sldId id="1781" r:id="rId24"/>
    <p:sldId id="1782" r:id="rId25"/>
    <p:sldId id="1783" r:id="rId26"/>
    <p:sldId id="1811" r:id="rId27"/>
    <p:sldId id="1812" r:id="rId28"/>
    <p:sldId id="1813" r:id="rId29"/>
    <p:sldId id="1784" r:id="rId30"/>
    <p:sldId id="1814" r:id="rId31"/>
    <p:sldId id="1815" r:id="rId32"/>
    <p:sldId id="1793" r:id="rId33"/>
    <p:sldId id="1816" r:id="rId34"/>
    <p:sldId id="1785" r:id="rId35"/>
    <p:sldId id="1786" r:id="rId36"/>
    <p:sldId id="1787" r:id="rId37"/>
    <p:sldId id="1794" r:id="rId38"/>
    <p:sldId id="1838" r:id="rId39"/>
    <p:sldId id="1796" r:id="rId40"/>
    <p:sldId id="1788" r:id="rId41"/>
    <p:sldId id="1797" r:id="rId42"/>
    <p:sldId id="1798" r:id="rId43"/>
    <p:sldId id="1804" r:id="rId44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5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18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10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I/O in a modern processor. </a:t>
            </a:r>
          </a:p>
        </p:txBody>
      </p:sp>
    </p:spTree>
    <p:extLst>
      <p:ext uri="{BB962C8B-B14F-4D97-AF65-F5344CB8AC3E}">
        <p14:creationId xmlns:p14="http://schemas.microsoft.com/office/powerpoint/2010/main" val="1619499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8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588963"/>
            <a:ext cx="606742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2539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3871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637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3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9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7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7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3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Example: one program, touches 50 pages (each equally likely). Have only 40 physical page frames.</a:t>
            </a:r>
          </a:p>
          <a:p>
            <a:r>
              <a:rPr lang="en-US" altLang="en-US"/>
              <a:t>How bad is this?</a:t>
            </a:r>
          </a:p>
          <a:p>
            <a:r>
              <a:rPr lang="en-US" altLang="en-US"/>
              <a:t>  - Does your program run at 80% speed?</a:t>
            </a:r>
          </a:p>
          <a:p>
            <a:r>
              <a:rPr lang="en-US" altLang="en-US"/>
              <a:t>  - Does your program run at 20% speed?</a:t>
            </a:r>
          </a:p>
          <a:p>
            <a:r>
              <a:rPr lang="en-US" altLang="en-US"/>
              <a:t>Performance is really bad</a:t>
            </a:r>
          </a:p>
          <a:p>
            <a:r>
              <a:rPr lang="en-US" altLang="en-US"/>
              <a:t>If we have enough pages, 200 ns/ref, but if too few pages, assume every 5</a:t>
            </a:r>
            <a:r>
              <a:rPr lang="en-US" altLang="en-US" baseline="30000"/>
              <a:t>th</a:t>
            </a:r>
            <a:r>
              <a:rPr lang="en-US" altLang="en-US"/>
              <a:t> page reference causes a page fault</a:t>
            </a:r>
          </a:p>
          <a:p>
            <a:r>
              <a:rPr lang="en-US" altLang="en-US"/>
              <a:t>= 4 refs x 200 ns</a:t>
            </a:r>
          </a:p>
          <a:p>
            <a:r>
              <a:rPr lang="en-US" altLang="en-US"/>
              <a:t>  1 page fault x 10 ms for disk I/O</a:t>
            </a:r>
          </a:p>
          <a:p>
            <a:r>
              <a:rPr lang="en-US" altLang="en-US"/>
              <a:t>= 5 refs, 10 ms + 800 ns =&gt; 2 ms/ref (not 100 MIPS, but 500 IPS! Factor of 10,000)</a:t>
            </a:r>
          </a:p>
          <a:p>
            <a:r>
              <a:rPr lang="en-US" altLang="en-US"/>
              <a:t>Machine appears to have stopped!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77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17.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10/26/20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Fall 2020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17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Demand Paging (Finished),</a:t>
            </a:r>
            <a:br>
              <a:rPr lang="en-US" sz="3000" dirty="0" smtClean="0"/>
            </a:br>
            <a:r>
              <a:rPr lang="en-US" sz="3000" dirty="0" smtClean="0"/>
              <a:t>General I/O, Storage Devices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October 26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2020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Thrashing</a:t>
            </a:r>
            <a:endParaRPr lang="en-US" altLang="ko-KR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669" y="729762"/>
            <a:ext cx="7010400" cy="56165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If a process does not have “enough” pages, the page-fault rate is very high.  </a:t>
            </a:r>
            <a:br>
              <a:rPr lang="en-US" altLang="ko-KR" dirty="0" smtClean="0"/>
            </a:br>
            <a:r>
              <a:rPr lang="en-US" altLang="ko-KR" dirty="0" smtClean="0"/>
              <a:t>This leads to:</a:t>
            </a:r>
          </a:p>
          <a:p>
            <a:pPr lvl="1"/>
            <a:r>
              <a:rPr lang="en-US" altLang="ko-KR" dirty="0" smtClean="0"/>
              <a:t>low CPU utilization</a:t>
            </a:r>
          </a:p>
          <a:p>
            <a:pPr lvl="1"/>
            <a:r>
              <a:rPr lang="en-US" altLang="ko-KR" dirty="0" smtClean="0"/>
              <a:t>operating system spends most of its time swapping to disk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Thrashing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 a process is busy swapping pages in and out with little or no actual progress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Questions:</a:t>
            </a:r>
          </a:p>
          <a:p>
            <a:pPr lvl="1"/>
            <a:r>
              <a:rPr lang="en-US" altLang="ko-KR" dirty="0" smtClean="0"/>
              <a:t>How do we detect Thrashing?</a:t>
            </a:r>
          </a:p>
          <a:p>
            <a:pPr lvl="1"/>
            <a:r>
              <a:rPr lang="en-US" altLang="ko-KR" dirty="0" smtClean="0"/>
              <a:t>What is best response to Thrashing?</a:t>
            </a:r>
            <a:endParaRPr lang="en-US" altLang="ko-KR" dirty="0"/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2083" r="856" b="12083"/>
          <a:stretch>
            <a:fillRect/>
          </a:stretch>
        </p:blipFill>
        <p:spPr bwMode="auto">
          <a:xfrm>
            <a:off x="7221415" y="1028700"/>
            <a:ext cx="4667250" cy="26892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Locality In A Memory-Reference Pattern</a:t>
            </a:r>
            <a:endParaRPr lang="en-US" altLang="ko-KR" dirty="0"/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0662" y="762000"/>
            <a:ext cx="5880100" cy="5562600"/>
          </a:xfrm>
        </p:spPr>
        <p:txBody>
          <a:bodyPr/>
          <a:lstStyle/>
          <a:p>
            <a:r>
              <a:rPr lang="en-US" altLang="ko-KR" dirty="0" smtClean="0"/>
              <a:t>Program Memory Access Patterns have temporal and spatial locality</a:t>
            </a:r>
          </a:p>
          <a:p>
            <a:pPr lvl="1"/>
            <a:r>
              <a:rPr lang="en-US" altLang="ko-KR" dirty="0" smtClean="0"/>
              <a:t>Group of Pages accessed along a given time slice called the “Working Set”</a:t>
            </a:r>
          </a:p>
          <a:p>
            <a:pPr lvl="1"/>
            <a:r>
              <a:rPr lang="en-US" altLang="ko-KR" dirty="0" smtClean="0"/>
              <a:t>Working Set defines minimum number of pages for process to behave well</a:t>
            </a:r>
          </a:p>
          <a:p>
            <a:r>
              <a:rPr lang="en-US" altLang="ko-KR" dirty="0" smtClean="0"/>
              <a:t>Not enough memory for Working Set </a:t>
            </a:r>
            <a:r>
              <a:rPr lang="en-US" altLang="ko-KR" dirty="0" smtClean="0">
                <a:sym typeface="Symbol" panose="05050102010706020507" pitchFamily="18" charset="2"/>
              </a:rPr>
              <a:t> Thrashing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Better to swap out process?</a:t>
            </a:r>
          </a:p>
          <a:p>
            <a:pPr lvl="1"/>
            <a:endParaRPr lang="ko-KR" altLang="en-US" dirty="0"/>
          </a:p>
        </p:txBody>
      </p:sp>
      <p:sp>
        <p:nvSpPr>
          <p:cNvPr id="811013" name="AutoShape 5"/>
          <p:cNvSpPr>
            <a:spLocks noChangeArrowheads="1"/>
          </p:cNvSpPr>
          <p:nvPr/>
        </p:nvSpPr>
        <p:spPr bwMode="auto">
          <a:xfrm>
            <a:off x="-304800" y="764931"/>
            <a:ext cx="228600" cy="502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659" r="21251" b="1007"/>
          <a:stretch>
            <a:fillRect/>
          </a:stretch>
        </p:blipFill>
        <p:spPr bwMode="auto">
          <a:xfrm>
            <a:off x="6565900" y="762000"/>
            <a:ext cx="4406900" cy="53292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88 0.01065 L 0.9056 0.00926 " pathEditMode="fixed" rAng="0" ptsTypes="AA">
                                      <p:cBhvr>
                                        <p:cTn id="16" dur="3000" fill="hold"/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uiExpand="1" build="p"/>
      <p:bldP spid="811013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Working-Set Model</a:t>
            </a:r>
            <a:endParaRPr lang="en-US" altLang="ko-K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10439400" cy="426720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ym typeface="Symbol" panose="05050102010706020507" pitchFamily="18" charset="2"/>
              </a:rPr>
              <a:t>  </a:t>
            </a:r>
            <a:r>
              <a:rPr lang="en-US" altLang="ko-KR" dirty="0" smtClean="0">
                <a:sym typeface="Symbol" panose="05050102010706020507" pitchFamily="18" charset="2"/>
              </a:rPr>
              <a:t>working-set window  fixed number of page references 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ko-KR" dirty="0" err="1" smtClean="0">
                <a:sym typeface="Symbol" panose="05050102010706020507" pitchFamily="18" charset="2"/>
              </a:rPr>
              <a:t>WSi</a:t>
            </a:r>
            <a:r>
              <a:rPr lang="en-US" altLang="ko-KR" dirty="0" smtClean="0">
                <a:sym typeface="Symbol" panose="05050102010706020507" pitchFamily="18" charset="2"/>
              </a:rPr>
              <a:t> (working set of Process Pi) = total set of pages referenced in the most recent  (varies in time)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D = |</a:t>
            </a:r>
            <a:r>
              <a:rPr lang="en-US" altLang="ko-KR" dirty="0" err="1" smtClean="0">
                <a:sym typeface="Symbol" panose="05050102010706020507" pitchFamily="18" charset="2"/>
              </a:rPr>
              <a:t>WSi</a:t>
            </a:r>
            <a:r>
              <a:rPr lang="en-US" altLang="ko-KR" dirty="0" smtClean="0">
                <a:sym typeface="Symbol" panose="05050102010706020507" pitchFamily="18" charset="2"/>
              </a:rPr>
              <a:t>|  total demand frames 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if D &gt; m  Thrashing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Policy: if D &gt; m, then suspend/swap out processes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This can improve overall system behavior by a lot!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34947" r="688" b="35550"/>
          <a:stretch>
            <a:fillRect/>
          </a:stretch>
        </p:blipFill>
        <p:spPr bwMode="auto">
          <a:xfrm>
            <a:off x="2438401" y="776287"/>
            <a:ext cx="7426325" cy="16621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What about Compulsory Misses?</a:t>
            </a:r>
            <a:endParaRPr lang="en-US" altLang="ko-K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10210800" cy="5181600"/>
          </a:xfrm>
        </p:spPr>
        <p:txBody>
          <a:bodyPr/>
          <a:lstStyle/>
          <a:p>
            <a:r>
              <a:rPr lang="en-US" altLang="ko-KR" dirty="0" smtClean="0"/>
              <a:t>Recall that compulsory misses are misses that occur the first time that a page is seen	</a:t>
            </a:r>
          </a:p>
          <a:p>
            <a:pPr lvl="1"/>
            <a:r>
              <a:rPr lang="en-US" altLang="ko-KR" dirty="0" smtClean="0"/>
              <a:t>Pages that are touched for the first time</a:t>
            </a:r>
          </a:p>
          <a:p>
            <a:pPr lvl="1"/>
            <a:r>
              <a:rPr lang="en-US" altLang="ko-KR" dirty="0" smtClean="0"/>
              <a:t>Pages that are touched after process is swapped out/swapped back in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Clustering:</a:t>
            </a:r>
          </a:p>
          <a:p>
            <a:pPr lvl="1"/>
            <a:r>
              <a:rPr lang="en-US" altLang="ko-KR" dirty="0" smtClean="0"/>
              <a:t>On a page-fault, bring in multiple pages “around” the faulting page</a:t>
            </a:r>
          </a:p>
          <a:p>
            <a:pPr lvl="1"/>
            <a:r>
              <a:rPr lang="en-US" altLang="ko-KR" dirty="0" smtClean="0"/>
              <a:t>Since efficiency of disk reads increases with sequential reads, makes sense to read several sequential pages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Working Set Tracking:</a:t>
            </a:r>
          </a:p>
          <a:p>
            <a:pPr lvl="1"/>
            <a:r>
              <a:rPr lang="en-US" altLang="ko-KR" dirty="0" smtClean="0"/>
              <a:t>Use algorithm to try to track working set of application</a:t>
            </a:r>
          </a:p>
          <a:p>
            <a:pPr lvl="1"/>
            <a:r>
              <a:rPr lang="en-US" altLang="ko-KR" dirty="0" smtClean="0"/>
              <a:t>When swapping process back in, swap in working set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6966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Memory Details?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Memory management in Linux considerably more complex </a:t>
            </a:r>
            <a:r>
              <a:rPr lang="en-US" dirty="0" smtClean="0"/>
              <a:t>than the examples we have been discussing</a:t>
            </a:r>
            <a:endParaRPr lang="en-US" dirty="0"/>
          </a:p>
          <a:p>
            <a:r>
              <a:rPr lang="en-US" dirty="0"/>
              <a:t>Memory Zones: physical memory categories</a:t>
            </a:r>
          </a:p>
          <a:p>
            <a:pPr lvl="1"/>
            <a:r>
              <a:rPr lang="en-US" dirty="0"/>
              <a:t>ZONE_DMA: &lt; 16MB memory, </a:t>
            </a:r>
            <a:r>
              <a:rPr lang="en-US" dirty="0" err="1"/>
              <a:t>DMAable</a:t>
            </a:r>
            <a:r>
              <a:rPr lang="en-US" dirty="0"/>
              <a:t> on ISA bus</a:t>
            </a:r>
          </a:p>
          <a:p>
            <a:pPr lvl="1"/>
            <a:r>
              <a:rPr lang="en-US" dirty="0"/>
              <a:t>ZONE_NORMAL: 16MB 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dirty="0"/>
              <a:t>896MB (mapped at 0xC0000000)</a:t>
            </a:r>
          </a:p>
          <a:p>
            <a:pPr lvl="1"/>
            <a:r>
              <a:rPr lang="en-US" dirty="0"/>
              <a:t>ZONE_HIGHMEM: Everything else (&gt; 896MB)</a:t>
            </a:r>
          </a:p>
          <a:p>
            <a:r>
              <a:rPr lang="en-US" dirty="0"/>
              <a:t>Each zone has 1 </a:t>
            </a:r>
            <a:r>
              <a:rPr lang="en-US" dirty="0" err="1"/>
              <a:t>freelist</a:t>
            </a:r>
            <a:r>
              <a:rPr lang="en-US" dirty="0"/>
              <a:t>, 2 LRU lists (Active/Inactive)</a:t>
            </a:r>
          </a:p>
          <a:p>
            <a:r>
              <a:rPr lang="en-US" dirty="0"/>
              <a:t>Many different types of allocation</a:t>
            </a:r>
          </a:p>
          <a:p>
            <a:pPr lvl="1"/>
            <a:r>
              <a:rPr lang="en-US" dirty="0"/>
              <a:t>SLAB allocators, per-page allocators, mapped/unmapped</a:t>
            </a:r>
          </a:p>
          <a:p>
            <a:r>
              <a:rPr lang="en-US" dirty="0"/>
              <a:t>Many different types of allocated memory:</a:t>
            </a:r>
          </a:p>
          <a:p>
            <a:pPr lvl="1"/>
            <a:r>
              <a:rPr lang="en-US" dirty="0"/>
              <a:t>Anonymous memory (not backed by a file, heap/stack)</a:t>
            </a:r>
          </a:p>
          <a:p>
            <a:pPr lvl="1"/>
            <a:r>
              <a:rPr lang="en-US" dirty="0"/>
              <a:t>Mapped memory (backed by a file)</a:t>
            </a:r>
          </a:p>
          <a:p>
            <a:r>
              <a:rPr lang="en-US" dirty="0"/>
              <a:t>Allocation priorities</a:t>
            </a:r>
          </a:p>
          <a:p>
            <a:pPr lvl="1"/>
            <a:r>
              <a:rPr lang="en-US" dirty="0"/>
              <a:t>Is blocking allowed/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38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dirty="0" smtClean="0"/>
              <a:t>Linux </a:t>
            </a:r>
            <a:r>
              <a:rPr lang="en-US" dirty="0"/>
              <a:t>Virtual memory </a:t>
            </a:r>
            <a:r>
              <a:rPr lang="en-US" dirty="0" smtClean="0"/>
              <a:t>map (Pre-Meltdown)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00774" y="1251466"/>
            <a:ext cx="1447800" cy="11430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915400" y="2546866"/>
            <a:ext cx="14478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Empty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Space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00774" y="2394466"/>
            <a:ext cx="144780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915400" y="4147066"/>
            <a:ext cx="1447800" cy="1371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15400" y="4147066"/>
            <a:ext cx="1447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15400" y="1175266"/>
            <a:ext cx="1447800" cy="13716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374" y="534670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0x00000000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2475" y="2221468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0xC0000000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7874" y="1175266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0xFFFFFFFF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334000"/>
            <a:ext cx="273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0x0000000000000000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1" y="3956566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0x00007FFFFFFFFFFF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1319" y="2407166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0xFFFF800000000000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5920" y="1066800"/>
            <a:ext cx="29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0xFFFFFFFFFFFFFFFF</a:t>
            </a:r>
          </a:p>
        </p:txBody>
      </p:sp>
      <p:sp>
        <p:nvSpPr>
          <p:cNvPr id="23" name="Up-Down Arrow 22"/>
          <p:cNvSpPr/>
          <p:nvPr/>
        </p:nvSpPr>
        <p:spPr bwMode="auto">
          <a:xfrm>
            <a:off x="1843374" y="2546866"/>
            <a:ext cx="609600" cy="3048000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3GB Total</a:t>
            </a:r>
          </a:p>
        </p:txBody>
      </p:sp>
      <p:sp>
        <p:nvSpPr>
          <p:cNvPr id="25" name="Up-Down Arrow 24"/>
          <p:cNvSpPr/>
          <p:nvPr/>
        </p:nvSpPr>
        <p:spPr bwMode="auto">
          <a:xfrm>
            <a:off x="5742245" y="4141232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6" name="Up-Down Arrow 25"/>
          <p:cNvSpPr/>
          <p:nvPr/>
        </p:nvSpPr>
        <p:spPr bwMode="auto">
          <a:xfrm>
            <a:off x="1828800" y="1251466"/>
            <a:ext cx="609600" cy="1195684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1GB</a:t>
            </a:r>
          </a:p>
        </p:txBody>
      </p:sp>
      <p:sp>
        <p:nvSpPr>
          <p:cNvPr id="27" name="Up-Down Arrow 26"/>
          <p:cNvSpPr/>
          <p:nvPr/>
        </p:nvSpPr>
        <p:spPr bwMode="auto">
          <a:xfrm>
            <a:off x="5742245" y="1217316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1" y="1600200"/>
            <a:ext cx="114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896MB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2603" y="1766489"/>
            <a:ext cx="114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TiB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5077" y="5943600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32-Bit Virtual Address Space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51845" y="5943600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64-Bit Virtual Address Space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1166" y="3124200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“Canonical Hole”</a:t>
            </a:r>
          </a:p>
        </p:txBody>
      </p:sp>
    </p:spTree>
    <p:extLst>
      <p:ext uri="{BB962C8B-B14F-4D97-AF65-F5344CB8AC3E}">
        <p14:creationId xmlns:p14="http://schemas.microsoft.com/office/powerpoint/2010/main" val="145586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Pre-Meltdown Virtual </a:t>
            </a:r>
            <a:r>
              <a:rPr lang="en-US" dirty="0"/>
              <a:t>Map </a:t>
            </a:r>
            <a:r>
              <a:rPr lang="en-US" dirty="0" smtClean="0"/>
              <a:t>(Details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Kernel memory not generally visible to user</a:t>
            </a:r>
          </a:p>
          <a:p>
            <a:pPr lvl="1"/>
            <a:r>
              <a:rPr lang="en-US" dirty="0"/>
              <a:t>Exception: special VDSO (virtual dynamically linked shared objects) facility that maps kernel code into user space to aid in system calls (and to provide certain actual system calls such as </a:t>
            </a:r>
            <a:r>
              <a:rPr lang="en-US" dirty="0" err="1">
                <a:latin typeface="Consolas"/>
                <a:cs typeface="Consolas"/>
              </a:rPr>
              <a:t>gettimeofday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/>
              <a:t>)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/>
              <a:t>Every physical page described by a “page” structure</a:t>
            </a:r>
          </a:p>
          <a:p>
            <a:pPr lvl="1"/>
            <a:r>
              <a:rPr lang="en-US" dirty="0"/>
              <a:t>Collected together in lower physical memory</a:t>
            </a:r>
          </a:p>
          <a:p>
            <a:pPr lvl="1"/>
            <a:r>
              <a:rPr lang="en-US" dirty="0"/>
              <a:t>Can be accessed in kernel virtual space</a:t>
            </a:r>
          </a:p>
          <a:p>
            <a:pPr lvl="1"/>
            <a:r>
              <a:rPr lang="en-US" dirty="0"/>
              <a:t>Linked together in various “LRU” lists</a:t>
            </a:r>
          </a:p>
          <a:p>
            <a:r>
              <a:rPr lang="en-US" dirty="0"/>
              <a:t>For 32-bit virtual memory architectures:</a:t>
            </a:r>
          </a:p>
          <a:p>
            <a:pPr lvl="1"/>
            <a:r>
              <a:rPr lang="en-US" dirty="0"/>
              <a:t>When physical memory &lt; 896MB</a:t>
            </a:r>
          </a:p>
          <a:p>
            <a:pPr lvl="2"/>
            <a:r>
              <a:rPr lang="en-US" dirty="0"/>
              <a:t>All physical memory mapped at 0xC0000000</a:t>
            </a:r>
          </a:p>
          <a:p>
            <a:pPr lvl="1"/>
            <a:r>
              <a:rPr lang="en-US" dirty="0"/>
              <a:t>When physical memory &gt;= 896MB</a:t>
            </a:r>
          </a:p>
          <a:p>
            <a:pPr lvl="2"/>
            <a:r>
              <a:rPr lang="en-US" dirty="0"/>
              <a:t>Not all physical memory mapped in kernel space all the time</a:t>
            </a:r>
          </a:p>
          <a:p>
            <a:pPr lvl="2"/>
            <a:r>
              <a:rPr lang="en-US" dirty="0"/>
              <a:t>Can be temporarily mapped with addresses &gt; 0xCC000000</a:t>
            </a:r>
          </a:p>
          <a:p>
            <a:r>
              <a:rPr lang="en-US" dirty="0"/>
              <a:t>For 64-bit virtual memory architectures:</a:t>
            </a:r>
          </a:p>
          <a:p>
            <a:pPr lvl="1"/>
            <a:r>
              <a:rPr lang="en-US" dirty="0"/>
              <a:t>All physical memory mapped above 0xFFFF800000000000</a:t>
            </a:r>
          </a:p>
        </p:txBody>
      </p:sp>
    </p:spTree>
    <p:extLst>
      <p:ext uri="{BB962C8B-B14F-4D97-AF65-F5344CB8AC3E}">
        <p14:creationId xmlns:p14="http://schemas.microsoft.com/office/powerpoint/2010/main" val="34554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Meltdown Memory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10668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Meltdown flaw (2018, Intel x86, IBM Power, ARM)</a:t>
            </a:r>
          </a:p>
          <a:p>
            <a:pPr lvl="1">
              <a:tabLst>
                <a:tab pos="1143000" algn="r"/>
                <a:tab pos="1257300" algn="l"/>
                <a:tab pos="1485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Exploit speculative execution to observe contents of kernel memory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1:	// Set up side channel (array flushed from cache)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	2:	</a:t>
            </a:r>
            <a:r>
              <a:rPr lang="en-US" sz="1700" b="1" dirty="0" err="1">
                <a:solidFill>
                  <a:schemeClr val="accent2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 array[256 * 4096];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	3:	flush(array);	// Make sure array out of cache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/>
            </a:r>
            <a:br>
              <a:rPr lang="en-US" sz="1700" b="1" dirty="0"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4:</a:t>
            </a: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try { 	 // … catch and ignore SIGSEGV (illegal access)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5:		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result = *(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*)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kernel_address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;	// Try access!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6:		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dummy = array[result * 4096];	// leak info!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7:	} catch(){;} // Could use signal() and 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setjmp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/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longjmp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/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/>
            </a:r>
            <a:br>
              <a:rPr lang="en-US" sz="1700" b="1" dirty="0"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8:	// scan through 256 array slots to determine which loaded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endParaRPr lang="en-US" sz="1700" b="1" dirty="0">
              <a:solidFill>
                <a:schemeClr val="accent2"/>
              </a:solidFill>
              <a:latin typeface="Courier" pitchFamily="49" charset="0"/>
            </a:endParaRPr>
          </a:p>
          <a:p>
            <a:pPr lvl="1"/>
            <a:r>
              <a:rPr lang="en-US" sz="2000" dirty="0"/>
              <a:t>Some details:</a:t>
            </a:r>
          </a:p>
          <a:p>
            <a:pPr lvl="2"/>
            <a:r>
              <a:rPr lang="en-US" sz="1800" dirty="0"/>
              <a:t>Reason we skip 4096 for each value: avoid hardware cache </a:t>
            </a:r>
            <a:r>
              <a:rPr lang="en-US" sz="1800" dirty="0" err="1"/>
              <a:t>prefetch</a:t>
            </a:r>
            <a:endParaRPr lang="en-US" sz="1800" dirty="0"/>
          </a:p>
          <a:p>
            <a:pPr lvl="2"/>
            <a:r>
              <a:rPr lang="en-US" sz="1800" dirty="0"/>
              <a:t>Note that value detected by fact that one cache line is loaded</a:t>
            </a:r>
          </a:p>
          <a:p>
            <a:pPr lvl="2"/>
            <a:r>
              <a:rPr lang="en-US" sz="1800" dirty="0"/>
              <a:t>Catch and ignore page fault: set signal handler for SIGSEGV, can use </a:t>
            </a:r>
            <a:r>
              <a:rPr lang="en-US" sz="1800" dirty="0" err="1"/>
              <a:t>setjump</a:t>
            </a:r>
            <a:r>
              <a:rPr lang="en-US" sz="1800" dirty="0"/>
              <a:t>/</a:t>
            </a:r>
            <a:r>
              <a:rPr lang="en-US" sz="1800" dirty="0" err="1"/>
              <a:t>longjmp</a:t>
            </a:r>
            <a:r>
              <a:rPr lang="en-US" sz="1800" dirty="0"/>
              <a:t>….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Patch</a:t>
            </a:r>
            <a:r>
              <a:rPr lang="en-US" dirty="0" smtClean="0"/>
              <a:t>: Need different page tables for user and kernel</a:t>
            </a:r>
          </a:p>
          <a:p>
            <a:pPr lvl="1"/>
            <a:r>
              <a:rPr lang="en-US" dirty="0" smtClean="0"/>
              <a:t>Without PCID tag in TLB, flush TLB </a:t>
            </a:r>
            <a:r>
              <a:rPr lang="en-US" i="1" dirty="0" smtClean="0"/>
              <a:t>twice</a:t>
            </a:r>
            <a:r>
              <a:rPr lang="en-US" dirty="0" smtClean="0"/>
              <a:t> on </a:t>
            </a:r>
            <a:r>
              <a:rPr lang="en-US" dirty="0" err="1" smtClean="0"/>
              <a:t>syscall</a:t>
            </a:r>
            <a:r>
              <a:rPr lang="en-US" dirty="0"/>
              <a:t> </a:t>
            </a:r>
            <a:r>
              <a:rPr lang="en-US" dirty="0" smtClean="0"/>
              <a:t>(800% overhead!)</a:t>
            </a:r>
          </a:p>
          <a:p>
            <a:pPr lvl="1"/>
            <a:r>
              <a:rPr lang="en-US" dirty="0" smtClean="0"/>
              <a:t>Need at least Linux v 4.14 which utilizes PCID tag in new hardware to avoid flushing when change address space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Fix</a:t>
            </a:r>
            <a:r>
              <a:rPr lang="en-US" dirty="0" smtClean="0"/>
              <a:t>: better hardware without timing side-channels</a:t>
            </a:r>
          </a:p>
          <a:p>
            <a:pPr lvl="1"/>
            <a:r>
              <a:rPr lang="en-US" dirty="0" smtClean="0"/>
              <a:t>Will be coming, but still in works</a:t>
            </a:r>
          </a:p>
        </p:txBody>
      </p:sp>
    </p:spTree>
    <p:extLst>
      <p:ext uri="{BB962C8B-B14F-4D97-AF65-F5344CB8AC3E}">
        <p14:creationId xmlns:p14="http://schemas.microsoft.com/office/powerpoint/2010/main" val="85329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85A8-7F87-4296-9677-5470DCB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Five Components of a Computer</a:t>
            </a:r>
          </a:p>
        </p:txBody>
      </p:sp>
      <p:pic>
        <p:nvPicPr>
          <p:cNvPr id="8" name="Content Placeholder 7" descr="A picture containing photo, sitting, different, old&#10;&#10;Description automatically generated">
            <a:extLst>
              <a:ext uri="{FF2B5EF4-FFF2-40B4-BE49-F238E27FC236}">
                <a16:creationId xmlns:a16="http://schemas.microsoft.com/office/drawing/2014/main" id="{26E34097-6D6C-4499-923F-6ABBD9B21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28494"/>
          <a:stretch/>
        </p:blipFill>
        <p:spPr>
          <a:xfrm>
            <a:off x="3343940" y="1523998"/>
            <a:ext cx="5890972" cy="461453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E7F65-8A75-4F23-BF86-EE81342F8D45}"/>
              </a:ext>
            </a:extLst>
          </p:cNvPr>
          <p:cNvSpPr txBox="1"/>
          <p:nvPr/>
        </p:nvSpPr>
        <p:spPr>
          <a:xfrm>
            <a:off x="389860" y="4926419"/>
            <a:ext cx="3515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“Computer Organization and Design” by Patterson and Hennessy</a:t>
            </a:r>
          </a:p>
        </p:txBody>
      </p:sp>
    </p:spTree>
    <p:extLst>
      <p:ext uri="{BB962C8B-B14F-4D97-AF65-F5344CB8AC3E}">
        <p14:creationId xmlns:p14="http://schemas.microsoft.com/office/powerpoint/2010/main" val="425651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4C68-6F41-41C1-8795-2B98F6A8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211B-B4CD-46BB-8437-65DECDED0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in CS 162, we have studied:</a:t>
            </a:r>
          </a:p>
          <a:p>
            <a:pPr lvl="1"/>
            <a:r>
              <a:rPr lang="en-US" dirty="0"/>
              <a:t>Abstractions: the APIs provided by the OS to applications running in a process</a:t>
            </a:r>
          </a:p>
          <a:p>
            <a:pPr lvl="1"/>
            <a:r>
              <a:rPr lang="en-US" dirty="0"/>
              <a:t>Synchronization/Scheduling: How to manage the CPU</a:t>
            </a:r>
          </a:p>
          <a:p>
            <a:pPr lvl="1"/>
            <a:endParaRPr lang="en-US" dirty="0"/>
          </a:p>
          <a:p>
            <a:r>
              <a:rPr lang="en-US" dirty="0"/>
              <a:t>What about I/O?</a:t>
            </a:r>
          </a:p>
          <a:p>
            <a:pPr lvl="1"/>
            <a:r>
              <a:rPr lang="en-US" altLang="ko-KR" dirty="0"/>
              <a:t>Without I/O, computers are useless (disembodied brains?)</a:t>
            </a:r>
          </a:p>
          <a:p>
            <a:pPr lvl="1"/>
            <a:r>
              <a:rPr lang="en-US" altLang="ko-KR" dirty="0"/>
              <a:t>But… thousands of devices, each slightly different</a:t>
            </a:r>
          </a:p>
          <a:p>
            <a:pPr lvl="2"/>
            <a:r>
              <a:rPr lang="en-US" altLang="ko-KR" dirty="0"/>
              <a:t>How can we standardize the interfaces to these devices?</a:t>
            </a:r>
          </a:p>
          <a:p>
            <a:pPr lvl="1"/>
            <a:r>
              <a:rPr lang="en-US" altLang="ko-KR" dirty="0"/>
              <a:t>Devices unreliable: media failures and transmission errors</a:t>
            </a:r>
          </a:p>
          <a:p>
            <a:pPr lvl="2"/>
            <a:r>
              <a:rPr lang="en-US" altLang="ko-KR" dirty="0"/>
              <a:t>How can we make them reliable???</a:t>
            </a:r>
          </a:p>
          <a:p>
            <a:pPr lvl="1"/>
            <a:r>
              <a:rPr lang="en-US" altLang="ko-KR" dirty="0"/>
              <a:t>Devices unpredictable and/or slow</a:t>
            </a:r>
          </a:p>
          <a:p>
            <a:pPr lvl="2"/>
            <a:r>
              <a:rPr lang="en-US" altLang="ko-KR" dirty="0"/>
              <a:t>How can we manage them if we don’t know what they will do or how they will perform?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38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Demand </a:t>
            </a:r>
            <a:r>
              <a:rPr lang="en-US" altLang="ko-KR" dirty="0">
                <a:ea typeface="굴림" panose="020B0600000101010101" pitchFamily="34" charset="-127"/>
              </a:rPr>
              <a:t>Paging Cost Model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762000"/>
            <a:ext cx="10160000" cy="5791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Since Demand Paging like caching, can compute average access time! (“Effective Access Time”)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EAT = Hit Rate x Hit Time + Miss Rate x Miss Time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EAT = Hit Time + Miss Rate x Miss Penalty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Memory access time = 200 nanoseconds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Average page-fault service time = 8 milliseconds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Suppose p = Probability of miss, 1-p = Probably of hit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Then, we can compute EAT as follows: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EAT 	= 200ns + p x 8 </a:t>
            </a:r>
            <a:r>
              <a:rPr lang="en-US" altLang="ko-KR" dirty="0" err="1">
                <a:ea typeface="굴림" panose="020B0600000101010101" pitchFamily="34" charset="-127"/>
              </a:rPr>
              <a:t>ms</a:t>
            </a:r>
            <a:endParaRPr lang="en-US" altLang="ko-KR" dirty="0">
              <a:ea typeface="굴림" panose="020B0600000101010101" pitchFamily="34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        	= 200ns + p x 8,000,000ns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If one access out of 1,000 causes a page fault, then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EAT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= 8.2 </a:t>
            </a:r>
            <a:r>
              <a:rPr lang="el-GR" altLang="en-US" dirty="0">
                <a:solidFill>
                  <a:srgbClr val="FF0000"/>
                </a:solidFill>
              </a:rPr>
              <a:t>μ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This is a slowdown by a factor of 40!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What if want slowdown by less than 10%?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EAT &lt; 200ns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x 1.1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p &lt; 2.5 x 10</a:t>
            </a:r>
            <a:r>
              <a:rPr lang="en-US" altLang="ko-KR" baseline="30000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-6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This is about 1 page fault in 400,000!</a:t>
            </a:r>
          </a:p>
        </p:txBody>
      </p:sp>
    </p:spTree>
    <p:extLst>
      <p:ext uri="{BB962C8B-B14F-4D97-AF65-F5344CB8AC3E}">
        <p14:creationId xmlns:p14="http://schemas.microsoft.com/office/powerpoint/2010/main" val="22587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C7B-540E-47BF-80E6-83365273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OS Basics: </a:t>
            </a:r>
            <a:r>
              <a:rPr lang="en-US" dirty="0">
                <a:latin typeface="Gill Sans Light"/>
              </a:rPr>
              <a:t>I/O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3B99E-1B81-4494-AF3F-20A5844B930F}"/>
              </a:ext>
            </a:extLst>
          </p:cNvPr>
          <p:cNvSpPr/>
          <p:nvPr/>
        </p:nvSpPr>
        <p:spPr bwMode="auto">
          <a:xfrm>
            <a:off x="768790" y="2364551"/>
            <a:ext cx="6705600" cy="38227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EE30BA-81E5-4EDA-B0FE-308380E49D11}"/>
              </a:ext>
            </a:extLst>
          </p:cNvPr>
          <p:cNvCxnSpPr>
            <a:stCxn id="11" idx="3"/>
          </p:cNvCxnSpPr>
          <p:nvPr/>
        </p:nvCxnSpPr>
        <p:spPr bwMode="auto">
          <a:xfrm flipV="1">
            <a:off x="3054790" y="3610700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275DEE-4BC1-4DDF-A6AC-C60E35601B6A}"/>
              </a:ext>
            </a:extLst>
          </p:cNvPr>
          <p:cNvCxnSpPr/>
          <p:nvPr/>
        </p:nvCxnSpPr>
        <p:spPr bwMode="auto">
          <a:xfrm>
            <a:off x="3435790" y="3583751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Can 38">
            <a:extLst>
              <a:ext uri="{FF2B5EF4-FFF2-40B4-BE49-F238E27FC236}">
                <a16:creationId xmlns:a16="http://schemas.microsoft.com/office/drawing/2014/main" id="{F931CDB6-7A54-411C-85D3-C83026204322}"/>
              </a:ext>
            </a:extLst>
          </p:cNvPr>
          <p:cNvSpPr/>
          <p:nvPr/>
        </p:nvSpPr>
        <p:spPr bwMode="auto">
          <a:xfrm>
            <a:off x="1606990" y="4574351"/>
            <a:ext cx="1143000" cy="1295400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73EA3BF9-2DFB-45FE-9506-BB19DF8C5A11}"/>
              </a:ext>
            </a:extLst>
          </p:cNvPr>
          <p:cNvSpPr/>
          <p:nvPr/>
        </p:nvSpPr>
        <p:spPr bwMode="auto">
          <a:xfrm>
            <a:off x="1454590" y="3202751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B724A-5F8E-4271-9E5E-1A90A4EDC9D8}"/>
              </a:ext>
            </a:extLst>
          </p:cNvPr>
          <p:cNvSpPr/>
          <p:nvPr/>
        </p:nvSpPr>
        <p:spPr bwMode="auto">
          <a:xfrm>
            <a:off x="2292790" y="2212151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818A1D-0774-4E2E-B2C2-A1AE60B5F59F}"/>
              </a:ext>
            </a:extLst>
          </p:cNvPr>
          <p:cNvSpPr txBox="1"/>
          <p:nvPr/>
        </p:nvSpPr>
        <p:spPr>
          <a:xfrm>
            <a:off x="3130990" y="1907351"/>
            <a:ext cx="28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OS Hardware Virtualization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7D1D8C-9A58-4B86-AA62-808D4497E6E9}"/>
              </a:ext>
            </a:extLst>
          </p:cNvPr>
          <p:cNvSpPr/>
          <p:nvPr/>
        </p:nvSpPr>
        <p:spPr>
          <a:xfrm>
            <a:off x="768790" y="2364551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ill Sans Light"/>
              </a:rPr>
              <a:t>Hardware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E49782-3C7E-4A2F-8C69-EF30E404E2F8}"/>
              </a:ext>
            </a:extLst>
          </p:cNvPr>
          <p:cNvSpPr/>
          <p:nvPr/>
        </p:nvSpPr>
        <p:spPr>
          <a:xfrm>
            <a:off x="768790" y="1983551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ill Sans Light"/>
              </a:rPr>
              <a:t>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53F5D6-0363-47AD-87A6-F1F9E92216DF}"/>
              </a:ext>
            </a:extLst>
          </p:cNvPr>
          <p:cNvSpPr/>
          <p:nvPr/>
        </p:nvSpPr>
        <p:spPr bwMode="auto">
          <a:xfrm>
            <a:off x="3969190" y="2440751"/>
            <a:ext cx="1752600" cy="1676400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36F96-6A2C-4201-8DFF-E279883EE5E5}"/>
              </a:ext>
            </a:extLst>
          </p:cNvPr>
          <p:cNvSpPr txBox="1"/>
          <p:nvPr/>
        </p:nvSpPr>
        <p:spPr>
          <a:xfrm>
            <a:off x="2624527" y="1517513"/>
            <a:ext cx="1152880" cy="338554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BA43E-DF7C-4D3C-B70C-D2D06A4934B5}"/>
              </a:ext>
            </a:extLst>
          </p:cNvPr>
          <p:cNvSpPr txBox="1"/>
          <p:nvPr/>
        </p:nvSpPr>
        <p:spPr>
          <a:xfrm>
            <a:off x="1911790" y="2364551"/>
            <a:ext cx="441146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Gill Sans Light"/>
              </a:rPr>
              <a:t>ISA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1B7B07-C2C7-4DFD-8E78-B7F2B12E79E1}"/>
              </a:ext>
            </a:extLst>
          </p:cNvPr>
          <p:cNvGrpSpPr/>
          <p:nvPr/>
        </p:nvGrpSpPr>
        <p:grpSpPr>
          <a:xfrm>
            <a:off x="2368990" y="3659951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E7592F-8692-459A-87BD-175BF63741CB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B552A2-E623-4298-9D2C-E8DA7CFA0619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0BE518-A41A-44C8-BE5B-384793DEB01A}"/>
              </a:ext>
            </a:extLst>
          </p:cNvPr>
          <p:cNvSpPr/>
          <p:nvPr/>
        </p:nvSpPr>
        <p:spPr bwMode="auto">
          <a:xfrm>
            <a:off x="4045390" y="2897951"/>
            <a:ext cx="838200" cy="6858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CDF013-B14B-4959-AB17-68E3D9F1B2A5}"/>
              </a:ext>
            </a:extLst>
          </p:cNvPr>
          <p:cNvSpPr/>
          <p:nvPr/>
        </p:nvSpPr>
        <p:spPr bwMode="auto">
          <a:xfrm>
            <a:off x="4121590" y="3736151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 Memory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11BE6E-F6D9-4B14-96C6-46DCA6D9A73A}"/>
              </a:ext>
            </a:extLst>
          </p:cNvPr>
          <p:cNvSpPr/>
          <p:nvPr/>
        </p:nvSpPr>
        <p:spPr bwMode="auto">
          <a:xfrm>
            <a:off x="5035990" y="2897951"/>
            <a:ext cx="609600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19B6C9-A14B-486D-BDD1-070DF9283C04}"/>
              </a:ext>
            </a:extLst>
          </p:cNvPr>
          <p:cNvSpPr/>
          <p:nvPr/>
        </p:nvSpPr>
        <p:spPr bwMode="auto">
          <a:xfrm>
            <a:off x="4959790" y="3126551"/>
            <a:ext cx="609600" cy="38100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0" name="Curved Connector 54">
            <a:extLst>
              <a:ext uri="{FF2B5EF4-FFF2-40B4-BE49-F238E27FC236}">
                <a16:creationId xmlns:a16="http://schemas.microsoft.com/office/drawing/2014/main" id="{A2D966F5-4258-4B9B-A57C-EB7585E46D3D}"/>
              </a:ext>
            </a:extLst>
          </p:cNvPr>
          <p:cNvCxnSpPr/>
          <p:nvPr/>
        </p:nvCxnSpPr>
        <p:spPr bwMode="auto">
          <a:xfrm rot="5400000" flipH="1" flipV="1">
            <a:off x="3111940" y="2688401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1511FA-E8D9-4781-9765-9BFF7CF69C2C}"/>
              </a:ext>
            </a:extLst>
          </p:cNvPr>
          <p:cNvGrpSpPr/>
          <p:nvPr/>
        </p:nvGrpSpPr>
        <p:grpSpPr>
          <a:xfrm>
            <a:off x="1104585" y="3278951"/>
            <a:ext cx="6293605" cy="1418553"/>
            <a:chOff x="1707395" y="3276600"/>
            <a:chExt cx="6293605" cy="1418553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7B9C69FD-EDF9-41E4-B4E2-A20DE25E7631}"/>
                </a:ext>
              </a:extLst>
            </p:cNvPr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9CCC1A-0869-48FB-B8DD-A459E52B4240}"/>
                </a:ext>
              </a:extLst>
            </p:cNvPr>
            <p:cNvSpPr txBox="1"/>
            <p:nvPr/>
          </p:nvSpPr>
          <p:spPr>
            <a:xfrm>
              <a:off x="6553200" y="32766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ill Sans Light"/>
                </a:rPr>
                <a:t>Protection Boundary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4B984E5-2500-4631-A5D8-74ECB63F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20604" y="4597165"/>
            <a:ext cx="967786" cy="9677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5E90D5-68EB-458D-A2A0-1843C8D65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7004" y="4850149"/>
            <a:ext cx="1237948" cy="876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C68F0A-8BC2-412B-8D79-B8178EA29E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3990" y="5603051"/>
            <a:ext cx="723900" cy="4553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1D82C4-E5D5-464F-820A-27D6D114EAC5}"/>
              </a:ext>
            </a:extLst>
          </p:cNvPr>
          <p:cNvSpPr txBox="1"/>
          <p:nvPr/>
        </p:nvSpPr>
        <p:spPr>
          <a:xfrm>
            <a:off x="4624108" y="443789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954E79-7F89-4809-BD76-698021570D0D}"/>
              </a:ext>
            </a:extLst>
          </p:cNvPr>
          <p:cNvSpPr txBox="1"/>
          <p:nvPr/>
        </p:nvSpPr>
        <p:spPr>
          <a:xfrm>
            <a:off x="5943059" y="4412499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Displays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A4AEF2-4F69-48B6-90F5-74FD3AE60D36}"/>
              </a:ext>
            </a:extLst>
          </p:cNvPr>
          <p:cNvSpPr txBox="1"/>
          <p:nvPr/>
        </p:nvSpPr>
        <p:spPr>
          <a:xfrm>
            <a:off x="5111168" y="561471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717BDA-9465-43DF-B246-65C26E7F81A1}"/>
              </a:ext>
            </a:extLst>
          </p:cNvPr>
          <p:cNvSpPr txBox="1"/>
          <p:nvPr/>
        </p:nvSpPr>
        <p:spPr>
          <a:xfrm>
            <a:off x="3980765" y="1511262"/>
            <a:ext cx="115288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859802-B6D8-4A45-BDAA-80EF3A1B8AC6}"/>
              </a:ext>
            </a:extLst>
          </p:cNvPr>
          <p:cNvSpPr txBox="1"/>
          <p:nvPr/>
        </p:nvSpPr>
        <p:spPr>
          <a:xfrm>
            <a:off x="5337003" y="1511559"/>
            <a:ext cx="1152880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E921AD-3768-4905-8CD5-E6AB355C13CD}"/>
              </a:ext>
            </a:extLst>
          </p:cNvPr>
          <p:cNvSpPr txBox="1"/>
          <p:nvPr/>
        </p:nvSpPr>
        <p:spPr>
          <a:xfrm>
            <a:off x="7626791" y="2395091"/>
            <a:ext cx="426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Gill Sans Light"/>
              </a:rPr>
              <a:t>OS provides common services in </a:t>
            </a:r>
            <a:r>
              <a:rPr lang="en-US" sz="2800" b="0" dirty="0" smtClean="0">
                <a:latin typeface="Gill Sans Light"/>
              </a:rPr>
              <a:t>form </a:t>
            </a:r>
            <a:r>
              <a:rPr lang="en-US" sz="2800" b="0" dirty="0">
                <a:latin typeface="Gill Sans Light"/>
              </a:rPr>
              <a:t>of I/O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264C3C-1BB0-4A0E-A7E3-5AAEB4D94534}"/>
              </a:ext>
            </a:extLst>
          </p:cNvPr>
          <p:cNvGrpSpPr/>
          <p:nvPr/>
        </p:nvGrpSpPr>
        <p:grpSpPr>
          <a:xfrm>
            <a:off x="2756828" y="4251765"/>
            <a:ext cx="1371600" cy="1848422"/>
            <a:chOff x="3505200" y="4267200"/>
            <a:chExt cx="1371600" cy="2286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B212D1-9299-41C2-9B1B-B4F39A4FDF5F}"/>
                </a:ext>
              </a:extLst>
            </p:cNvPr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Ctrlr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55DD045-D05D-45FF-B2FB-8B8DD928E4B8}"/>
                </a:ext>
              </a:extLst>
            </p:cNvPr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9E31743-3C12-4E63-B396-94897C50535B}"/>
                </a:ext>
              </a:extLst>
            </p:cNvPr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39D10C-CEF4-4142-B046-FE30CAD1AE10}"/>
                </a:ext>
              </a:extLst>
            </p:cNvPr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464393B-A890-44C7-9CD8-0772A9EA9D73}"/>
                </a:ext>
              </a:extLst>
            </p:cNvPr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047B4F1-BE00-4EC3-BD55-72D9311B27EE}"/>
                </a:ext>
              </a:extLst>
            </p:cNvPr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7F51095-FE36-46CF-AC63-0B06A595CBD5}"/>
                </a:ext>
              </a:extLst>
            </p:cNvPr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1B2320C-FD77-4624-A661-05D11C84E414}"/>
                </a:ext>
              </a:extLst>
            </p:cNvPr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A97E38A-5EB2-44E8-986F-B27ED4288FEF}"/>
                </a:ext>
              </a:extLst>
            </p:cNvPr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2A0BE913-1429-436D-94C6-24052ACF92BB}"/>
              </a:ext>
            </a:extLst>
          </p:cNvPr>
          <p:cNvCxnSpPr>
            <a:cxnSpLocks/>
          </p:cNvCxnSpPr>
          <p:nvPr/>
        </p:nvCxnSpPr>
        <p:spPr>
          <a:xfrm flipV="1">
            <a:off x="2206487" y="3278952"/>
            <a:ext cx="2232991" cy="183541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E4CEB136-A8E6-4A39-99A3-3D6865766D81}"/>
              </a:ext>
            </a:extLst>
          </p:cNvPr>
          <p:cNvCxnSpPr>
            <a:cxnSpLocks/>
            <a:stCxn id="35" idx="3"/>
          </p:cNvCxnSpPr>
          <p:nvPr/>
        </p:nvCxnSpPr>
        <p:spPr>
          <a:xfrm rot="10800000" flipH="1">
            <a:off x="4220604" y="3429000"/>
            <a:ext cx="218874" cy="1652058"/>
          </a:xfrm>
          <a:prstGeom prst="curvedConnector4">
            <a:avLst>
              <a:gd name="adj1" fmla="val -267921"/>
              <a:gd name="adj2" fmla="val 99539"/>
            </a:avLst>
          </a:prstGeom>
          <a:ln w="38100"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3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Range of Timescales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2450034"/>
            <a:ext cx="365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Jeff Dean: “Numbers Everyone Should Know”</a:t>
            </a:r>
          </a:p>
        </p:txBody>
      </p:sp>
    </p:spTree>
    <p:extLst>
      <p:ext uri="{BB962C8B-B14F-4D97-AF65-F5344CB8AC3E}">
        <p14:creationId xmlns:p14="http://schemas.microsoft.com/office/powerpoint/2010/main" val="56653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768B-26BF-4C77-A454-212374B4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/>
              <a:t>Example: Device Transfer Rates in </a:t>
            </a:r>
            <a:r>
              <a:rPr lang="en-US" dirty="0" smtClean="0"/>
              <a:t>Mb/s (Sun </a:t>
            </a:r>
            <a:r>
              <a:rPr lang="en-US" dirty="0"/>
              <a:t>Enterprise 6000)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C5B6-6F78-4A8F-B666-021B6F9492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rates vary over 12 orders of magnitude!!!</a:t>
            </a:r>
          </a:p>
          <a:p>
            <a:r>
              <a:rPr lang="en-US" dirty="0"/>
              <a:t>System must be able to handle this wide range</a:t>
            </a:r>
          </a:p>
          <a:p>
            <a:pPr lvl="1"/>
            <a:r>
              <a:rPr lang="en-US" dirty="0"/>
              <a:t>Better not have high overhead/byte for fast devices</a:t>
            </a:r>
          </a:p>
          <a:p>
            <a:pPr lvl="1"/>
            <a:r>
              <a:rPr lang="en-US" dirty="0"/>
              <a:t>Better not waste time waiting for slow devices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56CB0F-9345-42C7-8BC0-A95DF756A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5041392" cy="4133088"/>
          </a:xfrm>
        </p:spPr>
      </p:pic>
    </p:spTree>
    <p:extLst>
      <p:ext uri="{BB962C8B-B14F-4D97-AF65-F5344CB8AC3E}">
        <p14:creationId xmlns:p14="http://schemas.microsoft.com/office/powerpoint/2010/main" val="381833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762125"/>
            <a:ext cx="10210800" cy="1286253"/>
          </a:xfrm>
        </p:spPr>
        <p:txBody>
          <a:bodyPr>
            <a:noAutofit/>
          </a:bodyPr>
          <a:lstStyle/>
          <a:p>
            <a:r>
              <a:rPr lang="en-US" dirty="0"/>
              <a:t>I/O devices you recognize are supported by I/O Controllers</a:t>
            </a:r>
          </a:p>
          <a:p>
            <a:r>
              <a:rPr lang="en-US" dirty="0"/>
              <a:t>Processors accesses them by reading and writing IO registers as if they were memory</a:t>
            </a:r>
          </a:p>
          <a:p>
            <a:pPr lvl="1"/>
            <a:r>
              <a:rPr lang="en-US" sz="2400" dirty="0"/>
              <a:t>Write commands and arguments, read status and results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335463" y="2924789"/>
            <a:ext cx="533400" cy="148748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L3 Cache</a:t>
            </a:r>
            <a:br>
              <a:rPr lang="en-US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39169" y="3403421"/>
            <a:ext cx="355600" cy="10088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3600" y="1740516"/>
            <a:ext cx="2019300" cy="1285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08214" y="1724641"/>
            <a:ext cx="6828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33600" y="3113703"/>
            <a:ext cx="20193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14564" y="3089891"/>
            <a:ext cx="6828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99520" y="1566712"/>
            <a:ext cx="1314450" cy="288865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981200" y="1327765"/>
            <a:ext cx="3043238" cy="3194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670175" y="1346816"/>
            <a:ext cx="122148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184546" y="4436091"/>
            <a:ext cx="5210175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641327" y="2540846"/>
            <a:ext cx="969962" cy="189706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(DRAM)</a:t>
            </a:r>
          </a:p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213804" y="2037610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843213" y="2037609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844800" y="3403421"/>
            <a:ext cx="355600" cy="100147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25838" y="3236965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522663" y="1825677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251720" y="2310960"/>
            <a:ext cx="1143000" cy="212694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5641327" y="1218857"/>
            <a:ext cx="1084126" cy="102618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08" y="1714992"/>
            <a:ext cx="1362213" cy="1191936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60" y="973521"/>
            <a:ext cx="1526623" cy="948113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5024439" y="3244602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3001" y="26918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5024440" y="1496030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53001" y="9392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6644560" y="1413166"/>
            <a:ext cx="2159857" cy="162622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725454" y="2061190"/>
            <a:ext cx="703773" cy="139040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93178" y="10587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685887" y="1282095"/>
            <a:ext cx="275038" cy="52398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63045" y="1327765"/>
            <a:ext cx="487568" cy="387227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5024437" y="2037608"/>
            <a:ext cx="6168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029200" y="2216135"/>
            <a:ext cx="10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6046982" y="2619027"/>
            <a:ext cx="1913997" cy="862575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04038" y="2692245"/>
            <a:ext cx="153125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DMA transfer</a:t>
            </a:r>
          </a:p>
        </p:txBody>
      </p:sp>
    </p:spTree>
    <p:extLst>
      <p:ext uri="{BB962C8B-B14F-4D97-AF65-F5344CB8AC3E}">
        <p14:creationId xmlns:p14="http://schemas.microsoft.com/office/powerpoint/2010/main" val="29129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6" y="1859054"/>
            <a:ext cx="1550944" cy="1054870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9906000" y="3048771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159"/>
          <p:cNvSpPr>
            <a:spLocks/>
          </p:cNvSpPr>
          <p:nvPr/>
        </p:nvSpPr>
        <p:spPr bwMode="auto">
          <a:xfrm>
            <a:off x="8305800" y="4554538"/>
            <a:ext cx="762000" cy="342900"/>
          </a:xfrm>
          <a:custGeom>
            <a:avLst/>
            <a:gdLst>
              <a:gd name="T0" fmla="*/ 0 w 480"/>
              <a:gd name="T1" fmla="*/ 2147483647 h 216"/>
              <a:gd name="T2" fmla="*/ 2147483647 w 480"/>
              <a:gd name="T3" fmla="*/ 2147483647 h 216"/>
              <a:gd name="T4" fmla="*/ 2147483647 w 480"/>
              <a:gd name="T5" fmla="*/ 2147483647 h 216"/>
              <a:gd name="T6" fmla="*/ 0 60000 65536"/>
              <a:gd name="T7" fmla="*/ 0 60000 65536"/>
              <a:gd name="T8" fmla="*/ 0 60000 65536"/>
              <a:gd name="T9" fmla="*/ 0 w 480"/>
              <a:gd name="T10" fmla="*/ 0 h 216"/>
              <a:gd name="T11" fmla="*/ 480 w 4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16">
                <a:moveTo>
                  <a:pt x="0" y="72"/>
                </a:moveTo>
                <a:cubicBezTo>
                  <a:pt x="128" y="36"/>
                  <a:pt x="256" y="0"/>
                  <a:pt x="336" y="24"/>
                </a:cubicBezTo>
                <a:cubicBezTo>
                  <a:pt x="416" y="48"/>
                  <a:pt x="448" y="132"/>
                  <a:pt x="480" y="2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8382000" y="3754438"/>
            <a:ext cx="6858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5029200" y="4821238"/>
            <a:ext cx="1676400" cy="711200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3276600" y="838200"/>
            <a:ext cx="5257800" cy="40386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Modern I/O Systems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730039"/>
            <a:ext cx="8122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29001"/>
            <a:ext cx="1638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146"/>
          <p:cNvGrpSpPr>
            <a:grpSpLocks/>
          </p:cNvGrpSpPr>
          <p:nvPr/>
        </p:nvGrpSpPr>
        <p:grpSpPr bwMode="auto">
          <a:xfrm>
            <a:off x="8686801" y="4287838"/>
            <a:ext cx="1173163" cy="1371600"/>
            <a:chOff x="117" y="3033"/>
            <a:chExt cx="931" cy="1075"/>
          </a:xfrm>
        </p:grpSpPr>
        <p:sp>
          <p:nvSpPr>
            <p:cNvPr id="37168" name="Freeform 104"/>
            <p:cNvSpPr>
              <a:spLocks/>
            </p:cNvSpPr>
            <p:nvPr/>
          </p:nvSpPr>
          <p:spPr bwMode="auto">
            <a:xfrm>
              <a:off x="117" y="3033"/>
              <a:ext cx="931" cy="1075"/>
            </a:xfrm>
            <a:custGeom>
              <a:avLst/>
              <a:gdLst>
                <a:gd name="T0" fmla="*/ 0 w 3725"/>
                <a:gd name="T1" fmla="*/ 0 h 4299"/>
                <a:gd name="T2" fmla="*/ 0 w 3725"/>
                <a:gd name="T3" fmla="*/ 0 h 4299"/>
                <a:gd name="T4" fmla="*/ 0 w 3725"/>
                <a:gd name="T5" fmla="*/ 0 h 4299"/>
                <a:gd name="T6" fmla="*/ 0 w 3725"/>
                <a:gd name="T7" fmla="*/ 0 h 4299"/>
                <a:gd name="T8" fmla="*/ 0 w 3725"/>
                <a:gd name="T9" fmla="*/ 0 h 4299"/>
                <a:gd name="T10" fmla="*/ 0 w 3725"/>
                <a:gd name="T11" fmla="*/ 0 h 4299"/>
                <a:gd name="T12" fmla="*/ 0 w 3725"/>
                <a:gd name="T13" fmla="*/ 0 h 4299"/>
                <a:gd name="T14" fmla="*/ 0 w 3725"/>
                <a:gd name="T15" fmla="*/ 0 h 4299"/>
                <a:gd name="T16" fmla="*/ 0 w 3725"/>
                <a:gd name="T17" fmla="*/ 0 h 4299"/>
                <a:gd name="T18" fmla="*/ 0 w 3725"/>
                <a:gd name="T19" fmla="*/ 0 h 4299"/>
                <a:gd name="T20" fmla="*/ 0 w 3725"/>
                <a:gd name="T21" fmla="*/ 0 h 4299"/>
                <a:gd name="T22" fmla="*/ 0 w 3725"/>
                <a:gd name="T23" fmla="*/ 0 h 4299"/>
                <a:gd name="T24" fmla="*/ 0 w 3725"/>
                <a:gd name="T25" fmla="*/ 0 h 4299"/>
                <a:gd name="T26" fmla="*/ 0 w 3725"/>
                <a:gd name="T27" fmla="*/ 0 h 4299"/>
                <a:gd name="T28" fmla="*/ 0 w 3725"/>
                <a:gd name="T29" fmla="*/ 0 h 4299"/>
                <a:gd name="T30" fmla="*/ 0 w 3725"/>
                <a:gd name="T31" fmla="*/ 0 h 4299"/>
                <a:gd name="T32" fmla="*/ 0 w 3725"/>
                <a:gd name="T33" fmla="*/ 0 h 4299"/>
                <a:gd name="T34" fmla="*/ 0 w 3725"/>
                <a:gd name="T35" fmla="*/ 0 h 4299"/>
                <a:gd name="T36" fmla="*/ 0 w 3725"/>
                <a:gd name="T37" fmla="*/ 0 h 4299"/>
                <a:gd name="T38" fmla="*/ 0 w 3725"/>
                <a:gd name="T39" fmla="*/ 0 h 4299"/>
                <a:gd name="T40" fmla="*/ 0 w 3725"/>
                <a:gd name="T41" fmla="*/ 0 h 4299"/>
                <a:gd name="T42" fmla="*/ 0 w 3725"/>
                <a:gd name="T43" fmla="*/ 0 h 4299"/>
                <a:gd name="T44" fmla="*/ 0 w 3725"/>
                <a:gd name="T45" fmla="*/ 0 h 4299"/>
                <a:gd name="T46" fmla="*/ 0 w 3725"/>
                <a:gd name="T47" fmla="*/ 0 h 4299"/>
                <a:gd name="T48" fmla="*/ 0 w 3725"/>
                <a:gd name="T49" fmla="*/ 0 h 4299"/>
                <a:gd name="T50" fmla="*/ 0 w 3725"/>
                <a:gd name="T51" fmla="*/ 0 h 4299"/>
                <a:gd name="T52" fmla="*/ 0 w 3725"/>
                <a:gd name="T53" fmla="*/ 0 h 4299"/>
                <a:gd name="T54" fmla="*/ 0 w 3725"/>
                <a:gd name="T55" fmla="*/ 0 h 4299"/>
                <a:gd name="T56" fmla="*/ 0 w 3725"/>
                <a:gd name="T57" fmla="*/ 0 h 4299"/>
                <a:gd name="T58" fmla="*/ 0 w 3725"/>
                <a:gd name="T59" fmla="*/ 0 h 4299"/>
                <a:gd name="T60" fmla="*/ 0 w 3725"/>
                <a:gd name="T61" fmla="*/ 0 h 4299"/>
                <a:gd name="T62" fmla="*/ 0 w 3725"/>
                <a:gd name="T63" fmla="*/ 0 h 4299"/>
                <a:gd name="T64" fmla="*/ 0 w 3725"/>
                <a:gd name="T65" fmla="*/ 0 h 4299"/>
                <a:gd name="T66" fmla="*/ 0 w 3725"/>
                <a:gd name="T67" fmla="*/ 0 h 4299"/>
                <a:gd name="T68" fmla="*/ 0 w 3725"/>
                <a:gd name="T69" fmla="*/ 0 h 4299"/>
                <a:gd name="T70" fmla="*/ 0 w 3725"/>
                <a:gd name="T71" fmla="*/ 0 h 4299"/>
                <a:gd name="T72" fmla="*/ 0 w 3725"/>
                <a:gd name="T73" fmla="*/ 0 h 4299"/>
                <a:gd name="T74" fmla="*/ 0 w 3725"/>
                <a:gd name="T75" fmla="*/ 0 h 4299"/>
                <a:gd name="T76" fmla="*/ 0 w 3725"/>
                <a:gd name="T77" fmla="*/ 0 h 4299"/>
                <a:gd name="T78" fmla="*/ 0 w 3725"/>
                <a:gd name="T79" fmla="*/ 0 h 4299"/>
                <a:gd name="T80" fmla="*/ 0 w 3725"/>
                <a:gd name="T81" fmla="*/ 0 h 4299"/>
                <a:gd name="T82" fmla="*/ 0 w 3725"/>
                <a:gd name="T83" fmla="*/ 0 h 4299"/>
                <a:gd name="T84" fmla="*/ 0 w 3725"/>
                <a:gd name="T85" fmla="*/ 0 h 4299"/>
                <a:gd name="T86" fmla="*/ 0 w 3725"/>
                <a:gd name="T87" fmla="*/ 0 h 4299"/>
                <a:gd name="T88" fmla="*/ 0 w 3725"/>
                <a:gd name="T89" fmla="*/ 0 h 4299"/>
                <a:gd name="T90" fmla="*/ 0 w 3725"/>
                <a:gd name="T91" fmla="*/ 0 h 4299"/>
                <a:gd name="T92" fmla="*/ 0 w 3725"/>
                <a:gd name="T93" fmla="*/ 0 h 4299"/>
                <a:gd name="T94" fmla="*/ 0 w 3725"/>
                <a:gd name="T95" fmla="*/ 0 h 4299"/>
                <a:gd name="T96" fmla="*/ 0 w 3725"/>
                <a:gd name="T97" fmla="*/ 0 h 4299"/>
                <a:gd name="T98" fmla="*/ 0 w 3725"/>
                <a:gd name="T99" fmla="*/ 0 h 4299"/>
                <a:gd name="T100" fmla="*/ 0 w 3725"/>
                <a:gd name="T101" fmla="*/ 0 h 4299"/>
                <a:gd name="T102" fmla="*/ 0 w 3725"/>
                <a:gd name="T103" fmla="*/ 0 h 4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25"/>
                <a:gd name="T157" fmla="*/ 0 h 4299"/>
                <a:gd name="T158" fmla="*/ 3725 w 3725"/>
                <a:gd name="T159" fmla="*/ 4299 h 4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25" h="4299">
                  <a:moveTo>
                    <a:pt x="1378" y="1857"/>
                  </a:moveTo>
                  <a:lnTo>
                    <a:pt x="1372" y="1863"/>
                  </a:lnTo>
                  <a:lnTo>
                    <a:pt x="1263" y="1859"/>
                  </a:lnTo>
                  <a:lnTo>
                    <a:pt x="1174" y="1889"/>
                  </a:lnTo>
                  <a:lnTo>
                    <a:pt x="1111" y="1942"/>
                  </a:lnTo>
                  <a:lnTo>
                    <a:pt x="1068" y="2009"/>
                  </a:lnTo>
                  <a:lnTo>
                    <a:pt x="1049" y="2091"/>
                  </a:lnTo>
                  <a:lnTo>
                    <a:pt x="1051" y="2176"/>
                  </a:lnTo>
                  <a:lnTo>
                    <a:pt x="1079" y="2260"/>
                  </a:lnTo>
                  <a:lnTo>
                    <a:pt x="1127" y="2333"/>
                  </a:lnTo>
                  <a:lnTo>
                    <a:pt x="1059" y="2350"/>
                  </a:lnTo>
                  <a:lnTo>
                    <a:pt x="994" y="2372"/>
                  </a:lnTo>
                  <a:lnTo>
                    <a:pt x="932" y="2393"/>
                  </a:lnTo>
                  <a:lnTo>
                    <a:pt x="872" y="2421"/>
                  </a:lnTo>
                  <a:lnTo>
                    <a:pt x="817" y="2451"/>
                  </a:lnTo>
                  <a:lnTo>
                    <a:pt x="763" y="2481"/>
                  </a:lnTo>
                  <a:lnTo>
                    <a:pt x="711" y="2513"/>
                  </a:lnTo>
                  <a:lnTo>
                    <a:pt x="662" y="2549"/>
                  </a:lnTo>
                  <a:lnTo>
                    <a:pt x="616" y="2587"/>
                  </a:lnTo>
                  <a:lnTo>
                    <a:pt x="572" y="2625"/>
                  </a:lnTo>
                  <a:lnTo>
                    <a:pt x="529" y="2665"/>
                  </a:lnTo>
                  <a:lnTo>
                    <a:pt x="488" y="2706"/>
                  </a:lnTo>
                  <a:lnTo>
                    <a:pt x="450" y="2750"/>
                  </a:lnTo>
                  <a:lnTo>
                    <a:pt x="411" y="2791"/>
                  </a:lnTo>
                  <a:lnTo>
                    <a:pt x="376" y="2835"/>
                  </a:lnTo>
                  <a:lnTo>
                    <a:pt x="340" y="2878"/>
                  </a:lnTo>
                  <a:lnTo>
                    <a:pt x="264" y="2892"/>
                  </a:lnTo>
                  <a:lnTo>
                    <a:pt x="202" y="2908"/>
                  </a:lnTo>
                  <a:lnTo>
                    <a:pt x="150" y="2930"/>
                  </a:lnTo>
                  <a:lnTo>
                    <a:pt x="109" y="2957"/>
                  </a:lnTo>
                  <a:lnTo>
                    <a:pt x="77" y="2990"/>
                  </a:lnTo>
                  <a:lnTo>
                    <a:pt x="50" y="3026"/>
                  </a:lnTo>
                  <a:lnTo>
                    <a:pt x="25" y="3066"/>
                  </a:lnTo>
                  <a:lnTo>
                    <a:pt x="6" y="3109"/>
                  </a:lnTo>
                  <a:lnTo>
                    <a:pt x="0" y="3153"/>
                  </a:lnTo>
                  <a:lnTo>
                    <a:pt x="11" y="3197"/>
                  </a:lnTo>
                  <a:lnTo>
                    <a:pt x="38" y="3235"/>
                  </a:lnTo>
                  <a:lnTo>
                    <a:pt x="77" y="3265"/>
                  </a:lnTo>
                  <a:lnTo>
                    <a:pt x="123" y="3291"/>
                  </a:lnTo>
                  <a:lnTo>
                    <a:pt x="177" y="3309"/>
                  </a:lnTo>
                  <a:lnTo>
                    <a:pt x="239" y="3314"/>
                  </a:lnTo>
                  <a:lnTo>
                    <a:pt x="303" y="3309"/>
                  </a:lnTo>
                  <a:lnTo>
                    <a:pt x="368" y="3379"/>
                  </a:lnTo>
                  <a:lnTo>
                    <a:pt x="436" y="3447"/>
                  </a:lnTo>
                  <a:lnTo>
                    <a:pt x="506" y="3510"/>
                  </a:lnTo>
                  <a:lnTo>
                    <a:pt x="582" y="3572"/>
                  </a:lnTo>
                  <a:lnTo>
                    <a:pt x="656" y="3629"/>
                  </a:lnTo>
                  <a:lnTo>
                    <a:pt x="736" y="3684"/>
                  </a:lnTo>
                  <a:lnTo>
                    <a:pt x="814" y="3738"/>
                  </a:lnTo>
                  <a:lnTo>
                    <a:pt x="897" y="3788"/>
                  </a:lnTo>
                  <a:lnTo>
                    <a:pt x="978" y="3836"/>
                  </a:lnTo>
                  <a:lnTo>
                    <a:pt x="1063" y="3885"/>
                  </a:lnTo>
                  <a:lnTo>
                    <a:pt x="1146" y="3929"/>
                  </a:lnTo>
                  <a:lnTo>
                    <a:pt x="1231" y="3972"/>
                  </a:lnTo>
                  <a:lnTo>
                    <a:pt x="1316" y="4016"/>
                  </a:lnTo>
                  <a:lnTo>
                    <a:pt x="1403" y="4057"/>
                  </a:lnTo>
                  <a:lnTo>
                    <a:pt x="1487" y="4098"/>
                  </a:lnTo>
                  <a:lnTo>
                    <a:pt x="1574" y="4138"/>
                  </a:lnTo>
                  <a:lnTo>
                    <a:pt x="1629" y="4166"/>
                  </a:lnTo>
                  <a:lnTo>
                    <a:pt x="1659" y="4204"/>
                  </a:lnTo>
                  <a:lnTo>
                    <a:pt x="1691" y="4234"/>
                  </a:lnTo>
                  <a:lnTo>
                    <a:pt x="1729" y="4258"/>
                  </a:lnTo>
                  <a:lnTo>
                    <a:pt x="1770" y="4278"/>
                  </a:lnTo>
                  <a:lnTo>
                    <a:pt x="1814" y="4292"/>
                  </a:lnTo>
                  <a:lnTo>
                    <a:pt x="1857" y="4299"/>
                  </a:lnTo>
                  <a:lnTo>
                    <a:pt x="1901" y="4299"/>
                  </a:lnTo>
                  <a:lnTo>
                    <a:pt x="1947" y="4297"/>
                  </a:lnTo>
                  <a:lnTo>
                    <a:pt x="1991" y="4288"/>
                  </a:lnTo>
                  <a:lnTo>
                    <a:pt x="2034" y="4274"/>
                  </a:lnTo>
                  <a:lnTo>
                    <a:pt x="2078" y="4258"/>
                  </a:lnTo>
                  <a:lnTo>
                    <a:pt x="2115" y="4234"/>
                  </a:lnTo>
                  <a:lnTo>
                    <a:pt x="2154" y="4207"/>
                  </a:lnTo>
                  <a:lnTo>
                    <a:pt x="2187" y="4177"/>
                  </a:lnTo>
                  <a:lnTo>
                    <a:pt x="2214" y="4141"/>
                  </a:lnTo>
                  <a:lnTo>
                    <a:pt x="2239" y="4101"/>
                  </a:lnTo>
                  <a:lnTo>
                    <a:pt x="2239" y="4090"/>
                  </a:lnTo>
                  <a:lnTo>
                    <a:pt x="2246" y="4085"/>
                  </a:lnTo>
                  <a:lnTo>
                    <a:pt x="2255" y="4085"/>
                  </a:lnTo>
                  <a:lnTo>
                    <a:pt x="2263" y="4079"/>
                  </a:lnTo>
                  <a:lnTo>
                    <a:pt x="2317" y="4060"/>
                  </a:lnTo>
                  <a:lnTo>
                    <a:pt x="2372" y="4041"/>
                  </a:lnTo>
                  <a:lnTo>
                    <a:pt x="2426" y="4019"/>
                  </a:lnTo>
                  <a:lnTo>
                    <a:pt x="2481" y="3995"/>
                  </a:lnTo>
                  <a:lnTo>
                    <a:pt x="2536" y="3967"/>
                  </a:lnTo>
                  <a:lnTo>
                    <a:pt x="2587" y="3940"/>
                  </a:lnTo>
                  <a:lnTo>
                    <a:pt x="2638" y="3910"/>
                  </a:lnTo>
                  <a:lnTo>
                    <a:pt x="2690" y="3880"/>
                  </a:lnTo>
                  <a:lnTo>
                    <a:pt x="2734" y="3855"/>
                  </a:lnTo>
                  <a:lnTo>
                    <a:pt x="2778" y="3834"/>
                  </a:lnTo>
                  <a:lnTo>
                    <a:pt x="2821" y="3809"/>
                  </a:lnTo>
                  <a:lnTo>
                    <a:pt x="2865" y="3785"/>
                  </a:lnTo>
                  <a:lnTo>
                    <a:pt x="2911" y="3760"/>
                  </a:lnTo>
                  <a:lnTo>
                    <a:pt x="2955" y="3735"/>
                  </a:lnTo>
                  <a:lnTo>
                    <a:pt x="2998" y="3712"/>
                  </a:lnTo>
                  <a:lnTo>
                    <a:pt x="3041" y="3687"/>
                  </a:lnTo>
                  <a:lnTo>
                    <a:pt x="3085" y="3662"/>
                  </a:lnTo>
                  <a:lnTo>
                    <a:pt x="3128" y="3636"/>
                  </a:lnTo>
                  <a:lnTo>
                    <a:pt x="3172" y="3608"/>
                  </a:lnTo>
                  <a:lnTo>
                    <a:pt x="3216" y="3581"/>
                  </a:lnTo>
                  <a:lnTo>
                    <a:pt x="3257" y="3551"/>
                  </a:lnTo>
                  <a:lnTo>
                    <a:pt x="3298" y="3523"/>
                  </a:lnTo>
                  <a:lnTo>
                    <a:pt x="3338" y="3491"/>
                  </a:lnTo>
                  <a:lnTo>
                    <a:pt x="3377" y="3461"/>
                  </a:lnTo>
                  <a:lnTo>
                    <a:pt x="3423" y="3472"/>
                  </a:lnTo>
                  <a:lnTo>
                    <a:pt x="3466" y="3477"/>
                  </a:lnTo>
                  <a:lnTo>
                    <a:pt x="3510" y="3482"/>
                  </a:lnTo>
                  <a:lnTo>
                    <a:pt x="3554" y="3482"/>
                  </a:lnTo>
                  <a:lnTo>
                    <a:pt x="3595" y="3475"/>
                  </a:lnTo>
                  <a:lnTo>
                    <a:pt x="3635" y="3463"/>
                  </a:lnTo>
                  <a:lnTo>
                    <a:pt x="3673" y="3442"/>
                  </a:lnTo>
                  <a:lnTo>
                    <a:pt x="3708" y="3409"/>
                  </a:lnTo>
                  <a:lnTo>
                    <a:pt x="3717" y="3387"/>
                  </a:lnTo>
                  <a:lnTo>
                    <a:pt x="3722" y="3365"/>
                  </a:lnTo>
                  <a:lnTo>
                    <a:pt x="3725" y="3346"/>
                  </a:lnTo>
                  <a:lnTo>
                    <a:pt x="3722" y="3325"/>
                  </a:lnTo>
                  <a:lnTo>
                    <a:pt x="3708" y="3298"/>
                  </a:lnTo>
                  <a:lnTo>
                    <a:pt x="3692" y="3273"/>
                  </a:lnTo>
                  <a:lnTo>
                    <a:pt x="3673" y="3249"/>
                  </a:lnTo>
                  <a:lnTo>
                    <a:pt x="3655" y="3224"/>
                  </a:lnTo>
                  <a:lnTo>
                    <a:pt x="3632" y="3202"/>
                  </a:lnTo>
                  <a:lnTo>
                    <a:pt x="3607" y="3183"/>
                  </a:lnTo>
                  <a:lnTo>
                    <a:pt x="3584" y="3164"/>
                  </a:lnTo>
                  <a:lnTo>
                    <a:pt x="3559" y="3148"/>
                  </a:lnTo>
                  <a:lnTo>
                    <a:pt x="3548" y="3142"/>
                  </a:lnTo>
                  <a:lnTo>
                    <a:pt x="3537" y="3137"/>
                  </a:lnTo>
                  <a:lnTo>
                    <a:pt x="3526" y="3132"/>
                  </a:lnTo>
                  <a:lnTo>
                    <a:pt x="3515" y="3129"/>
                  </a:lnTo>
                  <a:lnTo>
                    <a:pt x="3501" y="3123"/>
                  </a:lnTo>
                  <a:lnTo>
                    <a:pt x="3491" y="3120"/>
                  </a:lnTo>
                  <a:lnTo>
                    <a:pt x="3480" y="3120"/>
                  </a:lnTo>
                  <a:lnTo>
                    <a:pt x="3469" y="3118"/>
                  </a:lnTo>
                  <a:lnTo>
                    <a:pt x="3455" y="3102"/>
                  </a:lnTo>
                  <a:lnTo>
                    <a:pt x="3441" y="3085"/>
                  </a:lnTo>
                  <a:lnTo>
                    <a:pt x="3428" y="3069"/>
                  </a:lnTo>
                  <a:lnTo>
                    <a:pt x="3414" y="3052"/>
                  </a:lnTo>
                  <a:lnTo>
                    <a:pt x="3401" y="3036"/>
                  </a:lnTo>
                  <a:lnTo>
                    <a:pt x="3388" y="3019"/>
                  </a:lnTo>
                  <a:lnTo>
                    <a:pt x="3374" y="3003"/>
                  </a:lnTo>
                  <a:lnTo>
                    <a:pt x="3358" y="2990"/>
                  </a:lnTo>
                  <a:lnTo>
                    <a:pt x="3312" y="2938"/>
                  </a:lnTo>
                  <a:lnTo>
                    <a:pt x="3262" y="2886"/>
                  </a:lnTo>
                  <a:lnTo>
                    <a:pt x="3211" y="2840"/>
                  </a:lnTo>
                  <a:lnTo>
                    <a:pt x="3156" y="2791"/>
                  </a:lnTo>
                  <a:lnTo>
                    <a:pt x="3101" y="2747"/>
                  </a:lnTo>
                  <a:lnTo>
                    <a:pt x="3045" y="2704"/>
                  </a:lnTo>
                  <a:lnTo>
                    <a:pt x="2985" y="2663"/>
                  </a:lnTo>
                  <a:lnTo>
                    <a:pt x="2925" y="2623"/>
                  </a:lnTo>
                  <a:lnTo>
                    <a:pt x="2861" y="2587"/>
                  </a:lnTo>
                  <a:lnTo>
                    <a:pt x="2799" y="2552"/>
                  </a:lnTo>
                  <a:lnTo>
                    <a:pt x="2734" y="2519"/>
                  </a:lnTo>
                  <a:lnTo>
                    <a:pt x="2672" y="2489"/>
                  </a:lnTo>
                  <a:lnTo>
                    <a:pt x="2606" y="2462"/>
                  </a:lnTo>
                  <a:lnTo>
                    <a:pt x="2538" y="2437"/>
                  </a:lnTo>
                  <a:lnTo>
                    <a:pt x="2472" y="2416"/>
                  </a:lnTo>
                  <a:lnTo>
                    <a:pt x="2407" y="2396"/>
                  </a:lnTo>
                  <a:lnTo>
                    <a:pt x="2412" y="2382"/>
                  </a:lnTo>
                  <a:lnTo>
                    <a:pt x="2424" y="2366"/>
                  </a:lnTo>
                  <a:lnTo>
                    <a:pt x="2437" y="2350"/>
                  </a:lnTo>
                  <a:lnTo>
                    <a:pt x="2448" y="2333"/>
                  </a:lnTo>
                  <a:lnTo>
                    <a:pt x="2470" y="2271"/>
                  </a:lnTo>
                  <a:lnTo>
                    <a:pt x="2465" y="2225"/>
                  </a:lnTo>
                  <a:lnTo>
                    <a:pt x="2435" y="2192"/>
                  </a:lnTo>
                  <a:lnTo>
                    <a:pt x="2391" y="2167"/>
                  </a:lnTo>
                  <a:lnTo>
                    <a:pt x="2336" y="2154"/>
                  </a:lnTo>
                  <a:lnTo>
                    <a:pt x="2279" y="2146"/>
                  </a:lnTo>
                  <a:lnTo>
                    <a:pt x="2219" y="2137"/>
                  </a:lnTo>
                  <a:lnTo>
                    <a:pt x="2168" y="2132"/>
                  </a:lnTo>
                  <a:lnTo>
                    <a:pt x="2170" y="2099"/>
                  </a:lnTo>
                  <a:lnTo>
                    <a:pt x="2179" y="2066"/>
                  </a:lnTo>
                  <a:lnTo>
                    <a:pt x="2184" y="2034"/>
                  </a:lnTo>
                  <a:lnTo>
                    <a:pt x="2179" y="2001"/>
                  </a:lnTo>
                  <a:lnTo>
                    <a:pt x="2159" y="1969"/>
                  </a:lnTo>
                  <a:lnTo>
                    <a:pt x="2140" y="1917"/>
                  </a:lnTo>
                  <a:lnTo>
                    <a:pt x="2132" y="1865"/>
                  </a:lnTo>
                  <a:lnTo>
                    <a:pt x="2154" y="1838"/>
                  </a:lnTo>
                  <a:lnTo>
                    <a:pt x="2149" y="1833"/>
                  </a:lnTo>
                  <a:lnTo>
                    <a:pt x="2173" y="1783"/>
                  </a:lnTo>
                  <a:lnTo>
                    <a:pt x="2179" y="1726"/>
                  </a:lnTo>
                  <a:lnTo>
                    <a:pt x="2165" y="1672"/>
                  </a:lnTo>
                  <a:lnTo>
                    <a:pt x="2143" y="1620"/>
                  </a:lnTo>
                  <a:lnTo>
                    <a:pt x="2143" y="1587"/>
                  </a:lnTo>
                  <a:lnTo>
                    <a:pt x="2154" y="1564"/>
                  </a:lnTo>
                  <a:lnTo>
                    <a:pt x="2170" y="1541"/>
                  </a:lnTo>
                  <a:lnTo>
                    <a:pt x="2193" y="1522"/>
                  </a:lnTo>
                  <a:lnTo>
                    <a:pt x="2214" y="1504"/>
                  </a:lnTo>
                  <a:lnTo>
                    <a:pt x="2235" y="1484"/>
                  </a:lnTo>
                  <a:lnTo>
                    <a:pt x="2253" y="1463"/>
                  </a:lnTo>
                  <a:lnTo>
                    <a:pt x="2263" y="1438"/>
                  </a:lnTo>
                  <a:lnTo>
                    <a:pt x="2271" y="1394"/>
                  </a:lnTo>
                  <a:lnTo>
                    <a:pt x="2269" y="1356"/>
                  </a:lnTo>
                  <a:lnTo>
                    <a:pt x="2265" y="1318"/>
                  </a:lnTo>
                  <a:lnTo>
                    <a:pt x="2269" y="1277"/>
                  </a:lnTo>
                  <a:lnTo>
                    <a:pt x="2279" y="1274"/>
                  </a:lnTo>
                  <a:lnTo>
                    <a:pt x="2290" y="1272"/>
                  </a:lnTo>
                  <a:lnTo>
                    <a:pt x="2301" y="1269"/>
                  </a:lnTo>
                  <a:lnTo>
                    <a:pt x="2311" y="1267"/>
                  </a:lnTo>
                  <a:lnTo>
                    <a:pt x="2323" y="1263"/>
                  </a:lnTo>
                  <a:lnTo>
                    <a:pt x="2331" y="1261"/>
                  </a:lnTo>
                  <a:lnTo>
                    <a:pt x="2342" y="1255"/>
                  </a:lnTo>
                  <a:lnTo>
                    <a:pt x="2350" y="1249"/>
                  </a:lnTo>
                  <a:lnTo>
                    <a:pt x="2380" y="1242"/>
                  </a:lnTo>
                  <a:lnTo>
                    <a:pt x="2410" y="1231"/>
                  </a:lnTo>
                  <a:lnTo>
                    <a:pt x="2440" y="1219"/>
                  </a:lnTo>
                  <a:lnTo>
                    <a:pt x="2467" y="1209"/>
                  </a:lnTo>
                  <a:lnTo>
                    <a:pt x="2495" y="1196"/>
                  </a:lnTo>
                  <a:lnTo>
                    <a:pt x="2522" y="1182"/>
                  </a:lnTo>
                  <a:lnTo>
                    <a:pt x="2548" y="1168"/>
                  </a:lnTo>
                  <a:lnTo>
                    <a:pt x="2576" y="1154"/>
                  </a:lnTo>
                  <a:lnTo>
                    <a:pt x="2582" y="1138"/>
                  </a:lnTo>
                  <a:lnTo>
                    <a:pt x="2573" y="1127"/>
                  </a:lnTo>
                  <a:lnTo>
                    <a:pt x="2560" y="1113"/>
                  </a:lnTo>
                  <a:lnTo>
                    <a:pt x="2552" y="1100"/>
                  </a:lnTo>
                  <a:lnTo>
                    <a:pt x="2532" y="1054"/>
                  </a:lnTo>
                  <a:lnTo>
                    <a:pt x="2522" y="1002"/>
                  </a:lnTo>
                  <a:lnTo>
                    <a:pt x="2518" y="950"/>
                  </a:lnTo>
                  <a:lnTo>
                    <a:pt x="2530" y="901"/>
                  </a:lnTo>
                  <a:lnTo>
                    <a:pt x="2571" y="888"/>
                  </a:lnTo>
                  <a:lnTo>
                    <a:pt x="2614" y="876"/>
                  </a:lnTo>
                  <a:lnTo>
                    <a:pt x="2655" y="864"/>
                  </a:lnTo>
                  <a:lnTo>
                    <a:pt x="2696" y="853"/>
                  </a:lnTo>
                  <a:lnTo>
                    <a:pt x="2737" y="839"/>
                  </a:lnTo>
                  <a:lnTo>
                    <a:pt x="2778" y="823"/>
                  </a:lnTo>
                  <a:lnTo>
                    <a:pt x="2815" y="804"/>
                  </a:lnTo>
                  <a:lnTo>
                    <a:pt x="2851" y="776"/>
                  </a:lnTo>
                  <a:lnTo>
                    <a:pt x="2903" y="719"/>
                  </a:lnTo>
                  <a:lnTo>
                    <a:pt x="2927" y="659"/>
                  </a:lnTo>
                  <a:lnTo>
                    <a:pt x="2930" y="597"/>
                  </a:lnTo>
                  <a:lnTo>
                    <a:pt x="2911" y="533"/>
                  </a:lnTo>
                  <a:lnTo>
                    <a:pt x="2875" y="471"/>
                  </a:lnTo>
                  <a:lnTo>
                    <a:pt x="2824" y="411"/>
                  </a:lnTo>
                  <a:lnTo>
                    <a:pt x="2761" y="351"/>
                  </a:lnTo>
                  <a:lnTo>
                    <a:pt x="2690" y="291"/>
                  </a:lnTo>
                  <a:lnTo>
                    <a:pt x="2612" y="237"/>
                  </a:lnTo>
                  <a:lnTo>
                    <a:pt x="2530" y="185"/>
                  </a:lnTo>
                  <a:lnTo>
                    <a:pt x="2445" y="139"/>
                  </a:lnTo>
                  <a:lnTo>
                    <a:pt x="2366" y="98"/>
                  </a:lnTo>
                  <a:lnTo>
                    <a:pt x="2290" y="63"/>
                  </a:lnTo>
                  <a:lnTo>
                    <a:pt x="2223" y="33"/>
                  </a:lnTo>
                  <a:lnTo>
                    <a:pt x="2162" y="14"/>
                  </a:lnTo>
                  <a:lnTo>
                    <a:pt x="2119" y="0"/>
                  </a:lnTo>
                  <a:lnTo>
                    <a:pt x="2037" y="19"/>
                  </a:lnTo>
                  <a:lnTo>
                    <a:pt x="1972" y="52"/>
                  </a:lnTo>
                  <a:lnTo>
                    <a:pt x="1922" y="100"/>
                  </a:lnTo>
                  <a:lnTo>
                    <a:pt x="1887" y="160"/>
                  </a:lnTo>
                  <a:lnTo>
                    <a:pt x="1860" y="229"/>
                  </a:lnTo>
                  <a:lnTo>
                    <a:pt x="1843" y="302"/>
                  </a:lnTo>
                  <a:lnTo>
                    <a:pt x="1830" y="379"/>
                  </a:lnTo>
                  <a:lnTo>
                    <a:pt x="1822" y="455"/>
                  </a:lnTo>
                  <a:lnTo>
                    <a:pt x="1808" y="526"/>
                  </a:lnTo>
                  <a:lnTo>
                    <a:pt x="1786" y="593"/>
                  </a:lnTo>
                  <a:lnTo>
                    <a:pt x="1756" y="657"/>
                  </a:lnTo>
                  <a:lnTo>
                    <a:pt x="1721" y="717"/>
                  </a:lnTo>
                  <a:lnTo>
                    <a:pt x="1680" y="776"/>
                  </a:lnTo>
                  <a:lnTo>
                    <a:pt x="1643" y="836"/>
                  </a:lnTo>
                  <a:lnTo>
                    <a:pt x="1604" y="896"/>
                  </a:lnTo>
                  <a:lnTo>
                    <a:pt x="1569" y="956"/>
                  </a:lnTo>
                  <a:lnTo>
                    <a:pt x="1523" y="1060"/>
                  </a:lnTo>
                  <a:lnTo>
                    <a:pt x="1484" y="1166"/>
                  </a:lnTo>
                  <a:lnTo>
                    <a:pt x="1454" y="1277"/>
                  </a:lnTo>
                  <a:lnTo>
                    <a:pt x="1433" y="1389"/>
                  </a:lnTo>
                  <a:lnTo>
                    <a:pt x="1416" y="1504"/>
                  </a:lnTo>
                  <a:lnTo>
                    <a:pt x="1403" y="1620"/>
                  </a:lnTo>
                  <a:lnTo>
                    <a:pt x="1392" y="1740"/>
                  </a:lnTo>
                  <a:lnTo>
                    <a:pt x="1378" y="185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9" name="Freeform 105"/>
            <p:cNvSpPr>
              <a:spLocks/>
            </p:cNvSpPr>
            <p:nvPr/>
          </p:nvSpPr>
          <p:spPr bwMode="auto">
            <a:xfrm>
              <a:off x="471" y="3057"/>
              <a:ext cx="259" cy="567"/>
            </a:xfrm>
            <a:custGeom>
              <a:avLst/>
              <a:gdLst>
                <a:gd name="T0" fmla="*/ 0 w 1037"/>
                <a:gd name="T1" fmla="*/ 0 h 2271"/>
                <a:gd name="T2" fmla="*/ 0 w 1037"/>
                <a:gd name="T3" fmla="*/ 0 h 2271"/>
                <a:gd name="T4" fmla="*/ 0 w 1037"/>
                <a:gd name="T5" fmla="*/ 0 h 2271"/>
                <a:gd name="T6" fmla="*/ 0 w 1037"/>
                <a:gd name="T7" fmla="*/ 0 h 2271"/>
                <a:gd name="T8" fmla="*/ 0 w 1037"/>
                <a:gd name="T9" fmla="*/ 0 h 2271"/>
                <a:gd name="T10" fmla="*/ 0 w 1037"/>
                <a:gd name="T11" fmla="*/ 0 h 2271"/>
                <a:gd name="T12" fmla="*/ 0 w 1037"/>
                <a:gd name="T13" fmla="*/ 0 h 2271"/>
                <a:gd name="T14" fmla="*/ 0 w 1037"/>
                <a:gd name="T15" fmla="*/ 0 h 2271"/>
                <a:gd name="T16" fmla="*/ 0 w 1037"/>
                <a:gd name="T17" fmla="*/ 0 h 2271"/>
                <a:gd name="T18" fmla="*/ 0 w 1037"/>
                <a:gd name="T19" fmla="*/ 0 h 2271"/>
                <a:gd name="T20" fmla="*/ 0 w 1037"/>
                <a:gd name="T21" fmla="*/ 0 h 2271"/>
                <a:gd name="T22" fmla="*/ 0 w 1037"/>
                <a:gd name="T23" fmla="*/ 0 h 2271"/>
                <a:gd name="T24" fmla="*/ 0 w 1037"/>
                <a:gd name="T25" fmla="*/ 0 h 2271"/>
                <a:gd name="T26" fmla="*/ 0 w 1037"/>
                <a:gd name="T27" fmla="*/ 0 h 2271"/>
                <a:gd name="T28" fmla="*/ 0 w 1037"/>
                <a:gd name="T29" fmla="*/ 0 h 2271"/>
                <a:gd name="T30" fmla="*/ 0 w 1037"/>
                <a:gd name="T31" fmla="*/ 0 h 2271"/>
                <a:gd name="T32" fmla="*/ 0 w 1037"/>
                <a:gd name="T33" fmla="*/ 0 h 2271"/>
                <a:gd name="T34" fmla="*/ 0 w 1037"/>
                <a:gd name="T35" fmla="*/ 0 h 2271"/>
                <a:gd name="T36" fmla="*/ 0 w 1037"/>
                <a:gd name="T37" fmla="*/ 0 h 2271"/>
                <a:gd name="T38" fmla="*/ 0 w 1037"/>
                <a:gd name="T39" fmla="*/ 0 h 2271"/>
                <a:gd name="T40" fmla="*/ 0 w 1037"/>
                <a:gd name="T41" fmla="*/ 0 h 2271"/>
                <a:gd name="T42" fmla="*/ 0 w 1037"/>
                <a:gd name="T43" fmla="*/ 0 h 2271"/>
                <a:gd name="T44" fmla="*/ 0 w 1037"/>
                <a:gd name="T45" fmla="*/ 0 h 2271"/>
                <a:gd name="T46" fmla="*/ 0 w 1037"/>
                <a:gd name="T47" fmla="*/ 0 h 2271"/>
                <a:gd name="T48" fmla="*/ 0 w 1037"/>
                <a:gd name="T49" fmla="*/ 0 h 2271"/>
                <a:gd name="T50" fmla="*/ 0 w 1037"/>
                <a:gd name="T51" fmla="*/ 0 h 2271"/>
                <a:gd name="T52" fmla="*/ 0 w 1037"/>
                <a:gd name="T53" fmla="*/ 0 h 2271"/>
                <a:gd name="T54" fmla="*/ 0 w 1037"/>
                <a:gd name="T55" fmla="*/ 0 h 2271"/>
                <a:gd name="T56" fmla="*/ 0 w 1037"/>
                <a:gd name="T57" fmla="*/ 0 h 2271"/>
                <a:gd name="T58" fmla="*/ 0 w 1037"/>
                <a:gd name="T59" fmla="*/ 0 h 2271"/>
                <a:gd name="T60" fmla="*/ 0 w 1037"/>
                <a:gd name="T61" fmla="*/ 0 h 2271"/>
                <a:gd name="T62" fmla="*/ 0 w 1037"/>
                <a:gd name="T63" fmla="*/ 0 h 2271"/>
                <a:gd name="T64" fmla="*/ 0 w 1037"/>
                <a:gd name="T65" fmla="*/ 0 h 2271"/>
                <a:gd name="T66" fmla="*/ 0 w 1037"/>
                <a:gd name="T67" fmla="*/ 0 h 2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7"/>
                <a:gd name="T103" fmla="*/ 0 h 2271"/>
                <a:gd name="T104" fmla="*/ 1037 w 1037"/>
                <a:gd name="T105" fmla="*/ 2271 h 22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7" h="2271">
                  <a:moveTo>
                    <a:pt x="492" y="161"/>
                  </a:moveTo>
                  <a:lnTo>
                    <a:pt x="474" y="219"/>
                  </a:lnTo>
                  <a:lnTo>
                    <a:pt x="464" y="278"/>
                  </a:lnTo>
                  <a:lnTo>
                    <a:pt x="452" y="341"/>
                  </a:lnTo>
                  <a:lnTo>
                    <a:pt x="444" y="401"/>
                  </a:lnTo>
                  <a:lnTo>
                    <a:pt x="433" y="463"/>
                  </a:lnTo>
                  <a:lnTo>
                    <a:pt x="416" y="523"/>
                  </a:lnTo>
                  <a:lnTo>
                    <a:pt x="395" y="578"/>
                  </a:lnTo>
                  <a:lnTo>
                    <a:pt x="363" y="632"/>
                  </a:lnTo>
                  <a:lnTo>
                    <a:pt x="305" y="711"/>
                  </a:lnTo>
                  <a:lnTo>
                    <a:pt x="253" y="793"/>
                  </a:lnTo>
                  <a:lnTo>
                    <a:pt x="207" y="877"/>
                  </a:lnTo>
                  <a:lnTo>
                    <a:pt x="167" y="962"/>
                  </a:lnTo>
                  <a:lnTo>
                    <a:pt x="131" y="1048"/>
                  </a:lnTo>
                  <a:lnTo>
                    <a:pt x="101" y="1138"/>
                  </a:lnTo>
                  <a:lnTo>
                    <a:pt x="79" y="1232"/>
                  </a:lnTo>
                  <a:lnTo>
                    <a:pt x="63" y="1326"/>
                  </a:lnTo>
                  <a:lnTo>
                    <a:pt x="33" y="1539"/>
                  </a:lnTo>
                  <a:lnTo>
                    <a:pt x="11" y="1757"/>
                  </a:lnTo>
                  <a:lnTo>
                    <a:pt x="0" y="1974"/>
                  </a:lnTo>
                  <a:lnTo>
                    <a:pt x="3" y="2192"/>
                  </a:lnTo>
                  <a:lnTo>
                    <a:pt x="19" y="2211"/>
                  </a:lnTo>
                  <a:lnTo>
                    <a:pt x="38" y="2227"/>
                  </a:lnTo>
                  <a:lnTo>
                    <a:pt x="60" y="2238"/>
                  </a:lnTo>
                  <a:lnTo>
                    <a:pt x="84" y="2247"/>
                  </a:lnTo>
                  <a:lnTo>
                    <a:pt x="109" y="2255"/>
                  </a:lnTo>
                  <a:lnTo>
                    <a:pt x="137" y="2261"/>
                  </a:lnTo>
                  <a:lnTo>
                    <a:pt x="161" y="2266"/>
                  </a:lnTo>
                  <a:lnTo>
                    <a:pt x="185" y="2271"/>
                  </a:lnTo>
                  <a:lnTo>
                    <a:pt x="177" y="2151"/>
                  </a:lnTo>
                  <a:lnTo>
                    <a:pt x="172" y="2037"/>
                  </a:lnTo>
                  <a:lnTo>
                    <a:pt x="172" y="1925"/>
                  </a:lnTo>
                  <a:lnTo>
                    <a:pt x="174" y="1819"/>
                  </a:lnTo>
                  <a:lnTo>
                    <a:pt x="183" y="1716"/>
                  </a:lnTo>
                  <a:lnTo>
                    <a:pt x="197" y="1615"/>
                  </a:lnTo>
                  <a:lnTo>
                    <a:pt x="215" y="1517"/>
                  </a:lnTo>
                  <a:lnTo>
                    <a:pt x="239" y="1421"/>
                  </a:lnTo>
                  <a:lnTo>
                    <a:pt x="269" y="1329"/>
                  </a:lnTo>
                  <a:lnTo>
                    <a:pt x="308" y="1237"/>
                  </a:lnTo>
                  <a:lnTo>
                    <a:pt x="351" y="1147"/>
                  </a:lnTo>
                  <a:lnTo>
                    <a:pt x="406" y="1059"/>
                  </a:lnTo>
                  <a:lnTo>
                    <a:pt x="469" y="975"/>
                  </a:lnTo>
                  <a:lnTo>
                    <a:pt x="540" y="891"/>
                  </a:lnTo>
                  <a:lnTo>
                    <a:pt x="618" y="806"/>
                  </a:lnTo>
                  <a:lnTo>
                    <a:pt x="708" y="722"/>
                  </a:lnTo>
                  <a:lnTo>
                    <a:pt x="749" y="689"/>
                  </a:lnTo>
                  <a:lnTo>
                    <a:pt x="787" y="659"/>
                  </a:lnTo>
                  <a:lnTo>
                    <a:pt x="828" y="629"/>
                  </a:lnTo>
                  <a:lnTo>
                    <a:pt x="869" y="597"/>
                  </a:lnTo>
                  <a:lnTo>
                    <a:pt x="909" y="567"/>
                  </a:lnTo>
                  <a:lnTo>
                    <a:pt x="945" y="532"/>
                  </a:lnTo>
                  <a:lnTo>
                    <a:pt x="980" y="493"/>
                  </a:lnTo>
                  <a:lnTo>
                    <a:pt x="1010" y="450"/>
                  </a:lnTo>
                  <a:lnTo>
                    <a:pt x="1032" y="398"/>
                  </a:lnTo>
                  <a:lnTo>
                    <a:pt x="1037" y="346"/>
                  </a:lnTo>
                  <a:lnTo>
                    <a:pt x="1032" y="292"/>
                  </a:lnTo>
                  <a:lnTo>
                    <a:pt x="1013" y="237"/>
                  </a:lnTo>
                  <a:lnTo>
                    <a:pt x="986" y="185"/>
                  </a:lnTo>
                  <a:lnTo>
                    <a:pt x="950" y="139"/>
                  </a:lnTo>
                  <a:lnTo>
                    <a:pt x="907" y="95"/>
                  </a:lnTo>
                  <a:lnTo>
                    <a:pt x="860" y="58"/>
                  </a:lnTo>
                  <a:lnTo>
                    <a:pt x="809" y="30"/>
                  </a:lnTo>
                  <a:lnTo>
                    <a:pt x="757" y="9"/>
                  </a:lnTo>
                  <a:lnTo>
                    <a:pt x="703" y="0"/>
                  </a:lnTo>
                  <a:lnTo>
                    <a:pt x="651" y="3"/>
                  </a:lnTo>
                  <a:lnTo>
                    <a:pt x="605" y="19"/>
                  </a:lnTo>
                  <a:lnTo>
                    <a:pt x="561" y="49"/>
                  </a:lnTo>
                  <a:lnTo>
                    <a:pt x="522" y="95"/>
                  </a:lnTo>
                  <a:lnTo>
                    <a:pt x="492" y="161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0" name="Freeform 106"/>
            <p:cNvSpPr>
              <a:spLocks/>
            </p:cNvSpPr>
            <p:nvPr/>
          </p:nvSpPr>
          <p:spPr bwMode="auto">
            <a:xfrm>
              <a:off x="573" y="3057"/>
              <a:ext cx="119" cy="157"/>
            </a:xfrm>
            <a:custGeom>
              <a:avLst/>
              <a:gdLst>
                <a:gd name="T0" fmla="*/ 0 w 474"/>
                <a:gd name="T1" fmla="*/ 0 h 629"/>
                <a:gd name="T2" fmla="*/ 0 w 474"/>
                <a:gd name="T3" fmla="*/ 0 h 629"/>
                <a:gd name="T4" fmla="*/ 0 w 474"/>
                <a:gd name="T5" fmla="*/ 0 h 629"/>
                <a:gd name="T6" fmla="*/ 0 w 474"/>
                <a:gd name="T7" fmla="*/ 0 h 629"/>
                <a:gd name="T8" fmla="*/ 0 w 474"/>
                <a:gd name="T9" fmla="*/ 0 h 629"/>
                <a:gd name="T10" fmla="*/ 0 w 474"/>
                <a:gd name="T11" fmla="*/ 0 h 629"/>
                <a:gd name="T12" fmla="*/ 0 w 474"/>
                <a:gd name="T13" fmla="*/ 0 h 629"/>
                <a:gd name="T14" fmla="*/ 0 w 474"/>
                <a:gd name="T15" fmla="*/ 0 h 629"/>
                <a:gd name="T16" fmla="*/ 0 w 474"/>
                <a:gd name="T17" fmla="*/ 0 h 629"/>
                <a:gd name="T18" fmla="*/ 0 w 474"/>
                <a:gd name="T19" fmla="*/ 0 h 629"/>
                <a:gd name="T20" fmla="*/ 0 w 474"/>
                <a:gd name="T21" fmla="*/ 0 h 629"/>
                <a:gd name="T22" fmla="*/ 0 w 474"/>
                <a:gd name="T23" fmla="*/ 0 h 629"/>
                <a:gd name="T24" fmla="*/ 0 w 474"/>
                <a:gd name="T25" fmla="*/ 0 h 629"/>
                <a:gd name="T26" fmla="*/ 0 w 474"/>
                <a:gd name="T27" fmla="*/ 0 h 629"/>
                <a:gd name="T28" fmla="*/ 0 w 474"/>
                <a:gd name="T29" fmla="*/ 0 h 629"/>
                <a:gd name="T30" fmla="*/ 0 w 474"/>
                <a:gd name="T31" fmla="*/ 0 h 629"/>
                <a:gd name="T32" fmla="*/ 0 w 474"/>
                <a:gd name="T33" fmla="*/ 0 h 629"/>
                <a:gd name="T34" fmla="*/ 0 w 474"/>
                <a:gd name="T35" fmla="*/ 0 h 629"/>
                <a:gd name="T36" fmla="*/ 0 w 474"/>
                <a:gd name="T37" fmla="*/ 0 h 629"/>
                <a:gd name="T38" fmla="*/ 0 w 474"/>
                <a:gd name="T39" fmla="*/ 0 h 629"/>
                <a:gd name="T40" fmla="*/ 0 w 474"/>
                <a:gd name="T41" fmla="*/ 0 h 629"/>
                <a:gd name="T42" fmla="*/ 0 w 474"/>
                <a:gd name="T43" fmla="*/ 0 h 629"/>
                <a:gd name="T44" fmla="*/ 0 w 474"/>
                <a:gd name="T45" fmla="*/ 0 h 629"/>
                <a:gd name="T46" fmla="*/ 0 w 474"/>
                <a:gd name="T47" fmla="*/ 0 h 629"/>
                <a:gd name="T48" fmla="*/ 0 w 474"/>
                <a:gd name="T49" fmla="*/ 0 h 629"/>
                <a:gd name="T50" fmla="*/ 0 w 474"/>
                <a:gd name="T51" fmla="*/ 0 h 629"/>
                <a:gd name="T52" fmla="*/ 0 w 474"/>
                <a:gd name="T53" fmla="*/ 0 h 629"/>
                <a:gd name="T54" fmla="*/ 0 w 474"/>
                <a:gd name="T55" fmla="*/ 0 h 629"/>
                <a:gd name="T56" fmla="*/ 0 w 474"/>
                <a:gd name="T57" fmla="*/ 0 h 629"/>
                <a:gd name="T58" fmla="*/ 0 w 474"/>
                <a:gd name="T59" fmla="*/ 0 h 629"/>
                <a:gd name="T60" fmla="*/ 0 w 474"/>
                <a:gd name="T61" fmla="*/ 0 h 629"/>
                <a:gd name="T62" fmla="*/ 0 w 474"/>
                <a:gd name="T63" fmla="*/ 0 h 629"/>
                <a:gd name="T64" fmla="*/ 0 w 474"/>
                <a:gd name="T65" fmla="*/ 0 h 629"/>
                <a:gd name="T66" fmla="*/ 0 w 474"/>
                <a:gd name="T67" fmla="*/ 0 h 629"/>
                <a:gd name="T68" fmla="*/ 0 w 474"/>
                <a:gd name="T69" fmla="*/ 0 h 629"/>
                <a:gd name="T70" fmla="*/ 0 w 474"/>
                <a:gd name="T71" fmla="*/ 0 h 629"/>
                <a:gd name="T72" fmla="*/ 0 w 474"/>
                <a:gd name="T73" fmla="*/ 0 h 629"/>
                <a:gd name="T74" fmla="*/ 0 w 474"/>
                <a:gd name="T75" fmla="*/ 0 h 629"/>
                <a:gd name="T76" fmla="*/ 0 w 474"/>
                <a:gd name="T77" fmla="*/ 0 h 629"/>
                <a:gd name="T78" fmla="*/ 0 w 474"/>
                <a:gd name="T79" fmla="*/ 0 h 629"/>
                <a:gd name="T80" fmla="*/ 0 w 474"/>
                <a:gd name="T81" fmla="*/ 0 h 6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4"/>
                <a:gd name="T124" fmla="*/ 0 h 629"/>
                <a:gd name="T125" fmla="*/ 474 w 474"/>
                <a:gd name="T126" fmla="*/ 629 h 6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4" h="629">
                  <a:moveTo>
                    <a:pt x="474" y="74"/>
                  </a:moveTo>
                  <a:lnTo>
                    <a:pt x="454" y="93"/>
                  </a:lnTo>
                  <a:lnTo>
                    <a:pt x="438" y="118"/>
                  </a:lnTo>
                  <a:lnTo>
                    <a:pt x="421" y="139"/>
                  </a:lnTo>
                  <a:lnTo>
                    <a:pt x="405" y="166"/>
                  </a:lnTo>
                  <a:lnTo>
                    <a:pt x="391" y="194"/>
                  </a:lnTo>
                  <a:lnTo>
                    <a:pt x="378" y="224"/>
                  </a:lnTo>
                  <a:lnTo>
                    <a:pt x="368" y="256"/>
                  </a:lnTo>
                  <a:lnTo>
                    <a:pt x="359" y="292"/>
                  </a:lnTo>
                  <a:lnTo>
                    <a:pt x="348" y="366"/>
                  </a:lnTo>
                  <a:lnTo>
                    <a:pt x="348" y="428"/>
                  </a:lnTo>
                  <a:lnTo>
                    <a:pt x="350" y="482"/>
                  </a:lnTo>
                  <a:lnTo>
                    <a:pt x="356" y="523"/>
                  </a:lnTo>
                  <a:lnTo>
                    <a:pt x="354" y="558"/>
                  </a:lnTo>
                  <a:lnTo>
                    <a:pt x="340" y="583"/>
                  </a:lnTo>
                  <a:lnTo>
                    <a:pt x="310" y="602"/>
                  </a:lnTo>
                  <a:lnTo>
                    <a:pt x="258" y="610"/>
                  </a:lnTo>
                  <a:lnTo>
                    <a:pt x="204" y="619"/>
                  </a:lnTo>
                  <a:lnTo>
                    <a:pt x="163" y="624"/>
                  </a:lnTo>
                  <a:lnTo>
                    <a:pt x="127" y="629"/>
                  </a:lnTo>
                  <a:lnTo>
                    <a:pt x="101" y="627"/>
                  </a:lnTo>
                  <a:lnTo>
                    <a:pt x="76" y="622"/>
                  </a:lnTo>
                  <a:lnTo>
                    <a:pt x="55" y="605"/>
                  </a:lnTo>
                  <a:lnTo>
                    <a:pt x="30" y="580"/>
                  </a:lnTo>
                  <a:lnTo>
                    <a:pt x="0" y="545"/>
                  </a:lnTo>
                  <a:lnTo>
                    <a:pt x="16" y="498"/>
                  </a:lnTo>
                  <a:lnTo>
                    <a:pt x="27" y="450"/>
                  </a:lnTo>
                  <a:lnTo>
                    <a:pt x="35" y="401"/>
                  </a:lnTo>
                  <a:lnTo>
                    <a:pt x="43" y="352"/>
                  </a:lnTo>
                  <a:lnTo>
                    <a:pt x="48" y="302"/>
                  </a:lnTo>
                  <a:lnTo>
                    <a:pt x="60" y="254"/>
                  </a:lnTo>
                  <a:lnTo>
                    <a:pt x="71" y="207"/>
                  </a:lnTo>
                  <a:lnTo>
                    <a:pt x="83" y="161"/>
                  </a:lnTo>
                  <a:lnTo>
                    <a:pt x="113" y="93"/>
                  </a:lnTo>
                  <a:lnTo>
                    <a:pt x="154" y="44"/>
                  </a:lnTo>
                  <a:lnTo>
                    <a:pt x="201" y="14"/>
                  </a:lnTo>
                  <a:lnTo>
                    <a:pt x="253" y="0"/>
                  </a:lnTo>
                  <a:lnTo>
                    <a:pt x="307" y="0"/>
                  </a:lnTo>
                  <a:lnTo>
                    <a:pt x="364" y="14"/>
                  </a:lnTo>
                  <a:lnTo>
                    <a:pt x="421" y="39"/>
                  </a:lnTo>
                  <a:lnTo>
                    <a:pt x="474" y="74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1" name="Freeform 107"/>
            <p:cNvSpPr>
              <a:spLocks/>
            </p:cNvSpPr>
            <p:nvPr/>
          </p:nvSpPr>
          <p:spPr bwMode="auto">
            <a:xfrm>
              <a:off x="499" y="3057"/>
              <a:ext cx="231" cy="567"/>
            </a:xfrm>
            <a:custGeom>
              <a:avLst/>
              <a:gdLst>
                <a:gd name="T0" fmla="*/ 0 w 925"/>
                <a:gd name="T1" fmla="*/ 0 h 2271"/>
                <a:gd name="T2" fmla="*/ 0 w 925"/>
                <a:gd name="T3" fmla="*/ 0 h 2271"/>
                <a:gd name="T4" fmla="*/ 0 w 925"/>
                <a:gd name="T5" fmla="*/ 0 h 2271"/>
                <a:gd name="T6" fmla="*/ 0 w 925"/>
                <a:gd name="T7" fmla="*/ 0 h 2271"/>
                <a:gd name="T8" fmla="*/ 0 w 925"/>
                <a:gd name="T9" fmla="*/ 0 h 2271"/>
                <a:gd name="T10" fmla="*/ 0 w 925"/>
                <a:gd name="T11" fmla="*/ 0 h 2271"/>
                <a:gd name="T12" fmla="*/ 0 w 925"/>
                <a:gd name="T13" fmla="*/ 0 h 2271"/>
                <a:gd name="T14" fmla="*/ 0 w 925"/>
                <a:gd name="T15" fmla="*/ 0 h 2271"/>
                <a:gd name="T16" fmla="*/ 0 w 925"/>
                <a:gd name="T17" fmla="*/ 0 h 2271"/>
                <a:gd name="T18" fmla="*/ 0 w 925"/>
                <a:gd name="T19" fmla="*/ 0 h 2271"/>
                <a:gd name="T20" fmla="*/ 0 w 925"/>
                <a:gd name="T21" fmla="*/ 0 h 2271"/>
                <a:gd name="T22" fmla="*/ 0 w 925"/>
                <a:gd name="T23" fmla="*/ 0 h 2271"/>
                <a:gd name="T24" fmla="*/ 0 w 925"/>
                <a:gd name="T25" fmla="*/ 0 h 2271"/>
                <a:gd name="T26" fmla="*/ 0 w 925"/>
                <a:gd name="T27" fmla="*/ 0 h 2271"/>
                <a:gd name="T28" fmla="*/ 0 w 925"/>
                <a:gd name="T29" fmla="*/ 0 h 2271"/>
                <a:gd name="T30" fmla="*/ 0 w 925"/>
                <a:gd name="T31" fmla="*/ 0 h 2271"/>
                <a:gd name="T32" fmla="*/ 0 w 925"/>
                <a:gd name="T33" fmla="*/ 0 h 2271"/>
                <a:gd name="T34" fmla="*/ 0 w 925"/>
                <a:gd name="T35" fmla="*/ 0 h 2271"/>
                <a:gd name="T36" fmla="*/ 0 w 925"/>
                <a:gd name="T37" fmla="*/ 0 h 2271"/>
                <a:gd name="T38" fmla="*/ 0 w 925"/>
                <a:gd name="T39" fmla="*/ 0 h 2271"/>
                <a:gd name="T40" fmla="*/ 0 w 925"/>
                <a:gd name="T41" fmla="*/ 0 h 2271"/>
                <a:gd name="T42" fmla="*/ 0 w 925"/>
                <a:gd name="T43" fmla="*/ 0 h 2271"/>
                <a:gd name="T44" fmla="*/ 0 w 925"/>
                <a:gd name="T45" fmla="*/ 0 h 2271"/>
                <a:gd name="T46" fmla="*/ 0 w 925"/>
                <a:gd name="T47" fmla="*/ 0 h 2271"/>
                <a:gd name="T48" fmla="*/ 0 w 925"/>
                <a:gd name="T49" fmla="*/ 0 h 2271"/>
                <a:gd name="T50" fmla="*/ 0 w 925"/>
                <a:gd name="T51" fmla="*/ 0 h 2271"/>
                <a:gd name="T52" fmla="*/ 0 w 925"/>
                <a:gd name="T53" fmla="*/ 0 h 2271"/>
                <a:gd name="T54" fmla="*/ 0 w 925"/>
                <a:gd name="T55" fmla="*/ 0 h 2271"/>
                <a:gd name="T56" fmla="*/ 0 w 925"/>
                <a:gd name="T57" fmla="*/ 0 h 2271"/>
                <a:gd name="T58" fmla="*/ 0 w 925"/>
                <a:gd name="T59" fmla="*/ 0 h 2271"/>
                <a:gd name="T60" fmla="*/ 0 w 925"/>
                <a:gd name="T61" fmla="*/ 0 h 2271"/>
                <a:gd name="T62" fmla="*/ 0 w 925"/>
                <a:gd name="T63" fmla="*/ 0 h 2271"/>
                <a:gd name="T64" fmla="*/ 0 w 925"/>
                <a:gd name="T65" fmla="*/ 0 h 2271"/>
                <a:gd name="T66" fmla="*/ 0 w 925"/>
                <a:gd name="T67" fmla="*/ 0 h 2271"/>
                <a:gd name="T68" fmla="*/ 0 w 925"/>
                <a:gd name="T69" fmla="*/ 0 h 2271"/>
                <a:gd name="T70" fmla="*/ 0 w 925"/>
                <a:gd name="T71" fmla="*/ 0 h 2271"/>
                <a:gd name="T72" fmla="*/ 0 w 925"/>
                <a:gd name="T73" fmla="*/ 0 h 2271"/>
                <a:gd name="T74" fmla="*/ 0 w 925"/>
                <a:gd name="T75" fmla="*/ 0 h 2271"/>
                <a:gd name="T76" fmla="*/ 0 w 925"/>
                <a:gd name="T77" fmla="*/ 0 h 2271"/>
                <a:gd name="T78" fmla="*/ 0 w 925"/>
                <a:gd name="T79" fmla="*/ 0 h 2271"/>
                <a:gd name="T80" fmla="*/ 0 w 925"/>
                <a:gd name="T81" fmla="*/ 0 h 2271"/>
                <a:gd name="T82" fmla="*/ 0 w 925"/>
                <a:gd name="T83" fmla="*/ 0 h 2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5"/>
                <a:gd name="T127" fmla="*/ 0 h 2271"/>
                <a:gd name="T128" fmla="*/ 925 w 925"/>
                <a:gd name="T129" fmla="*/ 2271 h 2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5" h="2271">
                  <a:moveTo>
                    <a:pt x="520" y="5"/>
                  </a:moveTo>
                  <a:lnTo>
                    <a:pt x="552" y="23"/>
                  </a:lnTo>
                  <a:lnTo>
                    <a:pt x="594" y="41"/>
                  </a:lnTo>
                  <a:lnTo>
                    <a:pt x="634" y="69"/>
                  </a:lnTo>
                  <a:lnTo>
                    <a:pt x="677" y="95"/>
                  </a:lnTo>
                  <a:lnTo>
                    <a:pt x="718" y="129"/>
                  </a:lnTo>
                  <a:lnTo>
                    <a:pt x="751" y="164"/>
                  </a:lnTo>
                  <a:lnTo>
                    <a:pt x="776" y="202"/>
                  </a:lnTo>
                  <a:lnTo>
                    <a:pt x="789" y="240"/>
                  </a:lnTo>
                  <a:lnTo>
                    <a:pt x="795" y="286"/>
                  </a:lnTo>
                  <a:lnTo>
                    <a:pt x="803" y="330"/>
                  </a:lnTo>
                  <a:lnTo>
                    <a:pt x="806" y="371"/>
                  </a:lnTo>
                  <a:lnTo>
                    <a:pt x="806" y="412"/>
                  </a:lnTo>
                  <a:lnTo>
                    <a:pt x="801" y="450"/>
                  </a:lnTo>
                  <a:lnTo>
                    <a:pt x="787" y="491"/>
                  </a:lnTo>
                  <a:lnTo>
                    <a:pt x="762" y="528"/>
                  </a:lnTo>
                  <a:lnTo>
                    <a:pt x="727" y="572"/>
                  </a:lnTo>
                  <a:lnTo>
                    <a:pt x="686" y="608"/>
                  </a:lnTo>
                  <a:lnTo>
                    <a:pt x="647" y="638"/>
                  </a:lnTo>
                  <a:lnTo>
                    <a:pt x="610" y="662"/>
                  </a:lnTo>
                  <a:lnTo>
                    <a:pt x="571" y="686"/>
                  </a:lnTo>
                  <a:lnTo>
                    <a:pt x="534" y="705"/>
                  </a:lnTo>
                  <a:lnTo>
                    <a:pt x="498" y="728"/>
                  </a:lnTo>
                  <a:lnTo>
                    <a:pt x="460" y="746"/>
                  </a:lnTo>
                  <a:lnTo>
                    <a:pt x="428" y="765"/>
                  </a:lnTo>
                  <a:lnTo>
                    <a:pt x="392" y="787"/>
                  </a:lnTo>
                  <a:lnTo>
                    <a:pt x="357" y="811"/>
                  </a:lnTo>
                  <a:lnTo>
                    <a:pt x="324" y="839"/>
                  </a:lnTo>
                  <a:lnTo>
                    <a:pt x="294" y="871"/>
                  </a:lnTo>
                  <a:lnTo>
                    <a:pt x="261" y="907"/>
                  </a:lnTo>
                  <a:lnTo>
                    <a:pt x="231" y="951"/>
                  </a:lnTo>
                  <a:lnTo>
                    <a:pt x="201" y="1000"/>
                  </a:lnTo>
                  <a:lnTo>
                    <a:pt x="174" y="1057"/>
                  </a:lnTo>
                  <a:lnTo>
                    <a:pt x="117" y="1184"/>
                  </a:lnTo>
                  <a:lnTo>
                    <a:pt x="76" y="1302"/>
                  </a:lnTo>
                  <a:lnTo>
                    <a:pt x="46" y="1409"/>
                  </a:lnTo>
                  <a:lnTo>
                    <a:pt x="25" y="1504"/>
                  </a:lnTo>
                  <a:lnTo>
                    <a:pt x="11" y="1591"/>
                  </a:lnTo>
                  <a:lnTo>
                    <a:pt x="2" y="1669"/>
                  </a:lnTo>
                  <a:lnTo>
                    <a:pt x="0" y="1741"/>
                  </a:lnTo>
                  <a:lnTo>
                    <a:pt x="0" y="1803"/>
                  </a:lnTo>
                  <a:lnTo>
                    <a:pt x="14" y="1901"/>
                  </a:lnTo>
                  <a:lnTo>
                    <a:pt x="25" y="2029"/>
                  </a:lnTo>
                  <a:lnTo>
                    <a:pt x="43" y="2160"/>
                  </a:lnTo>
                  <a:lnTo>
                    <a:pt x="73" y="2271"/>
                  </a:lnTo>
                  <a:lnTo>
                    <a:pt x="65" y="2151"/>
                  </a:lnTo>
                  <a:lnTo>
                    <a:pt x="60" y="2037"/>
                  </a:lnTo>
                  <a:lnTo>
                    <a:pt x="60" y="1925"/>
                  </a:lnTo>
                  <a:lnTo>
                    <a:pt x="62" y="1819"/>
                  </a:lnTo>
                  <a:lnTo>
                    <a:pt x="71" y="1716"/>
                  </a:lnTo>
                  <a:lnTo>
                    <a:pt x="85" y="1615"/>
                  </a:lnTo>
                  <a:lnTo>
                    <a:pt x="103" y="1517"/>
                  </a:lnTo>
                  <a:lnTo>
                    <a:pt x="127" y="1421"/>
                  </a:lnTo>
                  <a:lnTo>
                    <a:pt x="157" y="1329"/>
                  </a:lnTo>
                  <a:lnTo>
                    <a:pt x="196" y="1237"/>
                  </a:lnTo>
                  <a:lnTo>
                    <a:pt x="239" y="1147"/>
                  </a:lnTo>
                  <a:lnTo>
                    <a:pt x="294" y="1059"/>
                  </a:lnTo>
                  <a:lnTo>
                    <a:pt x="357" y="975"/>
                  </a:lnTo>
                  <a:lnTo>
                    <a:pt x="428" y="891"/>
                  </a:lnTo>
                  <a:lnTo>
                    <a:pt x="506" y="806"/>
                  </a:lnTo>
                  <a:lnTo>
                    <a:pt x="596" y="722"/>
                  </a:lnTo>
                  <a:lnTo>
                    <a:pt x="637" y="689"/>
                  </a:lnTo>
                  <a:lnTo>
                    <a:pt x="675" y="659"/>
                  </a:lnTo>
                  <a:lnTo>
                    <a:pt x="716" y="629"/>
                  </a:lnTo>
                  <a:lnTo>
                    <a:pt x="757" y="597"/>
                  </a:lnTo>
                  <a:lnTo>
                    <a:pt x="797" y="567"/>
                  </a:lnTo>
                  <a:lnTo>
                    <a:pt x="833" y="532"/>
                  </a:lnTo>
                  <a:lnTo>
                    <a:pt x="868" y="493"/>
                  </a:lnTo>
                  <a:lnTo>
                    <a:pt x="898" y="450"/>
                  </a:lnTo>
                  <a:lnTo>
                    <a:pt x="917" y="412"/>
                  </a:lnTo>
                  <a:lnTo>
                    <a:pt x="925" y="371"/>
                  </a:lnTo>
                  <a:lnTo>
                    <a:pt x="925" y="327"/>
                  </a:lnTo>
                  <a:lnTo>
                    <a:pt x="920" y="286"/>
                  </a:lnTo>
                  <a:lnTo>
                    <a:pt x="907" y="245"/>
                  </a:lnTo>
                  <a:lnTo>
                    <a:pt x="887" y="205"/>
                  </a:lnTo>
                  <a:lnTo>
                    <a:pt x="861" y="166"/>
                  </a:lnTo>
                  <a:lnTo>
                    <a:pt x="833" y="131"/>
                  </a:lnTo>
                  <a:lnTo>
                    <a:pt x="797" y="99"/>
                  </a:lnTo>
                  <a:lnTo>
                    <a:pt x="762" y="69"/>
                  </a:lnTo>
                  <a:lnTo>
                    <a:pt x="725" y="44"/>
                  </a:lnTo>
                  <a:lnTo>
                    <a:pt x="683" y="23"/>
                  </a:lnTo>
                  <a:lnTo>
                    <a:pt x="642" y="9"/>
                  </a:lnTo>
                  <a:lnTo>
                    <a:pt x="599" y="0"/>
                  </a:lnTo>
                  <a:lnTo>
                    <a:pt x="558" y="0"/>
                  </a:lnTo>
                  <a:lnTo>
                    <a:pt x="520" y="5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2" name="Freeform 108"/>
            <p:cNvSpPr>
              <a:spLocks/>
            </p:cNvSpPr>
            <p:nvPr/>
          </p:nvSpPr>
          <p:spPr bwMode="auto">
            <a:xfrm>
              <a:off x="526" y="3072"/>
              <a:ext cx="304" cy="556"/>
            </a:xfrm>
            <a:custGeom>
              <a:avLst/>
              <a:gdLst>
                <a:gd name="T0" fmla="*/ 0 w 1217"/>
                <a:gd name="T1" fmla="*/ 0 h 2225"/>
                <a:gd name="T2" fmla="*/ 0 w 1217"/>
                <a:gd name="T3" fmla="*/ 0 h 2225"/>
                <a:gd name="T4" fmla="*/ 0 w 1217"/>
                <a:gd name="T5" fmla="*/ 0 h 2225"/>
                <a:gd name="T6" fmla="*/ 0 w 1217"/>
                <a:gd name="T7" fmla="*/ 0 h 2225"/>
                <a:gd name="T8" fmla="*/ 0 w 1217"/>
                <a:gd name="T9" fmla="*/ 0 h 2225"/>
                <a:gd name="T10" fmla="*/ 0 w 1217"/>
                <a:gd name="T11" fmla="*/ 0 h 2225"/>
                <a:gd name="T12" fmla="*/ 0 w 1217"/>
                <a:gd name="T13" fmla="*/ 0 h 2225"/>
                <a:gd name="T14" fmla="*/ 0 w 1217"/>
                <a:gd name="T15" fmla="*/ 0 h 2225"/>
                <a:gd name="T16" fmla="*/ 0 w 1217"/>
                <a:gd name="T17" fmla="*/ 0 h 2225"/>
                <a:gd name="T18" fmla="*/ 0 w 1217"/>
                <a:gd name="T19" fmla="*/ 0 h 2225"/>
                <a:gd name="T20" fmla="*/ 0 w 1217"/>
                <a:gd name="T21" fmla="*/ 0 h 2225"/>
                <a:gd name="T22" fmla="*/ 0 w 1217"/>
                <a:gd name="T23" fmla="*/ 0 h 2225"/>
                <a:gd name="T24" fmla="*/ 0 w 1217"/>
                <a:gd name="T25" fmla="*/ 0 h 2225"/>
                <a:gd name="T26" fmla="*/ 0 w 1217"/>
                <a:gd name="T27" fmla="*/ 0 h 2225"/>
                <a:gd name="T28" fmla="*/ 0 w 1217"/>
                <a:gd name="T29" fmla="*/ 0 h 2225"/>
                <a:gd name="T30" fmla="*/ 0 w 1217"/>
                <a:gd name="T31" fmla="*/ 0 h 2225"/>
                <a:gd name="T32" fmla="*/ 0 w 1217"/>
                <a:gd name="T33" fmla="*/ 0 h 2225"/>
                <a:gd name="T34" fmla="*/ 0 w 1217"/>
                <a:gd name="T35" fmla="*/ 0 h 2225"/>
                <a:gd name="T36" fmla="*/ 0 w 1217"/>
                <a:gd name="T37" fmla="*/ 0 h 2225"/>
                <a:gd name="T38" fmla="*/ 0 w 1217"/>
                <a:gd name="T39" fmla="*/ 0 h 2225"/>
                <a:gd name="T40" fmla="*/ 0 w 1217"/>
                <a:gd name="T41" fmla="*/ 0 h 2225"/>
                <a:gd name="T42" fmla="*/ 0 w 1217"/>
                <a:gd name="T43" fmla="*/ 0 h 2225"/>
                <a:gd name="T44" fmla="*/ 0 w 1217"/>
                <a:gd name="T45" fmla="*/ 0 h 2225"/>
                <a:gd name="T46" fmla="*/ 0 w 1217"/>
                <a:gd name="T47" fmla="*/ 0 h 2225"/>
                <a:gd name="T48" fmla="*/ 0 w 1217"/>
                <a:gd name="T49" fmla="*/ 0 h 2225"/>
                <a:gd name="T50" fmla="*/ 0 w 1217"/>
                <a:gd name="T51" fmla="*/ 0 h 2225"/>
                <a:gd name="T52" fmla="*/ 0 w 1217"/>
                <a:gd name="T53" fmla="*/ 0 h 2225"/>
                <a:gd name="T54" fmla="*/ 0 w 1217"/>
                <a:gd name="T55" fmla="*/ 0 h 2225"/>
                <a:gd name="T56" fmla="*/ 0 w 1217"/>
                <a:gd name="T57" fmla="*/ 0 h 2225"/>
                <a:gd name="T58" fmla="*/ 0 w 1217"/>
                <a:gd name="T59" fmla="*/ 0 h 2225"/>
                <a:gd name="T60" fmla="*/ 0 w 1217"/>
                <a:gd name="T61" fmla="*/ 0 h 2225"/>
                <a:gd name="T62" fmla="*/ 0 w 1217"/>
                <a:gd name="T63" fmla="*/ 0 h 2225"/>
                <a:gd name="T64" fmla="*/ 0 w 1217"/>
                <a:gd name="T65" fmla="*/ 0 h 2225"/>
                <a:gd name="T66" fmla="*/ 0 w 1217"/>
                <a:gd name="T67" fmla="*/ 0 h 2225"/>
                <a:gd name="T68" fmla="*/ 0 w 1217"/>
                <a:gd name="T69" fmla="*/ 0 h 2225"/>
                <a:gd name="T70" fmla="*/ 0 w 1217"/>
                <a:gd name="T71" fmla="*/ 0 h 2225"/>
                <a:gd name="T72" fmla="*/ 0 w 1217"/>
                <a:gd name="T73" fmla="*/ 0 h 2225"/>
                <a:gd name="T74" fmla="*/ 0 w 1217"/>
                <a:gd name="T75" fmla="*/ 0 h 2225"/>
                <a:gd name="T76" fmla="*/ 0 w 1217"/>
                <a:gd name="T77" fmla="*/ 0 h 2225"/>
                <a:gd name="T78" fmla="*/ 0 w 1217"/>
                <a:gd name="T79" fmla="*/ 0 h 2225"/>
                <a:gd name="T80" fmla="*/ 0 w 1217"/>
                <a:gd name="T81" fmla="*/ 0 h 2225"/>
                <a:gd name="T82" fmla="*/ 0 w 1217"/>
                <a:gd name="T83" fmla="*/ 0 h 2225"/>
                <a:gd name="T84" fmla="*/ 0 w 1217"/>
                <a:gd name="T85" fmla="*/ 0 h 2225"/>
                <a:gd name="T86" fmla="*/ 0 w 1217"/>
                <a:gd name="T87" fmla="*/ 0 h 2225"/>
                <a:gd name="T88" fmla="*/ 0 w 1217"/>
                <a:gd name="T89" fmla="*/ 0 h 2225"/>
                <a:gd name="T90" fmla="*/ 0 w 1217"/>
                <a:gd name="T91" fmla="*/ 0 h 2225"/>
                <a:gd name="T92" fmla="*/ 0 w 1217"/>
                <a:gd name="T93" fmla="*/ 0 h 2225"/>
                <a:gd name="T94" fmla="*/ 0 w 1217"/>
                <a:gd name="T95" fmla="*/ 0 h 2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7"/>
                <a:gd name="T145" fmla="*/ 0 h 2225"/>
                <a:gd name="T146" fmla="*/ 1217 w 1217"/>
                <a:gd name="T147" fmla="*/ 2225 h 2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7" h="2225">
                  <a:moveTo>
                    <a:pt x="896" y="306"/>
                  </a:moveTo>
                  <a:lnTo>
                    <a:pt x="874" y="382"/>
                  </a:lnTo>
                  <a:lnTo>
                    <a:pt x="838" y="449"/>
                  </a:lnTo>
                  <a:lnTo>
                    <a:pt x="790" y="507"/>
                  </a:lnTo>
                  <a:lnTo>
                    <a:pt x="732" y="562"/>
                  </a:lnTo>
                  <a:lnTo>
                    <a:pt x="670" y="610"/>
                  </a:lnTo>
                  <a:lnTo>
                    <a:pt x="605" y="656"/>
                  </a:lnTo>
                  <a:lnTo>
                    <a:pt x="541" y="705"/>
                  </a:lnTo>
                  <a:lnTo>
                    <a:pt x="485" y="755"/>
                  </a:lnTo>
                  <a:lnTo>
                    <a:pt x="411" y="834"/>
                  </a:lnTo>
                  <a:lnTo>
                    <a:pt x="343" y="915"/>
                  </a:lnTo>
                  <a:lnTo>
                    <a:pt x="283" y="997"/>
                  </a:lnTo>
                  <a:lnTo>
                    <a:pt x="232" y="1082"/>
                  </a:lnTo>
                  <a:lnTo>
                    <a:pt x="185" y="1172"/>
                  </a:lnTo>
                  <a:lnTo>
                    <a:pt x="145" y="1258"/>
                  </a:lnTo>
                  <a:lnTo>
                    <a:pt x="109" y="1351"/>
                  </a:lnTo>
                  <a:lnTo>
                    <a:pt x="82" y="1444"/>
                  </a:lnTo>
                  <a:lnTo>
                    <a:pt x="57" y="1536"/>
                  </a:lnTo>
                  <a:lnTo>
                    <a:pt x="38" y="1631"/>
                  </a:lnTo>
                  <a:lnTo>
                    <a:pt x="21" y="1729"/>
                  </a:lnTo>
                  <a:lnTo>
                    <a:pt x="11" y="1824"/>
                  </a:lnTo>
                  <a:lnTo>
                    <a:pt x="5" y="1923"/>
                  </a:lnTo>
                  <a:lnTo>
                    <a:pt x="0" y="2021"/>
                  </a:lnTo>
                  <a:lnTo>
                    <a:pt x="0" y="2121"/>
                  </a:lnTo>
                  <a:lnTo>
                    <a:pt x="2" y="2219"/>
                  </a:lnTo>
                  <a:lnTo>
                    <a:pt x="16" y="2222"/>
                  </a:lnTo>
                  <a:lnTo>
                    <a:pt x="30" y="2225"/>
                  </a:lnTo>
                  <a:lnTo>
                    <a:pt x="46" y="2225"/>
                  </a:lnTo>
                  <a:lnTo>
                    <a:pt x="62" y="2222"/>
                  </a:lnTo>
                  <a:lnTo>
                    <a:pt x="76" y="2222"/>
                  </a:lnTo>
                  <a:lnTo>
                    <a:pt x="92" y="2219"/>
                  </a:lnTo>
                  <a:lnTo>
                    <a:pt x="109" y="2219"/>
                  </a:lnTo>
                  <a:lnTo>
                    <a:pt x="122" y="2222"/>
                  </a:lnTo>
                  <a:lnTo>
                    <a:pt x="120" y="2121"/>
                  </a:lnTo>
                  <a:lnTo>
                    <a:pt x="128" y="2012"/>
                  </a:lnTo>
                  <a:lnTo>
                    <a:pt x="150" y="1901"/>
                  </a:lnTo>
                  <a:lnTo>
                    <a:pt x="182" y="1789"/>
                  </a:lnTo>
                  <a:lnTo>
                    <a:pt x="223" y="1681"/>
                  </a:lnTo>
                  <a:lnTo>
                    <a:pt x="278" y="1580"/>
                  </a:lnTo>
                  <a:lnTo>
                    <a:pt x="343" y="1490"/>
                  </a:lnTo>
                  <a:lnTo>
                    <a:pt x="419" y="1416"/>
                  </a:lnTo>
                  <a:lnTo>
                    <a:pt x="441" y="1395"/>
                  </a:lnTo>
                  <a:lnTo>
                    <a:pt x="465" y="1375"/>
                  </a:lnTo>
                  <a:lnTo>
                    <a:pt x="490" y="1354"/>
                  </a:lnTo>
                  <a:lnTo>
                    <a:pt x="511" y="1335"/>
                  </a:lnTo>
                  <a:lnTo>
                    <a:pt x="531" y="1310"/>
                  </a:lnTo>
                  <a:lnTo>
                    <a:pt x="547" y="1285"/>
                  </a:lnTo>
                  <a:lnTo>
                    <a:pt x="553" y="1255"/>
                  </a:lnTo>
                  <a:lnTo>
                    <a:pt x="553" y="1223"/>
                  </a:lnTo>
                  <a:lnTo>
                    <a:pt x="547" y="1165"/>
                  </a:lnTo>
                  <a:lnTo>
                    <a:pt x="550" y="1108"/>
                  </a:lnTo>
                  <a:lnTo>
                    <a:pt x="561" y="1054"/>
                  </a:lnTo>
                  <a:lnTo>
                    <a:pt x="577" y="1002"/>
                  </a:lnTo>
                  <a:lnTo>
                    <a:pt x="601" y="951"/>
                  </a:lnTo>
                  <a:lnTo>
                    <a:pt x="626" y="899"/>
                  </a:lnTo>
                  <a:lnTo>
                    <a:pt x="656" y="850"/>
                  </a:lnTo>
                  <a:lnTo>
                    <a:pt x="683" y="801"/>
                  </a:lnTo>
                  <a:lnTo>
                    <a:pt x="705" y="771"/>
                  </a:lnTo>
                  <a:lnTo>
                    <a:pt x="732" y="749"/>
                  </a:lnTo>
                  <a:lnTo>
                    <a:pt x="768" y="727"/>
                  </a:lnTo>
                  <a:lnTo>
                    <a:pt x="806" y="711"/>
                  </a:lnTo>
                  <a:lnTo>
                    <a:pt x="849" y="695"/>
                  </a:lnTo>
                  <a:lnTo>
                    <a:pt x="893" y="681"/>
                  </a:lnTo>
                  <a:lnTo>
                    <a:pt x="939" y="670"/>
                  </a:lnTo>
                  <a:lnTo>
                    <a:pt x="988" y="656"/>
                  </a:lnTo>
                  <a:lnTo>
                    <a:pt x="1032" y="643"/>
                  </a:lnTo>
                  <a:lnTo>
                    <a:pt x="1075" y="629"/>
                  </a:lnTo>
                  <a:lnTo>
                    <a:pt x="1116" y="610"/>
                  </a:lnTo>
                  <a:lnTo>
                    <a:pt x="1149" y="591"/>
                  </a:lnTo>
                  <a:lnTo>
                    <a:pt x="1179" y="567"/>
                  </a:lnTo>
                  <a:lnTo>
                    <a:pt x="1201" y="539"/>
                  </a:lnTo>
                  <a:lnTo>
                    <a:pt x="1215" y="507"/>
                  </a:lnTo>
                  <a:lnTo>
                    <a:pt x="1217" y="466"/>
                  </a:lnTo>
                  <a:lnTo>
                    <a:pt x="1211" y="433"/>
                  </a:lnTo>
                  <a:lnTo>
                    <a:pt x="1201" y="398"/>
                  </a:lnTo>
                  <a:lnTo>
                    <a:pt x="1181" y="362"/>
                  </a:lnTo>
                  <a:lnTo>
                    <a:pt x="1154" y="327"/>
                  </a:lnTo>
                  <a:lnTo>
                    <a:pt x="1124" y="292"/>
                  </a:lnTo>
                  <a:lnTo>
                    <a:pt x="1091" y="256"/>
                  </a:lnTo>
                  <a:lnTo>
                    <a:pt x="1054" y="221"/>
                  </a:lnTo>
                  <a:lnTo>
                    <a:pt x="1013" y="189"/>
                  </a:lnTo>
                  <a:lnTo>
                    <a:pt x="969" y="155"/>
                  </a:lnTo>
                  <a:lnTo>
                    <a:pt x="928" y="125"/>
                  </a:lnTo>
                  <a:lnTo>
                    <a:pt x="884" y="99"/>
                  </a:lnTo>
                  <a:lnTo>
                    <a:pt x="844" y="71"/>
                  </a:lnTo>
                  <a:lnTo>
                    <a:pt x="803" y="49"/>
                  </a:lnTo>
                  <a:lnTo>
                    <a:pt x="768" y="28"/>
                  </a:lnTo>
                  <a:lnTo>
                    <a:pt x="735" y="14"/>
                  </a:lnTo>
                  <a:lnTo>
                    <a:pt x="705" y="0"/>
                  </a:lnTo>
                  <a:lnTo>
                    <a:pt x="738" y="28"/>
                  </a:lnTo>
                  <a:lnTo>
                    <a:pt x="773" y="60"/>
                  </a:lnTo>
                  <a:lnTo>
                    <a:pt x="806" y="95"/>
                  </a:lnTo>
                  <a:lnTo>
                    <a:pt x="838" y="131"/>
                  </a:lnTo>
                  <a:lnTo>
                    <a:pt x="866" y="172"/>
                  </a:lnTo>
                  <a:lnTo>
                    <a:pt x="884" y="215"/>
                  </a:lnTo>
                  <a:lnTo>
                    <a:pt x="896" y="259"/>
                  </a:lnTo>
                  <a:lnTo>
                    <a:pt x="896" y="30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3" name="Freeform 109"/>
            <p:cNvSpPr>
              <a:spLocks/>
            </p:cNvSpPr>
            <p:nvPr/>
          </p:nvSpPr>
          <p:spPr bwMode="auto">
            <a:xfrm>
              <a:off x="653" y="3098"/>
              <a:ext cx="47" cy="69"/>
            </a:xfrm>
            <a:custGeom>
              <a:avLst/>
              <a:gdLst>
                <a:gd name="T0" fmla="*/ 0 w 186"/>
                <a:gd name="T1" fmla="*/ 0 h 280"/>
                <a:gd name="T2" fmla="*/ 0 w 186"/>
                <a:gd name="T3" fmla="*/ 0 h 280"/>
                <a:gd name="T4" fmla="*/ 0 w 186"/>
                <a:gd name="T5" fmla="*/ 0 h 280"/>
                <a:gd name="T6" fmla="*/ 0 w 186"/>
                <a:gd name="T7" fmla="*/ 0 h 280"/>
                <a:gd name="T8" fmla="*/ 0 w 186"/>
                <a:gd name="T9" fmla="*/ 0 h 280"/>
                <a:gd name="T10" fmla="*/ 0 w 186"/>
                <a:gd name="T11" fmla="*/ 0 h 280"/>
                <a:gd name="T12" fmla="*/ 0 w 186"/>
                <a:gd name="T13" fmla="*/ 0 h 280"/>
                <a:gd name="T14" fmla="*/ 0 w 186"/>
                <a:gd name="T15" fmla="*/ 0 h 280"/>
                <a:gd name="T16" fmla="*/ 0 w 186"/>
                <a:gd name="T17" fmla="*/ 0 h 280"/>
                <a:gd name="T18" fmla="*/ 0 w 186"/>
                <a:gd name="T19" fmla="*/ 0 h 280"/>
                <a:gd name="T20" fmla="*/ 0 w 186"/>
                <a:gd name="T21" fmla="*/ 0 h 280"/>
                <a:gd name="T22" fmla="*/ 0 w 186"/>
                <a:gd name="T23" fmla="*/ 0 h 280"/>
                <a:gd name="T24" fmla="*/ 0 w 186"/>
                <a:gd name="T25" fmla="*/ 0 h 280"/>
                <a:gd name="T26" fmla="*/ 0 w 186"/>
                <a:gd name="T27" fmla="*/ 0 h 280"/>
                <a:gd name="T28" fmla="*/ 0 w 186"/>
                <a:gd name="T29" fmla="*/ 0 h 280"/>
                <a:gd name="T30" fmla="*/ 0 w 186"/>
                <a:gd name="T31" fmla="*/ 0 h 280"/>
                <a:gd name="T32" fmla="*/ 0 w 186"/>
                <a:gd name="T33" fmla="*/ 0 h 280"/>
                <a:gd name="T34" fmla="*/ 0 w 186"/>
                <a:gd name="T35" fmla="*/ 0 h 280"/>
                <a:gd name="T36" fmla="*/ 0 w 186"/>
                <a:gd name="T37" fmla="*/ 0 h 280"/>
                <a:gd name="T38" fmla="*/ 0 w 186"/>
                <a:gd name="T39" fmla="*/ 0 h 280"/>
                <a:gd name="T40" fmla="*/ 0 w 186"/>
                <a:gd name="T41" fmla="*/ 0 h 280"/>
                <a:gd name="T42" fmla="*/ 0 w 186"/>
                <a:gd name="T43" fmla="*/ 0 h 280"/>
                <a:gd name="T44" fmla="*/ 0 w 186"/>
                <a:gd name="T45" fmla="*/ 0 h 280"/>
                <a:gd name="T46" fmla="*/ 0 w 186"/>
                <a:gd name="T47" fmla="*/ 0 h 280"/>
                <a:gd name="T48" fmla="*/ 0 w 186"/>
                <a:gd name="T49" fmla="*/ 0 h 280"/>
                <a:gd name="T50" fmla="*/ 0 w 186"/>
                <a:gd name="T51" fmla="*/ 0 h 280"/>
                <a:gd name="T52" fmla="*/ 0 w 186"/>
                <a:gd name="T53" fmla="*/ 0 h 280"/>
                <a:gd name="T54" fmla="*/ 0 w 186"/>
                <a:gd name="T55" fmla="*/ 0 h 280"/>
                <a:gd name="T56" fmla="*/ 0 w 186"/>
                <a:gd name="T57" fmla="*/ 0 h 280"/>
                <a:gd name="T58" fmla="*/ 0 w 186"/>
                <a:gd name="T59" fmla="*/ 0 h 280"/>
                <a:gd name="T60" fmla="*/ 0 w 186"/>
                <a:gd name="T61" fmla="*/ 0 h 280"/>
                <a:gd name="T62" fmla="*/ 0 w 186"/>
                <a:gd name="T63" fmla="*/ 0 h 280"/>
                <a:gd name="T64" fmla="*/ 0 w 186"/>
                <a:gd name="T65" fmla="*/ 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80"/>
                <a:gd name="T101" fmla="*/ 186 w 186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80">
                  <a:moveTo>
                    <a:pt x="9" y="147"/>
                  </a:moveTo>
                  <a:lnTo>
                    <a:pt x="4" y="174"/>
                  </a:lnTo>
                  <a:lnTo>
                    <a:pt x="0" y="202"/>
                  </a:lnTo>
                  <a:lnTo>
                    <a:pt x="7" y="226"/>
                  </a:lnTo>
                  <a:lnTo>
                    <a:pt x="17" y="250"/>
                  </a:lnTo>
                  <a:lnTo>
                    <a:pt x="28" y="258"/>
                  </a:lnTo>
                  <a:lnTo>
                    <a:pt x="39" y="269"/>
                  </a:lnTo>
                  <a:lnTo>
                    <a:pt x="53" y="278"/>
                  </a:lnTo>
                  <a:lnTo>
                    <a:pt x="69" y="280"/>
                  </a:lnTo>
                  <a:lnTo>
                    <a:pt x="85" y="278"/>
                  </a:lnTo>
                  <a:lnTo>
                    <a:pt x="99" y="274"/>
                  </a:lnTo>
                  <a:lnTo>
                    <a:pt x="113" y="267"/>
                  </a:lnTo>
                  <a:lnTo>
                    <a:pt x="124" y="256"/>
                  </a:lnTo>
                  <a:lnTo>
                    <a:pt x="134" y="244"/>
                  </a:lnTo>
                  <a:lnTo>
                    <a:pt x="145" y="234"/>
                  </a:lnTo>
                  <a:lnTo>
                    <a:pt x="156" y="221"/>
                  </a:lnTo>
                  <a:lnTo>
                    <a:pt x="164" y="207"/>
                  </a:lnTo>
                  <a:lnTo>
                    <a:pt x="180" y="163"/>
                  </a:lnTo>
                  <a:lnTo>
                    <a:pt x="186" y="114"/>
                  </a:lnTo>
                  <a:lnTo>
                    <a:pt x="184" y="68"/>
                  </a:lnTo>
                  <a:lnTo>
                    <a:pt x="166" y="27"/>
                  </a:lnTo>
                  <a:lnTo>
                    <a:pt x="156" y="21"/>
                  </a:lnTo>
                  <a:lnTo>
                    <a:pt x="143" y="16"/>
                  </a:lnTo>
                  <a:lnTo>
                    <a:pt x="131" y="11"/>
                  </a:lnTo>
                  <a:lnTo>
                    <a:pt x="118" y="0"/>
                  </a:lnTo>
                  <a:lnTo>
                    <a:pt x="94" y="8"/>
                  </a:lnTo>
                  <a:lnTo>
                    <a:pt x="71" y="21"/>
                  </a:lnTo>
                  <a:lnTo>
                    <a:pt x="55" y="38"/>
                  </a:lnTo>
                  <a:lnTo>
                    <a:pt x="42" y="60"/>
                  </a:lnTo>
                  <a:lnTo>
                    <a:pt x="30" y="81"/>
                  </a:lnTo>
                  <a:lnTo>
                    <a:pt x="23" y="103"/>
                  </a:lnTo>
                  <a:lnTo>
                    <a:pt x="14" y="125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4" name="Freeform 110"/>
            <p:cNvSpPr>
              <a:spLocks/>
            </p:cNvSpPr>
            <p:nvPr/>
          </p:nvSpPr>
          <p:spPr bwMode="auto">
            <a:xfrm>
              <a:off x="584" y="3148"/>
              <a:ext cx="51" cy="67"/>
            </a:xfrm>
            <a:custGeom>
              <a:avLst/>
              <a:gdLst>
                <a:gd name="T0" fmla="*/ 0 w 204"/>
                <a:gd name="T1" fmla="*/ 0 h 266"/>
                <a:gd name="T2" fmla="*/ 0 w 204"/>
                <a:gd name="T3" fmla="*/ 0 h 266"/>
                <a:gd name="T4" fmla="*/ 0 w 204"/>
                <a:gd name="T5" fmla="*/ 0 h 266"/>
                <a:gd name="T6" fmla="*/ 0 w 204"/>
                <a:gd name="T7" fmla="*/ 0 h 266"/>
                <a:gd name="T8" fmla="*/ 0 w 204"/>
                <a:gd name="T9" fmla="*/ 0 h 266"/>
                <a:gd name="T10" fmla="*/ 0 w 204"/>
                <a:gd name="T11" fmla="*/ 0 h 266"/>
                <a:gd name="T12" fmla="*/ 0 w 204"/>
                <a:gd name="T13" fmla="*/ 0 h 266"/>
                <a:gd name="T14" fmla="*/ 0 w 204"/>
                <a:gd name="T15" fmla="*/ 0 h 266"/>
                <a:gd name="T16" fmla="*/ 0 w 204"/>
                <a:gd name="T17" fmla="*/ 0 h 266"/>
                <a:gd name="T18" fmla="*/ 0 w 204"/>
                <a:gd name="T19" fmla="*/ 0 h 266"/>
                <a:gd name="T20" fmla="*/ 0 w 204"/>
                <a:gd name="T21" fmla="*/ 0 h 266"/>
                <a:gd name="T22" fmla="*/ 0 w 204"/>
                <a:gd name="T23" fmla="*/ 0 h 266"/>
                <a:gd name="T24" fmla="*/ 0 w 204"/>
                <a:gd name="T25" fmla="*/ 0 h 266"/>
                <a:gd name="T26" fmla="*/ 0 w 204"/>
                <a:gd name="T27" fmla="*/ 0 h 266"/>
                <a:gd name="T28" fmla="*/ 0 w 204"/>
                <a:gd name="T29" fmla="*/ 0 h 266"/>
                <a:gd name="T30" fmla="*/ 0 w 204"/>
                <a:gd name="T31" fmla="*/ 0 h 266"/>
                <a:gd name="T32" fmla="*/ 0 w 204"/>
                <a:gd name="T33" fmla="*/ 0 h 266"/>
                <a:gd name="T34" fmla="*/ 0 w 204"/>
                <a:gd name="T35" fmla="*/ 0 h 266"/>
                <a:gd name="T36" fmla="*/ 0 w 204"/>
                <a:gd name="T37" fmla="*/ 0 h 266"/>
                <a:gd name="T38" fmla="*/ 0 w 204"/>
                <a:gd name="T39" fmla="*/ 0 h 266"/>
                <a:gd name="T40" fmla="*/ 0 w 204"/>
                <a:gd name="T41" fmla="*/ 0 h 266"/>
                <a:gd name="T42" fmla="*/ 0 w 204"/>
                <a:gd name="T43" fmla="*/ 0 h 266"/>
                <a:gd name="T44" fmla="*/ 0 w 204"/>
                <a:gd name="T45" fmla="*/ 0 h 266"/>
                <a:gd name="T46" fmla="*/ 0 w 204"/>
                <a:gd name="T47" fmla="*/ 0 h 266"/>
                <a:gd name="T48" fmla="*/ 0 w 204"/>
                <a:gd name="T49" fmla="*/ 0 h 266"/>
                <a:gd name="T50" fmla="*/ 0 w 204"/>
                <a:gd name="T51" fmla="*/ 0 h 266"/>
                <a:gd name="T52" fmla="*/ 0 w 204"/>
                <a:gd name="T53" fmla="*/ 0 h 266"/>
                <a:gd name="T54" fmla="*/ 0 w 204"/>
                <a:gd name="T55" fmla="*/ 0 h 266"/>
                <a:gd name="T56" fmla="*/ 0 w 204"/>
                <a:gd name="T57" fmla="*/ 0 h 266"/>
                <a:gd name="T58" fmla="*/ 0 w 204"/>
                <a:gd name="T59" fmla="*/ 0 h 266"/>
                <a:gd name="T60" fmla="*/ 0 w 204"/>
                <a:gd name="T61" fmla="*/ 0 h 266"/>
                <a:gd name="T62" fmla="*/ 0 w 204"/>
                <a:gd name="T63" fmla="*/ 0 h 266"/>
                <a:gd name="T64" fmla="*/ 0 w 204"/>
                <a:gd name="T65" fmla="*/ 0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266"/>
                <a:gd name="T101" fmla="*/ 204 w 20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266">
                  <a:moveTo>
                    <a:pt x="14" y="125"/>
                  </a:moveTo>
                  <a:lnTo>
                    <a:pt x="5" y="149"/>
                  </a:lnTo>
                  <a:lnTo>
                    <a:pt x="0" y="173"/>
                  </a:lnTo>
                  <a:lnTo>
                    <a:pt x="0" y="201"/>
                  </a:lnTo>
                  <a:lnTo>
                    <a:pt x="5" y="226"/>
                  </a:lnTo>
                  <a:lnTo>
                    <a:pt x="17" y="236"/>
                  </a:lnTo>
                  <a:lnTo>
                    <a:pt x="24" y="249"/>
                  </a:lnTo>
                  <a:lnTo>
                    <a:pt x="35" y="261"/>
                  </a:lnTo>
                  <a:lnTo>
                    <a:pt x="49" y="266"/>
                  </a:lnTo>
                  <a:lnTo>
                    <a:pt x="65" y="266"/>
                  </a:lnTo>
                  <a:lnTo>
                    <a:pt x="82" y="266"/>
                  </a:lnTo>
                  <a:lnTo>
                    <a:pt x="98" y="261"/>
                  </a:lnTo>
                  <a:lnTo>
                    <a:pt x="111" y="253"/>
                  </a:lnTo>
                  <a:lnTo>
                    <a:pt x="125" y="242"/>
                  </a:lnTo>
                  <a:lnTo>
                    <a:pt x="136" y="231"/>
                  </a:lnTo>
                  <a:lnTo>
                    <a:pt x="150" y="220"/>
                  </a:lnTo>
                  <a:lnTo>
                    <a:pt x="161" y="209"/>
                  </a:lnTo>
                  <a:lnTo>
                    <a:pt x="185" y="171"/>
                  </a:lnTo>
                  <a:lnTo>
                    <a:pt x="201" y="125"/>
                  </a:lnTo>
                  <a:lnTo>
                    <a:pt x="204" y="76"/>
                  </a:lnTo>
                  <a:lnTo>
                    <a:pt x="199" y="35"/>
                  </a:lnTo>
                  <a:lnTo>
                    <a:pt x="188" y="24"/>
                  </a:lnTo>
                  <a:lnTo>
                    <a:pt x="177" y="16"/>
                  </a:lnTo>
                  <a:lnTo>
                    <a:pt x="164" y="10"/>
                  </a:lnTo>
                  <a:lnTo>
                    <a:pt x="155" y="0"/>
                  </a:lnTo>
                  <a:lnTo>
                    <a:pt x="130" y="2"/>
                  </a:lnTo>
                  <a:lnTo>
                    <a:pt x="106" y="10"/>
                  </a:lnTo>
                  <a:lnTo>
                    <a:pt x="88" y="24"/>
                  </a:lnTo>
                  <a:lnTo>
                    <a:pt x="68" y="40"/>
                  </a:lnTo>
                  <a:lnTo>
                    <a:pt x="52" y="62"/>
                  </a:lnTo>
                  <a:lnTo>
                    <a:pt x="38" y="81"/>
                  </a:lnTo>
                  <a:lnTo>
                    <a:pt x="24" y="102"/>
                  </a:lnTo>
                  <a:lnTo>
                    <a:pt x="14" y="12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5" name="Freeform 111"/>
            <p:cNvSpPr>
              <a:spLocks/>
            </p:cNvSpPr>
            <p:nvPr/>
          </p:nvSpPr>
          <p:spPr bwMode="auto">
            <a:xfrm>
              <a:off x="604" y="3067"/>
              <a:ext cx="44" cy="67"/>
            </a:xfrm>
            <a:custGeom>
              <a:avLst/>
              <a:gdLst>
                <a:gd name="T0" fmla="*/ 0 w 177"/>
                <a:gd name="T1" fmla="*/ 0 h 267"/>
                <a:gd name="T2" fmla="*/ 0 w 177"/>
                <a:gd name="T3" fmla="*/ 0 h 267"/>
                <a:gd name="T4" fmla="*/ 0 w 177"/>
                <a:gd name="T5" fmla="*/ 0 h 267"/>
                <a:gd name="T6" fmla="*/ 0 w 177"/>
                <a:gd name="T7" fmla="*/ 0 h 267"/>
                <a:gd name="T8" fmla="*/ 0 w 177"/>
                <a:gd name="T9" fmla="*/ 0 h 267"/>
                <a:gd name="T10" fmla="*/ 0 w 177"/>
                <a:gd name="T11" fmla="*/ 0 h 267"/>
                <a:gd name="T12" fmla="*/ 0 w 177"/>
                <a:gd name="T13" fmla="*/ 0 h 267"/>
                <a:gd name="T14" fmla="*/ 0 w 177"/>
                <a:gd name="T15" fmla="*/ 0 h 267"/>
                <a:gd name="T16" fmla="*/ 0 w 177"/>
                <a:gd name="T17" fmla="*/ 0 h 267"/>
                <a:gd name="T18" fmla="*/ 0 w 177"/>
                <a:gd name="T19" fmla="*/ 0 h 267"/>
                <a:gd name="T20" fmla="*/ 0 w 177"/>
                <a:gd name="T21" fmla="*/ 0 h 267"/>
                <a:gd name="T22" fmla="*/ 0 w 177"/>
                <a:gd name="T23" fmla="*/ 0 h 267"/>
                <a:gd name="T24" fmla="*/ 0 w 177"/>
                <a:gd name="T25" fmla="*/ 0 h 267"/>
                <a:gd name="T26" fmla="*/ 0 w 177"/>
                <a:gd name="T27" fmla="*/ 0 h 267"/>
                <a:gd name="T28" fmla="*/ 0 w 177"/>
                <a:gd name="T29" fmla="*/ 0 h 267"/>
                <a:gd name="T30" fmla="*/ 0 w 177"/>
                <a:gd name="T31" fmla="*/ 0 h 267"/>
                <a:gd name="T32" fmla="*/ 0 w 177"/>
                <a:gd name="T33" fmla="*/ 0 h 267"/>
                <a:gd name="T34" fmla="*/ 0 w 177"/>
                <a:gd name="T35" fmla="*/ 0 h 267"/>
                <a:gd name="T36" fmla="*/ 0 w 177"/>
                <a:gd name="T37" fmla="*/ 0 h 267"/>
                <a:gd name="T38" fmla="*/ 0 w 177"/>
                <a:gd name="T39" fmla="*/ 0 h 267"/>
                <a:gd name="T40" fmla="*/ 0 w 177"/>
                <a:gd name="T41" fmla="*/ 0 h 267"/>
                <a:gd name="T42" fmla="*/ 0 w 177"/>
                <a:gd name="T43" fmla="*/ 0 h 267"/>
                <a:gd name="T44" fmla="*/ 0 w 177"/>
                <a:gd name="T45" fmla="*/ 0 h 267"/>
                <a:gd name="T46" fmla="*/ 0 w 177"/>
                <a:gd name="T47" fmla="*/ 0 h 267"/>
                <a:gd name="T48" fmla="*/ 0 w 177"/>
                <a:gd name="T49" fmla="*/ 0 h 267"/>
                <a:gd name="T50" fmla="*/ 0 w 177"/>
                <a:gd name="T51" fmla="*/ 0 h 267"/>
                <a:gd name="T52" fmla="*/ 0 w 177"/>
                <a:gd name="T53" fmla="*/ 0 h 267"/>
                <a:gd name="T54" fmla="*/ 0 w 177"/>
                <a:gd name="T55" fmla="*/ 0 h 267"/>
                <a:gd name="T56" fmla="*/ 0 w 177"/>
                <a:gd name="T57" fmla="*/ 0 h 267"/>
                <a:gd name="T58" fmla="*/ 0 w 177"/>
                <a:gd name="T59" fmla="*/ 0 h 267"/>
                <a:gd name="T60" fmla="*/ 0 w 177"/>
                <a:gd name="T61" fmla="*/ 0 h 267"/>
                <a:gd name="T62" fmla="*/ 0 w 177"/>
                <a:gd name="T63" fmla="*/ 0 h 267"/>
                <a:gd name="T64" fmla="*/ 0 w 177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7"/>
                <a:gd name="T101" fmla="*/ 177 w 177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7">
                  <a:moveTo>
                    <a:pt x="5" y="141"/>
                  </a:moveTo>
                  <a:lnTo>
                    <a:pt x="0" y="166"/>
                  </a:lnTo>
                  <a:lnTo>
                    <a:pt x="0" y="188"/>
                  </a:lnTo>
                  <a:lnTo>
                    <a:pt x="5" y="212"/>
                  </a:lnTo>
                  <a:lnTo>
                    <a:pt x="16" y="237"/>
                  </a:lnTo>
                  <a:lnTo>
                    <a:pt x="27" y="245"/>
                  </a:lnTo>
                  <a:lnTo>
                    <a:pt x="39" y="256"/>
                  </a:lnTo>
                  <a:lnTo>
                    <a:pt x="51" y="264"/>
                  </a:lnTo>
                  <a:lnTo>
                    <a:pt x="65" y="267"/>
                  </a:lnTo>
                  <a:lnTo>
                    <a:pt x="79" y="264"/>
                  </a:lnTo>
                  <a:lnTo>
                    <a:pt x="92" y="258"/>
                  </a:lnTo>
                  <a:lnTo>
                    <a:pt x="106" y="253"/>
                  </a:lnTo>
                  <a:lnTo>
                    <a:pt x="117" y="242"/>
                  </a:lnTo>
                  <a:lnTo>
                    <a:pt x="125" y="231"/>
                  </a:lnTo>
                  <a:lnTo>
                    <a:pt x="136" y="221"/>
                  </a:lnTo>
                  <a:lnTo>
                    <a:pt x="145" y="207"/>
                  </a:lnTo>
                  <a:lnTo>
                    <a:pt x="152" y="196"/>
                  </a:lnTo>
                  <a:lnTo>
                    <a:pt x="172" y="155"/>
                  </a:lnTo>
                  <a:lnTo>
                    <a:pt x="177" y="109"/>
                  </a:lnTo>
                  <a:lnTo>
                    <a:pt x="172" y="65"/>
                  </a:lnTo>
                  <a:lnTo>
                    <a:pt x="155" y="27"/>
                  </a:lnTo>
                  <a:lnTo>
                    <a:pt x="145" y="21"/>
                  </a:lnTo>
                  <a:lnTo>
                    <a:pt x="133" y="16"/>
                  </a:lnTo>
                  <a:lnTo>
                    <a:pt x="120" y="11"/>
                  </a:lnTo>
                  <a:lnTo>
                    <a:pt x="112" y="0"/>
                  </a:lnTo>
                  <a:lnTo>
                    <a:pt x="90" y="9"/>
                  </a:lnTo>
                  <a:lnTo>
                    <a:pt x="71" y="21"/>
                  </a:lnTo>
                  <a:lnTo>
                    <a:pt x="55" y="39"/>
                  </a:lnTo>
                  <a:lnTo>
                    <a:pt x="41" y="57"/>
                  </a:lnTo>
                  <a:lnTo>
                    <a:pt x="30" y="76"/>
                  </a:lnTo>
                  <a:lnTo>
                    <a:pt x="19" y="98"/>
                  </a:lnTo>
                  <a:lnTo>
                    <a:pt x="11" y="120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6" name="Freeform 112"/>
            <p:cNvSpPr>
              <a:spLocks/>
            </p:cNvSpPr>
            <p:nvPr/>
          </p:nvSpPr>
          <p:spPr bwMode="auto">
            <a:xfrm>
              <a:off x="663" y="3108"/>
              <a:ext cx="19" cy="44"/>
            </a:xfrm>
            <a:custGeom>
              <a:avLst/>
              <a:gdLst>
                <a:gd name="T0" fmla="*/ 0 w 76"/>
                <a:gd name="T1" fmla="*/ 0 h 177"/>
                <a:gd name="T2" fmla="*/ 0 w 76"/>
                <a:gd name="T3" fmla="*/ 0 h 177"/>
                <a:gd name="T4" fmla="*/ 0 w 76"/>
                <a:gd name="T5" fmla="*/ 0 h 177"/>
                <a:gd name="T6" fmla="*/ 0 w 76"/>
                <a:gd name="T7" fmla="*/ 0 h 177"/>
                <a:gd name="T8" fmla="*/ 0 w 76"/>
                <a:gd name="T9" fmla="*/ 0 h 177"/>
                <a:gd name="T10" fmla="*/ 0 w 76"/>
                <a:gd name="T11" fmla="*/ 0 h 177"/>
                <a:gd name="T12" fmla="*/ 0 w 76"/>
                <a:gd name="T13" fmla="*/ 0 h 177"/>
                <a:gd name="T14" fmla="*/ 0 w 76"/>
                <a:gd name="T15" fmla="*/ 0 h 177"/>
                <a:gd name="T16" fmla="*/ 0 w 76"/>
                <a:gd name="T17" fmla="*/ 0 h 177"/>
                <a:gd name="T18" fmla="*/ 0 w 76"/>
                <a:gd name="T19" fmla="*/ 0 h 177"/>
                <a:gd name="T20" fmla="*/ 0 w 76"/>
                <a:gd name="T21" fmla="*/ 0 h 177"/>
                <a:gd name="T22" fmla="*/ 0 w 76"/>
                <a:gd name="T23" fmla="*/ 0 h 177"/>
                <a:gd name="T24" fmla="*/ 0 w 76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77"/>
                <a:gd name="T41" fmla="*/ 76 w 76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77">
                  <a:moveTo>
                    <a:pt x="69" y="87"/>
                  </a:moveTo>
                  <a:lnTo>
                    <a:pt x="74" y="65"/>
                  </a:lnTo>
                  <a:lnTo>
                    <a:pt x="76" y="44"/>
                  </a:lnTo>
                  <a:lnTo>
                    <a:pt x="74" y="21"/>
                  </a:lnTo>
                  <a:lnTo>
                    <a:pt x="69" y="0"/>
                  </a:lnTo>
                  <a:lnTo>
                    <a:pt x="32" y="21"/>
                  </a:lnTo>
                  <a:lnTo>
                    <a:pt x="11" y="73"/>
                  </a:lnTo>
                  <a:lnTo>
                    <a:pt x="0" y="133"/>
                  </a:lnTo>
                  <a:lnTo>
                    <a:pt x="3" y="177"/>
                  </a:lnTo>
                  <a:lnTo>
                    <a:pt x="27" y="161"/>
                  </a:lnTo>
                  <a:lnTo>
                    <a:pt x="44" y="138"/>
                  </a:lnTo>
                  <a:lnTo>
                    <a:pt x="57" y="111"/>
                  </a:lnTo>
                  <a:lnTo>
                    <a:pt x="69" y="87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7" name="Freeform 113"/>
            <p:cNvSpPr>
              <a:spLocks/>
            </p:cNvSpPr>
            <p:nvPr/>
          </p:nvSpPr>
          <p:spPr bwMode="auto">
            <a:xfrm>
              <a:off x="593" y="3157"/>
              <a:ext cx="26" cy="40"/>
            </a:xfrm>
            <a:custGeom>
              <a:avLst/>
              <a:gdLst>
                <a:gd name="T0" fmla="*/ 0 w 104"/>
                <a:gd name="T1" fmla="*/ 0 h 161"/>
                <a:gd name="T2" fmla="*/ 0 w 104"/>
                <a:gd name="T3" fmla="*/ 0 h 161"/>
                <a:gd name="T4" fmla="*/ 0 w 104"/>
                <a:gd name="T5" fmla="*/ 0 h 161"/>
                <a:gd name="T6" fmla="*/ 0 w 104"/>
                <a:gd name="T7" fmla="*/ 0 h 161"/>
                <a:gd name="T8" fmla="*/ 0 w 104"/>
                <a:gd name="T9" fmla="*/ 0 h 161"/>
                <a:gd name="T10" fmla="*/ 0 w 104"/>
                <a:gd name="T11" fmla="*/ 0 h 161"/>
                <a:gd name="T12" fmla="*/ 0 w 104"/>
                <a:gd name="T13" fmla="*/ 0 h 161"/>
                <a:gd name="T14" fmla="*/ 0 w 104"/>
                <a:gd name="T15" fmla="*/ 0 h 161"/>
                <a:gd name="T16" fmla="*/ 0 w 104"/>
                <a:gd name="T17" fmla="*/ 0 h 161"/>
                <a:gd name="T18" fmla="*/ 0 w 104"/>
                <a:gd name="T19" fmla="*/ 0 h 161"/>
                <a:gd name="T20" fmla="*/ 0 w 104"/>
                <a:gd name="T21" fmla="*/ 0 h 161"/>
                <a:gd name="T22" fmla="*/ 0 w 104"/>
                <a:gd name="T23" fmla="*/ 0 h 161"/>
                <a:gd name="T24" fmla="*/ 0 w 104"/>
                <a:gd name="T25" fmla="*/ 0 h 161"/>
                <a:gd name="T26" fmla="*/ 0 w 104"/>
                <a:gd name="T27" fmla="*/ 0 h 161"/>
                <a:gd name="T28" fmla="*/ 0 w 104"/>
                <a:gd name="T29" fmla="*/ 0 h 161"/>
                <a:gd name="T30" fmla="*/ 0 w 104"/>
                <a:gd name="T31" fmla="*/ 0 h 161"/>
                <a:gd name="T32" fmla="*/ 0 w 104"/>
                <a:gd name="T33" fmla="*/ 0 h 161"/>
                <a:gd name="T34" fmla="*/ 0 w 104"/>
                <a:gd name="T35" fmla="*/ 0 h 161"/>
                <a:gd name="T36" fmla="*/ 0 w 104"/>
                <a:gd name="T37" fmla="*/ 0 h 161"/>
                <a:gd name="T38" fmla="*/ 0 w 104"/>
                <a:gd name="T39" fmla="*/ 0 h 161"/>
                <a:gd name="T40" fmla="*/ 0 w 104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61"/>
                <a:gd name="T65" fmla="*/ 104 w 104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61">
                  <a:moveTo>
                    <a:pt x="85" y="90"/>
                  </a:moveTo>
                  <a:lnTo>
                    <a:pt x="93" y="67"/>
                  </a:lnTo>
                  <a:lnTo>
                    <a:pt x="101" y="43"/>
                  </a:lnTo>
                  <a:lnTo>
                    <a:pt x="104" y="21"/>
                  </a:lnTo>
                  <a:lnTo>
                    <a:pt x="101" y="0"/>
                  </a:lnTo>
                  <a:lnTo>
                    <a:pt x="83" y="2"/>
                  </a:lnTo>
                  <a:lnTo>
                    <a:pt x="63" y="16"/>
                  </a:lnTo>
                  <a:lnTo>
                    <a:pt x="47" y="37"/>
                  </a:lnTo>
                  <a:lnTo>
                    <a:pt x="30" y="62"/>
                  </a:lnTo>
                  <a:lnTo>
                    <a:pt x="19" y="90"/>
                  </a:lnTo>
                  <a:lnTo>
                    <a:pt x="9" y="117"/>
                  </a:lnTo>
                  <a:lnTo>
                    <a:pt x="3" y="141"/>
                  </a:lnTo>
                  <a:lnTo>
                    <a:pt x="0" y="161"/>
                  </a:lnTo>
                  <a:lnTo>
                    <a:pt x="14" y="157"/>
                  </a:lnTo>
                  <a:lnTo>
                    <a:pt x="28" y="152"/>
                  </a:lnTo>
                  <a:lnTo>
                    <a:pt x="41" y="144"/>
                  </a:lnTo>
                  <a:lnTo>
                    <a:pt x="53" y="133"/>
                  </a:lnTo>
                  <a:lnTo>
                    <a:pt x="60" y="125"/>
                  </a:lnTo>
                  <a:lnTo>
                    <a:pt x="69" y="111"/>
                  </a:lnTo>
                  <a:lnTo>
                    <a:pt x="76" y="101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8" name="Freeform 114"/>
            <p:cNvSpPr>
              <a:spLocks/>
            </p:cNvSpPr>
            <p:nvPr/>
          </p:nvSpPr>
          <p:spPr bwMode="auto">
            <a:xfrm>
              <a:off x="613" y="3076"/>
              <a:ext cx="18" cy="42"/>
            </a:xfrm>
            <a:custGeom>
              <a:avLst/>
              <a:gdLst>
                <a:gd name="T0" fmla="*/ 0 w 70"/>
                <a:gd name="T1" fmla="*/ 0 h 166"/>
                <a:gd name="T2" fmla="*/ 0 w 70"/>
                <a:gd name="T3" fmla="*/ 0 h 166"/>
                <a:gd name="T4" fmla="*/ 0 w 70"/>
                <a:gd name="T5" fmla="*/ 0 h 166"/>
                <a:gd name="T6" fmla="*/ 0 w 70"/>
                <a:gd name="T7" fmla="*/ 0 h 166"/>
                <a:gd name="T8" fmla="*/ 0 w 70"/>
                <a:gd name="T9" fmla="*/ 0 h 166"/>
                <a:gd name="T10" fmla="*/ 0 w 70"/>
                <a:gd name="T11" fmla="*/ 0 h 166"/>
                <a:gd name="T12" fmla="*/ 0 w 70"/>
                <a:gd name="T13" fmla="*/ 0 h 166"/>
                <a:gd name="T14" fmla="*/ 0 w 70"/>
                <a:gd name="T15" fmla="*/ 0 h 166"/>
                <a:gd name="T16" fmla="*/ 0 w 70"/>
                <a:gd name="T17" fmla="*/ 0 h 166"/>
                <a:gd name="T18" fmla="*/ 0 w 70"/>
                <a:gd name="T19" fmla="*/ 0 h 166"/>
                <a:gd name="T20" fmla="*/ 0 w 70"/>
                <a:gd name="T21" fmla="*/ 0 h 166"/>
                <a:gd name="T22" fmla="*/ 0 w 70"/>
                <a:gd name="T23" fmla="*/ 0 h 166"/>
                <a:gd name="T24" fmla="*/ 0 w 70"/>
                <a:gd name="T25" fmla="*/ 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66"/>
                <a:gd name="T41" fmla="*/ 70 w 70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66">
                  <a:moveTo>
                    <a:pt x="62" y="85"/>
                  </a:moveTo>
                  <a:lnTo>
                    <a:pt x="67" y="63"/>
                  </a:lnTo>
                  <a:lnTo>
                    <a:pt x="70" y="41"/>
                  </a:lnTo>
                  <a:lnTo>
                    <a:pt x="67" y="22"/>
                  </a:lnTo>
                  <a:lnTo>
                    <a:pt x="62" y="0"/>
                  </a:lnTo>
                  <a:lnTo>
                    <a:pt x="30" y="25"/>
                  </a:lnTo>
                  <a:lnTo>
                    <a:pt x="10" y="71"/>
                  </a:lnTo>
                  <a:lnTo>
                    <a:pt x="0" y="126"/>
                  </a:lnTo>
                  <a:lnTo>
                    <a:pt x="2" y="166"/>
                  </a:lnTo>
                  <a:lnTo>
                    <a:pt x="26" y="153"/>
                  </a:lnTo>
                  <a:lnTo>
                    <a:pt x="43" y="134"/>
                  </a:lnTo>
                  <a:lnTo>
                    <a:pt x="53" y="110"/>
                  </a:lnTo>
                  <a:lnTo>
                    <a:pt x="62" y="85"/>
                  </a:lnTo>
                  <a:close/>
                </a:path>
              </a:pathLst>
            </a:custGeom>
            <a:solidFill>
              <a:srgbClr val="AD54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9" name="Freeform 115"/>
            <p:cNvSpPr>
              <a:spLocks/>
            </p:cNvSpPr>
            <p:nvPr/>
          </p:nvSpPr>
          <p:spPr bwMode="auto">
            <a:xfrm>
              <a:off x="670" y="3109"/>
              <a:ext cx="24" cy="50"/>
            </a:xfrm>
            <a:custGeom>
              <a:avLst/>
              <a:gdLst>
                <a:gd name="T0" fmla="*/ 0 w 92"/>
                <a:gd name="T1" fmla="*/ 0 h 202"/>
                <a:gd name="T2" fmla="*/ 0 w 92"/>
                <a:gd name="T3" fmla="*/ 0 h 202"/>
                <a:gd name="T4" fmla="*/ 0 w 92"/>
                <a:gd name="T5" fmla="*/ 0 h 202"/>
                <a:gd name="T6" fmla="*/ 0 w 92"/>
                <a:gd name="T7" fmla="*/ 0 h 202"/>
                <a:gd name="T8" fmla="*/ 0 w 92"/>
                <a:gd name="T9" fmla="*/ 0 h 202"/>
                <a:gd name="T10" fmla="*/ 0 w 92"/>
                <a:gd name="T11" fmla="*/ 0 h 202"/>
                <a:gd name="T12" fmla="*/ 0 w 92"/>
                <a:gd name="T13" fmla="*/ 0 h 202"/>
                <a:gd name="T14" fmla="*/ 0 w 92"/>
                <a:gd name="T15" fmla="*/ 0 h 202"/>
                <a:gd name="T16" fmla="*/ 0 w 92"/>
                <a:gd name="T17" fmla="*/ 0 h 202"/>
                <a:gd name="T18" fmla="*/ 0 w 92"/>
                <a:gd name="T19" fmla="*/ 0 h 202"/>
                <a:gd name="T20" fmla="*/ 0 w 92"/>
                <a:gd name="T21" fmla="*/ 0 h 202"/>
                <a:gd name="T22" fmla="*/ 0 w 92"/>
                <a:gd name="T23" fmla="*/ 0 h 202"/>
                <a:gd name="T24" fmla="*/ 0 w 92"/>
                <a:gd name="T25" fmla="*/ 0 h 202"/>
                <a:gd name="T26" fmla="*/ 0 w 92"/>
                <a:gd name="T27" fmla="*/ 0 h 202"/>
                <a:gd name="T28" fmla="*/ 0 w 92"/>
                <a:gd name="T29" fmla="*/ 0 h 202"/>
                <a:gd name="T30" fmla="*/ 0 w 92"/>
                <a:gd name="T31" fmla="*/ 0 h 202"/>
                <a:gd name="T32" fmla="*/ 0 w 92"/>
                <a:gd name="T33" fmla="*/ 0 h 202"/>
                <a:gd name="T34" fmla="*/ 0 w 92"/>
                <a:gd name="T35" fmla="*/ 0 h 202"/>
                <a:gd name="T36" fmla="*/ 0 w 92"/>
                <a:gd name="T37" fmla="*/ 0 h 202"/>
                <a:gd name="T38" fmla="*/ 0 w 92"/>
                <a:gd name="T39" fmla="*/ 0 h 202"/>
                <a:gd name="T40" fmla="*/ 0 w 92"/>
                <a:gd name="T41" fmla="*/ 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202"/>
                <a:gd name="T65" fmla="*/ 92 w 92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202">
                  <a:moveTo>
                    <a:pt x="0" y="196"/>
                  </a:moveTo>
                  <a:lnTo>
                    <a:pt x="0" y="198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5" y="202"/>
                  </a:lnTo>
                  <a:lnTo>
                    <a:pt x="25" y="196"/>
                  </a:lnTo>
                  <a:lnTo>
                    <a:pt x="41" y="188"/>
                  </a:lnTo>
                  <a:lnTo>
                    <a:pt x="55" y="175"/>
                  </a:lnTo>
                  <a:lnTo>
                    <a:pt x="65" y="158"/>
                  </a:lnTo>
                  <a:lnTo>
                    <a:pt x="74" y="142"/>
                  </a:lnTo>
                  <a:lnTo>
                    <a:pt x="79" y="122"/>
                  </a:lnTo>
                  <a:lnTo>
                    <a:pt x="85" y="103"/>
                  </a:lnTo>
                  <a:lnTo>
                    <a:pt x="90" y="85"/>
                  </a:lnTo>
                  <a:lnTo>
                    <a:pt x="92" y="65"/>
                  </a:lnTo>
                  <a:lnTo>
                    <a:pt x="92" y="41"/>
                  </a:lnTo>
                  <a:lnTo>
                    <a:pt x="87" y="19"/>
                  </a:lnTo>
                  <a:lnTo>
                    <a:pt x="79" y="0"/>
                  </a:lnTo>
                  <a:lnTo>
                    <a:pt x="71" y="55"/>
                  </a:lnTo>
                  <a:lnTo>
                    <a:pt x="60" y="109"/>
                  </a:lnTo>
                  <a:lnTo>
                    <a:pt x="39" y="15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2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0" name="Freeform 116"/>
            <p:cNvSpPr>
              <a:spLocks/>
            </p:cNvSpPr>
            <p:nvPr/>
          </p:nvSpPr>
          <p:spPr bwMode="auto">
            <a:xfrm>
              <a:off x="598" y="3162"/>
              <a:ext cx="31" cy="45"/>
            </a:xfrm>
            <a:custGeom>
              <a:avLst/>
              <a:gdLst>
                <a:gd name="T0" fmla="*/ 0 w 122"/>
                <a:gd name="T1" fmla="*/ 0 h 182"/>
                <a:gd name="T2" fmla="*/ 0 w 122"/>
                <a:gd name="T3" fmla="*/ 0 h 182"/>
                <a:gd name="T4" fmla="*/ 0 w 122"/>
                <a:gd name="T5" fmla="*/ 0 h 182"/>
                <a:gd name="T6" fmla="*/ 0 w 122"/>
                <a:gd name="T7" fmla="*/ 0 h 182"/>
                <a:gd name="T8" fmla="*/ 0 w 122"/>
                <a:gd name="T9" fmla="*/ 0 h 182"/>
                <a:gd name="T10" fmla="*/ 0 w 122"/>
                <a:gd name="T11" fmla="*/ 0 h 182"/>
                <a:gd name="T12" fmla="*/ 0 w 122"/>
                <a:gd name="T13" fmla="*/ 0 h 182"/>
                <a:gd name="T14" fmla="*/ 0 w 122"/>
                <a:gd name="T15" fmla="*/ 0 h 182"/>
                <a:gd name="T16" fmla="*/ 0 w 122"/>
                <a:gd name="T17" fmla="*/ 0 h 182"/>
                <a:gd name="T18" fmla="*/ 0 w 122"/>
                <a:gd name="T19" fmla="*/ 0 h 182"/>
                <a:gd name="T20" fmla="*/ 0 w 122"/>
                <a:gd name="T21" fmla="*/ 0 h 182"/>
                <a:gd name="T22" fmla="*/ 0 w 122"/>
                <a:gd name="T23" fmla="*/ 0 h 182"/>
                <a:gd name="T24" fmla="*/ 0 w 122"/>
                <a:gd name="T25" fmla="*/ 0 h 182"/>
                <a:gd name="T26" fmla="*/ 0 w 122"/>
                <a:gd name="T27" fmla="*/ 0 h 182"/>
                <a:gd name="T28" fmla="*/ 0 w 122"/>
                <a:gd name="T29" fmla="*/ 0 h 182"/>
                <a:gd name="T30" fmla="*/ 0 w 122"/>
                <a:gd name="T31" fmla="*/ 0 h 182"/>
                <a:gd name="T32" fmla="*/ 0 w 122"/>
                <a:gd name="T33" fmla="*/ 0 h 182"/>
                <a:gd name="T34" fmla="*/ 0 w 122"/>
                <a:gd name="T35" fmla="*/ 0 h 182"/>
                <a:gd name="T36" fmla="*/ 0 w 122"/>
                <a:gd name="T37" fmla="*/ 0 h 182"/>
                <a:gd name="T38" fmla="*/ 0 w 122"/>
                <a:gd name="T39" fmla="*/ 0 h 182"/>
                <a:gd name="T40" fmla="*/ 0 w 122"/>
                <a:gd name="T41" fmla="*/ 0 h 182"/>
                <a:gd name="T42" fmla="*/ 0 w 122"/>
                <a:gd name="T43" fmla="*/ 0 h 182"/>
                <a:gd name="T44" fmla="*/ 0 w 122"/>
                <a:gd name="T45" fmla="*/ 0 h 182"/>
                <a:gd name="T46" fmla="*/ 0 w 122"/>
                <a:gd name="T47" fmla="*/ 0 h 182"/>
                <a:gd name="T48" fmla="*/ 0 w 122"/>
                <a:gd name="T49" fmla="*/ 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182"/>
                <a:gd name="T77" fmla="*/ 122 w 122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182">
                  <a:moveTo>
                    <a:pt x="2" y="172"/>
                  </a:moveTo>
                  <a:lnTo>
                    <a:pt x="0" y="174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4" y="179"/>
                  </a:lnTo>
                  <a:lnTo>
                    <a:pt x="42" y="172"/>
                  </a:lnTo>
                  <a:lnTo>
                    <a:pt x="60" y="163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5" y="117"/>
                  </a:lnTo>
                  <a:lnTo>
                    <a:pt x="106" y="98"/>
                  </a:lnTo>
                  <a:lnTo>
                    <a:pt x="113" y="82"/>
                  </a:lnTo>
                  <a:lnTo>
                    <a:pt x="119" y="59"/>
                  </a:lnTo>
                  <a:lnTo>
                    <a:pt x="122" y="41"/>
                  </a:lnTo>
                  <a:lnTo>
                    <a:pt x="122" y="18"/>
                  </a:lnTo>
                  <a:lnTo>
                    <a:pt x="116" y="0"/>
                  </a:lnTo>
                  <a:lnTo>
                    <a:pt x="108" y="24"/>
                  </a:lnTo>
                  <a:lnTo>
                    <a:pt x="97" y="48"/>
                  </a:lnTo>
                  <a:lnTo>
                    <a:pt x="90" y="76"/>
                  </a:lnTo>
                  <a:lnTo>
                    <a:pt x="76" y="98"/>
                  </a:lnTo>
                  <a:lnTo>
                    <a:pt x="62" y="122"/>
                  </a:lnTo>
                  <a:lnTo>
                    <a:pt x="46" y="142"/>
                  </a:lnTo>
                  <a:lnTo>
                    <a:pt x="26" y="158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1" name="Freeform 117"/>
            <p:cNvSpPr>
              <a:spLocks/>
            </p:cNvSpPr>
            <p:nvPr/>
          </p:nvSpPr>
          <p:spPr bwMode="auto">
            <a:xfrm>
              <a:off x="620" y="3079"/>
              <a:ext cx="22" cy="48"/>
            </a:xfrm>
            <a:custGeom>
              <a:avLst/>
              <a:gdLst>
                <a:gd name="T0" fmla="*/ 0 w 87"/>
                <a:gd name="T1" fmla="*/ 0 h 191"/>
                <a:gd name="T2" fmla="*/ 0 w 87"/>
                <a:gd name="T3" fmla="*/ 0 h 191"/>
                <a:gd name="T4" fmla="*/ 0 w 87"/>
                <a:gd name="T5" fmla="*/ 0 h 191"/>
                <a:gd name="T6" fmla="*/ 0 w 87"/>
                <a:gd name="T7" fmla="*/ 0 h 191"/>
                <a:gd name="T8" fmla="*/ 0 w 87"/>
                <a:gd name="T9" fmla="*/ 0 h 191"/>
                <a:gd name="T10" fmla="*/ 0 w 87"/>
                <a:gd name="T11" fmla="*/ 0 h 191"/>
                <a:gd name="T12" fmla="*/ 0 w 87"/>
                <a:gd name="T13" fmla="*/ 0 h 191"/>
                <a:gd name="T14" fmla="*/ 0 w 87"/>
                <a:gd name="T15" fmla="*/ 0 h 191"/>
                <a:gd name="T16" fmla="*/ 0 w 87"/>
                <a:gd name="T17" fmla="*/ 0 h 191"/>
                <a:gd name="T18" fmla="*/ 0 w 87"/>
                <a:gd name="T19" fmla="*/ 0 h 191"/>
                <a:gd name="T20" fmla="*/ 0 w 87"/>
                <a:gd name="T21" fmla="*/ 0 h 191"/>
                <a:gd name="T22" fmla="*/ 0 w 87"/>
                <a:gd name="T23" fmla="*/ 0 h 191"/>
                <a:gd name="T24" fmla="*/ 0 w 87"/>
                <a:gd name="T25" fmla="*/ 0 h 191"/>
                <a:gd name="T26" fmla="*/ 0 w 87"/>
                <a:gd name="T27" fmla="*/ 0 h 191"/>
                <a:gd name="T28" fmla="*/ 0 w 87"/>
                <a:gd name="T29" fmla="*/ 0 h 191"/>
                <a:gd name="T30" fmla="*/ 0 w 87"/>
                <a:gd name="T31" fmla="*/ 0 h 191"/>
                <a:gd name="T32" fmla="*/ 0 w 87"/>
                <a:gd name="T33" fmla="*/ 0 h 191"/>
                <a:gd name="T34" fmla="*/ 0 w 87"/>
                <a:gd name="T35" fmla="*/ 0 h 191"/>
                <a:gd name="T36" fmla="*/ 0 w 87"/>
                <a:gd name="T37" fmla="*/ 0 h 191"/>
                <a:gd name="T38" fmla="*/ 0 w 87"/>
                <a:gd name="T39" fmla="*/ 0 h 191"/>
                <a:gd name="T40" fmla="*/ 0 w 87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91"/>
                <a:gd name="T65" fmla="*/ 87 w 87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91">
                  <a:moveTo>
                    <a:pt x="0" y="180"/>
                  </a:move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0" y="185"/>
                  </a:lnTo>
                  <a:lnTo>
                    <a:pt x="36" y="175"/>
                  </a:lnTo>
                  <a:lnTo>
                    <a:pt x="47" y="161"/>
                  </a:lnTo>
                  <a:lnTo>
                    <a:pt x="57" y="147"/>
                  </a:lnTo>
                  <a:lnTo>
                    <a:pt x="68" y="131"/>
                  </a:lnTo>
                  <a:lnTo>
                    <a:pt x="74" y="112"/>
                  </a:lnTo>
                  <a:lnTo>
                    <a:pt x="82" y="95"/>
                  </a:lnTo>
                  <a:lnTo>
                    <a:pt x="87" y="79"/>
                  </a:lnTo>
                  <a:lnTo>
                    <a:pt x="87" y="60"/>
                  </a:lnTo>
                  <a:lnTo>
                    <a:pt x="87" y="39"/>
                  </a:lnTo>
                  <a:lnTo>
                    <a:pt x="85" y="16"/>
                  </a:lnTo>
                  <a:lnTo>
                    <a:pt x="77" y="0"/>
                  </a:lnTo>
                  <a:lnTo>
                    <a:pt x="68" y="52"/>
                  </a:lnTo>
                  <a:lnTo>
                    <a:pt x="57" y="101"/>
                  </a:lnTo>
                  <a:lnTo>
                    <a:pt x="36" y="14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2" name="Freeform 118"/>
            <p:cNvSpPr>
              <a:spLocks/>
            </p:cNvSpPr>
            <p:nvPr/>
          </p:nvSpPr>
          <p:spPr bwMode="auto">
            <a:xfrm>
              <a:off x="675" y="3258"/>
              <a:ext cx="62" cy="80"/>
            </a:xfrm>
            <a:custGeom>
              <a:avLst/>
              <a:gdLst>
                <a:gd name="T0" fmla="*/ 0 w 248"/>
                <a:gd name="T1" fmla="*/ 0 h 318"/>
                <a:gd name="T2" fmla="*/ 0 w 248"/>
                <a:gd name="T3" fmla="*/ 0 h 318"/>
                <a:gd name="T4" fmla="*/ 0 w 248"/>
                <a:gd name="T5" fmla="*/ 0 h 318"/>
                <a:gd name="T6" fmla="*/ 0 w 248"/>
                <a:gd name="T7" fmla="*/ 0 h 318"/>
                <a:gd name="T8" fmla="*/ 0 w 248"/>
                <a:gd name="T9" fmla="*/ 0 h 318"/>
                <a:gd name="T10" fmla="*/ 0 w 248"/>
                <a:gd name="T11" fmla="*/ 0 h 318"/>
                <a:gd name="T12" fmla="*/ 0 w 248"/>
                <a:gd name="T13" fmla="*/ 0 h 318"/>
                <a:gd name="T14" fmla="*/ 0 w 248"/>
                <a:gd name="T15" fmla="*/ 0 h 318"/>
                <a:gd name="T16" fmla="*/ 0 w 248"/>
                <a:gd name="T17" fmla="*/ 0 h 318"/>
                <a:gd name="T18" fmla="*/ 0 w 248"/>
                <a:gd name="T19" fmla="*/ 0 h 318"/>
                <a:gd name="T20" fmla="*/ 0 w 248"/>
                <a:gd name="T21" fmla="*/ 0 h 318"/>
                <a:gd name="T22" fmla="*/ 0 w 248"/>
                <a:gd name="T23" fmla="*/ 0 h 318"/>
                <a:gd name="T24" fmla="*/ 0 w 248"/>
                <a:gd name="T25" fmla="*/ 0 h 318"/>
                <a:gd name="T26" fmla="*/ 0 w 248"/>
                <a:gd name="T27" fmla="*/ 0 h 318"/>
                <a:gd name="T28" fmla="*/ 0 w 248"/>
                <a:gd name="T29" fmla="*/ 0 h 318"/>
                <a:gd name="T30" fmla="*/ 0 w 248"/>
                <a:gd name="T31" fmla="*/ 0 h 318"/>
                <a:gd name="T32" fmla="*/ 0 w 248"/>
                <a:gd name="T33" fmla="*/ 0 h 318"/>
                <a:gd name="T34" fmla="*/ 0 w 248"/>
                <a:gd name="T35" fmla="*/ 0 h 318"/>
                <a:gd name="T36" fmla="*/ 0 w 248"/>
                <a:gd name="T37" fmla="*/ 0 h 318"/>
                <a:gd name="T38" fmla="*/ 0 w 248"/>
                <a:gd name="T39" fmla="*/ 0 h 318"/>
                <a:gd name="T40" fmla="*/ 0 w 248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18"/>
                <a:gd name="T65" fmla="*/ 248 w 248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18">
                  <a:moveTo>
                    <a:pt x="248" y="229"/>
                  </a:moveTo>
                  <a:lnTo>
                    <a:pt x="220" y="177"/>
                  </a:lnTo>
                  <a:lnTo>
                    <a:pt x="207" y="120"/>
                  </a:lnTo>
                  <a:lnTo>
                    <a:pt x="202" y="60"/>
                  </a:lnTo>
                  <a:lnTo>
                    <a:pt x="207" y="0"/>
                  </a:lnTo>
                  <a:lnTo>
                    <a:pt x="163" y="25"/>
                  </a:lnTo>
                  <a:lnTo>
                    <a:pt x="128" y="58"/>
                  </a:lnTo>
                  <a:lnTo>
                    <a:pt x="98" y="95"/>
                  </a:lnTo>
                  <a:lnTo>
                    <a:pt x="73" y="136"/>
                  </a:lnTo>
                  <a:lnTo>
                    <a:pt x="55" y="182"/>
                  </a:lnTo>
                  <a:lnTo>
                    <a:pt x="36" y="229"/>
                  </a:lnTo>
                  <a:lnTo>
                    <a:pt x="20" y="276"/>
                  </a:lnTo>
                  <a:lnTo>
                    <a:pt x="0" y="318"/>
                  </a:lnTo>
                  <a:lnTo>
                    <a:pt x="32" y="313"/>
                  </a:lnTo>
                  <a:lnTo>
                    <a:pt x="66" y="308"/>
                  </a:lnTo>
                  <a:lnTo>
                    <a:pt x="98" y="300"/>
                  </a:lnTo>
                  <a:lnTo>
                    <a:pt x="131" y="290"/>
                  </a:lnTo>
                  <a:lnTo>
                    <a:pt x="161" y="278"/>
                  </a:lnTo>
                  <a:lnTo>
                    <a:pt x="191" y="265"/>
                  </a:lnTo>
                  <a:lnTo>
                    <a:pt x="220" y="248"/>
                  </a:lnTo>
                  <a:lnTo>
                    <a:pt x="248" y="229"/>
                  </a:lnTo>
                  <a:close/>
                </a:path>
              </a:pathLst>
            </a:custGeom>
            <a:solidFill>
              <a:srgbClr val="93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3" name="Freeform 119"/>
            <p:cNvSpPr>
              <a:spLocks/>
            </p:cNvSpPr>
            <p:nvPr/>
          </p:nvSpPr>
          <p:spPr bwMode="auto">
            <a:xfrm>
              <a:off x="684" y="3270"/>
              <a:ext cx="40" cy="53"/>
            </a:xfrm>
            <a:custGeom>
              <a:avLst/>
              <a:gdLst>
                <a:gd name="T0" fmla="*/ 0 w 160"/>
                <a:gd name="T1" fmla="*/ 0 h 210"/>
                <a:gd name="T2" fmla="*/ 0 w 160"/>
                <a:gd name="T3" fmla="*/ 0 h 210"/>
                <a:gd name="T4" fmla="*/ 0 w 160"/>
                <a:gd name="T5" fmla="*/ 0 h 210"/>
                <a:gd name="T6" fmla="*/ 0 w 160"/>
                <a:gd name="T7" fmla="*/ 0 h 210"/>
                <a:gd name="T8" fmla="*/ 0 w 160"/>
                <a:gd name="T9" fmla="*/ 0 h 210"/>
                <a:gd name="T10" fmla="*/ 0 w 160"/>
                <a:gd name="T11" fmla="*/ 0 h 210"/>
                <a:gd name="T12" fmla="*/ 0 w 160"/>
                <a:gd name="T13" fmla="*/ 0 h 210"/>
                <a:gd name="T14" fmla="*/ 0 w 160"/>
                <a:gd name="T15" fmla="*/ 0 h 210"/>
                <a:gd name="T16" fmla="*/ 0 w 160"/>
                <a:gd name="T17" fmla="*/ 0 h 210"/>
                <a:gd name="T18" fmla="*/ 0 w 160"/>
                <a:gd name="T19" fmla="*/ 0 h 210"/>
                <a:gd name="T20" fmla="*/ 0 w 160"/>
                <a:gd name="T21" fmla="*/ 0 h 210"/>
                <a:gd name="T22" fmla="*/ 0 w 160"/>
                <a:gd name="T23" fmla="*/ 0 h 210"/>
                <a:gd name="T24" fmla="*/ 0 w 160"/>
                <a:gd name="T25" fmla="*/ 0 h 210"/>
                <a:gd name="T26" fmla="*/ 0 w 160"/>
                <a:gd name="T27" fmla="*/ 0 h 210"/>
                <a:gd name="T28" fmla="*/ 0 w 160"/>
                <a:gd name="T29" fmla="*/ 0 h 210"/>
                <a:gd name="T30" fmla="*/ 0 w 160"/>
                <a:gd name="T31" fmla="*/ 0 h 210"/>
                <a:gd name="T32" fmla="*/ 0 w 160"/>
                <a:gd name="T33" fmla="*/ 0 h 210"/>
                <a:gd name="T34" fmla="*/ 0 w 160"/>
                <a:gd name="T35" fmla="*/ 0 h 210"/>
                <a:gd name="T36" fmla="*/ 0 w 160"/>
                <a:gd name="T37" fmla="*/ 0 h 210"/>
                <a:gd name="T38" fmla="*/ 0 w 160"/>
                <a:gd name="T39" fmla="*/ 0 h 210"/>
                <a:gd name="T40" fmla="*/ 0 w 160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0"/>
                <a:gd name="T65" fmla="*/ 160 w 160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0">
                  <a:moveTo>
                    <a:pt x="160" y="150"/>
                  </a:moveTo>
                  <a:lnTo>
                    <a:pt x="141" y="115"/>
                  </a:lnTo>
                  <a:lnTo>
                    <a:pt x="130" y="80"/>
                  </a:lnTo>
                  <a:lnTo>
                    <a:pt x="125" y="39"/>
                  </a:lnTo>
                  <a:lnTo>
                    <a:pt x="130" y="0"/>
                  </a:lnTo>
                  <a:lnTo>
                    <a:pt x="103" y="16"/>
                  </a:lnTo>
                  <a:lnTo>
                    <a:pt x="78" y="39"/>
                  </a:lnTo>
                  <a:lnTo>
                    <a:pt x="62" y="63"/>
                  </a:lnTo>
                  <a:lnTo>
                    <a:pt x="46" y="90"/>
                  </a:lnTo>
                  <a:lnTo>
                    <a:pt x="32" y="120"/>
                  </a:lnTo>
                  <a:lnTo>
                    <a:pt x="21" y="150"/>
                  </a:lnTo>
                  <a:lnTo>
                    <a:pt x="10" y="180"/>
                  </a:lnTo>
                  <a:lnTo>
                    <a:pt x="0" y="210"/>
                  </a:lnTo>
                  <a:lnTo>
                    <a:pt x="19" y="207"/>
                  </a:lnTo>
                  <a:lnTo>
                    <a:pt x="40" y="202"/>
                  </a:lnTo>
                  <a:lnTo>
                    <a:pt x="60" y="197"/>
                  </a:lnTo>
                  <a:lnTo>
                    <a:pt x="81" y="191"/>
                  </a:lnTo>
                  <a:lnTo>
                    <a:pt x="100" y="183"/>
                  </a:lnTo>
                  <a:lnTo>
                    <a:pt x="122" y="172"/>
                  </a:lnTo>
                  <a:lnTo>
                    <a:pt x="141" y="161"/>
                  </a:lnTo>
                  <a:lnTo>
                    <a:pt x="160" y="15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4" name="Freeform 120"/>
            <p:cNvSpPr>
              <a:spLocks/>
            </p:cNvSpPr>
            <p:nvPr/>
          </p:nvSpPr>
          <p:spPr bwMode="auto">
            <a:xfrm>
              <a:off x="564" y="3437"/>
              <a:ext cx="93" cy="190"/>
            </a:xfrm>
            <a:custGeom>
              <a:avLst/>
              <a:gdLst>
                <a:gd name="T0" fmla="*/ 0 w 370"/>
                <a:gd name="T1" fmla="*/ 0 h 760"/>
                <a:gd name="T2" fmla="*/ 0 w 370"/>
                <a:gd name="T3" fmla="*/ 0 h 760"/>
                <a:gd name="T4" fmla="*/ 0 w 370"/>
                <a:gd name="T5" fmla="*/ 0 h 760"/>
                <a:gd name="T6" fmla="*/ 0 w 370"/>
                <a:gd name="T7" fmla="*/ 0 h 760"/>
                <a:gd name="T8" fmla="*/ 0 w 370"/>
                <a:gd name="T9" fmla="*/ 0 h 760"/>
                <a:gd name="T10" fmla="*/ 0 w 370"/>
                <a:gd name="T11" fmla="*/ 0 h 760"/>
                <a:gd name="T12" fmla="*/ 0 w 370"/>
                <a:gd name="T13" fmla="*/ 0 h 760"/>
                <a:gd name="T14" fmla="*/ 0 w 370"/>
                <a:gd name="T15" fmla="*/ 0 h 760"/>
                <a:gd name="T16" fmla="*/ 0 w 370"/>
                <a:gd name="T17" fmla="*/ 0 h 760"/>
                <a:gd name="T18" fmla="*/ 0 w 370"/>
                <a:gd name="T19" fmla="*/ 0 h 760"/>
                <a:gd name="T20" fmla="*/ 0 w 370"/>
                <a:gd name="T21" fmla="*/ 0 h 760"/>
                <a:gd name="T22" fmla="*/ 0 w 370"/>
                <a:gd name="T23" fmla="*/ 0 h 760"/>
                <a:gd name="T24" fmla="*/ 0 w 370"/>
                <a:gd name="T25" fmla="*/ 0 h 760"/>
                <a:gd name="T26" fmla="*/ 0 w 370"/>
                <a:gd name="T27" fmla="*/ 0 h 760"/>
                <a:gd name="T28" fmla="*/ 0 w 370"/>
                <a:gd name="T29" fmla="*/ 0 h 760"/>
                <a:gd name="T30" fmla="*/ 0 w 370"/>
                <a:gd name="T31" fmla="*/ 0 h 760"/>
                <a:gd name="T32" fmla="*/ 0 w 370"/>
                <a:gd name="T33" fmla="*/ 0 h 760"/>
                <a:gd name="T34" fmla="*/ 0 w 370"/>
                <a:gd name="T35" fmla="*/ 0 h 760"/>
                <a:gd name="T36" fmla="*/ 0 w 370"/>
                <a:gd name="T37" fmla="*/ 0 h 760"/>
                <a:gd name="T38" fmla="*/ 0 w 370"/>
                <a:gd name="T39" fmla="*/ 0 h 760"/>
                <a:gd name="T40" fmla="*/ 0 w 370"/>
                <a:gd name="T41" fmla="*/ 0 h 760"/>
                <a:gd name="T42" fmla="*/ 0 w 370"/>
                <a:gd name="T43" fmla="*/ 0 h 760"/>
                <a:gd name="T44" fmla="*/ 0 w 370"/>
                <a:gd name="T45" fmla="*/ 0 h 760"/>
                <a:gd name="T46" fmla="*/ 0 w 370"/>
                <a:gd name="T47" fmla="*/ 0 h 760"/>
                <a:gd name="T48" fmla="*/ 0 w 370"/>
                <a:gd name="T49" fmla="*/ 0 h 760"/>
                <a:gd name="T50" fmla="*/ 0 w 370"/>
                <a:gd name="T51" fmla="*/ 0 h 760"/>
                <a:gd name="T52" fmla="*/ 0 w 370"/>
                <a:gd name="T53" fmla="*/ 0 h 760"/>
                <a:gd name="T54" fmla="*/ 0 w 370"/>
                <a:gd name="T55" fmla="*/ 0 h 760"/>
                <a:gd name="T56" fmla="*/ 0 w 370"/>
                <a:gd name="T57" fmla="*/ 0 h 760"/>
                <a:gd name="T58" fmla="*/ 0 w 370"/>
                <a:gd name="T59" fmla="*/ 0 h 760"/>
                <a:gd name="T60" fmla="*/ 0 w 370"/>
                <a:gd name="T61" fmla="*/ 0 h 760"/>
                <a:gd name="T62" fmla="*/ 0 w 370"/>
                <a:gd name="T63" fmla="*/ 0 h 760"/>
                <a:gd name="T64" fmla="*/ 0 w 370"/>
                <a:gd name="T65" fmla="*/ 0 h 760"/>
                <a:gd name="T66" fmla="*/ 0 w 370"/>
                <a:gd name="T67" fmla="*/ 0 h 760"/>
                <a:gd name="T68" fmla="*/ 0 w 370"/>
                <a:gd name="T69" fmla="*/ 0 h 760"/>
                <a:gd name="T70" fmla="*/ 0 w 370"/>
                <a:gd name="T71" fmla="*/ 0 h 760"/>
                <a:gd name="T72" fmla="*/ 0 w 370"/>
                <a:gd name="T73" fmla="*/ 0 h 760"/>
                <a:gd name="T74" fmla="*/ 0 w 370"/>
                <a:gd name="T75" fmla="*/ 0 h 760"/>
                <a:gd name="T76" fmla="*/ 0 w 370"/>
                <a:gd name="T77" fmla="*/ 0 h 760"/>
                <a:gd name="T78" fmla="*/ 0 w 370"/>
                <a:gd name="T79" fmla="*/ 0 h 760"/>
                <a:gd name="T80" fmla="*/ 0 w 370"/>
                <a:gd name="T81" fmla="*/ 0 h 7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760"/>
                <a:gd name="T125" fmla="*/ 370 w 370"/>
                <a:gd name="T126" fmla="*/ 760 h 7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760">
                  <a:moveTo>
                    <a:pt x="8" y="760"/>
                  </a:moveTo>
                  <a:lnTo>
                    <a:pt x="52" y="755"/>
                  </a:lnTo>
                  <a:lnTo>
                    <a:pt x="96" y="746"/>
                  </a:lnTo>
                  <a:lnTo>
                    <a:pt x="139" y="735"/>
                  </a:lnTo>
                  <a:lnTo>
                    <a:pt x="179" y="725"/>
                  </a:lnTo>
                  <a:lnTo>
                    <a:pt x="223" y="714"/>
                  </a:lnTo>
                  <a:lnTo>
                    <a:pt x="264" y="700"/>
                  </a:lnTo>
                  <a:lnTo>
                    <a:pt x="305" y="684"/>
                  </a:lnTo>
                  <a:lnTo>
                    <a:pt x="343" y="665"/>
                  </a:lnTo>
                  <a:lnTo>
                    <a:pt x="351" y="659"/>
                  </a:lnTo>
                  <a:lnTo>
                    <a:pt x="356" y="654"/>
                  </a:lnTo>
                  <a:lnTo>
                    <a:pt x="363" y="649"/>
                  </a:lnTo>
                  <a:lnTo>
                    <a:pt x="370" y="640"/>
                  </a:lnTo>
                  <a:lnTo>
                    <a:pt x="330" y="615"/>
                  </a:lnTo>
                  <a:lnTo>
                    <a:pt x="308" y="589"/>
                  </a:lnTo>
                  <a:lnTo>
                    <a:pt x="300" y="555"/>
                  </a:lnTo>
                  <a:lnTo>
                    <a:pt x="300" y="520"/>
                  </a:lnTo>
                  <a:lnTo>
                    <a:pt x="305" y="488"/>
                  </a:lnTo>
                  <a:lnTo>
                    <a:pt x="313" y="452"/>
                  </a:lnTo>
                  <a:lnTo>
                    <a:pt x="313" y="422"/>
                  </a:lnTo>
                  <a:lnTo>
                    <a:pt x="308" y="396"/>
                  </a:lnTo>
                  <a:lnTo>
                    <a:pt x="291" y="368"/>
                  </a:lnTo>
                  <a:lnTo>
                    <a:pt x="278" y="343"/>
                  </a:lnTo>
                  <a:lnTo>
                    <a:pt x="267" y="316"/>
                  </a:lnTo>
                  <a:lnTo>
                    <a:pt x="264" y="283"/>
                  </a:lnTo>
                  <a:lnTo>
                    <a:pt x="275" y="237"/>
                  </a:lnTo>
                  <a:lnTo>
                    <a:pt x="294" y="194"/>
                  </a:lnTo>
                  <a:lnTo>
                    <a:pt x="310" y="147"/>
                  </a:lnTo>
                  <a:lnTo>
                    <a:pt x="308" y="96"/>
                  </a:lnTo>
                  <a:lnTo>
                    <a:pt x="297" y="71"/>
                  </a:lnTo>
                  <a:lnTo>
                    <a:pt x="283" y="46"/>
                  </a:lnTo>
                  <a:lnTo>
                    <a:pt x="275" y="25"/>
                  </a:lnTo>
                  <a:lnTo>
                    <a:pt x="275" y="0"/>
                  </a:lnTo>
                  <a:lnTo>
                    <a:pt x="207" y="71"/>
                  </a:lnTo>
                  <a:lnTo>
                    <a:pt x="147" y="156"/>
                  </a:lnTo>
                  <a:lnTo>
                    <a:pt x="98" y="248"/>
                  </a:lnTo>
                  <a:lnTo>
                    <a:pt x="57" y="349"/>
                  </a:lnTo>
                  <a:lnTo>
                    <a:pt x="25" y="455"/>
                  </a:lnTo>
                  <a:lnTo>
                    <a:pt x="8" y="559"/>
                  </a:lnTo>
                  <a:lnTo>
                    <a:pt x="0" y="663"/>
                  </a:lnTo>
                  <a:lnTo>
                    <a:pt x="8" y="760"/>
                  </a:lnTo>
                  <a:close/>
                </a:path>
              </a:pathLst>
            </a:custGeom>
            <a:solidFill>
              <a:srgbClr val="8284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5" name="Freeform 121"/>
            <p:cNvSpPr>
              <a:spLocks/>
            </p:cNvSpPr>
            <p:nvPr/>
          </p:nvSpPr>
          <p:spPr bwMode="auto">
            <a:xfrm>
              <a:off x="406" y="3508"/>
              <a:ext cx="305" cy="155"/>
            </a:xfrm>
            <a:custGeom>
              <a:avLst/>
              <a:gdLst>
                <a:gd name="T0" fmla="*/ 0 w 1218"/>
                <a:gd name="T1" fmla="*/ 0 h 622"/>
                <a:gd name="T2" fmla="*/ 0 w 1218"/>
                <a:gd name="T3" fmla="*/ 0 h 622"/>
                <a:gd name="T4" fmla="*/ 0 w 1218"/>
                <a:gd name="T5" fmla="*/ 0 h 622"/>
                <a:gd name="T6" fmla="*/ 0 w 1218"/>
                <a:gd name="T7" fmla="*/ 0 h 622"/>
                <a:gd name="T8" fmla="*/ 0 w 1218"/>
                <a:gd name="T9" fmla="*/ 0 h 622"/>
                <a:gd name="T10" fmla="*/ 0 w 1218"/>
                <a:gd name="T11" fmla="*/ 0 h 622"/>
                <a:gd name="T12" fmla="*/ 0 w 1218"/>
                <a:gd name="T13" fmla="*/ 0 h 622"/>
                <a:gd name="T14" fmla="*/ 0 w 1218"/>
                <a:gd name="T15" fmla="*/ 0 h 622"/>
                <a:gd name="T16" fmla="*/ 0 w 1218"/>
                <a:gd name="T17" fmla="*/ 0 h 622"/>
                <a:gd name="T18" fmla="*/ 0 w 1218"/>
                <a:gd name="T19" fmla="*/ 0 h 622"/>
                <a:gd name="T20" fmla="*/ 0 w 1218"/>
                <a:gd name="T21" fmla="*/ 0 h 622"/>
                <a:gd name="T22" fmla="*/ 0 w 1218"/>
                <a:gd name="T23" fmla="*/ 0 h 622"/>
                <a:gd name="T24" fmla="*/ 0 w 1218"/>
                <a:gd name="T25" fmla="*/ 0 h 622"/>
                <a:gd name="T26" fmla="*/ 0 w 1218"/>
                <a:gd name="T27" fmla="*/ 0 h 622"/>
                <a:gd name="T28" fmla="*/ 0 w 1218"/>
                <a:gd name="T29" fmla="*/ 0 h 622"/>
                <a:gd name="T30" fmla="*/ 0 w 1218"/>
                <a:gd name="T31" fmla="*/ 0 h 622"/>
                <a:gd name="T32" fmla="*/ 0 w 1218"/>
                <a:gd name="T33" fmla="*/ 0 h 622"/>
                <a:gd name="T34" fmla="*/ 0 w 1218"/>
                <a:gd name="T35" fmla="*/ 0 h 622"/>
                <a:gd name="T36" fmla="*/ 0 w 1218"/>
                <a:gd name="T37" fmla="*/ 0 h 622"/>
                <a:gd name="T38" fmla="*/ 0 w 1218"/>
                <a:gd name="T39" fmla="*/ 0 h 622"/>
                <a:gd name="T40" fmla="*/ 0 w 1218"/>
                <a:gd name="T41" fmla="*/ 0 h 622"/>
                <a:gd name="T42" fmla="*/ 0 w 1218"/>
                <a:gd name="T43" fmla="*/ 0 h 622"/>
                <a:gd name="T44" fmla="*/ 0 w 1218"/>
                <a:gd name="T45" fmla="*/ 0 h 622"/>
                <a:gd name="T46" fmla="*/ 0 w 1218"/>
                <a:gd name="T47" fmla="*/ 0 h 622"/>
                <a:gd name="T48" fmla="*/ 0 w 1218"/>
                <a:gd name="T49" fmla="*/ 0 h 622"/>
                <a:gd name="T50" fmla="*/ 0 w 1218"/>
                <a:gd name="T51" fmla="*/ 0 h 622"/>
                <a:gd name="T52" fmla="*/ 0 w 1218"/>
                <a:gd name="T53" fmla="*/ 0 h 622"/>
                <a:gd name="T54" fmla="*/ 0 w 1218"/>
                <a:gd name="T55" fmla="*/ 0 h 622"/>
                <a:gd name="T56" fmla="*/ 0 w 1218"/>
                <a:gd name="T57" fmla="*/ 0 h 622"/>
                <a:gd name="T58" fmla="*/ 0 w 1218"/>
                <a:gd name="T59" fmla="*/ 0 h 622"/>
                <a:gd name="T60" fmla="*/ 0 w 1218"/>
                <a:gd name="T61" fmla="*/ 0 h 622"/>
                <a:gd name="T62" fmla="*/ 0 w 1218"/>
                <a:gd name="T63" fmla="*/ 0 h 622"/>
                <a:gd name="T64" fmla="*/ 0 w 1218"/>
                <a:gd name="T65" fmla="*/ 0 h 622"/>
                <a:gd name="T66" fmla="*/ 0 w 1218"/>
                <a:gd name="T67" fmla="*/ 0 h 622"/>
                <a:gd name="T68" fmla="*/ 0 w 1218"/>
                <a:gd name="T69" fmla="*/ 0 h 622"/>
                <a:gd name="T70" fmla="*/ 0 w 1218"/>
                <a:gd name="T71" fmla="*/ 0 h 622"/>
                <a:gd name="T72" fmla="*/ 0 w 1218"/>
                <a:gd name="T73" fmla="*/ 0 h 622"/>
                <a:gd name="T74" fmla="*/ 0 w 1218"/>
                <a:gd name="T75" fmla="*/ 0 h 6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8"/>
                <a:gd name="T115" fmla="*/ 0 h 622"/>
                <a:gd name="T116" fmla="*/ 1218 w 1218"/>
                <a:gd name="T117" fmla="*/ 622 h 6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8" h="622">
                  <a:moveTo>
                    <a:pt x="1030" y="272"/>
                  </a:moveTo>
                  <a:lnTo>
                    <a:pt x="1013" y="272"/>
                  </a:lnTo>
                  <a:lnTo>
                    <a:pt x="1000" y="270"/>
                  </a:lnTo>
                  <a:lnTo>
                    <a:pt x="988" y="267"/>
                  </a:lnTo>
                  <a:lnTo>
                    <a:pt x="975" y="267"/>
                  </a:lnTo>
                  <a:lnTo>
                    <a:pt x="975" y="284"/>
                  </a:lnTo>
                  <a:lnTo>
                    <a:pt x="981" y="300"/>
                  </a:lnTo>
                  <a:lnTo>
                    <a:pt x="988" y="314"/>
                  </a:lnTo>
                  <a:lnTo>
                    <a:pt x="1005" y="322"/>
                  </a:lnTo>
                  <a:lnTo>
                    <a:pt x="1016" y="325"/>
                  </a:lnTo>
                  <a:lnTo>
                    <a:pt x="1027" y="330"/>
                  </a:lnTo>
                  <a:lnTo>
                    <a:pt x="1036" y="336"/>
                  </a:lnTo>
                  <a:lnTo>
                    <a:pt x="1041" y="346"/>
                  </a:lnTo>
                  <a:lnTo>
                    <a:pt x="1041" y="371"/>
                  </a:lnTo>
                  <a:lnTo>
                    <a:pt x="1024" y="390"/>
                  </a:lnTo>
                  <a:lnTo>
                    <a:pt x="1002" y="406"/>
                  </a:lnTo>
                  <a:lnTo>
                    <a:pt x="981" y="422"/>
                  </a:lnTo>
                  <a:lnTo>
                    <a:pt x="945" y="439"/>
                  </a:lnTo>
                  <a:lnTo>
                    <a:pt x="905" y="452"/>
                  </a:lnTo>
                  <a:lnTo>
                    <a:pt x="864" y="466"/>
                  </a:lnTo>
                  <a:lnTo>
                    <a:pt x="820" y="480"/>
                  </a:lnTo>
                  <a:lnTo>
                    <a:pt x="776" y="493"/>
                  </a:lnTo>
                  <a:lnTo>
                    <a:pt x="730" y="502"/>
                  </a:lnTo>
                  <a:lnTo>
                    <a:pt x="681" y="509"/>
                  </a:lnTo>
                  <a:lnTo>
                    <a:pt x="635" y="516"/>
                  </a:lnTo>
                  <a:lnTo>
                    <a:pt x="586" y="518"/>
                  </a:lnTo>
                  <a:lnTo>
                    <a:pt x="539" y="521"/>
                  </a:lnTo>
                  <a:lnTo>
                    <a:pt x="493" y="518"/>
                  </a:lnTo>
                  <a:lnTo>
                    <a:pt x="447" y="512"/>
                  </a:lnTo>
                  <a:lnTo>
                    <a:pt x="403" y="502"/>
                  </a:lnTo>
                  <a:lnTo>
                    <a:pt x="362" y="488"/>
                  </a:lnTo>
                  <a:lnTo>
                    <a:pt x="322" y="472"/>
                  </a:lnTo>
                  <a:lnTo>
                    <a:pt x="286" y="450"/>
                  </a:lnTo>
                  <a:lnTo>
                    <a:pt x="265" y="436"/>
                  </a:lnTo>
                  <a:lnTo>
                    <a:pt x="242" y="422"/>
                  </a:lnTo>
                  <a:lnTo>
                    <a:pt x="226" y="403"/>
                  </a:lnTo>
                  <a:lnTo>
                    <a:pt x="226" y="376"/>
                  </a:lnTo>
                  <a:lnTo>
                    <a:pt x="221" y="286"/>
                  </a:lnTo>
                  <a:lnTo>
                    <a:pt x="221" y="194"/>
                  </a:lnTo>
                  <a:lnTo>
                    <a:pt x="224" y="101"/>
                  </a:lnTo>
                  <a:lnTo>
                    <a:pt x="229" y="12"/>
                  </a:lnTo>
                  <a:lnTo>
                    <a:pt x="219" y="7"/>
                  </a:lnTo>
                  <a:lnTo>
                    <a:pt x="205" y="7"/>
                  </a:lnTo>
                  <a:lnTo>
                    <a:pt x="194" y="7"/>
                  </a:lnTo>
                  <a:lnTo>
                    <a:pt x="180" y="0"/>
                  </a:lnTo>
                  <a:lnTo>
                    <a:pt x="104" y="12"/>
                  </a:lnTo>
                  <a:lnTo>
                    <a:pt x="49" y="42"/>
                  </a:lnTo>
                  <a:lnTo>
                    <a:pt x="14" y="90"/>
                  </a:lnTo>
                  <a:lnTo>
                    <a:pt x="0" y="153"/>
                  </a:lnTo>
                  <a:lnTo>
                    <a:pt x="0" y="221"/>
                  </a:lnTo>
                  <a:lnTo>
                    <a:pt x="12" y="292"/>
                  </a:lnTo>
                  <a:lnTo>
                    <a:pt x="35" y="357"/>
                  </a:lnTo>
                  <a:lnTo>
                    <a:pt x="65" y="417"/>
                  </a:lnTo>
                  <a:lnTo>
                    <a:pt x="120" y="461"/>
                  </a:lnTo>
                  <a:lnTo>
                    <a:pt x="178" y="496"/>
                  </a:lnTo>
                  <a:lnTo>
                    <a:pt x="242" y="529"/>
                  </a:lnTo>
                  <a:lnTo>
                    <a:pt x="308" y="559"/>
                  </a:lnTo>
                  <a:lnTo>
                    <a:pt x="378" y="581"/>
                  </a:lnTo>
                  <a:lnTo>
                    <a:pt x="452" y="599"/>
                  </a:lnTo>
                  <a:lnTo>
                    <a:pt x="528" y="610"/>
                  </a:lnTo>
                  <a:lnTo>
                    <a:pt x="605" y="619"/>
                  </a:lnTo>
                  <a:lnTo>
                    <a:pt x="681" y="622"/>
                  </a:lnTo>
                  <a:lnTo>
                    <a:pt x="758" y="619"/>
                  </a:lnTo>
                  <a:lnTo>
                    <a:pt x="834" y="610"/>
                  </a:lnTo>
                  <a:lnTo>
                    <a:pt x="907" y="597"/>
                  </a:lnTo>
                  <a:lnTo>
                    <a:pt x="978" y="581"/>
                  </a:lnTo>
                  <a:lnTo>
                    <a:pt x="1046" y="556"/>
                  </a:lnTo>
                  <a:lnTo>
                    <a:pt x="1112" y="529"/>
                  </a:lnTo>
                  <a:lnTo>
                    <a:pt x="1172" y="493"/>
                  </a:lnTo>
                  <a:lnTo>
                    <a:pt x="1202" y="439"/>
                  </a:lnTo>
                  <a:lnTo>
                    <a:pt x="1218" y="398"/>
                  </a:lnTo>
                  <a:lnTo>
                    <a:pt x="1218" y="366"/>
                  </a:lnTo>
                  <a:lnTo>
                    <a:pt x="1202" y="338"/>
                  </a:lnTo>
                  <a:lnTo>
                    <a:pt x="1174" y="320"/>
                  </a:lnTo>
                  <a:lnTo>
                    <a:pt x="1136" y="302"/>
                  </a:lnTo>
                  <a:lnTo>
                    <a:pt x="1087" y="290"/>
                  </a:lnTo>
                  <a:lnTo>
                    <a:pt x="1030" y="272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6" name="Freeform 122"/>
            <p:cNvSpPr>
              <a:spLocks/>
            </p:cNvSpPr>
            <p:nvPr/>
          </p:nvSpPr>
          <p:spPr bwMode="auto">
            <a:xfrm>
              <a:off x="202" y="3630"/>
              <a:ext cx="765" cy="418"/>
            </a:xfrm>
            <a:custGeom>
              <a:avLst/>
              <a:gdLst>
                <a:gd name="T0" fmla="*/ 0 w 3060"/>
                <a:gd name="T1" fmla="*/ 0 h 1672"/>
                <a:gd name="T2" fmla="*/ 0 w 3060"/>
                <a:gd name="T3" fmla="*/ 0 h 1672"/>
                <a:gd name="T4" fmla="*/ 0 w 3060"/>
                <a:gd name="T5" fmla="*/ 0 h 1672"/>
                <a:gd name="T6" fmla="*/ 0 w 3060"/>
                <a:gd name="T7" fmla="*/ 0 h 1672"/>
                <a:gd name="T8" fmla="*/ 0 w 3060"/>
                <a:gd name="T9" fmla="*/ 0 h 1672"/>
                <a:gd name="T10" fmla="*/ 0 w 3060"/>
                <a:gd name="T11" fmla="*/ 0 h 1672"/>
                <a:gd name="T12" fmla="*/ 0 w 3060"/>
                <a:gd name="T13" fmla="*/ 0 h 1672"/>
                <a:gd name="T14" fmla="*/ 0 w 3060"/>
                <a:gd name="T15" fmla="*/ 0 h 1672"/>
                <a:gd name="T16" fmla="*/ 0 w 3060"/>
                <a:gd name="T17" fmla="*/ 0 h 1672"/>
                <a:gd name="T18" fmla="*/ 0 w 3060"/>
                <a:gd name="T19" fmla="*/ 0 h 1672"/>
                <a:gd name="T20" fmla="*/ 0 w 3060"/>
                <a:gd name="T21" fmla="*/ 0 h 1672"/>
                <a:gd name="T22" fmla="*/ 0 w 3060"/>
                <a:gd name="T23" fmla="*/ 0 h 1672"/>
                <a:gd name="T24" fmla="*/ 0 w 3060"/>
                <a:gd name="T25" fmla="*/ 0 h 1672"/>
                <a:gd name="T26" fmla="*/ 0 w 3060"/>
                <a:gd name="T27" fmla="*/ 0 h 1672"/>
                <a:gd name="T28" fmla="*/ 0 w 3060"/>
                <a:gd name="T29" fmla="*/ 0 h 1672"/>
                <a:gd name="T30" fmla="*/ 0 w 3060"/>
                <a:gd name="T31" fmla="*/ 0 h 1672"/>
                <a:gd name="T32" fmla="*/ 0 w 3060"/>
                <a:gd name="T33" fmla="*/ 0 h 1672"/>
                <a:gd name="T34" fmla="*/ 0 w 3060"/>
                <a:gd name="T35" fmla="*/ 0 h 1672"/>
                <a:gd name="T36" fmla="*/ 0 w 3060"/>
                <a:gd name="T37" fmla="*/ 0 h 1672"/>
                <a:gd name="T38" fmla="*/ 0 w 3060"/>
                <a:gd name="T39" fmla="*/ 0 h 1672"/>
                <a:gd name="T40" fmla="*/ 0 w 3060"/>
                <a:gd name="T41" fmla="*/ 0 h 1672"/>
                <a:gd name="T42" fmla="*/ 0 w 3060"/>
                <a:gd name="T43" fmla="*/ 0 h 1672"/>
                <a:gd name="T44" fmla="*/ 0 w 3060"/>
                <a:gd name="T45" fmla="*/ 0 h 1672"/>
                <a:gd name="T46" fmla="*/ 0 w 3060"/>
                <a:gd name="T47" fmla="*/ 0 h 1672"/>
                <a:gd name="T48" fmla="*/ 0 w 3060"/>
                <a:gd name="T49" fmla="*/ 0 h 1672"/>
                <a:gd name="T50" fmla="*/ 0 w 3060"/>
                <a:gd name="T51" fmla="*/ 0 h 1672"/>
                <a:gd name="T52" fmla="*/ 0 w 3060"/>
                <a:gd name="T53" fmla="*/ 0 h 1672"/>
                <a:gd name="T54" fmla="*/ 0 w 3060"/>
                <a:gd name="T55" fmla="*/ 0 h 1672"/>
                <a:gd name="T56" fmla="*/ 0 w 3060"/>
                <a:gd name="T57" fmla="*/ 0 h 1672"/>
                <a:gd name="T58" fmla="*/ 0 w 3060"/>
                <a:gd name="T59" fmla="*/ 0 h 1672"/>
                <a:gd name="T60" fmla="*/ 0 w 3060"/>
                <a:gd name="T61" fmla="*/ 0 h 1672"/>
                <a:gd name="T62" fmla="*/ 0 w 3060"/>
                <a:gd name="T63" fmla="*/ 0 h 1672"/>
                <a:gd name="T64" fmla="*/ 0 w 3060"/>
                <a:gd name="T65" fmla="*/ 0 h 1672"/>
                <a:gd name="T66" fmla="*/ 0 w 3060"/>
                <a:gd name="T67" fmla="*/ 0 h 1672"/>
                <a:gd name="T68" fmla="*/ 0 w 3060"/>
                <a:gd name="T69" fmla="*/ 0 h 1672"/>
                <a:gd name="T70" fmla="*/ 0 w 3060"/>
                <a:gd name="T71" fmla="*/ 0 h 1672"/>
                <a:gd name="T72" fmla="*/ 0 w 3060"/>
                <a:gd name="T73" fmla="*/ 0 h 1672"/>
                <a:gd name="T74" fmla="*/ 0 w 3060"/>
                <a:gd name="T75" fmla="*/ 0 h 1672"/>
                <a:gd name="T76" fmla="*/ 0 w 3060"/>
                <a:gd name="T77" fmla="*/ 0 h 1672"/>
                <a:gd name="T78" fmla="*/ 0 w 3060"/>
                <a:gd name="T79" fmla="*/ 0 h 1672"/>
                <a:gd name="T80" fmla="*/ 0 w 3060"/>
                <a:gd name="T81" fmla="*/ 0 h 1672"/>
                <a:gd name="T82" fmla="*/ 0 w 3060"/>
                <a:gd name="T83" fmla="*/ 0 h 1672"/>
                <a:gd name="T84" fmla="*/ 0 w 3060"/>
                <a:gd name="T85" fmla="*/ 0 h 1672"/>
                <a:gd name="T86" fmla="*/ 0 w 3060"/>
                <a:gd name="T87" fmla="*/ 0 h 1672"/>
                <a:gd name="T88" fmla="*/ 0 w 3060"/>
                <a:gd name="T89" fmla="*/ 0 h 1672"/>
                <a:gd name="T90" fmla="*/ 0 w 3060"/>
                <a:gd name="T91" fmla="*/ 0 h 1672"/>
                <a:gd name="T92" fmla="*/ 0 w 3060"/>
                <a:gd name="T93" fmla="*/ 0 h 1672"/>
                <a:gd name="T94" fmla="*/ 0 w 3060"/>
                <a:gd name="T95" fmla="*/ 0 h 1672"/>
                <a:gd name="T96" fmla="*/ 0 w 3060"/>
                <a:gd name="T97" fmla="*/ 0 h 1672"/>
                <a:gd name="T98" fmla="*/ 0 w 3060"/>
                <a:gd name="T99" fmla="*/ 0 h 1672"/>
                <a:gd name="T100" fmla="*/ 0 w 3060"/>
                <a:gd name="T101" fmla="*/ 0 h 1672"/>
                <a:gd name="T102" fmla="*/ 0 w 3060"/>
                <a:gd name="T103" fmla="*/ 0 h 1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0"/>
                <a:gd name="T157" fmla="*/ 0 h 1672"/>
                <a:gd name="T158" fmla="*/ 3060 w 3060"/>
                <a:gd name="T159" fmla="*/ 1672 h 1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0" h="1672">
                  <a:moveTo>
                    <a:pt x="25" y="610"/>
                  </a:moveTo>
                  <a:lnTo>
                    <a:pt x="5" y="673"/>
                  </a:lnTo>
                  <a:lnTo>
                    <a:pt x="0" y="738"/>
                  </a:lnTo>
                  <a:lnTo>
                    <a:pt x="11" y="803"/>
                  </a:lnTo>
                  <a:lnTo>
                    <a:pt x="38" y="863"/>
                  </a:lnTo>
                  <a:lnTo>
                    <a:pt x="43" y="880"/>
                  </a:lnTo>
                  <a:lnTo>
                    <a:pt x="90" y="931"/>
                  </a:lnTo>
                  <a:lnTo>
                    <a:pt x="138" y="977"/>
                  </a:lnTo>
                  <a:lnTo>
                    <a:pt x="191" y="1024"/>
                  </a:lnTo>
                  <a:lnTo>
                    <a:pt x="244" y="1067"/>
                  </a:lnTo>
                  <a:lnTo>
                    <a:pt x="299" y="1108"/>
                  </a:lnTo>
                  <a:lnTo>
                    <a:pt x="354" y="1149"/>
                  </a:lnTo>
                  <a:lnTo>
                    <a:pt x="408" y="1190"/>
                  </a:lnTo>
                  <a:lnTo>
                    <a:pt x="463" y="1234"/>
                  </a:lnTo>
                  <a:lnTo>
                    <a:pt x="511" y="1271"/>
                  </a:lnTo>
                  <a:lnTo>
                    <a:pt x="561" y="1307"/>
                  </a:lnTo>
                  <a:lnTo>
                    <a:pt x="612" y="1340"/>
                  </a:lnTo>
                  <a:lnTo>
                    <a:pt x="661" y="1370"/>
                  </a:lnTo>
                  <a:lnTo>
                    <a:pt x="713" y="1400"/>
                  </a:lnTo>
                  <a:lnTo>
                    <a:pt x="768" y="1430"/>
                  </a:lnTo>
                  <a:lnTo>
                    <a:pt x="819" y="1457"/>
                  </a:lnTo>
                  <a:lnTo>
                    <a:pt x="874" y="1481"/>
                  </a:lnTo>
                  <a:lnTo>
                    <a:pt x="928" y="1506"/>
                  </a:lnTo>
                  <a:lnTo>
                    <a:pt x="983" y="1531"/>
                  </a:lnTo>
                  <a:lnTo>
                    <a:pt x="1038" y="1555"/>
                  </a:lnTo>
                  <a:lnTo>
                    <a:pt x="1095" y="1577"/>
                  </a:lnTo>
                  <a:lnTo>
                    <a:pt x="1149" y="1601"/>
                  </a:lnTo>
                  <a:lnTo>
                    <a:pt x="1204" y="1623"/>
                  </a:lnTo>
                  <a:lnTo>
                    <a:pt x="1261" y="1647"/>
                  </a:lnTo>
                  <a:lnTo>
                    <a:pt x="1315" y="1672"/>
                  </a:lnTo>
                  <a:lnTo>
                    <a:pt x="1347" y="1614"/>
                  </a:lnTo>
                  <a:lnTo>
                    <a:pt x="1388" y="1566"/>
                  </a:lnTo>
                  <a:lnTo>
                    <a:pt x="1434" y="1525"/>
                  </a:lnTo>
                  <a:lnTo>
                    <a:pt x="1487" y="1495"/>
                  </a:lnTo>
                  <a:lnTo>
                    <a:pt x="1544" y="1478"/>
                  </a:lnTo>
                  <a:lnTo>
                    <a:pt x="1604" y="1476"/>
                  </a:lnTo>
                  <a:lnTo>
                    <a:pt x="1669" y="1490"/>
                  </a:lnTo>
                  <a:lnTo>
                    <a:pt x="1734" y="1520"/>
                  </a:lnTo>
                  <a:lnTo>
                    <a:pt x="1811" y="1568"/>
                  </a:lnTo>
                  <a:lnTo>
                    <a:pt x="1857" y="1508"/>
                  </a:lnTo>
                  <a:lnTo>
                    <a:pt x="1903" y="1448"/>
                  </a:lnTo>
                  <a:lnTo>
                    <a:pt x="1955" y="1389"/>
                  </a:lnTo>
                  <a:lnTo>
                    <a:pt x="2007" y="1331"/>
                  </a:lnTo>
                  <a:lnTo>
                    <a:pt x="2058" y="1274"/>
                  </a:lnTo>
                  <a:lnTo>
                    <a:pt x="2115" y="1220"/>
                  </a:lnTo>
                  <a:lnTo>
                    <a:pt x="2173" y="1165"/>
                  </a:lnTo>
                  <a:lnTo>
                    <a:pt x="2233" y="1117"/>
                  </a:lnTo>
                  <a:lnTo>
                    <a:pt x="2295" y="1067"/>
                  </a:lnTo>
                  <a:lnTo>
                    <a:pt x="2358" y="1024"/>
                  </a:lnTo>
                  <a:lnTo>
                    <a:pt x="2423" y="983"/>
                  </a:lnTo>
                  <a:lnTo>
                    <a:pt x="2488" y="945"/>
                  </a:lnTo>
                  <a:lnTo>
                    <a:pt x="2557" y="912"/>
                  </a:lnTo>
                  <a:lnTo>
                    <a:pt x="2627" y="882"/>
                  </a:lnTo>
                  <a:lnTo>
                    <a:pt x="2698" y="857"/>
                  </a:lnTo>
                  <a:lnTo>
                    <a:pt x="2772" y="839"/>
                  </a:lnTo>
                  <a:lnTo>
                    <a:pt x="2804" y="833"/>
                  </a:lnTo>
                  <a:lnTo>
                    <a:pt x="2834" y="831"/>
                  </a:lnTo>
                  <a:lnTo>
                    <a:pt x="2864" y="827"/>
                  </a:lnTo>
                  <a:lnTo>
                    <a:pt x="2896" y="827"/>
                  </a:lnTo>
                  <a:lnTo>
                    <a:pt x="2926" y="827"/>
                  </a:lnTo>
                  <a:lnTo>
                    <a:pt x="2956" y="827"/>
                  </a:lnTo>
                  <a:lnTo>
                    <a:pt x="2986" y="827"/>
                  </a:lnTo>
                  <a:lnTo>
                    <a:pt x="3020" y="827"/>
                  </a:lnTo>
                  <a:lnTo>
                    <a:pt x="3027" y="801"/>
                  </a:lnTo>
                  <a:lnTo>
                    <a:pt x="3036" y="776"/>
                  </a:lnTo>
                  <a:lnTo>
                    <a:pt x="3046" y="751"/>
                  </a:lnTo>
                  <a:lnTo>
                    <a:pt x="3060" y="730"/>
                  </a:lnTo>
                  <a:lnTo>
                    <a:pt x="3027" y="686"/>
                  </a:lnTo>
                  <a:lnTo>
                    <a:pt x="2990" y="643"/>
                  </a:lnTo>
                  <a:lnTo>
                    <a:pt x="2954" y="602"/>
                  </a:lnTo>
                  <a:lnTo>
                    <a:pt x="2916" y="564"/>
                  </a:lnTo>
                  <a:lnTo>
                    <a:pt x="2875" y="525"/>
                  </a:lnTo>
                  <a:lnTo>
                    <a:pt x="2834" y="490"/>
                  </a:lnTo>
                  <a:lnTo>
                    <a:pt x="2790" y="454"/>
                  </a:lnTo>
                  <a:lnTo>
                    <a:pt x="2750" y="422"/>
                  </a:lnTo>
                  <a:lnTo>
                    <a:pt x="2703" y="392"/>
                  </a:lnTo>
                  <a:lnTo>
                    <a:pt x="2660" y="362"/>
                  </a:lnTo>
                  <a:lnTo>
                    <a:pt x="2613" y="332"/>
                  </a:lnTo>
                  <a:lnTo>
                    <a:pt x="2571" y="305"/>
                  </a:lnTo>
                  <a:lnTo>
                    <a:pt x="2523" y="277"/>
                  </a:lnTo>
                  <a:lnTo>
                    <a:pt x="2475" y="251"/>
                  </a:lnTo>
                  <a:lnTo>
                    <a:pt x="2429" y="226"/>
                  </a:lnTo>
                  <a:lnTo>
                    <a:pt x="2382" y="201"/>
                  </a:lnTo>
                  <a:lnTo>
                    <a:pt x="2334" y="180"/>
                  </a:lnTo>
                  <a:lnTo>
                    <a:pt x="2284" y="157"/>
                  </a:lnTo>
                  <a:lnTo>
                    <a:pt x="2233" y="139"/>
                  </a:lnTo>
                  <a:lnTo>
                    <a:pt x="2184" y="122"/>
                  </a:lnTo>
                  <a:lnTo>
                    <a:pt x="2132" y="106"/>
                  </a:lnTo>
                  <a:lnTo>
                    <a:pt x="2080" y="90"/>
                  </a:lnTo>
                  <a:lnTo>
                    <a:pt x="2031" y="74"/>
                  </a:lnTo>
                  <a:lnTo>
                    <a:pt x="1979" y="60"/>
                  </a:lnTo>
                  <a:lnTo>
                    <a:pt x="1973" y="63"/>
                  </a:lnTo>
                  <a:lnTo>
                    <a:pt x="1968" y="65"/>
                  </a:lnTo>
                  <a:lnTo>
                    <a:pt x="1966" y="71"/>
                  </a:lnTo>
                  <a:lnTo>
                    <a:pt x="1961" y="76"/>
                  </a:lnTo>
                  <a:lnTo>
                    <a:pt x="2009" y="87"/>
                  </a:lnTo>
                  <a:lnTo>
                    <a:pt x="2053" y="95"/>
                  </a:lnTo>
                  <a:lnTo>
                    <a:pt x="2097" y="106"/>
                  </a:lnTo>
                  <a:lnTo>
                    <a:pt x="2134" y="120"/>
                  </a:lnTo>
                  <a:lnTo>
                    <a:pt x="2170" y="134"/>
                  </a:lnTo>
                  <a:lnTo>
                    <a:pt x="2203" y="145"/>
                  </a:lnTo>
                  <a:lnTo>
                    <a:pt x="2233" y="161"/>
                  </a:lnTo>
                  <a:lnTo>
                    <a:pt x="2263" y="175"/>
                  </a:lnTo>
                  <a:lnTo>
                    <a:pt x="2290" y="191"/>
                  </a:lnTo>
                  <a:lnTo>
                    <a:pt x="2317" y="207"/>
                  </a:lnTo>
                  <a:lnTo>
                    <a:pt x="2341" y="223"/>
                  </a:lnTo>
                  <a:lnTo>
                    <a:pt x="2366" y="240"/>
                  </a:lnTo>
                  <a:lnTo>
                    <a:pt x="2387" y="256"/>
                  </a:lnTo>
                  <a:lnTo>
                    <a:pt x="2412" y="275"/>
                  </a:lnTo>
                  <a:lnTo>
                    <a:pt x="2434" y="294"/>
                  </a:lnTo>
                  <a:lnTo>
                    <a:pt x="2459" y="313"/>
                  </a:lnTo>
                  <a:lnTo>
                    <a:pt x="2491" y="316"/>
                  </a:lnTo>
                  <a:lnTo>
                    <a:pt x="2532" y="321"/>
                  </a:lnTo>
                  <a:lnTo>
                    <a:pt x="2573" y="335"/>
                  </a:lnTo>
                  <a:lnTo>
                    <a:pt x="2613" y="354"/>
                  </a:lnTo>
                  <a:lnTo>
                    <a:pt x="2649" y="378"/>
                  </a:lnTo>
                  <a:lnTo>
                    <a:pt x="2673" y="411"/>
                  </a:lnTo>
                  <a:lnTo>
                    <a:pt x="2682" y="447"/>
                  </a:lnTo>
                  <a:lnTo>
                    <a:pt x="2673" y="490"/>
                  </a:lnTo>
                  <a:lnTo>
                    <a:pt x="2666" y="504"/>
                  </a:lnTo>
                  <a:lnTo>
                    <a:pt x="2654" y="514"/>
                  </a:lnTo>
                  <a:lnTo>
                    <a:pt x="2643" y="523"/>
                  </a:lnTo>
                  <a:lnTo>
                    <a:pt x="2631" y="530"/>
                  </a:lnTo>
                  <a:lnTo>
                    <a:pt x="2613" y="537"/>
                  </a:lnTo>
                  <a:lnTo>
                    <a:pt x="2601" y="542"/>
                  </a:lnTo>
                  <a:lnTo>
                    <a:pt x="2583" y="548"/>
                  </a:lnTo>
                  <a:lnTo>
                    <a:pt x="2567" y="550"/>
                  </a:lnTo>
                  <a:lnTo>
                    <a:pt x="2565" y="572"/>
                  </a:lnTo>
                  <a:lnTo>
                    <a:pt x="2562" y="594"/>
                  </a:lnTo>
                  <a:lnTo>
                    <a:pt x="2562" y="618"/>
                  </a:lnTo>
                  <a:lnTo>
                    <a:pt x="2562" y="640"/>
                  </a:lnTo>
                  <a:lnTo>
                    <a:pt x="2551" y="691"/>
                  </a:lnTo>
                  <a:lnTo>
                    <a:pt x="2530" y="741"/>
                  </a:lnTo>
                  <a:lnTo>
                    <a:pt x="2494" y="787"/>
                  </a:lnTo>
                  <a:lnTo>
                    <a:pt x="2450" y="827"/>
                  </a:lnTo>
                  <a:lnTo>
                    <a:pt x="2399" y="866"/>
                  </a:lnTo>
                  <a:lnTo>
                    <a:pt x="2339" y="901"/>
                  </a:lnTo>
                  <a:lnTo>
                    <a:pt x="2274" y="931"/>
                  </a:lnTo>
                  <a:lnTo>
                    <a:pt x="2205" y="958"/>
                  </a:lnTo>
                  <a:lnTo>
                    <a:pt x="2134" y="983"/>
                  </a:lnTo>
                  <a:lnTo>
                    <a:pt x="2061" y="1002"/>
                  </a:lnTo>
                  <a:lnTo>
                    <a:pt x="1991" y="1018"/>
                  </a:lnTo>
                  <a:lnTo>
                    <a:pt x="1917" y="1032"/>
                  </a:lnTo>
                  <a:lnTo>
                    <a:pt x="1849" y="1040"/>
                  </a:lnTo>
                  <a:lnTo>
                    <a:pt x="1786" y="1046"/>
                  </a:lnTo>
                  <a:lnTo>
                    <a:pt x="1726" y="1048"/>
                  </a:lnTo>
                  <a:lnTo>
                    <a:pt x="1674" y="1048"/>
                  </a:lnTo>
                  <a:lnTo>
                    <a:pt x="1674" y="1100"/>
                  </a:lnTo>
                  <a:lnTo>
                    <a:pt x="1648" y="1135"/>
                  </a:lnTo>
                  <a:lnTo>
                    <a:pt x="1600" y="1154"/>
                  </a:lnTo>
                  <a:lnTo>
                    <a:pt x="1544" y="1158"/>
                  </a:lnTo>
                  <a:lnTo>
                    <a:pt x="1484" y="1147"/>
                  </a:lnTo>
                  <a:lnTo>
                    <a:pt x="1429" y="1124"/>
                  </a:lnTo>
                  <a:lnTo>
                    <a:pt x="1386" y="1092"/>
                  </a:lnTo>
                  <a:lnTo>
                    <a:pt x="1364" y="1048"/>
                  </a:lnTo>
                  <a:lnTo>
                    <a:pt x="1345" y="1046"/>
                  </a:lnTo>
                  <a:lnTo>
                    <a:pt x="1326" y="1046"/>
                  </a:lnTo>
                  <a:lnTo>
                    <a:pt x="1307" y="1043"/>
                  </a:lnTo>
                  <a:lnTo>
                    <a:pt x="1285" y="1040"/>
                  </a:lnTo>
                  <a:lnTo>
                    <a:pt x="1271" y="1078"/>
                  </a:lnTo>
                  <a:lnTo>
                    <a:pt x="1247" y="1103"/>
                  </a:lnTo>
                  <a:lnTo>
                    <a:pt x="1211" y="1111"/>
                  </a:lnTo>
                  <a:lnTo>
                    <a:pt x="1168" y="1105"/>
                  </a:lnTo>
                  <a:lnTo>
                    <a:pt x="1127" y="1092"/>
                  </a:lnTo>
                  <a:lnTo>
                    <a:pt x="1086" y="1070"/>
                  </a:lnTo>
                  <a:lnTo>
                    <a:pt x="1056" y="1043"/>
                  </a:lnTo>
                  <a:lnTo>
                    <a:pt x="1034" y="1013"/>
                  </a:lnTo>
                  <a:lnTo>
                    <a:pt x="972" y="997"/>
                  </a:lnTo>
                  <a:lnTo>
                    <a:pt x="914" y="977"/>
                  </a:lnTo>
                  <a:lnTo>
                    <a:pt x="854" y="953"/>
                  </a:lnTo>
                  <a:lnTo>
                    <a:pt x="801" y="926"/>
                  </a:lnTo>
                  <a:lnTo>
                    <a:pt x="748" y="893"/>
                  </a:lnTo>
                  <a:lnTo>
                    <a:pt x="700" y="857"/>
                  </a:lnTo>
                  <a:lnTo>
                    <a:pt x="653" y="817"/>
                  </a:lnTo>
                  <a:lnTo>
                    <a:pt x="610" y="771"/>
                  </a:lnTo>
                  <a:lnTo>
                    <a:pt x="561" y="702"/>
                  </a:lnTo>
                  <a:lnTo>
                    <a:pt x="523" y="638"/>
                  </a:lnTo>
                  <a:lnTo>
                    <a:pt x="499" y="574"/>
                  </a:lnTo>
                  <a:lnTo>
                    <a:pt x="488" y="512"/>
                  </a:lnTo>
                  <a:lnTo>
                    <a:pt x="485" y="452"/>
                  </a:lnTo>
                  <a:lnTo>
                    <a:pt x="493" y="398"/>
                  </a:lnTo>
                  <a:lnTo>
                    <a:pt x="511" y="343"/>
                  </a:lnTo>
                  <a:lnTo>
                    <a:pt x="539" y="294"/>
                  </a:lnTo>
                  <a:lnTo>
                    <a:pt x="571" y="247"/>
                  </a:lnTo>
                  <a:lnTo>
                    <a:pt x="615" y="205"/>
                  </a:lnTo>
                  <a:lnTo>
                    <a:pt x="661" y="169"/>
                  </a:lnTo>
                  <a:lnTo>
                    <a:pt x="716" y="136"/>
                  </a:lnTo>
                  <a:lnTo>
                    <a:pt x="773" y="106"/>
                  </a:lnTo>
                  <a:lnTo>
                    <a:pt x="836" y="85"/>
                  </a:lnTo>
                  <a:lnTo>
                    <a:pt x="902" y="68"/>
                  </a:lnTo>
                  <a:lnTo>
                    <a:pt x="969" y="57"/>
                  </a:lnTo>
                  <a:lnTo>
                    <a:pt x="958" y="44"/>
                  </a:lnTo>
                  <a:lnTo>
                    <a:pt x="942" y="28"/>
                  </a:lnTo>
                  <a:lnTo>
                    <a:pt x="923" y="14"/>
                  </a:lnTo>
                  <a:lnTo>
                    <a:pt x="904" y="0"/>
                  </a:lnTo>
                  <a:lnTo>
                    <a:pt x="838" y="11"/>
                  </a:lnTo>
                  <a:lnTo>
                    <a:pt x="771" y="33"/>
                  </a:lnTo>
                  <a:lnTo>
                    <a:pt x="700" y="63"/>
                  </a:lnTo>
                  <a:lnTo>
                    <a:pt x="626" y="101"/>
                  </a:lnTo>
                  <a:lnTo>
                    <a:pt x="555" y="145"/>
                  </a:lnTo>
                  <a:lnTo>
                    <a:pt x="481" y="193"/>
                  </a:lnTo>
                  <a:lnTo>
                    <a:pt x="414" y="245"/>
                  </a:lnTo>
                  <a:lnTo>
                    <a:pt x="345" y="297"/>
                  </a:lnTo>
                  <a:lnTo>
                    <a:pt x="283" y="351"/>
                  </a:lnTo>
                  <a:lnTo>
                    <a:pt x="223" y="403"/>
                  </a:lnTo>
                  <a:lnTo>
                    <a:pt x="172" y="452"/>
                  </a:lnTo>
                  <a:lnTo>
                    <a:pt x="125" y="498"/>
                  </a:lnTo>
                  <a:lnTo>
                    <a:pt x="85" y="537"/>
                  </a:lnTo>
                  <a:lnTo>
                    <a:pt x="55" y="569"/>
                  </a:lnTo>
                  <a:lnTo>
                    <a:pt x="35" y="594"/>
                  </a:lnTo>
                  <a:lnTo>
                    <a:pt x="25" y="610"/>
                  </a:lnTo>
                  <a:close/>
                </a:path>
              </a:pathLst>
            </a:custGeom>
            <a:solidFill>
              <a:srgbClr val="7F8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7" name="Freeform 123"/>
            <p:cNvSpPr>
              <a:spLocks/>
            </p:cNvSpPr>
            <p:nvPr/>
          </p:nvSpPr>
          <p:spPr bwMode="auto">
            <a:xfrm>
              <a:off x="332" y="3652"/>
              <a:ext cx="488" cy="230"/>
            </a:xfrm>
            <a:custGeom>
              <a:avLst/>
              <a:gdLst>
                <a:gd name="T0" fmla="*/ 0 w 1952"/>
                <a:gd name="T1" fmla="*/ 0 h 921"/>
                <a:gd name="T2" fmla="*/ 0 w 1952"/>
                <a:gd name="T3" fmla="*/ 0 h 921"/>
                <a:gd name="T4" fmla="*/ 0 w 1952"/>
                <a:gd name="T5" fmla="*/ 0 h 921"/>
                <a:gd name="T6" fmla="*/ 0 w 1952"/>
                <a:gd name="T7" fmla="*/ 0 h 921"/>
                <a:gd name="T8" fmla="*/ 0 w 1952"/>
                <a:gd name="T9" fmla="*/ 0 h 921"/>
                <a:gd name="T10" fmla="*/ 0 w 1952"/>
                <a:gd name="T11" fmla="*/ 0 h 921"/>
                <a:gd name="T12" fmla="*/ 0 w 1952"/>
                <a:gd name="T13" fmla="*/ 0 h 921"/>
                <a:gd name="T14" fmla="*/ 0 w 1952"/>
                <a:gd name="T15" fmla="*/ 0 h 921"/>
                <a:gd name="T16" fmla="*/ 0 w 1952"/>
                <a:gd name="T17" fmla="*/ 0 h 921"/>
                <a:gd name="T18" fmla="*/ 0 w 1952"/>
                <a:gd name="T19" fmla="*/ 0 h 921"/>
                <a:gd name="T20" fmla="*/ 0 w 1952"/>
                <a:gd name="T21" fmla="*/ 0 h 921"/>
                <a:gd name="T22" fmla="*/ 0 w 1952"/>
                <a:gd name="T23" fmla="*/ 0 h 921"/>
                <a:gd name="T24" fmla="*/ 0 w 1952"/>
                <a:gd name="T25" fmla="*/ 0 h 921"/>
                <a:gd name="T26" fmla="*/ 0 w 1952"/>
                <a:gd name="T27" fmla="*/ 0 h 921"/>
                <a:gd name="T28" fmla="*/ 0 w 1952"/>
                <a:gd name="T29" fmla="*/ 0 h 921"/>
                <a:gd name="T30" fmla="*/ 0 w 1952"/>
                <a:gd name="T31" fmla="*/ 0 h 921"/>
                <a:gd name="T32" fmla="*/ 0 w 1952"/>
                <a:gd name="T33" fmla="*/ 0 h 921"/>
                <a:gd name="T34" fmla="*/ 0 w 1952"/>
                <a:gd name="T35" fmla="*/ 0 h 921"/>
                <a:gd name="T36" fmla="*/ 0 w 1952"/>
                <a:gd name="T37" fmla="*/ 0 h 921"/>
                <a:gd name="T38" fmla="*/ 0 w 1952"/>
                <a:gd name="T39" fmla="*/ 0 h 921"/>
                <a:gd name="T40" fmla="*/ 0 w 1952"/>
                <a:gd name="T41" fmla="*/ 0 h 921"/>
                <a:gd name="T42" fmla="*/ 0 w 1952"/>
                <a:gd name="T43" fmla="*/ 0 h 921"/>
                <a:gd name="T44" fmla="*/ 0 w 1952"/>
                <a:gd name="T45" fmla="*/ 0 h 921"/>
                <a:gd name="T46" fmla="*/ 0 w 1952"/>
                <a:gd name="T47" fmla="*/ 0 h 921"/>
                <a:gd name="T48" fmla="*/ 0 w 1952"/>
                <a:gd name="T49" fmla="*/ 0 h 921"/>
                <a:gd name="T50" fmla="*/ 0 w 1952"/>
                <a:gd name="T51" fmla="*/ 0 h 921"/>
                <a:gd name="T52" fmla="*/ 0 w 1952"/>
                <a:gd name="T53" fmla="*/ 0 h 921"/>
                <a:gd name="T54" fmla="*/ 0 w 1952"/>
                <a:gd name="T55" fmla="*/ 0 h 921"/>
                <a:gd name="T56" fmla="*/ 0 w 1952"/>
                <a:gd name="T57" fmla="*/ 0 h 921"/>
                <a:gd name="T58" fmla="*/ 0 w 1952"/>
                <a:gd name="T59" fmla="*/ 0 h 921"/>
                <a:gd name="T60" fmla="*/ 0 w 1952"/>
                <a:gd name="T61" fmla="*/ 0 h 921"/>
                <a:gd name="T62" fmla="*/ 0 w 1952"/>
                <a:gd name="T63" fmla="*/ 0 h 921"/>
                <a:gd name="T64" fmla="*/ 0 w 1952"/>
                <a:gd name="T65" fmla="*/ 0 h 921"/>
                <a:gd name="T66" fmla="*/ 0 w 1952"/>
                <a:gd name="T67" fmla="*/ 0 h 921"/>
                <a:gd name="T68" fmla="*/ 0 w 1952"/>
                <a:gd name="T69" fmla="*/ 0 h 921"/>
                <a:gd name="T70" fmla="*/ 0 w 1952"/>
                <a:gd name="T71" fmla="*/ 0 h 921"/>
                <a:gd name="T72" fmla="*/ 0 w 1952"/>
                <a:gd name="T73" fmla="*/ 0 h 921"/>
                <a:gd name="T74" fmla="*/ 0 w 1952"/>
                <a:gd name="T75" fmla="*/ 0 h 921"/>
                <a:gd name="T76" fmla="*/ 0 w 1952"/>
                <a:gd name="T77" fmla="*/ 0 h 921"/>
                <a:gd name="T78" fmla="*/ 0 w 1952"/>
                <a:gd name="T79" fmla="*/ 0 h 921"/>
                <a:gd name="T80" fmla="*/ 0 w 1952"/>
                <a:gd name="T81" fmla="*/ 0 h 921"/>
                <a:gd name="T82" fmla="*/ 0 w 1952"/>
                <a:gd name="T83" fmla="*/ 0 h 921"/>
                <a:gd name="T84" fmla="*/ 0 w 1952"/>
                <a:gd name="T85" fmla="*/ 0 h 921"/>
                <a:gd name="T86" fmla="*/ 0 w 1952"/>
                <a:gd name="T87" fmla="*/ 0 h 921"/>
                <a:gd name="T88" fmla="*/ 0 w 1952"/>
                <a:gd name="T89" fmla="*/ 0 h 921"/>
                <a:gd name="T90" fmla="*/ 0 w 1952"/>
                <a:gd name="T91" fmla="*/ 0 h 921"/>
                <a:gd name="T92" fmla="*/ 0 w 1952"/>
                <a:gd name="T93" fmla="*/ 0 h 921"/>
                <a:gd name="T94" fmla="*/ 0 w 1952"/>
                <a:gd name="T95" fmla="*/ 0 h 921"/>
                <a:gd name="T96" fmla="*/ 0 w 1952"/>
                <a:gd name="T97" fmla="*/ 0 h 921"/>
                <a:gd name="T98" fmla="*/ 0 w 1952"/>
                <a:gd name="T99" fmla="*/ 0 h 921"/>
                <a:gd name="T100" fmla="*/ 0 w 1952"/>
                <a:gd name="T101" fmla="*/ 0 h 921"/>
                <a:gd name="T102" fmla="*/ 0 w 1952"/>
                <a:gd name="T103" fmla="*/ 0 h 921"/>
                <a:gd name="T104" fmla="*/ 0 w 1952"/>
                <a:gd name="T105" fmla="*/ 0 h 921"/>
                <a:gd name="T106" fmla="*/ 0 w 1952"/>
                <a:gd name="T107" fmla="*/ 0 h 921"/>
                <a:gd name="T108" fmla="*/ 0 w 1952"/>
                <a:gd name="T109" fmla="*/ 0 h 9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2"/>
                <a:gd name="T166" fmla="*/ 0 h 921"/>
                <a:gd name="T167" fmla="*/ 1952 w 1952"/>
                <a:gd name="T168" fmla="*/ 921 h 9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2" h="921">
                  <a:moveTo>
                    <a:pt x="511" y="877"/>
                  </a:moveTo>
                  <a:lnTo>
                    <a:pt x="550" y="836"/>
                  </a:lnTo>
                  <a:lnTo>
                    <a:pt x="591" y="813"/>
                  </a:lnTo>
                  <a:lnTo>
                    <a:pt x="632" y="811"/>
                  </a:lnTo>
                  <a:lnTo>
                    <a:pt x="669" y="820"/>
                  </a:lnTo>
                  <a:lnTo>
                    <a:pt x="704" y="838"/>
                  </a:lnTo>
                  <a:lnTo>
                    <a:pt x="734" y="861"/>
                  </a:lnTo>
                  <a:lnTo>
                    <a:pt x="754" y="882"/>
                  </a:lnTo>
                  <a:lnTo>
                    <a:pt x="762" y="901"/>
                  </a:lnTo>
                  <a:lnTo>
                    <a:pt x="768" y="912"/>
                  </a:lnTo>
                  <a:lnTo>
                    <a:pt x="784" y="917"/>
                  </a:lnTo>
                  <a:lnTo>
                    <a:pt x="808" y="917"/>
                  </a:lnTo>
                  <a:lnTo>
                    <a:pt x="838" y="917"/>
                  </a:lnTo>
                  <a:lnTo>
                    <a:pt x="852" y="873"/>
                  </a:lnTo>
                  <a:lnTo>
                    <a:pt x="882" y="843"/>
                  </a:lnTo>
                  <a:lnTo>
                    <a:pt x="923" y="831"/>
                  </a:lnTo>
                  <a:lnTo>
                    <a:pt x="971" y="827"/>
                  </a:lnTo>
                  <a:lnTo>
                    <a:pt x="1024" y="836"/>
                  </a:lnTo>
                  <a:lnTo>
                    <a:pt x="1070" y="855"/>
                  </a:lnTo>
                  <a:lnTo>
                    <a:pt x="1111" y="882"/>
                  </a:lnTo>
                  <a:lnTo>
                    <a:pt x="1137" y="921"/>
                  </a:lnTo>
                  <a:lnTo>
                    <a:pt x="1146" y="917"/>
                  </a:lnTo>
                  <a:lnTo>
                    <a:pt x="1162" y="914"/>
                  </a:lnTo>
                  <a:lnTo>
                    <a:pt x="1184" y="914"/>
                  </a:lnTo>
                  <a:lnTo>
                    <a:pt x="1208" y="914"/>
                  </a:lnTo>
                  <a:lnTo>
                    <a:pt x="1233" y="914"/>
                  </a:lnTo>
                  <a:lnTo>
                    <a:pt x="1258" y="917"/>
                  </a:lnTo>
                  <a:lnTo>
                    <a:pt x="1279" y="917"/>
                  </a:lnTo>
                  <a:lnTo>
                    <a:pt x="1293" y="917"/>
                  </a:lnTo>
                  <a:lnTo>
                    <a:pt x="1282" y="904"/>
                  </a:lnTo>
                  <a:lnTo>
                    <a:pt x="1266" y="887"/>
                  </a:lnTo>
                  <a:lnTo>
                    <a:pt x="1252" y="871"/>
                  </a:lnTo>
                  <a:lnTo>
                    <a:pt x="1252" y="857"/>
                  </a:lnTo>
                  <a:lnTo>
                    <a:pt x="1268" y="861"/>
                  </a:lnTo>
                  <a:lnTo>
                    <a:pt x="1298" y="861"/>
                  </a:lnTo>
                  <a:lnTo>
                    <a:pt x="1339" y="857"/>
                  </a:lnTo>
                  <a:lnTo>
                    <a:pt x="1392" y="852"/>
                  </a:lnTo>
                  <a:lnTo>
                    <a:pt x="1448" y="841"/>
                  </a:lnTo>
                  <a:lnTo>
                    <a:pt x="1511" y="831"/>
                  </a:lnTo>
                  <a:lnTo>
                    <a:pt x="1576" y="813"/>
                  </a:lnTo>
                  <a:lnTo>
                    <a:pt x="1641" y="792"/>
                  </a:lnTo>
                  <a:lnTo>
                    <a:pt x="1707" y="767"/>
                  </a:lnTo>
                  <a:lnTo>
                    <a:pt x="1770" y="741"/>
                  </a:lnTo>
                  <a:lnTo>
                    <a:pt x="1827" y="707"/>
                  </a:lnTo>
                  <a:lnTo>
                    <a:pt x="1876" y="672"/>
                  </a:lnTo>
                  <a:lnTo>
                    <a:pt x="1914" y="631"/>
                  </a:lnTo>
                  <a:lnTo>
                    <a:pt x="1941" y="585"/>
                  </a:lnTo>
                  <a:lnTo>
                    <a:pt x="1952" y="534"/>
                  </a:lnTo>
                  <a:lnTo>
                    <a:pt x="1949" y="479"/>
                  </a:lnTo>
                  <a:lnTo>
                    <a:pt x="1952" y="465"/>
                  </a:lnTo>
                  <a:lnTo>
                    <a:pt x="1952" y="454"/>
                  </a:lnTo>
                  <a:lnTo>
                    <a:pt x="1949" y="447"/>
                  </a:lnTo>
                  <a:lnTo>
                    <a:pt x="1938" y="444"/>
                  </a:lnTo>
                  <a:lnTo>
                    <a:pt x="1900" y="438"/>
                  </a:lnTo>
                  <a:lnTo>
                    <a:pt x="1862" y="424"/>
                  </a:lnTo>
                  <a:lnTo>
                    <a:pt x="1827" y="400"/>
                  </a:lnTo>
                  <a:lnTo>
                    <a:pt x="1802" y="370"/>
                  </a:lnTo>
                  <a:lnTo>
                    <a:pt x="1786" y="334"/>
                  </a:lnTo>
                  <a:lnTo>
                    <a:pt x="1786" y="302"/>
                  </a:lnTo>
                  <a:lnTo>
                    <a:pt x="1807" y="269"/>
                  </a:lnTo>
                  <a:lnTo>
                    <a:pt x="1851" y="242"/>
                  </a:lnTo>
                  <a:lnTo>
                    <a:pt x="1876" y="237"/>
                  </a:lnTo>
                  <a:lnTo>
                    <a:pt x="1832" y="193"/>
                  </a:lnTo>
                  <a:lnTo>
                    <a:pt x="1786" y="157"/>
                  </a:lnTo>
                  <a:lnTo>
                    <a:pt x="1737" y="127"/>
                  </a:lnTo>
                  <a:lnTo>
                    <a:pt x="1691" y="103"/>
                  </a:lnTo>
                  <a:lnTo>
                    <a:pt x="1641" y="85"/>
                  </a:lnTo>
                  <a:lnTo>
                    <a:pt x="1592" y="67"/>
                  </a:lnTo>
                  <a:lnTo>
                    <a:pt x="1546" y="55"/>
                  </a:lnTo>
                  <a:lnTo>
                    <a:pt x="1500" y="38"/>
                  </a:lnTo>
                  <a:lnTo>
                    <a:pt x="1462" y="27"/>
                  </a:lnTo>
                  <a:lnTo>
                    <a:pt x="1432" y="21"/>
                  </a:lnTo>
                  <a:lnTo>
                    <a:pt x="1402" y="21"/>
                  </a:lnTo>
                  <a:lnTo>
                    <a:pt x="1378" y="27"/>
                  </a:lnTo>
                  <a:lnTo>
                    <a:pt x="1350" y="35"/>
                  </a:lnTo>
                  <a:lnTo>
                    <a:pt x="1323" y="44"/>
                  </a:lnTo>
                  <a:lnTo>
                    <a:pt x="1293" y="57"/>
                  </a:lnTo>
                  <a:lnTo>
                    <a:pt x="1258" y="67"/>
                  </a:lnTo>
                  <a:lnTo>
                    <a:pt x="1244" y="101"/>
                  </a:lnTo>
                  <a:lnTo>
                    <a:pt x="1231" y="133"/>
                  </a:lnTo>
                  <a:lnTo>
                    <a:pt x="1214" y="168"/>
                  </a:lnTo>
                  <a:lnTo>
                    <a:pt x="1192" y="198"/>
                  </a:lnTo>
                  <a:lnTo>
                    <a:pt x="1271" y="234"/>
                  </a:lnTo>
                  <a:lnTo>
                    <a:pt x="1334" y="275"/>
                  </a:lnTo>
                  <a:lnTo>
                    <a:pt x="1380" y="316"/>
                  </a:lnTo>
                  <a:lnTo>
                    <a:pt x="1410" y="359"/>
                  </a:lnTo>
                  <a:lnTo>
                    <a:pt x="1429" y="405"/>
                  </a:lnTo>
                  <a:lnTo>
                    <a:pt x="1432" y="449"/>
                  </a:lnTo>
                  <a:lnTo>
                    <a:pt x="1427" y="493"/>
                  </a:lnTo>
                  <a:lnTo>
                    <a:pt x="1408" y="534"/>
                  </a:lnTo>
                  <a:lnTo>
                    <a:pt x="1378" y="574"/>
                  </a:lnTo>
                  <a:lnTo>
                    <a:pt x="1337" y="610"/>
                  </a:lnTo>
                  <a:lnTo>
                    <a:pt x="1291" y="640"/>
                  </a:lnTo>
                  <a:lnTo>
                    <a:pt x="1236" y="664"/>
                  </a:lnTo>
                  <a:lnTo>
                    <a:pt x="1173" y="684"/>
                  </a:lnTo>
                  <a:lnTo>
                    <a:pt x="1105" y="694"/>
                  </a:lnTo>
                  <a:lnTo>
                    <a:pt x="1031" y="694"/>
                  </a:lnTo>
                  <a:lnTo>
                    <a:pt x="953" y="689"/>
                  </a:lnTo>
                  <a:lnTo>
                    <a:pt x="920" y="684"/>
                  </a:lnTo>
                  <a:lnTo>
                    <a:pt x="888" y="681"/>
                  </a:lnTo>
                  <a:lnTo>
                    <a:pt x="855" y="675"/>
                  </a:lnTo>
                  <a:lnTo>
                    <a:pt x="822" y="670"/>
                  </a:lnTo>
                  <a:lnTo>
                    <a:pt x="789" y="661"/>
                  </a:lnTo>
                  <a:lnTo>
                    <a:pt x="757" y="654"/>
                  </a:lnTo>
                  <a:lnTo>
                    <a:pt x="724" y="645"/>
                  </a:lnTo>
                  <a:lnTo>
                    <a:pt x="692" y="631"/>
                  </a:lnTo>
                  <a:lnTo>
                    <a:pt x="662" y="621"/>
                  </a:lnTo>
                  <a:lnTo>
                    <a:pt x="632" y="604"/>
                  </a:lnTo>
                  <a:lnTo>
                    <a:pt x="604" y="588"/>
                  </a:lnTo>
                  <a:lnTo>
                    <a:pt x="577" y="566"/>
                  </a:lnTo>
                  <a:lnTo>
                    <a:pt x="552" y="544"/>
                  </a:lnTo>
                  <a:lnTo>
                    <a:pt x="531" y="520"/>
                  </a:lnTo>
                  <a:lnTo>
                    <a:pt x="511" y="493"/>
                  </a:lnTo>
                  <a:lnTo>
                    <a:pt x="492" y="460"/>
                  </a:lnTo>
                  <a:lnTo>
                    <a:pt x="476" y="405"/>
                  </a:lnTo>
                  <a:lnTo>
                    <a:pt x="479" y="348"/>
                  </a:lnTo>
                  <a:lnTo>
                    <a:pt x="498" y="294"/>
                  </a:lnTo>
                  <a:lnTo>
                    <a:pt x="536" y="247"/>
                  </a:lnTo>
                  <a:lnTo>
                    <a:pt x="545" y="240"/>
                  </a:lnTo>
                  <a:lnTo>
                    <a:pt x="555" y="231"/>
                  </a:lnTo>
                  <a:lnTo>
                    <a:pt x="563" y="223"/>
                  </a:lnTo>
                  <a:lnTo>
                    <a:pt x="577" y="217"/>
                  </a:lnTo>
                  <a:lnTo>
                    <a:pt x="588" y="212"/>
                  </a:lnTo>
                  <a:lnTo>
                    <a:pt x="598" y="207"/>
                  </a:lnTo>
                  <a:lnTo>
                    <a:pt x="612" y="204"/>
                  </a:lnTo>
                  <a:lnTo>
                    <a:pt x="623" y="198"/>
                  </a:lnTo>
                  <a:lnTo>
                    <a:pt x="607" y="177"/>
                  </a:lnTo>
                  <a:lnTo>
                    <a:pt x="591" y="155"/>
                  </a:lnTo>
                  <a:lnTo>
                    <a:pt x="577" y="133"/>
                  </a:lnTo>
                  <a:lnTo>
                    <a:pt x="563" y="109"/>
                  </a:lnTo>
                  <a:lnTo>
                    <a:pt x="552" y="87"/>
                  </a:lnTo>
                  <a:lnTo>
                    <a:pt x="542" y="62"/>
                  </a:lnTo>
                  <a:lnTo>
                    <a:pt x="533" y="38"/>
                  </a:lnTo>
                  <a:lnTo>
                    <a:pt x="528" y="14"/>
                  </a:lnTo>
                  <a:lnTo>
                    <a:pt x="503" y="5"/>
                  </a:lnTo>
                  <a:lnTo>
                    <a:pt x="474" y="3"/>
                  </a:lnTo>
                  <a:lnTo>
                    <a:pt x="444" y="0"/>
                  </a:lnTo>
                  <a:lnTo>
                    <a:pt x="414" y="3"/>
                  </a:lnTo>
                  <a:lnTo>
                    <a:pt x="381" y="11"/>
                  </a:lnTo>
                  <a:lnTo>
                    <a:pt x="349" y="19"/>
                  </a:lnTo>
                  <a:lnTo>
                    <a:pt x="315" y="30"/>
                  </a:lnTo>
                  <a:lnTo>
                    <a:pt x="283" y="44"/>
                  </a:lnTo>
                  <a:lnTo>
                    <a:pt x="253" y="60"/>
                  </a:lnTo>
                  <a:lnTo>
                    <a:pt x="220" y="76"/>
                  </a:lnTo>
                  <a:lnTo>
                    <a:pt x="190" y="92"/>
                  </a:lnTo>
                  <a:lnTo>
                    <a:pt x="160" y="111"/>
                  </a:lnTo>
                  <a:lnTo>
                    <a:pt x="136" y="131"/>
                  </a:lnTo>
                  <a:lnTo>
                    <a:pt x="112" y="150"/>
                  </a:lnTo>
                  <a:lnTo>
                    <a:pt x="89" y="168"/>
                  </a:lnTo>
                  <a:lnTo>
                    <a:pt x="71" y="187"/>
                  </a:lnTo>
                  <a:lnTo>
                    <a:pt x="32" y="240"/>
                  </a:lnTo>
                  <a:lnTo>
                    <a:pt x="8" y="294"/>
                  </a:lnTo>
                  <a:lnTo>
                    <a:pt x="0" y="348"/>
                  </a:lnTo>
                  <a:lnTo>
                    <a:pt x="2" y="403"/>
                  </a:lnTo>
                  <a:lnTo>
                    <a:pt x="16" y="460"/>
                  </a:lnTo>
                  <a:lnTo>
                    <a:pt x="41" y="514"/>
                  </a:lnTo>
                  <a:lnTo>
                    <a:pt x="76" y="566"/>
                  </a:lnTo>
                  <a:lnTo>
                    <a:pt x="114" y="618"/>
                  </a:lnTo>
                  <a:lnTo>
                    <a:pt x="160" y="664"/>
                  </a:lnTo>
                  <a:lnTo>
                    <a:pt x="209" y="711"/>
                  </a:lnTo>
                  <a:lnTo>
                    <a:pt x="261" y="751"/>
                  </a:lnTo>
                  <a:lnTo>
                    <a:pt x="315" y="787"/>
                  </a:lnTo>
                  <a:lnTo>
                    <a:pt x="367" y="820"/>
                  </a:lnTo>
                  <a:lnTo>
                    <a:pt x="419" y="843"/>
                  </a:lnTo>
                  <a:lnTo>
                    <a:pt x="468" y="863"/>
                  </a:lnTo>
                  <a:lnTo>
                    <a:pt x="511" y="877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8" name="Freeform 124"/>
            <p:cNvSpPr>
              <a:spLocks/>
            </p:cNvSpPr>
            <p:nvPr/>
          </p:nvSpPr>
          <p:spPr bwMode="auto">
            <a:xfrm>
              <a:off x="476" y="3662"/>
              <a:ext cx="162" cy="58"/>
            </a:xfrm>
            <a:custGeom>
              <a:avLst/>
              <a:gdLst>
                <a:gd name="T0" fmla="*/ 0 w 645"/>
                <a:gd name="T1" fmla="*/ 0 h 234"/>
                <a:gd name="T2" fmla="*/ 0 w 645"/>
                <a:gd name="T3" fmla="*/ 0 h 234"/>
                <a:gd name="T4" fmla="*/ 0 w 645"/>
                <a:gd name="T5" fmla="*/ 0 h 234"/>
                <a:gd name="T6" fmla="*/ 0 w 645"/>
                <a:gd name="T7" fmla="*/ 0 h 234"/>
                <a:gd name="T8" fmla="*/ 0 w 645"/>
                <a:gd name="T9" fmla="*/ 0 h 234"/>
                <a:gd name="T10" fmla="*/ 0 w 645"/>
                <a:gd name="T11" fmla="*/ 0 h 234"/>
                <a:gd name="T12" fmla="*/ 0 w 645"/>
                <a:gd name="T13" fmla="*/ 0 h 234"/>
                <a:gd name="T14" fmla="*/ 0 w 645"/>
                <a:gd name="T15" fmla="*/ 0 h 234"/>
                <a:gd name="T16" fmla="*/ 0 w 645"/>
                <a:gd name="T17" fmla="*/ 0 h 234"/>
                <a:gd name="T18" fmla="*/ 0 w 645"/>
                <a:gd name="T19" fmla="*/ 0 h 234"/>
                <a:gd name="T20" fmla="*/ 0 w 645"/>
                <a:gd name="T21" fmla="*/ 0 h 234"/>
                <a:gd name="T22" fmla="*/ 0 w 645"/>
                <a:gd name="T23" fmla="*/ 0 h 234"/>
                <a:gd name="T24" fmla="*/ 0 w 645"/>
                <a:gd name="T25" fmla="*/ 0 h 234"/>
                <a:gd name="T26" fmla="*/ 0 w 645"/>
                <a:gd name="T27" fmla="*/ 0 h 234"/>
                <a:gd name="T28" fmla="*/ 0 w 645"/>
                <a:gd name="T29" fmla="*/ 0 h 234"/>
                <a:gd name="T30" fmla="*/ 0 w 645"/>
                <a:gd name="T31" fmla="*/ 0 h 234"/>
                <a:gd name="T32" fmla="*/ 0 w 645"/>
                <a:gd name="T33" fmla="*/ 0 h 234"/>
                <a:gd name="T34" fmla="*/ 0 w 645"/>
                <a:gd name="T35" fmla="*/ 0 h 234"/>
                <a:gd name="T36" fmla="*/ 0 w 645"/>
                <a:gd name="T37" fmla="*/ 0 h 234"/>
                <a:gd name="T38" fmla="*/ 0 w 645"/>
                <a:gd name="T39" fmla="*/ 0 h 234"/>
                <a:gd name="T40" fmla="*/ 0 w 645"/>
                <a:gd name="T41" fmla="*/ 0 h 234"/>
                <a:gd name="T42" fmla="*/ 0 w 645"/>
                <a:gd name="T43" fmla="*/ 0 h 234"/>
                <a:gd name="T44" fmla="*/ 0 w 645"/>
                <a:gd name="T45" fmla="*/ 0 h 234"/>
                <a:gd name="T46" fmla="*/ 0 w 645"/>
                <a:gd name="T47" fmla="*/ 0 h 234"/>
                <a:gd name="T48" fmla="*/ 0 w 645"/>
                <a:gd name="T49" fmla="*/ 0 h 234"/>
                <a:gd name="T50" fmla="*/ 0 w 645"/>
                <a:gd name="T51" fmla="*/ 0 h 234"/>
                <a:gd name="T52" fmla="*/ 0 w 645"/>
                <a:gd name="T53" fmla="*/ 0 h 234"/>
                <a:gd name="T54" fmla="*/ 0 w 645"/>
                <a:gd name="T55" fmla="*/ 0 h 234"/>
                <a:gd name="T56" fmla="*/ 0 w 645"/>
                <a:gd name="T57" fmla="*/ 0 h 234"/>
                <a:gd name="T58" fmla="*/ 0 w 645"/>
                <a:gd name="T59" fmla="*/ 0 h 234"/>
                <a:gd name="T60" fmla="*/ 0 w 645"/>
                <a:gd name="T61" fmla="*/ 0 h 234"/>
                <a:gd name="T62" fmla="*/ 0 w 645"/>
                <a:gd name="T63" fmla="*/ 0 h 234"/>
                <a:gd name="T64" fmla="*/ 0 w 645"/>
                <a:gd name="T65" fmla="*/ 0 h 234"/>
                <a:gd name="T66" fmla="*/ 0 w 645"/>
                <a:gd name="T67" fmla="*/ 0 h 234"/>
                <a:gd name="T68" fmla="*/ 0 w 645"/>
                <a:gd name="T69" fmla="*/ 0 h 234"/>
                <a:gd name="T70" fmla="*/ 0 w 645"/>
                <a:gd name="T71" fmla="*/ 0 h 234"/>
                <a:gd name="T72" fmla="*/ 0 w 645"/>
                <a:gd name="T73" fmla="*/ 0 h 234"/>
                <a:gd name="T74" fmla="*/ 0 w 645"/>
                <a:gd name="T75" fmla="*/ 0 h 234"/>
                <a:gd name="T76" fmla="*/ 0 w 645"/>
                <a:gd name="T77" fmla="*/ 0 h 234"/>
                <a:gd name="T78" fmla="*/ 0 w 645"/>
                <a:gd name="T79" fmla="*/ 0 h 234"/>
                <a:gd name="T80" fmla="*/ 0 w 645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5"/>
                <a:gd name="T124" fmla="*/ 0 h 234"/>
                <a:gd name="T125" fmla="*/ 645 w 645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5" h="234">
                  <a:moveTo>
                    <a:pt x="514" y="174"/>
                  </a:moveTo>
                  <a:lnTo>
                    <a:pt x="539" y="155"/>
                  </a:lnTo>
                  <a:lnTo>
                    <a:pt x="560" y="139"/>
                  </a:lnTo>
                  <a:lnTo>
                    <a:pt x="580" y="125"/>
                  </a:lnTo>
                  <a:lnTo>
                    <a:pt x="594" y="112"/>
                  </a:lnTo>
                  <a:lnTo>
                    <a:pt x="607" y="95"/>
                  </a:lnTo>
                  <a:lnTo>
                    <a:pt x="618" y="79"/>
                  </a:lnTo>
                  <a:lnTo>
                    <a:pt x="631" y="63"/>
                  </a:lnTo>
                  <a:lnTo>
                    <a:pt x="645" y="41"/>
                  </a:lnTo>
                  <a:lnTo>
                    <a:pt x="604" y="49"/>
                  </a:lnTo>
                  <a:lnTo>
                    <a:pt x="560" y="57"/>
                  </a:lnTo>
                  <a:lnTo>
                    <a:pt x="520" y="65"/>
                  </a:lnTo>
                  <a:lnTo>
                    <a:pt x="479" y="68"/>
                  </a:lnTo>
                  <a:lnTo>
                    <a:pt x="438" y="71"/>
                  </a:lnTo>
                  <a:lnTo>
                    <a:pt x="398" y="73"/>
                  </a:lnTo>
                  <a:lnTo>
                    <a:pt x="359" y="73"/>
                  </a:lnTo>
                  <a:lnTo>
                    <a:pt x="318" y="71"/>
                  </a:lnTo>
                  <a:lnTo>
                    <a:pt x="278" y="68"/>
                  </a:lnTo>
                  <a:lnTo>
                    <a:pt x="240" y="63"/>
                  </a:lnTo>
                  <a:lnTo>
                    <a:pt x="198" y="57"/>
                  </a:lnTo>
                  <a:lnTo>
                    <a:pt x="161" y="49"/>
                  </a:lnTo>
                  <a:lnTo>
                    <a:pt x="120" y="38"/>
                  </a:lnTo>
                  <a:lnTo>
                    <a:pt x="79" y="27"/>
                  </a:lnTo>
                  <a:lnTo>
                    <a:pt x="41" y="13"/>
                  </a:lnTo>
                  <a:lnTo>
                    <a:pt x="0" y="0"/>
                  </a:lnTo>
                  <a:lnTo>
                    <a:pt x="11" y="36"/>
                  </a:lnTo>
                  <a:lnTo>
                    <a:pt x="27" y="71"/>
                  </a:lnTo>
                  <a:lnTo>
                    <a:pt x="49" y="103"/>
                  </a:lnTo>
                  <a:lnTo>
                    <a:pt x="76" y="130"/>
                  </a:lnTo>
                  <a:lnTo>
                    <a:pt x="104" y="158"/>
                  </a:lnTo>
                  <a:lnTo>
                    <a:pt x="136" y="179"/>
                  </a:lnTo>
                  <a:lnTo>
                    <a:pt x="171" y="199"/>
                  </a:lnTo>
                  <a:lnTo>
                    <a:pt x="210" y="213"/>
                  </a:lnTo>
                  <a:lnTo>
                    <a:pt x="247" y="226"/>
                  </a:lnTo>
                  <a:lnTo>
                    <a:pt x="288" y="231"/>
                  </a:lnTo>
                  <a:lnTo>
                    <a:pt x="327" y="234"/>
                  </a:lnTo>
                  <a:lnTo>
                    <a:pt x="368" y="231"/>
                  </a:lnTo>
                  <a:lnTo>
                    <a:pt x="405" y="226"/>
                  </a:lnTo>
                  <a:lnTo>
                    <a:pt x="444" y="215"/>
                  </a:lnTo>
                  <a:lnTo>
                    <a:pt x="482" y="196"/>
                  </a:lnTo>
                  <a:lnTo>
                    <a:pt x="514" y="174"/>
                  </a:lnTo>
                  <a:close/>
                </a:path>
              </a:pathLst>
            </a:custGeom>
            <a:solidFill>
              <a:srgbClr val="5B6B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9" name="Freeform 125"/>
            <p:cNvSpPr>
              <a:spLocks/>
            </p:cNvSpPr>
            <p:nvPr/>
          </p:nvSpPr>
          <p:spPr bwMode="auto">
            <a:xfrm>
              <a:off x="460" y="3709"/>
              <a:ext cx="222" cy="99"/>
            </a:xfrm>
            <a:custGeom>
              <a:avLst/>
              <a:gdLst>
                <a:gd name="T0" fmla="*/ 0 w 888"/>
                <a:gd name="T1" fmla="*/ 0 h 396"/>
                <a:gd name="T2" fmla="*/ 0 w 888"/>
                <a:gd name="T3" fmla="*/ 0 h 396"/>
                <a:gd name="T4" fmla="*/ 0 w 888"/>
                <a:gd name="T5" fmla="*/ 0 h 396"/>
                <a:gd name="T6" fmla="*/ 0 w 888"/>
                <a:gd name="T7" fmla="*/ 0 h 396"/>
                <a:gd name="T8" fmla="*/ 0 w 888"/>
                <a:gd name="T9" fmla="*/ 0 h 396"/>
                <a:gd name="T10" fmla="*/ 0 w 888"/>
                <a:gd name="T11" fmla="*/ 0 h 396"/>
                <a:gd name="T12" fmla="*/ 0 w 888"/>
                <a:gd name="T13" fmla="*/ 0 h 396"/>
                <a:gd name="T14" fmla="*/ 0 w 888"/>
                <a:gd name="T15" fmla="*/ 0 h 396"/>
                <a:gd name="T16" fmla="*/ 0 w 888"/>
                <a:gd name="T17" fmla="*/ 0 h 396"/>
                <a:gd name="T18" fmla="*/ 0 w 888"/>
                <a:gd name="T19" fmla="*/ 0 h 396"/>
                <a:gd name="T20" fmla="*/ 0 w 888"/>
                <a:gd name="T21" fmla="*/ 0 h 396"/>
                <a:gd name="T22" fmla="*/ 0 w 888"/>
                <a:gd name="T23" fmla="*/ 0 h 396"/>
                <a:gd name="T24" fmla="*/ 0 w 888"/>
                <a:gd name="T25" fmla="*/ 0 h 396"/>
                <a:gd name="T26" fmla="*/ 0 w 888"/>
                <a:gd name="T27" fmla="*/ 0 h 396"/>
                <a:gd name="T28" fmla="*/ 0 w 888"/>
                <a:gd name="T29" fmla="*/ 0 h 396"/>
                <a:gd name="T30" fmla="*/ 0 w 888"/>
                <a:gd name="T31" fmla="*/ 0 h 396"/>
                <a:gd name="T32" fmla="*/ 0 w 888"/>
                <a:gd name="T33" fmla="*/ 0 h 396"/>
                <a:gd name="T34" fmla="*/ 0 w 888"/>
                <a:gd name="T35" fmla="*/ 0 h 396"/>
                <a:gd name="T36" fmla="*/ 0 w 888"/>
                <a:gd name="T37" fmla="*/ 0 h 396"/>
                <a:gd name="T38" fmla="*/ 0 w 888"/>
                <a:gd name="T39" fmla="*/ 0 h 396"/>
                <a:gd name="T40" fmla="*/ 0 w 888"/>
                <a:gd name="T41" fmla="*/ 0 h 396"/>
                <a:gd name="T42" fmla="*/ 0 w 888"/>
                <a:gd name="T43" fmla="*/ 0 h 396"/>
                <a:gd name="T44" fmla="*/ 0 w 888"/>
                <a:gd name="T45" fmla="*/ 0 h 396"/>
                <a:gd name="T46" fmla="*/ 0 w 888"/>
                <a:gd name="T47" fmla="*/ 0 h 396"/>
                <a:gd name="T48" fmla="*/ 0 w 888"/>
                <a:gd name="T49" fmla="*/ 0 h 396"/>
                <a:gd name="T50" fmla="*/ 0 w 888"/>
                <a:gd name="T51" fmla="*/ 0 h 396"/>
                <a:gd name="T52" fmla="*/ 0 w 888"/>
                <a:gd name="T53" fmla="*/ 0 h 396"/>
                <a:gd name="T54" fmla="*/ 0 w 888"/>
                <a:gd name="T55" fmla="*/ 0 h 396"/>
                <a:gd name="T56" fmla="*/ 0 w 888"/>
                <a:gd name="T57" fmla="*/ 0 h 396"/>
                <a:gd name="T58" fmla="*/ 0 w 888"/>
                <a:gd name="T59" fmla="*/ 0 h 396"/>
                <a:gd name="T60" fmla="*/ 0 w 888"/>
                <a:gd name="T61" fmla="*/ 0 h 396"/>
                <a:gd name="T62" fmla="*/ 0 w 888"/>
                <a:gd name="T63" fmla="*/ 0 h 396"/>
                <a:gd name="T64" fmla="*/ 0 w 888"/>
                <a:gd name="T65" fmla="*/ 0 h 396"/>
                <a:gd name="T66" fmla="*/ 0 w 888"/>
                <a:gd name="T67" fmla="*/ 0 h 396"/>
                <a:gd name="T68" fmla="*/ 0 w 888"/>
                <a:gd name="T69" fmla="*/ 0 h 396"/>
                <a:gd name="T70" fmla="*/ 0 w 888"/>
                <a:gd name="T71" fmla="*/ 0 h 396"/>
                <a:gd name="T72" fmla="*/ 0 w 888"/>
                <a:gd name="T73" fmla="*/ 0 h 396"/>
                <a:gd name="T74" fmla="*/ 0 w 888"/>
                <a:gd name="T75" fmla="*/ 0 h 396"/>
                <a:gd name="T76" fmla="*/ 0 w 888"/>
                <a:gd name="T77" fmla="*/ 0 h 396"/>
                <a:gd name="T78" fmla="*/ 0 w 888"/>
                <a:gd name="T79" fmla="*/ 0 h 396"/>
                <a:gd name="T80" fmla="*/ 0 w 888"/>
                <a:gd name="T81" fmla="*/ 0 h 396"/>
                <a:gd name="T82" fmla="*/ 0 w 888"/>
                <a:gd name="T83" fmla="*/ 0 h 396"/>
                <a:gd name="T84" fmla="*/ 0 w 888"/>
                <a:gd name="T85" fmla="*/ 0 h 396"/>
                <a:gd name="T86" fmla="*/ 0 w 888"/>
                <a:gd name="T87" fmla="*/ 0 h 396"/>
                <a:gd name="T88" fmla="*/ 0 w 888"/>
                <a:gd name="T89" fmla="*/ 0 h 396"/>
                <a:gd name="T90" fmla="*/ 0 w 888"/>
                <a:gd name="T91" fmla="*/ 0 h 396"/>
                <a:gd name="T92" fmla="*/ 0 w 888"/>
                <a:gd name="T93" fmla="*/ 0 h 396"/>
                <a:gd name="T94" fmla="*/ 0 w 888"/>
                <a:gd name="T95" fmla="*/ 0 h 396"/>
                <a:gd name="T96" fmla="*/ 0 w 888"/>
                <a:gd name="T97" fmla="*/ 0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8"/>
                <a:gd name="T148" fmla="*/ 0 h 396"/>
                <a:gd name="T149" fmla="*/ 888 w 888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8" h="396">
                  <a:moveTo>
                    <a:pt x="425" y="115"/>
                  </a:moveTo>
                  <a:lnTo>
                    <a:pt x="384" y="112"/>
                  </a:lnTo>
                  <a:lnTo>
                    <a:pt x="347" y="106"/>
                  </a:lnTo>
                  <a:lnTo>
                    <a:pt x="311" y="96"/>
                  </a:lnTo>
                  <a:lnTo>
                    <a:pt x="276" y="85"/>
                  </a:lnTo>
                  <a:lnTo>
                    <a:pt x="243" y="69"/>
                  </a:lnTo>
                  <a:lnTo>
                    <a:pt x="211" y="53"/>
                  </a:lnTo>
                  <a:lnTo>
                    <a:pt x="181" y="30"/>
                  </a:lnTo>
                  <a:lnTo>
                    <a:pt x="151" y="9"/>
                  </a:lnTo>
                  <a:lnTo>
                    <a:pt x="131" y="12"/>
                  </a:lnTo>
                  <a:lnTo>
                    <a:pt x="110" y="14"/>
                  </a:lnTo>
                  <a:lnTo>
                    <a:pt x="91" y="23"/>
                  </a:lnTo>
                  <a:lnTo>
                    <a:pt x="74" y="30"/>
                  </a:lnTo>
                  <a:lnTo>
                    <a:pt x="57" y="41"/>
                  </a:lnTo>
                  <a:lnTo>
                    <a:pt x="41" y="55"/>
                  </a:lnTo>
                  <a:lnTo>
                    <a:pt x="27" y="71"/>
                  </a:lnTo>
                  <a:lnTo>
                    <a:pt x="17" y="90"/>
                  </a:lnTo>
                  <a:lnTo>
                    <a:pt x="0" y="140"/>
                  </a:lnTo>
                  <a:lnTo>
                    <a:pt x="4" y="183"/>
                  </a:lnTo>
                  <a:lnTo>
                    <a:pt x="22" y="226"/>
                  </a:lnTo>
                  <a:lnTo>
                    <a:pt x="61" y="265"/>
                  </a:lnTo>
                  <a:lnTo>
                    <a:pt x="110" y="300"/>
                  </a:lnTo>
                  <a:lnTo>
                    <a:pt x="170" y="330"/>
                  </a:lnTo>
                  <a:lnTo>
                    <a:pt x="241" y="355"/>
                  </a:lnTo>
                  <a:lnTo>
                    <a:pt x="317" y="373"/>
                  </a:lnTo>
                  <a:lnTo>
                    <a:pt x="398" y="387"/>
                  </a:lnTo>
                  <a:lnTo>
                    <a:pt x="480" y="396"/>
                  </a:lnTo>
                  <a:lnTo>
                    <a:pt x="561" y="396"/>
                  </a:lnTo>
                  <a:lnTo>
                    <a:pt x="640" y="387"/>
                  </a:lnTo>
                  <a:lnTo>
                    <a:pt x="714" y="373"/>
                  </a:lnTo>
                  <a:lnTo>
                    <a:pt x="782" y="352"/>
                  </a:lnTo>
                  <a:lnTo>
                    <a:pt x="839" y="320"/>
                  </a:lnTo>
                  <a:lnTo>
                    <a:pt x="883" y="278"/>
                  </a:lnTo>
                  <a:lnTo>
                    <a:pt x="888" y="226"/>
                  </a:lnTo>
                  <a:lnTo>
                    <a:pt x="881" y="177"/>
                  </a:lnTo>
                  <a:lnTo>
                    <a:pt x="861" y="134"/>
                  </a:lnTo>
                  <a:lnTo>
                    <a:pt x="831" y="96"/>
                  </a:lnTo>
                  <a:lnTo>
                    <a:pt x="793" y="63"/>
                  </a:lnTo>
                  <a:lnTo>
                    <a:pt x="750" y="36"/>
                  </a:lnTo>
                  <a:lnTo>
                    <a:pt x="706" y="14"/>
                  </a:lnTo>
                  <a:lnTo>
                    <a:pt x="662" y="0"/>
                  </a:lnTo>
                  <a:lnTo>
                    <a:pt x="637" y="23"/>
                  </a:lnTo>
                  <a:lnTo>
                    <a:pt x="610" y="44"/>
                  </a:lnTo>
                  <a:lnTo>
                    <a:pt x="584" y="63"/>
                  </a:lnTo>
                  <a:lnTo>
                    <a:pt x="556" y="83"/>
                  </a:lnTo>
                  <a:lnTo>
                    <a:pt x="526" y="96"/>
                  </a:lnTo>
                  <a:lnTo>
                    <a:pt x="494" y="106"/>
                  </a:lnTo>
                  <a:lnTo>
                    <a:pt x="460" y="112"/>
                  </a:lnTo>
                  <a:lnTo>
                    <a:pt x="425" y="115"/>
                  </a:lnTo>
                  <a:close/>
                </a:path>
              </a:pathLst>
            </a:custGeom>
            <a:solidFill>
              <a:srgbClr val="AAB5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0" name="Freeform 126"/>
            <p:cNvSpPr>
              <a:spLocks/>
            </p:cNvSpPr>
            <p:nvPr/>
          </p:nvSpPr>
          <p:spPr bwMode="auto">
            <a:xfrm>
              <a:off x="493" y="3737"/>
              <a:ext cx="182" cy="63"/>
            </a:xfrm>
            <a:custGeom>
              <a:avLst/>
              <a:gdLst>
                <a:gd name="T0" fmla="*/ 0 w 730"/>
                <a:gd name="T1" fmla="*/ 0 h 251"/>
                <a:gd name="T2" fmla="*/ 0 w 730"/>
                <a:gd name="T3" fmla="*/ 0 h 251"/>
                <a:gd name="T4" fmla="*/ 0 w 730"/>
                <a:gd name="T5" fmla="*/ 0 h 251"/>
                <a:gd name="T6" fmla="*/ 0 w 730"/>
                <a:gd name="T7" fmla="*/ 0 h 251"/>
                <a:gd name="T8" fmla="*/ 0 w 730"/>
                <a:gd name="T9" fmla="*/ 0 h 251"/>
                <a:gd name="T10" fmla="*/ 0 w 730"/>
                <a:gd name="T11" fmla="*/ 0 h 251"/>
                <a:gd name="T12" fmla="*/ 0 w 730"/>
                <a:gd name="T13" fmla="*/ 0 h 251"/>
                <a:gd name="T14" fmla="*/ 0 w 730"/>
                <a:gd name="T15" fmla="*/ 0 h 251"/>
                <a:gd name="T16" fmla="*/ 0 w 730"/>
                <a:gd name="T17" fmla="*/ 0 h 251"/>
                <a:gd name="T18" fmla="*/ 0 w 730"/>
                <a:gd name="T19" fmla="*/ 0 h 251"/>
                <a:gd name="T20" fmla="*/ 0 w 730"/>
                <a:gd name="T21" fmla="*/ 0 h 251"/>
                <a:gd name="T22" fmla="*/ 0 w 730"/>
                <a:gd name="T23" fmla="*/ 0 h 251"/>
                <a:gd name="T24" fmla="*/ 0 w 730"/>
                <a:gd name="T25" fmla="*/ 0 h 251"/>
                <a:gd name="T26" fmla="*/ 0 w 730"/>
                <a:gd name="T27" fmla="*/ 0 h 251"/>
                <a:gd name="T28" fmla="*/ 0 w 730"/>
                <a:gd name="T29" fmla="*/ 0 h 251"/>
                <a:gd name="T30" fmla="*/ 0 w 730"/>
                <a:gd name="T31" fmla="*/ 0 h 251"/>
                <a:gd name="T32" fmla="*/ 0 w 730"/>
                <a:gd name="T33" fmla="*/ 0 h 251"/>
                <a:gd name="T34" fmla="*/ 0 w 730"/>
                <a:gd name="T35" fmla="*/ 0 h 251"/>
                <a:gd name="T36" fmla="*/ 0 w 730"/>
                <a:gd name="T37" fmla="*/ 0 h 251"/>
                <a:gd name="T38" fmla="*/ 0 w 730"/>
                <a:gd name="T39" fmla="*/ 0 h 251"/>
                <a:gd name="T40" fmla="*/ 0 w 730"/>
                <a:gd name="T41" fmla="*/ 0 h 251"/>
                <a:gd name="T42" fmla="*/ 0 w 730"/>
                <a:gd name="T43" fmla="*/ 0 h 251"/>
                <a:gd name="T44" fmla="*/ 0 w 730"/>
                <a:gd name="T45" fmla="*/ 0 h 251"/>
                <a:gd name="T46" fmla="*/ 0 w 730"/>
                <a:gd name="T47" fmla="*/ 0 h 251"/>
                <a:gd name="T48" fmla="*/ 0 w 730"/>
                <a:gd name="T49" fmla="*/ 0 h 251"/>
                <a:gd name="T50" fmla="*/ 0 w 730"/>
                <a:gd name="T51" fmla="*/ 0 h 251"/>
                <a:gd name="T52" fmla="*/ 0 w 730"/>
                <a:gd name="T53" fmla="*/ 0 h 251"/>
                <a:gd name="T54" fmla="*/ 0 w 730"/>
                <a:gd name="T55" fmla="*/ 0 h 251"/>
                <a:gd name="T56" fmla="*/ 0 w 730"/>
                <a:gd name="T57" fmla="*/ 0 h 251"/>
                <a:gd name="T58" fmla="*/ 0 w 730"/>
                <a:gd name="T59" fmla="*/ 0 h 251"/>
                <a:gd name="T60" fmla="*/ 0 w 730"/>
                <a:gd name="T61" fmla="*/ 0 h 251"/>
                <a:gd name="T62" fmla="*/ 0 w 730"/>
                <a:gd name="T63" fmla="*/ 0 h 251"/>
                <a:gd name="T64" fmla="*/ 0 w 730"/>
                <a:gd name="T65" fmla="*/ 0 h 251"/>
                <a:gd name="T66" fmla="*/ 0 w 730"/>
                <a:gd name="T67" fmla="*/ 0 h 251"/>
                <a:gd name="T68" fmla="*/ 0 w 730"/>
                <a:gd name="T69" fmla="*/ 0 h 251"/>
                <a:gd name="T70" fmla="*/ 0 w 730"/>
                <a:gd name="T71" fmla="*/ 0 h 251"/>
                <a:gd name="T72" fmla="*/ 0 w 730"/>
                <a:gd name="T73" fmla="*/ 0 h 251"/>
                <a:gd name="T74" fmla="*/ 0 w 730"/>
                <a:gd name="T75" fmla="*/ 0 h 251"/>
                <a:gd name="T76" fmla="*/ 0 w 730"/>
                <a:gd name="T77" fmla="*/ 0 h 251"/>
                <a:gd name="T78" fmla="*/ 0 w 730"/>
                <a:gd name="T79" fmla="*/ 0 h 251"/>
                <a:gd name="T80" fmla="*/ 0 w 730"/>
                <a:gd name="T81" fmla="*/ 0 h 251"/>
                <a:gd name="T82" fmla="*/ 0 w 730"/>
                <a:gd name="T83" fmla="*/ 0 h 251"/>
                <a:gd name="T84" fmla="*/ 0 w 730"/>
                <a:gd name="T85" fmla="*/ 0 h 251"/>
                <a:gd name="T86" fmla="*/ 0 w 730"/>
                <a:gd name="T87" fmla="*/ 0 h 251"/>
                <a:gd name="T88" fmla="*/ 0 w 730"/>
                <a:gd name="T89" fmla="*/ 0 h 251"/>
                <a:gd name="T90" fmla="*/ 0 w 730"/>
                <a:gd name="T91" fmla="*/ 0 h 251"/>
                <a:gd name="T92" fmla="*/ 0 w 730"/>
                <a:gd name="T93" fmla="*/ 0 h 251"/>
                <a:gd name="T94" fmla="*/ 0 w 730"/>
                <a:gd name="T95" fmla="*/ 0 h 251"/>
                <a:gd name="T96" fmla="*/ 0 w 730"/>
                <a:gd name="T97" fmla="*/ 0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251"/>
                <a:gd name="T149" fmla="*/ 730 w 730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251">
                  <a:moveTo>
                    <a:pt x="346" y="68"/>
                  </a:moveTo>
                  <a:lnTo>
                    <a:pt x="313" y="68"/>
                  </a:lnTo>
                  <a:lnTo>
                    <a:pt x="283" y="63"/>
                  </a:lnTo>
                  <a:lnTo>
                    <a:pt x="256" y="58"/>
                  </a:lnTo>
                  <a:lnTo>
                    <a:pt x="229" y="49"/>
                  </a:lnTo>
                  <a:lnTo>
                    <a:pt x="202" y="41"/>
                  </a:lnTo>
                  <a:lnTo>
                    <a:pt x="175" y="28"/>
                  </a:lnTo>
                  <a:lnTo>
                    <a:pt x="150" y="14"/>
                  </a:lnTo>
                  <a:lnTo>
                    <a:pt x="126" y="0"/>
                  </a:lnTo>
                  <a:lnTo>
                    <a:pt x="110" y="3"/>
                  </a:lnTo>
                  <a:lnTo>
                    <a:pt x="90" y="8"/>
                  </a:lnTo>
                  <a:lnTo>
                    <a:pt x="74" y="11"/>
                  </a:lnTo>
                  <a:lnTo>
                    <a:pt x="57" y="17"/>
                  </a:lnTo>
                  <a:lnTo>
                    <a:pt x="44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4" y="49"/>
                  </a:lnTo>
                  <a:lnTo>
                    <a:pt x="0" y="82"/>
                  </a:lnTo>
                  <a:lnTo>
                    <a:pt x="3" y="112"/>
                  </a:lnTo>
                  <a:lnTo>
                    <a:pt x="22" y="139"/>
                  </a:lnTo>
                  <a:lnTo>
                    <a:pt x="52" y="164"/>
                  </a:lnTo>
                  <a:lnTo>
                    <a:pt x="96" y="188"/>
                  </a:lnTo>
                  <a:lnTo>
                    <a:pt x="147" y="208"/>
                  </a:lnTo>
                  <a:lnTo>
                    <a:pt x="204" y="224"/>
                  </a:lnTo>
                  <a:lnTo>
                    <a:pt x="267" y="237"/>
                  </a:lnTo>
                  <a:lnTo>
                    <a:pt x="335" y="245"/>
                  </a:lnTo>
                  <a:lnTo>
                    <a:pt x="403" y="251"/>
                  </a:lnTo>
                  <a:lnTo>
                    <a:pt x="469" y="251"/>
                  </a:lnTo>
                  <a:lnTo>
                    <a:pt x="534" y="245"/>
                  </a:lnTo>
                  <a:lnTo>
                    <a:pt x="594" y="231"/>
                  </a:lnTo>
                  <a:lnTo>
                    <a:pt x="646" y="215"/>
                  </a:lnTo>
                  <a:lnTo>
                    <a:pt x="692" y="190"/>
                  </a:lnTo>
                  <a:lnTo>
                    <a:pt x="725" y="160"/>
                  </a:lnTo>
                  <a:lnTo>
                    <a:pt x="730" y="130"/>
                  </a:lnTo>
                  <a:lnTo>
                    <a:pt x="722" y="104"/>
                  </a:lnTo>
                  <a:lnTo>
                    <a:pt x="706" y="79"/>
                  </a:lnTo>
                  <a:lnTo>
                    <a:pt x="681" y="58"/>
                  </a:lnTo>
                  <a:lnTo>
                    <a:pt x="651" y="38"/>
                  </a:lnTo>
                  <a:lnTo>
                    <a:pt x="616" y="22"/>
                  </a:lnTo>
                  <a:lnTo>
                    <a:pt x="577" y="8"/>
                  </a:lnTo>
                  <a:lnTo>
                    <a:pt x="539" y="0"/>
                  </a:lnTo>
                  <a:lnTo>
                    <a:pt x="520" y="14"/>
                  </a:lnTo>
                  <a:lnTo>
                    <a:pt x="499" y="28"/>
                  </a:lnTo>
                  <a:lnTo>
                    <a:pt x="476" y="38"/>
                  </a:lnTo>
                  <a:lnTo>
                    <a:pt x="455" y="49"/>
                  </a:lnTo>
                  <a:lnTo>
                    <a:pt x="428" y="58"/>
                  </a:lnTo>
                  <a:lnTo>
                    <a:pt x="403" y="63"/>
                  </a:lnTo>
                  <a:lnTo>
                    <a:pt x="377" y="65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C9D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1" name="Freeform 127"/>
            <p:cNvSpPr>
              <a:spLocks/>
            </p:cNvSpPr>
            <p:nvPr/>
          </p:nvSpPr>
          <p:spPr bwMode="auto">
            <a:xfrm>
              <a:off x="789" y="3718"/>
              <a:ext cx="74" cy="38"/>
            </a:xfrm>
            <a:custGeom>
              <a:avLst/>
              <a:gdLst>
                <a:gd name="T0" fmla="*/ 0 w 297"/>
                <a:gd name="T1" fmla="*/ 0 h 153"/>
                <a:gd name="T2" fmla="*/ 0 w 297"/>
                <a:gd name="T3" fmla="*/ 0 h 153"/>
                <a:gd name="T4" fmla="*/ 0 w 297"/>
                <a:gd name="T5" fmla="*/ 0 h 153"/>
                <a:gd name="T6" fmla="*/ 0 w 297"/>
                <a:gd name="T7" fmla="*/ 0 h 153"/>
                <a:gd name="T8" fmla="*/ 0 w 297"/>
                <a:gd name="T9" fmla="*/ 0 h 153"/>
                <a:gd name="T10" fmla="*/ 0 w 297"/>
                <a:gd name="T11" fmla="*/ 0 h 153"/>
                <a:gd name="T12" fmla="*/ 0 w 297"/>
                <a:gd name="T13" fmla="*/ 0 h 153"/>
                <a:gd name="T14" fmla="*/ 0 w 297"/>
                <a:gd name="T15" fmla="*/ 0 h 153"/>
                <a:gd name="T16" fmla="*/ 0 w 297"/>
                <a:gd name="T17" fmla="*/ 0 h 153"/>
                <a:gd name="T18" fmla="*/ 0 w 297"/>
                <a:gd name="T19" fmla="*/ 0 h 153"/>
                <a:gd name="T20" fmla="*/ 0 w 297"/>
                <a:gd name="T21" fmla="*/ 0 h 153"/>
                <a:gd name="T22" fmla="*/ 0 w 297"/>
                <a:gd name="T23" fmla="*/ 0 h 153"/>
                <a:gd name="T24" fmla="*/ 0 w 297"/>
                <a:gd name="T25" fmla="*/ 0 h 153"/>
                <a:gd name="T26" fmla="*/ 0 w 297"/>
                <a:gd name="T27" fmla="*/ 0 h 153"/>
                <a:gd name="T28" fmla="*/ 0 w 297"/>
                <a:gd name="T29" fmla="*/ 0 h 153"/>
                <a:gd name="T30" fmla="*/ 0 w 297"/>
                <a:gd name="T31" fmla="*/ 0 h 153"/>
                <a:gd name="T32" fmla="*/ 0 w 297"/>
                <a:gd name="T33" fmla="*/ 0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7"/>
                <a:gd name="T52" fmla="*/ 0 h 153"/>
                <a:gd name="T53" fmla="*/ 297 w 297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7" h="153">
                  <a:moveTo>
                    <a:pt x="0" y="68"/>
                  </a:moveTo>
                  <a:lnTo>
                    <a:pt x="10" y="98"/>
                  </a:lnTo>
                  <a:lnTo>
                    <a:pt x="37" y="123"/>
                  </a:lnTo>
                  <a:lnTo>
                    <a:pt x="76" y="139"/>
                  </a:lnTo>
                  <a:lnTo>
                    <a:pt x="125" y="147"/>
                  </a:lnTo>
                  <a:lnTo>
                    <a:pt x="173" y="153"/>
                  </a:lnTo>
                  <a:lnTo>
                    <a:pt x="221" y="150"/>
                  </a:lnTo>
                  <a:lnTo>
                    <a:pt x="261" y="142"/>
                  </a:lnTo>
                  <a:lnTo>
                    <a:pt x="288" y="128"/>
                  </a:lnTo>
                  <a:lnTo>
                    <a:pt x="297" y="87"/>
                  </a:lnTo>
                  <a:lnTo>
                    <a:pt x="281" y="55"/>
                  </a:lnTo>
                  <a:lnTo>
                    <a:pt x="242" y="25"/>
                  </a:lnTo>
                  <a:lnTo>
                    <a:pt x="191" y="8"/>
                  </a:lnTo>
                  <a:lnTo>
                    <a:pt x="136" y="0"/>
                  </a:lnTo>
                  <a:lnTo>
                    <a:pt x="79" y="6"/>
                  </a:lnTo>
                  <a:lnTo>
                    <a:pt x="32" y="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23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2" name="Freeform 128"/>
            <p:cNvSpPr>
              <a:spLocks/>
            </p:cNvSpPr>
            <p:nvPr/>
          </p:nvSpPr>
          <p:spPr bwMode="auto">
            <a:xfrm>
              <a:off x="801" y="3719"/>
              <a:ext cx="53" cy="28"/>
            </a:xfrm>
            <a:custGeom>
              <a:avLst/>
              <a:gdLst>
                <a:gd name="T0" fmla="*/ 0 w 209"/>
                <a:gd name="T1" fmla="*/ 0 h 109"/>
                <a:gd name="T2" fmla="*/ 0 w 209"/>
                <a:gd name="T3" fmla="*/ 0 h 109"/>
                <a:gd name="T4" fmla="*/ 0 w 209"/>
                <a:gd name="T5" fmla="*/ 0 h 109"/>
                <a:gd name="T6" fmla="*/ 0 w 209"/>
                <a:gd name="T7" fmla="*/ 0 h 109"/>
                <a:gd name="T8" fmla="*/ 0 w 209"/>
                <a:gd name="T9" fmla="*/ 0 h 109"/>
                <a:gd name="T10" fmla="*/ 0 w 209"/>
                <a:gd name="T11" fmla="*/ 0 h 109"/>
                <a:gd name="T12" fmla="*/ 0 w 209"/>
                <a:gd name="T13" fmla="*/ 0 h 109"/>
                <a:gd name="T14" fmla="*/ 0 w 209"/>
                <a:gd name="T15" fmla="*/ 0 h 109"/>
                <a:gd name="T16" fmla="*/ 0 w 209"/>
                <a:gd name="T17" fmla="*/ 0 h 109"/>
                <a:gd name="T18" fmla="*/ 0 w 209"/>
                <a:gd name="T19" fmla="*/ 0 h 109"/>
                <a:gd name="T20" fmla="*/ 0 w 209"/>
                <a:gd name="T21" fmla="*/ 0 h 109"/>
                <a:gd name="T22" fmla="*/ 0 w 209"/>
                <a:gd name="T23" fmla="*/ 0 h 109"/>
                <a:gd name="T24" fmla="*/ 0 w 209"/>
                <a:gd name="T25" fmla="*/ 0 h 109"/>
                <a:gd name="T26" fmla="*/ 0 w 209"/>
                <a:gd name="T27" fmla="*/ 0 h 109"/>
                <a:gd name="T28" fmla="*/ 0 w 209"/>
                <a:gd name="T29" fmla="*/ 0 h 109"/>
                <a:gd name="T30" fmla="*/ 0 w 209"/>
                <a:gd name="T31" fmla="*/ 0 h 109"/>
                <a:gd name="T32" fmla="*/ 0 w 209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9"/>
                <a:gd name="T52" fmla="*/ 0 h 109"/>
                <a:gd name="T53" fmla="*/ 209 w 209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9" h="109">
                  <a:moveTo>
                    <a:pt x="0" y="49"/>
                  </a:moveTo>
                  <a:lnTo>
                    <a:pt x="8" y="71"/>
                  </a:lnTo>
                  <a:lnTo>
                    <a:pt x="27" y="88"/>
                  </a:lnTo>
                  <a:lnTo>
                    <a:pt x="54" y="99"/>
                  </a:lnTo>
                  <a:lnTo>
                    <a:pt x="87" y="107"/>
                  </a:lnTo>
                  <a:lnTo>
                    <a:pt x="119" y="109"/>
                  </a:lnTo>
                  <a:lnTo>
                    <a:pt x="154" y="107"/>
                  </a:lnTo>
                  <a:lnTo>
                    <a:pt x="182" y="101"/>
                  </a:lnTo>
                  <a:lnTo>
                    <a:pt x="202" y="90"/>
                  </a:lnTo>
                  <a:lnTo>
                    <a:pt x="209" y="63"/>
                  </a:lnTo>
                  <a:lnTo>
                    <a:pt x="198" y="35"/>
                  </a:lnTo>
                  <a:lnTo>
                    <a:pt x="172" y="17"/>
                  </a:lnTo>
                  <a:lnTo>
                    <a:pt x="136" y="3"/>
                  </a:lnTo>
                  <a:lnTo>
                    <a:pt x="95" y="0"/>
                  </a:lnTo>
                  <a:lnTo>
                    <a:pt x="57" y="3"/>
                  </a:lnTo>
                  <a:lnTo>
                    <a:pt x="21" y="1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3" name="Freeform 129"/>
            <p:cNvSpPr>
              <a:spLocks/>
            </p:cNvSpPr>
            <p:nvPr/>
          </p:nvSpPr>
          <p:spPr bwMode="auto">
            <a:xfrm>
              <a:off x="137" y="3772"/>
              <a:ext cx="68" cy="73"/>
            </a:xfrm>
            <a:custGeom>
              <a:avLst/>
              <a:gdLst>
                <a:gd name="T0" fmla="*/ 0 w 270"/>
                <a:gd name="T1" fmla="*/ 0 h 294"/>
                <a:gd name="T2" fmla="*/ 0 w 270"/>
                <a:gd name="T3" fmla="*/ 0 h 294"/>
                <a:gd name="T4" fmla="*/ 0 w 270"/>
                <a:gd name="T5" fmla="*/ 0 h 294"/>
                <a:gd name="T6" fmla="*/ 0 w 270"/>
                <a:gd name="T7" fmla="*/ 0 h 294"/>
                <a:gd name="T8" fmla="*/ 0 w 270"/>
                <a:gd name="T9" fmla="*/ 0 h 294"/>
                <a:gd name="T10" fmla="*/ 0 w 270"/>
                <a:gd name="T11" fmla="*/ 0 h 294"/>
                <a:gd name="T12" fmla="*/ 0 w 270"/>
                <a:gd name="T13" fmla="*/ 0 h 294"/>
                <a:gd name="T14" fmla="*/ 0 w 270"/>
                <a:gd name="T15" fmla="*/ 0 h 294"/>
                <a:gd name="T16" fmla="*/ 0 w 270"/>
                <a:gd name="T17" fmla="*/ 0 h 294"/>
                <a:gd name="T18" fmla="*/ 0 w 270"/>
                <a:gd name="T19" fmla="*/ 0 h 294"/>
                <a:gd name="T20" fmla="*/ 0 w 270"/>
                <a:gd name="T21" fmla="*/ 0 h 294"/>
                <a:gd name="T22" fmla="*/ 0 w 270"/>
                <a:gd name="T23" fmla="*/ 0 h 294"/>
                <a:gd name="T24" fmla="*/ 0 w 270"/>
                <a:gd name="T25" fmla="*/ 0 h 294"/>
                <a:gd name="T26" fmla="*/ 0 w 270"/>
                <a:gd name="T27" fmla="*/ 0 h 294"/>
                <a:gd name="T28" fmla="*/ 0 w 270"/>
                <a:gd name="T29" fmla="*/ 0 h 294"/>
                <a:gd name="T30" fmla="*/ 0 w 270"/>
                <a:gd name="T31" fmla="*/ 0 h 294"/>
                <a:gd name="T32" fmla="*/ 0 w 270"/>
                <a:gd name="T33" fmla="*/ 0 h 294"/>
                <a:gd name="T34" fmla="*/ 0 w 270"/>
                <a:gd name="T35" fmla="*/ 0 h 294"/>
                <a:gd name="T36" fmla="*/ 0 w 270"/>
                <a:gd name="T37" fmla="*/ 0 h 294"/>
                <a:gd name="T38" fmla="*/ 0 w 270"/>
                <a:gd name="T39" fmla="*/ 0 h 294"/>
                <a:gd name="T40" fmla="*/ 0 w 270"/>
                <a:gd name="T41" fmla="*/ 0 h 294"/>
                <a:gd name="T42" fmla="*/ 0 w 270"/>
                <a:gd name="T43" fmla="*/ 0 h 2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"/>
                <a:gd name="T67" fmla="*/ 0 h 294"/>
                <a:gd name="T68" fmla="*/ 270 w 270"/>
                <a:gd name="T69" fmla="*/ 294 h 2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" h="294">
                  <a:moveTo>
                    <a:pt x="0" y="147"/>
                  </a:moveTo>
                  <a:lnTo>
                    <a:pt x="3" y="182"/>
                  </a:lnTo>
                  <a:lnTo>
                    <a:pt x="21" y="215"/>
                  </a:lnTo>
                  <a:lnTo>
                    <a:pt x="55" y="240"/>
                  </a:lnTo>
                  <a:lnTo>
                    <a:pt x="92" y="262"/>
                  </a:lnTo>
                  <a:lnTo>
                    <a:pt x="134" y="278"/>
                  </a:lnTo>
                  <a:lnTo>
                    <a:pt x="177" y="288"/>
                  </a:lnTo>
                  <a:lnTo>
                    <a:pt x="215" y="294"/>
                  </a:lnTo>
                  <a:lnTo>
                    <a:pt x="245" y="292"/>
                  </a:lnTo>
                  <a:lnTo>
                    <a:pt x="226" y="223"/>
                  </a:lnTo>
                  <a:lnTo>
                    <a:pt x="221" y="152"/>
                  </a:lnTo>
                  <a:lnTo>
                    <a:pt x="235" y="85"/>
                  </a:lnTo>
                  <a:lnTo>
                    <a:pt x="264" y="21"/>
                  </a:lnTo>
                  <a:lnTo>
                    <a:pt x="270" y="0"/>
                  </a:lnTo>
                  <a:lnTo>
                    <a:pt x="231" y="5"/>
                  </a:lnTo>
                  <a:lnTo>
                    <a:pt x="193" y="11"/>
                  </a:lnTo>
                  <a:lnTo>
                    <a:pt x="155" y="19"/>
                  </a:lnTo>
                  <a:lnTo>
                    <a:pt x="120" y="33"/>
                  </a:lnTo>
                  <a:lnTo>
                    <a:pt x="85" y="51"/>
                  </a:lnTo>
                  <a:lnTo>
                    <a:pt x="55" y="76"/>
                  </a:lnTo>
                  <a:lnTo>
                    <a:pt x="25" y="10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4" name="Freeform 130"/>
            <p:cNvSpPr>
              <a:spLocks/>
            </p:cNvSpPr>
            <p:nvPr/>
          </p:nvSpPr>
          <p:spPr bwMode="auto">
            <a:xfrm>
              <a:off x="155" y="3775"/>
              <a:ext cx="43" cy="45"/>
            </a:xfrm>
            <a:custGeom>
              <a:avLst/>
              <a:gdLst>
                <a:gd name="T0" fmla="*/ 0 w 169"/>
                <a:gd name="T1" fmla="*/ 0 h 182"/>
                <a:gd name="T2" fmla="*/ 0 w 169"/>
                <a:gd name="T3" fmla="*/ 0 h 182"/>
                <a:gd name="T4" fmla="*/ 0 w 169"/>
                <a:gd name="T5" fmla="*/ 0 h 182"/>
                <a:gd name="T6" fmla="*/ 0 w 169"/>
                <a:gd name="T7" fmla="*/ 0 h 182"/>
                <a:gd name="T8" fmla="*/ 0 w 169"/>
                <a:gd name="T9" fmla="*/ 0 h 182"/>
                <a:gd name="T10" fmla="*/ 0 w 169"/>
                <a:gd name="T11" fmla="*/ 0 h 182"/>
                <a:gd name="T12" fmla="*/ 0 w 169"/>
                <a:gd name="T13" fmla="*/ 0 h 182"/>
                <a:gd name="T14" fmla="*/ 0 w 169"/>
                <a:gd name="T15" fmla="*/ 0 h 182"/>
                <a:gd name="T16" fmla="*/ 0 w 169"/>
                <a:gd name="T17" fmla="*/ 0 h 182"/>
                <a:gd name="T18" fmla="*/ 0 w 169"/>
                <a:gd name="T19" fmla="*/ 0 h 182"/>
                <a:gd name="T20" fmla="*/ 0 w 169"/>
                <a:gd name="T21" fmla="*/ 0 h 182"/>
                <a:gd name="T22" fmla="*/ 0 w 169"/>
                <a:gd name="T23" fmla="*/ 0 h 182"/>
                <a:gd name="T24" fmla="*/ 0 w 169"/>
                <a:gd name="T25" fmla="*/ 0 h 182"/>
                <a:gd name="T26" fmla="*/ 0 w 169"/>
                <a:gd name="T27" fmla="*/ 0 h 182"/>
                <a:gd name="T28" fmla="*/ 0 w 169"/>
                <a:gd name="T29" fmla="*/ 0 h 182"/>
                <a:gd name="T30" fmla="*/ 0 w 169"/>
                <a:gd name="T31" fmla="*/ 0 h 182"/>
                <a:gd name="T32" fmla="*/ 0 w 169"/>
                <a:gd name="T33" fmla="*/ 0 h 182"/>
                <a:gd name="T34" fmla="*/ 0 w 169"/>
                <a:gd name="T35" fmla="*/ 0 h 182"/>
                <a:gd name="T36" fmla="*/ 0 w 169"/>
                <a:gd name="T37" fmla="*/ 0 h 182"/>
                <a:gd name="T38" fmla="*/ 0 w 169"/>
                <a:gd name="T39" fmla="*/ 0 h 182"/>
                <a:gd name="T40" fmla="*/ 0 w 169"/>
                <a:gd name="T41" fmla="*/ 0 h 182"/>
                <a:gd name="T42" fmla="*/ 0 w 169"/>
                <a:gd name="T43" fmla="*/ 0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9"/>
                <a:gd name="T67" fmla="*/ 0 h 182"/>
                <a:gd name="T68" fmla="*/ 169 w 169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9" h="182">
                  <a:moveTo>
                    <a:pt x="0" y="90"/>
                  </a:moveTo>
                  <a:lnTo>
                    <a:pt x="3" y="111"/>
                  </a:lnTo>
                  <a:lnTo>
                    <a:pt x="14" y="131"/>
                  </a:lnTo>
                  <a:lnTo>
                    <a:pt x="33" y="150"/>
                  </a:lnTo>
                  <a:lnTo>
                    <a:pt x="54" y="164"/>
                  </a:lnTo>
                  <a:lnTo>
                    <a:pt x="81" y="171"/>
                  </a:lnTo>
                  <a:lnTo>
                    <a:pt x="109" y="180"/>
                  </a:lnTo>
                  <a:lnTo>
                    <a:pt x="130" y="182"/>
                  </a:lnTo>
                  <a:lnTo>
                    <a:pt x="150" y="180"/>
                  </a:lnTo>
                  <a:lnTo>
                    <a:pt x="139" y="139"/>
                  </a:lnTo>
                  <a:lnTo>
                    <a:pt x="136" y="95"/>
                  </a:lnTo>
                  <a:lnTo>
                    <a:pt x="144" y="51"/>
                  </a:lnTo>
                  <a:lnTo>
                    <a:pt x="164" y="10"/>
                  </a:lnTo>
                  <a:lnTo>
                    <a:pt x="169" y="0"/>
                  </a:lnTo>
                  <a:lnTo>
                    <a:pt x="144" y="3"/>
                  </a:lnTo>
                  <a:lnTo>
                    <a:pt x="120" y="8"/>
                  </a:lnTo>
                  <a:lnTo>
                    <a:pt x="98" y="14"/>
                  </a:lnTo>
                  <a:lnTo>
                    <a:pt x="74" y="22"/>
                  </a:lnTo>
                  <a:lnTo>
                    <a:pt x="51" y="33"/>
                  </a:lnTo>
                  <a:lnTo>
                    <a:pt x="33" y="46"/>
                  </a:lnTo>
                  <a:lnTo>
                    <a:pt x="16" y="6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5" name="Freeform 131"/>
            <p:cNvSpPr>
              <a:spLocks/>
            </p:cNvSpPr>
            <p:nvPr/>
          </p:nvSpPr>
          <p:spPr bwMode="auto">
            <a:xfrm>
              <a:off x="959" y="3816"/>
              <a:ext cx="70" cy="70"/>
            </a:xfrm>
            <a:custGeom>
              <a:avLst/>
              <a:gdLst>
                <a:gd name="T0" fmla="*/ 0 w 281"/>
                <a:gd name="T1" fmla="*/ 0 h 280"/>
                <a:gd name="T2" fmla="*/ 0 w 281"/>
                <a:gd name="T3" fmla="*/ 0 h 280"/>
                <a:gd name="T4" fmla="*/ 0 w 281"/>
                <a:gd name="T5" fmla="*/ 0 h 280"/>
                <a:gd name="T6" fmla="*/ 0 w 281"/>
                <a:gd name="T7" fmla="*/ 0 h 280"/>
                <a:gd name="T8" fmla="*/ 0 w 281"/>
                <a:gd name="T9" fmla="*/ 0 h 280"/>
                <a:gd name="T10" fmla="*/ 0 w 281"/>
                <a:gd name="T11" fmla="*/ 0 h 280"/>
                <a:gd name="T12" fmla="*/ 0 w 281"/>
                <a:gd name="T13" fmla="*/ 0 h 280"/>
                <a:gd name="T14" fmla="*/ 0 w 281"/>
                <a:gd name="T15" fmla="*/ 0 h 280"/>
                <a:gd name="T16" fmla="*/ 0 w 281"/>
                <a:gd name="T17" fmla="*/ 0 h 280"/>
                <a:gd name="T18" fmla="*/ 0 w 281"/>
                <a:gd name="T19" fmla="*/ 0 h 280"/>
                <a:gd name="T20" fmla="*/ 0 w 281"/>
                <a:gd name="T21" fmla="*/ 0 h 280"/>
                <a:gd name="T22" fmla="*/ 0 w 281"/>
                <a:gd name="T23" fmla="*/ 0 h 280"/>
                <a:gd name="T24" fmla="*/ 0 w 281"/>
                <a:gd name="T25" fmla="*/ 0 h 280"/>
                <a:gd name="T26" fmla="*/ 0 w 281"/>
                <a:gd name="T27" fmla="*/ 0 h 280"/>
                <a:gd name="T28" fmla="*/ 0 w 281"/>
                <a:gd name="T29" fmla="*/ 0 h 280"/>
                <a:gd name="T30" fmla="*/ 0 w 281"/>
                <a:gd name="T31" fmla="*/ 0 h 280"/>
                <a:gd name="T32" fmla="*/ 0 w 281"/>
                <a:gd name="T33" fmla="*/ 0 h 280"/>
                <a:gd name="T34" fmla="*/ 0 w 281"/>
                <a:gd name="T35" fmla="*/ 0 h 280"/>
                <a:gd name="T36" fmla="*/ 0 w 281"/>
                <a:gd name="T37" fmla="*/ 0 h 280"/>
                <a:gd name="T38" fmla="*/ 0 w 281"/>
                <a:gd name="T39" fmla="*/ 0 h 280"/>
                <a:gd name="T40" fmla="*/ 0 w 281"/>
                <a:gd name="T41" fmla="*/ 0 h 280"/>
                <a:gd name="T42" fmla="*/ 0 w 281"/>
                <a:gd name="T43" fmla="*/ 0 h 280"/>
                <a:gd name="T44" fmla="*/ 0 w 281"/>
                <a:gd name="T45" fmla="*/ 0 h 280"/>
                <a:gd name="T46" fmla="*/ 0 w 281"/>
                <a:gd name="T47" fmla="*/ 0 h 280"/>
                <a:gd name="T48" fmla="*/ 0 w 281"/>
                <a:gd name="T49" fmla="*/ 0 h 280"/>
                <a:gd name="T50" fmla="*/ 0 w 281"/>
                <a:gd name="T51" fmla="*/ 0 h 280"/>
                <a:gd name="T52" fmla="*/ 0 w 281"/>
                <a:gd name="T53" fmla="*/ 0 h 280"/>
                <a:gd name="T54" fmla="*/ 0 w 281"/>
                <a:gd name="T55" fmla="*/ 0 h 280"/>
                <a:gd name="T56" fmla="*/ 0 w 281"/>
                <a:gd name="T57" fmla="*/ 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1"/>
                <a:gd name="T88" fmla="*/ 0 h 280"/>
                <a:gd name="T89" fmla="*/ 281 w 281"/>
                <a:gd name="T90" fmla="*/ 280 h 2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1" h="280">
                  <a:moveTo>
                    <a:pt x="11" y="267"/>
                  </a:moveTo>
                  <a:lnTo>
                    <a:pt x="44" y="272"/>
                  </a:lnTo>
                  <a:lnTo>
                    <a:pt x="77" y="277"/>
                  </a:lnTo>
                  <a:lnTo>
                    <a:pt x="110" y="280"/>
                  </a:lnTo>
                  <a:lnTo>
                    <a:pt x="142" y="280"/>
                  </a:lnTo>
                  <a:lnTo>
                    <a:pt x="174" y="277"/>
                  </a:lnTo>
                  <a:lnTo>
                    <a:pt x="207" y="269"/>
                  </a:lnTo>
                  <a:lnTo>
                    <a:pt x="237" y="255"/>
                  </a:lnTo>
                  <a:lnTo>
                    <a:pt x="264" y="237"/>
                  </a:lnTo>
                  <a:lnTo>
                    <a:pt x="273" y="219"/>
                  </a:lnTo>
                  <a:lnTo>
                    <a:pt x="278" y="203"/>
                  </a:lnTo>
                  <a:lnTo>
                    <a:pt x="281" y="187"/>
                  </a:lnTo>
                  <a:lnTo>
                    <a:pt x="273" y="168"/>
                  </a:lnTo>
                  <a:lnTo>
                    <a:pt x="257" y="143"/>
                  </a:lnTo>
                  <a:lnTo>
                    <a:pt x="237" y="122"/>
                  </a:lnTo>
                  <a:lnTo>
                    <a:pt x="218" y="101"/>
                  </a:lnTo>
                  <a:lnTo>
                    <a:pt x="197" y="78"/>
                  </a:lnTo>
                  <a:lnTo>
                    <a:pt x="172" y="59"/>
                  </a:lnTo>
                  <a:lnTo>
                    <a:pt x="147" y="40"/>
                  </a:lnTo>
                  <a:lnTo>
                    <a:pt x="123" y="23"/>
                  </a:lnTo>
                  <a:lnTo>
                    <a:pt x="98" y="7"/>
                  </a:lnTo>
                  <a:lnTo>
                    <a:pt x="73" y="0"/>
                  </a:lnTo>
                  <a:lnTo>
                    <a:pt x="52" y="16"/>
                  </a:lnTo>
                  <a:lnTo>
                    <a:pt x="33" y="48"/>
                  </a:lnTo>
                  <a:lnTo>
                    <a:pt x="16" y="95"/>
                  </a:lnTo>
                  <a:lnTo>
                    <a:pt x="6" y="147"/>
                  </a:lnTo>
                  <a:lnTo>
                    <a:pt x="0" y="195"/>
                  </a:lnTo>
                  <a:lnTo>
                    <a:pt x="3" y="239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6" name="Freeform 132"/>
            <p:cNvSpPr>
              <a:spLocks/>
            </p:cNvSpPr>
            <p:nvPr/>
          </p:nvSpPr>
          <p:spPr bwMode="auto">
            <a:xfrm>
              <a:off x="963" y="3822"/>
              <a:ext cx="51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0 h 201"/>
                <a:gd name="T4" fmla="*/ 0 w 202"/>
                <a:gd name="T5" fmla="*/ 0 h 201"/>
                <a:gd name="T6" fmla="*/ 0 w 202"/>
                <a:gd name="T7" fmla="*/ 0 h 201"/>
                <a:gd name="T8" fmla="*/ 0 w 202"/>
                <a:gd name="T9" fmla="*/ 0 h 201"/>
                <a:gd name="T10" fmla="*/ 0 w 202"/>
                <a:gd name="T11" fmla="*/ 0 h 201"/>
                <a:gd name="T12" fmla="*/ 0 w 202"/>
                <a:gd name="T13" fmla="*/ 0 h 201"/>
                <a:gd name="T14" fmla="*/ 0 w 202"/>
                <a:gd name="T15" fmla="*/ 0 h 201"/>
                <a:gd name="T16" fmla="*/ 0 w 202"/>
                <a:gd name="T17" fmla="*/ 0 h 201"/>
                <a:gd name="T18" fmla="*/ 0 w 202"/>
                <a:gd name="T19" fmla="*/ 0 h 201"/>
                <a:gd name="T20" fmla="*/ 0 w 202"/>
                <a:gd name="T21" fmla="*/ 0 h 201"/>
                <a:gd name="T22" fmla="*/ 0 w 202"/>
                <a:gd name="T23" fmla="*/ 0 h 201"/>
                <a:gd name="T24" fmla="*/ 0 w 202"/>
                <a:gd name="T25" fmla="*/ 0 h 201"/>
                <a:gd name="T26" fmla="*/ 0 w 202"/>
                <a:gd name="T27" fmla="*/ 0 h 201"/>
                <a:gd name="T28" fmla="*/ 0 w 202"/>
                <a:gd name="T29" fmla="*/ 0 h 201"/>
                <a:gd name="T30" fmla="*/ 0 w 202"/>
                <a:gd name="T31" fmla="*/ 0 h 201"/>
                <a:gd name="T32" fmla="*/ 0 w 202"/>
                <a:gd name="T33" fmla="*/ 0 h 201"/>
                <a:gd name="T34" fmla="*/ 0 w 202"/>
                <a:gd name="T35" fmla="*/ 0 h 201"/>
                <a:gd name="T36" fmla="*/ 0 w 202"/>
                <a:gd name="T37" fmla="*/ 0 h 201"/>
                <a:gd name="T38" fmla="*/ 0 w 202"/>
                <a:gd name="T39" fmla="*/ 0 h 201"/>
                <a:gd name="T40" fmla="*/ 0 w 202"/>
                <a:gd name="T41" fmla="*/ 0 h 201"/>
                <a:gd name="T42" fmla="*/ 0 w 202"/>
                <a:gd name="T43" fmla="*/ 0 h 201"/>
                <a:gd name="T44" fmla="*/ 0 w 202"/>
                <a:gd name="T45" fmla="*/ 0 h 201"/>
                <a:gd name="T46" fmla="*/ 0 w 202"/>
                <a:gd name="T47" fmla="*/ 0 h 201"/>
                <a:gd name="T48" fmla="*/ 0 w 202"/>
                <a:gd name="T49" fmla="*/ 0 h 201"/>
                <a:gd name="T50" fmla="*/ 0 w 202"/>
                <a:gd name="T51" fmla="*/ 0 h 201"/>
                <a:gd name="T52" fmla="*/ 0 w 202"/>
                <a:gd name="T53" fmla="*/ 0 h 201"/>
                <a:gd name="T54" fmla="*/ 0 w 202"/>
                <a:gd name="T55" fmla="*/ 0 h 201"/>
                <a:gd name="T56" fmla="*/ 0 w 202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01"/>
                <a:gd name="T89" fmla="*/ 202 w 202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01">
                  <a:moveTo>
                    <a:pt x="9" y="190"/>
                  </a:moveTo>
                  <a:lnTo>
                    <a:pt x="34" y="196"/>
                  </a:lnTo>
                  <a:lnTo>
                    <a:pt x="57" y="198"/>
                  </a:lnTo>
                  <a:lnTo>
                    <a:pt x="80" y="201"/>
                  </a:lnTo>
                  <a:lnTo>
                    <a:pt x="104" y="201"/>
                  </a:lnTo>
                  <a:lnTo>
                    <a:pt x="129" y="198"/>
                  </a:lnTo>
                  <a:lnTo>
                    <a:pt x="151" y="190"/>
                  </a:lnTo>
                  <a:lnTo>
                    <a:pt x="172" y="182"/>
                  </a:lnTo>
                  <a:lnTo>
                    <a:pt x="193" y="168"/>
                  </a:lnTo>
                  <a:lnTo>
                    <a:pt x="197" y="157"/>
                  </a:lnTo>
                  <a:lnTo>
                    <a:pt x="200" y="146"/>
                  </a:lnTo>
                  <a:lnTo>
                    <a:pt x="202" y="132"/>
                  </a:lnTo>
                  <a:lnTo>
                    <a:pt x="197" y="120"/>
                  </a:lnTo>
                  <a:lnTo>
                    <a:pt x="186" y="104"/>
                  </a:lnTo>
                  <a:lnTo>
                    <a:pt x="172" y="86"/>
                  </a:lnTo>
                  <a:lnTo>
                    <a:pt x="158" y="70"/>
                  </a:lnTo>
                  <a:lnTo>
                    <a:pt x="142" y="54"/>
                  </a:lnTo>
                  <a:lnTo>
                    <a:pt x="126" y="40"/>
                  </a:lnTo>
                  <a:lnTo>
                    <a:pt x="110" y="30"/>
                  </a:lnTo>
                  <a:lnTo>
                    <a:pt x="91" y="16"/>
                  </a:lnTo>
                  <a:lnTo>
                    <a:pt x="74" y="8"/>
                  </a:lnTo>
                  <a:lnTo>
                    <a:pt x="55" y="0"/>
                  </a:lnTo>
                  <a:lnTo>
                    <a:pt x="39" y="10"/>
                  </a:lnTo>
                  <a:lnTo>
                    <a:pt x="25" y="35"/>
                  </a:lnTo>
                  <a:lnTo>
                    <a:pt x="14" y="65"/>
                  </a:lnTo>
                  <a:lnTo>
                    <a:pt x="6" y="104"/>
                  </a:lnTo>
                  <a:lnTo>
                    <a:pt x="0" y="139"/>
                  </a:lnTo>
                  <a:lnTo>
                    <a:pt x="4" y="168"/>
                  </a:lnTo>
                  <a:lnTo>
                    <a:pt x="9" y="1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7" name="Freeform 133"/>
            <p:cNvSpPr>
              <a:spLocks/>
            </p:cNvSpPr>
            <p:nvPr/>
          </p:nvSpPr>
          <p:spPr bwMode="auto">
            <a:xfrm>
              <a:off x="663" y="3845"/>
              <a:ext cx="291" cy="190"/>
            </a:xfrm>
            <a:custGeom>
              <a:avLst/>
              <a:gdLst>
                <a:gd name="T0" fmla="*/ 0 w 1163"/>
                <a:gd name="T1" fmla="*/ 0 h 762"/>
                <a:gd name="T2" fmla="*/ 0 w 1163"/>
                <a:gd name="T3" fmla="*/ 0 h 762"/>
                <a:gd name="T4" fmla="*/ 0 w 1163"/>
                <a:gd name="T5" fmla="*/ 0 h 762"/>
                <a:gd name="T6" fmla="*/ 0 w 1163"/>
                <a:gd name="T7" fmla="*/ 0 h 762"/>
                <a:gd name="T8" fmla="*/ 0 w 1163"/>
                <a:gd name="T9" fmla="*/ 0 h 762"/>
                <a:gd name="T10" fmla="*/ 0 w 1163"/>
                <a:gd name="T11" fmla="*/ 0 h 762"/>
                <a:gd name="T12" fmla="*/ 0 w 1163"/>
                <a:gd name="T13" fmla="*/ 0 h 762"/>
                <a:gd name="T14" fmla="*/ 0 w 1163"/>
                <a:gd name="T15" fmla="*/ 0 h 762"/>
                <a:gd name="T16" fmla="*/ 0 w 1163"/>
                <a:gd name="T17" fmla="*/ 0 h 762"/>
                <a:gd name="T18" fmla="*/ 0 w 1163"/>
                <a:gd name="T19" fmla="*/ 0 h 762"/>
                <a:gd name="T20" fmla="*/ 0 w 1163"/>
                <a:gd name="T21" fmla="*/ 0 h 762"/>
                <a:gd name="T22" fmla="*/ 0 w 1163"/>
                <a:gd name="T23" fmla="*/ 0 h 762"/>
                <a:gd name="T24" fmla="*/ 0 w 1163"/>
                <a:gd name="T25" fmla="*/ 0 h 762"/>
                <a:gd name="T26" fmla="*/ 0 w 1163"/>
                <a:gd name="T27" fmla="*/ 0 h 762"/>
                <a:gd name="T28" fmla="*/ 0 w 1163"/>
                <a:gd name="T29" fmla="*/ 0 h 762"/>
                <a:gd name="T30" fmla="*/ 0 w 1163"/>
                <a:gd name="T31" fmla="*/ 0 h 762"/>
                <a:gd name="T32" fmla="*/ 0 w 1163"/>
                <a:gd name="T33" fmla="*/ 0 h 762"/>
                <a:gd name="T34" fmla="*/ 0 w 1163"/>
                <a:gd name="T35" fmla="*/ 0 h 762"/>
                <a:gd name="T36" fmla="*/ 0 w 1163"/>
                <a:gd name="T37" fmla="*/ 0 h 762"/>
                <a:gd name="T38" fmla="*/ 0 w 1163"/>
                <a:gd name="T39" fmla="*/ 0 h 762"/>
                <a:gd name="T40" fmla="*/ 0 w 1163"/>
                <a:gd name="T41" fmla="*/ 0 h 762"/>
                <a:gd name="T42" fmla="*/ 0 w 1163"/>
                <a:gd name="T43" fmla="*/ 0 h 762"/>
                <a:gd name="T44" fmla="*/ 0 w 1163"/>
                <a:gd name="T45" fmla="*/ 0 h 762"/>
                <a:gd name="T46" fmla="*/ 0 w 1163"/>
                <a:gd name="T47" fmla="*/ 0 h 762"/>
                <a:gd name="T48" fmla="*/ 0 w 1163"/>
                <a:gd name="T49" fmla="*/ 0 h 762"/>
                <a:gd name="T50" fmla="*/ 0 w 1163"/>
                <a:gd name="T51" fmla="*/ 0 h 762"/>
                <a:gd name="T52" fmla="*/ 0 w 1163"/>
                <a:gd name="T53" fmla="*/ 0 h 762"/>
                <a:gd name="T54" fmla="*/ 0 w 1163"/>
                <a:gd name="T55" fmla="*/ 0 h 762"/>
                <a:gd name="T56" fmla="*/ 0 w 1163"/>
                <a:gd name="T57" fmla="*/ 0 h 762"/>
                <a:gd name="T58" fmla="*/ 0 w 1163"/>
                <a:gd name="T59" fmla="*/ 0 h 762"/>
                <a:gd name="T60" fmla="*/ 0 w 1163"/>
                <a:gd name="T61" fmla="*/ 0 h 762"/>
                <a:gd name="T62" fmla="*/ 0 w 1163"/>
                <a:gd name="T63" fmla="*/ 0 h 762"/>
                <a:gd name="T64" fmla="*/ 0 w 1163"/>
                <a:gd name="T65" fmla="*/ 0 h 762"/>
                <a:gd name="T66" fmla="*/ 0 w 1163"/>
                <a:gd name="T67" fmla="*/ 0 h 762"/>
                <a:gd name="T68" fmla="*/ 0 w 1163"/>
                <a:gd name="T69" fmla="*/ 0 h 762"/>
                <a:gd name="T70" fmla="*/ 0 w 1163"/>
                <a:gd name="T71" fmla="*/ 0 h 762"/>
                <a:gd name="T72" fmla="*/ 0 w 1163"/>
                <a:gd name="T73" fmla="*/ 0 h 762"/>
                <a:gd name="T74" fmla="*/ 0 w 1163"/>
                <a:gd name="T75" fmla="*/ 0 h 762"/>
                <a:gd name="T76" fmla="*/ 0 w 1163"/>
                <a:gd name="T77" fmla="*/ 0 h 762"/>
                <a:gd name="T78" fmla="*/ 0 w 1163"/>
                <a:gd name="T79" fmla="*/ 0 h 762"/>
                <a:gd name="T80" fmla="*/ 0 w 1163"/>
                <a:gd name="T81" fmla="*/ 0 h 762"/>
                <a:gd name="T82" fmla="*/ 0 w 1163"/>
                <a:gd name="T83" fmla="*/ 0 h 762"/>
                <a:gd name="T84" fmla="*/ 0 w 1163"/>
                <a:gd name="T85" fmla="*/ 0 h 762"/>
                <a:gd name="T86" fmla="*/ 0 w 1163"/>
                <a:gd name="T87" fmla="*/ 0 h 762"/>
                <a:gd name="T88" fmla="*/ 0 w 1163"/>
                <a:gd name="T89" fmla="*/ 0 h 762"/>
                <a:gd name="T90" fmla="*/ 0 w 1163"/>
                <a:gd name="T91" fmla="*/ 0 h 762"/>
                <a:gd name="T92" fmla="*/ 0 w 1163"/>
                <a:gd name="T93" fmla="*/ 0 h 762"/>
                <a:gd name="T94" fmla="*/ 0 w 1163"/>
                <a:gd name="T95" fmla="*/ 0 h 762"/>
                <a:gd name="T96" fmla="*/ 0 w 1163"/>
                <a:gd name="T97" fmla="*/ 0 h 762"/>
                <a:gd name="T98" fmla="*/ 0 w 1163"/>
                <a:gd name="T99" fmla="*/ 0 h 762"/>
                <a:gd name="T100" fmla="*/ 0 w 1163"/>
                <a:gd name="T101" fmla="*/ 0 h 762"/>
                <a:gd name="T102" fmla="*/ 0 w 1163"/>
                <a:gd name="T103" fmla="*/ 0 h 762"/>
                <a:gd name="T104" fmla="*/ 0 w 1163"/>
                <a:gd name="T105" fmla="*/ 0 h 762"/>
                <a:gd name="T106" fmla="*/ 0 w 1163"/>
                <a:gd name="T107" fmla="*/ 0 h 762"/>
                <a:gd name="T108" fmla="*/ 0 w 1163"/>
                <a:gd name="T109" fmla="*/ 0 h 762"/>
                <a:gd name="T110" fmla="*/ 0 w 1163"/>
                <a:gd name="T111" fmla="*/ 0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3"/>
                <a:gd name="T169" fmla="*/ 0 h 762"/>
                <a:gd name="T170" fmla="*/ 1163 w 1163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3" h="762">
                  <a:moveTo>
                    <a:pt x="35" y="677"/>
                  </a:moveTo>
                  <a:lnTo>
                    <a:pt x="0" y="737"/>
                  </a:lnTo>
                  <a:lnTo>
                    <a:pt x="19" y="762"/>
                  </a:lnTo>
                  <a:lnTo>
                    <a:pt x="65" y="748"/>
                  </a:lnTo>
                  <a:lnTo>
                    <a:pt x="109" y="732"/>
                  </a:lnTo>
                  <a:lnTo>
                    <a:pt x="152" y="716"/>
                  </a:lnTo>
                  <a:lnTo>
                    <a:pt x="196" y="700"/>
                  </a:lnTo>
                  <a:lnTo>
                    <a:pt x="237" y="677"/>
                  </a:lnTo>
                  <a:lnTo>
                    <a:pt x="281" y="659"/>
                  </a:lnTo>
                  <a:lnTo>
                    <a:pt x="322" y="636"/>
                  </a:lnTo>
                  <a:lnTo>
                    <a:pt x="364" y="615"/>
                  </a:lnTo>
                  <a:lnTo>
                    <a:pt x="405" y="593"/>
                  </a:lnTo>
                  <a:lnTo>
                    <a:pt x="447" y="569"/>
                  </a:lnTo>
                  <a:lnTo>
                    <a:pt x="488" y="544"/>
                  </a:lnTo>
                  <a:lnTo>
                    <a:pt x="528" y="523"/>
                  </a:lnTo>
                  <a:lnTo>
                    <a:pt x="569" y="498"/>
                  </a:lnTo>
                  <a:lnTo>
                    <a:pt x="610" y="473"/>
                  </a:lnTo>
                  <a:lnTo>
                    <a:pt x="654" y="451"/>
                  </a:lnTo>
                  <a:lnTo>
                    <a:pt x="695" y="427"/>
                  </a:lnTo>
                  <a:lnTo>
                    <a:pt x="721" y="410"/>
                  </a:lnTo>
                  <a:lnTo>
                    <a:pt x="751" y="394"/>
                  </a:lnTo>
                  <a:lnTo>
                    <a:pt x="778" y="378"/>
                  </a:lnTo>
                  <a:lnTo>
                    <a:pt x="808" y="362"/>
                  </a:lnTo>
                  <a:lnTo>
                    <a:pt x="836" y="345"/>
                  </a:lnTo>
                  <a:lnTo>
                    <a:pt x="866" y="327"/>
                  </a:lnTo>
                  <a:lnTo>
                    <a:pt x="896" y="309"/>
                  </a:lnTo>
                  <a:lnTo>
                    <a:pt x="923" y="293"/>
                  </a:lnTo>
                  <a:lnTo>
                    <a:pt x="953" y="274"/>
                  </a:lnTo>
                  <a:lnTo>
                    <a:pt x="980" y="258"/>
                  </a:lnTo>
                  <a:lnTo>
                    <a:pt x="1010" y="239"/>
                  </a:lnTo>
                  <a:lnTo>
                    <a:pt x="1038" y="223"/>
                  </a:lnTo>
                  <a:lnTo>
                    <a:pt x="1064" y="203"/>
                  </a:lnTo>
                  <a:lnTo>
                    <a:pt x="1092" y="185"/>
                  </a:lnTo>
                  <a:lnTo>
                    <a:pt x="1119" y="166"/>
                  </a:lnTo>
                  <a:lnTo>
                    <a:pt x="1146" y="146"/>
                  </a:lnTo>
                  <a:lnTo>
                    <a:pt x="1149" y="111"/>
                  </a:lnTo>
                  <a:lnTo>
                    <a:pt x="1151" y="76"/>
                  </a:lnTo>
                  <a:lnTo>
                    <a:pt x="1158" y="37"/>
                  </a:lnTo>
                  <a:lnTo>
                    <a:pt x="1163" y="2"/>
                  </a:lnTo>
                  <a:lnTo>
                    <a:pt x="1154" y="0"/>
                  </a:lnTo>
                  <a:lnTo>
                    <a:pt x="1089" y="5"/>
                  </a:lnTo>
                  <a:lnTo>
                    <a:pt x="1024" y="16"/>
                  </a:lnTo>
                  <a:lnTo>
                    <a:pt x="956" y="32"/>
                  </a:lnTo>
                  <a:lnTo>
                    <a:pt x="885" y="54"/>
                  </a:lnTo>
                  <a:lnTo>
                    <a:pt x="814" y="81"/>
                  </a:lnTo>
                  <a:lnTo>
                    <a:pt x="743" y="114"/>
                  </a:lnTo>
                  <a:lnTo>
                    <a:pt x="670" y="150"/>
                  </a:lnTo>
                  <a:lnTo>
                    <a:pt x="599" y="193"/>
                  </a:lnTo>
                  <a:lnTo>
                    <a:pt x="525" y="239"/>
                  </a:lnTo>
                  <a:lnTo>
                    <a:pt x="452" y="291"/>
                  </a:lnTo>
                  <a:lnTo>
                    <a:pt x="382" y="345"/>
                  </a:lnTo>
                  <a:lnTo>
                    <a:pt x="308" y="405"/>
                  </a:lnTo>
                  <a:lnTo>
                    <a:pt x="237" y="468"/>
                  </a:lnTo>
                  <a:lnTo>
                    <a:pt x="168" y="533"/>
                  </a:lnTo>
                  <a:lnTo>
                    <a:pt x="101" y="604"/>
                  </a:lnTo>
                  <a:lnTo>
                    <a:pt x="35" y="677"/>
                  </a:lnTo>
                  <a:close/>
                </a:path>
              </a:pathLst>
            </a:custGeom>
            <a:solidFill>
              <a:srgbClr val="3847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8" name="Freeform 134"/>
            <p:cNvSpPr>
              <a:spLocks/>
            </p:cNvSpPr>
            <p:nvPr/>
          </p:nvSpPr>
          <p:spPr bwMode="auto">
            <a:xfrm>
              <a:off x="468" y="3865"/>
              <a:ext cx="46" cy="29"/>
            </a:xfrm>
            <a:custGeom>
              <a:avLst/>
              <a:gdLst>
                <a:gd name="T0" fmla="*/ 0 w 185"/>
                <a:gd name="T1" fmla="*/ 0 h 117"/>
                <a:gd name="T2" fmla="*/ 0 w 185"/>
                <a:gd name="T3" fmla="*/ 0 h 117"/>
                <a:gd name="T4" fmla="*/ 0 w 185"/>
                <a:gd name="T5" fmla="*/ 0 h 117"/>
                <a:gd name="T6" fmla="*/ 0 w 185"/>
                <a:gd name="T7" fmla="*/ 0 h 117"/>
                <a:gd name="T8" fmla="*/ 0 w 185"/>
                <a:gd name="T9" fmla="*/ 0 h 117"/>
                <a:gd name="T10" fmla="*/ 0 w 185"/>
                <a:gd name="T11" fmla="*/ 0 h 117"/>
                <a:gd name="T12" fmla="*/ 0 w 185"/>
                <a:gd name="T13" fmla="*/ 0 h 117"/>
                <a:gd name="T14" fmla="*/ 0 w 185"/>
                <a:gd name="T15" fmla="*/ 0 h 117"/>
                <a:gd name="T16" fmla="*/ 0 w 185"/>
                <a:gd name="T17" fmla="*/ 0 h 117"/>
                <a:gd name="T18" fmla="*/ 0 w 185"/>
                <a:gd name="T19" fmla="*/ 0 h 117"/>
                <a:gd name="T20" fmla="*/ 0 w 185"/>
                <a:gd name="T21" fmla="*/ 0 h 117"/>
                <a:gd name="T22" fmla="*/ 0 w 185"/>
                <a:gd name="T23" fmla="*/ 0 h 117"/>
                <a:gd name="T24" fmla="*/ 0 w 185"/>
                <a:gd name="T25" fmla="*/ 0 h 117"/>
                <a:gd name="T26" fmla="*/ 0 w 185"/>
                <a:gd name="T27" fmla="*/ 0 h 117"/>
                <a:gd name="T28" fmla="*/ 0 w 185"/>
                <a:gd name="T29" fmla="*/ 0 h 117"/>
                <a:gd name="T30" fmla="*/ 0 w 185"/>
                <a:gd name="T31" fmla="*/ 0 h 117"/>
                <a:gd name="T32" fmla="*/ 0 w 185"/>
                <a:gd name="T33" fmla="*/ 0 h 117"/>
                <a:gd name="T34" fmla="*/ 0 w 185"/>
                <a:gd name="T35" fmla="*/ 0 h 117"/>
                <a:gd name="T36" fmla="*/ 0 w 185"/>
                <a:gd name="T37" fmla="*/ 0 h 117"/>
                <a:gd name="T38" fmla="*/ 0 w 185"/>
                <a:gd name="T39" fmla="*/ 0 h 117"/>
                <a:gd name="T40" fmla="*/ 0 w 185"/>
                <a:gd name="T41" fmla="*/ 0 h 117"/>
                <a:gd name="T42" fmla="*/ 0 w 185"/>
                <a:gd name="T43" fmla="*/ 0 h 117"/>
                <a:gd name="T44" fmla="*/ 0 w 185"/>
                <a:gd name="T45" fmla="*/ 0 h 117"/>
                <a:gd name="T46" fmla="*/ 0 w 185"/>
                <a:gd name="T47" fmla="*/ 0 h 117"/>
                <a:gd name="T48" fmla="*/ 0 w 185"/>
                <a:gd name="T49" fmla="*/ 0 h 117"/>
                <a:gd name="T50" fmla="*/ 0 w 185"/>
                <a:gd name="T51" fmla="*/ 0 h 117"/>
                <a:gd name="T52" fmla="*/ 0 w 185"/>
                <a:gd name="T53" fmla="*/ 0 h 117"/>
                <a:gd name="T54" fmla="*/ 0 w 185"/>
                <a:gd name="T55" fmla="*/ 0 h 117"/>
                <a:gd name="T56" fmla="*/ 0 w 185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17"/>
                <a:gd name="T89" fmla="*/ 185 w 185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17">
                  <a:moveTo>
                    <a:pt x="10" y="16"/>
                  </a:moveTo>
                  <a:lnTo>
                    <a:pt x="3" y="27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5" y="65"/>
                  </a:lnTo>
                  <a:lnTo>
                    <a:pt x="21" y="79"/>
                  </a:lnTo>
                  <a:lnTo>
                    <a:pt x="40" y="90"/>
                  </a:lnTo>
                  <a:lnTo>
                    <a:pt x="60" y="101"/>
                  </a:lnTo>
                  <a:lnTo>
                    <a:pt x="79" y="106"/>
                  </a:lnTo>
                  <a:lnTo>
                    <a:pt x="100" y="112"/>
                  </a:lnTo>
                  <a:lnTo>
                    <a:pt x="122" y="117"/>
                  </a:lnTo>
                  <a:lnTo>
                    <a:pt x="144" y="117"/>
                  </a:lnTo>
                  <a:lnTo>
                    <a:pt x="168" y="117"/>
                  </a:lnTo>
                  <a:lnTo>
                    <a:pt x="174" y="112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5" y="90"/>
                  </a:lnTo>
                  <a:lnTo>
                    <a:pt x="182" y="69"/>
                  </a:lnTo>
                  <a:lnTo>
                    <a:pt x="168" y="49"/>
                  </a:lnTo>
                  <a:lnTo>
                    <a:pt x="152" y="30"/>
                  </a:lnTo>
                  <a:lnTo>
                    <a:pt x="136" y="16"/>
                  </a:lnTo>
                  <a:lnTo>
                    <a:pt x="120" y="11"/>
                  </a:lnTo>
                  <a:lnTo>
                    <a:pt x="103" y="5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9" name="Freeform 135"/>
            <p:cNvSpPr>
              <a:spLocks/>
            </p:cNvSpPr>
            <p:nvPr/>
          </p:nvSpPr>
          <p:spPr bwMode="auto">
            <a:xfrm>
              <a:off x="476" y="3867"/>
              <a:ext cx="29" cy="18"/>
            </a:xfrm>
            <a:custGeom>
              <a:avLst/>
              <a:gdLst>
                <a:gd name="T0" fmla="*/ 0 w 118"/>
                <a:gd name="T1" fmla="*/ 0 h 74"/>
                <a:gd name="T2" fmla="*/ 0 w 118"/>
                <a:gd name="T3" fmla="*/ 0 h 74"/>
                <a:gd name="T4" fmla="*/ 0 w 118"/>
                <a:gd name="T5" fmla="*/ 0 h 74"/>
                <a:gd name="T6" fmla="*/ 0 w 118"/>
                <a:gd name="T7" fmla="*/ 0 h 74"/>
                <a:gd name="T8" fmla="*/ 0 w 118"/>
                <a:gd name="T9" fmla="*/ 0 h 74"/>
                <a:gd name="T10" fmla="*/ 0 w 118"/>
                <a:gd name="T11" fmla="*/ 0 h 74"/>
                <a:gd name="T12" fmla="*/ 0 w 118"/>
                <a:gd name="T13" fmla="*/ 0 h 74"/>
                <a:gd name="T14" fmla="*/ 0 w 118"/>
                <a:gd name="T15" fmla="*/ 0 h 74"/>
                <a:gd name="T16" fmla="*/ 0 w 118"/>
                <a:gd name="T17" fmla="*/ 0 h 74"/>
                <a:gd name="T18" fmla="*/ 0 w 118"/>
                <a:gd name="T19" fmla="*/ 0 h 74"/>
                <a:gd name="T20" fmla="*/ 0 w 118"/>
                <a:gd name="T21" fmla="*/ 0 h 74"/>
                <a:gd name="T22" fmla="*/ 0 w 118"/>
                <a:gd name="T23" fmla="*/ 0 h 74"/>
                <a:gd name="T24" fmla="*/ 0 w 118"/>
                <a:gd name="T25" fmla="*/ 0 h 74"/>
                <a:gd name="T26" fmla="*/ 0 w 118"/>
                <a:gd name="T27" fmla="*/ 0 h 74"/>
                <a:gd name="T28" fmla="*/ 0 w 118"/>
                <a:gd name="T29" fmla="*/ 0 h 74"/>
                <a:gd name="T30" fmla="*/ 0 w 118"/>
                <a:gd name="T31" fmla="*/ 0 h 74"/>
                <a:gd name="T32" fmla="*/ 0 w 118"/>
                <a:gd name="T33" fmla="*/ 0 h 74"/>
                <a:gd name="T34" fmla="*/ 0 w 118"/>
                <a:gd name="T35" fmla="*/ 0 h 74"/>
                <a:gd name="T36" fmla="*/ 0 w 118"/>
                <a:gd name="T37" fmla="*/ 0 h 74"/>
                <a:gd name="T38" fmla="*/ 0 w 118"/>
                <a:gd name="T39" fmla="*/ 0 h 74"/>
                <a:gd name="T40" fmla="*/ 0 w 118"/>
                <a:gd name="T41" fmla="*/ 0 h 74"/>
                <a:gd name="T42" fmla="*/ 0 w 118"/>
                <a:gd name="T43" fmla="*/ 0 h 74"/>
                <a:gd name="T44" fmla="*/ 0 w 118"/>
                <a:gd name="T45" fmla="*/ 0 h 74"/>
                <a:gd name="T46" fmla="*/ 0 w 118"/>
                <a:gd name="T47" fmla="*/ 0 h 74"/>
                <a:gd name="T48" fmla="*/ 0 w 118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74"/>
                <a:gd name="T77" fmla="*/ 118 w 11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74">
                  <a:moveTo>
                    <a:pt x="3" y="11"/>
                  </a:moveTo>
                  <a:lnTo>
                    <a:pt x="3" y="16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14" y="50"/>
                  </a:lnTo>
                  <a:lnTo>
                    <a:pt x="28" y="55"/>
                  </a:lnTo>
                  <a:lnTo>
                    <a:pt x="38" y="60"/>
                  </a:lnTo>
                  <a:lnTo>
                    <a:pt x="52" y="66"/>
                  </a:lnTo>
                  <a:lnTo>
                    <a:pt x="63" y="69"/>
                  </a:lnTo>
                  <a:lnTo>
                    <a:pt x="77" y="71"/>
                  </a:lnTo>
                  <a:lnTo>
                    <a:pt x="90" y="74"/>
                  </a:lnTo>
                  <a:lnTo>
                    <a:pt x="104" y="74"/>
                  </a:lnTo>
                  <a:lnTo>
                    <a:pt x="109" y="71"/>
                  </a:lnTo>
                  <a:lnTo>
                    <a:pt x="112" y="66"/>
                  </a:lnTo>
                  <a:lnTo>
                    <a:pt x="114" y="60"/>
                  </a:lnTo>
                  <a:lnTo>
                    <a:pt x="118" y="55"/>
                  </a:lnTo>
                  <a:lnTo>
                    <a:pt x="114" y="41"/>
                  </a:lnTo>
                  <a:lnTo>
                    <a:pt x="107" y="28"/>
                  </a:lnTo>
                  <a:lnTo>
                    <a:pt x="95" y="16"/>
                  </a:lnTo>
                  <a:lnTo>
                    <a:pt x="82" y="6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CEE5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0" name="Freeform 136"/>
            <p:cNvSpPr>
              <a:spLocks/>
            </p:cNvSpPr>
            <p:nvPr/>
          </p:nvSpPr>
          <p:spPr bwMode="auto">
            <a:xfrm>
              <a:off x="551" y="3867"/>
              <a:ext cx="61" cy="42"/>
            </a:xfrm>
            <a:custGeom>
              <a:avLst/>
              <a:gdLst>
                <a:gd name="T0" fmla="*/ 0 w 242"/>
                <a:gd name="T1" fmla="*/ 0 h 168"/>
                <a:gd name="T2" fmla="*/ 0 w 242"/>
                <a:gd name="T3" fmla="*/ 0 h 168"/>
                <a:gd name="T4" fmla="*/ 0 w 242"/>
                <a:gd name="T5" fmla="*/ 0 h 168"/>
                <a:gd name="T6" fmla="*/ 0 w 242"/>
                <a:gd name="T7" fmla="*/ 0 h 168"/>
                <a:gd name="T8" fmla="*/ 0 w 242"/>
                <a:gd name="T9" fmla="*/ 0 h 168"/>
                <a:gd name="T10" fmla="*/ 0 w 242"/>
                <a:gd name="T11" fmla="*/ 0 h 168"/>
                <a:gd name="T12" fmla="*/ 0 w 242"/>
                <a:gd name="T13" fmla="*/ 0 h 168"/>
                <a:gd name="T14" fmla="*/ 0 w 242"/>
                <a:gd name="T15" fmla="*/ 0 h 168"/>
                <a:gd name="T16" fmla="*/ 0 w 242"/>
                <a:gd name="T17" fmla="*/ 0 h 168"/>
                <a:gd name="T18" fmla="*/ 0 w 242"/>
                <a:gd name="T19" fmla="*/ 0 h 168"/>
                <a:gd name="T20" fmla="*/ 0 w 242"/>
                <a:gd name="T21" fmla="*/ 0 h 168"/>
                <a:gd name="T22" fmla="*/ 0 w 242"/>
                <a:gd name="T23" fmla="*/ 0 h 168"/>
                <a:gd name="T24" fmla="*/ 0 w 242"/>
                <a:gd name="T25" fmla="*/ 0 h 168"/>
                <a:gd name="T26" fmla="*/ 0 w 242"/>
                <a:gd name="T27" fmla="*/ 0 h 168"/>
                <a:gd name="T28" fmla="*/ 0 w 242"/>
                <a:gd name="T29" fmla="*/ 0 h 168"/>
                <a:gd name="T30" fmla="*/ 0 w 242"/>
                <a:gd name="T31" fmla="*/ 0 h 168"/>
                <a:gd name="T32" fmla="*/ 0 w 242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2"/>
                <a:gd name="T52" fmla="*/ 0 h 168"/>
                <a:gd name="T53" fmla="*/ 242 w 242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2" h="168">
                  <a:moveTo>
                    <a:pt x="180" y="168"/>
                  </a:moveTo>
                  <a:lnTo>
                    <a:pt x="224" y="154"/>
                  </a:lnTo>
                  <a:lnTo>
                    <a:pt x="242" y="130"/>
                  </a:lnTo>
                  <a:lnTo>
                    <a:pt x="242" y="100"/>
                  </a:lnTo>
                  <a:lnTo>
                    <a:pt x="226" y="70"/>
                  </a:lnTo>
                  <a:lnTo>
                    <a:pt x="196" y="40"/>
                  </a:lnTo>
                  <a:lnTo>
                    <a:pt x="159" y="16"/>
                  </a:lnTo>
                  <a:lnTo>
                    <a:pt x="112" y="0"/>
                  </a:lnTo>
                  <a:lnTo>
                    <a:pt x="65" y="0"/>
                  </a:lnTo>
                  <a:lnTo>
                    <a:pt x="19" y="32"/>
                  </a:lnTo>
                  <a:lnTo>
                    <a:pt x="0" y="65"/>
                  </a:lnTo>
                  <a:lnTo>
                    <a:pt x="3" y="95"/>
                  </a:lnTo>
                  <a:lnTo>
                    <a:pt x="22" y="122"/>
                  </a:lnTo>
                  <a:lnTo>
                    <a:pt x="55" y="143"/>
                  </a:lnTo>
                  <a:lnTo>
                    <a:pt x="93" y="160"/>
                  </a:lnTo>
                  <a:lnTo>
                    <a:pt x="136" y="168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1" name="Freeform 137"/>
            <p:cNvSpPr>
              <a:spLocks/>
            </p:cNvSpPr>
            <p:nvPr/>
          </p:nvSpPr>
          <p:spPr bwMode="auto">
            <a:xfrm>
              <a:off x="567" y="3869"/>
              <a:ext cx="32" cy="23"/>
            </a:xfrm>
            <a:custGeom>
              <a:avLst/>
              <a:gdLst>
                <a:gd name="T0" fmla="*/ 0 w 128"/>
                <a:gd name="T1" fmla="*/ 0 h 90"/>
                <a:gd name="T2" fmla="*/ 0 w 128"/>
                <a:gd name="T3" fmla="*/ 0 h 90"/>
                <a:gd name="T4" fmla="*/ 0 w 128"/>
                <a:gd name="T5" fmla="*/ 0 h 90"/>
                <a:gd name="T6" fmla="*/ 0 w 128"/>
                <a:gd name="T7" fmla="*/ 0 h 90"/>
                <a:gd name="T8" fmla="*/ 0 w 128"/>
                <a:gd name="T9" fmla="*/ 0 h 90"/>
                <a:gd name="T10" fmla="*/ 0 w 128"/>
                <a:gd name="T11" fmla="*/ 0 h 90"/>
                <a:gd name="T12" fmla="*/ 0 w 128"/>
                <a:gd name="T13" fmla="*/ 0 h 90"/>
                <a:gd name="T14" fmla="*/ 0 w 128"/>
                <a:gd name="T15" fmla="*/ 0 h 90"/>
                <a:gd name="T16" fmla="*/ 0 w 128"/>
                <a:gd name="T17" fmla="*/ 0 h 90"/>
                <a:gd name="T18" fmla="*/ 0 w 128"/>
                <a:gd name="T19" fmla="*/ 0 h 90"/>
                <a:gd name="T20" fmla="*/ 0 w 128"/>
                <a:gd name="T21" fmla="*/ 0 h 90"/>
                <a:gd name="T22" fmla="*/ 0 w 128"/>
                <a:gd name="T23" fmla="*/ 0 h 90"/>
                <a:gd name="T24" fmla="*/ 0 w 128"/>
                <a:gd name="T25" fmla="*/ 0 h 90"/>
                <a:gd name="T26" fmla="*/ 0 w 128"/>
                <a:gd name="T27" fmla="*/ 0 h 90"/>
                <a:gd name="T28" fmla="*/ 0 w 128"/>
                <a:gd name="T29" fmla="*/ 0 h 90"/>
                <a:gd name="T30" fmla="*/ 0 w 128"/>
                <a:gd name="T31" fmla="*/ 0 h 90"/>
                <a:gd name="T32" fmla="*/ 0 w 128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90"/>
                <a:gd name="T53" fmla="*/ 128 w 12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90">
                  <a:moveTo>
                    <a:pt x="98" y="90"/>
                  </a:moveTo>
                  <a:lnTo>
                    <a:pt x="120" y="85"/>
                  </a:lnTo>
                  <a:lnTo>
                    <a:pt x="128" y="71"/>
                  </a:lnTo>
                  <a:lnTo>
                    <a:pt x="128" y="55"/>
                  </a:lnTo>
                  <a:lnTo>
                    <a:pt x="120" y="39"/>
                  </a:lnTo>
                  <a:lnTo>
                    <a:pt x="103" y="23"/>
                  </a:lnTo>
                  <a:lnTo>
                    <a:pt x="82" y="9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8" y="19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1" y="66"/>
                  </a:lnTo>
                  <a:lnTo>
                    <a:pt x="30" y="79"/>
                  </a:lnTo>
                  <a:lnTo>
                    <a:pt x="52" y="88"/>
                  </a:lnTo>
                  <a:lnTo>
                    <a:pt x="73" y="90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A8D6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2" name="Freeform 138"/>
            <p:cNvSpPr>
              <a:spLocks/>
            </p:cNvSpPr>
            <p:nvPr/>
          </p:nvSpPr>
          <p:spPr bwMode="auto">
            <a:xfrm>
              <a:off x="542" y="4010"/>
              <a:ext cx="122" cy="76"/>
            </a:xfrm>
            <a:custGeom>
              <a:avLst/>
              <a:gdLst>
                <a:gd name="T0" fmla="*/ 0 w 485"/>
                <a:gd name="T1" fmla="*/ 0 h 302"/>
                <a:gd name="T2" fmla="*/ 0 w 485"/>
                <a:gd name="T3" fmla="*/ 0 h 302"/>
                <a:gd name="T4" fmla="*/ 0 w 485"/>
                <a:gd name="T5" fmla="*/ 0 h 302"/>
                <a:gd name="T6" fmla="*/ 0 w 485"/>
                <a:gd name="T7" fmla="*/ 0 h 302"/>
                <a:gd name="T8" fmla="*/ 0 w 485"/>
                <a:gd name="T9" fmla="*/ 0 h 302"/>
                <a:gd name="T10" fmla="*/ 0 w 485"/>
                <a:gd name="T11" fmla="*/ 0 h 302"/>
                <a:gd name="T12" fmla="*/ 0 w 485"/>
                <a:gd name="T13" fmla="*/ 0 h 302"/>
                <a:gd name="T14" fmla="*/ 0 w 485"/>
                <a:gd name="T15" fmla="*/ 0 h 302"/>
                <a:gd name="T16" fmla="*/ 0 w 485"/>
                <a:gd name="T17" fmla="*/ 0 h 302"/>
                <a:gd name="T18" fmla="*/ 0 w 485"/>
                <a:gd name="T19" fmla="*/ 0 h 302"/>
                <a:gd name="T20" fmla="*/ 0 w 485"/>
                <a:gd name="T21" fmla="*/ 0 h 302"/>
                <a:gd name="T22" fmla="*/ 0 w 485"/>
                <a:gd name="T23" fmla="*/ 0 h 302"/>
                <a:gd name="T24" fmla="*/ 0 w 485"/>
                <a:gd name="T25" fmla="*/ 0 h 302"/>
                <a:gd name="T26" fmla="*/ 0 w 485"/>
                <a:gd name="T27" fmla="*/ 0 h 302"/>
                <a:gd name="T28" fmla="*/ 0 w 485"/>
                <a:gd name="T29" fmla="*/ 0 h 302"/>
                <a:gd name="T30" fmla="*/ 0 w 485"/>
                <a:gd name="T31" fmla="*/ 0 h 302"/>
                <a:gd name="T32" fmla="*/ 0 w 485"/>
                <a:gd name="T33" fmla="*/ 0 h 302"/>
                <a:gd name="T34" fmla="*/ 0 w 485"/>
                <a:gd name="T35" fmla="*/ 0 h 302"/>
                <a:gd name="T36" fmla="*/ 0 w 485"/>
                <a:gd name="T37" fmla="*/ 0 h 302"/>
                <a:gd name="T38" fmla="*/ 0 w 485"/>
                <a:gd name="T39" fmla="*/ 0 h 302"/>
                <a:gd name="T40" fmla="*/ 0 w 485"/>
                <a:gd name="T41" fmla="*/ 0 h 302"/>
                <a:gd name="T42" fmla="*/ 0 w 485"/>
                <a:gd name="T43" fmla="*/ 0 h 302"/>
                <a:gd name="T44" fmla="*/ 0 w 485"/>
                <a:gd name="T45" fmla="*/ 0 h 302"/>
                <a:gd name="T46" fmla="*/ 0 w 485"/>
                <a:gd name="T47" fmla="*/ 0 h 302"/>
                <a:gd name="T48" fmla="*/ 0 w 485"/>
                <a:gd name="T49" fmla="*/ 0 h 302"/>
                <a:gd name="T50" fmla="*/ 0 w 485"/>
                <a:gd name="T51" fmla="*/ 0 h 302"/>
                <a:gd name="T52" fmla="*/ 0 w 485"/>
                <a:gd name="T53" fmla="*/ 0 h 302"/>
                <a:gd name="T54" fmla="*/ 0 w 485"/>
                <a:gd name="T55" fmla="*/ 0 h 302"/>
                <a:gd name="T56" fmla="*/ 0 w 485"/>
                <a:gd name="T57" fmla="*/ 0 h 302"/>
                <a:gd name="T58" fmla="*/ 0 w 485"/>
                <a:gd name="T59" fmla="*/ 0 h 302"/>
                <a:gd name="T60" fmla="*/ 0 w 485"/>
                <a:gd name="T61" fmla="*/ 0 h 302"/>
                <a:gd name="T62" fmla="*/ 0 w 485"/>
                <a:gd name="T63" fmla="*/ 0 h 302"/>
                <a:gd name="T64" fmla="*/ 0 w 485"/>
                <a:gd name="T65" fmla="*/ 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5"/>
                <a:gd name="T100" fmla="*/ 0 h 302"/>
                <a:gd name="T101" fmla="*/ 485 w 485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5" h="302">
                  <a:moveTo>
                    <a:pt x="24" y="128"/>
                  </a:moveTo>
                  <a:lnTo>
                    <a:pt x="17" y="145"/>
                  </a:lnTo>
                  <a:lnTo>
                    <a:pt x="5" y="161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44" y="248"/>
                  </a:lnTo>
                  <a:lnTo>
                    <a:pt x="93" y="281"/>
                  </a:lnTo>
                  <a:lnTo>
                    <a:pt x="147" y="297"/>
                  </a:lnTo>
                  <a:lnTo>
                    <a:pt x="204" y="302"/>
                  </a:lnTo>
                  <a:lnTo>
                    <a:pt x="264" y="297"/>
                  </a:lnTo>
                  <a:lnTo>
                    <a:pt x="321" y="283"/>
                  </a:lnTo>
                  <a:lnTo>
                    <a:pt x="376" y="258"/>
                  </a:lnTo>
                  <a:lnTo>
                    <a:pt x="427" y="226"/>
                  </a:lnTo>
                  <a:lnTo>
                    <a:pt x="443" y="207"/>
                  </a:lnTo>
                  <a:lnTo>
                    <a:pt x="457" y="188"/>
                  </a:lnTo>
                  <a:lnTo>
                    <a:pt x="473" y="171"/>
                  </a:lnTo>
                  <a:lnTo>
                    <a:pt x="485" y="150"/>
                  </a:lnTo>
                  <a:lnTo>
                    <a:pt x="463" y="122"/>
                  </a:lnTo>
                  <a:lnTo>
                    <a:pt x="438" y="95"/>
                  </a:lnTo>
                  <a:lnTo>
                    <a:pt x="411" y="74"/>
                  </a:lnTo>
                  <a:lnTo>
                    <a:pt x="381" y="51"/>
                  </a:lnTo>
                  <a:lnTo>
                    <a:pt x="349" y="35"/>
                  </a:lnTo>
                  <a:lnTo>
                    <a:pt x="316" y="21"/>
                  </a:lnTo>
                  <a:lnTo>
                    <a:pt x="280" y="11"/>
                  </a:lnTo>
                  <a:lnTo>
                    <a:pt x="245" y="3"/>
                  </a:lnTo>
                  <a:lnTo>
                    <a:pt x="210" y="0"/>
                  </a:lnTo>
                  <a:lnTo>
                    <a:pt x="174" y="3"/>
                  </a:lnTo>
                  <a:lnTo>
                    <a:pt x="141" y="9"/>
                  </a:lnTo>
                  <a:lnTo>
                    <a:pt x="112" y="21"/>
                  </a:lnTo>
                  <a:lnTo>
                    <a:pt x="84" y="39"/>
                  </a:lnTo>
                  <a:lnTo>
                    <a:pt x="60" y="62"/>
                  </a:lnTo>
                  <a:lnTo>
                    <a:pt x="41" y="92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3" name="Freeform 139"/>
            <p:cNvSpPr>
              <a:spLocks/>
            </p:cNvSpPr>
            <p:nvPr/>
          </p:nvSpPr>
          <p:spPr bwMode="auto">
            <a:xfrm>
              <a:off x="562" y="4016"/>
              <a:ext cx="77" cy="49"/>
            </a:xfrm>
            <a:custGeom>
              <a:avLst/>
              <a:gdLst>
                <a:gd name="T0" fmla="*/ 0 w 310"/>
                <a:gd name="T1" fmla="*/ 0 h 197"/>
                <a:gd name="T2" fmla="*/ 0 w 310"/>
                <a:gd name="T3" fmla="*/ 0 h 197"/>
                <a:gd name="T4" fmla="*/ 0 w 310"/>
                <a:gd name="T5" fmla="*/ 0 h 197"/>
                <a:gd name="T6" fmla="*/ 0 w 310"/>
                <a:gd name="T7" fmla="*/ 0 h 197"/>
                <a:gd name="T8" fmla="*/ 0 w 310"/>
                <a:gd name="T9" fmla="*/ 0 h 197"/>
                <a:gd name="T10" fmla="*/ 0 w 310"/>
                <a:gd name="T11" fmla="*/ 0 h 197"/>
                <a:gd name="T12" fmla="*/ 0 w 310"/>
                <a:gd name="T13" fmla="*/ 0 h 197"/>
                <a:gd name="T14" fmla="*/ 0 w 310"/>
                <a:gd name="T15" fmla="*/ 0 h 197"/>
                <a:gd name="T16" fmla="*/ 0 w 310"/>
                <a:gd name="T17" fmla="*/ 0 h 197"/>
                <a:gd name="T18" fmla="*/ 0 w 310"/>
                <a:gd name="T19" fmla="*/ 0 h 197"/>
                <a:gd name="T20" fmla="*/ 0 w 310"/>
                <a:gd name="T21" fmla="*/ 0 h 197"/>
                <a:gd name="T22" fmla="*/ 0 w 310"/>
                <a:gd name="T23" fmla="*/ 0 h 197"/>
                <a:gd name="T24" fmla="*/ 0 w 310"/>
                <a:gd name="T25" fmla="*/ 0 h 197"/>
                <a:gd name="T26" fmla="*/ 0 w 310"/>
                <a:gd name="T27" fmla="*/ 0 h 197"/>
                <a:gd name="T28" fmla="*/ 0 w 310"/>
                <a:gd name="T29" fmla="*/ 0 h 197"/>
                <a:gd name="T30" fmla="*/ 0 w 310"/>
                <a:gd name="T31" fmla="*/ 0 h 197"/>
                <a:gd name="T32" fmla="*/ 0 w 310"/>
                <a:gd name="T33" fmla="*/ 0 h 197"/>
                <a:gd name="T34" fmla="*/ 0 w 310"/>
                <a:gd name="T35" fmla="*/ 0 h 197"/>
                <a:gd name="T36" fmla="*/ 0 w 310"/>
                <a:gd name="T37" fmla="*/ 0 h 197"/>
                <a:gd name="T38" fmla="*/ 0 w 310"/>
                <a:gd name="T39" fmla="*/ 0 h 197"/>
                <a:gd name="T40" fmla="*/ 0 w 310"/>
                <a:gd name="T41" fmla="*/ 0 h 197"/>
                <a:gd name="T42" fmla="*/ 0 w 310"/>
                <a:gd name="T43" fmla="*/ 0 h 197"/>
                <a:gd name="T44" fmla="*/ 0 w 310"/>
                <a:gd name="T45" fmla="*/ 0 h 197"/>
                <a:gd name="T46" fmla="*/ 0 w 310"/>
                <a:gd name="T47" fmla="*/ 0 h 197"/>
                <a:gd name="T48" fmla="*/ 0 w 310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0"/>
                <a:gd name="T76" fmla="*/ 0 h 197"/>
                <a:gd name="T77" fmla="*/ 310 w 310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0" h="197">
                  <a:moveTo>
                    <a:pt x="13" y="80"/>
                  </a:moveTo>
                  <a:lnTo>
                    <a:pt x="10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29" y="159"/>
                  </a:lnTo>
                  <a:lnTo>
                    <a:pt x="59" y="180"/>
                  </a:lnTo>
                  <a:lnTo>
                    <a:pt x="94" y="194"/>
                  </a:lnTo>
                  <a:lnTo>
                    <a:pt x="133" y="197"/>
                  </a:lnTo>
                  <a:lnTo>
                    <a:pt x="168" y="191"/>
                  </a:lnTo>
                  <a:lnTo>
                    <a:pt x="207" y="180"/>
                  </a:lnTo>
                  <a:lnTo>
                    <a:pt x="242" y="167"/>
                  </a:lnTo>
                  <a:lnTo>
                    <a:pt x="274" y="145"/>
                  </a:lnTo>
                  <a:lnTo>
                    <a:pt x="285" y="134"/>
                  </a:lnTo>
                  <a:lnTo>
                    <a:pt x="296" y="120"/>
                  </a:lnTo>
                  <a:lnTo>
                    <a:pt x="304" y="110"/>
                  </a:lnTo>
                  <a:lnTo>
                    <a:pt x="310" y="96"/>
                  </a:lnTo>
                  <a:lnTo>
                    <a:pt x="283" y="60"/>
                  </a:lnTo>
                  <a:lnTo>
                    <a:pt x="244" y="34"/>
                  </a:lnTo>
                  <a:lnTo>
                    <a:pt x="200" y="12"/>
                  </a:lnTo>
                  <a:lnTo>
                    <a:pt x="157" y="0"/>
                  </a:lnTo>
                  <a:lnTo>
                    <a:pt x="111" y="0"/>
                  </a:lnTo>
                  <a:lnTo>
                    <a:pt x="70" y="12"/>
                  </a:lnTo>
                  <a:lnTo>
                    <a:pt x="37" y="39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CCCC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4" name="Freeform 140"/>
            <p:cNvSpPr>
              <a:spLocks/>
            </p:cNvSpPr>
            <p:nvPr/>
          </p:nvSpPr>
          <p:spPr bwMode="auto">
            <a:xfrm>
              <a:off x="703" y="3129"/>
              <a:ext cx="127" cy="87"/>
            </a:xfrm>
            <a:custGeom>
              <a:avLst/>
              <a:gdLst>
                <a:gd name="T0" fmla="*/ 0 w 506"/>
                <a:gd name="T1" fmla="*/ 0 h 351"/>
                <a:gd name="T2" fmla="*/ 0 w 506"/>
                <a:gd name="T3" fmla="*/ 0 h 351"/>
                <a:gd name="T4" fmla="*/ 0 w 506"/>
                <a:gd name="T5" fmla="*/ 0 h 351"/>
                <a:gd name="T6" fmla="*/ 0 w 506"/>
                <a:gd name="T7" fmla="*/ 0 h 351"/>
                <a:gd name="T8" fmla="*/ 0 w 506"/>
                <a:gd name="T9" fmla="*/ 0 h 351"/>
                <a:gd name="T10" fmla="*/ 0 w 506"/>
                <a:gd name="T11" fmla="*/ 0 h 351"/>
                <a:gd name="T12" fmla="*/ 0 w 506"/>
                <a:gd name="T13" fmla="*/ 0 h 351"/>
                <a:gd name="T14" fmla="*/ 0 w 506"/>
                <a:gd name="T15" fmla="*/ 0 h 351"/>
                <a:gd name="T16" fmla="*/ 0 w 506"/>
                <a:gd name="T17" fmla="*/ 0 h 351"/>
                <a:gd name="T18" fmla="*/ 0 w 506"/>
                <a:gd name="T19" fmla="*/ 0 h 351"/>
                <a:gd name="T20" fmla="*/ 0 w 506"/>
                <a:gd name="T21" fmla="*/ 0 h 351"/>
                <a:gd name="T22" fmla="*/ 0 w 506"/>
                <a:gd name="T23" fmla="*/ 0 h 351"/>
                <a:gd name="T24" fmla="*/ 0 w 506"/>
                <a:gd name="T25" fmla="*/ 0 h 351"/>
                <a:gd name="T26" fmla="*/ 0 w 506"/>
                <a:gd name="T27" fmla="*/ 0 h 351"/>
                <a:gd name="T28" fmla="*/ 0 w 506"/>
                <a:gd name="T29" fmla="*/ 0 h 351"/>
                <a:gd name="T30" fmla="*/ 0 w 506"/>
                <a:gd name="T31" fmla="*/ 0 h 351"/>
                <a:gd name="T32" fmla="*/ 0 w 506"/>
                <a:gd name="T33" fmla="*/ 0 h 351"/>
                <a:gd name="T34" fmla="*/ 0 w 506"/>
                <a:gd name="T35" fmla="*/ 0 h 351"/>
                <a:gd name="T36" fmla="*/ 0 w 506"/>
                <a:gd name="T37" fmla="*/ 0 h 351"/>
                <a:gd name="T38" fmla="*/ 0 w 506"/>
                <a:gd name="T39" fmla="*/ 0 h 351"/>
                <a:gd name="T40" fmla="*/ 0 w 506"/>
                <a:gd name="T41" fmla="*/ 0 h 351"/>
                <a:gd name="T42" fmla="*/ 0 w 506"/>
                <a:gd name="T43" fmla="*/ 0 h 351"/>
                <a:gd name="T44" fmla="*/ 0 w 506"/>
                <a:gd name="T45" fmla="*/ 0 h 351"/>
                <a:gd name="T46" fmla="*/ 0 w 506"/>
                <a:gd name="T47" fmla="*/ 0 h 351"/>
                <a:gd name="T48" fmla="*/ 0 w 506"/>
                <a:gd name="T49" fmla="*/ 0 h 351"/>
                <a:gd name="T50" fmla="*/ 0 w 506"/>
                <a:gd name="T51" fmla="*/ 0 h 351"/>
                <a:gd name="T52" fmla="*/ 0 w 506"/>
                <a:gd name="T53" fmla="*/ 0 h 351"/>
                <a:gd name="T54" fmla="*/ 0 w 506"/>
                <a:gd name="T55" fmla="*/ 0 h 351"/>
                <a:gd name="T56" fmla="*/ 0 w 506"/>
                <a:gd name="T57" fmla="*/ 0 h 351"/>
                <a:gd name="T58" fmla="*/ 0 w 506"/>
                <a:gd name="T59" fmla="*/ 0 h 351"/>
                <a:gd name="T60" fmla="*/ 0 w 506"/>
                <a:gd name="T61" fmla="*/ 0 h 351"/>
                <a:gd name="T62" fmla="*/ 0 w 506"/>
                <a:gd name="T63" fmla="*/ 0 h 351"/>
                <a:gd name="T64" fmla="*/ 0 w 506"/>
                <a:gd name="T65" fmla="*/ 0 h 351"/>
                <a:gd name="T66" fmla="*/ 0 w 506"/>
                <a:gd name="T67" fmla="*/ 0 h 351"/>
                <a:gd name="T68" fmla="*/ 0 w 506"/>
                <a:gd name="T69" fmla="*/ 0 h 351"/>
                <a:gd name="T70" fmla="*/ 0 w 506"/>
                <a:gd name="T71" fmla="*/ 0 h 351"/>
                <a:gd name="T72" fmla="*/ 0 w 506"/>
                <a:gd name="T73" fmla="*/ 0 h 351"/>
                <a:gd name="T74" fmla="*/ 0 w 506"/>
                <a:gd name="T75" fmla="*/ 0 h 351"/>
                <a:gd name="T76" fmla="*/ 0 w 506"/>
                <a:gd name="T77" fmla="*/ 0 h 351"/>
                <a:gd name="T78" fmla="*/ 0 w 506"/>
                <a:gd name="T79" fmla="*/ 0 h 351"/>
                <a:gd name="T80" fmla="*/ 0 w 506"/>
                <a:gd name="T81" fmla="*/ 0 h 351"/>
                <a:gd name="T82" fmla="*/ 0 w 506"/>
                <a:gd name="T83" fmla="*/ 0 h 351"/>
                <a:gd name="T84" fmla="*/ 0 w 506"/>
                <a:gd name="T85" fmla="*/ 0 h 351"/>
                <a:gd name="T86" fmla="*/ 0 w 506"/>
                <a:gd name="T87" fmla="*/ 0 h 351"/>
                <a:gd name="T88" fmla="*/ 0 w 506"/>
                <a:gd name="T89" fmla="*/ 0 h 351"/>
                <a:gd name="T90" fmla="*/ 0 w 506"/>
                <a:gd name="T91" fmla="*/ 0 h 351"/>
                <a:gd name="T92" fmla="*/ 0 w 506"/>
                <a:gd name="T93" fmla="*/ 0 h 351"/>
                <a:gd name="T94" fmla="*/ 0 w 506"/>
                <a:gd name="T95" fmla="*/ 0 h 351"/>
                <a:gd name="T96" fmla="*/ 0 w 506"/>
                <a:gd name="T97" fmla="*/ 0 h 351"/>
                <a:gd name="T98" fmla="*/ 0 w 506"/>
                <a:gd name="T99" fmla="*/ 0 h 351"/>
                <a:gd name="T100" fmla="*/ 0 w 506"/>
                <a:gd name="T101" fmla="*/ 0 h 351"/>
                <a:gd name="T102" fmla="*/ 0 w 506"/>
                <a:gd name="T103" fmla="*/ 0 h 351"/>
                <a:gd name="T104" fmla="*/ 0 w 506"/>
                <a:gd name="T105" fmla="*/ 0 h 3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6"/>
                <a:gd name="T160" fmla="*/ 0 h 351"/>
                <a:gd name="T161" fmla="*/ 506 w 506"/>
                <a:gd name="T162" fmla="*/ 351 h 3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6" h="351">
                  <a:moveTo>
                    <a:pt x="474" y="147"/>
                  </a:moveTo>
                  <a:lnTo>
                    <a:pt x="457" y="139"/>
                  </a:lnTo>
                  <a:lnTo>
                    <a:pt x="440" y="128"/>
                  </a:lnTo>
                  <a:lnTo>
                    <a:pt x="424" y="119"/>
                  </a:lnTo>
                  <a:lnTo>
                    <a:pt x="405" y="112"/>
                  </a:lnTo>
                  <a:lnTo>
                    <a:pt x="389" y="103"/>
                  </a:lnTo>
                  <a:lnTo>
                    <a:pt x="370" y="96"/>
                  </a:lnTo>
                  <a:lnTo>
                    <a:pt x="353" y="89"/>
                  </a:lnTo>
                  <a:lnTo>
                    <a:pt x="334" y="82"/>
                  </a:lnTo>
                  <a:lnTo>
                    <a:pt x="307" y="68"/>
                  </a:lnTo>
                  <a:lnTo>
                    <a:pt x="283" y="54"/>
                  </a:lnTo>
                  <a:lnTo>
                    <a:pt x="263" y="41"/>
                  </a:lnTo>
                  <a:lnTo>
                    <a:pt x="247" y="33"/>
                  </a:lnTo>
                  <a:lnTo>
                    <a:pt x="233" y="22"/>
                  </a:lnTo>
                  <a:lnTo>
                    <a:pt x="221" y="13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96" y="17"/>
                  </a:lnTo>
                  <a:lnTo>
                    <a:pt x="196" y="33"/>
                  </a:lnTo>
                  <a:lnTo>
                    <a:pt x="196" y="49"/>
                  </a:lnTo>
                  <a:lnTo>
                    <a:pt x="193" y="66"/>
                  </a:lnTo>
                  <a:lnTo>
                    <a:pt x="182" y="109"/>
                  </a:lnTo>
                  <a:lnTo>
                    <a:pt x="168" y="149"/>
                  </a:lnTo>
                  <a:lnTo>
                    <a:pt x="147" y="188"/>
                  </a:lnTo>
                  <a:lnTo>
                    <a:pt x="125" y="223"/>
                  </a:lnTo>
                  <a:lnTo>
                    <a:pt x="97" y="256"/>
                  </a:lnTo>
                  <a:lnTo>
                    <a:pt x="65" y="289"/>
                  </a:lnTo>
                  <a:lnTo>
                    <a:pt x="35" y="319"/>
                  </a:lnTo>
                  <a:lnTo>
                    <a:pt x="0" y="346"/>
                  </a:lnTo>
                  <a:lnTo>
                    <a:pt x="44" y="349"/>
                  </a:lnTo>
                  <a:lnTo>
                    <a:pt x="90" y="349"/>
                  </a:lnTo>
                  <a:lnTo>
                    <a:pt x="136" y="351"/>
                  </a:lnTo>
                  <a:lnTo>
                    <a:pt x="182" y="351"/>
                  </a:lnTo>
                  <a:lnTo>
                    <a:pt x="231" y="351"/>
                  </a:lnTo>
                  <a:lnTo>
                    <a:pt x="279" y="351"/>
                  </a:lnTo>
                  <a:lnTo>
                    <a:pt x="327" y="351"/>
                  </a:lnTo>
                  <a:lnTo>
                    <a:pt x="373" y="351"/>
                  </a:lnTo>
                  <a:lnTo>
                    <a:pt x="383" y="351"/>
                  </a:lnTo>
                  <a:lnTo>
                    <a:pt x="392" y="351"/>
                  </a:lnTo>
                  <a:lnTo>
                    <a:pt x="403" y="351"/>
                  </a:lnTo>
                  <a:lnTo>
                    <a:pt x="413" y="351"/>
                  </a:lnTo>
                  <a:lnTo>
                    <a:pt x="422" y="351"/>
                  </a:lnTo>
                  <a:lnTo>
                    <a:pt x="433" y="351"/>
                  </a:lnTo>
                  <a:lnTo>
                    <a:pt x="443" y="351"/>
                  </a:lnTo>
                  <a:lnTo>
                    <a:pt x="454" y="351"/>
                  </a:lnTo>
                  <a:lnTo>
                    <a:pt x="476" y="330"/>
                  </a:lnTo>
                  <a:lnTo>
                    <a:pt x="495" y="303"/>
                  </a:lnTo>
                  <a:lnTo>
                    <a:pt x="506" y="273"/>
                  </a:lnTo>
                  <a:lnTo>
                    <a:pt x="506" y="237"/>
                  </a:lnTo>
                  <a:lnTo>
                    <a:pt x="504" y="215"/>
                  </a:lnTo>
                  <a:lnTo>
                    <a:pt x="498" y="190"/>
                  </a:lnTo>
                  <a:lnTo>
                    <a:pt x="487" y="169"/>
                  </a:lnTo>
                  <a:lnTo>
                    <a:pt x="474" y="147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5" name="Freeform 141"/>
            <p:cNvSpPr>
              <a:spLocks/>
            </p:cNvSpPr>
            <p:nvPr/>
          </p:nvSpPr>
          <p:spPr bwMode="auto">
            <a:xfrm>
              <a:off x="532" y="3393"/>
              <a:ext cx="130" cy="234"/>
            </a:xfrm>
            <a:custGeom>
              <a:avLst/>
              <a:gdLst>
                <a:gd name="T0" fmla="*/ 0 w 520"/>
                <a:gd name="T1" fmla="*/ 0 h 937"/>
                <a:gd name="T2" fmla="*/ 0 w 520"/>
                <a:gd name="T3" fmla="*/ 0 h 937"/>
                <a:gd name="T4" fmla="*/ 0 w 520"/>
                <a:gd name="T5" fmla="*/ 0 h 937"/>
                <a:gd name="T6" fmla="*/ 0 w 520"/>
                <a:gd name="T7" fmla="*/ 0 h 937"/>
                <a:gd name="T8" fmla="*/ 0 w 520"/>
                <a:gd name="T9" fmla="*/ 0 h 937"/>
                <a:gd name="T10" fmla="*/ 0 w 520"/>
                <a:gd name="T11" fmla="*/ 0 h 937"/>
                <a:gd name="T12" fmla="*/ 0 w 520"/>
                <a:gd name="T13" fmla="*/ 0 h 937"/>
                <a:gd name="T14" fmla="*/ 0 w 520"/>
                <a:gd name="T15" fmla="*/ 0 h 937"/>
                <a:gd name="T16" fmla="*/ 0 w 520"/>
                <a:gd name="T17" fmla="*/ 0 h 937"/>
                <a:gd name="T18" fmla="*/ 0 w 520"/>
                <a:gd name="T19" fmla="*/ 0 h 937"/>
                <a:gd name="T20" fmla="*/ 0 w 520"/>
                <a:gd name="T21" fmla="*/ 0 h 937"/>
                <a:gd name="T22" fmla="*/ 0 w 520"/>
                <a:gd name="T23" fmla="*/ 0 h 937"/>
                <a:gd name="T24" fmla="*/ 0 w 520"/>
                <a:gd name="T25" fmla="*/ 0 h 937"/>
                <a:gd name="T26" fmla="*/ 0 w 520"/>
                <a:gd name="T27" fmla="*/ 0 h 937"/>
                <a:gd name="T28" fmla="*/ 0 w 520"/>
                <a:gd name="T29" fmla="*/ 0 h 937"/>
                <a:gd name="T30" fmla="*/ 0 w 520"/>
                <a:gd name="T31" fmla="*/ 0 h 937"/>
                <a:gd name="T32" fmla="*/ 0 w 520"/>
                <a:gd name="T33" fmla="*/ 0 h 937"/>
                <a:gd name="T34" fmla="*/ 0 w 520"/>
                <a:gd name="T35" fmla="*/ 0 h 937"/>
                <a:gd name="T36" fmla="*/ 0 w 520"/>
                <a:gd name="T37" fmla="*/ 0 h 937"/>
                <a:gd name="T38" fmla="*/ 0 w 520"/>
                <a:gd name="T39" fmla="*/ 0 h 937"/>
                <a:gd name="T40" fmla="*/ 0 w 520"/>
                <a:gd name="T41" fmla="*/ 0 h 937"/>
                <a:gd name="T42" fmla="*/ 0 w 520"/>
                <a:gd name="T43" fmla="*/ 0 h 937"/>
                <a:gd name="T44" fmla="*/ 0 w 520"/>
                <a:gd name="T45" fmla="*/ 0 h 937"/>
                <a:gd name="T46" fmla="*/ 0 w 520"/>
                <a:gd name="T47" fmla="*/ 0 h 937"/>
                <a:gd name="T48" fmla="*/ 0 w 520"/>
                <a:gd name="T49" fmla="*/ 0 h 937"/>
                <a:gd name="T50" fmla="*/ 0 w 520"/>
                <a:gd name="T51" fmla="*/ 0 h 937"/>
                <a:gd name="T52" fmla="*/ 0 w 520"/>
                <a:gd name="T53" fmla="*/ 0 h 937"/>
                <a:gd name="T54" fmla="*/ 0 w 520"/>
                <a:gd name="T55" fmla="*/ 0 h 937"/>
                <a:gd name="T56" fmla="*/ 0 w 520"/>
                <a:gd name="T57" fmla="*/ 0 h 937"/>
                <a:gd name="T58" fmla="*/ 0 w 520"/>
                <a:gd name="T59" fmla="*/ 0 h 937"/>
                <a:gd name="T60" fmla="*/ 0 w 520"/>
                <a:gd name="T61" fmla="*/ 0 h 937"/>
                <a:gd name="T62" fmla="*/ 0 w 520"/>
                <a:gd name="T63" fmla="*/ 0 h 937"/>
                <a:gd name="T64" fmla="*/ 0 w 520"/>
                <a:gd name="T65" fmla="*/ 0 h 937"/>
                <a:gd name="T66" fmla="*/ 0 w 520"/>
                <a:gd name="T67" fmla="*/ 0 h 937"/>
                <a:gd name="T68" fmla="*/ 0 w 520"/>
                <a:gd name="T69" fmla="*/ 0 h 937"/>
                <a:gd name="T70" fmla="*/ 0 w 520"/>
                <a:gd name="T71" fmla="*/ 0 h 937"/>
                <a:gd name="T72" fmla="*/ 0 w 520"/>
                <a:gd name="T73" fmla="*/ 0 h 937"/>
                <a:gd name="T74" fmla="*/ 0 w 520"/>
                <a:gd name="T75" fmla="*/ 0 h 937"/>
                <a:gd name="T76" fmla="*/ 0 w 520"/>
                <a:gd name="T77" fmla="*/ 0 h 937"/>
                <a:gd name="T78" fmla="*/ 0 w 520"/>
                <a:gd name="T79" fmla="*/ 0 h 937"/>
                <a:gd name="T80" fmla="*/ 0 w 520"/>
                <a:gd name="T81" fmla="*/ 0 h 9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0"/>
                <a:gd name="T124" fmla="*/ 0 h 937"/>
                <a:gd name="T125" fmla="*/ 520 w 520"/>
                <a:gd name="T126" fmla="*/ 937 h 9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0" h="937">
                  <a:moveTo>
                    <a:pt x="520" y="0"/>
                  </a:moveTo>
                  <a:lnTo>
                    <a:pt x="460" y="28"/>
                  </a:lnTo>
                  <a:lnTo>
                    <a:pt x="408" y="58"/>
                  </a:lnTo>
                  <a:lnTo>
                    <a:pt x="359" y="90"/>
                  </a:lnTo>
                  <a:lnTo>
                    <a:pt x="313" y="124"/>
                  </a:lnTo>
                  <a:lnTo>
                    <a:pt x="274" y="156"/>
                  </a:lnTo>
                  <a:lnTo>
                    <a:pt x="237" y="194"/>
                  </a:lnTo>
                  <a:lnTo>
                    <a:pt x="203" y="232"/>
                  </a:lnTo>
                  <a:lnTo>
                    <a:pt x="173" y="270"/>
                  </a:lnTo>
                  <a:lnTo>
                    <a:pt x="147" y="313"/>
                  </a:lnTo>
                  <a:lnTo>
                    <a:pt x="122" y="359"/>
                  </a:lnTo>
                  <a:lnTo>
                    <a:pt x="97" y="407"/>
                  </a:lnTo>
                  <a:lnTo>
                    <a:pt x="76" y="455"/>
                  </a:lnTo>
                  <a:lnTo>
                    <a:pt x="57" y="509"/>
                  </a:lnTo>
                  <a:lnTo>
                    <a:pt x="37" y="564"/>
                  </a:lnTo>
                  <a:lnTo>
                    <a:pt x="19" y="624"/>
                  </a:lnTo>
                  <a:lnTo>
                    <a:pt x="0" y="686"/>
                  </a:lnTo>
                  <a:lnTo>
                    <a:pt x="5" y="744"/>
                  </a:lnTo>
                  <a:lnTo>
                    <a:pt x="10" y="798"/>
                  </a:lnTo>
                  <a:lnTo>
                    <a:pt x="16" y="850"/>
                  </a:lnTo>
                  <a:lnTo>
                    <a:pt x="24" y="905"/>
                  </a:lnTo>
                  <a:lnTo>
                    <a:pt x="46" y="916"/>
                  </a:lnTo>
                  <a:lnTo>
                    <a:pt x="60" y="923"/>
                  </a:lnTo>
                  <a:lnTo>
                    <a:pt x="76" y="932"/>
                  </a:lnTo>
                  <a:lnTo>
                    <a:pt x="97" y="937"/>
                  </a:lnTo>
                  <a:lnTo>
                    <a:pt x="95" y="836"/>
                  </a:lnTo>
                  <a:lnTo>
                    <a:pt x="103" y="727"/>
                  </a:lnTo>
                  <a:lnTo>
                    <a:pt x="125" y="616"/>
                  </a:lnTo>
                  <a:lnTo>
                    <a:pt x="157" y="504"/>
                  </a:lnTo>
                  <a:lnTo>
                    <a:pt x="198" y="396"/>
                  </a:lnTo>
                  <a:lnTo>
                    <a:pt x="253" y="295"/>
                  </a:lnTo>
                  <a:lnTo>
                    <a:pt x="318" y="205"/>
                  </a:lnTo>
                  <a:lnTo>
                    <a:pt x="394" y="131"/>
                  </a:lnTo>
                  <a:lnTo>
                    <a:pt x="410" y="115"/>
                  </a:lnTo>
                  <a:lnTo>
                    <a:pt x="430" y="101"/>
                  </a:lnTo>
                  <a:lnTo>
                    <a:pt x="446" y="85"/>
                  </a:lnTo>
                  <a:lnTo>
                    <a:pt x="465" y="71"/>
                  </a:lnTo>
                  <a:lnTo>
                    <a:pt x="481" y="55"/>
                  </a:lnTo>
                  <a:lnTo>
                    <a:pt x="498" y="39"/>
                  </a:lnTo>
                  <a:lnTo>
                    <a:pt x="511" y="2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6" name="Freeform 142"/>
            <p:cNvSpPr>
              <a:spLocks/>
            </p:cNvSpPr>
            <p:nvPr/>
          </p:nvSpPr>
          <p:spPr bwMode="auto">
            <a:xfrm>
              <a:off x="471" y="3349"/>
              <a:ext cx="33" cy="267"/>
            </a:xfrm>
            <a:custGeom>
              <a:avLst/>
              <a:gdLst>
                <a:gd name="T0" fmla="*/ 0 w 131"/>
                <a:gd name="T1" fmla="*/ 0 h 1066"/>
                <a:gd name="T2" fmla="*/ 0 w 131"/>
                <a:gd name="T3" fmla="*/ 0 h 1066"/>
                <a:gd name="T4" fmla="*/ 0 w 131"/>
                <a:gd name="T5" fmla="*/ 0 h 1066"/>
                <a:gd name="T6" fmla="*/ 0 w 131"/>
                <a:gd name="T7" fmla="*/ 0 h 1066"/>
                <a:gd name="T8" fmla="*/ 0 w 131"/>
                <a:gd name="T9" fmla="*/ 0 h 1066"/>
                <a:gd name="T10" fmla="*/ 0 w 131"/>
                <a:gd name="T11" fmla="*/ 0 h 1066"/>
                <a:gd name="T12" fmla="*/ 0 w 131"/>
                <a:gd name="T13" fmla="*/ 0 h 1066"/>
                <a:gd name="T14" fmla="*/ 0 w 131"/>
                <a:gd name="T15" fmla="*/ 0 h 1066"/>
                <a:gd name="T16" fmla="*/ 0 w 131"/>
                <a:gd name="T17" fmla="*/ 0 h 1066"/>
                <a:gd name="T18" fmla="*/ 0 w 131"/>
                <a:gd name="T19" fmla="*/ 0 h 1066"/>
                <a:gd name="T20" fmla="*/ 0 w 131"/>
                <a:gd name="T21" fmla="*/ 0 h 1066"/>
                <a:gd name="T22" fmla="*/ 0 w 131"/>
                <a:gd name="T23" fmla="*/ 0 h 1066"/>
                <a:gd name="T24" fmla="*/ 0 w 131"/>
                <a:gd name="T25" fmla="*/ 0 h 1066"/>
                <a:gd name="T26" fmla="*/ 0 w 131"/>
                <a:gd name="T27" fmla="*/ 0 h 1066"/>
                <a:gd name="T28" fmla="*/ 0 w 131"/>
                <a:gd name="T29" fmla="*/ 0 h 1066"/>
                <a:gd name="T30" fmla="*/ 0 w 131"/>
                <a:gd name="T31" fmla="*/ 0 h 1066"/>
                <a:gd name="T32" fmla="*/ 0 w 131"/>
                <a:gd name="T33" fmla="*/ 0 h 1066"/>
                <a:gd name="T34" fmla="*/ 0 w 131"/>
                <a:gd name="T35" fmla="*/ 0 h 1066"/>
                <a:gd name="T36" fmla="*/ 0 w 131"/>
                <a:gd name="T37" fmla="*/ 0 h 1066"/>
                <a:gd name="T38" fmla="*/ 0 w 131"/>
                <a:gd name="T39" fmla="*/ 0 h 1066"/>
                <a:gd name="T40" fmla="*/ 0 w 131"/>
                <a:gd name="T41" fmla="*/ 0 h 1066"/>
                <a:gd name="T42" fmla="*/ 0 w 131"/>
                <a:gd name="T43" fmla="*/ 0 h 1066"/>
                <a:gd name="T44" fmla="*/ 0 w 131"/>
                <a:gd name="T45" fmla="*/ 0 h 1066"/>
                <a:gd name="T46" fmla="*/ 0 w 131"/>
                <a:gd name="T47" fmla="*/ 0 h 1066"/>
                <a:gd name="T48" fmla="*/ 0 w 131"/>
                <a:gd name="T49" fmla="*/ 0 h 10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066"/>
                <a:gd name="T77" fmla="*/ 131 w 131"/>
                <a:gd name="T78" fmla="*/ 1066 h 10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066">
                  <a:moveTo>
                    <a:pt x="66" y="1066"/>
                  </a:moveTo>
                  <a:lnTo>
                    <a:pt x="57" y="925"/>
                  </a:lnTo>
                  <a:lnTo>
                    <a:pt x="52" y="786"/>
                  </a:lnTo>
                  <a:lnTo>
                    <a:pt x="52" y="652"/>
                  </a:lnTo>
                  <a:lnTo>
                    <a:pt x="55" y="519"/>
                  </a:lnTo>
                  <a:lnTo>
                    <a:pt x="66" y="391"/>
                  </a:lnTo>
                  <a:lnTo>
                    <a:pt x="79" y="260"/>
                  </a:lnTo>
                  <a:lnTo>
                    <a:pt x="101" y="13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3" y="0"/>
                  </a:lnTo>
                  <a:lnTo>
                    <a:pt x="82" y="37"/>
                  </a:lnTo>
                  <a:lnTo>
                    <a:pt x="73" y="76"/>
                  </a:lnTo>
                  <a:lnTo>
                    <a:pt x="66" y="113"/>
                  </a:lnTo>
                  <a:lnTo>
                    <a:pt x="63" y="154"/>
                  </a:lnTo>
                  <a:lnTo>
                    <a:pt x="33" y="367"/>
                  </a:lnTo>
                  <a:lnTo>
                    <a:pt x="11" y="585"/>
                  </a:lnTo>
                  <a:lnTo>
                    <a:pt x="0" y="802"/>
                  </a:lnTo>
                  <a:lnTo>
                    <a:pt x="3" y="1020"/>
                  </a:lnTo>
                  <a:lnTo>
                    <a:pt x="19" y="1045"/>
                  </a:lnTo>
                  <a:lnTo>
                    <a:pt x="30" y="1055"/>
                  </a:lnTo>
                  <a:lnTo>
                    <a:pt x="41" y="1064"/>
                  </a:lnTo>
                  <a:lnTo>
                    <a:pt x="66" y="106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7" name="Freeform 143"/>
            <p:cNvSpPr>
              <a:spLocks/>
            </p:cNvSpPr>
            <p:nvPr/>
          </p:nvSpPr>
          <p:spPr bwMode="auto">
            <a:xfrm>
              <a:off x="412" y="3658"/>
              <a:ext cx="410" cy="199"/>
            </a:xfrm>
            <a:custGeom>
              <a:avLst/>
              <a:gdLst>
                <a:gd name="T0" fmla="*/ 0 w 1639"/>
                <a:gd name="T1" fmla="*/ 0 h 799"/>
                <a:gd name="T2" fmla="*/ 0 w 1639"/>
                <a:gd name="T3" fmla="*/ 0 h 799"/>
                <a:gd name="T4" fmla="*/ 0 w 1639"/>
                <a:gd name="T5" fmla="*/ 0 h 799"/>
                <a:gd name="T6" fmla="*/ 0 w 1639"/>
                <a:gd name="T7" fmla="*/ 0 h 799"/>
                <a:gd name="T8" fmla="*/ 0 w 1639"/>
                <a:gd name="T9" fmla="*/ 0 h 799"/>
                <a:gd name="T10" fmla="*/ 0 w 1639"/>
                <a:gd name="T11" fmla="*/ 0 h 799"/>
                <a:gd name="T12" fmla="*/ 0 w 1639"/>
                <a:gd name="T13" fmla="*/ 0 h 799"/>
                <a:gd name="T14" fmla="*/ 0 w 1639"/>
                <a:gd name="T15" fmla="*/ 0 h 799"/>
                <a:gd name="T16" fmla="*/ 0 w 1639"/>
                <a:gd name="T17" fmla="*/ 0 h 799"/>
                <a:gd name="T18" fmla="*/ 0 w 1639"/>
                <a:gd name="T19" fmla="*/ 0 h 799"/>
                <a:gd name="T20" fmla="*/ 0 w 1639"/>
                <a:gd name="T21" fmla="*/ 0 h 799"/>
                <a:gd name="T22" fmla="*/ 0 w 1639"/>
                <a:gd name="T23" fmla="*/ 0 h 799"/>
                <a:gd name="T24" fmla="*/ 0 w 1639"/>
                <a:gd name="T25" fmla="*/ 0 h 799"/>
                <a:gd name="T26" fmla="*/ 0 w 1639"/>
                <a:gd name="T27" fmla="*/ 0 h 799"/>
                <a:gd name="T28" fmla="*/ 0 w 1639"/>
                <a:gd name="T29" fmla="*/ 0 h 799"/>
                <a:gd name="T30" fmla="*/ 0 w 1639"/>
                <a:gd name="T31" fmla="*/ 0 h 799"/>
                <a:gd name="T32" fmla="*/ 0 w 1639"/>
                <a:gd name="T33" fmla="*/ 0 h 799"/>
                <a:gd name="T34" fmla="*/ 0 w 1639"/>
                <a:gd name="T35" fmla="*/ 0 h 799"/>
                <a:gd name="T36" fmla="*/ 0 w 1639"/>
                <a:gd name="T37" fmla="*/ 0 h 799"/>
                <a:gd name="T38" fmla="*/ 0 w 1639"/>
                <a:gd name="T39" fmla="*/ 0 h 799"/>
                <a:gd name="T40" fmla="*/ 0 w 1639"/>
                <a:gd name="T41" fmla="*/ 0 h 799"/>
                <a:gd name="T42" fmla="*/ 0 w 1639"/>
                <a:gd name="T43" fmla="*/ 0 h 799"/>
                <a:gd name="T44" fmla="*/ 0 w 1639"/>
                <a:gd name="T45" fmla="*/ 0 h 799"/>
                <a:gd name="T46" fmla="*/ 0 w 1639"/>
                <a:gd name="T47" fmla="*/ 0 h 799"/>
                <a:gd name="T48" fmla="*/ 0 w 1639"/>
                <a:gd name="T49" fmla="*/ 0 h 799"/>
                <a:gd name="T50" fmla="*/ 0 w 1639"/>
                <a:gd name="T51" fmla="*/ 0 h 799"/>
                <a:gd name="T52" fmla="*/ 0 w 1639"/>
                <a:gd name="T53" fmla="*/ 0 h 799"/>
                <a:gd name="T54" fmla="*/ 0 w 1639"/>
                <a:gd name="T55" fmla="*/ 0 h 799"/>
                <a:gd name="T56" fmla="*/ 0 w 1639"/>
                <a:gd name="T57" fmla="*/ 0 h 799"/>
                <a:gd name="T58" fmla="*/ 0 w 1639"/>
                <a:gd name="T59" fmla="*/ 0 h 799"/>
                <a:gd name="T60" fmla="*/ 0 w 1639"/>
                <a:gd name="T61" fmla="*/ 0 h 799"/>
                <a:gd name="T62" fmla="*/ 0 w 1639"/>
                <a:gd name="T63" fmla="*/ 0 h 799"/>
                <a:gd name="T64" fmla="*/ 0 w 1639"/>
                <a:gd name="T65" fmla="*/ 0 h 799"/>
                <a:gd name="T66" fmla="*/ 0 w 1639"/>
                <a:gd name="T67" fmla="*/ 0 h 799"/>
                <a:gd name="T68" fmla="*/ 0 w 1639"/>
                <a:gd name="T69" fmla="*/ 0 h 799"/>
                <a:gd name="T70" fmla="*/ 0 w 1639"/>
                <a:gd name="T71" fmla="*/ 0 h 799"/>
                <a:gd name="T72" fmla="*/ 0 w 1639"/>
                <a:gd name="T73" fmla="*/ 0 h 799"/>
                <a:gd name="T74" fmla="*/ 0 w 1639"/>
                <a:gd name="T75" fmla="*/ 0 h 799"/>
                <a:gd name="T76" fmla="*/ 0 w 1639"/>
                <a:gd name="T77" fmla="*/ 0 h 799"/>
                <a:gd name="T78" fmla="*/ 0 w 1639"/>
                <a:gd name="T79" fmla="*/ 0 h 799"/>
                <a:gd name="T80" fmla="*/ 0 w 1639"/>
                <a:gd name="T81" fmla="*/ 0 h 799"/>
                <a:gd name="T82" fmla="*/ 0 w 1639"/>
                <a:gd name="T83" fmla="*/ 0 h 799"/>
                <a:gd name="T84" fmla="*/ 0 w 1639"/>
                <a:gd name="T85" fmla="*/ 0 h 799"/>
                <a:gd name="T86" fmla="*/ 0 w 1639"/>
                <a:gd name="T87" fmla="*/ 0 h 799"/>
                <a:gd name="T88" fmla="*/ 0 w 1639"/>
                <a:gd name="T89" fmla="*/ 0 h 799"/>
                <a:gd name="T90" fmla="*/ 0 w 1639"/>
                <a:gd name="T91" fmla="*/ 0 h 799"/>
                <a:gd name="T92" fmla="*/ 0 w 1639"/>
                <a:gd name="T93" fmla="*/ 0 h 799"/>
                <a:gd name="T94" fmla="*/ 0 w 1639"/>
                <a:gd name="T95" fmla="*/ 0 h 799"/>
                <a:gd name="T96" fmla="*/ 0 w 1639"/>
                <a:gd name="T97" fmla="*/ 0 h 799"/>
                <a:gd name="T98" fmla="*/ 0 w 1639"/>
                <a:gd name="T99" fmla="*/ 0 h 799"/>
                <a:gd name="T100" fmla="*/ 0 w 1639"/>
                <a:gd name="T101" fmla="*/ 0 h 799"/>
                <a:gd name="T102" fmla="*/ 0 w 1639"/>
                <a:gd name="T103" fmla="*/ 0 h 799"/>
                <a:gd name="T104" fmla="*/ 0 w 1639"/>
                <a:gd name="T105" fmla="*/ 0 h 799"/>
                <a:gd name="T106" fmla="*/ 0 w 1639"/>
                <a:gd name="T107" fmla="*/ 0 h 799"/>
                <a:gd name="T108" fmla="*/ 0 w 1639"/>
                <a:gd name="T109" fmla="*/ 0 h 799"/>
                <a:gd name="T110" fmla="*/ 0 w 1639"/>
                <a:gd name="T111" fmla="*/ 0 h 799"/>
                <a:gd name="T112" fmla="*/ 0 w 1639"/>
                <a:gd name="T113" fmla="*/ 0 h 799"/>
                <a:gd name="T114" fmla="*/ 0 w 1639"/>
                <a:gd name="T115" fmla="*/ 0 h 799"/>
                <a:gd name="T116" fmla="*/ 0 w 1639"/>
                <a:gd name="T117" fmla="*/ 0 h 799"/>
                <a:gd name="T118" fmla="*/ 0 w 1639"/>
                <a:gd name="T119" fmla="*/ 0 h 799"/>
                <a:gd name="T120" fmla="*/ 0 w 1639"/>
                <a:gd name="T121" fmla="*/ 0 h 799"/>
                <a:gd name="T122" fmla="*/ 0 w 1639"/>
                <a:gd name="T123" fmla="*/ 0 h 799"/>
                <a:gd name="T124" fmla="*/ 0 w 1639"/>
                <a:gd name="T125" fmla="*/ 0 h 7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9"/>
                <a:gd name="T190" fmla="*/ 0 h 799"/>
                <a:gd name="T191" fmla="*/ 1639 w 1639"/>
                <a:gd name="T192" fmla="*/ 799 h 7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9" h="799">
                  <a:moveTo>
                    <a:pt x="237" y="80"/>
                  </a:moveTo>
                  <a:lnTo>
                    <a:pt x="185" y="110"/>
                  </a:lnTo>
                  <a:lnTo>
                    <a:pt x="139" y="142"/>
                  </a:lnTo>
                  <a:lnTo>
                    <a:pt x="98" y="175"/>
                  </a:lnTo>
                  <a:lnTo>
                    <a:pt x="63" y="213"/>
                  </a:lnTo>
                  <a:lnTo>
                    <a:pt x="35" y="251"/>
                  </a:lnTo>
                  <a:lnTo>
                    <a:pt x="17" y="292"/>
                  </a:lnTo>
                  <a:lnTo>
                    <a:pt x="5" y="333"/>
                  </a:lnTo>
                  <a:lnTo>
                    <a:pt x="0" y="377"/>
                  </a:lnTo>
                  <a:lnTo>
                    <a:pt x="5" y="419"/>
                  </a:lnTo>
                  <a:lnTo>
                    <a:pt x="17" y="461"/>
                  </a:lnTo>
                  <a:lnTo>
                    <a:pt x="38" y="502"/>
                  </a:lnTo>
                  <a:lnTo>
                    <a:pt x="68" y="539"/>
                  </a:lnTo>
                  <a:lnTo>
                    <a:pt x="104" y="578"/>
                  </a:lnTo>
                  <a:lnTo>
                    <a:pt x="144" y="610"/>
                  </a:lnTo>
                  <a:lnTo>
                    <a:pt x="194" y="643"/>
                  </a:lnTo>
                  <a:lnTo>
                    <a:pt x="247" y="673"/>
                  </a:lnTo>
                  <a:lnTo>
                    <a:pt x="307" y="700"/>
                  </a:lnTo>
                  <a:lnTo>
                    <a:pt x="373" y="725"/>
                  </a:lnTo>
                  <a:lnTo>
                    <a:pt x="443" y="746"/>
                  </a:lnTo>
                  <a:lnTo>
                    <a:pt x="517" y="766"/>
                  </a:lnTo>
                  <a:lnTo>
                    <a:pt x="597" y="780"/>
                  </a:lnTo>
                  <a:lnTo>
                    <a:pt x="678" y="790"/>
                  </a:lnTo>
                  <a:lnTo>
                    <a:pt x="760" y="796"/>
                  </a:lnTo>
                  <a:lnTo>
                    <a:pt x="847" y="799"/>
                  </a:lnTo>
                  <a:lnTo>
                    <a:pt x="915" y="796"/>
                  </a:lnTo>
                  <a:lnTo>
                    <a:pt x="980" y="792"/>
                  </a:lnTo>
                  <a:lnTo>
                    <a:pt x="1046" y="787"/>
                  </a:lnTo>
                  <a:lnTo>
                    <a:pt x="1108" y="776"/>
                  </a:lnTo>
                  <a:lnTo>
                    <a:pt x="1168" y="766"/>
                  </a:lnTo>
                  <a:lnTo>
                    <a:pt x="1228" y="752"/>
                  </a:lnTo>
                  <a:lnTo>
                    <a:pt x="1283" y="736"/>
                  </a:lnTo>
                  <a:lnTo>
                    <a:pt x="1336" y="716"/>
                  </a:lnTo>
                  <a:lnTo>
                    <a:pt x="1389" y="698"/>
                  </a:lnTo>
                  <a:lnTo>
                    <a:pt x="1435" y="676"/>
                  </a:lnTo>
                  <a:lnTo>
                    <a:pt x="1479" y="651"/>
                  </a:lnTo>
                  <a:lnTo>
                    <a:pt x="1520" y="627"/>
                  </a:lnTo>
                  <a:lnTo>
                    <a:pt x="1555" y="600"/>
                  </a:lnTo>
                  <a:lnTo>
                    <a:pt x="1587" y="570"/>
                  </a:lnTo>
                  <a:lnTo>
                    <a:pt x="1615" y="539"/>
                  </a:lnTo>
                  <a:lnTo>
                    <a:pt x="1639" y="509"/>
                  </a:lnTo>
                  <a:lnTo>
                    <a:pt x="1637" y="499"/>
                  </a:lnTo>
                  <a:lnTo>
                    <a:pt x="1637" y="488"/>
                  </a:lnTo>
                  <a:lnTo>
                    <a:pt x="1633" y="474"/>
                  </a:lnTo>
                  <a:lnTo>
                    <a:pt x="1628" y="458"/>
                  </a:lnTo>
                  <a:lnTo>
                    <a:pt x="1631" y="444"/>
                  </a:lnTo>
                  <a:lnTo>
                    <a:pt x="1631" y="433"/>
                  </a:lnTo>
                  <a:lnTo>
                    <a:pt x="1628" y="426"/>
                  </a:lnTo>
                  <a:lnTo>
                    <a:pt x="1617" y="423"/>
                  </a:lnTo>
                  <a:lnTo>
                    <a:pt x="1579" y="417"/>
                  </a:lnTo>
                  <a:lnTo>
                    <a:pt x="1541" y="403"/>
                  </a:lnTo>
                  <a:lnTo>
                    <a:pt x="1506" y="379"/>
                  </a:lnTo>
                  <a:lnTo>
                    <a:pt x="1481" y="349"/>
                  </a:lnTo>
                  <a:lnTo>
                    <a:pt x="1465" y="313"/>
                  </a:lnTo>
                  <a:lnTo>
                    <a:pt x="1465" y="281"/>
                  </a:lnTo>
                  <a:lnTo>
                    <a:pt x="1486" y="248"/>
                  </a:lnTo>
                  <a:lnTo>
                    <a:pt x="1530" y="221"/>
                  </a:lnTo>
                  <a:lnTo>
                    <a:pt x="1555" y="216"/>
                  </a:lnTo>
                  <a:lnTo>
                    <a:pt x="1511" y="172"/>
                  </a:lnTo>
                  <a:lnTo>
                    <a:pt x="1465" y="136"/>
                  </a:lnTo>
                  <a:lnTo>
                    <a:pt x="1416" y="106"/>
                  </a:lnTo>
                  <a:lnTo>
                    <a:pt x="1370" y="82"/>
                  </a:lnTo>
                  <a:lnTo>
                    <a:pt x="1320" y="64"/>
                  </a:lnTo>
                  <a:lnTo>
                    <a:pt x="1271" y="46"/>
                  </a:lnTo>
                  <a:lnTo>
                    <a:pt x="1225" y="34"/>
                  </a:lnTo>
                  <a:lnTo>
                    <a:pt x="1179" y="17"/>
                  </a:lnTo>
                  <a:lnTo>
                    <a:pt x="1141" y="6"/>
                  </a:lnTo>
                  <a:lnTo>
                    <a:pt x="1111" y="0"/>
                  </a:lnTo>
                  <a:lnTo>
                    <a:pt x="1081" y="0"/>
                  </a:lnTo>
                  <a:lnTo>
                    <a:pt x="1057" y="6"/>
                  </a:lnTo>
                  <a:lnTo>
                    <a:pt x="1029" y="14"/>
                  </a:lnTo>
                  <a:lnTo>
                    <a:pt x="1002" y="23"/>
                  </a:lnTo>
                  <a:lnTo>
                    <a:pt x="972" y="36"/>
                  </a:lnTo>
                  <a:lnTo>
                    <a:pt x="937" y="46"/>
                  </a:lnTo>
                  <a:lnTo>
                    <a:pt x="923" y="80"/>
                  </a:lnTo>
                  <a:lnTo>
                    <a:pt x="910" y="112"/>
                  </a:lnTo>
                  <a:lnTo>
                    <a:pt x="893" y="147"/>
                  </a:lnTo>
                  <a:lnTo>
                    <a:pt x="871" y="177"/>
                  </a:lnTo>
                  <a:lnTo>
                    <a:pt x="950" y="213"/>
                  </a:lnTo>
                  <a:lnTo>
                    <a:pt x="1013" y="254"/>
                  </a:lnTo>
                  <a:lnTo>
                    <a:pt x="1059" y="295"/>
                  </a:lnTo>
                  <a:lnTo>
                    <a:pt x="1089" y="338"/>
                  </a:lnTo>
                  <a:lnTo>
                    <a:pt x="1108" y="384"/>
                  </a:lnTo>
                  <a:lnTo>
                    <a:pt x="1111" y="428"/>
                  </a:lnTo>
                  <a:lnTo>
                    <a:pt x="1106" y="472"/>
                  </a:lnTo>
                  <a:lnTo>
                    <a:pt x="1087" y="513"/>
                  </a:lnTo>
                  <a:lnTo>
                    <a:pt x="1057" y="553"/>
                  </a:lnTo>
                  <a:lnTo>
                    <a:pt x="1016" y="589"/>
                  </a:lnTo>
                  <a:lnTo>
                    <a:pt x="970" y="619"/>
                  </a:lnTo>
                  <a:lnTo>
                    <a:pt x="915" y="643"/>
                  </a:lnTo>
                  <a:lnTo>
                    <a:pt x="852" y="663"/>
                  </a:lnTo>
                  <a:lnTo>
                    <a:pt x="784" y="673"/>
                  </a:lnTo>
                  <a:lnTo>
                    <a:pt x="710" y="673"/>
                  </a:lnTo>
                  <a:lnTo>
                    <a:pt x="632" y="668"/>
                  </a:lnTo>
                  <a:lnTo>
                    <a:pt x="599" y="663"/>
                  </a:lnTo>
                  <a:lnTo>
                    <a:pt x="567" y="660"/>
                  </a:lnTo>
                  <a:lnTo>
                    <a:pt x="534" y="654"/>
                  </a:lnTo>
                  <a:lnTo>
                    <a:pt x="501" y="649"/>
                  </a:lnTo>
                  <a:lnTo>
                    <a:pt x="468" y="640"/>
                  </a:lnTo>
                  <a:lnTo>
                    <a:pt x="436" y="633"/>
                  </a:lnTo>
                  <a:lnTo>
                    <a:pt x="403" y="624"/>
                  </a:lnTo>
                  <a:lnTo>
                    <a:pt x="371" y="610"/>
                  </a:lnTo>
                  <a:lnTo>
                    <a:pt x="341" y="600"/>
                  </a:lnTo>
                  <a:lnTo>
                    <a:pt x="311" y="583"/>
                  </a:lnTo>
                  <a:lnTo>
                    <a:pt x="283" y="567"/>
                  </a:lnTo>
                  <a:lnTo>
                    <a:pt x="256" y="545"/>
                  </a:lnTo>
                  <a:lnTo>
                    <a:pt x="231" y="523"/>
                  </a:lnTo>
                  <a:lnTo>
                    <a:pt x="210" y="499"/>
                  </a:lnTo>
                  <a:lnTo>
                    <a:pt x="190" y="472"/>
                  </a:lnTo>
                  <a:lnTo>
                    <a:pt x="171" y="439"/>
                  </a:lnTo>
                  <a:lnTo>
                    <a:pt x="155" y="384"/>
                  </a:lnTo>
                  <a:lnTo>
                    <a:pt x="158" y="327"/>
                  </a:lnTo>
                  <a:lnTo>
                    <a:pt x="177" y="273"/>
                  </a:lnTo>
                  <a:lnTo>
                    <a:pt x="215" y="226"/>
                  </a:lnTo>
                  <a:lnTo>
                    <a:pt x="224" y="219"/>
                  </a:lnTo>
                  <a:lnTo>
                    <a:pt x="234" y="210"/>
                  </a:lnTo>
                  <a:lnTo>
                    <a:pt x="242" y="202"/>
                  </a:lnTo>
                  <a:lnTo>
                    <a:pt x="256" y="196"/>
                  </a:lnTo>
                  <a:lnTo>
                    <a:pt x="267" y="191"/>
                  </a:lnTo>
                  <a:lnTo>
                    <a:pt x="277" y="186"/>
                  </a:lnTo>
                  <a:lnTo>
                    <a:pt x="291" y="183"/>
                  </a:lnTo>
                  <a:lnTo>
                    <a:pt x="302" y="177"/>
                  </a:lnTo>
                  <a:lnTo>
                    <a:pt x="283" y="154"/>
                  </a:lnTo>
                  <a:lnTo>
                    <a:pt x="267" y="129"/>
                  </a:lnTo>
                  <a:lnTo>
                    <a:pt x="251" y="104"/>
                  </a:lnTo>
                  <a:lnTo>
                    <a:pt x="237" y="8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8" name="Freeform 144"/>
            <p:cNvSpPr>
              <a:spLocks/>
            </p:cNvSpPr>
            <p:nvPr/>
          </p:nvSpPr>
          <p:spPr bwMode="auto">
            <a:xfrm>
              <a:off x="202" y="3694"/>
              <a:ext cx="542" cy="354"/>
            </a:xfrm>
            <a:custGeom>
              <a:avLst/>
              <a:gdLst>
                <a:gd name="T0" fmla="*/ 0 w 2170"/>
                <a:gd name="T1" fmla="*/ 0 h 1414"/>
                <a:gd name="T2" fmla="*/ 0 w 2170"/>
                <a:gd name="T3" fmla="*/ 0 h 1414"/>
                <a:gd name="T4" fmla="*/ 0 w 2170"/>
                <a:gd name="T5" fmla="*/ 0 h 1414"/>
                <a:gd name="T6" fmla="*/ 0 w 2170"/>
                <a:gd name="T7" fmla="*/ 0 h 1414"/>
                <a:gd name="T8" fmla="*/ 0 w 2170"/>
                <a:gd name="T9" fmla="*/ 0 h 1414"/>
                <a:gd name="T10" fmla="*/ 0 w 2170"/>
                <a:gd name="T11" fmla="*/ 0 h 1414"/>
                <a:gd name="T12" fmla="*/ 0 w 2170"/>
                <a:gd name="T13" fmla="*/ 0 h 1414"/>
                <a:gd name="T14" fmla="*/ 0 w 2170"/>
                <a:gd name="T15" fmla="*/ 0 h 1414"/>
                <a:gd name="T16" fmla="*/ 0 w 2170"/>
                <a:gd name="T17" fmla="*/ 0 h 1414"/>
                <a:gd name="T18" fmla="*/ 0 w 2170"/>
                <a:gd name="T19" fmla="*/ 0 h 1414"/>
                <a:gd name="T20" fmla="*/ 0 w 2170"/>
                <a:gd name="T21" fmla="*/ 0 h 1414"/>
                <a:gd name="T22" fmla="*/ 0 w 2170"/>
                <a:gd name="T23" fmla="*/ 0 h 1414"/>
                <a:gd name="T24" fmla="*/ 0 w 2170"/>
                <a:gd name="T25" fmla="*/ 0 h 1414"/>
                <a:gd name="T26" fmla="*/ 0 w 2170"/>
                <a:gd name="T27" fmla="*/ 0 h 1414"/>
                <a:gd name="T28" fmla="*/ 0 w 2170"/>
                <a:gd name="T29" fmla="*/ 0 h 1414"/>
                <a:gd name="T30" fmla="*/ 0 w 2170"/>
                <a:gd name="T31" fmla="*/ 0 h 1414"/>
                <a:gd name="T32" fmla="*/ 0 w 2170"/>
                <a:gd name="T33" fmla="*/ 0 h 1414"/>
                <a:gd name="T34" fmla="*/ 0 w 2170"/>
                <a:gd name="T35" fmla="*/ 0 h 1414"/>
                <a:gd name="T36" fmla="*/ 0 w 2170"/>
                <a:gd name="T37" fmla="*/ 0 h 1414"/>
                <a:gd name="T38" fmla="*/ 0 w 2170"/>
                <a:gd name="T39" fmla="*/ 0 h 1414"/>
                <a:gd name="T40" fmla="*/ 0 w 2170"/>
                <a:gd name="T41" fmla="*/ 0 h 1414"/>
                <a:gd name="T42" fmla="*/ 0 w 2170"/>
                <a:gd name="T43" fmla="*/ 0 h 1414"/>
                <a:gd name="T44" fmla="*/ 0 w 2170"/>
                <a:gd name="T45" fmla="*/ 0 h 1414"/>
                <a:gd name="T46" fmla="*/ 0 w 2170"/>
                <a:gd name="T47" fmla="*/ 0 h 1414"/>
                <a:gd name="T48" fmla="*/ 0 w 2170"/>
                <a:gd name="T49" fmla="*/ 0 h 1414"/>
                <a:gd name="T50" fmla="*/ 0 w 2170"/>
                <a:gd name="T51" fmla="*/ 0 h 1414"/>
                <a:gd name="T52" fmla="*/ 0 w 2170"/>
                <a:gd name="T53" fmla="*/ 0 h 1414"/>
                <a:gd name="T54" fmla="*/ 0 w 2170"/>
                <a:gd name="T55" fmla="*/ 0 h 1414"/>
                <a:gd name="T56" fmla="*/ 0 w 2170"/>
                <a:gd name="T57" fmla="*/ 0 h 1414"/>
                <a:gd name="T58" fmla="*/ 0 w 2170"/>
                <a:gd name="T59" fmla="*/ 0 h 1414"/>
                <a:gd name="T60" fmla="*/ 0 w 2170"/>
                <a:gd name="T61" fmla="*/ 0 h 1414"/>
                <a:gd name="T62" fmla="*/ 0 w 2170"/>
                <a:gd name="T63" fmla="*/ 0 h 1414"/>
                <a:gd name="T64" fmla="*/ 0 w 2170"/>
                <a:gd name="T65" fmla="*/ 0 h 1414"/>
                <a:gd name="T66" fmla="*/ 0 w 2170"/>
                <a:gd name="T67" fmla="*/ 0 h 1414"/>
                <a:gd name="T68" fmla="*/ 0 w 2170"/>
                <a:gd name="T69" fmla="*/ 0 h 1414"/>
                <a:gd name="T70" fmla="*/ 0 w 2170"/>
                <a:gd name="T71" fmla="*/ 0 h 1414"/>
                <a:gd name="T72" fmla="*/ 0 w 2170"/>
                <a:gd name="T73" fmla="*/ 0 h 1414"/>
                <a:gd name="T74" fmla="*/ 0 w 2170"/>
                <a:gd name="T75" fmla="*/ 0 h 1414"/>
                <a:gd name="T76" fmla="*/ 0 w 2170"/>
                <a:gd name="T77" fmla="*/ 0 h 1414"/>
                <a:gd name="T78" fmla="*/ 0 w 2170"/>
                <a:gd name="T79" fmla="*/ 0 h 1414"/>
                <a:gd name="T80" fmla="*/ 0 w 2170"/>
                <a:gd name="T81" fmla="*/ 0 h 1414"/>
                <a:gd name="T82" fmla="*/ 0 w 2170"/>
                <a:gd name="T83" fmla="*/ 0 h 1414"/>
                <a:gd name="T84" fmla="*/ 0 w 2170"/>
                <a:gd name="T85" fmla="*/ 0 h 1414"/>
                <a:gd name="T86" fmla="*/ 0 w 2170"/>
                <a:gd name="T87" fmla="*/ 0 h 1414"/>
                <a:gd name="T88" fmla="*/ 0 w 2170"/>
                <a:gd name="T89" fmla="*/ 0 h 1414"/>
                <a:gd name="T90" fmla="*/ 0 w 2170"/>
                <a:gd name="T91" fmla="*/ 0 h 1414"/>
                <a:gd name="T92" fmla="*/ 0 w 2170"/>
                <a:gd name="T93" fmla="*/ 0 h 1414"/>
                <a:gd name="T94" fmla="*/ 0 w 2170"/>
                <a:gd name="T95" fmla="*/ 0 h 1414"/>
                <a:gd name="T96" fmla="*/ 0 w 2170"/>
                <a:gd name="T97" fmla="*/ 0 h 1414"/>
                <a:gd name="T98" fmla="*/ 0 w 2170"/>
                <a:gd name="T99" fmla="*/ 0 h 1414"/>
                <a:gd name="T100" fmla="*/ 0 w 2170"/>
                <a:gd name="T101" fmla="*/ 0 h 1414"/>
                <a:gd name="T102" fmla="*/ 0 w 2170"/>
                <a:gd name="T103" fmla="*/ 0 h 1414"/>
                <a:gd name="T104" fmla="*/ 0 w 2170"/>
                <a:gd name="T105" fmla="*/ 0 h 1414"/>
                <a:gd name="T106" fmla="*/ 0 w 2170"/>
                <a:gd name="T107" fmla="*/ 0 h 1414"/>
                <a:gd name="T108" fmla="*/ 0 w 2170"/>
                <a:gd name="T109" fmla="*/ 0 h 1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70"/>
                <a:gd name="T166" fmla="*/ 0 h 1414"/>
                <a:gd name="T167" fmla="*/ 2170 w 2170"/>
                <a:gd name="T168" fmla="*/ 1414 h 1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70" h="1414">
                  <a:moveTo>
                    <a:pt x="1955" y="986"/>
                  </a:moveTo>
                  <a:lnTo>
                    <a:pt x="1938" y="986"/>
                  </a:lnTo>
                  <a:lnTo>
                    <a:pt x="1915" y="992"/>
                  </a:lnTo>
                  <a:lnTo>
                    <a:pt x="1887" y="997"/>
                  </a:lnTo>
                  <a:lnTo>
                    <a:pt x="1855" y="1006"/>
                  </a:lnTo>
                  <a:lnTo>
                    <a:pt x="1816" y="1013"/>
                  </a:lnTo>
                  <a:lnTo>
                    <a:pt x="1775" y="1022"/>
                  </a:lnTo>
                  <a:lnTo>
                    <a:pt x="1729" y="1032"/>
                  </a:lnTo>
                  <a:lnTo>
                    <a:pt x="1680" y="1041"/>
                  </a:lnTo>
                  <a:lnTo>
                    <a:pt x="1628" y="1052"/>
                  </a:lnTo>
                  <a:lnTo>
                    <a:pt x="1574" y="1060"/>
                  </a:lnTo>
                  <a:lnTo>
                    <a:pt x="1519" y="1066"/>
                  </a:lnTo>
                  <a:lnTo>
                    <a:pt x="1459" y="1073"/>
                  </a:lnTo>
                  <a:lnTo>
                    <a:pt x="1399" y="1076"/>
                  </a:lnTo>
                  <a:lnTo>
                    <a:pt x="1340" y="1079"/>
                  </a:lnTo>
                  <a:lnTo>
                    <a:pt x="1277" y="1076"/>
                  </a:lnTo>
                  <a:lnTo>
                    <a:pt x="1215" y="1073"/>
                  </a:lnTo>
                  <a:lnTo>
                    <a:pt x="1165" y="1068"/>
                  </a:lnTo>
                  <a:lnTo>
                    <a:pt x="1105" y="1062"/>
                  </a:lnTo>
                  <a:lnTo>
                    <a:pt x="1038" y="1052"/>
                  </a:lnTo>
                  <a:lnTo>
                    <a:pt x="964" y="1041"/>
                  </a:lnTo>
                  <a:lnTo>
                    <a:pt x="884" y="1025"/>
                  </a:lnTo>
                  <a:lnTo>
                    <a:pt x="803" y="1006"/>
                  </a:lnTo>
                  <a:lnTo>
                    <a:pt x="721" y="983"/>
                  </a:lnTo>
                  <a:lnTo>
                    <a:pt x="640" y="960"/>
                  </a:lnTo>
                  <a:lnTo>
                    <a:pt x="561" y="930"/>
                  </a:lnTo>
                  <a:lnTo>
                    <a:pt x="488" y="896"/>
                  </a:lnTo>
                  <a:lnTo>
                    <a:pt x="419" y="861"/>
                  </a:lnTo>
                  <a:lnTo>
                    <a:pt x="357" y="817"/>
                  </a:lnTo>
                  <a:lnTo>
                    <a:pt x="305" y="771"/>
                  </a:lnTo>
                  <a:lnTo>
                    <a:pt x="264" y="719"/>
                  </a:lnTo>
                  <a:lnTo>
                    <a:pt x="237" y="665"/>
                  </a:lnTo>
                  <a:lnTo>
                    <a:pt x="223" y="603"/>
                  </a:lnTo>
                  <a:lnTo>
                    <a:pt x="218" y="559"/>
                  </a:lnTo>
                  <a:lnTo>
                    <a:pt x="212" y="509"/>
                  </a:lnTo>
                  <a:lnTo>
                    <a:pt x="209" y="458"/>
                  </a:lnTo>
                  <a:lnTo>
                    <a:pt x="209" y="403"/>
                  </a:lnTo>
                  <a:lnTo>
                    <a:pt x="212" y="350"/>
                  </a:lnTo>
                  <a:lnTo>
                    <a:pt x="223" y="295"/>
                  </a:lnTo>
                  <a:lnTo>
                    <a:pt x="242" y="243"/>
                  </a:lnTo>
                  <a:lnTo>
                    <a:pt x="272" y="194"/>
                  </a:lnTo>
                  <a:lnTo>
                    <a:pt x="288" y="172"/>
                  </a:lnTo>
                  <a:lnTo>
                    <a:pt x="305" y="150"/>
                  </a:lnTo>
                  <a:lnTo>
                    <a:pt x="322" y="126"/>
                  </a:lnTo>
                  <a:lnTo>
                    <a:pt x="338" y="99"/>
                  </a:lnTo>
                  <a:lnTo>
                    <a:pt x="352" y="74"/>
                  </a:lnTo>
                  <a:lnTo>
                    <a:pt x="365" y="49"/>
                  </a:lnTo>
                  <a:lnTo>
                    <a:pt x="378" y="25"/>
                  </a:lnTo>
                  <a:lnTo>
                    <a:pt x="389" y="0"/>
                  </a:lnTo>
                  <a:lnTo>
                    <a:pt x="318" y="58"/>
                  </a:lnTo>
                  <a:lnTo>
                    <a:pt x="251" y="115"/>
                  </a:lnTo>
                  <a:lnTo>
                    <a:pt x="191" y="172"/>
                  </a:lnTo>
                  <a:lnTo>
                    <a:pt x="138" y="221"/>
                  </a:lnTo>
                  <a:lnTo>
                    <a:pt x="95" y="267"/>
                  </a:lnTo>
                  <a:lnTo>
                    <a:pt x="60" y="306"/>
                  </a:lnTo>
                  <a:lnTo>
                    <a:pt x="35" y="336"/>
                  </a:lnTo>
                  <a:lnTo>
                    <a:pt x="25" y="352"/>
                  </a:lnTo>
                  <a:lnTo>
                    <a:pt x="5" y="415"/>
                  </a:lnTo>
                  <a:lnTo>
                    <a:pt x="0" y="480"/>
                  </a:lnTo>
                  <a:lnTo>
                    <a:pt x="11" y="545"/>
                  </a:lnTo>
                  <a:lnTo>
                    <a:pt x="38" y="605"/>
                  </a:lnTo>
                  <a:lnTo>
                    <a:pt x="43" y="622"/>
                  </a:lnTo>
                  <a:lnTo>
                    <a:pt x="90" y="673"/>
                  </a:lnTo>
                  <a:lnTo>
                    <a:pt x="138" y="719"/>
                  </a:lnTo>
                  <a:lnTo>
                    <a:pt x="191" y="766"/>
                  </a:lnTo>
                  <a:lnTo>
                    <a:pt x="244" y="809"/>
                  </a:lnTo>
                  <a:lnTo>
                    <a:pt x="299" y="850"/>
                  </a:lnTo>
                  <a:lnTo>
                    <a:pt x="354" y="891"/>
                  </a:lnTo>
                  <a:lnTo>
                    <a:pt x="408" y="932"/>
                  </a:lnTo>
                  <a:lnTo>
                    <a:pt x="463" y="976"/>
                  </a:lnTo>
                  <a:lnTo>
                    <a:pt x="511" y="1013"/>
                  </a:lnTo>
                  <a:lnTo>
                    <a:pt x="561" y="1049"/>
                  </a:lnTo>
                  <a:lnTo>
                    <a:pt x="612" y="1082"/>
                  </a:lnTo>
                  <a:lnTo>
                    <a:pt x="661" y="1112"/>
                  </a:lnTo>
                  <a:lnTo>
                    <a:pt x="713" y="1142"/>
                  </a:lnTo>
                  <a:lnTo>
                    <a:pt x="768" y="1172"/>
                  </a:lnTo>
                  <a:lnTo>
                    <a:pt x="819" y="1199"/>
                  </a:lnTo>
                  <a:lnTo>
                    <a:pt x="874" y="1223"/>
                  </a:lnTo>
                  <a:lnTo>
                    <a:pt x="928" y="1248"/>
                  </a:lnTo>
                  <a:lnTo>
                    <a:pt x="983" y="1273"/>
                  </a:lnTo>
                  <a:lnTo>
                    <a:pt x="1038" y="1297"/>
                  </a:lnTo>
                  <a:lnTo>
                    <a:pt x="1095" y="1319"/>
                  </a:lnTo>
                  <a:lnTo>
                    <a:pt x="1149" y="1343"/>
                  </a:lnTo>
                  <a:lnTo>
                    <a:pt x="1204" y="1365"/>
                  </a:lnTo>
                  <a:lnTo>
                    <a:pt x="1261" y="1389"/>
                  </a:lnTo>
                  <a:lnTo>
                    <a:pt x="1315" y="1414"/>
                  </a:lnTo>
                  <a:lnTo>
                    <a:pt x="1342" y="1363"/>
                  </a:lnTo>
                  <a:lnTo>
                    <a:pt x="1375" y="1319"/>
                  </a:lnTo>
                  <a:lnTo>
                    <a:pt x="1416" y="1280"/>
                  </a:lnTo>
                  <a:lnTo>
                    <a:pt x="1459" y="1250"/>
                  </a:lnTo>
                  <a:lnTo>
                    <a:pt x="1505" y="1229"/>
                  </a:lnTo>
                  <a:lnTo>
                    <a:pt x="1558" y="1218"/>
                  </a:lnTo>
                  <a:lnTo>
                    <a:pt x="1609" y="1218"/>
                  </a:lnTo>
                  <a:lnTo>
                    <a:pt x="1666" y="1232"/>
                  </a:lnTo>
                  <a:lnTo>
                    <a:pt x="1699" y="1204"/>
                  </a:lnTo>
                  <a:lnTo>
                    <a:pt x="1734" y="1174"/>
                  </a:lnTo>
                  <a:lnTo>
                    <a:pt x="1767" y="1149"/>
                  </a:lnTo>
                  <a:lnTo>
                    <a:pt x="1797" y="1126"/>
                  </a:lnTo>
                  <a:lnTo>
                    <a:pt x="1824" y="1103"/>
                  </a:lnTo>
                  <a:lnTo>
                    <a:pt x="1849" y="1084"/>
                  </a:lnTo>
                  <a:lnTo>
                    <a:pt x="1867" y="1071"/>
                  </a:lnTo>
                  <a:lnTo>
                    <a:pt x="1881" y="1060"/>
                  </a:lnTo>
                  <a:lnTo>
                    <a:pt x="1908" y="1041"/>
                  </a:lnTo>
                  <a:lnTo>
                    <a:pt x="1950" y="1016"/>
                  </a:lnTo>
                  <a:lnTo>
                    <a:pt x="1996" y="992"/>
                  </a:lnTo>
                  <a:lnTo>
                    <a:pt x="2047" y="967"/>
                  </a:lnTo>
                  <a:lnTo>
                    <a:pt x="2094" y="946"/>
                  </a:lnTo>
                  <a:lnTo>
                    <a:pt x="2132" y="926"/>
                  </a:lnTo>
                  <a:lnTo>
                    <a:pt x="2159" y="916"/>
                  </a:lnTo>
                  <a:lnTo>
                    <a:pt x="2170" y="910"/>
                  </a:lnTo>
                  <a:lnTo>
                    <a:pt x="1955" y="986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9" name="Freeform 145"/>
            <p:cNvSpPr>
              <a:spLocks noEditPoints="1"/>
            </p:cNvSpPr>
            <p:nvPr/>
          </p:nvSpPr>
          <p:spPr bwMode="auto">
            <a:xfrm>
              <a:off x="421" y="3508"/>
              <a:ext cx="289" cy="134"/>
            </a:xfrm>
            <a:custGeom>
              <a:avLst/>
              <a:gdLst>
                <a:gd name="T0" fmla="*/ 0 w 1155"/>
                <a:gd name="T1" fmla="*/ 0 h 537"/>
                <a:gd name="T2" fmla="*/ 0 w 1155"/>
                <a:gd name="T3" fmla="*/ 0 h 537"/>
                <a:gd name="T4" fmla="*/ 0 w 1155"/>
                <a:gd name="T5" fmla="*/ 0 h 537"/>
                <a:gd name="T6" fmla="*/ 0 w 1155"/>
                <a:gd name="T7" fmla="*/ 0 h 537"/>
                <a:gd name="T8" fmla="*/ 0 w 1155"/>
                <a:gd name="T9" fmla="*/ 0 h 537"/>
                <a:gd name="T10" fmla="*/ 0 w 1155"/>
                <a:gd name="T11" fmla="*/ 0 h 537"/>
                <a:gd name="T12" fmla="*/ 0 w 1155"/>
                <a:gd name="T13" fmla="*/ 0 h 537"/>
                <a:gd name="T14" fmla="*/ 0 w 1155"/>
                <a:gd name="T15" fmla="*/ 0 h 537"/>
                <a:gd name="T16" fmla="*/ 0 w 1155"/>
                <a:gd name="T17" fmla="*/ 0 h 537"/>
                <a:gd name="T18" fmla="*/ 0 w 1155"/>
                <a:gd name="T19" fmla="*/ 0 h 537"/>
                <a:gd name="T20" fmla="*/ 0 w 1155"/>
                <a:gd name="T21" fmla="*/ 0 h 537"/>
                <a:gd name="T22" fmla="*/ 0 w 1155"/>
                <a:gd name="T23" fmla="*/ 0 h 537"/>
                <a:gd name="T24" fmla="*/ 0 w 1155"/>
                <a:gd name="T25" fmla="*/ 0 h 537"/>
                <a:gd name="T26" fmla="*/ 0 w 1155"/>
                <a:gd name="T27" fmla="*/ 0 h 537"/>
                <a:gd name="T28" fmla="*/ 0 w 1155"/>
                <a:gd name="T29" fmla="*/ 0 h 537"/>
                <a:gd name="T30" fmla="*/ 0 w 1155"/>
                <a:gd name="T31" fmla="*/ 0 h 537"/>
                <a:gd name="T32" fmla="*/ 0 w 1155"/>
                <a:gd name="T33" fmla="*/ 0 h 537"/>
                <a:gd name="T34" fmla="*/ 0 w 1155"/>
                <a:gd name="T35" fmla="*/ 0 h 537"/>
                <a:gd name="T36" fmla="*/ 0 w 1155"/>
                <a:gd name="T37" fmla="*/ 0 h 537"/>
                <a:gd name="T38" fmla="*/ 0 w 1155"/>
                <a:gd name="T39" fmla="*/ 0 h 537"/>
                <a:gd name="T40" fmla="*/ 0 w 1155"/>
                <a:gd name="T41" fmla="*/ 0 h 537"/>
                <a:gd name="T42" fmla="*/ 0 w 1155"/>
                <a:gd name="T43" fmla="*/ 0 h 537"/>
                <a:gd name="T44" fmla="*/ 0 w 1155"/>
                <a:gd name="T45" fmla="*/ 0 h 537"/>
                <a:gd name="T46" fmla="*/ 0 w 1155"/>
                <a:gd name="T47" fmla="*/ 0 h 537"/>
                <a:gd name="T48" fmla="*/ 0 w 1155"/>
                <a:gd name="T49" fmla="*/ 0 h 537"/>
                <a:gd name="T50" fmla="*/ 0 w 1155"/>
                <a:gd name="T51" fmla="*/ 0 h 537"/>
                <a:gd name="T52" fmla="*/ 0 w 1155"/>
                <a:gd name="T53" fmla="*/ 0 h 537"/>
                <a:gd name="T54" fmla="*/ 0 w 1155"/>
                <a:gd name="T55" fmla="*/ 0 h 537"/>
                <a:gd name="T56" fmla="*/ 0 w 1155"/>
                <a:gd name="T57" fmla="*/ 0 h 537"/>
                <a:gd name="T58" fmla="*/ 0 w 1155"/>
                <a:gd name="T59" fmla="*/ 0 h 537"/>
                <a:gd name="T60" fmla="*/ 0 w 1155"/>
                <a:gd name="T61" fmla="*/ 0 h 537"/>
                <a:gd name="T62" fmla="*/ 0 w 1155"/>
                <a:gd name="T63" fmla="*/ 0 h 537"/>
                <a:gd name="T64" fmla="*/ 0 w 1155"/>
                <a:gd name="T65" fmla="*/ 0 h 537"/>
                <a:gd name="T66" fmla="*/ 0 w 1155"/>
                <a:gd name="T67" fmla="*/ 0 h 537"/>
                <a:gd name="T68" fmla="*/ 0 w 1155"/>
                <a:gd name="T69" fmla="*/ 0 h 537"/>
                <a:gd name="T70" fmla="*/ 0 w 1155"/>
                <a:gd name="T71" fmla="*/ 0 h 537"/>
                <a:gd name="T72" fmla="*/ 0 w 1155"/>
                <a:gd name="T73" fmla="*/ 0 h 537"/>
                <a:gd name="T74" fmla="*/ 0 w 1155"/>
                <a:gd name="T75" fmla="*/ 0 h 537"/>
                <a:gd name="T76" fmla="*/ 0 w 1155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5"/>
                <a:gd name="T118" fmla="*/ 0 h 537"/>
                <a:gd name="T119" fmla="*/ 1155 w 1155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5" h="537">
                  <a:moveTo>
                    <a:pt x="1128" y="458"/>
                  </a:moveTo>
                  <a:lnTo>
                    <a:pt x="1103" y="472"/>
                  </a:lnTo>
                  <a:lnTo>
                    <a:pt x="1078" y="486"/>
                  </a:lnTo>
                  <a:lnTo>
                    <a:pt x="1052" y="496"/>
                  </a:lnTo>
                  <a:lnTo>
                    <a:pt x="1024" y="507"/>
                  </a:lnTo>
                  <a:lnTo>
                    <a:pt x="997" y="516"/>
                  </a:lnTo>
                  <a:lnTo>
                    <a:pt x="970" y="521"/>
                  </a:lnTo>
                  <a:lnTo>
                    <a:pt x="942" y="523"/>
                  </a:lnTo>
                  <a:lnTo>
                    <a:pt x="915" y="526"/>
                  </a:lnTo>
                  <a:lnTo>
                    <a:pt x="866" y="532"/>
                  </a:lnTo>
                  <a:lnTo>
                    <a:pt x="815" y="534"/>
                  </a:lnTo>
                  <a:lnTo>
                    <a:pt x="762" y="537"/>
                  </a:lnTo>
                  <a:lnTo>
                    <a:pt x="714" y="537"/>
                  </a:lnTo>
                  <a:lnTo>
                    <a:pt x="663" y="537"/>
                  </a:lnTo>
                  <a:lnTo>
                    <a:pt x="613" y="534"/>
                  </a:lnTo>
                  <a:lnTo>
                    <a:pt x="567" y="529"/>
                  </a:lnTo>
                  <a:lnTo>
                    <a:pt x="526" y="518"/>
                  </a:lnTo>
                  <a:lnTo>
                    <a:pt x="580" y="512"/>
                  </a:lnTo>
                  <a:lnTo>
                    <a:pt x="635" y="507"/>
                  </a:lnTo>
                  <a:lnTo>
                    <a:pt x="686" y="496"/>
                  </a:lnTo>
                  <a:lnTo>
                    <a:pt x="739" y="482"/>
                  </a:lnTo>
                  <a:lnTo>
                    <a:pt x="787" y="469"/>
                  </a:lnTo>
                  <a:lnTo>
                    <a:pt x="836" y="456"/>
                  </a:lnTo>
                  <a:lnTo>
                    <a:pt x="880" y="439"/>
                  </a:lnTo>
                  <a:lnTo>
                    <a:pt x="921" y="422"/>
                  </a:lnTo>
                  <a:lnTo>
                    <a:pt x="942" y="406"/>
                  </a:lnTo>
                  <a:lnTo>
                    <a:pt x="964" y="390"/>
                  </a:lnTo>
                  <a:lnTo>
                    <a:pt x="981" y="371"/>
                  </a:lnTo>
                  <a:lnTo>
                    <a:pt x="981" y="346"/>
                  </a:lnTo>
                  <a:lnTo>
                    <a:pt x="976" y="336"/>
                  </a:lnTo>
                  <a:lnTo>
                    <a:pt x="967" y="330"/>
                  </a:lnTo>
                  <a:lnTo>
                    <a:pt x="956" y="325"/>
                  </a:lnTo>
                  <a:lnTo>
                    <a:pt x="945" y="322"/>
                  </a:lnTo>
                  <a:lnTo>
                    <a:pt x="928" y="314"/>
                  </a:lnTo>
                  <a:lnTo>
                    <a:pt x="921" y="300"/>
                  </a:lnTo>
                  <a:lnTo>
                    <a:pt x="915" y="284"/>
                  </a:lnTo>
                  <a:lnTo>
                    <a:pt x="915" y="267"/>
                  </a:lnTo>
                  <a:lnTo>
                    <a:pt x="928" y="267"/>
                  </a:lnTo>
                  <a:lnTo>
                    <a:pt x="940" y="270"/>
                  </a:lnTo>
                  <a:lnTo>
                    <a:pt x="953" y="272"/>
                  </a:lnTo>
                  <a:lnTo>
                    <a:pt x="970" y="272"/>
                  </a:lnTo>
                  <a:lnTo>
                    <a:pt x="1024" y="290"/>
                  </a:lnTo>
                  <a:lnTo>
                    <a:pt x="1071" y="302"/>
                  </a:lnTo>
                  <a:lnTo>
                    <a:pt x="1108" y="316"/>
                  </a:lnTo>
                  <a:lnTo>
                    <a:pt x="1135" y="332"/>
                  </a:lnTo>
                  <a:lnTo>
                    <a:pt x="1152" y="355"/>
                  </a:lnTo>
                  <a:lnTo>
                    <a:pt x="1155" y="380"/>
                  </a:lnTo>
                  <a:lnTo>
                    <a:pt x="1149" y="415"/>
                  </a:lnTo>
                  <a:lnTo>
                    <a:pt x="1128" y="458"/>
                  </a:lnTo>
                  <a:close/>
                  <a:moveTo>
                    <a:pt x="161" y="338"/>
                  </a:moveTo>
                  <a:lnTo>
                    <a:pt x="139" y="316"/>
                  </a:lnTo>
                  <a:lnTo>
                    <a:pt x="120" y="295"/>
                  </a:lnTo>
                  <a:lnTo>
                    <a:pt x="104" y="272"/>
                  </a:lnTo>
                  <a:lnTo>
                    <a:pt x="90" y="251"/>
                  </a:lnTo>
                  <a:lnTo>
                    <a:pt x="76" y="224"/>
                  </a:lnTo>
                  <a:lnTo>
                    <a:pt x="63" y="196"/>
                  </a:lnTo>
                  <a:lnTo>
                    <a:pt x="49" y="166"/>
                  </a:lnTo>
                  <a:lnTo>
                    <a:pt x="39" y="139"/>
                  </a:lnTo>
                  <a:lnTo>
                    <a:pt x="28" y="113"/>
                  </a:lnTo>
                  <a:lnTo>
                    <a:pt x="17" y="85"/>
                  </a:lnTo>
                  <a:lnTo>
                    <a:pt x="9" y="60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25" y="19"/>
                  </a:lnTo>
                  <a:lnTo>
                    <a:pt x="39" y="14"/>
                  </a:lnTo>
                  <a:lnTo>
                    <a:pt x="53" y="9"/>
                  </a:lnTo>
                  <a:lnTo>
                    <a:pt x="69" y="7"/>
                  </a:lnTo>
                  <a:lnTo>
                    <a:pt x="85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34" y="7"/>
                  </a:lnTo>
                  <a:lnTo>
                    <a:pt x="145" y="7"/>
                  </a:lnTo>
                  <a:lnTo>
                    <a:pt x="159" y="7"/>
                  </a:lnTo>
                  <a:lnTo>
                    <a:pt x="169" y="12"/>
                  </a:lnTo>
                  <a:lnTo>
                    <a:pt x="164" y="90"/>
                  </a:lnTo>
                  <a:lnTo>
                    <a:pt x="161" y="169"/>
                  </a:lnTo>
                  <a:lnTo>
                    <a:pt x="159" y="254"/>
                  </a:lnTo>
                  <a:lnTo>
                    <a:pt x="161" y="338"/>
                  </a:lnTo>
                  <a:close/>
                </a:path>
              </a:pathLst>
            </a:custGeom>
            <a:solidFill>
              <a:srgbClr val="7577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2849722" y="4173996"/>
            <a:ext cx="1428750" cy="2072644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07" y="5181722"/>
            <a:ext cx="1685967" cy="12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1809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Freeform 161"/>
          <p:cNvSpPr>
            <a:spLocks/>
          </p:cNvSpPr>
          <p:nvPr/>
        </p:nvSpPr>
        <p:spPr bwMode="auto">
          <a:xfrm>
            <a:off x="8001000" y="4876800"/>
            <a:ext cx="990600" cy="990600"/>
          </a:xfrm>
          <a:custGeom>
            <a:avLst/>
            <a:gdLst>
              <a:gd name="T0" fmla="*/ 2147483647 w 624"/>
              <a:gd name="T1" fmla="*/ 0 h 624"/>
              <a:gd name="T2" fmla="*/ 2147483647 w 624"/>
              <a:gd name="T3" fmla="*/ 2147483647 h 624"/>
              <a:gd name="T4" fmla="*/ 2147483647 w 624"/>
              <a:gd name="T5" fmla="*/ 2147483647 h 624"/>
              <a:gd name="T6" fmla="*/ 0 60000 65536"/>
              <a:gd name="T7" fmla="*/ 0 60000 65536"/>
              <a:gd name="T8" fmla="*/ 0 60000 65536"/>
              <a:gd name="T9" fmla="*/ 0 w 624"/>
              <a:gd name="T10" fmla="*/ 0 h 624"/>
              <a:gd name="T11" fmla="*/ 624 w 62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24">
                <a:moveTo>
                  <a:pt x="48" y="0"/>
                </a:moveTo>
                <a:cubicBezTo>
                  <a:pt x="24" y="68"/>
                  <a:pt x="0" y="136"/>
                  <a:pt x="96" y="240"/>
                </a:cubicBezTo>
                <a:cubicBezTo>
                  <a:pt x="192" y="344"/>
                  <a:pt x="408" y="484"/>
                  <a:pt x="624" y="6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8458200" y="685800"/>
            <a:ext cx="1849438" cy="133350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4953000" y="15240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4800600" y="1371600"/>
            <a:ext cx="1447800" cy="762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6248400" y="2362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6286500" y="2095500"/>
            <a:ext cx="762000" cy="8382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6248400" y="2198688"/>
            <a:ext cx="762000" cy="8382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6210300" y="2324100"/>
            <a:ext cx="762000" cy="8382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057401"/>
            <a:ext cx="1790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20" y="2947259"/>
            <a:ext cx="889803" cy="146944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2736677" y="3173205"/>
            <a:ext cx="724594" cy="63679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6774" y="333638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23912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000C-FB28-B048-9358-E001D93E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5F22-E3EF-7B49-ADC8-37DC56D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220915"/>
            <a:ext cx="104394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set of wires for communication among hardware devices plus protocols for carrying out data transfer transactions</a:t>
            </a:r>
          </a:p>
          <a:p>
            <a:pPr lvl="1"/>
            <a:r>
              <a:rPr lang="en-US" dirty="0"/>
              <a:t>Operations: e.g., Read, Write</a:t>
            </a:r>
          </a:p>
          <a:p>
            <a:pPr lvl="1"/>
            <a:r>
              <a:rPr lang="en-US" dirty="0"/>
              <a:t>Control lines, Address lines, Data lines</a:t>
            </a:r>
          </a:p>
          <a:p>
            <a:pPr lvl="1"/>
            <a:r>
              <a:rPr lang="en-US" dirty="0"/>
              <a:t>Typically multiple devices</a:t>
            </a:r>
          </a:p>
          <a:p>
            <a:r>
              <a:rPr lang="en-US" dirty="0"/>
              <a:t>Protocol: initiator requests access, arbitration to grant, identification of recipient, handshake to convey address, length, data</a:t>
            </a:r>
          </a:p>
          <a:p>
            <a:r>
              <a:rPr lang="en-US" dirty="0"/>
              <a:t>Very high BW close to processor (wide, fast, and inflexible), low BW with high flexibility out in I/O subsystem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5B6B1F73-1A31-6646-A24D-196435A8054F}"/>
              </a:ext>
            </a:extLst>
          </p:cNvPr>
          <p:cNvSpPr/>
          <p:nvPr/>
        </p:nvSpPr>
        <p:spPr bwMode="auto">
          <a:xfrm>
            <a:off x="2819400" y="13716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F5D5D-F2F1-D34C-BE3B-2E8DD87BF4FD}"/>
              </a:ext>
            </a:extLst>
          </p:cNvPr>
          <p:cNvSpPr/>
          <p:nvPr/>
        </p:nvSpPr>
        <p:spPr bwMode="auto">
          <a:xfrm>
            <a:off x="36576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8C0B7-2316-9044-8005-414A0BFA6972}"/>
              </a:ext>
            </a:extLst>
          </p:cNvPr>
          <p:cNvSpPr/>
          <p:nvPr/>
        </p:nvSpPr>
        <p:spPr bwMode="auto">
          <a:xfrm>
            <a:off x="47244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36552-D788-C64A-AAB9-2D1C6B4D6649}"/>
              </a:ext>
            </a:extLst>
          </p:cNvPr>
          <p:cNvSpPr/>
          <p:nvPr/>
        </p:nvSpPr>
        <p:spPr bwMode="auto">
          <a:xfrm>
            <a:off x="7322747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8A81C6-BC51-5749-A432-9C3B9D2B4402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3962400" y="19812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FB432-8A1E-FE42-A81B-0BA0E67BB53A}"/>
              </a:ext>
            </a:extLst>
          </p:cNvPr>
          <p:cNvCxnSpPr/>
          <p:nvPr/>
        </p:nvCxnSpPr>
        <p:spPr bwMode="auto">
          <a:xfrm flipV="1">
            <a:off x="5039762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F3755-D68A-EB4A-A313-C7153C720401}"/>
              </a:ext>
            </a:extLst>
          </p:cNvPr>
          <p:cNvCxnSpPr/>
          <p:nvPr/>
        </p:nvCxnSpPr>
        <p:spPr bwMode="auto">
          <a:xfrm flipV="1">
            <a:off x="7627547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281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C20-0A24-498B-98E2-1FA8B6D0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Bus?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Buses let us connect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devices over a single set of wires, connections, and protocols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relationships with 1 set of wires (!)</a:t>
                </a:r>
              </a:p>
              <a:p>
                <a:endParaRPr lang="en-US" dirty="0"/>
              </a:p>
              <a:p>
                <a:r>
                  <a:rPr lang="en-US" dirty="0"/>
                  <a:t>Downside: Only one transaction at a time</a:t>
                </a:r>
              </a:p>
              <a:p>
                <a:pPr lvl="1"/>
                <a:r>
                  <a:rPr lang="en-US" dirty="0"/>
                  <a:t>The rest must wait</a:t>
                </a:r>
              </a:p>
              <a:p>
                <a:pPr lvl="1"/>
                <a:r>
                  <a:rPr lang="en-US" dirty="0"/>
                  <a:t>“Arbitration” aspect of bus protocol ensures the rest wait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3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6FF3-14DD-44F2-A7D9-36BB8E00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Bus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634-E1FA-4896-AAF0-26D9D82C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461"/>
            <a:ext cx="10515600" cy="2613163"/>
          </a:xfrm>
        </p:spPr>
        <p:txBody>
          <a:bodyPr>
            <a:normAutofit/>
          </a:bodyPr>
          <a:lstStyle/>
          <a:p>
            <a:r>
              <a:rPr lang="en-US" dirty="0"/>
              <a:t>PCI started life out</a:t>
            </a:r>
            <a:br>
              <a:rPr lang="en-US" dirty="0"/>
            </a:br>
            <a:r>
              <a:rPr lang="en-US" dirty="0"/>
              <a:t>as a bus</a:t>
            </a:r>
          </a:p>
          <a:p>
            <a:r>
              <a:rPr lang="en-US" dirty="0"/>
              <a:t>But a parallel bus has many limitations</a:t>
            </a:r>
          </a:p>
          <a:p>
            <a:pPr lvl="1"/>
            <a:r>
              <a:rPr lang="en-US" dirty="0"/>
              <a:t>Multiplexing address/data for many requests</a:t>
            </a:r>
          </a:p>
          <a:p>
            <a:pPr lvl="1"/>
            <a:r>
              <a:rPr lang="en-US" dirty="0"/>
              <a:t>Slowest devices must be able to tell what’s happening (e.g., for arbitration)</a:t>
            </a:r>
          </a:p>
          <a:p>
            <a:pPr lvl="1"/>
            <a:r>
              <a:rPr lang="en-US" b="1" dirty="0"/>
              <a:t>Bus speed is set to that of the slowest device</a:t>
            </a:r>
          </a:p>
        </p:txBody>
      </p:sp>
      <p:pic>
        <p:nvPicPr>
          <p:cNvPr id="7" name="Picture 2" descr="File:PCI und PCIe Slots.jpg">
            <a:extLst>
              <a:ext uri="{FF2B5EF4-FFF2-40B4-BE49-F238E27FC236}">
                <a16:creationId xmlns:a16="http://schemas.microsoft.com/office/drawing/2014/main" id="{AA365401-55B9-4EA8-825A-5C31B23E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2"/>
          <a:stretch>
            <a:fillRect/>
          </a:stretch>
        </p:blipFill>
        <p:spPr bwMode="auto">
          <a:xfrm>
            <a:off x="4343400" y="914400"/>
            <a:ext cx="76200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51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7A36-39A4-453A-AFFC-0D7DBC7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Express “Bus”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AE2F-4139-4FBE-ACC7-1BEAC2D88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longer a parallel bus</a:t>
            </a:r>
          </a:p>
          <a:p>
            <a:r>
              <a:rPr lang="en-US" dirty="0"/>
              <a:t>Really a </a:t>
            </a:r>
            <a:r>
              <a:rPr lang="en-US" b="1" dirty="0"/>
              <a:t>collection of fast serial channels</a:t>
            </a:r>
            <a:r>
              <a:rPr lang="en-US" dirty="0"/>
              <a:t> or “lanes”</a:t>
            </a:r>
          </a:p>
          <a:p>
            <a:r>
              <a:rPr lang="en-US" dirty="0"/>
              <a:t>Devices can use as many as they need to achieve a desired bandwidth</a:t>
            </a:r>
          </a:p>
          <a:p>
            <a:r>
              <a:rPr lang="en-US" dirty="0"/>
              <a:t>Slow devices don’t have to share with fast ones</a:t>
            </a:r>
          </a:p>
          <a:p>
            <a:endParaRPr lang="en-US" dirty="0"/>
          </a:p>
          <a:p>
            <a:r>
              <a:rPr lang="en-US" dirty="0"/>
              <a:t>One of the successes of device abstraction in Linux was the ability to migrate from PCI to PCI Express</a:t>
            </a:r>
          </a:p>
          <a:p>
            <a:pPr lvl="1"/>
            <a:r>
              <a:rPr lang="en-US" dirty="0"/>
              <a:t>The physical interconnect changed completely, but the old API still worked</a:t>
            </a:r>
          </a:p>
        </p:txBody>
      </p:sp>
    </p:spTree>
    <p:extLst>
      <p:ext uri="{BB962C8B-B14F-4D97-AF65-F5344CB8AC3E}">
        <p14:creationId xmlns:p14="http://schemas.microsoft.com/office/powerpoint/2010/main" val="3544074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7162800" cy="533400"/>
          </a:xfrm>
        </p:spPr>
        <p:txBody>
          <a:bodyPr/>
          <a:lstStyle/>
          <a:p>
            <a:r>
              <a:rPr lang="en-US" dirty="0"/>
              <a:t>Example: PCI Architecture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866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910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RAM</a:t>
            </a: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5334000" y="1219200"/>
            <a:ext cx="1752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715001" y="877669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Bus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905000" y="2209800"/>
            <a:ext cx="7543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2"/>
          </p:cNvCxnSpPr>
          <p:nvPr/>
        </p:nvCxnSpPr>
        <p:spPr bwMode="auto">
          <a:xfrm>
            <a:off x="7658100" y="15240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922072" y="2895600"/>
            <a:ext cx="552672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463284" y="22098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53340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USB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961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SATA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8991600" y="3505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Scanner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8991600" y="4343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 Disk</a:t>
            </a:r>
          </a:p>
        </p:txBody>
      </p:sp>
      <p:cxnSp>
        <p:nvCxnSpPr>
          <p:cNvPr id="30" name="Straight Connector 29"/>
          <p:cNvCxnSpPr>
            <a:stCxn id="25" idx="0"/>
          </p:cNvCxnSpPr>
          <p:nvPr/>
        </p:nvCxnSpPr>
        <p:spPr bwMode="auto">
          <a:xfrm flipV="1">
            <a:off x="7581900" y="2912236"/>
            <a:ext cx="0" cy="51676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034825" y="2912235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0292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910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5" idx="3"/>
            <a:endCxn id="27" idx="2"/>
          </p:cNvCxnSpPr>
          <p:nvPr/>
        </p:nvCxnSpPr>
        <p:spPr bwMode="auto">
          <a:xfrm>
            <a:off x="8267700" y="3810000"/>
            <a:ext cx="7239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/>
          <p:cNvCxnSpPr>
            <a:endCxn id="28" idx="2"/>
          </p:cNvCxnSpPr>
          <p:nvPr/>
        </p:nvCxnSpPr>
        <p:spPr bwMode="auto">
          <a:xfrm rot="16200000" flipH="1">
            <a:off x="8401050" y="4057650"/>
            <a:ext cx="838200" cy="342900"/>
          </a:xfrm>
          <a:prstGeom prst="bent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6781800" y="4648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DVD ROM</a:t>
            </a:r>
          </a:p>
        </p:txBody>
      </p:sp>
      <p:cxnSp>
        <p:nvCxnSpPr>
          <p:cNvPr id="46" name="Straight Connector 45"/>
          <p:cNvCxnSpPr>
            <a:stCxn id="25" idx="2"/>
            <a:endCxn id="42" idx="0"/>
          </p:cNvCxnSpPr>
          <p:nvPr/>
        </p:nvCxnSpPr>
        <p:spPr bwMode="auto">
          <a:xfrm>
            <a:off x="7581900" y="4191000"/>
            <a:ext cx="0" cy="4572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3695700" y="4114800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Root Hub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2895600" y="4953634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Hub</a:t>
            </a:r>
          </a:p>
        </p:txBody>
      </p:sp>
      <p:cxnSp>
        <p:nvCxnSpPr>
          <p:cNvPr id="52" name="Straight Arrow Connector 51"/>
          <p:cNvCxnSpPr>
            <a:stCxn id="24" idx="1"/>
          </p:cNvCxnSpPr>
          <p:nvPr/>
        </p:nvCxnSpPr>
        <p:spPr bwMode="auto">
          <a:xfrm flipH="1">
            <a:off x="4991100" y="3810000"/>
            <a:ext cx="34290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4572000" y="49530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Webcam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057400" y="5867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Mouse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886200" y="5867400"/>
            <a:ext cx="17907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Keyboard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>
            <a:stCxn id="48" idx="4"/>
            <a:endCxn id="49" idx="7"/>
          </p:cNvCxnSpPr>
          <p:nvPr/>
        </p:nvCxnSpPr>
        <p:spPr bwMode="auto">
          <a:xfrm flipH="1">
            <a:off x="4261456" y="4724400"/>
            <a:ext cx="234344" cy="31850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48" idx="4"/>
            <a:endCxn id="54" idx="1"/>
          </p:cNvCxnSpPr>
          <p:nvPr/>
        </p:nvCxnSpPr>
        <p:spPr bwMode="auto">
          <a:xfrm>
            <a:off x="4495800" y="4724400"/>
            <a:ext cx="310544" cy="31787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9" idx="4"/>
            <a:endCxn id="55" idx="7"/>
          </p:cNvCxnSpPr>
          <p:nvPr/>
        </p:nvCxnSpPr>
        <p:spPr bwMode="auto">
          <a:xfrm flipH="1">
            <a:off x="3423256" y="5563234"/>
            <a:ext cx="272444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9" idx="4"/>
            <a:endCxn id="56" idx="1"/>
          </p:cNvCxnSpPr>
          <p:nvPr/>
        </p:nvCxnSpPr>
        <p:spPr bwMode="auto">
          <a:xfrm>
            <a:off x="3695700" y="5563234"/>
            <a:ext cx="452742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9579985" y="271093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579984" y="202513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39484" y="2362200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Bridge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62401" y="3440668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Slots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0" y="1699232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 Bridge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438400" y="2203966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905000" y="2912235"/>
            <a:ext cx="1061056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2501999" y="2362200"/>
            <a:ext cx="1396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ISA Bridge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752600" y="316135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ISA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35528" y="2912236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2438400" y="3921370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/>
          <p:cNvSpPr/>
          <p:nvPr/>
        </p:nvSpPr>
        <p:spPr bwMode="auto">
          <a:xfrm>
            <a:off x="1635428" y="41148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Legacy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338" y="228601"/>
            <a:ext cx="8170506" cy="494494"/>
          </a:xfrm>
          <a:noFill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Clock Algorithm (Not Recently Used)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4191000" y="762000"/>
            <a:ext cx="2514600" cy="2438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Set of all pages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6400800" y="990600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934200" y="762000"/>
            <a:ext cx="457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rPr>
              <a:t>Single Clock Hand: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Advances only on page fault!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Check for pages not used recently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Mark pages as not used recently</a:t>
            </a:r>
          </a:p>
        </p:txBody>
      </p:sp>
      <p:sp>
        <p:nvSpPr>
          <p:cNvPr id="22534" name="Arc 9"/>
          <p:cNvSpPr>
            <a:spLocks/>
          </p:cNvSpPr>
          <p:nvPr/>
        </p:nvSpPr>
        <p:spPr bwMode="auto">
          <a:xfrm rot="295001">
            <a:off x="6382397" y="1371600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7823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10972800" cy="35424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Clock Algorithm:</a:t>
            </a:r>
            <a:r>
              <a:rPr lang="en-US" altLang="ko-KR" dirty="0">
                <a:ea typeface="굴림" panose="020B0600000101010101" pitchFamily="34" charset="-127"/>
              </a:rPr>
              <a:t> Arrange physical pages in circle with single clock hand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Approximate LRU (</a:t>
            </a:r>
            <a:r>
              <a:rPr lang="en-US" altLang="ko-KR" i="1" dirty="0">
                <a:ea typeface="굴림" panose="020B0600000101010101" pitchFamily="34" charset="-127"/>
              </a:rPr>
              <a:t>approximation to approximation to MIN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Replace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an</a:t>
            </a:r>
            <a:r>
              <a:rPr lang="en-US" altLang="ko-KR" dirty="0">
                <a:ea typeface="굴림" panose="020B0600000101010101" pitchFamily="34" charset="-127"/>
              </a:rPr>
              <a:t> old page, not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the oldest</a:t>
            </a:r>
            <a:r>
              <a:rPr lang="en-US" altLang="ko-KR" dirty="0">
                <a:ea typeface="굴림" panose="020B0600000101010101" pitchFamily="34" charset="-127"/>
              </a:rPr>
              <a:t> page</a:t>
            </a:r>
          </a:p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Details: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Hardware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 per physical page (called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accessed</a:t>
            </a:r>
            <a:r>
              <a:rPr lang="en-US" altLang="ko-KR" dirty="0">
                <a:ea typeface="굴림" panose="020B0600000101010101" pitchFamily="34" charset="-127"/>
              </a:rPr>
              <a:t>” in Intel architecture):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Hardware sets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on each reference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isn’t set, means not referenced in a long time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Some hardware sets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in the TLB; must be copied back to page </a:t>
            </a:r>
            <a:r>
              <a:rPr lang="en-US" altLang="ko-KR" dirty="0" smtClean="0">
                <a:ea typeface="굴림" panose="020B0600000101010101" pitchFamily="34" charset="-127"/>
              </a:rPr>
              <a:t>TLB </a:t>
            </a:r>
            <a:r>
              <a:rPr lang="en-US" altLang="ko-KR" dirty="0">
                <a:ea typeface="굴림" panose="020B0600000101010101" pitchFamily="34" charset="-127"/>
              </a:rPr>
              <a:t>entry gets replaced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On page fault: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Advance clock hand (not real time)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Check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bit: 	1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used recently; clear and leave alone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0 selected candidate for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replacement</a:t>
            </a: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</p:txBody>
      </p:sp>
      <p:pic>
        <p:nvPicPr>
          <p:cNvPr id="22536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750" y="98396"/>
            <a:ext cx="1124899" cy="110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3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157A-0EAB-4F41-AC07-D5FED89D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Processor Talk to the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DFA2-1FC6-4977-A4C1-8508D94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07" y="3701917"/>
            <a:ext cx="7933777" cy="2768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CPU interacts with a </a:t>
            </a:r>
            <a:r>
              <a:rPr lang="en-US" altLang="ko-KR" i="1" dirty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Contains a set of </a:t>
            </a:r>
            <a:r>
              <a:rPr lang="en-US" altLang="ko-KR" i="1" dirty="0">
                <a:ea typeface="굴림" charset="-127"/>
              </a:rPr>
              <a:t>registers</a:t>
            </a:r>
            <a:r>
              <a:rPr lang="en-US" altLang="ko-KR" dirty="0">
                <a:ea typeface="굴림" charset="-127"/>
              </a:rPr>
              <a:t> that 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May contain memory for request queues, etc.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Port-Mapped I/O: </a:t>
            </a:r>
            <a:r>
              <a:rPr lang="en-US" altLang="ko-KR" dirty="0">
                <a:ea typeface="굴림" charset="-127"/>
              </a:rPr>
              <a:t>in/out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Example from the Intel architecture: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Memory-mapped I/O: </a:t>
            </a:r>
            <a:r>
              <a:rPr lang="en-US" altLang="ko-KR" dirty="0">
                <a:ea typeface="굴림" charset="-127"/>
              </a:rPr>
              <a:t>load/store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I/O accomplished with load and store instructions</a:t>
            </a: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90A7E29B-7AA6-4E6C-A660-BF4DAB23B4C9}"/>
              </a:ext>
            </a:extLst>
          </p:cNvPr>
          <p:cNvGrpSpPr>
            <a:grpSpLocks/>
          </p:cNvGrpSpPr>
          <p:nvPr/>
        </p:nvGrpSpPr>
        <p:grpSpPr bwMode="auto">
          <a:xfrm>
            <a:off x="8510038" y="914400"/>
            <a:ext cx="3300413" cy="3810002"/>
            <a:chOff x="3641" y="336"/>
            <a:chExt cx="2079" cy="2400"/>
          </a:xfrm>
        </p:grpSpPr>
        <p:grpSp>
          <p:nvGrpSpPr>
            <p:cNvPr id="46" name="Group 94">
              <a:extLst>
                <a:ext uri="{FF2B5EF4-FFF2-40B4-BE49-F238E27FC236}">
                  <a16:creationId xmlns:a16="http://schemas.microsoft.com/office/drawing/2014/main" id="{502AE6FD-DA84-4D2E-AD84-ACB425C96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" y="816"/>
              <a:ext cx="2079" cy="1920"/>
              <a:chOff x="2302" y="880"/>
              <a:chExt cx="2079" cy="1920"/>
            </a:xfrm>
          </p:grpSpPr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C52F635A-93F2-4FBD-A5D7-91A04B57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  <a:endParaRPr lang="en-US" b="0" dirty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49" name="Group 66">
                <a:extLst>
                  <a:ext uri="{FF2B5EF4-FFF2-40B4-BE49-F238E27FC236}">
                    <a16:creationId xmlns:a16="http://schemas.microsoft.com/office/drawing/2014/main" id="{E536CBE8-20E0-45F5-BA5E-99C91C68E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55" name="Rectangle 59">
                  <a:extLst>
                    <a:ext uri="{FF2B5EF4-FFF2-40B4-BE49-F238E27FC236}">
                      <a16:creationId xmlns:a16="http://schemas.microsoft.com/office/drawing/2014/main" id="{E735AB83-CBC0-4CF5-BB3B-8003DBD11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56" name="Rectangle 60">
                  <a:extLst>
                    <a:ext uri="{FF2B5EF4-FFF2-40B4-BE49-F238E27FC236}">
                      <a16:creationId xmlns:a16="http://schemas.microsoft.com/office/drawing/2014/main" id="{934B222D-FF34-4E71-AC92-273E4D39A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57" name="Rectangle 61">
                  <a:extLst>
                    <a:ext uri="{FF2B5EF4-FFF2-40B4-BE49-F238E27FC236}">
                      <a16:creationId xmlns:a16="http://schemas.microsoft.com/office/drawing/2014/main" id="{657030A5-04AC-4FB4-AAB5-91993DEA8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58" name="Rectangle 62">
                  <a:extLst>
                    <a:ext uri="{FF2B5EF4-FFF2-40B4-BE49-F238E27FC236}">
                      <a16:creationId xmlns:a16="http://schemas.microsoft.com/office/drawing/2014/main" id="{70603A9C-E168-41F1-9EB1-2B9734E42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37C5EFF9-1B6B-43AA-A2A9-93A630AB5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51" name="Text Box 64">
                <a:extLst>
                  <a:ext uri="{FF2B5EF4-FFF2-40B4-BE49-F238E27FC236}">
                    <a16:creationId xmlns:a16="http://schemas.microsoft.com/office/drawing/2014/main" id="{0B3B3F61-9503-4F34-8299-AFB8AEAB2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3" y="2233"/>
                <a:ext cx="81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Registers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79B40EAF-2726-4A8A-AFD2-C17539B17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53" name="Text Box 69">
                <a:extLst>
                  <a:ext uri="{FF2B5EF4-FFF2-40B4-BE49-F238E27FC236}">
                    <a16:creationId xmlns:a16="http://schemas.microsoft.com/office/drawing/2014/main" id="{8E92867F-ECD7-45F2-842D-D43C5AE45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" y="2447"/>
                <a:ext cx="1416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54" name="Rectangle 78">
                <a:extLst>
                  <a:ext uri="{FF2B5EF4-FFF2-40B4-BE49-F238E27FC236}">
                    <a16:creationId xmlns:a16="http://schemas.microsoft.com/office/drawing/2014/main" id="{146D6C87-5226-4309-AA09-0BAF60E6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47" name="Picture 99">
              <a:extLst>
                <a:ext uri="{FF2B5EF4-FFF2-40B4-BE49-F238E27FC236}">
                  <a16:creationId xmlns:a16="http://schemas.microsoft.com/office/drawing/2014/main" id="{FEAFB020-C7AE-4F05-A2BF-F53F6D7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106">
            <a:extLst>
              <a:ext uri="{FF2B5EF4-FFF2-40B4-BE49-F238E27FC236}">
                <a16:creationId xmlns:a16="http://schemas.microsoft.com/office/drawing/2014/main" id="{D38E821A-1005-4707-8D18-D12A2FFB927F}"/>
              </a:ext>
            </a:extLst>
          </p:cNvPr>
          <p:cNvGrpSpPr>
            <a:grpSpLocks/>
          </p:cNvGrpSpPr>
          <p:nvPr/>
        </p:nvGrpSpPr>
        <p:grpSpPr bwMode="auto">
          <a:xfrm>
            <a:off x="4668975" y="1946278"/>
            <a:ext cx="3894667" cy="1163639"/>
            <a:chOff x="1221" y="986"/>
            <a:chExt cx="2438" cy="733"/>
          </a:xfrm>
        </p:grpSpPr>
        <p:sp>
          <p:nvSpPr>
            <p:cNvPr id="60" name="Line 87">
              <a:extLst>
                <a:ext uri="{FF2B5EF4-FFF2-40B4-BE49-F238E27FC236}">
                  <a16:creationId xmlns:a16="http://schemas.microsoft.com/office/drawing/2014/main" id="{8A853113-B381-4FF7-B01E-EF234E7E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A2BA5CE7-ACF4-49A0-9FE8-F95C6E52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84">
              <a:extLst>
                <a:ext uri="{FF2B5EF4-FFF2-40B4-BE49-F238E27FC236}">
                  <a16:creationId xmlns:a16="http://schemas.microsoft.com/office/drawing/2014/main" id="{B1133F80-7A76-4A78-81BB-80E8D639A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0" y="986"/>
              <a:ext cx="76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b="0" dirty="0">
                  <a:latin typeface="Gill Sans Ligh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63" name="Text Box 89">
              <a:extLst>
                <a:ext uri="{FF2B5EF4-FFF2-40B4-BE49-F238E27FC236}">
                  <a16:creationId xmlns:a16="http://schemas.microsoft.com/office/drawing/2014/main" id="{55B01725-530B-49A0-9A0E-9A45F8855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F9C87B9C-D9EF-402A-B3DF-10E8436D435F}"/>
              </a:ext>
            </a:extLst>
          </p:cNvPr>
          <p:cNvGrpSpPr>
            <a:grpSpLocks/>
          </p:cNvGrpSpPr>
          <p:nvPr/>
        </p:nvGrpSpPr>
        <p:grpSpPr bwMode="auto">
          <a:xfrm>
            <a:off x="3568148" y="990600"/>
            <a:ext cx="5521325" cy="1223963"/>
            <a:chOff x="528" y="384"/>
            <a:chExt cx="3478" cy="771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DCA00FB9-35A4-46B5-A7E0-2E4E1673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66" name="Group 102">
              <a:extLst>
                <a:ext uri="{FF2B5EF4-FFF2-40B4-BE49-F238E27FC236}">
                  <a16:creationId xmlns:a16="http://schemas.microsoft.com/office/drawing/2014/main" id="{DEA2D1DD-1E5A-4BF6-913B-72FED3090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84"/>
              <a:ext cx="3444" cy="771"/>
              <a:chOff x="528" y="384"/>
              <a:chExt cx="3444" cy="771"/>
            </a:xfrm>
          </p:grpSpPr>
          <p:sp>
            <p:nvSpPr>
              <p:cNvPr id="67" name="Freeform 100">
                <a:extLst>
                  <a:ext uri="{FF2B5EF4-FFF2-40B4-BE49-F238E27FC236}">
                    <a16:creationId xmlns:a16="http://schemas.microsoft.com/office/drawing/2014/main" id="{FB583BC0-76F4-4CF1-B077-F50A314A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0859AFB0-DFA1-45CA-991B-8ED8A1E13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384"/>
                <a:ext cx="16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69" name="Oval 86">
                <a:extLst>
                  <a:ext uri="{FF2B5EF4-FFF2-40B4-BE49-F238E27FC236}">
                    <a16:creationId xmlns:a16="http://schemas.microsoft.com/office/drawing/2014/main" id="{F876E39C-6BE5-49D7-B624-9CB4F1CBE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70" name="Rectangle 101">
                <a:extLst>
                  <a:ext uri="{FF2B5EF4-FFF2-40B4-BE49-F238E27FC236}">
                    <a16:creationId xmlns:a16="http://schemas.microsoft.com/office/drawing/2014/main" id="{64305BB9-BD17-4FE8-9085-91B44DCE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416"/>
                <a:ext cx="640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71" name="Group 103">
            <a:extLst>
              <a:ext uri="{FF2B5EF4-FFF2-40B4-BE49-F238E27FC236}">
                <a16:creationId xmlns:a16="http://schemas.microsoft.com/office/drawing/2014/main" id="{343FCC8A-57F2-4237-8E5E-F724B0E404AC}"/>
              </a:ext>
            </a:extLst>
          </p:cNvPr>
          <p:cNvGrpSpPr>
            <a:grpSpLocks/>
          </p:cNvGrpSpPr>
          <p:nvPr/>
        </p:nvGrpSpPr>
        <p:grpSpPr bwMode="auto">
          <a:xfrm>
            <a:off x="3491949" y="1295400"/>
            <a:ext cx="4114801" cy="1905000"/>
            <a:chOff x="480" y="576"/>
            <a:chExt cx="2592" cy="1200"/>
          </a:xfrm>
        </p:grpSpPr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4473A35-B253-4BBA-8FD1-152220F1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85">
              <a:extLst>
                <a:ext uri="{FF2B5EF4-FFF2-40B4-BE49-F238E27FC236}">
                  <a16:creationId xmlns:a16="http://schemas.microsoft.com/office/drawing/2014/main" id="{7FBA7F4F-003D-4BE5-8D16-99DE5870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 Light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4" name="Oval 93">
              <a:extLst>
                <a:ext uri="{FF2B5EF4-FFF2-40B4-BE49-F238E27FC236}">
                  <a16:creationId xmlns:a16="http://schemas.microsoft.com/office/drawing/2014/main" id="{B7F23279-ED59-4F14-8726-0A918676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5" name="Oval 95">
              <a:extLst>
                <a:ext uri="{FF2B5EF4-FFF2-40B4-BE49-F238E27FC236}">
                  <a16:creationId xmlns:a16="http://schemas.microsoft.com/office/drawing/2014/main" id="{7792D8D1-7423-4CF9-9B18-D340DB35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649FB6B3-BE12-48F5-8E3B-60012130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Line 88">
              <a:extLst>
                <a:ext uri="{FF2B5EF4-FFF2-40B4-BE49-F238E27FC236}">
                  <a16:creationId xmlns:a16="http://schemas.microsoft.com/office/drawing/2014/main" id="{FC5F5065-FB31-4451-9C69-240E072ED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109">
            <a:extLst>
              <a:ext uri="{FF2B5EF4-FFF2-40B4-BE49-F238E27FC236}">
                <a16:creationId xmlns:a16="http://schemas.microsoft.com/office/drawing/2014/main" id="{745E9495-6140-4880-9713-796E30A356F7}"/>
              </a:ext>
            </a:extLst>
          </p:cNvPr>
          <p:cNvGrpSpPr>
            <a:grpSpLocks/>
          </p:cNvGrpSpPr>
          <p:nvPr/>
        </p:nvGrpSpPr>
        <p:grpSpPr bwMode="auto">
          <a:xfrm>
            <a:off x="4942923" y="2057402"/>
            <a:ext cx="2206625" cy="774701"/>
            <a:chOff x="1394" y="1056"/>
            <a:chExt cx="1390" cy="488"/>
          </a:xfrm>
        </p:grpSpPr>
        <p:grpSp>
          <p:nvGrpSpPr>
            <p:cNvPr id="79" name="Group 107">
              <a:extLst>
                <a:ext uri="{FF2B5EF4-FFF2-40B4-BE49-F238E27FC236}">
                  <a16:creationId xmlns:a16="http://schemas.microsoft.com/office/drawing/2014/main" id="{978FDB16-C7BD-4E00-BCDA-36B4117B1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4" y="1056"/>
              <a:ext cx="1036" cy="488"/>
              <a:chOff x="1394" y="1056"/>
              <a:chExt cx="1036" cy="488"/>
            </a:xfrm>
          </p:grpSpPr>
          <p:sp>
            <p:nvSpPr>
              <p:cNvPr id="81" name="Text Box 97">
                <a:extLst>
                  <a:ext uri="{FF2B5EF4-FFF2-40B4-BE49-F238E27FC236}">
                    <a16:creationId xmlns:a16="http://schemas.microsoft.com/office/drawing/2014/main" id="{8FA64585-4824-4FDD-9C4D-0DD7BF94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" y="1138"/>
                <a:ext cx="103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82" name="Line 98">
                <a:extLst>
                  <a:ext uri="{FF2B5EF4-FFF2-40B4-BE49-F238E27FC236}">
                    <a16:creationId xmlns:a16="http://schemas.microsoft.com/office/drawing/2014/main" id="{60053DF7-762A-444F-9DFE-083958EA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0" name="Line 108">
              <a:extLst>
                <a:ext uri="{FF2B5EF4-FFF2-40B4-BE49-F238E27FC236}">
                  <a16:creationId xmlns:a16="http://schemas.microsoft.com/office/drawing/2014/main" id="{DA9C58B7-CFB4-4F1C-B8A0-9438DF498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75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7D6C-1DFD-4D0E-83F8-7EB4735C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5" y="152400"/>
            <a:ext cx="11782450" cy="533400"/>
          </a:xfrm>
        </p:spPr>
        <p:txBody>
          <a:bodyPr/>
          <a:lstStyle/>
          <a:p>
            <a:r>
              <a:rPr lang="en-US" dirty="0"/>
              <a:t>Port-Mapped I/O </a:t>
            </a:r>
            <a:r>
              <a:rPr lang="en-US" dirty="0" smtClean="0"/>
              <a:t>in Pintos </a:t>
            </a:r>
            <a:r>
              <a:rPr lang="en-US" dirty="0"/>
              <a:t>Speaker Driver</a:t>
            </a:r>
          </a:p>
        </p:txBody>
      </p:sp>
      <p:pic>
        <p:nvPicPr>
          <p:cNvPr id="12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9A5C01-BC6A-4699-B7C7-C8338CB0D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" y="931723"/>
            <a:ext cx="6024434" cy="5850077"/>
          </a:xfrm>
        </p:spPr>
      </p:pic>
      <p:pic>
        <p:nvPicPr>
          <p:cNvPr id="16" name="Picture 15" descr="A picture containing bird&#10;&#10;Description automatically generated">
            <a:extLst>
              <a:ext uri="{FF2B5EF4-FFF2-40B4-BE49-F238E27FC236}">
                <a16:creationId xmlns:a16="http://schemas.microsoft.com/office/drawing/2014/main" id="{A161AD56-99E1-48E5-85BB-C91770CB98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70" y="1066800"/>
            <a:ext cx="5595210" cy="2047816"/>
          </a:xfrm>
          <a:prstGeom prst="rect">
            <a:avLst/>
          </a:prstGeom>
        </p:spPr>
      </p:pic>
      <p:pic>
        <p:nvPicPr>
          <p:cNvPr id="18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6581E46D-34E7-4B76-9D69-8682CDE97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50" y="3618680"/>
            <a:ext cx="5838850" cy="17153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F0DC50-F797-4675-881D-7BB72E1225BC}"/>
              </a:ext>
            </a:extLst>
          </p:cNvPr>
          <p:cNvSpPr/>
          <p:nvPr/>
        </p:nvSpPr>
        <p:spPr>
          <a:xfrm>
            <a:off x="1127890" y="3126271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CA450-B003-40BE-B977-8B88039B3BF7}"/>
              </a:ext>
            </a:extLst>
          </p:cNvPr>
          <p:cNvSpPr/>
          <p:nvPr/>
        </p:nvSpPr>
        <p:spPr>
          <a:xfrm>
            <a:off x="2741342" y="3126269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5DA70-A47D-4523-A6C6-369D04A3427F}"/>
              </a:ext>
            </a:extLst>
          </p:cNvPr>
          <p:cNvSpPr/>
          <p:nvPr/>
        </p:nvSpPr>
        <p:spPr>
          <a:xfrm>
            <a:off x="877771" y="6144694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F034F-DA33-4967-BF08-EA3670D2CB0F}"/>
              </a:ext>
            </a:extLst>
          </p:cNvPr>
          <p:cNvSpPr/>
          <p:nvPr/>
        </p:nvSpPr>
        <p:spPr>
          <a:xfrm>
            <a:off x="2491223" y="6144692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39EB8-D671-4B12-B8E1-206E944AEFD4}"/>
              </a:ext>
            </a:extLst>
          </p:cNvPr>
          <p:cNvSpPr txBox="1"/>
          <p:nvPr/>
        </p:nvSpPr>
        <p:spPr>
          <a:xfrm>
            <a:off x="7748575" y="627942"/>
            <a:ext cx="203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threads/</a:t>
            </a:r>
            <a:r>
              <a:rPr lang="en-US" dirty="0" err="1"/>
              <a:t>io.h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6BFA21-D38B-4DED-BCDB-0F9B49AF90FF}"/>
              </a:ext>
            </a:extLst>
          </p:cNvPr>
          <p:cNvSpPr txBox="1"/>
          <p:nvPr/>
        </p:nvSpPr>
        <p:spPr>
          <a:xfrm>
            <a:off x="1368062" y="627942"/>
            <a:ext cx="25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devices/</a:t>
            </a:r>
            <a:r>
              <a:rPr lang="en-US" dirty="0" err="1"/>
              <a:t>speaker.c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 smtClean="0"/>
              <a:t>Example: Memory-Mapped Display Controller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762000"/>
            <a:ext cx="8764588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Memory-Mapped:</a:t>
            </a:r>
          </a:p>
          <a:p>
            <a:pPr lvl="1"/>
            <a:r>
              <a:rPr lang="en-US" dirty="0" smtClean="0"/>
              <a:t>Hardware maps control registers and display memory into physical address space</a:t>
            </a:r>
          </a:p>
          <a:p>
            <a:pPr lvl="2"/>
            <a:r>
              <a:rPr lang="en-US" dirty="0" smtClean="0"/>
              <a:t>Addresses set by HW jumpers or at boot time</a:t>
            </a:r>
          </a:p>
          <a:p>
            <a:pPr lvl="1"/>
            <a:r>
              <a:rPr lang="en-US" dirty="0" smtClean="0"/>
              <a:t>Simply writing to display memory (also called 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frame buffer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) changes image on screen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0x8000F000 — 0x8000FFFF</a:t>
            </a:r>
          </a:p>
          <a:p>
            <a:pPr lvl="1"/>
            <a:r>
              <a:rPr lang="en-US" dirty="0" smtClean="0"/>
              <a:t>Writing graphics description to </a:t>
            </a:r>
            <a:r>
              <a:rPr lang="en-US" dirty="0" err="1" smtClean="0"/>
              <a:t>cmd</a:t>
            </a:r>
            <a:r>
              <a:rPr lang="en-US" dirty="0" smtClean="0"/>
              <a:t> queue</a:t>
            </a:r>
          </a:p>
          <a:p>
            <a:pPr lvl="2"/>
            <a:r>
              <a:rPr lang="en-US" dirty="0" smtClean="0"/>
              <a:t>Say enter a set of triangles describing some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0x80010000 — 0x8001FFFF</a:t>
            </a:r>
          </a:p>
          <a:p>
            <a:pPr lvl="1"/>
            <a:r>
              <a:rPr lang="en-US" dirty="0" smtClean="0"/>
              <a:t>Writing to the command register may cause on-board graphics hardware to do something</a:t>
            </a:r>
          </a:p>
          <a:p>
            <a:pPr lvl="2"/>
            <a:r>
              <a:rPr lang="en-US" dirty="0" smtClean="0"/>
              <a:t>Say render the above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0x0007F004</a:t>
            </a:r>
          </a:p>
          <a:p>
            <a:r>
              <a:rPr lang="en-US" dirty="0" smtClean="0"/>
              <a:t>Can protect with address translation</a:t>
            </a:r>
            <a:endParaRPr lang="en-US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7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8969374" y="908050"/>
            <a:ext cx="2689226" cy="5600700"/>
            <a:chOff x="3685" y="572"/>
            <a:chExt cx="1694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Display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Graphics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Command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49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5515-7FB9-4A33-9AAA-8F411C74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more than just a CPU in there!</a:t>
            </a:r>
          </a:p>
        </p:txBody>
      </p:sp>
      <p:pic>
        <p:nvPicPr>
          <p:cNvPr id="8" name="Content Placeholder 7" descr="A circuit board&#10;&#10;Description automatically generated">
            <a:extLst>
              <a:ext uri="{FF2B5EF4-FFF2-40B4-BE49-F238E27FC236}">
                <a16:creationId xmlns:a16="http://schemas.microsoft.com/office/drawing/2014/main" id="{2363A7A2-33EA-4A0C-A2E0-FFC90524F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4780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87444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0 at 4.39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2785767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dirty="0" smtClean="0"/>
              <a:t>Chip-scale Features of 2015 x86 (Sky Lake)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8382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pieces:</a:t>
            </a:r>
          </a:p>
          <a:p>
            <a:pPr lvl="1"/>
            <a:r>
              <a:rPr lang="en-US" dirty="0" smtClean="0"/>
              <a:t>Four OOO cores with deeper buffers</a:t>
            </a:r>
          </a:p>
          <a:p>
            <a:pPr lvl="2"/>
            <a:r>
              <a:rPr lang="en-US" dirty="0" smtClean="0"/>
              <a:t>Intel MPX (Memory Protection Extensions)</a:t>
            </a:r>
          </a:p>
          <a:p>
            <a:pPr lvl="2"/>
            <a:r>
              <a:rPr lang="en-US" dirty="0" smtClean="0"/>
              <a:t>Intel SGX (Software Guard Extensions)</a:t>
            </a:r>
          </a:p>
          <a:p>
            <a:pPr lvl="2"/>
            <a:r>
              <a:rPr lang="en-US" dirty="0" smtClean="0"/>
              <a:t>Issue up to 6 </a:t>
            </a:r>
            <a:r>
              <a:rPr lang="en-US" dirty="0" smtClean="0">
                <a:sym typeface="Symbol"/>
              </a:rPr>
              <a:t>-ops/cycle</a:t>
            </a:r>
            <a:endParaRPr lang="en-US" dirty="0" smtClean="0"/>
          </a:p>
          <a:p>
            <a:pPr lvl="1"/>
            <a:r>
              <a:rPr lang="en-US" dirty="0" smtClean="0"/>
              <a:t>GPU, System Agent (Mem, Fast I/O)</a:t>
            </a:r>
          </a:p>
          <a:p>
            <a:pPr lvl="1"/>
            <a:r>
              <a:rPr lang="en-US" dirty="0" smtClean="0"/>
              <a:t>Large shared L3 cache with on-chip ring bus</a:t>
            </a:r>
          </a:p>
          <a:p>
            <a:pPr lvl="2"/>
            <a:r>
              <a:rPr lang="en-US" dirty="0" smtClean="0"/>
              <a:t>2 MB/core instead of 1.5 MB/core</a:t>
            </a:r>
          </a:p>
          <a:p>
            <a:pPr lvl="2"/>
            <a:r>
              <a:rPr lang="en-US" dirty="0" smtClean="0"/>
              <a:t>High-BW access to L3 Cache</a:t>
            </a:r>
          </a:p>
          <a:p>
            <a:r>
              <a:rPr lang="en-US" dirty="0" smtClean="0"/>
              <a:t>Integrated I/O</a:t>
            </a:r>
          </a:p>
          <a:p>
            <a:pPr lvl="1"/>
            <a:r>
              <a:rPr lang="en-US" dirty="0" smtClean="0"/>
              <a:t>Integrated memory controller (IMC)</a:t>
            </a:r>
          </a:p>
          <a:p>
            <a:pPr lvl="2"/>
            <a:r>
              <a:rPr lang="en-US" dirty="0" smtClean="0"/>
              <a:t>Two independent channels of DRAM</a:t>
            </a:r>
          </a:p>
          <a:p>
            <a:pPr lvl="1"/>
            <a:r>
              <a:rPr lang="en-US" dirty="0" smtClean="0"/>
              <a:t>High-speed PCI-Express (for Graphics cards)</a:t>
            </a:r>
          </a:p>
          <a:p>
            <a:pPr lvl="1"/>
            <a:r>
              <a:rPr lang="en-US" dirty="0" smtClean="0"/>
              <a:t>Direct Media Interface (DMI) Connection to PCH (Platform Control Hub)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21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Lake I/O: PCH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952500"/>
            <a:ext cx="4876800" cy="54483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Platform Controller Hub</a:t>
            </a:r>
          </a:p>
          <a:p>
            <a:pPr lvl="1"/>
            <a:r>
              <a:rPr lang="en-US" sz="2400" dirty="0"/>
              <a:t>Connected to processor with proprietary bus</a:t>
            </a:r>
          </a:p>
          <a:p>
            <a:pPr lvl="2"/>
            <a:r>
              <a:rPr lang="en-US" dirty="0"/>
              <a:t>Direct Media Interface</a:t>
            </a:r>
          </a:p>
          <a:p>
            <a:r>
              <a:rPr lang="en-US" dirty="0"/>
              <a:t>Types of I/O on PCH:</a:t>
            </a:r>
          </a:p>
          <a:p>
            <a:pPr lvl="1"/>
            <a:r>
              <a:rPr lang="en-US" sz="2400" dirty="0"/>
              <a:t>USB, Ethernet</a:t>
            </a:r>
          </a:p>
          <a:p>
            <a:pPr lvl="1"/>
            <a:r>
              <a:rPr lang="en-US" sz="2400" dirty="0"/>
              <a:t>Thunderbolt 3</a:t>
            </a:r>
          </a:p>
          <a:p>
            <a:pPr lvl="1"/>
            <a:r>
              <a:rPr lang="en-US" sz="2400" dirty="0"/>
              <a:t>Audio, BIOS support</a:t>
            </a:r>
          </a:p>
          <a:p>
            <a:pPr lvl="1"/>
            <a:r>
              <a:rPr lang="en-US" sz="2400" dirty="0"/>
              <a:t>More PCI Express (lower speed than on Processor)</a:t>
            </a:r>
          </a:p>
          <a:p>
            <a:pPr lvl="1"/>
            <a:r>
              <a:rPr lang="en-US" sz="2400" dirty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404" y="5105400"/>
            <a:ext cx="41024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System Configuration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4818814" cy="37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07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Parameters for I/O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9906000" cy="5715000"/>
          </a:xfrm>
        </p:spPr>
        <p:txBody>
          <a:bodyPr>
            <a:normAutofit/>
          </a:bodyPr>
          <a:lstStyle/>
          <a:p>
            <a:r>
              <a:rPr lang="en-US" dirty="0"/>
              <a:t>Data granularity: Byte vs. Block</a:t>
            </a:r>
          </a:p>
          <a:p>
            <a:pPr lvl="1"/>
            <a:r>
              <a:rPr lang="en-US" dirty="0"/>
              <a:t>Some devices provide single byte at a time (e.g., keyboard)</a:t>
            </a:r>
          </a:p>
          <a:p>
            <a:pPr lvl="1"/>
            <a:r>
              <a:rPr lang="en-US" dirty="0"/>
              <a:t>Others provide whole blocks (e.g., disks, networks, etc.)</a:t>
            </a:r>
          </a:p>
          <a:p>
            <a:pPr lvl="5"/>
            <a:endParaRPr lang="en-US" dirty="0"/>
          </a:p>
          <a:p>
            <a:r>
              <a:rPr lang="en-US" dirty="0"/>
              <a:t>Access pattern: Sequential vs. Random</a:t>
            </a:r>
          </a:p>
          <a:p>
            <a:pPr lvl="1"/>
            <a:r>
              <a:rPr lang="en-US" dirty="0"/>
              <a:t>Some devices must be accessed sequentially (e.g., tape)</a:t>
            </a:r>
          </a:p>
          <a:p>
            <a:pPr lvl="1"/>
            <a:r>
              <a:rPr lang="en-US" dirty="0"/>
              <a:t>Others can be accessed “randomly” (e.g., disk, cd, etc.)</a:t>
            </a:r>
          </a:p>
          <a:p>
            <a:pPr lvl="2"/>
            <a:r>
              <a:rPr lang="en-US" dirty="0"/>
              <a:t>Fixed overhead to start transfers</a:t>
            </a:r>
          </a:p>
          <a:p>
            <a:pPr lvl="1"/>
            <a:r>
              <a:rPr lang="en-US" dirty="0"/>
              <a:t>Some devices require continual monitoring</a:t>
            </a:r>
          </a:p>
          <a:p>
            <a:pPr lvl="1"/>
            <a:r>
              <a:rPr lang="en-US" dirty="0"/>
              <a:t>Others generate interrupts when they need service</a:t>
            </a:r>
          </a:p>
          <a:p>
            <a:pPr lvl="5"/>
            <a:endParaRPr lang="en-US" dirty="0"/>
          </a:p>
          <a:p>
            <a:r>
              <a:rPr lang="en-US" dirty="0"/>
              <a:t>Transfer Mechanism: Programmed IO and DMA</a:t>
            </a:r>
          </a:p>
        </p:txBody>
      </p:sp>
    </p:spTree>
    <p:extLst>
      <p:ext uri="{BB962C8B-B14F-4D97-AF65-F5344CB8AC3E}">
        <p14:creationId xmlns:p14="http://schemas.microsoft.com/office/powerpoint/2010/main" val="46691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34526" y="2323926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15326" y="2720974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986726" y="4117974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31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89593" y="371969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51805" y="2576692"/>
            <a:ext cx="1219200" cy="1142999"/>
            <a:chOff x="5562600" y="3429001"/>
            <a:chExt cx="1219200" cy="1142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812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326" y="152400"/>
            <a:ext cx="7182074" cy="502702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94306"/>
            <a:ext cx="10515600" cy="5120376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9906000" cy="533400"/>
          </a:xfrm>
        </p:spPr>
        <p:txBody>
          <a:bodyPr/>
          <a:lstStyle/>
          <a:p>
            <a:r>
              <a:rPr lang="en-US" altLang="ko-KR" dirty="0" smtClean="0"/>
              <a:t>Recall: Second-Chance List Algorithm (VAX/VMS)</a:t>
            </a:r>
            <a:endParaRPr lang="en-US" altLang="ko-KR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3876676"/>
            <a:ext cx="10972800" cy="290512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Split memory in two: Active list (RW), SC list (Invalid)</a:t>
            </a:r>
          </a:p>
          <a:p>
            <a:r>
              <a:rPr lang="en-US" altLang="ko-KR" dirty="0" smtClean="0"/>
              <a:t>Access pages in Active list at full speed</a:t>
            </a:r>
          </a:p>
          <a:p>
            <a:r>
              <a:rPr lang="en-US" altLang="ko-KR" dirty="0" smtClean="0"/>
              <a:t>Otherwise, Page Fault</a:t>
            </a:r>
          </a:p>
          <a:p>
            <a:pPr lvl="1"/>
            <a:r>
              <a:rPr lang="en-US" altLang="ko-KR" dirty="0" smtClean="0"/>
              <a:t>Always move overflow page from end of Active list to front of Second-chance list (SC) and mark invalid</a:t>
            </a:r>
          </a:p>
          <a:p>
            <a:pPr lvl="1"/>
            <a:r>
              <a:rPr lang="en-US" altLang="ko-KR" dirty="0" smtClean="0"/>
              <a:t>Desired Page On SC List: move to front of Active list, mark RW</a:t>
            </a:r>
          </a:p>
          <a:p>
            <a:pPr lvl="1"/>
            <a:r>
              <a:rPr lang="en-US" altLang="ko-KR" dirty="0" smtClean="0"/>
              <a:t>Not on SC list: page in to front of Active list, mark RW; page out LRU victim at end of SC list</a:t>
            </a:r>
            <a:endParaRPr lang="en-US" altLang="ko-KR" dirty="0"/>
          </a:p>
        </p:txBody>
      </p:sp>
      <p:grpSp>
        <p:nvGrpSpPr>
          <p:cNvPr id="789537" name="Group 33"/>
          <p:cNvGrpSpPr>
            <a:grpSpLocks/>
          </p:cNvGrpSpPr>
          <p:nvPr/>
        </p:nvGrpSpPr>
        <p:grpSpPr bwMode="auto">
          <a:xfrm>
            <a:off x="1889126" y="804614"/>
            <a:ext cx="8042277" cy="2138363"/>
            <a:chOff x="230" y="384"/>
            <a:chExt cx="5066" cy="1347"/>
          </a:xfrm>
        </p:grpSpPr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1772" y="384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1772" y="720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772" y="1056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6" name="Rectangle 8"/>
            <p:cNvSpPr>
              <a:spLocks noChangeArrowheads="1"/>
            </p:cNvSpPr>
            <p:nvPr/>
          </p:nvSpPr>
          <p:spPr bwMode="auto">
            <a:xfrm>
              <a:off x="1772" y="1392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7" name="Rectangle 10"/>
            <p:cNvSpPr>
              <a:spLocks noChangeArrowheads="1"/>
            </p:cNvSpPr>
            <p:nvPr/>
          </p:nvSpPr>
          <p:spPr bwMode="auto">
            <a:xfrm>
              <a:off x="3164" y="384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8" name="Rectangle 11"/>
            <p:cNvSpPr>
              <a:spLocks noChangeArrowheads="1"/>
            </p:cNvSpPr>
            <p:nvPr/>
          </p:nvSpPr>
          <p:spPr bwMode="auto">
            <a:xfrm>
              <a:off x="3164" y="720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9" name="Rectangle 12"/>
            <p:cNvSpPr>
              <a:spLocks noChangeArrowheads="1"/>
            </p:cNvSpPr>
            <p:nvPr/>
          </p:nvSpPr>
          <p:spPr bwMode="auto">
            <a:xfrm>
              <a:off x="3164" y="1056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0" name="Rectangle 13"/>
            <p:cNvSpPr>
              <a:spLocks noChangeArrowheads="1"/>
            </p:cNvSpPr>
            <p:nvPr/>
          </p:nvSpPr>
          <p:spPr bwMode="auto">
            <a:xfrm>
              <a:off x="3164" y="1392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1" name="Text Box 14"/>
            <p:cNvSpPr txBox="1">
              <a:spLocks noChangeArrowheads="1"/>
            </p:cNvSpPr>
            <p:nvPr/>
          </p:nvSpPr>
          <p:spPr bwMode="auto">
            <a:xfrm>
              <a:off x="230" y="569"/>
              <a:ext cx="1421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Directly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Mapped Pages</a:t>
              </a:r>
            </a:p>
            <a:p>
              <a:pPr algn="r"/>
              <a:endParaRPr lang="en-US" altLang="ko-KR" sz="18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RW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FIFO</a:t>
              </a:r>
            </a:p>
          </p:txBody>
        </p:sp>
        <p:sp>
          <p:nvSpPr>
            <p:cNvPr id="26652" name="Text Box 15"/>
            <p:cNvSpPr txBox="1">
              <a:spLocks noChangeArrowheads="1"/>
            </p:cNvSpPr>
            <p:nvPr/>
          </p:nvSpPr>
          <p:spPr bwMode="auto">
            <a:xfrm>
              <a:off x="3865" y="573"/>
              <a:ext cx="1431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Second 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Chance List</a:t>
              </a:r>
            </a:p>
            <a:p>
              <a:endParaRPr lang="en-US" altLang="ko-KR" sz="16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Invalid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LRU</a:t>
              </a:r>
            </a:p>
          </p:txBody>
        </p:sp>
      </p:grpSp>
      <p:grpSp>
        <p:nvGrpSpPr>
          <p:cNvPr id="789535" name="Group 31"/>
          <p:cNvGrpSpPr>
            <a:grpSpLocks/>
          </p:cNvGrpSpPr>
          <p:nvPr/>
        </p:nvGrpSpPr>
        <p:grpSpPr bwMode="auto">
          <a:xfrm>
            <a:off x="7385051" y="780801"/>
            <a:ext cx="2782888" cy="458788"/>
            <a:chOff x="3692" y="369"/>
            <a:chExt cx="1753" cy="289"/>
          </a:xfrm>
        </p:grpSpPr>
        <p:sp>
          <p:nvSpPr>
            <p:cNvPr id="26641" name="Line 18"/>
            <p:cNvSpPr>
              <a:spLocks noChangeShapeType="1"/>
            </p:cNvSpPr>
            <p:nvPr/>
          </p:nvSpPr>
          <p:spPr bwMode="auto">
            <a:xfrm>
              <a:off x="3692" y="504"/>
              <a:ext cx="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4392" y="369"/>
              <a:ext cx="105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LRU victim</a:t>
              </a:r>
            </a:p>
          </p:txBody>
        </p:sp>
      </p:grpSp>
      <p:grpSp>
        <p:nvGrpSpPr>
          <p:cNvPr id="789534" name="Group 30"/>
          <p:cNvGrpSpPr>
            <a:grpSpLocks/>
          </p:cNvGrpSpPr>
          <p:nvPr/>
        </p:nvGrpSpPr>
        <p:grpSpPr bwMode="auto">
          <a:xfrm>
            <a:off x="1844675" y="2862015"/>
            <a:ext cx="2422526" cy="828675"/>
            <a:chOff x="202" y="1680"/>
            <a:chExt cx="1526" cy="522"/>
          </a:xfrm>
        </p:grpSpPr>
        <p:sp>
          <p:nvSpPr>
            <p:cNvPr id="26639" name="Line 22"/>
            <p:cNvSpPr>
              <a:spLocks noChangeShapeType="1"/>
            </p:cNvSpPr>
            <p:nvPr/>
          </p:nvSpPr>
          <p:spPr bwMode="auto">
            <a:xfrm>
              <a:off x="1168" y="1968"/>
              <a:ext cx="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0" name="Text Box 23"/>
            <p:cNvSpPr txBox="1">
              <a:spLocks noChangeArrowheads="1"/>
            </p:cNvSpPr>
            <p:nvPr/>
          </p:nvSpPr>
          <p:spPr bwMode="auto">
            <a:xfrm>
              <a:off x="202" y="1680"/>
              <a:ext cx="9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Page-in</a:t>
              </a:r>
            </a:p>
            <a:p>
              <a:pPr algn="r"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From disk</a:t>
              </a:r>
            </a:p>
          </p:txBody>
        </p:sp>
      </p:grpSp>
      <p:grpSp>
        <p:nvGrpSpPr>
          <p:cNvPr id="789533" name="Group 29"/>
          <p:cNvGrpSpPr>
            <a:grpSpLocks/>
          </p:cNvGrpSpPr>
          <p:nvPr/>
        </p:nvGrpSpPr>
        <p:grpSpPr bwMode="auto">
          <a:xfrm>
            <a:off x="4267200" y="1566614"/>
            <a:ext cx="2279650" cy="2124075"/>
            <a:chOff x="1728" y="864"/>
            <a:chExt cx="1436" cy="1338"/>
          </a:xfrm>
        </p:grpSpPr>
        <p:sp>
          <p:nvSpPr>
            <p:cNvPr id="26636" name="Line 16"/>
            <p:cNvSpPr>
              <a:spLocks noChangeShapeType="1"/>
            </p:cNvSpPr>
            <p:nvPr/>
          </p:nvSpPr>
          <p:spPr bwMode="auto">
            <a:xfrm flipH="1">
              <a:off x="2204" y="864"/>
              <a:ext cx="96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7" name="Text Box 20"/>
            <p:cNvSpPr txBox="1">
              <a:spLocks noChangeArrowheads="1"/>
            </p:cNvSpPr>
            <p:nvPr/>
          </p:nvSpPr>
          <p:spPr bwMode="auto">
            <a:xfrm>
              <a:off x="1728" y="1680"/>
              <a:ext cx="1242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Active Pages</a:t>
              </a:r>
            </a:p>
          </p:txBody>
        </p:sp>
        <p:sp>
          <p:nvSpPr>
            <p:cNvPr id="26638" name="Text Box 24"/>
            <p:cNvSpPr txBox="1">
              <a:spLocks noChangeArrowheads="1"/>
            </p:cNvSpPr>
            <p:nvPr/>
          </p:nvSpPr>
          <p:spPr bwMode="auto">
            <a:xfrm rot="19063843">
              <a:off x="2205" y="1160"/>
              <a:ext cx="74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</p:txBody>
        </p:sp>
      </p:grpSp>
      <p:grpSp>
        <p:nvGrpSpPr>
          <p:cNvPr id="789532" name="Group 28"/>
          <p:cNvGrpSpPr>
            <a:grpSpLocks/>
          </p:cNvGrpSpPr>
          <p:nvPr/>
        </p:nvGrpSpPr>
        <p:grpSpPr bwMode="auto">
          <a:xfrm>
            <a:off x="5175252" y="666502"/>
            <a:ext cx="2978151" cy="3071813"/>
            <a:chOff x="2300" y="297"/>
            <a:chExt cx="1876" cy="1935"/>
          </a:xfrm>
        </p:grpSpPr>
        <p:sp>
          <p:nvSpPr>
            <p:cNvPr id="26633" name="Line 17"/>
            <p:cNvSpPr>
              <a:spLocks noChangeShapeType="1"/>
            </p:cNvSpPr>
            <p:nvPr/>
          </p:nvSpPr>
          <p:spPr bwMode="auto">
            <a:xfrm>
              <a:off x="2300" y="480"/>
              <a:ext cx="106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4" name="Text Box 21"/>
            <p:cNvSpPr txBox="1">
              <a:spLocks noChangeArrowheads="1"/>
            </p:cNvSpPr>
            <p:nvPr/>
          </p:nvSpPr>
          <p:spPr bwMode="auto">
            <a:xfrm>
              <a:off x="3107" y="1710"/>
              <a:ext cx="10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SC Victims</a:t>
              </a:r>
            </a:p>
          </p:txBody>
        </p:sp>
        <p:sp>
          <p:nvSpPr>
            <p:cNvPr id="26635" name="Text Box 25"/>
            <p:cNvSpPr txBox="1">
              <a:spLocks noChangeArrowheads="1"/>
            </p:cNvSpPr>
            <p:nvPr/>
          </p:nvSpPr>
          <p:spPr bwMode="auto">
            <a:xfrm rot="2931928">
              <a:off x="2208" y="593"/>
              <a:ext cx="8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897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78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00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sz="4000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1383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1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0144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65988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 err="1"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lang="en-US" sz="19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9133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47976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71383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20227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17915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47975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65988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5988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47975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34418" y="2653353"/>
            <a:ext cx="169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0567" y="2667001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4787" y="2653353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8906" y="2667001"/>
            <a:ext cx="1795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35359" y="2794136"/>
            <a:ext cx="15824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078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975056" y="5456122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8974457" y="5579736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776755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334001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53" y="5302012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2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Device </a:t>
            </a:r>
            <a:r>
              <a:rPr lang="en-US" altLang="ko-KR" dirty="0">
                <a:ea typeface="Gulim" panose="020B0600000101010101" pitchFamily="34" charset="-127"/>
              </a:rPr>
              <a:t>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26" y="762001"/>
            <a:ext cx="10324374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Timing: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Blocking, Non-blocking, Asynchronous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Notification 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network</a:t>
            </a:r>
          </a:p>
        </p:txBody>
      </p:sp>
    </p:spTree>
    <p:extLst>
      <p:ext uri="{BB962C8B-B14F-4D97-AF65-F5344CB8AC3E}">
        <p14:creationId xmlns:p14="http://schemas.microsoft.com/office/powerpoint/2010/main" val="31561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Recall: Free List</a:t>
            </a:r>
            <a:endParaRPr lang="en-US" altLang="ko-KR" dirty="0"/>
          </a:p>
        </p:txBody>
      </p:sp>
      <p:sp>
        <p:nvSpPr>
          <p:cNvPr id="793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2562" y="3867784"/>
            <a:ext cx="11614638" cy="2761616"/>
          </a:xfrm>
        </p:spPr>
        <p:txBody>
          <a:bodyPr>
            <a:normAutofit lnSpcReduction="10000"/>
          </a:bodyPr>
          <a:lstStyle/>
          <a:p>
            <a:r>
              <a:rPr lang="en-US" altLang="ko-KR" smtClean="0"/>
              <a:t>Keep set of free pages ready for use in demand paging</a:t>
            </a:r>
          </a:p>
          <a:p>
            <a:pPr lvl="1"/>
            <a:r>
              <a:rPr lang="en-US" altLang="ko-KR" smtClean="0"/>
              <a:t>Freelist filled in background by Clock algorithm or other technique (“Pageout demon”)</a:t>
            </a:r>
          </a:p>
          <a:p>
            <a:pPr lvl="1"/>
            <a:r>
              <a:rPr lang="en-US" altLang="ko-KR" smtClean="0"/>
              <a:t>Dirty pages start copying back to disk when enter list</a:t>
            </a:r>
          </a:p>
          <a:p>
            <a:r>
              <a:rPr lang="en-US" altLang="ko-KR" smtClean="0"/>
              <a:t>Like VAX second-chance list</a:t>
            </a:r>
          </a:p>
          <a:p>
            <a:pPr lvl="1"/>
            <a:r>
              <a:rPr lang="en-US" altLang="ko-KR" smtClean="0"/>
              <a:t>If page needed before reused, just return to active set</a:t>
            </a:r>
          </a:p>
          <a:p>
            <a:r>
              <a:rPr lang="en-US" altLang="ko-KR" smtClean="0"/>
              <a:t>Advantage: faster for page fault</a:t>
            </a:r>
          </a:p>
          <a:p>
            <a:pPr lvl="1"/>
            <a:r>
              <a:rPr lang="en-US" altLang="ko-KR" smtClean="0"/>
              <a:t>Can always use page (or pages) immediately on fault</a:t>
            </a:r>
            <a:endParaRPr lang="en-US" altLang="ko-KR" dirty="0"/>
          </a:p>
        </p:txBody>
      </p:sp>
      <p:grpSp>
        <p:nvGrpSpPr>
          <p:cNvPr id="28676" name="Group 203"/>
          <p:cNvGrpSpPr>
            <a:grpSpLocks/>
          </p:cNvGrpSpPr>
          <p:nvPr/>
        </p:nvGrpSpPr>
        <p:grpSpPr bwMode="auto">
          <a:xfrm>
            <a:off x="2379664" y="818762"/>
            <a:ext cx="8288669" cy="3087711"/>
            <a:chOff x="432" y="432"/>
            <a:chExt cx="5569" cy="2075"/>
          </a:xfrm>
        </p:grpSpPr>
        <p:sp>
          <p:nvSpPr>
            <p:cNvPr id="28677" name="Oval 3"/>
            <p:cNvSpPr>
              <a:spLocks noChangeArrowheads="1"/>
            </p:cNvSpPr>
            <p:nvPr/>
          </p:nvSpPr>
          <p:spPr bwMode="auto">
            <a:xfrm>
              <a:off x="432" y="432"/>
              <a:ext cx="1872" cy="182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Set of all pages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in Memory</a:t>
              </a:r>
            </a:p>
          </p:txBody>
        </p:sp>
        <p:sp>
          <p:nvSpPr>
            <p:cNvPr id="28678" name="Line 4"/>
            <p:cNvSpPr>
              <a:spLocks noChangeShapeType="1"/>
            </p:cNvSpPr>
            <p:nvPr/>
          </p:nvSpPr>
          <p:spPr bwMode="auto">
            <a:xfrm flipH="1">
              <a:off x="2112" y="576"/>
              <a:ext cx="384" cy="2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2496" y="432"/>
              <a:ext cx="3505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Single Clock Hand:  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Advances as needed to keep </a:t>
              </a:r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freelist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full (“background”)</a:t>
              </a:r>
            </a:p>
          </p:txBody>
        </p:sp>
        <p:sp>
          <p:nvSpPr>
            <p:cNvPr id="28680" name="Arc 6"/>
            <p:cNvSpPr>
              <a:spLocks/>
            </p:cNvSpPr>
            <p:nvPr/>
          </p:nvSpPr>
          <p:spPr bwMode="auto">
            <a:xfrm rot="646489">
              <a:off x="2160" y="1008"/>
              <a:ext cx="336" cy="864"/>
            </a:xfrm>
            <a:custGeom>
              <a:avLst/>
              <a:gdLst>
                <a:gd name="T0" fmla="*/ 211 w 21600"/>
                <a:gd name="T1" fmla="*/ 0 h 29328"/>
                <a:gd name="T2" fmla="*/ 274 w 21600"/>
                <a:gd name="T3" fmla="*/ 864 h 29328"/>
                <a:gd name="T4" fmla="*/ 0 w 21600"/>
                <a:gd name="T5" fmla="*/ 495 h 29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328" fill="none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</a:path>
                <a:path w="21600" h="29328" stroke="0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  <a:lnTo>
                    <a:pt x="0" y="16787"/>
                  </a:lnTo>
                  <a:lnTo>
                    <a:pt x="13592" y="-1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>
              <a:off x="2256" y="864"/>
              <a:ext cx="816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grpSp>
          <p:nvGrpSpPr>
            <p:cNvPr id="28682" name="Group 18"/>
            <p:cNvGrpSpPr>
              <a:grpSpLocks/>
            </p:cNvGrpSpPr>
            <p:nvPr/>
          </p:nvGrpSpPr>
          <p:grpSpPr bwMode="auto">
            <a:xfrm>
              <a:off x="3120" y="1056"/>
              <a:ext cx="672" cy="1344"/>
              <a:chOff x="3600" y="1536"/>
              <a:chExt cx="768" cy="1536"/>
            </a:xfrm>
          </p:grpSpPr>
          <p:sp>
            <p:nvSpPr>
              <p:cNvPr id="28688" name="Rectangle 9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536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89" name="Rectangle 11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0" name="Rectangle 12"/>
              <p:cNvSpPr>
                <a:spLocks noChangeArrowheads="1"/>
              </p:cNvSpPr>
              <p:nvPr/>
            </p:nvSpPr>
            <p:spPr bwMode="auto">
              <a:xfrm>
                <a:off x="3600" y="172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1" name="Rectangle 13"/>
              <p:cNvSpPr>
                <a:spLocks noChangeArrowheads="1"/>
              </p:cNvSpPr>
              <p:nvPr/>
            </p:nvSpPr>
            <p:spPr bwMode="auto">
              <a:xfrm>
                <a:off x="3600" y="1920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2" name="Rectangle 14"/>
              <p:cNvSpPr>
                <a:spLocks noChangeArrowheads="1"/>
              </p:cNvSpPr>
              <p:nvPr/>
            </p:nvSpPr>
            <p:spPr bwMode="auto">
              <a:xfrm>
                <a:off x="3600" y="2112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3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4" name="Rectangle 16"/>
              <p:cNvSpPr>
                <a:spLocks noChangeArrowheads="1"/>
              </p:cNvSpPr>
              <p:nvPr/>
            </p:nvSpPr>
            <p:spPr bwMode="auto">
              <a:xfrm>
                <a:off x="3600" y="2496"/>
                <a:ext cx="768" cy="192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95" name="Rectangle 17"/>
              <p:cNvSpPr>
                <a:spLocks noChangeArrowheads="1"/>
              </p:cNvSpPr>
              <p:nvPr/>
            </p:nvSpPr>
            <p:spPr bwMode="auto">
              <a:xfrm>
                <a:off x="3600" y="268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8683" name="Line 19"/>
            <p:cNvSpPr>
              <a:spLocks noChangeShapeType="1"/>
            </p:cNvSpPr>
            <p:nvPr/>
          </p:nvSpPr>
          <p:spPr bwMode="auto">
            <a:xfrm flipV="1">
              <a:off x="3792" y="2289"/>
              <a:ext cx="622" cy="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4" name="Line 200"/>
            <p:cNvSpPr>
              <a:spLocks noChangeShapeType="1"/>
            </p:cNvSpPr>
            <p:nvPr/>
          </p:nvSpPr>
          <p:spPr bwMode="auto">
            <a:xfrm>
              <a:off x="3792" y="1104"/>
              <a:ext cx="826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5" name="Line 201"/>
            <p:cNvSpPr>
              <a:spLocks noChangeShapeType="1"/>
            </p:cNvSpPr>
            <p:nvPr/>
          </p:nvSpPr>
          <p:spPr bwMode="auto">
            <a:xfrm>
              <a:off x="3792" y="1632"/>
              <a:ext cx="826" cy="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6" name="Text Box 202"/>
            <p:cNvSpPr txBox="1">
              <a:spLocks noChangeArrowheads="1"/>
            </p:cNvSpPr>
            <p:nvPr/>
          </p:nvSpPr>
          <p:spPr bwMode="auto">
            <a:xfrm>
              <a:off x="4415" y="2033"/>
              <a:ext cx="1233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Free Pages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For Processes</a:t>
              </a:r>
            </a:p>
          </p:txBody>
        </p:sp>
        <p:pic>
          <p:nvPicPr>
            <p:cNvPr id="28687" name="Picture 1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1094"/>
              <a:ext cx="1092" cy="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920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11658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When evicting a page frame, how to know which PTEs to invalidate?</a:t>
            </a:r>
          </a:p>
          <a:p>
            <a:pPr lvl="1"/>
            <a:r>
              <a:rPr lang="en-US" dirty="0" smtClean="0"/>
              <a:t>Hard in the presence of shared pages (forked processes, shared memory, …)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everse </a:t>
            </a:r>
            <a:r>
              <a:rPr lang="en-US" dirty="0"/>
              <a:t>mapping mechanism </a:t>
            </a:r>
            <a:r>
              <a:rPr lang="en-US" dirty="0" smtClean="0"/>
              <a:t>must </a:t>
            </a:r>
            <a:r>
              <a:rPr lang="en-US" dirty="0"/>
              <a:t>be very fast</a:t>
            </a:r>
          </a:p>
          <a:p>
            <a:pPr lvl="1"/>
            <a:r>
              <a:rPr lang="en-US" dirty="0"/>
              <a:t>Must hunt down all page tables pointing at given page frame when freeing a page</a:t>
            </a:r>
          </a:p>
          <a:p>
            <a:pPr lvl="1"/>
            <a:r>
              <a:rPr lang="en-US" dirty="0"/>
              <a:t>Must hunt down all PTEs when seeing if pages “active”</a:t>
            </a:r>
          </a:p>
          <a:p>
            <a:r>
              <a:rPr lang="en-US" dirty="0"/>
              <a:t>Implementation options:</a:t>
            </a:r>
          </a:p>
          <a:p>
            <a:pPr lvl="1"/>
            <a:r>
              <a:rPr lang="en-US" dirty="0"/>
              <a:t>For every page descriptor, keep linked list of page table entries that point to it</a:t>
            </a:r>
          </a:p>
          <a:p>
            <a:pPr lvl="2"/>
            <a:r>
              <a:rPr lang="en-US" dirty="0"/>
              <a:t>Management nightmare – expensive</a:t>
            </a:r>
          </a:p>
          <a:p>
            <a:pPr lvl="1"/>
            <a:r>
              <a:rPr lang="en-US" dirty="0" smtClean="0"/>
              <a:t>Linux: </a:t>
            </a:r>
            <a:r>
              <a:rPr lang="en-US" dirty="0"/>
              <a:t>Object-based reverse mapping</a:t>
            </a:r>
          </a:p>
          <a:p>
            <a:pPr lvl="2"/>
            <a:r>
              <a:rPr lang="en-US" dirty="0"/>
              <a:t>Link together memory region descriptors instead (much coarser granularity)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dirty="0"/>
              <a:t>Reverse Page Mapping (Sometimes called “</a:t>
            </a:r>
            <a:r>
              <a:rPr lang="en-US" dirty="0" err="1"/>
              <a:t>Coremap</a:t>
            </a:r>
            <a:r>
              <a:rPr lang="en-US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422730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Allocation of Page Frames (Memory Pages)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2" y="838200"/>
            <a:ext cx="11101388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do we allocate memory among different processes?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Does every process get the same fraction of memory?  Different fractions?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Should we completely swap some processes out of memory?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process needs </a:t>
            </a:r>
            <a:r>
              <a:rPr lang="en-US" altLang="ko-KR" i="1" dirty="0">
                <a:ea typeface="굴림" panose="020B0600000101010101" pitchFamily="34" charset="-127"/>
              </a:rPr>
              <a:t>minimum</a:t>
            </a:r>
            <a:r>
              <a:rPr lang="en-US" altLang="ko-KR" dirty="0">
                <a:ea typeface="굴림" panose="020B0600000101010101" pitchFamily="34" charset="-127"/>
              </a:rPr>
              <a:t> number of pages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Want to make sure that all processes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that are loaded into memory</a:t>
            </a:r>
            <a:r>
              <a:rPr lang="en-US" altLang="ko-KR" sz="2000" dirty="0">
                <a:ea typeface="굴림" panose="020B0600000101010101" pitchFamily="34" charset="-127"/>
              </a:rPr>
              <a:t> can make forward progress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Example:  IBM 370 – 6 pages to handle SS MOVE instruction: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instruction is 6 bytes, might span 2 pages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2 pages to handle </a:t>
            </a:r>
            <a:r>
              <a:rPr lang="en-US" altLang="ko-KR" i="1" dirty="0">
                <a:ea typeface="굴림" panose="020B0600000101010101" pitchFamily="34" charset="-127"/>
              </a:rPr>
              <a:t>from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2 pages to handle </a:t>
            </a:r>
            <a:r>
              <a:rPr lang="en-US" altLang="ko-KR" i="1" dirty="0">
                <a:ea typeface="굴림" panose="020B0600000101010101" pitchFamily="34" charset="-127"/>
              </a:rPr>
              <a:t>to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Possible Replacement Scopes:</a:t>
            </a:r>
          </a:p>
          <a:p>
            <a:pPr lvl="1"/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Global replacement</a:t>
            </a:r>
            <a:r>
              <a:rPr lang="en-US" altLang="ko-KR" sz="2000" dirty="0">
                <a:ea typeface="굴림" panose="020B0600000101010101" pitchFamily="34" charset="-127"/>
              </a:rPr>
              <a:t> – process selects replacement frame from set of all frames; one process can take a frame from another</a:t>
            </a:r>
          </a:p>
          <a:p>
            <a:pPr lvl="1"/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Local replacement</a:t>
            </a:r>
            <a:r>
              <a:rPr lang="en-US" altLang="ko-KR" sz="2000" dirty="0">
                <a:ea typeface="굴림" panose="020B0600000101010101" pitchFamily="34" charset="-127"/>
              </a:rPr>
              <a:t> – each process selects from only its own set of allocated frames</a:t>
            </a:r>
          </a:p>
        </p:txBody>
      </p:sp>
    </p:spTree>
    <p:extLst>
      <p:ext uri="{BB962C8B-B14F-4D97-AF65-F5344CB8AC3E}">
        <p14:creationId xmlns:p14="http://schemas.microsoft.com/office/powerpoint/2010/main" val="6325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Fixed/Priority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8193" name="Rectangle 1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685800"/>
                <a:ext cx="11582400" cy="6172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 smtClean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Equal allocation</a:t>
                </a:r>
                <a:r>
                  <a:rPr lang="en-US" altLang="ko-KR" dirty="0">
                    <a:ea typeface="굴림" panose="020B0600000101010101" pitchFamily="34" charset="-127"/>
                  </a:rPr>
                  <a:t> (Fixed Scheme): 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Every process gets same amount of memory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Example: 100 frames, 5 processes</a:t>
                </a:r>
                <a:r>
                  <a:rPr lang="en-US" altLang="ko-KR" sz="2000" dirty="0">
                    <a:ea typeface="굴림" panose="020B0600000101010101" pitchFamily="34" charset="-127"/>
                    <a:sym typeface="Symbol" panose="05050102010706020507" pitchFamily="18" charset="2"/>
                  </a:rPr>
                  <a:t>  </a:t>
                </a:r>
                <a:r>
                  <a:rPr lang="en-US" altLang="ko-KR" sz="2000" dirty="0">
                    <a:ea typeface="굴림" panose="020B0600000101010101" pitchFamily="34" charset="-127"/>
                  </a:rPr>
                  <a:t>process gets 20 frames</a:t>
                </a: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 smtClean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Proportional </a:t>
                </a:r>
                <a:r>
                  <a:rPr lang="en-US" altLang="ko-KR" dirty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allocation</a:t>
                </a:r>
                <a:r>
                  <a:rPr lang="en-US" altLang="ko-KR" dirty="0">
                    <a:ea typeface="굴림" panose="020B0600000101010101" pitchFamily="34" charset="-127"/>
                  </a:rPr>
                  <a:t> (Fixed Scheme)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Allocate according to the size of process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Computation proceeds as follows: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i="1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𝑠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size of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S</m:t>
                    </m:r>
                    <m:r>
                      <a:rPr lang="en-US" altLang="ko-KR" sz="200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000" dirty="0">
                  <a:ea typeface="굴림" panose="020B0600000101010101" pitchFamily="34" charset="-127"/>
                </a:endParaRP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𝑚</m:t>
                    </m:r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total number of physical frames in the system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 = (allocation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굴림" panose="020B0600000101010101" pitchFamily="34" charset="-127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 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𝑆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ko-KR" sz="2400" i="1" dirty="0">
                  <a:ea typeface="굴림" panose="020B0600000101010101" pitchFamily="34" charset="-127"/>
                </a:endParaRP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 smtClean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Priority </a:t>
                </a:r>
                <a:r>
                  <a:rPr lang="en-US" altLang="ko-KR" dirty="0">
                    <a:solidFill>
                      <a:schemeClr val="hlink"/>
                    </a:solidFill>
                    <a:ea typeface="굴림" panose="020B0600000101010101" pitchFamily="34" charset="-127"/>
                  </a:rPr>
                  <a:t>Allocation: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Proportional scheme using priorities rather than size</a:t>
                </a:r>
              </a:p>
              <a:p>
                <a:pPr lvl="2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ea typeface="굴림" panose="020B0600000101010101" pitchFamily="34" charset="-127"/>
                  </a:rPr>
                  <a:t>Same type of computation as previous scheme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Possible behavior: If process </a:t>
                </a:r>
                <a:r>
                  <a:rPr lang="en-US" altLang="ko-KR" sz="2000" i="1" dirty="0">
                    <a:ea typeface="굴림" panose="020B0600000101010101" pitchFamily="34" charset="-127"/>
                  </a:rPr>
                  <a:t>p</a:t>
                </a:r>
                <a:r>
                  <a:rPr lang="en-US" altLang="ko-KR" sz="2000" i="1" baseline="-25000" dirty="0">
                    <a:ea typeface="굴림" panose="020B0600000101010101" pitchFamily="34" charset="-127"/>
                  </a:rPr>
                  <a:t>i</a:t>
                </a:r>
                <a:r>
                  <a:rPr lang="en-US" altLang="ko-KR" sz="2000" dirty="0">
                    <a:ea typeface="굴림" panose="020B0600000101010101" pitchFamily="34" charset="-127"/>
                  </a:rPr>
                  <a:t> generates a page fault, select for replacement a frame from a process with lower priority number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endParaRPr lang="en-US" altLang="ko-KR" sz="2000" dirty="0">
                  <a:ea typeface="굴림" panose="020B0600000101010101" pitchFamily="34" charset="-127"/>
                </a:endParaRPr>
              </a:p>
              <a:p>
                <a:pPr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dirty="0">
                    <a:ea typeface="굴림" panose="020B0600000101010101" pitchFamily="34" charset="-127"/>
                  </a:rPr>
                  <a:t>Perhaps we should use an adaptive scheme instead???</a:t>
                </a:r>
              </a:p>
              <a:p>
                <a:pPr lvl="1">
                  <a:lnSpc>
                    <a:spcPct val="80000"/>
                  </a:lnSpc>
                  <a:spcBef>
                    <a:spcPct val="10000"/>
                  </a:spcBef>
                </a:pPr>
                <a:r>
                  <a:rPr lang="en-US" altLang="ko-KR" sz="2000" dirty="0">
                    <a:ea typeface="굴림" panose="020B0600000101010101" pitchFamily="34" charset="-127"/>
                  </a:rPr>
                  <a:t>What if some application just needs more memory?</a:t>
                </a:r>
              </a:p>
            </p:txBody>
          </p:sp>
        </mc:Choice>
        <mc:Fallback xmlns="">
          <p:sp>
            <p:nvSpPr>
              <p:cNvPr id="818193" name="Rectangle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85800"/>
                <a:ext cx="11582400" cy="6172200"/>
              </a:xfrm>
              <a:blipFill>
                <a:blip r:embed="rId3"/>
                <a:stretch>
                  <a:fillRect l="-737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9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Page-Fault Frequency Allocation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762000"/>
            <a:ext cx="90678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Can we reduce Capacity misses by dynamically changing the number of pages/application?</a:t>
            </a: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Establish “acceptable” page-fault rate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If actual rate too low, process loses frame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If actual rate too high, process gains frame</a:t>
            </a:r>
          </a:p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Question: What if we just don’t have enough memory?</a:t>
            </a:r>
          </a:p>
        </p:txBody>
      </p:sp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2895600" y="1630362"/>
            <a:ext cx="5886450" cy="30178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92373</TotalTime>
  <Pages>60</Pages>
  <Words>3816</Words>
  <Application>Microsoft Office PowerPoint</Application>
  <PresentationFormat>Widescreen</PresentationFormat>
  <Paragraphs>594</Paragraphs>
  <Slides>43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MS PGothic</vt:lpstr>
      <vt:lpstr>MS PGothic</vt:lpstr>
      <vt:lpstr>Arial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Times New Roman</vt:lpstr>
      <vt:lpstr>Office</vt:lpstr>
      <vt:lpstr>CS162 Operating Systems and Systems Programming Lecture 17  Demand Paging (Finished), General I/O, Storage Devices</vt:lpstr>
      <vt:lpstr>Recall: Demand Paging Cost Model</vt:lpstr>
      <vt:lpstr>Recall: Clock Algorithm (Not Recently Used)</vt:lpstr>
      <vt:lpstr>Recall: Second-Chance List Algorithm (VAX/VMS)</vt:lpstr>
      <vt:lpstr>Recall: Free List</vt:lpstr>
      <vt:lpstr>Reverse Page Mapping (Sometimes called “Coremap”)</vt:lpstr>
      <vt:lpstr>Allocation of Page Frames (Memory Pages)</vt:lpstr>
      <vt:lpstr>Fixed/Priority Allocation</vt:lpstr>
      <vt:lpstr>Page-Fault Frequency Allocation</vt:lpstr>
      <vt:lpstr>Thrashing</vt:lpstr>
      <vt:lpstr>Locality In A Memory-Reference Pattern</vt:lpstr>
      <vt:lpstr>Working-Set Model</vt:lpstr>
      <vt:lpstr>What about Compulsory Misses?</vt:lpstr>
      <vt:lpstr>Linux Memory Details?</vt:lpstr>
      <vt:lpstr>Linux Virtual memory map (Pre-Meltdown)</vt:lpstr>
      <vt:lpstr>Pre-Meltdown Virtual Map (Details)</vt:lpstr>
      <vt:lpstr>Post Meltdown Memory Map</vt:lpstr>
      <vt:lpstr>Recall: Five Components of a Computer</vt:lpstr>
      <vt:lpstr>Requirements of I/O</vt:lpstr>
      <vt:lpstr>Recall: OS Basics: I/O</vt:lpstr>
      <vt:lpstr>Recall: Range of Timescales</vt:lpstr>
      <vt:lpstr>Example: Device Transfer Rates in Mb/s (Sun Enterprise 6000)</vt:lpstr>
      <vt:lpstr>In a Picture</vt:lpstr>
      <vt:lpstr>Modern I/O Systems</vt:lpstr>
      <vt:lpstr>What’s a bus?</vt:lpstr>
      <vt:lpstr>Why a Bus?</vt:lpstr>
      <vt:lpstr>PCI Bus Evolution</vt:lpstr>
      <vt:lpstr>PCI Express “Bus”</vt:lpstr>
      <vt:lpstr>Example: PCI Architecture</vt:lpstr>
      <vt:lpstr>How does the Processor Talk to the Device?</vt:lpstr>
      <vt:lpstr>Port-Mapped I/O in Pintos Speaker Driver</vt:lpstr>
      <vt:lpstr>Example: Memory-Mapped Display Controller</vt:lpstr>
      <vt:lpstr>There’s more than just a CPU in there!</vt:lpstr>
      <vt:lpstr>Chip-scale Features of 2015 x86 (Sky Lake)</vt:lpstr>
      <vt:lpstr>Sky Lake I/O: PCH</vt:lpstr>
      <vt:lpstr>Operational Parameters for I/O</vt:lpstr>
      <vt:lpstr>Transferring Data To/From Controller</vt:lpstr>
      <vt:lpstr>Transferring Data To/From Controller</vt:lpstr>
      <vt:lpstr>I/O Device Notifying the OS</vt:lpstr>
      <vt:lpstr>Kernel Device Structure</vt:lpstr>
      <vt:lpstr>Recall: Device Drivers</vt:lpstr>
      <vt:lpstr>Recall: Life Cycle of An I/O Request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John Kubiatowicz</cp:lastModifiedBy>
  <cp:revision>1028</cp:revision>
  <cp:lastPrinted>2020-10-26T19:56:11Z</cp:lastPrinted>
  <dcterms:created xsi:type="dcterms:W3CDTF">1995-08-12T11:37:26Z</dcterms:created>
  <dcterms:modified xsi:type="dcterms:W3CDTF">2020-11-02T00:15:01Z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