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1822" r:id="rId3"/>
    <p:sldId id="1931" r:id="rId4"/>
    <p:sldId id="1898" r:id="rId5"/>
    <p:sldId id="1850" r:id="rId6"/>
    <p:sldId id="1851" r:id="rId7"/>
    <p:sldId id="1852" r:id="rId8"/>
    <p:sldId id="1853" r:id="rId9"/>
    <p:sldId id="1854" r:id="rId10"/>
    <p:sldId id="1855" r:id="rId11"/>
    <p:sldId id="1856" r:id="rId12"/>
    <p:sldId id="1857" r:id="rId13"/>
    <p:sldId id="1858" r:id="rId14"/>
    <p:sldId id="1859" r:id="rId15"/>
    <p:sldId id="1889" r:id="rId16"/>
    <p:sldId id="1861" r:id="rId17"/>
    <p:sldId id="1862" r:id="rId18"/>
    <p:sldId id="1863" r:id="rId19"/>
    <p:sldId id="1864" r:id="rId20"/>
    <p:sldId id="1890" r:id="rId21"/>
    <p:sldId id="1891" r:id="rId22"/>
    <p:sldId id="1870" r:id="rId23"/>
    <p:sldId id="1892" r:id="rId24"/>
    <p:sldId id="1872" r:id="rId25"/>
    <p:sldId id="1873" r:id="rId26"/>
    <p:sldId id="1874" r:id="rId27"/>
    <p:sldId id="1875" r:id="rId28"/>
    <p:sldId id="1876" r:id="rId29"/>
    <p:sldId id="1899" r:id="rId30"/>
    <p:sldId id="1878" r:id="rId31"/>
    <p:sldId id="1879" r:id="rId32"/>
    <p:sldId id="1881" r:id="rId33"/>
    <p:sldId id="1883" r:id="rId34"/>
    <p:sldId id="1884" r:id="rId35"/>
    <p:sldId id="1885" r:id="rId36"/>
    <p:sldId id="1900" r:id="rId37"/>
    <p:sldId id="1905" r:id="rId38"/>
    <p:sldId id="1904" r:id="rId39"/>
    <p:sldId id="1906" r:id="rId40"/>
    <p:sldId id="1901" r:id="rId41"/>
    <p:sldId id="1907" r:id="rId42"/>
    <p:sldId id="1908" r:id="rId43"/>
    <p:sldId id="1909" r:id="rId44"/>
    <p:sldId id="1910" r:id="rId45"/>
    <p:sldId id="1911" r:id="rId46"/>
    <p:sldId id="1912" r:id="rId47"/>
    <p:sldId id="1930" r:id="rId48"/>
    <p:sldId id="1932" r:id="rId49"/>
    <p:sldId id="1933" r:id="rId50"/>
    <p:sldId id="1917" r:id="rId51"/>
    <p:sldId id="1934" r:id="rId52"/>
    <p:sldId id="1919" r:id="rId53"/>
    <p:sldId id="1935" r:id="rId54"/>
    <p:sldId id="1837" r:id="rId55"/>
  </p:sldIdLst>
  <p:sldSz cx="12192000" cy="6858000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AA"/>
    <a:srgbClr val="FF0000"/>
    <a:srgbClr val="2A40E2"/>
    <a:srgbClr val="BCFFBC"/>
    <a:srgbClr val="F430AB"/>
    <a:srgbClr val="A18623"/>
    <a:srgbClr val="9E7800"/>
    <a:srgbClr val="C49500"/>
    <a:srgbClr val="E6E703"/>
    <a:srgbClr val="72AA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6"/>
    <p:restoredTop sz="95005" autoAdjust="0"/>
  </p:normalViewPr>
  <p:slideViewPr>
    <p:cSldViewPr>
      <p:cViewPr varScale="1">
        <p:scale>
          <a:sx n="128" d="100"/>
          <a:sy n="128" d="100"/>
        </p:scale>
        <p:origin x="156" y="2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3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f(x)</c:v>
                </c:pt>
              </c:strCache>
            </c:strRef>
          </c:tx>
          <c:marker>
            <c:symbol val="none"/>
          </c:marker>
          <c:xVal>
            <c:numRef>
              <c:f>Sheet1!$A$4:$A$20</c:f>
              <c:numCache>
                <c:formatCode>General</c:formatCode>
                <c:ptCount val="17"/>
                <c:pt idx="0">
                  <c:v>1E-3</c:v>
                </c:pt>
                <c:pt idx="1">
                  <c:v>0.01</c:v>
                </c:pt>
                <c:pt idx="2">
                  <c:v>0.02</c:v>
                </c:pt>
                <c:pt idx="3">
                  <c:v>0.04</c:v>
                </c:pt>
                <c:pt idx="4">
                  <c:v>0.08</c:v>
                </c:pt>
                <c:pt idx="5">
                  <c:v>0.16</c:v>
                </c:pt>
                <c:pt idx="6">
                  <c:v>0.32</c:v>
                </c:pt>
                <c:pt idx="7">
                  <c:v>0.64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  <c:pt idx="13">
                  <c:v>6</c:v>
                </c:pt>
                <c:pt idx="14">
                  <c:v>7</c:v>
                </c:pt>
                <c:pt idx="15">
                  <c:v>8</c:v>
                </c:pt>
                <c:pt idx="16">
                  <c:v>10</c:v>
                </c:pt>
              </c:numCache>
            </c:numRef>
          </c:xVal>
          <c:yVal>
            <c:numRef>
              <c:f>Sheet1!$B$4:$B$20</c:f>
              <c:numCache>
                <c:formatCode>General</c:formatCode>
                <c:ptCount val="17"/>
                <c:pt idx="0">
                  <c:v>0.99900049983337502</c:v>
                </c:pt>
                <c:pt idx="1">
                  <c:v>0.990049833749168</c:v>
                </c:pt>
                <c:pt idx="2">
                  <c:v>0.98019867330675503</c:v>
                </c:pt>
                <c:pt idx="3">
                  <c:v>0.96078943915232295</c:v>
                </c:pt>
                <c:pt idx="4">
                  <c:v>0.92311634638663598</c:v>
                </c:pt>
                <c:pt idx="5">
                  <c:v>0.85214378896621101</c:v>
                </c:pt>
                <c:pt idx="6">
                  <c:v>0.72614903707369105</c:v>
                </c:pt>
                <c:pt idx="7">
                  <c:v>0.52729242404304899</c:v>
                </c:pt>
                <c:pt idx="8">
                  <c:v>0.367879441171442</c:v>
                </c:pt>
                <c:pt idx="9">
                  <c:v>0.13533528323661301</c:v>
                </c:pt>
                <c:pt idx="10">
                  <c:v>4.9787068367863903E-2</c:v>
                </c:pt>
                <c:pt idx="11">
                  <c:v>1.8315638888734199E-2</c:v>
                </c:pt>
                <c:pt idx="12">
                  <c:v>6.7379469990854601E-3</c:v>
                </c:pt>
                <c:pt idx="13">
                  <c:v>2.4787521766663598E-3</c:v>
                </c:pt>
                <c:pt idx="14">
                  <c:v>9.1188196555451603E-4</c:v>
                </c:pt>
                <c:pt idx="15">
                  <c:v>3.3546262790251202E-4</c:v>
                </c:pt>
                <c:pt idx="16">
                  <c:v>4.5399929762484902E-5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63-4A6A-BBFB-1E940606B1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721652928"/>
        <c:axId val="-704138384"/>
      </c:scatterChart>
      <c:valAx>
        <c:axId val="-721652928"/>
        <c:scaling>
          <c:orientation val="minMax"/>
          <c:max val="10"/>
        </c:scaling>
        <c:delete val="0"/>
        <c:axPos val="b"/>
        <c:numFmt formatCode="General" sourceLinked="1"/>
        <c:majorTickMark val="out"/>
        <c:minorTickMark val="none"/>
        <c:tickLblPos val="nextTo"/>
        <c:crossAx val="-704138384"/>
        <c:crosses val="autoZero"/>
        <c:crossBetween val="midCat"/>
      </c:valAx>
      <c:valAx>
        <c:axId val="-704138384"/>
        <c:scaling>
          <c:orientation val="minMax"/>
          <c:max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72165292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387622" y="6956428"/>
            <a:ext cx="827553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62" tIns="46972" rIns="92262" bIns="46972">
            <a:spAutoFit/>
          </a:bodyPr>
          <a:lstStyle/>
          <a:p>
            <a:pPr algn="ctr" defTabSz="917049">
              <a:lnSpc>
                <a:spcPct val="90000"/>
              </a:lnSpc>
            </a:pPr>
            <a:r>
              <a:rPr lang="en-US" sz="1300" b="0">
                <a:latin typeface="Gill Sans Light" charset="0"/>
                <a:cs typeface="Gill Sans Light" charset="0"/>
              </a:rPr>
              <a:t>Page </a:t>
            </a:r>
            <a:fld id="{073744B8-EF17-EB47-B355-93F8159194C2}" type="slidenum">
              <a:rPr lang="en-US" sz="1300" b="0">
                <a:latin typeface="Gill Sans Light" charset="0"/>
                <a:cs typeface="Gill Sans Light" charset="0"/>
              </a:rPr>
              <a:pPr algn="ctr" defTabSz="917049">
                <a:lnSpc>
                  <a:spcPct val="90000"/>
                </a:lnSpc>
              </a:pPr>
              <a:t>‹#›</a:t>
            </a:fld>
            <a:endParaRPr lang="en-US" sz="1300" b="0">
              <a:latin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4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373194" y="6956428"/>
            <a:ext cx="856407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62" tIns="46972" rIns="92262" bIns="46972">
            <a:spAutoFit/>
          </a:bodyPr>
          <a:lstStyle/>
          <a:p>
            <a:pPr algn="ctr" defTabSz="917049">
              <a:lnSpc>
                <a:spcPct val="90000"/>
              </a:lnSpc>
            </a:pPr>
            <a:r>
              <a:rPr lang="en-US" sz="1300" b="0"/>
              <a:t>Page </a:t>
            </a:r>
            <a:fld id="{6D259941-7246-4245-A40C-55C6F952DF9E}" type="slidenum">
              <a:rPr lang="en-US" sz="1300" b="0"/>
              <a:pPr algn="ctr" defTabSz="917049">
                <a:lnSpc>
                  <a:spcPct val="90000"/>
                </a:lnSpc>
              </a:pPr>
              <a:t>‹#›</a:t>
            </a:fld>
            <a:endParaRPr lang="en-US" sz="1300" b="0"/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7688"/>
            <a:ext cx="4876800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5" y="3475044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16" tIns="46972" rIns="95616" bIns="469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107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6800" cy="27447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23475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652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979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64521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13910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70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43330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6496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069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11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152400"/>
            <a:ext cx="26416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52400"/>
            <a:ext cx="7721600" cy="5867400"/>
          </a:xfrm>
        </p:spPr>
        <p:txBody>
          <a:bodyPr vert="eaVer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190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914400"/>
            <a:ext cx="5181600" cy="51054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928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  <a:lvl2pPr>
              <a:defRPr b="0" i="0">
                <a:latin typeface="Gill Sans Light" charset="0"/>
                <a:ea typeface="Gill Sans Light" charset="0"/>
                <a:cs typeface="Gill Sans Light" charset="0"/>
              </a:defRPr>
            </a:lvl2pPr>
            <a:lvl3pPr>
              <a:defRPr b="0" i="0">
                <a:latin typeface="Gill Sans Light" charset="0"/>
                <a:ea typeface="Gill Sans Light" charset="0"/>
                <a:cs typeface="Gill Sans Light" charset="0"/>
              </a:defRPr>
            </a:lvl3pPr>
            <a:lvl4pPr>
              <a:defRPr b="0" i="0">
                <a:latin typeface="Gill Sans Light" charset="0"/>
                <a:ea typeface="Gill Sans Light" charset="0"/>
                <a:cs typeface="Gill Sans Light" charset="0"/>
              </a:defRPr>
            </a:lvl4pPr>
            <a:lvl5pPr>
              <a:defRPr b="0" i="0">
                <a:latin typeface="Gill Sans Light" charset="0"/>
                <a:ea typeface="Gill Sans Light" charset="0"/>
                <a:cs typeface="Gill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189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58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914400"/>
            <a:ext cx="5181600" cy="5105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68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048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878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646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631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95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524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914400"/>
            <a:ext cx="105664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Body Text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10761661" y="6551613"/>
            <a:ext cx="987431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r>
              <a:rPr lang="en-US" sz="1400" b="0" dirty="0" err="1">
                <a:solidFill>
                  <a:srgbClr val="2A40E2"/>
                </a:solidFill>
                <a:latin typeface="Gill Sans" charset="0"/>
                <a:cs typeface="Gill Sans" charset="0"/>
              </a:rPr>
              <a:t>Lec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 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19.</a:t>
            </a:r>
            <a:fld id="{8B82DB86-37F9-954E-8F10-00623E1FD261}" type="slidenum">
              <a:rPr lang="en-US" sz="1400" b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pPr algn="ctr"/>
              <a:t>‹#›</a:t>
            </a:fld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" y="6550025"/>
            <a:ext cx="767624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11/2/20</a:t>
            </a:r>
            <a:endParaRPr lang="en-US" sz="1400" b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1320800" y="685800"/>
            <a:ext cx="9550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Arial" charset="0"/>
              <a:cs typeface="Arial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4004418" y="6550025"/>
            <a:ext cx="3137375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Kubiatowicz 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CS162 © UCB 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Fall 2020</a:t>
            </a:r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Gill Sans" charset="0"/>
          <a:ea typeface="ＭＳ Ｐゴシック" charset="0"/>
          <a:cs typeface="Gill Sans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tiff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8.png"/><Relationship Id="rId7" Type="http://schemas.openxmlformats.org/officeDocument/2006/relationships/image" Target="../media/image10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60.png"/><Relationship Id="rId4" Type="http://schemas.openxmlformats.org/officeDocument/2006/relationships/image" Target="../media/image50.png"/><Relationship Id="rId9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50.png"/><Relationship Id="rId7" Type="http://schemas.openxmlformats.org/officeDocument/2006/relationships/image" Target="../media/image8.tif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53.png"/><Relationship Id="rId10" Type="http://schemas.openxmlformats.org/officeDocument/2006/relationships/image" Target="../media/image72.png"/><Relationship Id="rId4" Type="http://schemas.openxmlformats.org/officeDocument/2006/relationships/image" Target="../media/image52.png"/><Relationship Id="rId9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50.png"/><Relationship Id="rId7" Type="http://schemas.openxmlformats.org/officeDocument/2006/relationships/image" Target="../media/image8.tif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8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eb2.uwindsor.ca/math/hlynka/qonline.html" TargetMode="External"/><Relationship Id="rId2" Type="http://schemas.openxmlformats.org/officeDocument/2006/relationships/hyperlink" Target="https://cs162.eecs.berkeley.edu/static/readings/patterson_queue.pdf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7" Type="http://schemas.openxmlformats.org/officeDocument/2006/relationships/image" Target="../media/image5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295400"/>
            <a:ext cx="10439400" cy="20574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CS162</a:t>
            </a:r>
            <a:br>
              <a:rPr lang="en-US" sz="3000" dirty="0"/>
            </a:br>
            <a:r>
              <a:rPr lang="en-US" sz="3000" dirty="0"/>
              <a:t>Operating Systems and</a:t>
            </a:r>
            <a:br>
              <a:rPr lang="en-US" sz="3000" dirty="0"/>
            </a:br>
            <a:r>
              <a:rPr lang="en-US" sz="3000" dirty="0"/>
              <a:t>Systems Programming</a:t>
            </a:r>
            <a:br>
              <a:rPr lang="en-US" sz="3000" dirty="0"/>
            </a:br>
            <a:r>
              <a:rPr lang="en-US" sz="3000" dirty="0"/>
              <a:t>Lecture </a:t>
            </a:r>
            <a:r>
              <a:rPr lang="en-US" sz="3000" dirty="0" smtClean="0"/>
              <a:t>19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err="1" smtClean="0"/>
              <a:t>Filesystems</a:t>
            </a:r>
            <a:r>
              <a:rPr lang="en-US" sz="3000" dirty="0" smtClean="0"/>
              <a:t> 1: Performance (</a:t>
            </a:r>
            <a:r>
              <a:rPr lang="en-US" sz="3000" dirty="0" err="1" smtClean="0"/>
              <a:t>Con’t</a:t>
            </a:r>
            <a:r>
              <a:rPr lang="en-US" sz="3000" dirty="0" smtClean="0"/>
              <a:t>), </a:t>
            </a:r>
            <a:br>
              <a:rPr lang="en-US" sz="3000" dirty="0" smtClean="0"/>
            </a:br>
            <a:r>
              <a:rPr lang="en-US" sz="3000" dirty="0" smtClean="0"/>
              <a:t>Queueing Theory, </a:t>
            </a:r>
            <a:r>
              <a:rPr lang="en-US" sz="3000" dirty="0" err="1" smtClean="0"/>
              <a:t>Filesystem</a:t>
            </a:r>
            <a:r>
              <a:rPr lang="en-US" sz="3000" dirty="0" smtClean="0"/>
              <a:t> Design</a:t>
            </a:r>
            <a:endParaRPr lang="en-US" sz="3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91000"/>
            <a:ext cx="8001000" cy="1447800"/>
          </a:xfrm>
        </p:spPr>
        <p:txBody>
          <a:bodyPr/>
          <a:lstStyle/>
          <a:p>
            <a:pPr marL="285750" indent="-285750">
              <a:defRPr/>
            </a:pPr>
            <a:r>
              <a:rPr lang="en-US" altLang="en-US" dirty="0" smtClean="0">
                <a:ea typeface="Gill Sans" charset="0"/>
              </a:rPr>
              <a:t>November 2</a:t>
            </a:r>
            <a:r>
              <a:rPr lang="en-US" altLang="en-US" baseline="30000" dirty="0" smtClean="0">
                <a:ea typeface="Gill Sans" charset="0"/>
              </a:rPr>
              <a:t>nd</a:t>
            </a:r>
            <a:r>
              <a:rPr lang="en-US" altLang="en-US" dirty="0" smtClean="0">
                <a:ea typeface="Gill Sans" charset="0"/>
              </a:rPr>
              <a:t>, 2020</a:t>
            </a:r>
            <a:endParaRPr lang="en-US" altLang="en-US" dirty="0">
              <a:ea typeface="Gill Sans" charset="0"/>
            </a:endParaRPr>
          </a:p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Prof. </a:t>
            </a:r>
            <a:r>
              <a:rPr lang="en-US" altLang="en-US" dirty="0" smtClean="0">
                <a:ea typeface="Gill Sans" charset="0"/>
              </a:rPr>
              <a:t>John </a:t>
            </a:r>
            <a:r>
              <a:rPr lang="en-US" altLang="en-US" dirty="0" err="1" smtClean="0">
                <a:ea typeface="Gill Sans" charset="0"/>
              </a:rPr>
              <a:t>Kubiatowicz</a:t>
            </a:r>
            <a:endParaRPr lang="en-US" altLang="en-US" dirty="0">
              <a:ea typeface="Gill Sans" charset="0"/>
            </a:endParaRPr>
          </a:p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http://cs162.eecs.Berkeley.edu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D617C-F650-4314-B88A-8065C44F9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A Simple Systems Performance Model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5E8F85-F2DF-9047-902B-8EE71ACA48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85" t="11540" r="8121" b="4299"/>
          <a:stretch/>
        </p:blipFill>
        <p:spPr>
          <a:xfrm>
            <a:off x="4611979" y="2498762"/>
            <a:ext cx="2527279" cy="2721686"/>
          </a:xfrm>
          <a:prstGeom prst="rect">
            <a:avLst/>
          </a:prstGeom>
        </p:spPr>
      </p:pic>
      <p:sp>
        <p:nvSpPr>
          <p:cNvPr id="8" name="Trapezoid 7">
            <a:extLst>
              <a:ext uri="{FF2B5EF4-FFF2-40B4-BE49-F238E27FC236}">
                <a16:creationId xmlns:a16="http://schemas.microsoft.com/office/drawing/2014/main" id="{133071EC-6D61-C546-8A5E-759B48BF4627}"/>
              </a:ext>
            </a:extLst>
          </p:cNvPr>
          <p:cNvSpPr/>
          <p:nvPr/>
        </p:nvSpPr>
        <p:spPr>
          <a:xfrm rot="10800000">
            <a:off x="4418342" y="5134385"/>
            <a:ext cx="526711" cy="494852"/>
          </a:xfrm>
          <a:prstGeom prst="trapezoid">
            <a:avLst>
              <a:gd name="adj" fmla="val 35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0">
              <a:latin typeface="Gill Sans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D08527-FDDC-8B46-9544-05F3B5FBD254}"/>
              </a:ext>
            </a:extLst>
          </p:cNvPr>
          <p:cNvSpPr/>
          <p:nvPr/>
        </p:nvSpPr>
        <p:spPr>
          <a:xfrm rot="5400000">
            <a:off x="4371851" y="5314783"/>
            <a:ext cx="265100" cy="628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0">
              <a:latin typeface="Gill Sans Ligh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57F86C-FE5B-5E47-8D18-8B5BEA9D7158}"/>
              </a:ext>
            </a:extLst>
          </p:cNvPr>
          <p:cNvCxnSpPr>
            <a:cxnSpLocks/>
          </p:cNvCxnSpPr>
          <p:nvPr/>
        </p:nvCxnSpPr>
        <p:spPr>
          <a:xfrm flipV="1">
            <a:off x="6473052" y="2315882"/>
            <a:ext cx="311972" cy="645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9">
                <a:extLst>
                  <a:ext uri="{FF2B5EF4-FFF2-40B4-BE49-F238E27FC236}">
                    <a16:creationId xmlns:a16="http://schemas.microsoft.com/office/drawing/2014/main" id="{4303613A-D79D-8E4B-A219-1268829E0BBA}"/>
                  </a:ext>
                </a:extLst>
              </p:cNvPr>
              <p:cNvSpPr txBox="1"/>
              <p:nvPr/>
            </p:nvSpPr>
            <p:spPr>
              <a:xfrm>
                <a:off x="6612902" y="1917849"/>
                <a:ext cx="40484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0" dirty="0" smtClean="0">
                    <a:latin typeface="Gill Sans Light"/>
                  </a:rPr>
                  <a:t>Bandwidth 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b="0" dirty="0" smtClean="0">
                    <a:latin typeface="Gill Sans Light"/>
                  </a:rPr>
                  <a:t>): </a:t>
                </a:r>
                <a:r>
                  <a:rPr lang="en-US" sz="2400" b="0" dirty="0">
                    <a:latin typeface="Gill Sans Light"/>
                  </a:rPr>
                  <a:t>Rate, Op/s</a:t>
                </a:r>
              </a:p>
            </p:txBody>
          </p:sp>
        </mc:Choice>
        <mc:Fallback xmlns="">
          <p:sp>
            <p:nvSpPr>
              <p:cNvPr id="11" name="TextBox 9">
                <a:extLst>
                  <a:ext uri="{FF2B5EF4-FFF2-40B4-BE49-F238E27FC236}">
                    <a16:creationId xmlns:a16="http://schemas.microsoft.com/office/drawing/2014/main" id="{4303613A-D79D-8E4B-A219-1268829E0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902" y="1917849"/>
                <a:ext cx="4048472" cy="461665"/>
              </a:xfrm>
              <a:prstGeom prst="rect">
                <a:avLst/>
              </a:prstGeom>
              <a:blipFill>
                <a:blip r:embed="rId3"/>
                <a:stretch>
                  <a:fillRect l="-2410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0">
            <a:extLst>
              <a:ext uri="{FF2B5EF4-FFF2-40B4-BE49-F238E27FC236}">
                <a16:creationId xmlns:a16="http://schemas.microsoft.com/office/drawing/2014/main" id="{3E3B9EB8-BE0F-8541-9A16-435CE95D3E0E}"/>
              </a:ext>
            </a:extLst>
          </p:cNvPr>
          <p:cNvSpPr txBox="1"/>
          <p:nvPr/>
        </p:nvSpPr>
        <p:spPr>
          <a:xfrm>
            <a:off x="7214562" y="2287181"/>
            <a:ext cx="322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</a:rPr>
              <a:t>e.g., flow: gal per min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2">
                <a:extLst>
                  <a:ext uri="{FF2B5EF4-FFF2-40B4-BE49-F238E27FC236}">
                    <a16:creationId xmlns:a16="http://schemas.microsoft.com/office/drawing/2014/main" id="{2E8C9584-C918-F44E-81A5-C4B1433D4532}"/>
                  </a:ext>
                </a:extLst>
              </p:cNvPr>
              <p:cNvSpPr txBox="1"/>
              <p:nvPr/>
            </p:nvSpPr>
            <p:spPr>
              <a:xfrm>
                <a:off x="838199" y="2014669"/>
                <a:ext cx="388620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0" dirty="0">
                    <a:latin typeface="Gill Sans Light"/>
                  </a:rPr>
                  <a:t>Latency 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): time per op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sz="2400" b="0" dirty="0">
                    <a:latin typeface="Gill Sans Light"/>
                  </a:rPr>
                  <a:t>How long does it take to flow through the system</a:t>
                </a:r>
              </a:p>
            </p:txBody>
          </p:sp>
        </mc:Choice>
        <mc:Fallback xmlns="">
          <p:sp>
            <p:nvSpPr>
              <p:cNvPr id="14" name="TextBox 12">
                <a:extLst>
                  <a:ext uri="{FF2B5EF4-FFF2-40B4-BE49-F238E27FC236}">
                    <a16:creationId xmlns:a16="http://schemas.microsoft.com/office/drawing/2014/main" id="{2E8C9584-C918-F44E-81A5-C4B1433D4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2014669"/>
                <a:ext cx="3886201" cy="1200329"/>
              </a:xfrm>
              <a:prstGeom prst="rect">
                <a:avLst/>
              </a:prstGeom>
              <a:blipFill>
                <a:blip r:embed="rId4"/>
                <a:stretch>
                  <a:fillRect l="-2351" t="-3553" r="-47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3">
            <a:extLst>
              <a:ext uri="{FF2B5EF4-FFF2-40B4-BE49-F238E27FC236}">
                <a16:creationId xmlns:a16="http://schemas.microsoft.com/office/drawing/2014/main" id="{96671B6A-CF77-7E4C-A43E-7620F40F2DC1}"/>
              </a:ext>
            </a:extLst>
          </p:cNvPr>
          <p:cNvSpPr txBox="1"/>
          <p:nvPr/>
        </p:nvSpPr>
        <p:spPr>
          <a:xfrm>
            <a:off x="889018" y="4009276"/>
            <a:ext cx="2284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</a:rPr>
              <a:t>“Service Time”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4">
                <a:extLst>
                  <a:ext uri="{FF2B5EF4-FFF2-40B4-BE49-F238E27FC236}">
                    <a16:creationId xmlns:a16="http://schemas.microsoft.com/office/drawing/2014/main" id="{C1D2B3E4-70D6-9C4A-9DA9-C53A3B24E6E9}"/>
                  </a:ext>
                </a:extLst>
              </p:cNvPr>
              <p:cNvSpPr txBox="1"/>
              <p:nvPr/>
            </p:nvSpPr>
            <p:spPr>
              <a:xfrm>
                <a:off x="7484272" y="3699091"/>
                <a:ext cx="3793328" cy="1347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0" dirty="0">
                    <a:latin typeface="Gill Sans Light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nor/>
                      </m:rPr>
                      <a:rPr lang="en-US" sz="2400" b="0" i="0" smtClean="0">
                        <a:latin typeface="Gill Sans Light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latin typeface="Gill Sans Light"/>
                          </a:rPr>
                          <m:t>gal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latin typeface="Gill Sans Light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sz="2400" b="0" dirty="0">
                    <a:latin typeface="Gill Sans Light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2400" b="0" i="0" smtClean="0">
                        <a:latin typeface="Gill Sans Light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latin typeface="Gill Sans Light"/>
                      </a:rPr>
                      <m:t>s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  </a:t>
                </a:r>
              </a:p>
              <a:p>
                <a:r>
                  <a:rPr lang="en-US" sz="2400" b="0" dirty="0">
                    <a:latin typeface="Gill Sans Light"/>
                  </a:rPr>
                  <a:t>How much water is “in the system?” </a:t>
                </a:r>
              </a:p>
            </p:txBody>
          </p:sp>
        </mc:Choice>
        <mc:Fallback xmlns="">
          <p:sp>
            <p:nvSpPr>
              <p:cNvPr id="16" name="TextBox 14">
                <a:extLst>
                  <a:ext uri="{FF2B5EF4-FFF2-40B4-BE49-F238E27FC236}">
                    <a16:creationId xmlns:a16="http://schemas.microsoft.com/office/drawing/2014/main" id="{C1D2B3E4-70D6-9C4A-9DA9-C53A3B24E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272" y="3699091"/>
                <a:ext cx="3793328" cy="1347998"/>
              </a:xfrm>
              <a:prstGeom prst="rect">
                <a:avLst/>
              </a:prstGeom>
              <a:blipFill>
                <a:blip r:embed="rId5"/>
                <a:stretch>
                  <a:fillRect l="-2572" r="-1929" b="-9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9BFEAEBE-CD6C-5541-ABDD-A31B3F057E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6485" b="33232"/>
          <a:stretch/>
        </p:blipFill>
        <p:spPr>
          <a:xfrm>
            <a:off x="4604167" y="2943396"/>
            <a:ext cx="2799292" cy="2277052"/>
          </a:xfrm>
          <a:prstGeom prst="rect">
            <a:avLst/>
          </a:prstGeom>
        </p:spPr>
      </p:pic>
      <p:sp>
        <p:nvSpPr>
          <p:cNvPr id="13" name="Left Brace 12">
            <a:extLst>
              <a:ext uri="{FF2B5EF4-FFF2-40B4-BE49-F238E27FC236}">
                <a16:creationId xmlns:a16="http://schemas.microsoft.com/office/drawing/2014/main" id="{4424E80E-EEF2-134B-8309-849A12302CD4}"/>
              </a:ext>
            </a:extLst>
          </p:cNvPr>
          <p:cNvSpPr/>
          <p:nvPr/>
        </p:nvSpPr>
        <p:spPr>
          <a:xfrm rot="1443551">
            <a:off x="3729071" y="1985902"/>
            <a:ext cx="1537007" cy="3053896"/>
          </a:xfrm>
          <a:prstGeom prst="leftBrace">
            <a:avLst>
              <a:gd name="adj1" fmla="val 26908"/>
              <a:gd name="adj2" fmla="val 4686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478814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D617C-F650-4314-B88A-8065C44F9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A Simple Systems Performance Model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5E8F85-F2DF-9047-902B-8EE71ACA48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85" t="11540" r="8121" b="4299"/>
          <a:stretch/>
        </p:blipFill>
        <p:spPr>
          <a:xfrm>
            <a:off x="4611979" y="2498762"/>
            <a:ext cx="2527279" cy="2721686"/>
          </a:xfrm>
          <a:prstGeom prst="rect">
            <a:avLst/>
          </a:prstGeom>
        </p:spPr>
      </p:pic>
      <p:sp>
        <p:nvSpPr>
          <p:cNvPr id="8" name="Trapezoid 7">
            <a:extLst>
              <a:ext uri="{FF2B5EF4-FFF2-40B4-BE49-F238E27FC236}">
                <a16:creationId xmlns:a16="http://schemas.microsoft.com/office/drawing/2014/main" id="{133071EC-6D61-C546-8A5E-759B48BF4627}"/>
              </a:ext>
            </a:extLst>
          </p:cNvPr>
          <p:cNvSpPr/>
          <p:nvPr/>
        </p:nvSpPr>
        <p:spPr>
          <a:xfrm rot="10800000">
            <a:off x="4418342" y="5134385"/>
            <a:ext cx="526711" cy="494852"/>
          </a:xfrm>
          <a:prstGeom prst="trapezoid">
            <a:avLst>
              <a:gd name="adj" fmla="val 35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0">
              <a:latin typeface="Gill Sans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D08527-FDDC-8B46-9544-05F3B5FBD254}"/>
              </a:ext>
            </a:extLst>
          </p:cNvPr>
          <p:cNvSpPr/>
          <p:nvPr/>
        </p:nvSpPr>
        <p:spPr>
          <a:xfrm rot="5400000">
            <a:off x="4371851" y="5314783"/>
            <a:ext cx="265100" cy="628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0">
              <a:latin typeface="Gill Sans Ligh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57F86C-FE5B-5E47-8D18-8B5BEA9D7158}"/>
              </a:ext>
            </a:extLst>
          </p:cNvPr>
          <p:cNvCxnSpPr>
            <a:cxnSpLocks/>
          </p:cNvCxnSpPr>
          <p:nvPr/>
        </p:nvCxnSpPr>
        <p:spPr>
          <a:xfrm flipV="1">
            <a:off x="6473052" y="2315882"/>
            <a:ext cx="311972" cy="645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9">
                <a:extLst>
                  <a:ext uri="{FF2B5EF4-FFF2-40B4-BE49-F238E27FC236}">
                    <a16:creationId xmlns:a16="http://schemas.microsoft.com/office/drawing/2014/main" id="{4303613A-D79D-8E4B-A219-1268829E0BBA}"/>
                  </a:ext>
                </a:extLst>
              </p:cNvPr>
              <p:cNvSpPr txBox="1"/>
              <p:nvPr/>
            </p:nvSpPr>
            <p:spPr>
              <a:xfrm>
                <a:off x="6612902" y="1917849"/>
                <a:ext cx="40484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0" dirty="0">
                    <a:latin typeface="Gill Sans Light"/>
                  </a:rPr>
                  <a:t>Bandwidth 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): Rate, Op/s</a:t>
                </a:r>
              </a:p>
            </p:txBody>
          </p:sp>
        </mc:Choice>
        <mc:Fallback xmlns="">
          <p:sp>
            <p:nvSpPr>
              <p:cNvPr id="11" name="TextBox 9">
                <a:extLst>
                  <a:ext uri="{FF2B5EF4-FFF2-40B4-BE49-F238E27FC236}">
                    <a16:creationId xmlns:a16="http://schemas.microsoft.com/office/drawing/2014/main" id="{4303613A-D79D-8E4B-A219-1268829E0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902" y="1917849"/>
                <a:ext cx="4048472" cy="461665"/>
              </a:xfrm>
              <a:prstGeom prst="rect">
                <a:avLst/>
              </a:prstGeom>
              <a:blipFill>
                <a:blip r:embed="rId3"/>
                <a:stretch>
                  <a:fillRect l="-2410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0">
            <a:extLst>
              <a:ext uri="{FF2B5EF4-FFF2-40B4-BE49-F238E27FC236}">
                <a16:creationId xmlns:a16="http://schemas.microsoft.com/office/drawing/2014/main" id="{3E3B9EB8-BE0F-8541-9A16-435CE95D3E0E}"/>
              </a:ext>
            </a:extLst>
          </p:cNvPr>
          <p:cNvSpPr txBox="1"/>
          <p:nvPr/>
        </p:nvSpPr>
        <p:spPr>
          <a:xfrm>
            <a:off x="7214562" y="2287181"/>
            <a:ext cx="3586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</a:rPr>
              <a:t>e.g., flow: gal per min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2">
                <a:extLst>
                  <a:ext uri="{FF2B5EF4-FFF2-40B4-BE49-F238E27FC236}">
                    <a16:creationId xmlns:a16="http://schemas.microsoft.com/office/drawing/2014/main" id="{2E8C9584-C918-F44E-81A5-C4B1433D4532}"/>
                  </a:ext>
                </a:extLst>
              </p:cNvPr>
              <p:cNvSpPr txBox="1"/>
              <p:nvPr/>
            </p:nvSpPr>
            <p:spPr>
              <a:xfrm>
                <a:off x="838199" y="2014669"/>
                <a:ext cx="376302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0" dirty="0">
                    <a:latin typeface="Gill Sans Light"/>
                  </a:rPr>
                  <a:t>Latency 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): time per op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sz="2400" b="0" dirty="0">
                    <a:latin typeface="Gill Sans Light"/>
                  </a:rPr>
                  <a:t>How long does it take to flow through the system</a:t>
                </a:r>
              </a:p>
            </p:txBody>
          </p:sp>
        </mc:Choice>
        <mc:Fallback xmlns="">
          <p:sp>
            <p:nvSpPr>
              <p:cNvPr id="14" name="TextBox 12">
                <a:extLst>
                  <a:ext uri="{FF2B5EF4-FFF2-40B4-BE49-F238E27FC236}">
                    <a16:creationId xmlns:a16="http://schemas.microsoft.com/office/drawing/2014/main" id="{2E8C9584-C918-F44E-81A5-C4B1433D4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2014669"/>
                <a:ext cx="3763023" cy="1200329"/>
              </a:xfrm>
              <a:prstGeom prst="rect">
                <a:avLst/>
              </a:prstGeom>
              <a:blipFill>
                <a:blip r:embed="rId4"/>
                <a:stretch>
                  <a:fillRect l="-2427" t="-3553" r="-3722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3">
            <a:extLst>
              <a:ext uri="{FF2B5EF4-FFF2-40B4-BE49-F238E27FC236}">
                <a16:creationId xmlns:a16="http://schemas.microsoft.com/office/drawing/2014/main" id="{96671B6A-CF77-7E4C-A43E-7620F40F2DC1}"/>
              </a:ext>
            </a:extLst>
          </p:cNvPr>
          <p:cNvSpPr txBox="1"/>
          <p:nvPr/>
        </p:nvSpPr>
        <p:spPr>
          <a:xfrm>
            <a:off x="889018" y="4009276"/>
            <a:ext cx="2284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</a:rPr>
              <a:t>“Service Time”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4">
                <a:extLst>
                  <a:ext uri="{FF2B5EF4-FFF2-40B4-BE49-F238E27FC236}">
                    <a16:creationId xmlns:a16="http://schemas.microsoft.com/office/drawing/2014/main" id="{C1D2B3E4-70D6-9C4A-9DA9-C53A3B24E6E9}"/>
                  </a:ext>
                </a:extLst>
              </p:cNvPr>
              <p:cNvSpPr txBox="1"/>
              <p:nvPr/>
            </p:nvSpPr>
            <p:spPr>
              <a:xfrm>
                <a:off x="7484272" y="3699091"/>
                <a:ext cx="3654180" cy="1287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0" dirty="0">
                    <a:latin typeface="Gill Sans Light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nor/>
                      </m:rPr>
                      <a:rPr lang="en-US" sz="2400" b="0" i="0" smtClean="0">
                        <a:latin typeface="Gill Sans Light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latin typeface="Gill Sans Light"/>
                          </a:rPr>
                          <m:t>op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latin typeface="Gill Sans Light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sz="2400" b="0" dirty="0">
                    <a:latin typeface="Gill Sans Light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2400" b="0" i="0" smtClean="0">
                        <a:latin typeface="Gill Sans Light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latin typeface="Gill Sans Light"/>
                      </a:rPr>
                      <m:t>s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  </a:t>
                </a:r>
              </a:p>
              <a:p>
                <a:r>
                  <a:rPr lang="en-US" sz="2400" b="0" dirty="0">
                    <a:latin typeface="Gill Sans Light"/>
                  </a:rPr>
                  <a:t>How many ops are “in the system?” </a:t>
                </a:r>
              </a:p>
            </p:txBody>
          </p:sp>
        </mc:Choice>
        <mc:Fallback xmlns="">
          <p:sp>
            <p:nvSpPr>
              <p:cNvPr id="16" name="TextBox 14">
                <a:extLst>
                  <a:ext uri="{FF2B5EF4-FFF2-40B4-BE49-F238E27FC236}">
                    <a16:creationId xmlns:a16="http://schemas.microsoft.com/office/drawing/2014/main" id="{C1D2B3E4-70D6-9C4A-9DA9-C53A3B24E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272" y="3699091"/>
                <a:ext cx="3654180" cy="1287275"/>
              </a:xfrm>
              <a:prstGeom prst="rect">
                <a:avLst/>
              </a:prstGeom>
              <a:blipFill>
                <a:blip r:embed="rId5"/>
                <a:stretch>
                  <a:fillRect l="-2671" b="-10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Left Brace 12">
            <a:extLst>
              <a:ext uri="{FF2B5EF4-FFF2-40B4-BE49-F238E27FC236}">
                <a16:creationId xmlns:a16="http://schemas.microsoft.com/office/drawing/2014/main" id="{4424E80E-EEF2-134B-8309-849A12302CD4}"/>
              </a:ext>
            </a:extLst>
          </p:cNvPr>
          <p:cNvSpPr/>
          <p:nvPr/>
        </p:nvSpPr>
        <p:spPr>
          <a:xfrm rot="1443551">
            <a:off x="3729071" y="1985902"/>
            <a:ext cx="1537007" cy="3053896"/>
          </a:xfrm>
          <a:prstGeom prst="leftBrace">
            <a:avLst>
              <a:gd name="adj1" fmla="val 26908"/>
              <a:gd name="adj2" fmla="val 4686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0">
              <a:latin typeface="Gill Sans Light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8F4CDA9-4681-3F4A-A654-439292A3D1A8}"/>
              </a:ext>
            </a:extLst>
          </p:cNvPr>
          <p:cNvSpPr/>
          <p:nvPr/>
        </p:nvSpPr>
        <p:spPr>
          <a:xfrm>
            <a:off x="4536675" y="4075790"/>
            <a:ext cx="323129" cy="298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99D5FD8-7334-004D-ADA2-A66147628323}"/>
              </a:ext>
            </a:extLst>
          </p:cNvPr>
          <p:cNvSpPr/>
          <p:nvPr/>
        </p:nvSpPr>
        <p:spPr>
          <a:xfrm>
            <a:off x="5385563" y="2860925"/>
            <a:ext cx="323129" cy="298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1CCD7D4-1E92-104D-AC04-07C0A900C4E4}"/>
              </a:ext>
            </a:extLst>
          </p:cNvPr>
          <p:cNvSpPr/>
          <p:nvPr/>
        </p:nvSpPr>
        <p:spPr>
          <a:xfrm>
            <a:off x="5031730" y="3056832"/>
            <a:ext cx="323129" cy="298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3590426-6AC1-864F-940A-565EA62D7A7B}"/>
              </a:ext>
            </a:extLst>
          </p:cNvPr>
          <p:cNvSpPr/>
          <p:nvPr/>
        </p:nvSpPr>
        <p:spPr>
          <a:xfrm>
            <a:off x="4746244" y="3333071"/>
            <a:ext cx="323129" cy="298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35D3A0A-D5A0-7C4C-920B-9B667C083452}"/>
              </a:ext>
            </a:extLst>
          </p:cNvPr>
          <p:cNvSpPr/>
          <p:nvPr/>
        </p:nvSpPr>
        <p:spPr>
          <a:xfrm>
            <a:off x="4601222" y="3681238"/>
            <a:ext cx="323129" cy="298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8FAF9F0-614D-0D44-B307-0F6E62B59FC6}"/>
              </a:ext>
            </a:extLst>
          </p:cNvPr>
          <p:cNvSpPr/>
          <p:nvPr/>
        </p:nvSpPr>
        <p:spPr>
          <a:xfrm>
            <a:off x="4560274" y="4686146"/>
            <a:ext cx="323129" cy="298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347500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A0B2C20-155B-4695-9F40-22E13F3663F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Little’s Law (B </a:t>
                </a:r>
                <a:r>
                  <a:rPr lang="en-US" dirty="0" smtClean="0">
                    <a:sym typeface="Symbol" panose="05050102010706020507" pitchFamily="18" charset="2"/>
                  </a:rPr>
                  <a:t>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A0B2C20-155B-4695-9F40-22E13F3663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3864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A429A-6E9C-4F5D-83C7-9A368F326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2595034"/>
            <a:ext cx="10566400" cy="395816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any </a:t>
            </a:r>
            <a:r>
              <a:rPr lang="en-US" dirty="0" smtClean="0">
                <a:solidFill>
                  <a:srgbClr val="FF0000"/>
                </a:solidFill>
              </a:rPr>
              <a:t>stable</a:t>
            </a:r>
            <a:r>
              <a:rPr lang="en-US" dirty="0" smtClean="0"/>
              <a:t> system </a:t>
            </a:r>
          </a:p>
          <a:p>
            <a:pPr lvl="1"/>
            <a:r>
              <a:rPr lang="en-US" dirty="0"/>
              <a:t>Average arrival rate = Average departure rate </a:t>
            </a:r>
          </a:p>
          <a:p>
            <a:r>
              <a:rPr lang="en-US" dirty="0" smtClean="0"/>
              <a:t>The </a:t>
            </a:r>
            <a:r>
              <a:rPr lang="en-US" dirty="0"/>
              <a:t>number of “things” in a system is equal to the bandwidth times the latency (on average</a:t>
            </a:r>
            <a:r>
              <a:rPr lang="en-US" dirty="0" smtClean="0"/>
              <a:t>)</a:t>
            </a:r>
          </a:p>
          <a:p>
            <a:pPr lvl="1"/>
            <a:r>
              <a:rPr lang="en-US" i="1" dirty="0"/>
              <a:t>N </a:t>
            </a:r>
            <a:r>
              <a:rPr lang="en-US" sz="2400" i="1" dirty="0"/>
              <a:t>(jobs) </a:t>
            </a:r>
            <a:r>
              <a:rPr lang="en-US" i="1" dirty="0"/>
              <a:t>= </a:t>
            </a:r>
            <a:r>
              <a:rPr lang="el-GR" dirty="0">
                <a:latin typeface="Times New Roman"/>
                <a:cs typeface="Times New Roman"/>
              </a:rPr>
              <a:t>λ</a:t>
            </a:r>
            <a:r>
              <a:rPr lang="en-US" i="1" dirty="0"/>
              <a:t> </a:t>
            </a:r>
            <a:r>
              <a:rPr lang="en-US" sz="2400" i="1" dirty="0"/>
              <a:t>(jobs/s) </a:t>
            </a:r>
            <a:r>
              <a:rPr lang="en-US" i="1" dirty="0"/>
              <a:t>x L </a:t>
            </a:r>
            <a:r>
              <a:rPr lang="en-US" sz="2400" i="1" dirty="0"/>
              <a:t>(</a:t>
            </a:r>
            <a:r>
              <a:rPr lang="en-US" sz="2400" i="1" dirty="0" smtClean="0"/>
              <a:t>s)</a:t>
            </a:r>
          </a:p>
          <a:p>
            <a:pPr lvl="1"/>
            <a:r>
              <a:rPr lang="en-US" dirty="0" smtClean="0"/>
              <a:t>Applies </a:t>
            </a:r>
            <a:r>
              <a:rPr lang="en-US" dirty="0"/>
              <a:t>to any stable </a:t>
            </a:r>
            <a:r>
              <a:rPr lang="en-US" dirty="0" smtClean="0"/>
              <a:t>system</a:t>
            </a:r>
            <a:endParaRPr lang="en-US" dirty="0"/>
          </a:p>
          <a:p>
            <a:r>
              <a:rPr lang="en-US" dirty="0"/>
              <a:t>Can be applied to an entire system:</a:t>
            </a:r>
          </a:p>
          <a:p>
            <a:pPr lvl="1"/>
            <a:r>
              <a:rPr lang="en-US" dirty="0"/>
              <a:t>Including the queues, the processing stages, parallelism, whatever</a:t>
            </a:r>
          </a:p>
          <a:p>
            <a:r>
              <a:rPr lang="en-US" dirty="0"/>
              <a:t>Or to just one processing stage:</a:t>
            </a:r>
          </a:p>
          <a:p>
            <a:pPr lvl="1"/>
            <a:r>
              <a:rPr lang="en-US" dirty="0"/>
              <a:t>i.e., disk I/O subsystem, queue leading into a CPU or I/O stage, …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276600" y="914400"/>
            <a:ext cx="6306299" cy="1777476"/>
            <a:chOff x="1605663" y="4773956"/>
            <a:chExt cx="6306299" cy="1777476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2847412" y="5422823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5649536" y="5379666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605663" y="5103632"/>
              <a:ext cx="12266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arrivals</a:t>
              </a:r>
              <a:endParaRPr lang="en-US" sz="28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45132" y="5103632"/>
              <a:ext cx="17668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departures</a:t>
              </a:r>
              <a:endParaRPr lang="en-US" sz="28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" name="Cloud 11"/>
            <p:cNvSpPr/>
            <p:nvPr/>
          </p:nvSpPr>
          <p:spPr>
            <a:xfrm>
              <a:off x="3372204" y="4773956"/>
              <a:ext cx="2277332" cy="1211739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0" i="1" dirty="0" smtClean="0">
                  <a:latin typeface="Gill Sans" charset="0"/>
                  <a:ea typeface="Gill Sans" charset="0"/>
                  <a:cs typeface="Gill Sans" charset="0"/>
                </a:rPr>
                <a:t>N</a:t>
              </a:r>
              <a:endParaRPr lang="en-US" sz="4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2997788" y="5225366"/>
              <a:ext cx="160581" cy="3517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2845388" y="5504128"/>
              <a:ext cx="4061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800" dirty="0">
                  <a:latin typeface="Times New Roman"/>
                  <a:cs typeface="Times New Roman"/>
                </a:rPr>
                <a:t>λ</a:t>
              </a:r>
              <a:endParaRPr lang="en-US" sz="28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3372204" y="6312156"/>
              <a:ext cx="2248136" cy="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372204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628516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4326475" y="6028212"/>
              <a:ext cx="333746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r>
                <a:rPr lang="en-US" sz="2800" b="0" i="1" dirty="0" smtClean="0">
                  <a:latin typeface="Gill Sans" charset="0"/>
                  <a:ea typeface="Gill Sans" charset="0"/>
                  <a:cs typeface="Gill Sans" charset="0"/>
                </a:rPr>
                <a:t>L</a:t>
              </a:r>
              <a:endParaRPr lang="en-US" sz="28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44937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A0735-A965-4061-B583-BD683B75E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A Simple Systems Performance Model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DB603D-B914-4212-8576-454934516E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85" t="11540" r="8121" b="4299"/>
          <a:stretch/>
        </p:blipFill>
        <p:spPr>
          <a:xfrm>
            <a:off x="3790177" y="3032255"/>
            <a:ext cx="2527279" cy="2721686"/>
          </a:xfrm>
          <a:prstGeom prst="rect">
            <a:avLst/>
          </a:prstGeom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6693D698-6DD1-4CBF-9502-9D06D34AC29F}"/>
              </a:ext>
            </a:extLst>
          </p:cNvPr>
          <p:cNvSpPr/>
          <p:nvPr/>
        </p:nvSpPr>
        <p:spPr>
          <a:xfrm rot="10800000">
            <a:off x="3596540" y="5667878"/>
            <a:ext cx="526711" cy="494852"/>
          </a:xfrm>
          <a:prstGeom prst="trapezoid">
            <a:avLst>
              <a:gd name="adj" fmla="val 35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0E2991-86F4-41C2-92E8-508252E95123}"/>
              </a:ext>
            </a:extLst>
          </p:cNvPr>
          <p:cNvSpPr/>
          <p:nvPr/>
        </p:nvSpPr>
        <p:spPr>
          <a:xfrm rot="5400000">
            <a:off x="3550049" y="5848276"/>
            <a:ext cx="265100" cy="628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9" name="Can 7">
            <a:extLst>
              <a:ext uri="{FF2B5EF4-FFF2-40B4-BE49-F238E27FC236}">
                <a16:creationId xmlns:a16="http://schemas.microsoft.com/office/drawing/2014/main" id="{0EE17B1F-5638-4034-BAF0-BCB40B3B7AE6}"/>
              </a:ext>
            </a:extLst>
          </p:cNvPr>
          <p:cNvSpPr/>
          <p:nvPr/>
        </p:nvSpPr>
        <p:spPr>
          <a:xfrm>
            <a:off x="6189133" y="2104057"/>
            <a:ext cx="1290917" cy="1325563"/>
          </a:xfrm>
          <a:prstGeom prst="can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1050F5-16E0-482A-96C4-5AC4C009ADF8}"/>
              </a:ext>
            </a:extLst>
          </p:cNvPr>
          <p:cNvSpPr/>
          <p:nvPr/>
        </p:nvSpPr>
        <p:spPr>
          <a:xfrm rot="5400000">
            <a:off x="7707536" y="1673859"/>
            <a:ext cx="265100" cy="1044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0289FE-10AB-4A6B-8541-D2B58D6FADE3}"/>
                  </a:ext>
                </a:extLst>
              </p:cNvPr>
              <p:cNvSpPr txBox="1"/>
              <p:nvPr/>
            </p:nvSpPr>
            <p:spPr>
              <a:xfrm>
                <a:off x="6026187" y="1464435"/>
                <a:ext cx="24870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Gill Sans Light"/>
                  </a:rPr>
                  <a:t>Request Rate: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0289FE-10AB-4A6B-8541-D2B58D6FA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187" y="1464435"/>
                <a:ext cx="2487027" cy="461665"/>
              </a:xfrm>
              <a:prstGeom prst="rect">
                <a:avLst/>
              </a:prstGeom>
              <a:blipFill>
                <a:blip r:embed="rId3"/>
                <a:stretch>
                  <a:fillRect l="-392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697C02-34C6-42BF-82F7-E9B3532D3BCD}"/>
                  </a:ext>
                </a:extLst>
              </p:cNvPr>
              <p:cNvSpPr txBox="1"/>
              <p:nvPr/>
            </p:nvSpPr>
            <p:spPr>
              <a:xfrm>
                <a:off x="1371600" y="4993840"/>
                <a:ext cx="22944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Gill Sans Light"/>
                  </a:rPr>
                  <a:t>Service Rate: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2400" b="0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697C02-34C6-42BF-82F7-E9B3532D3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993840"/>
                <a:ext cx="2294474" cy="461665"/>
              </a:xfrm>
              <a:prstGeom prst="rect">
                <a:avLst/>
              </a:prstGeom>
              <a:blipFill>
                <a:blip r:embed="rId4"/>
                <a:stretch>
                  <a:fillRect l="-398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7F02EF-ED4E-4FF2-8483-CE6A04D9AFDA}"/>
                  </a:ext>
                </a:extLst>
              </p:cNvPr>
              <p:cNvSpPr txBox="1"/>
              <p:nvPr/>
            </p:nvSpPr>
            <p:spPr>
              <a:xfrm>
                <a:off x="1371600" y="3522567"/>
                <a:ext cx="2674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Gill Sans Light"/>
                  </a:rPr>
                  <a:t>Operation Time: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7F02EF-ED4E-4FF2-8483-CE6A04D9A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522567"/>
                <a:ext cx="2674258" cy="461665"/>
              </a:xfrm>
              <a:prstGeom prst="rect">
                <a:avLst/>
              </a:prstGeom>
              <a:blipFill>
                <a:blip r:embed="rId5"/>
                <a:stretch>
                  <a:fillRect l="-341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1FACC3-CB94-4C94-980F-9FFC713016ED}"/>
                  </a:ext>
                </a:extLst>
              </p:cNvPr>
              <p:cNvSpPr txBox="1"/>
              <p:nvPr/>
            </p:nvSpPr>
            <p:spPr>
              <a:xfrm>
                <a:off x="4547853" y="2586335"/>
                <a:ext cx="26149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Gill Sans Light"/>
                  </a:rPr>
                  <a:t>Queuing delay: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1FACC3-CB94-4C94-980F-9FFC71301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853" y="2586335"/>
                <a:ext cx="2614947" cy="461665"/>
              </a:xfrm>
              <a:prstGeom prst="rect">
                <a:avLst/>
              </a:prstGeom>
              <a:blipFill>
                <a:blip r:embed="rId6"/>
                <a:stretch>
                  <a:fillRect l="-349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>
            <a:extLst>
              <a:ext uri="{FF2B5EF4-FFF2-40B4-BE49-F238E27FC236}">
                <a16:creationId xmlns:a16="http://schemas.microsoft.com/office/drawing/2014/main" id="{948D67B3-731A-4FF9-B060-0B726253C60E}"/>
              </a:ext>
            </a:extLst>
          </p:cNvPr>
          <p:cNvSpPr/>
          <p:nvPr/>
        </p:nvSpPr>
        <p:spPr>
          <a:xfrm rot="2356117">
            <a:off x="2832569" y="1333567"/>
            <a:ext cx="2395741" cy="3578570"/>
          </a:xfrm>
          <a:prstGeom prst="leftBrace">
            <a:avLst>
              <a:gd name="adj1" fmla="val 13845"/>
              <a:gd name="adj2" fmla="val 470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4396DFF-87A9-4ED3-B50A-0E992F5CA78F}"/>
                  </a:ext>
                </a:extLst>
              </p:cNvPr>
              <p:cNvSpPr/>
              <p:nvPr/>
            </p:nvSpPr>
            <p:spPr>
              <a:xfrm>
                <a:off x="1507897" y="1877103"/>
                <a:ext cx="18083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0" dirty="0">
                    <a:latin typeface="Gill Sans Light"/>
                  </a:rPr>
                  <a:t>Latency 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)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4396DFF-87A9-4ED3-B50A-0E992F5CA7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897" y="1877103"/>
                <a:ext cx="1808379" cy="461665"/>
              </a:xfrm>
              <a:prstGeom prst="rect">
                <a:avLst/>
              </a:prstGeom>
              <a:blipFill>
                <a:blip r:embed="rId7"/>
                <a:stretch>
                  <a:fillRect l="-4714" t="-9211" r="-471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0E0E93-E9A0-4CA8-9355-959F0CB57730}"/>
                  </a:ext>
                </a:extLst>
              </p:cNvPr>
              <p:cNvSpPr txBox="1"/>
              <p:nvPr/>
            </p:nvSpPr>
            <p:spPr>
              <a:xfrm>
                <a:off x="7480050" y="3514860"/>
                <a:ext cx="387375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Gill Sans Light"/>
                  </a:rPr>
                  <a:t>The maximum service rate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𝑚𝑎𝑥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 is a property of the system – the “bottleneck”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0E0E93-E9A0-4CA8-9355-959F0CB57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050" y="3514860"/>
                <a:ext cx="3873750" cy="1200329"/>
              </a:xfrm>
              <a:prstGeom prst="rect">
                <a:avLst/>
              </a:prstGeom>
              <a:blipFill>
                <a:blip r:embed="rId8"/>
                <a:stretch>
                  <a:fillRect l="-2358" t="-3571" r="-2044" b="-11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99560B2-17B0-4660-A155-DB7CFDB4EE36}"/>
                  </a:ext>
                </a:extLst>
              </p:cNvPr>
              <p:cNvSpPr txBox="1"/>
              <p:nvPr/>
            </p:nvSpPr>
            <p:spPr>
              <a:xfrm>
                <a:off x="7565797" y="5006641"/>
                <a:ext cx="3503654" cy="774186"/>
              </a:xfrm>
              <a:prstGeom prst="rect">
                <a:avLst/>
              </a:prstGeom>
              <a:solidFill>
                <a:srgbClr val="FFFF0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latin typeface="Gill Sans Light"/>
                    <a:ea typeface="Cambria Math" panose="02040503050406030204" pitchFamily="18" charset="0"/>
                  </a:rPr>
                  <a:t>Utilization: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den>
                    </m:f>
                  </m:oMath>
                </a14:m>
                <a:endParaRPr lang="en-US" sz="2800" b="0" dirty="0">
                  <a:latin typeface="Gill Sans Light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99560B2-17B0-4660-A155-DB7CFDB4E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797" y="5006641"/>
                <a:ext cx="3503654" cy="774186"/>
              </a:xfrm>
              <a:prstGeom prst="rect">
                <a:avLst/>
              </a:prstGeom>
              <a:blipFill>
                <a:blip r:embed="rId9"/>
                <a:stretch>
                  <a:fillRect l="-3293" b="-77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8067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0E3C2-1358-45B8-A6E3-D5FCB13E2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Ideal System Performance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760EB-0461-4F69-88B5-9D6B6C898E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573018"/>
              </a:xfrm>
            </p:spPr>
            <p:txBody>
              <a:bodyPr/>
              <a:lstStyle/>
              <a:p>
                <a:r>
                  <a:rPr lang="en-US" dirty="0">
                    <a:latin typeface="Gill Sans Light"/>
                  </a:rPr>
                  <a:t>How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>
                    <a:latin typeface="Gill Sans Light"/>
                  </a:rPr>
                  <a:t> (service rate) vary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>
                    <a:latin typeface="Gill Sans Light"/>
                  </a:rPr>
                  <a:t> (request rate)?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760EB-0461-4F69-88B5-9D6B6C898E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573018"/>
              </a:xfrm>
              <a:blipFill>
                <a:blip r:embed="rId2"/>
                <a:stretch>
                  <a:fillRect l="-812" t="-13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17909-F5C0-4EBD-AC36-375F40EBF0D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50B3728-42B5-46E1-8863-4BDB07D9EE18}" type="slidenum">
              <a:rPr lang="en-US" b="0" smtClean="0">
                <a:latin typeface="Gill Sans Light"/>
              </a:rPr>
              <a:t>14</a:t>
            </a:fld>
            <a:endParaRPr lang="en-US" b="0">
              <a:latin typeface="Gill Sans Light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11A762D-1ED9-4014-99B8-41F2AAF3D2E1}"/>
              </a:ext>
            </a:extLst>
          </p:cNvPr>
          <p:cNvCxnSpPr/>
          <p:nvPr/>
        </p:nvCxnSpPr>
        <p:spPr>
          <a:xfrm>
            <a:off x="3820546" y="5076706"/>
            <a:ext cx="5319346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84E1F2-016D-4D02-BE0F-0336AEBDF49F}"/>
                  </a:ext>
                </a:extLst>
              </p:cNvPr>
              <p:cNvSpPr txBox="1"/>
              <p:nvPr/>
            </p:nvSpPr>
            <p:spPr>
              <a:xfrm>
                <a:off x="4114800" y="5181600"/>
                <a:ext cx="47737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Gill Sans Light"/>
                  </a:rPr>
                  <a:t>Request Rate (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 ) - “offered load”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84E1F2-016D-4D02-BE0F-0336AEBDF4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5181600"/>
                <a:ext cx="4773743" cy="461665"/>
              </a:xfrm>
              <a:prstGeom prst="rect">
                <a:avLst/>
              </a:prstGeom>
              <a:blipFill>
                <a:blip r:embed="rId3"/>
                <a:stretch>
                  <a:fillRect l="-1916" t="-9211" r="-1149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E1F3C61-0839-461A-A1D0-7C97A5B87A95}"/>
              </a:ext>
            </a:extLst>
          </p:cNvPr>
          <p:cNvCxnSpPr/>
          <p:nvPr/>
        </p:nvCxnSpPr>
        <p:spPr>
          <a:xfrm flipV="1">
            <a:off x="3820546" y="2562106"/>
            <a:ext cx="0" cy="25146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AAEDC6-C462-42FA-8FC2-13BFD465404F}"/>
                  </a:ext>
                </a:extLst>
              </p:cNvPr>
              <p:cNvSpPr txBox="1"/>
              <p:nvPr/>
            </p:nvSpPr>
            <p:spPr>
              <a:xfrm>
                <a:off x="1371600" y="3940224"/>
                <a:ext cx="248959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Gill Sans Light"/>
                  </a:rPr>
                  <a:t>Service Rate (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) - “delivered load”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AAEDC6-C462-42FA-8FC2-13BFD4654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940224"/>
                <a:ext cx="2489599" cy="830997"/>
              </a:xfrm>
              <a:prstGeom prst="rect">
                <a:avLst/>
              </a:prstGeom>
              <a:blipFill>
                <a:blip r:embed="rId4"/>
                <a:stretch>
                  <a:fillRect l="-3676" t="-5109" r="-3431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F924305-1126-4D59-8434-59F07B8C491D}"/>
                  </a:ext>
                </a:extLst>
              </p:cNvPr>
              <p:cNvSpPr/>
              <p:nvPr/>
            </p:nvSpPr>
            <p:spPr>
              <a:xfrm>
                <a:off x="2928679" y="3265408"/>
                <a:ext cx="82554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4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𝑚𝑎𝑥</m:t>
                      </m:r>
                    </m:oMath>
                  </m:oMathPara>
                </a14:m>
                <a:endParaRPr lang="en-US" sz="2400" b="0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F924305-1126-4D59-8434-59F07B8C49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679" y="3265408"/>
                <a:ext cx="825547" cy="461665"/>
              </a:xfrm>
              <a:prstGeom prst="rect">
                <a:avLst/>
              </a:prstGeom>
              <a:blipFill>
                <a:blip r:embed="rId5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AA7BAF3-05C1-47B7-921D-2AE5D6AC26E1}"/>
                  </a:ext>
                </a:extLst>
              </p:cNvPr>
              <p:cNvSpPr/>
              <p:nvPr/>
            </p:nvSpPr>
            <p:spPr>
              <a:xfrm>
                <a:off x="5438331" y="4632544"/>
                <a:ext cx="84157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𝑚𝑎𝑥</m:t>
                      </m:r>
                    </m:oMath>
                  </m:oMathPara>
                </a14:m>
                <a:endParaRPr lang="en-US" sz="2400" b="0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AA7BAF3-05C1-47B7-921D-2AE5D6AC26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331" y="4632544"/>
                <a:ext cx="841577" cy="461665"/>
              </a:xfrm>
              <a:prstGeom prst="rect">
                <a:avLst/>
              </a:prstGeom>
              <a:blipFill>
                <a:blip r:embed="rId6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C6171507-ED42-474D-BFFB-8B9C3F9B15FB}"/>
              </a:ext>
            </a:extLst>
          </p:cNvPr>
          <p:cNvGrpSpPr/>
          <p:nvPr/>
        </p:nvGrpSpPr>
        <p:grpSpPr>
          <a:xfrm>
            <a:off x="3820546" y="3450074"/>
            <a:ext cx="4577748" cy="1626632"/>
            <a:chOff x="2453052" y="2479376"/>
            <a:chExt cx="4577748" cy="1626632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BE10242-0F47-4A7F-8B60-1474F8EAEA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3052" y="2479376"/>
              <a:ext cx="1617785" cy="1626632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0545811-3F60-44A3-AADD-5C1892C0A0F9}"/>
                </a:ext>
              </a:extLst>
            </p:cNvPr>
            <p:cNvCxnSpPr>
              <a:cxnSpLocks/>
            </p:cNvCxnSpPr>
            <p:nvPr/>
          </p:nvCxnSpPr>
          <p:spPr>
            <a:xfrm>
              <a:off x="4070837" y="2479376"/>
              <a:ext cx="2959963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8991271-DD23-4FA6-87A0-893986BB1262}"/>
              </a:ext>
            </a:extLst>
          </p:cNvPr>
          <p:cNvCxnSpPr>
            <a:cxnSpLocks/>
            <a:endCxn id="11" idx="3"/>
          </p:cNvCxnSpPr>
          <p:nvPr/>
        </p:nvCxnSpPr>
        <p:spPr>
          <a:xfrm flipH="1">
            <a:off x="3829339" y="3450074"/>
            <a:ext cx="1608992" cy="4616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19CEAEB-70B2-4B9F-B6E0-AD4EE3E2A7B9}"/>
              </a:ext>
            </a:extLst>
          </p:cNvPr>
          <p:cNvCxnSpPr>
            <a:cxnSpLocks/>
          </p:cNvCxnSpPr>
          <p:nvPr/>
        </p:nvCxnSpPr>
        <p:spPr>
          <a:xfrm>
            <a:off x="5438331" y="2885271"/>
            <a:ext cx="0" cy="219143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26">
            <a:extLst>
              <a:ext uri="{FF2B5EF4-FFF2-40B4-BE49-F238E27FC236}">
                <a16:creationId xmlns:a16="http://schemas.microsoft.com/office/drawing/2014/main" id="{AABB15C7-0CB8-4529-840C-93EAA82BB382}"/>
              </a:ext>
            </a:extLst>
          </p:cNvPr>
          <p:cNvSpPr/>
          <p:nvPr/>
        </p:nvSpPr>
        <p:spPr>
          <a:xfrm>
            <a:off x="3838132" y="3599220"/>
            <a:ext cx="3587262" cy="1459901"/>
          </a:xfrm>
          <a:custGeom>
            <a:avLst/>
            <a:gdLst>
              <a:gd name="connsiteX0" fmla="*/ 0 w 3587262"/>
              <a:gd name="connsiteY0" fmla="*/ 1459901 h 1459901"/>
              <a:gd name="connsiteX1" fmla="*/ 633047 w 3587262"/>
              <a:gd name="connsiteY1" fmla="*/ 844440 h 1459901"/>
              <a:gd name="connsiteX2" fmla="*/ 1195754 w 3587262"/>
              <a:gd name="connsiteY2" fmla="*/ 431201 h 1459901"/>
              <a:gd name="connsiteX3" fmla="*/ 1705708 w 3587262"/>
              <a:gd name="connsiteY3" fmla="*/ 176224 h 1459901"/>
              <a:gd name="connsiteX4" fmla="*/ 2118947 w 3587262"/>
              <a:gd name="connsiteY4" fmla="*/ 61924 h 1459901"/>
              <a:gd name="connsiteX5" fmla="*/ 2532185 w 3587262"/>
              <a:gd name="connsiteY5" fmla="*/ 9170 h 1459901"/>
              <a:gd name="connsiteX6" fmla="*/ 3587262 w 3587262"/>
              <a:gd name="connsiteY6" fmla="*/ 378 h 145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7262" h="1459901">
                <a:moveTo>
                  <a:pt x="0" y="1459901"/>
                </a:moveTo>
                <a:cubicBezTo>
                  <a:pt x="216877" y="1237895"/>
                  <a:pt x="433755" y="1015890"/>
                  <a:pt x="633047" y="844440"/>
                </a:cubicBezTo>
                <a:cubicBezTo>
                  <a:pt x="832339" y="672990"/>
                  <a:pt x="1016977" y="542570"/>
                  <a:pt x="1195754" y="431201"/>
                </a:cubicBezTo>
                <a:cubicBezTo>
                  <a:pt x="1374531" y="319832"/>
                  <a:pt x="1551843" y="237770"/>
                  <a:pt x="1705708" y="176224"/>
                </a:cubicBezTo>
                <a:cubicBezTo>
                  <a:pt x="1859573" y="114678"/>
                  <a:pt x="1981201" y="89766"/>
                  <a:pt x="2118947" y="61924"/>
                </a:cubicBezTo>
                <a:cubicBezTo>
                  <a:pt x="2256693" y="34082"/>
                  <a:pt x="2287466" y="19428"/>
                  <a:pt x="2532185" y="9170"/>
                </a:cubicBezTo>
                <a:cubicBezTo>
                  <a:pt x="2776904" y="-1088"/>
                  <a:pt x="3182083" y="-355"/>
                  <a:pt x="3587262" y="378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>
              <a:latin typeface="Gill Sans Ligh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0471C6-D412-47E3-BD26-0CD7F93E1352}"/>
              </a:ext>
            </a:extLst>
          </p:cNvPr>
          <p:cNvSpPr txBox="1"/>
          <p:nvPr/>
        </p:nvSpPr>
        <p:spPr>
          <a:xfrm>
            <a:off x="7301679" y="3006170"/>
            <a:ext cx="3025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Gill Sans Light"/>
              </a:rPr>
              <a:t>asymptotic peak rate</a:t>
            </a:r>
          </a:p>
        </p:txBody>
      </p:sp>
    </p:spTree>
    <p:extLst>
      <p:ext uri="{BB962C8B-B14F-4D97-AF65-F5344CB8AC3E}">
        <p14:creationId xmlns:p14="http://schemas.microsoft.com/office/powerpoint/2010/main" val="4105834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8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A0735-A965-4061-B583-BD683B75E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Light"/>
              </a:rPr>
              <a:t>Two Related Questions</a:t>
            </a:r>
            <a:endParaRPr lang="en-US" dirty="0">
              <a:latin typeface="Gill Sans Ligh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DB603D-B914-4212-8576-454934516E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85" t="11540" r="8121" b="4299"/>
          <a:stretch/>
        </p:blipFill>
        <p:spPr>
          <a:xfrm>
            <a:off x="3790177" y="3032255"/>
            <a:ext cx="2527279" cy="2721686"/>
          </a:xfrm>
          <a:prstGeom prst="rect">
            <a:avLst/>
          </a:prstGeom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6693D698-6DD1-4CBF-9502-9D06D34AC29F}"/>
              </a:ext>
            </a:extLst>
          </p:cNvPr>
          <p:cNvSpPr/>
          <p:nvPr/>
        </p:nvSpPr>
        <p:spPr>
          <a:xfrm rot="10800000">
            <a:off x="3596540" y="5667878"/>
            <a:ext cx="526711" cy="494852"/>
          </a:xfrm>
          <a:prstGeom prst="trapezoid">
            <a:avLst>
              <a:gd name="adj" fmla="val 35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0E2991-86F4-41C2-92E8-508252E95123}"/>
              </a:ext>
            </a:extLst>
          </p:cNvPr>
          <p:cNvSpPr/>
          <p:nvPr/>
        </p:nvSpPr>
        <p:spPr>
          <a:xfrm rot="5400000">
            <a:off x="3550049" y="5848276"/>
            <a:ext cx="265100" cy="628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9" name="Can 7">
            <a:extLst>
              <a:ext uri="{FF2B5EF4-FFF2-40B4-BE49-F238E27FC236}">
                <a16:creationId xmlns:a16="http://schemas.microsoft.com/office/drawing/2014/main" id="{0EE17B1F-5638-4034-BAF0-BCB40B3B7AE6}"/>
              </a:ext>
            </a:extLst>
          </p:cNvPr>
          <p:cNvSpPr/>
          <p:nvPr/>
        </p:nvSpPr>
        <p:spPr>
          <a:xfrm>
            <a:off x="6189133" y="2104057"/>
            <a:ext cx="1290917" cy="1325563"/>
          </a:xfrm>
          <a:prstGeom prst="can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1050F5-16E0-482A-96C4-5AC4C009ADF8}"/>
              </a:ext>
            </a:extLst>
          </p:cNvPr>
          <p:cNvSpPr/>
          <p:nvPr/>
        </p:nvSpPr>
        <p:spPr>
          <a:xfrm rot="5400000">
            <a:off x="7707536" y="1673859"/>
            <a:ext cx="265100" cy="1044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0289FE-10AB-4A6B-8541-D2B58D6FADE3}"/>
                  </a:ext>
                </a:extLst>
              </p:cNvPr>
              <p:cNvSpPr txBox="1"/>
              <p:nvPr/>
            </p:nvSpPr>
            <p:spPr>
              <a:xfrm>
                <a:off x="6026187" y="1464435"/>
                <a:ext cx="24870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Gill Sans Light"/>
                  </a:rPr>
                  <a:t>Request Rate: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0289FE-10AB-4A6B-8541-D2B58D6FA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187" y="1464435"/>
                <a:ext cx="2487027" cy="461665"/>
              </a:xfrm>
              <a:prstGeom prst="rect">
                <a:avLst/>
              </a:prstGeom>
              <a:blipFill>
                <a:blip r:embed="rId3"/>
                <a:stretch>
                  <a:fillRect l="-392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7F02EF-ED4E-4FF2-8483-CE6A04D9AFDA}"/>
                  </a:ext>
                </a:extLst>
              </p:cNvPr>
              <p:cNvSpPr txBox="1"/>
              <p:nvPr/>
            </p:nvSpPr>
            <p:spPr>
              <a:xfrm>
                <a:off x="1371600" y="3522567"/>
                <a:ext cx="2674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Gill Sans Light"/>
                  </a:rPr>
                  <a:t>Operation Time: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7F02EF-ED4E-4FF2-8483-CE6A04D9A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522567"/>
                <a:ext cx="2674258" cy="461665"/>
              </a:xfrm>
              <a:prstGeom prst="rect">
                <a:avLst/>
              </a:prstGeom>
              <a:blipFill>
                <a:blip r:embed="rId4"/>
                <a:stretch>
                  <a:fillRect l="-341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>
            <a:extLst>
              <a:ext uri="{FF2B5EF4-FFF2-40B4-BE49-F238E27FC236}">
                <a16:creationId xmlns:a16="http://schemas.microsoft.com/office/drawing/2014/main" id="{948D67B3-731A-4FF9-B060-0B726253C60E}"/>
              </a:ext>
            </a:extLst>
          </p:cNvPr>
          <p:cNvSpPr/>
          <p:nvPr/>
        </p:nvSpPr>
        <p:spPr>
          <a:xfrm rot="2356117">
            <a:off x="2832569" y="1333567"/>
            <a:ext cx="2395741" cy="3578570"/>
          </a:xfrm>
          <a:prstGeom prst="leftBrace">
            <a:avLst>
              <a:gd name="adj1" fmla="val 13845"/>
              <a:gd name="adj2" fmla="val 470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4396DFF-87A9-4ED3-B50A-0E992F5CA78F}"/>
                  </a:ext>
                </a:extLst>
              </p:cNvPr>
              <p:cNvSpPr/>
              <p:nvPr/>
            </p:nvSpPr>
            <p:spPr>
              <a:xfrm>
                <a:off x="1507897" y="1877103"/>
                <a:ext cx="18083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0" dirty="0">
                    <a:latin typeface="Gill Sans Light"/>
                  </a:rPr>
                  <a:t>Latency 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)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4396DFF-87A9-4ED3-B50A-0E992F5CA7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897" y="1877103"/>
                <a:ext cx="1808379" cy="461665"/>
              </a:xfrm>
              <a:prstGeom prst="rect">
                <a:avLst/>
              </a:prstGeom>
              <a:blipFill>
                <a:blip r:embed="rId5"/>
                <a:stretch>
                  <a:fillRect l="-4714" t="-9211" r="-471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0E0E93-E9A0-4CA8-9355-959F0CB57730}"/>
                  </a:ext>
                </a:extLst>
              </p:cNvPr>
              <p:cNvSpPr txBox="1"/>
              <p:nvPr/>
            </p:nvSpPr>
            <p:spPr>
              <a:xfrm>
                <a:off x="7480050" y="3514860"/>
                <a:ext cx="387375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Gill Sans Light"/>
                  </a:rPr>
                  <a:t>The maximum service rate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𝑚𝑎𝑥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 is a property of the system – the “bottleneck”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0E0E93-E9A0-4CA8-9355-959F0CB57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050" y="3514860"/>
                <a:ext cx="3873750" cy="1200329"/>
              </a:xfrm>
              <a:prstGeom prst="rect">
                <a:avLst/>
              </a:prstGeom>
              <a:blipFill>
                <a:blip r:embed="rId6"/>
                <a:stretch>
                  <a:fillRect l="-2358" t="-3571" r="-2044" b="-11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99560B2-17B0-4660-A155-DB7CFDB4EE36}"/>
                  </a:ext>
                </a:extLst>
              </p:cNvPr>
              <p:cNvSpPr txBox="1"/>
              <p:nvPr/>
            </p:nvSpPr>
            <p:spPr>
              <a:xfrm>
                <a:off x="7565797" y="5006641"/>
                <a:ext cx="3503654" cy="774186"/>
              </a:xfrm>
              <a:prstGeom prst="rect">
                <a:avLst/>
              </a:prstGeom>
              <a:solidFill>
                <a:srgbClr val="FFFF0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latin typeface="Gill Sans Light"/>
                    <a:ea typeface="Cambria Math" panose="02040503050406030204" pitchFamily="18" charset="0"/>
                  </a:rPr>
                  <a:t>Utilization: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den>
                    </m:f>
                  </m:oMath>
                </a14:m>
                <a:endParaRPr lang="en-US" sz="2800" b="0" dirty="0">
                  <a:latin typeface="Gill Sans Light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99560B2-17B0-4660-A155-DB7CFDB4E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797" y="5006641"/>
                <a:ext cx="3503654" cy="774186"/>
              </a:xfrm>
              <a:prstGeom prst="rect">
                <a:avLst/>
              </a:prstGeom>
              <a:blipFill>
                <a:blip r:embed="rId7"/>
                <a:stretch>
                  <a:fillRect l="-3293" b="-77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A3EE7668-864A-4A11-8A6A-6CCC6D2BC0FF}"/>
              </a:ext>
            </a:extLst>
          </p:cNvPr>
          <p:cNvSpPr/>
          <p:nvPr/>
        </p:nvSpPr>
        <p:spPr>
          <a:xfrm>
            <a:off x="0" y="1402494"/>
            <a:ext cx="12192000" cy="495385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697C02-34C6-42BF-82F7-E9B3532D3BCD}"/>
                  </a:ext>
                </a:extLst>
              </p:cNvPr>
              <p:cNvSpPr txBox="1"/>
              <p:nvPr/>
            </p:nvSpPr>
            <p:spPr>
              <a:xfrm>
                <a:off x="1371600" y="4993840"/>
                <a:ext cx="22944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Gill Sans Light"/>
                  </a:rPr>
                  <a:t>Service Rate: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2400" b="0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697C02-34C6-42BF-82F7-E9B3532D3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993840"/>
                <a:ext cx="2294474" cy="461665"/>
              </a:xfrm>
              <a:prstGeom prst="rect">
                <a:avLst/>
              </a:prstGeom>
              <a:blipFill>
                <a:blip r:embed="rId8"/>
                <a:stretch>
                  <a:fillRect l="-398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1FACC3-CB94-4C94-980F-9FFC713016ED}"/>
                  </a:ext>
                </a:extLst>
              </p:cNvPr>
              <p:cNvSpPr txBox="1"/>
              <p:nvPr/>
            </p:nvSpPr>
            <p:spPr>
              <a:xfrm>
                <a:off x="4547853" y="2586335"/>
                <a:ext cx="26149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Gill Sans Light"/>
                  </a:rPr>
                  <a:t>Queuing delay: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1FACC3-CB94-4C94-980F-9FFC71301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853" y="2586335"/>
                <a:ext cx="2614947" cy="461665"/>
              </a:xfrm>
              <a:prstGeom prst="rect">
                <a:avLst/>
              </a:prstGeom>
              <a:blipFill>
                <a:blip r:embed="rId9"/>
                <a:stretch>
                  <a:fillRect l="-349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FB2DC26-6163-4886-BEA0-868F88B76934}"/>
                  </a:ext>
                </a:extLst>
              </p:cNvPr>
              <p:cNvSpPr txBox="1"/>
              <p:nvPr/>
            </p:nvSpPr>
            <p:spPr>
              <a:xfrm>
                <a:off x="146951" y="3950427"/>
                <a:ext cx="3449590" cy="954107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0" dirty="0">
                    <a:latin typeface="Gill Sans Light"/>
                    <a:ea typeface="Cambria Math" panose="02040503050406030204" pitchFamily="18" charset="0"/>
                  </a:rPr>
                  <a:t>What determines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2800" b="0" dirty="0">
                    <a:latin typeface="Gill Sans Light"/>
                    <a:ea typeface="Cambria Math" panose="020405030504060302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FB2DC26-6163-4886-BEA0-868F88B76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51" y="3950427"/>
                <a:ext cx="3449590" cy="954107"/>
              </a:xfrm>
              <a:prstGeom prst="rect">
                <a:avLst/>
              </a:prstGeom>
              <a:blipFill>
                <a:blip r:embed="rId10"/>
                <a:stretch>
                  <a:fillRect t="-5660" b="-157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94D253EA-78EF-4D78-AE50-FFE7F2899EA7}"/>
              </a:ext>
            </a:extLst>
          </p:cNvPr>
          <p:cNvSpPr txBox="1"/>
          <p:nvPr/>
        </p:nvSpPr>
        <p:spPr>
          <a:xfrm>
            <a:off x="8477890" y="2228229"/>
            <a:ext cx="3487173" cy="95410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latin typeface="Gill Sans Light"/>
                <a:ea typeface="Cambria Math" panose="02040503050406030204" pitchFamily="18" charset="0"/>
              </a:rPr>
              <a:t>What about “internal” queues?</a:t>
            </a:r>
          </a:p>
        </p:txBody>
      </p:sp>
    </p:spTree>
    <p:extLst>
      <p:ext uri="{BB962C8B-B14F-4D97-AF65-F5344CB8AC3E}">
        <p14:creationId xmlns:p14="http://schemas.microsoft.com/office/powerpoint/2010/main" val="31354597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20C0A-BC02-4D50-9715-AD61FF3F4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Bottleneck Analysis</a:t>
            </a:r>
            <a:endParaRPr lang="en-US" i="1" dirty="0">
              <a:latin typeface="Gill Sans Light"/>
            </a:endParaRP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ED2D1DDC-24D8-4929-9675-FD4670BAD9AC}"/>
              </a:ext>
            </a:extLst>
          </p:cNvPr>
          <p:cNvSpPr txBox="1"/>
          <p:nvPr/>
        </p:nvSpPr>
        <p:spPr>
          <a:xfrm>
            <a:off x="4586552" y="1871356"/>
            <a:ext cx="1777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0" dirty="0">
                <a:latin typeface="Gill Sans Light"/>
              </a:rPr>
              <a:t>…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2A4D5B9-4756-4A0E-9828-D47C673964FD}"/>
              </a:ext>
            </a:extLst>
          </p:cNvPr>
          <p:cNvCxnSpPr>
            <a:cxnSpLocks/>
          </p:cNvCxnSpPr>
          <p:nvPr/>
        </p:nvCxnSpPr>
        <p:spPr>
          <a:xfrm>
            <a:off x="2020957" y="2612086"/>
            <a:ext cx="691100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3C99941B-9583-4BF6-AC2F-57ADB4017FFF}"/>
              </a:ext>
            </a:extLst>
          </p:cNvPr>
          <p:cNvGrpSpPr/>
          <p:nvPr/>
        </p:nvGrpSpPr>
        <p:grpSpPr>
          <a:xfrm>
            <a:off x="2324719" y="1471012"/>
            <a:ext cx="1109273" cy="997206"/>
            <a:chOff x="3457215" y="1243813"/>
            <a:chExt cx="1109273" cy="99720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ED1F03A-F1D0-4DBD-A30D-2973A9D0F806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10" name="TextBox 27">
              <a:extLst>
                <a:ext uri="{FF2B5EF4-FFF2-40B4-BE49-F238E27FC236}">
                  <a16:creationId xmlns:a16="http://schemas.microsoft.com/office/drawing/2014/main" id="{85C86C1B-819F-4F6F-97D1-59EE8CA7DAE0}"/>
                </a:ext>
              </a:extLst>
            </p:cNvPr>
            <p:cNvSpPr txBox="1"/>
            <p:nvPr/>
          </p:nvSpPr>
          <p:spPr>
            <a:xfrm>
              <a:off x="3818106" y="124381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Gill Sans Light"/>
                </a:rPr>
                <a:t>L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605B4A8-8E4F-4528-BC8D-67D3383BF89D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3C4C58C-FF0A-4904-848E-6C0D681AA301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0D03FB-7E27-4D8A-97A7-6487ECA6AE21}"/>
              </a:ext>
            </a:extLst>
          </p:cNvPr>
          <p:cNvGrpSpPr/>
          <p:nvPr/>
        </p:nvGrpSpPr>
        <p:grpSpPr>
          <a:xfrm>
            <a:off x="2712035" y="1471012"/>
            <a:ext cx="1109273" cy="997206"/>
            <a:chOff x="3457215" y="1243813"/>
            <a:chExt cx="1109273" cy="99720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AE17D7-9DE5-4B70-893C-2FDBAE34177B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15" name="TextBox 32">
              <a:extLst>
                <a:ext uri="{FF2B5EF4-FFF2-40B4-BE49-F238E27FC236}">
                  <a16:creationId xmlns:a16="http://schemas.microsoft.com/office/drawing/2014/main" id="{FC3CE75B-7BA5-48B3-9D4D-9294E9F6BBCA}"/>
                </a:ext>
              </a:extLst>
            </p:cNvPr>
            <p:cNvSpPr txBox="1"/>
            <p:nvPr/>
          </p:nvSpPr>
          <p:spPr>
            <a:xfrm>
              <a:off x="3818106" y="124381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Gill Sans Light"/>
                </a:rPr>
                <a:t>L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66AAD91-6BE4-478B-B72A-B951AEF89AC6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1A6DDE1-C9B4-457D-B5D4-6A679443484F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748B29-EF9D-461A-B155-4D036A6B0797}"/>
              </a:ext>
            </a:extLst>
          </p:cNvPr>
          <p:cNvGrpSpPr/>
          <p:nvPr/>
        </p:nvGrpSpPr>
        <p:grpSpPr>
          <a:xfrm>
            <a:off x="3103539" y="1477638"/>
            <a:ext cx="1109273" cy="990580"/>
            <a:chOff x="3457215" y="1250439"/>
            <a:chExt cx="1109273" cy="99058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6712659-A827-42F1-A658-992384748BB2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20" name="TextBox 37">
              <a:extLst>
                <a:ext uri="{FF2B5EF4-FFF2-40B4-BE49-F238E27FC236}">
                  <a16:creationId xmlns:a16="http://schemas.microsoft.com/office/drawing/2014/main" id="{783C97B9-F89E-44D9-8314-C2764629B85C}"/>
                </a:ext>
              </a:extLst>
            </p:cNvPr>
            <p:cNvSpPr txBox="1"/>
            <p:nvPr/>
          </p:nvSpPr>
          <p:spPr>
            <a:xfrm>
              <a:off x="3818106" y="1250439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Gill Sans Light"/>
                </a:rPr>
                <a:t>L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F6943A3-5164-49A2-8DDE-0C567B1034FC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433E5AF-F8B9-4F35-BD44-C170AC532E83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4304796-104F-454E-9345-82710EEDEC9D}"/>
              </a:ext>
            </a:extLst>
          </p:cNvPr>
          <p:cNvGrpSpPr/>
          <p:nvPr/>
        </p:nvGrpSpPr>
        <p:grpSpPr>
          <a:xfrm>
            <a:off x="3490855" y="1477638"/>
            <a:ext cx="1109273" cy="990580"/>
            <a:chOff x="3457215" y="1250439"/>
            <a:chExt cx="1109273" cy="99058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33AE7A3-EDB1-4633-93C4-6BC55186C410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25" name="TextBox 42">
              <a:extLst>
                <a:ext uri="{FF2B5EF4-FFF2-40B4-BE49-F238E27FC236}">
                  <a16:creationId xmlns:a16="http://schemas.microsoft.com/office/drawing/2014/main" id="{A4D44866-8751-4C23-8863-2B4B47127924}"/>
                </a:ext>
              </a:extLst>
            </p:cNvPr>
            <p:cNvSpPr txBox="1"/>
            <p:nvPr/>
          </p:nvSpPr>
          <p:spPr>
            <a:xfrm>
              <a:off x="3818106" y="1250439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Gill Sans Light"/>
                </a:rPr>
                <a:t>L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3FC86C6-FD38-4B53-B0C7-E88A0F98E955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A5AC23F-6B6E-4F55-9D8A-05D2F8861BF7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D52FAED-A866-48F5-9FE8-C08CDBF77D96}"/>
              </a:ext>
            </a:extLst>
          </p:cNvPr>
          <p:cNvGrpSpPr/>
          <p:nvPr/>
        </p:nvGrpSpPr>
        <p:grpSpPr>
          <a:xfrm>
            <a:off x="6301252" y="1465133"/>
            <a:ext cx="1109273" cy="997206"/>
            <a:chOff x="3457215" y="1243813"/>
            <a:chExt cx="1109273" cy="99720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4180AAD-8F17-48A6-A31B-AF43DB8E26A5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30" name="TextBox 47">
              <a:extLst>
                <a:ext uri="{FF2B5EF4-FFF2-40B4-BE49-F238E27FC236}">
                  <a16:creationId xmlns:a16="http://schemas.microsoft.com/office/drawing/2014/main" id="{4EF55202-4A81-44AC-9859-E1D16C89C252}"/>
                </a:ext>
              </a:extLst>
            </p:cNvPr>
            <p:cNvSpPr txBox="1"/>
            <p:nvPr/>
          </p:nvSpPr>
          <p:spPr>
            <a:xfrm>
              <a:off x="3818106" y="124381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Gill Sans Light"/>
                </a:rPr>
                <a:t>L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0C6B593-30C8-421D-B279-4F79191ACAF9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66FABA4-78A4-477F-BDDF-87719FC9A408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4FDB61B-7185-49BE-88CC-A1F91FBF4F20}"/>
              </a:ext>
            </a:extLst>
          </p:cNvPr>
          <p:cNvGrpSpPr/>
          <p:nvPr/>
        </p:nvGrpSpPr>
        <p:grpSpPr>
          <a:xfrm>
            <a:off x="6692756" y="1465133"/>
            <a:ext cx="1109273" cy="997206"/>
            <a:chOff x="3457215" y="1243813"/>
            <a:chExt cx="1109273" cy="99720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4CDA4E9-FED3-4303-B516-A8D6D1184F32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35" name="TextBox 52">
              <a:extLst>
                <a:ext uri="{FF2B5EF4-FFF2-40B4-BE49-F238E27FC236}">
                  <a16:creationId xmlns:a16="http://schemas.microsoft.com/office/drawing/2014/main" id="{D3916C91-A453-44DF-ABD5-DD78D067089E}"/>
                </a:ext>
              </a:extLst>
            </p:cNvPr>
            <p:cNvSpPr txBox="1"/>
            <p:nvPr/>
          </p:nvSpPr>
          <p:spPr>
            <a:xfrm>
              <a:off x="3818106" y="124381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Gill Sans Light"/>
                </a:rPr>
                <a:t>L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F044807-6506-4B2A-A9C4-B5376DF0078E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E4D1E42-BEA8-4A40-81AE-7B14455473EE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D548DDD-0762-4049-B81F-72BE84434974}"/>
              </a:ext>
            </a:extLst>
          </p:cNvPr>
          <p:cNvGrpSpPr/>
          <p:nvPr/>
        </p:nvGrpSpPr>
        <p:grpSpPr>
          <a:xfrm>
            <a:off x="7080072" y="1478385"/>
            <a:ext cx="1109273" cy="983954"/>
            <a:chOff x="3457215" y="1257065"/>
            <a:chExt cx="1109273" cy="983954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AC5B7A6-8123-4F2C-9CF6-060E76BD3BFA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40" name="TextBox 57">
              <a:extLst>
                <a:ext uri="{FF2B5EF4-FFF2-40B4-BE49-F238E27FC236}">
                  <a16:creationId xmlns:a16="http://schemas.microsoft.com/office/drawing/2014/main" id="{19B36FC8-CB0A-4D16-AACD-F6A31517B8DE}"/>
                </a:ext>
              </a:extLst>
            </p:cNvPr>
            <p:cNvSpPr txBox="1"/>
            <p:nvPr/>
          </p:nvSpPr>
          <p:spPr>
            <a:xfrm>
              <a:off x="3818106" y="1257065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Gill Sans Light"/>
                </a:rPr>
                <a:t>L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C789E48-FDC1-43AD-8BF6-22C2C4722AE7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6F629B4-1969-483C-92F7-88039293F2D1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</p:grpSp>
      <p:sp>
        <p:nvSpPr>
          <p:cNvPr id="43" name="TextBox 5">
            <a:extLst>
              <a:ext uri="{FF2B5EF4-FFF2-40B4-BE49-F238E27FC236}">
                <a16:creationId xmlns:a16="http://schemas.microsoft.com/office/drawing/2014/main" id="{F769D941-70D4-4FBD-81A1-1B42150E2EC0}"/>
              </a:ext>
            </a:extLst>
          </p:cNvPr>
          <p:cNvSpPr txBox="1"/>
          <p:nvPr/>
        </p:nvSpPr>
        <p:spPr>
          <a:xfrm>
            <a:off x="9018791" y="238125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</a:rPr>
              <a:t>time</a:t>
            </a:r>
          </a:p>
        </p:txBody>
      </p:sp>
      <p:sp>
        <p:nvSpPr>
          <p:cNvPr id="44" name="Cloud 43">
            <a:extLst>
              <a:ext uri="{FF2B5EF4-FFF2-40B4-BE49-F238E27FC236}">
                <a16:creationId xmlns:a16="http://schemas.microsoft.com/office/drawing/2014/main" id="{D8FBB28C-83B8-4F59-82AE-F7088C0869E9}"/>
              </a:ext>
            </a:extLst>
          </p:cNvPr>
          <p:cNvSpPr/>
          <p:nvPr/>
        </p:nvSpPr>
        <p:spPr>
          <a:xfrm>
            <a:off x="2398643" y="3290072"/>
            <a:ext cx="7275443" cy="2251309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Gill Sans Light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33425D3-6B2C-4DC0-BBF0-B5A3649A6F63}"/>
              </a:ext>
            </a:extLst>
          </p:cNvPr>
          <p:cNvSpPr/>
          <p:nvPr/>
        </p:nvSpPr>
        <p:spPr>
          <a:xfrm>
            <a:off x="4010126" y="4059059"/>
            <a:ext cx="589722" cy="5897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DEA9D11-B46E-4B2E-9809-9637EAD3829D}"/>
              </a:ext>
            </a:extLst>
          </p:cNvPr>
          <p:cNvSpPr/>
          <p:nvPr/>
        </p:nvSpPr>
        <p:spPr>
          <a:xfrm>
            <a:off x="6153390" y="4027173"/>
            <a:ext cx="589722" cy="589722"/>
          </a:xfrm>
          <a:prstGeom prst="ellipse">
            <a:avLst/>
          </a:prstGeom>
          <a:solidFill>
            <a:srgbClr val="F2F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8648C50-8F1C-493F-8BEE-888425A9B2D0}"/>
              </a:ext>
            </a:extLst>
          </p:cNvPr>
          <p:cNvSpPr/>
          <p:nvPr/>
        </p:nvSpPr>
        <p:spPr>
          <a:xfrm>
            <a:off x="8296654" y="4027173"/>
            <a:ext cx="589722" cy="589722"/>
          </a:xfrm>
          <a:prstGeom prst="ellipse">
            <a:avLst/>
          </a:prstGeom>
          <a:solidFill>
            <a:srgbClr val="A9D1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6426946-669B-4672-B349-A66CA7BE1B82}"/>
              </a:ext>
            </a:extLst>
          </p:cNvPr>
          <p:cNvSpPr/>
          <p:nvPr/>
        </p:nvSpPr>
        <p:spPr>
          <a:xfrm>
            <a:off x="7576548" y="4061711"/>
            <a:ext cx="663455" cy="5568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141592C-A96E-4E8E-A72E-249EEBE120EE}"/>
              </a:ext>
            </a:extLst>
          </p:cNvPr>
          <p:cNvCxnSpPr>
            <a:cxnSpLocks/>
          </p:cNvCxnSpPr>
          <p:nvPr/>
        </p:nvCxnSpPr>
        <p:spPr>
          <a:xfrm>
            <a:off x="8013726" y="4061711"/>
            <a:ext cx="0" cy="556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13895608-1E71-4D7E-AD83-31F54E585841}"/>
              </a:ext>
            </a:extLst>
          </p:cNvPr>
          <p:cNvSpPr/>
          <p:nvPr/>
        </p:nvSpPr>
        <p:spPr>
          <a:xfrm>
            <a:off x="5433284" y="4055503"/>
            <a:ext cx="663455" cy="5568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FEE5555-A68F-43AB-83E1-8B8C99D13AA0}"/>
              </a:ext>
            </a:extLst>
          </p:cNvPr>
          <p:cNvCxnSpPr>
            <a:cxnSpLocks/>
          </p:cNvCxnSpPr>
          <p:nvPr/>
        </p:nvCxnSpPr>
        <p:spPr>
          <a:xfrm>
            <a:off x="5870462" y="4055503"/>
            <a:ext cx="0" cy="556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F7030858-6B21-4968-AA59-E3E4C1C99CB1}"/>
              </a:ext>
            </a:extLst>
          </p:cNvPr>
          <p:cNvSpPr/>
          <p:nvPr/>
        </p:nvSpPr>
        <p:spPr>
          <a:xfrm>
            <a:off x="3290020" y="4059059"/>
            <a:ext cx="663455" cy="5568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36478E2-FD67-47D5-8BB8-575E99E8C9F4}"/>
              </a:ext>
            </a:extLst>
          </p:cNvPr>
          <p:cNvCxnSpPr>
            <a:cxnSpLocks/>
          </p:cNvCxnSpPr>
          <p:nvPr/>
        </p:nvCxnSpPr>
        <p:spPr>
          <a:xfrm>
            <a:off x="3727198" y="4059059"/>
            <a:ext cx="0" cy="556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3DCC6C5D-4A35-429E-B9DF-412C456E9644}"/>
              </a:ext>
            </a:extLst>
          </p:cNvPr>
          <p:cNvSpPr txBox="1"/>
          <p:nvPr/>
        </p:nvSpPr>
        <p:spPr>
          <a:xfrm>
            <a:off x="3475949" y="5637536"/>
            <a:ext cx="5456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dirty="0">
                <a:latin typeface="Gill Sans Light"/>
              </a:rPr>
              <a:t>Overall System: Series of Stages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EBA85DC-0953-45F4-BAA4-DC88925ADCE6}"/>
              </a:ext>
            </a:extLst>
          </p:cNvPr>
          <p:cNvCxnSpPr>
            <a:cxnSpLocks/>
          </p:cNvCxnSpPr>
          <p:nvPr/>
        </p:nvCxnSpPr>
        <p:spPr>
          <a:xfrm>
            <a:off x="4632934" y="4356331"/>
            <a:ext cx="66260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593174B-5AB3-4AAB-A3F9-AA12E037F8D3}"/>
              </a:ext>
            </a:extLst>
          </p:cNvPr>
          <p:cNvCxnSpPr>
            <a:cxnSpLocks/>
          </p:cNvCxnSpPr>
          <p:nvPr/>
        </p:nvCxnSpPr>
        <p:spPr>
          <a:xfrm>
            <a:off x="6773767" y="4317537"/>
            <a:ext cx="66260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80F9842-E7CE-4DD5-8A5A-38B75E21EDCF}"/>
              </a:ext>
            </a:extLst>
          </p:cNvPr>
          <p:cNvCxnSpPr>
            <a:cxnSpLocks/>
          </p:cNvCxnSpPr>
          <p:nvPr/>
        </p:nvCxnSpPr>
        <p:spPr>
          <a:xfrm>
            <a:off x="1916238" y="4356331"/>
            <a:ext cx="116789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6981401-718C-47AC-9FC1-A259BA3D3D6F}"/>
              </a:ext>
            </a:extLst>
          </p:cNvPr>
          <p:cNvCxnSpPr>
            <a:cxnSpLocks/>
          </p:cNvCxnSpPr>
          <p:nvPr/>
        </p:nvCxnSpPr>
        <p:spPr>
          <a:xfrm>
            <a:off x="8988287" y="4317537"/>
            <a:ext cx="116789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2D913A7-4E6C-4E9B-BB1E-FC5AB73FAFE5}"/>
                  </a:ext>
                </a:extLst>
              </p:cNvPr>
              <p:cNvSpPr txBox="1"/>
              <p:nvPr/>
            </p:nvSpPr>
            <p:spPr>
              <a:xfrm>
                <a:off x="538610" y="3938421"/>
                <a:ext cx="14779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Gill Sans Light"/>
                  </a:rPr>
                  <a:t>Request Rate: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 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2D913A7-4E6C-4E9B-BB1E-FC5AB73FA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10" y="3938421"/>
                <a:ext cx="1477967" cy="830997"/>
              </a:xfrm>
              <a:prstGeom prst="rect">
                <a:avLst/>
              </a:prstGeom>
              <a:blipFill>
                <a:blip r:embed="rId2"/>
                <a:stretch>
                  <a:fillRect l="-1235" t="-5147" r="-6173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EC7B330-BDC1-4B67-B5B4-C6B35CEB9241}"/>
                  </a:ext>
                </a:extLst>
              </p:cNvPr>
              <p:cNvSpPr txBox="1"/>
              <p:nvPr/>
            </p:nvSpPr>
            <p:spPr>
              <a:xfrm>
                <a:off x="10153416" y="3902038"/>
                <a:ext cx="128517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Gill Sans Light"/>
                  </a:rPr>
                  <a:t>Service Rate: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2400" b="0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EC7B330-BDC1-4B67-B5B4-C6B35CEB9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3416" y="3902038"/>
                <a:ext cx="1285172" cy="830997"/>
              </a:xfrm>
              <a:prstGeom prst="rect">
                <a:avLst/>
              </a:prstGeom>
              <a:blipFill>
                <a:blip r:embed="rId3"/>
                <a:stretch>
                  <a:fillRect l="-4762" t="-5147" r="-10476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51368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3" grpId="0"/>
      <p:bldP spid="44" grpId="0" animBg="1"/>
      <p:bldP spid="45" grpId="0" animBg="1"/>
      <p:bldP spid="46" grpId="0" animBg="1"/>
      <p:bldP spid="47" grpId="0" animBg="1"/>
      <p:bldP spid="48" grpId="0" animBg="1"/>
      <p:bldP spid="51" grpId="0" animBg="1"/>
      <p:bldP spid="53" grpId="0" animBg="1"/>
      <p:bldP spid="55" grpId="0"/>
      <p:bldP spid="63" grpId="0"/>
      <p:bldP spid="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20C0A-BC02-4D50-9715-AD61FF3F4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Bottleneck Analysis</a:t>
            </a:r>
            <a:endParaRPr lang="en-US" i="1" dirty="0">
              <a:latin typeface="Gill Sans Light"/>
            </a:endParaRPr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0FCEDAB5-99E5-499D-9710-A9D52BEFB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28011"/>
          </a:xfrm>
        </p:spPr>
        <p:txBody>
          <a:bodyPr/>
          <a:lstStyle/>
          <a:p>
            <a:r>
              <a:rPr lang="en-US" dirty="0">
                <a:latin typeface="Gill Sans Light"/>
              </a:rPr>
              <a:t>Each stage has its own queue and maximum service rate</a:t>
            </a:r>
          </a:p>
          <a:p>
            <a:r>
              <a:rPr lang="en-US" dirty="0">
                <a:latin typeface="Gill Sans Light"/>
              </a:rPr>
              <a:t>Suppose the </a:t>
            </a:r>
            <a:r>
              <a:rPr lang="en-US" dirty="0">
                <a:solidFill>
                  <a:schemeClr val="accent6"/>
                </a:solidFill>
                <a:latin typeface="Gill Sans Light"/>
              </a:rPr>
              <a:t>green</a:t>
            </a:r>
            <a:r>
              <a:rPr lang="en-US" dirty="0">
                <a:latin typeface="Gill Sans Light"/>
              </a:rPr>
              <a:t> stage is the bottleneck </a:t>
            </a:r>
          </a:p>
        </p:txBody>
      </p:sp>
      <p:sp>
        <p:nvSpPr>
          <p:cNvPr id="44" name="Cloud 43">
            <a:extLst>
              <a:ext uri="{FF2B5EF4-FFF2-40B4-BE49-F238E27FC236}">
                <a16:creationId xmlns:a16="http://schemas.microsoft.com/office/drawing/2014/main" id="{D8FBB28C-83B8-4F59-82AE-F7088C0869E9}"/>
              </a:ext>
            </a:extLst>
          </p:cNvPr>
          <p:cNvSpPr/>
          <p:nvPr/>
        </p:nvSpPr>
        <p:spPr>
          <a:xfrm>
            <a:off x="2398643" y="3290072"/>
            <a:ext cx="7275443" cy="2251309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Gill Sans Light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33425D3-6B2C-4DC0-BBF0-B5A3649A6F63}"/>
              </a:ext>
            </a:extLst>
          </p:cNvPr>
          <p:cNvSpPr/>
          <p:nvPr/>
        </p:nvSpPr>
        <p:spPr>
          <a:xfrm>
            <a:off x="4010126" y="4059059"/>
            <a:ext cx="589722" cy="5897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DEA9D11-B46E-4B2E-9809-9637EAD3829D}"/>
              </a:ext>
            </a:extLst>
          </p:cNvPr>
          <p:cNvSpPr/>
          <p:nvPr/>
        </p:nvSpPr>
        <p:spPr>
          <a:xfrm>
            <a:off x="6153390" y="4027173"/>
            <a:ext cx="589722" cy="589722"/>
          </a:xfrm>
          <a:prstGeom prst="ellipse">
            <a:avLst/>
          </a:prstGeom>
          <a:solidFill>
            <a:srgbClr val="F2F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8648C50-8F1C-493F-8BEE-888425A9B2D0}"/>
              </a:ext>
            </a:extLst>
          </p:cNvPr>
          <p:cNvSpPr/>
          <p:nvPr/>
        </p:nvSpPr>
        <p:spPr>
          <a:xfrm>
            <a:off x="8296654" y="4027173"/>
            <a:ext cx="589722" cy="589722"/>
          </a:xfrm>
          <a:prstGeom prst="ellipse">
            <a:avLst/>
          </a:prstGeom>
          <a:solidFill>
            <a:srgbClr val="A9D1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5BD8810-D42C-41D9-B25A-26DE7FB7F06A}"/>
              </a:ext>
            </a:extLst>
          </p:cNvPr>
          <p:cNvGrpSpPr/>
          <p:nvPr/>
        </p:nvGrpSpPr>
        <p:grpSpPr>
          <a:xfrm>
            <a:off x="7576548" y="4061711"/>
            <a:ext cx="663455" cy="556847"/>
            <a:chOff x="7576548" y="4061711"/>
            <a:chExt cx="663455" cy="556847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6426946-669B-4672-B349-A66CA7BE1B82}"/>
                </a:ext>
              </a:extLst>
            </p:cNvPr>
            <p:cNvSpPr/>
            <p:nvPr/>
          </p:nvSpPr>
          <p:spPr>
            <a:xfrm>
              <a:off x="7576548" y="4061711"/>
              <a:ext cx="663455" cy="55684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</a:endParaRP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141592C-A96E-4E8E-A72E-249EEBE120EE}"/>
                </a:ext>
              </a:extLst>
            </p:cNvPr>
            <p:cNvCxnSpPr>
              <a:cxnSpLocks/>
            </p:cNvCxnSpPr>
            <p:nvPr/>
          </p:nvCxnSpPr>
          <p:spPr>
            <a:xfrm>
              <a:off x="8013726" y="4061711"/>
              <a:ext cx="0" cy="5568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13895608-1E71-4D7E-AD83-31F54E585841}"/>
              </a:ext>
            </a:extLst>
          </p:cNvPr>
          <p:cNvSpPr/>
          <p:nvPr/>
        </p:nvSpPr>
        <p:spPr>
          <a:xfrm>
            <a:off x="5433284" y="4055503"/>
            <a:ext cx="663455" cy="5568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FEE5555-A68F-43AB-83E1-8B8C99D13AA0}"/>
              </a:ext>
            </a:extLst>
          </p:cNvPr>
          <p:cNvCxnSpPr>
            <a:cxnSpLocks/>
          </p:cNvCxnSpPr>
          <p:nvPr/>
        </p:nvCxnSpPr>
        <p:spPr>
          <a:xfrm>
            <a:off x="5870462" y="4055503"/>
            <a:ext cx="0" cy="556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F7030858-6B21-4968-AA59-E3E4C1C99CB1}"/>
              </a:ext>
            </a:extLst>
          </p:cNvPr>
          <p:cNvSpPr/>
          <p:nvPr/>
        </p:nvSpPr>
        <p:spPr>
          <a:xfrm>
            <a:off x="3290020" y="4059059"/>
            <a:ext cx="663455" cy="5568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36478E2-FD67-47D5-8BB8-575E99E8C9F4}"/>
              </a:ext>
            </a:extLst>
          </p:cNvPr>
          <p:cNvCxnSpPr>
            <a:cxnSpLocks/>
          </p:cNvCxnSpPr>
          <p:nvPr/>
        </p:nvCxnSpPr>
        <p:spPr>
          <a:xfrm>
            <a:off x="3727198" y="4059059"/>
            <a:ext cx="0" cy="556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3DCC6C5D-4A35-429E-B9DF-412C456E9644}"/>
              </a:ext>
            </a:extLst>
          </p:cNvPr>
          <p:cNvSpPr txBox="1"/>
          <p:nvPr/>
        </p:nvSpPr>
        <p:spPr>
          <a:xfrm>
            <a:off x="3475949" y="5637536"/>
            <a:ext cx="5456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dirty="0">
                <a:latin typeface="Gill Sans Light"/>
              </a:rPr>
              <a:t>Overall System: Series of Stages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EBA85DC-0953-45F4-BAA4-DC88925ADCE6}"/>
              </a:ext>
            </a:extLst>
          </p:cNvPr>
          <p:cNvCxnSpPr>
            <a:cxnSpLocks/>
          </p:cNvCxnSpPr>
          <p:nvPr/>
        </p:nvCxnSpPr>
        <p:spPr>
          <a:xfrm>
            <a:off x="4632934" y="4356331"/>
            <a:ext cx="66260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593174B-5AB3-4AAB-A3F9-AA12E037F8D3}"/>
              </a:ext>
            </a:extLst>
          </p:cNvPr>
          <p:cNvCxnSpPr>
            <a:cxnSpLocks/>
          </p:cNvCxnSpPr>
          <p:nvPr/>
        </p:nvCxnSpPr>
        <p:spPr>
          <a:xfrm>
            <a:off x="6773767" y="4317537"/>
            <a:ext cx="66260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80F9842-E7CE-4DD5-8A5A-38B75E21EDCF}"/>
              </a:ext>
            </a:extLst>
          </p:cNvPr>
          <p:cNvCxnSpPr>
            <a:cxnSpLocks/>
          </p:cNvCxnSpPr>
          <p:nvPr/>
        </p:nvCxnSpPr>
        <p:spPr>
          <a:xfrm>
            <a:off x="1916238" y="4356331"/>
            <a:ext cx="116789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6981401-718C-47AC-9FC1-A259BA3D3D6F}"/>
              </a:ext>
            </a:extLst>
          </p:cNvPr>
          <p:cNvCxnSpPr>
            <a:cxnSpLocks/>
          </p:cNvCxnSpPr>
          <p:nvPr/>
        </p:nvCxnSpPr>
        <p:spPr>
          <a:xfrm>
            <a:off x="8988287" y="4317537"/>
            <a:ext cx="116789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2D913A7-4E6C-4E9B-BB1E-FC5AB73FAFE5}"/>
                  </a:ext>
                </a:extLst>
              </p:cNvPr>
              <p:cNvSpPr txBox="1"/>
              <p:nvPr/>
            </p:nvSpPr>
            <p:spPr>
              <a:xfrm>
                <a:off x="538610" y="3938421"/>
                <a:ext cx="14779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Gill Sans Light"/>
                  </a:rPr>
                  <a:t>Request Rate: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 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2D913A7-4E6C-4E9B-BB1E-FC5AB73FA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10" y="3938421"/>
                <a:ext cx="1477967" cy="830997"/>
              </a:xfrm>
              <a:prstGeom prst="rect">
                <a:avLst/>
              </a:prstGeom>
              <a:blipFill>
                <a:blip r:embed="rId2"/>
                <a:stretch>
                  <a:fillRect l="-1235" t="-5147" r="-6173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EC7B330-BDC1-4B67-B5B4-C6B35CEB9241}"/>
                  </a:ext>
                </a:extLst>
              </p:cNvPr>
              <p:cNvSpPr txBox="1"/>
              <p:nvPr/>
            </p:nvSpPr>
            <p:spPr>
              <a:xfrm>
                <a:off x="10153416" y="3902038"/>
                <a:ext cx="128517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Gill Sans Light"/>
                  </a:rPr>
                  <a:t>Service Rate: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2400" b="0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EC7B330-BDC1-4B67-B5B4-C6B35CEB9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3416" y="3902038"/>
                <a:ext cx="1285172" cy="830997"/>
              </a:xfrm>
              <a:prstGeom prst="rect">
                <a:avLst/>
              </a:prstGeom>
              <a:blipFill>
                <a:blip r:embed="rId3"/>
                <a:stretch>
                  <a:fillRect l="-4762" t="-5147" r="-10476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C52D6BA-3726-4EBA-8DDB-2819DD678347}"/>
                  </a:ext>
                </a:extLst>
              </p:cNvPr>
              <p:cNvSpPr txBox="1"/>
              <p:nvPr/>
            </p:nvSpPr>
            <p:spPr>
              <a:xfrm>
                <a:off x="3954923" y="3733982"/>
                <a:ext cx="700127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b="0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C52D6BA-3726-4EBA-8DDB-2819DD678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923" y="3733982"/>
                <a:ext cx="700127" cy="289182"/>
              </a:xfrm>
              <a:prstGeom prst="rect">
                <a:avLst/>
              </a:prstGeom>
              <a:blipFill>
                <a:blip r:embed="rId4"/>
                <a:stretch>
                  <a:fillRect l="-11304"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212778F-2F9D-40C0-B74C-651E720666EE}"/>
                  </a:ext>
                </a:extLst>
              </p:cNvPr>
              <p:cNvSpPr txBox="1"/>
              <p:nvPr/>
            </p:nvSpPr>
            <p:spPr>
              <a:xfrm>
                <a:off x="6098187" y="3704105"/>
                <a:ext cx="700127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𝑚𝑎𝑥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US" b="0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212778F-2F9D-40C0-B74C-651E72066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187" y="3704105"/>
                <a:ext cx="700127" cy="289182"/>
              </a:xfrm>
              <a:prstGeom prst="rect">
                <a:avLst/>
              </a:prstGeom>
              <a:blipFill>
                <a:blip r:embed="rId5"/>
                <a:stretch>
                  <a:fillRect l="-10435"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453987A-1902-4ACE-AFB2-3A4B339ECAD6}"/>
                  </a:ext>
                </a:extLst>
              </p:cNvPr>
              <p:cNvSpPr txBox="1"/>
              <p:nvPr/>
            </p:nvSpPr>
            <p:spPr>
              <a:xfrm>
                <a:off x="8260536" y="3702096"/>
                <a:ext cx="700127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𝑚𝑎𝑥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</m:oMath>
                  </m:oMathPara>
                </a14:m>
                <a:endParaRPr lang="en-US" b="0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453987A-1902-4ACE-AFB2-3A4B339EC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0536" y="3702096"/>
                <a:ext cx="700127" cy="289182"/>
              </a:xfrm>
              <a:prstGeom prst="rect">
                <a:avLst/>
              </a:prstGeom>
              <a:blipFill>
                <a:blip r:embed="rId6"/>
                <a:stretch>
                  <a:fillRect l="-11304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368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uiExpand="1" build="p"/>
      <p:bldP spid="66" grpId="0"/>
      <p:bldP spid="67" grpId="0"/>
      <p:bldP spid="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20C0A-BC02-4D50-9715-AD61FF3F4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Bottleneck Analysis</a:t>
            </a:r>
            <a:endParaRPr lang="en-US" i="1" dirty="0">
              <a:latin typeface="Gill Sans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49">
                <a:extLst>
                  <a:ext uri="{FF2B5EF4-FFF2-40B4-BE49-F238E27FC236}">
                    <a16:creationId xmlns:a16="http://schemas.microsoft.com/office/drawing/2014/main" id="{0FCEDAB5-99E5-499D-9710-A9D52BEFB2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6"/>
                <a:ext cx="10515600" cy="1603374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Gill Sans Light"/>
                  </a:rPr>
                  <a:t>Each stage has its own queue and maximum service rate</a:t>
                </a:r>
              </a:p>
              <a:p>
                <a:r>
                  <a:rPr lang="en-US" dirty="0">
                    <a:latin typeface="Gill Sans Light"/>
                  </a:rPr>
                  <a:t>Suppose the </a:t>
                </a:r>
                <a:r>
                  <a:rPr lang="en-US" dirty="0">
                    <a:solidFill>
                      <a:schemeClr val="accent6"/>
                    </a:solidFill>
                    <a:latin typeface="Gill Sans Light"/>
                  </a:rPr>
                  <a:t>green</a:t>
                </a:r>
                <a:r>
                  <a:rPr lang="en-US" dirty="0">
                    <a:latin typeface="Gill Sans Light"/>
                  </a:rPr>
                  <a:t> stage is the bottleneck</a:t>
                </a:r>
              </a:p>
              <a:p>
                <a:r>
                  <a:rPr lang="en-US" dirty="0">
                    <a:latin typeface="Gill Sans Light"/>
                  </a:rPr>
                  <a:t>The bottleneck stage dictates the maximum service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US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50" name="Content Placeholder 49">
                <a:extLst>
                  <a:ext uri="{FF2B5EF4-FFF2-40B4-BE49-F238E27FC236}">
                    <a16:creationId xmlns:a16="http://schemas.microsoft.com/office/drawing/2014/main" id="{0FCEDAB5-99E5-499D-9710-A9D52BEFB2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6"/>
                <a:ext cx="10515600" cy="1603374"/>
              </a:xfrm>
              <a:blipFill>
                <a:blip r:embed="rId2"/>
                <a:stretch>
                  <a:fillRect l="-812" t="-4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Cloud 43">
            <a:extLst>
              <a:ext uri="{FF2B5EF4-FFF2-40B4-BE49-F238E27FC236}">
                <a16:creationId xmlns:a16="http://schemas.microsoft.com/office/drawing/2014/main" id="{D8FBB28C-83B8-4F59-82AE-F7088C0869E9}"/>
              </a:ext>
            </a:extLst>
          </p:cNvPr>
          <p:cNvSpPr/>
          <p:nvPr/>
        </p:nvSpPr>
        <p:spPr>
          <a:xfrm>
            <a:off x="2398643" y="3290072"/>
            <a:ext cx="7275443" cy="2251309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Gill Sans Light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8648C50-8F1C-493F-8BEE-888425A9B2D0}"/>
              </a:ext>
            </a:extLst>
          </p:cNvPr>
          <p:cNvSpPr/>
          <p:nvPr/>
        </p:nvSpPr>
        <p:spPr>
          <a:xfrm>
            <a:off x="6182561" y="4027173"/>
            <a:ext cx="589722" cy="589722"/>
          </a:xfrm>
          <a:prstGeom prst="ellipse">
            <a:avLst/>
          </a:prstGeom>
          <a:solidFill>
            <a:srgbClr val="A9D1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8153C2C-2CE7-4D85-B7DD-DF8EC2D7C897}"/>
              </a:ext>
            </a:extLst>
          </p:cNvPr>
          <p:cNvGrpSpPr/>
          <p:nvPr/>
        </p:nvGrpSpPr>
        <p:grpSpPr>
          <a:xfrm>
            <a:off x="5462455" y="4061711"/>
            <a:ext cx="663455" cy="556847"/>
            <a:chOff x="5462455" y="4061711"/>
            <a:chExt cx="663455" cy="556847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6426946-669B-4672-B349-A66CA7BE1B82}"/>
                </a:ext>
              </a:extLst>
            </p:cNvPr>
            <p:cNvSpPr/>
            <p:nvPr/>
          </p:nvSpPr>
          <p:spPr>
            <a:xfrm>
              <a:off x="5462455" y="4061711"/>
              <a:ext cx="663455" cy="55684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</a:endParaRP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141592C-A96E-4E8E-A72E-249EEBE120EE}"/>
                </a:ext>
              </a:extLst>
            </p:cNvPr>
            <p:cNvCxnSpPr>
              <a:cxnSpLocks/>
            </p:cNvCxnSpPr>
            <p:nvPr/>
          </p:nvCxnSpPr>
          <p:spPr>
            <a:xfrm>
              <a:off x="5899633" y="4061711"/>
              <a:ext cx="0" cy="5568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3DCC6C5D-4A35-429E-B9DF-412C456E9644}"/>
              </a:ext>
            </a:extLst>
          </p:cNvPr>
          <p:cNvSpPr txBox="1"/>
          <p:nvPr/>
        </p:nvSpPr>
        <p:spPr>
          <a:xfrm>
            <a:off x="3515226" y="5637536"/>
            <a:ext cx="5378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dirty="0">
                <a:latin typeface="Gill Sans Light"/>
              </a:rPr>
              <a:t>System Model: Bottleneck Stage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80F9842-E7CE-4DD5-8A5A-38B75E21EDCF}"/>
              </a:ext>
            </a:extLst>
          </p:cNvPr>
          <p:cNvCxnSpPr>
            <a:cxnSpLocks/>
          </p:cNvCxnSpPr>
          <p:nvPr/>
        </p:nvCxnSpPr>
        <p:spPr>
          <a:xfrm>
            <a:off x="1916238" y="4356331"/>
            <a:ext cx="345311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6981401-718C-47AC-9FC1-A259BA3D3D6F}"/>
              </a:ext>
            </a:extLst>
          </p:cNvPr>
          <p:cNvCxnSpPr>
            <a:cxnSpLocks/>
          </p:cNvCxnSpPr>
          <p:nvPr/>
        </p:nvCxnSpPr>
        <p:spPr>
          <a:xfrm>
            <a:off x="6840960" y="4317537"/>
            <a:ext cx="3315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2D913A7-4E6C-4E9B-BB1E-FC5AB73FAFE5}"/>
                  </a:ext>
                </a:extLst>
              </p:cNvPr>
              <p:cNvSpPr txBox="1"/>
              <p:nvPr/>
            </p:nvSpPr>
            <p:spPr>
              <a:xfrm>
                <a:off x="538610" y="3938421"/>
                <a:ext cx="14779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Gill Sans Light"/>
                  </a:rPr>
                  <a:t>Request Rate: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 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2D913A7-4E6C-4E9B-BB1E-FC5AB73FA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10" y="3938421"/>
                <a:ext cx="1477967" cy="830997"/>
              </a:xfrm>
              <a:prstGeom prst="rect">
                <a:avLst/>
              </a:prstGeom>
              <a:blipFill>
                <a:blip r:embed="rId3"/>
                <a:stretch>
                  <a:fillRect l="-1235" t="-5147" r="-6173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EC7B330-BDC1-4B67-B5B4-C6B35CEB9241}"/>
                  </a:ext>
                </a:extLst>
              </p:cNvPr>
              <p:cNvSpPr txBox="1"/>
              <p:nvPr/>
            </p:nvSpPr>
            <p:spPr>
              <a:xfrm>
                <a:off x="10153416" y="3902038"/>
                <a:ext cx="128517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Gill Sans Light"/>
                  </a:rPr>
                  <a:t>Service Rate: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2400" b="0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EC7B330-BDC1-4B67-B5B4-C6B35CEB9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3416" y="3902038"/>
                <a:ext cx="1285172" cy="830997"/>
              </a:xfrm>
              <a:prstGeom prst="rect">
                <a:avLst/>
              </a:prstGeom>
              <a:blipFill>
                <a:blip r:embed="rId4"/>
                <a:stretch>
                  <a:fillRect l="-4762" t="-5147" r="-10476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453987A-1902-4ACE-AFB2-3A4B339ECAD6}"/>
                  </a:ext>
                </a:extLst>
              </p:cNvPr>
              <p:cNvSpPr txBox="1"/>
              <p:nvPr/>
            </p:nvSpPr>
            <p:spPr>
              <a:xfrm>
                <a:off x="5731138" y="3702096"/>
                <a:ext cx="1530739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𝑚𝑎𝑥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</m:oMath>
                  </m:oMathPara>
                </a14:m>
                <a:endParaRPr lang="en-US" b="0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453987A-1902-4ACE-AFB2-3A4B339EC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138" y="3702096"/>
                <a:ext cx="1530739" cy="289182"/>
              </a:xfrm>
              <a:prstGeom prst="rect">
                <a:avLst/>
              </a:prstGeom>
              <a:blipFill>
                <a:blip r:embed="rId5"/>
                <a:stretch>
                  <a:fillRect l="-3984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7843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6768E4C-423B-474D-B0A5-E4D15714A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Example: Servicing a Highly Contended Lock</a:t>
            </a: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D8C25CE1-2D7A-5D44-ADD5-9DB5FCD628AD}"/>
              </a:ext>
            </a:extLst>
          </p:cNvPr>
          <p:cNvSpPr/>
          <p:nvPr/>
        </p:nvSpPr>
        <p:spPr>
          <a:xfrm>
            <a:off x="478759" y="1899567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3E1316AC-D16D-FA4E-8C07-A4C45EF59B59}"/>
              </a:ext>
            </a:extLst>
          </p:cNvPr>
          <p:cNvSpPr/>
          <p:nvPr/>
        </p:nvSpPr>
        <p:spPr>
          <a:xfrm>
            <a:off x="1174856" y="1899567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DBEE16A8-F4E4-A64E-B69B-DD7F5BF3E8E1}"/>
              </a:ext>
            </a:extLst>
          </p:cNvPr>
          <p:cNvSpPr/>
          <p:nvPr/>
        </p:nvSpPr>
        <p:spPr>
          <a:xfrm>
            <a:off x="2081018" y="1899567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solidFill>
              <a:srgbClr val="00B05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5243738B-6A28-BA4C-8042-07A365077849}"/>
              </a:ext>
            </a:extLst>
          </p:cNvPr>
          <p:cNvSpPr/>
          <p:nvPr/>
        </p:nvSpPr>
        <p:spPr>
          <a:xfrm>
            <a:off x="4161072" y="1899566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solidFill>
              <a:srgbClr val="7030A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3D6D2C05-FAE6-A54F-9017-C01874492D12}"/>
              </a:ext>
            </a:extLst>
          </p:cNvPr>
          <p:cNvSpPr txBox="1"/>
          <p:nvPr/>
        </p:nvSpPr>
        <p:spPr>
          <a:xfrm>
            <a:off x="2901058" y="2406193"/>
            <a:ext cx="706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0" dirty="0">
                <a:latin typeface="Gill Sans Light"/>
              </a:rPr>
              <a:t>…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8C93B67-5B57-284A-B1E6-09DF6CD2240E}"/>
              </a:ext>
            </a:extLst>
          </p:cNvPr>
          <p:cNvCxnSpPr/>
          <p:nvPr/>
        </p:nvCxnSpPr>
        <p:spPr>
          <a:xfrm>
            <a:off x="2265146" y="3052524"/>
            <a:ext cx="0" cy="407772"/>
          </a:xfrm>
          <a:prstGeom prst="straightConnector1">
            <a:avLst/>
          </a:prstGeom>
          <a:ln>
            <a:solidFill>
              <a:srgbClr val="7030A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ACF584F-77C9-5A46-9581-2EFB0B66944C}"/>
              </a:ext>
            </a:extLst>
          </p:cNvPr>
          <p:cNvCxnSpPr/>
          <p:nvPr/>
        </p:nvCxnSpPr>
        <p:spPr>
          <a:xfrm>
            <a:off x="2270186" y="3460296"/>
            <a:ext cx="0" cy="407772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ECEF260-30B8-2F46-BB0D-694A9922712F}"/>
              </a:ext>
            </a:extLst>
          </p:cNvPr>
          <p:cNvCxnSpPr/>
          <p:nvPr/>
        </p:nvCxnSpPr>
        <p:spPr>
          <a:xfrm>
            <a:off x="2260106" y="3896903"/>
            <a:ext cx="0" cy="407772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DD35402-14C8-F64C-A870-258A111B99C3}"/>
              </a:ext>
            </a:extLst>
          </p:cNvPr>
          <p:cNvCxnSpPr/>
          <p:nvPr/>
        </p:nvCxnSpPr>
        <p:spPr>
          <a:xfrm>
            <a:off x="2239754" y="4601237"/>
            <a:ext cx="0" cy="407772"/>
          </a:xfrm>
          <a:prstGeom prst="straightConnector1">
            <a:avLst/>
          </a:prstGeom>
          <a:ln>
            <a:solidFill>
              <a:srgbClr val="00B05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3">
            <a:extLst>
              <a:ext uri="{FF2B5EF4-FFF2-40B4-BE49-F238E27FC236}">
                <a16:creationId xmlns:a16="http://schemas.microsoft.com/office/drawing/2014/main" id="{49310B34-470A-3F43-8D98-3C22CB487A06}"/>
              </a:ext>
            </a:extLst>
          </p:cNvPr>
          <p:cNvSpPr txBox="1"/>
          <p:nvPr/>
        </p:nvSpPr>
        <p:spPr>
          <a:xfrm>
            <a:off x="1988227" y="4111057"/>
            <a:ext cx="563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0" dirty="0">
                <a:latin typeface="Gill Sans Light"/>
              </a:rPr>
              <a:t>…</a:t>
            </a:r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4DE6E040-F1B8-8C4F-A915-C24A6722E03C}"/>
              </a:ext>
            </a:extLst>
          </p:cNvPr>
          <p:cNvSpPr/>
          <p:nvPr/>
        </p:nvSpPr>
        <p:spPr>
          <a:xfrm>
            <a:off x="4161072" y="3390275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solidFill>
              <a:srgbClr val="7030A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19" name="Freeform 15">
            <a:extLst>
              <a:ext uri="{FF2B5EF4-FFF2-40B4-BE49-F238E27FC236}">
                <a16:creationId xmlns:a16="http://schemas.microsoft.com/office/drawing/2014/main" id="{52371AD2-8A2F-6E4C-9137-160BD323D2D3}"/>
              </a:ext>
            </a:extLst>
          </p:cNvPr>
          <p:cNvSpPr/>
          <p:nvPr/>
        </p:nvSpPr>
        <p:spPr>
          <a:xfrm>
            <a:off x="478759" y="3981681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20" name="Freeform 16">
            <a:extLst>
              <a:ext uri="{FF2B5EF4-FFF2-40B4-BE49-F238E27FC236}">
                <a16:creationId xmlns:a16="http://schemas.microsoft.com/office/drawing/2014/main" id="{4CE4D50A-CE9E-564F-8365-B118AAF385C8}"/>
              </a:ext>
            </a:extLst>
          </p:cNvPr>
          <p:cNvSpPr/>
          <p:nvPr/>
        </p:nvSpPr>
        <p:spPr>
          <a:xfrm>
            <a:off x="1235552" y="4384996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21" name="Freeform 17">
            <a:extLst>
              <a:ext uri="{FF2B5EF4-FFF2-40B4-BE49-F238E27FC236}">
                <a16:creationId xmlns:a16="http://schemas.microsoft.com/office/drawing/2014/main" id="{9E285BC9-6761-1244-91FC-73B1BA465CC9}"/>
              </a:ext>
            </a:extLst>
          </p:cNvPr>
          <p:cNvSpPr/>
          <p:nvPr/>
        </p:nvSpPr>
        <p:spPr>
          <a:xfrm>
            <a:off x="2086057" y="5002832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solidFill>
              <a:srgbClr val="00B05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E379C6-0586-0748-A971-4FFC00CA17B1}"/>
              </a:ext>
            </a:extLst>
          </p:cNvPr>
          <p:cNvCxnSpPr>
            <a:cxnSpLocks/>
          </p:cNvCxnSpPr>
          <p:nvPr/>
        </p:nvCxnSpPr>
        <p:spPr>
          <a:xfrm flipH="1">
            <a:off x="2270185" y="2912821"/>
            <a:ext cx="2075015" cy="139703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1C21578-7415-DF46-A924-C71C9A5480A4}"/>
              </a:ext>
            </a:extLst>
          </p:cNvPr>
          <p:cNvCxnSpPr>
            <a:cxnSpLocks/>
          </p:cNvCxnSpPr>
          <p:nvPr/>
        </p:nvCxnSpPr>
        <p:spPr>
          <a:xfrm flipH="1" flipV="1">
            <a:off x="662888" y="2912822"/>
            <a:ext cx="1607296" cy="547474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13C48E9-2AA7-584E-A414-BF6AB67816CF}"/>
              </a:ext>
            </a:extLst>
          </p:cNvPr>
          <p:cNvCxnSpPr>
            <a:cxnSpLocks/>
          </p:cNvCxnSpPr>
          <p:nvPr/>
        </p:nvCxnSpPr>
        <p:spPr>
          <a:xfrm flipH="1" flipV="1">
            <a:off x="1327616" y="2982672"/>
            <a:ext cx="895712" cy="90325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ight Brace 24">
            <a:extLst>
              <a:ext uri="{FF2B5EF4-FFF2-40B4-BE49-F238E27FC236}">
                <a16:creationId xmlns:a16="http://schemas.microsoft.com/office/drawing/2014/main" id="{E3924F89-2C74-084D-B091-D0F70AC6D18B}"/>
              </a:ext>
            </a:extLst>
          </p:cNvPr>
          <p:cNvSpPr/>
          <p:nvPr/>
        </p:nvSpPr>
        <p:spPr>
          <a:xfrm>
            <a:off x="5170927" y="3010475"/>
            <a:ext cx="435412" cy="194241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55FCAF4-7D4D-974A-8E1C-D4BEE5ED9F92}"/>
              </a:ext>
            </a:extLst>
          </p:cNvPr>
          <p:cNvCxnSpPr/>
          <p:nvPr/>
        </p:nvCxnSpPr>
        <p:spPr>
          <a:xfrm>
            <a:off x="570823" y="1679976"/>
            <a:ext cx="377437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ight Brace 26">
            <a:extLst>
              <a:ext uri="{FF2B5EF4-FFF2-40B4-BE49-F238E27FC236}">
                <a16:creationId xmlns:a16="http://schemas.microsoft.com/office/drawing/2014/main" id="{3214EE65-2BBC-9848-AF0B-76CC24B7F174}"/>
              </a:ext>
            </a:extLst>
          </p:cNvPr>
          <p:cNvSpPr/>
          <p:nvPr/>
        </p:nvSpPr>
        <p:spPr>
          <a:xfrm>
            <a:off x="2515652" y="3455839"/>
            <a:ext cx="184115" cy="430083"/>
          </a:xfrm>
          <a:prstGeom prst="rightBrace">
            <a:avLst>
              <a:gd name="adj1" fmla="val 8333"/>
              <a:gd name="adj2" fmla="val 4259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81E78B9-BDA3-D447-A215-C6D5BBA64227}"/>
                  </a:ext>
                </a:extLst>
              </p:cNvPr>
              <p:cNvSpPr/>
              <p:nvPr/>
            </p:nvSpPr>
            <p:spPr>
              <a:xfrm>
                <a:off x="2802148" y="3252799"/>
                <a:ext cx="115144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0" dirty="0">
                    <a:latin typeface="Gill Sans Light"/>
                  </a:rPr>
                  <a:t> sec in critical section</a:t>
                </a: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81E78B9-BDA3-D447-A215-C6D5BBA64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148" y="3252799"/>
                <a:ext cx="1151446" cy="923330"/>
              </a:xfrm>
              <a:prstGeom prst="rect">
                <a:avLst/>
              </a:prstGeom>
              <a:blipFill>
                <a:blip r:embed="rId2"/>
                <a:stretch>
                  <a:fillRect l="-4762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Left Arrow 18">
            <a:extLst>
              <a:ext uri="{FF2B5EF4-FFF2-40B4-BE49-F238E27FC236}">
                <a16:creationId xmlns:a16="http://schemas.microsoft.com/office/drawing/2014/main" id="{AA391AC9-BE50-5D49-8ADF-059EAB71E712}"/>
              </a:ext>
            </a:extLst>
          </p:cNvPr>
          <p:cNvSpPr/>
          <p:nvPr/>
        </p:nvSpPr>
        <p:spPr>
          <a:xfrm>
            <a:off x="4564739" y="2795315"/>
            <a:ext cx="1041600" cy="1873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30" name="TextBox 22">
            <a:extLst>
              <a:ext uri="{FF2B5EF4-FFF2-40B4-BE49-F238E27FC236}">
                <a16:creationId xmlns:a16="http://schemas.microsoft.com/office/drawing/2014/main" id="{6B8E6CED-E4D5-364F-8D08-CBA13E5A5219}"/>
              </a:ext>
            </a:extLst>
          </p:cNvPr>
          <p:cNvSpPr txBox="1"/>
          <p:nvPr/>
        </p:nvSpPr>
        <p:spPr>
          <a:xfrm>
            <a:off x="5606339" y="2590859"/>
            <a:ext cx="2630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</a:rPr>
              <a:t>All try to grab lock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27">
                <a:extLst>
                  <a:ext uri="{FF2B5EF4-FFF2-40B4-BE49-F238E27FC236}">
                    <a16:creationId xmlns:a16="http://schemas.microsoft.com/office/drawing/2014/main" id="{E06058BA-827B-4E41-B5C0-A716F483D77A}"/>
                  </a:ext>
                </a:extLst>
              </p:cNvPr>
              <p:cNvSpPr txBox="1"/>
              <p:nvPr/>
            </p:nvSpPr>
            <p:spPr>
              <a:xfrm>
                <a:off x="5779809" y="3504105"/>
                <a:ext cx="376839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0" dirty="0">
                    <a:latin typeface="Gill Sans Light"/>
                  </a:rPr>
                  <a:t>Time =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 sec</a:t>
                </a:r>
              </a:p>
              <a:p>
                <a:r>
                  <a:rPr lang="en-US" sz="2400" b="0" dirty="0">
                    <a:latin typeface="Gill Sans Light"/>
                  </a:rPr>
                  <a:t>Rate =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den>
                    </m:f>
                  </m:oMath>
                </a14:m>
                <a:r>
                  <a:rPr lang="en-US" sz="2400" b="0" dirty="0">
                    <a:latin typeface="Gill Sans Light"/>
                  </a:rPr>
                  <a:t> ops/sec, regardless of # cores</a:t>
                </a:r>
              </a:p>
            </p:txBody>
          </p:sp>
        </mc:Choice>
        <mc:Fallback xmlns="">
          <p:sp>
            <p:nvSpPr>
              <p:cNvPr id="54" name="TextBox 27">
                <a:extLst>
                  <a:ext uri="{FF2B5EF4-FFF2-40B4-BE49-F238E27FC236}">
                    <a16:creationId xmlns:a16="http://schemas.microsoft.com/office/drawing/2014/main" id="{E06058BA-827B-4E41-B5C0-A716F483D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809" y="3504105"/>
                <a:ext cx="3768392" cy="1200329"/>
              </a:xfrm>
              <a:prstGeom prst="rect">
                <a:avLst/>
              </a:prstGeom>
              <a:blipFill>
                <a:blip r:embed="rId3"/>
                <a:stretch>
                  <a:fillRect l="-2427" t="-17259" b="-43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37090F7-F12F-4377-9E1C-D01AD414EA38}"/>
                  </a:ext>
                </a:extLst>
              </p:cNvPr>
              <p:cNvSpPr txBox="1"/>
              <p:nvPr/>
            </p:nvSpPr>
            <p:spPr>
              <a:xfrm>
                <a:off x="2363476" y="1252901"/>
                <a:ext cx="2602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b="0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37090F7-F12F-4377-9E1C-D01AD414E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476" y="1252901"/>
                <a:ext cx="260263" cy="369332"/>
              </a:xfrm>
              <a:prstGeom prst="rect">
                <a:avLst/>
              </a:prstGeom>
              <a:blipFill>
                <a:blip r:embed="rId4"/>
                <a:stretch>
                  <a:fillRect l="-26190" r="-2619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55">
            <a:extLst>
              <a:ext uri="{FF2B5EF4-FFF2-40B4-BE49-F238E27FC236}">
                <a16:creationId xmlns:a16="http://schemas.microsoft.com/office/drawing/2014/main" id="{7601CECD-0AA4-4A47-8343-8FD44ACF0F94}"/>
              </a:ext>
            </a:extLst>
          </p:cNvPr>
          <p:cNvSpPr/>
          <p:nvPr/>
        </p:nvSpPr>
        <p:spPr>
          <a:xfrm>
            <a:off x="10424686" y="2124928"/>
            <a:ext cx="589722" cy="589722"/>
          </a:xfrm>
          <a:prstGeom prst="ellipse">
            <a:avLst/>
          </a:prstGeom>
          <a:solidFill>
            <a:srgbClr val="A9D1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54AF854-6164-4B93-B289-2F7B1AAB1107}"/>
              </a:ext>
            </a:extLst>
          </p:cNvPr>
          <p:cNvGrpSpPr/>
          <p:nvPr/>
        </p:nvGrpSpPr>
        <p:grpSpPr>
          <a:xfrm>
            <a:off x="9704580" y="2159466"/>
            <a:ext cx="663455" cy="556847"/>
            <a:chOff x="5462455" y="4061711"/>
            <a:chExt cx="663455" cy="556847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B7819D3-2E65-4D38-91FC-6BC698D30EDF}"/>
                </a:ext>
              </a:extLst>
            </p:cNvPr>
            <p:cNvSpPr/>
            <p:nvPr/>
          </p:nvSpPr>
          <p:spPr>
            <a:xfrm>
              <a:off x="5462455" y="4061711"/>
              <a:ext cx="663455" cy="55684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</a:endParaRP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61B4CEC-0236-4CAB-BD14-D0C4A3D36728}"/>
                </a:ext>
              </a:extLst>
            </p:cNvPr>
            <p:cNvCxnSpPr>
              <a:cxnSpLocks/>
            </p:cNvCxnSpPr>
            <p:nvPr/>
          </p:nvCxnSpPr>
          <p:spPr>
            <a:xfrm>
              <a:off x="5899633" y="4061711"/>
              <a:ext cx="0" cy="5568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A569FC4-CE41-45F2-AD55-7A46C7808696}"/>
                  </a:ext>
                </a:extLst>
              </p:cNvPr>
              <p:cNvSpPr txBox="1"/>
              <p:nvPr/>
            </p:nvSpPr>
            <p:spPr>
              <a:xfrm>
                <a:off x="10123463" y="1650735"/>
                <a:ext cx="1230337" cy="3583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den>
                      </m:f>
                    </m:oMath>
                  </m:oMathPara>
                </a14:m>
                <a:endParaRPr lang="en-US" b="0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A569FC4-CE41-45F2-AD55-7A46C7808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3463" y="1650735"/>
                <a:ext cx="1230337" cy="358303"/>
              </a:xfrm>
              <a:prstGeom prst="rect">
                <a:avLst/>
              </a:prstGeom>
              <a:blipFill>
                <a:blip r:embed="rId5"/>
                <a:stretch>
                  <a:fillRect l="-5446" t="-164407" r="-52475" b="-247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41FAF6A5-12A7-4904-8133-5F3F0975E7DB}"/>
              </a:ext>
            </a:extLst>
          </p:cNvPr>
          <p:cNvSpPr txBox="1"/>
          <p:nvPr/>
        </p:nvSpPr>
        <p:spPr>
          <a:xfrm>
            <a:off x="7227613" y="990600"/>
            <a:ext cx="2320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Gill Sans Light"/>
              </a:rPr>
              <a:t>Queue of waiting threads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5B8E2A2-7480-4DE9-A942-E66DC115C285}"/>
              </a:ext>
            </a:extLst>
          </p:cNvPr>
          <p:cNvCxnSpPr>
            <a:cxnSpLocks/>
          </p:cNvCxnSpPr>
          <p:nvPr/>
        </p:nvCxnSpPr>
        <p:spPr>
          <a:xfrm>
            <a:off x="8534400" y="1566948"/>
            <a:ext cx="1013801" cy="5207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24715CE4-E712-487B-A5D9-62FFAE95FB61}"/>
              </a:ext>
            </a:extLst>
          </p:cNvPr>
          <p:cNvSpPr txBox="1"/>
          <p:nvPr/>
        </p:nvSpPr>
        <p:spPr>
          <a:xfrm>
            <a:off x="9914718" y="3841310"/>
            <a:ext cx="2199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Gill Sans Light"/>
              </a:rPr>
              <a:t>Critical section guarded by lock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BBAF0946-E7E5-48B9-9E33-540CABBF2493}"/>
              </a:ext>
            </a:extLst>
          </p:cNvPr>
          <p:cNvCxnSpPr>
            <a:cxnSpLocks/>
          </p:cNvCxnSpPr>
          <p:nvPr/>
        </p:nvCxnSpPr>
        <p:spPr>
          <a:xfrm flipH="1" flipV="1">
            <a:off x="10776452" y="2833684"/>
            <a:ext cx="156591" cy="9663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6264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7" grpId="0"/>
      <p:bldP spid="18" grpId="0" animBg="1"/>
      <p:bldP spid="19" grpId="0" animBg="1"/>
      <p:bldP spid="20" grpId="0" animBg="1"/>
      <p:bldP spid="21" grpId="0" animBg="1"/>
      <p:bldP spid="25" grpId="0" animBg="1"/>
      <p:bldP spid="27" grpId="0" animBg="1"/>
      <p:bldP spid="28" grpId="0"/>
      <p:bldP spid="29" grpId="0" animBg="1"/>
      <p:bldP spid="30" grpId="0"/>
      <p:bldP spid="54" grpId="0"/>
      <p:bldP spid="55" grpId="0"/>
      <p:bldP spid="56" grpId="0" animBg="1"/>
      <p:bldP spid="60" grpId="0"/>
      <p:bldP spid="61" grpId="0"/>
      <p:bldP spid="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5022-1819-40AE-990F-6660E51E1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Light"/>
              </a:rPr>
              <a:t>Recall: </a:t>
            </a:r>
            <a:r>
              <a:rPr lang="en-US" dirty="0">
                <a:latin typeface="Gill Sans Light"/>
              </a:rPr>
              <a:t>Magnetic Disks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BAB38-95D3-45E6-A750-7E316157A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6062"/>
            <a:ext cx="10515600" cy="300106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0000"/>
                </a:solidFill>
                <a:latin typeface="Gill Sans Light"/>
              </a:rPr>
              <a:t>Cylinders: </a:t>
            </a:r>
            <a:r>
              <a:rPr lang="en-US" dirty="0">
                <a:latin typeface="Gill Sans Light"/>
              </a:rPr>
              <a:t>all the tracks under the </a:t>
            </a:r>
            <a:br>
              <a:rPr lang="en-US" dirty="0">
                <a:latin typeface="Gill Sans Light"/>
              </a:rPr>
            </a:br>
            <a:r>
              <a:rPr lang="en-US" dirty="0">
                <a:latin typeface="Gill Sans Light"/>
              </a:rPr>
              <a:t>head at a given point on all surfaces</a:t>
            </a:r>
          </a:p>
          <a:p>
            <a:pPr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latin typeface="Gill Sans Light"/>
              </a:rPr>
              <a:t>Read/write data is a three-stage process:</a:t>
            </a: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0000"/>
                </a:solidFill>
                <a:latin typeface="Gill Sans Light"/>
              </a:rPr>
              <a:t>Seek time: </a:t>
            </a:r>
            <a:r>
              <a:rPr lang="en-US" dirty="0">
                <a:latin typeface="Gill Sans Light"/>
              </a:rPr>
              <a:t>position the head/arm over the proper track</a:t>
            </a: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0000"/>
                </a:solidFill>
                <a:latin typeface="Gill Sans Light"/>
              </a:rPr>
              <a:t>Rotational latency: </a:t>
            </a:r>
            <a:r>
              <a:rPr lang="en-US" dirty="0">
                <a:latin typeface="Gill Sans Light"/>
              </a:rPr>
              <a:t>wait for desired sector to rotate under r/w head</a:t>
            </a: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0000"/>
                </a:solidFill>
                <a:latin typeface="Gill Sans Light"/>
              </a:rPr>
              <a:t>Transfer time: </a:t>
            </a:r>
            <a:r>
              <a:rPr lang="en-US" dirty="0">
                <a:latin typeface="Gill Sans Light"/>
              </a:rPr>
              <a:t>transfer a block of bits (sector) under r/w head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0B7443-9592-4D8A-94F9-CB255AF73206}"/>
              </a:ext>
            </a:extLst>
          </p:cNvPr>
          <p:cNvGrpSpPr/>
          <p:nvPr/>
        </p:nvGrpSpPr>
        <p:grpSpPr>
          <a:xfrm>
            <a:off x="7692930" y="685249"/>
            <a:ext cx="3484962" cy="2235138"/>
            <a:chOff x="5715000" y="1230330"/>
            <a:chExt cx="3260729" cy="2010530"/>
          </a:xfrm>
        </p:grpSpPr>
        <p:sp useBgFill="1">
          <p:nvSpPr>
            <p:cNvPr id="8" name="Oval 4">
              <a:extLst>
                <a:ext uri="{FF2B5EF4-FFF2-40B4-BE49-F238E27FC236}">
                  <a16:creationId xmlns:a16="http://schemas.microsoft.com/office/drawing/2014/main" id="{3B98F561-935B-4E1A-857B-5F2F7E952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27035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 useBgFill="1">
          <p:nvSpPr>
            <p:cNvPr id="9" name="Oval 5">
              <a:extLst>
                <a:ext uri="{FF2B5EF4-FFF2-40B4-BE49-F238E27FC236}">
                  <a16:creationId xmlns:a16="http://schemas.microsoft.com/office/drawing/2014/main" id="{816ED293-592B-4F15-BE75-98AE0DF63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24749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 useBgFill="1">
          <p:nvSpPr>
            <p:cNvPr id="10" name="Oval 6">
              <a:extLst>
                <a:ext uri="{FF2B5EF4-FFF2-40B4-BE49-F238E27FC236}">
                  <a16:creationId xmlns:a16="http://schemas.microsoft.com/office/drawing/2014/main" id="{0EE5D35D-7B13-4252-9E5C-6F28E4FCE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7800" y="22971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 useBgFill="1">
          <p:nvSpPr>
            <p:cNvPr id="11" name="Oval 7">
              <a:extLst>
                <a:ext uri="{FF2B5EF4-FFF2-40B4-BE49-F238E27FC236}">
                  <a16:creationId xmlns:a16="http://schemas.microsoft.com/office/drawing/2014/main" id="{DC5F41BE-8C3D-4633-A554-A5E068323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7800" y="21447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2" name="Line 8">
              <a:extLst>
                <a:ext uri="{FF2B5EF4-FFF2-40B4-BE49-F238E27FC236}">
                  <a16:creationId xmlns:a16="http://schemas.microsoft.com/office/drawing/2014/main" id="{15F1FE80-0943-4E92-A8EF-50615B2CC9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31050" y="2316180"/>
              <a:ext cx="241300" cy="190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78395B73-AFFF-4EEE-81FD-5889A74D64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05650" y="2290780"/>
              <a:ext cx="596900" cy="88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4" name="Line 10">
              <a:extLst>
                <a:ext uri="{FF2B5EF4-FFF2-40B4-BE49-F238E27FC236}">
                  <a16:creationId xmlns:a16="http://schemas.microsoft.com/office/drawing/2014/main" id="{F2423201-7D64-486F-BD06-D5BD1C8784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10450" y="1706580"/>
              <a:ext cx="292100" cy="723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C29E3C41-D259-416B-82B1-80E34BF05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1600" y="1547830"/>
              <a:ext cx="743930" cy="25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Gill Sans Light"/>
                  <a:cs typeface="Ariel"/>
                </a:rPr>
                <a:t>Sector</a:t>
              </a:r>
            </a:p>
          </p:txBody>
        </p:sp>
        <p:sp>
          <p:nvSpPr>
            <p:cNvPr id="16" name="Line 12">
              <a:extLst>
                <a:ext uri="{FF2B5EF4-FFF2-40B4-BE49-F238E27FC236}">
                  <a16:creationId xmlns:a16="http://schemas.microsoft.com/office/drawing/2014/main" id="{A1854C57-140C-4D91-A6D3-99F51A242E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91350" y="1389080"/>
              <a:ext cx="368300" cy="825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6C381780-B369-4568-8F32-2075BE216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4100" y="1230330"/>
              <a:ext cx="651899" cy="25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Gill Sans Light"/>
                  <a:cs typeface="Ariel"/>
                </a:rPr>
                <a:t>Track</a:t>
              </a:r>
            </a:p>
          </p:txBody>
        </p:sp>
        <p:grpSp>
          <p:nvGrpSpPr>
            <p:cNvPr id="18" name="Group 49">
              <a:extLst>
                <a:ext uri="{FF2B5EF4-FFF2-40B4-BE49-F238E27FC236}">
                  <a16:creationId xmlns:a16="http://schemas.microsoft.com/office/drawing/2014/main" id="{563A6B6E-9569-46B5-8711-D47AD8F779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43703" y="2233630"/>
              <a:ext cx="2232026" cy="723900"/>
              <a:chOff x="4272" y="632"/>
              <a:chExt cx="1406" cy="456"/>
            </a:xfrm>
          </p:grpSpPr>
          <p:grpSp>
            <p:nvGrpSpPr>
              <p:cNvPr id="29" name="Group 48">
                <a:extLst>
                  <a:ext uri="{FF2B5EF4-FFF2-40B4-BE49-F238E27FC236}">
                    <a16:creationId xmlns:a16="http://schemas.microsoft.com/office/drawing/2014/main" id="{5B93AAFF-8972-4D50-9BD3-EF7B00948D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632"/>
                <a:ext cx="520" cy="456"/>
                <a:chOff x="4272" y="632"/>
                <a:chExt cx="520" cy="456"/>
              </a:xfrm>
            </p:grpSpPr>
            <p:sp>
              <p:nvSpPr>
                <p:cNvPr id="32" name="Oval 15">
                  <a:extLst>
                    <a:ext uri="{FF2B5EF4-FFF2-40B4-BE49-F238E27FC236}">
                      <a16:creationId xmlns:a16="http://schemas.microsoft.com/office/drawing/2014/main" id="{206ED2F6-2EB7-4B74-BD0A-33166F0F42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72" y="947"/>
                  <a:ext cx="520" cy="141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Gill Sans Light"/>
                    <a:cs typeface="Ariel"/>
                  </a:endParaRPr>
                </a:p>
              </p:txBody>
            </p:sp>
            <p:sp>
              <p:nvSpPr>
                <p:cNvPr id="33" name="Oval 16">
                  <a:extLst>
                    <a:ext uri="{FF2B5EF4-FFF2-40B4-BE49-F238E27FC236}">
                      <a16:creationId xmlns:a16="http://schemas.microsoft.com/office/drawing/2014/main" id="{CC0730A6-5C7E-4046-BA6E-A14B540129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80" y="632"/>
                  <a:ext cx="496" cy="128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Gill Sans Light"/>
                    <a:cs typeface="Ariel"/>
                  </a:endParaRPr>
                </a:p>
              </p:txBody>
            </p:sp>
            <p:sp>
              <p:nvSpPr>
                <p:cNvPr id="34" name="Line 17">
                  <a:extLst>
                    <a:ext uri="{FF2B5EF4-FFF2-40B4-BE49-F238E27FC236}">
                      <a16:creationId xmlns:a16="http://schemas.microsoft.com/office/drawing/2014/main" id="{18DF6636-3498-4507-B7C9-D55322DF0E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72" y="696"/>
                  <a:ext cx="0" cy="320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Gill Sans Light"/>
                    <a:cs typeface="Ariel"/>
                  </a:endParaRPr>
                </a:p>
              </p:txBody>
            </p:sp>
            <p:sp>
              <p:nvSpPr>
                <p:cNvPr id="35" name="Line 18">
                  <a:extLst>
                    <a:ext uri="{FF2B5EF4-FFF2-40B4-BE49-F238E27FC236}">
                      <a16:creationId xmlns:a16="http://schemas.microsoft.com/office/drawing/2014/main" id="{1502E472-DDE1-4A24-BD95-48C8F5DF12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76" y="696"/>
                  <a:ext cx="0" cy="344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Gill Sans Light"/>
                    <a:cs typeface="Ariel"/>
                  </a:endParaRPr>
                </a:p>
              </p:txBody>
            </p:sp>
          </p:grpSp>
          <p:sp>
            <p:nvSpPr>
              <p:cNvPr id="30" name="Line 19">
                <a:extLst>
                  <a:ext uri="{FF2B5EF4-FFF2-40B4-BE49-F238E27FC236}">
                    <a16:creationId xmlns:a16="http://schemas.microsoft.com/office/drawing/2014/main" id="{1641D017-1FE8-498D-8181-8B451822BB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0" y="924"/>
                <a:ext cx="348" cy="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31" name="Rectangle 20">
                <a:extLst>
                  <a:ext uri="{FF2B5EF4-FFF2-40B4-BE49-F238E27FC236}">
                    <a16:creationId xmlns:a16="http://schemas.microsoft.com/office/drawing/2014/main" id="{4D5D1CA6-AE66-402E-A5DA-03DA08A3BB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4" y="872"/>
                <a:ext cx="574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800" b="0">
                    <a:solidFill>
                      <a:schemeClr val="accent1"/>
                    </a:solidFill>
                    <a:latin typeface="Gill Sans Light"/>
                    <a:cs typeface="Ariel"/>
                  </a:rPr>
                  <a:t>Cylinder</a:t>
                </a:r>
              </a:p>
            </p:txBody>
          </p:sp>
        </p:grpSp>
        <p:grpSp>
          <p:nvGrpSpPr>
            <p:cNvPr id="19" name="Group 51">
              <a:extLst>
                <a:ext uri="{FF2B5EF4-FFF2-40B4-BE49-F238E27FC236}">
                  <a16:creationId xmlns:a16="http://schemas.microsoft.com/office/drawing/2014/main" id="{F49DFB8A-19FE-4A8B-BDA0-2E9EF61E43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15000" y="2309830"/>
              <a:ext cx="1028700" cy="596900"/>
              <a:chOff x="3600" y="680"/>
              <a:chExt cx="648" cy="376"/>
            </a:xfrm>
          </p:grpSpPr>
          <p:sp>
            <p:nvSpPr>
              <p:cNvPr id="22" name="Rectangle 28">
                <a:extLst>
                  <a:ext uri="{FF2B5EF4-FFF2-40B4-BE49-F238E27FC236}">
                    <a16:creationId xmlns:a16="http://schemas.microsoft.com/office/drawing/2014/main" id="{A23C2115-DB79-4AEC-8A57-E22436F470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685"/>
                <a:ext cx="401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800" b="0">
                    <a:solidFill>
                      <a:schemeClr val="hlink"/>
                    </a:solidFill>
                    <a:latin typeface="Gill Sans Light"/>
                    <a:cs typeface="Ariel"/>
                  </a:rPr>
                  <a:t>Head</a:t>
                </a:r>
              </a:p>
            </p:txBody>
          </p:sp>
          <p:sp>
            <p:nvSpPr>
              <p:cNvPr id="23" name="Line 21">
                <a:extLst>
                  <a:ext uri="{FF2B5EF4-FFF2-40B4-BE49-F238E27FC236}">
                    <a16:creationId xmlns:a16="http://schemas.microsoft.com/office/drawing/2014/main" id="{7275DB85-F941-48B3-BB5E-D058D2BDAE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8" y="680"/>
                <a:ext cx="0" cy="376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4" name="Line 22">
                <a:extLst>
                  <a:ext uri="{FF2B5EF4-FFF2-40B4-BE49-F238E27FC236}">
                    <a16:creationId xmlns:a16="http://schemas.microsoft.com/office/drawing/2014/main" id="{FCCAC66D-12F3-4183-8D3C-DF45166A06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0" y="695"/>
                <a:ext cx="248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5" name="Line 23">
                <a:extLst>
                  <a:ext uri="{FF2B5EF4-FFF2-40B4-BE49-F238E27FC236}">
                    <a16:creationId xmlns:a16="http://schemas.microsoft.com/office/drawing/2014/main" id="{6C328DFB-C262-4073-907C-FC3DD812DB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6" y="824"/>
                <a:ext cx="231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6" name="Line 24">
                <a:extLst>
                  <a:ext uri="{FF2B5EF4-FFF2-40B4-BE49-F238E27FC236}">
                    <a16:creationId xmlns:a16="http://schemas.microsoft.com/office/drawing/2014/main" id="{F8804A02-5198-4F6E-BD5F-806182D821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6" y="944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7" name="Line 25">
                <a:extLst>
                  <a:ext uri="{FF2B5EF4-FFF2-40B4-BE49-F238E27FC236}">
                    <a16:creationId xmlns:a16="http://schemas.microsoft.com/office/drawing/2014/main" id="{7FED8D95-04AE-4E65-8034-090E771933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6" y="1056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8" name="Line 26">
                <a:extLst>
                  <a:ext uri="{FF2B5EF4-FFF2-40B4-BE49-F238E27FC236}">
                    <a16:creationId xmlns:a16="http://schemas.microsoft.com/office/drawing/2014/main" id="{69C0147C-4AD4-4B51-942A-3CECC51353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44" y="888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</p:grpSp>
        <p:sp>
          <p:nvSpPr>
            <p:cNvPr id="20" name="Line 29">
              <a:extLst>
                <a:ext uri="{FF2B5EF4-FFF2-40B4-BE49-F238E27FC236}">
                  <a16:creationId xmlns:a16="http://schemas.microsoft.com/office/drawing/2014/main" id="{E80E128F-C7DF-49BB-8BF6-B32B509D31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2400" y="2982930"/>
              <a:ext cx="368300" cy="101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D7ECBB4-2803-4BCE-94BD-DF6FDB63F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7200" y="2982930"/>
              <a:ext cx="743931" cy="25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Gill Sans Light"/>
                  <a:cs typeface="Ariel"/>
                </a:rPr>
                <a:t>Platter</a:t>
              </a:r>
            </a:p>
          </p:txBody>
        </p:sp>
      </p:grpSp>
      <p:grpSp>
        <p:nvGrpSpPr>
          <p:cNvPr id="36" name="Group 36">
            <a:extLst>
              <a:ext uri="{FF2B5EF4-FFF2-40B4-BE49-F238E27FC236}">
                <a16:creationId xmlns:a16="http://schemas.microsoft.com/office/drawing/2014/main" id="{0576CD9F-135C-46F7-AE34-5879DB90BCFF}"/>
              </a:ext>
            </a:extLst>
          </p:cNvPr>
          <p:cNvGrpSpPr>
            <a:grpSpLocks/>
          </p:cNvGrpSpPr>
          <p:nvPr/>
        </p:nvGrpSpPr>
        <p:grpSpPr bwMode="auto">
          <a:xfrm>
            <a:off x="1780310" y="5062227"/>
            <a:ext cx="8140169" cy="1235075"/>
            <a:chOff x="457" y="3072"/>
            <a:chExt cx="5167" cy="816"/>
          </a:xfrm>
        </p:grpSpPr>
        <p:sp>
          <p:nvSpPr>
            <p:cNvPr id="37" name="Rectangle 37">
              <a:extLst>
                <a:ext uri="{FF2B5EF4-FFF2-40B4-BE49-F238E27FC236}">
                  <a16:creationId xmlns:a16="http://schemas.microsoft.com/office/drawing/2014/main" id="{82BD422C-6043-47E3-8CDC-5FB705889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072"/>
              <a:ext cx="1200" cy="81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 sz="2000" b="0">
                  <a:latin typeface="Gill Sans Light"/>
                  <a:cs typeface="Helvetica Neue Light"/>
                </a:rPr>
                <a:t>Software</a:t>
              </a:r>
            </a:p>
            <a:p>
              <a:pPr marL="228600" indent="-228600"/>
              <a:r>
                <a:rPr lang="en-US" sz="2000" b="0">
                  <a:latin typeface="Gill Sans Light"/>
                  <a:cs typeface="Helvetica Neue Light"/>
                </a:rPr>
                <a:t>Queue</a:t>
              </a:r>
            </a:p>
            <a:p>
              <a:pPr marL="228600" indent="-228600"/>
              <a:r>
                <a:rPr lang="en-US" sz="2000" b="0">
                  <a:latin typeface="Gill Sans Light"/>
                  <a:cs typeface="Helvetica Neue Light"/>
                </a:rPr>
                <a:t>(Device Driver)</a:t>
              </a:r>
            </a:p>
          </p:txBody>
        </p:sp>
        <p:sp>
          <p:nvSpPr>
            <p:cNvPr id="38" name="Line 38">
              <a:extLst>
                <a:ext uri="{FF2B5EF4-FFF2-40B4-BE49-F238E27FC236}">
                  <a16:creationId xmlns:a16="http://schemas.microsoft.com/office/drawing/2014/main" id="{1142C12D-C9B2-494C-888E-44D60D2975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3480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 Light"/>
                <a:cs typeface="Helvetica Neue Light"/>
              </a:endParaRPr>
            </a:p>
          </p:txBody>
        </p:sp>
        <p:sp>
          <p:nvSpPr>
            <p:cNvPr id="39" name="Line 39">
              <a:extLst>
                <a:ext uri="{FF2B5EF4-FFF2-40B4-BE49-F238E27FC236}">
                  <a16:creationId xmlns:a16="http://schemas.microsoft.com/office/drawing/2014/main" id="{8585F452-6EC0-430C-A4AA-533FAF9884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0" y="348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 Light"/>
                <a:cs typeface="Helvetica Neue Light"/>
              </a:endParaRPr>
            </a:p>
          </p:txBody>
        </p:sp>
        <p:sp>
          <p:nvSpPr>
            <p:cNvPr id="40" name="Rectangle 40">
              <a:extLst>
                <a:ext uri="{FF2B5EF4-FFF2-40B4-BE49-F238E27FC236}">
                  <a16:creationId xmlns:a16="http://schemas.microsoft.com/office/drawing/2014/main" id="{F8994E07-4823-4D08-BDB3-D8F31875F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3072"/>
              <a:ext cx="384" cy="816"/>
            </a:xfrm>
            <a:prstGeom prst="rect">
              <a:avLst/>
            </a:prstGeom>
            <a:solidFill>
              <a:srgbClr val="FFFFDA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lIns="90478" tIns="44445" rIns="90478" bIns="44445" anchor="ctr"/>
            <a:lstStyle/>
            <a:p>
              <a:pPr marL="228600" indent="-228600">
                <a:lnSpc>
                  <a:spcPct val="80000"/>
                </a:lnSpc>
                <a:spcBef>
                  <a:spcPct val="10000"/>
                </a:spcBef>
              </a:pPr>
              <a:r>
                <a:rPr lang="en-US" sz="2000" b="0" dirty="0">
                  <a:latin typeface="Gill Sans Light"/>
                  <a:cs typeface="Helvetica Neue Light"/>
                </a:rPr>
                <a:t>Hardware</a:t>
              </a:r>
            </a:p>
            <a:p>
              <a:pPr marL="228600" indent="-228600">
                <a:lnSpc>
                  <a:spcPct val="80000"/>
                </a:lnSpc>
                <a:spcBef>
                  <a:spcPct val="10000"/>
                </a:spcBef>
              </a:pPr>
              <a:r>
                <a:rPr lang="en-US" sz="2000" b="0" dirty="0">
                  <a:latin typeface="Gill Sans Light"/>
                  <a:cs typeface="Helvetica Neue Light"/>
                </a:rPr>
                <a:t>Controller</a:t>
              </a:r>
            </a:p>
          </p:txBody>
        </p:sp>
        <p:sp>
          <p:nvSpPr>
            <p:cNvPr id="41" name="Rectangle 41">
              <a:extLst>
                <a:ext uri="{FF2B5EF4-FFF2-40B4-BE49-F238E27FC236}">
                  <a16:creationId xmlns:a16="http://schemas.microsoft.com/office/drawing/2014/main" id="{B434A46B-3734-40B3-B8AA-C7E2E8889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3072"/>
              <a:ext cx="1440" cy="816"/>
            </a:xfrm>
            <a:prstGeom prst="rect">
              <a:avLst/>
            </a:prstGeom>
            <a:solidFill>
              <a:srgbClr val="FFFFDA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 sz="2000" b="0">
                  <a:latin typeface="Gill Sans Light"/>
                  <a:cs typeface="Helvetica Neue Light"/>
                </a:rPr>
                <a:t> Media Time</a:t>
              </a:r>
            </a:p>
            <a:p>
              <a:pPr marL="228600" indent="-228600"/>
              <a:r>
                <a:rPr lang="en-US" sz="2000" b="0">
                  <a:latin typeface="Gill Sans Light"/>
                  <a:cs typeface="Helvetica Neue Light"/>
                </a:rPr>
                <a:t>(Seek+Rot+Xfer)</a:t>
              </a:r>
            </a:p>
          </p:txBody>
        </p:sp>
        <p:sp>
          <p:nvSpPr>
            <p:cNvPr id="42" name="Line 42">
              <a:extLst>
                <a:ext uri="{FF2B5EF4-FFF2-40B4-BE49-F238E27FC236}">
                  <a16:creationId xmlns:a16="http://schemas.microsoft.com/office/drawing/2014/main" id="{1E16EB34-D3F8-4AFA-A7C9-F613AE1F75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8" y="348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 Light"/>
                <a:cs typeface="Helvetica Neue Light"/>
              </a:endParaRPr>
            </a:p>
          </p:txBody>
        </p:sp>
        <p:sp>
          <p:nvSpPr>
            <p:cNvPr id="43" name="Line 43">
              <a:extLst>
                <a:ext uri="{FF2B5EF4-FFF2-40B4-BE49-F238E27FC236}">
                  <a16:creationId xmlns:a16="http://schemas.microsoft.com/office/drawing/2014/main" id="{2258A3E6-7EF1-4AC0-B7BF-24C957853C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92" y="348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 Light"/>
                <a:cs typeface="Helvetica Neue Light"/>
              </a:endParaRPr>
            </a:p>
          </p:txBody>
        </p:sp>
        <p:sp>
          <p:nvSpPr>
            <p:cNvPr id="44" name="Text Box 44">
              <a:extLst>
                <a:ext uri="{FF2B5EF4-FFF2-40B4-BE49-F238E27FC236}">
                  <a16:creationId xmlns:a16="http://schemas.microsoft.com/office/drawing/2014/main" id="{985AD4F3-D908-44D6-8755-2105742A34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185" y="3344"/>
              <a:ext cx="81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0">
                  <a:latin typeface="Gill Sans Light"/>
                  <a:cs typeface="Helvetica Neue Light"/>
                </a:rPr>
                <a:t>Request</a:t>
              </a:r>
            </a:p>
          </p:txBody>
        </p:sp>
        <p:sp>
          <p:nvSpPr>
            <p:cNvPr id="45" name="Text Box 45">
              <a:extLst>
                <a:ext uri="{FF2B5EF4-FFF2-40B4-BE49-F238E27FC236}">
                  <a16:creationId xmlns:a16="http://schemas.microsoft.com/office/drawing/2014/main" id="{A6FDE18F-EC69-4D54-9A65-D26C47B94E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5163" y="3344"/>
              <a:ext cx="649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0">
                  <a:latin typeface="Gill Sans Light"/>
                  <a:cs typeface="Helvetica Neue Light"/>
                </a:rPr>
                <a:t>Result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57CEE33F-72AA-4C14-B043-663F533BDE3D}"/>
              </a:ext>
            </a:extLst>
          </p:cNvPr>
          <p:cNvSpPr txBox="1"/>
          <p:nvPr/>
        </p:nvSpPr>
        <p:spPr>
          <a:xfrm>
            <a:off x="2576182" y="4286796"/>
            <a:ext cx="6629400" cy="641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Gill Sans Light"/>
                <a:cs typeface="Helvetica Neue "/>
              </a:rPr>
              <a:t>Disk Latency =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Gill Sans Light"/>
                <a:cs typeface="Helvetica Neue "/>
              </a:rPr>
              <a:t>Queueing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Gill Sans Light"/>
                <a:cs typeface="Helvetica Neue "/>
              </a:rPr>
              <a:t> Time + Controller time +</a:t>
            </a: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Gill Sans Light"/>
                <a:cs typeface="Helvetica Neue "/>
              </a:rPr>
              <a:t>                        Seek Time + Rotation Time +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Gill Sans Light"/>
                <a:cs typeface="Helvetica Neue "/>
              </a:rPr>
              <a:t>Xfer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Gill Sans Light"/>
                <a:cs typeface="Helvetica Neue "/>
              </a:rPr>
              <a:t> Time</a:t>
            </a:r>
          </a:p>
        </p:txBody>
      </p:sp>
    </p:spTree>
    <p:extLst>
      <p:ext uri="{BB962C8B-B14F-4D97-AF65-F5344CB8AC3E}">
        <p14:creationId xmlns:p14="http://schemas.microsoft.com/office/powerpoint/2010/main" val="4151271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0289FE-10AB-4A6B-8541-D2B58D6FADE3}"/>
                  </a:ext>
                </a:extLst>
              </p:cNvPr>
              <p:cNvSpPr txBox="1"/>
              <p:nvPr/>
            </p:nvSpPr>
            <p:spPr>
              <a:xfrm>
                <a:off x="6026187" y="1464435"/>
                <a:ext cx="24870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Gill Sans Light"/>
                  </a:rPr>
                  <a:t>Request Rate: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0289FE-10AB-4A6B-8541-D2B58D6FA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187" y="1464435"/>
                <a:ext cx="2487027" cy="461665"/>
              </a:xfrm>
              <a:prstGeom prst="rect">
                <a:avLst/>
              </a:prstGeom>
              <a:blipFill>
                <a:blip r:embed="rId2"/>
                <a:stretch>
                  <a:fillRect l="-392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7F02EF-ED4E-4FF2-8483-CE6A04D9AFDA}"/>
                  </a:ext>
                </a:extLst>
              </p:cNvPr>
              <p:cNvSpPr txBox="1"/>
              <p:nvPr/>
            </p:nvSpPr>
            <p:spPr>
              <a:xfrm>
                <a:off x="1371600" y="3522567"/>
                <a:ext cx="2674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Gill Sans Light"/>
                  </a:rPr>
                  <a:t>Operation Time: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7F02EF-ED4E-4FF2-8483-CE6A04D9A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522567"/>
                <a:ext cx="2674258" cy="461665"/>
              </a:xfrm>
              <a:prstGeom prst="rect">
                <a:avLst/>
              </a:prstGeom>
              <a:blipFill>
                <a:blip r:embed="rId3"/>
                <a:stretch>
                  <a:fillRect l="-341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>
            <a:extLst>
              <a:ext uri="{FF2B5EF4-FFF2-40B4-BE49-F238E27FC236}">
                <a16:creationId xmlns:a16="http://schemas.microsoft.com/office/drawing/2014/main" id="{948D67B3-731A-4FF9-B060-0B726253C60E}"/>
              </a:ext>
            </a:extLst>
          </p:cNvPr>
          <p:cNvSpPr/>
          <p:nvPr/>
        </p:nvSpPr>
        <p:spPr>
          <a:xfrm rot="2356117">
            <a:off x="2832569" y="1333567"/>
            <a:ext cx="2395741" cy="3578570"/>
          </a:xfrm>
          <a:prstGeom prst="leftBrace">
            <a:avLst>
              <a:gd name="adj1" fmla="val 13845"/>
              <a:gd name="adj2" fmla="val 470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4396DFF-87A9-4ED3-B50A-0E992F5CA78F}"/>
                  </a:ext>
                </a:extLst>
              </p:cNvPr>
              <p:cNvSpPr/>
              <p:nvPr/>
            </p:nvSpPr>
            <p:spPr>
              <a:xfrm>
                <a:off x="1507897" y="1877103"/>
                <a:ext cx="18083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0" dirty="0">
                    <a:latin typeface="Gill Sans Light"/>
                  </a:rPr>
                  <a:t>Latency 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)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4396DFF-87A9-4ED3-B50A-0E992F5CA7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897" y="1877103"/>
                <a:ext cx="1808379" cy="461665"/>
              </a:xfrm>
              <a:prstGeom prst="rect">
                <a:avLst/>
              </a:prstGeom>
              <a:blipFill>
                <a:blip r:embed="rId4"/>
                <a:stretch>
                  <a:fillRect l="-4714" t="-9211" r="-471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0E0E93-E9A0-4CA8-9355-959F0CB57730}"/>
                  </a:ext>
                </a:extLst>
              </p:cNvPr>
              <p:cNvSpPr txBox="1"/>
              <p:nvPr/>
            </p:nvSpPr>
            <p:spPr>
              <a:xfrm>
                <a:off x="7480050" y="3514860"/>
                <a:ext cx="387375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Gill Sans Light"/>
                  </a:rPr>
                  <a:t>The maximum service rate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𝑚𝑎𝑥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 is a property of the system – the “bottleneck”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0E0E93-E9A0-4CA8-9355-959F0CB57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050" y="3514860"/>
                <a:ext cx="3873750" cy="1200329"/>
              </a:xfrm>
              <a:prstGeom prst="rect">
                <a:avLst/>
              </a:prstGeom>
              <a:blipFill>
                <a:blip r:embed="rId5"/>
                <a:stretch>
                  <a:fillRect l="-2358" t="-3571" r="-2044" b="-11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99560B2-17B0-4660-A155-DB7CFDB4EE36}"/>
                  </a:ext>
                </a:extLst>
              </p:cNvPr>
              <p:cNvSpPr txBox="1"/>
              <p:nvPr/>
            </p:nvSpPr>
            <p:spPr>
              <a:xfrm>
                <a:off x="7565797" y="5006641"/>
                <a:ext cx="3503654" cy="774186"/>
              </a:xfrm>
              <a:prstGeom prst="rect">
                <a:avLst/>
              </a:prstGeom>
              <a:solidFill>
                <a:srgbClr val="FFFF0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latin typeface="Gill Sans Light"/>
                    <a:ea typeface="Cambria Math" panose="02040503050406030204" pitchFamily="18" charset="0"/>
                  </a:rPr>
                  <a:t>Utilization: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den>
                    </m:f>
                  </m:oMath>
                </a14:m>
                <a:endParaRPr lang="en-US" sz="2800" b="0" dirty="0">
                  <a:latin typeface="Gill Sans Light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99560B2-17B0-4660-A155-DB7CFDB4E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797" y="5006641"/>
                <a:ext cx="3503654" cy="774186"/>
              </a:xfrm>
              <a:prstGeom prst="rect">
                <a:avLst/>
              </a:prstGeom>
              <a:blipFill>
                <a:blip r:embed="rId6"/>
                <a:stretch>
                  <a:fillRect l="-3293" b="-77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A3EE7668-864A-4A11-8A6A-6CCC6D2BC0FF}"/>
              </a:ext>
            </a:extLst>
          </p:cNvPr>
          <p:cNvSpPr/>
          <p:nvPr/>
        </p:nvSpPr>
        <p:spPr>
          <a:xfrm>
            <a:off x="0" y="1402494"/>
            <a:ext cx="12192000" cy="495385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A0735-A965-4061-B583-BD683B75E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Light"/>
              </a:rPr>
              <a:t>Two Related Questions</a:t>
            </a:r>
            <a:endParaRPr lang="en-US" dirty="0">
              <a:latin typeface="Gill Sans Ligh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DB603D-B914-4212-8576-454934516E1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785" t="11540" r="8121" b="4299"/>
          <a:stretch/>
        </p:blipFill>
        <p:spPr>
          <a:xfrm>
            <a:off x="3790177" y="3032255"/>
            <a:ext cx="2527279" cy="2721686"/>
          </a:xfrm>
          <a:prstGeom prst="rect">
            <a:avLst/>
          </a:prstGeom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6693D698-6DD1-4CBF-9502-9D06D34AC29F}"/>
              </a:ext>
            </a:extLst>
          </p:cNvPr>
          <p:cNvSpPr/>
          <p:nvPr/>
        </p:nvSpPr>
        <p:spPr>
          <a:xfrm rot="10800000">
            <a:off x="3596540" y="5667878"/>
            <a:ext cx="526711" cy="494852"/>
          </a:xfrm>
          <a:prstGeom prst="trapezoid">
            <a:avLst>
              <a:gd name="adj" fmla="val 35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0E2991-86F4-41C2-92E8-508252E95123}"/>
              </a:ext>
            </a:extLst>
          </p:cNvPr>
          <p:cNvSpPr/>
          <p:nvPr/>
        </p:nvSpPr>
        <p:spPr>
          <a:xfrm rot="5400000">
            <a:off x="3550049" y="5848276"/>
            <a:ext cx="265100" cy="628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9" name="Can 7">
            <a:extLst>
              <a:ext uri="{FF2B5EF4-FFF2-40B4-BE49-F238E27FC236}">
                <a16:creationId xmlns:a16="http://schemas.microsoft.com/office/drawing/2014/main" id="{0EE17B1F-5638-4034-BAF0-BCB40B3B7AE6}"/>
              </a:ext>
            </a:extLst>
          </p:cNvPr>
          <p:cNvSpPr/>
          <p:nvPr/>
        </p:nvSpPr>
        <p:spPr>
          <a:xfrm>
            <a:off x="6189133" y="2104057"/>
            <a:ext cx="1290917" cy="1325563"/>
          </a:xfrm>
          <a:prstGeom prst="can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1050F5-16E0-482A-96C4-5AC4C009ADF8}"/>
              </a:ext>
            </a:extLst>
          </p:cNvPr>
          <p:cNvSpPr/>
          <p:nvPr/>
        </p:nvSpPr>
        <p:spPr>
          <a:xfrm rot="5400000">
            <a:off x="7707536" y="1673859"/>
            <a:ext cx="265100" cy="1044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697C02-34C6-42BF-82F7-E9B3532D3BCD}"/>
                  </a:ext>
                </a:extLst>
              </p:cNvPr>
              <p:cNvSpPr txBox="1"/>
              <p:nvPr/>
            </p:nvSpPr>
            <p:spPr>
              <a:xfrm>
                <a:off x="1371600" y="4993840"/>
                <a:ext cx="22944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Gill Sans Light"/>
                  </a:rPr>
                  <a:t>Service Rate: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2400" b="0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697C02-34C6-42BF-82F7-E9B3532D3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993840"/>
                <a:ext cx="2294474" cy="461665"/>
              </a:xfrm>
              <a:prstGeom prst="rect">
                <a:avLst/>
              </a:prstGeom>
              <a:blipFill>
                <a:blip r:embed="rId8"/>
                <a:stretch>
                  <a:fillRect l="-398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1FACC3-CB94-4C94-980F-9FFC713016ED}"/>
                  </a:ext>
                </a:extLst>
              </p:cNvPr>
              <p:cNvSpPr txBox="1"/>
              <p:nvPr/>
            </p:nvSpPr>
            <p:spPr>
              <a:xfrm>
                <a:off x="4547853" y="2586335"/>
                <a:ext cx="26149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Gill Sans Light"/>
                  </a:rPr>
                  <a:t>Queuing delay: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1FACC3-CB94-4C94-980F-9FFC71301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853" y="2586335"/>
                <a:ext cx="2614947" cy="461665"/>
              </a:xfrm>
              <a:prstGeom prst="rect">
                <a:avLst/>
              </a:prstGeom>
              <a:blipFill>
                <a:blip r:embed="rId9"/>
                <a:stretch>
                  <a:fillRect l="-349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FB2DC26-6163-4886-BEA0-868F88B76934}"/>
                  </a:ext>
                </a:extLst>
              </p:cNvPr>
              <p:cNvSpPr txBox="1"/>
              <p:nvPr/>
            </p:nvSpPr>
            <p:spPr>
              <a:xfrm>
                <a:off x="119270" y="4039385"/>
                <a:ext cx="3477270" cy="830997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2400" b="0" dirty="0">
                    <a:latin typeface="Gill Sans Light"/>
                    <a:ea typeface="Cambria Math" panose="02040503050406030204" pitchFamily="18" charset="0"/>
                  </a:rPr>
                  <a:t> is service rate of bottleneck stage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FB2DC26-6163-4886-BEA0-868F88B76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70" y="4039385"/>
                <a:ext cx="3477270" cy="830997"/>
              </a:xfrm>
              <a:prstGeom prst="rect">
                <a:avLst/>
              </a:prstGeom>
              <a:blipFill>
                <a:blip r:embed="rId10"/>
                <a:stretch>
                  <a:fillRect t="-4348" b="-1594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94D253EA-78EF-4D78-AE50-FFE7F2899EA7}"/>
              </a:ext>
            </a:extLst>
          </p:cNvPr>
          <p:cNvSpPr txBox="1"/>
          <p:nvPr/>
        </p:nvSpPr>
        <p:spPr>
          <a:xfrm>
            <a:off x="8289479" y="1424946"/>
            <a:ext cx="3902521" cy="156966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Gill Sans Light"/>
                <a:ea typeface="Cambria Math" panose="02040503050406030204" pitchFamily="18" charset="0"/>
              </a:rPr>
              <a:t>Tank represents queue of bottleneck </a:t>
            </a:r>
            <a:r>
              <a:rPr lang="en-US" sz="2400" b="0" dirty="0" smtClean="0">
                <a:latin typeface="Gill Sans Light"/>
                <a:ea typeface="Cambria Math" panose="02040503050406030204" pitchFamily="18" charset="0"/>
              </a:rPr>
              <a:t>stage, including </a:t>
            </a:r>
            <a:r>
              <a:rPr lang="en-US" sz="2400" b="0" dirty="0">
                <a:latin typeface="Gill Sans Light"/>
                <a:ea typeface="Cambria Math" panose="02040503050406030204" pitchFamily="18" charset="0"/>
              </a:rPr>
              <a:t>queues of previous stages, in case of backpressure</a:t>
            </a:r>
          </a:p>
        </p:txBody>
      </p:sp>
    </p:spTree>
    <p:extLst>
      <p:ext uri="{BB962C8B-B14F-4D97-AF65-F5344CB8AC3E}">
        <p14:creationId xmlns:p14="http://schemas.microsoft.com/office/powerpoint/2010/main" val="23171917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0289FE-10AB-4A6B-8541-D2B58D6FADE3}"/>
                  </a:ext>
                </a:extLst>
              </p:cNvPr>
              <p:cNvSpPr txBox="1"/>
              <p:nvPr/>
            </p:nvSpPr>
            <p:spPr>
              <a:xfrm>
                <a:off x="6026187" y="1464435"/>
                <a:ext cx="24870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Gill Sans Light"/>
                  </a:rPr>
                  <a:t>Request Rate: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0289FE-10AB-4A6B-8541-D2B58D6FA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187" y="1464435"/>
                <a:ext cx="2487027" cy="461665"/>
              </a:xfrm>
              <a:prstGeom prst="rect">
                <a:avLst/>
              </a:prstGeom>
              <a:blipFill>
                <a:blip r:embed="rId2"/>
                <a:stretch>
                  <a:fillRect l="-392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7F02EF-ED4E-4FF2-8483-CE6A04D9AFDA}"/>
                  </a:ext>
                </a:extLst>
              </p:cNvPr>
              <p:cNvSpPr txBox="1"/>
              <p:nvPr/>
            </p:nvSpPr>
            <p:spPr>
              <a:xfrm>
                <a:off x="1371600" y="3522567"/>
                <a:ext cx="2674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Gill Sans Light"/>
                  </a:rPr>
                  <a:t>Operation Time: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7F02EF-ED4E-4FF2-8483-CE6A04D9A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522567"/>
                <a:ext cx="2674258" cy="461665"/>
              </a:xfrm>
              <a:prstGeom prst="rect">
                <a:avLst/>
              </a:prstGeom>
              <a:blipFill>
                <a:blip r:embed="rId3"/>
                <a:stretch>
                  <a:fillRect l="-341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>
            <a:extLst>
              <a:ext uri="{FF2B5EF4-FFF2-40B4-BE49-F238E27FC236}">
                <a16:creationId xmlns:a16="http://schemas.microsoft.com/office/drawing/2014/main" id="{948D67B3-731A-4FF9-B060-0B726253C60E}"/>
              </a:ext>
            </a:extLst>
          </p:cNvPr>
          <p:cNvSpPr/>
          <p:nvPr/>
        </p:nvSpPr>
        <p:spPr>
          <a:xfrm rot="2356117">
            <a:off x="2832569" y="1333567"/>
            <a:ext cx="2395741" cy="3578570"/>
          </a:xfrm>
          <a:prstGeom prst="leftBrace">
            <a:avLst>
              <a:gd name="adj1" fmla="val 13845"/>
              <a:gd name="adj2" fmla="val 470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4396DFF-87A9-4ED3-B50A-0E992F5CA78F}"/>
                  </a:ext>
                </a:extLst>
              </p:cNvPr>
              <p:cNvSpPr/>
              <p:nvPr/>
            </p:nvSpPr>
            <p:spPr>
              <a:xfrm>
                <a:off x="1507897" y="1877103"/>
                <a:ext cx="18083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0" dirty="0">
                    <a:latin typeface="Gill Sans Light"/>
                  </a:rPr>
                  <a:t>Latency 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)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4396DFF-87A9-4ED3-B50A-0E992F5CA7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897" y="1877103"/>
                <a:ext cx="1808379" cy="461665"/>
              </a:xfrm>
              <a:prstGeom prst="rect">
                <a:avLst/>
              </a:prstGeom>
              <a:blipFill>
                <a:blip r:embed="rId4"/>
                <a:stretch>
                  <a:fillRect l="-4714" t="-9211" r="-471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0E0E93-E9A0-4CA8-9355-959F0CB57730}"/>
                  </a:ext>
                </a:extLst>
              </p:cNvPr>
              <p:cNvSpPr txBox="1"/>
              <p:nvPr/>
            </p:nvSpPr>
            <p:spPr>
              <a:xfrm>
                <a:off x="7480050" y="3514860"/>
                <a:ext cx="387375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Gill Sans Light"/>
                  </a:rPr>
                  <a:t>The maximum service rate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𝑚𝑎𝑥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 is a property of the system – the “bottleneck”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0E0E93-E9A0-4CA8-9355-959F0CB57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050" y="3514860"/>
                <a:ext cx="3873750" cy="1200329"/>
              </a:xfrm>
              <a:prstGeom prst="rect">
                <a:avLst/>
              </a:prstGeom>
              <a:blipFill>
                <a:blip r:embed="rId5"/>
                <a:stretch>
                  <a:fillRect l="-2358" t="-3571" r="-2044" b="-11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99560B2-17B0-4660-A155-DB7CFDB4EE36}"/>
                  </a:ext>
                </a:extLst>
              </p:cNvPr>
              <p:cNvSpPr txBox="1"/>
              <p:nvPr/>
            </p:nvSpPr>
            <p:spPr>
              <a:xfrm>
                <a:off x="7565797" y="5006641"/>
                <a:ext cx="3503654" cy="774186"/>
              </a:xfrm>
              <a:prstGeom prst="rect">
                <a:avLst/>
              </a:prstGeom>
              <a:solidFill>
                <a:srgbClr val="FFFF0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latin typeface="Gill Sans Light"/>
                    <a:ea typeface="Cambria Math" panose="02040503050406030204" pitchFamily="18" charset="0"/>
                  </a:rPr>
                  <a:t>Utilization: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den>
                    </m:f>
                  </m:oMath>
                </a14:m>
                <a:endParaRPr lang="en-US" sz="2800" b="0" dirty="0">
                  <a:latin typeface="Gill Sans Light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99560B2-17B0-4660-A155-DB7CFDB4E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797" y="5006641"/>
                <a:ext cx="3503654" cy="774186"/>
              </a:xfrm>
              <a:prstGeom prst="rect">
                <a:avLst/>
              </a:prstGeom>
              <a:blipFill>
                <a:blip r:embed="rId6"/>
                <a:stretch>
                  <a:fillRect l="-3293" b="-77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A3EE7668-864A-4A11-8A6A-6CCC6D2BC0FF}"/>
              </a:ext>
            </a:extLst>
          </p:cNvPr>
          <p:cNvSpPr/>
          <p:nvPr/>
        </p:nvSpPr>
        <p:spPr>
          <a:xfrm>
            <a:off x="0" y="1402494"/>
            <a:ext cx="12192000" cy="495385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DB603D-B914-4212-8576-454934516E1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785" t="11540" r="8121" b="4299"/>
          <a:stretch/>
        </p:blipFill>
        <p:spPr>
          <a:xfrm>
            <a:off x="3790177" y="3032255"/>
            <a:ext cx="2527279" cy="2721686"/>
          </a:xfrm>
          <a:prstGeom prst="rect">
            <a:avLst/>
          </a:prstGeom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6693D698-6DD1-4CBF-9502-9D06D34AC29F}"/>
              </a:ext>
            </a:extLst>
          </p:cNvPr>
          <p:cNvSpPr/>
          <p:nvPr/>
        </p:nvSpPr>
        <p:spPr>
          <a:xfrm rot="10800000">
            <a:off x="3596540" y="5667878"/>
            <a:ext cx="526711" cy="494852"/>
          </a:xfrm>
          <a:prstGeom prst="trapezoid">
            <a:avLst>
              <a:gd name="adj" fmla="val 35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0E2991-86F4-41C2-92E8-508252E95123}"/>
              </a:ext>
            </a:extLst>
          </p:cNvPr>
          <p:cNvSpPr/>
          <p:nvPr/>
        </p:nvSpPr>
        <p:spPr>
          <a:xfrm rot="5400000">
            <a:off x="3550049" y="5848276"/>
            <a:ext cx="265100" cy="628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9" name="Can 7">
            <a:extLst>
              <a:ext uri="{FF2B5EF4-FFF2-40B4-BE49-F238E27FC236}">
                <a16:creationId xmlns:a16="http://schemas.microsoft.com/office/drawing/2014/main" id="{0EE17B1F-5638-4034-BAF0-BCB40B3B7AE6}"/>
              </a:ext>
            </a:extLst>
          </p:cNvPr>
          <p:cNvSpPr/>
          <p:nvPr/>
        </p:nvSpPr>
        <p:spPr>
          <a:xfrm>
            <a:off x="6189133" y="2104057"/>
            <a:ext cx="1290917" cy="1325563"/>
          </a:xfrm>
          <a:prstGeom prst="can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1050F5-16E0-482A-96C4-5AC4C009ADF8}"/>
              </a:ext>
            </a:extLst>
          </p:cNvPr>
          <p:cNvSpPr/>
          <p:nvPr/>
        </p:nvSpPr>
        <p:spPr>
          <a:xfrm rot="5400000">
            <a:off x="7707536" y="1673859"/>
            <a:ext cx="265100" cy="1044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697C02-34C6-42BF-82F7-E9B3532D3BCD}"/>
                  </a:ext>
                </a:extLst>
              </p:cNvPr>
              <p:cNvSpPr txBox="1"/>
              <p:nvPr/>
            </p:nvSpPr>
            <p:spPr>
              <a:xfrm>
                <a:off x="1371600" y="4993840"/>
                <a:ext cx="22944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Gill Sans Light"/>
                  </a:rPr>
                  <a:t>Service Rate: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2400" b="0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697C02-34C6-42BF-82F7-E9B3532D3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993840"/>
                <a:ext cx="2294474" cy="461665"/>
              </a:xfrm>
              <a:prstGeom prst="rect">
                <a:avLst/>
              </a:prstGeom>
              <a:blipFill>
                <a:blip r:embed="rId8"/>
                <a:stretch>
                  <a:fillRect l="-398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1FACC3-CB94-4C94-980F-9FFC713016ED}"/>
                  </a:ext>
                </a:extLst>
              </p:cNvPr>
              <p:cNvSpPr txBox="1"/>
              <p:nvPr/>
            </p:nvSpPr>
            <p:spPr>
              <a:xfrm>
                <a:off x="4547853" y="2586335"/>
                <a:ext cx="26149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Gill Sans Light"/>
                  </a:rPr>
                  <a:t>Queuing delay: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1FACC3-CB94-4C94-980F-9FFC71301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853" y="2586335"/>
                <a:ext cx="2614947" cy="461665"/>
              </a:xfrm>
              <a:prstGeom prst="rect">
                <a:avLst/>
              </a:prstGeom>
              <a:blipFill>
                <a:blip r:embed="rId9"/>
                <a:stretch>
                  <a:fillRect l="-349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Systems Performance Model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D253EA-78EF-4D78-AE50-FFE7F2899EA7}"/>
              </a:ext>
            </a:extLst>
          </p:cNvPr>
          <p:cNvSpPr txBox="1"/>
          <p:nvPr/>
        </p:nvSpPr>
        <p:spPr>
          <a:xfrm>
            <a:off x="8534400" y="1371600"/>
            <a:ext cx="3487173" cy="267765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Gill Sans Light"/>
                <a:ea typeface="Cambria Math" panose="02040503050406030204" pitchFamily="18" charset="0"/>
              </a:rPr>
              <a:t>Useful to apply this model to: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>
                <a:latin typeface="Gill Sans Light"/>
                <a:ea typeface="Cambria Math" panose="02040503050406030204" pitchFamily="18" charset="0"/>
              </a:rPr>
              <a:t>Bottleneck stage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>
                <a:latin typeface="Gill Sans Light"/>
                <a:ea typeface="Cambria Math" panose="02040503050406030204" pitchFamily="18" charset="0"/>
              </a:rPr>
              <a:t>Entire system up to and including bottleneck stage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>
                <a:latin typeface="Gill Sans Light"/>
                <a:ea typeface="Cambria Math" panose="02040503050406030204" pitchFamily="18" charset="0"/>
              </a:rPr>
              <a:t>Entire system</a:t>
            </a:r>
          </a:p>
        </p:txBody>
      </p:sp>
    </p:spTree>
    <p:extLst>
      <p:ext uri="{BB962C8B-B14F-4D97-AF65-F5344CB8AC3E}">
        <p14:creationId xmlns:p14="http://schemas.microsoft.com/office/powerpoint/2010/main" val="3077587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2E3AB-E818-40D5-9BF7-4799F4927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Latency (Response Time)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26B99-0639-4E7D-9625-584B0468B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81391"/>
            <a:ext cx="10515600" cy="2495571"/>
          </a:xfrm>
        </p:spPr>
        <p:txBody>
          <a:bodyPr/>
          <a:lstStyle/>
          <a:p>
            <a:r>
              <a:rPr lang="en-US" dirty="0">
                <a:latin typeface="Gill Sans Light"/>
              </a:rPr>
              <a:t>Total latency (response time): queuing time + service time</a:t>
            </a:r>
          </a:p>
          <a:p>
            <a:r>
              <a:rPr lang="en-US" dirty="0">
                <a:latin typeface="Gill Sans Light"/>
              </a:rPr>
              <a:t>Service time depends on the underlying operation</a:t>
            </a:r>
          </a:p>
          <a:p>
            <a:pPr lvl="1"/>
            <a:r>
              <a:rPr lang="en-US" dirty="0">
                <a:latin typeface="Gill Sans Light"/>
              </a:rPr>
              <a:t>For CPU stage, how much computation</a:t>
            </a:r>
          </a:p>
          <a:p>
            <a:pPr lvl="1"/>
            <a:r>
              <a:rPr lang="en-US" dirty="0">
                <a:latin typeface="Gill Sans Light"/>
              </a:rPr>
              <a:t>For I/O stage, characteristics of the hardware</a:t>
            </a:r>
          </a:p>
          <a:p>
            <a:r>
              <a:rPr lang="en-US" dirty="0">
                <a:latin typeface="Gill Sans Light"/>
              </a:rPr>
              <a:t>What about the queuing time?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7B74266-DE8C-4459-8740-467232F23D13}"/>
              </a:ext>
            </a:extLst>
          </p:cNvPr>
          <p:cNvSpPr/>
          <p:nvPr/>
        </p:nvSpPr>
        <p:spPr>
          <a:xfrm>
            <a:off x="6356558" y="1447800"/>
            <a:ext cx="815523" cy="815523"/>
          </a:xfrm>
          <a:prstGeom prst="ellipse">
            <a:avLst/>
          </a:prstGeom>
          <a:solidFill>
            <a:srgbClr val="A9D1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F33EB5-C656-4AD9-BEAC-34F7614D89AF}"/>
              </a:ext>
            </a:extLst>
          </p:cNvPr>
          <p:cNvGrpSpPr/>
          <p:nvPr/>
        </p:nvGrpSpPr>
        <p:grpSpPr>
          <a:xfrm>
            <a:off x="4725620" y="1464239"/>
            <a:ext cx="917488" cy="770060"/>
            <a:chOff x="5462455" y="4061711"/>
            <a:chExt cx="663455" cy="55684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B7DF230-3D35-4772-85EC-AFEC4BB3B7AF}"/>
                </a:ext>
              </a:extLst>
            </p:cNvPr>
            <p:cNvSpPr/>
            <p:nvPr/>
          </p:nvSpPr>
          <p:spPr>
            <a:xfrm>
              <a:off x="5462455" y="4061711"/>
              <a:ext cx="663455" cy="55684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24E1F75-DABD-428D-AE69-C4CAD8E04829}"/>
                </a:ext>
              </a:extLst>
            </p:cNvPr>
            <p:cNvCxnSpPr>
              <a:cxnSpLocks/>
            </p:cNvCxnSpPr>
            <p:nvPr/>
          </p:nvCxnSpPr>
          <p:spPr>
            <a:xfrm>
              <a:off x="5899633" y="4061711"/>
              <a:ext cx="0" cy="5568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9B73946-1620-4597-B353-31D366B81E57}"/>
              </a:ext>
            </a:extLst>
          </p:cNvPr>
          <p:cNvCxnSpPr>
            <a:cxnSpLocks/>
          </p:cNvCxnSpPr>
          <p:nvPr/>
        </p:nvCxnSpPr>
        <p:spPr>
          <a:xfrm flipV="1">
            <a:off x="3784818" y="1840986"/>
            <a:ext cx="940802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2B7A8B4-3E72-43FB-A94F-57FC9D002F8F}"/>
              </a:ext>
            </a:extLst>
          </p:cNvPr>
          <p:cNvCxnSpPr>
            <a:cxnSpLocks/>
          </p:cNvCxnSpPr>
          <p:nvPr/>
        </p:nvCxnSpPr>
        <p:spPr>
          <a:xfrm flipV="1">
            <a:off x="7172081" y="1840986"/>
            <a:ext cx="898611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52BBC5B-145B-45F4-A621-F2CB11AC123B}"/>
              </a:ext>
            </a:extLst>
          </p:cNvPr>
          <p:cNvCxnSpPr>
            <a:cxnSpLocks/>
            <a:stCxn id="9" idx="3"/>
            <a:endCxn id="7" idx="2"/>
          </p:cNvCxnSpPr>
          <p:nvPr/>
        </p:nvCxnSpPr>
        <p:spPr>
          <a:xfrm>
            <a:off x="5643108" y="1849269"/>
            <a:ext cx="713450" cy="629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A7C1390-A4DE-4714-B639-77008D354CC7}"/>
              </a:ext>
            </a:extLst>
          </p:cNvPr>
          <p:cNvSpPr txBox="1"/>
          <p:nvPr/>
        </p:nvSpPr>
        <p:spPr>
          <a:xfrm flipH="1">
            <a:off x="5898888" y="2234173"/>
            <a:ext cx="1730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latin typeface="Gill Sans Light"/>
              </a:rPr>
              <a:t>Processing Stage (Server)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C8F063-12EF-49AB-AED2-FE072511647A}"/>
              </a:ext>
            </a:extLst>
          </p:cNvPr>
          <p:cNvSpPr txBox="1"/>
          <p:nvPr/>
        </p:nvSpPr>
        <p:spPr>
          <a:xfrm flipH="1">
            <a:off x="4387921" y="2217867"/>
            <a:ext cx="1592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latin typeface="Gill Sans Light"/>
              </a:rPr>
              <a:t>Queue</a:t>
            </a:r>
          </a:p>
        </p:txBody>
      </p:sp>
    </p:spTree>
    <p:extLst>
      <p:ext uri="{BB962C8B-B14F-4D97-AF65-F5344CB8AC3E}">
        <p14:creationId xmlns:p14="http://schemas.microsoft.com/office/powerpoint/2010/main" val="3075000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A0735-A965-4061-B583-BD683B75E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A Simple Systems Performance Model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DB603D-B914-4212-8576-454934516E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85" t="11540" r="8121" b="4299"/>
          <a:stretch/>
        </p:blipFill>
        <p:spPr>
          <a:xfrm>
            <a:off x="3790177" y="3032255"/>
            <a:ext cx="2527279" cy="2721686"/>
          </a:xfrm>
          <a:prstGeom prst="rect">
            <a:avLst/>
          </a:prstGeom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6693D698-6DD1-4CBF-9502-9D06D34AC29F}"/>
              </a:ext>
            </a:extLst>
          </p:cNvPr>
          <p:cNvSpPr/>
          <p:nvPr/>
        </p:nvSpPr>
        <p:spPr>
          <a:xfrm rot="10800000">
            <a:off x="3596540" y="5667878"/>
            <a:ext cx="526711" cy="494852"/>
          </a:xfrm>
          <a:prstGeom prst="trapezoid">
            <a:avLst>
              <a:gd name="adj" fmla="val 35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0E2991-86F4-41C2-92E8-508252E95123}"/>
              </a:ext>
            </a:extLst>
          </p:cNvPr>
          <p:cNvSpPr/>
          <p:nvPr/>
        </p:nvSpPr>
        <p:spPr>
          <a:xfrm rot="5400000">
            <a:off x="3550049" y="5848276"/>
            <a:ext cx="265100" cy="628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9" name="Can 7">
            <a:extLst>
              <a:ext uri="{FF2B5EF4-FFF2-40B4-BE49-F238E27FC236}">
                <a16:creationId xmlns:a16="http://schemas.microsoft.com/office/drawing/2014/main" id="{0EE17B1F-5638-4034-BAF0-BCB40B3B7AE6}"/>
              </a:ext>
            </a:extLst>
          </p:cNvPr>
          <p:cNvSpPr/>
          <p:nvPr/>
        </p:nvSpPr>
        <p:spPr>
          <a:xfrm>
            <a:off x="6189133" y="2104057"/>
            <a:ext cx="1290917" cy="1325563"/>
          </a:xfrm>
          <a:prstGeom prst="can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1050F5-16E0-482A-96C4-5AC4C009ADF8}"/>
              </a:ext>
            </a:extLst>
          </p:cNvPr>
          <p:cNvSpPr/>
          <p:nvPr/>
        </p:nvSpPr>
        <p:spPr>
          <a:xfrm rot="5400000">
            <a:off x="7707536" y="1673859"/>
            <a:ext cx="265100" cy="1044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0289FE-10AB-4A6B-8541-D2B58D6FADE3}"/>
                  </a:ext>
                </a:extLst>
              </p:cNvPr>
              <p:cNvSpPr txBox="1"/>
              <p:nvPr/>
            </p:nvSpPr>
            <p:spPr>
              <a:xfrm>
                <a:off x="6026187" y="1464435"/>
                <a:ext cx="24870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Gill Sans Light"/>
                  </a:rPr>
                  <a:t>Request Rate: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0289FE-10AB-4A6B-8541-D2B58D6FA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187" y="1464435"/>
                <a:ext cx="2487027" cy="461665"/>
              </a:xfrm>
              <a:prstGeom prst="rect">
                <a:avLst/>
              </a:prstGeom>
              <a:blipFill>
                <a:blip r:embed="rId3"/>
                <a:stretch>
                  <a:fillRect l="-392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697C02-34C6-42BF-82F7-E9B3532D3BCD}"/>
                  </a:ext>
                </a:extLst>
              </p:cNvPr>
              <p:cNvSpPr txBox="1"/>
              <p:nvPr/>
            </p:nvSpPr>
            <p:spPr>
              <a:xfrm>
                <a:off x="1371600" y="4993840"/>
                <a:ext cx="22944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Gill Sans Light"/>
                  </a:rPr>
                  <a:t>Service Rate: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2400" b="0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697C02-34C6-42BF-82F7-E9B3532D3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993840"/>
                <a:ext cx="2294474" cy="461665"/>
              </a:xfrm>
              <a:prstGeom prst="rect">
                <a:avLst/>
              </a:prstGeom>
              <a:blipFill>
                <a:blip r:embed="rId4"/>
                <a:stretch>
                  <a:fillRect l="-398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7F02EF-ED4E-4FF2-8483-CE6A04D9AFDA}"/>
                  </a:ext>
                </a:extLst>
              </p:cNvPr>
              <p:cNvSpPr txBox="1"/>
              <p:nvPr/>
            </p:nvSpPr>
            <p:spPr>
              <a:xfrm>
                <a:off x="1371600" y="3522567"/>
                <a:ext cx="2674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Gill Sans Light"/>
                  </a:rPr>
                  <a:t>Operation Time: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7F02EF-ED4E-4FF2-8483-CE6A04D9A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522567"/>
                <a:ext cx="2674258" cy="461665"/>
              </a:xfrm>
              <a:prstGeom prst="rect">
                <a:avLst/>
              </a:prstGeom>
              <a:blipFill>
                <a:blip r:embed="rId5"/>
                <a:stretch>
                  <a:fillRect l="-341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1FACC3-CB94-4C94-980F-9FFC713016ED}"/>
                  </a:ext>
                </a:extLst>
              </p:cNvPr>
              <p:cNvSpPr txBox="1"/>
              <p:nvPr/>
            </p:nvSpPr>
            <p:spPr>
              <a:xfrm>
                <a:off x="4547853" y="2586335"/>
                <a:ext cx="26149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Gill Sans Light"/>
                  </a:rPr>
                  <a:t>Queuing delay: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1FACC3-CB94-4C94-980F-9FFC71301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853" y="2586335"/>
                <a:ext cx="2614947" cy="461665"/>
              </a:xfrm>
              <a:prstGeom prst="rect">
                <a:avLst/>
              </a:prstGeom>
              <a:blipFill>
                <a:blip r:embed="rId6"/>
                <a:stretch>
                  <a:fillRect l="-349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>
            <a:extLst>
              <a:ext uri="{FF2B5EF4-FFF2-40B4-BE49-F238E27FC236}">
                <a16:creationId xmlns:a16="http://schemas.microsoft.com/office/drawing/2014/main" id="{948D67B3-731A-4FF9-B060-0B726253C60E}"/>
              </a:ext>
            </a:extLst>
          </p:cNvPr>
          <p:cNvSpPr/>
          <p:nvPr/>
        </p:nvSpPr>
        <p:spPr>
          <a:xfrm rot="2356117">
            <a:off x="2832569" y="1333567"/>
            <a:ext cx="2395741" cy="3578570"/>
          </a:xfrm>
          <a:prstGeom prst="leftBrace">
            <a:avLst>
              <a:gd name="adj1" fmla="val 13845"/>
              <a:gd name="adj2" fmla="val 470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4396DFF-87A9-4ED3-B50A-0E992F5CA78F}"/>
                  </a:ext>
                </a:extLst>
              </p:cNvPr>
              <p:cNvSpPr/>
              <p:nvPr/>
            </p:nvSpPr>
            <p:spPr>
              <a:xfrm>
                <a:off x="1507897" y="1877103"/>
                <a:ext cx="18083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0" dirty="0">
                    <a:latin typeface="Gill Sans Light"/>
                  </a:rPr>
                  <a:t>Latency 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)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4396DFF-87A9-4ED3-B50A-0E992F5CA7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897" y="1877103"/>
                <a:ext cx="1808379" cy="461665"/>
              </a:xfrm>
              <a:prstGeom prst="rect">
                <a:avLst/>
              </a:prstGeom>
              <a:blipFill>
                <a:blip r:embed="rId7"/>
                <a:stretch>
                  <a:fillRect l="-4714" t="-9211" r="-471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0E0E93-E9A0-4CA8-9355-959F0CB57730}"/>
                  </a:ext>
                </a:extLst>
              </p:cNvPr>
              <p:cNvSpPr txBox="1"/>
              <p:nvPr/>
            </p:nvSpPr>
            <p:spPr>
              <a:xfrm>
                <a:off x="7480050" y="3514860"/>
                <a:ext cx="387375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Gill Sans Light"/>
                  </a:rPr>
                  <a:t>The maximum service rate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𝑚𝑎𝑥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 is a property of the system – the “bottleneck”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0E0E93-E9A0-4CA8-9355-959F0CB57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050" y="3514860"/>
                <a:ext cx="3873750" cy="1200329"/>
              </a:xfrm>
              <a:prstGeom prst="rect">
                <a:avLst/>
              </a:prstGeom>
              <a:blipFill>
                <a:blip r:embed="rId8"/>
                <a:stretch>
                  <a:fillRect l="-2358" t="-3571" r="-2044" b="-11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99560B2-17B0-4660-A155-DB7CFDB4EE36}"/>
                  </a:ext>
                </a:extLst>
              </p:cNvPr>
              <p:cNvSpPr txBox="1"/>
              <p:nvPr/>
            </p:nvSpPr>
            <p:spPr>
              <a:xfrm>
                <a:off x="7565797" y="5006641"/>
                <a:ext cx="3503654" cy="774186"/>
              </a:xfrm>
              <a:prstGeom prst="rect">
                <a:avLst/>
              </a:prstGeom>
              <a:solidFill>
                <a:srgbClr val="FFFF0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latin typeface="Gill Sans Light"/>
                    <a:ea typeface="Cambria Math" panose="02040503050406030204" pitchFamily="18" charset="0"/>
                  </a:rPr>
                  <a:t>Utilization: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den>
                    </m:f>
                  </m:oMath>
                </a14:m>
                <a:endParaRPr lang="en-US" sz="2800" b="0" dirty="0">
                  <a:latin typeface="Gill Sans Light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99560B2-17B0-4660-A155-DB7CFDB4E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797" y="5006641"/>
                <a:ext cx="3503654" cy="774186"/>
              </a:xfrm>
              <a:prstGeom prst="rect">
                <a:avLst/>
              </a:prstGeom>
              <a:blipFill>
                <a:blip r:embed="rId9"/>
                <a:stretch>
                  <a:fillRect l="-3293" b="-77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204B361E-DEBB-4C65-9481-D76F6DF9C6E3}"/>
              </a:ext>
            </a:extLst>
          </p:cNvPr>
          <p:cNvSpPr txBox="1"/>
          <p:nvPr/>
        </p:nvSpPr>
        <p:spPr>
          <a:xfrm>
            <a:off x="8077200" y="2384180"/>
            <a:ext cx="4036706" cy="107721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latin typeface="Gill Sans Light"/>
                <a:ea typeface="Cambria Math" panose="02040503050406030204" pitchFamily="18" charset="0"/>
              </a:rPr>
              <a:t>When will the queue(s) start to fill?</a:t>
            </a:r>
          </a:p>
        </p:txBody>
      </p:sp>
    </p:spTree>
    <p:extLst>
      <p:ext uri="{BB962C8B-B14F-4D97-AF65-F5344CB8AC3E}">
        <p14:creationId xmlns:p14="http://schemas.microsoft.com/office/powerpoint/2010/main" val="25997278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C828C-5613-4FE2-9A6A-4A4ED560F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FFD71C-02F5-43DE-BDD2-2F042A3070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19200"/>
                <a:ext cx="10671313" cy="4351338"/>
              </a:xfrm>
            </p:spPr>
            <p:txBody>
              <a:bodyPr/>
              <a:lstStyle/>
              <a:p>
                <a:r>
                  <a:rPr lang="en-US" dirty="0"/>
                  <a:t>What happens when request rate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) exceeds max service rate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/>
                  <a:t>)?</a:t>
                </a:r>
              </a:p>
              <a:p>
                <a:r>
                  <a:rPr lang="en-US" dirty="0"/>
                  <a:t>Short bursts can be absorbed by the queue</a:t>
                </a:r>
              </a:p>
              <a:p>
                <a:pPr lvl="1"/>
                <a:r>
                  <a:rPr lang="en-US" dirty="0"/>
                  <a:t>If on average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it will drain eventually</a:t>
                </a:r>
              </a:p>
              <a:p>
                <a:r>
                  <a:rPr lang="en-US" dirty="0"/>
                  <a:t>Prolonged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→ queue will grow without bound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FFD71C-02F5-43DE-BDD2-2F042A3070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19200"/>
                <a:ext cx="10671313" cy="4351338"/>
              </a:xfrm>
              <a:blipFill>
                <a:blip r:embed="rId2"/>
                <a:stretch>
                  <a:fillRect l="-800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7912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3B5D0-41A4-487B-8992-C0F3BD448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7875"/>
            <a:ext cx="10515600" cy="1027061"/>
          </a:xfrm>
        </p:spPr>
        <p:txBody>
          <a:bodyPr/>
          <a:lstStyle/>
          <a:p>
            <a:r>
              <a:rPr lang="en-US" dirty="0">
                <a:latin typeface="Gill Sans Light"/>
              </a:rPr>
              <a:t>Assume requests arrive at regular intervals, take a fixed time to process, with plenty of time between …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783D9C4-55C2-4276-B1C2-8E2C66BF1223}"/>
              </a:ext>
            </a:extLst>
          </p:cNvPr>
          <p:cNvCxnSpPr/>
          <p:nvPr/>
        </p:nvCxnSpPr>
        <p:spPr>
          <a:xfrm>
            <a:off x="7172525" y="2252864"/>
            <a:ext cx="136874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733011E-162D-4F84-9688-47908A615BB2}"/>
              </a:ext>
            </a:extLst>
          </p:cNvPr>
          <p:cNvCxnSpPr>
            <a:cxnSpLocks/>
          </p:cNvCxnSpPr>
          <p:nvPr/>
        </p:nvCxnSpPr>
        <p:spPr>
          <a:xfrm>
            <a:off x="5601545" y="2246457"/>
            <a:ext cx="15088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17B8FB81-2AF6-433B-99CC-3A827333F2AF}"/>
              </a:ext>
            </a:extLst>
          </p:cNvPr>
          <p:cNvSpPr/>
          <p:nvPr/>
        </p:nvSpPr>
        <p:spPr>
          <a:xfrm>
            <a:off x="5551366" y="1284356"/>
            <a:ext cx="1559061" cy="681412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0"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9248346-0A8A-4FAB-A9DE-DDF2BC6511D8}"/>
              </a:ext>
            </a:extLst>
          </p:cNvPr>
          <p:cNvCxnSpPr/>
          <p:nvPr/>
        </p:nvCxnSpPr>
        <p:spPr>
          <a:xfrm>
            <a:off x="6851391" y="1284356"/>
            <a:ext cx="0" cy="6814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BD614F1-B823-4C1A-A568-067E17DB0F1C}"/>
              </a:ext>
            </a:extLst>
          </p:cNvPr>
          <p:cNvCxnSpPr/>
          <p:nvPr/>
        </p:nvCxnSpPr>
        <p:spPr>
          <a:xfrm>
            <a:off x="6580469" y="1284356"/>
            <a:ext cx="0" cy="6814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123D8F1D-68A5-4E99-A473-3D878D663E77}"/>
              </a:ext>
            </a:extLst>
          </p:cNvPr>
          <p:cNvSpPr/>
          <p:nvPr/>
        </p:nvSpPr>
        <p:spPr>
          <a:xfrm>
            <a:off x="7627323" y="1143000"/>
            <a:ext cx="926114" cy="96412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0" dirty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53" name="TextBox 10">
            <a:extLst>
              <a:ext uri="{FF2B5EF4-FFF2-40B4-BE49-F238E27FC236}">
                <a16:creationId xmlns:a16="http://schemas.microsoft.com/office/drawing/2014/main" id="{90565A6D-94DC-432B-8642-619DEFC9915C}"/>
              </a:ext>
            </a:extLst>
          </p:cNvPr>
          <p:cNvSpPr txBox="1"/>
          <p:nvPr/>
        </p:nvSpPr>
        <p:spPr>
          <a:xfrm>
            <a:off x="5601545" y="1404233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  <a:ea typeface="Gill Sans" charset="0"/>
                <a:cs typeface="Gill Sans" charset="0"/>
              </a:rPr>
              <a:t>Queue</a:t>
            </a:r>
          </a:p>
        </p:txBody>
      </p:sp>
      <p:sp>
        <p:nvSpPr>
          <p:cNvPr id="54" name="TextBox 11">
            <a:extLst>
              <a:ext uri="{FF2B5EF4-FFF2-40B4-BE49-F238E27FC236}">
                <a16:creationId xmlns:a16="http://schemas.microsoft.com/office/drawing/2014/main" id="{8762EB25-5DCC-4216-893E-075828BFD289}"/>
              </a:ext>
            </a:extLst>
          </p:cNvPr>
          <p:cNvSpPr txBox="1"/>
          <p:nvPr/>
        </p:nvSpPr>
        <p:spPr>
          <a:xfrm>
            <a:off x="7603506" y="1375654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  <a:ea typeface="Gill Sans" charset="0"/>
                <a:cs typeface="Gill Sans" charset="0"/>
              </a:rPr>
              <a:t>Server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42244D3-200D-4C30-AA08-65918B23D62E}"/>
              </a:ext>
            </a:extLst>
          </p:cNvPr>
          <p:cNvCxnSpPr/>
          <p:nvPr/>
        </p:nvCxnSpPr>
        <p:spPr>
          <a:xfrm>
            <a:off x="5055770" y="1625062"/>
            <a:ext cx="4955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19184C3-D833-43B9-8255-7BD1765EB508}"/>
              </a:ext>
            </a:extLst>
          </p:cNvPr>
          <p:cNvCxnSpPr/>
          <p:nvPr/>
        </p:nvCxnSpPr>
        <p:spPr>
          <a:xfrm>
            <a:off x="7110427" y="1625062"/>
            <a:ext cx="4955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1A78110-4C60-4D83-8A82-72FC671B658F}"/>
              </a:ext>
            </a:extLst>
          </p:cNvPr>
          <p:cNvCxnSpPr/>
          <p:nvPr/>
        </p:nvCxnSpPr>
        <p:spPr>
          <a:xfrm>
            <a:off x="8553441" y="1612271"/>
            <a:ext cx="4955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15">
            <a:extLst>
              <a:ext uri="{FF2B5EF4-FFF2-40B4-BE49-F238E27FC236}">
                <a16:creationId xmlns:a16="http://schemas.microsoft.com/office/drawing/2014/main" id="{1FE5C573-8213-41F5-B8B3-DEA1C167DD1C}"/>
              </a:ext>
            </a:extLst>
          </p:cNvPr>
          <p:cNvSpPr txBox="1"/>
          <p:nvPr/>
        </p:nvSpPr>
        <p:spPr>
          <a:xfrm>
            <a:off x="3934252" y="1377803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  <a:ea typeface="Gill Sans" charset="0"/>
                <a:cs typeface="Gill Sans" charset="0"/>
              </a:rPr>
              <a:t>arrivals</a:t>
            </a:r>
          </a:p>
        </p:txBody>
      </p:sp>
      <p:sp>
        <p:nvSpPr>
          <p:cNvPr id="59" name="TextBox 16">
            <a:extLst>
              <a:ext uri="{FF2B5EF4-FFF2-40B4-BE49-F238E27FC236}">
                <a16:creationId xmlns:a16="http://schemas.microsoft.com/office/drawing/2014/main" id="{1533B46E-05F6-418E-88B3-66A5ABE35257}"/>
              </a:ext>
            </a:extLst>
          </p:cNvPr>
          <p:cNvSpPr txBox="1"/>
          <p:nvPr/>
        </p:nvSpPr>
        <p:spPr>
          <a:xfrm>
            <a:off x="9107958" y="1374890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  <a:ea typeface="Gill Sans" charset="0"/>
                <a:cs typeface="Gill Sans" charset="0"/>
              </a:rPr>
              <a:t>departures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226F94D-0EBF-4514-9991-28AA87FC4D80}"/>
              </a:ext>
            </a:extLst>
          </p:cNvPr>
          <p:cNvCxnSpPr/>
          <p:nvPr/>
        </p:nvCxnSpPr>
        <p:spPr>
          <a:xfrm>
            <a:off x="5588974" y="2089154"/>
            <a:ext cx="12571" cy="34070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14A186F-0895-4F2D-AE07-9BCE0507C459}"/>
              </a:ext>
            </a:extLst>
          </p:cNvPr>
          <p:cNvCxnSpPr/>
          <p:nvPr/>
        </p:nvCxnSpPr>
        <p:spPr>
          <a:xfrm>
            <a:off x="7110427" y="2089154"/>
            <a:ext cx="12571" cy="34070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70B0D254-DE0E-417B-95D0-4E6D601FEA40}"/>
              </a:ext>
            </a:extLst>
          </p:cNvPr>
          <p:cNvCxnSpPr/>
          <p:nvPr/>
        </p:nvCxnSpPr>
        <p:spPr>
          <a:xfrm>
            <a:off x="4102263" y="3082045"/>
            <a:ext cx="630788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5B61ABC0-0862-4E18-B447-CDFBB57E5C2F}"/>
              </a:ext>
            </a:extLst>
          </p:cNvPr>
          <p:cNvSpPr/>
          <p:nvPr/>
        </p:nvSpPr>
        <p:spPr>
          <a:xfrm>
            <a:off x="4603654" y="3171337"/>
            <a:ext cx="189778" cy="39417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b="0">
              <a:latin typeface="Gill Sans Light"/>
              <a:cs typeface="Gill Sans Light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E8EF270-D94E-413F-98FB-B8D4F60BD2DF}"/>
              </a:ext>
            </a:extLst>
          </p:cNvPr>
          <p:cNvSpPr/>
          <p:nvPr/>
        </p:nvSpPr>
        <p:spPr>
          <a:xfrm>
            <a:off x="4801875" y="3586525"/>
            <a:ext cx="939803" cy="394179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b="0">
              <a:latin typeface="Gill Sans Light"/>
              <a:cs typeface="Gill Sans Light"/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D9601BC5-672C-480D-A783-477615BA97AC}"/>
              </a:ext>
            </a:extLst>
          </p:cNvPr>
          <p:cNvCxnSpPr/>
          <p:nvPr/>
        </p:nvCxnSpPr>
        <p:spPr>
          <a:xfrm>
            <a:off x="4603510" y="2865040"/>
            <a:ext cx="2248136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509BC5A-52CB-45AE-84D5-A44705D16DEA}"/>
              </a:ext>
            </a:extLst>
          </p:cNvPr>
          <p:cNvCxnSpPr/>
          <p:nvPr/>
        </p:nvCxnSpPr>
        <p:spPr>
          <a:xfrm>
            <a:off x="4603510" y="2835554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EF966DB9-FA90-4620-827B-FE6F0E3D2668}"/>
              </a:ext>
            </a:extLst>
          </p:cNvPr>
          <p:cNvSpPr/>
          <p:nvPr/>
        </p:nvSpPr>
        <p:spPr>
          <a:xfrm>
            <a:off x="6859966" y="3166583"/>
            <a:ext cx="189778" cy="39417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b="0">
              <a:latin typeface="Gill Sans Light"/>
              <a:cs typeface="Gill Sans Light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4C9428F-8A08-4431-AE52-2AD9668E34DE}"/>
              </a:ext>
            </a:extLst>
          </p:cNvPr>
          <p:cNvSpPr/>
          <p:nvPr/>
        </p:nvSpPr>
        <p:spPr>
          <a:xfrm>
            <a:off x="7058187" y="3581771"/>
            <a:ext cx="939803" cy="394179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b="0">
              <a:latin typeface="Gill Sans Light"/>
              <a:cs typeface="Gill Sans Light"/>
            </a:endParaRP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017775D-68FA-4EC3-A397-E86CA35A3184}"/>
              </a:ext>
            </a:extLst>
          </p:cNvPr>
          <p:cNvCxnSpPr/>
          <p:nvPr/>
        </p:nvCxnSpPr>
        <p:spPr>
          <a:xfrm>
            <a:off x="6859822" y="2860286"/>
            <a:ext cx="2248136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56C1EE6-F276-4726-90C3-C17C7DC7E6FB}"/>
              </a:ext>
            </a:extLst>
          </p:cNvPr>
          <p:cNvCxnSpPr/>
          <p:nvPr/>
        </p:nvCxnSpPr>
        <p:spPr>
          <a:xfrm>
            <a:off x="6859822" y="2830800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992A053C-2687-4042-9F4D-0D5CA3F70B00}"/>
              </a:ext>
            </a:extLst>
          </p:cNvPr>
          <p:cNvSpPr/>
          <p:nvPr/>
        </p:nvSpPr>
        <p:spPr>
          <a:xfrm>
            <a:off x="9121381" y="3151984"/>
            <a:ext cx="189778" cy="39417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b="0">
              <a:latin typeface="Gill Sans Light"/>
              <a:cs typeface="Gill Sans Light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7E10623-7098-4F0D-942D-03C02EF881A3}"/>
              </a:ext>
            </a:extLst>
          </p:cNvPr>
          <p:cNvSpPr/>
          <p:nvPr/>
        </p:nvSpPr>
        <p:spPr>
          <a:xfrm>
            <a:off x="9319602" y="3567172"/>
            <a:ext cx="939803" cy="394179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b="0">
              <a:latin typeface="Gill Sans Light"/>
              <a:cs typeface="Gill Sans Light"/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9C341D9A-373E-4BB3-BA03-4D814FBF3745}"/>
              </a:ext>
            </a:extLst>
          </p:cNvPr>
          <p:cNvCxnSpPr/>
          <p:nvPr/>
        </p:nvCxnSpPr>
        <p:spPr>
          <a:xfrm>
            <a:off x="9121237" y="2845687"/>
            <a:ext cx="2248136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97623C6-C4D8-4BB1-AB2A-3FB54BACCCD4}"/>
              </a:ext>
            </a:extLst>
          </p:cNvPr>
          <p:cNvCxnSpPr/>
          <p:nvPr/>
        </p:nvCxnSpPr>
        <p:spPr>
          <a:xfrm>
            <a:off x="9121237" y="2816201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38D9C18E-2A6E-4053-A1CB-A85C8C501A7B}"/>
              </a:ext>
            </a:extLst>
          </p:cNvPr>
          <p:cNvCxnSpPr/>
          <p:nvPr/>
        </p:nvCxnSpPr>
        <p:spPr>
          <a:xfrm>
            <a:off x="4792759" y="4147321"/>
            <a:ext cx="990600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5AF392B-7129-411F-83D9-0AAE5FC21B3A}"/>
              </a:ext>
            </a:extLst>
          </p:cNvPr>
          <p:cNvCxnSpPr/>
          <p:nvPr/>
        </p:nvCxnSpPr>
        <p:spPr>
          <a:xfrm>
            <a:off x="4810345" y="3899351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3A730B6-8640-4F93-9E53-240BFD32360F}"/>
              </a:ext>
            </a:extLst>
          </p:cNvPr>
          <p:cNvCxnSpPr/>
          <p:nvPr/>
        </p:nvCxnSpPr>
        <p:spPr>
          <a:xfrm>
            <a:off x="5763821" y="3901135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283C60E-E041-40A6-B36C-4DB1A6385203}"/>
              </a:ext>
            </a:extLst>
          </p:cNvPr>
          <p:cNvCxnSpPr/>
          <p:nvPr/>
        </p:nvCxnSpPr>
        <p:spPr>
          <a:xfrm>
            <a:off x="4604946" y="3524701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E082143E-9A98-4F0A-AC16-635D9866CD52}"/>
              </a:ext>
            </a:extLst>
          </p:cNvPr>
          <p:cNvCxnSpPr/>
          <p:nvPr/>
        </p:nvCxnSpPr>
        <p:spPr>
          <a:xfrm>
            <a:off x="4604946" y="3758260"/>
            <a:ext cx="228600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B540D145-065E-4495-8FCA-742917694ACC}"/>
              </a:ext>
            </a:extLst>
          </p:cNvPr>
          <p:cNvCxnSpPr/>
          <p:nvPr/>
        </p:nvCxnSpPr>
        <p:spPr bwMode="auto">
          <a:xfrm flipH="1">
            <a:off x="4420796" y="3755085"/>
            <a:ext cx="304800" cy="53340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0DCD756-2106-43E0-962D-32F3446449EF}"/>
                  </a:ext>
                </a:extLst>
              </p:cNvPr>
              <p:cNvSpPr txBox="1"/>
              <p:nvPr/>
            </p:nvSpPr>
            <p:spPr>
              <a:xfrm>
                <a:off x="5135257" y="2662002"/>
                <a:ext cx="38331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0DCD756-2106-43E0-962D-32F344644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257" y="2662002"/>
                <a:ext cx="383310" cy="369332"/>
              </a:xfrm>
              <a:prstGeom prst="rect">
                <a:avLst/>
              </a:prstGeom>
              <a:blipFill>
                <a:blip r:embed="rId2"/>
                <a:stretch>
                  <a:fillRect l="-15873" r="-6349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B5E68C4C-3A1F-4C81-B98D-8AA102829D20}"/>
                  </a:ext>
                </a:extLst>
              </p:cNvPr>
              <p:cNvSpPr txBox="1"/>
              <p:nvPr/>
            </p:nvSpPr>
            <p:spPr>
              <a:xfrm>
                <a:off x="7260043" y="2638942"/>
                <a:ext cx="38331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B5E68C4C-3A1F-4C81-B98D-8AA102829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043" y="2638942"/>
                <a:ext cx="383310" cy="369332"/>
              </a:xfrm>
              <a:prstGeom prst="rect">
                <a:avLst/>
              </a:prstGeom>
              <a:blipFill>
                <a:blip r:embed="rId3"/>
                <a:stretch>
                  <a:fillRect l="-17460" r="-4762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7175C131-08B0-4658-9B01-69C0792D3F2E}"/>
                  </a:ext>
                </a:extLst>
              </p:cNvPr>
              <p:cNvSpPr txBox="1"/>
              <p:nvPr/>
            </p:nvSpPr>
            <p:spPr>
              <a:xfrm>
                <a:off x="9582052" y="2638942"/>
                <a:ext cx="38331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7175C131-08B0-4658-9B01-69C0792D3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2052" y="2638942"/>
                <a:ext cx="383310" cy="369332"/>
              </a:xfrm>
              <a:prstGeom prst="rect">
                <a:avLst/>
              </a:prstGeom>
              <a:blipFill>
                <a:blip r:embed="rId4"/>
                <a:stretch>
                  <a:fillRect l="-17460" r="-4762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1A348FB-452C-4206-BF67-8F66D9D3FCB2}"/>
                  </a:ext>
                </a:extLst>
              </p:cNvPr>
              <p:cNvSpPr txBox="1"/>
              <p:nvPr/>
            </p:nvSpPr>
            <p:spPr>
              <a:xfrm>
                <a:off x="4011142" y="4158073"/>
                <a:ext cx="410497" cy="3954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1A348FB-452C-4206-BF67-8F66D9D3F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142" y="4158073"/>
                <a:ext cx="410497" cy="395429"/>
              </a:xfrm>
              <a:prstGeom prst="rect">
                <a:avLst/>
              </a:prstGeom>
              <a:blipFill>
                <a:blip r:embed="rId5"/>
                <a:stretch>
                  <a:fillRect l="-16418" r="-8955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4973F72-0990-4078-9651-01C4E4990DD3}"/>
                  </a:ext>
                </a:extLst>
              </p:cNvPr>
              <p:cNvSpPr txBox="1"/>
              <p:nvPr/>
            </p:nvSpPr>
            <p:spPr>
              <a:xfrm>
                <a:off x="5091869" y="4016088"/>
                <a:ext cx="36638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4973F72-0990-4078-9651-01C4E4990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869" y="4016088"/>
                <a:ext cx="366382" cy="369332"/>
              </a:xfrm>
              <a:prstGeom prst="rect">
                <a:avLst/>
              </a:prstGeom>
              <a:blipFill>
                <a:blip r:embed="rId6"/>
                <a:stretch>
                  <a:fillRect l="-16667" r="-6667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56A7712C-76D2-4937-8406-7F0ADF67A0B1}"/>
                  </a:ext>
                </a:extLst>
              </p:cNvPr>
              <p:cNvSpPr txBox="1"/>
              <p:nvPr/>
            </p:nvSpPr>
            <p:spPr>
              <a:xfrm>
                <a:off x="6190838" y="2074841"/>
                <a:ext cx="410497" cy="3954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56A7712C-76D2-4937-8406-7F0ADF67A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838" y="2074841"/>
                <a:ext cx="410497" cy="395429"/>
              </a:xfrm>
              <a:prstGeom prst="rect">
                <a:avLst/>
              </a:prstGeom>
              <a:blipFill>
                <a:blip r:embed="rId7"/>
                <a:stretch>
                  <a:fillRect l="-16418" r="-8955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E7E4D37-2FF9-4D36-9652-EB3E2FBF481D}"/>
                  </a:ext>
                </a:extLst>
              </p:cNvPr>
              <p:cNvSpPr txBox="1"/>
              <p:nvPr/>
            </p:nvSpPr>
            <p:spPr>
              <a:xfrm>
                <a:off x="7462432" y="2068664"/>
                <a:ext cx="36638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E7E4D37-2FF9-4D36-9652-EB3E2FBF4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432" y="2068664"/>
                <a:ext cx="366382" cy="369332"/>
              </a:xfrm>
              <a:prstGeom prst="rect">
                <a:avLst/>
              </a:prstGeom>
              <a:blipFill>
                <a:blip r:embed="rId8"/>
                <a:stretch>
                  <a:fillRect l="-16667" r="-6667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DEC2ACBE-A5D4-4A22-9274-CF7A1994F2E9}"/>
                  </a:ext>
                </a:extLst>
              </p:cNvPr>
              <p:cNvSpPr txBox="1"/>
              <p:nvPr/>
            </p:nvSpPr>
            <p:spPr>
              <a:xfrm>
                <a:off x="457292" y="1431410"/>
                <a:ext cx="2777167" cy="2801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400" b="0" dirty="0">
                    <a:latin typeface="Gill Sans Light"/>
                  </a:rPr>
                  <a:t>: time between arrivals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den>
                    </m:f>
                  </m:oMath>
                </a14:m>
                <a:endParaRPr lang="en-US" sz="2400" b="0" dirty="0">
                  <a:latin typeface="Gill Sans Ligh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400" b="0" dirty="0">
                    <a:latin typeface="Gill Sans Light"/>
                  </a:rPr>
                  <a:t>: service time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</m:oMath>
                </a14:m>
                <a:endParaRPr lang="en-US" sz="2400" b="0" dirty="0">
                  <a:latin typeface="Gill Sans Ligh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sz="2400" b="0" dirty="0">
                    <a:latin typeface="Gill Sans Light"/>
                  </a:rPr>
                  <a:t>: queuing time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en-US" sz="2400" b="0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DEC2ACBE-A5D4-4A22-9274-CF7A1994F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92" y="1431410"/>
                <a:ext cx="2777167" cy="2801023"/>
              </a:xfrm>
              <a:prstGeom prst="rect">
                <a:avLst/>
              </a:prstGeom>
              <a:blipFill>
                <a:blip r:embed="rId9"/>
                <a:stretch>
                  <a:fillRect l="-2851" t="-1525" r="-5263" b="-11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A Simple, Deterministic World</a:t>
            </a:r>
          </a:p>
        </p:txBody>
      </p:sp>
    </p:spTree>
    <p:extLst>
      <p:ext uri="{BB962C8B-B14F-4D97-AF65-F5344CB8AC3E}">
        <p14:creationId xmlns:p14="http://schemas.microsoft.com/office/powerpoint/2010/main" val="660818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9" grpId="0" animBg="1"/>
      <p:bldP spid="52" grpId="0" animBg="1"/>
      <p:bldP spid="53" grpId="0"/>
      <p:bldP spid="54" grpId="0"/>
      <p:bldP spid="58" grpId="0"/>
      <p:bldP spid="59" grpId="0"/>
      <p:bldP spid="65" grpId="0" animBg="1"/>
      <p:bldP spid="66" grpId="0" animBg="1"/>
      <p:bldP spid="70" grpId="0" animBg="1"/>
      <p:bldP spid="71" grpId="0" animBg="1"/>
      <p:bldP spid="75" grpId="0" animBg="1"/>
      <p:bldP spid="76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8A4B2-E9D9-4AAE-922A-F429EB77E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Simple, Deterministic World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D3E5AA-ED12-433A-9A83-3DC53438F1E9}"/>
                  </a:ext>
                </a:extLst>
              </p:cNvPr>
              <p:cNvSpPr txBox="1"/>
              <p:nvPr/>
            </p:nvSpPr>
            <p:spPr>
              <a:xfrm>
                <a:off x="1591000" y="3979765"/>
                <a:ext cx="3174972" cy="462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Utilization (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𝜌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den>
                    </m:f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D3E5AA-ED12-433A-9A83-3DC53438F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000" y="3979765"/>
                <a:ext cx="3174972" cy="462114"/>
              </a:xfrm>
              <a:prstGeom prst="rect">
                <a:avLst/>
              </a:prstGeom>
              <a:blipFill>
                <a:blip r:embed="rId2"/>
                <a:stretch>
                  <a:fillRect l="-2111" t="-138158" r="-17274" b="-20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A0EA855-BC78-4487-B853-FB1BF65058DA}"/>
              </a:ext>
            </a:extLst>
          </p:cNvPr>
          <p:cNvCxnSpPr/>
          <p:nvPr/>
        </p:nvCxnSpPr>
        <p:spPr>
          <a:xfrm flipV="1">
            <a:off x="1957907" y="1427964"/>
            <a:ext cx="0" cy="22044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9C724C4-E837-480A-861C-439F4E64779B}"/>
              </a:ext>
            </a:extLst>
          </p:cNvPr>
          <p:cNvCxnSpPr/>
          <p:nvPr/>
        </p:nvCxnSpPr>
        <p:spPr>
          <a:xfrm>
            <a:off x="1957907" y="3646158"/>
            <a:ext cx="232112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64279A5-6700-4721-9BB6-CF2417DE9FB9}"/>
              </a:ext>
            </a:extLst>
          </p:cNvPr>
          <p:cNvSpPr txBox="1"/>
          <p:nvPr/>
        </p:nvSpPr>
        <p:spPr>
          <a:xfrm rot="16200000">
            <a:off x="263229" y="2461542"/>
            <a:ext cx="2458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Delivered Throughput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AF3ABC-5BE3-4A2F-9C1A-37F8CBBA717F}"/>
              </a:ext>
            </a:extLst>
          </p:cNvPr>
          <p:cNvSpPr txBox="1"/>
          <p:nvPr/>
        </p:nvSpPr>
        <p:spPr>
          <a:xfrm>
            <a:off x="1832902" y="361541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0AB678-42B3-4ADA-A009-A7EF4E0F785A}"/>
              </a:ext>
            </a:extLst>
          </p:cNvPr>
          <p:cNvSpPr txBox="1"/>
          <p:nvPr/>
        </p:nvSpPr>
        <p:spPr>
          <a:xfrm>
            <a:off x="3631499" y="365396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7D50CA-2F59-4694-9C29-748EEEB2E1C7}"/>
              </a:ext>
            </a:extLst>
          </p:cNvPr>
          <p:cNvSpPr/>
          <p:nvPr/>
        </p:nvSpPr>
        <p:spPr>
          <a:xfrm>
            <a:off x="2001701" y="1790628"/>
            <a:ext cx="1824785" cy="18247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12C2E9-35B2-4FF1-8288-D2E825AA8C26}"/>
              </a:ext>
            </a:extLst>
          </p:cNvPr>
          <p:cNvSpPr txBox="1"/>
          <p:nvPr/>
        </p:nvSpPr>
        <p:spPr>
          <a:xfrm>
            <a:off x="1656247" y="162120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1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E6DFA79-E39B-465D-9A44-6E3925719AC8}"/>
              </a:ext>
            </a:extLst>
          </p:cNvPr>
          <p:cNvCxnSpPr>
            <a:stCxn id="10" idx="0"/>
          </p:cNvCxnSpPr>
          <p:nvPr/>
        </p:nvCxnSpPr>
        <p:spPr>
          <a:xfrm flipV="1">
            <a:off x="1989355" y="1990541"/>
            <a:ext cx="1642144" cy="16248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A46E2BF-5D81-48D6-9B1B-F430E4B47CBE}"/>
              </a:ext>
            </a:extLst>
          </p:cNvPr>
          <p:cNvGrpSpPr/>
          <p:nvPr/>
        </p:nvGrpSpPr>
        <p:grpSpPr>
          <a:xfrm>
            <a:off x="1581507" y="2703020"/>
            <a:ext cx="3507328" cy="3498944"/>
            <a:chOff x="426604" y="2323885"/>
            <a:chExt cx="3507328" cy="3498944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0B36539-8BE1-4C44-AC9C-097C7E990002}"/>
                </a:ext>
              </a:extLst>
            </p:cNvPr>
            <p:cNvCxnSpPr/>
            <p:nvPr/>
          </p:nvCxnSpPr>
          <p:spPr>
            <a:xfrm>
              <a:off x="738536" y="5422719"/>
              <a:ext cx="3195396" cy="0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2ADAD81-0F47-45B2-BAC3-C37833A1078E}"/>
                </a:ext>
              </a:extLst>
            </p:cNvPr>
            <p:cNvCxnSpPr/>
            <p:nvPr/>
          </p:nvCxnSpPr>
          <p:spPr>
            <a:xfrm flipV="1">
              <a:off x="847105" y="4266180"/>
              <a:ext cx="0" cy="128779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C399C47-C705-4167-89C1-E402879C231B}"/>
                </a:ext>
              </a:extLst>
            </p:cNvPr>
            <p:cNvSpPr txBox="1"/>
            <p:nvPr/>
          </p:nvSpPr>
          <p:spPr>
            <a:xfrm>
              <a:off x="1810187" y="5422719"/>
              <a:ext cx="6463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time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C7EC8C5-510C-438A-8022-9D51CC2FF635}"/>
                </a:ext>
              </a:extLst>
            </p:cNvPr>
            <p:cNvSpPr txBox="1"/>
            <p:nvPr/>
          </p:nvSpPr>
          <p:spPr>
            <a:xfrm rot="16200000">
              <a:off x="-126111" y="4538372"/>
              <a:ext cx="1505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Queue delay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06E5E28-0862-42A2-9CA5-44B0FDEF40A6}"/>
                </a:ext>
              </a:extLst>
            </p:cNvPr>
            <p:cNvCxnSpPr/>
            <p:nvPr/>
          </p:nvCxnSpPr>
          <p:spPr>
            <a:xfrm>
              <a:off x="855731" y="5153537"/>
              <a:ext cx="260166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4E4031D-E3FA-4A69-AC15-71B431F1754E}"/>
                </a:ext>
              </a:extLst>
            </p:cNvPr>
            <p:cNvSpPr/>
            <p:nvPr/>
          </p:nvSpPr>
          <p:spPr>
            <a:xfrm>
              <a:off x="1557058" y="2323885"/>
              <a:ext cx="233572" cy="175191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65AB81A-C4C9-49D0-8EB5-A03810518908}"/>
                </a:ext>
              </a:extLst>
            </p:cNvPr>
            <p:cNvCxnSpPr>
              <a:stCxn id="21" idx="4"/>
            </p:cNvCxnSpPr>
            <p:nvPr/>
          </p:nvCxnSpPr>
          <p:spPr>
            <a:xfrm flipH="1">
              <a:off x="1229844" y="2499076"/>
              <a:ext cx="444000" cy="199096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F8FA6C-5B05-4063-B064-E409B232FBE6}"/>
              </a:ext>
            </a:extLst>
          </p:cNvPr>
          <p:cNvGrpSpPr/>
          <p:nvPr/>
        </p:nvGrpSpPr>
        <p:grpSpPr>
          <a:xfrm>
            <a:off x="5219987" y="1421296"/>
            <a:ext cx="4605968" cy="3020583"/>
            <a:chOff x="4398352" y="1042161"/>
            <a:chExt cx="4605968" cy="302058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2458FD0-103F-49F8-A5C9-E6BB8FF674AF}"/>
                </a:ext>
              </a:extLst>
            </p:cNvPr>
            <p:cNvSpPr/>
            <p:nvPr/>
          </p:nvSpPr>
          <p:spPr>
            <a:xfrm>
              <a:off x="5075131" y="1420848"/>
              <a:ext cx="1824785" cy="18247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C247AF9-367C-45B7-B801-A69066BCBDF6}"/>
                </a:ext>
              </a:extLst>
            </p:cNvPr>
            <p:cNvCxnSpPr/>
            <p:nvPr/>
          </p:nvCxnSpPr>
          <p:spPr>
            <a:xfrm flipV="1">
              <a:off x="5063613" y="1048829"/>
              <a:ext cx="0" cy="220448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60EA559-4C03-4A67-A4C4-4E8AD1117833}"/>
                </a:ext>
              </a:extLst>
            </p:cNvPr>
            <p:cNvCxnSpPr/>
            <p:nvPr/>
          </p:nvCxnSpPr>
          <p:spPr>
            <a:xfrm>
              <a:off x="5063613" y="3267023"/>
              <a:ext cx="3940707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5DFCEAB-43F8-417C-A836-EAE1146ACD66}"/>
                </a:ext>
              </a:extLst>
            </p:cNvPr>
            <p:cNvSpPr txBox="1"/>
            <p:nvPr/>
          </p:nvSpPr>
          <p:spPr>
            <a:xfrm rot="16200000">
              <a:off x="3368935" y="2082407"/>
              <a:ext cx="24589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Delivered Throughput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BACC9F6-85CB-49EF-AD1E-20F411AA4C11}"/>
                </a:ext>
              </a:extLst>
            </p:cNvPr>
            <p:cNvSpPr txBox="1"/>
            <p:nvPr/>
          </p:nvSpPr>
          <p:spPr>
            <a:xfrm>
              <a:off x="4938608" y="323627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BF9BAC5-3AA7-4891-8D9E-2388AB131FB8}"/>
                </a:ext>
              </a:extLst>
            </p:cNvPr>
            <p:cNvSpPr txBox="1"/>
            <p:nvPr/>
          </p:nvSpPr>
          <p:spPr>
            <a:xfrm>
              <a:off x="6737205" y="3274831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CE6176D-6858-4AE0-8B1D-E56D72A40183}"/>
                </a:ext>
              </a:extLst>
            </p:cNvPr>
            <p:cNvSpPr txBox="1"/>
            <p:nvPr/>
          </p:nvSpPr>
          <p:spPr>
            <a:xfrm>
              <a:off x="4761953" y="1242073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1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601FD99-6451-4B37-A219-81C9BCB62848}"/>
                </a:ext>
              </a:extLst>
            </p:cNvPr>
            <p:cNvCxnSpPr>
              <a:stCxn id="28" idx="0"/>
            </p:cNvCxnSpPr>
            <p:nvPr/>
          </p:nvCxnSpPr>
          <p:spPr>
            <a:xfrm flipV="1">
              <a:off x="5095061" y="1411494"/>
              <a:ext cx="1802043" cy="18247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0E11C659-D28D-4140-B0B4-8E0069CB302D}"/>
                </a:ext>
              </a:extLst>
            </p:cNvPr>
            <p:cNvCxnSpPr/>
            <p:nvPr/>
          </p:nvCxnSpPr>
          <p:spPr>
            <a:xfrm>
              <a:off x="6897104" y="1411493"/>
              <a:ext cx="210721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0D32626D-314B-4C21-BF04-26C06E15DF8D}"/>
                    </a:ext>
                  </a:extLst>
                </p:cNvPr>
                <p:cNvSpPr txBox="1"/>
                <p:nvPr/>
              </p:nvSpPr>
              <p:spPr>
                <a:xfrm>
                  <a:off x="4886488" y="3600630"/>
                  <a:ext cx="3174972" cy="4621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latin typeface="Gill Sans" charset="0"/>
                      <a:ea typeface="Gill Sans" charset="0"/>
                      <a:cs typeface="Gill Sans" charset="0"/>
                    </a:rPr>
                    <a:t>Utilization (</a:t>
                  </a:r>
                  <a14:m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𝜌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en-US" sz="2000" dirty="0">
                      <a:latin typeface="Gill Sans" charset="0"/>
                      <a:ea typeface="Gill Sans" charset="0"/>
                      <a:cs typeface="Gill Sans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0D32626D-314B-4C21-BF04-26C06E15DF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6488" y="3600630"/>
                  <a:ext cx="3174972" cy="462114"/>
                </a:xfrm>
                <a:prstGeom prst="rect">
                  <a:avLst/>
                </a:prstGeom>
                <a:blipFill>
                  <a:blip r:embed="rId3"/>
                  <a:stretch>
                    <a:fillRect l="-1919" t="-138158" r="-17466" b="-20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88BF053-F70B-4E12-BAEA-2E21256143A9}"/>
                </a:ext>
              </a:extLst>
            </p:cNvPr>
            <p:cNvSpPr txBox="1"/>
            <p:nvPr/>
          </p:nvSpPr>
          <p:spPr>
            <a:xfrm>
              <a:off x="5334000" y="2791265"/>
              <a:ext cx="16081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Empty Queue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672DA5C-382F-4311-B2E8-8ABED0EA654D}"/>
                </a:ext>
              </a:extLst>
            </p:cNvPr>
            <p:cNvSpPr txBox="1"/>
            <p:nvPr/>
          </p:nvSpPr>
          <p:spPr>
            <a:xfrm>
              <a:off x="7038865" y="1042161"/>
              <a:ext cx="12442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Saturation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ABCC115-5EE0-434F-8377-E3EA96A101DC}"/>
                </a:ext>
              </a:extLst>
            </p:cNvPr>
            <p:cNvSpPr txBox="1"/>
            <p:nvPr/>
          </p:nvSpPr>
          <p:spPr>
            <a:xfrm>
              <a:off x="7210248" y="2791265"/>
              <a:ext cx="13950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Unbounded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9B1FDC4-D452-4CBD-8EE0-5CD264BC7734}"/>
              </a:ext>
            </a:extLst>
          </p:cNvPr>
          <p:cNvGrpSpPr/>
          <p:nvPr/>
        </p:nvGrpSpPr>
        <p:grpSpPr>
          <a:xfrm>
            <a:off x="5469835" y="1726096"/>
            <a:ext cx="3867936" cy="4495800"/>
            <a:chOff x="4648200" y="1143000"/>
            <a:chExt cx="3867936" cy="449580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4C95314-C126-4D89-BD08-76BCCA125288}"/>
                </a:ext>
              </a:extLst>
            </p:cNvPr>
            <p:cNvGrpSpPr/>
            <p:nvPr/>
          </p:nvGrpSpPr>
          <p:grpSpPr>
            <a:xfrm>
              <a:off x="4648200" y="1143000"/>
              <a:ext cx="3867936" cy="4495800"/>
              <a:chOff x="5179472" y="1278736"/>
              <a:chExt cx="3867936" cy="4495800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9D2D49C1-B7E6-4254-B24C-EF11BC1F886A}"/>
                  </a:ext>
                </a:extLst>
              </p:cNvPr>
              <p:cNvCxnSpPr/>
              <p:nvPr/>
            </p:nvCxnSpPr>
            <p:spPr>
              <a:xfrm>
                <a:off x="5491404" y="5340446"/>
                <a:ext cx="3195396" cy="0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F77CAB0-8729-4D50-867F-6F06180244EC}"/>
                  </a:ext>
                </a:extLst>
              </p:cNvPr>
              <p:cNvCxnSpPr/>
              <p:nvPr/>
            </p:nvCxnSpPr>
            <p:spPr>
              <a:xfrm flipV="1">
                <a:off x="5599973" y="4183907"/>
                <a:ext cx="0" cy="128779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C277BDD-5277-4F98-87C5-C5AA8EC5664E}"/>
                  </a:ext>
                </a:extLst>
              </p:cNvPr>
              <p:cNvSpPr txBox="1"/>
              <p:nvPr/>
            </p:nvSpPr>
            <p:spPr>
              <a:xfrm>
                <a:off x="5781933" y="5374426"/>
                <a:ext cx="6463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time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FFDA220-DF9F-4F57-A4F7-8D02FDAD48E7}"/>
                  </a:ext>
                </a:extLst>
              </p:cNvPr>
              <p:cNvSpPr txBox="1"/>
              <p:nvPr/>
            </p:nvSpPr>
            <p:spPr>
              <a:xfrm rot="16200000">
                <a:off x="4626757" y="4456099"/>
                <a:ext cx="15055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Queue delay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C0E96596-E884-4407-B3CD-0735CD960CB5}"/>
                  </a:ext>
                </a:extLst>
              </p:cNvPr>
              <p:cNvCxnSpPr/>
              <p:nvPr/>
            </p:nvCxnSpPr>
            <p:spPr>
              <a:xfrm flipV="1">
                <a:off x="7463884" y="3832471"/>
                <a:ext cx="1583524" cy="1253393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41831973-F34C-42E1-B272-69043B8C644D}"/>
                  </a:ext>
                </a:extLst>
              </p:cNvPr>
              <p:cNvSpPr/>
              <p:nvPr/>
            </p:nvSpPr>
            <p:spPr>
              <a:xfrm>
                <a:off x="7916655" y="1278736"/>
                <a:ext cx="233572" cy="175191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45A7E8F1-9780-4216-9142-CAF5475E040C}"/>
                  </a:ext>
                </a:extLst>
              </p:cNvPr>
              <p:cNvCxnSpPr/>
              <p:nvPr/>
            </p:nvCxnSpPr>
            <p:spPr>
              <a:xfrm flipH="1">
                <a:off x="7480450" y="1431136"/>
                <a:ext cx="552991" cy="345092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C103B7C-EBA8-4421-96A7-DEB4BED9828C}"/>
                </a:ext>
              </a:extLst>
            </p:cNvPr>
            <p:cNvCxnSpPr/>
            <p:nvPr/>
          </p:nvCxnSpPr>
          <p:spPr>
            <a:xfrm flipV="1">
              <a:off x="5105400" y="4949576"/>
              <a:ext cx="1836733" cy="34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87680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3B5D0-41A4-487B-8992-C0F3BD448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71201"/>
            <a:ext cx="10515600" cy="1380800"/>
          </a:xfrm>
        </p:spPr>
        <p:txBody>
          <a:bodyPr>
            <a:normAutofit/>
          </a:bodyPr>
          <a:lstStyle/>
          <a:p>
            <a:r>
              <a:rPr lang="en-US" dirty="0">
                <a:latin typeface="Gill Sans Light"/>
              </a:rPr>
              <a:t>Requests arrive in a burst, must queue up until served</a:t>
            </a:r>
          </a:p>
          <a:p>
            <a:r>
              <a:rPr lang="en-US" dirty="0">
                <a:latin typeface="Gill Sans Light"/>
              </a:rPr>
              <a:t>Same average arrival time, but almost all of the requests experience large queue delays (even though average utilization is low)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783D9C4-55C2-4276-B1C2-8E2C66BF1223}"/>
              </a:ext>
            </a:extLst>
          </p:cNvPr>
          <p:cNvCxnSpPr/>
          <p:nvPr/>
        </p:nvCxnSpPr>
        <p:spPr>
          <a:xfrm>
            <a:off x="7455741" y="2241490"/>
            <a:ext cx="136874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733011E-162D-4F84-9688-47908A615BB2}"/>
              </a:ext>
            </a:extLst>
          </p:cNvPr>
          <p:cNvCxnSpPr>
            <a:cxnSpLocks/>
          </p:cNvCxnSpPr>
          <p:nvPr/>
        </p:nvCxnSpPr>
        <p:spPr>
          <a:xfrm>
            <a:off x="5891314" y="2235083"/>
            <a:ext cx="150232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17B8FB81-2AF6-433B-99CC-3A827333F2AF}"/>
              </a:ext>
            </a:extLst>
          </p:cNvPr>
          <p:cNvSpPr/>
          <p:nvPr/>
        </p:nvSpPr>
        <p:spPr>
          <a:xfrm>
            <a:off x="5834582" y="1257896"/>
            <a:ext cx="1559061" cy="681412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0"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9248346-0A8A-4FAB-A9DE-DDF2BC6511D8}"/>
              </a:ext>
            </a:extLst>
          </p:cNvPr>
          <p:cNvCxnSpPr/>
          <p:nvPr/>
        </p:nvCxnSpPr>
        <p:spPr>
          <a:xfrm>
            <a:off x="7134607" y="1257896"/>
            <a:ext cx="0" cy="6814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BD614F1-B823-4C1A-A568-067E17DB0F1C}"/>
              </a:ext>
            </a:extLst>
          </p:cNvPr>
          <p:cNvCxnSpPr/>
          <p:nvPr/>
        </p:nvCxnSpPr>
        <p:spPr>
          <a:xfrm>
            <a:off x="6863685" y="1257896"/>
            <a:ext cx="0" cy="6814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123D8F1D-68A5-4E99-A473-3D878D663E77}"/>
              </a:ext>
            </a:extLst>
          </p:cNvPr>
          <p:cNvSpPr/>
          <p:nvPr/>
        </p:nvSpPr>
        <p:spPr>
          <a:xfrm>
            <a:off x="7910539" y="1116540"/>
            <a:ext cx="926114" cy="96412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0" dirty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53" name="TextBox 10">
            <a:extLst>
              <a:ext uri="{FF2B5EF4-FFF2-40B4-BE49-F238E27FC236}">
                <a16:creationId xmlns:a16="http://schemas.microsoft.com/office/drawing/2014/main" id="{90565A6D-94DC-432B-8642-619DEFC9915C}"/>
              </a:ext>
            </a:extLst>
          </p:cNvPr>
          <p:cNvSpPr txBox="1"/>
          <p:nvPr/>
        </p:nvSpPr>
        <p:spPr>
          <a:xfrm>
            <a:off x="5884761" y="1377773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  <a:ea typeface="Gill Sans" charset="0"/>
                <a:cs typeface="Gill Sans" charset="0"/>
              </a:rPr>
              <a:t>Queue</a:t>
            </a:r>
          </a:p>
        </p:txBody>
      </p:sp>
      <p:sp>
        <p:nvSpPr>
          <p:cNvPr id="54" name="TextBox 11">
            <a:extLst>
              <a:ext uri="{FF2B5EF4-FFF2-40B4-BE49-F238E27FC236}">
                <a16:creationId xmlns:a16="http://schemas.microsoft.com/office/drawing/2014/main" id="{8762EB25-5DCC-4216-893E-075828BFD289}"/>
              </a:ext>
            </a:extLst>
          </p:cNvPr>
          <p:cNvSpPr txBox="1"/>
          <p:nvPr/>
        </p:nvSpPr>
        <p:spPr>
          <a:xfrm>
            <a:off x="7886722" y="1349194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  <a:ea typeface="Gill Sans" charset="0"/>
                <a:cs typeface="Gill Sans" charset="0"/>
              </a:rPr>
              <a:t>Server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42244D3-200D-4C30-AA08-65918B23D62E}"/>
              </a:ext>
            </a:extLst>
          </p:cNvPr>
          <p:cNvCxnSpPr/>
          <p:nvPr/>
        </p:nvCxnSpPr>
        <p:spPr>
          <a:xfrm>
            <a:off x="5338986" y="1598602"/>
            <a:ext cx="4955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19184C3-D833-43B9-8255-7BD1765EB508}"/>
              </a:ext>
            </a:extLst>
          </p:cNvPr>
          <p:cNvCxnSpPr/>
          <p:nvPr/>
        </p:nvCxnSpPr>
        <p:spPr>
          <a:xfrm>
            <a:off x="7393643" y="1598602"/>
            <a:ext cx="4955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1A78110-4C60-4D83-8A82-72FC671B658F}"/>
              </a:ext>
            </a:extLst>
          </p:cNvPr>
          <p:cNvCxnSpPr/>
          <p:nvPr/>
        </p:nvCxnSpPr>
        <p:spPr>
          <a:xfrm>
            <a:off x="8836657" y="1585811"/>
            <a:ext cx="4955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15">
            <a:extLst>
              <a:ext uri="{FF2B5EF4-FFF2-40B4-BE49-F238E27FC236}">
                <a16:creationId xmlns:a16="http://schemas.microsoft.com/office/drawing/2014/main" id="{1FE5C573-8213-41F5-B8B3-DEA1C167DD1C}"/>
              </a:ext>
            </a:extLst>
          </p:cNvPr>
          <p:cNvSpPr txBox="1"/>
          <p:nvPr/>
        </p:nvSpPr>
        <p:spPr>
          <a:xfrm>
            <a:off x="4217468" y="1351343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  <a:ea typeface="Gill Sans" charset="0"/>
                <a:cs typeface="Gill Sans" charset="0"/>
              </a:rPr>
              <a:t>arrivals</a:t>
            </a:r>
          </a:p>
        </p:txBody>
      </p:sp>
      <p:sp>
        <p:nvSpPr>
          <p:cNvPr id="59" name="TextBox 16">
            <a:extLst>
              <a:ext uri="{FF2B5EF4-FFF2-40B4-BE49-F238E27FC236}">
                <a16:creationId xmlns:a16="http://schemas.microsoft.com/office/drawing/2014/main" id="{1533B46E-05F6-418E-88B3-66A5ABE35257}"/>
              </a:ext>
            </a:extLst>
          </p:cNvPr>
          <p:cNvSpPr txBox="1"/>
          <p:nvPr/>
        </p:nvSpPr>
        <p:spPr>
          <a:xfrm>
            <a:off x="9391174" y="1348430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  <a:ea typeface="Gill Sans" charset="0"/>
                <a:cs typeface="Gill Sans" charset="0"/>
              </a:rPr>
              <a:t>departures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226F94D-0EBF-4514-9991-28AA87FC4D80}"/>
              </a:ext>
            </a:extLst>
          </p:cNvPr>
          <p:cNvCxnSpPr/>
          <p:nvPr/>
        </p:nvCxnSpPr>
        <p:spPr>
          <a:xfrm>
            <a:off x="5847965" y="2077780"/>
            <a:ext cx="12571" cy="34070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14A186F-0895-4F2D-AE07-9BCE0507C459}"/>
              </a:ext>
            </a:extLst>
          </p:cNvPr>
          <p:cNvCxnSpPr/>
          <p:nvPr/>
        </p:nvCxnSpPr>
        <p:spPr>
          <a:xfrm>
            <a:off x="7393643" y="2077780"/>
            <a:ext cx="12571" cy="34070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56A7712C-76D2-4937-8406-7F0ADF67A0B1}"/>
                  </a:ext>
                </a:extLst>
              </p:cNvPr>
              <p:cNvSpPr txBox="1"/>
              <p:nvPr/>
            </p:nvSpPr>
            <p:spPr>
              <a:xfrm>
                <a:off x="6474054" y="2063467"/>
                <a:ext cx="410497" cy="3954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56A7712C-76D2-4937-8406-7F0ADF67A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054" y="2063467"/>
                <a:ext cx="410497" cy="395429"/>
              </a:xfrm>
              <a:prstGeom prst="rect">
                <a:avLst/>
              </a:prstGeom>
              <a:blipFill>
                <a:blip r:embed="rId2"/>
                <a:stretch>
                  <a:fillRect l="-14925" r="-10448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E7E4D37-2FF9-4D36-9652-EB3E2FBF481D}"/>
                  </a:ext>
                </a:extLst>
              </p:cNvPr>
              <p:cNvSpPr txBox="1"/>
              <p:nvPr/>
            </p:nvSpPr>
            <p:spPr>
              <a:xfrm>
                <a:off x="7745648" y="2057290"/>
                <a:ext cx="36638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E7E4D37-2FF9-4D36-9652-EB3E2FBF4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648" y="2057290"/>
                <a:ext cx="366382" cy="369332"/>
              </a:xfrm>
              <a:prstGeom prst="rect">
                <a:avLst/>
              </a:prstGeom>
              <a:blipFill>
                <a:blip r:embed="rId3"/>
                <a:stretch>
                  <a:fillRect l="-18333" r="-5000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DEC2ACBE-A5D4-4A22-9274-CF7A1994F2E9}"/>
                  </a:ext>
                </a:extLst>
              </p:cNvPr>
              <p:cNvSpPr txBox="1"/>
              <p:nvPr/>
            </p:nvSpPr>
            <p:spPr>
              <a:xfrm>
                <a:off x="527746" y="1470534"/>
                <a:ext cx="3151892" cy="3137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400" b="0" dirty="0">
                    <a:latin typeface="Gill Sans Light"/>
                  </a:rPr>
                  <a:t>: time between arrivals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b="0" dirty="0">
                    <a:latin typeface="Gill Sans Light"/>
                  </a:rPr>
                  <a:t>Now, a </a:t>
                </a:r>
                <a:r>
                  <a:rPr lang="en-US" sz="2400" b="0" dirty="0">
                    <a:solidFill>
                      <a:srgbClr val="FF0000"/>
                    </a:solidFill>
                    <a:latin typeface="Gill Sans Light"/>
                  </a:rPr>
                  <a:t>random variable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400" b="0" dirty="0">
                    <a:latin typeface="Gill Sans Light"/>
                  </a:rPr>
                  <a:t>: service time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</m:oMath>
                </a14:m>
                <a:endParaRPr lang="en-US" sz="2400" b="0" dirty="0">
                  <a:latin typeface="Gill Sans Ligh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sz="2400" b="0" dirty="0">
                    <a:latin typeface="Gill Sans Light"/>
                  </a:rPr>
                  <a:t>: queuing time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en-US" sz="2400" b="0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DEC2ACBE-A5D4-4A22-9274-CF7A1994F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46" y="1470534"/>
                <a:ext cx="3151892" cy="3137077"/>
              </a:xfrm>
              <a:prstGeom prst="rect">
                <a:avLst/>
              </a:prstGeom>
              <a:blipFill>
                <a:blip r:embed="rId4"/>
                <a:stretch>
                  <a:fillRect l="-2708" t="-1359" b="-10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485DD27-0741-44C2-B96D-549D6E2E1B51}"/>
              </a:ext>
            </a:extLst>
          </p:cNvPr>
          <p:cNvCxnSpPr/>
          <p:nvPr/>
        </p:nvCxnSpPr>
        <p:spPr>
          <a:xfrm>
            <a:off x="4721801" y="2971598"/>
            <a:ext cx="630788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32CD0AD-51F4-4EE8-AA01-3F5C3957DA86}"/>
              </a:ext>
            </a:extLst>
          </p:cNvPr>
          <p:cNvGrpSpPr/>
          <p:nvPr/>
        </p:nvGrpSpPr>
        <p:grpSpPr>
          <a:xfrm>
            <a:off x="5223192" y="3175988"/>
            <a:ext cx="1138024" cy="1729104"/>
            <a:chOff x="1430633" y="3061092"/>
            <a:chExt cx="1138024" cy="1729104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B22CA03-CDD8-491B-9FD0-509D6DDF9393}"/>
                </a:ext>
              </a:extLst>
            </p:cNvPr>
            <p:cNvSpPr/>
            <p:nvPr/>
          </p:nvSpPr>
          <p:spPr>
            <a:xfrm>
              <a:off x="1430633" y="3061092"/>
              <a:ext cx="189778" cy="394179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B46C4FD-23CB-46BB-BC41-E922116D7A4A}"/>
                </a:ext>
              </a:extLst>
            </p:cNvPr>
            <p:cNvSpPr/>
            <p:nvPr/>
          </p:nvSpPr>
          <p:spPr>
            <a:xfrm>
              <a:off x="1628854" y="4396017"/>
              <a:ext cx="939803" cy="394179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43C3D29-C571-4118-BCC7-F971E0D0ED45}"/>
              </a:ext>
            </a:extLst>
          </p:cNvPr>
          <p:cNvCxnSpPr/>
          <p:nvPr/>
        </p:nvCxnSpPr>
        <p:spPr>
          <a:xfrm>
            <a:off x="5223048" y="2840205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F7F5CF0C-CE9C-4CB4-8233-3DA302CD62F1}"/>
              </a:ext>
            </a:extLst>
          </p:cNvPr>
          <p:cNvSpPr/>
          <p:nvPr/>
        </p:nvSpPr>
        <p:spPr>
          <a:xfrm>
            <a:off x="5412970" y="3171234"/>
            <a:ext cx="948246" cy="3941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4451850-99A8-47B8-A2DA-19491E8053F3}"/>
              </a:ext>
            </a:extLst>
          </p:cNvPr>
          <p:cNvSpPr/>
          <p:nvPr/>
        </p:nvSpPr>
        <p:spPr>
          <a:xfrm>
            <a:off x="6373787" y="4510913"/>
            <a:ext cx="939803" cy="3941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34A7ECD8-EB3C-430E-91B3-4E4714AB33B1}"/>
              </a:ext>
            </a:extLst>
          </p:cNvPr>
          <p:cNvCxnSpPr/>
          <p:nvPr/>
        </p:nvCxnSpPr>
        <p:spPr>
          <a:xfrm>
            <a:off x="5421413" y="2835451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61769C69-4665-440A-858F-134B8492CBCC}"/>
              </a:ext>
            </a:extLst>
          </p:cNvPr>
          <p:cNvSpPr/>
          <p:nvPr/>
        </p:nvSpPr>
        <p:spPr>
          <a:xfrm>
            <a:off x="5579978" y="3565413"/>
            <a:ext cx="793809" cy="394179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20AC9F0-D1EB-4474-A031-E0E1E17B8B76}"/>
              </a:ext>
            </a:extLst>
          </p:cNvPr>
          <p:cNvSpPr/>
          <p:nvPr/>
        </p:nvSpPr>
        <p:spPr>
          <a:xfrm>
            <a:off x="7313590" y="4510913"/>
            <a:ext cx="939803" cy="394179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1FE203E6-FAA2-405D-A1F0-D1F7CFD0B13E}"/>
              </a:ext>
            </a:extLst>
          </p:cNvPr>
          <p:cNvSpPr/>
          <p:nvPr/>
        </p:nvSpPr>
        <p:spPr>
          <a:xfrm>
            <a:off x="6361216" y="3171234"/>
            <a:ext cx="952374" cy="394179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DB49443D-8C80-44CF-900D-D593574528D9}"/>
              </a:ext>
            </a:extLst>
          </p:cNvPr>
          <p:cNvCxnSpPr/>
          <p:nvPr/>
        </p:nvCxnSpPr>
        <p:spPr>
          <a:xfrm>
            <a:off x="5632093" y="2857060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15D4024F-0BA6-4844-AE5C-D0ECC747F1D6}"/>
              </a:ext>
            </a:extLst>
          </p:cNvPr>
          <p:cNvCxnSpPr/>
          <p:nvPr/>
        </p:nvCxnSpPr>
        <p:spPr>
          <a:xfrm>
            <a:off x="5799091" y="2848871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BF94902-A60E-44CB-A215-59F12D7E6004}"/>
              </a:ext>
            </a:extLst>
          </p:cNvPr>
          <p:cNvSpPr/>
          <p:nvPr/>
        </p:nvSpPr>
        <p:spPr>
          <a:xfrm>
            <a:off x="8225561" y="4510913"/>
            <a:ext cx="939803" cy="3941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C418C252-6ED2-48EA-BA77-280166DB291F}"/>
              </a:ext>
            </a:extLst>
          </p:cNvPr>
          <p:cNvSpPr/>
          <p:nvPr/>
        </p:nvSpPr>
        <p:spPr>
          <a:xfrm>
            <a:off x="5807157" y="3959592"/>
            <a:ext cx="554059" cy="3941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CFB89BE-2FBB-403B-965D-364E83208DA2}"/>
              </a:ext>
            </a:extLst>
          </p:cNvPr>
          <p:cNvSpPr/>
          <p:nvPr/>
        </p:nvSpPr>
        <p:spPr>
          <a:xfrm>
            <a:off x="7313590" y="3175988"/>
            <a:ext cx="911971" cy="3941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34B926D-937F-4DE6-B6B9-6D483BDEAE66}"/>
              </a:ext>
            </a:extLst>
          </p:cNvPr>
          <p:cNvSpPr/>
          <p:nvPr/>
        </p:nvSpPr>
        <p:spPr>
          <a:xfrm>
            <a:off x="6373787" y="3570167"/>
            <a:ext cx="939803" cy="3941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1C9E1C9-3E47-419C-840D-6C80572EC04D}"/>
              </a:ext>
            </a:extLst>
          </p:cNvPr>
          <p:cNvSpPr txBox="1"/>
          <p:nvPr/>
        </p:nvSpPr>
        <p:spPr>
          <a:xfrm>
            <a:off x="4021159" y="3167555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Q depth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48830C10-ED91-4176-856A-92873A748EE3}"/>
              </a:ext>
            </a:extLst>
          </p:cNvPr>
          <p:cNvCxnSpPr/>
          <p:nvPr/>
        </p:nvCxnSpPr>
        <p:spPr>
          <a:xfrm>
            <a:off x="5061892" y="3163644"/>
            <a:ext cx="0" cy="11901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77A9B87B-11C7-4EFF-8F57-F7286D782FD0}"/>
              </a:ext>
            </a:extLst>
          </p:cNvPr>
          <p:cNvSpPr txBox="1"/>
          <p:nvPr/>
        </p:nvSpPr>
        <p:spPr>
          <a:xfrm>
            <a:off x="4074261" y="4473282"/>
            <a:ext cx="93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Server</a:t>
            </a: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D280ACAE-2A49-4EF0-B6FC-71B788437F89}"/>
              </a:ext>
            </a:extLst>
          </p:cNvPr>
          <p:cNvCxnSpPr/>
          <p:nvPr/>
        </p:nvCxnSpPr>
        <p:spPr>
          <a:xfrm flipV="1">
            <a:off x="5807157" y="2891300"/>
            <a:ext cx="4005202" cy="1"/>
          </a:xfrm>
          <a:prstGeom prst="straightConnector1">
            <a:avLst/>
          </a:prstGeom>
          <a:ln w="9525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E56D6A00-EA03-4E41-8F52-0A80D99CFE99}"/>
              </a:ext>
            </a:extLst>
          </p:cNvPr>
          <p:cNvCxnSpPr/>
          <p:nvPr/>
        </p:nvCxnSpPr>
        <p:spPr>
          <a:xfrm>
            <a:off x="9812359" y="2883111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3ACF2D39-0DE0-4AF9-9316-551ABFDE94BC}"/>
              </a:ext>
            </a:extLst>
          </p:cNvPr>
          <p:cNvSpPr txBox="1"/>
          <p:nvPr/>
        </p:nvSpPr>
        <p:spPr>
          <a:xfrm>
            <a:off x="4021159" y="2477096"/>
            <a:ext cx="1040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Arrivals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7075E70-E6EE-4D50-95FC-2E1FCBFDD897}"/>
              </a:ext>
            </a:extLst>
          </p:cNvPr>
          <p:cNvGrpSpPr/>
          <p:nvPr/>
        </p:nvGrpSpPr>
        <p:grpSpPr>
          <a:xfrm>
            <a:off x="9812359" y="3179786"/>
            <a:ext cx="1138024" cy="1729104"/>
            <a:chOff x="1430633" y="3061092"/>
            <a:chExt cx="1138024" cy="1729104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C3ABF3C5-2BBC-4119-9438-B5B93A5D1907}"/>
                </a:ext>
              </a:extLst>
            </p:cNvPr>
            <p:cNvSpPr/>
            <p:nvPr/>
          </p:nvSpPr>
          <p:spPr>
            <a:xfrm>
              <a:off x="1430633" y="3061092"/>
              <a:ext cx="189778" cy="394179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39B5A597-69A3-4415-8096-0A4A9ED4ABD9}"/>
                </a:ext>
              </a:extLst>
            </p:cNvPr>
            <p:cNvSpPr/>
            <p:nvPr/>
          </p:nvSpPr>
          <p:spPr>
            <a:xfrm>
              <a:off x="1628854" y="4396017"/>
              <a:ext cx="939803" cy="394179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A </a:t>
            </a:r>
            <a:r>
              <a:rPr lang="en-US" dirty="0" err="1">
                <a:latin typeface="Gill Sans Light"/>
              </a:rPr>
              <a:t>Bursty</a:t>
            </a:r>
            <a:r>
              <a:rPr lang="en-US" dirty="0">
                <a:latin typeface="Gill Sans Light"/>
              </a:rPr>
              <a:t> World</a:t>
            </a:r>
          </a:p>
        </p:txBody>
      </p:sp>
    </p:spTree>
    <p:extLst>
      <p:ext uri="{BB962C8B-B14F-4D97-AF65-F5344CB8AC3E}">
        <p14:creationId xmlns:p14="http://schemas.microsoft.com/office/powerpoint/2010/main" val="22592538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9" grpId="0" animBg="1"/>
      <p:bldP spid="52" grpId="0" animBg="1"/>
      <p:bldP spid="53" grpId="0"/>
      <p:bldP spid="54" grpId="0"/>
      <p:bldP spid="58" grpId="0"/>
      <p:bldP spid="59" grpId="0"/>
      <p:bldP spid="93" grpId="0" animBg="1"/>
      <p:bldP spid="94" grpId="0" animBg="1"/>
      <p:bldP spid="95" grpId="0"/>
      <p:bldP spid="83" grpId="0" animBg="1"/>
      <p:bldP spid="87" grpId="0" animBg="1"/>
      <p:bldP spid="97" grpId="0" animBg="1"/>
      <p:bldP spid="98" grpId="0" animBg="1"/>
      <p:bldP spid="99" grpId="0" animBg="1"/>
      <p:bldP spid="102" grpId="0" animBg="1"/>
      <p:bldP spid="103" grpId="0" animBg="1"/>
      <p:bldP spid="104" grpId="0" animBg="1"/>
      <p:bldP spid="105" grpId="0" animBg="1"/>
      <p:bldP spid="106" grpId="0"/>
      <p:bldP spid="108" grpId="0"/>
      <p:bldP spid="1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44778-4C47-42CA-A2E5-52FB822E7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model burstiness of arrival?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5B16A6-291B-4695-8EFB-6B3263A863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5600" y="988488"/>
                <a:ext cx="10515600" cy="1808985"/>
              </a:xfrm>
            </p:spPr>
            <p:txBody>
              <a:bodyPr/>
              <a:lstStyle/>
              <a:p>
                <a:pPr marL="285750" indent="-285750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, the time between arrivals, is now a </a:t>
                </a:r>
                <a:r>
                  <a:rPr lang="en-US" dirty="0">
                    <a:solidFill>
                      <a:srgbClr val="FF0000"/>
                    </a:solidFill>
                  </a:rPr>
                  <a:t>random variable</a:t>
                </a:r>
              </a:p>
              <a:p>
                <a:pPr lvl="1"/>
                <a:r>
                  <a:rPr lang="en-US" dirty="0"/>
                  <a:t>Elegant mathematical framework if we model it as an </a:t>
                </a:r>
                <a:r>
                  <a:rPr lang="en-US" i="1" dirty="0"/>
                  <a:t>exponential distribution</a:t>
                </a:r>
              </a:p>
              <a:p>
                <a:pPr lvl="1"/>
                <a:r>
                  <a:rPr lang="en-US" dirty="0"/>
                  <a:t>Probability distribution function of an exponential distribution with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5B16A6-291B-4695-8EFB-6B3263A863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600" y="988488"/>
                <a:ext cx="10515600" cy="1808985"/>
              </a:xfrm>
              <a:blipFill>
                <a:blip r:embed="rId2"/>
                <a:stretch>
                  <a:fillRect l="-870" t="-4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CFB3EED-0B8E-4901-8E8A-FB237EE31DE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212959" y="2842591"/>
          <a:ext cx="4140841" cy="3403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8DDC1E4A-42AB-4125-856C-A16D6B0C268C}"/>
              </a:ext>
            </a:extLst>
          </p:cNvPr>
          <p:cNvGrpSpPr/>
          <p:nvPr/>
        </p:nvGrpSpPr>
        <p:grpSpPr>
          <a:xfrm>
            <a:off x="4010081" y="3566368"/>
            <a:ext cx="3695446" cy="1916574"/>
            <a:chOff x="1471253" y="3619377"/>
            <a:chExt cx="3695446" cy="191657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3DC4A01-9EBA-4A02-B94B-7FAC476915B4}"/>
                </a:ext>
              </a:extLst>
            </p:cNvPr>
            <p:cNvSpPr txBox="1"/>
            <p:nvPr/>
          </p:nvSpPr>
          <p:spPr>
            <a:xfrm>
              <a:off x="1471253" y="4335622"/>
              <a:ext cx="369544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dirty="0">
                  <a:latin typeface="Gill Sans" charset="0"/>
                  <a:ea typeface="Gill Sans" charset="0"/>
                  <a:cs typeface="Gill Sans" charset="0"/>
                </a:rPr>
                <a:t>Lots of short arrival intervals (i.e., high instantaneous rate)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27F8D9-2680-41FA-B3C6-A4770DA4103B}"/>
                </a:ext>
              </a:extLst>
            </p:cNvPr>
            <p:cNvCxnSpPr/>
            <p:nvPr/>
          </p:nvCxnSpPr>
          <p:spPr>
            <a:xfrm flipH="1">
              <a:off x="4003135" y="3619377"/>
              <a:ext cx="1117651" cy="855749"/>
            </a:xfrm>
            <a:prstGeom prst="line">
              <a:avLst/>
            </a:prstGeom>
            <a:ln w="9525" cmpd="sng">
              <a:solidFill>
                <a:srgbClr val="00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AA0F67-8035-4F18-BF1C-C13D7D6607D0}"/>
              </a:ext>
            </a:extLst>
          </p:cNvPr>
          <p:cNvGrpSpPr/>
          <p:nvPr/>
        </p:nvGrpSpPr>
        <p:grpSpPr>
          <a:xfrm>
            <a:off x="3166402" y="5592994"/>
            <a:ext cx="5894647" cy="830997"/>
            <a:chOff x="627574" y="5646003"/>
            <a:chExt cx="5894647" cy="83099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9DA1988-5E72-45AB-8480-691BB05A26FE}"/>
                </a:ext>
              </a:extLst>
            </p:cNvPr>
            <p:cNvCxnSpPr/>
            <p:nvPr/>
          </p:nvCxnSpPr>
          <p:spPr>
            <a:xfrm flipH="1">
              <a:off x="4038600" y="5947321"/>
              <a:ext cx="2483621" cy="224879"/>
            </a:xfrm>
            <a:prstGeom prst="line">
              <a:avLst/>
            </a:prstGeom>
            <a:ln w="9525" cmpd="sng">
              <a:solidFill>
                <a:srgbClr val="00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D007434-8D91-4F8C-8B3C-869A53ED6BB0}"/>
                </a:ext>
              </a:extLst>
            </p:cNvPr>
            <p:cNvSpPr txBox="1"/>
            <p:nvPr/>
          </p:nvSpPr>
          <p:spPr>
            <a:xfrm>
              <a:off x="627574" y="5646003"/>
              <a:ext cx="34472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0" dirty="0">
                  <a:latin typeface="Gill Sans" charset="0"/>
                  <a:ea typeface="Gill Sans" charset="0"/>
                  <a:cs typeface="Gill Sans" charset="0"/>
                </a:rPr>
                <a:t>Few long gaps (i.e., low instantaneous rate)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4514EA5-5971-4FDF-A3D2-39A8824429F4}"/>
              </a:ext>
            </a:extLst>
          </p:cNvPr>
          <p:cNvSpPr txBox="1"/>
          <p:nvPr/>
        </p:nvSpPr>
        <p:spPr>
          <a:xfrm>
            <a:off x="9137249" y="6176281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x (</a:t>
            </a:r>
            <a:r>
              <a:rPr lang="en-US" sz="2400" b="0" dirty="0" err="1">
                <a:latin typeface="Gill Sans" charset="0"/>
                <a:ea typeface="Gill Sans" charset="0"/>
                <a:cs typeface="Gill Sans" charset="0"/>
              </a:rPr>
              <a:t>λ</a:t>
            </a:r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6E4DCE8-BF62-44D3-B310-497FB342E3F7}"/>
              </a:ext>
            </a:extLst>
          </p:cNvPr>
          <p:cNvGrpSpPr/>
          <p:nvPr/>
        </p:nvGrpSpPr>
        <p:grpSpPr>
          <a:xfrm>
            <a:off x="7907784" y="2994991"/>
            <a:ext cx="3678492" cy="2809719"/>
            <a:chOff x="5368956" y="3137602"/>
            <a:chExt cx="3678492" cy="2809719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76D9DF0-326B-4620-B050-9D793A0E8C06}"/>
                </a:ext>
              </a:extLst>
            </p:cNvPr>
            <p:cNvCxnSpPr/>
            <p:nvPr/>
          </p:nvCxnSpPr>
          <p:spPr>
            <a:xfrm flipV="1">
              <a:off x="5368956" y="3137602"/>
              <a:ext cx="0" cy="2809719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EB0F500-DF16-49FE-BE2B-E63183B312CA}"/>
                </a:ext>
              </a:extLst>
            </p:cNvPr>
            <p:cNvSpPr txBox="1"/>
            <p:nvPr/>
          </p:nvSpPr>
          <p:spPr>
            <a:xfrm>
              <a:off x="5562600" y="3899602"/>
              <a:ext cx="3484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latin typeface="Gill Sans" charset="0"/>
                  <a:ea typeface="Gill Sans" charset="0"/>
                  <a:cs typeface="Gill Sans" charset="0"/>
                </a:rPr>
                <a:t>mean arrival interval (1/</a:t>
              </a:r>
              <a:r>
                <a:rPr lang="en-US" sz="2400" b="0" dirty="0" err="1">
                  <a:latin typeface="Gill Sans" charset="0"/>
                  <a:ea typeface="Gill Sans" charset="0"/>
                  <a:cs typeface="Gill Sans" charset="0"/>
                </a:rPr>
                <a:t>λ</a:t>
              </a:r>
              <a:r>
                <a:rPr lang="en-US" sz="2400" b="0" dirty="0">
                  <a:latin typeface="Gill Sans" charset="0"/>
                  <a:ea typeface="Gill Sans" charset="0"/>
                  <a:cs typeface="Gill Sans" charset="0"/>
                </a:rPr>
                <a:t>)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2C874D6-2E51-426A-9F23-BFF66BF60BDC}"/>
                </a:ext>
              </a:extLst>
            </p:cNvPr>
            <p:cNvCxnSpPr/>
            <p:nvPr/>
          </p:nvCxnSpPr>
          <p:spPr>
            <a:xfrm flipV="1">
              <a:off x="5368956" y="4356802"/>
              <a:ext cx="1031844" cy="489255"/>
            </a:xfrm>
            <a:prstGeom prst="line">
              <a:avLst/>
            </a:prstGeom>
            <a:ln w="9525" cmpd="sng">
              <a:solidFill>
                <a:srgbClr val="00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282BC66-2262-427E-9BAF-B841DFCF6729}"/>
              </a:ext>
            </a:extLst>
          </p:cNvPr>
          <p:cNvSpPr txBox="1"/>
          <p:nvPr/>
        </p:nvSpPr>
        <p:spPr>
          <a:xfrm>
            <a:off x="355600" y="2868968"/>
            <a:ext cx="38546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accent1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“Memoryless”: Likelihood of an event occurring is independent of how long we’ve been waiting</a:t>
            </a:r>
          </a:p>
        </p:txBody>
      </p:sp>
    </p:spTree>
    <p:extLst>
      <p:ext uri="{BB962C8B-B14F-4D97-AF65-F5344CB8AC3E}">
        <p14:creationId xmlns:p14="http://schemas.microsoft.com/office/powerpoint/2010/main" val="16832697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A0735-A965-4061-B583-BD683B75E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A Simple Systems Performance Model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DB603D-B914-4212-8576-454934516E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85" t="11540" r="8121" b="4299"/>
          <a:stretch/>
        </p:blipFill>
        <p:spPr>
          <a:xfrm>
            <a:off x="3790177" y="3032255"/>
            <a:ext cx="2527279" cy="2721686"/>
          </a:xfrm>
          <a:prstGeom prst="rect">
            <a:avLst/>
          </a:prstGeom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6693D698-6DD1-4CBF-9502-9D06D34AC29F}"/>
              </a:ext>
            </a:extLst>
          </p:cNvPr>
          <p:cNvSpPr/>
          <p:nvPr/>
        </p:nvSpPr>
        <p:spPr>
          <a:xfrm rot="10800000">
            <a:off x="3596540" y="5667878"/>
            <a:ext cx="526711" cy="494852"/>
          </a:xfrm>
          <a:prstGeom prst="trapezoid">
            <a:avLst>
              <a:gd name="adj" fmla="val 35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0E2991-86F4-41C2-92E8-508252E95123}"/>
              </a:ext>
            </a:extLst>
          </p:cNvPr>
          <p:cNvSpPr/>
          <p:nvPr/>
        </p:nvSpPr>
        <p:spPr>
          <a:xfrm rot="5400000">
            <a:off x="3550049" y="5848276"/>
            <a:ext cx="265100" cy="628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9" name="Can 7">
            <a:extLst>
              <a:ext uri="{FF2B5EF4-FFF2-40B4-BE49-F238E27FC236}">
                <a16:creationId xmlns:a16="http://schemas.microsoft.com/office/drawing/2014/main" id="{0EE17B1F-5638-4034-BAF0-BCB40B3B7AE6}"/>
              </a:ext>
            </a:extLst>
          </p:cNvPr>
          <p:cNvSpPr/>
          <p:nvPr/>
        </p:nvSpPr>
        <p:spPr>
          <a:xfrm>
            <a:off x="6189133" y="2104057"/>
            <a:ext cx="1290917" cy="1325563"/>
          </a:xfrm>
          <a:prstGeom prst="can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1050F5-16E0-482A-96C4-5AC4C009ADF8}"/>
              </a:ext>
            </a:extLst>
          </p:cNvPr>
          <p:cNvSpPr/>
          <p:nvPr/>
        </p:nvSpPr>
        <p:spPr>
          <a:xfrm rot="5400000">
            <a:off x="7707536" y="1673859"/>
            <a:ext cx="265100" cy="1044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0289FE-10AB-4A6B-8541-D2B58D6FADE3}"/>
                  </a:ext>
                </a:extLst>
              </p:cNvPr>
              <p:cNvSpPr txBox="1"/>
              <p:nvPr/>
            </p:nvSpPr>
            <p:spPr>
              <a:xfrm>
                <a:off x="6026187" y="1464435"/>
                <a:ext cx="24870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Gill Sans Light"/>
                  </a:rPr>
                  <a:t>Request Rate: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0289FE-10AB-4A6B-8541-D2B58D6FA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187" y="1464435"/>
                <a:ext cx="2487027" cy="461665"/>
              </a:xfrm>
              <a:prstGeom prst="rect">
                <a:avLst/>
              </a:prstGeom>
              <a:blipFill>
                <a:blip r:embed="rId3"/>
                <a:stretch>
                  <a:fillRect l="-392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697C02-34C6-42BF-82F7-E9B3532D3BCD}"/>
                  </a:ext>
                </a:extLst>
              </p:cNvPr>
              <p:cNvSpPr txBox="1"/>
              <p:nvPr/>
            </p:nvSpPr>
            <p:spPr>
              <a:xfrm>
                <a:off x="1371600" y="4993840"/>
                <a:ext cx="22944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Gill Sans Light"/>
                  </a:rPr>
                  <a:t>Service Rate: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2400" b="0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697C02-34C6-42BF-82F7-E9B3532D3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993840"/>
                <a:ext cx="2294474" cy="461665"/>
              </a:xfrm>
              <a:prstGeom prst="rect">
                <a:avLst/>
              </a:prstGeom>
              <a:blipFill>
                <a:blip r:embed="rId4"/>
                <a:stretch>
                  <a:fillRect l="-398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7F02EF-ED4E-4FF2-8483-CE6A04D9AFDA}"/>
                  </a:ext>
                </a:extLst>
              </p:cNvPr>
              <p:cNvSpPr txBox="1"/>
              <p:nvPr/>
            </p:nvSpPr>
            <p:spPr>
              <a:xfrm>
                <a:off x="1371600" y="3522567"/>
                <a:ext cx="2674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Gill Sans Light"/>
                  </a:rPr>
                  <a:t>Operation Time: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7F02EF-ED4E-4FF2-8483-CE6A04D9A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522567"/>
                <a:ext cx="2674258" cy="461665"/>
              </a:xfrm>
              <a:prstGeom prst="rect">
                <a:avLst/>
              </a:prstGeom>
              <a:blipFill>
                <a:blip r:embed="rId5"/>
                <a:stretch>
                  <a:fillRect l="-341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1FACC3-CB94-4C94-980F-9FFC713016ED}"/>
                  </a:ext>
                </a:extLst>
              </p:cNvPr>
              <p:cNvSpPr txBox="1"/>
              <p:nvPr/>
            </p:nvSpPr>
            <p:spPr>
              <a:xfrm>
                <a:off x="4547853" y="2586335"/>
                <a:ext cx="26149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Gill Sans Light"/>
                  </a:rPr>
                  <a:t>Queuing delay: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1FACC3-CB94-4C94-980F-9FFC71301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853" y="2586335"/>
                <a:ext cx="2614947" cy="461665"/>
              </a:xfrm>
              <a:prstGeom prst="rect">
                <a:avLst/>
              </a:prstGeom>
              <a:blipFill>
                <a:blip r:embed="rId6"/>
                <a:stretch>
                  <a:fillRect l="-349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>
            <a:extLst>
              <a:ext uri="{FF2B5EF4-FFF2-40B4-BE49-F238E27FC236}">
                <a16:creationId xmlns:a16="http://schemas.microsoft.com/office/drawing/2014/main" id="{948D67B3-731A-4FF9-B060-0B726253C60E}"/>
              </a:ext>
            </a:extLst>
          </p:cNvPr>
          <p:cNvSpPr/>
          <p:nvPr/>
        </p:nvSpPr>
        <p:spPr>
          <a:xfrm rot="2356117">
            <a:off x="2832569" y="1333567"/>
            <a:ext cx="2395741" cy="3578570"/>
          </a:xfrm>
          <a:prstGeom prst="leftBrace">
            <a:avLst>
              <a:gd name="adj1" fmla="val 13845"/>
              <a:gd name="adj2" fmla="val 470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4396DFF-87A9-4ED3-B50A-0E992F5CA78F}"/>
                  </a:ext>
                </a:extLst>
              </p:cNvPr>
              <p:cNvSpPr/>
              <p:nvPr/>
            </p:nvSpPr>
            <p:spPr>
              <a:xfrm>
                <a:off x="1507897" y="1877103"/>
                <a:ext cx="18083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0" dirty="0">
                    <a:latin typeface="Gill Sans Light"/>
                  </a:rPr>
                  <a:t>Latency 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)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4396DFF-87A9-4ED3-B50A-0E992F5CA7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897" y="1877103"/>
                <a:ext cx="1808379" cy="461665"/>
              </a:xfrm>
              <a:prstGeom prst="rect">
                <a:avLst/>
              </a:prstGeom>
              <a:blipFill>
                <a:blip r:embed="rId7"/>
                <a:stretch>
                  <a:fillRect l="-4714" t="-9211" r="-471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99560B2-17B0-4660-A155-DB7CFDB4EE36}"/>
                  </a:ext>
                </a:extLst>
              </p:cNvPr>
              <p:cNvSpPr txBox="1"/>
              <p:nvPr/>
            </p:nvSpPr>
            <p:spPr>
              <a:xfrm>
                <a:off x="7565797" y="5006641"/>
                <a:ext cx="3503654" cy="774186"/>
              </a:xfrm>
              <a:prstGeom prst="rect">
                <a:avLst/>
              </a:prstGeom>
              <a:solidFill>
                <a:srgbClr val="FFFF0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latin typeface="Gill Sans Light"/>
                    <a:ea typeface="Cambria Math" panose="02040503050406030204" pitchFamily="18" charset="0"/>
                  </a:rPr>
                  <a:t>Utilization: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den>
                    </m:f>
                  </m:oMath>
                </a14:m>
                <a:endParaRPr lang="en-US" sz="2800" b="0" dirty="0">
                  <a:latin typeface="Gill Sans Light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99560B2-17B0-4660-A155-DB7CFDB4E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797" y="5006641"/>
                <a:ext cx="3503654" cy="774186"/>
              </a:xfrm>
              <a:prstGeom prst="rect">
                <a:avLst/>
              </a:prstGeom>
              <a:blipFill>
                <a:blip r:embed="rId8"/>
                <a:stretch>
                  <a:fillRect l="-3293" b="-77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04B361E-DEBB-4C65-9481-D76F6DF9C6E3}"/>
                  </a:ext>
                </a:extLst>
              </p:cNvPr>
              <p:cNvSpPr txBox="1"/>
              <p:nvPr/>
            </p:nvSpPr>
            <p:spPr>
              <a:xfrm>
                <a:off x="7840086" y="2737737"/>
                <a:ext cx="3983313" cy="156966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Gill Sans Light"/>
                  </a:rPr>
                  <a:t>Queue grows at rate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 </m:t>
                    </m:r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2400" b="0" dirty="0">
                  <a:latin typeface="Gill Sans Light"/>
                  <a:ea typeface="Cambria Math" panose="02040503050406030204" pitchFamily="18" charset="0"/>
                </a:endParaRPr>
              </a:p>
              <a:p>
                <a:endParaRPr lang="en-US" sz="2400" b="0" dirty="0">
                  <a:latin typeface="Gill Sans Light"/>
                </a:endParaRPr>
              </a:p>
              <a:p>
                <a:r>
                  <a:rPr lang="en-US" sz="2400" b="0" dirty="0">
                    <a:latin typeface="Gill Sans Light"/>
                  </a:rPr>
                  <a:t>After time t , it will have grown to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 </m:t>
                    </m:r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>
                  <a:latin typeface="Gill Sans Light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04B361E-DEBB-4C65-9481-D76F6DF9C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086" y="2737737"/>
                <a:ext cx="3983313" cy="1569660"/>
              </a:xfrm>
              <a:prstGeom prst="rect">
                <a:avLst/>
              </a:prstGeom>
              <a:blipFill>
                <a:blip r:embed="rId9"/>
                <a:stretch>
                  <a:fillRect l="-2134" t="-2308" b="-769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08341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0D96E-A369-49EE-BB0F-CD3BEA1C3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Typical </a:t>
            </a:r>
            <a:r>
              <a:rPr lang="en-US" dirty="0"/>
              <a:t>Numbers for Magnetic Disk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274695D-E476-4D5E-B198-4557A03C76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6767132"/>
              </p:ext>
            </p:extLst>
          </p:nvPr>
        </p:nvGraphicFramePr>
        <p:xfrm>
          <a:off x="609600" y="990600"/>
          <a:ext cx="11049000" cy="450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2922">
                  <a:extLst>
                    <a:ext uri="{9D8B030D-6E8A-4147-A177-3AD203B41FA5}">
                      <a16:colId xmlns:a16="http://schemas.microsoft.com/office/drawing/2014/main" val="187093797"/>
                    </a:ext>
                  </a:extLst>
                </a:gridCol>
                <a:gridCol w="7996078">
                  <a:extLst>
                    <a:ext uri="{9D8B030D-6E8A-4147-A177-3AD203B41FA5}">
                      <a16:colId xmlns:a16="http://schemas.microsoft.com/office/drawing/2014/main" val="2350610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Info/Range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904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Space/Density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Space: </a:t>
                      </a:r>
                      <a:r>
                        <a:rPr lang="en-US" dirty="0" smtClean="0">
                          <a:latin typeface="Gill Sans Light"/>
                        </a:rPr>
                        <a:t>18TB </a:t>
                      </a:r>
                      <a:r>
                        <a:rPr lang="en-US" dirty="0">
                          <a:latin typeface="Gill Sans Light"/>
                        </a:rPr>
                        <a:t>(Seagate), </a:t>
                      </a:r>
                      <a:r>
                        <a:rPr lang="en-US" dirty="0" smtClean="0">
                          <a:latin typeface="Gill Sans Light"/>
                        </a:rPr>
                        <a:t>9 </a:t>
                      </a:r>
                      <a:r>
                        <a:rPr lang="en-US" dirty="0">
                          <a:latin typeface="Gill Sans Light"/>
                        </a:rPr>
                        <a:t>platters, in 3½ inch form factor!</a:t>
                      </a:r>
                      <a:br>
                        <a:rPr lang="en-US" dirty="0">
                          <a:latin typeface="Gill Sans Light"/>
                        </a:rPr>
                      </a:br>
                      <a:r>
                        <a:rPr lang="en-US" b="1" dirty="0">
                          <a:latin typeface="Gill Sans Light"/>
                        </a:rPr>
                        <a:t>Areal Density: ≥ 1 Terabit/square inch! (PMR, Helium, 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45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Average Seek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Typically 4-6 milliseconds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299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Average Rotational Latency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Most laptop/desktop disks rotate at 3600-7200 RPM </a:t>
                      </a:r>
                    </a:p>
                    <a:p>
                      <a:r>
                        <a:rPr lang="en-US" dirty="0">
                          <a:latin typeface="Gill Sans Light"/>
                        </a:rPr>
                        <a:t>(16-8 </a:t>
                      </a:r>
                      <a:r>
                        <a:rPr lang="en-US" dirty="0" err="1">
                          <a:latin typeface="Gill Sans Light"/>
                        </a:rPr>
                        <a:t>ms</a:t>
                      </a:r>
                      <a:r>
                        <a:rPr lang="en-US" dirty="0">
                          <a:latin typeface="Gill Sans Light"/>
                        </a:rPr>
                        <a:t>/rotation). Server disks up to 15,000 RPM.</a:t>
                      </a:r>
                    </a:p>
                    <a:p>
                      <a:r>
                        <a:rPr lang="en-US" dirty="0">
                          <a:latin typeface="Gill Sans Light"/>
                        </a:rPr>
                        <a:t>Average latency is halfway around disk so 4-8 milliseconds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309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Controller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Depends on controller hardware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723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Transfer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Typically 50 to 250 MB/s. Depends on: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Gill Sans Light"/>
                        </a:rPr>
                        <a:t>Transfer size (usually a sector): 512B – 1KB per sector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Gill Sans Light"/>
                        </a:rPr>
                        <a:t>Rotation speed: 3600 RPM to 15000 RPM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Gill Sans Light"/>
                        </a:rPr>
                        <a:t>Recording density: bits per inch on a track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Gill Sans Light"/>
                        </a:rPr>
                        <a:t>Diameter: ranges from  1 in to 5.25 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225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Used to drop by a factor of two every 1.5 years (or faster), now slowing down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000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239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404E6-FCCB-4625-B94B-0B95E8797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Random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09431E-1F37-46F6-B5F0-FF709A15D6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3661" y="1161668"/>
                <a:ext cx="8964458" cy="5010531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ct val="20000"/>
                  </a:spcBef>
                  <a:tabLst>
                    <a:tab pos="2405063" algn="l"/>
                  </a:tabLst>
                </a:pPr>
                <a:r>
                  <a:rPr lang="en-US" altLang="ko-KR" dirty="0">
                    <a:ea typeface="Gulim" panose="020B0600000101010101" pitchFamily="34" charset="-127"/>
                  </a:rPr>
                  <a:t>Server spends variable time (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 panose="02040503050406030204" pitchFamily="18" charset="0"/>
                        <a:ea typeface="Gulim" panose="020B0600000101010101" pitchFamily="34" charset="-127"/>
                      </a:rPr>
                      <m:t>𝑇</m:t>
                    </m:r>
                  </m:oMath>
                </a14:m>
                <a:r>
                  <a:rPr lang="en-US" altLang="ko-KR" dirty="0">
                    <a:ea typeface="Gulim" panose="020B0600000101010101" pitchFamily="34" charset="-127"/>
                  </a:rPr>
                  <a:t>) with customers</a:t>
                </a:r>
              </a:p>
              <a:p>
                <a:pPr lvl="1">
                  <a:spcBef>
                    <a:spcPct val="20000"/>
                  </a:spcBef>
                  <a:tabLst>
                    <a:tab pos="2405063" algn="l"/>
                  </a:tabLst>
                </a:pPr>
                <a:r>
                  <a:rPr lang="en-US" altLang="ko-KR" dirty="0">
                    <a:ea typeface="Gulim" panose="020B0600000101010101" pitchFamily="34" charset="-127"/>
                  </a:rPr>
                  <a:t>Mean (Average):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ea typeface="Gulim" panose="020B0600000101010101" pitchFamily="34" charset="-127"/>
                      </a:rPr>
                      <m:t>𝑚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Gulim" panose="020B0600000101010101" pitchFamily="34" charset="-127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Gulim" panose="020B0600000101010101" pitchFamily="34" charset="-127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Gulim" panose="020B0600000101010101" pitchFamily="34" charset="-127"/>
                          </a:rPr>
                          <m:t>𝑝</m:t>
                        </m:r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Gulim" panose="020B0600000101010101" pitchFamily="34" charset="-127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Gulim" panose="020B0600000101010101" pitchFamily="34" charset="-127"/>
                              </a:rPr>
                              <m:t>𝑇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Gulim" panose="020B0600000101010101" pitchFamily="34" charset="-127"/>
                          </a:rPr>
                          <m:t>⋅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Gulim" panose="020B0600000101010101" pitchFamily="34" charset="-127"/>
                          </a:rPr>
                          <m:t>𝑇</m:t>
                        </m:r>
                      </m:e>
                    </m:nary>
                  </m:oMath>
                </a14:m>
                <a:endParaRPr lang="en-US" altLang="ko-KR" dirty="0">
                  <a:ea typeface="Gulim" panose="020B0600000101010101" pitchFamily="34" charset="-127"/>
                  <a:sym typeface="Symbol" panose="05050102010706020507" pitchFamily="18" charset="2"/>
                </a:endParaRPr>
              </a:p>
              <a:p>
                <a:pPr lvl="1">
                  <a:spcBef>
                    <a:spcPct val="20000"/>
                  </a:spcBef>
                  <a:tabLst>
                    <a:tab pos="2405063" algn="l"/>
                  </a:tabLst>
                </a:pPr>
                <a:r>
                  <a:rPr lang="en-US" altLang="ko-KR" dirty="0">
                    <a:ea typeface="Gulim" panose="020B0600000101010101" pitchFamily="34" charset="-127"/>
                    <a:sym typeface="Symbol" panose="05050102010706020507" pitchFamily="18" charset="2"/>
                  </a:rPr>
                  <a:t>Variance (stddev</a:t>
                </a:r>
                <a:r>
                  <a:rPr lang="en-US" altLang="ko-KR" baseline="30000" dirty="0">
                    <a:ea typeface="Gulim" panose="020B0600000101010101" pitchFamily="34" charset="-127"/>
                    <a:sym typeface="Symbol" panose="05050102010706020507" pitchFamily="18" charset="2"/>
                  </a:rPr>
                  <a:t>2</a:t>
                </a:r>
                <a:r>
                  <a:rPr lang="en-US" altLang="ko-KR" dirty="0">
                    <a:ea typeface="Gulim" panose="020B0600000101010101" pitchFamily="34" charset="-127"/>
                    <a:sym typeface="Symbol" panose="05050102010706020507" pitchFamily="18" charset="2"/>
                  </a:rPr>
                  <a:t>):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Gulim" panose="020B0600000101010101" pitchFamily="34" charset="-127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Gulim" panose="020B0600000101010101" pitchFamily="34" charset="-127"/>
                            <a:sym typeface="Symbol" panose="05050102010706020507" pitchFamily="18" charset="2"/>
                          </a:rPr>
                          <m:t>𝜎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Gulim" panose="020B0600000101010101" pitchFamily="34" charset="-127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  <a:ea typeface="Gulim" panose="020B0600000101010101" pitchFamily="34" charset="-127"/>
                        <a:sym typeface="Symbol" panose="05050102010706020507" pitchFamily="18" charset="2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ko-KR" i="1">
                            <a:latin typeface="Cambria Math" panose="02040503050406030204" pitchFamily="18" charset="0"/>
                            <a:ea typeface="Gulim" panose="020B0600000101010101" pitchFamily="34" charset="-127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Gulim" panose="020B0600000101010101" pitchFamily="34" charset="-127"/>
                          </a:rPr>
                          <m:t>𝑝</m:t>
                        </m:r>
                        <m:d>
                          <m:d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Gulim" panose="020B0600000101010101" pitchFamily="34" charset="-127"/>
                              </a:rPr>
                            </m:ctrlPr>
                          </m:d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Gulim" panose="020B0600000101010101" pitchFamily="34" charset="-127"/>
                              </a:rPr>
                              <m:t>𝑇</m:t>
                            </m:r>
                          </m:e>
                        </m:d>
                        <m:r>
                          <a:rPr lang="en-US" altLang="ko-KR" i="1">
                            <a:latin typeface="Cambria Math" panose="02040503050406030204" pitchFamily="18" charset="0"/>
                            <a:ea typeface="Gulim" panose="020B0600000101010101" pitchFamily="34" charset="-127"/>
                          </a:rPr>
                          <m:t>⋅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Gulim" panose="020B0600000101010101" pitchFamily="34" charset="-127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Gulim" panose="020B0600000101010101" pitchFamily="34" charset="-127"/>
                                  </a:rPr>
                                </m:ctrlPr>
                              </m:d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ea typeface="Gulim" panose="020B0600000101010101" pitchFamily="34" charset="-127"/>
                                  </a:rPr>
                                  <m:t>𝑇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Gulim" panose="020B0600000101010101" pitchFamily="34" charset="-127"/>
                                  </a:rPr>
                                  <m:t>−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Gulim" panose="020B0600000101010101" pitchFamily="34" charset="-127"/>
                                  </a:rPr>
                                  <m:t>𝑚</m:t>
                                </m:r>
                              </m:e>
                            </m:d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Gulim" panose="020B0600000101010101" pitchFamily="34" charset="-127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altLang="ko-KR" b="0" i="1" smtClean="0">
                        <a:latin typeface="Cambria Math" panose="02040503050406030204" pitchFamily="18" charset="0"/>
                        <a:ea typeface="Gulim" panose="020B0600000101010101" pitchFamily="34" charset="-127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Gulim" panose="020B0600000101010101" pitchFamily="34" charset="-127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Gulim" panose="020B0600000101010101" pitchFamily="34" charset="-127"/>
                          </a:rPr>
                          <m:t>𝑝</m:t>
                        </m:r>
                        <m:d>
                          <m:d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Gulim" panose="020B0600000101010101" pitchFamily="34" charset="-127"/>
                              </a:rPr>
                            </m:ctrlPr>
                          </m:d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Gulim" panose="020B0600000101010101" pitchFamily="34" charset="-127"/>
                              </a:rPr>
                              <m:t>𝑇</m:t>
                            </m:r>
                          </m:e>
                        </m:d>
                        <m:r>
                          <a:rPr lang="en-US" altLang="ko-KR" i="1">
                            <a:latin typeface="Cambria Math" panose="02040503050406030204" pitchFamily="18" charset="0"/>
                            <a:ea typeface="Gulim" panose="020B0600000101010101" pitchFamily="34" charset="-127"/>
                          </a:rPr>
                          <m:t>⋅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Gulim" panose="020B0600000101010101" pitchFamily="34" charset="-127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Gulim" panose="020B0600000101010101" pitchFamily="34" charset="-127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Gulim" panose="020B0600000101010101" pitchFamily="34" charset="-127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altLang="ko-KR" b="0" i="1" smtClean="0">
                        <a:latin typeface="Cambria Math" panose="02040503050406030204" pitchFamily="18" charset="0"/>
                        <a:ea typeface="Gulim" panose="020B0600000101010101" pitchFamily="34" charset="-127"/>
                      </a:rPr>
                      <m:t>−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Gulim" panose="020B0600000101010101" pitchFamily="34" charset="-127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Gulim" panose="020B0600000101010101" pitchFamily="34" charset="-127"/>
                          </a:rPr>
                          <m:t>𝑚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Gulim" panose="020B0600000101010101" pitchFamily="34" charset="-127"/>
                          </a:rPr>
                          <m:t>2</m:t>
                        </m:r>
                      </m:sup>
                    </m:sSup>
                  </m:oMath>
                </a14:m>
                <a:endParaRPr lang="en-US" altLang="ko-KR" dirty="0">
                  <a:ea typeface="Gulim" panose="020B0600000101010101" pitchFamily="34" charset="-127"/>
                </a:endParaRPr>
              </a:p>
              <a:p>
                <a:pPr lvl="1">
                  <a:spcBef>
                    <a:spcPct val="20000"/>
                  </a:spcBef>
                  <a:tabLst>
                    <a:tab pos="2405063" algn="l"/>
                  </a:tabLst>
                </a:pPr>
                <a:r>
                  <a:rPr lang="en-US" altLang="ko-KR" dirty="0">
                    <a:ea typeface="Gulim" panose="020B0600000101010101" pitchFamily="34" charset="-127"/>
                  </a:rPr>
                  <a:t>Squared coefficient of variance: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Gulim" panose="020B0600000101010101" pitchFamily="34" charset="-127"/>
                      </a:rPr>
                      <m:t>𝐶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Gulim" panose="020B0600000101010101" pitchFamily="34" charset="-127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Gulim" panose="020B0600000101010101" pitchFamily="34" charset="-127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Gulim" panose="020B0600000101010101" pitchFamily="34" charset="-127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Gulim" panose="020B0600000101010101" pitchFamily="34" charset="-127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Gulim" panose="020B0600000101010101" pitchFamily="34" charset="-127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Gulim" panose="020B0600000101010101" pitchFamily="34" charset="-127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Gulim" panose="020B0600000101010101" pitchFamily="34" charset="-127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Gulim" panose="020B0600000101010101" pitchFamily="34" charset="-127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altLang="ko-KR" baseline="30000" dirty="0">
                  <a:ea typeface="Gulim" panose="020B0600000101010101" pitchFamily="34" charset="-127"/>
                </a:endParaRPr>
              </a:p>
              <a:p>
                <a:pPr>
                  <a:spcBef>
                    <a:spcPct val="20000"/>
                  </a:spcBef>
                  <a:tabLst>
                    <a:tab pos="2405063" algn="l"/>
                  </a:tabLst>
                </a:pPr>
                <a:endParaRPr lang="en-US" altLang="ko-KR" dirty="0">
                  <a:ea typeface="Gulim" panose="020B0600000101010101" pitchFamily="34" charset="-127"/>
                </a:endParaRPr>
              </a:p>
              <a:p>
                <a:pPr>
                  <a:spcBef>
                    <a:spcPct val="20000"/>
                  </a:spcBef>
                  <a:tabLst>
                    <a:tab pos="2405063" algn="l"/>
                  </a:tabLst>
                </a:pPr>
                <a:r>
                  <a:rPr lang="en-US" altLang="ko-KR" dirty="0">
                    <a:ea typeface="Gulim" panose="020B0600000101010101" pitchFamily="34" charset="-127"/>
                  </a:rPr>
                  <a:t>Important values of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 panose="02040503050406030204" pitchFamily="18" charset="0"/>
                        <a:ea typeface="Gulim" panose="020B0600000101010101" pitchFamily="34" charset="-127"/>
                      </a:rPr>
                      <m:t>𝐶</m:t>
                    </m:r>
                  </m:oMath>
                </a14:m>
                <a:r>
                  <a:rPr lang="en-US" altLang="ko-KR" dirty="0">
                    <a:ea typeface="Gulim" panose="020B0600000101010101" pitchFamily="34" charset="-127"/>
                  </a:rPr>
                  <a:t>:</a:t>
                </a:r>
              </a:p>
              <a:p>
                <a:pPr lvl="1">
                  <a:spcBef>
                    <a:spcPct val="20000"/>
                  </a:spcBef>
                  <a:tabLst>
                    <a:tab pos="2405063" algn="l"/>
                  </a:tabLst>
                </a:pPr>
                <a:r>
                  <a:rPr lang="en-US" altLang="ko-KR" dirty="0">
                    <a:ea typeface="Gulim" panose="020B0600000101010101" pitchFamily="34" charset="-127"/>
                    <a:sym typeface="Symbol" panose="05050102010706020507" pitchFamily="18" charset="2"/>
                  </a:rPr>
                  <a:t>No variance or deterministic 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  <a:ea typeface="Gulim" panose="020B0600000101010101" pitchFamily="34" charset="-127"/>
                        <a:sym typeface="Symbol" panose="05050102010706020507" pitchFamily="18" charset="2"/>
                      </a:rPr>
                      <m:t>𝐶</m:t>
                    </m:r>
                    <m:r>
                      <a:rPr lang="en-US" altLang="ko-KR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  <a:ea typeface="Gulim" panose="020B0600000101010101" pitchFamily="34" charset="-127"/>
                        <a:sym typeface="Symbol" panose="05050102010706020507" pitchFamily="18" charset="2"/>
                      </a:rPr>
                      <m:t>=0 </m:t>
                    </m:r>
                  </m:oMath>
                </a14:m>
                <a:endParaRPr lang="en-US" altLang="ko-KR" dirty="0">
                  <a:ea typeface="Gulim" panose="020B0600000101010101" pitchFamily="34" charset="-127"/>
                  <a:sym typeface="Symbol" panose="05050102010706020507" pitchFamily="18" charset="2"/>
                </a:endParaRPr>
              </a:p>
              <a:p>
                <a:pPr lvl="1">
                  <a:spcBef>
                    <a:spcPct val="20000"/>
                  </a:spcBef>
                  <a:tabLst>
                    <a:tab pos="2405063" algn="l"/>
                  </a:tabLst>
                </a:pPr>
                <a:r>
                  <a:rPr lang="en-US" altLang="ko-KR" dirty="0">
                    <a:ea typeface="Gulim" panose="020B0600000101010101" pitchFamily="34" charset="-127"/>
                    <a:sym typeface="Symbol" panose="05050102010706020507" pitchFamily="18" charset="2"/>
                  </a:rPr>
                  <a:t>“Memoryless” or exponential 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  <a:ea typeface="Gulim" panose="020B0600000101010101" pitchFamily="34" charset="-127"/>
                      </a:rPr>
                      <m:t>𝐶</m:t>
                    </m:r>
                    <m:r>
                      <a:rPr lang="en-US" altLang="ko-KR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  <a:ea typeface="Gulim" panose="020B0600000101010101" pitchFamily="34" charset="-127"/>
                      </a:rPr>
                      <m:t>=1 </m:t>
                    </m:r>
                  </m:oMath>
                </a14:m>
                <a:endParaRPr lang="en-US" altLang="ko-KR" dirty="0">
                  <a:ea typeface="Gulim" panose="020B0600000101010101" pitchFamily="34" charset="-127"/>
                  <a:sym typeface="Symbol" panose="05050102010706020507" pitchFamily="18" charset="2"/>
                </a:endParaRPr>
              </a:p>
              <a:p>
                <a:pPr lvl="2">
                  <a:spcBef>
                    <a:spcPct val="20000"/>
                  </a:spcBef>
                  <a:tabLst>
                    <a:tab pos="2405063" algn="l"/>
                  </a:tabLst>
                </a:pPr>
                <a:r>
                  <a:rPr lang="en-US" altLang="ko-KR" dirty="0">
                    <a:ea typeface="Gulim" panose="020B0600000101010101" pitchFamily="34" charset="-127"/>
                    <a:sym typeface="Symbol" panose="05050102010706020507" pitchFamily="18" charset="2"/>
                  </a:rPr>
                  <a:t>Past tells nothing about future</a:t>
                </a:r>
              </a:p>
              <a:p>
                <a:pPr lvl="2">
                  <a:spcBef>
                    <a:spcPct val="20000"/>
                  </a:spcBef>
                  <a:tabLst>
                    <a:tab pos="2405063" algn="l"/>
                  </a:tabLst>
                </a:pPr>
                <a:r>
                  <a:rPr lang="en-US" altLang="ko-KR" dirty="0">
                    <a:ea typeface="Gulim" panose="020B0600000101010101" pitchFamily="34" charset="-127"/>
                    <a:sym typeface="Symbol" panose="05050102010706020507" pitchFamily="18" charset="2"/>
                  </a:rPr>
                  <a:t>Poisson process – </a:t>
                </a:r>
                <a:r>
                  <a:rPr lang="en-US" i="1" dirty="0"/>
                  <a:t>purely</a:t>
                </a:r>
                <a:r>
                  <a:rPr lang="en-US" dirty="0"/>
                  <a:t> or </a:t>
                </a:r>
                <a:r>
                  <a:rPr lang="en-US" i="1" dirty="0"/>
                  <a:t>completely</a:t>
                </a:r>
                <a:r>
                  <a:rPr lang="en-US" dirty="0"/>
                  <a:t> random process</a:t>
                </a:r>
                <a:endParaRPr lang="en-US" altLang="ko-KR" dirty="0">
                  <a:ea typeface="Gulim" panose="020B0600000101010101" pitchFamily="34" charset="-127"/>
                  <a:sym typeface="Symbol" panose="05050102010706020507" pitchFamily="18" charset="2"/>
                </a:endParaRPr>
              </a:p>
              <a:p>
                <a:pPr lvl="2">
                  <a:spcBef>
                    <a:spcPct val="20000"/>
                  </a:spcBef>
                  <a:tabLst>
                    <a:tab pos="2405063" algn="l"/>
                  </a:tabLst>
                </a:pPr>
                <a:r>
                  <a:rPr lang="en-US" altLang="ko-KR" dirty="0">
                    <a:ea typeface="Gulim" panose="020B0600000101010101" pitchFamily="34" charset="-127"/>
                    <a:sym typeface="Symbol" panose="05050102010706020507" pitchFamily="18" charset="2"/>
                  </a:rPr>
                  <a:t>Many complex systems (or aggregates)</a:t>
                </a:r>
                <a:br>
                  <a:rPr lang="en-US" altLang="ko-KR" dirty="0">
                    <a:ea typeface="Gulim" panose="020B0600000101010101" pitchFamily="34" charset="-127"/>
                    <a:sym typeface="Symbol" panose="05050102010706020507" pitchFamily="18" charset="2"/>
                  </a:rPr>
                </a:br>
                <a:r>
                  <a:rPr lang="en-US" altLang="ko-KR" dirty="0">
                    <a:ea typeface="Gulim" panose="020B0600000101010101" pitchFamily="34" charset="-127"/>
                    <a:sym typeface="Symbol" panose="05050102010706020507" pitchFamily="18" charset="2"/>
                  </a:rPr>
                  <a:t>are well described as memoryless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09431E-1F37-46F6-B5F0-FF709A15D6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3661" y="1161668"/>
                <a:ext cx="8964458" cy="5010531"/>
              </a:xfrm>
              <a:blipFill>
                <a:blip r:embed="rId2"/>
                <a:stretch>
                  <a:fillRect l="-952" t="-3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5">
            <a:extLst>
              <a:ext uri="{FF2B5EF4-FFF2-40B4-BE49-F238E27FC236}">
                <a16:creationId xmlns:a16="http://schemas.microsoft.com/office/drawing/2014/main" id="{651AF99D-DC5B-4712-A7DD-53FB75B82F20}"/>
              </a:ext>
            </a:extLst>
          </p:cNvPr>
          <p:cNvGrpSpPr>
            <a:grpSpLocks/>
          </p:cNvGrpSpPr>
          <p:nvPr/>
        </p:nvGrpSpPr>
        <p:grpSpPr bwMode="auto">
          <a:xfrm>
            <a:off x="10426148" y="914400"/>
            <a:ext cx="1168400" cy="644524"/>
            <a:chOff x="5024" y="288"/>
            <a:chExt cx="736" cy="406"/>
          </a:xfrm>
        </p:grpSpPr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F328779D-2676-462E-B6AC-231455C40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7" y="288"/>
              <a:ext cx="493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SzTx/>
              </a:pPr>
              <a:r>
                <a:rPr lang="en-US" altLang="en-US" sz="1800" b="0" dirty="0">
                  <a:solidFill>
                    <a:schemeClr val="accent1"/>
                  </a:solidFill>
                  <a:latin typeface="Gill Sans" charset="0"/>
                  <a:ea typeface="Gill Sans" charset="0"/>
                  <a:cs typeface="Gill Sans" charset="0"/>
                </a:rPr>
                <a:t>Mean </a:t>
              </a:r>
            </a:p>
            <a:p>
              <a:pPr>
                <a:spcBef>
                  <a:spcPct val="0"/>
                </a:spcBef>
                <a:buSzTx/>
              </a:pPr>
              <a:r>
                <a:rPr lang="en-US" altLang="en-US" sz="1800" b="0" dirty="0">
                  <a:solidFill>
                    <a:schemeClr val="accent1"/>
                  </a:solidFill>
                  <a:latin typeface="Gill Sans" charset="0"/>
                  <a:ea typeface="Gill Sans" charset="0"/>
                  <a:cs typeface="Gill Sans" charset="0"/>
                </a:rPr>
                <a:t>(m)</a:t>
              </a:r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DEEA150D-B9AE-4F9C-8203-C30130BF4B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24" y="480"/>
              <a:ext cx="256" cy="157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0" name="Group 8">
            <a:extLst>
              <a:ext uri="{FF2B5EF4-FFF2-40B4-BE49-F238E27FC236}">
                <a16:creationId xmlns:a16="http://schemas.microsoft.com/office/drawing/2014/main" id="{49F24EC2-B177-4192-8398-66DFB0D0BD26}"/>
              </a:ext>
            </a:extLst>
          </p:cNvPr>
          <p:cNvGrpSpPr>
            <a:grpSpLocks/>
          </p:cNvGrpSpPr>
          <p:nvPr/>
        </p:nvGrpSpPr>
        <p:grpSpPr bwMode="auto">
          <a:xfrm>
            <a:off x="9737281" y="3703736"/>
            <a:ext cx="1450867" cy="1351592"/>
            <a:chOff x="4412" y="2064"/>
            <a:chExt cx="1025" cy="955"/>
          </a:xfrm>
        </p:grpSpPr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686F7B65-214D-4CA6-B166-53D0A2385E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8" y="2305"/>
              <a:ext cx="0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2C0B26C6-8AC4-4E33-9031-3288505D15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2" y="2754"/>
              <a:ext cx="91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" name="Arc 11">
              <a:extLst>
                <a:ext uri="{FF2B5EF4-FFF2-40B4-BE49-F238E27FC236}">
                  <a16:creationId xmlns:a16="http://schemas.microsoft.com/office/drawing/2014/main" id="{87098D75-753C-41FF-8AA8-70DCFEACC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2201"/>
              <a:ext cx="832" cy="502"/>
            </a:xfrm>
            <a:custGeom>
              <a:avLst/>
              <a:gdLst>
                <a:gd name="T0" fmla="*/ 832 w 21994"/>
                <a:gd name="T1" fmla="*/ 502 h 21600"/>
                <a:gd name="T2" fmla="*/ 0 w 21994"/>
                <a:gd name="T3" fmla="*/ 0 h 21600"/>
                <a:gd name="T4" fmla="*/ 817 w 2199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94" h="21600" fill="none" extrusionOk="0">
                  <a:moveTo>
                    <a:pt x="21994" y="21596"/>
                  </a:moveTo>
                  <a:cubicBezTo>
                    <a:pt x="21862" y="21598"/>
                    <a:pt x="21731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21994" h="21600" stroke="0" extrusionOk="0">
                  <a:moveTo>
                    <a:pt x="21994" y="21596"/>
                  </a:moveTo>
                  <a:cubicBezTo>
                    <a:pt x="21862" y="21598"/>
                    <a:pt x="21731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994" y="21596"/>
                  </a:lnTo>
                  <a:close/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E4A7F0D2-6F1B-4577-80CC-33CA60B6B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2064"/>
              <a:ext cx="528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mean</a:t>
              </a:r>
            </a:p>
          </p:txBody>
        </p:sp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0533B685-75A1-4114-B5B9-263B1F7439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2" y="2110"/>
              <a:ext cx="0" cy="65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" name="Text Box 14">
              <a:extLst>
                <a:ext uri="{FF2B5EF4-FFF2-40B4-BE49-F238E27FC236}">
                  <a16:creationId xmlns:a16="http://schemas.microsoft.com/office/drawing/2014/main" id="{8E821460-24B0-4D8A-A0C4-5DCBC30E0F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2736"/>
              <a:ext cx="1021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Memoryless</a:t>
              </a:r>
            </a:p>
          </p:txBody>
        </p:sp>
      </p:grpSp>
      <p:grpSp>
        <p:nvGrpSpPr>
          <p:cNvPr id="17" name="Group 15">
            <a:extLst>
              <a:ext uri="{FF2B5EF4-FFF2-40B4-BE49-F238E27FC236}">
                <a16:creationId xmlns:a16="http://schemas.microsoft.com/office/drawing/2014/main" id="{C7DB5AAB-1677-4EFA-91CF-E5C2FC03D2F7}"/>
              </a:ext>
            </a:extLst>
          </p:cNvPr>
          <p:cNvGrpSpPr>
            <a:grpSpLocks/>
          </p:cNvGrpSpPr>
          <p:nvPr/>
        </p:nvGrpSpPr>
        <p:grpSpPr bwMode="auto">
          <a:xfrm>
            <a:off x="9587950" y="1143000"/>
            <a:ext cx="1825626" cy="1728786"/>
            <a:chOff x="4544" y="493"/>
            <a:chExt cx="1150" cy="1089"/>
          </a:xfrm>
        </p:grpSpPr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BD7AC0CC-5B6C-405D-949F-E0CF460259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4" y="493"/>
              <a:ext cx="0" cy="6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7E2C9F74-B323-45CE-A456-064EA9221E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4" y="1102"/>
              <a:ext cx="7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" name="Text Box 18">
              <a:extLst>
                <a:ext uri="{FF2B5EF4-FFF2-40B4-BE49-F238E27FC236}">
                  <a16:creationId xmlns:a16="http://schemas.microsoft.com/office/drawing/2014/main" id="{B1ED6476-3699-445F-B24F-FB53B81E0A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4" y="1138"/>
              <a:ext cx="1150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Distribution</a:t>
              </a:r>
            </a:p>
            <a:p>
              <a:pPr>
                <a:spcBef>
                  <a:spcPct val="0"/>
                </a:spcBef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of service times</a:t>
              </a:r>
            </a:p>
          </p:txBody>
        </p:sp>
        <p:sp>
          <p:nvSpPr>
            <p:cNvPr id="21" name="Line 19">
              <a:extLst>
                <a:ext uri="{FF2B5EF4-FFF2-40B4-BE49-F238E27FC236}">
                  <a16:creationId xmlns:a16="http://schemas.microsoft.com/office/drawing/2014/main" id="{80146430-36A4-4E93-AFD9-756B9B45F2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0" y="701"/>
              <a:ext cx="0" cy="4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2" name="Line 20">
              <a:extLst>
                <a:ext uri="{FF2B5EF4-FFF2-40B4-BE49-F238E27FC236}">
                  <a16:creationId xmlns:a16="http://schemas.microsoft.com/office/drawing/2014/main" id="{7BE36B0D-AEFF-44CE-86C8-FFB333810A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5" y="719"/>
              <a:ext cx="0" cy="3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Line 21">
              <a:extLst>
                <a:ext uri="{FF2B5EF4-FFF2-40B4-BE49-F238E27FC236}">
                  <a16:creationId xmlns:a16="http://schemas.microsoft.com/office/drawing/2014/main" id="{E8AA22BF-0E79-4724-B2CF-28496C36C0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" y="747"/>
              <a:ext cx="0" cy="3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F534608D-00BC-4503-8109-85CFA60236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5" y="802"/>
              <a:ext cx="0" cy="29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Line 23">
              <a:extLst>
                <a:ext uri="{FF2B5EF4-FFF2-40B4-BE49-F238E27FC236}">
                  <a16:creationId xmlns:a16="http://schemas.microsoft.com/office/drawing/2014/main" id="{A6EB9E9C-4E30-450C-A953-13BAD4F252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6" y="702"/>
              <a:ext cx="0" cy="4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Line 24">
              <a:extLst>
                <a:ext uri="{FF2B5EF4-FFF2-40B4-BE49-F238E27FC236}">
                  <a16:creationId xmlns:a16="http://schemas.microsoft.com/office/drawing/2014/main" id="{7734A5C4-3CA3-46B1-8248-6B1EB1FD57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4" y="720"/>
              <a:ext cx="0" cy="3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Line 25">
              <a:extLst>
                <a:ext uri="{FF2B5EF4-FFF2-40B4-BE49-F238E27FC236}">
                  <a16:creationId xmlns:a16="http://schemas.microsoft.com/office/drawing/2014/main" id="{7EA6F246-71FE-4F19-8038-347882363C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7" y="760"/>
              <a:ext cx="0" cy="3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" name="Line 26">
              <a:extLst>
                <a:ext uri="{FF2B5EF4-FFF2-40B4-BE49-F238E27FC236}">
                  <a16:creationId xmlns:a16="http://schemas.microsoft.com/office/drawing/2014/main" id="{860F90A4-A195-4661-9B8B-95FC99B09C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2" y="863"/>
              <a:ext cx="0" cy="2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Line 27">
              <a:extLst>
                <a:ext uri="{FF2B5EF4-FFF2-40B4-BE49-F238E27FC236}">
                  <a16:creationId xmlns:a16="http://schemas.microsoft.com/office/drawing/2014/main" id="{8984B17D-762D-42D6-A462-41D0C3935C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2" y="906"/>
              <a:ext cx="0" cy="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Line 28">
              <a:extLst>
                <a:ext uri="{FF2B5EF4-FFF2-40B4-BE49-F238E27FC236}">
                  <a16:creationId xmlns:a16="http://schemas.microsoft.com/office/drawing/2014/main" id="{10381C77-93E7-4D9D-8A3E-667815035D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0" y="932"/>
              <a:ext cx="0" cy="1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Line 29">
              <a:extLst>
                <a:ext uri="{FF2B5EF4-FFF2-40B4-BE49-F238E27FC236}">
                  <a16:creationId xmlns:a16="http://schemas.microsoft.com/office/drawing/2014/main" id="{AAE33988-E1F4-40EC-BBC2-C8806F31EA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8" y="95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Arc 30">
              <a:extLst>
                <a:ext uri="{FF2B5EF4-FFF2-40B4-BE49-F238E27FC236}">
                  <a16:creationId xmlns:a16="http://schemas.microsoft.com/office/drawing/2014/main" id="{E2C9AAED-7CF6-4334-9126-4B546D7F6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862"/>
              <a:ext cx="208" cy="124"/>
            </a:xfrm>
            <a:custGeom>
              <a:avLst/>
              <a:gdLst>
                <a:gd name="T0" fmla="*/ 208 w 21600"/>
                <a:gd name="T1" fmla="*/ 0 h 21600"/>
                <a:gd name="T2" fmla="*/ 0 w 21600"/>
                <a:gd name="T3" fmla="*/ 124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Arc 31">
              <a:extLst>
                <a:ext uri="{FF2B5EF4-FFF2-40B4-BE49-F238E27FC236}">
                  <a16:creationId xmlns:a16="http://schemas.microsoft.com/office/drawing/2014/main" id="{D27A5B97-9DA9-4683-83B3-B2A37599FE0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911" y="694"/>
              <a:ext cx="152" cy="208"/>
            </a:xfrm>
            <a:custGeom>
              <a:avLst/>
              <a:gdLst>
                <a:gd name="T0" fmla="*/ 152 w 21322"/>
                <a:gd name="T1" fmla="*/ 33 h 21600"/>
                <a:gd name="T2" fmla="*/ 0 w 21322"/>
                <a:gd name="T3" fmla="*/ 208 h 21600"/>
                <a:gd name="T4" fmla="*/ 0 w 2132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322" h="21600" fill="none" extrusionOk="0">
                  <a:moveTo>
                    <a:pt x="21322" y="3460"/>
                  </a:moveTo>
                  <a:cubicBezTo>
                    <a:pt x="19625" y="13917"/>
                    <a:pt x="10594" y="21599"/>
                    <a:pt x="1" y="21600"/>
                  </a:cubicBezTo>
                  <a:cubicBezTo>
                    <a:pt x="0" y="21600"/>
                    <a:pt x="0" y="21599"/>
                    <a:pt x="0" y="21599"/>
                  </a:cubicBezTo>
                </a:path>
                <a:path w="21322" h="21600" stroke="0" extrusionOk="0">
                  <a:moveTo>
                    <a:pt x="21322" y="3460"/>
                  </a:moveTo>
                  <a:cubicBezTo>
                    <a:pt x="19625" y="13917"/>
                    <a:pt x="10594" y="21599"/>
                    <a:pt x="1" y="21600"/>
                  </a:cubicBezTo>
                  <a:cubicBezTo>
                    <a:pt x="0" y="21600"/>
                    <a:pt x="0" y="21599"/>
                    <a:pt x="0" y="21599"/>
                  </a:cubicBezTo>
                  <a:lnTo>
                    <a:pt x="1" y="0"/>
                  </a:lnTo>
                  <a:lnTo>
                    <a:pt x="21322" y="3460"/>
                  </a:lnTo>
                  <a:close/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4" name="Arc 32">
              <a:extLst>
                <a:ext uri="{FF2B5EF4-FFF2-40B4-BE49-F238E27FC236}">
                  <a16:creationId xmlns:a16="http://schemas.microsoft.com/office/drawing/2014/main" id="{7F7D89BA-D045-46B5-A519-B16A7FAA2D0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085" y="690"/>
              <a:ext cx="134" cy="236"/>
            </a:xfrm>
            <a:custGeom>
              <a:avLst/>
              <a:gdLst>
                <a:gd name="T0" fmla="*/ 134 w 21386"/>
                <a:gd name="T1" fmla="*/ 236 h 21600"/>
                <a:gd name="T2" fmla="*/ 0 w 21386"/>
                <a:gd name="T3" fmla="*/ 33 h 21600"/>
                <a:gd name="T4" fmla="*/ 134 w 2138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386" h="21600" fill="none" extrusionOk="0">
                  <a:moveTo>
                    <a:pt x="21386" y="21600"/>
                  </a:moveTo>
                  <a:cubicBezTo>
                    <a:pt x="10629" y="21600"/>
                    <a:pt x="1511" y="13685"/>
                    <a:pt x="0" y="3034"/>
                  </a:cubicBezTo>
                </a:path>
                <a:path w="21386" h="21600" stroke="0" extrusionOk="0">
                  <a:moveTo>
                    <a:pt x="21386" y="21600"/>
                  </a:moveTo>
                  <a:cubicBezTo>
                    <a:pt x="10629" y="21600"/>
                    <a:pt x="1511" y="13685"/>
                    <a:pt x="0" y="3034"/>
                  </a:cubicBezTo>
                  <a:lnTo>
                    <a:pt x="21386" y="0"/>
                  </a:lnTo>
                  <a:lnTo>
                    <a:pt x="21386" y="21600"/>
                  </a:lnTo>
                  <a:close/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5" name="Arc 33">
              <a:extLst>
                <a:ext uri="{FF2B5EF4-FFF2-40B4-BE49-F238E27FC236}">
                  <a16:creationId xmlns:a16="http://schemas.microsoft.com/office/drawing/2014/main" id="{DB3E52FC-929B-4583-A70C-A92BFDA8C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4" y="862"/>
              <a:ext cx="172" cy="148"/>
            </a:xfrm>
            <a:custGeom>
              <a:avLst/>
              <a:gdLst>
                <a:gd name="T0" fmla="*/ 172 w 21600"/>
                <a:gd name="T1" fmla="*/ 148 h 21600"/>
                <a:gd name="T2" fmla="*/ 0 w 21600"/>
                <a:gd name="T3" fmla="*/ 0 h 21600"/>
                <a:gd name="T4" fmla="*/ 172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4">
            <a:extLst>
              <a:ext uri="{FF2B5EF4-FFF2-40B4-BE49-F238E27FC236}">
                <a16:creationId xmlns:a16="http://schemas.microsoft.com/office/drawing/2014/main" id="{0A3FC2B8-4E0A-4BCB-AE2C-76FAA33DADE1}"/>
              </a:ext>
            </a:extLst>
          </p:cNvPr>
          <p:cNvGrpSpPr>
            <a:grpSpLocks/>
          </p:cNvGrpSpPr>
          <p:nvPr/>
        </p:nvGrpSpPr>
        <p:grpSpPr bwMode="auto">
          <a:xfrm>
            <a:off x="9689548" y="1274765"/>
            <a:ext cx="1168400" cy="428626"/>
            <a:chOff x="4512" y="1942"/>
            <a:chExt cx="736" cy="270"/>
          </a:xfrm>
        </p:grpSpPr>
        <p:sp>
          <p:nvSpPr>
            <p:cNvPr id="37" name="Line 35">
              <a:extLst>
                <a:ext uri="{FF2B5EF4-FFF2-40B4-BE49-F238E27FC236}">
                  <a16:creationId xmlns:a16="http://schemas.microsoft.com/office/drawing/2014/main" id="{5EE92323-C45F-433E-9971-D7B229B01D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2208"/>
              <a:ext cx="28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Line 36">
              <a:extLst>
                <a:ext uri="{FF2B5EF4-FFF2-40B4-BE49-F238E27FC236}">
                  <a16:creationId xmlns:a16="http://schemas.microsoft.com/office/drawing/2014/main" id="{6EA15C5E-BC69-41E8-B3A9-534FCF6FA4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60" y="2208"/>
              <a:ext cx="28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Text Box 37">
              <a:extLst>
                <a:ext uri="{FF2B5EF4-FFF2-40B4-BE49-F238E27FC236}">
                  <a16:creationId xmlns:a16="http://schemas.microsoft.com/office/drawing/2014/main" id="{0B53FB55-213B-41CB-BBAD-4CEC9820ED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1942"/>
              <a:ext cx="222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  <a:sym typeface="Symbol" panose="05050102010706020507" pitchFamily="18" charset="2"/>
                </a:rPr>
                <a:t>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719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B9485-00BA-4625-81E1-A20077426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Steady State </a:t>
            </a:r>
            <a:r>
              <a:rPr lang="en-US" dirty="0"/>
              <a:t>Queuing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A256A-D11C-4E42-BA41-26AAC92F4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2747962"/>
          </a:xfrm>
        </p:spPr>
        <p:txBody>
          <a:bodyPr/>
          <a:lstStyle/>
          <a:p>
            <a:pPr>
              <a:spcBef>
                <a:spcPct val="15000"/>
              </a:spcBef>
            </a:pPr>
            <a:r>
              <a:rPr lang="en-US" altLang="ko-KR" dirty="0">
                <a:ea typeface="Gulim" panose="020B0600000101010101" pitchFamily="34" charset="-127"/>
              </a:rPr>
              <a:t>Queuing Theory applies to long term, steady state behavior</a:t>
            </a:r>
          </a:p>
          <a:p>
            <a:pPr lvl="1">
              <a:spcBef>
                <a:spcPct val="15000"/>
              </a:spcBef>
            </a:pPr>
            <a:r>
              <a:rPr lang="en-US" altLang="ko-KR" dirty="0">
                <a:ea typeface="Gulim" panose="020B0600000101010101" pitchFamily="34" charset="-127"/>
              </a:rPr>
              <a:t>Arrival rate = Departure rate</a:t>
            </a:r>
          </a:p>
          <a:p>
            <a:pPr lvl="6">
              <a:spcBef>
                <a:spcPct val="15000"/>
              </a:spcBef>
            </a:pPr>
            <a:endParaRPr lang="en-US" altLang="ko-KR" dirty="0">
              <a:ea typeface="Gulim" panose="020B0600000101010101" pitchFamily="34" charset="-127"/>
            </a:endParaRPr>
          </a:p>
          <a:p>
            <a:pPr>
              <a:spcBef>
                <a:spcPct val="15000"/>
              </a:spcBef>
            </a:pPr>
            <a:r>
              <a:rPr lang="en-US" altLang="ko-KR" dirty="0">
                <a:ea typeface="Gulim" panose="020B0600000101010101" pitchFamily="34" charset="-127"/>
              </a:rPr>
              <a:t>Arrivals characterized by some probabilistic distribution</a:t>
            </a:r>
          </a:p>
          <a:p>
            <a:pPr lvl="5">
              <a:spcBef>
                <a:spcPct val="15000"/>
              </a:spcBef>
            </a:pPr>
            <a:endParaRPr lang="en-US" altLang="ko-KR" sz="2400" dirty="0">
              <a:ea typeface="Gulim" panose="020B0600000101010101" pitchFamily="34" charset="-127"/>
            </a:endParaRPr>
          </a:p>
          <a:p>
            <a:pPr>
              <a:spcBef>
                <a:spcPct val="15000"/>
              </a:spcBef>
            </a:pPr>
            <a:r>
              <a:rPr lang="en-US" altLang="ko-KR" dirty="0">
                <a:ea typeface="Gulim" panose="020B0600000101010101" pitchFamily="34" charset="-127"/>
              </a:rPr>
              <a:t>Departures characterized by some probabilistic distribution</a:t>
            </a:r>
          </a:p>
        </p:txBody>
      </p:sp>
      <p:grpSp>
        <p:nvGrpSpPr>
          <p:cNvPr id="7" name="Group 32">
            <a:extLst>
              <a:ext uri="{FF2B5EF4-FFF2-40B4-BE49-F238E27FC236}">
                <a16:creationId xmlns:a16="http://schemas.microsoft.com/office/drawing/2014/main" id="{A0E6DA1B-1717-48B1-91A7-82B627ABCF73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1143000"/>
            <a:ext cx="6464300" cy="1706564"/>
            <a:chOff x="960" y="480"/>
            <a:chExt cx="4072" cy="107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A60CD5D-468C-4CBA-8639-CFB4BA056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6" y="877"/>
              <a:ext cx="1166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2800" b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Departures</a:t>
              </a: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E9188922-AC8A-4F6B-9262-95ED254D5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" y="894"/>
              <a:ext cx="825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28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Arrivals</a:t>
              </a:r>
            </a:p>
          </p:txBody>
        </p:sp>
        <p:sp>
          <p:nvSpPr>
            <p:cNvPr id="10" name="Line 4">
              <a:extLst>
                <a:ext uri="{FF2B5EF4-FFF2-40B4-BE49-F238E27FC236}">
                  <a16:creationId xmlns:a16="http://schemas.microsoft.com/office/drawing/2014/main" id="{94799303-FD21-4471-9121-E3AE319234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0" y="892"/>
              <a:ext cx="122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Line 5">
              <a:extLst>
                <a:ext uri="{FF2B5EF4-FFF2-40B4-BE49-F238E27FC236}">
                  <a16:creationId xmlns:a16="http://schemas.microsoft.com/office/drawing/2014/main" id="{A243BC94-E65F-4A3A-9DDB-8F575B5B18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910"/>
              <a:ext cx="98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" name="Rectangle 27">
              <a:extLst>
                <a:ext uri="{FF2B5EF4-FFF2-40B4-BE49-F238E27FC236}">
                  <a16:creationId xmlns:a16="http://schemas.microsoft.com/office/drawing/2014/main" id="{AE99D96B-945B-448E-86AA-6BCF3AA6C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480"/>
              <a:ext cx="1925" cy="1056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" name="Text Box 30">
              <a:extLst>
                <a:ext uri="{FF2B5EF4-FFF2-40B4-BE49-F238E27FC236}">
                  <a16:creationId xmlns:a16="http://schemas.microsoft.com/office/drawing/2014/main" id="{194F4F0A-2E5E-453A-B1C7-E7693A442E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1266"/>
              <a:ext cx="1392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Queuing System</a:t>
              </a:r>
            </a:p>
          </p:txBody>
        </p:sp>
      </p:grpSp>
      <p:sp>
        <p:nvSpPr>
          <p:cNvPr id="16" name="Rectangle 17">
            <a:extLst>
              <a:ext uri="{FF2B5EF4-FFF2-40B4-BE49-F238E27FC236}">
                <a16:creationId xmlns:a16="http://schemas.microsoft.com/office/drawing/2014/main" id="{6404A448-F533-4B46-B0FF-A40763B24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3151" y="1438366"/>
            <a:ext cx="784493" cy="514685"/>
          </a:xfrm>
          <a:prstGeom prst="rect">
            <a:avLst/>
          </a:prstGeom>
          <a:solidFill>
            <a:srgbClr val="53FB25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24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7" name="Line 18">
            <a:extLst>
              <a:ext uri="{FF2B5EF4-FFF2-40B4-BE49-F238E27FC236}">
                <a16:creationId xmlns:a16="http://schemas.microsoft.com/office/drawing/2014/main" id="{86047F70-34E5-43F2-96CD-D692D9C3F7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85341" y="1422377"/>
            <a:ext cx="0" cy="53983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Line 19">
            <a:extLst>
              <a:ext uri="{FF2B5EF4-FFF2-40B4-BE49-F238E27FC236}">
                <a16:creationId xmlns:a16="http://schemas.microsoft.com/office/drawing/2014/main" id="{4E4E7E3F-518C-4A72-9319-C5029D9CF1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7154" y="1424421"/>
            <a:ext cx="0" cy="53648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BA73378D-5B03-49EC-A0CD-0A20D4762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508" y="1932887"/>
            <a:ext cx="1077637" cy="31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3500" tIns="25400" rIns="63500" bIns="25400">
            <a:spAutoFit/>
          </a:bodyPr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SzTx/>
            </a:pPr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Queue</a:t>
            </a:r>
          </a:p>
        </p:txBody>
      </p:sp>
      <p:sp>
        <p:nvSpPr>
          <p:cNvPr id="21" name="Line 23">
            <a:extLst>
              <a:ext uri="{FF2B5EF4-FFF2-40B4-BE49-F238E27FC236}">
                <a16:creationId xmlns:a16="http://schemas.microsoft.com/office/drawing/2014/main" id="{6BF2CB6F-E2AB-4E1E-B5C6-6EE33949B061}"/>
              </a:ext>
            </a:extLst>
          </p:cNvPr>
          <p:cNvSpPr>
            <a:spLocks noChangeShapeType="1"/>
          </p:cNvSpPr>
          <p:nvPr/>
        </p:nvSpPr>
        <p:spPr bwMode="auto">
          <a:xfrm>
            <a:off x="5542699" y="1692293"/>
            <a:ext cx="53298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F61151D-6324-4594-A09A-E349DD64C6D6}"/>
              </a:ext>
            </a:extLst>
          </p:cNvPr>
          <p:cNvSpPr/>
          <p:nvPr/>
        </p:nvSpPr>
        <p:spPr>
          <a:xfrm>
            <a:off x="6092045" y="1329265"/>
            <a:ext cx="750416" cy="75041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39C33ABF-866E-4429-8783-7DF86C14E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7038" y="2046986"/>
            <a:ext cx="1077637" cy="31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3500" tIns="25400" rIns="63500" bIns="25400">
            <a:spAutoFit/>
          </a:bodyPr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SzTx/>
            </a:pPr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Server</a:t>
            </a:r>
          </a:p>
        </p:txBody>
      </p:sp>
    </p:spTree>
    <p:extLst>
      <p:ext uri="{BB962C8B-B14F-4D97-AF65-F5344CB8AC3E}">
        <p14:creationId xmlns:p14="http://schemas.microsoft.com/office/powerpoint/2010/main" val="3477213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13DDE-0072-41BC-AE33-13E69C862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Little’s Law Applied to a Queue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4F8F3-1F95-44D1-AC77-01FBCC06F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2335558"/>
          </a:xfrm>
        </p:spPr>
        <p:txBody>
          <a:bodyPr>
            <a:normAutofit/>
          </a:bodyPr>
          <a:lstStyle/>
          <a:p>
            <a:pPr lvl="1"/>
            <a:endParaRPr lang="en-US" dirty="0">
              <a:latin typeface="Gill Sans Light"/>
            </a:endParaRPr>
          </a:p>
          <a:p>
            <a:r>
              <a:rPr lang="en-US" dirty="0">
                <a:latin typeface="Gill Sans Light"/>
              </a:rPr>
              <a:t>When applied to a queue, we get: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D5068F0-FECC-4967-A21A-9E3491AA5736}"/>
              </a:ext>
            </a:extLst>
          </p:cNvPr>
          <p:cNvGrpSpPr/>
          <p:nvPr/>
        </p:nvGrpSpPr>
        <p:grpSpPr>
          <a:xfrm>
            <a:off x="2076391" y="2372001"/>
            <a:ext cx="8378168" cy="1817733"/>
            <a:chOff x="1069976" y="1624831"/>
            <a:chExt cx="7198383" cy="1817733"/>
          </a:xfrm>
        </p:grpSpPr>
        <p:sp>
          <p:nvSpPr>
            <p:cNvPr id="23" name="TextBox 4">
              <a:extLst>
                <a:ext uri="{FF2B5EF4-FFF2-40B4-BE49-F238E27FC236}">
                  <a16:creationId xmlns:a16="http://schemas.microsoft.com/office/drawing/2014/main" id="{AE4FBADE-DE8E-490E-9356-0E745E4D298D}"/>
                </a:ext>
              </a:extLst>
            </p:cNvPr>
            <p:cNvSpPr txBox="1"/>
            <p:nvPr/>
          </p:nvSpPr>
          <p:spPr>
            <a:xfrm>
              <a:off x="1069976" y="2611567"/>
              <a:ext cx="28276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0" dirty="0">
                  <a:latin typeface="Gill Sans Light"/>
                </a:rPr>
                <a:t>Average length of the queue</a:t>
              </a:r>
            </a:p>
          </p:txBody>
        </p:sp>
        <p:sp>
          <p:nvSpPr>
            <p:cNvPr id="24" name="TextBox 5">
              <a:extLst>
                <a:ext uri="{FF2B5EF4-FFF2-40B4-BE49-F238E27FC236}">
                  <a16:creationId xmlns:a16="http://schemas.microsoft.com/office/drawing/2014/main" id="{D9019E3C-69B3-407F-8948-E3753ECD994E}"/>
                </a:ext>
              </a:extLst>
            </p:cNvPr>
            <p:cNvSpPr txBox="1"/>
            <p:nvPr/>
          </p:nvSpPr>
          <p:spPr>
            <a:xfrm>
              <a:off x="4862192" y="1624831"/>
              <a:ext cx="25811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0" dirty="0">
                  <a:latin typeface="Gill Sans Light"/>
                </a:rPr>
                <a:t>Average Arrival Rate</a:t>
              </a:r>
            </a:p>
          </p:txBody>
        </p:sp>
        <p:sp>
          <p:nvSpPr>
            <p:cNvPr id="25" name="TextBox 6">
              <a:extLst>
                <a:ext uri="{FF2B5EF4-FFF2-40B4-BE49-F238E27FC236}">
                  <a16:creationId xmlns:a16="http://schemas.microsoft.com/office/drawing/2014/main" id="{0ED26E0D-DF88-4558-9FAD-3C06CCD5262B}"/>
                </a:ext>
              </a:extLst>
            </p:cNvPr>
            <p:cNvSpPr txBox="1"/>
            <p:nvPr/>
          </p:nvSpPr>
          <p:spPr>
            <a:xfrm>
              <a:off x="5481142" y="2666569"/>
              <a:ext cx="27872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0" dirty="0">
                  <a:latin typeface="Gill Sans Light"/>
                </a:rPr>
                <a:t>Average time “waiting”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176308E-AC2D-4B6E-85A0-B0182A3C74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2000" y="1964265"/>
              <a:ext cx="290192" cy="2074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C7840EA-C3D7-4D83-B88A-2FEC9BB2E423}"/>
                </a:ext>
              </a:extLst>
            </p:cNvPr>
            <p:cNvCxnSpPr>
              <a:cxnSpLocks/>
              <a:stCxn id="25" idx="1"/>
            </p:cNvCxnSpPr>
            <p:nvPr/>
          </p:nvCxnSpPr>
          <p:spPr>
            <a:xfrm flipH="1" flipV="1">
              <a:off x="4991734" y="2578636"/>
              <a:ext cx="489408" cy="3187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9A17267-8018-4952-8A9D-68A70A9CA2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63981" y="2547606"/>
              <a:ext cx="325402" cy="162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A8BC4ADC-F574-41AB-B314-EDC8E2D0D87D}"/>
              </a:ext>
            </a:extLst>
          </p:cNvPr>
          <p:cNvSpPr/>
          <p:nvPr/>
        </p:nvSpPr>
        <p:spPr>
          <a:xfrm>
            <a:off x="4064980" y="2597300"/>
            <a:ext cx="422031" cy="422031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93EA66-2520-4F2E-A7D2-B32B58284B4D}"/>
              </a:ext>
            </a:extLst>
          </p:cNvPr>
          <p:cNvSpPr/>
          <p:nvPr/>
        </p:nvSpPr>
        <p:spPr>
          <a:xfrm>
            <a:off x="3053865" y="2631870"/>
            <a:ext cx="712177" cy="3352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98D761-5BF2-4D52-9841-0FAC11CD7317}"/>
              </a:ext>
            </a:extLst>
          </p:cNvPr>
          <p:cNvCxnSpPr/>
          <p:nvPr/>
        </p:nvCxnSpPr>
        <p:spPr>
          <a:xfrm>
            <a:off x="3607780" y="2631870"/>
            <a:ext cx="0" cy="335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A576FC9-A207-4AC2-A41C-8FFAD284FDD9}"/>
              </a:ext>
            </a:extLst>
          </p:cNvPr>
          <p:cNvCxnSpPr>
            <a:stCxn id="30" idx="3"/>
            <a:endCxn id="29" idx="2"/>
          </p:cNvCxnSpPr>
          <p:nvPr/>
        </p:nvCxnSpPr>
        <p:spPr>
          <a:xfrm>
            <a:off x="3766042" y="2799519"/>
            <a:ext cx="298938" cy="8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DB1ECCE-CD26-47A7-BAEC-1BF56F61388C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2636230" y="2799519"/>
            <a:ext cx="4176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249043-EDEF-464F-8D8D-F5116AB4C370}"/>
                  </a:ext>
                </a:extLst>
              </p:cNvPr>
              <p:cNvSpPr txBox="1"/>
              <p:nvPr/>
            </p:nvSpPr>
            <p:spPr>
              <a:xfrm>
                <a:off x="5125108" y="2914552"/>
                <a:ext cx="1533433" cy="461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</m:oMath>
                  </m:oMathPara>
                </a14:m>
                <a:endParaRPr lang="en-US" sz="2800" b="0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249043-EDEF-464F-8D8D-F5116AB4C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108" y="2914552"/>
                <a:ext cx="1533433" cy="4612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6711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F260C-983E-483B-94FA-46D8758A9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Some Results from Queuing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6E71C-851C-418B-983E-2671D353A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884445"/>
          </a:xfrm>
        </p:spPr>
        <p:txBody>
          <a:bodyPr/>
          <a:lstStyle/>
          <a:p>
            <a:r>
              <a:rPr lang="en-US" dirty="0">
                <a:latin typeface="Gill Sans Light"/>
              </a:rPr>
              <a:t>Assumptions: system in equilibrium, no limit to the queue, time between successive arrivals is random and memoryless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93879A6C-0CC6-43EB-A634-2AA259B36653}"/>
              </a:ext>
            </a:extLst>
          </p:cNvPr>
          <p:cNvGrpSpPr>
            <a:grpSpLocks/>
          </p:cNvGrpSpPr>
          <p:nvPr/>
        </p:nvGrpSpPr>
        <p:grpSpPr bwMode="auto">
          <a:xfrm>
            <a:off x="3026673" y="2477793"/>
            <a:ext cx="5281613" cy="1205944"/>
            <a:chOff x="1089" y="462"/>
            <a:chExt cx="3327" cy="8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5">
                  <a:extLst>
                    <a:ext uri="{FF2B5EF4-FFF2-40B4-BE49-F238E27FC236}">
                      <a16:creationId xmlns:a16="http://schemas.microsoft.com/office/drawing/2014/main" id="{7D96B06D-2F29-48DC-A4EB-9319A6C090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9" y="764"/>
                  <a:ext cx="874" cy="4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w="12700">
                      <a:pattFill prst="narHorz">
                        <a:fgClr>
                          <a:schemeClr val="tx1"/>
                        </a:fgClr>
                        <a:bgClr>
                          <a:schemeClr val="bg1"/>
                        </a:bgClr>
                      </a:patt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</a:pPr>
                  <a:r>
                    <a:rPr lang="en-US" altLang="en-US" sz="1800" b="0" dirty="0">
                      <a:solidFill>
                        <a:schemeClr val="hlink"/>
                      </a:solidFill>
                      <a:latin typeface="Gill Sans Light"/>
                    </a:rPr>
                    <a:t>Arrival Rate</a:t>
                  </a:r>
                  <a:endParaRPr lang="en-US" altLang="en-US" sz="1800" b="0" dirty="0">
                    <a:solidFill>
                      <a:schemeClr val="hlink"/>
                    </a:solidFill>
                    <a:latin typeface="Gill Sans Light"/>
                    <a:sym typeface="Symbol" panose="05050102010706020507" pitchFamily="18" charset="2"/>
                  </a:endParaRPr>
                </a:p>
                <a:p>
                  <a:pPr algn="ctr">
                    <a:spcBef>
                      <a:spcPct val="0"/>
                    </a:spcBef>
                    <a:buSz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8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altLang="en-US" sz="1800" b="0" dirty="0">
                    <a:solidFill>
                      <a:schemeClr val="hlink"/>
                    </a:solidFill>
                    <a:latin typeface="Gill Sans Light"/>
                  </a:endParaRPr>
                </a:p>
              </p:txBody>
            </p:sp>
          </mc:Choice>
          <mc:Fallback xmlns="">
            <p:sp>
              <p:nvSpPr>
                <p:cNvPr id="8" name="Rectangle 5">
                  <a:extLst>
                    <a:ext uri="{FF2B5EF4-FFF2-40B4-BE49-F238E27FC236}">
                      <a16:creationId xmlns:a16="http://schemas.microsoft.com/office/drawing/2014/main" id="{7D96B06D-2F29-48DC-A4EB-9319A6C090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89" y="764"/>
                  <a:ext cx="874" cy="451"/>
                </a:xfrm>
                <a:prstGeom prst="rect">
                  <a:avLst/>
                </a:prstGeom>
                <a:blipFill>
                  <a:blip r:embed="rId2"/>
                  <a:stretch>
                    <a:fillRect l="-3524" t="-4717" r="-352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pattFill prst="narHorz">
                        <a:fgClr>
                          <a:schemeClr val="tx1"/>
                        </a:fgClr>
                        <a:bgClr>
                          <a:schemeClr val="bg1"/>
                        </a:bgClr>
                      </a:patt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CB6B6ACD-513D-4BAE-B510-095E4B0BC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" y="462"/>
              <a:ext cx="820" cy="560"/>
            </a:xfrm>
            <a:prstGeom prst="rect">
              <a:avLst/>
            </a:prstGeom>
            <a:solidFill>
              <a:srgbClr val="53FB25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en-US" b="0">
                  <a:solidFill>
                    <a:schemeClr val="bg1"/>
                  </a:solidFill>
                  <a:latin typeface="Gill Sans Light"/>
                </a:rPr>
                <a:t>Queue</a:t>
              </a:r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9D594C2F-9BA1-4467-B00C-1A03B1D4E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2" y="738"/>
              <a:ext cx="95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0">
                <a:latin typeface="Gill Sans Light"/>
              </a:endParaRPr>
            </a:p>
          </p:txBody>
        </p:sp>
        <p:sp>
          <p:nvSpPr>
            <p:cNvPr id="11" name="Line 8">
              <a:extLst>
                <a:ext uri="{FF2B5EF4-FFF2-40B4-BE49-F238E27FC236}">
                  <a16:creationId xmlns:a16="http://schemas.microsoft.com/office/drawing/2014/main" id="{F08A53CA-AFD6-44DE-9C0D-20E0CEF4ED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3" y="738"/>
              <a:ext cx="92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0">
                <a:latin typeface="Gill Sans Light"/>
              </a:endParaRPr>
            </a:p>
          </p:txBody>
        </p:sp>
        <p:sp>
          <p:nvSpPr>
            <p:cNvPr id="12" name="Oval 9">
              <a:extLst>
                <a:ext uri="{FF2B5EF4-FFF2-40B4-BE49-F238E27FC236}">
                  <a16:creationId xmlns:a16="http://schemas.microsoft.com/office/drawing/2014/main" id="{A94A2028-0D8B-4CA8-B84E-0E6F385C6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2" y="462"/>
              <a:ext cx="604" cy="603"/>
            </a:xfrm>
            <a:prstGeom prst="ellipse">
              <a:avLst/>
            </a:prstGeom>
            <a:solidFill>
              <a:schemeClr val="accent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b="0" dirty="0">
                  <a:latin typeface="Gill Sans Light"/>
                </a:rPr>
                <a:t>Server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0">
                  <a:extLst>
                    <a:ext uri="{FF2B5EF4-FFF2-40B4-BE49-F238E27FC236}">
                      <a16:creationId xmlns:a16="http://schemas.microsoft.com/office/drawing/2014/main" id="{0173D5D2-9415-4E90-9C83-811CC7689A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60" y="764"/>
                  <a:ext cx="947" cy="5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w="12700">
                      <a:pattFill prst="narHorz">
                        <a:fgClr>
                          <a:schemeClr val="tx1"/>
                        </a:fgClr>
                        <a:bgClr>
                          <a:schemeClr val="bg1"/>
                        </a:bgClr>
                      </a:patt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</a:pPr>
                  <a:r>
                    <a:rPr lang="en-US" altLang="en-US" sz="1800" b="0" dirty="0">
                      <a:solidFill>
                        <a:schemeClr val="hlink"/>
                      </a:solidFill>
                      <a:latin typeface="Gill Sans Light"/>
                    </a:rPr>
                    <a:t>Service Rate</a:t>
                  </a:r>
                </a:p>
                <a:p>
                  <a:pPr algn="ctr">
                    <a:spcBef>
                      <a:spcPct val="0"/>
                    </a:spcBef>
                    <a:buSz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8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𝜇</m:t>
                        </m:r>
                        <m:r>
                          <a:rPr lang="en-US" altLang="en-US" sz="18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</m:t>
                        </m:r>
                        <m:f>
                          <m:fPr>
                            <m:type m:val="skw"/>
                            <m:ctrlPr>
                              <a:rPr lang="en-US" altLang="en-US" sz="1800" b="0" i="1" smtClean="0">
                                <a:solidFill>
                                  <a:schemeClr val="hlink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altLang="en-US" sz="1800" b="0" i="1" smtClean="0">
                                <a:solidFill>
                                  <a:schemeClr val="hlink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en-US" sz="1800" b="0" i="1" smtClean="0">
                                    <a:solidFill>
                                      <a:schemeClr val="hlink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0" i="1" smtClean="0">
                                    <a:solidFill>
                                      <a:schemeClr val="hlink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hlink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𝑆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l-GR" altLang="en-US" sz="1800" b="0" dirty="0">
                    <a:solidFill>
                      <a:schemeClr val="hlink"/>
                    </a:solidFill>
                    <a:sym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13" name="Rectangle 10">
                  <a:extLst>
                    <a:ext uri="{FF2B5EF4-FFF2-40B4-BE49-F238E27FC236}">
                      <a16:creationId xmlns:a16="http://schemas.microsoft.com/office/drawing/2014/main" id="{0173D5D2-9415-4E90-9C83-811CC7689A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60" y="764"/>
                  <a:ext cx="947" cy="542"/>
                </a:xfrm>
                <a:prstGeom prst="rect">
                  <a:avLst/>
                </a:prstGeom>
                <a:blipFill>
                  <a:blip r:embed="rId3"/>
                  <a:stretch>
                    <a:fillRect l="-3252" t="-32283" r="-23577" b="-10551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pattFill prst="narHorz">
                        <a:fgClr>
                          <a:schemeClr val="tx1"/>
                        </a:fgClr>
                        <a:bgClr>
                          <a:schemeClr val="bg1"/>
                        </a:bgClr>
                      </a:patt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86F5A18D-4802-4E3A-AD56-7F8551A955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55121" y="3834708"/>
                <a:ext cx="3798679" cy="17380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b="0" dirty="0">
                    <a:latin typeface="Gill Sans Light"/>
                  </a:rPr>
                  <a:t>: service rate (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b="0" dirty="0">
                    <a:latin typeface="Gill Sans Light"/>
                  </a:rPr>
                  <a:t>)</a:t>
                </a:r>
              </a:p>
              <a:p>
                <a:pPr marL="285750" indent="-28575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b="0" dirty="0">
                    <a:latin typeface="Gill Sans Light"/>
                  </a:rPr>
                  <a:t>: utilization (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den>
                    </m:f>
                  </m:oMath>
                </a14:m>
                <a:r>
                  <a:rPr lang="en-US" b="0" dirty="0">
                    <a:latin typeface="Gill Sans Light"/>
                  </a:rPr>
                  <a:t>)</a:t>
                </a: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86F5A18D-4802-4E3A-AD56-7F8551A95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121" y="3834708"/>
                <a:ext cx="3798679" cy="1738026"/>
              </a:xfrm>
              <a:prstGeom prst="rect">
                <a:avLst/>
              </a:prstGeom>
              <a:blipFill>
                <a:blip r:embed="rId4"/>
                <a:stretch>
                  <a:fillRect t="-5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7710250A-4A35-4A03-92C3-34D7A99FF2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1" y="3834707"/>
                <a:ext cx="6848060" cy="19914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/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b="0" dirty="0">
                    <a:latin typeface="Gill Sans Light"/>
                  </a:rPr>
                  <a:t>: arrival rate</a:t>
                </a:r>
              </a:p>
              <a:p>
                <a:pPr marL="285750" indent="-285750"/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b="0" dirty="0">
                    <a:latin typeface="Gill Sans Light"/>
                  </a:rPr>
                  <a:t>: mean time to service a customer</a:t>
                </a:r>
              </a:p>
              <a:p>
                <a:pPr marL="285750" indent="-285750"/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b="0" dirty="0">
                    <a:latin typeface="Gill Sans Light"/>
                  </a:rPr>
                  <a:t>: squared coefficient of variance (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b="0" dirty="0">
                    <a:latin typeface="Gill Sans Light"/>
                  </a:rPr>
                  <a:t>)</a:t>
                </a: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7710250A-4A35-4A03-92C3-34D7A99FF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3834707"/>
                <a:ext cx="6848060" cy="1991411"/>
              </a:xfrm>
              <a:prstGeom prst="rect">
                <a:avLst/>
              </a:prstGeom>
              <a:blipFill>
                <a:blip r:embed="rId5"/>
                <a:stretch>
                  <a:fillRect t="-5199" r="-1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15793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F260C-983E-483B-94FA-46D8758A9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Some Results from Queuing Theory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E6E71C-851C-418B-983E-2671D353AC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10668000" cy="2819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  <a:latin typeface="Gill Sans Light"/>
                  </a:rPr>
                  <a:t>M</a:t>
                </a:r>
                <a:r>
                  <a:rPr lang="en-US" dirty="0">
                    <a:latin typeface="Gill Sans Light"/>
                  </a:rPr>
                  <a:t>emoryless service distribution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r>
                  <a:rPr lang="en-US" dirty="0">
                    <a:latin typeface="Gill Sans Light"/>
                  </a:rPr>
                  <a:t>—an “</a:t>
                </a:r>
                <a:r>
                  <a:rPr lang="en-US" dirty="0">
                    <a:solidFill>
                      <a:srgbClr val="FF0000"/>
                    </a:solidFill>
                    <a:latin typeface="Gill Sans Light"/>
                  </a:rPr>
                  <a:t>M/M/1 queue</a:t>
                </a:r>
                <a:r>
                  <a:rPr lang="en-US" dirty="0" smtClean="0">
                    <a:latin typeface="Gill Sans Light"/>
                  </a:rPr>
                  <a:t>”:</a:t>
                </a:r>
                <a:br>
                  <a:rPr lang="en-US" dirty="0" smtClean="0">
                    <a:latin typeface="Gill Sans Light"/>
                  </a:rPr>
                </a:br>
                <a:r>
                  <a:rPr lang="en-US" dirty="0" smtClean="0">
                    <a:latin typeface="Gill Sans Light"/>
                  </a:rPr>
                  <a:t/>
                </a:r>
                <a:br>
                  <a:rPr lang="en-US" dirty="0" smtClean="0">
                    <a:latin typeface="Gill Sans Light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en-US" sz="2800" dirty="0">
                  <a:latin typeface="Gill Sans Light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Gill Sans Light"/>
                  </a:rPr>
                  <a:t>G</a:t>
                </a:r>
                <a:r>
                  <a:rPr lang="en-US" dirty="0">
                    <a:latin typeface="Gill Sans Light"/>
                  </a:rPr>
                  <a:t>eneral service distribution (no restrictions)—an “</a:t>
                </a:r>
                <a:r>
                  <a:rPr lang="en-US" dirty="0">
                    <a:solidFill>
                      <a:srgbClr val="FF0000"/>
                    </a:solidFill>
                    <a:latin typeface="Gill Sans Light"/>
                  </a:rPr>
                  <a:t>M/G/1 queue</a:t>
                </a:r>
                <a:r>
                  <a:rPr lang="en-US" dirty="0" smtClean="0">
                    <a:latin typeface="Gill Sans Light"/>
                  </a:rPr>
                  <a:t>”:</a:t>
                </a:r>
                <a:br>
                  <a:rPr lang="en-US" dirty="0" smtClean="0">
                    <a:latin typeface="Gill Sans Light"/>
                  </a:rPr>
                </a:br>
                <a:endParaRPr lang="en-US" dirty="0">
                  <a:latin typeface="Gill Sans Light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Gill Sans Light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E6E71C-851C-418B-983E-2671D353AC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10668000" cy="2819400"/>
              </a:xfrm>
              <a:blipFill>
                <a:blip r:embed="rId2"/>
                <a:stretch>
                  <a:fillRect l="-800" t="-4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86F5A18D-4802-4E3A-AD56-7F8551A955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26521" y="4191000"/>
                <a:ext cx="3798679" cy="17380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b="0" dirty="0">
                    <a:latin typeface="Gill Sans Light"/>
                  </a:rPr>
                  <a:t>: service rate (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b="0" dirty="0">
                    <a:latin typeface="Gill Sans Light"/>
                  </a:rPr>
                  <a:t>)</a:t>
                </a:r>
              </a:p>
              <a:p>
                <a:pPr marL="285750" indent="-28575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b="0" dirty="0">
                    <a:latin typeface="Gill Sans Light"/>
                  </a:rPr>
                  <a:t>: utilization (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den>
                    </m:f>
                  </m:oMath>
                </a14:m>
                <a:r>
                  <a:rPr lang="en-US" b="0" dirty="0">
                    <a:latin typeface="Gill Sans Light"/>
                  </a:rPr>
                  <a:t>)</a:t>
                </a: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86F5A18D-4802-4E3A-AD56-7F8551A95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521" y="4191000"/>
                <a:ext cx="3798679" cy="1738026"/>
              </a:xfrm>
              <a:prstGeom prst="rect">
                <a:avLst/>
              </a:prstGeom>
              <a:blipFill>
                <a:blip r:embed="rId3"/>
                <a:stretch>
                  <a:fillRect t="-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7710250A-4A35-4A03-92C3-34D7A99FF2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7121" y="4191000"/>
                <a:ext cx="6869322" cy="19914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/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b="0" dirty="0">
                    <a:latin typeface="Gill Sans Light"/>
                  </a:rPr>
                  <a:t>: arrival rate</a:t>
                </a:r>
              </a:p>
              <a:p>
                <a:pPr marL="285750" indent="-285750"/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b="0" dirty="0">
                    <a:latin typeface="Gill Sans Light"/>
                  </a:rPr>
                  <a:t>: mean time to service a customer</a:t>
                </a:r>
              </a:p>
              <a:p>
                <a:pPr marL="285750" indent="-285750"/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b="0" dirty="0">
                    <a:latin typeface="Gill Sans Light"/>
                  </a:rPr>
                  <a:t>: squared coefficient of variance (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b="0" dirty="0">
                    <a:latin typeface="Gill Sans Light"/>
                  </a:rPr>
                  <a:t>)</a:t>
                </a: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7710250A-4A35-4A03-92C3-34D7A99FF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1" y="4191000"/>
                <a:ext cx="6869322" cy="1991411"/>
              </a:xfrm>
              <a:prstGeom prst="rect">
                <a:avLst/>
              </a:prstGeom>
              <a:blipFill>
                <a:blip r:embed="rId4"/>
                <a:stretch>
                  <a:fillRect t="-5521" r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2207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5ECEF-6B62-4622-B966-4F63CBA83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dirty="0"/>
              <a:t>Results from Queuing </a:t>
            </a:r>
            <a:r>
              <a:rPr lang="en-US" dirty="0" smtClean="0"/>
              <a:t>Theory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42159F-C8A8-4D1D-911A-79DE57C0D8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3200" dirty="0"/>
                  <a:t> (memoryless service distribution)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sz="3200" dirty="0"/>
                  <a:t> (by Little’s Law)</a:t>
                </a:r>
              </a:p>
              <a:p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/>
                  <a:t>Utilization 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3200" dirty="0"/>
                  <a:t>, so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</m:oMath>
                </a14:m>
                <a:r>
                  <a:rPr lang="en-US" sz="3200" dirty="0"/>
                  <a:t> (for a single server)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42159F-C8A8-4D1D-911A-79DE57C0D8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2" t="-1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61551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0E3C2-1358-45B8-A6E3-D5FCB13E2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Ideal System Performance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F0197F5-E30D-46E8-8388-061C723980C3}"/>
                  </a:ext>
                </a:extLst>
              </p:cNvPr>
              <p:cNvSpPr txBox="1"/>
              <p:nvPr/>
            </p:nvSpPr>
            <p:spPr>
              <a:xfrm>
                <a:off x="4403693" y="3954850"/>
                <a:ext cx="47737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Gill Sans Light"/>
                  </a:rPr>
                  <a:t>Request Rate (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 ) - “offered load”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F0197F5-E30D-46E8-8388-061C72398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693" y="3954850"/>
                <a:ext cx="4773743" cy="461665"/>
              </a:xfrm>
              <a:prstGeom prst="rect">
                <a:avLst/>
              </a:prstGeom>
              <a:blipFill>
                <a:blip r:embed="rId2"/>
                <a:stretch>
                  <a:fillRect l="-1916" t="-9333" r="-1277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B3BA3BE-F570-4B68-B1C5-52E273B66F0F}"/>
                  </a:ext>
                </a:extLst>
              </p:cNvPr>
              <p:cNvSpPr txBox="1"/>
              <p:nvPr/>
            </p:nvSpPr>
            <p:spPr>
              <a:xfrm rot="16200000">
                <a:off x="336252" y="1592236"/>
                <a:ext cx="241905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Gill Sans Light"/>
                  </a:rPr>
                  <a:t>Service Rate (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) - “delivered load”</a:t>
                </a: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B3BA3BE-F570-4B68-B1C5-52E273B66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36252" y="1592236"/>
                <a:ext cx="2419059" cy="1200329"/>
              </a:xfrm>
              <a:prstGeom prst="rect">
                <a:avLst/>
              </a:prstGeom>
              <a:blipFill>
                <a:blip r:embed="rId3"/>
                <a:stretch>
                  <a:fillRect l="-3553" t="-6045" r="-11168" b="-4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81CA739-B445-41F0-A08E-BE690720D2DC}"/>
                  </a:ext>
                </a:extLst>
              </p:cNvPr>
              <p:cNvSpPr/>
              <p:nvPr/>
            </p:nvSpPr>
            <p:spPr>
              <a:xfrm>
                <a:off x="2820000" y="2284191"/>
                <a:ext cx="84157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𝑚𝑎𝑥</m:t>
                      </m:r>
                    </m:oMath>
                  </m:oMathPara>
                </a14:m>
                <a:endParaRPr lang="en-US" sz="2400" b="0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81CA739-B445-41F0-A08E-BE690720D2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000" y="2284191"/>
                <a:ext cx="841577" cy="461665"/>
              </a:xfrm>
              <a:prstGeom prst="rect">
                <a:avLst/>
              </a:prstGeom>
              <a:blipFill>
                <a:blip r:embed="rId4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125276F3-EA96-4874-AFF4-3C4A7BBA45E7}"/>
              </a:ext>
            </a:extLst>
          </p:cNvPr>
          <p:cNvGrpSpPr/>
          <p:nvPr/>
        </p:nvGrpSpPr>
        <p:grpSpPr>
          <a:xfrm>
            <a:off x="2794352" y="1409508"/>
            <a:ext cx="5535592" cy="2532103"/>
            <a:chOff x="2453052" y="1591408"/>
            <a:chExt cx="3795348" cy="2532103"/>
          </a:xfrm>
        </p:grpSpPr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D0C984EA-6D68-4F96-97EC-004955D9580F}"/>
                </a:ext>
              </a:extLst>
            </p:cNvPr>
            <p:cNvCxnSpPr>
              <a:cxnSpLocks/>
            </p:cNvCxnSpPr>
            <p:nvPr/>
          </p:nvCxnSpPr>
          <p:spPr>
            <a:xfrm>
              <a:off x="2453052" y="4106008"/>
              <a:ext cx="3795348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68C31EFC-B058-4703-BB47-1E614114FAE2}"/>
                </a:ext>
              </a:extLst>
            </p:cNvPr>
            <p:cNvCxnSpPr/>
            <p:nvPr/>
          </p:nvCxnSpPr>
          <p:spPr>
            <a:xfrm flipV="1">
              <a:off x="2453052" y="1591408"/>
              <a:ext cx="0" cy="251460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DE54BF34-B949-4687-A6F8-B0981CB00CEF}"/>
                    </a:ext>
                  </a:extLst>
                </p:cNvPr>
                <p:cNvSpPr/>
                <p:nvPr/>
              </p:nvSpPr>
              <p:spPr>
                <a:xfrm>
                  <a:off x="4070837" y="3661846"/>
                  <a:ext cx="57700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2400" b="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oMath>
                    </m:oMathPara>
                  </a14:m>
                  <a:endParaRPr lang="en-US" sz="2400" b="0" dirty="0">
                    <a:latin typeface="Gill Sans Light"/>
                  </a:endParaRPr>
                </a:p>
              </p:txBody>
            </p:sp>
          </mc:Choice>
          <mc:Fallback xmlns="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DE54BF34-B949-4687-A6F8-B0981CB00C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0837" y="3661846"/>
                  <a:ext cx="577007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B1C4E3B1-DFC2-43D2-9193-7F457FA076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3052" y="2479376"/>
              <a:ext cx="1617785" cy="1626632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6CFE5DA-2FF4-4709-B9D5-1B241EA6F333}"/>
                </a:ext>
              </a:extLst>
            </p:cNvPr>
            <p:cNvCxnSpPr>
              <a:cxnSpLocks/>
            </p:cNvCxnSpPr>
            <p:nvPr/>
          </p:nvCxnSpPr>
          <p:spPr>
            <a:xfrm>
              <a:off x="4070837" y="2479376"/>
              <a:ext cx="1987063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72FA916-B27C-4AFE-959B-01D7183910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53052" y="2988214"/>
              <a:ext cx="210299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408EEB8-D719-44F3-ABAE-7E75D9AFF7F9}"/>
                </a:ext>
              </a:extLst>
            </p:cNvPr>
            <p:cNvCxnSpPr>
              <a:cxnSpLocks/>
            </p:cNvCxnSpPr>
            <p:nvPr/>
          </p:nvCxnSpPr>
          <p:spPr>
            <a:xfrm>
              <a:off x="4070837" y="1914573"/>
              <a:ext cx="0" cy="219143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Freeform 26">
              <a:extLst>
                <a:ext uri="{FF2B5EF4-FFF2-40B4-BE49-F238E27FC236}">
                  <a16:creationId xmlns:a16="http://schemas.microsoft.com/office/drawing/2014/main" id="{D7F4F1BB-1F5F-464C-9477-6FDC94FBDFA4}"/>
                </a:ext>
              </a:extLst>
            </p:cNvPr>
            <p:cNvSpPr/>
            <p:nvPr/>
          </p:nvSpPr>
          <p:spPr>
            <a:xfrm>
              <a:off x="2470638" y="2628522"/>
              <a:ext cx="3587262" cy="1459901"/>
            </a:xfrm>
            <a:custGeom>
              <a:avLst/>
              <a:gdLst>
                <a:gd name="connsiteX0" fmla="*/ 0 w 3587262"/>
                <a:gd name="connsiteY0" fmla="*/ 1459901 h 1459901"/>
                <a:gd name="connsiteX1" fmla="*/ 633047 w 3587262"/>
                <a:gd name="connsiteY1" fmla="*/ 844440 h 1459901"/>
                <a:gd name="connsiteX2" fmla="*/ 1195754 w 3587262"/>
                <a:gd name="connsiteY2" fmla="*/ 431201 h 1459901"/>
                <a:gd name="connsiteX3" fmla="*/ 1705708 w 3587262"/>
                <a:gd name="connsiteY3" fmla="*/ 176224 h 1459901"/>
                <a:gd name="connsiteX4" fmla="*/ 2118947 w 3587262"/>
                <a:gd name="connsiteY4" fmla="*/ 61924 h 1459901"/>
                <a:gd name="connsiteX5" fmla="*/ 2532185 w 3587262"/>
                <a:gd name="connsiteY5" fmla="*/ 9170 h 1459901"/>
                <a:gd name="connsiteX6" fmla="*/ 3587262 w 3587262"/>
                <a:gd name="connsiteY6" fmla="*/ 378 h 1459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7262" h="1459901">
                  <a:moveTo>
                    <a:pt x="0" y="1459901"/>
                  </a:moveTo>
                  <a:cubicBezTo>
                    <a:pt x="216877" y="1237895"/>
                    <a:pt x="433755" y="1015890"/>
                    <a:pt x="633047" y="844440"/>
                  </a:cubicBezTo>
                  <a:cubicBezTo>
                    <a:pt x="832339" y="672990"/>
                    <a:pt x="1016977" y="542570"/>
                    <a:pt x="1195754" y="431201"/>
                  </a:cubicBezTo>
                  <a:cubicBezTo>
                    <a:pt x="1374531" y="319832"/>
                    <a:pt x="1551843" y="237770"/>
                    <a:pt x="1705708" y="176224"/>
                  </a:cubicBezTo>
                  <a:cubicBezTo>
                    <a:pt x="1859573" y="114678"/>
                    <a:pt x="1981201" y="89766"/>
                    <a:pt x="2118947" y="61924"/>
                  </a:cubicBezTo>
                  <a:cubicBezTo>
                    <a:pt x="2256693" y="34082"/>
                    <a:pt x="2287466" y="19428"/>
                    <a:pt x="2532185" y="9170"/>
                  </a:cubicBezTo>
                  <a:cubicBezTo>
                    <a:pt x="2776904" y="-1088"/>
                    <a:pt x="3182083" y="-355"/>
                    <a:pt x="3587262" y="378"/>
                  </a:cubicBezTo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>
                <a:latin typeface="Gill Sans Light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06B47DA-A9BE-4389-8E84-60E727BF9C96}"/>
              </a:ext>
            </a:extLst>
          </p:cNvPr>
          <p:cNvGrpSpPr/>
          <p:nvPr/>
        </p:nvGrpSpPr>
        <p:grpSpPr>
          <a:xfrm>
            <a:off x="2810887" y="982872"/>
            <a:ext cx="3904770" cy="2612571"/>
            <a:chOff x="2471057" y="1502229"/>
            <a:chExt cx="3904770" cy="2612571"/>
          </a:xfrm>
        </p:grpSpPr>
        <p:sp>
          <p:nvSpPr>
            <p:cNvPr id="89" name="Freeform 14">
              <a:extLst>
                <a:ext uri="{FF2B5EF4-FFF2-40B4-BE49-F238E27FC236}">
                  <a16:creationId xmlns:a16="http://schemas.microsoft.com/office/drawing/2014/main" id="{1FC468C2-AC32-4AA5-80EF-EDA1B03A8FEF}"/>
                </a:ext>
              </a:extLst>
            </p:cNvPr>
            <p:cNvSpPr/>
            <p:nvPr/>
          </p:nvSpPr>
          <p:spPr>
            <a:xfrm>
              <a:off x="2471057" y="1502229"/>
              <a:ext cx="2120644" cy="2612571"/>
            </a:xfrm>
            <a:custGeom>
              <a:avLst/>
              <a:gdLst>
                <a:gd name="connsiteX0" fmla="*/ 0 w 2307772"/>
                <a:gd name="connsiteY0" fmla="*/ 2612571 h 2612571"/>
                <a:gd name="connsiteX1" fmla="*/ 424543 w 2307772"/>
                <a:gd name="connsiteY1" fmla="*/ 2601685 h 2612571"/>
                <a:gd name="connsiteX2" fmla="*/ 892629 w 2307772"/>
                <a:gd name="connsiteY2" fmla="*/ 2569028 h 2612571"/>
                <a:gd name="connsiteX3" fmla="*/ 1349829 w 2307772"/>
                <a:gd name="connsiteY3" fmla="*/ 2438400 h 2612571"/>
                <a:gd name="connsiteX4" fmla="*/ 1676400 w 2307772"/>
                <a:gd name="connsiteY4" fmla="*/ 2198914 h 2612571"/>
                <a:gd name="connsiteX5" fmla="*/ 1905000 w 2307772"/>
                <a:gd name="connsiteY5" fmla="*/ 1883228 h 2612571"/>
                <a:gd name="connsiteX6" fmla="*/ 2122714 w 2307772"/>
                <a:gd name="connsiteY6" fmla="*/ 1458685 h 2612571"/>
                <a:gd name="connsiteX7" fmla="*/ 2231572 w 2307772"/>
                <a:gd name="connsiteY7" fmla="*/ 968828 h 2612571"/>
                <a:gd name="connsiteX8" fmla="*/ 2307772 w 2307772"/>
                <a:gd name="connsiteY8" fmla="*/ 0 h 2612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7772" h="2612571">
                  <a:moveTo>
                    <a:pt x="0" y="2612571"/>
                  </a:moveTo>
                  <a:cubicBezTo>
                    <a:pt x="137886" y="2610756"/>
                    <a:pt x="275772" y="2608942"/>
                    <a:pt x="424543" y="2601685"/>
                  </a:cubicBezTo>
                  <a:cubicBezTo>
                    <a:pt x="573315" y="2594428"/>
                    <a:pt x="738415" y="2596242"/>
                    <a:pt x="892629" y="2569028"/>
                  </a:cubicBezTo>
                  <a:cubicBezTo>
                    <a:pt x="1046843" y="2541814"/>
                    <a:pt x="1219201" y="2500086"/>
                    <a:pt x="1349829" y="2438400"/>
                  </a:cubicBezTo>
                  <a:cubicBezTo>
                    <a:pt x="1480458" y="2376714"/>
                    <a:pt x="1583872" y="2291443"/>
                    <a:pt x="1676400" y="2198914"/>
                  </a:cubicBezTo>
                  <a:cubicBezTo>
                    <a:pt x="1768928" y="2106385"/>
                    <a:pt x="1830614" y="2006599"/>
                    <a:pt x="1905000" y="1883228"/>
                  </a:cubicBezTo>
                  <a:cubicBezTo>
                    <a:pt x="1979386" y="1759857"/>
                    <a:pt x="2068285" y="1611085"/>
                    <a:pt x="2122714" y="1458685"/>
                  </a:cubicBezTo>
                  <a:cubicBezTo>
                    <a:pt x="2177143" y="1306285"/>
                    <a:pt x="2200729" y="1211942"/>
                    <a:pt x="2231572" y="968828"/>
                  </a:cubicBezTo>
                  <a:cubicBezTo>
                    <a:pt x="2262415" y="725714"/>
                    <a:pt x="2285093" y="362857"/>
                    <a:pt x="2307772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C8ACFEDD-B42E-46DE-8D0A-D9984EDC9938}"/>
                    </a:ext>
                  </a:extLst>
                </p:cNvPr>
                <p:cNvSpPr txBox="1"/>
                <p:nvPr/>
              </p:nvSpPr>
              <p:spPr>
                <a:xfrm>
                  <a:off x="4658241" y="1502229"/>
                  <a:ext cx="171758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0" dirty="0">
                      <a:solidFill>
                        <a:srgbClr val="FF0000"/>
                      </a:solidFill>
                      <a:latin typeface="Gill Sans Light"/>
                    </a:rPr>
                    <a:t>Latency (</a:t>
                  </a:r>
                  <a14:m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a14:m>
                  <a:r>
                    <a:rPr lang="en-US" sz="2400" b="0" dirty="0">
                      <a:solidFill>
                        <a:srgbClr val="FF0000"/>
                      </a:solidFill>
                      <a:latin typeface="Gill Sans Light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C8ACFEDD-B42E-46DE-8D0A-D9984EDC99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8241" y="1502229"/>
                  <a:ext cx="1717586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5674" t="-9211" r="-4610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946CD4AE-5325-495E-9342-12258F1FFF48}"/>
              </a:ext>
            </a:extLst>
          </p:cNvPr>
          <p:cNvSpPr txBox="1"/>
          <p:nvPr/>
        </p:nvSpPr>
        <p:spPr>
          <a:xfrm>
            <a:off x="381000" y="3378902"/>
            <a:ext cx="2290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0" dirty="0">
                <a:solidFill>
                  <a:srgbClr val="FF0000"/>
                </a:solidFill>
                <a:latin typeface="Gill Sans Light"/>
              </a:rPr>
              <a:t>Operation Time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16067D7-C847-4C5D-98F2-500C6B75B7F2}"/>
              </a:ext>
            </a:extLst>
          </p:cNvPr>
          <p:cNvCxnSpPr/>
          <p:nvPr/>
        </p:nvCxnSpPr>
        <p:spPr>
          <a:xfrm flipV="1">
            <a:off x="2794352" y="1461762"/>
            <a:ext cx="0" cy="2444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4C8C5F7-CDAB-4F13-93B3-B87048BEEE28}"/>
              </a:ext>
            </a:extLst>
          </p:cNvPr>
          <p:cNvGrpSpPr/>
          <p:nvPr/>
        </p:nvGrpSpPr>
        <p:grpSpPr>
          <a:xfrm>
            <a:off x="2267226" y="1470555"/>
            <a:ext cx="462361" cy="2444761"/>
            <a:chOff x="6487961" y="1981119"/>
            <a:chExt cx="462361" cy="2444761"/>
          </a:xfrm>
        </p:grpSpPr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B31F558C-4CDC-4336-B8ED-2089FD62DFD2}"/>
                </a:ext>
              </a:extLst>
            </p:cNvPr>
            <p:cNvCxnSpPr/>
            <p:nvPr/>
          </p:nvCxnSpPr>
          <p:spPr>
            <a:xfrm flipV="1">
              <a:off x="6950322" y="1981119"/>
              <a:ext cx="0" cy="244476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78FA32FB-7DFA-4839-9868-1889C5A4A425}"/>
                </a:ext>
              </a:extLst>
            </p:cNvPr>
            <p:cNvSpPr txBox="1"/>
            <p:nvPr/>
          </p:nvSpPr>
          <p:spPr>
            <a:xfrm rot="16200000">
              <a:off x="6289926" y="2761140"/>
              <a:ext cx="8577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solidFill>
                    <a:srgbClr val="FF0000"/>
                  </a:solidFill>
                  <a:latin typeface="Gill Sans Light"/>
                </a:rPr>
                <a:t>Time</a:t>
              </a:r>
            </a:p>
          </p:txBody>
        </p:sp>
      </p:grpSp>
      <p:sp>
        <p:nvSpPr>
          <p:cNvPr id="96" name="Up Arrow 31">
            <a:extLst>
              <a:ext uri="{FF2B5EF4-FFF2-40B4-BE49-F238E27FC236}">
                <a16:creationId xmlns:a16="http://schemas.microsoft.com/office/drawing/2014/main" id="{E3488ABF-4BF5-4192-A73E-7602F0A3780F}"/>
              </a:ext>
            </a:extLst>
          </p:cNvPr>
          <p:cNvSpPr/>
          <p:nvPr/>
        </p:nvSpPr>
        <p:spPr>
          <a:xfrm>
            <a:off x="3850053" y="3934780"/>
            <a:ext cx="397748" cy="912805"/>
          </a:xfrm>
          <a:prstGeom prst="up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6478FBF-DC15-44C2-AD92-1C45E94A87E8}"/>
              </a:ext>
            </a:extLst>
          </p:cNvPr>
          <p:cNvSpPr txBox="1"/>
          <p:nvPr/>
        </p:nvSpPr>
        <p:spPr>
          <a:xfrm>
            <a:off x="800676" y="4902797"/>
            <a:ext cx="11118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Gill Sans Light"/>
              </a:rPr>
              <a:t>“Half-Power Point” : load at which system delivers half of peak performance</a:t>
            </a:r>
          </a:p>
          <a:p>
            <a:pPr marL="285750" indent="-285750">
              <a:buFontTx/>
              <a:buChar char="-"/>
            </a:pPr>
            <a:r>
              <a:rPr lang="en-US" sz="2400" b="0" dirty="0">
                <a:latin typeface="Gill Sans Light"/>
              </a:rPr>
              <a:t>Design and provision systems to operate roughly in this regime</a:t>
            </a:r>
          </a:p>
          <a:p>
            <a:pPr marL="285750" indent="-285750">
              <a:buFontTx/>
              <a:buChar char="-"/>
            </a:pPr>
            <a:r>
              <a:rPr lang="en-US" sz="2400" b="0" dirty="0">
                <a:latin typeface="Gill Sans Light"/>
              </a:rPr>
              <a:t>Latency low and predictable, utilization good: ~50%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DFC1670-A391-4838-8521-7DFDDC56DA31}"/>
              </a:ext>
            </a:extLst>
          </p:cNvPr>
          <p:cNvGrpSpPr/>
          <p:nvPr/>
        </p:nvGrpSpPr>
        <p:grpSpPr>
          <a:xfrm>
            <a:off x="5238032" y="2026206"/>
            <a:ext cx="1186510" cy="947186"/>
            <a:chOff x="5299634" y="2499360"/>
            <a:chExt cx="1186510" cy="947186"/>
          </a:xfrm>
        </p:grpSpPr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AD29C067-71B2-4C23-93D0-8903E5E7EC28}"/>
                </a:ext>
              </a:extLst>
            </p:cNvPr>
            <p:cNvCxnSpPr/>
            <p:nvPr/>
          </p:nvCxnSpPr>
          <p:spPr>
            <a:xfrm>
              <a:off x="5364480" y="2499360"/>
              <a:ext cx="1121664" cy="9296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6FAFB816-91DF-4E3A-B379-2002066876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99634" y="2516906"/>
              <a:ext cx="1121664" cy="9296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8BEC8906-BB03-43C9-9144-6A07C2E07C8C}"/>
                  </a:ext>
                </a:extLst>
              </p:cNvPr>
              <p:cNvSpPr txBox="1"/>
              <p:nvPr/>
            </p:nvSpPr>
            <p:spPr>
              <a:xfrm flipH="1">
                <a:off x="8459902" y="762000"/>
                <a:ext cx="3579698" cy="3955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en-US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</m:oMath>
                </a14:m>
                <a:r>
                  <a:rPr lang="en-US" sz="2400" b="0" dirty="0">
                    <a:solidFill>
                      <a:srgbClr val="FF0000"/>
                    </a:solidFill>
                    <a:latin typeface="Gill Sans Ligh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den>
                    </m:f>
                  </m:oMath>
                </a14:m>
                <a:endParaRPr lang="en-US" sz="2400" b="0" dirty="0">
                  <a:solidFill>
                    <a:srgbClr val="FF0000"/>
                  </a:solidFill>
                  <a:latin typeface="Gill Sans Ligh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b="0" dirty="0">
                    <a:solidFill>
                      <a:srgbClr val="FF0000"/>
                    </a:solidFill>
                    <a:latin typeface="Gill Sans Light"/>
                  </a:rPr>
                  <a:t>Why does latency blow up as we approach 100% utilization?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b="0" dirty="0">
                    <a:solidFill>
                      <a:srgbClr val="FF0000"/>
                    </a:solidFill>
                    <a:latin typeface="Gill Sans Light"/>
                  </a:rPr>
                  <a:t>Queue builds up on each burst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b="0" dirty="0">
                    <a:solidFill>
                      <a:srgbClr val="FF0000"/>
                    </a:solidFill>
                    <a:latin typeface="Gill Sans Light"/>
                  </a:rPr>
                  <a:t>But very rarely (or never) gets a chance to drain</a:t>
                </a: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8BEC8906-BB03-43C9-9144-6A07C2E07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459902" y="762000"/>
                <a:ext cx="3579698" cy="3955506"/>
              </a:xfrm>
              <a:prstGeom prst="rect">
                <a:avLst/>
              </a:prstGeom>
              <a:blipFill>
                <a:blip r:embed="rId7"/>
                <a:stretch>
                  <a:fillRect l="-2385" t="-154" r="-4770" b="-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11131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6" grpId="0" animBg="1"/>
      <p:bldP spid="9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unbounded response time?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4952" y="914400"/>
            <a:ext cx="8678249" cy="2590800"/>
          </a:xfrm>
        </p:spPr>
        <p:txBody>
          <a:bodyPr/>
          <a:lstStyle/>
          <a:p>
            <a:r>
              <a:rPr lang="en-US" dirty="0" smtClean="0"/>
              <a:t>Assume deterministic arrival process and service time</a:t>
            </a:r>
          </a:p>
          <a:p>
            <a:pPr lvl="1"/>
            <a:r>
              <a:rPr lang="en-US" dirty="0" smtClean="0"/>
              <a:t>Possible to sustain utilization = 1 with bounded response time!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2133600" y="3962400"/>
            <a:ext cx="8077200" cy="400110"/>
            <a:chOff x="609600" y="3962400"/>
            <a:chExt cx="8077200" cy="40011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609600" y="4343400"/>
              <a:ext cx="8077200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TextBox 21"/>
            <p:cNvSpPr txBox="1"/>
            <p:nvPr/>
          </p:nvSpPr>
          <p:spPr>
            <a:xfrm>
              <a:off x="7997188" y="3962400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time</a:t>
              </a:r>
            </a:p>
          </p:txBody>
        </p:sp>
      </p:grpSp>
      <p:sp>
        <p:nvSpPr>
          <p:cNvPr id="23" name="Rectangle 22"/>
          <p:cNvSpPr/>
          <p:nvPr/>
        </p:nvSpPr>
        <p:spPr bwMode="auto">
          <a:xfrm>
            <a:off x="2133600" y="4572000"/>
            <a:ext cx="990600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124200" y="4572000"/>
            <a:ext cx="5943600" cy="311058"/>
            <a:chOff x="1600200" y="4572000"/>
            <a:chExt cx="5943600" cy="311058"/>
          </a:xfrm>
        </p:grpSpPr>
        <p:sp>
          <p:nvSpPr>
            <p:cNvPr id="24" name="Rectangle 23"/>
            <p:cNvSpPr/>
            <p:nvPr/>
          </p:nvSpPr>
          <p:spPr bwMode="auto">
            <a:xfrm>
              <a:off x="1600200" y="4572000"/>
              <a:ext cx="990600" cy="304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590800" y="4578258"/>
              <a:ext cx="990600" cy="304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581400" y="4572000"/>
              <a:ext cx="990600" cy="304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4572000" y="4578258"/>
              <a:ext cx="990600" cy="304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5562600" y="4572000"/>
              <a:ext cx="990600" cy="304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6553200" y="4572000"/>
              <a:ext cx="990600" cy="304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656546" y="4876800"/>
            <a:ext cx="954108" cy="1012686"/>
            <a:chOff x="132546" y="4876800"/>
            <a:chExt cx="954108" cy="1012686"/>
          </a:xfrm>
        </p:grpSpPr>
        <p:cxnSp>
          <p:nvCxnSpPr>
            <p:cNvPr id="30" name="Straight Connector 29"/>
            <p:cNvCxnSpPr/>
            <p:nvPr/>
          </p:nvCxnSpPr>
          <p:spPr bwMode="auto">
            <a:xfrm flipV="1">
              <a:off x="609600" y="4876800"/>
              <a:ext cx="0" cy="304801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" name="TextBox 32"/>
            <p:cNvSpPr txBox="1"/>
            <p:nvPr/>
          </p:nvSpPr>
          <p:spPr>
            <a:xfrm>
              <a:off x="132546" y="5181600"/>
              <a:ext cx="9541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arrival </a:t>
              </a:r>
              <a:b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time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133599" y="4876800"/>
            <a:ext cx="1345449" cy="990600"/>
            <a:chOff x="609598" y="4876800"/>
            <a:chExt cx="1345449" cy="990600"/>
          </a:xfrm>
        </p:grpSpPr>
        <p:sp>
          <p:nvSpPr>
            <p:cNvPr id="34" name="Left Brace 33"/>
            <p:cNvSpPr/>
            <p:nvPr/>
          </p:nvSpPr>
          <p:spPr bwMode="auto">
            <a:xfrm rot="16200000">
              <a:off x="990599" y="4495799"/>
              <a:ext cx="228599" cy="990601"/>
            </a:xfrm>
            <a:prstGeom prst="leftBrac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57658" y="5159514"/>
              <a:ext cx="99738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service</a:t>
              </a:r>
              <a:b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46160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unbounded response time?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914400"/>
            <a:ext cx="8763000" cy="2590800"/>
          </a:xfrm>
        </p:spPr>
        <p:txBody>
          <a:bodyPr/>
          <a:lstStyle/>
          <a:p>
            <a:r>
              <a:rPr lang="en-US" dirty="0"/>
              <a:t>Assume </a:t>
            </a:r>
            <a:r>
              <a:rPr lang="en-US" dirty="0" smtClean="0"/>
              <a:t>stochastic arrival process</a:t>
            </a:r>
            <a:br>
              <a:rPr lang="en-US" dirty="0" smtClean="0"/>
            </a:br>
            <a:r>
              <a:rPr lang="en-US" dirty="0" smtClean="0"/>
              <a:t>(and service time)</a:t>
            </a:r>
          </a:p>
          <a:p>
            <a:pPr lvl="1"/>
            <a:r>
              <a:rPr lang="en-US" dirty="0" smtClean="0"/>
              <a:t>No longer possible to achieve </a:t>
            </a:r>
            <a:br>
              <a:rPr lang="en-US" dirty="0" smtClean="0"/>
            </a:br>
            <a:r>
              <a:rPr lang="en-US" dirty="0" smtClean="0"/>
              <a:t>utilization = 1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Ink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628189" y="1371601"/>
            <a:ext cx="1587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2147483647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" name="Ink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628189" y="1493839"/>
            <a:ext cx="1587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2147483647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7064377" y="742157"/>
            <a:ext cx="3630613" cy="3070225"/>
            <a:chOff x="5413376" y="685800"/>
            <a:chExt cx="3630613" cy="3070225"/>
          </a:xfrm>
        </p:grpSpPr>
        <p:grpSp>
          <p:nvGrpSpPr>
            <p:cNvPr id="7" name="Group 53"/>
            <p:cNvGrpSpPr>
              <a:grpSpLocks/>
            </p:cNvGrpSpPr>
            <p:nvPr/>
          </p:nvGrpSpPr>
          <p:grpSpPr bwMode="auto">
            <a:xfrm>
              <a:off x="5413376" y="685800"/>
              <a:ext cx="3630613" cy="3070225"/>
              <a:chOff x="3410" y="432"/>
              <a:chExt cx="2287" cy="1934"/>
            </a:xfrm>
          </p:grpSpPr>
          <p:sp>
            <p:nvSpPr>
              <p:cNvPr id="9" name="Rectangle 4"/>
              <p:cNvSpPr>
                <a:spLocks noChangeArrowheads="1"/>
              </p:cNvSpPr>
              <p:nvPr/>
            </p:nvSpPr>
            <p:spPr bwMode="auto">
              <a:xfrm>
                <a:off x="3614" y="1255"/>
                <a:ext cx="777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/>
            </p:nvSpPr>
            <p:spPr bwMode="auto">
              <a:xfrm>
                <a:off x="5245" y="1827"/>
                <a:ext cx="452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100%</a:t>
                </a:r>
              </a:p>
            </p:txBody>
          </p:sp>
          <p:sp>
            <p:nvSpPr>
              <p:cNvPr id="11" name="Line 6"/>
              <p:cNvSpPr>
                <a:spLocks noChangeShapeType="1"/>
              </p:cNvSpPr>
              <p:nvPr/>
            </p:nvSpPr>
            <p:spPr bwMode="auto">
              <a:xfrm flipV="1">
                <a:off x="3728" y="432"/>
                <a:ext cx="1" cy="137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3734" y="1803"/>
                <a:ext cx="1512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3771" y="449"/>
                <a:ext cx="809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>
                    <a:latin typeface="Gill Sans" charset="0"/>
                    <a:ea typeface="Gill Sans" charset="0"/>
                    <a:cs typeface="Gill Sans" charset="0"/>
                  </a:rPr>
                  <a:t>Response</a:t>
                </a:r>
              </a:p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>
                    <a:latin typeface="Gill Sans" charset="0"/>
                    <a:ea typeface="Gill Sans" charset="0"/>
                    <a:cs typeface="Gill Sans" charset="0"/>
                  </a:rPr>
                  <a:t>Time (ms)</a:t>
                </a:r>
              </a:p>
            </p:txBody>
          </p:sp>
          <p:sp>
            <p:nvSpPr>
              <p:cNvPr id="14" name="Rectangle 9"/>
              <p:cNvSpPr>
                <a:spLocks noChangeArrowheads="1"/>
              </p:cNvSpPr>
              <p:nvPr/>
            </p:nvSpPr>
            <p:spPr bwMode="auto">
              <a:xfrm>
                <a:off x="3767" y="2004"/>
                <a:ext cx="1830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Throughput  (Utilization)</a:t>
                </a:r>
              </a:p>
              <a:p>
                <a:pPr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                   (% total BW)</a:t>
                </a:r>
              </a:p>
            </p:txBody>
          </p:sp>
          <p:sp>
            <p:nvSpPr>
              <p:cNvPr id="15" name="Rectangle 10"/>
              <p:cNvSpPr>
                <a:spLocks noChangeArrowheads="1"/>
              </p:cNvSpPr>
              <p:nvPr/>
            </p:nvSpPr>
            <p:spPr bwMode="auto">
              <a:xfrm>
                <a:off x="3490" y="1786"/>
                <a:ext cx="162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0</a:t>
                </a:r>
              </a:p>
            </p:txBody>
          </p:sp>
          <p:sp>
            <p:nvSpPr>
              <p:cNvPr id="16" name="Rectangle 11"/>
              <p:cNvSpPr>
                <a:spLocks noChangeArrowheads="1"/>
              </p:cNvSpPr>
              <p:nvPr/>
            </p:nvSpPr>
            <p:spPr bwMode="auto">
              <a:xfrm>
                <a:off x="3410" y="1305"/>
                <a:ext cx="323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100</a:t>
                </a:r>
              </a:p>
            </p:txBody>
          </p:sp>
          <p:sp>
            <p:nvSpPr>
              <p:cNvPr id="17" name="Rectangle 12"/>
              <p:cNvSpPr>
                <a:spLocks noChangeArrowheads="1"/>
              </p:cNvSpPr>
              <p:nvPr/>
            </p:nvSpPr>
            <p:spPr bwMode="auto">
              <a:xfrm>
                <a:off x="3410" y="904"/>
                <a:ext cx="323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200</a:t>
                </a:r>
              </a:p>
            </p:txBody>
          </p:sp>
          <p:sp>
            <p:nvSpPr>
              <p:cNvPr id="18" name="Rectangle 13"/>
              <p:cNvSpPr>
                <a:spLocks noChangeArrowheads="1"/>
              </p:cNvSpPr>
              <p:nvPr/>
            </p:nvSpPr>
            <p:spPr bwMode="auto">
              <a:xfrm>
                <a:off x="3410" y="502"/>
                <a:ext cx="323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300</a:t>
                </a:r>
              </a:p>
            </p:txBody>
          </p:sp>
          <p:sp>
            <p:nvSpPr>
              <p:cNvPr id="19" name="Rectangle 14"/>
              <p:cNvSpPr>
                <a:spLocks noChangeArrowheads="1"/>
              </p:cNvSpPr>
              <p:nvPr/>
            </p:nvSpPr>
            <p:spPr bwMode="auto">
              <a:xfrm>
                <a:off x="3691" y="1867"/>
                <a:ext cx="291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0%</a:t>
                </a:r>
              </a:p>
            </p:txBody>
          </p:sp>
        </p:grpSp>
        <p:sp>
          <p:nvSpPr>
            <p:cNvPr id="8" name="Ink 4"/>
            <p:cNvSpPr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5937250" y="758825"/>
              <a:ext cx="2368550" cy="1844675"/>
            </a:xfrm>
            <a:custGeom>
              <a:avLst/>
              <a:gdLst>
                <a:gd name="T0" fmla="*/ 0 w 6060"/>
                <a:gd name="T1" fmla="*/ 2147483647 h 5124"/>
                <a:gd name="T2" fmla="*/ 2147483647 w 6060"/>
                <a:gd name="T3" fmla="*/ 2147483647 h 5124"/>
                <a:gd name="T4" fmla="*/ 2147483647 w 6060"/>
                <a:gd name="T5" fmla="*/ 2147483647 h 5124"/>
                <a:gd name="T6" fmla="*/ 2147483647 w 6060"/>
                <a:gd name="T7" fmla="*/ 2147483647 h 5124"/>
                <a:gd name="T8" fmla="*/ 2147483647 w 6060"/>
                <a:gd name="T9" fmla="*/ 2147483647 h 5124"/>
                <a:gd name="T10" fmla="*/ 2147483647 w 6060"/>
                <a:gd name="T11" fmla="*/ 2147483647 h 5124"/>
                <a:gd name="T12" fmla="*/ 2147483647 w 6060"/>
                <a:gd name="T13" fmla="*/ 2147483647 h 5124"/>
                <a:gd name="T14" fmla="*/ 2147483647 w 6060"/>
                <a:gd name="T15" fmla="*/ 2147483647 h 5124"/>
                <a:gd name="T16" fmla="*/ 2147483647 w 6060"/>
                <a:gd name="T17" fmla="*/ 2147483647 h 5124"/>
                <a:gd name="T18" fmla="*/ 2147483647 w 6060"/>
                <a:gd name="T19" fmla="*/ 2147483647 h 5124"/>
                <a:gd name="T20" fmla="*/ 2147483647 w 6060"/>
                <a:gd name="T21" fmla="*/ 2147483647 h 5124"/>
                <a:gd name="T22" fmla="*/ 2147483647 w 6060"/>
                <a:gd name="T23" fmla="*/ 2147483647 h 5124"/>
                <a:gd name="T24" fmla="*/ 2147483647 w 6060"/>
                <a:gd name="T25" fmla="*/ 2147483647 h 5124"/>
                <a:gd name="T26" fmla="*/ 2147483647 w 6060"/>
                <a:gd name="T27" fmla="*/ 2147483647 h 5124"/>
                <a:gd name="T28" fmla="*/ 2147483647 w 6060"/>
                <a:gd name="T29" fmla="*/ 2147483647 h 51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060" h="5124" extrusionOk="0">
                  <a:moveTo>
                    <a:pt x="0" y="5121"/>
                  </a:moveTo>
                  <a:cubicBezTo>
                    <a:pt x="155" y="5108"/>
                    <a:pt x="312" y="5103"/>
                    <a:pt x="468" y="5091"/>
                  </a:cubicBezTo>
                  <a:cubicBezTo>
                    <a:pt x="775" y="5068"/>
                    <a:pt x="1136" y="5060"/>
                    <a:pt x="1422" y="4946"/>
                  </a:cubicBezTo>
                  <a:cubicBezTo>
                    <a:pt x="1613" y="4870"/>
                    <a:pt x="1803" y="4774"/>
                    <a:pt x="1993" y="4691"/>
                  </a:cubicBezTo>
                  <a:cubicBezTo>
                    <a:pt x="2188" y="4606"/>
                    <a:pt x="2378" y="4519"/>
                    <a:pt x="2557" y="4404"/>
                  </a:cubicBezTo>
                  <a:cubicBezTo>
                    <a:pt x="2805" y="4245"/>
                    <a:pt x="3071" y="4125"/>
                    <a:pt x="3320" y="3970"/>
                  </a:cubicBezTo>
                  <a:cubicBezTo>
                    <a:pt x="3491" y="3864"/>
                    <a:pt x="3649" y="3748"/>
                    <a:pt x="3823" y="3647"/>
                  </a:cubicBezTo>
                  <a:cubicBezTo>
                    <a:pt x="4041" y="3520"/>
                    <a:pt x="4219" y="3329"/>
                    <a:pt x="4391" y="3143"/>
                  </a:cubicBezTo>
                  <a:cubicBezTo>
                    <a:pt x="4539" y="2984"/>
                    <a:pt x="4704" y="2844"/>
                    <a:pt x="4832" y="2666"/>
                  </a:cubicBezTo>
                  <a:cubicBezTo>
                    <a:pt x="4927" y="2534"/>
                    <a:pt x="4999" y="2388"/>
                    <a:pt x="5087" y="2251"/>
                  </a:cubicBezTo>
                  <a:cubicBezTo>
                    <a:pt x="5165" y="2130"/>
                    <a:pt x="5236" y="2017"/>
                    <a:pt x="5299" y="1888"/>
                  </a:cubicBezTo>
                  <a:cubicBezTo>
                    <a:pt x="5421" y="1641"/>
                    <a:pt x="5529" y="1391"/>
                    <a:pt x="5657" y="1147"/>
                  </a:cubicBezTo>
                  <a:cubicBezTo>
                    <a:pt x="5835" y="809"/>
                    <a:pt x="5882" y="475"/>
                    <a:pt x="5999" y="122"/>
                  </a:cubicBezTo>
                  <a:cubicBezTo>
                    <a:pt x="6013" y="79"/>
                    <a:pt x="6041" y="17"/>
                    <a:pt x="6047" y="1"/>
                  </a:cubicBezTo>
                  <a:cubicBezTo>
                    <a:pt x="6051" y="2"/>
                    <a:pt x="6055" y="3"/>
                    <a:pt x="6059" y="4"/>
                  </a:cubicBez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133600" y="3962400"/>
            <a:ext cx="8077200" cy="400110"/>
            <a:chOff x="609600" y="3962400"/>
            <a:chExt cx="8077200" cy="40011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609600" y="4343400"/>
              <a:ext cx="8077200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TextBox 21"/>
            <p:cNvSpPr txBox="1"/>
            <p:nvPr/>
          </p:nvSpPr>
          <p:spPr>
            <a:xfrm>
              <a:off x="7997188" y="3962400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time</a:t>
              </a:r>
            </a:p>
          </p:txBody>
        </p:sp>
      </p:grpSp>
      <p:sp>
        <p:nvSpPr>
          <p:cNvPr id="23" name="Rectangle 22"/>
          <p:cNvSpPr/>
          <p:nvPr/>
        </p:nvSpPr>
        <p:spPr bwMode="auto">
          <a:xfrm>
            <a:off x="2133600" y="4572000"/>
            <a:ext cx="990600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2514600" y="5029201"/>
            <a:ext cx="9906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09900" y="5562600"/>
            <a:ext cx="9906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486400" y="4572000"/>
            <a:ext cx="990600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791200" y="5071058"/>
            <a:ext cx="9906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943600" y="5615782"/>
            <a:ext cx="9906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8763000" y="4572000"/>
            <a:ext cx="990600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3009900" y="4572000"/>
            <a:ext cx="2095500" cy="990600"/>
            <a:chOff x="1485900" y="4572000"/>
            <a:chExt cx="2095500" cy="9906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1600200" y="4572000"/>
              <a:ext cx="990600" cy="304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590800" y="4572000"/>
              <a:ext cx="990600" cy="304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cxnSp>
          <p:nvCxnSpPr>
            <p:cNvPr id="31" name="Straight Arrow Connector 30"/>
            <p:cNvCxnSpPr>
              <a:stCxn id="24" idx="0"/>
              <a:endCxn id="40" idx="2"/>
            </p:cNvCxnSpPr>
            <p:nvPr/>
          </p:nvCxnSpPr>
          <p:spPr bwMode="auto">
            <a:xfrm flipV="1">
              <a:off x="1485900" y="4876800"/>
              <a:ext cx="609600" cy="152401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Arrow Connector 41"/>
            <p:cNvCxnSpPr>
              <a:stCxn id="25" idx="0"/>
              <a:endCxn id="41" idx="2"/>
            </p:cNvCxnSpPr>
            <p:nvPr/>
          </p:nvCxnSpPr>
          <p:spPr bwMode="auto">
            <a:xfrm flipV="1">
              <a:off x="1981200" y="4876800"/>
              <a:ext cx="1104900" cy="6858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4" name="Group 53"/>
          <p:cNvGrpSpPr/>
          <p:nvPr/>
        </p:nvGrpSpPr>
        <p:grpSpPr>
          <a:xfrm>
            <a:off x="6286500" y="4572000"/>
            <a:ext cx="2168526" cy="1031266"/>
            <a:chOff x="4762500" y="4584516"/>
            <a:chExt cx="2168526" cy="1031266"/>
          </a:xfrm>
        </p:grpSpPr>
        <p:sp>
          <p:nvSpPr>
            <p:cNvPr id="45" name="Rectangle 44"/>
            <p:cNvSpPr/>
            <p:nvPr/>
          </p:nvSpPr>
          <p:spPr bwMode="auto">
            <a:xfrm>
              <a:off x="4948239" y="4584516"/>
              <a:ext cx="990600" cy="304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5940426" y="4587082"/>
              <a:ext cx="990600" cy="304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cxnSp>
          <p:nvCxnSpPr>
            <p:cNvPr id="47" name="Straight Arrow Connector 46"/>
            <p:cNvCxnSpPr>
              <a:stCxn id="27" idx="0"/>
              <a:endCxn id="45" idx="2"/>
            </p:cNvCxnSpPr>
            <p:nvPr/>
          </p:nvCxnSpPr>
          <p:spPr bwMode="auto">
            <a:xfrm flipV="1">
              <a:off x="4762500" y="4889316"/>
              <a:ext cx="681039" cy="181742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Arrow Connector 49"/>
            <p:cNvCxnSpPr>
              <a:stCxn id="28" idx="0"/>
              <a:endCxn id="46" idx="2"/>
            </p:cNvCxnSpPr>
            <p:nvPr/>
          </p:nvCxnSpPr>
          <p:spPr bwMode="auto">
            <a:xfrm flipV="1">
              <a:off x="4914900" y="4891882"/>
              <a:ext cx="1520826" cy="7239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55" name="Straight Arrow Connector 54"/>
          <p:cNvCxnSpPr>
            <a:stCxn id="41" idx="3"/>
            <a:endCxn id="26" idx="1"/>
          </p:cNvCxnSpPr>
          <p:nvPr/>
        </p:nvCxnSpPr>
        <p:spPr bwMode="auto">
          <a:xfrm>
            <a:off x="5105400" y="4724400"/>
            <a:ext cx="381000" cy="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Arrow Connector 57"/>
          <p:cNvCxnSpPr>
            <a:stCxn id="46" idx="3"/>
            <a:endCxn id="29" idx="1"/>
          </p:cNvCxnSpPr>
          <p:nvPr/>
        </p:nvCxnSpPr>
        <p:spPr bwMode="auto">
          <a:xfrm flipV="1">
            <a:off x="8455026" y="4724400"/>
            <a:ext cx="307974" cy="2566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Rectangle 60"/>
          <p:cNvSpPr/>
          <p:nvPr/>
        </p:nvSpPr>
        <p:spPr bwMode="auto">
          <a:xfrm>
            <a:off x="3429000" y="2604213"/>
            <a:ext cx="3581400" cy="1261058"/>
          </a:xfrm>
          <a:prstGeom prst="rect">
            <a:avLst/>
          </a:prstGeom>
          <a:solidFill>
            <a:srgbClr val="FFFFBD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This wasted time can never be reclaimed! </a:t>
            </a:r>
            <a:br>
              <a:rPr lang="en-US" sz="24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So cannot achieve </a:t>
            </a:r>
            <a:r>
              <a:rPr lang="en-US" sz="2400" b="0" dirty="0" smtClean="0">
                <a:latin typeface="Gill Sans" charset="0"/>
                <a:ea typeface="Gill Sans" charset="0"/>
                <a:cs typeface="Gill Sans" charset="0"/>
                <a:sym typeface="Symbol" panose="05050102010706020507" pitchFamily="18" charset="2"/>
              </a:rPr>
              <a:t></a:t>
            </a:r>
            <a:r>
              <a:rPr lang="en-US" sz="2400" b="0" dirty="0" smtClean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= 1!</a:t>
            </a:r>
          </a:p>
        </p:txBody>
      </p:sp>
      <p:cxnSp>
        <p:nvCxnSpPr>
          <p:cNvPr id="62" name="Straight Arrow Connector 61"/>
          <p:cNvCxnSpPr>
            <a:stCxn id="61" idx="2"/>
          </p:cNvCxnSpPr>
          <p:nvPr/>
        </p:nvCxnSpPr>
        <p:spPr bwMode="auto">
          <a:xfrm>
            <a:off x="5219700" y="3865272"/>
            <a:ext cx="46040" cy="859129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Arrow Connector 64"/>
          <p:cNvCxnSpPr>
            <a:stCxn id="61" idx="3"/>
          </p:cNvCxnSpPr>
          <p:nvPr/>
        </p:nvCxnSpPr>
        <p:spPr bwMode="auto">
          <a:xfrm>
            <a:off x="7010401" y="3234742"/>
            <a:ext cx="1665047" cy="1489658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072310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A Little Queuing Theory: An Example</a:t>
            </a:r>
          </a:p>
        </p:txBody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85800"/>
            <a:ext cx="10287000" cy="6172200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Example Usage Statistics:</a:t>
            </a:r>
          </a:p>
          <a:p>
            <a:pPr lvl="1">
              <a:lnSpc>
                <a:spcPct val="75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User requests 10 x 8KB disk I/</a:t>
            </a:r>
            <a:r>
              <a:rPr lang="en-US" altLang="ko-KR" dirty="0" err="1" smtClean="0">
                <a:ea typeface="Gulim" panose="020B0600000101010101" pitchFamily="34" charset="-127"/>
              </a:rPr>
              <a:t>Os</a:t>
            </a:r>
            <a:r>
              <a:rPr lang="en-US" altLang="ko-KR" dirty="0" smtClean="0">
                <a:ea typeface="Gulim" panose="020B0600000101010101" pitchFamily="34" charset="-127"/>
              </a:rPr>
              <a:t> per second</a:t>
            </a:r>
          </a:p>
          <a:p>
            <a:pPr lvl="1">
              <a:lnSpc>
                <a:spcPct val="75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Requests &amp; service exponentially distributed (C=1.0)</a:t>
            </a:r>
          </a:p>
          <a:p>
            <a:pPr lvl="1">
              <a:lnSpc>
                <a:spcPct val="75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Avg. service = 20 </a:t>
            </a:r>
            <a:r>
              <a:rPr lang="en-US" altLang="ko-KR" dirty="0" err="1" smtClean="0">
                <a:ea typeface="Gulim" panose="020B0600000101010101" pitchFamily="34" charset="-127"/>
              </a:rPr>
              <a:t>ms</a:t>
            </a:r>
            <a:r>
              <a:rPr lang="en-US" altLang="ko-KR" dirty="0" smtClean="0">
                <a:ea typeface="Gulim" panose="020B0600000101010101" pitchFamily="34" charset="-127"/>
              </a:rPr>
              <a:t> (From </a:t>
            </a:r>
            <a:r>
              <a:rPr lang="en-US" altLang="ko-KR" dirty="0" err="1" smtClean="0">
                <a:ea typeface="Gulim" panose="020B0600000101010101" pitchFamily="34" charset="-127"/>
              </a:rPr>
              <a:t>controller+seek+rot+trans</a:t>
            </a:r>
            <a:r>
              <a:rPr lang="en-US" altLang="ko-KR" dirty="0" smtClean="0">
                <a:ea typeface="Gulim" panose="020B0600000101010101" pitchFamily="34" charset="-127"/>
              </a:rPr>
              <a:t>)</a:t>
            </a:r>
          </a:p>
          <a:p>
            <a:pPr>
              <a:lnSpc>
                <a:spcPct val="75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Questions: </a:t>
            </a:r>
          </a:p>
          <a:p>
            <a:pPr lvl="1">
              <a:lnSpc>
                <a:spcPct val="75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How utilized is the disk? </a:t>
            </a:r>
          </a:p>
          <a:p>
            <a:pPr lvl="2">
              <a:lnSpc>
                <a:spcPct val="75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dirty="0" err="1" smtClean="0">
                <a:ea typeface="Gulim" panose="020B0600000101010101" pitchFamily="34" charset="-127"/>
              </a:rPr>
              <a:t>Ans</a:t>
            </a:r>
            <a:r>
              <a:rPr lang="en-US" altLang="ko-KR" dirty="0" smtClean="0">
                <a:ea typeface="Gulim" panose="020B0600000101010101" pitchFamily="34" charset="-127"/>
              </a:rPr>
              <a:t>: server utilization, </a:t>
            </a: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</a:t>
            </a: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</a:rPr>
              <a:t> = </a:t>
            </a: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</a:t>
            </a:r>
            <a:r>
              <a:rPr lang="en-US" altLang="ko-KR" dirty="0" err="1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T</a:t>
            </a:r>
            <a:r>
              <a:rPr lang="en-US" altLang="ko-KR" baseline="-25000" dirty="0" err="1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ser</a:t>
            </a:r>
            <a:endParaRPr lang="en-US" altLang="ko-KR" dirty="0" smtClean="0">
              <a:solidFill>
                <a:schemeClr val="hlink"/>
              </a:solidFill>
              <a:ea typeface="Gulim" panose="020B0600000101010101" pitchFamily="34" charset="-127"/>
              <a:sym typeface="Symbol" panose="05050102010706020507" pitchFamily="18" charset="2"/>
            </a:endParaRPr>
          </a:p>
          <a:p>
            <a:pPr lvl="1">
              <a:lnSpc>
                <a:spcPct val="75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What is the average time spent in the queue? </a:t>
            </a:r>
          </a:p>
          <a:p>
            <a:pPr lvl="2">
              <a:lnSpc>
                <a:spcPct val="75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dirty="0" err="1" smtClean="0">
                <a:ea typeface="Gulim" panose="020B0600000101010101" pitchFamily="34" charset="-127"/>
              </a:rPr>
              <a:t>Ans</a:t>
            </a:r>
            <a:r>
              <a:rPr lang="en-US" altLang="ko-KR" dirty="0" smtClean="0">
                <a:ea typeface="Gulim" panose="020B0600000101010101" pitchFamily="34" charset="-127"/>
              </a:rPr>
              <a:t>: </a:t>
            </a:r>
            <a:r>
              <a:rPr lang="en-US" altLang="ko-KR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q</a:t>
            </a:r>
            <a:endParaRPr lang="en-US" altLang="ko-KR" dirty="0" smtClean="0">
              <a:solidFill>
                <a:schemeClr val="hlink"/>
              </a:solidFill>
              <a:ea typeface="Gulim" panose="020B0600000101010101" pitchFamily="34" charset="-127"/>
            </a:endParaRPr>
          </a:p>
          <a:p>
            <a:pPr lvl="1">
              <a:lnSpc>
                <a:spcPct val="75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What is the number of requests in the queue? </a:t>
            </a:r>
          </a:p>
          <a:p>
            <a:pPr lvl="2">
              <a:lnSpc>
                <a:spcPct val="75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dirty="0" err="1" smtClean="0">
                <a:ea typeface="Gulim" panose="020B0600000101010101" pitchFamily="34" charset="-127"/>
              </a:rPr>
              <a:t>Ans</a:t>
            </a:r>
            <a:r>
              <a:rPr lang="en-US" altLang="ko-KR" dirty="0" smtClean="0">
                <a:ea typeface="Gulim" panose="020B0600000101010101" pitchFamily="34" charset="-127"/>
              </a:rPr>
              <a:t>: </a:t>
            </a:r>
            <a:r>
              <a:rPr lang="en-US" altLang="ko-KR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L</a:t>
            </a:r>
            <a:r>
              <a:rPr lang="en-US" altLang="ko-KR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q</a:t>
            </a:r>
            <a:endParaRPr lang="en-US" altLang="ko-KR" dirty="0" smtClean="0">
              <a:solidFill>
                <a:schemeClr val="hlink"/>
              </a:solidFill>
              <a:ea typeface="Gulim" panose="020B0600000101010101" pitchFamily="34" charset="-127"/>
            </a:endParaRPr>
          </a:p>
          <a:p>
            <a:pPr lvl="1">
              <a:lnSpc>
                <a:spcPct val="75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What is the </a:t>
            </a:r>
            <a:r>
              <a:rPr lang="en-US" altLang="ko-KR" dirty="0" err="1" smtClean="0">
                <a:ea typeface="Gulim" panose="020B0600000101010101" pitchFamily="34" charset="-127"/>
              </a:rPr>
              <a:t>avg</a:t>
            </a:r>
            <a:r>
              <a:rPr lang="en-US" altLang="ko-KR" dirty="0" smtClean="0">
                <a:ea typeface="Gulim" panose="020B0600000101010101" pitchFamily="34" charset="-127"/>
              </a:rPr>
              <a:t> response time for disk request? </a:t>
            </a:r>
          </a:p>
          <a:p>
            <a:pPr lvl="2">
              <a:lnSpc>
                <a:spcPct val="75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dirty="0" err="1" smtClean="0">
                <a:ea typeface="Gulim" panose="020B0600000101010101" pitchFamily="34" charset="-127"/>
              </a:rPr>
              <a:t>Ans</a:t>
            </a:r>
            <a:r>
              <a:rPr lang="en-US" altLang="ko-KR" dirty="0" smtClean="0">
                <a:ea typeface="Gulim" panose="020B0600000101010101" pitchFamily="34" charset="-127"/>
              </a:rPr>
              <a:t>: </a:t>
            </a:r>
            <a:r>
              <a:rPr lang="en-US" altLang="ko-KR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sys</a:t>
            </a:r>
            <a:r>
              <a:rPr lang="en-US" altLang="ko-KR" baseline="-25000" dirty="0" smtClean="0">
                <a:solidFill>
                  <a:schemeClr val="hlink"/>
                </a:solidFill>
                <a:ea typeface="Gulim" panose="020B0600000101010101" pitchFamily="34" charset="-127"/>
              </a:rPr>
              <a:t> </a:t>
            </a: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</a:rPr>
              <a:t>= </a:t>
            </a:r>
            <a:r>
              <a:rPr lang="en-US" altLang="ko-KR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q</a:t>
            </a:r>
            <a:r>
              <a:rPr lang="en-US" altLang="ko-KR" baseline="-25000" dirty="0" smtClean="0">
                <a:solidFill>
                  <a:schemeClr val="hlink"/>
                </a:solidFill>
                <a:ea typeface="Gulim" panose="020B0600000101010101" pitchFamily="34" charset="-127"/>
              </a:rPr>
              <a:t> </a:t>
            </a: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</a:rPr>
              <a:t>+ </a:t>
            </a:r>
            <a:r>
              <a:rPr lang="en-US" altLang="ko-KR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ser</a:t>
            </a:r>
            <a:endParaRPr lang="en-US" altLang="ko-KR" dirty="0" smtClean="0">
              <a:solidFill>
                <a:schemeClr val="hlink"/>
              </a:solidFill>
              <a:ea typeface="Gulim" panose="020B0600000101010101" pitchFamily="34" charset="-127"/>
            </a:endParaRPr>
          </a:p>
          <a:p>
            <a:pPr>
              <a:lnSpc>
                <a:spcPct val="75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Computation:</a:t>
            </a:r>
          </a:p>
          <a:p>
            <a:pPr>
              <a:lnSpc>
                <a:spcPct val="75000"/>
              </a:lnSpc>
              <a:spcBef>
                <a:spcPct val="5000"/>
              </a:spcBef>
              <a:buNone/>
              <a:tabLst>
                <a:tab pos="914400" algn="l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	 </a:t>
            </a: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	(</a:t>
            </a:r>
            <a:r>
              <a:rPr lang="en-US" altLang="ko-KR" dirty="0" err="1" smtClean="0">
                <a:ea typeface="Gulim" panose="020B0600000101010101" pitchFamily="34" charset="-127"/>
              </a:rPr>
              <a:t>avg</a:t>
            </a:r>
            <a:r>
              <a:rPr lang="en-US" altLang="ko-KR" dirty="0" smtClean="0">
                <a:ea typeface="Gulim" panose="020B0600000101010101" pitchFamily="34" charset="-127"/>
              </a:rPr>
              <a:t> # arriving customers/s) = 10/s</a:t>
            </a:r>
          </a:p>
          <a:p>
            <a:pPr>
              <a:lnSpc>
                <a:spcPct val="75000"/>
              </a:lnSpc>
              <a:spcBef>
                <a:spcPct val="5000"/>
              </a:spcBef>
              <a:buNone/>
              <a:tabLst>
                <a:tab pos="914400" algn="l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</a:rPr>
              <a:t>	</a:t>
            </a:r>
            <a:r>
              <a:rPr lang="en-US" altLang="ko-KR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ser</a:t>
            </a:r>
            <a:r>
              <a:rPr lang="en-US" altLang="ko-KR" baseline="-25000" dirty="0" smtClean="0">
                <a:ea typeface="Gulim" panose="020B0600000101010101" pitchFamily="34" charset="-127"/>
              </a:rPr>
              <a:t>	</a:t>
            </a:r>
            <a:r>
              <a:rPr lang="en-US" altLang="ko-KR" dirty="0" smtClean="0">
                <a:ea typeface="Gulim" panose="020B0600000101010101" pitchFamily="34" charset="-127"/>
              </a:rPr>
              <a:t>(</a:t>
            </a:r>
            <a:r>
              <a:rPr lang="en-US" altLang="ko-KR" dirty="0" err="1" smtClean="0">
                <a:ea typeface="Gulim" panose="020B0600000101010101" pitchFamily="34" charset="-127"/>
              </a:rPr>
              <a:t>avg</a:t>
            </a:r>
            <a:r>
              <a:rPr lang="en-US" altLang="ko-KR" dirty="0" smtClean="0">
                <a:ea typeface="Gulim" panose="020B0600000101010101" pitchFamily="34" charset="-127"/>
              </a:rPr>
              <a:t> time to service customer) = 20 </a:t>
            </a:r>
            <a:r>
              <a:rPr lang="en-US" altLang="ko-KR" dirty="0" err="1" smtClean="0">
                <a:ea typeface="Gulim" panose="020B0600000101010101" pitchFamily="34" charset="-127"/>
              </a:rPr>
              <a:t>ms</a:t>
            </a:r>
            <a:r>
              <a:rPr lang="en-US" altLang="ko-KR" dirty="0" smtClean="0">
                <a:ea typeface="Gulim" panose="020B0600000101010101" pitchFamily="34" charset="-127"/>
              </a:rPr>
              <a:t> (0.02s)</a:t>
            </a:r>
          </a:p>
          <a:p>
            <a:pPr>
              <a:lnSpc>
                <a:spcPct val="75000"/>
              </a:lnSpc>
              <a:spcBef>
                <a:spcPct val="5000"/>
              </a:spcBef>
              <a:buNone/>
              <a:tabLst>
                <a:tab pos="914400" algn="l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</a:rPr>
              <a:t>	</a:t>
            </a: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</a:t>
            </a:r>
            <a:r>
              <a:rPr lang="en-US" altLang="ko-KR" dirty="0" smtClean="0">
                <a:ea typeface="Gulim" panose="020B0600000101010101" pitchFamily="34" charset="-127"/>
              </a:rPr>
              <a:t> 	(server utilization) = </a:t>
            </a: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</a:t>
            </a:r>
            <a:r>
              <a:rPr lang="en-US" altLang="ko-KR" dirty="0" smtClean="0">
                <a:ea typeface="Gulim" panose="020B0600000101010101" pitchFamily="34" charset="-127"/>
              </a:rPr>
              <a:t> x </a:t>
            </a:r>
            <a:r>
              <a:rPr lang="en-US" altLang="ko-KR" dirty="0" err="1" smtClean="0">
                <a:ea typeface="Gulim" panose="020B0600000101010101" pitchFamily="34" charset="-127"/>
              </a:rPr>
              <a:t>T</a:t>
            </a:r>
            <a:r>
              <a:rPr lang="en-US" altLang="ko-KR" baseline="-25000" dirty="0" err="1" smtClean="0">
                <a:ea typeface="Gulim" panose="020B0600000101010101" pitchFamily="34" charset="-127"/>
              </a:rPr>
              <a:t>ser</a:t>
            </a:r>
            <a:r>
              <a:rPr lang="en-US" altLang="ko-KR" dirty="0" smtClean="0">
                <a:ea typeface="Gulim" panose="020B0600000101010101" pitchFamily="34" charset="-127"/>
              </a:rPr>
              <a:t>= 10/s x .02s = 0.2</a:t>
            </a:r>
          </a:p>
          <a:p>
            <a:pPr>
              <a:lnSpc>
                <a:spcPct val="75000"/>
              </a:lnSpc>
              <a:spcBef>
                <a:spcPct val="5000"/>
              </a:spcBef>
              <a:buNone/>
              <a:tabLst>
                <a:tab pos="914400" algn="l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</a:rPr>
              <a:t>	</a:t>
            </a:r>
            <a:r>
              <a:rPr lang="en-US" altLang="ko-KR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q</a:t>
            </a:r>
            <a:r>
              <a:rPr lang="en-US" altLang="ko-KR" baseline="-25000" dirty="0" smtClean="0">
                <a:ea typeface="Gulim" panose="020B0600000101010101" pitchFamily="34" charset="-127"/>
              </a:rPr>
              <a:t>	</a:t>
            </a:r>
            <a:r>
              <a:rPr lang="en-US" altLang="ko-KR" dirty="0" smtClean="0">
                <a:ea typeface="Gulim" panose="020B0600000101010101" pitchFamily="34" charset="-127"/>
              </a:rPr>
              <a:t>(</a:t>
            </a:r>
            <a:r>
              <a:rPr lang="en-US" altLang="ko-KR" dirty="0" err="1" smtClean="0">
                <a:ea typeface="Gulim" panose="020B0600000101010101" pitchFamily="34" charset="-127"/>
              </a:rPr>
              <a:t>avg</a:t>
            </a:r>
            <a:r>
              <a:rPr lang="en-US" altLang="ko-KR" dirty="0" smtClean="0">
                <a:ea typeface="Gulim" panose="020B0600000101010101" pitchFamily="34" charset="-127"/>
              </a:rPr>
              <a:t> time/customer in queue) = </a:t>
            </a:r>
            <a:r>
              <a:rPr lang="en-US" altLang="ko-KR" dirty="0" err="1" smtClean="0">
                <a:ea typeface="Gulim" panose="020B0600000101010101" pitchFamily="34" charset="-127"/>
              </a:rPr>
              <a:t>T</a:t>
            </a:r>
            <a:r>
              <a:rPr lang="en-US" altLang="ko-KR" baseline="-25000" dirty="0" err="1" smtClean="0">
                <a:ea typeface="Gulim" panose="020B0600000101010101" pitchFamily="34" charset="-127"/>
              </a:rPr>
              <a:t>ser</a:t>
            </a:r>
            <a:r>
              <a:rPr lang="en-US" altLang="ko-KR" dirty="0" smtClean="0">
                <a:ea typeface="Gulim" panose="020B0600000101010101" pitchFamily="34" charset="-127"/>
              </a:rPr>
              <a:t> x u/(1 – u) </a:t>
            </a:r>
            <a:br>
              <a:rPr lang="en-US" altLang="ko-KR" dirty="0" smtClean="0">
                <a:ea typeface="Gulim" panose="020B0600000101010101" pitchFamily="34" charset="-127"/>
              </a:rPr>
            </a:br>
            <a:r>
              <a:rPr lang="en-US" altLang="ko-KR" dirty="0" smtClean="0">
                <a:ea typeface="Gulim" panose="020B0600000101010101" pitchFamily="34" charset="-127"/>
              </a:rPr>
              <a:t>	= 20 x 0.2/(1-0.2) = 20 x 0.25 = 5 </a:t>
            </a:r>
            <a:r>
              <a:rPr lang="en-US" altLang="ko-KR" dirty="0" err="1" smtClean="0">
                <a:ea typeface="Gulim" panose="020B0600000101010101" pitchFamily="34" charset="-127"/>
              </a:rPr>
              <a:t>ms</a:t>
            </a:r>
            <a:r>
              <a:rPr lang="en-US" altLang="ko-KR" dirty="0" smtClean="0">
                <a:ea typeface="Gulim" panose="020B0600000101010101" pitchFamily="34" charset="-127"/>
              </a:rPr>
              <a:t> (0 .005s)</a:t>
            </a:r>
          </a:p>
          <a:p>
            <a:pPr>
              <a:lnSpc>
                <a:spcPct val="75000"/>
              </a:lnSpc>
              <a:spcBef>
                <a:spcPct val="5000"/>
              </a:spcBef>
              <a:buNone/>
              <a:tabLst>
                <a:tab pos="914400" algn="l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</a:rPr>
              <a:t>	</a:t>
            </a:r>
            <a:r>
              <a:rPr lang="en-US" altLang="ko-KR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L</a:t>
            </a:r>
            <a:r>
              <a:rPr lang="en-US" altLang="ko-KR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q</a:t>
            </a:r>
            <a:r>
              <a:rPr lang="en-US" altLang="ko-KR" dirty="0" smtClean="0">
                <a:ea typeface="Gulim" panose="020B0600000101010101" pitchFamily="34" charset="-127"/>
              </a:rPr>
              <a:t>	(</a:t>
            </a:r>
            <a:r>
              <a:rPr lang="en-US" altLang="ko-KR" dirty="0" err="1" smtClean="0">
                <a:ea typeface="Gulim" panose="020B0600000101010101" pitchFamily="34" charset="-127"/>
              </a:rPr>
              <a:t>avg</a:t>
            </a:r>
            <a:r>
              <a:rPr lang="en-US" altLang="ko-KR" dirty="0" smtClean="0">
                <a:ea typeface="Gulim" panose="020B0600000101010101" pitchFamily="34" charset="-127"/>
              </a:rPr>
              <a:t> length of queue) = </a:t>
            </a: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</a:t>
            </a:r>
            <a:r>
              <a:rPr lang="en-US" altLang="ko-KR" dirty="0" smtClean="0">
                <a:ea typeface="Gulim" panose="020B0600000101010101" pitchFamily="34" charset="-127"/>
              </a:rPr>
              <a:t> x </a:t>
            </a:r>
            <a:r>
              <a:rPr lang="en-US" altLang="ko-KR" dirty="0" err="1" smtClean="0">
                <a:ea typeface="Gulim" panose="020B0600000101010101" pitchFamily="34" charset="-127"/>
              </a:rPr>
              <a:t>T</a:t>
            </a:r>
            <a:r>
              <a:rPr lang="en-US" altLang="ko-KR" baseline="-25000" dirty="0" err="1" smtClean="0">
                <a:ea typeface="Gulim" panose="020B0600000101010101" pitchFamily="34" charset="-127"/>
              </a:rPr>
              <a:t>q</a:t>
            </a:r>
            <a:r>
              <a:rPr lang="en-US" altLang="ko-KR" dirty="0" smtClean="0">
                <a:ea typeface="Gulim" panose="020B0600000101010101" pitchFamily="34" charset="-127"/>
              </a:rPr>
              <a:t>=10/s x .005s = 0.05</a:t>
            </a:r>
          </a:p>
          <a:p>
            <a:pPr>
              <a:lnSpc>
                <a:spcPct val="75000"/>
              </a:lnSpc>
              <a:spcBef>
                <a:spcPct val="5000"/>
              </a:spcBef>
              <a:buNone/>
              <a:tabLst>
                <a:tab pos="914400" algn="l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</a:rPr>
              <a:t>	</a:t>
            </a:r>
            <a:r>
              <a:rPr lang="en-US" altLang="ko-KR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sys</a:t>
            </a:r>
            <a:r>
              <a:rPr lang="en-US" altLang="ko-KR" baseline="-25000" dirty="0" smtClean="0">
                <a:ea typeface="Gulim" panose="020B0600000101010101" pitchFamily="34" charset="-127"/>
              </a:rPr>
              <a:t>	</a:t>
            </a:r>
            <a:r>
              <a:rPr lang="en-US" altLang="ko-KR" dirty="0" smtClean="0">
                <a:ea typeface="Gulim" panose="020B0600000101010101" pitchFamily="34" charset="-127"/>
              </a:rPr>
              <a:t>(</a:t>
            </a:r>
            <a:r>
              <a:rPr lang="en-US" altLang="ko-KR" dirty="0" err="1" smtClean="0">
                <a:ea typeface="Gulim" panose="020B0600000101010101" pitchFamily="34" charset="-127"/>
              </a:rPr>
              <a:t>avg</a:t>
            </a:r>
            <a:r>
              <a:rPr lang="en-US" altLang="ko-KR" dirty="0" smtClean="0">
                <a:ea typeface="Gulim" panose="020B0600000101010101" pitchFamily="34" charset="-127"/>
              </a:rPr>
              <a:t> time/customer in system) =</a:t>
            </a:r>
            <a:r>
              <a:rPr lang="en-US" altLang="ko-KR" dirty="0" err="1" smtClean="0">
                <a:ea typeface="Gulim" panose="020B0600000101010101" pitchFamily="34" charset="-127"/>
              </a:rPr>
              <a:t>T</a:t>
            </a:r>
            <a:r>
              <a:rPr lang="en-US" altLang="ko-KR" baseline="-25000" dirty="0" err="1" smtClean="0">
                <a:ea typeface="Gulim" panose="020B0600000101010101" pitchFamily="34" charset="-127"/>
              </a:rPr>
              <a:t>q</a:t>
            </a:r>
            <a:r>
              <a:rPr lang="en-US" altLang="ko-KR" baseline="-25000" dirty="0" smtClean="0">
                <a:ea typeface="Gulim" panose="020B0600000101010101" pitchFamily="34" charset="-127"/>
              </a:rPr>
              <a:t> </a:t>
            </a:r>
            <a:r>
              <a:rPr lang="en-US" altLang="ko-KR" dirty="0" smtClean="0">
                <a:ea typeface="Gulim" panose="020B0600000101010101" pitchFamily="34" charset="-127"/>
              </a:rPr>
              <a:t>+ </a:t>
            </a:r>
            <a:r>
              <a:rPr lang="en-US" altLang="ko-KR" dirty="0" err="1" smtClean="0">
                <a:ea typeface="Gulim" panose="020B0600000101010101" pitchFamily="34" charset="-127"/>
              </a:rPr>
              <a:t>T</a:t>
            </a:r>
            <a:r>
              <a:rPr lang="en-US" altLang="ko-KR" baseline="-25000" dirty="0" err="1" smtClean="0">
                <a:ea typeface="Gulim" panose="020B0600000101010101" pitchFamily="34" charset="-127"/>
              </a:rPr>
              <a:t>ser</a:t>
            </a:r>
            <a:r>
              <a:rPr lang="en-US" altLang="ko-KR" dirty="0" smtClean="0">
                <a:ea typeface="Gulim" panose="020B0600000101010101" pitchFamily="34" charset="-127"/>
              </a:rPr>
              <a:t>= 25 </a:t>
            </a:r>
            <a:r>
              <a:rPr lang="en-US" altLang="ko-KR" dirty="0" err="1" smtClean="0">
                <a:ea typeface="Gulim" panose="020B0600000101010101" pitchFamily="34" charset="-127"/>
              </a:rPr>
              <a:t>ms</a:t>
            </a:r>
            <a:r>
              <a:rPr lang="en-US" altLang="ko-KR" dirty="0" smtClean="0">
                <a:ea typeface="Gulim" panose="020B0600000101010101" pitchFamily="34" charset="-127"/>
              </a:rPr>
              <a:t/>
            </a:r>
            <a:br>
              <a:rPr lang="en-US" altLang="ko-KR" dirty="0" smtClean="0">
                <a:ea typeface="Gulim" panose="020B0600000101010101" pitchFamily="34" charset="-127"/>
              </a:rPr>
            </a:br>
            <a:r>
              <a:rPr lang="en-US" altLang="ko-KR" dirty="0" smtClean="0">
                <a:ea typeface="Gulim" panose="020B0600000101010101" pitchFamily="34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4332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9555" grpId="0" uiExpand="1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C7671-5B1A-4934-9405-5DA096389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Overall Performance for I/O Path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DDD45-44B2-4975-8869-8AFCE7BC5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61" y="1387475"/>
            <a:ext cx="6527660" cy="43513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Performance of I/O subsystem</a:t>
            </a:r>
            <a:endParaRPr lang="en-US" b="1" dirty="0">
              <a:ea typeface="MS PGothic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Metrics: Response Time, Throughput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Effective BW = transfer size / response time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Contributing factors to latency: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Software paths (can be loosely modeled by a queue)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Hardware controller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I/O device service time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Queuing behavior: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Can lead to big increases of latency as utilization increases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Solutions?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dirty="0">
              <a:ea typeface="MS PGothic" charset="0"/>
            </a:endParaRPr>
          </a:p>
          <a:p>
            <a:endParaRPr lang="en-US" dirty="0"/>
          </a:p>
        </p:txBody>
      </p:sp>
      <p:grpSp>
        <p:nvGrpSpPr>
          <p:cNvPr id="34" name="Group 44">
            <a:extLst>
              <a:ext uri="{FF2B5EF4-FFF2-40B4-BE49-F238E27FC236}">
                <a16:creationId xmlns:a16="http://schemas.microsoft.com/office/drawing/2014/main" id="{6984D624-696A-4F00-9BA1-09A140334C9E}"/>
              </a:ext>
            </a:extLst>
          </p:cNvPr>
          <p:cNvGrpSpPr>
            <a:grpSpLocks/>
          </p:cNvGrpSpPr>
          <p:nvPr/>
        </p:nvGrpSpPr>
        <p:grpSpPr bwMode="auto">
          <a:xfrm>
            <a:off x="6361043" y="990600"/>
            <a:ext cx="6096000" cy="1844676"/>
            <a:chOff x="0" y="624"/>
            <a:chExt cx="3840" cy="1162"/>
          </a:xfrm>
        </p:grpSpPr>
        <p:sp>
          <p:nvSpPr>
            <p:cNvPr id="35" name="Line 27">
              <a:extLst>
                <a:ext uri="{FF2B5EF4-FFF2-40B4-BE49-F238E27FC236}">
                  <a16:creationId xmlns:a16="http://schemas.microsoft.com/office/drawing/2014/main" id="{839D0CDE-12A1-46CF-BA28-BE6A581125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8" y="1036"/>
              <a:ext cx="37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" name="Rectangle 3">
              <a:extLst>
                <a:ext uri="{FF2B5EF4-FFF2-40B4-BE49-F238E27FC236}">
                  <a16:creationId xmlns:a16="http://schemas.microsoft.com/office/drawing/2014/main" id="{5A382E9D-C8A5-4148-8A41-64C04751C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584"/>
              <a:ext cx="384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Response Time = Queue + I/O device service time</a:t>
              </a:r>
            </a:p>
          </p:txBody>
        </p:sp>
        <p:sp>
          <p:nvSpPr>
            <p:cNvPr id="37" name="AutoShape 33">
              <a:extLst>
                <a:ext uri="{FF2B5EF4-FFF2-40B4-BE49-F238E27FC236}">
                  <a16:creationId xmlns:a16="http://schemas.microsoft.com/office/drawing/2014/main" id="{57C4538D-7D18-49A6-BA3D-734D73AE4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1" y="849"/>
              <a:ext cx="569" cy="373"/>
            </a:xfrm>
            <a:prstGeom prst="roundRect">
              <a:avLst>
                <a:gd name="adj" fmla="val 12495"/>
              </a:avLst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Rectangle 21">
              <a:extLst>
                <a:ext uri="{FF2B5EF4-FFF2-40B4-BE49-F238E27FC236}">
                  <a16:creationId xmlns:a16="http://schemas.microsoft.com/office/drawing/2014/main" id="{EFD26251-823C-405A-829D-3F7D02577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" y="750"/>
              <a:ext cx="579" cy="571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228600" indent="-228600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pPr marL="228600" indent="-228600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Thread</a:t>
              </a:r>
            </a:p>
          </p:txBody>
        </p:sp>
        <p:sp>
          <p:nvSpPr>
            <p:cNvPr id="39" name="Rectangle 23">
              <a:extLst>
                <a:ext uri="{FF2B5EF4-FFF2-40B4-BE49-F238E27FC236}">
                  <a16:creationId xmlns:a16="http://schemas.microsoft.com/office/drawing/2014/main" id="{B00F6184-56A7-4B84-ABE3-F4BFB2B99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8" y="882"/>
              <a:ext cx="471" cy="307"/>
            </a:xfrm>
            <a:prstGeom prst="rect">
              <a:avLst/>
            </a:prstGeom>
            <a:solidFill>
              <a:srgbClr val="53FB2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Line 24">
              <a:extLst>
                <a:ext uri="{FF2B5EF4-FFF2-40B4-BE49-F238E27FC236}">
                  <a16:creationId xmlns:a16="http://schemas.microsoft.com/office/drawing/2014/main" id="{F4201638-B4CB-4C4F-8064-D3733D2DD4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90" y="874"/>
              <a:ext cx="0" cy="3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1" name="Line 25">
              <a:extLst>
                <a:ext uri="{FF2B5EF4-FFF2-40B4-BE49-F238E27FC236}">
                  <a16:creationId xmlns:a16="http://schemas.microsoft.com/office/drawing/2014/main" id="{D17AF760-4F1E-4E2C-AD73-22631AA3B1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92" y="875"/>
              <a:ext cx="0" cy="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Rectangle 26">
              <a:extLst>
                <a:ext uri="{FF2B5EF4-FFF2-40B4-BE49-F238E27FC236}">
                  <a16:creationId xmlns:a16="http://schemas.microsoft.com/office/drawing/2014/main" id="{22E08406-4280-4394-8C5F-259361546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" y="1200"/>
              <a:ext cx="788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Queue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[OS Paths]</a:t>
              </a:r>
            </a:p>
          </p:txBody>
        </p:sp>
        <p:sp>
          <p:nvSpPr>
            <p:cNvPr id="43" name="Rectangle 28">
              <a:extLst>
                <a:ext uri="{FF2B5EF4-FFF2-40B4-BE49-F238E27FC236}">
                  <a16:creationId xmlns:a16="http://schemas.microsoft.com/office/drawing/2014/main" id="{5905CC0C-82B6-45C6-BCF0-2D4202ABD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6" y="624"/>
              <a:ext cx="374" cy="822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marL="228600" indent="-228600"/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Controller</a:t>
              </a:r>
            </a:p>
          </p:txBody>
        </p:sp>
        <p:sp>
          <p:nvSpPr>
            <p:cNvPr id="44" name="Line 30">
              <a:extLst>
                <a:ext uri="{FF2B5EF4-FFF2-40B4-BE49-F238E27FC236}">
                  <a16:creationId xmlns:a16="http://schemas.microsoft.com/office/drawing/2014/main" id="{3B0AFCB7-68BF-47F3-904E-425D6F9159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6" y="1036"/>
              <a:ext cx="3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Rectangle 31">
              <a:extLst>
                <a:ext uri="{FF2B5EF4-FFF2-40B4-BE49-F238E27FC236}">
                  <a16:creationId xmlns:a16="http://schemas.microsoft.com/office/drawing/2014/main" id="{EC01275F-372E-4532-A65C-6BA8B50DD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1" y="864"/>
              <a:ext cx="493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I/O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device</a:t>
              </a:r>
            </a:p>
          </p:txBody>
        </p:sp>
        <p:sp>
          <p:nvSpPr>
            <p:cNvPr id="46" name="Line 32">
              <a:extLst>
                <a:ext uri="{FF2B5EF4-FFF2-40B4-BE49-F238E27FC236}">
                  <a16:creationId xmlns:a16="http://schemas.microsoft.com/office/drawing/2014/main" id="{84C60557-1D66-49C6-B946-03230CA7F3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1036"/>
              <a:ext cx="2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F043FA3-DA66-4AB5-B57D-2E32610DADBC}"/>
              </a:ext>
            </a:extLst>
          </p:cNvPr>
          <p:cNvGrpSpPr>
            <a:grpSpLocks/>
          </p:cNvGrpSpPr>
          <p:nvPr/>
        </p:nvGrpSpPr>
        <p:grpSpPr bwMode="auto">
          <a:xfrm>
            <a:off x="7177019" y="3090863"/>
            <a:ext cx="3554413" cy="3078163"/>
            <a:chOff x="5413376" y="685800"/>
            <a:chExt cx="3554413" cy="3078163"/>
          </a:xfrm>
        </p:grpSpPr>
        <p:grpSp>
          <p:nvGrpSpPr>
            <p:cNvPr id="48" name="Group 53">
              <a:extLst>
                <a:ext uri="{FF2B5EF4-FFF2-40B4-BE49-F238E27FC236}">
                  <a16:creationId xmlns:a16="http://schemas.microsoft.com/office/drawing/2014/main" id="{6B8EE744-EE03-47A2-83BE-954C6804CC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13376" y="685800"/>
              <a:ext cx="3554413" cy="3078163"/>
              <a:chOff x="3410" y="432"/>
              <a:chExt cx="2239" cy="1939"/>
            </a:xfrm>
          </p:grpSpPr>
          <p:sp>
            <p:nvSpPr>
              <p:cNvPr id="50" name="Rectangle 4">
                <a:extLst>
                  <a:ext uri="{FF2B5EF4-FFF2-40B4-BE49-F238E27FC236}">
                    <a16:creationId xmlns:a16="http://schemas.microsoft.com/office/drawing/2014/main" id="{8B0B58E4-7546-447E-A268-DAD4825405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4" y="1255"/>
                <a:ext cx="777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1" name="Rectangle 5">
                <a:extLst>
                  <a:ext uri="{FF2B5EF4-FFF2-40B4-BE49-F238E27FC236}">
                    <a16:creationId xmlns:a16="http://schemas.microsoft.com/office/drawing/2014/main" id="{B29A7F82-E4F6-4AA9-933B-0B45A82D1D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5" y="1827"/>
                <a:ext cx="40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100%</a:t>
                </a:r>
              </a:p>
            </p:txBody>
          </p:sp>
          <p:sp>
            <p:nvSpPr>
              <p:cNvPr id="52" name="Line 6">
                <a:extLst>
                  <a:ext uri="{FF2B5EF4-FFF2-40B4-BE49-F238E27FC236}">
                    <a16:creationId xmlns:a16="http://schemas.microsoft.com/office/drawing/2014/main" id="{CA20F0CA-7608-4DF7-913B-BCD7DF9F61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8" y="432"/>
                <a:ext cx="1" cy="137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3" name="Line 7">
                <a:extLst>
                  <a:ext uri="{FF2B5EF4-FFF2-40B4-BE49-F238E27FC236}">
                    <a16:creationId xmlns:a16="http://schemas.microsoft.com/office/drawing/2014/main" id="{7570CFCF-E24C-411E-92F0-BA20A35209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4" y="1803"/>
                <a:ext cx="1512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b="0" dirty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4" name="Rectangle 8">
                <a:extLst>
                  <a:ext uri="{FF2B5EF4-FFF2-40B4-BE49-F238E27FC236}">
                    <a16:creationId xmlns:a16="http://schemas.microsoft.com/office/drawing/2014/main" id="{F4BEFBEF-B0F2-4AB6-8FD8-E4BDCE2E44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1" y="449"/>
                <a:ext cx="752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>
                    <a:latin typeface="Gill Sans" charset="0"/>
                    <a:ea typeface="Gill Sans" charset="0"/>
                    <a:cs typeface="Gill Sans" charset="0"/>
                  </a:rPr>
                  <a:t>Response</a:t>
                </a:r>
              </a:p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>
                    <a:latin typeface="Gill Sans" charset="0"/>
                    <a:ea typeface="Gill Sans" charset="0"/>
                    <a:cs typeface="Gill Sans" charset="0"/>
                  </a:rPr>
                  <a:t>Time (ms)</a:t>
                </a:r>
              </a:p>
            </p:txBody>
          </p:sp>
          <p:sp>
            <p:nvSpPr>
              <p:cNvPr id="55" name="Rectangle 9">
                <a:extLst>
                  <a:ext uri="{FF2B5EF4-FFF2-40B4-BE49-F238E27FC236}">
                    <a16:creationId xmlns:a16="http://schemas.microsoft.com/office/drawing/2014/main" id="{99D6A9D1-E8FD-4B9E-8682-AD444DC965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7" y="2004"/>
                <a:ext cx="1781" cy="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Throughput  (Utilization)</a:t>
                </a:r>
              </a:p>
              <a:p>
                <a:pPr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                   (% total BW)</a:t>
                </a:r>
              </a:p>
            </p:txBody>
          </p:sp>
          <p:sp>
            <p:nvSpPr>
              <p:cNvPr id="56" name="Rectangle 10">
                <a:extLst>
                  <a:ext uri="{FF2B5EF4-FFF2-40B4-BE49-F238E27FC236}">
                    <a16:creationId xmlns:a16="http://schemas.microsoft.com/office/drawing/2014/main" id="{4C891FA9-E90A-421F-9112-0FBDAB28EF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0" y="1786"/>
                <a:ext cx="15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0</a:t>
                </a:r>
              </a:p>
            </p:txBody>
          </p:sp>
          <p:sp>
            <p:nvSpPr>
              <p:cNvPr id="57" name="Rectangle 11">
                <a:extLst>
                  <a:ext uri="{FF2B5EF4-FFF2-40B4-BE49-F238E27FC236}">
                    <a16:creationId xmlns:a16="http://schemas.microsoft.com/office/drawing/2014/main" id="{30E5C9E3-46BD-4F6F-99E6-59ACCA5968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0" y="1305"/>
                <a:ext cx="29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100</a:t>
                </a:r>
              </a:p>
            </p:txBody>
          </p:sp>
          <p:sp>
            <p:nvSpPr>
              <p:cNvPr id="58" name="Rectangle 12">
                <a:extLst>
                  <a:ext uri="{FF2B5EF4-FFF2-40B4-BE49-F238E27FC236}">
                    <a16:creationId xmlns:a16="http://schemas.microsoft.com/office/drawing/2014/main" id="{59A60098-3185-463D-A215-8CC240FCDC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0" y="904"/>
                <a:ext cx="29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200</a:t>
                </a:r>
              </a:p>
            </p:txBody>
          </p:sp>
          <p:sp>
            <p:nvSpPr>
              <p:cNvPr id="59" name="Rectangle 13">
                <a:extLst>
                  <a:ext uri="{FF2B5EF4-FFF2-40B4-BE49-F238E27FC236}">
                    <a16:creationId xmlns:a16="http://schemas.microsoft.com/office/drawing/2014/main" id="{51DDE94D-9DFA-49A6-BC10-72CC376DC9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0" y="502"/>
                <a:ext cx="29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300</a:t>
                </a:r>
              </a:p>
            </p:txBody>
          </p:sp>
          <p:sp>
            <p:nvSpPr>
              <p:cNvPr id="60" name="Rectangle 14">
                <a:extLst>
                  <a:ext uri="{FF2B5EF4-FFF2-40B4-BE49-F238E27FC236}">
                    <a16:creationId xmlns:a16="http://schemas.microsoft.com/office/drawing/2014/main" id="{17579585-BCED-46EE-AFBE-5A1ECC8E51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1" y="1867"/>
                <a:ext cx="25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0%</a:t>
                </a:r>
              </a:p>
            </p:txBody>
          </p:sp>
        </p:grpSp>
        <p:sp>
          <p:nvSpPr>
            <p:cNvPr id="49" name="Ink 4">
              <a:extLst>
                <a:ext uri="{FF2B5EF4-FFF2-40B4-BE49-F238E27FC236}">
                  <a16:creationId xmlns:a16="http://schemas.microsoft.com/office/drawing/2014/main" id="{97A63007-F5BE-47EA-9D2D-A4D0EFBCBA83}"/>
                </a:ext>
              </a:extLst>
            </p:cNvPr>
            <p:cNvSpPr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5937250" y="758825"/>
              <a:ext cx="2368550" cy="1844675"/>
            </a:xfrm>
            <a:custGeom>
              <a:avLst/>
              <a:gdLst>
                <a:gd name="T0" fmla="*/ 0 w 6060"/>
                <a:gd name="T1" fmla="*/ 2147483647 h 5124"/>
                <a:gd name="T2" fmla="*/ 2147483647 w 6060"/>
                <a:gd name="T3" fmla="*/ 2147483647 h 5124"/>
                <a:gd name="T4" fmla="*/ 2147483647 w 6060"/>
                <a:gd name="T5" fmla="*/ 2147483647 h 5124"/>
                <a:gd name="T6" fmla="*/ 2147483647 w 6060"/>
                <a:gd name="T7" fmla="*/ 2147483647 h 5124"/>
                <a:gd name="T8" fmla="*/ 2147483647 w 6060"/>
                <a:gd name="T9" fmla="*/ 2147483647 h 5124"/>
                <a:gd name="T10" fmla="*/ 2147483647 w 6060"/>
                <a:gd name="T11" fmla="*/ 2147483647 h 5124"/>
                <a:gd name="T12" fmla="*/ 2147483647 w 6060"/>
                <a:gd name="T13" fmla="*/ 2147483647 h 5124"/>
                <a:gd name="T14" fmla="*/ 2147483647 w 6060"/>
                <a:gd name="T15" fmla="*/ 2147483647 h 5124"/>
                <a:gd name="T16" fmla="*/ 2147483647 w 6060"/>
                <a:gd name="T17" fmla="*/ 2147483647 h 5124"/>
                <a:gd name="T18" fmla="*/ 2147483647 w 6060"/>
                <a:gd name="T19" fmla="*/ 2147483647 h 5124"/>
                <a:gd name="T20" fmla="*/ 2147483647 w 6060"/>
                <a:gd name="T21" fmla="*/ 2147483647 h 5124"/>
                <a:gd name="T22" fmla="*/ 2147483647 w 6060"/>
                <a:gd name="T23" fmla="*/ 2147483647 h 5124"/>
                <a:gd name="T24" fmla="*/ 2147483647 w 6060"/>
                <a:gd name="T25" fmla="*/ 2147483647 h 5124"/>
                <a:gd name="T26" fmla="*/ 2147483647 w 6060"/>
                <a:gd name="T27" fmla="*/ 2147483647 h 5124"/>
                <a:gd name="T28" fmla="*/ 2147483647 w 6060"/>
                <a:gd name="T29" fmla="*/ 2147483647 h 51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060" h="5124" extrusionOk="0">
                  <a:moveTo>
                    <a:pt x="0" y="5121"/>
                  </a:moveTo>
                  <a:cubicBezTo>
                    <a:pt x="155" y="5108"/>
                    <a:pt x="312" y="5103"/>
                    <a:pt x="468" y="5091"/>
                  </a:cubicBezTo>
                  <a:cubicBezTo>
                    <a:pt x="775" y="5068"/>
                    <a:pt x="1136" y="5060"/>
                    <a:pt x="1422" y="4946"/>
                  </a:cubicBezTo>
                  <a:cubicBezTo>
                    <a:pt x="1613" y="4870"/>
                    <a:pt x="1803" y="4774"/>
                    <a:pt x="1993" y="4691"/>
                  </a:cubicBezTo>
                  <a:cubicBezTo>
                    <a:pt x="2188" y="4606"/>
                    <a:pt x="2378" y="4519"/>
                    <a:pt x="2557" y="4404"/>
                  </a:cubicBezTo>
                  <a:cubicBezTo>
                    <a:pt x="2805" y="4245"/>
                    <a:pt x="3071" y="4125"/>
                    <a:pt x="3320" y="3970"/>
                  </a:cubicBezTo>
                  <a:cubicBezTo>
                    <a:pt x="3491" y="3864"/>
                    <a:pt x="3649" y="3748"/>
                    <a:pt x="3823" y="3647"/>
                  </a:cubicBezTo>
                  <a:cubicBezTo>
                    <a:pt x="4041" y="3520"/>
                    <a:pt x="4219" y="3329"/>
                    <a:pt x="4391" y="3143"/>
                  </a:cubicBezTo>
                  <a:cubicBezTo>
                    <a:pt x="4539" y="2984"/>
                    <a:pt x="4704" y="2844"/>
                    <a:pt x="4832" y="2666"/>
                  </a:cubicBezTo>
                  <a:cubicBezTo>
                    <a:pt x="4927" y="2534"/>
                    <a:pt x="4999" y="2388"/>
                    <a:pt x="5087" y="2251"/>
                  </a:cubicBezTo>
                  <a:cubicBezTo>
                    <a:pt x="5165" y="2130"/>
                    <a:pt x="5236" y="2017"/>
                    <a:pt x="5299" y="1888"/>
                  </a:cubicBezTo>
                  <a:cubicBezTo>
                    <a:pt x="5421" y="1641"/>
                    <a:pt x="5529" y="1391"/>
                    <a:pt x="5657" y="1147"/>
                  </a:cubicBezTo>
                  <a:cubicBezTo>
                    <a:pt x="5835" y="809"/>
                    <a:pt x="5882" y="475"/>
                    <a:pt x="5999" y="122"/>
                  </a:cubicBezTo>
                  <a:cubicBezTo>
                    <a:pt x="6013" y="79"/>
                    <a:pt x="6041" y="17"/>
                    <a:pt x="6047" y="1"/>
                  </a:cubicBezTo>
                  <a:cubicBezTo>
                    <a:pt x="6051" y="2"/>
                    <a:pt x="6055" y="3"/>
                    <a:pt x="6059" y="4"/>
                  </a:cubicBez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1652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Queuing Theory Resources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Resources page contains Queueing Theory Resources (under Readings):</a:t>
            </a:r>
          </a:p>
          <a:p>
            <a:pPr lvl="1"/>
            <a:r>
              <a:rPr lang="en-US" altLang="ko-KR" dirty="0" smtClean="0"/>
              <a:t>Scanned pages from Patterson and Hennessy book that gives further discussion and simple proof for general equation: </a:t>
            </a:r>
            <a:r>
              <a:rPr lang="en-US" altLang="ko-KR" dirty="0" smtClean="0">
                <a:hlinkClick r:id="rId2"/>
              </a:rPr>
              <a:t>https://cs162.eecs.berkeley.edu/static/readings/patterson_queue.pdf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A complete website full of resources: </a:t>
            </a:r>
            <a:r>
              <a:rPr lang="en-US" altLang="ko-KR" dirty="0" smtClean="0">
                <a:hlinkClick r:id="rId3"/>
              </a:rPr>
              <a:t>http://web2.uwindsor.ca/math/hlynka/qonline.html</a:t>
            </a:r>
            <a:r>
              <a:rPr lang="en-US" altLang="ko-KR" dirty="0" smtClean="0"/>
              <a:t> 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Some previous midterms with queueing theory questions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Assume that Queueing Theory is fair game for Midterm III!</a:t>
            </a:r>
          </a:p>
        </p:txBody>
      </p:sp>
    </p:spTree>
    <p:extLst>
      <p:ext uri="{BB962C8B-B14F-4D97-AF65-F5344CB8AC3E}">
        <p14:creationId xmlns:p14="http://schemas.microsoft.com/office/powerpoint/2010/main" val="1714489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 I/O Performance</a:t>
            </a:r>
            <a:endParaRPr lang="en-US" dirty="0"/>
          </a:p>
        </p:txBody>
      </p:sp>
      <p:sp>
        <p:nvSpPr>
          <p:cNvPr id="864301" name="Rectangle 45"/>
          <p:cNvSpPr>
            <a:spLocks noGrp="1" noChangeArrowheads="1"/>
          </p:cNvSpPr>
          <p:nvPr>
            <p:ph type="body" idx="1"/>
          </p:nvPr>
        </p:nvSpPr>
        <p:spPr>
          <a:xfrm>
            <a:off x="1752600" y="3200401"/>
            <a:ext cx="8639176" cy="344011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How to improve performance?</a:t>
            </a:r>
          </a:p>
          <a:p>
            <a:pPr lvl="1"/>
            <a:r>
              <a:rPr lang="en-US" dirty="0" smtClean="0"/>
              <a:t>Make everything faster </a:t>
            </a:r>
            <a:r>
              <a:rPr lang="en-US" dirty="0" smtClean="0">
                <a:sym typeface="Wingdings" charset="0"/>
              </a:rPr>
              <a:t></a:t>
            </a:r>
          </a:p>
          <a:p>
            <a:pPr lvl="1"/>
            <a:r>
              <a:rPr lang="en-US" dirty="0" smtClean="0">
                <a:sym typeface="Wingdings" charset="0"/>
              </a:rPr>
              <a:t>More Decoupled (Parallelism) systems</a:t>
            </a:r>
          </a:p>
          <a:p>
            <a:pPr lvl="2"/>
            <a:r>
              <a:rPr lang="en-US" dirty="0" smtClean="0">
                <a:sym typeface="Wingdings" charset="0"/>
              </a:rPr>
              <a:t>multiple independent buses or controllers</a:t>
            </a:r>
          </a:p>
          <a:p>
            <a:pPr lvl="1"/>
            <a:r>
              <a:rPr lang="en-US" dirty="0" smtClean="0">
                <a:sym typeface="Wingdings" charset="0"/>
              </a:rPr>
              <a:t>Optimize the bottleneck to increase service rate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  <a:sym typeface="Wingdings" charset="0"/>
              </a:rPr>
              <a:t>Use the queue to optimize the service</a:t>
            </a:r>
          </a:p>
          <a:p>
            <a:pPr lvl="1"/>
            <a:r>
              <a:rPr lang="en-US" dirty="0" smtClean="0">
                <a:sym typeface="Wingdings" charset="0"/>
              </a:rPr>
              <a:t>Do other useful work while waiting</a:t>
            </a:r>
          </a:p>
          <a:p>
            <a:r>
              <a:rPr lang="en-US" dirty="0" smtClean="0">
                <a:sym typeface="Wingdings" charset="0"/>
              </a:rPr>
              <a:t>Queues absorb bursts and smooth the flow</a:t>
            </a:r>
          </a:p>
          <a:p>
            <a:r>
              <a:rPr lang="en-US" dirty="0" smtClean="0">
                <a:sym typeface="Wingdings" charset="0"/>
              </a:rPr>
              <a:t>Admissions control (finite queues)</a:t>
            </a:r>
          </a:p>
          <a:p>
            <a:pPr lvl="1"/>
            <a:r>
              <a:rPr lang="en-US" dirty="0" smtClean="0">
                <a:sym typeface="Wingdings" charset="0"/>
              </a:rPr>
              <a:t>Limits delays, but may introduce unfairness and </a:t>
            </a:r>
            <a:r>
              <a:rPr lang="en-US" dirty="0" err="1" smtClean="0">
                <a:sym typeface="Wingdings" charset="0"/>
              </a:rPr>
              <a:t>livelock</a:t>
            </a:r>
            <a:endParaRPr lang="en-US" dirty="0" smtClean="0">
              <a:sym typeface="Wingdings" charset="0"/>
            </a:endParaRP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77826" name="Group 44"/>
          <p:cNvGrpSpPr>
            <a:grpSpLocks/>
          </p:cNvGrpSpPr>
          <p:nvPr/>
        </p:nvGrpSpPr>
        <p:grpSpPr bwMode="auto">
          <a:xfrm>
            <a:off x="1752600" y="914400"/>
            <a:ext cx="6096000" cy="2033588"/>
            <a:chOff x="144" y="624"/>
            <a:chExt cx="3840" cy="1281"/>
          </a:xfrm>
        </p:grpSpPr>
        <p:sp>
          <p:nvSpPr>
            <p:cNvPr id="77850" name="Line 27"/>
            <p:cNvSpPr>
              <a:spLocks noChangeShapeType="1"/>
            </p:cNvSpPr>
            <p:nvPr/>
          </p:nvSpPr>
          <p:spPr bwMode="auto">
            <a:xfrm>
              <a:off x="818" y="1036"/>
              <a:ext cx="37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"/>
              </a:endParaRPr>
            </a:p>
          </p:txBody>
        </p:sp>
        <p:sp>
          <p:nvSpPr>
            <p:cNvPr id="77843" name="Rectangle 3"/>
            <p:cNvSpPr>
              <a:spLocks noChangeArrowheads="1"/>
            </p:cNvSpPr>
            <p:nvPr/>
          </p:nvSpPr>
          <p:spPr bwMode="auto">
            <a:xfrm>
              <a:off x="144" y="1560"/>
              <a:ext cx="3840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900" dirty="0">
                  <a:solidFill>
                    <a:srgbClr val="FF0000"/>
                  </a:solidFill>
                  <a:latin typeface="Gill Sans"/>
                </a:rPr>
                <a:t>Response Time = </a:t>
              </a:r>
              <a:br>
                <a:rPr lang="en-US" sz="1900" dirty="0">
                  <a:solidFill>
                    <a:srgbClr val="FF0000"/>
                  </a:solidFill>
                  <a:latin typeface="Gill Sans"/>
                </a:rPr>
              </a:br>
              <a:r>
                <a:rPr lang="en-US" sz="1900" dirty="0">
                  <a:solidFill>
                    <a:srgbClr val="FF0000"/>
                  </a:solidFill>
                  <a:latin typeface="Gill Sans"/>
                </a:rPr>
                <a:t>	Queue + I/O device service time</a:t>
              </a:r>
            </a:p>
          </p:txBody>
        </p:sp>
        <p:sp>
          <p:nvSpPr>
            <p:cNvPr id="77844" name="AutoShape 33"/>
            <p:cNvSpPr>
              <a:spLocks noChangeArrowheads="1"/>
            </p:cNvSpPr>
            <p:nvPr/>
          </p:nvSpPr>
          <p:spPr bwMode="auto">
            <a:xfrm>
              <a:off x="2621" y="849"/>
              <a:ext cx="569" cy="373"/>
            </a:xfrm>
            <a:prstGeom prst="roundRect">
              <a:avLst>
                <a:gd name="adj" fmla="val 12495"/>
              </a:avLst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"/>
              </a:endParaRPr>
            </a:p>
          </p:txBody>
        </p:sp>
        <p:sp>
          <p:nvSpPr>
            <p:cNvPr id="77845" name="Rectangle 21"/>
            <p:cNvSpPr>
              <a:spLocks noChangeArrowheads="1"/>
            </p:cNvSpPr>
            <p:nvPr/>
          </p:nvSpPr>
          <p:spPr bwMode="auto">
            <a:xfrm>
              <a:off x="282" y="750"/>
              <a:ext cx="603" cy="571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228600" indent="-228600"/>
              <a:r>
                <a:rPr lang="en-US" dirty="0">
                  <a:latin typeface="Gill Sans"/>
                </a:rPr>
                <a:t>User</a:t>
              </a:r>
            </a:p>
            <a:p>
              <a:pPr marL="228600" indent="-228600"/>
              <a:r>
                <a:rPr lang="en-US" dirty="0">
                  <a:latin typeface="Gill Sans"/>
                </a:rPr>
                <a:t>Thread</a:t>
              </a:r>
            </a:p>
          </p:txBody>
        </p:sp>
        <p:sp>
          <p:nvSpPr>
            <p:cNvPr id="77846" name="Rectangle 23"/>
            <p:cNvSpPr>
              <a:spLocks noChangeArrowheads="1"/>
            </p:cNvSpPr>
            <p:nvPr/>
          </p:nvSpPr>
          <p:spPr bwMode="auto">
            <a:xfrm>
              <a:off x="1208" y="882"/>
              <a:ext cx="471" cy="307"/>
            </a:xfrm>
            <a:prstGeom prst="rect">
              <a:avLst/>
            </a:prstGeom>
            <a:solidFill>
              <a:srgbClr val="53FB2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"/>
              </a:endParaRPr>
            </a:p>
          </p:txBody>
        </p:sp>
        <p:sp>
          <p:nvSpPr>
            <p:cNvPr id="77847" name="Line 24"/>
            <p:cNvSpPr>
              <a:spLocks noChangeShapeType="1"/>
            </p:cNvSpPr>
            <p:nvPr/>
          </p:nvSpPr>
          <p:spPr bwMode="auto">
            <a:xfrm flipV="1">
              <a:off x="1590" y="874"/>
              <a:ext cx="0" cy="3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"/>
              </a:endParaRPr>
            </a:p>
          </p:txBody>
        </p:sp>
        <p:sp>
          <p:nvSpPr>
            <p:cNvPr id="77848" name="Line 25"/>
            <p:cNvSpPr>
              <a:spLocks noChangeShapeType="1"/>
            </p:cNvSpPr>
            <p:nvPr/>
          </p:nvSpPr>
          <p:spPr bwMode="auto">
            <a:xfrm flipV="1">
              <a:off x="1492" y="875"/>
              <a:ext cx="0" cy="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"/>
              </a:endParaRPr>
            </a:p>
          </p:txBody>
        </p:sp>
        <p:sp>
          <p:nvSpPr>
            <p:cNvPr id="77849" name="Rectangle 26"/>
            <p:cNvSpPr>
              <a:spLocks noChangeArrowheads="1"/>
            </p:cNvSpPr>
            <p:nvPr/>
          </p:nvSpPr>
          <p:spPr bwMode="auto">
            <a:xfrm>
              <a:off x="1030" y="1200"/>
              <a:ext cx="851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>
                  <a:latin typeface="Gill Sans"/>
                </a:rPr>
                <a:t>Queue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>
                  <a:latin typeface="Gill Sans"/>
                </a:rPr>
                <a:t>[OS Paths]</a:t>
              </a:r>
            </a:p>
          </p:txBody>
        </p:sp>
        <p:sp>
          <p:nvSpPr>
            <p:cNvPr id="77851" name="Rectangle 28"/>
            <p:cNvSpPr>
              <a:spLocks noChangeArrowheads="1"/>
            </p:cNvSpPr>
            <p:nvPr/>
          </p:nvSpPr>
          <p:spPr bwMode="auto">
            <a:xfrm>
              <a:off x="2026" y="624"/>
              <a:ext cx="374" cy="822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marL="228600" indent="-228600"/>
              <a:r>
                <a:rPr lang="en-US">
                  <a:latin typeface="Gill Sans"/>
                </a:rPr>
                <a:t>Controller</a:t>
              </a:r>
            </a:p>
          </p:txBody>
        </p:sp>
        <p:sp>
          <p:nvSpPr>
            <p:cNvPr id="77852" name="Line 30"/>
            <p:cNvSpPr>
              <a:spLocks noChangeShapeType="1"/>
            </p:cNvSpPr>
            <p:nvPr/>
          </p:nvSpPr>
          <p:spPr bwMode="auto">
            <a:xfrm>
              <a:off x="1696" y="1036"/>
              <a:ext cx="3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"/>
              </a:endParaRPr>
            </a:p>
          </p:txBody>
        </p:sp>
        <p:sp>
          <p:nvSpPr>
            <p:cNvPr id="77853" name="Rectangle 31"/>
            <p:cNvSpPr>
              <a:spLocks noChangeArrowheads="1"/>
            </p:cNvSpPr>
            <p:nvPr/>
          </p:nvSpPr>
          <p:spPr bwMode="auto">
            <a:xfrm>
              <a:off x="2631" y="864"/>
              <a:ext cx="533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>
                  <a:latin typeface="Gill Sans"/>
                </a:rPr>
                <a:t>I/O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>
                  <a:latin typeface="Gill Sans"/>
                </a:rPr>
                <a:t>device</a:t>
              </a:r>
            </a:p>
          </p:txBody>
        </p:sp>
        <p:sp>
          <p:nvSpPr>
            <p:cNvPr id="77854" name="Line 32"/>
            <p:cNvSpPr>
              <a:spLocks noChangeShapeType="1"/>
            </p:cNvSpPr>
            <p:nvPr/>
          </p:nvSpPr>
          <p:spPr bwMode="auto">
            <a:xfrm>
              <a:off x="2400" y="1036"/>
              <a:ext cx="2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"/>
              </a:endParaRPr>
            </a:p>
          </p:txBody>
        </p:sp>
      </p:grpSp>
      <p:sp>
        <p:nvSpPr>
          <p:cNvPr id="77828" name="Ink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628189" y="1371601"/>
            <a:ext cx="1587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2147483647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grpSp>
        <p:nvGrpSpPr>
          <p:cNvPr id="77829" name="Group 1"/>
          <p:cNvGrpSpPr>
            <a:grpSpLocks/>
          </p:cNvGrpSpPr>
          <p:nvPr/>
        </p:nvGrpSpPr>
        <p:grpSpPr bwMode="auto">
          <a:xfrm>
            <a:off x="6937376" y="914400"/>
            <a:ext cx="3584575" cy="3017838"/>
            <a:chOff x="5413375" y="685800"/>
            <a:chExt cx="3584575" cy="3017838"/>
          </a:xfrm>
        </p:grpSpPr>
        <p:grpSp>
          <p:nvGrpSpPr>
            <p:cNvPr id="77830" name="Group 53"/>
            <p:cNvGrpSpPr>
              <a:grpSpLocks/>
            </p:cNvGrpSpPr>
            <p:nvPr/>
          </p:nvGrpSpPr>
          <p:grpSpPr bwMode="auto">
            <a:xfrm>
              <a:off x="5413375" y="685800"/>
              <a:ext cx="3584575" cy="3017838"/>
              <a:chOff x="3410" y="432"/>
              <a:chExt cx="2258" cy="1901"/>
            </a:xfrm>
          </p:grpSpPr>
          <p:sp>
            <p:nvSpPr>
              <p:cNvPr id="77832" name="Rectangle 4"/>
              <p:cNvSpPr>
                <a:spLocks noChangeArrowheads="1"/>
              </p:cNvSpPr>
              <p:nvPr/>
            </p:nvSpPr>
            <p:spPr bwMode="auto">
              <a:xfrm>
                <a:off x="3614" y="1255"/>
                <a:ext cx="777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"/>
                </a:endParaRPr>
              </a:p>
            </p:txBody>
          </p:sp>
          <p:sp>
            <p:nvSpPr>
              <p:cNvPr id="77833" name="Rectangle 5"/>
              <p:cNvSpPr>
                <a:spLocks noChangeArrowheads="1"/>
              </p:cNvSpPr>
              <p:nvPr/>
            </p:nvSpPr>
            <p:spPr bwMode="auto">
              <a:xfrm>
                <a:off x="5245" y="1827"/>
                <a:ext cx="423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sz="1600">
                    <a:latin typeface="Gill Sans"/>
                  </a:rPr>
                  <a:t>100%</a:t>
                </a:r>
              </a:p>
            </p:txBody>
          </p:sp>
          <p:sp>
            <p:nvSpPr>
              <p:cNvPr id="77834" name="Line 6"/>
              <p:cNvSpPr>
                <a:spLocks noChangeShapeType="1"/>
              </p:cNvSpPr>
              <p:nvPr/>
            </p:nvSpPr>
            <p:spPr bwMode="auto">
              <a:xfrm flipV="1">
                <a:off x="3728" y="432"/>
                <a:ext cx="1" cy="137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"/>
                </a:endParaRPr>
              </a:p>
            </p:txBody>
          </p:sp>
          <p:sp>
            <p:nvSpPr>
              <p:cNvPr id="77835" name="Line 7"/>
              <p:cNvSpPr>
                <a:spLocks noChangeShapeType="1"/>
              </p:cNvSpPr>
              <p:nvPr/>
            </p:nvSpPr>
            <p:spPr bwMode="auto">
              <a:xfrm>
                <a:off x="3734" y="1803"/>
                <a:ext cx="1512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"/>
                </a:endParaRPr>
              </a:p>
            </p:txBody>
          </p:sp>
          <p:sp>
            <p:nvSpPr>
              <p:cNvPr id="77836" name="Rectangle 8"/>
              <p:cNvSpPr>
                <a:spLocks noChangeArrowheads="1"/>
              </p:cNvSpPr>
              <p:nvPr/>
            </p:nvSpPr>
            <p:spPr bwMode="auto">
              <a:xfrm>
                <a:off x="3771" y="449"/>
                <a:ext cx="776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>
                    <a:latin typeface="Gill Sans"/>
                  </a:rPr>
                  <a:t>Response</a:t>
                </a:r>
              </a:p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>
                    <a:latin typeface="Gill Sans"/>
                  </a:rPr>
                  <a:t>Time (ms)</a:t>
                </a:r>
              </a:p>
            </p:txBody>
          </p:sp>
          <p:sp>
            <p:nvSpPr>
              <p:cNvPr id="77837" name="Rectangle 9"/>
              <p:cNvSpPr>
                <a:spLocks noChangeArrowheads="1"/>
              </p:cNvSpPr>
              <p:nvPr/>
            </p:nvSpPr>
            <p:spPr bwMode="auto">
              <a:xfrm>
                <a:off x="3767" y="2004"/>
                <a:ext cx="1819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>
                    <a:latin typeface="Gill Sans"/>
                  </a:rPr>
                  <a:t>Throughput  (Utilization)</a:t>
                </a:r>
              </a:p>
              <a:p>
                <a:pPr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>
                    <a:latin typeface="Gill Sans"/>
                  </a:rPr>
                  <a:t>(% total BW)</a:t>
                </a:r>
              </a:p>
            </p:txBody>
          </p:sp>
          <p:sp>
            <p:nvSpPr>
              <p:cNvPr id="77838" name="Rectangle 10"/>
              <p:cNvSpPr>
                <a:spLocks noChangeArrowheads="1"/>
              </p:cNvSpPr>
              <p:nvPr/>
            </p:nvSpPr>
            <p:spPr bwMode="auto">
              <a:xfrm>
                <a:off x="3490" y="1786"/>
                <a:ext cx="152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sz="1600">
                    <a:latin typeface="Gill Sans"/>
                  </a:rPr>
                  <a:t>0</a:t>
                </a:r>
              </a:p>
            </p:txBody>
          </p:sp>
          <p:sp>
            <p:nvSpPr>
              <p:cNvPr id="77839" name="Rectangle 11"/>
              <p:cNvSpPr>
                <a:spLocks noChangeArrowheads="1"/>
              </p:cNvSpPr>
              <p:nvPr/>
            </p:nvSpPr>
            <p:spPr bwMode="auto">
              <a:xfrm>
                <a:off x="3410" y="1305"/>
                <a:ext cx="296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sz="1600">
                    <a:latin typeface="Gill Sans"/>
                  </a:rPr>
                  <a:t>100</a:t>
                </a:r>
              </a:p>
            </p:txBody>
          </p:sp>
          <p:sp>
            <p:nvSpPr>
              <p:cNvPr id="77840" name="Rectangle 12"/>
              <p:cNvSpPr>
                <a:spLocks noChangeArrowheads="1"/>
              </p:cNvSpPr>
              <p:nvPr/>
            </p:nvSpPr>
            <p:spPr bwMode="auto">
              <a:xfrm>
                <a:off x="3410" y="904"/>
                <a:ext cx="296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sz="1600">
                    <a:latin typeface="Gill Sans"/>
                  </a:rPr>
                  <a:t>200</a:t>
                </a:r>
              </a:p>
            </p:txBody>
          </p:sp>
          <p:sp>
            <p:nvSpPr>
              <p:cNvPr id="77841" name="Rectangle 13"/>
              <p:cNvSpPr>
                <a:spLocks noChangeArrowheads="1"/>
              </p:cNvSpPr>
              <p:nvPr/>
            </p:nvSpPr>
            <p:spPr bwMode="auto">
              <a:xfrm>
                <a:off x="3410" y="502"/>
                <a:ext cx="296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sz="1600">
                    <a:latin typeface="Gill Sans"/>
                  </a:rPr>
                  <a:t>300</a:t>
                </a:r>
              </a:p>
            </p:txBody>
          </p:sp>
          <p:sp>
            <p:nvSpPr>
              <p:cNvPr id="77842" name="Rectangle 14"/>
              <p:cNvSpPr>
                <a:spLocks noChangeArrowheads="1"/>
              </p:cNvSpPr>
              <p:nvPr/>
            </p:nvSpPr>
            <p:spPr bwMode="auto">
              <a:xfrm>
                <a:off x="3691" y="1867"/>
                <a:ext cx="268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sz="1600">
                    <a:latin typeface="Gill Sans"/>
                  </a:rPr>
                  <a:t>0%</a:t>
                </a:r>
              </a:p>
            </p:txBody>
          </p:sp>
        </p:grpSp>
        <p:sp>
          <p:nvSpPr>
            <p:cNvPr id="77831" name="Ink 4"/>
            <p:cNvSpPr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5937250" y="758825"/>
              <a:ext cx="2368550" cy="1844675"/>
            </a:xfrm>
            <a:custGeom>
              <a:avLst/>
              <a:gdLst>
                <a:gd name="T0" fmla="*/ 0 w 6060"/>
                <a:gd name="T1" fmla="*/ 2147483647 h 5124"/>
                <a:gd name="T2" fmla="*/ 2147483647 w 6060"/>
                <a:gd name="T3" fmla="*/ 2147483647 h 5124"/>
                <a:gd name="T4" fmla="*/ 2147483647 w 6060"/>
                <a:gd name="T5" fmla="*/ 2147483647 h 5124"/>
                <a:gd name="T6" fmla="*/ 2147483647 w 6060"/>
                <a:gd name="T7" fmla="*/ 2147483647 h 5124"/>
                <a:gd name="T8" fmla="*/ 2147483647 w 6060"/>
                <a:gd name="T9" fmla="*/ 2147483647 h 5124"/>
                <a:gd name="T10" fmla="*/ 2147483647 w 6060"/>
                <a:gd name="T11" fmla="*/ 2147483647 h 5124"/>
                <a:gd name="T12" fmla="*/ 2147483647 w 6060"/>
                <a:gd name="T13" fmla="*/ 2147483647 h 5124"/>
                <a:gd name="T14" fmla="*/ 2147483647 w 6060"/>
                <a:gd name="T15" fmla="*/ 2147483647 h 5124"/>
                <a:gd name="T16" fmla="*/ 2147483647 w 6060"/>
                <a:gd name="T17" fmla="*/ 2147483647 h 5124"/>
                <a:gd name="T18" fmla="*/ 2147483647 w 6060"/>
                <a:gd name="T19" fmla="*/ 2147483647 h 5124"/>
                <a:gd name="T20" fmla="*/ 2147483647 w 6060"/>
                <a:gd name="T21" fmla="*/ 2147483647 h 5124"/>
                <a:gd name="T22" fmla="*/ 2147483647 w 6060"/>
                <a:gd name="T23" fmla="*/ 2147483647 h 5124"/>
                <a:gd name="T24" fmla="*/ 2147483647 w 6060"/>
                <a:gd name="T25" fmla="*/ 2147483647 h 5124"/>
                <a:gd name="T26" fmla="*/ 2147483647 w 6060"/>
                <a:gd name="T27" fmla="*/ 2147483647 h 5124"/>
                <a:gd name="T28" fmla="*/ 2147483647 w 6060"/>
                <a:gd name="T29" fmla="*/ 2147483647 h 51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060" h="5124" extrusionOk="0">
                  <a:moveTo>
                    <a:pt x="0" y="5121"/>
                  </a:moveTo>
                  <a:cubicBezTo>
                    <a:pt x="155" y="5108"/>
                    <a:pt x="312" y="5103"/>
                    <a:pt x="468" y="5091"/>
                  </a:cubicBezTo>
                  <a:cubicBezTo>
                    <a:pt x="775" y="5068"/>
                    <a:pt x="1136" y="5060"/>
                    <a:pt x="1422" y="4946"/>
                  </a:cubicBezTo>
                  <a:cubicBezTo>
                    <a:pt x="1613" y="4870"/>
                    <a:pt x="1803" y="4774"/>
                    <a:pt x="1993" y="4691"/>
                  </a:cubicBezTo>
                  <a:cubicBezTo>
                    <a:pt x="2188" y="4606"/>
                    <a:pt x="2378" y="4519"/>
                    <a:pt x="2557" y="4404"/>
                  </a:cubicBezTo>
                  <a:cubicBezTo>
                    <a:pt x="2805" y="4245"/>
                    <a:pt x="3071" y="4125"/>
                    <a:pt x="3320" y="3970"/>
                  </a:cubicBezTo>
                  <a:cubicBezTo>
                    <a:pt x="3491" y="3864"/>
                    <a:pt x="3649" y="3748"/>
                    <a:pt x="3823" y="3647"/>
                  </a:cubicBezTo>
                  <a:cubicBezTo>
                    <a:pt x="4041" y="3520"/>
                    <a:pt x="4219" y="3329"/>
                    <a:pt x="4391" y="3143"/>
                  </a:cubicBezTo>
                  <a:cubicBezTo>
                    <a:pt x="4539" y="2984"/>
                    <a:pt x="4704" y="2844"/>
                    <a:pt x="4832" y="2666"/>
                  </a:cubicBezTo>
                  <a:cubicBezTo>
                    <a:pt x="4927" y="2534"/>
                    <a:pt x="4999" y="2388"/>
                    <a:pt x="5087" y="2251"/>
                  </a:cubicBezTo>
                  <a:cubicBezTo>
                    <a:pt x="5165" y="2130"/>
                    <a:pt x="5236" y="2017"/>
                    <a:pt x="5299" y="1888"/>
                  </a:cubicBezTo>
                  <a:cubicBezTo>
                    <a:pt x="5421" y="1641"/>
                    <a:pt x="5529" y="1391"/>
                    <a:pt x="5657" y="1147"/>
                  </a:cubicBezTo>
                  <a:cubicBezTo>
                    <a:pt x="5835" y="809"/>
                    <a:pt x="5882" y="475"/>
                    <a:pt x="5999" y="122"/>
                  </a:cubicBezTo>
                  <a:cubicBezTo>
                    <a:pt x="6013" y="79"/>
                    <a:pt x="6041" y="17"/>
                    <a:pt x="6047" y="1"/>
                  </a:cubicBezTo>
                  <a:cubicBezTo>
                    <a:pt x="6051" y="2"/>
                    <a:pt x="6055" y="3"/>
                    <a:pt x="6059" y="4"/>
                  </a:cubicBez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8739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4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4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4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4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4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4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4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64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64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64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64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64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64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64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64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64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64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64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643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643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4301" grpId="0" build="p" bldLvl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</a:t>
            </a:r>
            <a:r>
              <a:rPr lang="en-US" dirty="0"/>
              <a:t>D</a:t>
            </a:r>
            <a:r>
              <a:rPr lang="en-US" dirty="0" smtClean="0"/>
              <a:t>isk </a:t>
            </a:r>
            <a:r>
              <a:rPr lang="en-US" dirty="0"/>
              <a:t>P</a:t>
            </a:r>
            <a:r>
              <a:rPr lang="en-US" dirty="0" smtClean="0"/>
              <a:t>erformance </a:t>
            </a:r>
            <a:r>
              <a:rPr lang="en-US" dirty="0"/>
              <a:t>H</a:t>
            </a:r>
            <a:r>
              <a:rPr lang="en-US" dirty="0" smtClean="0"/>
              <a:t>ighest?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838200"/>
            <a:ext cx="83058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When there are big sequential reads, or</a:t>
            </a:r>
          </a:p>
          <a:p>
            <a:r>
              <a:rPr lang="en-US" dirty="0" smtClean="0"/>
              <a:t>When there is so much work to do that they can be piggy backed (reordering queues—one moment)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OK to be inefficient when things are mostly idle</a:t>
            </a:r>
          </a:p>
          <a:p>
            <a:r>
              <a:rPr lang="en-US" dirty="0" smtClean="0"/>
              <a:t>Bursts are both a threat and an opportunity</a:t>
            </a:r>
          </a:p>
          <a:p>
            <a:r>
              <a:rPr lang="en-US" dirty="0" smtClean="0"/>
              <a:t>&lt;your idea for optimization goes here&gt;</a:t>
            </a:r>
          </a:p>
          <a:p>
            <a:pPr lvl="1"/>
            <a:r>
              <a:rPr lang="en-US" dirty="0" smtClean="0"/>
              <a:t>Waste space for speed?</a:t>
            </a:r>
          </a:p>
          <a:p>
            <a:pPr lvl="1"/>
            <a:endParaRPr lang="en-US" dirty="0"/>
          </a:p>
          <a:p>
            <a:r>
              <a:rPr lang="en-US" dirty="0" smtClean="0"/>
              <a:t>Other techniques:</a:t>
            </a:r>
          </a:p>
          <a:p>
            <a:pPr lvl="1"/>
            <a:r>
              <a:rPr lang="en-US" dirty="0"/>
              <a:t>Reduce overhead through user level drivers</a:t>
            </a:r>
          </a:p>
          <a:p>
            <a:pPr lvl="1"/>
            <a:r>
              <a:rPr lang="en-US" dirty="0" smtClean="0"/>
              <a:t>Reduce </a:t>
            </a:r>
            <a:r>
              <a:rPr lang="en-US" dirty="0"/>
              <a:t>the impact of I/O delays by doing other useful work in the </a:t>
            </a:r>
            <a:r>
              <a:rPr lang="en-US" dirty="0" smtClean="0"/>
              <a:t>meantime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826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Disk Scheduling (1/3)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685800"/>
            <a:ext cx="9067800" cy="6019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Disk can do only one request at a time; What order do you choose to do queued requests?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FIFO Order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Fair among requesters, but order of arrival may be </a:t>
            </a:r>
            <a:br>
              <a:rPr lang="en-US" altLang="ko-KR" sz="2400" dirty="0">
                <a:ea typeface="굴림" panose="020B0600000101010101" pitchFamily="34" charset="-127"/>
              </a:rPr>
            </a:br>
            <a:r>
              <a:rPr lang="en-US" altLang="ko-KR" sz="2400" dirty="0">
                <a:ea typeface="굴림" panose="020B0600000101010101" pitchFamily="34" charset="-127"/>
              </a:rPr>
              <a:t>to random spots on the disk </a:t>
            </a: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 Very long seeks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SSTF: Shortest seek time first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Pick the request that’s closest on the disk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Although called SSTF, today must include </a:t>
            </a:r>
            <a:b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rotational delay in calculation, since </a:t>
            </a:r>
            <a:b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rotation can be as long as seek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Con: SSTF good at reducing seeks, but </a:t>
            </a:r>
            <a:b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may lead to starvation</a:t>
            </a:r>
          </a:p>
        </p:txBody>
      </p:sp>
      <p:grpSp>
        <p:nvGrpSpPr>
          <p:cNvPr id="940036" name="Group 4"/>
          <p:cNvGrpSpPr>
            <a:grpSpLocks/>
          </p:cNvGrpSpPr>
          <p:nvPr/>
        </p:nvGrpSpPr>
        <p:grpSpPr bwMode="auto">
          <a:xfrm>
            <a:off x="2362201" y="1422400"/>
            <a:ext cx="7375525" cy="939800"/>
            <a:chOff x="528" y="816"/>
            <a:chExt cx="4646" cy="592"/>
          </a:xfrm>
        </p:grpSpPr>
        <p:grpSp>
          <p:nvGrpSpPr>
            <p:cNvPr id="14353" name="Group 5"/>
            <p:cNvGrpSpPr>
              <a:grpSpLocks/>
            </p:cNvGrpSpPr>
            <p:nvPr/>
          </p:nvGrpSpPr>
          <p:grpSpPr bwMode="auto">
            <a:xfrm>
              <a:off x="2014" y="886"/>
              <a:ext cx="1248" cy="458"/>
              <a:chOff x="1248" y="576"/>
              <a:chExt cx="1440" cy="528"/>
            </a:xfrm>
          </p:grpSpPr>
          <p:sp>
            <p:nvSpPr>
              <p:cNvPr id="14376" name="Rectangle 6"/>
              <p:cNvSpPr>
                <a:spLocks noChangeArrowheads="1"/>
              </p:cNvSpPr>
              <p:nvPr/>
            </p:nvSpPr>
            <p:spPr bwMode="auto">
              <a:xfrm>
                <a:off x="244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2,3</a:t>
                </a:r>
              </a:p>
            </p:txBody>
          </p:sp>
          <p:sp>
            <p:nvSpPr>
              <p:cNvPr id="14377" name="Rectangle 7"/>
              <p:cNvSpPr>
                <a:spLocks noChangeArrowheads="1"/>
              </p:cNvSpPr>
              <p:nvPr/>
            </p:nvSpPr>
            <p:spPr bwMode="auto">
              <a:xfrm>
                <a:off x="220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2,1</a:t>
                </a:r>
              </a:p>
            </p:txBody>
          </p:sp>
          <p:sp>
            <p:nvSpPr>
              <p:cNvPr id="14378" name="Rectangle 8"/>
              <p:cNvSpPr>
                <a:spLocks noChangeArrowheads="1"/>
              </p:cNvSpPr>
              <p:nvPr/>
            </p:nvSpPr>
            <p:spPr bwMode="auto">
              <a:xfrm>
                <a:off x="196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3,10</a:t>
                </a:r>
              </a:p>
            </p:txBody>
          </p:sp>
          <p:sp>
            <p:nvSpPr>
              <p:cNvPr id="14379" name="Rectangle 9"/>
              <p:cNvSpPr>
                <a:spLocks noChangeArrowheads="1"/>
              </p:cNvSpPr>
              <p:nvPr/>
            </p:nvSpPr>
            <p:spPr bwMode="auto">
              <a:xfrm>
                <a:off x="172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7,2</a:t>
                </a:r>
              </a:p>
            </p:txBody>
          </p:sp>
          <p:sp>
            <p:nvSpPr>
              <p:cNvPr id="14380" name="Rectangle 10"/>
              <p:cNvSpPr>
                <a:spLocks noChangeArrowheads="1"/>
              </p:cNvSpPr>
              <p:nvPr/>
            </p:nvSpPr>
            <p:spPr bwMode="auto">
              <a:xfrm>
                <a:off x="148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5,2</a:t>
                </a:r>
              </a:p>
            </p:txBody>
          </p:sp>
          <p:sp>
            <p:nvSpPr>
              <p:cNvPr id="14381" name="Rectangle 11"/>
              <p:cNvSpPr>
                <a:spLocks noChangeArrowheads="1"/>
              </p:cNvSpPr>
              <p:nvPr/>
            </p:nvSpPr>
            <p:spPr bwMode="auto">
              <a:xfrm>
                <a:off x="124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2,2</a:t>
                </a:r>
              </a:p>
            </p:txBody>
          </p:sp>
        </p:grpSp>
        <p:sp useBgFill="1">
          <p:nvSpPr>
            <p:cNvPr id="14354" name="Oval 12"/>
            <p:cNvSpPr>
              <a:spLocks noChangeArrowheads="1"/>
            </p:cNvSpPr>
            <p:nvPr/>
          </p:nvSpPr>
          <p:spPr bwMode="auto">
            <a:xfrm>
              <a:off x="4390" y="1168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5" name="Oval 13"/>
            <p:cNvSpPr>
              <a:spLocks noChangeArrowheads="1"/>
            </p:cNvSpPr>
            <p:nvPr/>
          </p:nvSpPr>
          <p:spPr bwMode="auto">
            <a:xfrm>
              <a:off x="4390" y="1024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6" name="Oval 14"/>
            <p:cNvSpPr>
              <a:spLocks noChangeArrowheads="1"/>
            </p:cNvSpPr>
            <p:nvPr/>
          </p:nvSpPr>
          <p:spPr bwMode="auto">
            <a:xfrm>
              <a:off x="4374" y="912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7" name="Oval 15"/>
            <p:cNvSpPr>
              <a:spLocks noChangeArrowheads="1"/>
            </p:cNvSpPr>
            <p:nvPr/>
          </p:nvSpPr>
          <p:spPr bwMode="auto">
            <a:xfrm>
              <a:off x="4374" y="816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58" name="Line 16"/>
            <p:cNvSpPr>
              <a:spLocks noChangeShapeType="1"/>
            </p:cNvSpPr>
            <p:nvPr/>
          </p:nvSpPr>
          <p:spPr bwMode="auto">
            <a:xfrm>
              <a:off x="4754" y="924"/>
              <a:ext cx="152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59" name="Line 17"/>
            <p:cNvSpPr>
              <a:spLocks noChangeShapeType="1"/>
            </p:cNvSpPr>
            <p:nvPr/>
          </p:nvSpPr>
          <p:spPr bwMode="auto">
            <a:xfrm>
              <a:off x="4738" y="908"/>
              <a:ext cx="376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14360" name="Group 18"/>
            <p:cNvGrpSpPr>
              <a:grpSpLocks/>
            </p:cNvGrpSpPr>
            <p:nvPr/>
          </p:nvGrpSpPr>
          <p:grpSpPr bwMode="auto">
            <a:xfrm>
              <a:off x="4510" y="872"/>
              <a:ext cx="520" cy="456"/>
              <a:chOff x="4272" y="632"/>
              <a:chExt cx="520" cy="456"/>
            </a:xfrm>
          </p:grpSpPr>
          <p:sp>
            <p:nvSpPr>
              <p:cNvPr id="14372" name="Oval 19"/>
              <p:cNvSpPr>
                <a:spLocks noChangeArrowheads="1"/>
              </p:cNvSpPr>
              <p:nvPr/>
            </p:nvSpPr>
            <p:spPr bwMode="auto">
              <a:xfrm>
                <a:off x="4272" y="947"/>
                <a:ext cx="520" cy="141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3" name="Oval 20"/>
              <p:cNvSpPr>
                <a:spLocks noChangeArrowheads="1"/>
              </p:cNvSpPr>
              <p:nvPr/>
            </p:nvSpPr>
            <p:spPr bwMode="auto">
              <a:xfrm>
                <a:off x="4280" y="632"/>
                <a:ext cx="496" cy="128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4" name="Line 21"/>
              <p:cNvSpPr>
                <a:spLocks noChangeShapeType="1"/>
              </p:cNvSpPr>
              <p:nvPr/>
            </p:nvSpPr>
            <p:spPr bwMode="auto">
              <a:xfrm>
                <a:off x="4272" y="696"/>
                <a:ext cx="0" cy="32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5" name="Line 22"/>
              <p:cNvSpPr>
                <a:spLocks noChangeShapeType="1"/>
              </p:cNvSpPr>
              <p:nvPr/>
            </p:nvSpPr>
            <p:spPr bwMode="auto">
              <a:xfrm>
                <a:off x="4776" y="696"/>
                <a:ext cx="0" cy="34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4361" name="Group 23"/>
            <p:cNvGrpSpPr>
              <a:grpSpLocks/>
            </p:cNvGrpSpPr>
            <p:nvPr/>
          </p:nvGrpSpPr>
          <p:grpSpPr bwMode="auto">
            <a:xfrm>
              <a:off x="3862" y="920"/>
              <a:ext cx="648" cy="376"/>
              <a:chOff x="3600" y="680"/>
              <a:chExt cx="648" cy="376"/>
            </a:xfrm>
          </p:grpSpPr>
          <p:sp>
            <p:nvSpPr>
              <p:cNvPr id="14365" name="Rectangle 24"/>
              <p:cNvSpPr>
                <a:spLocks noChangeArrowheads="1"/>
              </p:cNvSpPr>
              <p:nvPr/>
            </p:nvSpPr>
            <p:spPr bwMode="auto">
              <a:xfrm>
                <a:off x="3600" y="685"/>
                <a:ext cx="468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3500" tIns="25400" rIns="63500" bIns="25400">
                <a:spAutoFit/>
              </a:bodyPr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altLang="ko-KR" sz="2000" b="0" dirty="0">
                    <a:solidFill>
                      <a:schemeClr val="hlink"/>
                    </a:solidFill>
                    <a:latin typeface="Gill Sans" charset="0"/>
                    <a:ea typeface="Gill Sans" charset="0"/>
                    <a:cs typeface="Gill Sans" charset="0"/>
                  </a:rPr>
                  <a:t>Head</a:t>
                </a:r>
              </a:p>
            </p:txBody>
          </p:sp>
          <p:sp>
            <p:nvSpPr>
              <p:cNvPr id="14366" name="Line 25"/>
              <p:cNvSpPr>
                <a:spLocks noChangeShapeType="1"/>
              </p:cNvSpPr>
              <p:nvPr/>
            </p:nvSpPr>
            <p:spPr bwMode="auto">
              <a:xfrm>
                <a:off x="4008" y="680"/>
                <a:ext cx="0" cy="376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7" name="Line 26"/>
              <p:cNvSpPr>
                <a:spLocks noChangeShapeType="1"/>
              </p:cNvSpPr>
              <p:nvPr/>
            </p:nvSpPr>
            <p:spPr bwMode="auto">
              <a:xfrm>
                <a:off x="4000" y="695"/>
                <a:ext cx="248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8" name="Line 27"/>
              <p:cNvSpPr>
                <a:spLocks noChangeShapeType="1"/>
              </p:cNvSpPr>
              <p:nvPr/>
            </p:nvSpPr>
            <p:spPr bwMode="auto">
              <a:xfrm>
                <a:off x="4016" y="824"/>
                <a:ext cx="231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9" name="Line 28"/>
              <p:cNvSpPr>
                <a:spLocks noChangeShapeType="1"/>
              </p:cNvSpPr>
              <p:nvPr/>
            </p:nvSpPr>
            <p:spPr bwMode="auto">
              <a:xfrm>
                <a:off x="4016" y="944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0" name="Line 29"/>
              <p:cNvSpPr>
                <a:spLocks noChangeShapeType="1"/>
              </p:cNvSpPr>
              <p:nvPr/>
            </p:nvSpPr>
            <p:spPr bwMode="auto">
              <a:xfrm>
                <a:off x="4016" y="1056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1" name="Line 30"/>
              <p:cNvSpPr>
                <a:spLocks noChangeShapeType="1"/>
              </p:cNvSpPr>
              <p:nvPr/>
            </p:nvSpPr>
            <p:spPr bwMode="auto">
              <a:xfrm flipH="1">
                <a:off x="3744" y="888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4362" name="AutoShape 31"/>
            <p:cNvSpPr>
              <a:spLocks noChangeArrowheads="1"/>
            </p:cNvSpPr>
            <p:nvPr/>
          </p:nvSpPr>
          <p:spPr bwMode="auto">
            <a:xfrm>
              <a:off x="3358" y="971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63" name="AutoShape 32"/>
            <p:cNvSpPr>
              <a:spLocks noChangeArrowheads="1"/>
            </p:cNvSpPr>
            <p:nvPr/>
          </p:nvSpPr>
          <p:spPr bwMode="auto">
            <a:xfrm>
              <a:off x="1438" y="971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64" name="Text Box 33"/>
            <p:cNvSpPr txBox="1">
              <a:spLocks noChangeArrowheads="1"/>
            </p:cNvSpPr>
            <p:nvPr/>
          </p:nvSpPr>
          <p:spPr bwMode="auto">
            <a:xfrm>
              <a:off x="528" y="832"/>
              <a:ext cx="935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Requests</a:t>
              </a:r>
            </a:p>
          </p:txBody>
        </p:sp>
      </p:grpSp>
      <p:grpSp>
        <p:nvGrpSpPr>
          <p:cNvPr id="940066" name="Group 34"/>
          <p:cNvGrpSpPr>
            <a:grpSpLocks/>
          </p:cNvGrpSpPr>
          <p:nvPr/>
        </p:nvGrpSpPr>
        <p:grpSpPr bwMode="auto">
          <a:xfrm>
            <a:off x="8381998" y="2871894"/>
            <a:ext cx="2183976" cy="1899390"/>
            <a:chOff x="4320" y="2182"/>
            <a:chExt cx="1474" cy="1282"/>
          </a:xfrm>
        </p:grpSpPr>
        <p:grpSp>
          <p:nvGrpSpPr>
            <p:cNvPr id="14342" name="Group 35"/>
            <p:cNvGrpSpPr>
              <a:grpSpLocks/>
            </p:cNvGrpSpPr>
            <p:nvPr/>
          </p:nvGrpSpPr>
          <p:grpSpPr bwMode="auto">
            <a:xfrm>
              <a:off x="4320" y="2304"/>
              <a:ext cx="1152" cy="1152"/>
              <a:chOff x="4416" y="2688"/>
              <a:chExt cx="1152" cy="1152"/>
            </a:xfrm>
          </p:grpSpPr>
          <p:sp>
            <p:nvSpPr>
              <p:cNvPr id="14350" name="Oval 36"/>
              <p:cNvSpPr>
                <a:spLocks noChangeArrowheads="1"/>
              </p:cNvSpPr>
              <p:nvPr/>
            </p:nvSpPr>
            <p:spPr bwMode="auto">
              <a:xfrm>
                <a:off x="4416" y="2688"/>
                <a:ext cx="1152" cy="1152"/>
              </a:xfrm>
              <a:prstGeom prst="ellipse">
                <a:avLst/>
              </a:prstGeom>
              <a:solidFill>
                <a:srgbClr val="99FF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51" name="Oval 37"/>
              <p:cNvSpPr>
                <a:spLocks noChangeArrowheads="1"/>
              </p:cNvSpPr>
              <p:nvPr/>
            </p:nvSpPr>
            <p:spPr bwMode="auto">
              <a:xfrm>
                <a:off x="4560" y="2832"/>
                <a:ext cx="864" cy="864"/>
              </a:xfrm>
              <a:prstGeom prst="ellipse">
                <a:avLst/>
              </a:prstGeom>
              <a:solidFill>
                <a:srgbClr val="99FF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52" name="Oval 38"/>
              <p:cNvSpPr>
                <a:spLocks noChangeArrowheads="1"/>
              </p:cNvSpPr>
              <p:nvPr/>
            </p:nvSpPr>
            <p:spPr bwMode="auto">
              <a:xfrm>
                <a:off x="4704" y="2976"/>
                <a:ext cx="576" cy="576"/>
              </a:xfrm>
              <a:prstGeom prst="ellipse">
                <a:avLst/>
              </a:prstGeom>
              <a:solidFill>
                <a:srgbClr val="99FF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4343" name="Rectangle 39"/>
            <p:cNvSpPr>
              <a:spLocks noChangeArrowheads="1"/>
            </p:cNvSpPr>
            <p:nvPr/>
          </p:nvSpPr>
          <p:spPr bwMode="auto">
            <a:xfrm>
              <a:off x="4944" y="2850"/>
              <a:ext cx="127" cy="126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44" name="Text Box 40"/>
            <p:cNvSpPr txBox="1">
              <a:spLocks noChangeArrowheads="1"/>
            </p:cNvSpPr>
            <p:nvPr/>
          </p:nvSpPr>
          <p:spPr bwMode="auto">
            <a:xfrm>
              <a:off x="4788" y="2883"/>
              <a:ext cx="229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1</a:t>
              </a:r>
            </a:p>
          </p:txBody>
        </p:sp>
        <p:sp>
          <p:nvSpPr>
            <p:cNvPr id="14345" name="Text Box 41"/>
            <p:cNvSpPr txBox="1">
              <a:spLocks noChangeArrowheads="1"/>
            </p:cNvSpPr>
            <p:nvPr/>
          </p:nvSpPr>
          <p:spPr bwMode="auto">
            <a:xfrm>
              <a:off x="4999" y="3175"/>
              <a:ext cx="229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4</a:t>
              </a:r>
            </a:p>
          </p:txBody>
        </p:sp>
        <p:sp>
          <p:nvSpPr>
            <p:cNvPr id="14346" name="Text Box 42"/>
            <p:cNvSpPr txBox="1">
              <a:spLocks noChangeArrowheads="1"/>
            </p:cNvSpPr>
            <p:nvPr/>
          </p:nvSpPr>
          <p:spPr bwMode="auto">
            <a:xfrm>
              <a:off x="4662" y="2756"/>
              <a:ext cx="229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2</a:t>
              </a:r>
            </a:p>
          </p:txBody>
        </p:sp>
        <p:sp>
          <p:nvSpPr>
            <p:cNvPr id="14347" name="Text Box 43"/>
            <p:cNvSpPr txBox="1">
              <a:spLocks noChangeArrowheads="1"/>
            </p:cNvSpPr>
            <p:nvPr/>
          </p:nvSpPr>
          <p:spPr bwMode="auto">
            <a:xfrm rot="5400000">
              <a:off x="5097" y="2569"/>
              <a:ext cx="1083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Disk Head</a:t>
              </a:r>
            </a:p>
          </p:txBody>
        </p:sp>
        <p:sp>
          <p:nvSpPr>
            <p:cNvPr id="14348" name="Line 44"/>
            <p:cNvSpPr>
              <a:spLocks noChangeShapeType="1"/>
            </p:cNvSpPr>
            <p:nvPr/>
          </p:nvSpPr>
          <p:spPr bwMode="auto">
            <a:xfrm flipH="1">
              <a:off x="5040" y="2736"/>
              <a:ext cx="528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49" name="Text Box 45"/>
            <p:cNvSpPr txBox="1">
              <a:spLocks noChangeArrowheads="1"/>
            </p:cNvSpPr>
            <p:nvPr/>
          </p:nvSpPr>
          <p:spPr bwMode="auto">
            <a:xfrm>
              <a:off x="4793" y="2372"/>
              <a:ext cx="229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8213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3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Disk Scheduling (2/3)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685800"/>
            <a:ext cx="9067800" cy="6019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Disk can do only one request at a time; What order do you choose to do queued requests?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SCAN: Implements an Elevator Algorithm: take the closest request in the direction of travel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No starvation, but retains flavor of SSTF</a:t>
            </a:r>
          </a:p>
        </p:txBody>
      </p:sp>
      <p:grpSp>
        <p:nvGrpSpPr>
          <p:cNvPr id="940036" name="Group 4"/>
          <p:cNvGrpSpPr>
            <a:grpSpLocks/>
          </p:cNvGrpSpPr>
          <p:nvPr/>
        </p:nvGrpSpPr>
        <p:grpSpPr bwMode="auto">
          <a:xfrm>
            <a:off x="2362201" y="1422400"/>
            <a:ext cx="7375525" cy="939800"/>
            <a:chOff x="528" y="816"/>
            <a:chExt cx="4646" cy="592"/>
          </a:xfrm>
        </p:grpSpPr>
        <p:grpSp>
          <p:nvGrpSpPr>
            <p:cNvPr id="14353" name="Group 5"/>
            <p:cNvGrpSpPr>
              <a:grpSpLocks/>
            </p:cNvGrpSpPr>
            <p:nvPr/>
          </p:nvGrpSpPr>
          <p:grpSpPr bwMode="auto">
            <a:xfrm>
              <a:off x="2014" y="886"/>
              <a:ext cx="1248" cy="458"/>
              <a:chOff x="1248" y="576"/>
              <a:chExt cx="1440" cy="528"/>
            </a:xfrm>
          </p:grpSpPr>
          <p:sp>
            <p:nvSpPr>
              <p:cNvPr id="14376" name="Rectangle 6"/>
              <p:cNvSpPr>
                <a:spLocks noChangeArrowheads="1"/>
              </p:cNvSpPr>
              <p:nvPr/>
            </p:nvSpPr>
            <p:spPr bwMode="auto">
              <a:xfrm>
                <a:off x="244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2,3</a:t>
                </a:r>
              </a:p>
            </p:txBody>
          </p:sp>
          <p:sp>
            <p:nvSpPr>
              <p:cNvPr id="14377" name="Rectangle 7"/>
              <p:cNvSpPr>
                <a:spLocks noChangeArrowheads="1"/>
              </p:cNvSpPr>
              <p:nvPr/>
            </p:nvSpPr>
            <p:spPr bwMode="auto">
              <a:xfrm>
                <a:off x="220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2,1</a:t>
                </a:r>
              </a:p>
            </p:txBody>
          </p:sp>
          <p:sp>
            <p:nvSpPr>
              <p:cNvPr id="14378" name="Rectangle 8"/>
              <p:cNvSpPr>
                <a:spLocks noChangeArrowheads="1"/>
              </p:cNvSpPr>
              <p:nvPr/>
            </p:nvSpPr>
            <p:spPr bwMode="auto">
              <a:xfrm>
                <a:off x="196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3,10</a:t>
                </a:r>
              </a:p>
            </p:txBody>
          </p:sp>
          <p:sp>
            <p:nvSpPr>
              <p:cNvPr id="14379" name="Rectangle 9"/>
              <p:cNvSpPr>
                <a:spLocks noChangeArrowheads="1"/>
              </p:cNvSpPr>
              <p:nvPr/>
            </p:nvSpPr>
            <p:spPr bwMode="auto">
              <a:xfrm>
                <a:off x="172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7,2</a:t>
                </a:r>
              </a:p>
            </p:txBody>
          </p:sp>
          <p:sp>
            <p:nvSpPr>
              <p:cNvPr id="14380" name="Rectangle 10"/>
              <p:cNvSpPr>
                <a:spLocks noChangeArrowheads="1"/>
              </p:cNvSpPr>
              <p:nvPr/>
            </p:nvSpPr>
            <p:spPr bwMode="auto">
              <a:xfrm>
                <a:off x="148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5,2</a:t>
                </a:r>
              </a:p>
            </p:txBody>
          </p:sp>
          <p:sp>
            <p:nvSpPr>
              <p:cNvPr id="14381" name="Rectangle 11"/>
              <p:cNvSpPr>
                <a:spLocks noChangeArrowheads="1"/>
              </p:cNvSpPr>
              <p:nvPr/>
            </p:nvSpPr>
            <p:spPr bwMode="auto">
              <a:xfrm>
                <a:off x="124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2,2</a:t>
                </a:r>
              </a:p>
            </p:txBody>
          </p:sp>
        </p:grpSp>
        <p:sp useBgFill="1">
          <p:nvSpPr>
            <p:cNvPr id="14354" name="Oval 12"/>
            <p:cNvSpPr>
              <a:spLocks noChangeArrowheads="1"/>
            </p:cNvSpPr>
            <p:nvPr/>
          </p:nvSpPr>
          <p:spPr bwMode="auto">
            <a:xfrm>
              <a:off x="4390" y="1168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5" name="Oval 13"/>
            <p:cNvSpPr>
              <a:spLocks noChangeArrowheads="1"/>
            </p:cNvSpPr>
            <p:nvPr/>
          </p:nvSpPr>
          <p:spPr bwMode="auto">
            <a:xfrm>
              <a:off x="4390" y="1024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6" name="Oval 14"/>
            <p:cNvSpPr>
              <a:spLocks noChangeArrowheads="1"/>
            </p:cNvSpPr>
            <p:nvPr/>
          </p:nvSpPr>
          <p:spPr bwMode="auto">
            <a:xfrm>
              <a:off x="4374" y="912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7" name="Oval 15"/>
            <p:cNvSpPr>
              <a:spLocks noChangeArrowheads="1"/>
            </p:cNvSpPr>
            <p:nvPr/>
          </p:nvSpPr>
          <p:spPr bwMode="auto">
            <a:xfrm>
              <a:off x="4374" y="816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58" name="Line 16"/>
            <p:cNvSpPr>
              <a:spLocks noChangeShapeType="1"/>
            </p:cNvSpPr>
            <p:nvPr/>
          </p:nvSpPr>
          <p:spPr bwMode="auto">
            <a:xfrm>
              <a:off x="4754" y="924"/>
              <a:ext cx="152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59" name="Line 17"/>
            <p:cNvSpPr>
              <a:spLocks noChangeShapeType="1"/>
            </p:cNvSpPr>
            <p:nvPr/>
          </p:nvSpPr>
          <p:spPr bwMode="auto">
            <a:xfrm>
              <a:off x="4738" y="908"/>
              <a:ext cx="376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14360" name="Group 18"/>
            <p:cNvGrpSpPr>
              <a:grpSpLocks/>
            </p:cNvGrpSpPr>
            <p:nvPr/>
          </p:nvGrpSpPr>
          <p:grpSpPr bwMode="auto">
            <a:xfrm>
              <a:off x="4510" y="872"/>
              <a:ext cx="520" cy="456"/>
              <a:chOff x="4272" y="632"/>
              <a:chExt cx="520" cy="456"/>
            </a:xfrm>
          </p:grpSpPr>
          <p:sp>
            <p:nvSpPr>
              <p:cNvPr id="14372" name="Oval 19"/>
              <p:cNvSpPr>
                <a:spLocks noChangeArrowheads="1"/>
              </p:cNvSpPr>
              <p:nvPr/>
            </p:nvSpPr>
            <p:spPr bwMode="auto">
              <a:xfrm>
                <a:off x="4272" y="947"/>
                <a:ext cx="520" cy="141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3" name="Oval 20"/>
              <p:cNvSpPr>
                <a:spLocks noChangeArrowheads="1"/>
              </p:cNvSpPr>
              <p:nvPr/>
            </p:nvSpPr>
            <p:spPr bwMode="auto">
              <a:xfrm>
                <a:off x="4280" y="632"/>
                <a:ext cx="496" cy="128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4" name="Line 21"/>
              <p:cNvSpPr>
                <a:spLocks noChangeShapeType="1"/>
              </p:cNvSpPr>
              <p:nvPr/>
            </p:nvSpPr>
            <p:spPr bwMode="auto">
              <a:xfrm>
                <a:off x="4272" y="696"/>
                <a:ext cx="0" cy="32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5" name="Line 22"/>
              <p:cNvSpPr>
                <a:spLocks noChangeShapeType="1"/>
              </p:cNvSpPr>
              <p:nvPr/>
            </p:nvSpPr>
            <p:spPr bwMode="auto">
              <a:xfrm>
                <a:off x="4776" y="696"/>
                <a:ext cx="0" cy="34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4361" name="Group 23"/>
            <p:cNvGrpSpPr>
              <a:grpSpLocks/>
            </p:cNvGrpSpPr>
            <p:nvPr/>
          </p:nvGrpSpPr>
          <p:grpSpPr bwMode="auto">
            <a:xfrm>
              <a:off x="3862" y="920"/>
              <a:ext cx="648" cy="376"/>
              <a:chOff x="3600" y="680"/>
              <a:chExt cx="648" cy="376"/>
            </a:xfrm>
          </p:grpSpPr>
          <p:sp>
            <p:nvSpPr>
              <p:cNvPr id="14365" name="Rectangle 24"/>
              <p:cNvSpPr>
                <a:spLocks noChangeArrowheads="1"/>
              </p:cNvSpPr>
              <p:nvPr/>
            </p:nvSpPr>
            <p:spPr bwMode="auto">
              <a:xfrm>
                <a:off x="3600" y="685"/>
                <a:ext cx="468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3500" tIns="25400" rIns="63500" bIns="25400">
                <a:spAutoFit/>
              </a:bodyPr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altLang="ko-KR" sz="2000" b="0" dirty="0">
                    <a:solidFill>
                      <a:schemeClr val="hlink"/>
                    </a:solidFill>
                    <a:latin typeface="Gill Sans" charset="0"/>
                    <a:ea typeface="Gill Sans" charset="0"/>
                    <a:cs typeface="Gill Sans" charset="0"/>
                  </a:rPr>
                  <a:t>Head</a:t>
                </a:r>
              </a:p>
            </p:txBody>
          </p:sp>
          <p:sp>
            <p:nvSpPr>
              <p:cNvPr id="14366" name="Line 25"/>
              <p:cNvSpPr>
                <a:spLocks noChangeShapeType="1"/>
              </p:cNvSpPr>
              <p:nvPr/>
            </p:nvSpPr>
            <p:spPr bwMode="auto">
              <a:xfrm>
                <a:off x="4008" y="680"/>
                <a:ext cx="0" cy="376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7" name="Line 26"/>
              <p:cNvSpPr>
                <a:spLocks noChangeShapeType="1"/>
              </p:cNvSpPr>
              <p:nvPr/>
            </p:nvSpPr>
            <p:spPr bwMode="auto">
              <a:xfrm>
                <a:off x="4000" y="695"/>
                <a:ext cx="248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8" name="Line 27"/>
              <p:cNvSpPr>
                <a:spLocks noChangeShapeType="1"/>
              </p:cNvSpPr>
              <p:nvPr/>
            </p:nvSpPr>
            <p:spPr bwMode="auto">
              <a:xfrm>
                <a:off x="4016" y="824"/>
                <a:ext cx="231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9" name="Line 28"/>
              <p:cNvSpPr>
                <a:spLocks noChangeShapeType="1"/>
              </p:cNvSpPr>
              <p:nvPr/>
            </p:nvSpPr>
            <p:spPr bwMode="auto">
              <a:xfrm>
                <a:off x="4016" y="944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0" name="Line 29"/>
              <p:cNvSpPr>
                <a:spLocks noChangeShapeType="1"/>
              </p:cNvSpPr>
              <p:nvPr/>
            </p:nvSpPr>
            <p:spPr bwMode="auto">
              <a:xfrm>
                <a:off x="4016" y="1056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1" name="Line 30"/>
              <p:cNvSpPr>
                <a:spLocks noChangeShapeType="1"/>
              </p:cNvSpPr>
              <p:nvPr/>
            </p:nvSpPr>
            <p:spPr bwMode="auto">
              <a:xfrm flipH="1">
                <a:off x="3744" y="888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4362" name="AutoShape 31"/>
            <p:cNvSpPr>
              <a:spLocks noChangeArrowheads="1"/>
            </p:cNvSpPr>
            <p:nvPr/>
          </p:nvSpPr>
          <p:spPr bwMode="auto">
            <a:xfrm>
              <a:off x="3358" y="971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63" name="AutoShape 32"/>
            <p:cNvSpPr>
              <a:spLocks noChangeArrowheads="1"/>
            </p:cNvSpPr>
            <p:nvPr/>
          </p:nvSpPr>
          <p:spPr bwMode="auto">
            <a:xfrm>
              <a:off x="1438" y="971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64" name="Text Box 33"/>
            <p:cNvSpPr txBox="1">
              <a:spLocks noChangeArrowheads="1"/>
            </p:cNvSpPr>
            <p:nvPr/>
          </p:nvSpPr>
          <p:spPr bwMode="auto">
            <a:xfrm>
              <a:off x="528" y="832"/>
              <a:ext cx="935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Requests</a:t>
              </a:r>
            </a:p>
          </p:txBody>
        </p:sp>
      </p:grpSp>
      <p:pic>
        <p:nvPicPr>
          <p:cNvPr id="4" name="Picture 3" descr="Screen Shot 2017-03-22 at 6.25.10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733801"/>
            <a:ext cx="5257800" cy="272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76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3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Disk Scheduling (3/3)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685800"/>
            <a:ext cx="9067800" cy="6019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Disk can do only one request at a time; What order do you choose to do queued requests?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C-SCAN: Circular-Scan: only goes in one direction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Skips any requests on the way back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Fairer than SCAN, not biased towards pages in middle</a:t>
            </a:r>
            <a:endParaRPr lang="en-US" altLang="ko-KR" sz="2400" dirty="0">
              <a:ea typeface="굴림" panose="020B0600000101010101" pitchFamily="34" charset="-127"/>
            </a:endParaRPr>
          </a:p>
        </p:txBody>
      </p:sp>
      <p:grpSp>
        <p:nvGrpSpPr>
          <p:cNvPr id="940036" name="Group 4"/>
          <p:cNvGrpSpPr>
            <a:grpSpLocks/>
          </p:cNvGrpSpPr>
          <p:nvPr/>
        </p:nvGrpSpPr>
        <p:grpSpPr bwMode="auto">
          <a:xfrm>
            <a:off x="2362201" y="1422400"/>
            <a:ext cx="7375525" cy="939800"/>
            <a:chOff x="528" y="816"/>
            <a:chExt cx="4646" cy="592"/>
          </a:xfrm>
        </p:grpSpPr>
        <p:grpSp>
          <p:nvGrpSpPr>
            <p:cNvPr id="14353" name="Group 5"/>
            <p:cNvGrpSpPr>
              <a:grpSpLocks/>
            </p:cNvGrpSpPr>
            <p:nvPr/>
          </p:nvGrpSpPr>
          <p:grpSpPr bwMode="auto">
            <a:xfrm>
              <a:off x="2014" y="886"/>
              <a:ext cx="1248" cy="458"/>
              <a:chOff x="1248" y="576"/>
              <a:chExt cx="1440" cy="528"/>
            </a:xfrm>
          </p:grpSpPr>
          <p:sp>
            <p:nvSpPr>
              <p:cNvPr id="14376" name="Rectangle 6"/>
              <p:cNvSpPr>
                <a:spLocks noChangeArrowheads="1"/>
              </p:cNvSpPr>
              <p:nvPr/>
            </p:nvSpPr>
            <p:spPr bwMode="auto">
              <a:xfrm>
                <a:off x="244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2,3</a:t>
                </a:r>
              </a:p>
            </p:txBody>
          </p:sp>
          <p:sp>
            <p:nvSpPr>
              <p:cNvPr id="14377" name="Rectangle 7"/>
              <p:cNvSpPr>
                <a:spLocks noChangeArrowheads="1"/>
              </p:cNvSpPr>
              <p:nvPr/>
            </p:nvSpPr>
            <p:spPr bwMode="auto">
              <a:xfrm>
                <a:off x="220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2,1</a:t>
                </a:r>
              </a:p>
            </p:txBody>
          </p:sp>
          <p:sp>
            <p:nvSpPr>
              <p:cNvPr id="14378" name="Rectangle 8"/>
              <p:cNvSpPr>
                <a:spLocks noChangeArrowheads="1"/>
              </p:cNvSpPr>
              <p:nvPr/>
            </p:nvSpPr>
            <p:spPr bwMode="auto">
              <a:xfrm>
                <a:off x="196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3,10</a:t>
                </a:r>
              </a:p>
            </p:txBody>
          </p:sp>
          <p:sp>
            <p:nvSpPr>
              <p:cNvPr id="14379" name="Rectangle 9"/>
              <p:cNvSpPr>
                <a:spLocks noChangeArrowheads="1"/>
              </p:cNvSpPr>
              <p:nvPr/>
            </p:nvSpPr>
            <p:spPr bwMode="auto">
              <a:xfrm>
                <a:off x="172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7,2</a:t>
                </a:r>
              </a:p>
            </p:txBody>
          </p:sp>
          <p:sp>
            <p:nvSpPr>
              <p:cNvPr id="14380" name="Rectangle 10"/>
              <p:cNvSpPr>
                <a:spLocks noChangeArrowheads="1"/>
              </p:cNvSpPr>
              <p:nvPr/>
            </p:nvSpPr>
            <p:spPr bwMode="auto">
              <a:xfrm>
                <a:off x="148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5,2</a:t>
                </a:r>
              </a:p>
            </p:txBody>
          </p:sp>
          <p:sp>
            <p:nvSpPr>
              <p:cNvPr id="14381" name="Rectangle 11"/>
              <p:cNvSpPr>
                <a:spLocks noChangeArrowheads="1"/>
              </p:cNvSpPr>
              <p:nvPr/>
            </p:nvSpPr>
            <p:spPr bwMode="auto">
              <a:xfrm>
                <a:off x="124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2,2</a:t>
                </a:r>
              </a:p>
            </p:txBody>
          </p:sp>
        </p:grpSp>
        <p:sp useBgFill="1">
          <p:nvSpPr>
            <p:cNvPr id="14354" name="Oval 12"/>
            <p:cNvSpPr>
              <a:spLocks noChangeArrowheads="1"/>
            </p:cNvSpPr>
            <p:nvPr/>
          </p:nvSpPr>
          <p:spPr bwMode="auto">
            <a:xfrm>
              <a:off x="4390" y="1168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5" name="Oval 13"/>
            <p:cNvSpPr>
              <a:spLocks noChangeArrowheads="1"/>
            </p:cNvSpPr>
            <p:nvPr/>
          </p:nvSpPr>
          <p:spPr bwMode="auto">
            <a:xfrm>
              <a:off x="4390" y="1024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6" name="Oval 14"/>
            <p:cNvSpPr>
              <a:spLocks noChangeArrowheads="1"/>
            </p:cNvSpPr>
            <p:nvPr/>
          </p:nvSpPr>
          <p:spPr bwMode="auto">
            <a:xfrm>
              <a:off x="4374" y="912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7" name="Oval 15"/>
            <p:cNvSpPr>
              <a:spLocks noChangeArrowheads="1"/>
            </p:cNvSpPr>
            <p:nvPr/>
          </p:nvSpPr>
          <p:spPr bwMode="auto">
            <a:xfrm>
              <a:off x="4374" y="816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58" name="Line 16"/>
            <p:cNvSpPr>
              <a:spLocks noChangeShapeType="1"/>
            </p:cNvSpPr>
            <p:nvPr/>
          </p:nvSpPr>
          <p:spPr bwMode="auto">
            <a:xfrm>
              <a:off x="4754" y="924"/>
              <a:ext cx="152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59" name="Line 17"/>
            <p:cNvSpPr>
              <a:spLocks noChangeShapeType="1"/>
            </p:cNvSpPr>
            <p:nvPr/>
          </p:nvSpPr>
          <p:spPr bwMode="auto">
            <a:xfrm>
              <a:off x="4738" y="908"/>
              <a:ext cx="376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14360" name="Group 18"/>
            <p:cNvGrpSpPr>
              <a:grpSpLocks/>
            </p:cNvGrpSpPr>
            <p:nvPr/>
          </p:nvGrpSpPr>
          <p:grpSpPr bwMode="auto">
            <a:xfrm>
              <a:off x="4510" y="872"/>
              <a:ext cx="520" cy="456"/>
              <a:chOff x="4272" y="632"/>
              <a:chExt cx="520" cy="456"/>
            </a:xfrm>
          </p:grpSpPr>
          <p:sp>
            <p:nvSpPr>
              <p:cNvPr id="14372" name="Oval 19"/>
              <p:cNvSpPr>
                <a:spLocks noChangeArrowheads="1"/>
              </p:cNvSpPr>
              <p:nvPr/>
            </p:nvSpPr>
            <p:spPr bwMode="auto">
              <a:xfrm>
                <a:off x="4272" y="947"/>
                <a:ext cx="520" cy="141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3" name="Oval 20"/>
              <p:cNvSpPr>
                <a:spLocks noChangeArrowheads="1"/>
              </p:cNvSpPr>
              <p:nvPr/>
            </p:nvSpPr>
            <p:spPr bwMode="auto">
              <a:xfrm>
                <a:off x="4280" y="632"/>
                <a:ext cx="496" cy="128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4" name="Line 21"/>
              <p:cNvSpPr>
                <a:spLocks noChangeShapeType="1"/>
              </p:cNvSpPr>
              <p:nvPr/>
            </p:nvSpPr>
            <p:spPr bwMode="auto">
              <a:xfrm>
                <a:off x="4272" y="696"/>
                <a:ext cx="0" cy="32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5" name="Line 22"/>
              <p:cNvSpPr>
                <a:spLocks noChangeShapeType="1"/>
              </p:cNvSpPr>
              <p:nvPr/>
            </p:nvSpPr>
            <p:spPr bwMode="auto">
              <a:xfrm>
                <a:off x="4776" y="696"/>
                <a:ext cx="0" cy="34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4361" name="Group 23"/>
            <p:cNvGrpSpPr>
              <a:grpSpLocks/>
            </p:cNvGrpSpPr>
            <p:nvPr/>
          </p:nvGrpSpPr>
          <p:grpSpPr bwMode="auto">
            <a:xfrm>
              <a:off x="3862" y="920"/>
              <a:ext cx="648" cy="376"/>
              <a:chOff x="3600" y="680"/>
              <a:chExt cx="648" cy="376"/>
            </a:xfrm>
          </p:grpSpPr>
          <p:sp>
            <p:nvSpPr>
              <p:cNvPr id="14365" name="Rectangle 24"/>
              <p:cNvSpPr>
                <a:spLocks noChangeArrowheads="1"/>
              </p:cNvSpPr>
              <p:nvPr/>
            </p:nvSpPr>
            <p:spPr bwMode="auto">
              <a:xfrm>
                <a:off x="3600" y="685"/>
                <a:ext cx="468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3500" tIns="25400" rIns="63500" bIns="25400">
                <a:spAutoFit/>
              </a:bodyPr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altLang="ko-KR" sz="2000" b="0" dirty="0">
                    <a:solidFill>
                      <a:schemeClr val="hlink"/>
                    </a:solidFill>
                    <a:latin typeface="Gill Sans" charset="0"/>
                    <a:ea typeface="Gill Sans" charset="0"/>
                    <a:cs typeface="Gill Sans" charset="0"/>
                  </a:rPr>
                  <a:t>Head</a:t>
                </a:r>
              </a:p>
            </p:txBody>
          </p:sp>
          <p:sp>
            <p:nvSpPr>
              <p:cNvPr id="14366" name="Line 25"/>
              <p:cNvSpPr>
                <a:spLocks noChangeShapeType="1"/>
              </p:cNvSpPr>
              <p:nvPr/>
            </p:nvSpPr>
            <p:spPr bwMode="auto">
              <a:xfrm>
                <a:off x="4008" y="680"/>
                <a:ext cx="0" cy="376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7" name="Line 26"/>
              <p:cNvSpPr>
                <a:spLocks noChangeShapeType="1"/>
              </p:cNvSpPr>
              <p:nvPr/>
            </p:nvSpPr>
            <p:spPr bwMode="auto">
              <a:xfrm>
                <a:off x="4000" y="695"/>
                <a:ext cx="248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8" name="Line 27"/>
              <p:cNvSpPr>
                <a:spLocks noChangeShapeType="1"/>
              </p:cNvSpPr>
              <p:nvPr/>
            </p:nvSpPr>
            <p:spPr bwMode="auto">
              <a:xfrm>
                <a:off x="4016" y="824"/>
                <a:ext cx="231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9" name="Line 28"/>
              <p:cNvSpPr>
                <a:spLocks noChangeShapeType="1"/>
              </p:cNvSpPr>
              <p:nvPr/>
            </p:nvSpPr>
            <p:spPr bwMode="auto">
              <a:xfrm>
                <a:off x="4016" y="944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0" name="Line 29"/>
              <p:cNvSpPr>
                <a:spLocks noChangeShapeType="1"/>
              </p:cNvSpPr>
              <p:nvPr/>
            </p:nvSpPr>
            <p:spPr bwMode="auto">
              <a:xfrm>
                <a:off x="4016" y="1056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1" name="Line 30"/>
              <p:cNvSpPr>
                <a:spLocks noChangeShapeType="1"/>
              </p:cNvSpPr>
              <p:nvPr/>
            </p:nvSpPr>
            <p:spPr bwMode="auto">
              <a:xfrm flipH="1">
                <a:off x="3744" y="888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4362" name="AutoShape 31"/>
            <p:cNvSpPr>
              <a:spLocks noChangeArrowheads="1"/>
            </p:cNvSpPr>
            <p:nvPr/>
          </p:nvSpPr>
          <p:spPr bwMode="auto">
            <a:xfrm>
              <a:off x="3358" y="971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63" name="AutoShape 32"/>
            <p:cNvSpPr>
              <a:spLocks noChangeArrowheads="1"/>
            </p:cNvSpPr>
            <p:nvPr/>
          </p:nvSpPr>
          <p:spPr bwMode="auto">
            <a:xfrm>
              <a:off x="1438" y="971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64" name="Text Box 33"/>
            <p:cNvSpPr txBox="1">
              <a:spLocks noChangeArrowheads="1"/>
            </p:cNvSpPr>
            <p:nvPr/>
          </p:nvSpPr>
          <p:spPr bwMode="auto">
            <a:xfrm>
              <a:off x="528" y="832"/>
              <a:ext cx="935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Requests</a:t>
              </a:r>
            </a:p>
          </p:txBody>
        </p:sp>
      </p:grpSp>
      <p:pic>
        <p:nvPicPr>
          <p:cNvPr id="3" name="Picture 2" descr="Screen Shot 2017-03-22 at 6.25.19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1" y="3733800"/>
            <a:ext cx="4821345" cy="278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33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52400"/>
            <a:ext cx="7924800" cy="533400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MS PGothic" charset="0"/>
              </a:rPr>
              <a:t>Recall: How do we Hide I/O Latency?</a:t>
            </a:r>
            <a:endParaRPr lang="en-US" dirty="0">
              <a:ea typeface="MS PGothic" charset="0"/>
            </a:endParaRP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762000"/>
            <a:ext cx="10363200" cy="6096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hlink"/>
                </a:solidFill>
                <a:ea typeface="MS PGothic" charset="0"/>
              </a:rPr>
              <a:t>Blocking Interface: </a:t>
            </a:r>
            <a:r>
              <a:rPr lang="en-US" dirty="0" smtClean="0">
                <a:ea typeface="MS PGothic" charset="0"/>
              </a:rPr>
              <a:t>“</a:t>
            </a:r>
            <a:r>
              <a:rPr lang="en-US" altLang="ja-JP" dirty="0" smtClean="0">
                <a:ea typeface="MS PGothic" charset="0"/>
              </a:rPr>
              <a:t>Wait”</a:t>
            </a:r>
            <a:endParaRPr lang="en-US" altLang="ja-JP" dirty="0">
              <a:ea typeface="MS PGothic" charset="0"/>
            </a:endParaRPr>
          </a:p>
          <a:p>
            <a:pPr lvl="1"/>
            <a:r>
              <a:rPr lang="en-US" sz="2400" dirty="0">
                <a:ea typeface="MS PGothic" charset="0"/>
              </a:rPr>
              <a:t>When request data (</a:t>
            </a:r>
            <a:r>
              <a:rPr lang="en-US" sz="2400" i="1" dirty="0">
                <a:ea typeface="MS PGothic" charset="0"/>
              </a:rPr>
              <a:t>e.g.,</a:t>
            </a:r>
            <a:r>
              <a:rPr lang="en-US" sz="2400" dirty="0">
                <a:ea typeface="MS PGothic" charset="0"/>
              </a:rPr>
              <a:t> read() system call), put process to sleep until data is ready</a:t>
            </a:r>
          </a:p>
          <a:p>
            <a:pPr lvl="1"/>
            <a:r>
              <a:rPr lang="en-US" sz="2400" dirty="0">
                <a:ea typeface="MS PGothic" charset="0"/>
              </a:rPr>
              <a:t>When write data (</a:t>
            </a:r>
            <a:r>
              <a:rPr lang="en-US" sz="2400" i="1" dirty="0">
                <a:ea typeface="MS PGothic" charset="0"/>
              </a:rPr>
              <a:t>e.g.,</a:t>
            </a:r>
            <a:r>
              <a:rPr lang="en-US" sz="2400" dirty="0">
                <a:ea typeface="MS PGothic" charset="0"/>
              </a:rPr>
              <a:t> write() system call), put process to sleep until device is ready for data</a:t>
            </a:r>
          </a:p>
          <a:p>
            <a:r>
              <a:rPr lang="en-US" dirty="0">
                <a:solidFill>
                  <a:schemeClr val="hlink"/>
                </a:solidFill>
                <a:ea typeface="MS PGothic" charset="0"/>
              </a:rPr>
              <a:t>Non-blocking Interface: </a:t>
            </a:r>
            <a:r>
              <a:rPr lang="en-US" dirty="0" smtClean="0">
                <a:ea typeface="MS PGothic" charset="0"/>
              </a:rPr>
              <a:t>“</a:t>
            </a:r>
            <a:r>
              <a:rPr lang="en-US" altLang="ja-JP" dirty="0" smtClean="0">
                <a:ea typeface="MS PGothic" charset="0"/>
              </a:rPr>
              <a:t>Don’t Wait</a:t>
            </a:r>
            <a:r>
              <a:rPr lang="en-US" altLang="ja-JP" dirty="0">
                <a:ea typeface="MS PGothic" charset="0"/>
              </a:rPr>
              <a:t>”</a:t>
            </a:r>
          </a:p>
          <a:p>
            <a:pPr lvl="1"/>
            <a:r>
              <a:rPr lang="en-US" sz="2400" dirty="0">
                <a:ea typeface="MS PGothic" charset="0"/>
              </a:rPr>
              <a:t>Returns quickly from read or write request with count of bytes successfully transferred to kernel</a:t>
            </a:r>
          </a:p>
          <a:p>
            <a:pPr lvl="1"/>
            <a:r>
              <a:rPr lang="en-US" sz="2400" dirty="0">
                <a:ea typeface="MS PGothic" charset="0"/>
              </a:rPr>
              <a:t>Read may return nothing, write may write nothing</a:t>
            </a:r>
          </a:p>
          <a:p>
            <a:r>
              <a:rPr lang="en-US" dirty="0">
                <a:solidFill>
                  <a:schemeClr val="hlink"/>
                </a:solidFill>
                <a:ea typeface="MS PGothic" charset="0"/>
              </a:rPr>
              <a:t>Asynchronous Interface: </a:t>
            </a:r>
            <a:r>
              <a:rPr lang="en-US" dirty="0" smtClean="0">
                <a:ea typeface="MS PGothic" charset="0"/>
              </a:rPr>
              <a:t>“</a:t>
            </a:r>
            <a:r>
              <a:rPr lang="en-US" altLang="ja-JP" dirty="0" smtClean="0">
                <a:ea typeface="MS PGothic" charset="0"/>
              </a:rPr>
              <a:t>Tell </a:t>
            </a:r>
            <a:r>
              <a:rPr lang="en-US" altLang="ja-JP" dirty="0">
                <a:ea typeface="MS PGothic" charset="0"/>
              </a:rPr>
              <a:t>Me </a:t>
            </a:r>
            <a:r>
              <a:rPr lang="en-US" altLang="ja-JP" dirty="0" smtClean="0">
                <a:ea typeface="MS PGothic" charset="0"/>
              </a:rPr>
              <a:t>Later”</a:t>
            </a:r>
            <a:endParaRPr lang="en-US" altLang="ja-JP" dirty="0">
              <a:ea typeface="MS PGothic" charset="0"/>
            </a:endParaRPr>
          </a:p>
          <a:p>
            <a:pPr lvl="1"/>
            <a:r>
              <a:rPr lang="en-US" sz="2400" dirty="0">
                <a:ea typeface="MS PGothic" charset="0"/>
              </a:rPr>
              <a:t>When requesting data, take pointer to user’s buffer, return immediately; later kernel fills buffer and notifies user</a:t>
            </a:r>
          </a:p>
          <a:p>
            <a:pPr lvl="1"/>
            <a:r>
              <a:rPr lang="en-US" sz="2400" dirty="0">
                <a:ea typeface="MS PGothic" charset="0"/>
              </a:rPr>
              <a:t>When sending data, take pointer to user’</a:t>
            </a:r>
            <a:r>
              <a:rPr lang="en-US" altLang="ja-JP" sz="2400" dirty="0">
                <a:ea typeface="MS PGothic" charset="0"/>
              </a:rPr>
              <a:t>s buffer, return immediately; later kernel takes data and notifies user </a:t>
            </a:r>
            <a:endParaRPr lang="en-US" sz="2400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4474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325FE-65DE-49A1-9370-FE5D4684D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Recall: I/O and Storage Layers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279F43-4ECD-42C1-A69B-8048DD400AB9}"/>
              </a:ext>
            </a:extLst>
          </p:cNvPr>
          <p:cNvSpPr txBox="1"/>
          <p:nvPr/>
        </p:nvSpPr>
        <p:spPr>
          <a:xfrm>
            <a:off x="2494579" y="1796971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</a:rPr>
              <a:t>High Level I/O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07F4B25-481D-4305-9AD3-FDDE7CCB42F9}"/>
              </a:ext>
            </a:extLst>
          </p:cNvPr>
          <p:cNvSpPr/>
          <p:nvPr/>
        </p:nvSpPr>
        <p:spPr>
          <a:xfrm>
            <a:off x="2402001" y="1796970"/>
            <a:ext cx="1685048" cy="4362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D642D22-9956-46E5-B343-7394EDD388D8}"/>
              </a:ext>
            </a:extLst>
          </p:cNvPr>
          <p:cNvSpPr txBox="1"/>
          <p:nvPr/>
        </p:nvSpPr>
        <p:spPr>
          <a:xfrm>
            <a:off x="2516051" y="2183849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</a:rPr>
              <a:t>Low Level I/O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2C27D80-6CEF-4F17-A507-F1C3FD6736BB}"/>
              </a:ext>
            </a:extLst>
          </p:cNvPr>
          <p:cNvSpPr/>
          <p:nvPr/>
        </p:nvSpPr>
        <p:spPr>
          <a:xfrm>
            <a:off x="2556309" y="2261409"/>
            <a:ext cx="1376433" cy="2617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C8A51D6-6FBD-42AD-95DC-EBC1E0B853B9}"/>
              </a:ext>
            </a:extLst>
          </p:cNvPr>
          <p:cNvSpPr txBox="1"/>
          <p:nvPr/>
        </p:nvSpPr>
        <p:spPr>
          <a:xfrm>
            <a:off x="2839467" y="2537894"/>
            <a:ext cx="854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err="1">
                <a:latin typeface="Gill Sans Light"/>
              </a:rPr>
              <a:t>Syscall</a:t>
            </a:r>
            <a:endParaRPr lang="en-US" sz="2000" b="0" dirty="0">
              <a:latin typeface="Gill Sans Ligh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8849ADB-D868-4857-BD9B-F22463E0D9EA}"/>
              </a:ext>
            </a:extLst>
          </p:cNvPr>
          <p:cNvSpPr/>
          <p:nvPr/>
        </p:nvSpPr>
        <p:spPr>
          <a:xfrm>
            <a:off x="2910077" y="2530149"/>
            <a:ext cx="695666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D60CAF0-B19C-400D-A02F-06FAA45F3E62}"/>
              </a:ext>
            </a:extLst>
          </p:cNvPr>
          <p:cNvSpPr txBox="1"/>
          <p:nvPr/>
        </p:nvSpPr>
        <p:spPr>
          <a:xfrm>
            <a:off x="2623972" y="3059668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</a:rPr>
              <a:t>File System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1369394-D956-4C15-BEB9-C1AAC24B2E34}"/>
              </a:ext>
            </a:extLst>
          </p:cNvPr>
          <p:cNvSpPr/>
          <p:nvPr/>
        </p:nvSpPr>
        <p:spPr>
          <a:xfrm>
            <a:off x="2603298" y="2906456"/>
            <a:ext cx="1282454" cy="6204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DE6B799-E83B-4316-96A7-BCE2ABB96BA0}"/>
              </a:ext>
            </a:extLst>
          </p:cNvPr>
          <p:cNvSpPr txBox="1"/>
          <p:nvPr/>
        </p:nvSpPr>
        <p:spPr>
          <a:xfrm>
            <a:off x="2714357" y="3526936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</a:rPr>
              <a:t>I/O Driver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FBF8D8F-FED8-4073-8D05-16EBEC765DE9}"/>
              </a:ext>
            </a:extLst>
          </p:cNvPr>
          <p:cNvSpPr/>
          <p:nvPr/>
        </p:nvSpPr>
        <p:spPr>
          <a:xfrm>
            <a:off x="2402001" y="3553301"/>
            <a:ext cx="1685048" cy="3203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73810F6-703E-417A-A828-2A4DE936F782}"/>
              </a:ext>
            </a:extLst>
          </p:cNvPr>
          <p:cNvCxnSpPr/>
          <p:nvPr/>
        </p:nvCxnSpPr>
        <p:spPr>
          <a:xfrm>
            <a:off x="3016694" y="4089116"/>
            <a:ext cx="107630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878B0D6-35C8-4617-A382-9B9E9B3DB541}"/>
              </a:ext>
            </a:extLst>
          </p:cNvPr>
          <p:cNvCxnSpPr/>
          <p:nvPr/>
        </p:nvCxnSpPr>
        <p:spPr>
          <a:xfrm>
            <a:off x="3169094" y="3910351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05DB80D-8A08-4677-8733-D3DE640BCBBC}"/>
              </a:ext>
            </a:extLst>
          </p:cNvPr>
          <p:cNvCxnSpPr/>
          <p:nvPr/>
        </p:nvCxnSpPr>
        <p:spPr>
          <a:xfrm>
            <a:off x="3617016" y="4089116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8477048F-1F6D-4C27-8C5A-7D339B8FE64D}"/>
              </a:ext>
            </a:extLst>
          </p:cNvPr>
          <p:cNvSpPr/>
          <p:nvPr/>
        </p:nvSpPr>
        <p:spPr>
          <a:xfrm>
            <a:off x="3493695" y="4267881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D3E5F83-E4BD-4A3A-B317-E68A5ECC3734}"/>
              </a:ext>
            </a:extLst>
          </p:cNvPr>
          <p:cNvSpPr/>
          <p:nvPr/>
        </p:nvSpPr>
        <p:spPr>
          <a:xfrm>
            <a:off x="3874594" y="4267881"/>
            <a:ext cx="182593" cy="1950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BFBF192-0CCD-4261-96E6-D997A6C65C55}"/>
              </a:ext>
            </a:extLst>
          </p:cNvPr>
          <p:cNvCxnSpPr>
            <a:stCxn id="50" idx="3"/>
            <a:endCxn id="51" idx="2"/>
          </p:cNvCxnSpPr>
          <p:nvPr/>
        </p:nvCxnSpPr>
        <p:spPr>
          <a:xfrm>
            <a:off x="3736304" y="4365424"/>
            <a:ext cx="13829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23AFC0C7-CF30-414D-BCEC-6FA71D813809}"/>
              </a:ext>
            </a:extLst>
          </p:cNvPr>
          <p:cNvSpPr/>
          <p:nvPr/>
        </p:nvSpPr>
        <p:spPr>
          <a:xfrm>
            <a:off x="2718163" y="4072796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FB6A30F-4ADF-407C-88EB-BB4F9189EB7C}"/>
              </a:ext>
            </a:extLst>
          </p:cNvPr>
          <p:cNvCxnSpPr/>
          <p:nvPr/>
        </p:nvCxnSpPr>
        <p:spPr>
          <a:xfrm>
            <a:off x="2824799" y="3894031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A6915486-EF93-4D27-87F4-475AFC09E8FC}"/>
              </a:ext>
            </a:extLst>
          </p:cNvPr>
          <p:cNvSpPr txBox="1"/>
          <p:nvPr/>
        </p:nvSpPr>
        <p:spPr>
          <a:xfrm>
            <a:off x="2208274" y="1190832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 Light"/>
              </a:rPr>
              <a:t>Application / Service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2050D77-6FC7-40E2-9066-21710653F497}"/>
              </a:ext>
            </a:extLst>
          </p:cNvPr>
          <p:cNvSpPr txBox="1"/>
          <p:nvPr/>
        </p:nvSpPr>
        <p:spPr>
          <a:xfrm>
            <a:off x="4637601" y="1685823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3366FF"/>
                </a:solidFill>
                <a:latin typeface="Gill Sans Light"/>
              </a:rPr>
              <a:t>Streams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715E189-2EB2-4E67-B7D8-B1BB0DB1621E}"/>
              </a:ext>
            </a:extLst>
          </p:cNvPr>
          <p:cNvSpPr txBox="1"/>
          <p:nvPr/>
        </p:nvSpPr>
        <p:spPr>
          <a:xfrm>
            <a:off x="4637601" y="2132705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3366FF"/>
                </a:solidFill>
                <a:latin typeface="Gill Sans Light"/>
              </a:rPr>
              <a:t>File Descriptors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CEBA4A-1E12-4838-8630-140BBA79DE20}"/>
              </a:ext>
            </a:extLst>
          </p:cNvPr>
          <p:cNvSpPr txBox="1"/>
          <p:nvPr/>
        </p:nvSpPr>
        <p:spPr>
          <a:xfrm>
            <a:off x="4637601" y="2441558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3366FF"/>
                </a:solidFill>
                <a:latin typeface="Gill Sans Light"/>
              </a:rPr>
              <a:t>open(), read(), write(), close(), …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6911332-70A9-4285-AD22-2A8BB5E07C56}"/>
              </a:ext>
            </a:extLst>
          </p:cNvPr>
          <p:cNvSpPr txBox="1"/>
          <p:nvPr/>
        </p:nvSpPr>
        <p:spPr>
          <a:xfrm>
            <a:off x="4637601" y="3108920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3366FF"/>
                </a:solidFill>
                <a:latin typeface="Gill Sans Light"/>
              </a:rPr>
              <a:t>Files/Directories/Indexes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E570497-B785-42C7-894D-A94155FD68BC}"/>
              </a:ext>
            </a:extLst>
          </p:cNvPr>
          <p:cNvSpPr txBox="1"/>
          <p:nvPr/>
        </p:nvSpPr>
        <p:spPr>
          <a:xfrm>
            <a:off x="4637601" y="3554571"/>
            <a:ext cx="3386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3366FF"/>
                </a:solidFill>
                <a:latin typeface="Gill Sans Light"/>
              </a:rPr>
              <a:t>Commands and Data Transfers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38A7D03-29DB-49B8-AEC9-5E83FCCABC2B}"/>
              </a:ext>
            </a:extLst>
          </p:cNvPr>
          <p:cNvSpPr txBox="1"/>
          <p:nvPr/>
        </p:nvSpPr>
        <p:spPr>
          <a:xfrm>
            <a:off x="4676115" y="4093634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3366FF"/>
                </a:solidFill>
                <a:latin typeface="Gill Sans Light"/>
              </a:rPr>
              <a:t>Disks, Flash, Controllers, DMA</a:t>
            </a:r>
          </a:p>
        </p:txBody>
      </p:sp>
      <p:pic>
        <p:nvPicPr>
          <p:cNvPr id="62" name="Picture 61" descr="imgres.jpg">
            <a:extLst>
              <a:ext uri="{FF2B5EF4-FFF2-40B4-BE49-F238E27FC236}">
                <a16:creationId xmlns:a16="http://schemas.microsoft.com/office/drawing/2014/main" id="{EE276A6E-8C4A-4669-B475-509D13FA83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93" y="4600559"/>
            <a:ext cx="903312" cy="736435"/>
          </a:xfrm>
          <a:prstGeom prst="rect">
            <a:avLst/>
          </a:prstGeom>
        </p:spPr>
      </p:pic>
      <p:pic>
        <p:nvPicPr>
          <p:cNvPr id="63" name="Picture 62" descr="imgres.jpg">
            <a:extLst>
              <a:ext uri="{FF2B5EF4-FFF2-40B4-BE49-F238E27FC236}">
                <a16:creationId xmlns:a16="http://schemas.microsoft.com/office/drawing/2014/main" id="{EC10626C-A864-4D63-A0F3-EAE2B4DB6D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057" y="4600559"/>
            <a:ext cx="1757619" cy="1206336"/>
          </a:xfrm>
          <a:prstGeom prst="rect">
            <a:avLst/>
          </a:prstGeom>
        </p:spPr>
      </p:pic>
      <p:pic>
        <p:nvPicPr>
          <p:cNvPr id="64" name="Picture 63" descr="images.jpg">
            <a:extLst>
              <a:ext uri="{FF2B5EF4-FFF2-40B4-BE49-F238E27FC236}">
                <a16:creationId xmlns:a16="http://schemas.microsoft.com/office/drawing/2014/main" id="{AFABA44E-5B19-421F-ADED-445A0AF5A08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03" y="4973091"/>
            <a:ext cx="942084" cy="727806"/>
          </a:xfrm>
          <a:prstGeom prst="rect">
            <a:avLst/>
          </a:prstGeom>
        </p:spPr>
      </p:pic>
      <p:pic>
        <p:nvPicPr>
          <p:cNvPr id="65" name="Picture 64" descr="images.jpg">
            <a:extLst>
              <a:ext uri="{FF2B5EF4-FFF2-40B4-BE49-F238E27FC236}">
                <a16:creationId xmlns:a16="http://schemas.microsoft.com/office/drawing/2014/main" id="{90CD4FCF-9943-4E7F-AE62-51E05C1CE9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009" y="5267399"/>
            <a:ext cx="1388686" cy="672780"/>
          </a:xfrm>
          <a:prstGeom prst="rect">
            <a:avLst/>
          </a:prstGeom>
        </p:spPr>
      </p:pic>
      <p:pic>
        <p:nvPicPr>
          <p:cNvPr id="66" name="Picture 65" descr="imgres.jpg">
            <a:extLst>
              <a:ext uri="{FF2B5EF4-FFF2-40B4-BE49-F238E27FC236}">
                <a16:creationId xmlns:a16="http://schemas.microsoft.com/office/drawing/2014/main" id="{453D04BD-1A35-4317-9AD0-311CE9B541A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480" y="4814068"/>
            <a:ext cx="886829" cy="886829"/>
          </a:xfrm>
          <a:prstGeom prst="rect">
            <a:avLst/>
          </a:prstGeom>
        </p:spPr>
      </p:pic>
      <p:pic>
        <p:nvPicPr>
          <p:cNvPr id="67" name="Picture 66" descr="imgres.jpg">
            <a:extLst>
              <a:ext uri="{FF2B5EF4-FFF2-40B4-BE49-F238E27FC236}">
                <a16:creationId xmlns:a16="http://schemas.microsoft.com/office/drawing/2014/main" id="{531F2D7F-0245-4125-8BC7-5124B980EE8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81" y="4813750"/>
            <a:ext cx="1265440" cy="907297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E2BFC5F0-8971-4BF3-8E1E-6CF6F8D96B05}"/>
              </a:ext>
            </a:extLst>
          </p:cNvPr>
          <p:cNvSpPr/>
          <p:nvPr/>
        </p:nvSpPr>
        <p:spPr>
          <a:xfrm>
            <a:off x="381000" y="1612304"/>
            <a:ext cx="8080744" cy="1408875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D9F507C-8DD3-4B78-A350-DA5C57166A1A}"/>
              </a:ext>
            </a:extLst>
          </p:cNvPr>
          <p:cNvSpPr txBox="1"/>
          <p:nvPr/>
        </p:nvSpPr>
        <p:spPr>
          <a:xfrm>
            <a:off x="8534400" y="21336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accent1"/>
                </a:solidFill>
                <a:latin typeface="Gill Sans Light"/>
              </a:rPr>
              <a:t>What we covered in </a:t>
            </a:r>
            <a:r>
              <a:rPr lang="en-US" sz="2000" b="0" dirty="0" smtClean="0">
                <a:solidFill>
                  <a:schemeClr val="accent1"/>
                </a:solidFill>
                <a:latin typeface="Gill Sans Light"/>
              </a:rPr>
              <a:t>Lecture 4</a:t>
            </a:r>
            <a:endParaRPr lang="en-US" sz="2000" b="0" dirty="0">
              <a:solidFill>
                <a:schemeClr val="accent1"/>
              </a:solidFill>
              <a:latin typeface="Gill Sans Light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9E87EEF-8AE6-421A-81BA-A82E715CD3B9}"/>
              </a:ext>
            </a:extLst>
          </p:cNvPr>
          <p:cNvSpPr txBox="1"/>
          <p:nvPr/>
        </p:nvSpPr>
        <p:spPr>
          <a:xfrm>
            <a:off x="4634633" y="2670969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3366FF"/>
                </a:solidFill>
                <a:latin typeface="Gill Sans Light"/>
              </a:rPr>
              <a:t>Open File Descriptions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5559234-6EE3-4E09-92EF-5451DDF345EE}"/>
              </a:ext>
            </a:extLst>
          </p:cNvPr>
          <p:cNvSpPr txBox="1"/>
          <p:nvPr/>
        </p:nvSpPr>
        <p:spPr>
          <a:xfrm>
            <a:off x="8534400" y="4503532"/>
            <a:ext cx="2964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accent1"/>
                </a:solidFill>
                <a:latin typeface="Gill Sans Light"/>
              </a:rPr>
              <a:t>What we just covered…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81D9EA3-1363-4790-A899-54677961FB38}"/>
              </a:ext>
            </a:extLst>
          </p:cNvPr>
          <p:cNvSpPr/>
          <p:nvPr/>
        </p:nvSpPr>
        <p:spPr>
          <a:xfrm>
            <a:off x="381000" y="3615323"/>
            <a:ext cx="8080744" cy="244866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6631D6-6DDB-4C37-8AC1-39AF11B38BF8}"/>
              </a:ext>
            </a:extLst>
          </p:cNvPr>
          <p:cNvSpPr/>
          <p:nvPr/>
        </p:nvSpPr>
        <p:spPr>
          <a:xfrm>
            <a:off x="381000" y="3089598"/>
            <a:ext cx="8080744" cy="4576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F7B9F40-317B-4577-8393-A917B1B60621}"/>
              </a:ext>
            </a:extLst>
          </p:cNvPr>
          <p:cNvSpPr txBox="1"/>
          <p:nvPr/>
        </p:nvSpPr>
        <p:spPr>
          <a:xfrm>
            <a:off x="8534400" y="3124996"/>
            <a:ext cx="3271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Gill Sans Light"/>
              </a:rPr>
              <a:t>What we will cover next…</a:t>
            </a:r>
          </a:p>
        </p:txBody>
      </p:sp>
    </p:spTree>
    <p:extLst>
      <p:ext uri="{BB962C8B-B14F-4D97-AF65-F5344CB8AC3E}">
        <p14:creationId xmlns:p14="http://schemas.microsoft.com/office/powerpoint/2010/main" val="473875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/>
      <p:bldP spid="71" grpId="0"/>
      <p:bldP spid="72" grpId="0" animBg="1"/>
      <p:bldP spid="6" grpId="0" animBg="1"/>
      <p:bldP spid="7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820F88-DF8E-4C2A-9415-7F48B9319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From Storage to File Systems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E6508C-F1CF-4F5E-924B-DB5CB8FD1D7B}"/>
              </a:ext>
            </a:extLst>
          </p:cNvPr>
          <p:cNvSpPr txBox="1"/>
          <p:nvPr/>
        </p:nvSpPr>
        <p:spPr>
          <a:xfrm>
            <a:off x="1335507" y="1346079"/>
            <a:ext cx="2021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latin typeface="Gill Sans Light"/>
              </a:rPr>
              <a:t>I/O API and</a:t>
            </a:r>
          </a:p>
          <a:p>
            <a:pPr algn="ctr"/>
            <a:r>
              <a:rPr lang="en-US" sz="2000" b="0" dirty="0" err="1">
                <a:latin typeface="Gill Sans Light"/>
              </a:rPr>
              <a:t>syscalls</a:t>
            </a:r>
            <a:endParaRPr lang="en-US" sz="2000" b="0" dirty="0">
              <a:latin typeface="Gill Sans Ligh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27FBAC-6D0F-4DF2-9C23-2A4885FBC312}"/>
              </a:ext>
            </a:extLst>
          </p:cNvPr>
          <p:cNvCxnSpPr/>
          <p:nvPr/>
        </p:nvCxnSpPr>
        <p:spPr>
          <a:xfrm>
            <a:off x="1335507" y="2177076"/>
            <a:ext cx="847023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F63BC23-7CE3-4489-A2EC-78CF1DA11E60}"/>
              </a:ext>
            </a:extLst>
          </p:cNvPr>
          <p:cNvSpPr/>
          <p:nvPr/>
        </p:nvSpPr>
        <p:spPr>
          <a:xfrm>
            <a:off x="3581401" y="1415040"/>
            <a:ext cx="2679031" cy="545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Gill Sans Light"/>
              </a:rPr>
              <a:t>Variable-Size Buffer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C2A500-9F7C-48FD-8F37-AF319D44321A}"/>
              </a:ext>
            </a:extLst>
          </p:cNvPr>
          <p:cNvSpPr txBox="1"/>
          <p:nvPr/>
        </p:nvSpPr>
        <p:spPr>
          <a:xfrm>
            <a:off x="1335506" y="2491121"/>
            <a:ext cx="2021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latin typeface="Gill Sans Light"/>
              </a:rPr>
              <a:t>File System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F476F7E-5709-4DAE-8AB6-753DCB622E58}"/>
              </a:ext>
            </a:extLst>
          </p:cNvPr>
          <p:cNvCxnSpPr/>
          <p:nvPr/>
        </p:nvCxnSpPr>
        <p:spPr>
          <a:xfrm>
            <a:off x="1335506" y="3197504"/>
            <a:ext cx="847023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C76F32D-1024-4222-A7EB-6B8309B38723}"/>
              </a:ext>
            </a:extLst>
          </p:cNvPr>
          <p:cNvSpPr/>
          <p:nvPr/>
        </p:nvSpPr>
        <p:spPr>
          <a:xfrm>
            <a:off x="3581400" y="2435468"/>
            <a:ext cx="3064043" cy="5454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Gill Sans Light"/>
              </a:rPr>
              <a:t>Block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78FB7D-39F8-4F1C-9C2F-B43C6B82CA3D}"/>
              </a:ext>
            </a:extLst>
          </p:cNvPr>
          <p:cNvSpPr txBox="1"/>
          <p:nvPr/>
        </p:nvSpPr>
        <p:spPr>
          <a:xfrm>
            <a:off x="6870032" y="2292685"/>
            <a:ext cx="2021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1" dirty="0">
                <a:latin typeface="Gill Sans Light"/>
              </a:rPr>
              <a:t>Logical Index,</a:t>
            </a:r>
            <a:br>
              <a:rPr lang="en-US" sz="2000" b="0" i="1" dirty="0">
                <a:latin typeface="Gill Sans Light"/>
              </a:rPr>
            </a:br>
            <a:r>
              <a:rPr lang="en-US" sz="2000" b="0" i="1" dirty="0">
                <a:latin typeface="Gill Sans Light"/>
              </a:rPr>
              <a:t>Typically 4 KB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B36FD0-C1AF-498B-A69A-60C0A801F6DB}"/>
              </a:ext>
            </a:extLst>
          </p:cNvPr>
          <p:cNvSpPr txBox="1"/>
          <p:nvPr/>
        </p:nvSpPr>
        <p:spPr>
          <a:xfrm>
            <a:off x="1281825" y="3959443"/>
            <a:ext cx="2021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latin typeface="Gill Sans Light"/>
              </a:rPr>
              <a:t>Hardware Devices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9F94F5-FC7D-44EA-8F1F-DDD63D4D0CDA}"/>
              </a:ext>
            </a:extLst>
          </p:cNvPr>
          <p:cNvSpPr txBox="1"/>
          <p:nvPr/>
        </p:nvSpPr>
        <p:spPr>
          <a:xfrm>
            <a:off x="6693567" y="1442694"/>
            <a:ext cx="2374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1" dirty="0">
                <a:latin typeface="Gill Sans Light"/>
              </a:rPr>
              <a:t>Memory Address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2F63208-3524-4F31-A61C-EE3B1E108934}"/>
              </a:ext>
            </a:extLst>
          </p:cNvPr>
          <p:cNvGrpSpPr/>
          <p:nvPr/>
        </p:nvGrpSpPr>
        <p:grpSpPr>
          <a:xfrm>
            <a:off x="3100138" y="3492527"/>
            <a:ext cx="2326105" cy="2601120"/>
            <a:chOff x="1973179" y="4299284"/>
            <a:chExt cx="2326105" cy="260112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8F40A34-131B-4020-BDDB-170ED3E0F19A}"/>
                </a:ext>
              </a:extLst>
            </p:cNvPr>
            <p:cNvSpPr txBox="1"/>
            <p:nvPr/>
          </p:nvSpPr>
          <p:spPr>
            <a:xfrm>
              <a:off x="2229851" y="6500294"/>
              <a:ext cx="17165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dirty="0">
                  <a:latin typeface="Gill Sans Light"/>
                </a:rPr>
                <a:t>HDD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103B972-5176-4A70-8533-FCF20A7F031F}"/>
                </a:ext>
              </a:extLst>
            </p:cNvPr>
            <p:cNvSpPr/>
            <p:nvPr/>
          </p:nvSpPr>
          <p:spPr>
            <a:xfrm>
              <a:off x="2229851" y="4833768"/>
              <a:ext cx="1716507" cy="545432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dirty="0">
                  <a:latin typeface="Gill Sans Light"/>
                </a:rPr>
                <a:t>Sector(s)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6088F00-5EFC-4A67-8B58-B5D9FBB14AF4}"/>
                </a:ext>
              </a:extLst>
            </p:cNvPr>
            <p:cNvSpPr/>
            <p:nvPr/>
          </p:nvSpPr>
          <p:spPr>
            <a:xfrm>
              <a:off x="1973179" y="4299284"/>
              <a:ext cx="2326105" cy="22010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B5DD44A-ADE6-4808-B84D-281893794A76}"/>
                </a:ext>
              </a:extLst>
            </p:cNvPr>
            <p:cNvSpPr txBox="1"/>
            <p:nvPr/>
          </p:nvSpPr>
          <p:spPr>
            <a:xfrm>
              <a:off x="2103522" y="5712355"/>
              <a:ext cx="20162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dirty="0">
                  <a:latin typeface="Gill Sans Light"/>
                </a:rPr>
                <a:t>Physical Index,</a:t>
              </a:r>
            </a:p>
            <a:p>
              <a:pPr algn="ctr"/>
              <a:r>
                <a:rPr lang="en-US" sz="2000" b="0" dirty="0">
                  <a:latin typeface="Gill Sans Light"/>
                </a:rPr>
                <a:t>512B or 4KB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196EB87-3258-4709-80FC-58AD4E8827AB}"/>
              </a:ext>
            </a:extLst>
          </p:cNvPr>
          <p:cNvGrpSpPr/>
          <p:nvPr/>
        </p:nvGrpSpPr>
        <p:grpSpPr>
          <a:xfrm>
            <a:off x="5841332" y="3492527"/>
            <a:ext cx="2326105" cy="2601120"/>
            <a:chOff x="1973179" y="4299284"/>
            <a:chExt cx="2326105" cy="260112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EEEE4A4-2FEB-44AE-B7B6-7B2DB111D55F}"/>
                </a:ext>
              </a:extLst>
            </p:cNvPr>
            <p:cNvSpPr txBox="1"/>
            <p:nvPr/>
          </p:nvSpPr>
          <p:spPr>
            <a:xfrm>
              <a:off x="2229851" y="6500294"/>
              <a:ext cx="17165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dirty="0">
                  <a:latin typeface="Gill Sans Light"/>
                </a:rPr>
                <a:t>SSD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306934D-F37A-422C-9A31-D03075DBEB7A}"/>
                </a:ext>
              </a:extLst>
            </p:cNvPr>
            <p:cNvSpPr/>
            <p:nvPr/>
          </p:nvSpPr>
          <p:spPr>
            <a:xfrm>
              <a:off x="1973179" y="4299284"/>
              <a:ext cx="2326105" cy="22010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</a:endParaRPr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3BA0FEF-FBA4-4811-8844-95BBE86CA1D3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4203031" y="3008074"/>
            <a:ext cx="0" cy="10189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DF3501E0-652A-4CF9-ADB3-6A02BCE57B8A}"/>
              </a:ext>
            </a:extLst>
          </p:cNvPr>
          <p:cNvSpPr/>
          <p:nvPr/>
        </p:nvSpPr>
        <p:spPr>
          <a:xfrm>
            <a:off x="5880435" y="3611222"/>
            <a:ext cx="2247898" cy="390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>
                <a:latin typeface="Gill Sans Light"/>
              </a:rPr>
              <a:t>Flash Trans. Layer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9A82AE2-4B37-4F3F-A3A9-1BC873EF34CF}"/>
              </a:ext>
            </a:extLst>
          </p:cNvPr>
          <p:cNvCxnSpPr>
            <a:cxnSpLocks/>
          </p:cNvCxnSpPr>
          <p:nvPr/>
        </p:nvCxnSpPr>
        <p:spPr>
          <a:xfrm>
            <a:off x="6280483" y="3009830"/>
            <a:ext cx="0" cy="60139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915C913D-9378-451D-9B36-E8FA779B833C}"/>
              </a:ext>
            </a:extLst>
          </p:cNvPr>
          <p:cNvSpPr/>
          <p:nvPr/>
        </p:nvSpPr>
        <p:spPr>
          <a:xfrm>
            <a:off x="5880435" y="4344164"/>
            <a:ext cx="2247898" cy="5454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Gill Sans Light"/>
              </a:rPr>
              <a:t>Phys. Block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977B79-9165-48EA-9D23-44A6F4754132}"/>
              </a:ext>
            </a:extLst>
          </p:cNvPr>
          <p:cNvSpPr txBox="1"/>
          <p:nvPr/>
        </p:nvSpPr>
        <p:spPr>
          <a:xfrm>
            <a:off x="8082718" y="4344164"/>
            <a:ext cx="1855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1" dirty="0">
                <a:latin typeface="Gill Sans Light"/>
              </a:rPr>
              <a:t>Phys Index., 4KB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BDD1F13-1D5B-4D0F-AFF1-BF054F94313F}"/>
              </a:ext>
            </a:extLst>
          </p:cNvPr>
          <p:cNvCxnSpPr>
            <a:cxnSpLocks/>
          </p:cNvCxnSpPr>
          <p:nvPr/>
        </p:nvCxnSpPr>
        <p:spPr>
          <a:xfrm flipH="1">
            <a:off x="6098004" y="4015488"/>
            <a:ext cx="210550" cy="3569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95CE924-59AE-46D3-9121-4404401A12C5}"/>
              </a:ext>
            </a:extLst>
          </p:cNvPr>
          <p:cNvCxnSpPr>
            <a:cxnSpLocks/>
          </p:cNvCxnSpPr>
          <p:nvPr/>
        </p:nvCxnSpPr>
        <p:spPr>
          <a:xfrm>
            <a:off x="7190876" y="4007883"/>
            <a:ext cx="401051" cy="36450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DE024D4-B320-4DFB-84AC-1A118263CCEF}"/>
              </a:ext>
            </a:extLst>
          </p:cNvPr>
          <p:cNvCxnSpPr>
            <a:cxnSpLocks/>
          </p:cNvCxnSpPr>
          <p:nvPr/>
        </p:nvCxnSpPr>
        <p:spPr>
          <a:xfrm flipH="1">
            <a:off x="6775787" y="4014439"/>
            <a:ext cx="28071" cy="3757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0DE31552-A2A7-4455-B2D8-BC812C4E6789}"/>
              </a:ext>
            </a:extLst>
          </p:cNvPr>
          <p:cNvSpPr/>
          <p:nvPr/>
        </p:nvSpPr>
        <p:spPr>
          <a:xfrm>
            <a:off x="3477126" y="4131285"/>
            <a:ext cx="1716507" cy="5454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Gill Sans Light"/>
              </a:rPr>
              <a:t>Sector(s)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99A4609-A5A9-4F02-AD97-B071BDCA747B}"/>
              </a:ext>
            </a:extLst>
          </p:cNvPr>
          <p:cNvSpPr/>
          <p:nvPr/>
        </p:nvSpPr>
        <p:spPr>
          <a:xfrm>
            <a:off x="3629526" y="4283685"/>
            <a:ext cx="1716507" cy="5454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Gill Sans Light"/>
              </a:rPr>
              <a:t>Sector(s)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0CBFD8C-D858-43A3-A309-E110CC4F2C7C}"/>
              </a:ext>
            </a:extLst>
          </p:cNvPr>
          <p:cNvSpPr/>
          <p:nvPr/>
        </p:nvSpPr>
        <p:spPr>
          <a:xfrm>
            <a:off x="5880435" y="5013598"/>
            <a:ext cx="2202782" cy="545432"/>
          </a:xfrm>
          <a:prstGeom prst="rect">
            <a:avLst/>
          </a:prstGeom>
          <a:solidFill>
            <a:srgbClr val="00AE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Gill Sans Light"/>
              </a:rPr>
              <a:t>Erasure Page</a:t>
            </a:r>
          </a:p>
        </p:txBody>
      </p:sp>
    </p:spTree>
    <p:extLst>
      <p:ext uri="{BB962C8B-B14F-4D97-AF65-F5344CB8AC3E}">
        <p14:creationId xmlns:p14="http://schemas.microsoft.com/office/powerpoint/2010/main" val="40074055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13" grpId="0" animBg="1"/>
      <p:bldP spid="14" grpId="0"/>
      <p:bldP spid="15" grpId="0"/>
      <p:bldP spid="16" grpId="0"/>
      <p:bldP spid="26" grpId="0" animBg="1"/>
      <p:bldP spid="28" grpId="0" animBg="1"/>
      <p:bldP spid="29" grpId="0"/>
      <p:bldP spid="33" grpId="0" animBg="1"/>
      <p:bldP spid="34" grpId="0" animBg="1"/>
      <p:bldP spid="3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D99AA-FCAD-4B94-BD42-4C142C9BF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Building a File System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A8876-EDE1-4D77-B70D-2FEFA7094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hlink"/>
                </a:solidFill>
                <a:latin typeface="Gill Sans"/>
                <a:ea typeface="굴림" panose="020B0600000101010101" pitchFamily="34" charset="-127"/>
                <a:cs typeface="Gill Sans"/>
              </a:rPr>
              <a:t>File System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:</a:t>
            </a:r>
            <a:r>
              <a:rPr lang="en-US" altLang="ko-KR" dirty="0">
                <a:ea typeface="굴림" panose="020B0600000101010101" pitchFamily="34" charset="-127"/>
              </a:rPr>
              <a:t> Layer of OS that transforms block interface of disks (or other block devices) into Files, Directories, etc.</a:t>
            </a:r>
          </a:p>
          <a:p>
            <a:r>
              <a:rPr lang="en-US" dirty="0" smtClean="0"/>
              <a:t>Classic OS situation: Take limited hardware interface (array of blocks) and provide a more convenient/useful interface with:</a:t>
            </a:r>
          </a:p>
          <a:p>
            <a:pPr lvl="1"/>
            <a:r>
              <a:rPr lang="en-US" dirty="0" smtClean="0"/>
              <a:t>Naming: Find file by name, not block numbers</a:t>
            </a:r>
          </a:p>
          <a:p>
            <a:pPr lvl="1"/>
            <a:r>
              <a:rPr lang="en-US" dirty="0" smtClean="0"/>
              <a:t>Organize file names with directories</a:t>
            </a:r>
          </a:p>
          <a:p>
            <a:pPr lvl="1"/>
            <a:r>
              <a:rPr lang="en-US" dirty="0" smtClean="0"/>
              <a:t>Organization: Map files to blocks</a:t>
            </a:r>
          </a:p>
          <a:p>
            <a:pPr lvl="1"/>
            <a:r>
              <a:rPr lang="en-US" dirty="0" smtClean="0"/>
              <a:t>Protection: Enforce access restrictions</a:t>
            </a:r>
          </a:p>
          <a:p>
            <a:pPr lvl="1"/>
            <a:r>
              <a:rPr lang="en-US" dirty="0" smtClean="0"/>
              <a:t>Reliability: Keep files intact despite crashes, hardware failures,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9165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BBBAF-03D7-4E7A-B2E8-B8C615E40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Sequential Server Performance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31C799-1475-46BB-86CE-A2B42904B0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778608"/>
                <a:ext cx="10515600" cy="3029572"/>
              </a:xfrm>
            </p:spPr>
            <p:txBody>
              <a:bodyPr/>
              <a:lstStyle/>
              <a:p>
                <a:r>
                  <a:rPr lang="en-US" dirty="0">
                    <a:latin typeface="Gill Sans Light"/>
                  </a:rPr>
                  <a:t>Single sequential “server” that can </a:t>
                </a:r>
                <a:r>
                  <a:rPr lang="en-US" dirty="0" smtClean="0">
                    <a:latin typeface="Gill Sans Light"/>
                  </a:rPr>
                  <a:t>complete </a:t>
                </a:r>
                <a:r>
                  <a:rPr lang="en-US" dirty="0">
                    <a:latin typeface="Gill Sans Light"/>
                  </a:rPr>
                  <a:t>a task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latin typeface="Gill Sans Light"/>
                  </a:rPr>
                  <a:t> operates at </a:t>
                </a:r>
                <a:r>
                  <a:rPr lang="en-US" dirty="0" smtClean="0">
                    <a:latin typeface="Gill Sans Light"/>
                  </a:rPr>
                  <a:t/>
                </a:r>
                <a:br>
                  <a:rPr lang="en-US" dirty="0" smtClean="0">
                    <a:latin typeface="Gill Sans Light"/>
                  </a:rPr>
                </a:br>
                <a:r>
                  <a:rPr lang="en-US" dirty="0" smtClean="0">
                    <a:latin typeface="Gill Sans Light"/>
                  </a:rPr>
                  <a:t>rate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dirty="0">
                    <a:latin typeface="Gill Sans Light"/>
                  </a:rPr>
                  <a:t> (on average, in steady state, …)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  <m:r>
                      <m:rPr>
                        <m:nor/>
                      </m:rPr>
                      <a:rPr lang="en-US" b="0" i="0" smtClean="0">
                        <a:latin typeface="Gill Sans Light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Gill Sans Light"/>
                      </a:rPr>
                      <m:t>ms</m:t>
                    </m:r>
                  </m:oMath>
                </a14:m>
                <a:r>
                  <a:rPr lang="en-US" dirty="0">
                    <a:latin typeface="Gill Sans Light"/>
                  </a:rPr>
                  <a:t> →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=100</m:t>
                    </m:r>
                    <m:r>
                      <m:rPr>
                        <m:nor/>
                      </m:rPr>
                      <a:rPr lang="en-US" b="0" i="0" smtClean="0">
                        <a:latin typeface="Gill Sans Light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latin typeface="Gill Sans Light"/>
                          </a:rPr>
                          <m:t>op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Gill Sans Light"/>
                          </a:rPr>
                          <m:t>s</m:t>
                        </m:r>
                      </m:den>
                    </m:f>
                  </m:oMath>
                </a14:m>
                <a:endParaRPr lang="en-US" dirty="0">
                  <a:latin typeface="Gill Sans Light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nor/>
                      </m:rPr>
                      <a:rPr lang="en-US">
                        <a:latin typeface="Gill Sans Light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Gill Sans Light"/>
                      </a:rPr>
                      <m:t>yr</m:t>
                    </m:r>
                  </m:oMath>
                </a14:m>
                <a:r>
                  <a:rPr lang="en-US" dirty="0">
                    <a:latin typeface="Gill Sans Light"/>
                  </a:rPr>
                  <a:t> →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=0.5</m:t>
                    </m:r>
                    <m:r>
                      <m:rPr>
                        <m:nor/>
                      </m:rPr>
                      <a:rPr lang="en-US">
                        <a:latin typeface="Gill Sans Light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>
                            <a:latin typeface="Gill Sans Light"/>
                          </a:rPr>
                          <m:t>op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Gill Sans Light"/>
                          </a:rPr>
                          <m:t>yr</m:t>
                        </m:r>
                      </m:den>
                    </m:f>
                  </m:oMath>
                </a14:m>
                <a:endParaRPr lang="en-US" dirty="0">
                  <a:latin typeface="Gill Sans Light"/>
                </a:endParaRPr>
              </a:p>
              <a:p>
                <a:pPr lvl="1"/>
                <a:endParaRPr lang="en-US" dirty="0">
                  <a:latin typeface="Gill Sans Light"/>
                </a:endParaRPr>
              </a:p>
              <a:p>
                <a:r>
                  <a:rPr lang="en-US" dirty="0">
                    <a:latin typeface="Gill Sans Light"/>
                  </a:rPr>
                  <a:t>Applies to a processor, a disk drive, a person, a TA, 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31C799-1475-46BB-86CE-A2B42904B0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778608"/>
                <a:ext cx="10515600" cy="3029572"/>
              </a:xfrm>
              <a:blipFill>
                <a:blip r:embed="rId2"/>
                <a:stretch>
                  <a:fillRect l="-812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CB58F389-75C0-B44A-96B7-E0A002FF68E5}"/>
              </a:ext>
            </a:extLst>
          </p:cNvPr>
          <p:cNvGrpSpPr/>
          <p:nvPr/>
        </p:nvGrpSpPr>
        <p:grpSpPr>
          <a:xfrm>
            <a:off x="1343054" y="1447800"/>
            <a:ext cx="1296649" cy="514888"/>
            <a:chOff x="1334125" y="1654340"/>
            <a:chExt cx="1296649" cy="51488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FDA8271-B2C1-0B41-8707-F75C51B5D9BE}"/>
                </a:ext>
              </a:extLst>
            </p:cNvPr>
            <p:cNvSpPr/>
            <p:nvPr/>
          </p:nvSpPr>
          <p:spPr>
            <a:xfrm>
              <a:off x="1334125" y="2056802"/>
              <a:ext cx="1296649" cy="1124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latin typeface="Gill Sans Light"/>
              </a:endParaRPr>
            </a:p>
          </p:txBody>
        </p:sp>
        <p:sp>
          <p:nvSpPr>
            <p:cNvPr id="36" name="TextBox 4">
              <a:extLst>
                <a:ext uri="{FF2B5EF4-FFF2-40B4-BE49-F238E27FC236}">
                  <a16:creationId xmlns:a16="http://schemas.microsoft.com/office/drawing/2014/main" id="{494E2B31-CAC1-084E-81D9-FF775041FBEF}"/>
                </a:ext>
              </a:extLst>
            </p:cNvPr>
            <p:cNvSpPr txBox="1"/>
            <p:nvPr/>
          </p:nvSpPr>
          <p:spPr>
            <a:xfrm>
              <a:off x="1739986" y="1654340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latin typeface="Gill Sans Light"/>
                </a:rPr>
                <a:t>L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BA6D2E6-880C-674B-936F-EA5FEAB306AE}"/>
              </a:ext>
            </a:extLst>
          </p:cNvPr>
          <p:cNvGrpSpPr/>
          <p:nvPr/>
        </p:nvGrpSpPr>
        <p:grpSpPr>
          <a:xfrm>
            <a:off x="2699664" y="1447800"/>
            <a:ext cx="1296649" cy="514888"/>
            <a:chOff x="1334125" y="1654340"/>
            <a:chExt cx="1296649" cy="51488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7481544-F917-BF43-917B-AFEFE79749A3}"/>
                </a:ext>
              </a:extLst>
            </p:cNvPr>
            <p:cNvSpPr/>
            <p:nvPr/>
          </p:nvSpPr>
          <p:spPr>
            <a:xfrm>
              <a:off x="1334125" y="2056802"/>
              <a:ext cx="1296649" cy="1124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latin typeface="Gill Sans Light"/>
              </a:endParaRPr>
            </a:p>
          </p:txBody>
        </p:sp>
        <p:sp>
          <p:nvSpPr>
            <p:cNvPr id="34" name="TextBox 10">
              <a:extLst>
                <a:ext uri="{FF2B5EF4-FFF2-40B4-BE49-F238E27FC236}">
                  <a16:creationId xmlns:a16="http://schemas.microsoft.com/office/drawing/2014/main" id="{956A8E19-453D-C442-8B21-CB6C982681AE}"/>
                </a:ext>
              </a:extLst>
            </p:cNvPr>
            <p:cNvSpPr txBox="1"/>
            <p:nvPr/>
          </p:nvSpPr>
          <p:spPr>
            <a:xfrm>
              <a:off x="1739986" y="1654340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latin typeface="Gill Sans Light"/>
                </a:rPr>
                <a:t>L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47D9EFE-D8C4-A44F-ADB1-32B81BB68807}"/>
              </a:ext>
            </a:extLst>
          </p:cNvPr>
          <p:cNvGrpSpPr/>
          <p:nvPr/>
        </p:nvGrpSpPr>
        <p:grpSpPr>
          <a:xfrm>
            <a:off x="4056274" y="1447800"/>
            <a:ext cx="1296649" cy="514888"/>
            <a:chOff x="1334125" y="1654340"/>
            <a:chExt cx="1296649" cy="51488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FF57A26-C26F-EB4B-B0AF-03A8227B7BC7}"/>
                </a:ext>
              </a:extLst>
            </p:cNvPr>
            <p:cNvSpPr/>
            <p:nvPr/>
          </p:nvSpPr>
          <p:spPr>
            <a:xfrm>
              <a:off x="1334125" y="2056802"/>
              <a:ext cx="1296649" cy="1124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latin typeface="Gill Sans Light"/>
              </a:endParaRPr>
            </a:p>
          </p:txBody>
        </p:sp>
        <p:sp>
          <p:nvSpPr>
            <p:cNvPr id="32" name="TextBox 13">
              <a:extLst>
                <a:ext uri="{FF2B5EF4-FFF2-40B4-BE49-F238E27FC236}">
                  <a16:creationId xmlns:a16="http://schemas.microsoft.com/office/drawing/2014/main" id="{2E9A5907-9008-7B43-80D8-F067CDB03321}"/>
                </a:ext>
              </a:extLst>
            </p:cNvPr>
            <p:cNvSpPr txBox="1"/>
            <p:nvPr/>
          </p:nvSpPr>
          <p:spPr>
            <a:xfrm>
              <a:off x="1739986" y="1654340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latin typeface="Gill Sans Light"/>
                </a:rPr>
                <a:t>L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52DBBE4-9622-A149-8B18-E1558C15EF64}"/>
              </a:ext>
            </a:extLst>
          </p:cNvPr>
          <p:cNvGrpSpPr/>
          <p:nvPr/>
        </p:nvGrpSpPr>
        <p:grpSpPr>
          <a:xfrm>
            <a:off x="8435628" y="1447800"/>
            <a:ext cx="1296649" cy="514888"/>
            <a:chOff x="1334125" y="1654340"/>
            <a:chExt cx="1296649" cy="51488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9BE2895-ACE4-374C-AC51-B04D82E8605C}"/>
                </a:ext>
              </a:extLst>
            </p:cNvPr>
            <p:cNvSpPr/>
            <p:nvPr/>
          </p:nvSpPr>
          <p:spPr>
            <a:xfrm>
              <a:off x="1334125" y="2056802"/>
              <a:ext cx="1296649" cy="1124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latin typeface="Gill Sans Light"/>
              </a:endParaRPr>
            </a:p>
          </p:txBody>
        </p:sp>
        <p:sp>
          <p:nvSpPr>
            <p:cNvPr id="30" name="TextBox 16">
              <a:extLst>
                <a:ext uri="{FF2B5EF4-FFF2-40B4-BE49-F238E27FC236}">
                  <a16:creationId xmlns:a16="http://schemas.microsoft.com/office/drawing/2014/main" id="{18FA2F4B-C1E5-E04B-80B4-1B865D28B455}"/>
                </a:ext>
              </a:extLst>
            </p:cNvPr>
            <p:cNvSpPr txBox="1"/>
            <p:nvPr/>
          </p:nvSpPr>
          <p:spPr>
            <a:xfrm>
              <a:off x="1739986" y="1654340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latin typeface="Gill Sans Light"/>
                </a:rPr>
                <a:t>L</a:t>
              </a:r>
            </a:p>
          </p:txBody>
        </p:sp>
      </p:grpSp>
      <p:sp>
        <p:nvSpPr>
          <p:cNvPr id="26" name="TextBox 17">
            <a:extLst>
              <a:ext uri="{FF2B5EF4-FFF2-40B4-BE49-F238E27FC236}">
                <a16:creationId xmlns:a16="http://schemas.microsoft.com/office/drawing/2014/main" id="{2CD3FB81-7599-6A4A-8FC2-679F7B4EF5D0}"/>
              </a:ext>
            </a:extLst>
          </p:cNvPr>
          <p:cNvSpPr txBox="1"/>
          <p:nvPr/>
        </p:nvSpPr>
        <p:spPr>
          <a:xfrm>
            <a:off x="7093908" y="1540241"/>
            <a:ext cx="960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atin typeface="Gill Sans Light"/>
              </a:rPr>
              <a:t>…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091FBE6-DE8E-914E-9FDA-9142F088AFCF}"/>
              </a:ext>
            </a:extLst>
          </p:cNvPr>
          <p:cNvCxnSpPr>
            <a:cxnSpLocks/>
          </p:cNvCxnSpPr>
          <p:nvPr/>
        </p:nvCxnSpPr>
        <p:spPr>
          <a:xfrm>
            <a:off x="1133061" y="2169401"/>
            <a:ext cx="925664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5">
            <a:extLst>
              <a:ext uri="{FF2B5EF4-FFF2-40B4-BE49-F238E27FC236}">
                <a16:creationId xmlns:a16="http://schemas.microsoft.com/office/drawing/2014/main" id="{B9BB5881-E2F4-634B-A0D2-8612FB431B93}"/>
              </a:ext>
            </a:extLst>
          </p:cNvPr>
          <p:cNvSpPr txBox="1"/>
          <p:nvPr/>
        </p:nvSpPr>
        <p:spPr>
          <a:xfrm>
            <a:off x="10480150" y="1938568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Gill Sans Light"/>
              </a:rPr>
              <a:t>time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37AB4C2-3E13-4B58-A7E4-0C9EA0634A3F}"/>
              </a:ext>
            </a:extLst>
          </p:cNvPr>
          <p:cNvGrpSpPr/>
          <p:nvPr/>
        </p:nvGrpSpPr>
        <p:grpSpPr>
          <a:xfrm>
            <a:off x="5416235" y="1447800"/>
            <a:ext cx="1296649" cy="514888"/>
            <a:chOff x="1334125" y="1654340"/>
            <a:chExt cx="1296649" cy="514888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291A6D6-1FE6-48C7-B88C-794356077846}"/>
                </a:ext>
              </a:extLst>
            </p:cNvPr>
            <p:cNvSpPr/>
            <p:nvPr/>
          </p:nvSpPr>
          <p:spPr>
            <a:xfrm>
              <a:off x="1334125" y="2056802"/>
              <a:ext cx="1296649" cy="1124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latin typeface="Gill Sans Light"/>
              </a:endParaRPr>
            </a:p>
          </p:txBody>
        </p:sp>
        <p:sp>
          <p:nvSpPr>
            <p:cNvPr id="41" name="TextBox 13">
              <a:extLst>
                <a:ext uri="{FF2B5EF4-FFF2-40B4-BE49-F238E27FC236}">
                  <a16:creationId xmlns:a16="http://schemas.microsoft.com/office/drawing/2014/main" id="{0658795B-B01A-491C-B53D-DCFD910953A0}"/>
                </a:ext>
              </a:extLst>
            </p:cNvPr>
            <p:cNvSpPr txBox="1"/>
            <p:nvPr/>
          </p:nvSpPr>
          <p:spPr>
            <a:xfrm>
              <a:off x="1739986" y="1654340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latin typeface="Gill Sans Light"/>
                </a:rPr>
                <a:t>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85648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Recall: User vs. System View of a File</a:t>
            </a:r>
            <a:endParaRPr lang="en-US" altLang="ko-KR" dirty="0"/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11125200" cy="5105400"/>
          </a:xfrm>
        </p:spPr>
        <p:txBody>
          <a:bodyPr/>
          <a:lstStyle/>
          <a:p>
            <a:r>
              <a:rPr lang="en-US" altLang="ko-KR" dirty="0" smtClean="0"/>
              <a:t>User’s view: </a:t>
            </a:r>
          </a:p>
          <a:p>
            <a:pPr lvl="1"/>
            <a:r>
              <a:rPr lang="en-US" altLang="ko-KR" dirty="0" smtClean="0"/>
              <a:t>Durable Data Structures</a:t>
            </a:r>
          </a:p>
          <a:p>
            <a:r>
              <a:rPr lang="en-US" altLang="ko-KR" dirty="0" smtClean="0"/>
              <a:t>System’s view (system call interface):</a:t>
            </a:r>
          </a:p>
          <a:p>
            <a:pPr lvl="1"/>
            <a:r>
              <a:rPr lang="en-US" altLang="ko-KR" dirty="0" smtClean="0"/>
              <a:t>Collection of Bytes (UNIX)</a:t>
            </a:r>
          </a:p>
          <a:p>
            <a:pPr lvl="1"/>
            <a:r>
              <a:rPr lang="en-US" altLang="ko-KR" dirty="0" smtClean="0"/>
              <a:t>Doesn’t matter to system what kind of data structures you want to store on disk!</a:t>
            </a:r>
          </a:p>
          <a:p>
            <a:r>
              <a:rPr lang="en-US" altLang="ko-KR" dirty="0" smtClean="0"/>
              <a:t>System’s view (inside OS):</a:t>
            </a:r>
          </a:p>
          <a:p>
            <a:pPr lvl="1"/>
            <a:r>
              <a:rPr lang="en-US" altLang="ko-KR" dirty="0" smtClean="0"/>
              <a:t>Collection of blocks (a block is a logical transfer unit, while a sector is the physical transfer unit)</a:t>
            </a:r>
          </a:p>
          <a:p>
            <a:pPr lvl="1"/>
            <a:r>
              <a:rPr lang="en-US" altLang="ko-KR" dirty="0" smtClean="0"/>
              <a:t>Block size </a:t>
            </a:r>
            <a:r>
              <a:rPr lang="en-US" altLang="ko-KR" dirty="0" smtClean="0">
                <a:sym typeface="Symbol" panose="05050102010706020507" pitchFamily="18" charset="2"/>
              </a:rPr>
              <a:t> sector size; in UNIX, block size is 4KB</a:t>
            </a:r>
            <a:endParaRPr lang="en-US" altLang="ko-KR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4956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F4BC6-6AFA-46F1-A446-0F8B690BE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Gill Sans Light"/>
              </a:rPr>
              <a:t>Translation from User to System View</a:t>
            </a:r>
            <a:endParaRPr lang="en-US" dirty="0">
              <a:latin typeface="Gill Sans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69CA5-0782-4B71-89CE-113DDD89D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2676940"/>
            <a:ext cx="10566400" cy="3342860"/>
          </a:xfrm>
        </p:spPr>
        <p:txBody>
          <a:bodyPr/>
          <a:lstStyle/>
          <a:p>
            <a:r>
              <a:rPr lang="en-US" altLang="ko-KR" smtClean="0">
                <a:latin typeface="Gill Sans Light"/>
              </a:rPr>
              <a:t>What happens if user says: “give me bytes 2 – 12?”</a:t>
            </a:r>
          </a:p>
          <a:p>
            <a:pPr lvl="1"/>
            <a:r>
              <a:rPr lang="en-US" altLang="ko-KR" smtClean="0">
                <a:latin typeface="Gill Sans Light"/>
              </a:rPr>
              <a:t>Fetch block corresponding to those bytes</a:t>
            </a:r>
          </a:p>
          <a:p>
            <a:pPr lvl="1"/>
            <a:r>
              <a:rPr lang="en-US" altLang="ko-KR" smtClean="0">
                <a:latin typeface="Gill Sans Light"/>
              </a:rPr>
              <a:t>Return just the correct portion of the block</a:t>
            </a:r>
          </a:p>
          <a:p>
            <a:r>
              <a:rPr lang="en-US" altLang="ko-KR" smtClean="0">
                <a:latin typeface="Gill Sans Light"/>
              </a:rPr>
              <a:t>What about writing bytes 2 – 12?</a:t>
            </a:r>
          </a:p>
          <a:p>
            <a:pPr lvl="1"/>
            <a:r>
              <a:rPr lang="en-US" altLang="ko-KR" smtClean="0">
                <a:latin typeface="Gill Sans Light"/>
              </a:rPr>
              <a:t>Fetch block, modify relevant portion, write out block</a:t>
            </a:r>
          </a:p>
          <a:p>
            <a:r>
              <a:rPr lang="en-US" altLang="ko-KR" smtClean="0">
                <a:latin typeface="Gill Sans Light"/>
              </a:rPr>
              <a:t>Everything inside file system is in terms of whole-size blocks</a:t>
            </a:r>
          </a:p>
          <a:p>
            <a:pPr lvl="1"/>
            <a:r>
              <a:rPr lang="en-US" altLang="ko-KR" smtClean="0">
                <a:latin typeface="Gill Sans Light"/>
              </a:rPr>
              <a:t>Actual disk I/O happens in blocks</a:t>
            </a:r>
          </a:p>
          <a:p>
            <a:pPr lvl="1"/>
            <a:r>
              <a:rPr lang="en-US" altLang="ko-KR" smtClean="0">
                <a:latin typeface="Gill Sans Light"/>
              </a:rPr>
              <a:t>read/write smaller than block size needs to translate and buffer</a:t>
            </a:r>
            <a:endParaRPr lang="ko-KR" altLang="en-US" dirty="0">
              <a:latin typeface="Gill Sans Light"/>
            </a:endParaRPr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A07F0F8A-17C0-4169-AF14-C973EEADE3A3}"/>
              </a:ext>
            </a:extLst>
          </p:cNvPr>
          <p:cNvGrpSpPr>
            <a:grpSpLocks/>
          </p:cNvGrpSpPr>
          <p:nvPr/>
        </p:nvGrpSpPr>
        <p:grpSpPr bwMode="auto">
          <a:xfrm>
            <a:off x="8784265" y="1143000"/>
            <a:ext cx="1270000" cy="939800"/>
            <a:chOff x="4496" y="800"/>
            <a:chExt cx="800" cy="592"/>
          </a:xfrm>
        </p:grpSpPr>
        <p:sp useBgFill="1">
          <p:nvSpPr>
            <p:cNvPr id="8" name="Oval 6">
              <a:extLst>
                <a:ext uri="{FF2B5EF4-FFF2-40B4-BE49-F238E27FC236}">
                  <a16:creationId xmlns:a16="http://schemas.microsoft.com/office/drawing/2014/main" id="{8FC40AF0-2240-41CD-B1B0-C22011B8E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152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 b="0">
                <a:latin typeface="Gill Sans Light"/>
              </a:endParaRPr>
            </a:p>
          </p:txBody>
        </p:sp>
        <p:sp useBgFill="1">
          <p:nvSpPr>
            <p:cNvPr id="9" name="Oval 7">
              <a:extLst>
                <a:ext uri="{FF2B5EF4-FFF2-40B4-BE49-F238E27FC236}">
                  <a16:creationId xmlns:a16="http://schemas.microsoft.com/office/drawing/2014/main" id="{CE831553-818A-414A-A718-3CD1B8C9F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008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 b="0">
                <a:latin typeface="Gill Sans Light"/>
              </a:endParaRPr>
            </a:p>
          </p:txBody>
        </p:sp>
        <p:sp useBgFill="1">
          <p:nvSpPr>
            <p:cNvPr id="10" name="Oval 8">
              <a:extLst>
                <a:ext uri="{FF2B5EF4-FFF2-40B4-BE49-F238E27FC236}">
                  <a16:creationId xmlns:a16="http://schemas.microsoft.com/office/drawing/2014/main" id="{CAB1F613-3D03-40AC-8D8E-C93D35512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6" y="896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 b="0">
                <a:latin typeface="Gill Sans Light"/>
              </a:endParaRPr>
            </a:p>
          </p:txBody>
        </p:sp>
        <p:sp useBgFill="1">
          <p:nvSpPr>
            <p:cNvPr id="11" name="Oval 9">
              <a:extLst>
                <a:ext uri="{FF2B5EF4-FFF2-40B4-BE49-F238E27FC236}">
                  <a16:creationId xmlns:a16="http://schemas.microsoft.com/office/drawing/2014/main" id="{D3254356-09A8-4BBD-B1ED-FD4E67801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6" y="800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 b="0">
                <a:latin typeface="Gill Sans Light"/>
              </a:endParaRPr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4CAF148F-2FC1-4D73-9824-15D719DBCB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" y="908"/>
              <a:ext cx="152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0">
                <a:latin typeface="Gill Sans Light"/>
              </a:endParaRP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AEF9D69F-DFE4-4432-BCF2-524DCC73AC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0" y="892"/>
              <a:ext cx="376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0">
                <a:latin typeface="Gill Sans Light"/>
              </a:endParaRPr>
            </a:p>
          </p:txBody>
        </p:sp>
        <p:grpSp>
          <p:nvGrpSpPr>
            <p:cNvPr id="14" name="Group 12">
              <a:extLst>
                <a:ext uri="{FF2B5EF4-FFF2-40B4-BE49-F238E27FC236}">
                  <a16:creationId xmlns:a16="http://schemas.microsoft.com/office/drawing/2014/main" id="{9A92F360-ED89-4059-82DD-C6651B9A70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32" y="856"/>
              <a:ext cx="520" cy="456"/>
              <a:chOff x="4272" y="632"/>
              <a:chExt cx="520" cy="456"/>
            </a:xfrm>
          </p:grpSpPr>
          <p:sp>
            <p:nvSpPr>
              <p:cNvPr id="15" name="Oval 13">
                <a:extLst>
                  <a:ext uri="{FF2B5EF4-FFF2-40B4-BE49-F238E27FC236}">
                    <a16:creationId xmlns:a16="http://schemas.microsoft.com/office/drawing/2014/main" id="{B862B3B3-AFE5-4EFE-8F91-CD4B807F0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947"/>
                <a:ext cx="520" cy="141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 b="0">
                  <a:latin typeface="Gill Sans Light"/>
                </a:endParaRPr>
              </a:p>
            </p:txBody>
          </p:sp>
          <p:sp>
            <p:nvSpPr>
              <p:cNvPr id="16" name="Oval 14">
                <a:extLst>
                  <a:ext uri="{FF2B5EF4-FFF2-40B4-BE49-F238E27FC236}">
                    <a16:creationId xmlns:a16="http://schemas.microsoft.com/office/drawing/2014/main" id="{36A19048-B33D-4894-8E97-A0A8FEFDBF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0" y="632"/>
                <a:ext cx="496" cy="128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 b="0">
                  <a:latin typeface="Gill Sans Light"/>
                </a:endParaRPr>
              </a:p>
            </p:txBody>
          </p:sp>
          <p:sp>
            <p:nvSpPr>
              <p:cNvPr id="17" name="Line 15">
                <a:extLst>
                  <a:ext uri="{FF2B5EF4-FFF2-40B4-BE49-F238E27FC236}">
                    <a16:creationId xmlns:a16="http://schemas.microsoft.com/office/drawing/2014/main" id="{BB16C0BF-36CA-4F92-96B9-3A0205B3A4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696"/>
                <a:ext cx="0" cy="32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b="0">
                  <a:latin typeface="Gill Sans Light"/>
                </a:endParaRPr>
              </a:p>
            </p:txBody>
          </p:sp>
          <p:sp>
            <p:nvSpPr>
              <p:cNvPr id="18" name="Line 16">
                <a:extLst>
                  <a:ext uri="{FF2B5EF4-FFF2-40B4-BE49-F238E27FC236}">
                    <a16:creationId xmlns:a16="http://schemas.microsoft.com/office/drawing/2014/main" id="{34605A79-E2FF-4E5E-95C5-B691228EA2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6" y="696"/>
                <a:ext cx="0" cy="34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b="0">
                  <a:latin typeface="Gill Sans Light"/>
                </a:endParaRPr>
              </a:p>
            </p:txBody>
          </p:sp>
        </p:grpSp>
      </p:grpSp>
      <p:sp>
        <p:nvSpPr>
          <p:cNvPr id="19" name="Oval 17">
            <a:extLst>
              <a:ext uri="{FF2B5EF4-FFF2-40B4-BE49-F238E27FC236}">
                <a16:creationId xmlns:a16="http://schemas.microsoft.com/office/drawing/2014/main" id="{82154FED-B00C-4981-AC5C-7B35CBEA4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2065" y="990600"/>
            <a:ext cx="1371600" cy="1295400"/>
          </a:xfrm>
          <a:prstGeom prst="ellipse">
            <a:avLst/>
          </a:prstGeom>
          <a:solidFill>
            <a:srgbClr val="4472C4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ko-KR" sz="2400" b="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File</a:t>
            </a:r>
          </a:p>
          <a:p>
            <a:pPr algn="ctr"/>
            <a:r>
              <a:rPr lang="en-US" altLang="ko-KR" sz="2400" b="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System</a:t>
            </a:r>
          </a:p>
        </p:txBody>
      </p:sp>
      <p:sp>
        <p:nvSpPr>
          <p:cNvPr id="20" name="AutoShape 18">
            <a:extLst>
              <a:ext uri="{FF2B5EF4-FFF2-40B4-BE49-F238E27FC236}">
                <a16:creationId xmlns:a16="http://schemas.microsoft.com/office/drawing/2014/main" id="{10B6A176-D616-45C1-B080-00A02B878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9865" y="1447800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chemeClr val="tx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2000" b="0">
              <a:latin typeface="Gill Sans Light"/>
            </a:endParaRPr>
          </a:p>
        </p:txBody>
      </p:sp>
      <p:sp>
        <p:nvSpPr>
          <p:cNvPr id="21" name="AutoShape 19">
            <a:extLst>
              <a:ext uri="{FF2B5EF4-FFF2-40B4-BE49-F238E27FC236}">
                <a16:creationId xmlns:a16="http://schemas.microsoft.com/office/drawing/2014/main" id="{70DF788D-DD2F-4CE5-B51A-3D87E875B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7665" y="1447800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chemeClr val="tx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2000" b="0">
              <a:latin typeface="Gill Sans Ligh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13C204-6D27-4938-B138-F4C7BF79D57C}"/>
              </a:ext>
            </a:extLst>
          </p:cNvPr>
          <p:cNvSpPr/>
          <p:nvPr/>
        </p:nvSpPr>
        <p:spPr>
          <a:xfrm>
            <a:off x="4056521" y="1034716"/>
            <a:ext cx="1388980" cy="1251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dirty="0">
                <a:latin typeface="Gill Sans Light"/>
              </a:rPr>
              <a:t>File</a:t>
            </a:r>
            <a:br>
              <a:rPr lang="en-US" sz="2400" b="0" dirty="0">
                <a:latin typeface="Gill Sans Light"/>
              </a:rPr>
            </a:br>
            <a:r>
              <a:rPr lang="en-US" sz="2400" b="0" dirty="0">
                <a:latin typeface="Gill Sans Light"/>
              </a:rPr>
              <a:t>(Bytes)</a:t>
            </a:r>
          </a:p>
        </p:txBody>
      </p:sp>
      <p:pic>
        <p:nvPicPr>
          <p:cNvPr id="23" name="Graphic 22" descr="User">
            <a:extLst>
              <a:ext uri="{FF2B5EF4-FFF2-40B4-BE49-F238E27FC236}">
                <a16:creationId xmlns:a16="http://schemas.microsoft.com/office/drawing/2014/main" id="{3CD88F4E-3B03-4720-B85E-B24D54CED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48464" y="1046163"/>
            <a:ext cx="1371600" cy="1371600"/>
          </a:xfrm>
          <a:prstGeom prst="rect">
            <a:avLst/>
          </a:prstGeom>
        </p:spPr>
      </p:pic>
      <p:sp>
        <p:nvSpPr>
          <p:cNvPr id="24" name="AutoShape 19">
            <a:extLst>
              <a:ext uri="{FF2B5EF4-FFF2-40B4-BE49-F238E27FC236}">
                <a16:creationId xmlns:a16="http://schemas.microsoft.com/office/drawing/2014/main" id="{DF8C1D56-D3EF-4F08-9B3D-B2FA3708B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6871" y="1437103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chemeClr val="tx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2000" b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568567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Disk Management</a:t>
            </a:r>
          </a:p>
        </p:txBody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85800"/>
            <a:ext cx="10820400" cy="5791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Basic entities on a disk: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solidFill>
                  <a:schemeClr val="hlink"/>
                </a:solidFill>
                <a:ea typeface="굴림" panose="020B0600000101010101" pitchFamily="34" charset="-127"/>
              </a:rPr>
              <a:t>File:</a:t>
            </a:r>
            <a:r>
              <a:rPr lang="en-US" altLang="ko-KR" sz="2400" dirty="0">
                <a:ea typeface="굴림" panose="020B0600000101010101" pitchFamily="34" charset="-127"/>
              </a:rPr>
              <a:t> user-visible group of blocks arranged sequentially in logical space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solidFill>
                  <a:schemeClr val="hlink"/>
                </a:solidFill>
                <a:ea typeface="굴림" panose="020B0600000101010101" pitchFamily="34" charset="-127"/>
              </a:rPr>
              <a:t>Directory:</a:t>
            </a:r>
            <a:r>
              <a:rPr lang="en-US" altLang="ko-KR" sz="2400" dirty="0">
                <a:ea typeface="굴림" panose="020B0600000101010101" pitchFamily="34" charset="-127"/>
              </a:rPr>
              <a:t> user-visible index mapping names to files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altLang="ko-KR" sz="2400" dirty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The disk is accessed </a:t>
            </a:r>
            <a:r>
              <a:rPr lang="en-US" altLang="ko-KR" sz="2800" dirty="0">
                <a:ea typeface="굴림" panose="020B0600000101010101" pitchFamily="34" charset="-127"/>
              </a:rPr>
              <a:t>as linear array of </a:t>
            </a:r>
            <a:r>
              <a:rPr lang="en-US" altLang="ko-KR" sz="2800" dirty="0" smtClean="0">
                <a:ea typeface="굴림" panose="020B0600000101010101" pitchFamily="34" charset="-127"/>
              </a:rPr>
              <a:t>sectors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How to identify a sector?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600" dirty="0" smtClean="0">
                <a:ea typeface="굴림" panose="020B0600000101010101" pitchFamily="34" charset="-127"/>
              </a:rPr>
              <a:t>Physical position</a:t>
            </a:r>
            <a:endParaRPr lang="en-US" altLang="ko-KR" sz="2600" dirty="0">
              <a:ea typeface="굴림" panose="020B0600000101010101" pitchFamily="34" charset="-127"/>
            </a:endParaRP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altLang="ko-KR" sz="2200" dirty="0" smtClean="0">
                <a:ea typeface="굴림" panose="020B0600000101010101" pitchFamily="34" charset="-127"/>
              </a:rPr>
              <a:t>Sectors is a vector </a:t>
            </a:r>
            <a:r>
              <a:rPr lang="en-US" altLang="ko-KR" sz="2200" dirty="0">
                <a:ea typeface="굴림" panose="020B0600000101010101" pitchFamily="34" charset="-127"/>
              </a:rPr>
              <a:t>[cylinder, surface, sector</a:t>
            </a:r>
            <a:r>
              <a:rPr lang="en-US" altLang="ko-KR" sz="2200" dirty="0" smtClean="0">
                <a:ea typeface="굴림" panose="020B0600000101010101" pitchFamily="34" charset="-127"/>
              </a:rPr>
              <a:t>]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altLang="ko-KR" sz="2200" dirty="0" smtClean="0">
                <a:ea typeface="굴림" panose="020B0600000101010101" pitchFamily="34" charset="-127"/>
              </a:rPr>
              <a:t>Not used anymore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altLang="ko-KR" sz="2200" dirty="0" smtClean="0">
                <a:ea typeface="굴림" panose="020B0600000101010101" pitchFamily="34" charset="-127"/>
              </a:rPr>
              <a:t>OS/BIOS must deal with bad sectors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6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Logical </a:t>
            </a:r>
            <a:r>
              <a:rPr lang="en-US" altLang="ko-KR" sz="2600" dirty="0">
                <a:solidFill>
                  <a:schemeClr val="hlink"/>
                </a:solidFill>
                <a:ea typeface="굴림" panose="020B0600000101010101" pitchFamily="34" charset="-127"/>
              </a:rPr>
              <a:t>Block Addressing (</a:t>
            </a:r>
            <a:r>
              <a:rPr lang="en-US" altLang="ko-KR" sz="26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LBA)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Every </a:t>
            </a:r>
            <a:r>
              <a:rPr lang="en-US" altLang="ko-KR" sz="2400" dirty="0">
                <a:ea typeface="굴림" panose="020B0600000101010101" pitchFamily="34" charset="-127"/>
              </a:rPr>
              <a:t>sector has integer address </a:t>
            </a:r>
            <a:endParaRPr lang="en-US" altLang="ko-KR" sz="2400" dirty="0" smtClean="0">
              <a:ea typeface="굴림" panose="020B0600000101010101" pitchFamily="34" charset="-127"/>
            </a:endParaRP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Controller </a:t>
            </a:r>
            <a:r>
              <a:rPr lang="en-US" altLang="ko-KR" sz="2400" dirty="0">
                <a:ea typeface="굴림" panose="020B0600000101010101" pitchFamily="34" charset="-127"/>
              </a:rPr>
              <a:t>translates from address </a:t>
            </a: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</a:t>
            </a:r>
            <a:r>
              <a:rPr lang="en-US" altLang="ko-KR" sz="2400" dirty="0">
                <a:ea typeface="굴림" panose="020B0600000101010101" pitchFamily="34" charset="-127"/>
              </a:rPr>
              <a:t> physical position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Shields </a:t>
            </a:r>
            <a:r>
              <a:rPr lang="en-US" altLang="ko-KR" sz="2400" dirty="0">
                <a:ea typeface="굴림" panose="020B0600000101010101" pitchFamily="34" charset="-127"/>
              </a:rPr>
              <a:t>OS from structure of disk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endParaRPr lang="en-US" altLang="ko-KR" sz="2400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14362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6179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AC3AF-90BF-4D44-9F71-D300D47E9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File System Need?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61414-7591-404F-AB53-42563DB53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Track free disk blocks</a:t>
            </a:r>
          </a:p>
          <a:p>
            <a:pPr lvl="1"/>
            <a:r>
              <a:rPr lang="en-US" sz="2800" dirty="0"/>
              <a:t>Need to know where to put newly written data</a:t>
            </a:r>
          </a:p>
          <a:p>
            <a:r>
              <a:rPr lang="en-US" sz="3200" dirty="0"/>
              <a:t>Track which blocks contain data for which files</a:t>
            </a:r>
          </a:p>
          <a:p>
            <a:pPr lvl="1"/>
            <a:r>
              <a:rPr lang="en-US" sz="2800" dirty="0"/>
              <a:t>Need to know where to read a file from</a:t>
            </a:r>
          </a:p>
          <a:p>
            <a:r>
              <a:rPr lang="en-US" sz="3200" dirty="0"/>
              <a:t>Track files in a directory</a:t>
            </a:r>
          </a:p>
          <a:p>
            <a:pPr lvl="1"/>
            <a:r>
              <a:rPr lang="en-US" sz="2800" dirty="0"/>
              <a:t>Find list of file's blocks given its name</a:t>
            </a:r>
            <a:endParaRPr lang="en-US" sz="3200" dirty="0"/>
          </a:p>
          <a:p>
            <a:r>
              <a:rPr lang="en-US" sz="3200" dirty="0"/>
              <a:t>Where do we maintain all of this?</a:t>
            </a:r>
          </a:p>
          <a:p>
            <a:pPr lvl="1"/>
            <a:r>
              <a:rPr lang="en-US" sz="2800" b="1" dirty="0"/>
              <a:t>Somewhere on disk</a:t>
            </a:r>
          </a:p>
        </p:txBody>
      </p:sp>
    </p:spTree>
    <p:extLst>
      <p:ext uri="{BB962C8B-B14F-4D97-AF65-F5344CB8AC3E}">
        <p14:creationId xmlns:p14="http://schemas.microsoft.com/office/powerpoint/2010/main" val="980736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420AA-46E4-4C09-B57B-DE6B8E3CB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4D7AC-2FD0-4614-8CEF-8C4F897BC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914400"/>
            <a:ext cx="10566400" cy="5791200"/>
          </a:xfrm>
        </p:spPr>
        <p:txBody>
          <a:bodyPr>
            <a:normAutofit fontScale="92500"/>
          </a:bodyPr>
          <a:lstStyle/>
          <a:p>
            <a:pPr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Disk Performance: </a:t>
            </a:r>
          </a:p>
          <a:p>
            <a:pPr lvl="1"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Queuing time + Controller + Seek + Rotational + Transfer</a:t>
            </a:r>
          </a:p>
          <a:p>
            <a:pPr lvl="1"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Rotational latency: on average ½ rotation</a:t>
            </a:r>
          </a:p>
          <a:p>
            <a:pPr lvl="1"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Transfer time: spec of disk depends on rotation speed and bit storage density</a:t>
            </a:r>
          </a:p>
          <a:p>
            <a:r>
              <a:rPr lang="en-US" dirty="0"/>
              <a:t>Devices have complex interaction and performance characteristics</a:t>
            </a:r>
          </a:p>
          <a:p>
            <a:pPr lvl="1"/>
            <a:r>
              <a:rPr lang="en-US" dirty="0"/>
              <a:t>Response time (Latency) = Queue + Overhead + Transfer</a:t>
            </a:r>
          </a:p>
          <a:p>
            <a:pPr lvl="2"/>
            <a:r>
              <a:rPr lang="en-US" dirty="0"/>
              <a:t>Effective BW = BW * T/(S+T)</a:t>
            </a:r>
          </a:p>
          <a:p>
            <a:pPr lvl="1"/>
            <a:r>
              <a:rPr lang="en-US" dirty="0"/>
              <a:t>HDD: </a:t>
            </a: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Queuing time + </a:t>
            </a:r>
            <a:r>
              <a:rPr lang="en-US" dirty="0"/>
              <a:t>controller + seek + rotation + transfer</a:t>
            </a:r>
          </a:p>
          <a:p>
            <a:pPr lvl="1"/>
            <a:r>
              <a:rPr lang="en-US" dirty="0"/>
              <a:t>SDD: </a:t>
            </a: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Queuing time + </a:t>
            </a:r>
            <a:r>
              <a:rPr lang="en-US" dirty="0"/>
              <a:t>controller + transfer (erasure &amp; wear</a:t>
            </a:r>
            <a:r>
              <a:rPr lang="en-US" dirty="0" smtClean="0"/>
              <a:t>)</a:t>
            </a:r>
          </a:p>
          <a:p>
            <a:r>
              <a:rPr lang="en-US" dirty="0"/>
              <a:t>Systems (e.g., file system) designed to optimize performance and reliability</a:t>
            </a:r>
          </a:p>
          <a:p>
            <a:pPr lvl="1"/>
            <a:r>
              <a:rPr lang="en-US" dirty="0"/>
              <a:t>Relative to performance characteristics of underlying device</a:t>
            </a:r>
          </a:p>
          <a:p>
            <a:r>
              <a:rPr lang="en-US" dirty="0"/>
              <a:t>Bursts &amp; High Utilization introduce queuing delays</a:t>
            </a:r>
          </a:p>
          <a:p>
            <a:pPr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Queuing Latency:</a:t>
            </a:r>
          </a:p>
          <a:p>
            <a:pPr lvl="1"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M/M/1 and M/G/1 queues: simplest to analyze</a:t>
            </a:r>
          </a:p>
          <a:p>
            <a:pPr lvl="1"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As utilization approaches 100%, latency  </a:t>
            </a:r>
          </a:p>
          <a:p>
            <a:pPr lvl="1">
              <a:spcBef>
                <a:spcPct val="10000"/>
              </a:spcBef>
              <a:buFontTx/>
              <a:buNone/>
            </a:pPr>
            <a:r>
              <a:rPr lang="en-US" altLang="ko-KR" dirty="0">
                <a:ea typeface="Gulim" panose="020B0600000101010101" pitchFamily="34" charset="-127"/>
              </a:rPr>
              <a:t>			</a:t>
            </a:r>
            <a:r>
              <a:rPr lang="en-US" altLang="ko-KR" dirty="0" err="1">
                <a:ea typeface="Gulim" panose="020B0600000101010101" pitchFamily="34" charset="-127"/>
              </a:rPr>
              <a:t>T</a:t>
            </a:r>
            <a:r>
              <a:rPr lang="en-US" altLang="ko-KR" baseline="-25000" dirty="0" err="1">
                <a:ea typeface="Gulim" panose="020B0600000101010101" pitchFamily="34" charset="-127"/>
              </a:rPr>
              <a:t>q</a:t>
            </a:r>
            <a:r>
              <a:rPr lang="en-US" altLang="ko-KR" dirty="0">
                <a:ea typeface="Gulim" panose="020B0600000101010101" pitchFamily="34" charset="-127"/>
              </a:rPr>
              <a:t> = </a:t>
            </a:r>
            <a:r>
              <a:rPr lang="en-US" altLang="ko-KR" dirty="0" err="1">
                <a:ea typeface="Gulim" panose="020B0600000101010101" pitchFamily="34" charset="-127"/>
              </a:rPr>
              <a:t>T</a:t>
            </a:r>
            <a:r>
              <a:rPr lang="en-US" altLang="ko-KR" baseline="-25000" dirty="0" err="1">
                <a:ea typeface="Gulim" panose="020B0600000101010101" pitchFamily="34" charset="-127"/>
              </a:rPr>
              <a:t>ser</a:t>
            </a:r>
            <a:r>
              <a:rPr lang="en-US" altLang="ko-KR" dirty="0">
                <a:ea typeface="Gulim" panose="020B0600000101010101" pitchFamily="34" charset="-127"/>
              </a:rPr>
              <a:t> x ½(1+C) x </a:t>
            </a: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</a:t>
            </a:r>
            <a:r>
              <a:rPr lang="en-US" altLang="ko-KR" dirty="0" smtClean="0">
                <a:ea typeface="Gulim" panose="020B0600000101010101" pitchFamily="34" charset="-127"/>
              </a:rPr>
              <a:t>/(</a:t>
            </a:r>
            <a:r>
              <a:rPr lang="en-US" altLang="ko-KR" dirty="0">
                <a:ea typeface="Gulim" panose="020B0600000101010101" pitchFamily="34" charset="-127"/>
              </a:rPr>
              <a:t>1 – </a:t>
            </a: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</a:t>
            </a:r>
            <a:r>
              <a:rPr lang="en-US" altLang="ko-KR" dirty="0" smtClean="0">
                <a:ea typeface="Gulim" panose="020B0600000101010101" pitchFamily="34" charset="-127"/>
              </a:rPr>
              <a:t>))</a:t>
            </a:r>
            <a:endParaRPr lang="en-US" altLang="ko-KR" dirty="0">
              <a:ea typeface="Gulim" panose="020B0600000101010101" pitchFamily="34" charset="-127"/>
            </a:endParaRP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657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20C6B-79FD-4771-861F-89E613533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Single Pipelined Server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AE8A82-A9D7-43BA-94BB-4005CEF030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921928"/>
                <a:ext cx="10515600" cy="1995902"/>
              </a:xfrm>
            </p:spPr>
            <p:txBody>
              <a:bodyPr/>
              <a:lstStyle/>
              <a:p>
                <a:r>
                  <a:rPr lang="en-US" dirty="0">
                    <a:latin typeface="Gill Sans Light"/>
                  </a:rPr>
                  <a:t>Single pipelined server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latin typeface="Gill Sans Light"/>
                  </a:rPr>
                  <a:t> stages for tasks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latin typeface="Gill Sans Light"/>
                  </a:rPr>
                  <a:t> (i.e., time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>
                    <a:latin typeface="Gill Sans Light"/>
                  </a:rPr>
                  <a:t> per stage) delivers at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dirty="0">
                    <a:latin typeface="Gill Sans Light"/>
                  </a:rPr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=10</m:t>
                    </m:r>
                    <m:r>
                      <m:rPr>
                        <m:nor/>
                      </m:rPr>
                      <a:rPr lang="en-US">
                        <a:latin typeface="Gill Sans Light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Gill Sans Light"/>
                      </a:rPr>
                      <m:t>ms</m:t>
                    </m:r>
                  </m:oMath>
                </a14:m>
                <a:r>
                  <a:rPr lang="en-US" dirty="0">
                    <a:latin typeface="Gill Sans Light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>
                    <a:latin typeface="Gill Sans Light"/>
                  </a:rPr>
                  <a:t> →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=400</m:t>
                    </m:r>
                    <m:r>
                      <m:rPr>
                        <m:nor/>
                      </m:rPr>
                      <a:rPr lang="en-US">
                        <a:latin typeface="Gill Sans Light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>
                            <a:latin typeface="Gill Sans Light"/>
                          </a:rPr>
                          <m:t>op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>
                            <a:latin typeface="Gill Sans Light"/>
                          </a:rPr>
                          <m:t>s</m:t>
                        </m:r>
                      </m:den>
                    </m:f>
                  </m:oMath>
                </a14:m>
                <a:endParaRPr lang="en-US" dirty="0">
                  <a:latin typeface="Gill Sans Light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nor/>
                      </m:rPr>
                      <a:rPr lang="en-US">
                        <a:latin typeface="Gill Sans Light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Gill Sans Light"/>
                      </a:rPr>
                      <m:t>yr</m:t>
                    </m:r>
                  </m:oMath>
                </a14:m>
                <a:r>
                  <a:rPr lang="en-US" dirty="0">
                    <a:latin typeface="Gill Sans Light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>
                    <a:latin typeface="Gill Sans Light"/>
                  </a:rPr>
                  <a:t> →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=1</m:t>
                    </m:r>
                    <m:r>
                      <m:rPr>
                        <m:nor/>
                      </m:rPr>
                      <a:rPr lang="en-US">
                        <a:latin typeface="Gill Sans Light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>
                            <a:latin typeface="Gill Sans Light"/>
                          </a:rPr>
                          <m:t>op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>
                            <a:latin typeface="Gill Sans Light"/>
                          </a:rPr>
                          <m:t>yr</m:t>
                        </m:r>
                      </m:den>
                    </m:f>
                  </m:oMath>
                </a14:m>
                <a:endParaRPr lang="en-US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AE8A82-A9D7-43BA-94BB-4005CEF030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921928"/>
                <a:ext cx="10515600" cy="1995902"/>
              </a:xfrm>
              <a:blipFill>
                <a:blip r:embed="rId2"/>
                <a:stretch>
                  <a:fillRect l="-812" t="-30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4FDA8271-B2C1-0B41-8707-F75C51B5D9BE}"/>
              </a:ext>
            </a:extLst>
          </p:cNvPr>
          <p:cNvSpPr/>
          <p:nvPr/>
        </p:nvSpPr>
        <p:spPr>
          <a:xfrm>
            <a:off x="2604031" y="1558713"/>
            <a:ext cx="365933" cy="154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0">
              <a:latin typeface="Gill Sans Light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494E2B31-CAC1-084E-81D9-FF775041FBEF}"/>
              </a:ext>
            </a:extLst>
          </p:cNvPr>
          <p:cNvSpPr txBox="1"/>
          <p:nvPr/>
        </p:nvSpPr>
        <p:spPr>
          <a:xfrm>
            <a:off x="3009892" y="11430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0" dirty="0">
                <a:latin typeface="Gill Sans Light"/>
              </a:rPr>
              <a:t>L</a:t>
            </a: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2CD3FB81-7599-6A4A-8FC2-679F7B4EF5D0}"/>
              </a:ext>
            </a:extLst>
          </p:cNvPr>
          <p:cNvSpPr txBox="1"/>
          <p:nvPr/>
        </p:nvSpPr>
        <p:spPr>
          <a:xfrm>
            <a:off x="5235908" y="2857927"/>
            <a:ext cx="1777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0" dirty="0">
                <a:latin typeface="Gill Sans Light"/>
              </a:rPr>
              <a:t>…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091FBE6-DE8E-914E-9FDA-9142F088AFCF}"/>
              </a:ext>
            </a:extLst>
          </p:cNvPr>
          <p:cNvCxnSpPr>
            <a:cxnSpLocks/>
          </p:cNvCxnSpPr>
          <p:nvPr/>
        </p:nvCxnSpPr>
        <p:spPr>
          <a:xfrm>
            <a:off x="2670313" y="3598657"/>
            <a:ext cx="691100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F34FAC4-ED51-3040-AC1B-783A0AE2BFF7}"/>
              </a:ext>
            </a:extLst>
          </p:cNvPr>
          <p:cNvSpPr/>
          <p:nvPr/>
        </p:nvSpPr>
        <p:spPr>
          <a:xfrm>
            <a:off x="2971293" y="1558713"/>
            <a:ext cx="365933" cy="1542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0">
              <a:latin typeface="Gill Sans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4AE4A2-AEBA-F845-9141-3A1D17531C1F}"/>
              </a:ext>
            </a:extLst>
          </p:cNvPr>
          <p:cNvSpPr/>
          <p:nvPr/>
        </p:nvSpPr>
        <p:spPr>
          <a:xfrm>
            <a:off x="3317391" y="1558712"/>
            <a:ext cx="365933" cy="1542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0">
              <a:latin typeface="Gill Sans Ligh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DA996F-7912-3549-A061-71A03C9BCA89}"/>
              </a:ext>
            </a:extLst>
          </p:cNvPr>
          <p:cNvGrpSpPr/>
          <p:nvPr/>
        </p:nvGrpSpPr>
        <p:grpSpPr>
          <a:xfrm>
            <a:off x="4883192" y="1149626"/>
            <a:ext cx="1109273" cy="990580"/>
            <a:chOff x="3457215" y="1250439"/>
            <a:chExt cx="1109273" cy="99058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4EAC4A4-C056-1D4C-8D46-99E028865F57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52" name="TextBox 22">
              <a:extLst>
                <a:ext uri="{FF2B5EF4-FFF2-40B4-BE49-F238E27FC236}">
                  <a16:creationId xmlns:a16="http://schemas.microsoft.com/office/drawing/2014/main" id="{C65E4827-53EB-C34D-9924-5CB24EB0DF6C}"/>
                </a:ext>
              </a:extLst>
            </p:cNvPr>
            <p:cNvSpPr txBox="1"/>
            <p:nvPr/>
          </p:nvSpPr>
          <p:spPr>
            <a:xfrm>
              <a:off x="3818106" y="1250439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Gill Sans Light"/>
                </a:rPr>
                <a:t>L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37F3707-EDA3-D146-8FFE-6C11E150EB0E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6D868CE-7389-9246-B699-583BE66941C7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B1855E0-1BA8-AF48-A2BD-5F82C7A9258D}"/>
              </a:ext>
            </a:extLst>
          </p:cNvPr>
          <p:cNvGrpSpPr/>
          <p:nvPr/>
        </p:nvGrpSpPr>
        <p:grpSpPr>
          <a:xfrm>
            <a:off x="2974075" y="2457583"/>
            <a:ext cx="1109273" cy="997206"/>
            <a:chOff x="3457215" y="1243813"/>
            <a:chExt cx="1109273" cy="997206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F7D8A57-D90E-164A-BC33-EA4E8EEF1A4B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48" name="TextBox 27">
              <a:extLst>
                <a:ext uri="{FF2B5EF4-FFF2-40B4-BE49-F238E27FC236}">
                  <a16:creationId xmlns:a16="http://schemas.microsoft.com/office/drawing/2014/main" id="{4395DA73-C5CF-DA44-839C-59E7EFB00854}"/>
                </a:ext>
              </a:extLst>
            </p:cNvPr>
            <p:cNvSpPr txBox="1"/>
            <p:nvPr/>
          </p:nvSpPr>
          <p:spPr>
            <a:xfrm>
              <a:off x="3818106" y="124381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Gill Sans Light"/>
                </a:rPr>
                <a:t>L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C8553DF-AAA3-EE4F-8D64-9E42CCFC1828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B75D958-C2A9-0A42-94BF-B56DC7753508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4EA772F-67D5-CC41-8FD8-8C6ED581A608}"/>
              </a:ext>
            </a:extLst>
          </p:cNvPr>
          <p:cNvGrpSpPr/>
          <p:nvPr/>
        </p:nvGrpSpPr>
        <p:grpSpPr>
          <a:xfrm>
            <a:off x="3361391" y="2457583"/>
            <a:ext cx="1109273" cy="997206"/>
            <a:chOff x="3457215" y="1243813"/>
            <a:chExt cx="1109273" cy="997206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D71CB06-AB05-EC4F-AD4D-B56D04CA0B02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44" name="TextBox 32">
              <a:extLst>
                <a:ext uri="{FF2B5EF4-FFF2-40B4-BE49-F238E27FC236}">
                  <a16:creationId xmlns:a16="http://schemas.microsoft.com/office/drawing/2014/main" id="{2C91F1C3-0779-9444-B3BC-40233568D564}"/>
                </a:ext>
              </a:extLst>
            </p:cNvPr>
            <p:cNvSpPr txBox="1"/>
            <p:nvPr/>
          </p:nvSpPr>
          <p:spPr>
            <a:xfrm>
              <a:off x="3818106" y="124381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Gill Sans Light"/>
                </a:rPr>
                <a:t>L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060C3E2-BBE5-5D4A-B5D3-275E523B2A42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C1F4CCE-09C3-EC4E-82EB-9C454251FBFD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8F4A6B2-8CC0-774A-B23E-1D4FA3D9681E}"/>
              </a:ext>
            </a:extLst>
          </p:cNvPr>
          <p:cNvGrpSpPr/>
          <p:nvPr/>
        </p:nvGrpSpPr>
        <p:grpSpPr>
          <a:xfrm>
            <a:off x="3752895" y="2464209"/>
            <a:ext cx="1109273" cy="990580"/>
            <a:chOff x="3457215" y="1250439"/>
            <a:chExt cx="1109273" cy="99058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04ABD8E-ACAB-6943-886A-723399855AEC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40" name="TextBox 37">
              <a:extLst>
                <a:ext uri="{FF2B5EF4-FFF2-40B4-BE49-F238E27FC236}">
                  <a16:creationId xmlns:a16="http://schemas.microsoft.com/office/drawing/2014/main" id="{EEFE3519-254E-EF42-B217-16CBFE6BF3E2}"/>
                </a:ext>
              </a:extLst>
            </p:cNvPr>
            <p:cNvSpPr txBox="1"/>
            <p:nvPr/>
          </p:nvSpPr>
          <p:spPr>
            <a:xfrm>
              <a:off x="3818106" y="1250439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Gill Sans Light"/>
                </a:rPr>
                <a:t>L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664F624-3BC7-514D-9B46-B9B07AB8B870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CC98CF6-05CF-BA42-BD0A-6DBA408382F0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50E6878-EE73-CF41-A7A8-1857844BB343}"/>
              </a:ext>
            </a:extLst>
          </p:cNvPr>
          <p:cNvGrpSpPr/>
          <p:nvPr/>
        </p:nvGrpSpPr>
        <p:grpSpPr>
          <a:xfrm>
            <a:off x="4140211" y="2464209"/>
            <a:ext cx="1109273" cy="990580"/>
            <a:chOff x="3457215" y="1250439"/>
            <a:chExt cx="1109273" cy="99058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30D7478-5FFC-DF46-92A3-22E08D161184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36" name="TextBox 42">
              <a:extLst>
                <a:ext uri="{FF2B5EF4-FFF2-40B4-BE49-F238E27FC236}">
                  <a16:creationId xmlns:a16="http://schemas.microsoft.com/office/drawing/2014/main" id="{5717E7EF-FB29-8D41-B7C2-234DD7970D8C}"/>
                </a:ext>
              </a:extLst>
            </p:cNvPr>
            <p:cNvSpPr txBox="1"/>
            <p:nvPr/>
          </p:nvSpPr>
          <p:spPr>
            <a:xfrm>
              <a:off x="3818106" y="1250439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Gill Sans Light"/>
                </a:rPr>
                <a:t>L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AFB62D5-757A-1C49-B9B5-D1EB1EAFBC2D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01A9BE7-53F8-E341-8CCB-0707FA75DA5D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A5C79C-DF75-7F4B-A579-BFF5FDE71A41}"/>
              </a:ext>
            </a:extLst>
          </p:cNvPr>
          <p:cNvGrpSpPr/>
          <p:nvPr/>
        </p:nvGrpSpPr>
        <p:grpSpPr>
          <a:xfrm>
            <a:off x="6950608" y="2451704"/>
            <a:ext cx="1109273" cy="997206"/>
            <a:chOff x="3457215" y="1243813"/>
            <a:chExt cx="1109273" cy="99720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D43AD52-B537-ED40-9169-7386006FEFC9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32" name="TextBox 47">
              <a:extLst>
                <a:ext uri="{FF2B5EF4-FFF2-40B4-BE49-F238E27FC236}">
                  <a16:creationId xmlns:a16="http://schemas.microsoft.com/office/drawing/2014/main" id="{DF681351-23BC-F343-92B2-208AD3CB1806}"/>
                </a:ext>
              </a:extLst>
            </p:cNvPr>
            <p:cNvSpPr txBox="1"/>
            <p:nvPr/>
          </p:nvSpPr>
          <p:spPr>
            <a:xfrm>
              <a:off x="3818106" y="124381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Gill Sans Light"/>
                </a:rPr>
                <a:t>L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D5ABBC2-CD32-1545-B487-420E0ADFD332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3C6CD14-97C1-5D4C-B6BF-CB8AD123569E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18CFD16-351F-D74A-992E-1607A2550413}"/>
              </a:ext>
            </a:extLst>
          </p:cNvPr>
          <p:cNvGrpSpPr/>
          <p:nvPr/>
        </p:nvGrpSpPr>
        <p:grpSpPr>
          <a:xfrm>
            <a:off x="7342112" y="2451704"/>
            <a:ext cx="1109273" cy="997206"/>
            <a:chOff x="3457215" y="1243813"/>
            <a:chExt cx="1109273" cy="99720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97B1B0E-684F-054C-A9EE-CBAD47C0790A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28" name="TextBox 52">
              <a:extLst>
                <a:ext uri="{FF2B5EF4-FFF2-40B4-BE49-F238E27FC236}">
                  <a16:creationId xmlns:a16="http://schemas.microsoft.com/office/drawing/2014/main" id="{6E98612E-2943-EF4C-B717-2A699800DD9C}"/>
                </a:ext>
              </a:extLst>
            </p:cNvPr>
            <p:cNvSpPr txBox="1"/>
            <p:nvPr/>
          </p:nvSpPr>
          <p:spPr>
            <a:xfrm>
              <a:off x="3818106" y="124381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Gill Sans Light"/>
                </a:rPr>
                <a:t>L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C339177-6E65-2A4F-A728-FACA55ACAB92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5E0FC0E-DFC9-024A-9A11-AA5D2300BDD3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809C612-66BD-FA4B-8D7F-7261CD56D908}"/>
              </a:ext>
            </a:extLst>
          </p:cNvPr>
          <p:cNvGrpSpPr/>
          <p:nvPr/>
        </p:nvGrpSpPr>
        <p:grpSpPr>
          <a:xfrm>
            <a:off x="7729428" y="2464956"/>
            <a:ext cx="1109273" cy="983954"/>
            <a:chOff x="3457215" y="1257065"/>
            <a:chExt cx="1109273" cy="98395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5C67B27-3FCE-904D-9FC6-1649B1A632BC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24" name="TextBox 57">
              <a:extLst>
                <a:ext uri="{FF2B5EF4-FFF2-40B4-BE49-F238E27FC236}">
                  <a16:creationId xmlns:a16="http://schemas.microsoft.com/office/drawing/2014/main" id="{FD73192C-EA6E-BB4E-93F8-8B18FC8758F5}"/>
                </a:ext>
              </a:extLst>
            </p:cNvPr>
            <p:cNvSpPr txBox="1"/>
            <p:nvPr/>
          </p:nvSpPr>
          <p:spPr>
            <a:xfrm>
              <a:off x="3818106" y="1257065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Gill Sans Light"/>
                </a:rPr>
                <a:t>L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2FBC029-E010-5F48-A641-A616EBB6B457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EB186A1-1CD5-1242-98FE-C9C9548AD62B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</p:grpSp>
      <p:sp>
        <p:nvSpPr>
          <p:cNvPr id="21" name="TextBox 60">
            <a:extLst>
              <a:ext uri="{FF2B5EF4-FFF2-40B4-BE49-F238E27FC236}">
                <a16:creationId xmlns:a16="http://schemas.microsoft.com/office/drawing/2014/main" id="{AD404602-2E3C-FE4C-B1F3-84B6F081223C}"/>
              </a:ext>
            </a:extLst>
          </p:cNvPr>
          <p:cNvSpPr txBox="1"/>
          <p:nvPr/>
        </p:nvSpPr>
        <p:spPr>
          <a:xfrm>
            <a:off x="2026397" y="1714436"/>
            <a:ext cx="2430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0" dirty="0">
                <a:latin typeface="Gill Sans Light"/>
              </a:rPr>
              <a:t>logical operation</a:t>
            </a:r>
          </a:p>
        </p:txBody>
      </p:sp>
      <p:sp>
        <p:nvSpPr>
          <p:cNvPr id="22" name="TextBox 61">
            <a:extLst>
              <a:ext uri="{FF2B5EF4-FFF2-40B4-BE49-F238E27FC236}">
                <a16:creationId xmlns:a16="http://schemas.microsoft.com/office/drawing/2014/main" id="{83CB492F-4843-D649-8D76-1DE0FCA79AFE}"/>
              </a:ext>
            </a:extLst>
          </p:cNvPr>
          <p:cNvSpPr txBox="1"/>
          <p:nvPr/>
        </p:nvSpPr>
        <p:spPr>
          <a:xfrm>
            <a:off x="6061392" y="1512246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0" dirty="0">
                <a:latin typeface="Gill Sans Light"/>
              </a:rPr>
              <a:t>divided over distinct resources</a:t>
            </a:r>
          </a:p>
        </p:txBody>
      </p:sp>
      <p:sp>
        <p:nvSpPr>
          <p:cNvPr id="57" name="TextBox 5">
            <a:extLst>
              <a:ext uri="{FF2B5EF4-FFF2-40B4-BE49-F238E27FC236}">
                <a16:creationId xmlns:a16="http://schemas.microsoft.com/office/drawing/2014/main" id="{E3DF049C-DB12-411D-966C-E39AC316B265}"/>
              </a:ext>
            </a:extLst>
          </p:cNvPr>
          <p:cNvSpPr txBox="1"/>
          <p:nvPr/>
        </p:nvSpPr>
        <p:spPr>
          <a:xfrm>
            <a:off x="9668147" y="3367824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1805355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9" grpId="0"/>
      <p:bldP spid="11" grpId="0" animBg="1"/>
      <p:bldP spid="12" grpId="0" animBg="1"/>
      <p:bldP spid="21" grpId="0"/>
      <p:bldP spid="22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1D121-570F-47F8-AA81-9A816E5D0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Example Systems “Pipelines”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AA7A7-C02A-4112-AEC6-E17C7FF7A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93844"/>
            <a:ext cx="10515600" cy="2552493"/>
          </a:xfrm>
        </p:spPr>
        <p:txBody>
          <a:bodyPr/>
          <a:lstStyle/>
          <a:p>
            <a:r>
              <a:rPr lang="en-US" dirty="0">
                <a:latin typeface="Gill Sans Light"/>
              </a:rPr>
              <a:t>Anything with queues between operational process behaves roughly “pipeline like”</a:t>
            </a:r>
          </a:p>
          <a:p>
            <a:r>
              <a:rPr lang="en-US" dirty="0">
                <a:latin typeface="Gill Sans Light"/>
              </a:rPr>
              <a:t>Important difference is that “initiations” are decoupled from processing</a:t>
            </a:r>
          </a:p>
          <a:p>
            <a:pPr lvl="1"/>
            <a:r>
              <a:rPr lang="en-US" dirty="0">
                <a:latin typeface="Gill Sans Light"/>
              </a:rPr>
              <a:t>May have to queue up a burst of operations</a:t>
            </a:r>
          </a:p>
          <a:p>
            <a:pPr lvl="1"/>
            <a:r>
              <a:rPr lang="en-US" dirty="0">
                <a:latin typeface="Gill Sans Light"/>
              </a:rPr>
              <a:t>Not synchronous and deterministic like in 61C</a:t>
            </a:r>
          </a:p>
        </p:txBody>
      </p:sp>
      <p:sp>
        <p:nvSpPr>
          <p:cNvPr id="7" name="Right Arrow 10">
            <a:extLst>
              <a:ext uri="{FF2B5EF4-FFF2-40B4-BE49-F238E27FC236}">
                <a16:creationId xmlns:a16="http://schemas.microsoft.com/office/drawing/2014/main" id="{059C7ED4-ABD6-A243-83CB-619B945E9B47}"/>
              </a:ext>
            </a:extLst>
          </p:cNvPr>
          <p:cNvSpPr/>
          <p:nvPr/>
        </p:nvSpPr>
        <p:spPr>
          <a:xfrm>
            <a:off x="3967443" y="2009498"/>
            <a:ext cx="1098816" cy="157523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64728D7F-82D6-0E4E-9CB4-B7685C6B8B5D}"/>
              </a:ext>
            </a:extLst>
          </p:cNvPr>
          <p:cNvSpPr txBox="1"/>
          <p:nvPr/>
        </p:nvSpPr>
        <p:spPr>
          <a:xfrm>
            <a:off x="2395173" y="190359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Gill Sans Light"/>
              </a:rPr>
              <a:t>User Process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208DE5F-9958-9F41-8222-19510584D998}"/>
              </a:ext>
            </a:extLst>
          </p:cNvPr>
          <p:cNvGrpSpPr/>
          <p:nvPr/>
        </p:nvGrpSpPr>
        <p:grpSpPr>
          <a:xfrm>
            <a:off x="5970236" y="1903594"/>
            <a:ext cx="668511" cy="331693"/>
            <a:chOff x="3696020" y="1904361"/>
            <a:chExt cx="668511" cy="331693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6485D01-2338-994F-9AE8-7CD61C310200}"/>
                </a:ext>
              </a:extLst>
            </p:cNvPr>
            <p:cNvSpPr/>
            <p:nvPr/>
          </p:nvSpPr>
          <p:spPr>
            <a:xfrm>
              <a:off x="3696020" y="1921009"/>
              <a:ext cx="668511" cy="3150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0">
                <a:latin typeface="Gill Sans Light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56AF5C7-E9E5-5649-803E-7A72C110C545}"/>
                </a:ext>
              </a:extLst>
            </p:cNvPr>
            <p:cNvCxnSpPr/>
            <p:nvPr/>
          </p:nvCxnSpPr>
          <p:spPr>
            <a:xfrm>
              <a:off x="4264639" y="1921009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B7E56E2-8856-7944-AEC1-1A6C533C17E6}"/>
                </a:ext>
              </a:extLst>
            </p:cNvPr>
            <p:cNvCxnSpPr/>
            <p:nvPr/>
          </p:nvCxnSpPr>
          <p:spPr>
            <a:xfrm>
              <a:off x="4178835" y="1904361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7E97290-D900-E84A-8672-FDA73356AE0D}"/>
              </a:ext>
            </a:extLst>
          </p:cNvPr>
          <p:cNvSpPr txBox="1"/>
          <p:nvPr/>
        </p:nvSpPr>
        <p:spPr>
          <a:xfrm rot="16200000">
            <a:off x="4078270" y="187391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err="1">
                <a:latin typeface="Gill Sans Light"/>
              </a:rPr>
              <a:t>syscall</a:t>
            </a:r>
            <a:endParaRPr lang="en-US" b="0" dirty="0">
              <a:latin typeface="Gill Sans Light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0F23B493-E647-374B-B2B9-BF37F45CD246}"/>
              </a:ext>
            </a:extLst>
          </p:cNvPr>
          <p:cNvSpPr txBox="1"/>
          <p:nvPr/>
        </p:nvSpPr>
        <p:spPr>
          <a:xfrm>
            <a:off x="4984828" y="1793929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>
                <a:latin typeface="Gill Sans Light"/>
              </a:rPr>
              <a:t>File </a:t>
            </a:r>
          </a:p>
          <a:p>
            <a:pPr algn="ctr"/>
            <a:r>
              <a:rPr lang="en-US" b="0" dirty="0">
                <a:latin typeface="Gill Sans Light"/>
              </a:rPr>
              <a:t>System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8ABC1E-95A9-FC41-9491-C8B7BE78AE01}"/>
              </a:ext>
            </a:extLst>
          </p:cNvPr>
          <p:cNvGrpSpPr/>
          <p:nvPr/>
        </p:nvGrpSpPr>
        <p:grpSpPr>
          <a:xfrm>
            <a:off x="7544756" y="1886946"/>
            <a:ext cx="668511" cy="331693"/>
            <a:chOff x="3696020" y="1904361"/>
            <a:chExt cx="668511" cy="331693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235CB48-7772-D049-AB50-1A02A444D1ED}"/>
                </a:ext>
              </a:extLst>
            </p:cNvPr>
            <p:cNvSpPr/>
            <p:nvPr/>
          </p:nvSpPr>
          <p:spPr>
            <a:xfrm>
              <a:off x="3696020" y="1921009"/>
              <a:ext cx="668511" cy="3150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0">
                <a:latin typeface="Gill Sans Light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E80832C-4F84-2C4E-A946-C16D01D56965}"/>
                </a:ext>
              </a:extLst>
            </p:cNvPr>
            <p:cNvCxnSpPr/>
            <p:nvPr/>
          </p:nvCxnSpPr>
          <p:spPr>
            <a:xfrm>
              <a:off x="4264639" y="1921009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1419159-AE44-F34D-B6C7-F70721D8988C}"/>
                </a:ext>
              </a:extLst>
            </p:cNvPr>
            <p:cNvCxnSpPr/>
            <p:nvPr/>
          </p:nvCxnSpPr>
          <p:spPr>
            <a:xfrm>
              <a:off x="4178835" y="1904361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6">
            <a:extLst>
              <a:ext uri="{FF2B5EF4-FFF2-40B4-BE49-F238E27FC236}">
                <a16:creationId xmlns:a16="http://schemas.microsoft.com/office/drawing/2014/main" id="{8CC36FC9-B783-4846-8788-7A30A8383DC6}"/>
              </a:ext>
            </a:extLst>
          </p:cNvPr>
          <p:cNvSpPr txBox="1"/>
          <p:nvPr/>
        </p:nvSpPr>
        <p:spPr>
          <a:xfrm>
            <a:off x="6743410" y="1735418"/>
            <a:ext cx="845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Gill Sans Light"/>
              </a:rPr>
              <a:t>Upper Driver</a:t>
            </a:r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6E08D31B-F172-DF42-8D52-B6ACBB9FC365}"/>
              </a:ext>
            </a:extLst>
          </p:cNvPr>
          <p:cNvSpPr txBox="1"/>
          <p:nvPr/>
        </p:nvSpPr>
        <p:spPr>
          <a:xfrm>
            <a:off x="8299070" y="1721302"/>
            <a:ext cx="845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Gill Sans Light"/>
              </a:rPr>
              <a:t>Lower Driver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42AE376-1430-3D4C-A83C-73F8138CF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438974" y="2522139"/>
            <a:ext cx="1056937" cy="10569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3E68A0-5F3F-FA48-B22D-CCC1D3FD2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9302" y="1433107"/>
            <a:ext cx="939801" cy="639203"/>
          </a:xfrm>
          <a:prstGeom prst="rect">
            <a:avLst/>
          </a:prstGeom>
        </p:spPr>
      </p:pic>
      <p:sp>
        <p:nvSpPr>
          <p:cNvPr id="17" name="TextBox 21">
            <a:extLst>
              <a:ext uri="{FF2B5EF4-FFF2-40B4-BE49-F238E27FC236}">
                <a16:creationId xmlns:a16="http://schemas.microsoft.com/office/drawing/2014/main" id="{A0C85E6A-85CF-6C4D-8E1A-4BF144C41AC0}"/>
              </a:ext>
            </a:extLst>
          </p:cNvPr>
          <p:cNvSpPr txBox="1"/>
          <p:nvPr/>
        </p:nvSpPr>
        <p:spPr>
          <a:xfrm>
            <a:off x="1924762" y="1468973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Gill Sans Light"/>
              </a:rPr>
              <a:t>I/O Processing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B40877E4-6F80-C149-A7DC-033875EAA252}"/>
              </a:ext>
            </a:extLst>
          </p:cNvPr>
          <p:cNvSpPr/>
          <p:nvPr/>
        </p:nvSpPr>
        <p:spPr>
          <a:xfrm>
            <a:off x="4308600" y="2576374"/>
            <a:ext cx="2306562" cy="1162785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586D8B4-F715-9941-81C0-36FB400364F3}"/>
              </a:ext>
            </a:extLst>
          </p:cNvPr>
          <p:cNvGrpSpPr/>
          <p:nvPr/>
        </p:nvGrpSpPr>
        <p:grpSpPr>
          <a:xfrm>
            <a:off x="4685873" y="3263913"/>
            <a:ext cx="318719" cy="174353"/>
            <a:chOff x="3696020" y="1904361"/>
            <a:chExt cx="668511" cy="33169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32E95F8-9FF1-5148-91F1-655487BCA1EE}"/>
                </a:ext>
              </a:extLst>
            </p:cNvPr>
            <p:cNvSpPr/>
            <p:nvPr/>
          </p:nvSpPr>
          <p:spPr>
            <a:xfrm>
              <a:off x="3696020" y="1921009"/>
              <a:ext cx="668511" cy="3150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0">
                <a:latin typeface="Gill Sans Light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2475163-DFC3-554B-AE6E-27F74DBB437F}"/>
                </a:ext>
              </a:extLst>
            </p:cNvPr>
            <p:cNvCxnSpPr/>
            <p:nvPr/>
          </p:nvCxnSpPr>
          <p:spPr>
            <a:xfrm>
              <a:off x="4264639" y="1921009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7B3A53E-BD1A-4847-B4B7-269542BF6BA8}"/>
                </a:ext>
              </a:extLst>
            </p:cNvPr>
            <p:cNvCxnSpPr/>
            <p:nvPr/>
          </p:nvCxnSpPr>
          <p:spPr>
            <a:xfrm>
              <a:off x="4178835" y="1904361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412A712-5FBC-7349-838E-9182851FD488}"/>
              </a:ext>
            </a:extLst>
          </p:cNvPr>
          <p:cNvGrpSpPr/>
          <p:nvPr/>
        </p:nvGrpSpPr>
        <p:grpSpPr>
          <a:xfrm>
            <a:off x="4956968" y="2806753"/>
            <a:ext cx="318719" cy="174353"/>
            <a:chOff x="3696020" y="1904361"/>
            <a:chExt cx="668511" cy="33169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51654CA-3B47-9B43-AC28-376E72033449}"/>
                </a:ext>
              </a:extLst>
            </p:cNvPr>
            <p:cNvSpPr/>
            <p:nvPr/>
          </p:nvSpPr>
          <p:spPr>
            <a:xfrm>
              <a:off x="3696020" y="1921009"/>
              <a:ext cx="668511" cy="3150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0">
                <a:latin typeface="Gill Sans Light"/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8798DA0-27AA-7A4C-823B-8F9AFCD1889E}"/>
                </a:ext>
              </a:extLst>
            </p:cNvPr>
            <p:cNvCxnSpPr/>
            <p:nvPr/>
          </p:nvCxnSpPr>
          <p:spPr>
            <a:xfrm>
              <a:off x="4264639" y="1921009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E592F58-2C5B-7F4C-8F91-E0D7AC39448B}"/>
                </a:ext>
              </a:extLst>
            </p:cNvPr>
            <p:cNvCxnSpPr/>
            <p:nvPr/>
          </p:nvCxnSpPr>
          <p:spPr>
            <a:xfrm>
              <a:off x="4178835" y="1904361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738C0CB-B493-DA45-A761-91B1E2EA5C80}"/>
              </a:ext>
            </a:extLst>
          </p:cNvPr>
          <p:cNvGrpSpPr/>
          <p:nvPr/>
        </p:nvGrpSpPr>
        <p:grpSpPr>
          <a:xfrm>
            <a:off x="5769414" y="3309082"/>
            <a:ext cx="318719" cy="174353"/>
            <a:chOff x="3696020" y="1904361"/>
            <a:chExt cx="668511" cy="33169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FD90230-FB2E-2B46-B3B8-58360E9EA836}"/>
                </a:ext>
              </a:extLst>
            </p:cNvPr>
            <p:cNvSpPr/>
            <p:nvPr/>
          </p:nvSpPr>
          <p:spPr>
            <a:xfrm>
              <a:off x="3696020" y="1921009"/>
              <a:ext cx="668511" cy="3150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0">
                <a:latin typeface="Gill Sans Light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3621EBD-E41D-394A-AD01-2D5F0D870E49}"/>
                </a:ext>
              </a:extLst>
            </p:cNvPr>
            <p:cNvCxnSpPr/>
            <p:nvPr/>
          </p:nvCxnSpPr>
          <p:spPr>
            <a:xfrm>
              <a:off x="4264639" y="1921009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E40503F-7C7B-E84E-97EF-625EABF132B0}"/>
                </a:ext>
              </a:extLst>
            </p:cNvPr>
            <p:cNvCxnSpPr/>
            <p:nvPr/>
          </p:nvCxnSpPr>
          <p:spPr>
            <a:xfrm>
              <a:off x="4178835" y="1904361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08D934C-2E13-3F4E-9E6B-43A45F6721EA}"/>
              </a:ext>
            </a:extLst>
          </p:cNvPr>
          <p:cNvGrpSpPr/>
          <p:nvPr/>
        </p:nvGrpSpPr>
        <p:grpSpPr>
          <a:xfrm>
            <a:off x="5999601" y="2760485"/>
            <a:ext cx="318719" cy="174353"/>
            <a:chOff x="3696020" y="1904361"/>
            <a:chExt cx="668511" cy="33169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04DE7B7-6E9F-BA4C-A474-43737A35CD6F}"/>
                </a:ext>
              </a:extLst>
            </p:cNvPr>
            <p:cNvSpPr/>
            <p:nvPr/>
          </p:nvSpPr>
          <p:spPr>
            <a:xfrm>
              <a:off x="3696020" y="1921009"/>
              <a:ext cx="668511" cy="3150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0">
                <a:latin typeface="Gill Sans Light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74113F0-2E01-6A44-8650-F564E44E3FB7}"/>
                </a:ext>
              </a:extLst>
            </p:cNvPr>
            <p:cNvCxnSpPr/>
            <p:nvPr/>
          </p:nvCxnSpPr>
          <p:spPr>
            <a:xfrm>
              <a:off x="4264639" y="1921009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07E1AF3-B9D4-1C4C-B572-0AE61D202523}"/>
                </a:ext>
              </a:extLst>
            </p:cNvPr>
            <p:cNvCxnSpPr/>
            <p:nvPr/>
          </p:nvCxnSpPr>
          <p:spPr>
            <a:xfrm>
              <a:off x="4178835" y="1904361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FC38826-8F18-9B44-B0FB-B36D615F59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302" y="2019270"/>
            <a:ext cx="1187936" cy="89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40">
            <a:extLst>
              <a:ext uri="{FF2B5EF4-FFF2-40B4-BE49-F238E27FC236}">
                <a16:creationId xmlns:a16="http://schemas.microsoft.com/office/drawing/2014/main" id="{705C37AE-6E93-2948-AFE0-F8C165B5676F}"/>
              </a:ext>
            </a:extLst>
          </p:cNvPr>
          <p:cNvSpPr txBox="1"/>
          <p:nvPr/>
        </p:nvSpPr>
        <p:spPr>
          <a:xfrm>
            <a:off x="1953104" y="2452435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Gill Sans Light"/>
              </a:rPr>
              <a:t>Communication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18DF3B3-E085-BB44-A768-69EA2CFF6F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065248" y="3068207"/>
            <a:ext cx="471969" cy="22509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0A28A69-9CA0-6540-A47E-ACD11F2F9A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559024" y="2944325"/>
            <a:ext cx="471969" cy="22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76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F2D7E-90DC-4BC8-9282-AB51AAEB6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Multiple Servers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4503D1-9068-41A5-8CFF-35D58699CA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164362"/>
                <a:ext cx="10515600" cy="301260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latin typeface="Gill Sans Light"/>
                  </a:rPr>
                  <a:t> servers handling tasks of 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latin typeface="Gill Sans Light"/>
                  </a:rPr>
                  <a:t> delivers at rate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dirty="0">
                    <a:latin typeface="Gill Sans Light"/>
                  </a:rPr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=10</m:t>
                    </m:r>
                    <m:r>
                      <m:rPr>
                        <m:nor/>
                      </m:rPr>
                      <a:rPr lang="en-US">
                        <a:latin typeface="Gill Sans Light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Gill Sans Light"/>
                      </a:rPr>
                      <m:t>ms</m:t>
                    </m:r>
                  </m:oMath>
                </a14:m>
                <a:r>
                  <a:rPr lang="en-US" dirty="0">
                    <a:latin typeface="Gill Sans Light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>
                    <a:latin typeface="Gill Sans Light"/>
                  </a:rPr>
                  <a:t> →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=400</m:t>
                    </m:r>
                    <m:r>
                      <m:rPr>
                        <m:nor/>
                      </m:rPr>
                      <a:rPr lang="en-US">
                        <a:latin typeface="Gill Sans Light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>
                            <a:latin typeface="Gill Sans Light"/>
                          </a:rPr>
                          <m:t>op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>
                            <a:latin typeface="Gill Sans Light"/>
                          </a:rPr>
                          <m:t>s</m:t>
                        </m:r>
                      </m:den>
                    </m:f>
                  </m:oMath>
                </a14:m>
                <a:endParaRPr lang="en-US" dirty="0">
                  <a:latin typeface="Gill Sans Light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nor/>
                      </m:rPr>
                      <a:rPr lang="en-US">
                        <a:latin typeface="Gill Sans Light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Gill Sans Light"/>
                      </a:rPr>
                      <m:t>yr</m:t>
                    </m:r>
                  </m:oMath>
                </a14:m>
                <a:r>
                  <a:rPr lang="en-US" dirty="0">
                    <a:latin typeface="Gill Sans Light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>
                    <a:latin typeface="Gill Sans Light"/>
                  </a:rPr>
                  <a:t> →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  <m:r>
                      <m:rPr>
                        <m:nor/>
                      </m:rPr>
                      <a:rPr lang="en-US">
                        <a:latin typeface="Gill Sans Light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>
                            <a:latin typeface="Gill Sans Light"/>
                          </a:rPr>
                          <m:t>op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>
                            <a:latin typeface="Gill Sans Light"/>
                          </a:rPr>
                          <m:t>yr</m:t>
                        </m:r>
                      </m:den>
                    </m:f>
                  </m:oMath>
                </a14:m>
                <a:endParaRPr lang="en-US" dirty="0">
                  <a:latin typeface="Gill Sans Light"/>
                </a:endParaRPr>
              </a:p>
              <a:p>
                <a:r>
                  <a:rPr lang="en-US" dirty="0">
                    <a:latin typeface="Gill Sans Light"/>
                  </a:rPr>
                  <a:t>In 61C you saw multiple processors (cores)</a:t>
                </a:r>
              </a:p>
              <a:p>
                <a:pPr lvl="1"/>
                <a:r>
                  <a:rPr lang="en-US" dirty="0">
                    <a:latin typeface="Gill Sans Light"/>
                  </a:rPr>
                  <a:t>Systems present lots of multiple parallel servers</a:t>
                </a:r>
              </a:p>
              <a:p>
                <a:pPr lvl="1"/>
                <a:r>
                  <a:rPr lang="en-US" dirty="0">
                    <a:latin typeface="Gill Sans Light"/>
                  </a:rPr>
                  <a:t>Often with lots of queues</a:t>
                </a:r>
              </a:p>
              <a:p>
                <a:endParaRPr lang="en-US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4503D1-9068-41A5-8CFF-35D58699CA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164362"/>
                <a:ext cx="10515600" cy="3012601"/>
              </a:xfrm>
              <a:blipFill>
                <a:blip r:embed="rId2"/>
                <a:stretch>
                  <a:fillRect l="-928" t="-20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066C9F95-AACD-5940-A0B4-A512F416F856}"/>
              </a:ext>
            </a:extLst>
          </p:cNvPr>
          <p:cNvSpPr/>
          <p:nvPr/>
        </p:nvSpPr>
        <p:spPr>
          <a:xfrm>
            <a:off x="3169998" y="1857032"/>
            <a:ext cx="1296649" cy="112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8" name="TextBox 64">
            <a:extLst>
              <a:ext uri="{FF2B5EF4-FFF2-40B4-BE49-F238E27FC236}">
                <a16:creationId xmlns:a16="http://schemas.microsoft.com/office/drawing/2014/main" id="{62CD0D30-B857-6A48-8E76-35250A482480}"/>
              </a:ext>
            </a:extLst>
          </p:cNvPr>
          <p:cNvSpPr txBox="1"/>
          <p:nvPr/>
        </p:nvSpPr>
        <p:spPr>
          <a:xfrm>
            <a:off x="3604713" y="145457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</a:rPr>
              <a:t>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BAE62F-8396-F243-91D3-E3A69FAFD09A}"/>
              </a:ext>
            </a:extLst>
          </p:cNvPr>
          <p:cNvSpPr/>
          <p:nvPr/>
        </p:nvSpPr>
        <p:spPr>
          <a:xfrm>
            <a:off x="3205584" y="1940046"/>
            <a:ext cx="1296649" cy="112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C7AF91-7137-3E45-A46C-F7242D102F74}"/>
              </a:ext>
            </a:extLst>
          </p:cNvPr>
          <p:cNvSpPr/>
          <p:nvPr/>
        </p:nvSpPr>
        <p:spPr>
          <a:xfrm>
            <a:off x="3254868" y="2036233"/>
            <a:ext cx="1296649" cy="112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84E025-70E7-8C45-893E-A7C78F8C493C}"/>
              </a:ext>
            </a:extLst>
          </p:cNvPr>
          <p:cNvSpPr/>
          <p:nvPr/>
        </p:nvSpPr>
        <p:spPr>
          <a:xfrm>
            <a:off x="3304152" y="2131183"/>
            <a:ext cx="1296649" cy="112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D32D1E-AC5D-B24C-842D-AC01C87D8284}"/>
              </a:ext>
            </a:extLst>
          </p:cNvPr>
          <p:cNvSpPr/>
          <p:nvPr/>
        </p:nvSpPr>
        <p:spPr>
          <a:xfrm>
            <a:off x="3533709" y="2528156"/>
            <a:ext cx="1296649" cy="112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13" name="TextBox 69">
            <a:extLst>
              <a:ext uri="{FF2B5EF4-FFF2-40B4-BE49-F238E27FC236}">
                <a16:creationId xmlns:a16="http://schemas.microsoft.com/office/drawing/2014/main" id="{52B7FC4E-287F-9041-A84A-C531B3F94FBB}"/>
              </a:ext>
            </a:extLst>
          </p:cNvPr>
          <p:cNvSpPr txBox="1"/>
          <p:nvPr/>
        </p:nvSpPr>
        <p:spPr>
          <a:xfrm>
            <a:off x="3932606" y="2051707"/>
            <a:ext cx="569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0" dirty="0">
                <a:latin typeface="Gill Sans Light"/>
              </a:rPr>
              <a:t>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F4625B-2B26-9147-8B80-767A72F29EE0}"/>
              </a:ext>
            </a:extLst>
          </p:cNvPr>
          <p:cNvSpPr/>
          <p:nvPr/>
        </p:nvSpPr>
        <p:spPr>
          <a:xfrm>
            <a:off x="5932811" y="2007239"/>
            <a:ext cx="1296649" cy="112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0FEDBB-499C-E343-B20D-1FB1997B12B0}"/>
              </a:ext>
            </a:extLst>
          </p:cNvPr>
          <p:cNvSpPr/>
          <p:nvPr/>
        </p:nvSpPr>
        <p:spPr>
          <a:xfrm>
            <a:off x="6012130" y="2196747"/>
            <a:ext cx="1296649" cy="11242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663432-629B-F348-BEE7-510EA6AFEEE8}"/>
              </a:ext>
            </a:extLst>
          </p:cNvPr>
          <p:cNvSpPr/>
          <p:nvPr/>
        </p:nvSpPr>
        <p:spPr>
          <a:xfrm>
            <a:off x="5932810" y="2372114"/>
            <a:ext cx="1296649" cy="11242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B001E842-37A1-8744-9ADA-835BE849B13D}"/>
              </a:ext>
            </a:extLst>
          </p:cNvPr>
          <p:cNvSpPr txBox="1"/>
          <p:nvPr/>
        </p:nvSpPr>
        <p:spPr>
          <a:xfrm>
            <a:off x="8726727" y="201857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</a:rPr>
              <a:t>k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600426-3379-7042-BB6F-15427D0DA086}"/>
              </a:ext>
            </a:extLst>
          </p:cNvPr>
          <p:cNvSpPr/>
          <p:nvPr/>
        </p:nvSpPr>
        <p:spPr>
          <a:xfrm>
            <a:off x="7284273" y="2018757"/>
            <a:ext cx="1296649" cy="1124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6F5A3C-993F-ED4F-BC8F-FFE0EC2AD369}"/>
              </a:ext>
            </a:extLst>
          </p:cNvPr>
          <p:cNvSpPr/>
          <p:nvPr/>
        </p:nvSpPr>
        <p:spPr>
          <a:xfrm>
            <a:off x="7353954" y="2205557"/>
            <a:ext cx="1296649" cy="112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E8C835-475A-8242-B3C1-8C11B51BFB65}"/>
              </a:ext>
            </a:extLst>
          </p:cNvPr>
          <p:cNvSpPr/>
          <p:nvPr/>
        </p:nvSpPr>
        <p:spPr>
          <a:xfrm>
            <a:off x="7308779" y="2370510"/>
            <a:ext cx="1296649" cy="11242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59DCB81-1C1C-1A4B-83B1-768E23D97B1C}"/>
              </a:ext>
            </a:extLst>
          </p:cNvPr>
          <p:cNvCxnSpPr/>
          <p:nvPr/>
        </p:nvCxnSpPr>
        <p:spPr>
          <a:xfrm flipV="1">
            <a:off x="8839200" y="2015630"/>
            <a:ext cx="141071" cy="49897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8821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DF25949B-8FE9-454D-9319-A3CA087EDF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036" y="4603339"/>
            <a:ext cx="998722" cy="74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FF589A4-D5A3-F54E-A35F-FE1EEFAA8F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036" y="3549725"/>
            <a:ext cx="998722" cy="74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88D4679-D19B-4B4A-B588-637CB5ADE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Example Systems “Parallelism”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ACB2A1-794C-AB48-8424-6FB89BC61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544" y="2020511"/>
            <a:ext cx="1539412" cy="1294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A3D05C-3F50-D84D-84E2-33B605E74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698" y="2029942"/>
            <a:ext cx="1539412" cy="1294363"/>
          </a:xfrm>
          <a:prstGeom prst="rect">
            <a:avLst/>
          </a:prstGeom>
        </p:spPr>
      </p:pic>
      <p:sp>
        <p:nvSpPr>
          <p:cNvPr id="10" name="Right Arrow 10">
            <a:extLst>
              <a:ext uri="{FF2B5EF4-FFF2-40B4-BE49-F238E27FC236}">
                <a16:creationId xmlns:a16="http://schemas.microsoft.com/office/drawing/2014/main" id="{059C7ED4-ABD6-A243-83CB-619B945E9B47}"/>
              </a:ext>
            </a:extLst>
          </p:cNvPr>
          <p:cNvSpPr/>
          <p:nvPr/>
        </p:nvSpPr>
        <p:spPr>
          <a:xfrm>
            <a:off x="3599666" y="2315227"/>
            <a:ext cx="1422405" cy="228097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0">
              <a:latin typeface="Gill Sans Light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64728D7F-82D6-0E4E-9CB4-B7685C6B8B5D}"/>
              </a:ext>
            </a:extLst>
          </p:cNvPr>
          <p:cNvSpPr txBox="1"/>
          <p:nvPr/>
        </p:nvSpPr>
        <p:spPr>
          <a:xfrm>
            <a:off x="1582361" y="2180507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</a:rPr>
              <a:t>User Process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08DE5F-9958-9F41-8222-19510584D998}"/>
              </a:ext>
            </a:extLst>
          </p:cNvPr>
          <p:cNvGrpSpPr/>
          <p:nvPr/>
        </p:nvGrpSpPr>
        <p:grpSpPr>
          <a:xfrm>
            <a:off x="6244147" y="2279897"/>
            <a:ext cx="668511" cy="331693"/>
            <a:chOff x="3696020" y="1904361"/>
            <a:chExt cx="668511" cy="331693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6485D01-2338-994F-9AE8-7CD61C310200}"/>
                </a:ext>
              </a:extLst>
            </p:cNvPr>
            <p:cNvSpPr/>
            <p:nvPr/>
          </p:nvSpPr>
          <p:spPr>
            <a:xfrm>
              <a:off x="3696020" y="1921009"/>
              <a:ext cx="668511" cy="3150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56AF5C7-E9E5-5649-803E-7A72C110C545}"/>
                </a:ext>
              </a:extLst>
            </p:cNvPr>
            <p:cNvCxnSpPr/>
            <p:nvPr/>
          </p:nvCxnSpPr>
          <p:spPr>
            <a:xfrm>
              <a:off x="4264639" y="1921009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B7E56E2-8856-7944-AEC1-1A6C533C17E6}"/>
                </a:ext>
              </a:extLst>
            </p:cNvPr>
            <p:cNvCxnSpPr/>
            <p:nvPr/>
          </p:nvCxnSpPr>
          <p:spPr>
            <a:xfrm>
              <a:off x="4178835" y="1904361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9">
            <a:extLst>
              <a:ext uri="{FF2B5EF4-FFF2-40B4-BE49-F238E27FC236}">
                <a16:creationId xmlns:a16="http://schemas.microsoft.com/office/drawing/2014/main" id="{07E97290-D900-E84A-8672-FDA73356AE0D}"/>
              </a:ext>
            </a:extLst>
          </p:cNvPr>
          <p:cNvSpPr txBox="1"/>
          <p:nvPr/>
        </p:nvSpPr>
        <p:spPr>
          <a:xfrm>
            <a:off x="3810000" y="1976735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 err="1">
                <a:latin typeface="Gill Sans Light"/>
              </a:rPr>
              <a:t>syscall</a:t>
            </a:r>
            <a:endParaRPr lang="en-US" sz="2400" b="0" dirty="0">
              <a:latin typeface="Gill Sans Light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0F23B493-E647-374B-B2B9-BF37F45CD246}"/>
              </a:ext>
            </a:extLst>
          </p:cNvPr>
          <p:cNvSpPr txBox="1"/>
          <p:nvPr/>
        </p:nvSpPr>
        <p:spPr>
          <a:xfrm>
            <a:off x="4961612" y="2097605"/>
            <a:ext cx="1210588" cy="720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2400" b="0" dirty="0">
                <a:latin typeface="Gill Sans Light"/>
              </a:rPr>
              <a:t>File </a:t>
            </a:r>
          </a:p>
          <a:p>
            <a:pPr algn="ctr">
              <a:lnSpc>
                <a:spcPct val="85000"/>
              </a:lnSpc>
            </a:pPr>
            <a:r>
              <a:rPr lang="en-US" sz="2400" b="0" dirty="0">
                <a:latin typeface="Gill Sans Light"/>
              </a:rPr>
              <a:t>System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F8ABC1E-95A9-FC41-9491-C8B7BE78AE01}"/>
              </a:ext>
            </a:extLst>
          </p:cNvPr>
          <p:cNvGrpSpPr/>
          <p:nvPr/>
        </p:nvGrpSpPr>
        <p:grpSpPr>
          <a:xfrm>
            <a:off x="8233249" y="2263249"/>
            <a:ext cx="668511" cy="331693"/>
            <a:chOff x="3696020" y="1904361"/>
            <a:chExt cx="668511" cy="331693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235CB48-7772-D049-AB50-1A02A444D1ED}"/>
                </a:ext>
              </a:extLst>
            </p:cNvPr>
            <p:cNvSpPr/>
            <p:nvPr/>
          </p:nvSpPr>
          <p:spPr>
            <a:xfrm>
              <a:off x="3696020" y="1921009"/>
              <a:ext cx="668511" cy="3150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E80832C-4F84-2C4E-A946-C16D01D56965}"/>
                </a:ext>
              </a:extLst>
            </p:cNvPr>
            <p:cNvCxnSpPr/>
            <p:nvPr/>
          </p:nvCxnSpPr>
          <p:spPr>
            <a:xfrm>
              <a:off x="4264639" y="1921009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1419159-AE44-F34D-B6C7-F70721D8988C}"/>
                </a:ext>
              </a:extLst>
            </p:cNvPr>
            <p:cNvCxnSpPr/>
            <p:nvPr/>
          </p:nvCxnSpPr>
          <p:spPr>
            <a:xfrm>
              <a:off x="4178835" y="1904361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6">
            <a:extLst>
              <a:ext uri="{FF2B5EF4-FFF2-40B4-BE49-F238E27FC236}">
                <a16:creationId xmlns:a16="http://schemas.microsoft.com/office/drawing/2014/main" id="{8CC36FC9-B783-4846-8788-7A30A8383DC6}"/>
              </a:ext>
            </a:extLst>
          </p:cNvPr>
          <p:cNvSpPr txBox="1"/>
          <p:nvPr/>
        </p:nvSpPr>
        <p:spPr>
          <a:xfrm>
            <a:off x="7147389" y="2097605"/>
            <a:ext cx="1310811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2400" b="0" dirty="0">
                <a:latin typeface="Gill Sans Light"/>
              </a:rPr>
              <a:t>Upper Driver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6E08D31B-F172-DF42-8D52-B6ACBB9FC365}"/>
              </a:ext>
            </a:extLst>
          </p:cNvPr>
          <p:cNvSpPr txBox="1"/>
          <p:nvPr/>
        </p:nvSpPr>
        <p:spPr>
          <a:xfrm>
            <a:off x="9039648" y="2097605"/>
            <a:ext cx="1272008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2400" b="0" dirty="0">
                <a:latin typeface="Gill Sans Light"/>
              </a:rPr>
              <a:t>Lower Driver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42AE376-1430-3D4C-A83C-73F8138CFED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341663" y="3733555"/>
            <a:ext cx="1056937" cy="10569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63E68A0-5F3F-FA48-B22D-CCC1D3FD22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4561" y="1183354"/>
            <a:ext cx="939801" cy="639203"/>
          </a:xfrm>
          <a:prstGeom prst="rect">
            <a:avLst/>
          </a:prstGeom>
        </p:spPr>
      </p:pic>
      <p:sp>
        <p:nvSpPr>
          <p:cNvPr id="20" name="TextBox 21">
            <a:extLst>
              <a:ext uri="{FF2B5EF4-FFF2-40B4-BE49-F238E27FC236}">
                <a16:creationId xmlns:a16="http://schemas.microsoft.com/office/drawing/2014/main" id="{A0C85E6A-85CF-6C4D-8E1A-4BF144C41AC0}"/>
              </a:ext>
            </a:extLst>
          </p:cNvPr>
          <p:cNvSpPr txBox="1"/>
          <p:nvPr/>
        </p:nvSpPr>
        <p:spPr>
          <a:xfrm>
            <a:off x="1097593" y="1631566"/>
            <a:ext cx="2202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</a:rPr>
              <a:t>I/O Processing</a:t>
            </a:r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B40877E4-6F80-C149-A7DC-033875EAA252}"/>
              </a:ext>
            </a:extLst>
          </p:cNvPr>
          <p:cNvSpPr/>
          <p:nvPr/>
        </p:nvSpPr>
        <p:spPr>
          <a:xfrm>
            <a:off x="4225209" y="3948844"/>
            <a:ext cx="2637167" cy="14574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0">
              <a:latin typeface="Gill Sans Light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586D8B4-F715-9941-81C0-36FB400364F3}"/>
              </a:ext>
            </a:extLst>
          </p:cNvPr>
          <p:cNvGrpSpPr/>
          <p:nvPr/>
        </p:nvGrpSpPr>
        <p:grpSpPr>
          <a:xfrm>
            <a:off x="4933087" y="4636383"/>
            <a:ext cx="318719" cy="174353"/>
            <a:chOff x="3696020" y="1904361"/>
            <a:chExt cx="668511" cy="331693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32E95F8-9FF1-5148-91F1-655487BCA1EE}"/>
                </a:ext>
              </a:extLst>
            </p:cNvPr>
            <p:cNvSpPr/>
            <p:nvPr/>
          </p:nvSpPr>
          <p:spPr>
            <a:xfrm>
              <a:off x="3696020" y="1921009"/>
              <a:ext cx="668511" cy="3150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2475163-DFC3-554B-AE6E-27F74DBB437F}"/>
                </a:ext>
              </a:extLst>
            </p:cNvPr>
            <p:cNvCxnSpPr/>
            <p:nvPr/>
          </p:nvCxnSpPr>
          <p:spPr>
            <a:xfrm>
              <a:off x="4264639" y="1921009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7B3A53E-BD1A-4847-B4B7-269542BF6BA8}"/>
                </a:ext>
              </a:extLst>
            </p:cNvPr>
            <p:cNvCxnSpPr/>
            <p:nvPr/>
          </p:nvCxnSpPr>
          <p:spPr>
            <a:xfrm>
              <a:off x="4178835" y="1904361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412A712-5FBC-7349-838E-9182851FD488}"/>
              </a:ext>
            </a:extLst>
          </p:cNvPr>
          <p:cNvGrpSpPr/>
          <p:nvPr/>
        </p:nvGrpSpPr>
        <p:grpSpPr>
          <a:xfrm>
            <a:off x="5204182" y="4179223"/>
            <a:ext cx="318719" cy="174353"/>
            <a:chOff x="3696020" y="1904361"/>
            <a:chExt cx="668511" cy="331693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51654CA-3B47-9B43-AC28-376E72033449}"/>
                </a:ext>
              </a:extLst>
            </p:cNvPr>
            <p:cNvSpPr/>
            <p:nvPr/>
          </p:nvSpPr>
          <p:spPr>
            <a:xfrm>
              <a:off x="3696020" y="1921009"/>
              <a:ext cx="668511" cy="3150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8798DA0-27AA-7A4C-823B-8F9AFCD1889E}"/>
                </a:ext>
              </a:extLst>
            </p:cNvPr>
            <p:cNvCxnSpPr/>
            <p:nvPr/>
          </p:nvCxnSpPr>
          <p:spPr>
            <a:xfrm>
              <a:off x="4264639" y="1921009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E592F58-2C5B-7F4C-8F91-E0D7AC39448B}"/>
                </a:ext>
              </a:extLst>
            </p:cNvPr>
            <p:cNvCxnSpPr/>
            <p:nvPr/>
          </p:nvCxnSpPr>
          <p:spPr>
            <a:xfrm>
              <a:off x="4178835" y="1904361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738C0CB-B493-DA45-A761-91B1E2EA5C80}"/>
              </a:ext>
            </a:extLst>
          </p:cNvPr>
          <p:cNvGrpSpPr/>
          <p:nvPr/>
        </p:nvGrpSpPr>
        <p:grpSpPr>
          <a:xfrm>
            <a:off x="5919941" y="4675259"/>
            <a:ext cx="318719" cy="174353"/>
            <a:chOff x="3696020" y="1904361"/>
            <a:chExt cx="668511" cy="331693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FD90230-FB2E-2B46-B3B8-58360E9EA836}"/>
                </a:ext>
              </a:extLst>
            </p:cNvPr>
            <p:cNvSpPr/>
            <p:nvPr/>
          </p:nvSpPr>
          <p:spPr>
            <a:xfrm>
              <a:off x="3696020" y="1921009"/>
              <a:ext cx="668511" cy="3150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3621EBD-E41D-394A-AD01-2D5F0D870E49}"/>
                </a:ext>
              </a:extLst>
            </p:cNvPr>
            <p:cNvCxnSpPr/>
            <p:nvPr/>
          </p:nvCxnSpPr>
          <p:spPr>
            <a:xfrm>
              <a:off x="4264639" y="1921009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E40503F-7C7B-E84E-97EF-625EABF132B0}"/>
                </a:ext>
              </a:extLst>
            </p:cNvPr>
            <p:cNvCxnSpPr/>
            <p:nvPr/>
          </p:nvCxnSpPr>
          <p:spPr>
            <a:xfrm>
              <a:off x="4178835" y="1904361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08D934C-2E13-3F4E-9E6B-43A45F6721EA}"/>
              </a:ext>
            </a:extLst>
          </p:cNvPr>
          <p:cNvGrpSpPr/>
          <p:nvPr/>
        </p:nvGrpSpPr>
        <p:grpSpPr>
          <a:xfrm>
            <a:off x="6246815" y="4132955"/>
            <a:ext cx="318719" cy="174353"/>
            <a:chOff x="3696020" y="1904361"/>
            <a:chExt cx="668511" cy="331693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04DE7B7-6E9F-BA4C-A474-43737A35CD6F}"/>
                </a:ext>
              </a:extLst>
            </p:cNvPr>
            <p:cNvSpPr/>
            <p:nvPr/>
          </p:nvSpPr>
          <p:spPr>
            <a:xfrm>
              <a:off x="3696020" y="1921009"/>
              <a:ext cx="668511" cy="3150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74113F0-2E01-6A44-8650-F564E44E3FB7}"/>
                </a:ext>
              </a:extLst>
            </p:cNvPr>
            <p:cNvCxnSpPr/>
            <p:nvPr/>
          </p:nvCxnSpPr>
          <p:spPr>
            <a:xfrm>
              <a:off x="4264639" y="1921009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07E1AF3-B9D4-1C4C-B572-0AE61D202523}"/>
                </a:ext>
              </a:extLst>
            </p:cNvPr>
            <p:cNvCxnSpPr/>
            <p:nvPr/>
          </p:nvCxnSpPr>
          <p:spPr>
            <a:xfrm>
              <a:off x="4178835" y="1904361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FFC38826-8F18-9B44-B0FB-B36D615F59B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561" y="2758052"/>
            <a:ext cx="1187936" cy="89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40">
            <a:extLst>
              <a:ext uri="{FF2B5EF4-FFF2-40B4-BE49-F238E27FC236}">
                <a16:creationId xmlns:a16="http://schemas.microsoft.com/office/drawing/2014/main" id="{705C37AE-6E93-2948-AFE0-F8C165B5676F}"/>
              </a:ext>
            </a:extLst>
          </p:cNvPr>
          <p:cNvSpPr txBox="1"/>
          <p:nvPr/>
        </p:nvSpPr>
        <p:spPr>
          <a:xfrm>
            <a:off x="1121841" y="3594490"/>
            <a:ext cx="2326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</a:rPr>
              <a:t>Communication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18DF3B3-E085-BB44-A768-69EA2CFF6F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5312462" y="4440677"/>
            <a:ext cx="471969" cy="22509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0A28A69-9CA0-6540-A47E-ACD11F2F9A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5806238" y="4316795"/>
            <a:ext cx="471969" cy="225093"/>
          </a:xfrm>
          <a:prstGeom prst="rect">
            <a:avLst/>
          </a:prstGeom>
        </p:spPr>
      </p:pic>
      <p:sp>
        <p:nvSpPr>
          <p:cNvPr id="30" name="TextBox 43">
            <a:extLst>
              <a:ext uri="{FF2B5EF4-FFF2-40B4-BE49-F238E27FC236}">
                <a16:creationId xmlns:a16="http://schemas.microsoft.com/office/drawing/2014/main" id="{FF2D8B17-10FF-3A44-B7B5-E489FED48654}"/>
              </a:ext>
            </a:extLst>
          </p:cNvPr>
          <p:cNvSpPr txBox="1"/>
          <p:nvPr/>
        </p:nvSpPr>
        <p:spPr>
          <a:xfrm>
            <a:off x="1834151" y="2432297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</a:rPr>
              <a:t>User Process</a:t>
            </a:r>
          </a:p>
        </p:txBody>
      </p:sp>
      <p:sp>
        <p:nvSpPr>
          <p:cNvPr id="31" name="TextBox 44">
            <a:extLst>
              <a:ext uri="{FF2B5EF4-FFF2-40B4-BE49-F238E27FC236}">
                <a16:creationId xmlns:a16="http://schemas.microsoft.com/office/drawing/2014/main" id="{9F5D2E45-8CD2-A246-A0A0-035E1A228677}"/>
              </a:ext>
            </a:extLst>
          </p:cNvPr>
          <p:cNvSpPr txBox="1"/>
          <p:nvPr/>
        </p:nvSpPr>
        <p:spPr>
          <a:xfrm>
            <a:off x="2085941" y="2684087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</a:rPr>
              <a:t>User Process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591AB1D-DE3B-B944-AB0A-6D8D09220B6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294038" y="4603339"/>
            <a:ext cx="1056937" cy="1056937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67EAFA0B-1807-3647-AD66-2E89F56907AC}"/>
              </a:ext>
            </a:extLst>
          </p:cNvPr>
          <p:cNvGrpSpPr/>
          <p:nvPr/>
        </p:nvGrpSpPr>
        <p:grpSpPr>
          <a:xfrm>
            <a:off x="4674330" y="4946027"/>
            <a:ext cx="318719" cy="174353"/>
            <a:chOff x="3696020" y="1904361"/>
            <a:chExt cx="668511" cy="331693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47A6404-4F3F-7945-9D10-A5CAAB860474}"/>
                </a:ext>
              </a:extLst>
            </p:cNvPr>
            <p:cNvSpPr/>
            <p:nvPr/>
          </p:nvSpPr>
          <p:spPr>
            <a:xfrm>
              <a:off x="3696020" y="1921009"/>
              <a:ext cx="668511" cy="3150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7A61E36-4074-8544-BD32-79A0DE8F809E}"/>
                </a:ext>
              </a:extLst>
            </p:cNvPr>
            <p:cNvCxnSpPr/>
            <p:nvPr/>
          </p:nvCxnSpPr>
          <p:spPr>
            <a:xfrm>
              <a:off x="4264639" y="1921009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D83625F-DF99-C943-B361-4474D0AD80B8}"/>
                </a:ext>
              </a:extLst>
            </p:cNvPr>
            <p:cNvCxnSpPr/>
            <p:nvPr/>
          </p:nvCxnSpPr>
          <p:spPr>
            <a:xfrm>
              <a:off x="4178835" y="1904361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F19A0C9-1DA4-D54D-B269-4055B013A3F0}"/>
              </a:ext>
            </a:extLst>
          </p:cNvPr>
          <p:cNvGrpSpPr/>
          <p:nvPr/>
        </p:nvGrpSpPr>
        <p:grpSpPr>
          <a:xfrm>
            <a:off x="6342723" y="4917143"/>
            <a:ext cx="318719" cy="174353"/>
            <a:chOff x="3696020" y="1904361"/>
            <a:chExt cx="668511" cy="331693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27BA364-BE66-F843-BA7F-9843F3D21FC3}"/>
                </a:ext>
              </a:extLst>
            </p:cNvPr>
            <p:cNvSpPr/>
            <p:nvPr/>
          </p:nvSpPr>
          <p:spPr>
            <a:xfrm>
              <a:off x="3696020" y="1921009"/>
              <a:ext cx="668511" cy="3150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AAB5937-902F-7C48-943F-763C6AF7B1F2}"/>
                </a:ext>
              </a:extLst>
            </p:cNvPr>
            <p:cNvCxnSpPr/>
            <p:nvPr/>
          </p:nvCxnSpPr>
          <p:spPr>
            <a:xfrm>
              <a:off x="4264639" y="1921009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0C5DCD0-0E26-AF42-B8D6-3A8061874674}"/>
                </a:ext>
              </a:extLst>
            </p:cNvPr>
            <p:cNvCxnSpPr/>
            <p:nvPr/>
          </p:nvCxnSpPr>
          <p:spPr>
            <a:xfrm>
              <a:off x="4178835" y="1904361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59">
            <a:extLst>
              <a:ext uri="{FF2B5EF4-FFF2-40B4-BE49-F238E27FC236}">
                <a16:creationId xmlns:a16="http://schemas.microsoft.com/office/drawing/2014/main" id="{6981C8FF-C4B5-D64F-AD1C-48ECD92DA367}"/>
              </a:ext>
            </a:extLst>
          </p:cNvPr>
          <p:cNvSpPr txBox="1"/>
          <p:nvPr/>
        </p:nvSpPr>
        <p:spPr>
          <a:xfrm>
            <a:off x="1102062" y="5729381"/>
            <a:ext cx="5166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</a:rPr>
              <a:t>Parallel Computation, Databases, …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8B28F1E-F6B1-8B49-96D1-223D50E9F7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4594" y="1631566"/>
            <a:ext cx="939801" cy="63920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274F027-267D-FF41-B6A6-5F88A38F5D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4221" y="2066199"/>
            <a:ext cx="939801" cy="63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833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Gill Sans Ligh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Gill Sans Light"/>
          </a:defRPr>
        </a:defPPr>
      </a:lstStyle>
    </a:tx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99654</TotalTime>
  <Pages>60</Pages>
  <Words>4417</Words>
  <Application>Microsoft Office PowerPoint</Application>
  <PresentationFormat>Widescreen</PresentationFormat>
  <Paragraphs>705</Paragraphs>
  <Slides>54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70" baseType="lpstr">
      <vt:lpstr>MS PGothic</vt:lpstr>
      <vt:lpstr>MS PGothic</vt:lpstr>
      <vt:lpstr>Arial</vt:lpstr>
      <vt:lpstr>Ariel</vt:lpstr>
      <vt:lpstr>Cambria Math</vt:lpstr>
      <vt:lpstr>Comic Sans MS</vt:lpstr>
      <vt:lpstr>Gill Sans</vt:lpstr>
      <vt:lpstr>Gill Sans Light</vt:lpstr>
      <vt:lpstr>Gulim</vt:lpstr>
      <vt:lpstr>Gulim</vt:lpstr>
      <vt:lpstr>Helvetica Neue </vt:lpstr>
      <vt:lpstr>Helvetica Neue Light</vt:lpstr>
      <vt:lpstr>Symbol</vt:lpstr>
      <vt:lpstr>Times New Roman</vt:lpstr>
      <vt:lpstr>Wingdings</vt:lpstr>
      <vt:lpstr>Office</vt:lpstr>
      <vt:lpstr>CS162 Operating Systems and Systems Programming Lecture 19  Filesystems 1: Performance (Con’t),  Queueing Theory, Filesystem Design</vt:lpstr>
      <vt:lpstr>Recall: Magnetic Disks</vt:lpstr>
      <vt:lpstr>Recall: Typical Numbers for Magnetic Disk</vt:lpstr>
      <vt:lpstr>Recall: Overall Performance for I/O Path</vt:lpstr>
      <vt:lpstr>Sequential Server Performance</vt:lpstr>
      <vt:lpstr>Single Pipelined Server</vt:lpstr>
      <vt:lpstr>Example Systems “Pipelines”</vt:lpstr>
      <vt:lpstr>Multiple Servers</vt:lpstr>
      <vt:lpstr>Example Systems “Parallelism”</vt:lpstr>
      <vt:lpstr>A Simple Systems Performance Model</vt:lpstr>
      <vt:lpstr>A Simple Systems Performance Model</vt:lpstr>
      <vt:lpstr>Little’s Law (B  λ)</vt:lpstr>
      <vt:lpstr>A Simple Systems Performance Model</vt:lpstr>
      <vt:lpstr>Ideal System Performance</vt:lpstr>
      <vt:lpstr>Two Related Questions</vt:lpstr>
      <vt:lpstr>Bottleneck Analysis</vt:lpstr>
      <vt:lpstr>Bottleneck Analysis</vt:lpstr>
      <vt:lpstr>Bottleneck Analysis</vt:lpstr>
      <vt:lpstr>Example: Servicing a Highly Contended Lock</vt:lpstr>
      <vt:lpstr>Two Related Questions</vt:lpstr>
      <vt:lpstr>A Simple Systems Performance Model</vt:lpstr>
      <vt:lpstr>Latency (Response Time)</vt:lpstr>
      <vt:lpstr>A Simple Systems Performance Model</vt:lpstr>
      <vt:lpstr>Queuing</vt:lpstr>
      <vt:lpstr>A Simple, Deterministic World</vt:lpstr>
      <vt:lpstr>A Simple, Deterministic World</vt:lpstr>
      <vt:lpstr>A Bursty World</vt:lpstr>
      <vt:lpstr>How to model burstiness of arrival?</vt:lpstr>
      <vt:lpstr>A Simple Systems Performance Model</vt:lpstr>
      <vt:lpstr>Background: Random Distributions</vt:lpstr>
      <vt:lpstr>Steady State Queuing Theory</vt:lpstr>
      <vt:lpstr>Little’s Law Applied to a Queue</vt:lpstr>
      <vt:lpstr>Some Results from Queuing Theory</vt:lpstr>
      <vt:lpstr>Some Results from Queuing Theory</vt:lpstr>
      <vt:lpstr>Some Results from Queuing Theory (con’t)</vt:lpstr>
      <vt:lpstr>Ideal System Performance</vt:lpstr>
      <vt:lpstr>Why unbounded response time?</vt:lpstr>
      <vt:lpstr>Why unbounded response time?</vt:lpstr>
      <vt:lpstr>A Little Queuing Theory: An Example</vt:lpstr>
      <vt:lpstr>Queuing Theory Resources</vt:lpstr>
      <vt:lpstr>Optimize I/O Performance</vt:lpstr>
      <vt:lpstr>When is Disk Performance Highest?</vt:lpstr>
      <vt:lpstr>Disk Scheduling (1/3)</vt:lpstr>
      <vt:lpstr>Disk Scheduling (2/3)</vt:lpstr>
      <vt:lpstr>Disk Scheduling (3/3)</vt:lpstr>
      <vt:lpstr>Recall: How do we Hide I/O Latency?</vt:lpstr>
      <vt:lpstr>Recall: I/O and Storage Layers</vt:lpstr>
      <vt:lpstr>From Storage to File Systems</vt:lpstr>
      <vt:lpstr>Building a File System</vt:lpstr>
      <vt:lpstr>Recall: User vs. System View of a File</vt:lpstr>
      <vt:lpstr>Translation from User to System View</vt:lpstr>
      <vt:lpstr>Disk Management</vt:lpstr>
      <vt:lpstr>What Does the File System Need?</vt:lpstr>
      <vt:lpstr>Conclusion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creator>John D. Kubiatowicz</dc:creator>
  <dc:description>Imported some pictures from Silbershatz (c) 2005</dc:description>
  <cp:lastModifiedBy>John Kubiatowicz</cp:lastModifiedBy>
  <cp:revision>1082</cp:revision>
  <cp:lastPrinted>2020-11-03T02:21:17Z</cp:lastPrinted>
  <dcterms:created xsi:type="dcterms:W3CDTF">1995-08-12T11:37:26Z</dcterms:created>
  <dcterms:modified xsi:type="dcterms:W3CDTF">2020-11-04T18:56:53Z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