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7"/>
  </p:notesMasterIdLst>
  <p:handoutMasterIdLst>
    <p:handoutMasterId r:id="rId88"/>
  </p:handoutMasterIdLst>
  <p:sldIdLst>
    <p:sldId id="256" r:id="rId2"/>
    <p:sldId id="2133" r:id="rId3"/>
    <p:sldId id="2055" r:id="rId4"/>
    <p:sldId id="2056" r:id="rId5"/>
    <p:sldId id="2057" r:id="rId6"/>
    <p:sldId id="2058" r:id="rId7"/>
    <p:sldId id="2059" r:id="rId8"/>
    <p:sldId id="2060" r:id="rId9"/>
    <p:sldId id="2061" r:id="rId10"/>
    <p:sldId id="2062" r:id="rId11"/>
    <p:sldId id="2063" r:id="rId12"/>
    <p:sldId id="2064" r:id="rId13"/>
    <p:sldId id="2134" r:id="rId14"/>
    <p:sldId id="2065" r:id="rId15"/>
    <p:sldId id="2066" r:id="rId16"/>
    <p:sldId id="2067" r:id="rId17"/>
    <p:sldId id="2068" r:id="rId18"/>
    <p:sldId id="2069" r:id="rId19"/>
    <p:sldId id="2070" r:id="rId20"/>
    <p:sldId id="2071" r:id="rId21"/>
    <p:sldId id="2072" r:id="rId22"/>
    <p:sldId id="2073" r:id="rId23"/>
    <p:sldId id="2074" r:id="rId24"/>
    <p:sldId id="2075" r:id="rId25"/>
    <p:sldId id="2076" r:id="rId26"/>
    <p:sldId id="2077" r:id="rId27"/>
    <p:sldId id="2078" r:id="rId28"/>
    <p:sldId id="2132" r:id="rId29"/>
    <p:sldId id="2004" r:id="rId30"/>
    <p:sldId id="2005" r:id="rId31"/>
    <p:sldId id="2006" r:id="rId32"/>
    <p:sldId id="2007" r:id="rId33"/>
    <p:sldId id="2008" r:id="rId34"/>
    <p:sldId id="2009" r:id="rId35"/>
    <p:sldId id="2131" r:id="rId36"/>
    <p:sldId id="2079" r:id="rId37"/>
    <p:sldId id="2042" r:id="rId38"/>
    <p:sldId id="2043" r:id="rId39"/>
    <p:sldId id="2044" r:id="rId40"/>
    <p:sldId id="2045" r:id="rId41"/>
    <p:sldId id="2046" r:id="rId42"/>
    <p:sldId id="2047" r:id="rId43"/>
    <p:sldId id="2048" r:id="rId44"/>
    <p:sldId id="2049" r:id="rId45"/>
    <p:sldId id="2050" r:id="rId46"/>
    <p:sldId id="2080" r:id="rId47"/>
    <p:sldId id="2082" r:id="rId48"/>
    <p:sldId id="2052" r:id="rId49"/>
    <p:sldId id="2081" r:id="rId50"/>
    <p:sldId id="2083" r:id="rId51"/>
    <p:sldId id="2054" r:id="rId52"/>
    <p:sldId id="2084" r:id="rId53"/>
    <p:sldId id="2085" r:id="rId54"/>
    <p:sldId id="2100" r:id="rId55"/>
    <p:sldId id="2101" r:id="rId56"/>
    <p:sldId id="2088" r:id="rId57"/>
    <p:sldId id="2102" r:id="rId58"/>
    <p:sldId id="2103" r:id="rId59"/>
    <p:sldId id="2089" r:id="rId60"/>
    <p:sldId id="2104" r:id="rId61"/>
    <p:sldId id="2105" r:id="rId62"/>
    <p:sldId id="2106" r:id="rId63"/>
    <p:sldId id="2091" r:id="rId64"/>
    <p:sldId id="2107" r:id="rId65"/>
    <p:sldId id="2092" r:id="rId66"/>
    <p:sldId id="2109" r:id="rId67"/>
    <p:sldId id="2110" r:id="rId68"/>
    <p:sldId id="2111" r:id="rId69"/>
    <p:sldId id="2112" r:id="rId70"/>
    <p:sldId id="2113" r:id="rId71"/>
    <p:sldId id="2114" r:id="rId72"/>
    <p:sldId id="2115" r:id="rId73"/>
    <p:sldId id="2116" r:id="rId74"/>
    <p:sldId id="2118" r:id="rId75"/>
    <p:sldId id="2119" r:id="rId76"/>
    <p:sldId id="2124" r:id="rId77"/>
    <p:sldId id="2125" r:id="rId78"/>
    <p:sldId id="2126" r:id="rId79"/>
    <p:sldId id="2127" r:id="rId80"/>
    <p:sldId id="2128" r:id="rId81"/>
    <p:sldId id="2129" r:id="rId82"/>
    <p:sldId id="2130" r:id="rId83"/>
    <p:sldId id="2121" r:id="rId84"/>
    <p:sldId id="2122" r:id="rId85"/>
    <p:sldId id="2123" r:id="rId86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AA"/>
    <a:srgbClr val="FF0000"/>
    <a:srgbClr val="2A40E2"/>
    <a:srgbClr val="BCFFBC"/>
    <a:srgbClr val="F430AB"/>
    <a:srgbClr val="A18623"/>
    <a:srgbClr val="9E7800"/>
    <a:srgbClr val="C49500"/>
    <a:srgbClr val="E6E703"/>
    <a:srgbClr val="72AA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6"/>
    <p:restoredTop sz="95005" autoAdjust="0"/>
  </p:normalViewPr>
  <p:slideViewPr>
    <p:cSldViewPr>
      <p:cViewPr varScale="1">
        <p:scale>
          <a:sx n="109" d="100"/>
          <a:sy n="109" d="100"/>
        </p:scale>
        <p:origin x="138" y="6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viewProps" Target="viewProp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handoutMaster" Target="handoutMasters/handout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87622" y="6956428"/>
            <a:ext cx="827553" cy="274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62" tIns="46972" rIns="92262" bIns="46972">
            <a:spAutoFit/>
          </a:bodyPr>
          <a:lstStyle/>
          <a:p>
            <a:pPr algn="ctr" defTabSz="917049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7049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73194" y="6956428"/>
            <a:ext cx="856407" cy="274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62" tIns="46972" rIns="92262" bIns="46972">
            <a:spAutoFit/>
          </a:bodyPr>
          <a:lstStyle/>
          <a:p>
            <a:pPr algn="ctr" defTabSz="917049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7049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5" y="3475044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16" tIns="46972" rIns="95616" bIns="469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3199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839" y="8685611"/>
            <a:ext cx="2972027" cy="456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D3009A80-F05D-744A-88D4-360587150535}" type="slidenum">
              <a:rPr lang="en-US"/>
              <a:pPr eaLnBrk="1" hangingPunct="1"/>
              <a:t>71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92150"/>
            <a:ext cx="6073775" cy="3417888"/>
          </a:xfrm>
          <a:solidFill>
            <a:srgbClr val="FFFFFF"/>
          </a:solidFill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4942" tIns="47471" rIns="94942" bIns="47471"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409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7641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83" charset="0"/>
              <a:ea typeface="ＭＳ Ｐゴシック" pitchFamily="-83" charset="-128"/>
              <a:cs typeface="ＭＳ Ｐゴシック" pitchFamily="-8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8587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8786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94088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262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9612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85632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181189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43029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12157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b="0" i="0">
                <a:latin typeface="Gill Sans Light" charset="0"/>
                <a:ea typeface="Gill Sans Light" charset="0"/>
                <a:cs typeface="Gill Sans Light" charset="0"/>
              </a:defRPr>
            </a:lvl1pPr>
            <a:lvl2pPr>
              <a:defRPr b="0" i="0">
                <a:latin typeface="Gill Sans Light" charset="0"/>
                <a:ea typeface="Gill Sans Light" charset="0"/>
                <a:cs typeface="Gill Sans Light" charset="0"/>
              </a:defRPr>
            </a:lvl2pPr>
            <a:lvl3pPr>
              <a:defRPr b="0" i="0">
                <a:latin typeface="Gill Sans Light" charset="0"/>
                <a:ea typeface="Gill Sans Light" charset="0"/>
                <a:cs typeface="Gill Sans Light" charset="0"/>
              </a:defRPr>
            </a:lvl3pPr>
            <a:lvl4pPr>
              <a:defRPr b="0" i="0">
                <a:latin typeface="Gill Sans Light" charset="0"/>
                <a:ea typeface="Gill Sans Light" charset="0"/>
                <a:cs typeface="Gill Sans Light" charset="0"/>
              </a:defRPr>
            </a:lvl4pPr>
            <a:lvl5pPr>
              <a:defRPr b="0" i="0">
                <a:latin typeface="Gill Sans Light" charset="0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10761661" y="6551613"/>
            <a:ext cx="987431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 b="0" dirty="0" err="1">
                <a:solidFill>
                  <a:srgbClr val="2A40E2"/>
                </a:solidFill>
                <a:latin typeface="Gill Sans" charset="0"/>
                <a:cs typeface="Gill Sans" charset="0"/>
              </a:rPr>
              <a:t>Lec</a:t>
            </a: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 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21.</a:t>
            </a:r>
            <a:fld id="{8B82DB86-37F9-954E-8F10-00623E1FD261}" type="slidenum">
              <a:rPr lang="en-US" sz="1400" b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pPr algn="ctr"/>
              <a:t>‹#›</a:t>
            </a:fld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" y="6550025"/>
            <a:ext cx="767624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11/9/20</a:t>
            </a:r>
            <a:endParaRPr lang="en-US" sz="1400" b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004418" y="6550025"/>
            <a:ext cx="3137375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Kubiatowicz </a:t>
            </a: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CS162 © UCB 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Fall 2020</a:t>
            </a:r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Gill Sans" charset="0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95400"/>
            <a:ext cx="10439400" cy="2057400"/>
          </a:xfrm>
        </p:spPr>
        <p:txBody>
          <a:bodyPr/>
          <a:lstStyle/>
          <a:p>
            <a:pPr>
              <a:defRPr/>
            </a:pPr>
            <a:r>
              <a:rPr lang="en-US" sz="3000" dirty="0"/>
              <a:t>CS162</a:t>
            </a:r>
            <a:br>
              <a:rPr lang="en-US" sz="3000" dirty="0"/>
            </a:br>
            <a:r>
              <a:rPr lang="en-US" sz="3000" dirty="0"/>
              <a:t>Operating Systems and</a:t>
            </a:r>
            <a:br>
              <a:rPr lang="en-US" sz="3000" dirty="0"/>
            </a:br>
            <a:r>
              <a:rPr lang="en-US" sz="3000" dirty="0"/>
              <a:t>Systems Programming</a:t>
            </a:r>
            <a:br>
              <a:rPr lang="en-US" sz="3000" dirty="0"/>
            </a:br>
            <a:r>
              <a:rPr lang="en-US" sz="3000" dirty="0"/>
              <a:t>Lecture </a:t>
            </a:r>
            <a:r>
              <a:rPr lang="en-US" sz="3000" dirty="0" smtClean="0"/>
              <a:t>21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err="1" smtClean="0"/>
              <a:t>Filesystems</a:t>
            </a:r>
            <a:r>
              <a:rPr lang="en-US" sz="3000" dirty="0" smtClean="0"/>
              <a:t> 3: </a:t>
            </a:r>
            <a:r>
              <a:rPr lang="en-US" sz="3000" dirty="0" err="1" smtClean="0"/>
              <a:t>Filesystem</a:t>
            </a:r>
            <a:r>
              <a:rPr lang="en-US" sz="3000" dirty="0" smtClean="0"/>
              <a:t> Case Studies (</a:t>
            </a:r>
            <a:r>
              <a:rPr lang="en-US" sz="3000" dirty="0" err="1" smtClean="0"/>
              <a:t>Con’t</a:t>
            </a:r>
            <a:r>
              <a:rPr lang="en-US" sz="3000" dirty="0" smtClean="0"/>
              <a:t>),</a:t>
            </a:r>
            <a:br>
              <a:rPr lang="en-US" sz="3000" dirty="0" smtClean="0"/>
            </a:br>
            <a:r>
              <a:rPr lang="en-US" sz="3000" dirty="0" smtClean="0"/>
              <a:t>Buffering, </a:t>
            </a:r>
            <a:r>
              <a:rPr lang="en-US" sz="3000" dirty="0" smtClean="0"/>
              <a:t>Reliability, and Transa</a:t>
            </a:r>
            <a:r>
              <a:rPr lang="en-US" sz="3000" dirty="0" smtClean="0"/>
              <a:t>ctions</a:t>
            </a:r>
            <a:endParaRPr lang="en-US" sz="3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</p:spPr>
        <p:txBody>
          <a:bodyPr/>
          <a:lstStyle/>
          <a:p>
            <a:pPr marL="285750" indent="-285750">
              <a:defRPr/>
            </a:pPr>
            <a:r>
              <a:rPr lang="en-US" altLang="en-US" dirty="0" smtClean="0">
                <a:ea typeface="Gill Sans" charset="0"/>
              </a:rPr>
              <a:t>November 9</a:t>
            </a:r>
            <a:r>
              <a:rPr lang="en-US" altLang="en-US" baseline="30000" dirty="0" smtClean="0">
                <a:ea typeface="Gill Sans" charset="0"/>
              </a:rPr>
              <a:t>th</a:t>
            </a:r>
            <a:r>
              <a:rPr lang="en-US" altLang="en-US" dirty="0" smtClean="0">
                <a:ea typeface="Gill Sans" charset="0"/>
              </a:rPr>
              <a:t>, 2020</a:t>
            </a:r>
            <a:endParaRPr lang="en-US" altLang="en-US" dirty="0">
              <a:ea typeface="Gill Sans" charset="0"/>
            </a:endParaRPr>
          </a:p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Prof. </a:t>
            </a:r>
            <a:r>
              <a:rPr lang="en-US" altLang="en-US" dirty="0" smtClean="0">
                <a:ea typeface="Gill Sans" charset="0"/>
              </a:rPr>
              <a:t>John </a:t>
            </a:r>
            <a:r>
              <a:rPr lang="en-US" altLang="en-US" dirty="0" err="1" smtClean="0">
                <a:ea typeface="Gill Sans" charset="0"/>
              </a:rPr>
              <a:t>Kubiatowicz</a:t>
            </a:r>
            <a:endParaRPr lang="en-US" altLang="en-US" dirty="0">
              <a:ea typeface="Gill Sans" charset="0"/>
            </a:endParaRPr>
          </a:p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8915400" cy="533400"/>
          </a:xfrm>
        </p:spPr>
        <p:txBody>
          <a:bodyPr/>
          <a:lstStyle/>
          <a:p>
            <a:r>
              <a:rPr lang="en-US" dirty="0" smtClean="0"/>
              <a:t>UNIX 4.2 BSD FFS First Fit Block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4997929"/>
            <a:ext cx="9144000" cy="1799136"/>
          </a:xfrm>
        </p:spPr>
        <p:txBody>
          <a:bodyPr>
            <a:normAutofit/>
          </a:bodyPr>
          <a:lstStyle/>
          <a:p>
            <a:r>
              <a:rPr lang="en-US" dirty="0" smtClean="0"/>
              <a:t>Fills in the small holes at the start of block group</a:t>
            </a:r>
          </a:p>
          <a:p>
            <a:r>
              <a:rPr lang="en-US" dirty="0" smtClean="0"/>
              <a:t>Avoids fragmentation, leaves contiguous free space at end</a:t>
            </a:r>
            <a:endParaRPr lang="en-US" dirty="0"/>
          </a:p>
        </p:txBody>
      </p:sp>
      <p:pic>
        <p:nvPicPr>
          <p:cNvPr id="7" name="Picture 6" descr="Screen Shot 2014-10-23 at 8.46.43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120" y="3003487"/>
            <a:ext cx="9144000" cy="1696739"/>
          </a:xfrm>
          <a:prstGeom prst="rect">
            <a:avLst/>
          </a:prstGeom>
        </p:spPr>
      </p:pic>
      <p:pic>
        <p:nvPicPr>
          <p:cNvPr id="8" name="Picture 7" descr="Screen Shot 2014-10-23 at 8.46.32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914400"/>
            <a:ext cx="9144000" cy="2164360"/>
          </a:xfrm>
          <a:prstGeom prst="rect">
            <a:avLst/>
          </a:prstGeom>
        </p:spPr>
      </p:pic>
      <p:pic>
        <p:nvPicPr>
          <p:cNvPr id="9" name="Picture 8" descr="Screen Shot 2014-10-23 at 8.46.54 PM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120" y="4624952"/>
            <a:ext cx="9144000" cy="1605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3376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Attack of the Rotational Delay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106680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Problem 3: Missing blocks due to rotational delay</a:t>
            </a:r>
          </a:p>
          <a:p>
            <a:pPr lvl="1"/>
            <a:r>
              <a:rPr lang="en-US" altLang="ko-KR" dirty="0" smtClean="0"/>
              <a:t>Issue: Read one block, do processing, and read next block.  In meantime, disk has continued turning: missed next block! Need 1 revolution/block!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Solution1: Skip sector positioning (“interleaving”)</a:t>
            </a:r>
          </a:p>
          <a:p>
            <a:pPr lvl="2"/>
            <a:r>
              <a:rPr lang="en-US" altLang="ko-KR" dirty="0" smtClean="0"/>
              <a:t>Place the blocks from one file on every other block of a track: give time for processing to overlap rotation</a:t>
            </a:r>
          </a:p>
          <a:p>
            <a:pPr lvl="2"/>
            <a:r>
              <a:rPr lang="en-US" altLang="ko-KR" dirty="0" smtClean="0"/>
              <a:t>Can be done by OS or in modern drives by the disk controller</a:t>
            </a:r>
          </a:p>
          <a:p>
            <a:pPr lvl="1"/>
            <a:r>
              <a:rPr lang="en-US" altLang="ko-KR" dirty="0" smtClean="0"/>
              <a:t>Solution 2: Read ahead: read next block right after first, even if application hasn’t asked for it yet</a:t>
            </a:r>
          </a:p>
          <a:p>
            <a:pPr lvl="2"/>
            <a:r>
              <a:rPr lang="en-US" altLang="ko-KR" dirty="0" smtClean="0"/>
              <a:t>This can be done either by OS (read ahead) </a:t>
            </a:r>
          </a:p>
          <a:p>
            <a:pPr lvl="2"/>
            <a:r>
              <a:rPr lang="en-US" altLang="ko-KR" dirty="0" smtClean="0"/>
              <a:t>By disk itself (track buffers) - many disk controllers have internal RAM that allows them to read a complete track</a:t>
            </a:r>
          </a:p>
          <a:p>
            <a:r>
              <a:rPr lang="en-US" altLang="ko-KR" dirty="0" smtClean="0"/>
              <a:t>Modern disks + controllers do many things “under the covers”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Track buffers, elevator algorithms, bad block filtering</a:t>
            </a:r>
          </a:p>
          <a:p>
            <a:pPr lvl="1"/>
            <a:endParaRPr lang="en-US" altLang="ko-KR" dirty="0" smtClean="0"/>
          </a:p>
        </p:txBody>
      </p:sp>
      <p:grpSp>
        <p:nvGrpSpPr>
          <p:cNvPr id="944132" name="Group 4"/>
          <p:cNvGrpSpPr>
            <a:grpSpLocks/>
          </p:cNvGrpSpPr>
          <p:nvPr/>
        </p:nvGrpSpPr>
        <p:grpSpPr bwMode="auto">
          <a:xfrm>
            <a:off x="1981200" y="1600200"/>
            <a:ext cx="3329062" cy="1826450"/>
            <a:chOff x="240" y="480"/>
            <a:chExt cx="1884" cy="976"/>
          </a:xfrm>
        </p:grpSpPr>
        <p:sp>
          <p:nvSpPr>
            <p:cNvPr id="20490" name="Line 5"/>
            <p:cNvSpPr>
              <a:spLocks noChangeShapeType="1"/>
            </p:cNvSpPr>
            <p:nvPr/>
          </p:nvSpPr>
          <p:spPr bwMode="auto">
            <a:xfrm>
              <a:off x="1056" y="624"/>
              <a:ext cx="370" cy="15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491" name="Rectangle 6"/>
            <p:cNvSpPr>
              <a:spLocks noChangeArrowheads="1"/>
            </p:cNvSpPr>
            <p:nvPr/>
          </p:nvSpPr>
          <p:spPr bwMode="auto">
            <a:xfrm>
              <a:off x="240" y="480"/>
              <a:ext cx="84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000" b="0" dirty="0">
                  <a:latin typeface="Gill Sans" charset="0"/>
                  <a:ea typeface="Gill Sans" charset="0"/>
                  <a:cs typeface="Gill Sans" charset="0"/>
                </a:rPr>
                <a:t>Skip Sector</a:t>
              </a:r>
            </a:p>
          </p:txBody>
        </p:sp>
        <p:grpSp>
          <p:nvGrpSpPr>
            <p:cNvPr id="20492" name="Group 7"/>
            <p:cNvGrpSpPr>
              <a:grpSpLocks/>
            </p:cNvGrpSpPr>
            <p:nvPr/>
          </p:nvGrpSpPr>
          <p:grpSpPr bwMode="auto">
            <a:xfrm>
              <a:off x="1392" y="624"/>
              <a:ext cx="732" cy="731"/>
              <a:chOff x="1392" y="624"/>
              <a:chExt cx="732" cy="731"/>
            </a:xfrm>
          </p:grpSpPr>
          <p:sp>
            <p:nvSpPr>
              <p:cNvPr id="20494" name="AutoShape 8"/>
              <p:cNvSpPr>
                <a:spLocks noChangeArrowheads="1"/>
              </p:cNvSpPr>
              <p:nvPr/>
            </p:nvSpPr>
            <p:spPr bwMode="auto">
              <a:xfrm rot="2028194">
                <a:off x="1393" y="624"/>
                <a:ext cx="731" cy="731"/>
              </a:xfrm>
              <a:custGeom>
                <a:avLst/>
                <a:gdLst>
                  <a:gd name="T0" fmla="*/ 366 w 21600"/>
                  <a:gd name="T1" fmla="*/ 0 h 21600"/>
                  <a:gd name="T2" fmla="*/ 362 w 21600"/>
                  <a:gd name="T3" fmla="*/ 680 h 21600"/>
                  <a:gd name="T4" fmla="*/ 366 w 21600"/>
                  <a:gd name="T5" fmla="*/ 101 h 21600"/>
                  <a:gd name="T6" fmla="*/ 369 w 21600"/>
                  <a:gd name="T7" fmla="*/ 68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45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713" y="18608"/>
                    </a:moveTo>
                    <a:cubicBezTo>
                      <a:pt x="6434" y="18560"/>
                      <a:pt x="2991" y="15078"/>
                      <a:pt x="2991" y="10800"/>
                    </a:cubicBezTo>
                    <a:cubicBezTo>
                      <a:pt x="2991" y="6487"/>
                      <a:pt x="6487" y="2991"/>
                      <a:pt x="10800" y="2991"/>
                    </a:cubicBezTo>
                    <a:cubicBezTo>
                      <a:pt x="15112" y="2991"/>
                      <a:pt x="18609" y="6487"/>
                      <a:pt x="18609" y="10800"/>
                    </a:cubicBezTo>
                    <a:cubicBezTo>
                      <a:pt x="18609" y="15078"/>
                      <a:pt x="15165" y="18560"/>
                      <a:pt x="10886" y="18608"/>
                    </a:cubicBezTo>
                    <a:lnTo>
                      <a:pt x="10920" y="21599"/>
                    </a:lnTo>
                    <a:cubicBezTo>
                      <a:pt x="16837" y="21533"/>
                      <a:pt x="21600" y="16717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6717"/>
                      <a:pt x="4762" y="21533"/>
                      <a:pt x="10679" y="21599"/>
                    </a:cubicBezTo>
                    <a:lnTo>
                      <a:pt x="10713" y="18608"/>
                    </a:lnTo>
                    <a:close/>
                  </a:path>
                </a:pathLst>
              </a:cu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495" name="AutoShape 9"/>
              <p:cNvSpPr>
                <a:spLocks noChangeArrowheads="1"/>
              </p:cNvSpPr>
              <p:nvPr/>
            </p:nvSpPr>
            <p:spPr bwMode="auto">
              <a:xfrm rot="-9015458">
                <a:off x="1393" y="672"/>
                <a:ext cx="731" cy="683"/>
              </a:xfrm>
              <a:custGeom>
                <a:avLst/>
                <a:gdLst>
                  <a:gd name="T0" fmla="*/ 366 w 21600"/>
                  <a:gd name="T1" fmla="*/ 0 h 21600"/>
                  <a:gd name="T2" fmla="*/ 239 w 21600"/>
                  <a:gd name="T3" fmla="*/ 74 h 21600"/>
                  <a:gd name="T4" fmla="*/ 366 w 21600"/>
                  <a:gd name="T5" fmla="*/ 98 h 21600"/>
                  <a:gd name="T6" fmla="*/ 492 w 21600"/>
                  <a:gd name="T7" fmla="*/ 74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98 w 21600"/>
                  <a:gd name="T13" fmla="*/ 0 h 21600"/>
                  <a:gd name="T14" fmla="*/ 16902 w 21600"/>
                  <a:gd name="T15" fmla="*/ 442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7685" y="3743"/>
                    </a:moveTo>
                    <a:cubicBezTo>
                      <a:pt x="8666" y="3310"/>
                      <a:pt x="9727" y="3086"/>
                      <a:pt x="10800" y="3087"/>
                    </a:cubicBezTo>
                    <a:cubicBezTo>
                      <a:pt x="11872" y="3087"/>
                      <a:pt x="12933" y="3310"/>
                      <a:pt x="13914" y="3743"/>
                    </a:cubicBezTo>
                    <a:lnTo>
                      <a:pt x="15161" y="919"/>
                    </a:lnTo>
                    <a:cubicBezTo>
                      <a:pt x="13787" y="313"/>
                      <a:pt x="12301" y="-1"/>
                      <a:pt x="10799" y="0"/>
                    </a:cubicBezTo>
                    <a:cubicBezTo>
                      <a:pt x="9298" y="0"/>
                      <a:pt x="7812" y="313"/>
                      <a:pt x="6438" y="919"/>
                    </a:cubicBezTo>
                    <a:lnTo>
                      <a:pt x="7685" y="3743"/>
                    </a:lnTo>
                    <a:close/>
                  </a:path>
                </a:pathLst>
              </a:cu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496" name="AutoShape 10"/>
              <p:cNvSpPr>
                <a:spLocks noChangeArrowheads="1"/>
              </p:cNvSpPr>
              <p:nvPr/>
            </p:nvSpPr>
            <p:spPr bwMode="auto">
              <a:xfrm rot="7164154">
                <a:off x="1392" y="624"/>
                <a:ext cx="731" cy="731"/>
              </a:xfrm>
              <a:custGeom>
                <a:avLst/>
                <a:gdLst>
                  <a:gd name="T0" fmla="*/ 366 w 21600"/>
                  <a:gd name="T1" fmla="*/ 0 h 21600"/>
                  <a:gd name="T2" fmla="*/ 239 w 21600"/>
                  <a:gd name="T3" fmla="*/ 79 h 21600"/>
                  <a:gd name="T4" fmla="*/ 366 w 21600"/>
                  <a:gd name="T5" fmla="*/ 104 h 21600"/>
                  <a:gd name="T6" fmla="*/ 492 w 21600"/>
                  <a:gd name="T7" fmla="*/ 79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98 w 21600"/>
                  <a:gd name="T13" fmla="*/ 0 h 21600"/>
                  <a:gd name="T14" fmla="*/ 16902 w 21600"/>
                  <a:gd name="T15" fmla="*/ 443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7685" y="3743"/>
                    </a:moveTo>
                    <a:cubicBezTo>
                      <a:pt x="8666" y="3310"/>
                      <a:pt x="9727" y="3086"/>
                      <a:pt x="10800" y="3087"/>
                    </a:cubicBezTo>
                    <a:cubicBezTo>
                      <a:pt x="11872" y="3087"/>
                      <a:pt x="12933" y="3310"/>
                      <a:pt x="13914" y="3743"/>
                    </a:cubicBezTo>
                    <a:lnTo>
                      <a:pt x="15161" y="919"/>
                    </a:lnTo>
                    <a:cubicBezTo>
                      <a:pt x="13787" y="313"/>
                      <a:pt x="12301" y="-1"/>
                      <a:pt x="10799" y="0"/>
                    </a:cubicBezTo>
                    <a:cubicBezTo>
                      <a:pt x="9298" y="0"/>
                      <a:pt x="7812" y="313"/>
                      <a:pt x="6438" y="919"/>
                    </a:cubicBezTo>
                    <a:lnTo>
                      <a:pt x="7685" y="3743"/>
                    </a:lnTo>
                    <a:close/>
                  </a:path>
                </a:pathLst>
              </a:cu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497" name="AutoShape 11"/>
              <p:cNvSpPr>
                <a:spLocks noChangeArrowheads="1"/>
              </p:cNvSpPr>
              <p:nvPr/>
            </p:nvSpPr>
            <p:spPr bwMode="auto">
              <a:xfrm rot="2078935">
                <a:off x="1393" y="624"/>
                <a:ext cx="731" cy="731"/>
              </a:xfrm>
              <a:custGeom>
                <a:avLst/>
                <a:gdLst>
                  <a:gd name="T0" fmla="*/ 366 w 21600"/>
                  <a:gd name="T1" fmla="*/ 0 h 21600"/>
                  <a:gd name="T2" fmla="*/ 239 w 21600"/>
                  <a:gd name="T3" fmla="*/ 79 h 21600"/>
                  <a:gd name="T4" fmla="*/ 366 w 21600"/>
                  <a:gd name="T5" fmla="*/ 104 h 21600"/>
                  <a:gd name="T6" fmla="*/ 492 w 21600"/>
                  <a:gd name="T7" fmla="*/ 79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98 w 21600"/>
                  <a:gd name="T13" fmla="*/ 0 h 21600"/>
                  <a:gd name="T14" fmla="*/ 16902 w 21600"/>
                  <a:gd name="T15" fmla="*/ 443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7685" y="3743"/>
                    </a:moveTo>
                    <a:cubicBezTo>
                      <a:pt x="8666" y="3310"/>
                      <a:pt x="9727" y="3086"/>
                      <a:pt x="10800" y="3087"/>
                    </a:cubicBezTo>
                    <a:cubicBezTo>
                      <a:pt x="11872" y="3087"/>
                      <a:pt x="12933" y="3310"/>
                      <a:pt x="13914" y="3743"/>
                    </a:cubicBezTo>
                    <a:lnTo>
                      <a:pt x="15161" y="919"/>
                    </a:lnTo>
                    <a:cubicBezTo>
                      <a:pt x="13787" y="313"/>
                      <a:pt x="12301" y="-1"/>
                      <a:pt x="10799" y="0"/>
                    </a:cubicBezTo>
                    <a:cubicBezTo>
                      <a:pt x="9298" y="0"/>
                      <a:pt x="7812" y="313"/>
                      <a:pt x="6438" y="919"/>
                    </a:cubicBezTo>
                    <a:lnTo>
                      <a:pt x="7685" y="3743"/>
                    </a:lnTo>
                    <a:close/>
                  </a:path>
                </a:pathLst>
              </a:cu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498" name="AutoShape 12"/>
              <p:cNvSpPr>
                <a:spLocks noChangeArrowheads="1"/>
              </p:cNvSpPr>
              <p:nvPr/>
            </p:nvSpPr>
            <p:spPr bwMode="auto">
              <a:xfrm rot="-3261611">
                <a:off x="1393" y="624"/>
                <a:ext cx="731" cy="731"/>
              </a:xfrm>
              <a:custGeom>
                <a:avLst/>
                <a:gdLst>
                  <a:gd name="T0" fmla="*/ 366 w 21600"/>
                  <a:gd name="T1" fmla="*/ 0 h 21600"/>
                  <a:gd name="T2" fmla="*/ 239 w 21600"/>
                  <a:gd name="T3" fmla="*/ 79 h 21600"/>
                  <a:gd name="T4" fmla="*/ 366 w 21600"/>
                  <a:gd name="T5" fmla="*/ 104 h 21600"/>
                  <a:gd name="T6" fmla="*/ 492 w 21600"/>
                  <a:gd name="T7" fmla="*/ 79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98 w 21600"/>
                  <a:gd name="T13" fmla="*/ 0 h 21600"/>
                  <a:gd name="T14" fmla="*/ 16902 w 21600"/>
                  <a:gd name="T15" fmla="*/ 443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7685" y="3743"/>
                    </a:moveTo>
                    <a:cubicBezTo>
                      <a:pt x="8666" y="3310"/>
                      <a:pt x="9727" y="3086"/>
                      <a:pt x="10800" y="3087"/>
                    </a:cubicBezTo>
                    <a:cubicBezTo>
                      <a:pt x="11872" y="3087"/>
                      <a:pt x="12933" y="3310"/>
                      <a:pt x="13914" y="3743"/>
                    </a:cubicBezTo>
                    <a:lnTo>
                      <a:pt x="15161" y="919"/>
                    </a:lnTo>
                    <a:cubicBezTo>
                      <a:pt x="13787" y="313"/>
                      <a:pt x="12301" y="-1"/>
                      <a:pt x="10799" y="0"/>
                    </a:cubicBezTo>
                    <a:cubicBezTo>
                      <a:pt x="9298" y="0"/>
                      <a:pt x="7812" y="313"/>
                      <a:pt x="6438" y="919"/>
                    </a:cubicBezTo>
                    <a:lnTo>
                      <a:pt x="7685" y="3743"/>
                    </a:lnTo>
                    <a:close/>
                  </a:path>
                </a:pathLst>
              </a:cu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20493" name="Freeform 13"/>
            <p:cNvSpPr>
              <a:spLocks/>
            </p:cNvSpPr>
            <p:nvPr/>
          </p:nvSpPr>
          <p:spPr bwMode="auto">
            <a:xfrm>
              <a:off x="1056" y="672"/>
              <a:ext cx="528" cy="784"/>
            </a:xfrm>
            <a:custGeom>
              <a:avLst/>
              <a:gdLst>
                <a:gd name="T0" fmla="*/ 0 w 528"/>
                <a:gd name="T1" fmla="*/ 0 h 784"/>
                <a:gd name="T2" fmla="*/ 144 w 528"/>
                <a:gd name="T3" fmla="*/ 672 h 784"/>
                <a:gd name="T4" fmla="*/ 528 w 528"/>
                <a:gd name="T5" fmla="*/ 672 h 78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8" h="784">
                  <a:moveTo>
                    <a:pt x="0" y="0"/>
                  </a:moveTo>
                  <a:cubicBezTo>
                    <a:pt x="28" y="280"/>
                    <a:pt x="56" y="560"/>
                    <a:pt x="144" y="672"/>
                  </a:cubicBezTo>
                  <a:cubicBezTo>
                    <a:pt x="232" y="784"/>
                    <a:pt x="380" y="728"/>
                    <a:pt x="528" y="672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944142" name="Group 14"/>
          <p:cNvGrpSpPr>
            <a:grpSpLocks/>
          </p:cNvGrpSpPr>
          <p:nvPr/>
        </p:nvGrpSpPr>
        <p:grpSpPr bwMode="auto">
          <a:xfrm>
            <a:off x="5485794" y="1865885"/>
            <a:ext cx="4573043" cy="1513934"/>
            <a:chOff x="3024" y="576"/>
            <a:chExt cx="2588" cy="809"/>
          </a:xfrm>
        </p:grpSpPr>
        <p:sp>
          <p:nvSpPr>
            <p:cNvPr id="20486" name="AutoShape 15"/>
            <p:cNvSpPr>
              <a:spLocks noChangeArrowheads="1"/>
            </p:cNvSpPr>
            <p:nvPr/>
          </p:nvSpPr>
          <p:spPr bwMode="auto">
            <a:xfrm>
              <a:off x="3024" y="576"/>
              <a:ext cx="737" cy="753"/>
            </a:xfrm>
            <a:custGeom>
              <a:avLst/>
              <a:gdLst>
                <a:gd name="T0" fmla="*/ 369 w 21600"/>
                <a:gd name="T1" fmla="*/ 0 h 21600"/>
                <a:gd name="T2" fmla="*/ 108 w 21600"/>
                <a:gd name="T3" fmla="*/ 110 h 21600"/>
                <a:gd name="T4" fmla="*/ 0 w 21600"/>
                <a:gd name="T5" fmla="*/ 377 h 21600"/>
                <a:gd name="T6" fmla="*/ 108 w 21600"/>
                <a:gd name="T7" fmla="*/ 643 h 21600"/>
                <a:gd name="T8" fmla="*/ 369 w 21600"/>
                <a:gd name="T9" fmla="*/ 753 h 21600"/>
                <a:gd name="T10" fmla="*/ 629 w 21600"/>
                <a:gd name="T11" fmla="*/ 643 h 21600"/>
                <a:gd name="T12" fmla="*/ 737 w 21600"/>
                <a:gd name="T13" fmla="*/ 377 h 21600"/>
                <a:gd name="T14" fmla="*/ 629 w 21600"/>
                <a:gd name="T15" fmla="*/ 11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5 w 21600"/>
                <a:gd name="T25" fmla="*/ 3155 h 21600"/>
                <a:gd name="T26" fmla="*/ 18435 w 21600"/>
                <a:gd name="T27" fmla="*/ 1844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097" y="10800"/>
                  </a:moveTo>
                  <a:cubicBezTo>
                    <a:pt x="3097" y="15054"/>
                    <a:pt x="6546" y="18503"/>
                    <a:pt x="10800" y="18503"/>
                  </a:cubicBezTo>
                  <a:cubicBezTo>
                    <a:pt x="15054" y="18503"/>
                    <a:pt x="18503" y="15054"/>
                    <a:pt x="18503" y="10800"/>
                  </a:cubicBezTo>
                  <a:cubicBezTo>
                    <a:pt x="18503" y="6546"/>
                    <a:pt x="15054" y="3097"/>
                    <a:pt x="10800" y="3097"/>
                  </a:cubicBezTo>
                  <a:cubicBezTo>
                    <a:pt x="6546" y="3097"/>
                    <a:pt x="3097" y="6546"/>
                    <a:pt x="3097" y="10800"/>
                  </a:cubicBezTo>
                  <a:close/>
                </a:path>
              </a:pathLst>
            </a:custGeom>
            <a:solidFill>
              <a:srgbClr val="FF66CC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487" name="Rectangle 16"/>
            <p:cNvSpPr>
              <a:spLocks noChangeArrowheads="1"/>
            </p:cNvSpPr>
            <p:nvPr/>
          </p:nvSpPr>
          <p:spPr bwMode="auto">
            <a:xfrm>
              <a:off x="4272" y="816"/>
              <a:ext cx="1104" cy="14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488" name="Text Box 17"/>
            <p:cNvSpPr txBox="1">
              <a:spLocks noChangeArrowheads="1"/>
            </p:cNvSpPr>
            <p:nvPr/>
          </p:nvSpPr>
          <p:spPr bwMode="auto">
            <a:xfrm>
              <a:off x="4058" y="1008"/>
              <a:ext cx="1554" cy="3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Track Buffer</a:t>
              </a:r>
            </a:p>
            <a:p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(Holds complete track)</a:t>
              </a:r>
            </a:p>
          </p:txBody>
        </p:sp>
        <p:sp>
          <p:nvSpPr>
            <p:cNvPr id="20489" name="AutoShape 18"/>
            <p:cNvSpPr>
              <a:spLocks noChangeArrowheads="1"/>
            </p:cNvSpPr>
            <p:nvPr/>
          </p:nvSpPr>
          <p:spPr bwMode="auto">
            <a:xfrm>
              <a:off x="3888" y="816"/>
              <a:ext cx="288" cy="192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03431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413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4.2 BSD 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87630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sz="2000" dirty="0"/>
              <a:t>Efficient storage for both small and large files</a:t>
            </a:r>
          </a:p>
          <a:p>
            <a:pPr lvl="1"/>
            <a:r>
              <a:rPr lang="en-US" sz="2000" dirty="0"/>
              <a:t>Locality for both small and large files</a:t>
            </a:r>
          </a:p>
          <a:p>
            <a:pPr lvl="1"/>
            <a:r>
              <a:rPr lang="en-US" sz="2000" dirty="0"/>
              <a:t>Locality for metadata and data</a:t>
            </a:r>
          </a:p>
          <a:p>
            <a:pPr lvl="1"/>
            <a:r>
              <a:rPr lang="en-US" sz="2000" dirty="0"/>
              <a:t>No defragmentation necessary!</a:t>
            </a:r>
          </a:p>
          <a:p>
            <a:pPr lvl="1"/>
            <a:endParaRPr lang="en-US" sz="2000" dirty="0"/>
          </a:p>
          <a:p>
            <a:r>
              <a:rPr lang="en-US" dirty="0" smtClean="0"/>
              <a:t>Cons</a:t>
            </a:r>
          </a:p>
          <a:p>
            <a:pPr lvl="1"/>
            <a:r>
              <a:rPr lang="en-US" sz="2000" dirty="0"/>
              <a:t>Inefficient for tiny files (a 1 byte file requires both an </a:t>
            </a:r>
            <a:r>
              <a:rPr lang="en-US" sz="2000" dirty="0" err="1"/>
              <a:t>inode</a:t>
            </a:r>
            <a:r>
              <a:rPr lang="en-US" sz="2000" dirty="0"/>
              <a:t> and a data block)</a:t>
            </a:r>
          </a:p>
          <a:p>
            <a:pPr lvl="1"/>
            <a:r>
              <a:rPr lang="en-US" sz="2000" dirty="0"/>
              <a:t>Inefficient encoding when file is mostly contiguous on disk</a:t>
            </a:r>
          </a:p>
          <a:p>
            <a:pPr lvl="1"/>
            <a:r>
              <a:rPr lang="en-US" sz="2000" dirty="0"/>
              <a:t>Need to reserve 10-20% of free space to prevent fragmentation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29778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124200"/>
            <a:ext cx="10795000" cy="3200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Midterm </a:t>
            </a:r>
            <a:r>
              <a:rPr lang="en-US" dirty="0" smtClean="0"/>
              <a:t>2: </a:t>
            </a:r>
            <a:r>
              <a:rPr lang="en-US" dirty="0" smtClean="0"/>
              <a:t>Graded!</a:t>
            </a:r>
          </a:p>
          <a:p>
            <a:pPr lvl="1"/>
            <a:r>
              <a:rPr lang="en-US" dirty="0" smtClean="0"/>
              <a:t>Mean: 55.34, </a:t>
            </a:r>
            <a:r>
              <a:rPr lang="en-US" dirty="0" err="1" smtClean="0"/>
              <a:t>Stdev</a:t>
            </a:r>
            <a:r>
              <a:rPr lang="en-US" dirty="0" smtClean="0"/>
              <a:t> 15.09</a:t>
            </a:r>
          </a:p>
          <a:p>
            <a:pPr lvl="1"/>
            <a:r>
              <a:rPr lang="en-US" dirty="0" smtClean="0"/>
              <a:t>Historical offset: +26</a:t>
            </a:r>
          </a:p>
          <a:p>
            <a:r>
              <a:rPr lang="en-US" dirty="0" smtClean="0"/>
              <a:t>No Class on Wednesday!</a:t>
            </a:r>
          </a:p>
          <a:p>
            <a:pPr lvl="1"/>
            <a:r>
              <a:rPr lang="en-US" dirty="0" smtClean="0"/>
              <a:t>It is a holiday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you have any group issues going on, make sure you:</a:t>
            </a:r>
          </a:p>
          <a:p>
            <a:pPr lvl="1"/>
            <a:r>
              <a:rPr lang="en-US" dirty="0" smtClean="0"/>
              <a:t>Make sure that your TA understands what is happing</a:t>
            </a:r>
          </a:p>
          <a:p>
            <a:pPr lvl="1"/>
            <a:r>
              <a:rPr lang="en-US" dirty="0" smtClean="0"/>
              <a:t>Make sure that you reflect these issues on your group evaluations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609600"/>
            <a:ext cx="6629400" cy="226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2526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738188"/>
            <a:ext cx="51816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Linux Example: Ext2/3 Disk Layout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738188"/>
            <a:ext cx="5486400" cy="6043612"/>
          </a:xfrm>
        </p:spPr>
        <p:txBody>
          <a:bodyPr>
            <a:noAutofit/>
          </a:bodyPr>
          <a:lstStyle/>
          <a:p>
            <a:r>
              <a:rPr lang="en-US" altLang="zh-TW" sz="2200" dirty="0">
                <a:ea typeface="新細明體" panose="02020500000000000000" pitchFamily="18" charset="-120"/>
              </a:rPr>
              <a:t>Disk divided into block groups</a:t>
            </a:r>
          </a:p>
          <a:p>
            <a:pPr lvl="1"/>
            <a:r>
              <a:rPr lang="en-US" altLang="zh-TW" sz="2000" dirty="0">
                <a:ea typeface="新細明體" panose="02020500000000000000" pitchFamily="18" charset="-120"/>
              </a:rPr>
              <a:t>Provides locality</a:t>
            </a:r>
          </a:p>
          <a:p>
            <a:pPr lvl="1"/>
            <a:r>
              <a:rPr lang="en-US" altLang="zh-TW" sz="2000" dirty="0">
                <a:ea typeface="新細明體" panose="02020500000000000000" pitchFamily="18" charset="-120"/>
              </a:rPr>
              <a:t>Each group has two block-sized bitmaps  (free blocks/</a:t>
            </a:r>
            <a:r>
              <a:rPr lang="en-US" altLang="zh-TW" sz="2000" dirty="0" err="1">
                <a:ea typeface="新細明體" panose="02020500000000000000" pitchFamily="18" charset="-120"/>
              </a:rPr>
              <a:t>inodes</a:t>
            </a:r>
            <a:r>
              <a:rPr lang="en-US" altLang="zh-TW" sz="2000" dirty="0">
                <a:ea typeface="新細明體" panose="02020500000000000000" pitchFamily="18" charset="-120"/>
              </a:rPr>
              <a:t>)</a:t>
            </a:r>
          </a:p>
          <a:p>
            <a:pPr lvl="1"/>
            <a:r>
              <a:rPr lang="en-US" altLang="zh-TW" sz="2000" dirty="0">
                <a:ea typeface="新細明體" panose="02020500000000000000" pitchFamily="18" charset="-120"/>
              </a:rPr>
              <a:t>Block sizes settable 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at </a:t>
            </a:r>
            <a:r>
              <a:rPr lang="en-US" altLang="zh-TW" sz="2000" dirty="0">
                <a:ea typeface="新細明體" panose="02020500000000000000" pitchFamily="18" charset="-120"/>
              </a:rPr>
              <a:t>format time: </a:t>
            </a:r>
            <a:br>
              <a:rPr lang="en-US" altLang="zh-TW" sz="2000" dirty="0">
                <a:ea typeface="新細明體" panose="02020500000000000000" pitchFamily="18" charset="-120"/>
              </a:rPr>
            </a:br>
            <a:r>
              <a:rPr lang="en-US" altLang="zh-TW" sz="2000" dirty="0">
                <a:ea typeface="新細明體" panose="02020500000000000000" pitchFamily="18" charset="-120"/>
              </a:rPr>
              <a:t>1K, 2K, 4K, 8K…</a:t>
            </a:r>
          </a:p>
          <a:p>
            <a:r>
              <a:rPr lang="en-US" altLang="zh-TW" sz="2200" dirty="0">
                <a:ea typeface="新細明體" panose="02020500000000000000" pitchFamily="18" charset="-120"/>
              </a:rPr>
              <a:t>Actual </a:t>
            </a:r>
            <a:r>
              <a:rPr lang="en-US" altLang="zh-TW" sz="2200" dirty="0" err="1">
                <a:ea typeface="新細明體" panose="02020500000000000000" pitchFamily="18" charset="-120"/>
              </a:rPr>
              <a:t>inode</a:t>
            </a:r>
            <a:r>
              <a:rPr lang="en-US" altLang="zh-TW" sz="2200" dirty="0">
                <a:ea typeface="新細明體" panose="02020500000000000000" pitchFamily="18" charset="-120"/>
              </a:rPr>
              <a:t> structure similar to 4.2 BSD</a:t>
            </a:r>
          </a:p>
          <a:p>
            <a:pPr lvl="1"/>
            <a:r>
              <a:rPr lang="en-US" altLang="zh-TW" sz="2000" dirty="0">
                <a:ea typeface="新細明體" panose="02020500000000000000" pitchFamily="18" charset="-120"/>
              </a:rPr>
              <a:t>with 12 direct pointers</a:t>
            </a:r>
          </a:p>
          <a:p>
            <a:r>
              <a:rPr lang="en-US" altLang="ko-KR" sz="2200" dirty="0">
                <a:ea typeface="굴림" panose="020B0600000101010101" pitchFamily="34" charset="-127"/>
              </a:rPr>
              <a:t>Ext3: Ext2 with Journaling</a:t>
            </a:r>
          </a:p>
          <a:p>
            <a:pPr lvl="1"/>
            <a:r>
              <a:rPr lang="en-US" altLang="ko-KR" sz="2000" dirty="0">
                <a:ea typeface="굴림" panose="020B0600000101010101" pitchFamily="34" charset="-127"/>
              </a:rPr>
              <a:t>Several degrees of protection with comparable </a:t>
            </a:r>
            <a:r>
              <a:rPr lang="en-US" altLang="ko-KR" sz="2000" dirty="0" smtClean="0">
                <a:ea typeface="굴림" panose="020B0600000101010101" pitchFamily="34" charset="-127"/>
              </a:rPr>
              <a:t>overhead</a:t>
            </a:r>
          </a:p>
          <a:p>
            <a:pPr lvl="1"/>
            <a:r>
              <a:rPr lang="en-US" altLang="ko-KR" sz="2000" dirty="0" smtClean="0">
                <a:ea typeface="굴림" panose="020B0600000101010101" pitchFamily="34" charset="-127"/>
              </a:rPr>
              <a:t>We will talk about 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Journalling</a:t>
            </a:r>
            <a:r>
              <a:rPr lang="en-US" altLang="ko-KR" sz="2000" dirty="0" smtClean="0">
                <a:ea typeface="굴림" panose="020B0600000101010101" pitchFamily="34" charset="-127"/>
              </a:rPr>
              <a:t> </a:t>
            </a:r>
            <a:r>
              <a:rPr lang="en-US" altLang="ko-KR" sz="2000" dirty="0" smtClean="0">
                <a:ea typeface="굴림" panose="020B0600000101010101" pitchFamily="34" charset="-127"/>
              </a:rPr>
              <a:t>later</a:t>
            </a:r>
            <a:endParaRPr lang="en-US" altLang="ko-KR" sz="2000" dirty="0">
              <a:ea typeface="굴림" panose="020B0600000101010101" pitchFamily="34" charset="-127"/>
            </a:endParaRPr>
          </a:p>
          <a:p>
            <a:pPr lvl="1"/>
            <a:endParaRPr lang="en-US" altLang="ko-KR" sz="2000" dirty="0">
              <a:ea typeface="굴림" panose="020B0600000101010101" pitchFamily="34" charset="-127"/>
            </a:endParaRP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6912013" y="5715001"/>
            <a:ext cx="4594187" cy="754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altLang="zh-TW" sz="2400" b="0" dirty="0">
                <a:solidFill>
                  <a:schemeClr val="accent1">
                    <a:lumMod val="50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Example: create a </a:t>
            </a:r>
            <a:r>
              <a:rPr lang="en-US" altLang="zh-TW" sz="2400" b="0" dirty="0">
                <a:solidFill>
                  <a:schemeClr val="accent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file1.dat</a:t>
            </a:r>
            <a:r>
              <a:rPr lang="en-US" altLang="zh-TW" sz="2400" b="0" dirty="0">
                <a:solidFill>
                  <a:schemeClr val="accent1">
                    <a:lumMod val="50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br>
              <a:rPr lang="en-US" altLang="zh-TW" sz="2400" b="0" dirty="0">
                <a:solidFill>
                  <a:schemeClr val="accent1">
                    <a:lumMod val="50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</a:br>
            <a:r>
              <a:rPr lang="en-US" altLang="zh-TW" sz="2400" b="0" dirty="0">
                <a:solidFill>
                  <a:schemeClr val="accent1">
                    <a:lumMod val="50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under </a:t>
            </a:r>
            <a:r>
              <a:rPr lang="en-US" altLang="zh-TW" sz="2400" b="0" dirty="0">
                <a:solidFill>
                  <a:schemeClr val="accent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/dir1/</a:t>
            </a:r>
            <a:r>
              <a:rPr lang="en-US" altLang="zh-TW" sz="2400" b="0" dirty="0">
                <a:solidFill>
                  <a:schemeClr val="accent1">
                    <a:lumMod val="50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rPr>
              <a:t> </a:t>
            </a:r>
            <a:r>
              <a:rPr lang="en-US" altLang="zh-TW" sz="2400" b="0" dirty="0">
                <a:solidFill>
                  <a:schemeClr val="accent1">
                    <a:lumMod val="50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in Ext3</a:t>
            </a:r>
            <a:endParaRPr lang="en-US" altLang="en-US" sz="2400" b="0" dirty="0">
              <a:solidFill>
                <a:schemeClr val="accent1">
                  <a:lumMod val="50000"/>
                </a:schemeClr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5140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1DEEF-3B65-42E5-B80D-765F74716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Directory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5DCAC-3DF4-487B-B5B8-5C9891D47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974" y="868893"/>
            <a:ext cx="7954451" cy="5110163"/>
          </a:xfrm>
        </p:spPr>
        <p:txBody>
          <a:bodyPr>
            <a:normAutofit/>
          </a:bodyPr>
          <a:lstStyle/>
          <a:p>
            <a:r>
              <a:rPr lang="en-US" dirty="0"/>
              <a:t>Directories are specialized files</a:t>
            </a:r>
          </a:p>
          <a:p>
            <a:pPr lvl="1"/>
            <a:r>
              <a:rPr lang="en-US" dirty="0"/>
              <a:t>Contents: </a:t>
            </a:r>
            <a:r>
              <a:rPr lang="en-US" b="1" dirty="0"/>
              <a:t>List of </a:t>
            </a:r>
            <a:r>
              <a:rPr lang="en-US" b="1" dirty="0" smtClean="0"/>
              <a:t>pairs</a:t>
            </a:r>
            <a:r>
              <a:rPr lang="en-US" b="1" dirty="0"/>
              <a:t>	&lt;file name, file number&gt;</a:t>
            </a:r>
            <a:endParaRPr lang="en-US" dirty="0"/>
          </a:p>
          <a:p>
            <a:r>
              <a:rPr lang="en-US" dirty="0"/>
              <a:t>System calls to access directories</a:t>
            </a:r>
          </a:p>
          <a:p>
            <a:pPr lvl="1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open</a:t>
            </a:r>
            <a:r>
              <a:rPr lang="en-US" dirty="0"/>
              <a:t> /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creat</a:t>
            </a:r>
            <a:r>
              <a:rPr lang="en-US" dirty="0"/>
              <a:t> traverse the structure</a:t>
            </a:r>
          </a:p>
          <a:p>
            <a:pPr lvl="1"/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mkdir</a:t>
            </a:r>
            <a:r>
              <a:rPr lang="en-US" dirty="0"/>
              <a:t> /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rmdir</a:t>
            </a:r>
            <a:r>
              <a:rPr lang="en-US" dirty="0"/>
              <a:t> add/remove entries</a:t>
            </a:r>
          </a:p>
          <a:p>
            <a:pPr lvl="1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link</a:t>
            </a:r>
            <a:r>
              <a:rPr lang="en-US" dirty="0"/>
              <a:t> / </a:t>
            </a:r>
            <a:r>
              <a:rPr lang="en-US" dirty="0">
                <a:latin typeface="Consolas" panose="020B0609020204030204" pitchFamily="49" charset="0"/>
              </a:rPr>
              <a:t>unlink</a:t>
            </a:r>
            <a:r>
              <a:rPr lang="en-US" dirty="0"/>
              <a:t> (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rm</a:t>
            </a:r>
            <a:r>
              <a:rPr lang="en-US" dirty="0"/>
              <a:t>)</a:t>
            </a:r>
          </a:p>
          <a:p>
            <a:r>
              <a:rPr lang="en-US" dirty="0" err="1" smtClean="0"/>
              <a:t>libc</a:t>
            </a:r>
            <a:r>
              <a:rPr lang="en-US" dirty="0" smtClean="0"/>
              <a:t> </a:t>
            </a:r>
            <a:r>
              <a:rPr lang="en-US" dirty="0"/>
              <a:t>support</a:t>
            </a:r>
          </a:p>
          <a:p>
            <a:pPr lvl="1"/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DIR *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opendir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(const char *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dirname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1"/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struct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dirent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*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readdir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(DIR *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dirstream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1"/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int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readdir_r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(DIR *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dirstream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, struct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dirent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*entry, </a:t>
            </a:r>
            <a:br>
              <a:rPr lang="en-US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			 struct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dirent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**result)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DC9782-3555-4B68-BA5B-E8E8321A2991}"/>
              </a:ext>
            </a:extLst>
          </p:cNvPr>
          <p:cNvSpPr/>
          <p:nvPr/>
        </p:nvSpPr>
        <p:spPr>
          <a:xfrm>
            <a:off x="10360629" y="4118331"/>
            <a:ext cx="832102" cy="6715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Snip Single Corner Rectangle 7">
            <a:extLst>
              <a:ext uri="{FF2B5EF4-FFF2-40B4-BE49-F238E27FC236}">
                <a16:creationId xmlns:a16="http://schemas.microsoft.com/office/drawing/2014/main" id="{1CA07F7A-D7C1-4265-8AF4-35DB9EA1FA32}"/>
              </a:ext>
            </a:extLst>
          </p:cNvPr>
          <p:cNvSpPr/>
          <p:nvPr/>
        </p:nvSpPr>
        <p:spPr>
          <a:xfrm>
            <a:off x="9389844" y="1928443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Snip Single Corner Rectangle 8">
            <a:extLst>
              <a:ext uri="{FF2B5EF4-FFF2-40B4-BE49-F238E27FC236}">
                <a16:creationId xmlns:a16="http://schemas.microsoft.com/office/drawing/2014/main" id="{4F6D8E6D-4A8E-4B29-B618-F1B961BF2D08}"/>
              </a:ext>
            </a:extLst>
          </p:cNvPr>
          <p:cNvSpPr/>
          <p:nvPr/>
        </p:nvSpPr>
        <p:spPr>
          <a:xfrm>
            <a:off x="9944576" y="3088191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" name="Snip Single Corner Rectangle 9">
            <a:extLst>
              <a:ext uri="{FF2B5EF4-FFF2-40B4-BE49-F238E27FC236}">
                <a16:creationId xmlns:a16="http://schemas.microsoft.com/office/drawing/2014/main" id="{93159FFE-2193-4D64-B027-9CC9A793D61A}"/>
              </a:ext>
            </a:extLst>
          </p:cNvPr>
          <p:cNvSpPr/>
          <p:nvPr/>
        </p:nvSpPr>
        <p:spPr>
          <a:xfrm>
            <a:off x="8479678" y="3088191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5AFEB65-AB18-43A2-A37E-4220E4E8C5B5}"/>
              </a:ext>
            </a:extLst>
          </p:cNvPr>
          <p:cNvSpPr txBox="1"/>
          <p:nvPr/>
        </p:nvSpPr>
        <p:spPr>
          <a:xfrm>
            <a:off x="9321946" y="1524000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endParaRPr lang="en-US" sz="2000" b="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61F5CB-A753-4464-B202-B9734A4D9F97}"/>
              </a:ext>
            </a:extLst>
          </p:cNvPr>
          <p:cNvSpPr txBox="1"/>
          <p:nvPr/>
        </p:nvSpPr>
        <p:spPr>
          <a:xfrm>
            <a:off x="10031502" y="2708136"/>
            <a:ext cx="1736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/lib4.3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033A3AE-E24E-46D5-9DAC-51FB2D4648C3}"/>
              </a:ext>
            </a:extLst>
          </p:cNvPr>
          <p:cNvSpPr txBox="1"/>
          <p:nvPr/>
        </p:nvSpPr>
        <p:spPr>
          <a:xfrm>
            <a:off x="9434886" y="4832683"/>
            <a:ext cx="2300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/lib4.3/foo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7FE4B94-114F-4001-8F65-F9A2FDDCCEF3}"/>
              </a:ext>
            </a:extLst>
          </p:cNvPr>
          <p:cNvCxnSpPr/>
          <p:nvPr/>
        </p:nvCxnSpPr>
        <p:spPr>
          <a:xfrm>
            <a:off x="9473677" y="2059836"/>
            <a:ext cx="529295" cy="1028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F284AE0-501F-4586-A84B-843A2B6D070C}"/>
              </a:ext>
            </a:extLst>
          </p:cNvPr>
          <p:cNvCxnSpPr/>
          <p:nvPr/>
        </p:nvCxnSpPr>
        <p:spPr>
          <a:xfrm>
            <a:off x="10360629" y="3423975"/>
            <a:ext cx="192655" cy="6943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FE2DF8E-7802-42D0-99E5-06A55E22EE6A}"/>
              </a:ext>
            </a:extLst>
          </p:cNvPr>
          <p:cNvCxnSpPr/>
          <p:nvPr/>
        </p:nvCxnSpPr>
        <p:spPr>
          <a:xfrm flipH="1">
            <a:off x="8718322" y="2358229"/>
            <a:ext cx="755355" cy="7299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475A290-2D20-430E-8853-229B2C8A0F5D}"/>
              </a:ext>
            </a:extLst>
          </p:cNvPr>
          <p:cNvSpPr txBox="1"/>
          <p:nvPr/>
        </p:nvSpPr>
        <p:spPr>
          <a:xfrm>
            <a:off x="7639072" y="2495490"/>
            <a:ext cx="13131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/lib</a:t>
            </a:r>
          </a:p>
        </p:txBody>
      </p:sp>
    </p:spTree>
    <p:extLst>
      <p:ext uri="{BB962C8B-B14F-4D97-AF65-F5344CB8AC3E}">
        <p14:creationId xmlns:p14="http://schemas.microsoft.com/office/powerpoint/2010/main" val="28111865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6315"/>
            <a:ext cx="10566400" cy="5105400"/>
          </a:xfrm>
        </p:spPr>
        <p:txBody>
          <a:bodyPr/>
          <a:lstStyle/>
          <a:p>
            <a:r>
              <a:rPr lang="en-US" dirty="0" smtClean="0"/>
              <a:t>Hard link</a:t>
            </a:r>
          </a:p>
          <a:p>
            <a:pPr lvl="1"/>
            <a:r>
              <a:rPr lang="en-US" dirty="0" smtClean="0"/>
              <a:t>Mapping from name to file number in the directory structure</a:t>
            </a:r>
          </a:p>
          <a:p>
            <a:pPr lvl="1"/>
            <a:r>
              <a:rPr lang="en-US" dirty="0" smtClean="0"/>
              <a:t>First hard link to a file is made when file created</a:t>
            </a:r>
          </a:p>
          <a:p>
            <a:pPr lvl="1"/>
            <a:r>
              <a:rPr lang="en-US" dirty="0" smtClean="0"/>
              <a:t>Create extra hard links to a file with the link() system call</a:t>
            </a:r>
          </a:p>
          <a:p>
            <a:pPr lvl="1"/>
            <a:r>
              <a:rPr lang="en-US" dirty="0" smtClean="0"/>
              <a:t>Remove links with unlink() system call</a:t>
            </a:r>
          </a:p>
          <a:p>
            <a:r>
              <a:rPr lang="en-US" dirty="0" smtClean="0"/>
              <a:t>When can file contents be deleted?</a:t>
            </a:r>
          </a:p>
          <a:p>
            <a:pPr lvl="1"/>
            <a:r>
              <a:rPr lang="en-US" dirty="0" smtClean="0"/>
              <a:t>When there are no more hard links to the file</a:t>
            </a:r>
          </a:p>
          <a:p>
            <a:pPr lvl="1"/>
            <a:r>
              <a:rPr lang="en-US" dirty="0" err="1" smtClean="0"/>
              <a:t>Inode</a:t>
            </a:r>
            <a:r>
              <a:rPr lang="en-US" dirty="0" smtClean="0"/>
              <a:t> maintains reference count for this purpose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DC9782-3555-4B68-BA5B-E8E8321A2991}"/>
              </a:ext>
            </a:extLst>
          </p:cNvPr>
          <p:cNvSpPr/>
          <p:nvPr/>
        </p:nvSpPr>
        <p:spPr>
          <a:xfrm>
            <a:off x="10360629" y="4118331"/>
            <a:ext cx="832102" cy="6715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Snip Single Corner Rectangle 7">
            <a:extLst>
              <a:ext uri="{FF2B5EF4-FFF2-40B4-BE49-F238E27FC236}">
                <a16:creationId xmlns:a16="http://schemas.microsoft.com/office/drawing/2014/main" id="{1CA07F7A-D7C1-4265-8AF4-35DB9EA1FA32}"/>
              </a:ext>
            </a:extLst>
          </p:cNvPr>
          <p:cNvSpPr/>
          <p:nvPr/>
        </p:nvSpPr>
        <p:spPr>
          <a:xfrm>
            <a:off x="9389844" y="1928443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Snip Single Corner Rectangle 8">
            <a:extLst>
              <a:ext uri="{FF2B5EF4-FFF2-40B4-BE49-F238E27FC236}">
                <a16:creationId xmlns:a16="http://schemas.microsoft.com/office/drawing/2014/main" id="{4F6D8E6D-4A8E-4B29-B618-F1B961BF2D08}"/>
              </a:ext>
            </a:extLst>
          </p:cNvPr>
          <p:cNvSpPr/>
          <p:nvPr/>
        </p:nvSpPr>
        <p:spPr>
          <a:xfrm>
            <a:off x="9944576" y="3088191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Snip Single Corner Rectangle 9">
            <a:extLst>
              <a:ext uri="{FF2B5EF4-FFF2-40B4-BE49-F238E27FC236}">
                <a16:creationId xmlns:a16="http://schemas.microsoft.com/office/drawing/2014/main" id="{93159FFE-2193-4D64-B027-9CC9A793D61A}"/>
              </a:ext>
            </a:extLst>
          </p:cNvPr>
          <p:cNvSpPr/>
          <p:nvPr/>
        </p:nvSpPr>
        <p:spPr>
          <a:xfrm>
            <a:off x="8479678" y="3088191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AFEB65-AB18-43A2-A37E-4220E4E8C5B5}"/>
              </a:ext>
            </a:extLst>
          </p:cNvPr>
          <p:cNvSpPr txBox="1"/>
          <p:nvPr/>
        </p:nvSpPr>
        <p:spPr>
          <a:xfrm>
            <a:off x="9321946" y="1524000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endParaRPr lang="en-US" sz="2000" b="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61F5CB-A753-4464-B202-B9734A4D9F97}"/>
              </a:ext>
            </a:extLst>
          </p:cNvPr>
          <p:cNvSpPr txBox="1"/>
          <p:nvPr/>
        </p:nvSpPr>
        <p:spPr>
          <a:xfrm>
            <a:off x="10031502" y="2708136"/>
            <a:ext cx="1736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/lib4.3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33A3AE-E24E-46D5-9DAC-51FB2D4648C3}"/>
              </a:ext>
            </a:extLst>
          </p:cNvPr>
          <p:cNvSpPr txBox="1"/>
          <p:nvPr/>
        </p:nvSpPr>
        <p:spPr>
          <a:xfrm>
            <a:off x="9434886" y="4832683"/>
            <a:ext cx="2300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/lib4.3/foo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7FE4B94-114F-4001-8F65-F9A2FDDCCEF3}"/>
              </a:ext>
            </a:extLst>
          </p:cNvPr>
          <p:cNvCxnSpPr/>
          <p:nvPr/>
        </p:nvCxnSpPr>
        <p:spPr>
          <a:xfrm>
            <a:off x="9473677" y="2059836"/>
            <a:ext cx="529295" cy="1028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F284AE0-501F-4586-A84B-843A2B6D070C}"/>
              </a:ext>
            </a:extLst>
          </p:cNvPr>
          <p:cNvCxnSpPr/>
          <p:nvPr/>
        </p:nvCxnSpPr>
        <p:spPr>
          <a:xfrm>
            <a:off x="10360629" y="3423975"/>
            <a:ext cx="192655" cy="6943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FE2DF8E-7802-42D0-99E5-06A55E22EE6A}"/>
              </a:ext>
            </a:extLst>
          </p:cNvPr>
          <p:cNvCxnSpPr/>
          <p:nvPr/>
        </p:nvCxnSpPr>
        <p:spPr>
          <a:xfrm flipH="1">
            <a:off x="8718322" y="2358229"/>
            <a:ext cx="755355" cy="7299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475A290-2D20-430E-8853-229B2C8A0F5D}"/>
              </a:ext>
            </a:extLst>
          </p:cNvPr>
          <p:cNvSpPr txBox="1"/>
          <p:nvPr/>
        </p:nvSpPr>
        <p:spPr>
          <a:xfrm>
            <a:off x="7639072" y="2495490"/>
            <a:ext cx="13131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/lib</a:t>
            </a:r>
          </a:p>
        </p:txBody>
      </p:sp>
    </p:spTree>
    <p:extLst>
      <p:ext uri="{BB962C8B-B14F-4D97-AF65-F5344CB8AC3E}">
        <p14:creationId xmlns:p14="http://schemas.microsoft.com/office/powerpoint/2010/main" val="10726690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Links (Symbolic Links)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111252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Soft link or Symbolic Link or Shortcut</a:t>
            </a:r>
          </a:p>
          <a:p>
            <a:pPr lvl="1"/>
            <a:r>
              <a:rPr lang="en-US" dirty="0"/>
              <a:t>Directory entry contains the path and name of the file</a:t>
            </a:r>
          </a:p>
          <a:p>
            <a:pPr lvl="1"/>
            <a:r>
              <a:rPr lang="en-US" dirty="0"/>
              <a:t>Map one name to another </a:t>
            </a:r>
            <a:r>
              <a:rPr lang="en-US" dirty="0" smtClean="0"/>
              <a:t>name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Contrast these two different types of directory entries:</a:t>
            </a:r>
            <a:endParaRPr lang="en-US" dirty="0"/>
          </a:p>
          <a:p>
            <a:pPr lvl="1"/>
            <a:r>
              <a:rPr lang="en-US" dirty="0"/>
              <a:t>Normal directory entry: &lt;file name, </a:t>
            </a:r>
            <a:r>
              <a:rPr lang="en-US" dirty="0">
                <a:solidFill>
                  <a:srgbClr val="FF0000"/>
                </a:solidFill>
              </a:rPr>
              <a:t>file #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Symbolic link: </a:t>
            </a:r>
            <a:r>
              <a:rPr lang="en-US" dirty="0" smtClean="0"/>
              <a:t>&lt;file </a:t>
            </a:r>
            <a:r>
              <a:rPr lang="en-US" dirty="0"/>
              <a:t>name, </a:t>
            </a:r>
            <a:r>
              <a:rPr lang="en-US" dirty="0" err="1">
                <a:solidFill>
                  <a:srgbClr val="FF0000"/>
                </a:solidFill>
              </a:rPr>
              <a:t>dest</a:t>
            </a:r>
            <a:r>
              <a:rPr lang="en-US" dirty="0">
                <a:solidFill>
                  <a:srgbClr val="FF0000"/>
                </a:solidFill>
              </a:rPr>
              <a:t>. file name</a:t>
            </a:r>
            <a:r>
              <a:rPr lang="en-US" dirty="0" smtClean="0"/>
              <a:t>&gt;</a:t>
            </a:r>
          </a:p>
          <a:p>
            <a:pPr lvl="1"/>
            <a:endParaRPr lang="en-US" dirty="0"/>
          </a:p>
          <a:p>
            <a:r>
              <a:rPr lang="en-US" dirty="0"/>
              <a:t>OS looks up destination file name </a:t>
            </a:r>
            <a:r>
              <a:rPr lang="en-US" b="1" dirty="0"/>
              <a:t>each time </a:t>
            </a:r>
            <a:r>
              <a:rPr lang="en-US" dirty="0"/>
              <a:t>program accesses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source </a:t>
            </a:r>
            <a:r>
              <a:rPr lang="en-US" dirty="0"/>
              <a:t>file name</a:t>
            </a:r>
          </a:p>
          <a:p>
            <a:pPr lvl="1"/>
            <a:r>
              <a:rPr lang="en-US" dirty="0"/>
              <a:t>Lookup can fail (error result from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open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Unix: Create soft links with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symlink</a:t>
            </a:r>
            <a:r>
              <a:rPr lang="en-US" dirty="0"/>
              <a:t> </a:t>
            </a:r>
            <a:r>
              <a:rPr lang="en-US" dirty="0" err="1"/>
              <a:t>syscall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1954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819DB-DB73-495A-87D3-D775B2A73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Traversal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2E25F-7137-4B65-A3C1-872ADAEA6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029" y="685800"/>
            <a:ext cx="7659028" cy="591237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What happens when we open </a:t>
            </a:r>
            <a:r>
              <a:rPr lang="en-US" dirty="0">
                <a:latin typeface="Consolas" panose="020B0609020204030204" pitchFamily="49" charset="0"/>
              </a:rPr>
              <a:t>/home/cs162/stuff.txt</a:t>
            </a:r>
            <a:r>
              <a:rPr lang="en-US" dirty="0"/>
              <a:t>?</a:t>
            </a:r>
          </a:p>
          <a:p>
            <a:r>
              <a:rPr lang="en-US" dirty="0" smtClean="0"/>
              <a:t>“/” </a:t>
            </a:r>
            <a:r>
              <a:rPr lang="en-US" dirty="0"/>
              <a:t>- </a:t>
            </a:r>
            <a:r>
              <a:rPr lang="en-US" dirty="0" err="1"/>
              <a:t>inumber</a:t>
            </a:r>
            <a:r>
              <a:rPr lang="en-US" dirty="0"/>
              <a:t> for root </a:t>
            </a:r>
            <a:r>
              <a:rPr lang="en-US" dirty="0" err="1"/>
              <a:t>inode</a:t>
            </a:r>
            <a:r>
              <a:rPr lang="en-US" dirty="0"/>
              <a:t> </a:t>
            </a:r>
            <a:r>
              <a:rPr lang="en-US" dirty="0" smtClean="0"/>
              <a:t>configured </a:t>
            </a:r>
            <a:r>
              <a:rPr lang="en-US" dirty="0"/>
              <a:t>into </a:t>
            </a:r>
            <a:r>
              <a:rPr lang="en-US" dirty="0" smtClean="0"/>
              <a:t>kernel</a:t>
            </a:r>
            <a:r>
              <a:rPr lang="en-US" dirty="0"/>
              <a:t>, say 2</a:t>
            </a:r>
          </a:p>
          <a:p>
            <a:pPr lvl="1"/>
            <a:r>
              <a:rPr lang="en-US" dirty="0"/>
              <a:t>Read </a:t>
            </a:r>
            <a:r>
              <a:rPr lang="en-US" dirty="0" err="1"/>
              <a:t>inode</a:t>
            </a:r>
            <a:r>
              <a:rPr lang="en-US" dirty="0"/>
              <a:t> 2 from its position in </a:t>
            </a:r>
            <a:r>
              <a:rPr lang="en-US" dirty="0" err="1" smtClean="0"/>
              <a:t>inode</a:t>
            </a:r>
            <a:r>
              <a:rPr lang="en-US" dirty="0" smtClean="0"/>
              <a:t> </a:t>
            </a:r>
            <a:r>
              <a:rPr lang="en-US" dirty="0"/>
              <a:t>array on disk</a:t>
            </a:r>
          </a:p>
          <a:p>
            <a:pPr lvl="1"/>
            <a:r>
              <a:rPr lang="en-US" dirty="0"/>
              <a:t>Extract the direct and indirect block pointers</a:t>
            </a:r>
          </a:p>
          <a:p>
            <a:pPr lvl="1"/>
            <a:r>
              <a:rPr lang="en-US" dirty="0"/>
              <a:t>Determine block that holds </a:t>
            </a:r>
            <a:r>
              <a:rPr lang="en-US" dirty="0" smtClean="0"/>
              <a:t>root </a:t>
            </a:r>
            <a:r>
              <a:rPr lang="en-US" dirty="0"/>
              <a:t>directory (say block 49358)</a:t>
            </a:r>
          </a:p>
          <a:p>
            <a:pPr lvl="1"/>
            <a:r>
              <a:rPr lang="en-US" dirty="0"/>
              <a:t>Read that block, scan it for “home” to get </a:t>
            </a:r>
            <a:r>
              <a:rPr lang="en-US" dirty="0" err="1"/>
              <a:t>inumber</a:t>
            </a:r>
            <a:r>
              <a:rPr lang="en-US" dirty="0"/>
              <a:t> for this directory (say 8086)</a:t>
            </a:r>
          </a:p>
          <a:p>
            <a:r>
              <a:rPr lang="en-US" dirty="0"/>
              <a:t>Read </a:t>
            </a:r>
            <a:r>
              <a:rPr lang="en-US" dirty="0" err="1"/>
              <a:t>inode</a:t>
            </a:r>
            <a:r>
              <a:rPr lang="en-US" dirty="0"/>
              <a:t> 8086 for /home, extract its blocks, read block (say 7756), scan it for “cs162” to get its </a:t>
            </a:r>
            <a:r>
              <a:rPr lang="en-US" dirty="0" err="1"/>
              <a:t>inumber</a:t>
            </a:r>
            <a:r>
              <a:rPr lang="en-US" dirty="0"/>
              <a:t> (say 732)</a:t>
            </a:r>
          </a:p>
          <a:p>
            <a:r>
              <a:rPr lang="en-US" dirty="0"/>
              <a:t>Read </a:t>
            </a:r>
            <a:r>
              <a:rPr lang="en-US" dirty="0" err="1"/>
              <a:t>inode</a:t>
            </a:r>
            <a:r>
              <a:rPr lang="en-US" dirty="0"/>
              <a:t> 732 for /home/cs162, extract its blocks, read block (say 12132), scan it for “stuff.txt” to get its </a:t>
            </a:r>
            <a:r>
              <a:rPr lang="en-US" dirty="0" err="1"/>
              <a:t>inumber</a:t>
            </a:r>
            <a:r>
              <a:rPr lang="en-US" dirty="0"/>
              <a:t>, say 9909</a:t>
            </a:r>
          </a:p>
          <a:p>
            <a:r>
              <a:rPr lang="en-US" dirty="0"/>
              <a:t>Read </a:t>
            </a:r>
            <a:r>
              <a:rPr lang="en-US" dirty="0" err="1"/>
              <a:t>inode</a:t>
            </a:r>
            <a:r>
              <a:rPr lang="en-US" dirty="0"/>
              <a:t> 9909 for /home/cs162/stuff.txt</a:t>
            </a:r>
          </a:p>
          <a:p>
            <a:r>
              <a:rPr lang="en-US" dirty="0"/>
              <a:t>Set up file </a:t>
            </a:r>
            <a:r>
              <a:rPr lang="en-US" dirty="0" smtClean="0"/>
              <a:t>description </a:t>
            </a:r>
            <a:r>
              <a:rPr lang="en-US" dirty="0"/>
              <a:t>to refer to this </a:t>
            </a:r>
            <a:r>
              <a:rPr lang="en-US" dirty="0" err="1"/>
              <a:t>inode</a:t>
            </a:r>
            <a:r>
              <a:rPr lang="en-US" dirty="0"/>
              <a:t> so reads / write can access the data blocks referenced by its direct and indirect pointers</a:t>
            </a:r>
          </a:p>
          <a:p>
            <a:r>
              <a:rPr lang="en-US" b="1" dirty="0">
                <a:solidFill>
                  <a:srgbClr val="FF0000"/>
                </a:solidFill>
              </a:rPr>
              <a:t>Check permissions on the final </a:t>
            </a:r>
            <a:r>
              <a:rPr lang="en-US" b="1" dirty="0" err="1">
                <a:solidFill>
                  <a:srgbClr val="FF0000"/>
                </a:solidFill>
              </a:rPr>
              <a:t>inode</a:t>
            </a:r>
            <a:r>
              <a:rPr lang="en-US" b="1" dirty="0">
                <a:solidFill>
                  <a:srgbClr val="FF0000"/>
                </a:solidFill>
              </a:rPr>
              <a:t> and each directory’s </a:t>
            </a:r>
            <a:r>
              <a:rPr lang="en-US" b="1" dirty="0" err="1">
                <a:solidFill>
                  <a:srgbClr val="FF0000"/>
                </a:solidFill>
              </a:rPr>
              <a:t>inode</a:t>
            </a:r>
            <a:r>
              <a:rPr lang="en-US" b="1" dirty="0">
                <a:solidFill>
                  <a:srgbClr val="FF0000"/>
                </a:solidFill>
              </a:rPr>
              <a:t>…</a:t>
            </a:r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1693A0-4571-4551-B1EF-1EF1C016D050}"/>
              </a:ext>
            </a:extLst>
          </p:cNvPr>
          <p:cNvSpPr/>
          <p:nvPr/>
        </p:nvSpPr>
        <p:spPr bwMode="auto">
          <a:xfrm>
            <a:off x="8920584" y="1000628"/>
            <a:ext cx="228600" cy="396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AD73882-2525-43B3-B6D4-E7878BF1FD8F}"/>
              </a:ext>
            </a:extLst>
          </p:cNvPr>
          <p:cNvGrpSpPr/>
          <p:nvPr/>
        </p:nvGrpSpPr>
        <p:grpSpPr>
          <a:xfrm>
            <a:off x="8682619" y="952160"/>
            <a:ext cx="2964737" cy="924734"/>
            <a:chOff x="6162835" y="1551732"/>
            <a:chExt cx="2964737" cy="92473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59E550B-9DA0-4CA9-AC9E-8633CBC483CF}"/>
                </a:ext>
              </a:extLst>
            </p:cNvPr>
            <p:cNvSpPr/>
            <p:nvPr/>
          </p:nvSpPr>
          <p:spPr bwMode="auto">
            <a:xfrm>
              <a:off x="6400800" y="1828800"/>
              <a:ext cx="228600" cy="2286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F13F495-1F0A-4810-A275-8CC9D68A4584}"/>
                </a:ext>
              </a:extLst>
            </p:cNvPr>
            <p:cNvSpPr/>
            <p:nvPr/>
          </p:nvSpPr>
          <p:spPr bwMode="auto">
            <a:xfrm>
              <a:off x="7771599" y="1828800"/>
              <a:ext cx="1355973" cy="4572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A3F2DE8-0063-4C27-805E-36532D63EA17}"/>
                </a:ext>
              </a:extLst>
            </p:cNvPr>
            <p:cNvGrpSpPr/>
            <p:nvPr/>
          </p:nvGrpSpPr>
          <p:grpSpPr>
            <a:xfrm>
              <a:off x="7010400" y="1600200"/>
              <a:ext cx="228600" cy="838200"/>
              <a:chOff x="7010400" y="1600200"/>
              <a:chExt cx="228600" cy="838200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1428AC5-8651-4397-AF03-B8BF9F4DB417}"/>
                  </a:ext>
                </a:extLst>
              </p:cNvPr>
              <p:cNvSpPr/>
              <p:nvPr/>
            </p:nvSpPr>
            <p:spPr bwMode="auto">
              <a:xfrm>
                <a:off x="7010400" y="1600200"/>
                <a:ext cx="228600" cy="838200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nsolas" panose="020B0609020204030204" pitchFamily="49" charset="0"/>
                </a:endParaRPr>
              </a:p>
            </p:txBody>
          </p: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FFD588EE-9925-4049-A4D0-405352629829}"/>
                  </a:ext>
                </a:extLst>
              </p:cNvPr>
              <p:cNvCxnSpPr/>
              <p:nvPr/>
            </p:nvCxnSpPr>
            <p:spPr bwMode="auto">
              <a:xfrm>
                <a:off x="7010400" y="1828800"/>
                <a:ext cx="228600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7C8A0097-7276-4BF4-84E5-E8B185CC253A}"/>
                  </a:ext>
                </a:extLst>
              </p:cNvPr>
              <p:cNvCxnSpPr/>
              <p:nvPr/>
            </p:nvCxnSpPr>
            <p:spPr bwMode="auto">
              <a:xfrm>
                <a:off x="7010400" y="2209800"/>
                <a:ext cx="228600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1FE0BDDA-28BE-45E8-9678-A2DFB8BFA238}"/>
                </a:ext>
              </a:extLst>
            </p:cNvPr>
            <p:cNvCxnSpPr/>
            <p:nvPr/>
          </p:nvCxnSpPr>
          <p:spPr bwMode="auto">
            <a:xfrm flipV="1">
              <a:off x="7162800" y="1676400"/>
              <a:ext cx="381000" cy="228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BBB0E46-2DFA-4012-A3D2-D43B4B2678D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162800" y="1828800"/>
              <a:ext cx="533400" cy="192429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3CA74E19-3983-4C81-9947-041600B683A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78233" y="2133600"/>
              <a:ext cx="556067" cy="32288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12415CB-5171-47D2-8C01-2E148B019A36}"/>
                </a:ext>
              </a:extLst>
            </p:cNvPr>
            <p:cNvSpPr txBox="1"/>
            <p:nvPr/>
          </p:nvSpPr>
          <p:spPr>
            <a:xfrm>
              <a:off x="7690413" y="1930354"/>
              <a:ext cx="1204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>
                  <a:latin typeface="Consolas" panose="020B0609020204030204" pitchFamily="49" charset="0"/>
                </a:rPr>
                <a:t>“home”:8086 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2EE3331-6041-4C48-8E40-3A48785981E5}"/>
                </a:ext>
              </a:extLst>
            </p:cNvPr>
            <p:cNvSpPr/>
            <p:nvPr/>
          </p:nvSpPr>
          <p:spPr>
            <a:xfrm>
              <a:off x="7620000" y="1551732"/>
              <a:ext cx="111921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latin typeface="Consolas" panose="020B0609020204030204" pitchFamily="49" charset="0"/>
                </a:rPr>
                <a:t>block 49358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894EFA7-F7E2-4160-8766-5807F53DC8BC}"/>
                </a:ext>
              </a:extLst>
            </p:cNvPr>
            <p:cNvCxnSpPr/>
            <p:nvPr/>
          </p:nvCxnSpPr>
          <p:spPr bwMode="auto">
            <a:xfrm flipV="1">
              <a:off x="6629400" y="1600200"/>
              <a:ext cx="381000" cy="228531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CDD3D17-E4D7-4B86-AEA6-03E24E0F140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629400" y="2057332"/>
              <a:ext cx="381000" cy="419134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F8292AC-3D89-4C34-B9C9-B82A93820E94}"/>
                </a:ext>
              </a:extLst>
            </p:cNvPr>
            <p:cNvSpPr/>
            <p:nvPr/>
          </p:nvSpPr>
          <p:spPr>
            <a:xfrm>
              <a:off x="6162835" y="1795046"/>
              <a:ext cx="3080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0" dirty="0">
                  <a:latin typeface="Consolas" panose="020B0609020204030204" pitchFamily="49" charset="0"/>
                </a:rPr>
                <a:t>2</a:t>
              </a:r>
              <a:endParaRPr lang="en-US" sz="1600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4479DDC-7F92-49DC-A4C0-B62477329016}"/>
              </a:ext>
            </a:extLst>
          </p:cNvPr>
          <p:cNvGrpSpPr/>
          <p:nvPr/>
        </p:nvGrpSpPr>
        <p:grpSpPr>
          <a:xfrm>
            <a:off x="8322098" y="2901003"/>
            <a:ext cx="3325259" cy="969377"/>
            <a:chOff x="5802314" y="3500575"/>
            <a:chExt cx="3325259" cy="96937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1FEE6B0-48C3-4EA6-8AE9-DA6B49B9F4E0}"/>
                </a:ext>
              </a:extLst>
            </p:cNvPr>
            <p:cNvSpPr/>
            <p:nvPr/>
          </p:nvSpPr>
          <p:spPr bwMode="auto">
            <a:xfrm>
              <a:off x="6400800" y="3555552"/>
              <a:ext cx="228600" cy="2286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5B8943F-BFDC-457A-8125-0155A9F7237F}"/>
                </a:ext>
              </a:extLst>
            </p:cNvPr>
            <p:cNvSpPr/>
            <p:nvPr/>
          </p:nvSpPr>
          <p:spPr>
            <a:xfrm>
              <a:off x="5802314" y="3500575"/>
              <a:ext cx="63350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0" dirty="0">
                  <a:latin typeface="Consolas" panose="020B0609020204030204" pitchFamily="49" charset="0"/>
                </a:rPr>
                <a:t>8086</a:t>
              </a:r>
              <a:endParaRPr lang="en-US" sz="1600" dirty="0">
                <a:latin typeface="Consolas" panose="020B0609020204030204" pitchFamily="49" charset="0"/>
              </a:endParaRP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7B72FDFA-E1DF-4AD5-B133-D98B717D9ED7}"/>
                </a:ext>
              </a:extLst>
            </p:cNvPr>
            <p:cNvGrpSpPr/>
            <p:nvPr/>
          </p:nvGrpSpPr>
          <p:grpSpPr>
            <a:xfrm>
              <a:off x="7010400" y="3631752"/>
              <a:ext cx="228600" cy="838200"/>
              <a:chOff x="7010400" y="1600200"/>
              <a:chExt cx="228600" cy="838200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6567E183-C725-4C7B-9C52-3D5CF41F5DC9}"/>
                  </a:ext>
                </a:extLst>
              </p:cNvPr>
              <p:cNvSpPr/>
              <p:nvPr/>
            </p:nvSpPr>
            <p:spPr bwMode="auto">
              <a:xfrm>
                <a:off x="7010400" y="1600200"/>
                <a:ext cx="228600" cy="838200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nsolas" panose="020B0609020204030204" pitchFamily="49" charset="0"/>
                </a:endParaRPr>
              </a:p>
            </p:txBody>
          </p: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C6EBFC21-FB50-44A5-A660-7540E362ED0D}"/>
                  </a:ext>
                </a:extLst>
              </p:cNvPr>
              <p:cNvCxnSpPr/>
              <p:nvPr/>
            </p:nvCxnSpPr>
            <p:spPr bwMode="auto">
              <a:xfrm>
                <a:off x="7010400" y="1828800"/>
                <a:ext cx="228600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C1360E6C-B6EE-41F4-9B05-3174C167C603}"/>
                  </a:ext>
                </a:extLst>
              </p:cNvPr>
              <p:cNvCxnSpPr/>
              <p:nvPr/>
            </p:nvCxnSpPr>
            <p:spPr bwMode="auto">
              <a:xfrm>
                <a:off x="7010400" y="2209800"/>
                <a:ext cx="228600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55158407-CA12-4CF8-9759-C253F35702F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162800" y="3809850"/>
              <a:ext cx="571500" cy="126702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FDCA90C8-EA93-4C4A-80B7-E70449EE874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62800" y="4052782"/>
              <a:ext cx="571500" cy="35905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2F8E930-38B2-4275-882E-9357FEAF0A6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629400" y="3784083"/>
              <a:ext cx="369908" cy="685869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909067C-DD6C-4BC2-AF24-15C80DF908FF}"/>
                </a:ext>
              </a:extLst>
            </p:cNvPr>
            <p:cNvSpPr/>
            <p:nvPr/>
          </p:nvSpPr>
          <p:spPr bwMode="auto">
            <a:xfrm>
              <a:off x="7753109" y="3809919"/>
              <a:ext cx="1374464" cy="4572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955DD8E-77D4-4C32-B5D0-87D9BFAF8344}"/>
                </a:ext>
              </a:extLst>
            </p:cNvPr>
            <p:cNvSpPr/>
            <p:nvPr/>
          </p:nvSpPr>
          <p:spPr>
            <a:xfrm>
              <a:off x="7676909" y="3532851"/>
              <a:ext cx="103425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latin typeface="Consolas" panose="020B0609020204030204" pitchFamily="49" charset="0"/>
                </a:rPr>
                <a:t>block 7756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84D3D6F-DDA6-4E76-9647-4ACCCEBED63D}"/>
                </a:ext>
              </a:extLst>
            </p:cNvPr>
            <p:cNvSpPr txBox="1"/>
            <p:nvPr/>
          </p:nvSpPr>
          <p:spPr>
            <a:xfrm>
              <a:off x="7690413" y="3885687"/>
              <a:ext cx="1204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>
                  <a:latin typeface="Consolas" panose="020B0609020204030204" pitchFamily="49" charset="0"/>
                </a:rPr>
                <a:t>“cs162”:732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D469154-9B0A-4F7D-A4A7-F2D28B6DF598}"/>
              </a:ext>
            </a:extLst>
          </p:cNvPr>
          <p:cNvGrpSpPr/>
          <p:nvPr/>
        </p:nvGrpSpPr>
        <p:grpSpPr>
          <a:xfrm>
            <a:off x="8424150" y="1908883"/>
            <a:ext cx="3386850" cy="1129222"/>
            <a:chOff x="5904366" y="2508455"/>
            <a:chExt cx="3386850" cy="1129222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348828B9-C1F4-4E96-B103-C96AF29A60C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629400" y="3555552"/>
              <a:ext cx="369908" cy="82125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FE0A6FD-2A13-4ECA-93A9-7BCF8B880EB9}"/>
                </a:ext>
              </a:extLst>
            </p:cNvPr>
            <p:cNvSpPr/>
            <p:nvPr/>
          </p:nvSpPr>
          <p:spPr bwMode="auto">
            <a:xfrm>
              <a:off x="6400800" y="2573429"/>
              <a:ext cx="228600" cy="2286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E0D7BF3-1140-43C9-BEFC-57937A3A3AA2}"/>
                </a:ext>
              </a:extLst>
            </p:cNvPr>
            <p:cNvSpPr/>
            <p:nvPr/>
          </p:nvSpPr>
          <p:spPr>
            <a:xfrm>
              <a:off x="5904366" y="2508455"/>
              <a:ext cx="52129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0" dirty="0">
                  <a:latin typeface="Consolas" panose="020B0609020204030204" pitchFamily="49" charset="0"/>
                </a:rPr>
                <a:t>732</a:t>
              </a:r>
              <a:endParaRPr lang="en-US" sz="1600" dirty="0">
                <a:latin typeface="Consolas" panose="020B0609020204030204" pitchFamily="49" charset="0"/>
              </a:endParaRPr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E02C6A75-5068-4D43-8196-246A5045EA22}"/>
                </a:ext>
              </a:extLst>
            </p:cNvPr>
            <p:cNvGrpSpPr/>
            <p:nvPr/>
          </p:nvGrpSpPr>
          <p:grpSpPr>
            <a:xfrm>
              <a:off x="7010400" y="2649629"/>
              <a:ext cx="228600" cy="838200"/>
              <a:chOff x="7010400" y="1600200"/>
              <a:chExt cx="228600" cy="838200"/>
            </a:xfrm>
          </p:grpSpPr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BCBFB0AE-1C44-43DF-920F-3CFBA2EB164D}"/>
                  </a:ext>
                </a:extLst>
              </p:cNvPr>
              <p:cNvSpPr/>
              <p:nvPr/>
            </p:nvSpPr>
            <p:spPr bwMode="auto">
              <a:xfrm>
                <a:off x="7010400" y="1600200"/>
                <a:ext cx="228600" cy="838200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nsolas" panose="020B0609020204030204" pitchFamily="49" charset="0"/>
                </a:endParaRPr>
              </a:p>
            </p:txBody>
          </p: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C769F035-49C3-4E22-A4F3-75894CE90853}"/>
                  </a:ext>
                </a:extLst>
              </p:cNvPr>
              <p:cNvCxnSpPr/>
              <p:nvPr/>
            </p:nvCxnSpPr>
            <p:spPr bwMode="auto">
              <a:xfrm>
                <a:off x="7010400" y="1828800"/>
                <a:ext cx="228600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28B461C1-D374-4454-9DD4-8A274F0ED2BA}"/>
                  </a:ext>
                </a:extLst>
              </p:cNvPr>
              <p:cNvCxnSpPr/>
              <p:nvPr/>
            </p:nvCxnSpPr>
            <p:spPr bwMode="auto">
              <a:xfrm>
                <a:off x="7010400" y="2209800"/>
                <a:ext cx="228600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C3D7B27D-9AFF-4C74-A8A8-1F97B3600AE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162800" y="2847009"/>
              <a:ext cx="266459" cy="10742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89E08280-20C6-4760-975A-7A1A6759121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162800" y="2871116"/>
              <a:ext cx="571500" cy="19954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09B20DB-F85C-49C2-9D41-732165C0771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629400" y="2573429"/>
              <a:ext cx="369908" cy="82125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F5BAAE88-5597-4D65-AB56-AC41B3EFB51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629400" y="2801960"/>
              <a:ext cx="369908" cy="685869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51F22983-71DA-4332-99FE-4BA4EC53ED5E}"/>
                </a:ext>
              </a:extLst>
            </p:cNvPr>
            <p:cNvSpPr/>
            <p:nvPr/>
          </p:nvSpPr>
          <p:spPr bwMode="auto">
            <a:xfrm>
              <a:off x="7771600" y="2827796"/>
              <a:ext cx="1355973" cy="4572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CD6A838-FD1C-47ED-A825-97FCB0004383}"/>
                </a:ext>
              </a:extLst>
            </p:cNvPr>
            <p:cNvSpPr/>
            <p:nvPr/>
          </p:nvSpPr>
          <p:spPr>
            <a:xfrm>
              <a:off x="7676909" y="2550728"/>
              <a:ext cx="111921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latin typeface="Consolas" panose="020B0609020204030204" pitchFamily="49" charset="0"/>
                </a:rPr>
                <a:t>block 12132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8364CD0-8034-414D-857C-CBBB33B8B036}"/>
                </a:ext>
              </a:extLst>
            </p:cNvPr>
            <p:cNvSpPr txBox="1"/>
            <p:nvPr/>
          </p:nvSpPr>
          <p:spPr>
            <a:xfrm>
              <a:off x="7662244" y="2998802"/>
              <a:ext cx="16289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>
                  <a:latin typeface="Consolas" panose="020B0609020204030204" pitchFamily="49" charset="0"/>
                </a:rPr>
                <a:t>“stuff.txt”:9909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AD4B534-C55D-4579-BC26-4BDC7ADAB67B}"/>
              </a:ext>
            </a:extLst>
          </p:cNvPr>
          <p:cNvGrpSpPr/>
          <p:nvPr/>
        </p:nvGrpSpPr>
        <p:grpSpPr>
          <a:xfrm>
            <a:off x="8322098" y="4037098"/>
            <a:ext cx="3341686" cy="1275244"/>
            <a:chOff x="5802314" y="4636670"/>
            <a:chExt cx="3341686" cy="1275244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64239A8-DD2C-41BD-B7BD-958060FBD240}"/>
                </a:ext>
              </a:extLst>
            </p:cNvPr>
            <p:cNvSpPr/>
            <p:nvPr/>
          </p:nvSpPr>
          <p:spPr bwMode="auto">
            <a:xfrm>
              <a:off x="6400800" y="4855577"/>
              <a:ext cx="228600" cy="228600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DA739BB9-6B41-4E69-85A8-A947100D1048}"/>
                </a:ext>
              </a:extLst>
            </p:cNvPr>
            <p:cNvSpPr/>
            <p:nvPr/>
          </p:nvSpPr>
          <p:spPr>
            <a:xfrm>
              <a:off x="5802314" y="4800600"/>
              <a:ext cx="63350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0" dirty="0">
                  <a:latin typeface="Consolas" panose="020B0609020204030204" pitchFamily="49" charset="0"/>
                </a:rPr>
                <a:t>9909</a:t>
              </a:r>
              <a:endParaRPr lang="en-US" sz="1600" dirty="0">
                <a:latin typeface="Consolas" panose="020B0609020204030204" pitchFamily="49" charset="0"/>
              </a:endParaRP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27387337-2195-45B9-836C-A412D625FB49}"/>
                </a:ext>
              </a:extLst>
            </p:cNvPr>
            <p:cNvGrpSpPr/>
            <p:nvPr/>
          </p:nvGrpSpPr>
          <p:grpSpPr>
            <a:xfrm>
              <a:off x="7010400" y="4931777"/>
              <a:ext cx="228600" cy="838200"/>
              <a:chOff x="7010400" y="1600200"/>
              <a:chExt cx="228600" cy="838200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D5930462-7C5C-4D6E-B8D4-AC3639239F3F}"/>
                  </a:ext>
                </a:extLst>
              </p:cNvPr>
              <p:cNvSpPr/>
              <p:nvPr/>
            </p:nvSpPr>
            <p:spPr bwMode="auto">
              <a:xfrm>
                <a:off x="7010400" y="1600200"/>
                <a:ext cx="228600" cy="838200"/>
              </a:xfrm>
              <a:prstGeom prst="rect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nsolas" panose="020B0609020204030204" pitchFamily="49" charset="0"/>
                </a:endParaRPr>
              </a:p>
            </p:txBody>
          </p: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BC7D0F1C-C40B-42BD-9B98-54AE86B94668}"/>
                  </a:ext>
                </a:extLst>
              </p:cNvPr>
              <p:cNvCxnSpPr/>
              <p:nvPr/>
            </p:nvCxnSpPr>
            <p:spPr bwMode="auto">
              <a:xfrm>
                <a:off x="7010400" y="1828800"/>
                <a:ext cx="228600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6968AD34-DD75-414E-BF34-DA5B28F8A5AB}"/>
                  </a:ext>
                </a:extLst>
              </p:cNvPr>
              <p:cNvCxnSpPr/>
              <p:nvPr/>
            </p:nvCxnSpPr>
            <p:spPr bwMode="auto">
              <a:xfrm>
                <a:off x="7010400" y="2209800"/>
                <a:ext cx="228600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E94DF1F-5665-44D2-B444-C26EE9099EA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162800" y="5109875"/>
              <a:ext cx="571500" cy="126702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BC571BA9-1E8B-49C7-890C-E6B38FA2142E}"/>
                </a:ext>
              </a:extLst>
            </p:cNvPr>
            <p:cNvCxnSpPr>
              <a:cxnSpLocks/>
              <a:endCxn id="59" idx="1"/>
            </p:cNvCxnSpPr>
            <p:nvPr/>
          </p:nvCxnSpPr>
          <p:spPr bwMode="auto">
            <a:xfrm flipV="1">
              <a:off x="7162800" y="5338544"/>
              <a:ext cx="590309" cy="1426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2E5D8202-7259-43F7-BB50-EF5D46AB78A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629400" y="4855577"/>
              <a:ext cx="369908" cy="82125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9A5FD34-3129-4EF5-BB0C-668C394F548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629400" y="5084108"/>
              <a:ext cx="369908" cy="685869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9B381E12-599E-4D89-87B6-DE5A48B2BCAC}"/>
                </a:ext>
              </a:extLst>
            </p:cNvPr>
            <p:cNvSpPr/>
            <p:nvPr/>
          </p:nvSpPr>
          <p:spPr bwMode="auto">
            <a:xfrm>
              <a:off x="7753109" y="5109944"/>
              <a:ext cx="457200" cy="457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D168CA0C-4841-4342-BC85-4B4090108F8A}"/>
                </a:ext>
              </a:extLst>
            </p:cNvPr>
            <p:cNvSpPr/>
            <p:nvPr/>
          </p:nvSpPr>
          <p:spPr>
            <a:xfrm>
              <a:off x="7676909" y="4636670"/>
              <a:ext cx="146709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Consolas" panose="020B0609020204030204" pitchFamily="49" charset="0"/>
                </a:rPr>
                <a:t>Blocks of </a:t>
              </a:r>
              <a:r>
                <a:rPr lang="en-US" sz="1200" dirty="0" err="1">
                  <a:latin typeface="Consolas" panose="020B0609020204030204" pitchFamily="49" charset="0"/>
                </a:rPr>
                <a:t>stuff.txt</a:t>
              </a:r>
              <a:r>
                <a:rPr lang="en-US" sz="1200" dirty="0">
                  <a:latin typeface="Consolas" panose="020B0609020204030204" pitchFamily="49" charset="0"/>
                </a:rPr>
                <a:t> 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67BDBB1-14D4-4C1D-ADCF-23C1435C951C}"/>
                </a:ext>
              </a:extLst>
            </p:cNvPr>
            <p:cNvSpPr/>
            <p:nvPr/>
          </p:nvSpPr>
          <p:spPr bwMode="auto">
            <a:xfrm>
              <a:off x="7883391" y="5302314"/>
              <a:ext cx="457200" cy="457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12615CB3-2853-4AF5-BD45-BF5C9805A901}"/>
                </a:ext>
              </a:extLst>
            </p:cNvPr>
            <p:cNvSpPr/>
            <p:nvPr/>
          </p:nvSpPr>
          <p:spPr bwMode="auto">
            <a:xfrm>
              <a:off x="8035791" y="5454714"/>
              <a:ext cx="457200" cy="457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DBBB91EE-E074-450C-B0F4-6333FCB6887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78233" y="5472454"/>
              <a:ext cx="841477" cy="41122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7" name="Rectangle 66">
            <a:extLst>
              <a:ext uri="{FF2B5EF4-FFF2-40B4-BE49-F238E27FC236}">
                <a16:creationId xmlns:a16="http://schemas.microsoft.com/office/drawing/2014/main" id="{B5754900-129C-461A-AAF4-F569BC3D89F5}"/>
              </a:ext>
            </a:extLst>
          </p:cNvPr>
          <p:cNvSpPr/>
          <p:nvPr/>
        </p:nvSpPr>
        <p:spPr>
          <a:xfrm>
            <a:off x="9290445" y="609600"/>
            <a:ext cx="6815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err="1">
                <a:latin typeface="Consolas" panose="020B0609020204030204" pitchFamily="49" charset="0"/>
              </a:rPr>
              <a:t>inode</a:t>
            </a:r>
            <a:endParaRPr lang="en-US" sz="1400" dirty="0">
              <a:latin typeface="Consolas" panose="020B0609020204030204" pitchFamily="49" charset="0"/>
            </a:endParaRP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791E99E-9F5E-4E75-88CC-336AC8775052}"/>
              </a:ext>
            </a:extLst>
          </p:cNvPr>
          <p:cNvCxnSpPr>
            <a:cxnSpLocks/>
          </p:cNvCxnSpPr>
          <p:nvPr/>
        </p:nvCxnSpPr>
        <p:spPr bwMode="auto">
          <a:xfrm>
            <a:off x="8930882" y="1701189"/>
            <a:ext cx="216061" cy="1034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28E83674-246D-4789-8EE9-76042120700E}"/>
              </a:ext>
            </a:extLst>
          </p:cNvPr>
          <p:cNvCxnSpPr>
            <a:cxnSpLocks/>
          </p:cNvCxnSpPr>
          <p:nvPr/>
        </p:nvCxnSpPr>
        <p:spPr bwMode="auto">
          <a:xfrm>
            <a:off x="8920584" y="2514282"/>
            <a:ext cx="216061" cy="1034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2EEEDDD-F691-4EA1-AC0B-180CE3AF34A4}"/>
              </a:ext>
            </a:extLst>
          </p:cNvPr>
          <p:cNvCxnSpPr>
            <a:cxnSpLocks/>
          </p:cNvCxnSpPr>
          <p:nvPr/>
        </p:nvCxnSpPr>
        <p:spPr bwMode="auto">
          <a:xfrm>
            <a:off x="8920584" y="3428682"/>
            <a:ext cx="216061" cy="1034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2D0AEC03-E769-435B-AF26-ED3B79AC1B99}"/>
              </a:ext>
            </a:extLst>
          </p:cNvPr>
          <p:cNvCxnSpPr>
            <a:cxnSpLocks/>
          </p:cNvCxnSpPr>
          <p:nvPr/>
        </p:nvCxnSpPr>
        <p:spPr bwMode="auto">
          <a:xfrm>
            <a:off x="8920584" y="4038282"/>
            <a:ext cx="216061" cy="1034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ounded Rectangle 89">
            <a:extLst>
              <a:ext uri="{FF2B5EF4-FFF2-40B4-BE49-F238E27FC236}">
                <a16:creationId xmlns:a16="http://schemas.microsoft.com/office/drawing/2014/main" id="{33746288-DB39-4489-B4F1-97D61548BAF2}"/>
              </a:ext>
            </a:extLst>
          </p:cNvPr>
          <p:cNvSpPr/>
          <p:nvPr/>
        </p:nvSpPr>
        <p:spPr bwMode="auto">
          <a:xfrm>
            <a:off x="8451046" y="5524160"/>
            <a:ext cx="3359953" cy="91440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63EAE11B-03A1-4571-8B86-DB48A328A1C3}"/>
              </a:ext>
            </a:extLst>
          </p:cNvPr>
          <p:cNvGrpSpPr/>
          <p:nvPr/>
        </p:nvGrpSpPr>
        <p:grpSpPr>
          <a:xfrm>
            <a:off x="8488357" y="5576599"/>
            <a:ext cx="442533" cy="307777"/>
            <a:chOff x="5890057" y="5747175"/>
            <a:chExt cx="442533" cy="307777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7232C1C0-414D-4962-9300-173879B7DA43}"/>
                </a:ext>
              </a:extLst>
            </p:cNvPr>
            <p:cNvSpPr/>
            <p:nvPr/>
          </p:nvSpPr>
          <p:spPr bwMode="auto">
            <a:xfrm>
              <a:off x="6103990" y="5802152"/>
              <a:ext cx="228600" cy="2286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C660CB21-422D-408B-B8A4-2215D535F4B9}"/>
                </a:ext>
              </a:extLst>
            </p:cNvPr>
            <p:cNvSpPr/>
            <p:nvPr/>
          </p:nvSpPr>
          <p:spPr>
            <a:xfrm>
              <a:off x="5890057" y="5747175"/>
              <a:ext cx="28405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0" dirty="0">
                  <a:latin typeface="Consolas" panose="020B0609020204030204" pitchFamily="49" charset="0"/>
                </a:rPr>
                <a:t>2</a:t>
              </a:r>
              <a:endParaRPr lang="en-US" sz="1400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DF933395-F578-4FB8-99EF-30DDF35AC8F5}"/>
              </a:ext>
            </a:extLst>
          </p:cNvPr>
          <p:cNvGrpSpPr/>
          <p:nvPr/>
        </p:nvGrpSpPr>
        <p:grpSpPr>
          <a:xfrm>
            <a:off x="8488357" y="5860176"/>
            <a:ext cx="482824" cy="307777"/>
            <a:chOff x="5890057" y="5747175"/>
            <a:chExt cx="482824" cy="307777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424B27BE-02E5-4747-9A30-C17E387C4D97}"/>
                </a:ext>
              </a:extLst>
            </p:cNvPr>
            <p:cNvSpPr/>
            <p:nvPr/>
          </p:nvSpPr>
          <p:spPr bwMode="auto">
            <a:xfrm>
              <a:off x="6103990" y="5802152"/>
              <a:ext cx="228600" cy="2286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50043784-B31C-4C8F-86B6-4F57F3065B3D}"/>
                </a:ext>
              </a:extLst>
            </p:cNvPr>
            <p:cNvSpPr/>
            <p:nvPr/>
          </p:nvSpPr>
          <p:spPr>
            <a:xfrm>
              <a:off x="5890057" y="5747175"/>
              <a:ext cx="48282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0" dirty="0">
                  <a:latin typeface="Consolas" panose="020B0609020204030204" pitchFamily="49" charset="0"/>
                </a:rPr>
                <a:t>732</a:t>
              </a:r>
              <a:endParaRPr lang="en-US" sz="1400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61A3308A-CF9E-45A3-BD30-E68FA2EAE114}"/>
              </a:ext>
            </a:extLst>
          </p:cNvPr>
          <p:cNvGrpSpPr/>
          <p:nvPr/>
        </p:nvGrpSpPr>
        <p:grpSpPr>
          <a:xfrm>
            <a:off x="8483952" y="6127495"/>
            <a:ext cx="582211" cy="307777"/>
            <a:chOff x="5890057" y="5747175"/>
            <a:chExt cx="582211" cy="307777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22FBD4B7-0118-48EA-B23E-56BC76B476D2}"/>
                </a:ext>
              </a:extLst>
            </p:cNvPr>
            <p:cNvSpPr/>
            <p:nvPr/>
          </p:nvSpPr>
          <p:spPr bwMode="auto">
            <a:xfrm>
              <a:off x="6103990" y="5802152"/>
              <a:ext cx="228600" cy="2286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07F9C171-A5DC-4449-B200-8ABA69740F26}"/>
                </a:ext>
              </a:extLst>
            </p:cNvPr>
            <p:cNvSpPr/>
            <p:nvPr/>
          </p:nvSpPr>
          <p:spPr>
            <a:xfrm>
              <a:off x="5890057" y="5747175"/>
              <a:ext cx="58221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0" dirty="0" smtClean="0">
                  <a:latin typeface="Consolas" panose="020B0609020204030204" pitchFamily="49" charset="0"/>
                </a:rPr>
                <a:t>8086</a:t>
              </a:r>
              <a:endParaRPr lang="en-US" sz="1400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00E8BBD-6D81-41A5-995A-4F4260817476}"/>
              </a:ext>
            </a:extLst>
          </p:cNvPr>
          <p:cNvGrpSpPr/>
          <p:nvPr/>
        </p:nvGrpSpPr>
        <p:grpSpPr>
          <a:xfrm>
            <a:off x="8964132" y="5587238"/>
            <a:ext cx="582211" cy="307777"/>
            <a:chOff x="5890057" y="5747175"/>
            <a:chExt cx="582211" cy="307777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48833BD5-FFA2-4C3C-A69C-4511B6904677}"/>
                </a:ext>
              </a:extLst>
            </p:cNvPr>
            <p:cNvSpPr/>
            <p:nvPr/>
          </p:nvSpPr>
          <p:spPr bwMode="auto">
            <a:xfrm>
              <a:off x="6103990" y="5802152"/>
              <a:ext cx="228600" cy="228600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04175D32-467D-44F5-BC9F-58FD55A029BB}"/>
                </a:ext>
              </a:extLst>
            </p:cNvPr>
            <p:cNvSpPr/>
            <p:nvPr/>
          </p:nvSpPr>
          <p:spPr>
            <a:xfrm>
              <a:off x="5890057" y="5747175"/>
              <a:ext cx="58221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0" dirty="0" smtClean="0">
                  <a:latin typeface="Consolas" panose="020B0609020204030204" pitchFamily="49" charset="0"/>
                </a:rPr>
                <a:t>9099</a:t>
              </a:r>
              <a:endParaRPr lang="en-US" sz="1400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D7D7746F-DB42-4B7B-BB53-02DA100C67C8}"/>
              </a:ext>
            </a:extLst>
          </p:cNvPr>
          <p:cNvGrpSpPr/>
          <p:nvPr/>
        </p:nvGrpSpPr>
        <p:grpSpPr>
          <a:xfrm>
            <a:off x="9771364" y="5578287"/>
            <a:ext cx="1277636" cy="336866"/>
            <a:chOff x="7266296" y="5769127"/>
            <a:chExt cx="1277636" cy="336866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B8610DDF-E1AD-4754-9AC8-C4C28FC1B1D2}"/>
                </a:ext>
              </a:extLst>
            </p:cNvPr>
            <p:cNvSpPr/>
            <p:nvPr/>
          </p:nvSpPr>
          <p:spPr bwMode="auto">
            <a:xfrm>
              <a:off x="7319708" y="5769127"/>
              <a:ext cx="1224224" cy="336866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D0F17D2-E00E-4A57-AA16-F7C828A2125C}"/>
                </a:ext>
              </a:extLst>
            </p:cNvPr>
            <p:cNvSpPr txBox="1"/>
            <p:nvPr/>
          </p:nvSpPr>
          <p:spPr>
            <a:xfrm>
              <a:off x="7266296" y="5794636"/>
              <a:ext cx="12266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0" dirty="0">
                  <a:latin typeface="Consolas" panose="020B0609020204030204" pitchFamily="49" charset="0"/>
                </a:rPr>
                <a:t>“home”:8086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444C83A-FEE9-4E6C-9873-E0A5CADC476C}"/>
              </a:ext>
            </a:extLst>
          </p:cNvPr>
          <p:cNvGrpSpPr/>
          <p:nvPr/>
        </p:nvGrpSpPr>
        <p:grpSpPr>
          <a:xfrm>
            <a:off x="10287000" y="6063934"/>
            <a:ext cx="1541944" cy="336866"/>
            <a:chOff x="7840188" y="6244619"/>
            <a:chExt cx="1308717" cy="336866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5934BD84-C648-4834-A690-22CB9FBF5B43}"/>
                </a:ext>
              </a:extLst>
            </p:cNvPr>
            <p:cNvSpPr/>
            <p:nvPr/>
          </p:nvSpPr>
          <p:spPr bwMode="auto">
            <a:xfrm>
              <a:off x="7915507" y="6244619"/>
              <a:ext cx="1168723" cy="336866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743DB4E-C452-4FBE-9581-5BD6EC4108AD}"/>
                </a:ext>
              </a:extLst>
            </p:cNvPr>
            <p:cNvSpPr txBox="1"/>
            <p:nvPr/>
          </p:nvSpPr>
          <p:spPr>
            <a:xfrm>
              <a:off x="7840188" y="6276685"/>
              <a:ext cx="13087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0" dirty="0">
                  <a:latin typeface="Consolas" panose="020B0609020204030204" pitchFamily="49" charset="0"/>
                </a:rPr>
                <a:t>“stuff.txt”:</a:t>
              </a:r>
              <a:r>
                <a:rPr lang="en-US" sz="1200" b="0" dirty="0" smtClean="0">
                  <a:latin typeface="Consolas" panose="020B0609020204030204" pitchFamily="49" charset="0"/>
                </a:rPr>
                <a:t>9909</a:t>
              </a:r>
              <a:endParaRPr lang="en-US" sz="1200" b="0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A8BC6FB-6068-4A93-8FA0-1C00FE27C28F}"/>
              </a:ext>
            </a:extLst>
          </p:cNvPr>
          <p:cNvGrpSpPr/>
          <p:nvPr/>
        </p:nvGrpSpPr>
        <p:grpSpPr>
          <a:xfrm>
            <a:off x="9122052" y="6063934"/>
            <a:ext cx="1262657" cy="336866"/>
            <a:chOff x="6616984" y="6254774"/>
            <a:chExt cx="1262657" cy="336866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88E6E7B6-6C2E-4129-BF8D-FD1D83917746}"/>
                </a:ext>
              </a:extLst>
            </p:cNvPr>
            <p:cNvSpPr/>
            <p:nvPr/>
          </p:nvSpPr>
          <p:spPr bwMode="auto">
            <a:xfrm>
              <a:off x="6616984" y="6254774"/>
              <a:ext cx="1208994" cy="336866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4399D025-D36F-40DA-A544-F4F1B5807A5B}"/>
                </a:ext>
              </a:extLst>
            </p:cNvPr>
            <p:cNvSpPr txBox="1"/>
            <p:nvPr/>
          </p:nvSpPr>
          <p:spPr>
            <a:xfrm>
              <a:off x="6661680" y="6287404"/>
              <a:ext cx="12179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0" dirty="0">
                  <a:latin typeface="Consolas" panose="020B0609020204030204" pitchFamily="49" charset="0"/>
                </a:rPr>
                <a:t>“cs162”:732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19394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Directories: B-Trees (</a:t>
            </a:r>
            <a:r>
              <a:rPr lang="en-US" dirty="0" err="1" smtClean="0"/>
              <a:t>dirhash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 descr="XFSDir.pdf"/>
          <p:cNvPicPr>
            <a:picLocks noGrp="1" noChangeAspect="1"/>
          </p:cNvPicPr>
          <p:nvPr>
            <p:ph idx="1"/>
          </p:nvPr>
        </p:nvPicPr>
        <p:blipFill>
          <a:blip r:embed="rId2"/>
          <a:srcRect t="-18913" b="-18913"/>
          <a:stretch>
            <a:fillRect/>
          </a:stretch>
        </p:blipFill>
        <p:spPr>
          <a:xfrm>
            <a:off x="1519104" y="1078082"/>
            <a:ext cx="9178974" cy="5048082"/>
          </a:xfrm>
        </p:spPr>
      </p:pic>
      <p:sp>
        <p:nvSpPr>
          <p:cNvPr id="3" name="TextBox 2"/>
          <p:cNvSpPr txBox="1"/>
          <p:nvPr/>
        </p:nvSpPr>
        <p:spPr>
          <a:xfrm>
            <a:off x="2057400" y="914401"/>
            <a:ext cx="4615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Gill Sans" charset="0"/>
                <a:ea typeface="Gill Sans" charset="0"/>
                <a:cs typeface="Gill Sans" charset="0"/>
              </a:rPr>
              <a:t>in FreeBSD, </a:t>
            </a:r>
            <a:r>
              <a:rPr lang="en-US" sz="2400" b="0" dirty="0" err="1">
                <a:latin typeface="Gill Sans" charset="0"/>
                <a:ea typeface="Gill Sans" charset="0"/>
                <a:cs typeface="Gill Sans" charset="0"/>
              </a:rPr>
              <a:t>NetBSD</a:t>
            </a:r>
            <a:r>
              <a:rPr lang="en-US" sz="2400" b="0" dirty="0">
                <a:latin typeface="Gill Sans" charset="0"/>
                <a:ea typeface="Gill Sans" charset="0"/>
                <a:cs typeface="Gill Sans" charset="0"/>
              </a:rPr>
              <a:t>, </a:t>
            </a:r>
            <a:r>
              <a:rPr lang="en-US" sz="2400" b="0" dirty="0" err="1">
                <a:latin typeface="Gill Sans" charset="0"/>
                <a:ea typeface="Gill Sans" charset="0"/>
                <a:cs typeface="Gill Sans" charset="0"/>
              </a:rPr>
              <a:t>OpenBSD</a:t>
            </a:r>
            <a:endParaRPr lang="en-US" sz="2400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5414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2C5E1-79AE-4B58-A3C3-4B77D2B11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Light"/>
              </a:rPr>
              <a:t>Recall: Components </a:t>
            </a:r>
            <a:r>
              <a:rPr lang="en-US" dirty="0">
                <a:latin typeface="Gill Sans Light"/>
              </a:rPr>
              <a:t>of a File System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D588F370-5C19-4E26-9CF5-2BEDC8243EC5}"/>
              </a:ext>
            </a:extLst>
          </p:cNvPr>
          <p:cNvSpPr txBox="1"/>
          <p:nvPr/>
        </p:nvSpPr>
        <p:spPr>
          <a:xfrm>
            <a:off x="1213238" y="990600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r>
              <a:rPr lang="en-US" sz="2400" b="0" dirty="0">
                <a:latin typeface="Gill Sans Light"/>
                <a:ea typeface="Gill Sans" charset="0"/>
                <a:cs typeface="Gill Sans" charset="0"/>
              </a:rPr>
              <a:t>File path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55FCD52-99AD-4CBE-A828-D9B9319362AE}"/>
              </a:ext>
            </a:extLst>
          </p:cNvPr>
          <p:cNvGrpSpPr/>
          <p:nvPr/>
        </p:nvGrpSpPr>
        <p:grpSpPr>
          <a:xfrm>
            <a:off x="1843538" y="1452264"/>
            <a:ext cx="1648253" cy="2773858"/>
            <a:chOff x="941726" y="1941701"/>
            <a:chExt cx="1648253" cy="2773858"/>
          </a:xfrm>
        </p:grpSpPr>
        <p:sp>
          <p:nvSpPr>
            <p:cNvPr id="29" name="Rounded Rectangle 7">
              <a:extLst>
                <a:ext uri="{FF2B5EF4-FFF2-40B4-BE49-F238E27FC236}">
                  <a16:creationId xmlns:a16="http://schemas.microsoft.com/office/drawing/2014/main" id="{C213A18C-81F9-4690-A113-5787751C18E0}"/>
                </a:ext>
              </a:extLst>
            </p:cNvPr>
            <p:cNvSpPr/>
            <p:nvPr/>
          </p:nvSpPr>
          <p:spPr>
            <a:xfrm>
              <a:off x="1386838" y="1941701"/>
              <a:ext cx="1172460" cy="277385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 b="0" dirty="0">
                <a:latin typeface="Gill Sans Light"/>
                <a:ea typeface="Gill Sans" charset="0"/>
                <a:cs typeface="Gill Sans" charset="0"/>
              </a:endParaRPr>
            </a:p>
            <a:p>
              <a:pPr algn="ctr"/>
              <a:endParaRPr lang="en-US" sz="2000" b="0" dirty="0">
                <a:latin typeface="Gill Sans Light"/>
                <a:ea typeface="Gill Sans" charset="0"/>
                <a:cs typeface="Gill Sans" charset="0"/>
              </a:endParaRPr>
            </a:p>
            <a:p>
              <a:pPr algn="ctr"/>
              <a:endParaRPr lang="en-US" sz="2000" b="0" dirty="0">
                <a:latin typeface="Gill Sans Light"/>
                <a:ea typeface="Gill Sans" charset="0"/>
                <a:cs typeface="Gill Sans" charset="0"/>
              </a:endParaRPr>
            </a:p>
            <a:p>
              <a:pPr algn="ctr"/>
              <a:endParaRPr lang="en-US" sz="2000" b="0" dirty="0">
                <a:latin typeface="Gill Sans Light"/>
                <a:ea typeface="Gill Sans" charset="0"/>
                <a:cs typeface="Gill Sans" charset="0"/>
              </a:endParaRPr>
            </a:p>
            <a:p>
              <a:pPr algn="ctr"/>
              <a:endParaRPr lang="en-US" sz="2000" b="0" dirty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30" name="TextBox 6">
              <a:extLst>
                <a:ext uri="{FF2B5EF4-FFF2-40B4-BE49-F238E27FC236}">
                  <a16:creationId xmlns:a16="http://schemas.microsoft.com/office/drawing/2014/main" id="{04A80A18-EB0E-4EB1-8B0B-C51D32A9C198}"/>
                </a:ext>
              </a:extLst>
            </p:cNvPr>
            <p:cNvSpPr txBox="1"/>
            <p:nvPr/>
          </p:nvSpPr>
          <p:spPr>
            <a:xfrm>
              <a:off x="1366566" y="2233686"/>
              <a:ext cx="122341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0" dirty="0">
                  <a:solidFill>
                    <a:schemeClr val="bg1"/>
                  </a:solidFill>
                  <a:latin typeface="Gill Sans Light"/>
                  <a:ea typeface="Gill Sans" charset="0"/>
                  <a:cs typeface="Gill Sans" charset="0"/>
                </a:rPr>
                <a:t>Directory</a:t>
              </a:r>
            </a:p>
            <a:p>
              <a:pPr algn="ctr"/>
              <a:r>
                <a:rPr lang="en-US" sz="2000" b="0" dirty="0">
                  <a:solidFill>
                    <a:schemeClr val="bg1"/>
                  </a:solidFill>
                  <a:latin typeface="Gill Sans Light"/>
                  <a:ea typeface="Gill Sans" charset="0"/>
                  <a:cs typeface="Gill Sans" charset="0"/>
                </a:rPr>
                <a:t>Structure</a:t>
              </a:r>
            </a:p>
          </p:txBody>
        </p:sp>
        <p:cxnSp>
          <p:nvCxnSpPr>
            <p:cNvPr id="31" name="Elbow Connector 10">
              <a:extLst>
                <a:ext uri="{FF2B5EF4-FFF2-40B4-BE49-F238E27FC236}">
                  <a16:creationId xmlns:a16="http://schemas.microsoft.com/office/drawing/2014/main" id="{561CB4BA-D810-47F8-B55A-F2CED81BE5D7}"/>
                </a:ext>
              </a:extLst>
            </p:cNvPr>
            <p:cNvCxnSpPr>
              <a:stCxn id="6" idx="2"/>
              <a:endCxn id="29" idx="1"/>
            </p:cNvCxnSpPr>
            <p:nvPr/>
          </p:nvCxnSpPr>
          <p:spPr>
            <a:xfrm rot="16200000" flipH="1">
              <a:off x="470818" y="2412610"/>
              <a:ext cx="1386928" cy="44511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00BB1B1-90C5-417D-8723-88B320E2F961}"/>
              </a:ext>
            </a:extLst>
          </p:cNvPr>
          <p:cNvGrpSpPr/>
          <p:nvPr/>
        </p:nvGrpSpPr>
        <p:grpSpPr>
          <a:xfrm>
            <a:off x="2558075" y="2172535"/>
            <a:ext cx="3897393" cy="2773858"/>
            <a:chOff x="1394507" y="1941701"/>
            <a:chExt cx="3897393" cy="2773858"/>
          </a:xfrm>
        </p:grpSpPr>
        <p:sp>
          <p:nvSpPr>
            <p:cNvPr id="23" name="Rounded Rectangle 13">
              <a:extLst>
                <a:ext uri="{FF2B5EF4-FFF2-40B4-BE49-F238E27FC236}">
                  <a16:creationId xmlns:a16="http://schemas.microsoft.com/office/drawing/2014/main" id="{FC14A262-7A16-43AA-ADDC-2434FBDBF69B}"/>
                </a:ext>
              </a:extLst>
            </p:cNvPr>
            <p:cNvSpPr/>
            <p:nvPr/>
          </p:nvSpPr>
          <p:spPr>
            <a:xfrm>
              <a:off x="4065499" y="1941701"/>
              <a:ext cx="1172460" cy="277385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24" name="TextBox 14">
              <a:extLst>
                <a:ext uri="{FF2B5EF4-FFF2-40B4-BE49-F238E27FC236}">
                  <a16:creationId xmlns:a16="http://schemas.microsoft.com/office/drawing/2014/main" id="{B1164138-EC09-43B7-A8F5-2298EEE2C854}"/>
                </a:ext>
              </a:extLst>
            </p:cNvPr>
            <p:cNvSpPr txBox="1"/>
            <p:nvPr/>
          </p:nvSpPr>
          <p:spPr>
            <a:xfrm>
              <a:off x="4068488" y="1998251"/>
              <a:ext cx="12234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0" dirty="0">
                  <a:solidFill>
                    <a:srgbClr val="FFFFFF"/>
                  </a:solidFill>
                  <a:latin typeface="Gill Sans Light"/>
                  <a:ea typeface="Gill Sans" charset="0"/>
                  <a:cs typeface="Gill Sans" charset="0"/>
                </a:rPr>
                <a:t>File </a:t>
              </a:r>
              <a:endParaRPr lang="en-US" sz="2000" b="0" dirty="0" smtClean="0">
                <a:solidFill>
                  <a:srgbClr val="FFFFFF"/>
                </a:solidFill>
                <a:latin typeface="Gill Sans Light"/>
                <a:ea typeface="Gill Sans" charset="0"/>
                <a:cs typeface="Gill Sans" charset="0"/>
              </a:endParaRPr>
            </a:p>
            <a:p>
              <a:pPr algn="ctr"/>
              <a:r>
                <a:rPr lang="en-US" sz="2000" b="0" dirty="0" smtClean="0">
                  <a:solidFill>
                    <a:srgbClr val="FFFFFF"/>
                  </a:solidFill>
                  <a:latin typeface="Gill Sans Light"/>
                  <a:ea typeface="Gill Sans" charset="0"/>
                  <a:cs typeface="Gill Sans" charset="0"/>
                </a:rPr>
                <a:t>Header </a:t>
              </a:r>
              <a:endParaRPr lang="en-US" sz="2000" b="0" dirty="0">
                <a:solidFill>
                  <a:srgbClr val="FFFFFF"/>
                </a:solidFill>
                <a:latin typeface="Gill Sans Light"/>
                <a:ea typeface="Gill Sans" charset="0"/>
                <a:cs typeface="Gill Sans" charset="0"/>
              </a:endParaRPr>
            </a:p>
            <a:p>
              <a:pPr algn="ctr"/>
              <a:r>
                <a:rPr lang="en-US" sz="2000" b="0" dirty="0">
                  <a:solidFill>
                    <a:srgbClr val="FFFFFF"/>
                  </a:solidFill>
                  <a:latin typeface="Gill Sans Light"/>
                  <a:ea typeface="Gill Sans" charset="0"/>
                  <a:cs typeface="Gill Sans" charset="0"/>
                </a:rPr>
                <a:t>Structure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1A1C56A-6B22-42BD-89C9-19BB0ED8F9A7}"/>
                </a:ext>
              </a:extLst>
            </p:cNvPr>
            <p:cNvSpPr/>
            <p:nvPr/>
          </p:nvSpPr>
          <p:spPr>
            <a:xfrm>
              <a:off x="1394507" y="3369789"/>
              <a:ext cx="642325" cy="437977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0C7C5A96-2665-4AD1-8568-8A5B6F4AC6FF}"/>
                </a:ext>
              </a:extLst>
            </p:cNvPr>
            <p:cNvCxnSpPr>
              <a:cxnSpLocks/>
              <a:endCxn id="16" idx="1"/>
            </p:cNvCxnSpPr>
            <p:nvPr/>
          </p:nvCxnSpPr>
          <p:spPr>
            <a:xfrm flipV="1">
              <a:off x="2048956" y="3570916"/>
              <a:ext cx="2258337" cy="1894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27" name="TextBox 19">
              <a:extLst>
                <a:ext uri="{FF2B5EF4-FFF2-40B4-BE49-F238E27FC236}">
                  <a16:creationId xmlns:a16="http://schemas.microsoft.com/office/drawing/2014/main" id="{0ABF7F2D-D58C-45C6-A7A7-17726AB4F6A2}"/>
                </a:ext>
              </a:extLst>
            </p:cNvPr>
            <p:cNvSpPr txBox="1"/>
            <p:nvPr/>
          </p:nvSpPr>
          <p:spPr>
            <a:xfrm>
              <a:off x="2265432" y="2664766"/>
              <a:ext cx="18117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0" dirty="0">
                  <a:latin typeface="Gill Sans Light"/>
                  <a:ea typeface="Gill Sans" charset="0"/>
                  <a:cs typeface="Gill Sans" charset="0"/>
                </a:rPr>
                <a:t>File number</a:t>
              </a:r>
            </a:p>
          </p:txBody>
        </p:sp>
        <p:sp>
          <p:nvSpPr>
            <p:cNvPr id="28" name="TextBox 32">
              <a:extLst>
                <a:ext uri="{FF2B5EF4-FFF2-40B4-BE49-F238E27FC236}">
                  <a16:creationId xmlns:a16="http://schemas.microsoft.com/office/drawing/2014/main" id="{79168F15-D931-47C1-B38B-D3883DEF280B}"/>
                </a:ext>
              </a:extLst>
            </p:cNvPr>
            <p:cNvSpPr txBox="1"/>
            <p:nvPr/>
          </p:nvSpPr>
          <p:spPr>
            <a:xfrm>
              <a:off x="2409099" y="3029633"/>
              <a:ext cx="15175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0" dirty="0">
                  <a:solidFill>
                    <a:srgbClr val="FF0000"/>
                  </a:solidFill>
                  <a:latin typeface="Gill Sans Light"/>
                  <a:ea typeface="Gill Sans" charset="0"/>
                  <a:cs typeface="Gill Sans" charset="0"/>
                </a:rPr>
                <a:t>“</a:t>
              </a:r>
              <a:r>
                <a:rPr lang="en-US" sz="2400" b="0" dirty="0" err="1">
                  <a:solidFill>
                    <a:srgbClr val="FF0000"/>
                  </a:solidFill>
                  <a:latin typeface="Gill Sans Light"/>
                  <a:ea typeface="Gill Sans" charset="0"/>
                  <a:cs typeface="Gill Sans" charset="0"/>
                </a:rPr>
                <a:t>inumber</a:t>
              </a:r>
              <a:r>
                <a:rPr lang="en-US" sz="2400" b="0" dirty="0">
                  <a:solidFill>
                    <a:srgbClr val="FF0000"/>
                  </a:solidFill>
                  <a:latin typeface="Gill Sans Light"/>
                  <a:ea typeface="Gill Sans" charset="0"/>
                  <a:cs typeface="Gill Sans" charset="0"/>
                </a:rPr>
                <a:t>”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D9CB2D1-6579-4D1D-A75A-79F3ABAF85D6}"/>
              </a:ext>
            </a:extLst>
          </p:cNvPr>
          <p:cNvGrpSpPr/>
          <p:nvPr/>
        </p:nvGrpSpPr>
        <p:grpSpPr>
          <a:xfrm>
            <a:off x="5257538" y="2433165"/>
            <a:ext cx="5410462" cy="3923185"/>
            <a:chOff x="4093970" y="2202331"/>
            <a:chExt cx="5410462" cy="3923185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7343F18A-08D5-474B-A705-35C3F116AEEC}"/>
                </a:ext>
              </a:extLst>
            </p:cNvPr>
            <p:cNvCxnSpPr>
              <a:stCxn id="16" idx="3"/>
            </p:cNvCxnSpPr>
            <p:nvPr/>
          </p:nvCxnSpPr>
          <p:spPr>
            <a:xfrm>
              <a:off x="4949618" y="3570916"/>
              <a:ext cx="1619636" cy="32777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" name="Can 23">
              <a:extLst>
                <a:ext uri="{FF2B5EF4-FFF2-40B4-BE49-F238E27FC236}">
                  <a16:creationId xmlns:a16="http://schemas.microsoft.com/office/drawing/2014/main" id="{F2C45D45-EE42-4500-9CAF-C74B4C2AB810}"/>
                </a:ext>
              </a:extLst>
            </p:cNvPr>
            <p:cNvSpPr/>
            <p:nvPr/>
          </p:nvSpPr>
          <p:spPr>
            <a:xfrm>
              <a:off x="7182355" y="4972175"/>
              <a:ext cx="846701" cy="1153341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C02006C-D37E-47C9-98C3-2C83F44C2887}"/>
                </a:ext>
              </a:extLst>
            </p:cNvPr>
            <p:cNvGrpSpPr/>
            <p:nvPr/>
          </p:nvGrpSpPr>
          <p:grpSpPr>
            <a:xfrm>
              <a:off x="6569254" y="3816773"/>
              <a:ext cx="441146" cy="1838411"/>
              <a:chOff x="7544518" y="1270135"/>
              <a:chExt cx="441146" cy="1838411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8E17F3D-5E07-4850-9AE0-A03E8B827910}"/>
                  </a:ext>
                </a:extLst>
              </p:cNvPr>
              <p:cNvSpPr/>
              <p:nvPr/>
            </p:nvSpPr>
            <p:spPr>
              <a:xfrm>
                <a:off x="7605706" y="1270135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000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D6263E9-0DA2-4C79-A7AD-FBE0D7A1EB97}"/>
                  </a:ext>
                </a:extLst>
              </p:cNvPr>
              <p:cNvSpPr/>
              <p:nvPr/>
            </p:nvSpPr>
            <p:spPr>
              <a:xfrm>
                <a:off x="7605706" y="1591319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000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C3FCB5A-3651-4E1B-BA4E-8E32259F3143}"/>
                  </a:ext>
                </a:extLst>
              </p:cNvPr>
              <p:cNvSpPr/>
              <p:nvPr/>
            </p:nvSpPr>
            <p:spPr>
              <a:xfrm>
                <a:off x="7605706" y="1897904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000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48B5B6F-5510-41BB-8509-6BE46578CBDA}"/>
                  </a:ext>
                </a:extLst>
              </p:cNvPr>
              <p:cNvSpPr/>
              <p:nvPr/>
            </p:nvSpPr>
            <p:spPr>
              <a:xfrm>
                <a:off x="7605706" y="2219088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000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8DDC6BE-19CE-4910-8302-D5B49D6253A2}"/>
                  </a:ext>
                </a:extLst>
              </p:cNvPr>
              <p:cNvSpPr/>
              <p:nvPr/>
            </p:nvSpPr>
            <p:spPr>
              <a:xfrm>
                <a:off x="7620707" y="2787362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000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2" name="TextBox 30">
                <a:extLst>
                  <a:ext uri="{FF2B5EF4-FFF2-40B4-BE49-F238E27FC236}">
                    <a16:creationId xmlns:a16="http://schemas.microsoft.com/office/drawing/2014/main" id="{E3795758-2136-4B7D-AAEA-61BB48A71463}"/>
                  </a:ext>
                </a:extLst>
              </p:cNvPr>
              <p:cNvSpPr txBox="1"/>
              <p:nvPr/>
            </p:nvSpPr>
            <p:spPr>
              <a:xfrm>
                <a:off x="7544518" y="2387252"/>
                <a:ext cx="4411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Comic Sans MS" panose="030F0702030302020204" pitchFamily="66" charset="0"/>
                    <a:ea typeface="+mn-ea"/>
                    <a:cs typeface="+mn-cs"/>
                  </a:defRPr>
                </a:lvl9pPr>
              </a:lstStyle>
              <a:p>
                <a:r>
                  <a:rPr lang="en-US" sz="2000" b="0" dirty="0">
                    <a:latin typeface="Gill Sans Light"/>
                    <a:ea typeface="Gill Sans" charset="0"/>
                    <a:cs typeface="Gill Sans" charset="0"/>
                  </a:rPr>
                  <a:t>…</a:t>
                </a:r>
              </a:p>
            </p:txBody>
          </p:sp>
        </p:grpSp>
        <p:sp>
          <p:nvSpPr>
            <p:cNvPr id="13" name="TextBox 31">
              <a:extLst>
                <a:ext uri="{FF2B5EF4-FFF2-40B4-BE49-F238E27FC236}">
                  <a16:creationId xmlns:a16="http://schemas.microsoft.com/office/drawing/2014/main" id="{79DB1ED1-84F9-419A-9376-8F7FFEA276DC}"/>
                </a:ext>
              </a:extLst>
            </p:cNvPr>
            <p:cNvSpPr txBox="1"/>
            <p:nvPr/>
          </p:nvSpPr>
          <p:spPr>
            <a:xfrm>
              <a:off x="6125271" y="3352800"/>
              <a:ext cx="15247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r>
                <a:rPr lang="en-US" sz="2000" b="0" dirty="0">
                  <a:latin typeface="Gill Sans Light"/>
                  <a:ea typeface="Gill Sans" charset="0"/>
                  <a:cs typeface="Gill Sans" charset="0"/>
                </a:rPr>
                <a:t>Data blocks</a:t>
              </a:r>
            </a:p>
          </p:txBody>
        </p:sp>
        <p:sp>
          <p:nvSpPr>
            <p:cNvPr id="14" name="TextBox 22">
              <a:extLst>
                <a:ext uri="{FF2B5EF4-FFF2-40B4-BE49-F238E27FC236}">
                  <a16:creationId xmlns:a16="http://schemas.microsoft.com/office/drawing/2014/main" id="{1B7A89B9-7E70-4615-B52F-27D6869F23DE}"/>
                </a:ext>
              </a:extLst>
            </p:cNvPr>
            <p:cNvSpPr txBox="1"/>
            <p:nvPr/>
          </p:nvSpPr>
          <p:spPr>
            <a:xfrm>
              <a:off x="4093970" y="4645966"/>
              <a:ext cx="11432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r>
                <a:rPr lang="en-US" sz="2400" b="0" dirty="0">
                  <a:solidFill>
                    <a:srgbClr val="FF0000"/>
                  </a:solidFill>
                  <a:latin typeface="Gill Sans Light"/>
                  <a:ea typeface="Gill Sans" charset="0"/>
                  <a:cs typeface="Gill Sans" charset="0"/>
                </a:rPr>
                <a:t>“</a:t>
              </a:r>
              <a:r>
                <a:rPr lang="en-US" sz="2400" b="0" dirty="0" err="1">
                  <a:solidFill>
                    <a:srgbClr val="FF0000"/>
                  </a:solidFill>
                  <a:latin typeface="Gill Sans Light"/>
                  <a:ea typeface="Gill Sans" charset="0"/>
                  <a:cs typeface="Gill Sans" charset="0"/>
                </a:rPr>
                <a:t>inode</a:t>
              </a:r>
              <a:r>
                <a:rPr lang="en-US" sz="2400" b="0" dirty="0">
                  <a:solidFill>
                    <a:srgbClr val="FF0000"/>
                  </a:solidFill>
                  <a:latin typeface="Gill Sans Light"/>
                  <a:ea typeface="Gill Sans" charset="0"/>
                  <a:cs typeface="Gill Sans" charset="0"/>
                </a:rPr>
                <a:t>”</a:t>
              </a:r>
            </a:p>
          </p:txBody>
        </p:sp>
        <p:sp>
          <p:nvSpPr>
            <p:cNvPr id="15" name="TextBox 33">
              <a:extLst>
                <a:ext uri="{FF2B5EF4-FFF2-40B4-BE49-F238E27FC236}">
                  <a16:creationId xmlns:a16="http://schemas.microsoft.com/office/drawing/2014/main" id="{644C1F6E-5574-4B77-849F-B5385C5E5EF1}"/>
                </a:ext>
              </a:extLst>
            </p:cNvPr>
            <p:cNvSpPr txBox="1"/>
            <p:nvPr/>
          </p:nvSpPr>
          <p:spPr>
            <a:xfrm>
              <a:off x="5410041" y="2202331"/>
              <a:ext cx="409439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Comic Sans MS" panose="030F0702030302020204" pitchFamily="66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0" dirty="0">
                  <a:solidFill>
                    <a:srgbClr val="FF0000"/>
                  </a:solidFill>
                  <a:latin typeface="Gill Sans Light"/>
                  <a:ea typeface="Gill Sans" charset="0"/>
                  <a:cs typeface="Gill Sans" charset="0"/>
                </a:rPr>
                <a:t>One Block = multiple sectors</a:t>
              </a:r>
            </a:p>
            <a:p>
              <a:pPr algn="ctr"/>
              <a:r>
                <a:rPr lang="en-US" sz="2400" b="0" dirty="0">
                  <a:solidFill>
                    <a:srgbClr val="FF0000"/>
                  </a:solidFill>
                  <a:latin typeface="Gill Sans Light"/>
                  <a:ea typeface="Gill Sans" charset="0"/>
                  <a:cs typeface="Gill Sans" charset="0"/>
                </a:rPr>
                <a:t>Ex: 512 sector,  4K block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1A55AF9-DCA4-4768-998F-D1DC831976C4}"/>
                </a:ext>
              </a:extLst>
            </p:cNvPr>
            <p:cNvSpPr/>
            <p:nvPr/>
          </p:nvSpPr>
          <p:spPr>
            <a:xfrm>
              <a:off x="4307293" y="3351927"/>
              <a:ext cx="642325" cy="437977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86577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C7AEA-076D-461A-82D2-C7BB82410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</a:t>
            </a:r>
            <a:br>
              <a:rPr lang="en-US" dirty="0" smtClean="0"/>
            </a:br>
            <a:r>
              <a:rPr lang="en-US" dirty="0" smtClean="0"/>
              <a:t>Windows </a:t>
            </a:r>
            <a:r>
              <a:rPr lang="en-US" dirty="0"/>
              <a:t>NTFS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81B66-B70F-41BD-B61F-386496EF1A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678AE-3BFD-4B35-A36D-6601ED411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Technology File System (NTFS)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C4884-324C-49B8-9E36-4BFF2B4D0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Default on modern Windows </a:t>
            </a:r>
            <a:r>
              <a:rPr lang="en-US" dirty="0" smtClean="0"/>
              <a:t>systems</a:t>
            </a:r>
          </a:p>
          <a:p>
            <a:r>
              <a:rPr lang="en-US" dirty="0" smtClean="0"/>
              <a:t>Variable length extents</a:t>
            </a:r>
          </a:p>
          <a:p>
            <a:pPr lvl="1"/>
            <a:r>
              <a:rPr lang="en-US" dirty="0" smtClean="0"/>
              <a:t>Rather than fixed blocks</a:t>
            </a:r>
          </a:p>
          <a:p>
            <a:r>
              <a:rPr lang="en-US" dirty="0" smtClean="0"/>
              <a:t>Instead </a:t>
            </a:r>
            <a:r>
              <a:rPr lang="en-US" dirty="0"/>
              <a:t>of FAT or </a:t>
            </a:r>
            <a:r>
              <a:rPr lang="en-US" dirty="0" err="1"/>
              <a:t>inode</a:t>
            </a:r>
            <a:r>
              <a:rPr lang="en-US" dirty="0"/>
              <a:t> array: Master File Table</a:t>
            </a:r>
          </a:p>
          <a:p>
            <a:pPr lvl="1"/>
            <a:r>
              <a:rPr lang="en-US" dirty="0" smtClean="0"/>
              <a:t>Like a database, with max </a:t>
            </a:r>
            <a:r>
              <a:rPr lang="en-US" dirty="0"/>
              <a:t>1 KB size for each table </a:t>
            </a:r>
            <a:r>
              <a:rPr lang="en-US" dirty="0" smtClean="0"/>
              <a:t>entry</a:t>
            </a:r>
          </a:p>
          <a:p>
            <a:pPr lvl="1"/>
            <a:r>
              <a:rPr lang="en-US" dirty="0"/>
              <a:t>Everything (almost) is a sequence of &lt;</a:t>
            </a:r>
            <a:r>
              <a:rPr lang="en-US" dirty="0" err="1"/>
              <a:t>attribute:value</a:t>
            </a:r>
            <a:r>
              <a:rPr lang="en-US" dirty="0"/>
              <a:t>&gt; pairs</a:t>
            </a:r>
          </a:p>
          <a:p>
            <a:pPr lvl="2"/>
            <a:r>
              <a:rPr lang="en-US" dirty="0"/>
              <a:t>Meta-data and data</a:t>
            </a:r>
          </a:p>
          <a:p>
            <a:r>
              <a:rPr lang="en-US" dirty="0" smtClean="0"/>
              <a:t>Each </a:t>
            </a:r>
            <a:r>
              <a:rPr lang="en-US" dirty="0"/>
              <a:t>entry in MFT contains metadata and:</a:t>
            </a:r>
          </a:p>
          <a:p>
            <a:pPr lvl="1"/>
            <a:r>
              <a:rPr lang="en-US" dirty="0"/>
              <a:t>File’s data directly (for small files)</a:t>
            </a:r>
          </a:p>
          <a:p>
            <a:pPr lvl="1"/>
            <a:r>
              <a:rPr lang="en-US" dirty="0"/>
              <a:t>A list of </a:t>
            </a:r>
            <a:r>
              <a:rPr lang="en-US" i="1" dirty="0"/>
              <a:t>extents </a:t>
            </a:r>
            <a:r>
              <a:rPr lang="en-US" dirty="0"/>
              <a:t>(start block, size) for file’s data</a:t>
            </a:r>
          </a:p>
          <a:p>
            <a:pPr lvl="1"/>
            <a:r>
              <a:rPr lang="en-US" dirty="0"/>
              <a:t>For big files: pointers to other MFT entries with </a:t>
            </a:r>
            <a:r>
              <a:rPr lang="en-US" i="1" dirty="0"/>
              <a:t>more</a:t>
            </a:r>
            <a:r>
              <a:rPr lang="en-US" dirty="0"/>
              <a:t> extent lists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0569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1483" y="2286000"/>
            <a:ext cx="5478018" cy="396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NTFS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9829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Master File Table</a:t>
            </a:r>
          </a:p>
          <a:p>
            <a:pPr lvl="1"/>
            <a:r>
              <a:rPr lang="en-US" dirty="0" smtClean="0"/>
              <a:t>Database with Flexible 1KB entries for metadata/data</a:t>
            </a:r>
          </a:p>
          <a:p>
            <a:pPr lvl="1"/>
            <a:r>
              <a:rPr lang="en-US" dirty="0" smtClean="0"/>
              <a:t>Variable-sized attribute records (data or metadata)</a:t>
            </a:r>
          </a:p>
          <a:p>
            <a:pPr lvl="1"/>
            <a:r>
              <a:rPr lang="en-US" dirty="0" smtClean="0"/>
              <a:t>Extend with variable depth tree (non-resident)</a:t>
            </a:r>
          </a:p>
          <a:p>
            <a:r>
              <a:rPr lang="en-US" dirty="0" smtClean="0"/>
              <a:t>Extents – variable length contiguous regions</a:t>
            </a:r>
          </a:p>
          <a:p>
            <a:pPr lvl="1"/>
            <a:r>
              <a:rPr lang="en-US" dirty="0" smtClean="0"/>
              <a:t>Block pointers cover runs of blocks</a:t>
            </a:r>
          </a:p>
          <a:p>
            <a:pPr lvl="1"/>
            <a:r>
              <a:rPr lang="en-US" dirty="0" smtClean="0"/>
              <a:t>Similar approach in Linux (ext4)</a:t>
            </a:r>
          </a:p>
          <a:p>
            <a:pPr lvl="1"/>
            <a:r>
              <a:rPr lang="en-US" dirty="0" smtClean="0"/>
              <a:t>File create can provide hint as to</a:t>
            </a:r>
          </a:p>
          <a:p>
            <a:pPr lvl="1"/>
            <a:r>
              <a:rPr lang="en-US" dirty="0" smtClean="0"/>
              <a:t> size of file</a:t>
            </a:r>
          </a:p>
          <a:p>
            <a:r>
              <a:rPr lang="en-US" dirty="0" smtClean="0"/>
              <a:t>Journaling for reliability</a:t>
            </a:r>
          </a:p>
          <a:p>
            <a:pPr lvl="1"/>
            <a:r>
              <a:rPr lang="en-US" dirty="0" smtClean="0"/>
              <a:t>Discussed later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72401" y="6248400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http://</a:t>
            </a:r>
            <a:r>
              <a:rPr lang="en-US" b="0" dirty="0" err="1">
                <a:latin typeface="Gill Sans" charset="0"/>
                <a:ea typeface="Gill Sans" charset="0"/>
                <a:cs typeface="Gill Sans" charset="0"/>
              </a:rPr>
              <a:t>ntfs.com</a:t>
            </a:r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/</a:t>
            </a:r>
            <a:r>
              <a:rPr lang="en-US" b="0" dirty="0" err="1">
                <a:latin typeface="Gill Sans" charset="0"/>
                <a:ea typeface="Gill Sans" charset="0"/>
                <a:cs typeface="Gill Sans" charset="0"/>
              </a:rPr>
              <a:t>ntfs-mft.htm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7668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NTFS Small File: Data stored with Metadata</a:t>
            </a:r>
            <a:endParaRPr lang="en-US" dirty="0"/>
          </a:p>
        </p:txBody>
      </p:sp>
      <p:pic>
        <p:nvPicPr>
          <p:cNvPr id="6" name="Content Placeholder 5" descr="FilesFiles-NTFSsmallFile.pdf"/>
          <p:cNvPicPr>
            <a:picLocks noGrp="1" noChangeAspect="1"/>
          </p:cNvPicPr>
          <p:nvPr>
            <p:ph idx="1"/>
          </p:nvPr>
        </p:nvPicPr>
        <p:blipFill>
          <a:blip r:embed="rId3"/>
          <a:srcRect l="-3219" r="-3219"/>
          <a:stretch>
            <a:fillRect/>
          </a:stretch>
        </p:blipFill>
        <p:spPr/>
      </p:pic>
      <p:sp>
        <p:nvSpPr>
          <p:cNvPr id="3" name="TextBox 2"/>
          <p:cNvSpPr txBox="1"/>
          <p:nvPr/>
        </p:nvSpPr>
        <p:spPr>
          <a:xfrm>
            <a:off x="4451686" y="1818105"/>
            <a:ext cx="5992603" cy="707886"/>
          </a:xfrm>
          <a:prstGeom prst="rect">
            <a:avLst/>
          </a:prstGeom>
          <a:solidFill>
            <a:srgbClr val="DBEEF4"/>
          </a:solidFill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Create time, modify time, access time,</a:t>
            </a:r>
          </a:p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Owner id, security </a:t>
            </a:r>
            <a:r>
              <a:rPr lang="en-US" sz="2000" b="0" dirty="0" err="1">
                <a:latin typeface="Gill Sans" charset="0"/>
                <a:ea typeface="Gill Sans" charset="0"/>
                <a:cs typeface="Gill Sans" charset="0"/>
              </a:rPr>
              <a:t>specifier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, flags (RO, hidden, sys)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892843" y="2464437"/>
            <a:ext cx="521369" cy="11985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177713" y="2807368"/>
            <a:ext cx="1678665" cy="400110"/>
          </a:xfrm>
          <a:prstGeom prst="rect">
            <a:avLst/>
          </a:prstGeom>
          <a:solidFill>
            <a:srgbClr val="DBEEF4"/>
          </a:solidFill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data attribute</a:t>
            </a:r>
          </a:p>
        </p:txBody>
      </p:sp>
      <p:sp>
        <p:nvSpPr>
          <p:cNvPr id="10" name="Left Brace 9"/>
          <p:cNvSpPr/>
          <p:nvPr/>
        </p:nvSpPr>
        <p:spPr>
          <a:xfrm rot="16200000">
            <a:off x="7874919" y="2764174"/>
            <a:ext cx="360948" cy="260500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2" name="Straight Connector 11"/>
          <p:cNvCxnSpPr>
            <a:stCxn id="9" idx="2"/>
          </p:cNvCxnSpPr>
          <p:nvPr/>
        </p:nvCxnSpPr>
        <p:spPr>
          <a:xfrm flipH="1">
            <a:off x="8408738" y="3207478"/>
            <a:ext cx="564224" cy="3485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339263" y="4348512"/>
            <a:ext cx="1515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Attribute list</a:t>
            </a:r>
          </a:p>
        </p:txBody>
      </p:sp>
    </p:spTree>
    <p:extLst>
      <p:ext uri="{BB962C8B-B14F-4D97-AF65-F5344CB8AC3E}">
        <p14:creationId xmlns:p14="http://schemas.microsoft.com/office/powerpoint/2010/main" val="2546496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2FD52-5A5B-4FA0-AFF0-58D1EC61F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NTFS Medium File: Extents for File Data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DA52DC6-B50E-4589-8C06-D0BD61DBEB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295400"/>
            <a:ext cx="7892767" cy="4351338"/>
          </a:xfrm>
        </p:spPr>
      </p:pic>
    </p:spTree>
    <p:extLst>
      <p:ext uri="{BB962C8B-B14F-4D97-AF65-F5344CB8AC3E}">
        <p14:creationId xmlns:p14="http://schemas.microsoft.com/office/powerpoint/2010/main" val="1856911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16188-DF4A-4AB9-9449-3DABE2D36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NTFS Large File: Pointers to Other MFT Records</a:t>
            </a:r>
          </a:p>
        </p:txBody>
      </p:sp>
      <p:pic>
        <p:nvPicPr>
          <p:cNvPr id="8" name="Content Placeholder 7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23BD703C-FB5E-4684-836C-9715FBE940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066800"/>
            <a:ext cx="5486400" cy="4601858"/>
          </a:xfrm>
          <a:effectLst/>
        </p:spPr>
      </p:pic>
    </p:spTree>
    <p:extLst>
      <p:ext uri="{BB962C8B-B14F-4D97-AF65-F5344CB8AC3E}">
        <p14:creationId xmlns:p14="http://schemas.microsoft.com/office/powerpoint/2010/main" val="3680855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7239000" y="381000"/>
            <a:ext cx="4114800" cy="8382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7936E2-2F14-4392-B1FD-8D8AC9575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738963"/>
            <a:ext cx="6418385" cy="1325563"/>
          </a:xfrm>
        </p:spPr>
        <p:txBody>
          <a:bodyPr/>
          <a:lstStyle/>
          <a:p>
            <a:pPr algn="l"/>
            <a:r>
              <a:rPr lang="en-US" dirty="0"/>
              <a:t>NTFS Huge, Fragmented File: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Many </a:t>
            </a:r>
            <a:r>
              <a:rPr lang="en-US" dirty="0"/>
              <a:t>MFT Records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8206D27-3BC3-432A-AA06-71E634D682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862"/>
            <a:ext cx="4673822" cy="6629400"/>
          </a:xfrm>
        </p:spPr>
      </p:pic>
    </p:spTree>
    <p:extLst>
      <p:ext uri="{BB962C8B-B14F-4D97-AF65-F5344CB8AC3E}">
        <p14:creationId xmlns:p14="http://schemas.microsoft.com/office/powerpoint/2010/main" val="3278630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B948A-7A86-43D2-84C9-6A8F7AB82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NTFS Directories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1AFBE-EF53-42B3-A01E-6757D4496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Directories implemented as B Trees</a:t>
            </a:r>
          </a:p>
          <a:p>
            <a:r>
              <a:rPr lang="en-US" dirty="0" smtClean="0"/>
              <a:t>File's number identifies its entry in MFT</a:t>
            </a:r>
          </a:p>
          <a:p>
            <a:r>
              <a:rPr lang="en-US" dirty="0" smtClean="0"/>
              <a:t>MFT entry always has a file name attribute</a:t>
            </a:r>
          </a:p>
          <a:p>
            <a:pPr lvl="1"/>
            <a:r>
              <a:rPr lang="en-US" dirty="0" smtClean="0"/>
              <a:t>Human readable name, file number of parent </a:t>
            </a:r>
            <a:r>
              <a:rPr lang="en-US" dirty="0" err="1" smtClean="0"/>
              <a:t>dir</a:t>
            </a:r>
            <a:endParaRPr lang="en-US" dirty="0" smtClean="0"/>
          </a:p>
          <a:p>
            <a:r>
              <a:rPr lang="en-US" dirty="0" smtClean="0"/>
              <a:t>Hard link? Multiple file name attributes in MFT entry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555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C7AEA-076D-461A-82D2-C7BB82410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Mapped files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81B66-B70F-41BD-B61F-386496EF1A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80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Mapped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96012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Traditional I/O involves explicit transfers between buffers in process address space to/from regions of a file</a:t>
            </a:r>
          </a:p>
          <a:p>
            <a:pPr lvl="1"/>
            <a:r>
              <a:rPr lang="en-US" dirty="0" smtClean="0"/>
              <a:t>This involves multiple copies into caches in memory, plus system calls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if we could “map” the file directly into an empty region of our address space</a:t>
            </a:r>
          </a:p>
          <a:p>
            <a:pPr lvl="1"/>
            <a:r>
              <a:rPr lang="en-US" dirty="0" smtClean="0"/>
              <a:t>Implicitly “page it in” when we read it</a:t>
            </a:r>
          </a:p>
          <a:p>
            <a:pPr lvl="1"/>
            <a:r>
              <a:rPr lang="en-US" dirty="0" smtClean="0"/>
              <a:t>Write it and “eventually” page it out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Executable files are treated this way when we </a:t>
            </a:r>
            <a:r>
              <a:rPr lang="en-US" dirty="0" smtClean="0">
                <a:latin typeface="Courier New"/>
                <a:cs typeface="Courier New"/>
              </a:rPr>
              <a:t>exec</a:t>
            </a:r>
            <a:r>
              <a:rPr lang="en-US" dirty="0" smtClean="0"/>
              <a:t> the proces</a:t>
            </a:r>
            <a:r>
              <a:rPr lang="en-US" dirty="0"/>
              <a:t>s</a:t>
            </a:r>
            <a:r>
              <a:rPr lang="en-US" dirty="0" smtClean="0"/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20437825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A06DD-9E7B-4E41-99A4-6802E8A43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Light"/>
              </a:rPr>
              <a:t>Recall: FAT Properties</a:t>
            </a:r>
            <a:endParaRPr lang="en-US" dirty="0">
              <a:latin typeface="Gill Sans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0646E-C7EA-4033-8E54-CD7FD7E09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203" y="771712"/>
            <a:ext cx="5456274" cy="5502542"/>
          </a:xfrm>
        </p:spPr>
        <p:txBody>
          <a:bodyPr>
            <a:normAutofit fontScale="92500"/>
          </a:bodyPr>
          <a:lstStyle/>
          <a:p>
            <a:pPr>
              <a:lnSpc>
                <a:spcPct val="85000"/>
              </a:lnSpc>
            </a:pPr>
            <a:r>
              <a:rPr lang="en-US" dirty="0"/>
              <a:t>File is collection of disk blocks (Microsoft calls them “clusters”)</a:t>
            </a:r>
          </a:p>
          <a:p>
            <a:pPr>
              <a:lnSpc>
                <a:spcPct val="85000"/>
              </a:lnSpc>
            </a:pPr>
            <a:r>
              <a:rPr lang="en-US" dirty="0"/>
              <a:t>FAT is array of integers mapped 1-1 with disk blocks</a:t>
            </a:r>
          </a:p>
          <a:p>
            <a:pPr lvl="1">
              <a:lnSpc>
                <a:spcPct val="85000"/>
              </a:lnSpc>
            </a:pPr>
            <a:r>
              <a:rPr lang="en-US" dirty="0"/>
              <a:t>Each integer is either:</a:t>
            </a:r>
          </a:p>
          <a:p>
            <a:pPr lvl="2">
              <a:lnSpc>
                <a:spcPct val="85000"/>
              </a:lnSpc>
            </a:pPr>
            <a:r>
              <a:rPr lang="en-US" dirty="0"/>
              <a:t>Pointer to next block in file; or</a:t>
            </a:r>
          </a:p>
          <a:p>
            <a:pPr lvl="2">
              <a:lnSpc>
                <a:spcPct val="85000"/>
              </a:lnSpc>
            </a:pPr>
            <a:r>
              <a:rPr lang="en-US" dirty="0"/>
              <a:t>End of file flag; or</a:t>
            </a:r>
          </a:p>
          <a:p>
            <a:pPr lvl="2">
              <a:lnSpc>
                <a:spcPct val="85000"/>
              </a:lnSpc>
            </a:pPr>
            <a:r>
              <a:rPr lang="en-US" dirty="0"/>
              <a:t>Free block flag</a:t>
            </a:r>
          </a:p>
          <a:p>
            <a:pPr>
              <a:lnSpc>
                <a:spcPct val="85000"/>
              </a:lnSpc>
            </a:pPr>
            <a:r>
              <a:rPr lang="en-US" dirty="0"/>
              <a:t>File Number is index of root </a:t>
            </a:r>
            <a:br>
              <a:rPr lang="en-US" dirty="0"/>
            </a:br>
            <a:r>
              <a:rPr lang="en-US" dirty="0"/>
              <a:t>of block list for the file</a:t>
            </a:r>
          </a:p>
          <a:p>
            <a:pPr lvl="1">
              <a:lnSpc>
                <a:spcPct val="85000"/>
              </a:lnSpc>
            </a:pPr>
            <a:r>
              <a:rPr lang="en-US" dirty="0"/>
              <a:t>Follow list to get block #</a:t>
            </a:r>
          </a:p>
          <a:p>
            <a:pPr lvl="1">
              <a:lnSpc>
                <a:spcPct val="85000"/>
              </a:lnSpc>
            </a:pPr>
            <a:r>
              <a:rPr lang="en-US" dirty="0"/>
              <a:t>Directory must map name to block number at start of file</a:t>
            </a:r>
          </a:p>
          <a:p>
            <a:pPr>
              <a:lnSpc>
                <a:spcPct val="85000"/>
              </a:lnSpc>
            </a:pPr>
            <a:r>
              <a:rPr lang="en-US" dirty="0"/>
              <a:t>But: Where is FAT stored?</a:t>
            </a:r>
          </a:p>
          <a:p>
            <a:pPr lvl="1">
              <a:lnSpc>
                <a:spcPct val="85000"/>
              </a:lnSpc>
            </a:pPr>
            <a:r>
              <a:rPr lang="en-US" dirty="0"/>
              <a:t>Beginning of disk, before the data blocks</a:t>
            </a:r>
          </a:p>
          <a:p>
            <a:pPr lvl="1">
              <a:lnSpc>
                <a:spcPct val="85000"/>
              </a:lnSpc>
            </a:pPr>
            <a:r>
              <a:rPr lang="en-US" dirty="0"/>
              <a:t>Usually 2 copies (to handle errors)</a:t>
            </a:r>
          </a:p>
          <a:p>
            <a:endParaRPr lang="en-US" dirty="0">
              <a:latin typeface="Gill Sans Ligh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B8449B-2A15-4184-AB88-6428358A35DA}"/>
              </a:ext>
            </a:extLst>
          </p:cNvPr>
          <p:cNvSpPr/>
          <p:nvPr/>
        </p:nvSpPr>
        <p:spPr>
          <a:xfrm>
            <a:off x="8401143" y="2031465"/>
            <a:ext cx="446224" cy="3211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04EF374-2EB9-4D54-91E0-FC9B4DC4AB2B}"/>
              </a:ext>
            </a:extLst>
          </p:cNvPr>
          <p:cNvGrpSpPr/>
          <p:nvPr/>
        </p:nvGrpSpPr>
        <p:grpSpPr>
          <a:xfrm>
            <a:off x="9507206" y="2018097"/>
            <a:ext cx="1637681" cy="351922"/>
            <a:chOff x="5374106" y="3569368"/>
            <a:chExt cx="1393002" cy="351922"/>
          </a:xfrm>
          <a:solidFill>
            <a:srgbClr val="C5E0B4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617A762-3EC6-43FE-9E25-52FA88A5D074}"/>
                </a:ext>
              </a:extLst>
            </p:cNvPr>
            <p:cNvSpPr/>
            <p:nvPr/>
          </p:nvSpPr>
          <p:spPr>
            <a:xfrm>
              <a:off x="5374106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06BB4B8-5B4D-42EB-AAE7-A86DAD5DA284}"/>
                </a:ext>
              </a:extLst>
            </p:cNvPr>
            <p:cNvSpPr txBox="1"/>
            <p:nvPr/>
          </p:nvSpPr>
          <p:spPr>
            <a:xfrm>
              <a:off x="5381951" y="3582736"/>
              <a:ext cx="1385157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0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66455B4-F017-497D-A93E-5CDFA7088489}"/>
              </a:ext>
            </a:extLst>
          </p:cNvPr>
          <p:cNvGrpSpPr/>
          <p:nvPr/>
        </p:nvGrpSpPr>
        <p:grpSpPr>
          <a:xfrm>
            <a:off x="9508785" y="2339242"/>
            <a:ext cx="1634523" cy="351922"/>
            <a:chOff x="5374105" y="3569368"/>
            <a:chExt cx="1390316" cy="351922"/>
          </a:xfrm>
          <a:solidFill>
            <a:srgbClr val="C5E0B4"/>
          </a:solidFill>
          <a:effectLst/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DEAFB3-B813-4D5E-9EC8-051533C17F18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40778AD-0D72-4C0E-B3AF-580ED6DA30D6}"/>
                </a:ext>
              </a:extLst>
            </p:cNvPr>
            <p:cNvSpPr txBox="1"/>
            <p:nvPr/>
          </p:nvSpPr>
          <p:spPr>
            <a:xfrm>
              <a:off x="5381952" y="3582736"/>
              <a:ext cx="1378878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1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34EC8020-CB14-49A5-BAEE-BF4AFB4ED592}"/>
              </a:ext>
            </a:extLst>
          </p:cNvPr>
          <p:cNvSpPr/>
          <p:nvPr/>
        </p:nvSpPr>
        <p:spPr>
          <a:xfrm>
            <a:off x="9508785" y="2660387"/>
            <a:ext cx="1634523" cy="321145"/>
          </a:xfrm>
          <a:prstGeom prst="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7BD7BB-4A1C-42CC-80A0-6C80BBBE9FC6}"/>
              </a:ext>
            </a:extLst>
          </p:cNvPr>
          <p:cNvSpPr/>
          <p:nvPr/>
        </p:nvSpPr>
        <p:spPr>
          <a:xfrm>
            <a:off x="9508785" y="2981532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4F4D5D-DDD9-4DD0-982D-129204F2536D}"/>
              </a:ext>
            </a:extLst>
          </p:cNvPr>
          <p:cNvSpPr/>
          <p:nvPr/>
        </p:nvSpPr>
        <p:spPr>
          <a:xfrm>
            <a:off x="9508785" y="3302677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BFB665-1B75-4413-B6E1-1A0DEEC6DEE3}"/>
              </a:ext>
            </a:extLst>
          </p:cNvPr>
          <p:cNvSpPr/>
          <p:nvPr/>
        </p:nvSpPr>
        <p:spPr>
          <a:xfrm>
            <a:off x="9508785" y="3944967"/>
            <a:ext cx="1634523" cy="321145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1CD9793-B867-4394-9D7E-016EF9F1149F}"/>
              </a:ext>
            </a:extLst>
          </p:cNvPr>
          <p:cNvSpPr/>
          <p:nvPr/>
        </p:nvSpPr>
        <p:spPr>
          <a:xfrm>
            <a:off x="9508785" y="4266112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26F5FEF-CAC4-4CFA-BC37-EA76FF147291}"/>
              </a:ext>
            </a:extLst>
          </p:cNvPr>
          <p:cNvGrpSpPr/>
          <p:nvPr/>
        </p:nvGrpSpPr>
        <p:grpSpPr>
          <a:xfrm>
            <a:off x="9505627" y="4587257"/>
            <a:ext cx="1640839" cy="351922"/>
            <a:chOff x="5374105" y="3569368"/>
            <a:chExt cx="1395688" cy="351922"/>
          </a:xfrm>
          <a:solidFill>
            <a:srgbClr val="C5E0B4"/>
          </a:solidFill>
          <a:effectLst/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4C1CFCE-6767-4575-84E0-7FC7D85AC211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B2C39BD-9F4A-46E0-A23E-91181223467C}"/>
                </a:ext>
              </a:extLst>
            </p:cNvPr>
            <p:cNvSpPr txBox="1"/>
            <p:nvPr/>
          </p:nvSpPr>
          <p:spPr>
            <a:xfrm>
              <a:off x="5384637" y="3582736"/>
              <a:ext cx="1385156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2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3F7AD599-FC11-452E-95D1-990596FB571D}"/>
              </a:ext>
            </a:extLst>
          </p:cNvPr>
          <p:cNvSpPr/>
          <p:nvPr/>
        </p:nvSpPr>
        <p:spPr>
          <a:xfrm>
            <a:off x="9508785" y="4939179"/>
            <a:ext cx="1634523" cy="29036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64C2F5D-570B-47A4-A0AB-2B3EC6C885EC}"/>
              </a:ext>
            </a:extLst>
          </p:cNvPr>
          <p:cNvSpPr txBox="1"/>
          <p:nvPr/>
        </p:nvSpPr>
        <p:spPr>
          <a:xfrm>
            <a:off x="9544316" y="993640"/>
            <a:ext cx="1563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Disk Blocks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C7F415A-CB3C-45DB-8EE9-D4816E0853B5}"/>
              </a:ext>
            </a:extLst>
          </p:cNvPr>
          <p:cNvSpPr/>
          <p:nvPr/>
        </p:nvSpPr>
        <p:spPr>
          <a:xfrm>
            <a:off x="9508785" y="1349968"/>
            <a:ext cx="1634523" cy="430508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A3D1999-BC9C-472F-A22D-00DB52C10A5A}"/>
              </a:ext>
            </a:extLst>
          </p:cNvPr>
          <p:cNvSpPr/>
          <p:nvPr/>
        </p:nvSpPr>
        <p:spPr>
          <a:xfrm>
            <a:off x="8401143" y="1376867"/>
            <a:ext cx="446224" cy="43040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51A0DA-DED3-4EF2-9405-3A7E8B696C12}"/>
              </a:ext>
            </a:extLst>
          </p:cNvPr>
          <p:cNvSpPr txBox="1"/>
          <p:nvPr/>
        </p:nvSpPr>
        <p:spPr>
          <a:xfrm>
            <a:off x="8358119" y="993640"/>
            <a:ext cx="590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FAT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9D222D-77E4-4CB7-82AF-E53B54586019}"/>
              </a:ext>
            </a:extLst>
          </p:cNvPr>
          <p:cNvSpPr/>
          <p:nvPr/>
        </p:nvSpPr>
        <p:spPr>
          <a:xfrm>
            <a:off x="8865700" y="5311561"/>
            <a:ext cx="685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N-1: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EC685DE-5FAB-4C5E-B0C7-D2E24E1FC81B}"/>
              </a:ext>
            </a:extLst>
          </p:cNvPr>
          <p:cNvSpPr/>
          <p:nvPr/>
        </p:nvSpPr>
        <p:spPr>
          <a:xfrm>
            <a:off x="9161573" y="1306236"/>
            <a:ext cx="4272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0: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65FB65C-3770-48E7-A0F0-8D209B644C2B}"/>
              </a:ext>
            </a:extLst>
          </p:cNvPr>
          <p:cNvSpPr/>
          <p:nvPr/>
        </p:nvSpPr>
        <p:spPr>
          <a:xfrm>
            <a:off x="8071556" y="1306236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0: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454E341-2495-4337-8204-35C7D55D0CF9}"/>
              </a:ext>
            </a:extLst>
          </p:cNvPr>
          <p:cNvSpPr/>
          <p:nvPr/>
        </p:nvSpPr>
        <p:spPr>
          <a:xfrm>
            <a:off x="7751561" y="5311561"/>
            <a:ext cx="6687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N-1: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14D1B25-4A9B-4B96-A3E9-407884FE3BC0}"/>
              </a:ext>
            </a:extLst>
          </p:cNvPr>
          <p:cNvGrpSpPr/>
          <p:nvPr/>
        </p:nvGrpSpPr>
        <p:grpSpPr>
          <a:xfrm>
            <a:off x="6017903" y="1573761"/>
            <a:ext cx="2466806" cy="839921"/>
            <a:chOff x="2972260" y="2123721"/>
            <a:chExt cx="2466806" cy="83992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6DB04B1-C3E3-4A6F-BFAA-7328FC1F14DA}"/>
                </a:ext>
              </a:extLst>
            </p:cNvPr>
            <p:cNvSpPr/>
            <p:nvPr/>
          </p:nvSpPr>
          <p:spPr>
            <a:xfrm>
              <a:off x="4898532" y="2563532"/>
              <a:ext cx="5405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latin typeface="Gill Sans Light"/>
                  <a:ea typeface="Gill Sans" charset="0"/>
                  <a:cs typeface="Gill Sans" charset="0"/>
                </a:rPr>
                <a:t>31: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033BC06-85F7-4E87-8CA7-6C4635B79D4D}"/>
                </a:ext>
              </a:extLst>
            </p:cNvPr>
            <p:cNvSpPr txBox="1"/>
            <p:nvPr/>
          </p:nvSpPr>
          <p:spPr>
            <a:xfrm>
              <a:off x="2972260" y="2123721"/>
              <a:ext cx="15392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rgbClr val="3366FF"/>
                  </a:solidFill>
                  <a:latin typeface="Gill Sans Light"/>
                  <a:ea typeface="Gill Sans" charset="0"/>
                  <a:cs typeface="Gill Sans" charset="0"/>
                </a:rPr>
                <a:t>File number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573EB50-BA38-4843-BBE4-99D3C769F577}"/>
                </a:ext>
              </a:extLst>
            </p:cNvPr>
            <p:cNvCxnSpPr/>
            <p:nvPr/>
          </p:nvCxnSpPr>
          <p:spPr>
            <a:xfrm>
              <a:off x="4491789" y="2325884"/>
              <a:ext cx="420369" cy="44137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A4A7787-4E83-4D53-955E-5617EFAAFBFA}"/>
              </a:ext>
            </a:extLst>
          </p:cNvPr>
          <p:cNvGrpSpPr/>
          <p:nvPr/>
        </p:nvGrpSpPr>
        <p:grpSpPr>
          <a:xfrm>
            <a:off x="8401143" y="2098159"/>
            <a:ext cx="610791" cy="576051"/>
            <a:chOff x="5351525" y="2687055"/>
            <a:chExt cx="610791" cy="57605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07EBF8D-05E7-4711-A06D-7E7996C7A513}"/>
                </a:ext>
              </a:extLst>
            </p:cNvPr>
            <p:cNvSpPr/>
            <p:nvPr/>
          </p:nvSpPr>
          <p:spPr>
            <a:xfrm>
              <a:off x="5351525" y="2941961"/>
              <a:ext cx="446224" cy="3211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37" name="Freeform 75">
              <a:extLst>
                <a:ext uri="{FF2B5EF4-FFF2-40B4-BE49-F238E27FC236}">
                  <a16:creationId xmlns:a16="http://schemas.microsoft.com/office/drawing/2014/main" id="{4137A58F-BB03-46FC-B094-4AA180F76AA7}"/>
                </a:ext>
              </a:extLst>
            </p:cNvPr>
            <p:cNvSpPr/>
            <p:nvPr/>
          </p:nvSpPr>
          <p:spPr>
            <a:xfrm>
              <a:off x="5654842" y="2687055"/>
              <a:ext cx="307474" cy="347579"/>
            </a:xfrm>
            <a:custGeom>
              <a:avLst/>
              <a:gdLst>
                <a:gd name="connsiteX0" fmla="*/ 0 w 307474"/>
                <a:gd name="connsiteY0" fmla="*/ 0 h 347579"/>
                <a:gd name="connsiteX1" fmla="*/ 307474 w 307474"/>
                <a:gd name="connsiteY1" fmla="*/ 0 h 347579"/>
                <a:gd name="connsiteX2" fmla="*/ 307474 w 307474"/>
                <a:gd name="connsiteY2" fmla="*/ 347579 h 347579"/>
                <a:gd name="connsiteX3" fmla="*/ 173790 w 307474"/>
                <a:gd name="connsiteY3" fmla="*/ 334210 h 34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474" h="347579">
                  <a:moveTo>
                    <a:pt x="0" y="0"/>
                  </a:moveTo>
                  <a:lnTo>
                    <a:pt x="307474" y="0"/>
                  </a:lnTo>
                  <a:lnTo>
                    <a:pt x="307474" y="347579"/>
                  </a:lnTo>
                  <a:lnTo>
                    <a:pt x="173790" y="334210"/>
                  </a:lnTo>
                </a:path>
              </a:pathLst>
            </a:cu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F1A4D606-D812-4B70-B904-87DA67671B36}"/>
              </a:ext>
            </a:extLst>
          </p:cNvPr>
          <p:cNvSpPr/>
          <p:nvPr/>
        </p:nvSpPr>
        <p:spPr>
          <a:xfrm>
            <a:off x="6095999" y="5019358"/>
            <a:ext cx="1658067" cy="12863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2E356E9-FF0E-4739-A360-3B5F10B3A9E2}"/>
              </a:ext>
            </a:extLst>
          </p:cNvPr>
          <p:cNvSpPr txBox="1"/>
          <p:nvPr/>
        </p:nvSpPr>
        <p:spPr>
          <a:xfrm>
            <a:off x="6310002" y="5940633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40" name="Can 83">
            <a:extLst>
              <a:ext uri="{FF2B5EF4-FFF2-40B4-BE49-F238E27FC236}">
                <a16:creationId xmlns:a16="http://schemas.microsoft.com/office/drawing/2014/main" id="{FBFBB66A-AEBF-40E7-8456-DEC0C8B60E56}"/>
              </a:ext>
            </a:extLst>
          </p:cNvPr>
          <p:cNvSpPr/>
          <p:nvPr/>
        </p:nvSpPr>
        <p:spPr>
          <a:xfrm>
            <a:off x="10430899" y="5137152"/>
            <a:ext cx="846701" cy="115334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183D710-4DFE-4F9A-ACBE-26FA60FBE4F6}"/>
              </a:ext>
            </a:extLst>
          </p:cNvPr>
          <p:cNvGrpSpPr/>
          <p:nvPr/>
        </p:nvGrpSpPr>
        <p:grpSpPr>
          <a:xfrm>
            <a:off x="8400791" y="2514004"/>
            <a:ext cx="672431" cy="2369087"/>
            <a:chOff x="5343358" y="3141579"/>
            <a:chExt cx="672431" cy="236908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1290C83-3056-448E-8CA3-E2989A8B5CC8}"/>
                </a:ext>
              </a:extLst>
            </p:cNvPr>
            <p:cNvSpPr/>
            <p:nvPr/>
          </p:nvSpPr>
          <p:spPr>
            <a:xfrm>
              <a:off x="5343358" y="5189521"/>
              <a:ext cx="446224" cy="3211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E1A7F44-24A3-43BD-BE32-D9B045F7B9A8}"/>
                </a:ext>
              </a:extLst>
            </p:cNvPr>
            <p:cNvSpPr/>
            <p:nvPr/>
          </p:nvSpPr>
          <p:spPr>
            <a:xfrm>
              <a:off x="5694947" y="3141579"/>
              <a:ext cx="320842" cy="2179053"/>
            </a:xfrm>
            <a:custGeom>
              <a:avLst/>
              <a:gdLst>
                <a:gd name="connsiteX0" fmla="*/ 0 w 320842"/>
                <a:gd name="connsiteY0" fmla="*/ 0 h 2179053"/>
                <a:gd name="connsiteX1" fmla="*/ 320842 w 320842"/>
                <a:gd name="connsiteY1" fmla="*/ 0 h 2179053"/>
                <a:gd name="connsiteX2" fmla="*/ 307474 w 320842"/>
                <a:gd name="connsiteY2" fmla="*/ 2179053 h 2179053"/>
                <a:gd name="connsiteX3" fmla="*/ 133685 w 320842"/>
                <a:gd name="connsiteY3" fmla="*/ 2179053 h 2179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0842" h="2179053">
                  <a:moveTo>
                    <a:pt x="0" y="0"/>
                  </a:moveTo>
                  <a:lnTo>
                    <a:pt x="320842" y="0"/>
                  </a:lnTo>
                  <a:lnTo>
                    <a:pt x="307474" y="2179053"/>
                  </a:lnTo>
                  <a:lnTo>
                    <a:pt x="133685" y="2179053"/>
                  </a:lnTo>
                </a:path>
              </a:pathLst>
            </a:cu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4B5BF8DE-E9B7-464D-BEF7-7A37EDC23462}"/>
              </a:ext>
            </a:extLst>
          </p:cNvPr>
          <p:cNvSpPr/>
          <p:nvPr/>
        </p:nvSpPr>
        <p:spPr>
          <a:xfrm>
            <a:off x="8404320" y="1715423"/>
            <a:ext cx="446224" cy="310654"/>
          </a:xfrm>
          <a:prstGeom prst="rect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118CC39-262D-4611-B4CE-80283DF5B480}"/>
              </a:ext>
            </a:extLst>
          </p:cNvPr>
          <p:cNvSpPr/>
          <p:nvPr/>
        </p:nvSpPr>
        <p:spPr>
          <a:xfrm>
            <a:off x="8404320" y="3644116"/>
            <a:ext cx="446224" cy="321145"/>
          </a:xfrm>
          <a:prstGeom prst="rect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6A89CC2F-331C-4932-ACBA-71031A06CEC4}"/>
              </a:ext>
            </a:extLst>
          </p:cNvPr>
          <p:cNvSpPr/>
          <p:nvPr/>
        </p:nvSpPr>
        <p:spPr>
          <a:xfrm>
            <a:off x="8404672" y="3974490"/>
            <a:ext cx="446224" cy="321145"/>
          </a:xfrm>
          <a:prstGeom prst="rect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0620002-8521-4CCA-A234-58FDDB88CE3B}"/>
              </a:ext>
            </a:extLst>
          </p:cNvPr>
          <p:cNvSpPr/>
          <p:nvPr/>
        </p:nvSpPr>
        <p:spPr>
          <a:xfrm>
            <a:off x="8405665" y="2669676"/>
            <a:ext cx="446224" cy="321145"/>
          </a:xfrm>
          <a:prstGeom prst="rect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9A21AF1-9391-4734-A59C-3B4E62F968E3}"/>
              </a:ext>
            </a:extLst>
          </p:cNvPr>
          <p:cNvSpPr txBox="1"/>
          <p:nvPr/>
        </p:nvSpPr>
        <p:spPr>
          <a:xfrm>
            <a:off x="7289026" y="3930462"/>
            <a:ext cx="625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free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2E164E99-5642-4C85-8BAD-D41B66E53397}"/>
              </a:ext>
            </a:extLst>
          </p:cNvPr>
          <p:cNvCxnSpPr>
            <a:stCxn id="67" idx="3"/>
          </p:cNvCxnSpPr>
          <p:nvPr/>
        </p:nvCxnSpPr>
        <p:spPr>
          <a:xfrm flipV="1">
            <a:off x="7895089" y="2819739"/>
            <a:ext cx="510838" cy="1310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00F381C1-82F2-43E1-8157-23178E5588D8}"/>
              </a:ext>
            </a:extLst>
          </p:cNvPr>
          <p:cNvCxnSpPr/>
          <p:nvPr/>
        </p:nvCxnSpPr>
        <p:spPr>
          <a:xfrm flipV="1">
            <a:off x="7882666" y="3767388"/>
            <a:ext cx="542048" cy="3743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BE43086-7910-4F99-8A6E-E70A34E81020}"/>
              </a:ext>
            </a:extLst>
          </p:cNvPr>
          <p:cNvCxnSpPr>
            <a:stCxn id="67" idx="3"/>
            <a:endCxn id="64" idx="1"/>
          </p:cNvCxnSpPr>
          <p:nvPr/>
        </p:nvCxnSpPr>
        <p:spPr>
          <a:xfrm>
            <a:off x="7895089" y="4130517"/>
            <a:ext cx="509583" cy="45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6846BA39-5709-4AFB-98D3-440A540AEAE8}"/>
              </a:ext>
            </a:extLst>
          </p:cNvPr>
          <p:cNvCxnSpPr>
            <a:stCxn id="67" idx="3"/>
            <a:endCxn id="62" idx="1"/>
          </p:cNvCxnSpPr>
          <p:nvPr/>
        </p:nvCxnSpPr>
        <p:spPr>
          <a:xfrm flipV="1">
            <a:off x="7895089" y="1870750"/>
            <a:ext cx="509231" cy="22597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D5346737-30F3-4F65-9C6B-03E2091A4737}"/>
              </a:ext>
            </a:extLst>
          </p:cNvPr>
          <p:cNvSpPr/>
          <p:nvPr/>
        </p:nvSpPr>
        <p:spPr>
          <a:xfrm>
            <a:off x="8409434" y="3644056"/>
            <a:ext cx="446224" cy="321145"/>
          </a:xfrm>
          <a:prstGeom prst="rect">
            <a:avLst/>
          </a:prstGeom>
          <a:solidFill>
            <a:srgbClr val="72FF7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52" name="Freeform 56">
            <a:extLst>
              <a:ext uri="{FF2B5EF4-FFF2-40B4-BE49-F238E27FC236}">
                <a16:creationId xmlns:a16="http://schemas.microsoft.com/office/drawing/2014/main" id="{83DEAC3B-4F19-4FD2-8A2A-078C21746C01}"/>
              </a:ext>
            </a:extLst>
          </p:cNvPr>
          <p:cNvSpPr/>
          <p:nvPr/>
        </p:nvSpPr>
        <p:spPr>
          <a:xfrm flipV="1">
            <a:off x="8760430" y="3829544"/>
            <a:ext cx="387632" cy="960034"/>
          </a:xfrm>
          <a:custGeom>
            <a:avLst/>
            <a:gdLst>
              <a:gd name="connsiteX0" fmla="*/ 0 w 320842"/>
              <a:gd name="connsiteY0" fmla="*/ 0 h 2179053"/>
              <a:gd name="connsiteX1" fmla="*/ 320842 w 320842"/>
              <a:gd name="connsiteY1" fmla="*/ 0 h 2179053"/>
              <a:gd name="connsiteX2" fmla="*/ 307474 w 320842"/>
              <a:gd name="connsiteY2" fmla="*/ 2179053 h 2179053"/>
              <a:gd name="connsiteX3" fmla="*/ 133685 w 320842"/>
              <a:gd name="connsiteY3" fmla="*/ 2179053 h 2179053"/>
              <a:gd name="connsiteX0" fmla="*/ 0 w 334958"/>
              <a:gd name="connsiteY0" fmla="*/ 0 h 2179053"/>
              <a:gd name="connsiteX1" fmla="*/ 320842 w 334958"/>
              <a:gd name="connsiteY1" fmla="*/ 0 h 2179053"/>
              <a:gd name="connsiteX2" fmla="*/ 334958 w 334958"/>
              <a:gd name="connsiteY2" fmla="*/ 2179053 h 2179053"/>
              <a:gd name="connsiteX3" fmla="*/ 133685 w 334958"/>
              <a:gd name="connsiteY3" fmla="*/ 2179053 h 2179053"/>
              <a:gd name="connsiteX0" fmla="*/ 0 w 334958"/>
              <a:gd name="connsiteY0" fmla="*/ 0 h 2197251"/>
              <a:gd name="connsiteX1" fmla="*/ 320842 w 334958"/>
              <a:gd name="connsiteY1" fmla="*/ 0 h 2197251"/>
              <a:gd name="connsiteX2" fmla="*/ 334958 w 334958"/>
              <a:gd name="connsiteY2" fmla="*/ 2179053 h 2197251"/>
              <a:gd name="connsiteX3" fmla="*/ 85590 w 334958"/>
              <a:gd name="connsiteY3" fmla="*/ 2197251 h 2197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958" h="2197251">
                <a:moveTo>
                  <a:pt x="0" y="0"/>
                </a:moveTo>
                <a:lnTo>
                  <a:pt x="320842" y="0"/>
                </a:lnTo>
                <a:cubicBezTo>
                  <a:pt x="325547" y="726351"/>
                  <a:pt x="330253" y="1452702"/>
                  <a:pt x="334958" y="2179053"/>
                </a:cubicBezTo>
                <a:lnTo>
                  <a:pt x="85590" y="2197251"/>
                </a:lnTo>
              </a:path>
            </a:pathLst>
          </a:cu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929118A-97F5-479F-9081-53ED8DF8E98D}"/>
              </a:ext>
            </a:extLst>
          </p:cNvPr>
          <p:cNvGrpSpPr/>
          <p:nvPr/>
        </p:nvGrpSpPr>
        <p:grpSpPr>
          <a:xfrm>
            <a:off x="9506303" y="3621984"/>
            <a:ext cx="1640839" cy="351922"/>
            <a:chOff x="5374105" y="3569368"/>
            <a:chExt cx="1395688" cy="351922"/>
          </a:xfrm>
          <a:solidFill>
            <a:srgbClr val="C5E0B4"/>
          </a:solidFill>
          <a:effectLst/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CBDBE651-3F79-45B4-918D-132CFC614C56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CDDAF13-F89E-4108-A607-B3506D7C25E6}"/>
                </a:ext>
              </a:extLst>
            </p:cNvPr>
            <p:cNvSpPr txBox="1"/>
            <p:nvPr/>
          </p:nvSpPr>
          <p:spPr>
            <a:xfrm>
              <a:off x="5384637" y="3582736"/>
              <a:ext cx="1385156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112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7467600" cy="533400"/>
          </a:xfrm>
        </p:spPr>
        <p:txBody>
          <a:bodyPr/>
          <a:lstStyle/>
          <a:p>
            <a:r>
              <a:rPr lang="en-US" altLang="en-US" dirty="0" smtClean="0"/>
              <a:t>Recall: Who Does </a:t>
            </a:r>
            <a:r>
              <a:rPr lang="en-US" altLang="en-US" dirty="0"/>
              <a:t>W</a:t>
            </a:r>
            <a:r>
              <a:rPr lang="en-US" altLang="en-US" dirty="0" smtClean="0"/>
              <a:t>hat, When?</a:t>
            </a:r>
          </a:p>
        </p:txBody>
      </p:sp>
      <p:sp>
        <p:nvSpPr>
          <p:cNvPr id="47106" name="TextBox 3"/>
          <p:cNvSpPr txBox="1">
            <a:spLocks noChangeArrowheads="1"/>
          </p:cNvSpPr>
          <p:nvPr/>
        </p:nvSpPr>
        <p:spPr bwMode="auto">
          <a:xfrm>
            <a:off x="3581401" y="990600"/>
            <a:ext cx="18517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 i="1">
                <a:latin typeface="Gill Sans Light"/>
                <a:cs typeface="Gill Sans Light"/>
              </a:rPr>
              <a:t>virtual address</a:t>
            </a:r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8763000" y="1219200"/>
            <a:ext cx="1066800" cy="2895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800" b="0">
              <a:latin typeface="Gill Sans Light"/>
              <a:cs typeface="Gill Sans Light"/>
            </a:endParaRPr>
          </a:p>
        </p:txBody>
      </p:sp>
      <p:sp>
        <p:nvSpPr>
          <p:cNvPr id="47108" name="Rectangle 5"/>
          <p:cNvSpPr>
            <a:spLocks noChangeArrowheads="1"/>
          </p:cNvSpPr>
          <p:nvPr/>
        </p:nvSpPr>
        <p:spPr bwMode="auto">
          <a:xfrm>
            <a:off x="8763000" y="16002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800" b="0">
              <a:latin typeface="Gill Sans Light"/>
              <a:cs typeface="Gill Sans Light"/>
            </a:endParaRPr>
          </a:p>
        </p:txBody>
      </p:sp>
      <p:sp>
        <p:nvSpPr>
          <p:cNvPr id="47109" name="Rectangle 6"/>
          <p:cNvSpPr>
            <a:spLocks noChangeArrowheads="1"/>
          </p:cNvSpPr>
          <p:nvPr/>
        </p:nvSpPr>
        <p:spPr bwMode="auto">
          <a:xfrm>
            <a:off x="8763000" y="19812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800" b="0">
              <a:latin typeface="Gill Sans Light"/>
              <a:cs typeface="Gill Sans Light"/>
            </a:endParaRPr>
          </a:p>
        </p:txBody>
      </p:sp>
      <p:sp>
        <p:nvSpPr>
          <p:cNvPr id="47110" name="Rectangle 7"/>
          <p:cNvSpPr>
            <a:spLocks noChangeArrowheads="1"/>
          </p:cNvSpPr>
          <p:nvPr/>
        </p:nvSpPr>
        <p:spPr bwMode="auto">
          <a:xfrm>
            <a:off x="8763000" y="37338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800" b="0">
              <a:latin typeface="Gill Sans Light"/>
              <a:cs typeface="Gill Sans Light"/>
            </a:endParaRPr>
          </a:p>
        </p:txBody>
      </p:sp>
      <p:sp>
        <p:nvSpPr>
          <p:cNvPr id="47111" name="Rectangle 8"/>
          <p:cNvSpPr>
            <a:spLocks noChangeArrowheads="1"/>
          </p:cNvSpPr>
          <p:nvPr/>
        </p:nvSpPr>
        <p:spPr bwMode="auto">
          <a:xfrm>
            <a:off x="4876800" y="1371600"/>
            <a:ext cx="990600" cy="609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0" dirty="0">
                <a:latin typeface="Gill Sans Light"/>
                <a:cs typeface="Gill Sans Light"/>
              </a:rPr>
              <a:t>MMU</a:t>
            </a:r>
          </a:p>
        </p:txBody>
      </p:sp>
      <p:sp>
        <p:nvSpPr>
          <p:cNvPr id="47112" name="Rectangle 9"/>
          <p:cNvSpPr>
            <a:spLocks noChangeArrowheads="1"/>
          </p:cNvSpPr>
          <p:nvPr/>
        </p:nvSpPr>
        <p:spPr bwMode="auto">
          <a:xfrm>
            <a:off x="6629400" y="1295400"/>
            <a:ext cx="762000" cy="1219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800" b="0">
                <a:latin typeface="Gill Sans Light"/>
                <a:cs typeface="Gill Sans Light"/>
              </a:rPr>
              <a:t>PT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248400" y="1676400"/>
            <a:ext cx="2667000" cy="990600"/>
            <a:chOff x="4724400" y="1676400"/>
            <a:chExt cx="2667000" cy="990600"/>
          </a:xfrm>
        </p:grpSpPr>
        <p:cxnSp>
          <p:nvCxnSpPr>
            <p:cNvPr id="47114" name="Straight Connector 15"/>
            <p:cNvCxnSpPr>
              <a:cxnSpLocks noChangeShapeType="1"/>
            </p:cNvCxnSpPr>
            <p:nvPr/>
          </p:nvCxnSpPr>
          <p:spPr bwMode="auto">
            <a:xfrm>
              <a:off x="4724400" y="2667000"/>
              <a:ext cx="1371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7115" name="Straight Connector 17"/>
            <p:cNvCxnSpPr>
              <a:cxnSpLocks noChangeShapeType="1"/>
            </p:cNvCxnSpPr>
            <p:nvPr/>
          </p:nvCxnSpPr>
          <p:spPr bwMode="auto">
            <a:xfrm flipV="1">
              <a:off x="4724400" y="1676400"/>
              <a:ext cx="0" cy="990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7116" name="Straight Connector 19"/>
            <p:cNvCxnSpPr>
              <a:cxnSpLocks noChangeShapeType="1"/>
              <a:endCxn id="47124" idx="2"/>
            </p:cNvCxnSpPr>
            <p:nvPr/>
          </p:nvCxnSpPr>
          <p:spPr bwMode="auto">
            <a:xfrm flipV="1">
              <a:off x="6096000" y="2152650"/>
              <a:ext cx="1295400" cy="5143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</p:cxnSp>
      </p:grpSp>
      <p:sp>
        <p:nvSpPr>
          <p:cNvPr id="47118" name="TextBox 30"/>
          <p:cNvSpPr txBox="1">
            <a:spLocks noChangeArrowheads="1"/>
          </p:cNvSpPr>
          <p:nvPr/>
        </p:nvSpPr>
        <p:spPr bwMode="auto">
          <a:xfrm>
            <a:off x="2514601" y="1447801"/>
            <a:ext cx="1588897" cy="46166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="0">
                <a:latin typeface="Gill Sans Light"/>
                <a:cs typeface="Gill Sans Light"/>
              </a:rPr>
              <a:t>instruction</a:t>
            </a:r>
          </a:p>
        </p:txBody>
      </p:sp>
      <p:cxnSp>
        <p:nvCxnSpPr>
          <p:cNvPr id="33" name="Straight Arrow Connector 32"/>
          <p:cNvCxnSpPr>
            <a:cxnSpLocks noChangeShapeType="1"/>
            <a:stCxn id="47118" idx="3"/>
          </p:cNvCxnSpPr>
          <p:nvPr/>
        </p:nvCxnSpPr>
        <p:spPr bwMode="auto">
          <a:xfrm flipV="1">
            <a:off x="3972302" y="1676401"/>
            <a:ext cx="904499" cy="223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7120" name="TextBox 37"/>
          <p:cNvSpPr txBox="1">
            <a:spLocks noChangeArrowheads="1"/>
          </p:cNvSpPr>
          <p:nvPr/>
        </p:nvSpPr>
        <p:spPr bwMode="auto">
          <a:xfrm>
            <a:off x="7086601" y="914400"/>
            <a:ext cx="20954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 i="1">
                <a:latin typeface="Gill Sans Light"/>
                <a:cs typeface="Gill Sans Light"/>
              </a:rPr>
              <a:t>physical address</a:t>
            </a:r>
          </a:p>
        </p:txBody>
      </p:sp>
      <p:sp>
        <p:nvSpPr>
          <p:cNvPr id="47121" name="TextBox 38"/>
          <p:cNvSpPr txBox="1">
            <a:spLocks noChangeArrowheads="1"/>
          </p:cNvSpPr>
          <p:nvPr/>
        </p:nvSpPr>
        <p:spPr bwMode="auto">
          <a:xfrm>
            <a:off x="5867401" y="1295400"/>
            <a:ext cx="825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 dirty="0">
                <a:latin typeface="Gill Sans Light"/>
                <a:cs typeface="Gill Sans Light"/>
              </a:rPr>
              <a:t>page#</a:t>
            </a:r>
          </a:p>
        </p:txBody>
      </p:sp>
      <p:sp>
        <p:nvSpPr>
          <p:cNvPr id="47122" name="TextBox 39"/>
          <p:cNvSpPr txBox="1">
            <a:spLocks noChangeArrowheads="1"/>
          </p:cNvSpPr>
          <p:nvPr/>
        </p:nvSpPr>
        <p:spPr bwMode="auto">
          <a:xfrm>
            <a:off x="7848601" y="1524000"/>
            <a:ext cx="9028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 dirty="0">
                <a:latin typeface="Gill Sans Light"/>
                <a:cs typeface="Gill Sans Light"/>
              </a:rPr>
              <a:t>frame#</a:t>
            </a:r>
          </a:p>
        </p:txBody>
      </p:sp>
      <p:sp>
        <p:nvSpPr>
          <p:cNvPr id="47123" name="TextBox 40"/>
          <p:cNvSpPr txBox="1">
            <a:spLocks noChangeArrowheads="1"/>
          </p:cNvSpPr>
          <p:nvPr/>
        </p:nvSpPr>
        <p:spPr bwMode="auto">
          <a:xfrm>
            <a:off x="7848600" y="2024063"/>
            <a:ext cx="7447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 dirty="0">
                <a:latin typeface="Gill Sans Light"/>
                <a:cs typeface="Gill Sans Light"/>
              </a:rPr>
              <a:t>offset</a:t>
            </a:r>
          </a:p>
        </p:txBody>
      </p:sp>
      <p:sp>
        <p:nvSpPr>
          <p:cNvPr id="47124" name="Cube 41"/>
          <p:cNvSpPr>
            <a:spLocks noChangeArrowheads="1"/>
          </p:cNvSpPr>
          <p:nvPr/>
        </p:nvSpPr>
        <p:spPr bwMode="auto">
          <a:xfrm>
            <a:off x="8915400" y="2057400"/>
            <a:ext cx="457200" cy="1524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800" b="0">
              <a:latin typeface="Gill Sans Light"/>
              <a:cs typeface="Gill Sans Light"/>
            </a:endParaRPr>
          </a:p>
        </p:txBody>
      </p:sp>
      <p:grpSp>
        <p:nvGrpSpPr>
          <p:cNvPr id="88" name="Group 87"/>
          <p:cNvGrpSpPr>
            <a:grpSpLocks/>
          </p:cNvGrpSpPr>
          <p:nvPr/>
        </p:nvGrpSpPr>
        <p:grpSpPr bwMode="auto">
          <a:xfrm>
            <a:off x="4352550" y="1981201"/>
            <a:ext cx="1909450" cy="594955"/>
            <a:chOff x="2828550" y="1981200"/>
            <a:chExt cx="1909451" cy="594955"/>
          </a:xfrm>
        </p:grpSpPr>
        <p:sp>
          <p:nvSpPr>
            <p:cNvPr id="47157" name="TextBox 42"/>
            <p:cNvSpPr txBox="1">
              <a:spLocks noChangeArrowheads="1"/>
            </p:cNvSpPr>
            <p:nvPr/>
          </p:nvSpPr>
          <p:spPr bwMode="auto">
            <a:xfrm>
              <a:off x="3200400" y="2114490"/>
              <a:ext cx="15376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0000"/>
                  </a:solidFill>
                  <a:latin typeface="Gill Sans Light"/>
                  <a:cs typeface="Gill Sans Light"/>
                </a:rPr>
                <a:t>page fault</a:t>
              </a:r>
            </a:p>
          </p:txBody>
        </p:sp>
        <p:cxnSp>
          <p:nvCxnSpPr>
            <p:cNvPr id="47158" name="Straight Arrow Connector 44"/>
            <p:cNvCxnSpPr>
              <a:cxnSpLocks noChangeShapeType="1"/>
              <a:endCxn id="47153" idx="3"/>
            </p:cNvCxnSpPr>
            <p:nvPr/>
          </p:nvCxnSpPr>
          <p:spPr bwMode="auto">
            <a:xfrm flipH="1">
              <a:off x="2828550" y="1981200"/>
              <a:ext cx="905252" cy="478483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2971800" y="1295400"/>
            <a:ext cx="533400" cy="838200"/>
            <a:chOff x="1447800" y="1295400"/>
            <a:chExt cx="533400" cy="838200"/>
          </a:xfrm>
        </p:grpSpPr>
        <p:cxnSp>
          <p:nvCxnSpPr>
            <p:cNvPr id="47155" name="Straight Connector 50"/>
            <p:cNvCxnSpPr>
              <a:cxnSpLocks noChangeShapeType="1"/>
            </p:cNvCxnSpPr>
            <p:nvPr/>
          </p:nvCxnSpPr>
          <p:spPr bwMode="auto">
            <a:xfrm>
              <a:off x="1447800" y="1295400"/>
              <a:ext cx="533400" cy="838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47156" name="Straight Connector 51"/>
            <p:cNvCxnSpPr>
              <a:cxnSpLocks noChangeShapeType="1"/>
            </p:cNvCxnSpPr>
            <p:nvPr/>
          </p:nvCxnSpPr>
          <p:spPr bwMode="auto">
            <a:xfrm flipH="1">
              <a:off x="1447800" y="1295400"/>
              <a:ext cx="533400" cy="838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</p:cxnSp>
      </p:grpSp>
      <p:sp>
        <p:nvSpPr>
          <p:cNvPr id="47127" name="TextBox 54"/>
          <p:cNvSpPr txBox="1">
            <a:spLocks noChangeArrowheads="1"/>
          </p:cNvSpPr>
          <p:nvPr/>
        </p:nvSpPr>
        <p:spPr bwMode="auto">
          <a:xfrm>
            <a:off x="1905000" y="3048001"/>
            <a:ext cx="2648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="0">
                <a:latin typeface="Gill Sans Light"/>
                <a:cs typeface="Gill Sans Light"/>
              </a:rPr>
              <a:t>Operating System</a:t>
            </a:r>
          </a:p>
        </p:txBody>
      </p:sp>
      <p:grpSp>
        <p:nvGrpSpPr>
          <p:cNvPr id="89" name="Group 88"/>
          <p:cNvGrpSpPr>
            <a:grpSpLocks/>
          </p:cNvGrpSpPr>
          <p:nvPr/>
        </p:nvGrpSpPr>
        <p:grpSpPr bwMode="auto">
          <a:xfrm>
            <a:off x="2565401" y="2228851"/>
            <a:ext cx="1910483" cy="1751013"/>
            <a:chOff x="1041242" y="2057400"/>
            <a:chExt cx="1910546" cy="1921933"/>
          </a:xfrm>
        </p:grpSpPr>
        <p:sp>
          <p:nvSpPr>
            <p:cNvPr id="47153" name="TextBox 53"/>
            <p:cNvSpPr txBox="1">
              <a:spLocks noChangeArrowheads="1"/>
            </p:cNvSpPr>
            <p:nvPr/>
          </p:nvSpPr>
          <p:spPr bwMode="auto">
            <a:xfrm>
              <a:off x="1447800" y="2057400"/>
              <a:ext cx="1503988" cy="506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 dirty="0">
                  <a:solidFill>
                    <a:srgbClr val="FF0000"/>
                  </a:solidFill>
                  <a:latin typeface="Gill Sans Light"/>
                  <a:cs typeface="Gill Sans Light"/>
                </a:rPr>
                <a:t>exception</a:t>
              </a:r>
            </a:p>
          </p:txBody>
        </p:sp>
        <p:sp>
          <p:nvSpPr>
            <p:cNvPr id="47154" name="Freeform 56"/>
            <p:cNvSpPr>
              <a:spLocks/>
            </p:cNvSpPr>
            <p:nvPr/>
          </p:nvSpPr>
          <p:spPr bwMode="auto">
            <a:xfrm>
              <a:off x="1041242" y="2483556"/>
              <a:ext cx="726248" cy="1495777"/>
            </a:xfrm>
            <a:custGeom>
              <a:avLst/>
              <a:gdLst>
                <a:gd name="T0" fmla="*/ 652091 w 726248"/>
                <a:gd name="T1" fmla="*/ 0 h 1495777"/>
                <a:gd name="T2" fmla="*/ 369869 w 726248"/>
                <a:gd name="T3" fmla="*/ 155222 h 1495777"/>
                <a:gd name="T4" fmla="*/ 722647 w 726248"/>
                <a:gd name="T5" fmla="*/ 366888 h 1495777"/>
                <a:gd name="T6" fmla="*/ 101758 w 726248"/>
                <a:gd name="T7" fmla="*/ 508000 h 1495777"/>
                <a:gd name="T8" fmla="*/ 172314 w 726248"/>
                <a:gd name="T9" fmla="*/ 733777 h 1495777"/>
                <a:gd name="T10" fmla="*/ 2980 w 726248"/>
                <a:gd name="T11" fmla="*/ 1199444 h 1495777"/>
                <a:gd name="T12" fmla="*/ 341647 w 726248"/>
                <a:gd name="T13" fmla="*/ 1495777 h 14957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6248" h="1495777">
                  <a:moveTo>
                    <a:pt x="652091" y="0"/>
                  </a:moveTo>
                  <a:cubicBezTo>
                    <a:pt x="505100" y="47037"/>
                    <a:pt x="358110" y="94074"/>
                    <a:pt x="369869" y="155222"/>
                  </a:cubicBezTo>
                  <a:cubicBezTo>
                    <a:pt x="381628" y="216370"/>
                    <a:pt x="767332" y="308092"/>
                    <a:pt x="722647" y="366888"/>
                  </a:cubicBezTo>
                  <a:cubicBezTo>
                    <a:pt x="677962" y="425684"/>
                    <a:pt x="193480" y="446852"/>
                    <a:pt x="101758" y="508000"/>
                  </a:cubicBezTo>
                  <a:cubicBezTo>
                    <a:pt x="10036" y="569148"/>
                    <a:pt x="188777" y="618536"/>
                    <a:pt x="172314" y="733777"/>
                  </a:cubicBezTo>
                  <a:cubicBezTo>
                    <a:pt x="155851" y="849018"/>
                    <a:pt x="-25242" y="1072444"/>
                    <a:pt x="2980" y="1199444"/>
                  </a:cubicBezTo>
                  <a:cubicBezTo>
                    <a:pt x="31202" y="1326444"/>
                    <a:pt x="341647" y="1495777"/>
                    <a:pt x="341647" y="1495777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 sz="2000">
                <a:latin typeface="Gill Sans Light"/>
                <a:cs typeface="Gill Sans Light"/>
              </a:endParaRPr>
            </a:p>
          </p:txBody>
        </p:sp>
      </p:grpSp>
      <p:grpSp>
        <p:nvGrpSpPr>
          <p:cNvPr id="90" name="Group 89"/>
          <p:cNvGrpSpPr>
            <a:grpSpLocks/>
          </p:cNvGrpSpPr>
          <p:nvPr/>
        </p:nvGrpSpPr>
        <p:grpSpPr bwMode="auto">
          <a:xfrm>
            <a:off x="2590801" y="3505200"/>
            <a:ext cx="2839239" cy="1219200"/>
            <a:chOff x="1066800" y="3505200"/>
            <a:chExt cx="2839957" cy="1219200"/>
          </a:xfrm>
        </p:grpSpPr>
        <p:sp>
          <p:nvSpPr>
            <p:cNvPr id="47151" name="TextBox 55"/>
            <p:cNvSpPr txBox="1">
              <a:spLocks noChangeArrowheads="1"/>
            </p:cNvSpPr>
            <p:nvPr/>
          </p:nvSpPr>
          <p:spPr bwMode="auto">
            <a:xfrm>
              <a:off x="1066800" y="3505200"/>
              <a:ext cx="283995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 dirty="0">
                  <a:latin typeface="Gill Sans Light"/>
                  <a:cs typeface="Gill Sans Light"/>
                </a:rPr>
                <a:t>Page Fault Handler</a:t>
              </a:r>
            </a:p>
          </p:txBody>
        </p:sp>
        <p:sp>
          <p:nvSpPr>
            <p:cNvPr id="47152" name="Punched Tape 57"/>
            <p:cNvSpPr>
              <a:spLocks noChangeArrowheads="1"/>
            </p:cNvSpPr>
            <p:nvPr/>
          </p:nvSpPr>
          <p:spPr bwMode="auto">
            <a:xfrm rot="5400000">
              <a:off x="1333500" y="4000500"/>
              <a:ext cx="838200" cy="609600"/>
            </a:xfrm>
            <a:prstGeom prst="flowChartPunchedTape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800" b="0">
                <a:latin typeface="Gill Sans Light"/>
                <a:cs typeface="Gill Sans Light"/>
              </a:endParaRPr>
            </a:p>
          </p:txBody>
        </p:sp>
      </p:grpSp>
      <p:sp>
        <p:nvSpPr>
          <p:cNvPr id="47130" name="Can 60"/>
          <p:cNvSpPr>
            <a:spLocks noChangeArrowheads="1"/>
          </p:cNvSpPr>
          <p:nvPr/>
        </p:nvSpPr>
        <p:spPr bwMode="auto">
          <a:xfrm>
            <a:off x="4724400" y="4419600"/>
            <a:ext cx="1219200" cy="1371600"/>
          </a:xfrm>
          <a:prstGeom prst="can">
            <a:avLst>
              <a:gd name="adj" fmla="val 25000"/>
            </a:avLst>
          </a:prstGeom>
          <a:solidFill>
            <a:srgbClr val="B7C6F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800" b="0">
              <a:latin typeface="Gill Sans Light"/>
              <a:cs typeface="Gill Sans Ligh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4800600" y="50292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8763000" y="30480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cxnSp>
        <p:nvCxnSpPr>
          <p:cNvPr id="68" name="Straight Arrow Connector 67"/>
          <p:cNvCxnSpPr>
            <a:cxnSpLocks noChangeShapeType="1"/>
          </p:cNvCxnSpPr>
          <p:nvPr/>
        </p:nvCxnSpPr>
        <p:spPr bwMode="auto">
          <a:xfrm>
            <a:off x="3632994" y="4533900"/>
            <a:ext cx="1015206" cy="723900"/>
          </a:xfrm>
          <a:prstGeom prst="straightConnector1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74" name="Straight Arrow Connector 73"/>
          <p:cNvCxnSpPr>
            <a:cxnSpLocks noChangeShapeType="1"/>
          </p:cNvCxnSpPr>
          <p:nvPr/>
        </p:nvCxnSpPr>
        <p:spPr bwMode="auto">
          <a:xfrm>
            <a:off x="7391400" y="2209800"/>
            <a:ext cx="1371600" cy="838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7" name="Rectangle 76"/>
          <p:cNvSpPr/>
          <p:nvPr/>
        </p:nvSpPr>
        <p:spPr bwMode="auto">
          <a:xfrm>
            <a:off x="6629400" y="2133600"/>
            <a:ext cx="762000" cy="152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grpSp>
        <p:nvGrpSpPr>
          <p:cNvPr id="91" name="Group 90"/>
          <p:cNvGrpSpPr>
            <a:grpSpLocks/>
          </p:cNvGrpSpPr>
          <p:nvPr/>
        </p:nvGrpSpPr>
        <p:grpSpPr bwMode="auto">
          <a:xfrm>
            <a:off x="5562600" y="3200400"/>
            <a:ext cx="3787302" cy="1905000"/>
            <a:chOff x="4038600" y="3200400"/>
            <a:chExt cx="3787302" cy="1905000"/>
          </a:xfrm>
        </p:grpSpPr>
        <p:cxnSp>
          <p:nvCxnSpPr>
            <p:cNvPr id="47149" name="Straight Arrow Connector 62"/>
            <p:cNvCxnSpPr>
              <a:cxnSpLocks noChangeShapeType="1"/>
            </p:cNvCxnSpPr>
            <p:nvPr/>
          </p:nvCxnSpPr>
          <p:spPr bwMode="auto">
            <a:xfrm flipV="1">
              <a:off x="4038600" y="3200400"/>
              <a:ext cx="3352800" cy="1905000"/>
            </a:xfrm>
            <a:prstGeom prst="straightConnector1">
              <a:avLst/>
            </a:prstGeom>
            <a:noFill/>
            <a:ln w="57150" cmpd="thickThin">
              <a:solidFill>
                <a:srgbClr val="3366FF"/>
              </a:solidFill>
              <a:round/>
              <a:headEnd/>
              <a:tailEnd type="arrow" w="med" len="med"/>
            </a:ln>
          </p:spPr>
        </p:cxnSp>
        <p:sp>
          <p:nvSpPr>
            <p:cNvPr id="47150" name="TextBox 77"/>
            <p:cNvSpPr txBox="1">
              <a:spLocks noChangeArrowheads="1"/>
            </p:cNvSpPr>
            <p:nvPr/>
          </p:nvSpPr>
          <p:spPr bwMode="auto">
            <a:xfrm>
              <a:off x="4953000" y="4419600"/>
              <a:ext cx="287290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>
                  <a:latin typeface="Gill Sans Light"/>
                  <a:cs typeface="Gill Sans Light"/>
                </a:rPr>
                <a:t>load page from disk</a:t>
              </a:r>
            </a:p>
          </p:txBody>
        </p:sp>
      </p:grpSp>
      <p:grpSp>
        <p:nvGrpSpPr>
          <p:cNvPr id="92" name="Group 91"/>
          <p:cNvGrpSpPr>
            <a:grpSpLocks/>
          </p:cNvGrpSpPr>
          <p:nvPr/>
        </p:nvGrpSpPr>
        <p:grpSpPr bwMode="auto">
          <a:xfrm>
            <a:off x="3670050" y="2181225"/>
            <a:ext cx="3810953" cy="2306638"/>
            <a:chOff x="2215108" y="2133600"/>
            <a:chExt cx="3811821" cy="2306638"/>
          </a:xfrm>
        </p:grpSpPr>
        <p:cxnSp>
          <p:nvCxnSpPr>
            <p:cNvPr id="47147" name="Straight Arrow Connector 68"/>
            <p:cNvCxnSpPr>
              <a:cxnSpLocks noChangeShapeType="1"/>
            </p:cNvCxnSpPr>
            <p:nvPr/>
          </p:nvCxnSpPr>
          <p:spPr bwMode="auto">
            <a:xfrm flipV="1">
              <a:off x="2215108" y="2133600"/>
              <a:ext cx="2890292" cy="2306638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</p:spPr>
        </p:cxnSp>
        <p:sp>
          <p:nvSpPr>
            <p:cNvPr id="47148" name="TextBox 79"/>
            <p:cNvSpPr txBox="1">
              <a:spLocks noChangeArrowheads="1"/>
            </p:cNvSpPr>
            <p:nvPr/>
          </p:nvSpPr>
          <p:spPr bwMode="auto">
            <a:xfrm>
              <a:off x="3657600" y="3200400"/>
              <a:ext cx="23693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 dirty="0">
                  <a:latin typeface="Gill Sans Light"/>
                  <a:cs typeface="Gill Sans Light"/>
                </a:rPr>
                <a:t>update PT entry</a:t>
              </a:r>
            </a:p>
          </p:txBody>
        </p:sp>
      </p:grpSp>
      <p:sp>
        <p:nvSpPr>
          <p:cNvPr id="47138" name="TextBox 80"/>
          <p:cNvSpPr txBox="1">
            <a:spLocks noChangeArrowheads="1"/>
          </p:cNvSpPr>
          <p:nvPr/>
        </p:nvSpPr>
        <p:spPr bwMode="auto">
          <a:xfrm>
            <a:off x="1981200" y="895351"/>
            <a:ext cx="1297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="0">
                <a:latin typeface="Gill Sans Light"/>
                <a:cs typeface="Gill Sans Light"/>
              </a:rPr>
              <a:t>Process</a:t>
            </a:r>
          </a:p>
        </p:txBody>
      </p:sp>
      <p:grpSp>
        <p:nvGrpSpPr>
          <p:cNvPr id="93" name="Group 92"/>
          <p:cNvGrpSpPr>
            <a:grpSpLocks/>
          </p:cNvGrpSpPr>
          <p:nvPr/>
        </p:nvGrpSpPr>
        <p:grpSpPr bwMode="auto">
          <a:xfrm>
            <a:off x="1905001" y="4876800"/>
            <a:ext cx="1597783" cy="1376023"/>
            <a:chOff x="381000" y="4876800"/>
            <a:chExt cx="1597504" cy="1376086"/>
          </a:xfrm>
        </p:grpSpPr>
        <p:sp>
          <p:nvSpPr>
            <p:cNvPr id="47145" name="TextBox 82"/>
            <p:cNvSpPr txBox="1">
              <a:spLocks noChangeArrowheads="1"/>
            </p:cNvSpPr>
            <p:nvPr/>
          </p:nvSpPr>
          <p:spPr bwMode="auto">
            <a:xfrm>
              <a:off x="457200" y="5791200"/>
              <a:ext cx="1521304" cy="461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>
                  <a:latin typeface="Gill Sans Light"/>
                  <a:cs typeface="Gill Sans Light"/>
                </a:rPr>
                <a:t>scheduler</a:t>
              </a:r>
            </a:p>
          </p:txBody>
        </p:sp>
        <p:sp>
          <p:nvSpPr>
            <p:cNvPr id="47146" name="Punched Tape 84"/>
            <p:cNvSpPr>
              <a:spLocks noChangeArrowheads="1"/>
            </p:cNvSpPr>
            <p:nvPr/>
          </p:nvSpPr>
          <p:spPr bwMode="auto">
            <a:xfrm rot="5400000">
              <a:off x="266700" y="4991100"/>
              <a:ext cx="838200" cy="609600"/>
            </a:xfrm>
            <a:prstGeom prst="flowChartPunchedTape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800" b="0">
                <a:latin typeface="Gill Sans Light"/>
                <a:cs typeface="Gill Sans Light"/>
              </a:endParaRPr>
            </a:p>
          </p:txBody>
        </p:sp>
      </p:grpSp>
      <p:sp>
        <p:nvSpPr>
          <p:cNvPr id="82" name="Freeform 81"/>
          <p:cNvSpPr>
            <a:spLocks/>
          </p:cNvSpPr>
          <p:nvPr/>
        </p:nvSpPr>
        <p:spPr bwMode="auto">
          <a:xfrm>
            <a:off x="2370139" y="4487864"/>
            <a:ext cx="776287" cy="592137"/>
          </a:xfrm>
          <a:custGeom>
            <a:avLst/>
            <a:gdLst>
              <a:gd name="T0" fmla="*/ 776111 w 776111"/>
              <a:gd name="T1" fmla="*/ 0 h 593008"/>
              <a:gd name="T2" fmla="*/ 310444 w 776111"/>
              <a:gd name="T3" fmla="*/ 112889 h 593008"/>
              <a:gd name="T4" fmla="*/ 366889 w 776111"/>
              <a:gd name="T5" fmla="*/ 522111 h 593008"/>
              <a:gd name="T6" fmla="*/ 0 w 776111"/>
              <a:gd name="T7" fmla="*/ 592667 h 593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76111" h="593008">
                <a:moveTo>
                  <a:pt x="776111" y="0"/>
                </a:moveTo>
                <a:cubicBezTo>
                  <a:pt x="577379" y="12935"/>
                  <a:pt x="378648" y="25871"/>
                  <a:pt x="310444" y="112889"/>
                </a:cubicBezTo>
                <a:cubicBezTo>
                  <a:pt x="242240" y="199908"/>
                  <a:pt x="418630" y="442148"/>
                  <a:pt x="366889" y="522111"/>
                </a:cubicBezTo>
                <a:cubicBezTo>
                  <a:pt x="315148" y="602074"/>
                  <a:pt x="0" y="592667"/>
                  <a:pt x="0" y="592667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latin typeface="Gill Sans Light"/>
              <a:cs typeface="Gill Sans Light"/>
            </a:endParaRPr>
          </a:p>
        </p:txBody>
      </p:sp>
      <p:grpSp>
        <p:nvGrpSpPr>
          <p:cNvPr id="94" name="Group 93"/>
          <p:cNvGrpSpPr>
            <a:grpSpLocks/>
          </p:cNvGrpSpPr>
          <p:nvPr/>
        </p:nvGrpSpPr>
        <p:grpSpPr bwMode="auto">
          <a:xfrm>
            <a:off x="1574807" y="1962150"/>
            <a:ext cx="1247769" cy="3074988"/>
            <a:chOff x="50836" y="1961444"/>
            <a:chExt cx="1247386" cy="3076223"/>
          </a:xfrm>
        </p:grpSpPr>
        <p:sp>
          <p:nvSpPr>
            <p:cNvPr id="84" name="Freeform 83"/>
            <p:cNvSpPr/>
            <p:nvPr/>
          </p:nvSpPr>
          <p:spPr>
            <a:xfrm>
              <a:off x="409496" y="1961444"/>
              <a:ext cx="888726" cy="3076223"/>
            </a:xfrm>
            <a:custGeom>
              <a:avLst/>
              <a:gdLst>
                <a:gd name="connsiteX0" fmla="*/ 42380 w 889046"/>
                <a:gd name="connsiteY0" fmla="*/ 3076223 h 3076223"/>
                <a:gd name="connsiteX1" fmla="*/ 352824 w 889046"/>
                <a:gd name="connsiteY1" fmla="*/ 2483556 h 3076223"/>
                <a:gd name="connsiteX2" fmla="*/ 46 w 889046"/>
                <a:gd name="connsiteY2" fmla="*/ 1919112 h 3076223"/>
                <a:gd name="connsiteX3" fmla="*/ 381046 w 889046"/>
                <a:gd name="connsiteY3" fmla="*/ 1411112 h 3076223"/>
                <a:gd name="connsiteX4" fmla="*/ 268157 w 889046"/>
                <a:gd name="connsiteY4" fmla="*/ 663223 h 3076223"/>
                <a:gd name="connsiteX5" fmla="*/ 889046 w 889046"/>
                <a:gd name="connsiteY5" fmla="*/ 0 h 3076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9046" h="3076223">
                  <a:moveTo>
                    <a:pt x="42380" y="3076223"/>
                  </a:moveTo>
                  <a:cubicBezTo>
                    <a:pt x="201130" y="2876315"/>
                    <a:pt x="359880" y="2676408"/>
                    <a:pt x="352824" y="2483556"/>
                  </a:cubicBezTo>
                  <a:cubicBezTo>
                    <a:pt x="345768" y="2290704"/>
                    <a:pt x="-4658" y="2097853"/>
                    <a:pt x="46" y="1919112"/>
                  </a:cubicBezTo>
                  <a:cubicBezTo>
                    <a:pt x="4750" y="1740371"/>
                    <a:pt x="336361" y="1620427"/>
                    <a:pt x="381046" y="1411112"/>
                  </a:cubicBezTo>
                  <a:cubicBezTo>
                    <a:pt x="425731" y="1201797"/>
                    <a:pt x="183490" y="898408"/>
                    <a:pt x="268157" y="663223"/>
                  </a:cubicBezTo>
                  <a:cubicBezTo>
                    <a:pt x="352824" y="428038"/>
                    <a:pt x="889046" y="0"/>
                    <a:pt x="889046" y="0"/>
                  </a:cubicBezTo>
                </a:path>
              </a:pathLst>
            </a:custGeom>
            <a:ln w="38100">
              <a:solidFill>
                <a:schemeClr val="accent6"/>
              </a:solidFill>
              <a:headEnd type="none"/>
              <a:tailEnd type="arrow"/>
            </a:ln>
          </p:spPr>
          <p:txBody>
            <a:bodyPr anchor="ctr"/>
            <a:lstStyle/>
            <a:p>
              <a:pPr algn="ctr">
                <a:defRPr/>
              </a:pPr>
              <a:endParaRPr lang="en-US" sz="2000">
                <a:latin typeface="Gill Sans Light"/>
                <a:ea typeface="MS PGothic" charset="0"/>
                <a:cs typeface="Gill Sans Light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0836" y="2132963"/>
              <a:ext cx="815551" cy="46185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0" dirty="0">
                  <a:solidFill>
                    <a:schemeClr val="accent6"/>
                  </a:solidFill>
                  <a:latin typeface="Gill Sans" charset="0"/>
                  <a:ea typeface="Gill Sans" charset="0"/>
                  <a:cs typeface="Gill Sans" charset="0"/>
                </a:rPr>
                <a:t>retry</a:t>
              </a:r>
            </a:p>
          </p:txBody>
        </p:sp>
      </p:grpSp>
      <p:sp>
        <p:nvSpPr>
          <p:cNvPr id="87" name="Cube 86"/>
          <p:cNvSpPr>
            <a:spLocks noChangeArrowheads="1"/>
          </p:cNvSpPr>
          <p:nvPr/>
        </p:nvSpPr>
        <p:spPr bwMode="auto">
          <a:xfrm>
            <a:off x="8915400" y="3200400"/>
            <a:ext cx="457200" cy="1524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800" b="0">
              <a:latin typeface="Gill Sans Light"/>
              <a:cs typeface="Gill Sans Ligh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867400" y="1600201"/>
            <a:ext cx="2895600" cy="395539"/>
            <a:chOff x="4343400" y="1600200"/>
            <a:chExt cx="2895600" cy="395539"/>
          </a:xfrm>
        </p:grpSpPr>
        <p:cxnSp>
          <p:nvCxnSpPr>
            <p:cNvPr id="47113" name="Straight Arrow Connector 11"/>
            <p:cNvCxnSpPr>
              <a:cxnSpLocks noChangeShapeType="1"/>
              <a:stCxn id="47111" idx="3"/>
            </p:cNvCxnSpPr>
            <p:nvPr/>
          </p:nvCxnSpPr>
          <p:spPr bwMode="auto">
            <a:xfrm>
              <a:off x="4343400" y="1676400"/>
              <a:ext cx="762000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47117" name="Straight Arrow Connector 25"/>
            <p:cNvCxnSpPr>
              <a:cxnSpLocks noChangeShapeType="1"/>
              <a:stCxn id="56" idx="3"/>
            </p:cNvCxnSpPr>
            <p:nvPr/>
          </p:nvCxnSpPr>
          <p:spPr bwMode="auto">
            <a:xfrm>
              <a:off x="5867400" y="1676400"/>
              <a:ext cx="1371600" cy="31933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56" name="Rectangle 55"/>
            <p:cNvSpPr/>
            <p:nvPr/>
          </p:nvSpPr>
          <p:spPr bwMode="auto">
            <a:xfrm>
              <a:off x="5105400" y="1600200"/>
              <a:ext cx="762000" cy="152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Gill Sans Light"/>
                <a:ea typeface="MS PGothic" charset="0"/>
                <a:cs typeface="Gill Sans Light"/>
              </a:endParaRPr>
            </a:p>
          </p:txBody>
        </p:sp>
      </p:grpSp>
      <p:cxnSp>
        <p:nvCxnSpPr>
          <p:cNvPr id="6" name="Straight Arrow Connector 5"/>
          <p:cNvCxnSpPr>
            <a:stCxn id="47111" idx="3"/>
            <a:endCxn id="77" idx="1"/>
          </p:cNvCxnSpPr>
          <p:nvPr/>
        </p:nvCxnSpPr>
        <p:spPr bwMode="auto">
          <a:xfrm>
            <a:off x="5867400" y="1676400"/>
            <a:ext cx="762000" cy="5334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7" name="Group 66"/>
          <p:cNvGrpSpPr/>
          <p:nvPr/>
        </p:nvGrpSpPr>
        <p:grpSpPr>
          <a:xfrm>
            <a:off x="6019801" y="1771652"/>
            <a:ext cx="2895601" cy="1523996"/>
            <a:chOff x="4724400" y="1802068"/>
            <a:chExt cx="3070763" cy="1182748"/>
          </a:xfrm>
        </p:grpSpPr>
        <p:cxnSp>
          <p:nvCxnSpPr>
            <p:cNvPr id="69" name="Straight Connector 15"/>
            <p:cNvCxnSpPr>
              <a:cxnSpLocks noChangeShapeType="1"/>
            </p:cNvCxnSpPr>
            <p:nvPr/>
          </p:nvCxnSpPr>
          <p:spPr bwMode="auto">
            <a:xfrm>
              <a:off x="4724400" y="2667000"/>
              <a:ext cx="1371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0" name="Straight Connector 17"/>
            <p:cNvCxnSpPr>
              <a:cxnSpLocks noChangeShapeType="1"/>
            </p:cNvCxnSpPr>
            <p:nvPr/>
          </p:nvCxnSpPr>
          <p:spPr bwMode="auto">
            <a:xfrm flipV="1">
              <a:off x="4724400" y="1802068"/>
              <a:ext cx="0" cy="8649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1" name="Straight Connector 19"/>
            <p:cNvCxnSpPr>
              <a:cxnSpLocks noChangeShapeType="1"/>
              <a:endCxn id="87" idx="2"/>
            </p:cNvCxnSpPr>
            <p:nvPr/>
          </p:nvCxnSpPr>
          <p:spPr bwMode="auto">
            <a:xfrm>
              <a:off x="6082744" y="2667000"/>
              <a:ext cx="1712419" cy="317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</p:cxnSp>
      </p:grpSp>
      <p:sp>
        <p:nvSpPr>
          <p:cNvPr id="72" name="TextBox 39"/>
          <p:cNvSpPr txBox="1">
            <a:spLocks noChangeArrowheads="1"/>
          </p:cNvSpPr>
          <p:nvPr/>
        </p:nvSpPr>
        <p:spPr bwMode="auto">
          <a:xfrm>
            <a:off x="8001001" y="2362200"/>
            <a:ext cx="9028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 dirty="0">
                <a:latin typeface="Gill Sans Light"/>
                <a:cs typeface="Gill Sans Light"/>
              </a:rPr>
              <a:t>frame#</a:t>
            </a:r>
          </a:p>
        </p:txBody>
      </p:sp>
      <p:sp>
        <p:nvSpPr>
          <p:cNvPr id="73" name="TextBox 40"/>
          <p:cNvSpPr txBox="1">
            <a:spLocks noChangeArrowheads="1"/>
          </p:cNvSpPr>
          <p:nvPr/>
        </p:nvSpPr>
        <p:spPr bwMode="auto">
          <a:xfrm>
            <a:off x="7694613" y="3079924"/>
            <a:ext cx="7447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 dirty="0">
                <a:latin typeface="Gill Sans Light"/>
                <a:cs typeface="Gill Sans Light"/>
              </a:rPr>
              <a:t>offset</a:t>
            </a:r>
          </a:p>
        </p:txBody>
      </p:sp>
    </p:spTree>
    <p:extLst>
      <p:ext uri="{BB962C8B-B14F-4D97-AF65-F5344CB8AC3E}">
        <p14:creationId xmlns:p14="http://schemas.microsoft.com/office/powerpoint/2010/main" val="25502937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5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0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1" grpId="0"/>
      <p:bldP spid="47121" grpId="1"/>
      <p:bldP spid="47121" grpId="2"/>
      <p:bldP spid="47121" grpId="3"/>
      <p:bldP spid="47121" grpId="4"/>
      <p:bldP spid="47122" grpId="0"/>
      <p:bldP spid="47122" grpId="1"/>
      <p:bldP spid="47123" grpId="0"/>
      <p:bldP spid="47123" grpId="1"/>
      <p:bldP spid="47124" grpId="0" animBg="1"/>
      <p:bldP spid="47124" grpId="1" animBg="1"/>
      <p:bldP spid="65" grpId="0" animBg="1"/>
      <p:bldP spid="66" grpId="0" animBg="1"/>
      <p:bldP spid="77" grpId="0" animBg="1"/>
      <p:bldP spid="82" grpId="0" animBg="1"/>
      <p:bldP spid="82" grpId="1" animBg="1"/>
      <p:bldP spid="87" grpId="0" animBg="1"/>
      <p:bldP spid="72" grpId="0"/>
      <p:bldP spid="7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1981214" y="152400"/>
            <a:ext cx="7696187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Using Paging to </a:t>
            </a:r>
            <a:r>
              <a:rPr lang="en-US" dirty="0" err="1" smtClean="0">
                <a:latin typeface="Courier New"/>
                <a:cs typeface="Courier New"/>
              </a:rPr>
              <a:t>mmap</a:t>
            </a:r>
            <a:r>
              <a:rPr lang="en-US" dirty="0" smtClean="0">
                <a:latin typeface="Courier New"/>
                <a:cs typeface="Courier New"/>
              </a:rPr>
              <a:t>() </a:t>
            </a:r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3581401" y="990600"/>
            <a:ext cx="18517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i="1" dirty="0">
                <a:latin typeface="Gill Sans Light"/>
                <a:cs typeface="Gill Sans Light"/>
              </a:rPr>
              <a:t>virtual address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8763000" y="1219200"/>
            <a:ext cx="1066800" cy="4743116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2000" b="0">
              <a:latin typeface="Gill Sans Light"/>
              <a:cs typeface="Gill Sans Light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8763000" y="16002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2000" b="0">
              <a:latin typeface="Gill Sans Light"/>
              <a:cs typeface="Gill Sans Light"/>
            </a:endParaRP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8763000" y="19812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2000" b="0">
              <a:latin typeface="Gill Sans Light"/>
              <a:cs typeface="Gill Sans Light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8763000" y="37338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2000" b="0">
              <a:latin typeface="Gill Sans Light"/>
              <a:cs typeface="Gill Sans Light"/>
            </a:endParaRP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4876800" y="1371600"/>
            <a:ext cx="990600" cy="609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000" b="0">
                <a:latin typeface="Gill Sans Light"/>
                <a:cs typeface="Gill Sans Light"/>
              </a:rPr>
              <a:t>MMU</a:t>
            </a:r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6654800" y="1295400"/>
            <a:ext cx="762000" cy="2209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000" b="0" dirty="0">
                <a:latin typeface="Gill Sans Light"/>
                <a:cs typeface="Gill Sans Light"/>
              </a:rPr>
              <a:t>PT</a:t>
            </a:r>
          </a:p>
          <a:p>
            <a:pPr algn="ctr"/>
            <a:endParaRPr lang="en-US" sz="2000" dirty="0">
              <a:latin typeface="Gill Sans Light"/>
              <a:cs typeface="Gill Sans Light"/>
            </a:endParaRPr>
          </a:p>
          <a:p>
            <a:pPr algn="ctr"/>
            <a:endParaRPr lang="en-US" sz="2000" b="0" dirty="0">
              <a:latin typeface="Gill Sans Light"/>
              <a:cs typeface="Gill Sans Light"/>
            </a:endParaRPr>
          </a:p>
          <a:p>
            <a:pPr algn="ctr"/>
            <a:endParaRPr lang="en-US" sz="2000" dirty="0">
              <a:latin typeface="Gill Sans Light"/>
              <a:cs typeface="Gill Sans Light"/>
            </a:endParaRPr>
          </a:p>
          <a:p>
            <a:pPr algn="ctr"/>
            <a:endParaRPr lang="en-US" sz="2000" b="0" dirty="0">
              <a:latin typeface="Gill Sans Light"/>
              <a:cs typeface="Gill Sans Light"/>
            </a:endParaRPr>
          </a:p>
          <a:p>
            <a:pPr algn="ctr"/>
            <a:endParaRPr lang="en-US" sz="2000" b="0" dirty="0">
              <a:latin typeface="Gill Sans Light"/>
              <a:cs typeface="Gill Sans Light"/>
            </a:endParaRPr>
          </a:p>
        </p:txBody>
      </p:sp>
      <p:cxnSp>
        <p:nvCxnSpPr>
          <p:cNvPr id="10249" name="Straight Arrow Connector 11"/>
          <p:cNvCxnSpPr>
            <a:cxnSpLocks noChangeShapeType="1"/>
            <a:stCxn id="14343" idx="3"/>
          </p:cNvCxnSpPr>
          <p:nvPr/>
        </p:nvCxnSpPr>
        <p:spPr bwMode="auto">
          <a:xfrm>
            <a:off x="5867400" y="1676400"/>
            <a:ext cx="7620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349" name="Straight Arrow Connector 25"/>
          <p:cNvCxnSpPr>
            <a:cxnSpLocks noChangeShapeType="1"/>
          </p:cNvCxnSpPr>
          <p:nvPr/>
        </p:nvCxnSpPr>
        <p:spPr bwMode="auto">
          <a:xfrm>
            <a:off x="7391400" y="1752600"/>
            <a:ext cx="1295400" cy="228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350" name="TextBox 30"/>
          <p:cNvSpPr txBox="1">
            <a:spLocks noChangeArrowheads="1"/>
          </p:cNvSpPr>
          <p:nvPr/>
        </p:nvSpPr>
        <p:spPr bwMode="auto">
          <a:xfrm>
            <a:off x="2514601" y="1447801"/>
            <a:ext cx="1588897" cy="46166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Gill Sans Light"/>
                <a:cs typeface="Gill Sans Light"/>
              </a:rPr>
              <a:t>instruction</a:t>
            </a:r>
          </a:p>
        </p:txBody>
      </p:sp>
      <p:cxnSp>
        <p:nvCxnSpPr>
          <p:cNvPr id="33" name="Straight Arrow Connector 32"/>
          <p:cNvCxnSpPr>
            <a:cxnSpLocks noChangeShapeType="1"/>
            <a:stCxn id="14350" idx="3"/>
          </p:cNvCxnSpPr>
          <p:nvPr/>
        </p:nvCxnSpPr>
        <p:spPr bwMode="auto">
          <a:xfrm flipV="1">
            <a:off x="3972302" y="1676401"/>
            <a:ext cx="904499" cy="223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352" name="TextBox 37"/>
          <p:cNvSpPr txBox="1">
            <a:spLocks noChangeArrowheads="1"/>
          </p:cNvSpPr>
          <p:nvPr/>
        </p:nvSpPr>
        <p:spPr bwMode="auto">
          <a:xfrm>
            <a:off x="8607426" y="882222"/>
            <a:ext cx="20954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i="1" dirty="0">
                <a:latin typeface="Gill Sans Light"/>
                <a:cs typeface="Gill Sans Light"/>
              </a:rPr>
              <a:t>physical address</a:t>
            </a:r>
          </a:p>
        </p:txBody>
      </p:sp>
      <p:sp>
        <p:nvSpPr>
          <p:cNvPr id="14353" name="TextBox 38"/>
          <p:cNvSpPr txBox="1">
            <a:spLocks noChangeArrowheads="1"/>
          </p:cNvSpPr>
          <p:nvPr/>
        </p:nvSpPr>
        <p:spPr bwMode="auto">
          <a:xfrm>
            <a:off x="5867401" y="1295400"/>
            <a:ext cx="825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Gill Sans Light"/>
                <a:cs typeface="Gill Sans Light"/>
              </a:rPr>
              <a:t>page#</a:t>
            </a:r>
          </a:p>
        </p:txBody>
      </p:sp>
      <p:sp>
        <p:nvSpPr>
          <p:cNvPr id="14354" name="TextBox 39"/>
          <p:cNvSpPr txBox="1">
            <a:spLocks noChangeArrowheads="1"/>
          </p:cNvSpPr>
          <p:nvPr/>
        </p:nvSpPr>
        <p:spPr bwMode="auto">
          <a:xfrm>
            <a:off x="7848601" y="1524000"/>
            <a:ext cx="9028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Gill Sans Light"/>
                <a:cs typeface="Gill Sans Light"/>
              </a:rPr>
              <a:t>frame#</a:t>
            </a:r>
          </a:p>
        </p:txBody>
      </p:sp>
      <p:sp>
        <p:nvSpPr>
          <p:cNvPr id="14355" name="TextBox 40"/>
          <p:cNvSpPr txBox="1">
            <a:spLocks noChangeArrowheads="1"/>
          </p:cNvSpPr>
          <p:nvPr/>
        </p:nvSpPr>
        <p:spPr bwMode="auto">
          <a:xfrm>
            <a:off x="7924800" y="1945421"/>
            <a:ext cx="7447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Gill Sans Light"/>
                <a:cs typeface="Gill Sans Light"/>
              </a:rPr>
              <a:t>offset</a:t>
            </a:r>
          </a:p>
        </p:txBody>
      </p:sp>
      <p:sp>
        <p:nvSpPr>
          <p:cNvPr id="14356" name="Cube 41"/>
          <p:cNvSpPr>
            <a:spLocks noChangeArrowheads="1"/>
          </p:cNvSpPr>
          <p:nvPr/>
        </p:nvSpPr>
        <p:spPr bwMode="auto">
          <a:xfrm>
            <a:off x="8839200" y="2133600"/>
            <a:ext cx="457200" cy="1524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2000" b="0">
              <a:latin typeface="Gill Sans Light"/>
              <a:cs typeface="Gill Sans Light"/>
            </a:endParaRPr>
          </a:p>
        </p:txBody>
      </p:sp>
      <p:grpSp>
        <p:nvGrpSpPr>
          <p:cNvPr id="88" name="Group 87"/>
          <p:cNvGrpSpPr>
            <a:grpSpLocks/>
          </p:cNvGrpSpPr>
          <p:nvPr/>
        </p:nvGrpSpPr>
        <p:grpSpPr bwMode="auto">
          <a:xfrm>
            <a:off x="4267200" y="1981201"/>
            <a:ext cx="1994800" cy="594955"/>
            <a:chOff x="2743200" y="1981200"/>
            <a:chExt cx="1994801" cy="594955"/>
          </a:xfrm>
        </p:grpSpPr>
        <p:sp>
          <p:nvSpPr>
            <p:cNvPr id="14389" name="TextBox 42"/>
            <p:cNvSpPr txBox="1">
              <a:spLocks noChangeArrowheads="1"/>
            </p:cNvSpPr>
            <p:nvPr/>
          </p:nvSpPr>
          <p:spPr bwMode="auto">
            <a:xfrm>
              <a:off x="3200400" y="2114490"/>
              <a:ext cx="15376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solidFill>
                    <a:srgbClr val="FF0000"/>
                  </a:solidFill>
                  <a:latin typeface="Gill Sans Light"/>
                  <a:cs typeface="Gill Sans Light"/>
                </a:rPr>
                <a:t>page fault</a:t>
              </a:r>
            </a:p>
          </p:txBody>
        </p:sp>
        <p:cxnSp>
          <p:nvCxnSpPr>
            <p:cNvPr id="14390" name="Straight Arrow Connector 44"/>
            <p:cNvCxnSpPr>
              <a:cxnSpLocks noChangeShapeType="1"/>
            </p:cNvCxnSpPr>
            <p:nvPr/>
          </p:nvCxnSpPr>
          <p:spPr bwMode="auto">
            <a:xfrm flipH="1">
              <a:off x="2743200" y="1981200"/>
              <a:ext cx="990600" cy="53340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2971800" y="1295400"/>
            <a:ext cx="533400" cy="838200"/>
            <a:chOff x="1447800" y="1295400"/>
            <a:chExt cx="533400" cy="838200"/>
          </a:xfrm>
        </p:grpSpPr>
        <p:cxnSp>
          <p:nvCxnSpPr>
            <p:cNvPr id="14387" name="Straight Connector 50"/>
            <p:cNvCxnSpPr>
              <a:cxnSpLocks noChangeShapeType="1"/>
            </p:cNvCxnSpPr>
            <p:nvPr/>
          </p:nvCxnSpPr>
          <p:spPr bwMode="auto">
            <a:xfrm>
              <a:off x="1447800" y="1295400"/>
              <a:ext cx="533400" cy="838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4388" name="Straight Connector 51"/>
            <p:cNvCxnSpPr>
              <a:cxnSpLocks noChangeShapeType="1"/>
            </p:cNvCxnSpPr>
            <p:nvPr/>
          </p:nvCxnSpPr>
          <p:spPr bwMode="auto">
            <a:xfrm flipH="1">
              <a:off x="1447800" y="1295400"/>
              <a:ext cx="533400" cy="838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14362" name="Can 60"/>
          <p:cNvSpPr>
            <a:spLocks noChangeArrowheads="1"/>
          </p:cNvSpPr>
          <p:nvPr/>
        </p:nvSpPr>
        <p:spPr bwMode="auto">
          <a:xfrm>
            <a:off x="4724400" y="4419600"/>
            <a:ext cx="1219200" cy="2304716"/>
          </a:xfrm>
          <a:prstGeom prst="can">
            <a:avLst>
              <a:gd name="adj" fmla="val 25000"/>
            </a:avLst>
          </a:prstGeom>
          <a:solidFill>
            <a:srgbClr val="B7C6F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2000" b="0">
              <a:latin typeface="Gill Sans Light"/>
              <a:cs typeface="Gill Sans Ligh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4800600" y="50292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8763000" y="30480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14370" name="TextBox 80"/>
          <p:cNvSpPr txBox="1">
            <a:spLocks noChangeArrowheads="1"/>
          </p:cNvSpPr>
          <p:nvPr/>
        </p:nvSpPr>
        <p:spPr bwMode="auto">
          <a:xfrm>
            <a:off x="1981200" y="895351"/>
            <a:ext cx="1297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Gill Sans Light"/>
                <a:cs typeface="Gill Sans Light"/>
              </a:rPr>
              <a:t>Process</a:t>
            </a:r>
          </a:p>
        </p:txBody>
      </p:sp>
      <p:sp>
        <p:nvSpPr>
          <p:cNvPr id="87" name="Cube 86"/>
          <p:cNvSpPr>
            <a:spLocks noChangeArrowheads="1"/>
          </p:cNvSpPr>
          <p:nvPr/>
        </p:nvSpPr>
        <p:spPr bwMode="auto">
          <a:xfrm>
            <a:off x="8915400" y="3200400"/>
            <a:ext cx="457200" cy="1524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2000" b="0">
              <a:latin typeface="Gill Sans Light"/>
              <a:cs typeface="Gill Sans Ligh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800600" y="5702930"/>
            <a:ext cx="1066800" cy="3810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953000" y="5855330"/>
            <a:ext cx="1066800" cy="3810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105400" y="6007730"/>
            <a:ext cx="1066800" cy="3810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41789" y="5722995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Gill Sans" charset="0"/>
                <a:ea typeface="Gill Sans" charset="0"/>
                <a:cs typeface="Gill Sans" charset="0"/>
              </a:rPr>
              <a:t>File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99512" y="6191251"/>
            <a:ext cx="4156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() </a:t>
            </a:r>
            <a:r>
              <a:rPr lang="en-US" sz="2400" b="0" dirty="0">
                <a:latin typeface="Gill Sans" charset="0"/>
                <a:ea typeface="Gill Sans" charset="0"/>
                <a:cs typeface="Gill Sans" charset="0"/>
              </a:rPr>
              <a:t>file to region of  VAS</a:t>
            </a:r>
          </a:p>
        </p:txBody>
      </p:sp>
      <p:cxnSp>
        <p:nvCxnSpPr>
          <p:cNvPr id="74" name="Straight Arrow Connector 73"/>
          <p:cNvCxnSpPr>
            <a:cxnSpLocks noChangeShapeType="1"/>
          </p:cNvCxnSpPr>
          <p:nvPr/>
        </p:nvCxnSpPr>
        <p:spPr bwMode="auto">
          <a:xfrm>
            <a:off x="7391400" y="2418605"/>
            <a:ext cx="1371600" cy="1987589"/>
          </a:xfrm>
          <a:prstGeom prst="straightConnector1">
            <a:avLst/>
          </a:prstGeom>
          <a:noFill/>
          <a:ln w="19050" cmpd="sng">
            <a:solidFill>
              <a:srgbClr val="0000FF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380" name="TextBox 79"/>
          <p:cNvSpPr txBox="1">
            <a:spLocks noChangeArrowheads="1"/>
          </p:cNvSpPr>
          <p:nvPr/>
        </p:nvSpPr>
        <p:spPr bwMode="auto">
          <a:xfrm>
            <a:off x="6096001" y="3581401"/>
            <a:ext cx="268535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 dirty="0">
                <a:solidFill>
                  <a:srgbClr val="0000FF"/>
                </a:solidFill>
                <a:latin typeface="Gill Sans Light"/>
                <a:cs typeface="Gill Sans Light"/>
              </a:rPr>
              <a:t>Create PT entries</a:t>
            </a:r>
          </a:p>
          <a:p>
            <a:pPr eaLnBrk="1" hangingPunct="1"/>
            <a:r>
              <a:rPr lang="en-US" b="0" dirty="0">
                <a:solidFill>
                  <a:srgbClr val="0000FF"/>
                </a:solidFill>
                <a:latin typeface="Gill Sans Light"/>
                <a:cs typeface="Gill Sans Light"/>
              </a:rPr>
              <a:t>for mapped region</a:t>
            </a:r>
          </a:p>
          <a:p>
            <a:pPr eaLnBrk="1" hangingPunct="1"/>
            <a:r>
              <a:rPr lang="en-US" b="0" dirty="0">
                <a:solidFill>
                  <a:srgbClr val="0000FF"/>
                </a:solidFill>
                <a:latin typeface="Gill Sans Light"/>
                <a:cs typeface="Gill Sans Light"/>
              </a:rPr>
              <a:t>as “backed” by file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654800" y="2424955"/>
            <a:ext cx="736600" cy="462625"/>
          </a:xfrm>
          <a:prstGeom prst="rect">
            <a:avLst/>
          </a:prstGeom>
          <a:pattFill prst="ltUpDiag">
            <a:fgClr>
              <a:prstClr val="black"/>
            </a:fgClr>
            <a:bgClr>
              <a:prstClr val="white"/>
            </a:bgClr>
          </a:pattFill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>
              <a:latin typeface="Gill Sans Light"/>
              <a:cs typeface="Gill Sans Light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8763000" y="4419600"/>
            <a:ext cx="1066800" cy="3810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cxnSp>
        <p:nvCxnSpPr>
          <p:cNvPr id="14381" name="Straight Arrow Connector 62"/>
          <p:cNvCxnSpPr>
            <a:cxnSpLocks noChangeShapeType="1"/>
          </p:cNvCxnSpPr>
          <p:nvPr/>
        </p:nvCxnSpPr>
        <p:spPr bwMode="auto">
          <a:xfrm flipV="1">
            <a:off x="5561263" y="4610100"/>
            <a:ext cx="3477962" cy="1245230"/>
          </a:xfrm>
          <a:prstGeom prst="straightConnector1">
            <a:avLst/>
          </a:prstGeom>
          <a:noFill/>
          <a:ln w="57150" cmpd="thickThin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6" name="Straight Arrow Connector 11"/>
          <p:cNvCxnSpPr>
            <a:cxnSpLocks noChangeShapeType="1"/>
            <a:stCxn id="14343" idx="3"/>
          </p:cNvCxnSpPr>
          <p:nvPr/>
        </p:nvCxnSpPr>
        <p:spPr bwMode="auto">
          <a:xfrm>
            <a:off x="5867400" y="1676400"/>
            <a:ext cx="762000" cy="74855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7" name="Straight Arrow Connector 96"/>
          <p:cNvCxnSpPr>
            <a:cxnSpLocks noChangeShapeType="1"/>
          </p:cNvCxnSpPr>
          <p:nvPr/>
        </p:nvCxnSpPr>
        <p:spPr bwMode="auto">
          <a:xfrm flipH="1">
            <a:off x="4953000" y="2424955"/>
            <a:ext cx="1701800" cy="3228811"/>
          </a:xfrm>
          <a:prstGeom prst="straightConnector1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8" name="Straight Arrow Connector 97"/>
          <p:cNvCxnSpPr>
            <a:cxnSpLocks noChangeShapeType="1"/>
          </p:cNvCxnSpPr>
          <p:nvPr/>
        </p:nvCxnSpPr>
        <p:spPr bwMode="auto">
          <a:xfrm flipH="1">
            <a:off x="5105400" y="2887580"/>
            <a:ext cx="1549400" cy="3196351"/>
          </a:xfrm>
          <a:prstGeom prst="straightConnector1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70" name="TextBox 54"/>
          <p:cNvSpPr txBox="1">
            <a:spLocks noChangeArrowheads="1"/>
          </p:cNvSpPr>
          <p:nvPr/>
        </p:nvSpPr>
        <p:spPr bwMode="auto">
          <a:xfrm>
            <a:off x="1637038" y="3346000"/>
            <a:ext cx="2648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="0" dirty="0">
                <a:latin typeface="Gill Sans Light"/>
                <a:cs typeface="Gill Sans Light"/>
              </a:rPr>
              <a:t>Operating System</a:t>
            </a:r>
          </a:p>
        </p:txBody>
      </p:sp>
      <p:grpSp>
        <p:nvGrpSpPr>
          <p:cNvPr id="71" name="Group 70"/>
          <p:cNvGrpSpPr>
            <a:grpSpLocks/>
          </p:cNvGrpSpPr>
          <p:nvPr/>
        </p:nvGrpSpPr>
        <p:grpSpPr bwMode="auto">
          <a:xfrm>
            <a:off x="2817010" y="2438401"/>
            <a:ext cx="1910483" cy="1751013"/>
            <a:chOff x="1041242" y="2057400"/>
            <a:chExt cx="1910546" cy="1921933"/>
          </a:xfrm>
        </p:grpSpPr>
        <p:sp>
          <p:nvSpPr>
            <p:cNvPr id="72" name="TextBox 53"/>
            <p:cNvSpPr txBox="1">
              <a:spLocks noChangeArrowheads="1"/>
            </p:cNvSpPr>
            <p:nvPr/>
          </p:nvSpPr>
          <p:spPr bwMode="auto">
            <a:xfrm>
              <a:off x="1447800" y="2057400"/>
              <a:ext cx="1503988" cy="506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 dirty="0">
                  <a:solidFill>
                    <a:srgbClr val="FF0000"/>
                  </a:solidFill>
                  <a:latin typeface="Gill Sans Light"/>
                  <a:cs typeface="Gill Sans Light"/>
                </a:rPr>
                <a:t>exception</a:t>
              </a:r>
            </a:p>
          </p:txBody>
        </p:sp>
        <p:sp>
          <p:nvSpPr>
            <p:cNvPr id="75" name="Freeform 56"/>
            <p:cNvSpPr>
              <a:spLocks/>
            </p:cNvSpPr>
            <p:nvPr/>
          </p:nvSpPr>
          <p:spPr bwMode="auto">
            <a:xfrm>
              <a:off x="1041242" y="2483556"/>
              <a:ext cx="726248" cy="1495777"/>
            </a:xfrm>
            <a:custGeom>
              <a:avLst/>
              <a:gdLst>
                <a:gd name="T0" fmla="*/ 652091 w 726248"/>
                <a:gd name="T1" fmla="*/ 0 h 1495777"/>
                <a:gd name="T2" fmla="*/ 369869 w 726248"/>
                <a:gd name="T3" fmla="*/ 155222 h 1495777"/>
                <a:gd name="T4" fmla="*/ 722647 w 726248"/>
                <a:gd name="T5" fmla="*/ 366888 h 1495777"/>
                <a:gd name="T6" fmla="*/ 101758 w 726248"/>
                <a:gd name="T7" fmla="*/ 508000 h 1495777"/>
                <a:gd name="T8" fmla="*/ 172314 w 726248"/>
                <a:gd name="T9" fmla="*/ 733777 h 1495777"/>
                <a:gd name="T10" fmla="*/ 2980 w 726248"/>
                <a:gd name="T11" fmla="*/ 1199444 h 1495777"/>
                <a:gd name="T12" fmla="*/ 341647 w 726248"/>
                <a:gd name="T13" fmla="*/ 1495777 h 14957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6248" h="1495777">
                  <a:moveTo>
                    <a:pt x="652091" y="0"/>
                  </a:moveTo>
                  <a:cubicBezTo>
                    <a:pt x="505100" y="47037"/>
                    <a:pt x="358110" y="94074"/>
                    <a:pt x="369869" y="155222"/>
                  </a:cubicBezTo>
                  <a:cubicBezTo>
                    <a:pt x="381628" y="216370"/>
                    <a:pt x="767332" y="308092"/>
                    <a:pt x="722647" y="366888"/>
                  </a:cubicBezTo>
                  <a:cubicBezTo>
                    <a:pt x="677962" y="425684"/>
                    <a:pt x="193480" y="446852"/>
                    <a:pt x="101758" y="508000"/>
                  </a:cubicBezTo>
                  <a:cubicBezTo>
                    <a:pt x="10036" y="569148"/>
                    <a:pt x="188777" y="618536"/>
                    <a:pt x="172314" y="733777"/>
                  </a:cubicBezTo>
                  <a:cubicBezTo>
                    <a:pt x="155851" y="849018"/>
                    <a:pt x="-25242" y="1072444"/>
                    <a:pt x="2980" y="1199444"/>
                  </a:cubicBezTo>
                  <a:cubicBezTo>
                    <a:pt x="31202" y="1326444"/>
                    <a:pt x="341647" y="1495777"/>
                    <a:pt x="341647" y="1495777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 sz="2000">
                <a:latin typeface="Gill Sans Light"/>
                <a:cs typeface="Gill Sans Light"/>
              </a:endParaRPr>
            </a:p>
          </p:txBody>
        </p:sp>
      </p:grpSp>
      <p:grpSp>
        <p:nvGrpSpPr>
          <p:cNvPr id="76" name="Group 75"/>
          <p:cNvGrpSpPr>
            <a:grpSpLocks/>
          </p:cNvGrpSpPr>
          <p:nvPr/>
        </p:nvGrpSpPr>
        <p:grpSpPr bwMode="auto">
          <a:xfrm>
            <a:off x="2817709" y="3790932"/>
            <a:ext cx="2839239" cy="1219200"/>
            <a:chOff x="1066800" y="3505200"/>
            <a:chExt cx="2839957" cy="1219200"/>
          </a:xfrm>
        </p:grpSpPr>
        <p:sp>
          <p:nvSpPr>
            <p:cNvPr id="77" name="TextBox 55"/>
            <p:cNvSpPr txBox="1">
              <a:spLocks noChangeArrowheads="1"/>
            </p:cNvSpPr>
            <p:nvPr/>
          </p:nvSpPr>
          <p:spPr bwMode="auto">
            <a:xfrm>
              <a:off x="1066800" y="3505200"/>
              <a:ext cx="283995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 dirty="0">
                  <a:latin typeface="Gill Sans Light"/>
                  <a:cs typeface="Gill Sans Light"/>
                </a:rPr>
                <a:t>Page Fault Handler</a:t>
              </a:r>
            </a:p>
          </p:txBody>
        </p:sp>
        <p:sp>
          <p:nvSpPr>
            <p:cNvPr id="78" name="Punched Tape 57"/>
            <p:cNvSpPr>
              <a:spLocks noChangeArrowheads="1"/>
            </p:cNvSpPr>
            <p:nvPr/>
          </p:nvSpPr>
          <p:spPr bwMode="auto">
            <a:xfrm rot="5400000">
              <a:off x="1333500" y="4000500"/>
              <a:ext cx="838200" cy="609600"/>
            </a:xfrm>
            <a:prstGeom prst="flowChartPunchedTape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800" b="0">
                <a:latin typeface="Gill Sans Light"/>
                <a:cs typeface="Gill Sans Light"/>
              </a:endParaRPr>
            </a:p>
          </p:txBody>
        </p:sp>
      </p:grpSp>
      <p:cxnSp>
        <p:nvCxnSpPr>
          <p:cNvPr id="79" name="Straight Arrow Connector 78"/>
          <p:cNvCxnSpPr>
            <a:cxnSpLocks noChangeShapeType="1"/>
          </p:cNvCxnSpPr>
          <p:nvPr/>
        </p:nvCxnSpPr>
        <p:spPr bwMode="auto">
          <a:xfrm>
            <a:off x="3783702" y="4819632"/>
            <a:ext cx="1015206" cy="723900"/>
          </a:xfrm>
          <a:prstGeom prst="straightConnector1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grpSp>
        <p:nvGrpSpPr>
          <p:cNvPr id="80" name="Group 79"/>
          <p:cNvGrpSpPr>
            <a:grpSpLocks/>
          </p:cNvGrpSpPr>
          <p:nvPr/>
        </p:nvGrpSpPr>
        <p:grpSpPr bwMode="auto">
          <a:xfrm>
            <a:off x="2055709" y="5029200"/>
            <a:ext cx="1597783" cy="1376023"/>
            <a:chOff x="381000" y="4876800"/>
            <a:chExt cx="1597504" cy="1376086"/>
          </a:xfrm>
        </p:grpSpPr>
        <p:sp>
          <p:nvSpPr>
            <p:cNvPr id="81" name="TextBox 82"/>
            <p:cNvSpPr txBox="1">
              <a:spLocks noChangeArrowheads="1"/>
            </p:cNvSpPr>
            <p:nvPr/>
          </p:nvSpPr>
          <p:spPr bwMode="auto">
            <a:xfrm>
              <a:off x="457200" y="5791200"/>
              <a:ext cx="1521304" cy="461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 dirty="0">
                  <a:latin typeface="Gill Sans Light"/>
                  <a:cs typeface="Gill Sans Light"/>
                </a:rPr>
                <a:t>scheduler</a:t>
              </a:r>
            </a:p>
          </p:txBody>
        </p:sp>
        <p:sp>
          <p:nvSpPr>
            <p:cNvPr id="83" name="Punched Tape 84"/>
            <p:cNvSpPr>
              <a:spLocks noChangeArrowheads="1"/>
            </p:cNvSpPr>
            <p:nvPr/>
          </p:nvSpPr>
          <p:spPr bwMode="auto">
            <a:xfrm rot="5400000">
              <a:off x="266700" y="4991100"/>
              <a:ext cx="838200" cy="609600"/>
            </a:xfrm>
            <a:prstGeom prst="flowChartPunchedTape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800" b="0">
                <a:latin typeface="Gill Sans Light"/>
                <a:cs typeface="Gill Sans Light"/>
              </a:endParaRPr>
            </a:p>
          </p:txBody>
        </p:sp>
      </p:grpSp>
      <p:sp>
        <p:nvSpPr>
          <p:cNvPr id="84" name="Freeform 83"/>
          <p:cNvSpPr>
            <a:spLocks/>
          </p:cNvSpPr>
          <p:nvPr/>
        </p:nvSpPr>
        <p:spPr bwMode="auto">
          <a:xfrm>
            <a:off x="2520847" y="4773596"/>
            <a:ext cx="776287" cy="592137"/>
          </a:xfrm>
          <a:custGeom>
            <a:avLst/>
            <a:gdLst>
              <a:gd name="T0" fmla="*/ 776111 w 776111"/>
              <a:gd name="T1" fmla="*/ 0 h 593008"/>
              <a:gd name="T2" fmla="*/ 310444 w 776111"/>
              <a:gd name="T3" fmla="*/ 112889 h 593008"/>
              <a:gd name="T4" fmla="*/ 366889 w 776111"/>
              <a:gd name="T5" fmla="*/ 522111 h 593008"/>
              <a:gd name="T6" fmla="*/ 0 w 776111"/>
              <a:gd name="T7" fmla="*/ 592667 h 593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76111" h="593008">
                <a:moveTo>
                  <a:pt x="776111" y="0"/>
                </a:moveTo>
                <a:cubicBezTo>
                  <a:pt x="577379" y="12935"/>
                  <a:pt x="378648" y="25871"/>
                  <a:pt x="310444" y="112889"/>
                </a:cubicBezTo>
                <a:cubicBezTo>
                  <a:pt x="242240" y="199908"/>
                  <a:pt x="418630" y="442148"/>
                  <a:pt x="366889" y="522111"/>
                </a:cubicBezTo>
                <a:cubicBezTo>
                  <a:pt x="315148" y="602074"/>
                  <a:pt x="0" y="592667"/>
                  <a:pt x="0" y="592667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latin typeface="Gill Sans Light"/>
              <a:cs typeface="Gill Sans Light"/>
            </a:endParaRPr>
          </a:p>
        </p:txBody>
      </p:sp>
      <p:grpSp>
        <p:nvGrpSpPr>
          <p:cNvPr id="85" name="Group 84"/>
          <p:cNvGrpSpPr>
            <a:grpSpLocks/>
          </p:cNvGrpSpPr>
          <p:nvPr/>
        </p:nvGrpSpPr>
        <p:grpSpPr bwMode="auto">
          <a:xfrm>
            <a:off x="1676401" y="1981200"/>
            <a:ext cx="1296883" cy="3074988"/>
            <a:chOff x="1738" y="1961444"/>
            <a:chExt cx="1296484" cy="3076223"/>
          </a:xfrm>
        </p:grpSpPr>
        <p:sp>
          <p:nvSpPr>
            <p:cNvPr id="86" name="Freeform 85"/>
            <p:cNvSpPr/>
            <p:nvPr/>
          </p:nvSpPr>
          <p:spPr>
            <a:xfrm>
              <a:off x="409496" y="1961444"/>
              <a:ext cx="888726" cy="3076223"/>
            </a:xfrm>
            <a:custGeom>
              <a:avLst/>
              <a:gdLst>
                <a:gd name="connsiteX0" fmla="*/ 42380 w 889046"/>
                <a:gd name="connsiteY0" fmla="*/ 3076223 h 3076223"/>
                <a:gd name="connsiteX1" fmla="*/ 352824 w 889046"/>
                <a:gd name="connsiteY1" fmla="*/ 2483556 h 3076223"/>
                <a:gd name="connsiteX2" fmla="*/ 46 w 889046"/>
                <a:gd name="connsiteY2" fmla="*/ 1919112 h 3076223"/>
                <a:gd name="connsiteX3" fmla="*/ 381046 w 889046"/>
                <a:gd name="connsiteY3" fmla="*/ 1411112 h 3076223"/>
                <a:gd name="connsiteX4" fmla="*/ 268157 w 889046"/>
                <a:gd name="connsiteY4" fmla="*/ 663223 h 3076223"/>
                <a:gd name="connsiteX5" fmla="*/ 889046 w 889046"/>
                <a:gd name="connsiteY5" fmla="*/ 0 h 3076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9046" h="3076223">
                  <a:moveTo>
                    <a:pt x="42380" y="3076223"/>
                  </a:moveTo>
                  <a:cubicBezTo>
                    <a:pt x="201130" y="2876315"/>
                    <a:pt x="359880" y="2676408"/>
                    <a:pt x="352824" y="2483556"/>
                  </a:cubicBezTo>
                  <a:cubicBezTo>
                    <a:pt x="345768" y="2290704"/>
                    <a:pt x="-4658" y="2097853"/>
                    <a:pt x="46" y="1919112"/>
                  </a:cubicBezTo>
                  <a:cubicBezTo>
                    <a:pt x="4750" y="1740371"/>
                    <a:pt x="336361" y="1620427"/>
                    <a:pt x="381046" y="1411112"/>
                  </a:cubicBezTo>
                  <a:cubicBezTo>
                    <a:pt x="425731" y="1201797"/>
                    <a:pt x="183490" y="898408"/>
                    <a:pt x="268157" y="663223"/>
                  </a:cubicBezTo>
                  <a:cubicBezTo>
                    <a:pt x="352824" y="428038"/>
                    <a:pt x="889046" y="0"/>
                    <a:pt x="889046" y="0"/>
                  </a:cubicBezTo>
                </a:path>
              </a:pathLst>
            </a:custGeom>
            <a:ln w="38100">
              <a:solidFill>
                <a:schemeClr val="accent6"/>
              </a:solidFill>
              <a:headEnd type="none"/>
              <a:tailEnd type="arrow"/>
            </a:ln>
          </p:spPr>
          <p:txBody>
            <a:bodyPr anchor="ctr"/>
            <a:lstStyle/>
            <a:p>
              <a:pPr algn="ctr">
                <a:defRPr/>
              </a:pPr>
              <a:endParaRPr lang="en-US" sz="2000">
                <a:latin typeface="Gill Sans Light"/>
                <a:ea typeface="MS PGothic" charset="0"/>
                <a:cs typeface="Gill Sans Light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738" y="2132963"/>
              <a:ext cx="815550" cy="46185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0" dirty="0">
                  <a:solidFill>
                    <a:schemeClr val="accent6"/>
                  </a:solidFill>
                  <a:latin typeface="Gill Sans" charset="0"/>
                  <a:ea typeface="Gill Sans" charset="0"/>
                  <a:cs typeface="Gill Sans" charset="0"/>
                </a:rPr>
                <a:t>retry</a:t>
              </a:r>
            </a:p>
          </p:txBody>
        </p:sp>
      </p:grpSp>
      <p:sp>
        <p:nvSpPr>
          <p:cNvPr id="3" name="Rounded Rectangular Callout 2"/>
          <p:cNvSpPr/>
          <p:nvPr/>
        </p:nvSpPr>
        <p:spPr bwMode="auto">
          <a:xfrm>
            <a:off x="3996980" y="2502098"/>
            <a:ext cx="2669985" cy="1515035"/>
          </a:xfrm>
          <a:prstGeom prst="wedgeRoundRectCallout">
            <a:avLst>
              <a:gd name="adj1" fmla="val 58059"/>
              <a:gd name="adj2" fmla="val -4543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>
                <a:latin typeface="Gill Sans" charset="0"/>
                <a:ea typeface="Gill Sans" charset="0"/>
                <a:cs typeface="Gill Sans" charset="0"/>
              </a:rPr>
              <a:t>Read File contents</a:t>
            </a:r>
          </a:p>
          <a:p>
            <a:pPr algn="ctr"/>
            <a:r>
              <a:rPr lang="en-US" sz="2800" b="0" dirty="0">
                <a:latin typeface="Gill Sans" charset="0"/>
                <a:ea typeface="Gill Sans" charset="0"/>
                <a:cs typeface="Gill Sans" charset="0"/>
              </a:rPr>
              <a:t>from memory!</a:t>
            </a:r>
          </a:p>
        </p:txBody>
      </p:sp>
    </p:spTree>
    <p:extLst>
      <p:ext uri="{BB962C8B-B14F-4D97-AF65-F5344CB8AC3E}">
        <p14:creationId xmlns:p14="http://schemas.microsoft.com/office/powerpoint/2010/main" val="31651471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3" grpId="0" animBg="1"/>
      <p:bldP spid="95" grpId="0" animBg="1"/>
      <p:bldP spid="84" grpId="0" animBg="1"/>
      <p:bldP spid="84" grpId="1" animBg="1"/>
      <p:bldP spid="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mmap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system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495800"/>
            <a:ext cx="10210800" cy="2041200"/>
          </a:xfrm>
        </p:spPr>
        <p:txBody>
          <a:bodyPr>
            <a:noAutofit/>
          </a:bodyPr>
          <a:lstStyle/>
          <a:p>
            <a:r>
              <a:rPr lang="en-US" dirty="0" smtClean="0"/>
              <a:t>May map a specific region or let the system find one for you</a:t>
            </a:r>
          </a:p>
          <a:p>
            <a:pPr lvl="1"/>
            <a:r>
              <a:rPr lang="en-US" sz="2000" dirty="0"/>
              <a:t>Tricky to know where the holes are</a:t>
            </a:r>
          </a:p>
          <a:p>
            <a:r>
              <a:rPr lang="en-US" dirty="0" smtClean="0"/>
              <a:t>Used both for manipulating files and for sharing between processes</a:t>
            </a:r>
            <a:endParaRPr lang="en-US" dirty="0"/>
          </a:p>
        </p:txBody>
      </p:sp>
      <p:pic>
        <p:nvPicPr>
          <p:cNvPr id="7" name="Picture 6" descr="Screen Shot 2014-10-26 at 10.43.46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600" y="715868"/>
            <a:ext cx="7366000" cy="3696393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8667083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41000" y="723900"/>
            <a:ext cx="8910000" cy="6124752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#include &lt;sys/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mman.h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&gt; /* also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string.h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fcntl.h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unistd.h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*/</a:t>
            </a:r>
          </a:p>
          <a:p>
            <a:endParaRPr lang="en-US" sz="14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something = 162;</a:t>
            </a:r>
          </a:p>
          <a:p>
            <a:endParaRPr lang="en-US" sz="14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main (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, char *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[]) {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myfd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char *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mfile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endParaRPr lang="en-US" sz="14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("Data  at: %16lx\n", (long unsigned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) &amp;something);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("Heap at : %16lx\n", (long unsigned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(1));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("Stack at: %16lx\n", (long unsigned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) &amp;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mfile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endParaRPr lang="en-US" sz="14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/* Open the file */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myfd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= open(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[1], O_RDWR | O_CREAT);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if (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myfd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&lt; 0) {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perror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("open failed!");exit(1); }</a:t>
            </a:r>
          </a:p>
          <a:p>
            <a:endParaRPr lang="en-US" sz="14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/* map the file */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mfile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(0, 10000, PROT_READ|PROT_WRITE, MAP_FILE|MAP_SHARED,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myfd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, 0);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if (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mfile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== MAP_FAILED) {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perror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("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failed"); exit(1);}</a:t>
            </a:r>
          </a:p>
          <a:p>
            <a:endParaRPr lang="en-US" sz="14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("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at : %16lx\n", (long unsigned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mfile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endParaRPr lang="en-US" sz="14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puts(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mfile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strcpy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(mfile+20,"Let's write over it");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close(</a:t>
            </a:r>
            <a:r>
              <a:rPr lang="en-US" sz="1400" b="0" dirty="0" err="1">
                <a:latin typeface="Consolas" charset="0"/>
                <a:ea typeface="Consolas" charset="0"/>
                <a:cs typeface="Consolas" charset="0"/>
              </a:rPr>
              <a:t>myfd</a:t>
            </a:r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  return 0;</a:t>
            </a:r>
          </a:p>
          <a:p>
            <a:r>
              <a:rPr lang="en-US" sz="14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5181600" y="914400"/>
            <a:ext cx="5334000" cy="2971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$ 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test</a:t>
            </a:r>
            <a:endParaRPr lang="en-US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Data  at:        105d63058</a:t>
            </a:r>
          </a:p>
          <a:p>
            <a:r>
              <a:rPr lang="da-DK" b="0" dirty="0" err="1">
                <a:latin typeface="Consolas" charset="0"/>
                <a:ea typeface="Consolas" charset="0"/>
                <a:cs typeface="Consolas" charset="0"/>
              </a:rPr>
              <a:t>Heap</a:t>
            </a:r>
            <a:r>
              <a:rPr lang="da-DK" b="0" dirty="0">
                <a:latin typeface="Consolas" charset="0"/>
                <a:ea typeface="Consolas" charset="0"/>
                <a:cs typeface="Consolas" charset="0"/>
              </a:rPr>
              <a:t> at :     7f8a33c04b70</a:t>
            </a:r>
          </a:p>
          <a:p>
            <a:r>
              <a:rPr lang="sv-SE" b="0" dirty="0">
                <a:latin typeface="Consolas" charset="0"/>
                <a:ea typeface="Consolas" charset="0"/>
                <a:cs typeface="Consolas" charset="0"/>
              </a:rPr>
              <a:t>Stack at:     7fff59e9db10</a:t>
            </a:r>
          </a:p>
          <a:p>
            <a:r>
              <a:rPr lang="da-DK" b="0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da-DK" b="0" dirty="0">
                <a:latin typeface="Consolas" charset="0"/>
                <a:ea typeface="Consolas" charset="0"/>
                <a:cs typeface="Consolas" charset="0"/>
              </a:rPr>
              <a:t> at :        </a:t>
            </a:r>
            <a:r>
              <a:rPr lang="da-DK" b="0" dirty="0" smtClean="0">
                <a:latin typeface="Consolas" charset="0"/>
                <a:ea typeface="Consolas" charset="0"/>
                <a:cs typeface="Consolas" charset="0"/>
              </a:rPr>
              <a:t>105d97000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This is line one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This is line two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This is line three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This is line 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four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5181600" y="4419600"/>
            <a:ext cx="5334000" cy="16764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$ cat test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This is line one</a:t>
            </a: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Thi</a:t>
            </a:r>
            <a:r>
              <a:rPr lang="en-US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Let's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write over it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s line three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This is line four</a:t>
            </a:r>
          </a:p>
          <a:p>
            <a:endParaRPr lang="en-US" b="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4301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through Mapped Files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590169" y="6056520"/>
            <a:ext cx="9077831" cy="67130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Also: anonymous memory between parents and children</a:t>
            </a:r>
          </a:p>
          <a:p>
            <a:pPr lvl="1"/>
            <a:r>
              <a:rPr lang="en-US" dirty="0" smtClean="0"/>
              <a:t>no file backing – just swap space</a:t>
            </a:r>
            <a:endParaRPr lang="en-US" dirty="0"/>
          </a:p>
        </p:txBody>
      </p:sp>
      <p:sp>
        <p:nvSpPr>
          <p:cNvPr id="14362" name="Can 60"/>
          <p:cNvSpPr>
            <a:spLocks noChangeArrowheads="1"/>
          </p:cNvSpPr>
          <p:nvPr/>
        </p:nvSpPr>
        <p:spPr bwMode="auto">
          <a:xfrm>
            <a:off x="5333987" y="834887"/>
            <a:ext cx="1219200" cy="2304716"/>
          </a:xfrm>
          <a:prstGeom prst="can">
            <a:avLst>
              <a:gd name="adj" fmla="val 25000"/>
            </a:avLst>
          </a:prstGeom>
          <a:solidFill>
            <a:srgbClr val="B7C6F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Gill Sans"/>
              <a:cs typeface="Helvetica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410187" y="1444487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"/>
              <a:ea typeface="MS PGothic" charset="0"/>
              <a:cs typeface="Helvetica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410187" y="2118217"/>
            <a:ext cx="1371600" cy="685800"/>
            <a:chOff x="3886187" y="2118217"/>
            <a:chExt cx="1371600" cy="6858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3886187" y="2118217"/>
              <a:ext cx="1066800" cy="381000"/>
            </a:xfrm>
            <a:prstGeom prst="rect">
              <a:avLst/>
            </a:prstGeom>
            <a:solidFill>
              <a:srgbClr val="C3D69B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b="0" dirty="0">
                <a:latin typeface="Gill Sans"/>
                <a:ea typeface="MS PGothic" charset="0"/>
                <a:cs typeface="Helvetica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4038587" y="2270617"/>
              <a:ext cx="1066800" cy="381000"/>
            </a:xfrm>
            <a:prstGeom prst="rect">
              <a:avLst/>
            </a:prstGeom>
            <a:solidFill>
              <a:srgbClr val="C3D69B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b="0" dirty="0">
                <a:latin typeface="Gill Sans"/>
                <a:ea typeface="MS PGothic" charset="0"/>
                <a:cs typeface="Helvetica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4190987" y="2423017"/>
              <a:ext cx="1066800" cy="381000"/>
            </a:xfrm>
            <a:prstGeom prst="rect">
              <a:avLst/>
            </a:prstGeom>
            <a:solidFill>
              <a:srgbClr val="C3D69B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b="0" dirty="0">
                <a:latin typeface="Gill Sans"/>
                <a:ea typeface="MS PGothic" charset="0"/>
                <a:cs typeface="Helvetic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751375" y="2138281"/>
            <a:ext cx="625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Gill Sans"/>
              </a:rPr>
              <a:t>File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7909238" y="949481"/>
            <a:ext cx="1295400" cy="491191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357038" y="797081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</a:rPr>
              <a:t>0x000…</a:t>
            </a:r>
            <a:endParaRPr lang="en-US" dirty="0">
              <a:latin typeface="Gill San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319168" y="5599321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</a:rPr>
              <a:t>0xFFF…</a:t>
            </a:r>
            <a:endParaRPr lang="en-US" dirty="0">
              <a:latin typeface="Gill Sans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8013802" y="1101881"/>
            <a:ext cx="1143000" cy="6858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909238" y="1178081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</a:rPr>
              <a:t>instructions</a:t>
            </a:r>
            <a:endParaRPr lang="en-US" dirty="0">
              <a:latin typeface="Gill Sans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8013802" y="1787681"/>
            <a:ext cx="1143000" cy="5334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268337" y="1863881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</a:rPr>
              <a:t>d</a:t>
            </a:r>
            <a:r>
              <a:rPr lang="en-US" dirty="0" smtClean="0">
                <a:latin typeface="Gill Sans"/>
              </a:rPr>
              <a:t>ata</a:t>
            </a:r>
            <a:endParaRPr lang="en-US" dirty="0">
              <a:latin typeface="Gill Sans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013802" y="2321081"/>
            <a:ext cx="1143000" cy="5334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236214" y="2397281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</a:rPr>
              <a:t>heap</a:t>
            </a:r>
            <a:endParaRPr lang="en-US" dirty="0">
              <a:latin typeface="Gill Sans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8052132" y="4322401"/>
            <a:ext cx="1143000" cy="5334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261921" y="4398601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</a:rPr>
              <a:t>stack</a:t>
            </a:r>
            <a:endParaRPr lang="en-US" dirty="0">
              <a:latin typeface="Gill Sans"/>
            </a:endParaRPr>
          </a:p>
        </p:txBody>
      </p:sp>
      <p:cxnSp>
        <p:nvCxnSpPr>
          <p:cNvPr id="76" name="Straight Arrow Connector 75"/>
          <p:cNvCxnSpPr/>
          <p:nvPr/>
        </p:nvCxnSpPr>
        <p:spPr bwMode="auto">
          <a:xfrm flipV="1">
            <a:off x="9014368" y="4398601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>
            <a:off x="8976038" y="2321081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>
            <a:off x="7795168" y="5065921"/>
            <a:ext cx="1676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79" name="Rectangle 78"/>
          <p:cNvSpPr/>
          <p:nvPr/>
        </p:nvSpPr>
        <p:spPr bwMode="auto">
          <a:xfrm>
            <a:off x="8023768" y="5218321"/>
            <a:ext cx="1143000" cy="5334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354502" y="5294521"/>
            <a:ext cx="51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</a:rPr>
              <a:t>OS</a:t>
            </a:r>
            <a:endParaRPr lang="en-US" dirty="0">
              <a:latin typeface="Gill Sans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087101" y="940832"/>
            <a:ext cx="1295400" cy="491191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534901" y="788432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</a:rPr>
              <a:t>0x000…</a:t>
            </a:r>
            <a:endParaRPr lang="en-US" dirty="0">
              <a:latin typeface="Gill San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497031" y="5590672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</a:rPr>
              <a:t>0xFFF…</a:t>
            </a:r>
            <a:endParaRPr lang="en-US" dirty="0">
              <a:latin typeface="Gill Sans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2191665" y="1093232"/>
            <a:ext cx="1143000" cy="685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087101" y="1169432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</a:rPr>
              <a:t>instructions</a:t>
            </a:r>
            <a:endParaRPr lang="en-US" dirty="0">
              <a:latin typeface="Gill Sans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2191665" y="1779032"/>
            <a:ext cx="11430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446200" y="1855232"/>
            <a:ext cx="659155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</a:rPr>
              <a:t>d</a:t>
            </a:r>
            <a:r>
              <a:rPr lang="en-US" dirty="0" smtClean="0">
                <a:latin typeface="Gill Sans"/>
              </a:rPr>
              <a:t>ata</a:t>
            </a:r>
            <a:endParaRPr lang="en-US" dirty="0">
              <a:latin typeface="Gill Sans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2191665" y="2312432"/>
            <a:ext cx="11430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414077" y="2388632"/>
            <a:ext cx="723275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</a:rPr>
              <a:t>heap</a:t>
            </a:r>
            <a:endParaRPr lang="en-US" dirty="0">
              <a:latin typeface="Gill Sans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2229995" y="4313752"/>
            <a:ext cx="11430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439784" y="4389952"/>
            <a:ext cx="774571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</a:rPr>
              <a:t>stack</a:t>
            </a:r>
            <a:endParaRPr lang="en-US" dirty="0">
              <a:latin typeface="Gill Sans"/>
            </a:endParaRPr>
          </a:p>
        </p:txBody>
      </p:sp>
      <p:cxnSp>
        <p:nvCxnSpPr>
          <p:cNvPr id="101" name="Straight Arrow Connector 100"/>
          <p:cNvCxnSpPr/>
          <p:nvPr/>
        </p:nvCxnSpPr>
        <p:spPr bwMode="auto">
          <a:xfrm flipV="1">
            <a:off x="3192231" y="4389952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3153901" y="2312432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>
            <a:off x="1973031" y="5057272"/>
            <a:ext cx="1676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04" name="Rectangle 103"/>
          <p:cNvSpPr/>
          <p:nvPr/>
        </p:nvSpPr>
        <p:spPr bwMode="auto">
          <a:xfrm>
            <a:off x="2201631" y="5209672"/>
            <a:ext cx="11430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532365" y="5285872"/>
            <a:ext cx="518178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</a:rPr>
              <a:t>OS</a:t>
            </a:r>
            <a:endParaRPr lang="en-US" dirty="0">
              <a:latin typeface="Gill Sans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2191665" y="3023696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2191665" y="3227484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2191665" y="3454598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8031460" y="3374815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8031460" y="3578603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8031460" y="3805717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5105400" y="3766707"/>
            <a:ext cx="1295400" cy="215692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Gill Sans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5219700" y="4950070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97885" y="647918"/>
            <a:ext cx="834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</a:rPr>
              <a:t>VAS 1</a:t>
            </a:r>
            <a:endParaRPr lang="en-US" dirty="0">
              <a:latin typeface="Gill Sans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8209951" y="648419"/>
            <a:ext cx="834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</a:rPr>
              <a:t>VAS 2</a:t>
            </a:r>
            <a:endParaRPr lang="en-US" dirty="0">
              <a:latin typeface="Gill Sans"/>
            </a:endParaRPr>
          </a:p>
        </p:txBody>
      </p:sp>
      <p:cxnSp>
        <p:nvCxnSpPr>
          <p:cNvPr id="9" name="Straight Connector 8"/>
          <p:cNvCxnSpPr>
            <a:stCxn id="107" idx="3"/>
            <a:endCxn id="113" idx="1"/>
          </p:cNvCxnSpPr>
          <p:nvPr/>
        </p:nvCxnSpPr>
        <p:spPr>
          <a:xfrm>
            <a:off x="3258466" y="3341041"/>
            <a:ext cx="1961235" cy="1722586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10" idx="1"/>
            <a:endCxn id="113" idx="3"/>
          </p:cNvCxnSpPr>
          <p:nvPr/>
        </p:nvCxnSpPr>
        <p:spPr>
          <a:xfrm flipH="1">
            <a:off x="6286500" y="3692161"/>
            <a:ext cx="1744960" cy="1371467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05400" y="33528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</a:rPr>
              <a:t>Memory</a:t>
            </a:r>
            <a:endParaRPr lang="en-US" dirty="0"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5423934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34061-9F36-4F45-A732-7FF44C9C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buffer cache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2F6EC-E95C-4D30-9CCE-95B8EF2F4F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22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87AEF-81A7-44F1-AD2B-C44AB3EC2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Buffer Cache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A8726-67F7-44F6-8590-A146F836A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762000"/>
            <a:ext cx="10617200" cy="5334000"/>
          </a:xfrm>
        </p:spPr>
        <p:txBody>
          <a:bodyPr/>
          <a:lstStyle/>
          <a:p>
            <a:r>
              <a:rPr lang="en-US" dirty="0" smtClean="0"/>
              <a:t>Kernel </a:t>
            </a:r>
            <a:r>
              <a:rPr lang="en-US" i="1" dirty="0" smtClean="0"/>
              <a:t>must</a:t>
            </a:r>
            <a:r>
              <a:rPr lang="en-US" dirty="0" smtClean="0"/>
              <a:t> copy disk blocks to main memory to access their contents and write them back if modified</a:t>
            </a:r>
          </a:p>
          <a:p>
            <a:pPr lvl="1"/>
            <a:r>
              <a:rPr lang="en-US" dirty="0" smtClean="0"/>
              <a:t>Could be data blocks, </a:t>
            </a:r>
            <a:r>
              <a:rPr lang="en-US" dirty="0" err="1" smtClean="0"/>
              <a:t>inodes</a:t>
            </a:r>
            <a:r>
              <a:rPr lang="en-US" dirty="0" smtClean="0"/>
              <a:t>, directory contents, etc.</a:t>
            </a:r>
          </a:p>
          <a:p>
            <a:pPr lvl="1"/>
            <a:r>
              <a:rPr lang="en-US" dirty="0" smtClean="0"/>
              <a:t>Possibly dirty (modified and not written back)</a:t>
            </a:r>
          </a:p>
          <a:p>
            <a:r>
              <a:rPr lang="en-US" altLang="ko-KR" dirty="0" smtClean="0"/>
              <a:t>Key Idea: Exploit locality by caching disk data in memory</a:t>
            </a:r>
          </a:p>
          <a:p>
            <a:pPr lvl="1"/>
            <a:r>
              <a:rPr lang="en-US" altLang="ko-KR" dirty="0" smtClean="0"/>
              <a:t>Name translations: Mapping from </a:t>
            </a:r>
            <a:r>
              <a:rPr lang="en-US" altLang="ko-KR" dirty="0" err="1" smtClean="0"/>
              <a:t>paths</a:t>
            </a:r>
            <a:r>
              <a:rPr lang="en-US" altLang="ko-KR" dirty="0" err="1" smtClean="0">
                <a:sym typeface="Symbol" panose="05050102010706020507" pitchFamily="18" charset="2"/>
              </a:rPr>
              <a:t>inodes</a:t>
            </a:r>
            <a:endParaRPr lang="en-US" altLang="ko-KR" dirty="0" smtClean="0">
              <a:sym typeface="Symbol" panose="05050102010706020507" pitchFamily="18" charset="2"/>
            </a:endParaRPr>
          </a:p>
          <a:p>
            <a:pPr lvl="1"/>
            <a:r>
              <a:rPr lang="en-US" altLang="ko-KR" dirty="0" smtClean="0"/>
              <a:t>Disk blocks: Mapping from block </a:t>
            </a:r>
            <a:r>
              <a:rPr lang="en-US" altLang="ko-KR" dirty="0" err="1" smtClean="0"/>
              <a:t>address</a:t>
            </a:r>
            <a:r>
              <a:rPr lang="en-US" altLang="ko-KR" dirty="0" err="1" smtClean="0">
                <a:sym typeface="Symbol" panose="05050102010706020507" pitchFamily="18" charset="2"/>
              </a:rPr>
              <a:t>disk</a:t>
            </a:r>
            <a:r>
              <a:rPr lang="en-US" altLang="ko-KR" dirty="0" smtClean="0">
                <a:sym typeface="Symbol" panose="05050102010706020507" pitchFamily="18" charset="2"/>
              </a:rPr>
              <a:t> content</a:t>
            </a:r>
            <a:r>
              <a:rPr lang="en-US" altLang="ko-KR" dirty="0" smtClean="0"/>
              <a:t>	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Buffer Cache: </a:t>
            </a:r>
            <a:r>
              <a:rPr lang="en-US" altLang="ko-KR" dirty="0" smtClean="0"/>
              <a:t>Memory used to cache kernel resources, including disk blocks and name translations</a:t>
            </a:r>
          </a:p>
          <a:p>
            <a:pPr lvl="1"/>
            <a:r>
              <a:rPr lang="en-US" altLang="ko-KR" dirty="0" smtClean="0"/>
              <a:t>Can contain “dirty” blocks (with modifications not on disk)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489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>
            <a:extLst>
              <a:ext uri="{FF2B5EF4-FFF2-40B4-BE49-F238E27FC236}">
                <a16:creationId xmlns:a16="http://schemas.microsoft.com/office/drawing/2014/main" id="{9BD41BA7-4593-4145-928A-782E9FC492A2}"/>
              </a:ext>
            </a:extLst>
          </p:cNvPr>
          <p:cNvGrpSpPr/>
          <p:nvPr/>
        </p:nvGrpSpPr>
        <p:grpSpPr>
          <a:xfrm>
            <a:off x="4428993" y="2045201"/>
            <a:ext cx="564685" cy="1133359"/>
            <a:chOff x="676026" y="1971097"/>
            <a:chExt cx="564685" cy="113335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B826D0B-0CB6-5549-9FBC-CE90E0639655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7D2E234-45B3-D549-B68D-BC5B9EC346E7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DF2BEA0-6B5F-DD47-9157-2A2070BB01D2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152B17B-77EF-A54A-83BE-9C0C2418CB85}"/>
              </a:ext>
            </a:extLst>
          </p:cNvPr>
          <p:cNvGrpSpPr/>
          <p:nvPr/>
        </p:nvGrpSpPr>
        <p:grpSpPr>
          <a:xfrm>
            <a:off x="4276593" y="1892801"/>
            <a:ext cx="564685" cy="1133359"/>
            <a:chOff x="676026" y="1971097"/>
            <a:chExt cx="564685" cy="1133359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B0CA747-9E9E-E74B-8850-8733415EF22F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6CD724B-4483-4E40-8639-9FF76F0706D9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107AE50-E230-CC47-9103-68A1E247F2CC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37472E0-9E56-CA4A-A725-9932AA53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File System Buffer Cache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FBACC-7B76-F341-828E-B4191B690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731" y="1600974"/>
            <a:ext cx="2960135" cy="3047226"/>
          </a:xfrm>
        </p:spPr>
        <p:txBody>
          <a:bodyPr/>
          <a:lstStyle/>
          <a:p>
            <a:r>
              <a:rPr lang="en-US" dirty="0">
                <a:latin typeface="Gill Sans Light"/>
              </a:rPr>
              <a:t>OS implements a cache of disk blocks for efficient access to data, directories, </a:t>
            </a:r>
            <a:r>
              <a:rPr lang="en-US" dirty="0" err="1">
                <a:latin typeface="Gill Sans Light"/>
              </a:rPr>
              <a:t>inodes</a:t>
            </a:r>
            <a:r>
              <a:rPr lang="en-US" dirty="0">
                <a:latin typeface="Gill Sans Light"/>
              </a:rPr>
              <a:t>, </a:t>
            </a:r>
            <a:r>
              <a:rPr lang="en-US" dirty="0" err="1" smtClean="0">
                <a:latin typeface="Gill Sans Light"/>
              </a:rPr>
              <a:t>freemap</a:t>
            </a:r>
            <a:endParaRPr lang="en-US" dirty="0">
              <a:latin typeface="Gill Sans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53B1D8-918A-F044-8B2C-10CD4E815A05}"/>
              </a:ext>
            </a:extLst>
          </p:cNvPr>
          <p:cNvSpPr txBox="1"/>
          <p:nvPr/>
        </p:nvSpPr>
        <p:spPr>
          <a:xfrm>
            <a:off x="9924381" y="4408383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Memory</a:t>
            </a:r>
          </a:p>
        </p:txBody>
      </p:sp>
      <p:pic>
        <p:nvPicPr>
          <p:cNvPr id="6" name="Picture 5" descr="Screen Shot 2014-10-22 at 5.27.38 PM.png">
            <a:extLst>
              <a:ext uri="{FF2B5EF4-FFF2-40B4-BE49-F238E27FC236}">
                <a16:creationId xmlns:a16="http://schemas.microsoft.com/office/drawing/2014/main" id="{0251C70E-E345-4241-8C3F-E63E5D27A3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959" y="766412"/>
            <a:ext cx="3371841" cy="3424589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89680888-C47D-2047-9EB0-D92D71AE4F14}"/>
              </a:ext>
            </a:extLst>
          </p:cNvPr>
          <p:cNvSpPr txBox="1"/>
          <p:nvPr/>
        </p:nvSpPr>
        <p:spPr>
          <a:xfrm>
            <a:off x="11094277" y="6858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Disk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D3B5936-CAFF-6D4E-B940-519EE5EA8445}"/>
              </a:ext>
            </a:extLst>
          </p:cNvPr>
          <p:cNvSpPr txBox="1"/>
          <p:nvPr/>
        </p:nvSpPr>
        <p:spPr>
          <a:xfrm>
            <a:off x="5169845" y="808619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Data blocks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77495B-5CB1-A34E-A1CD-206F6EE2AB29}"/>
              </a:ext>
            </a:extLst>
          </p:cNvPr>
          <p:cNvSpPr txBox="1"/>
          <p:nvPr/>
        </p:nvSpPr>
        <p:spPr>
          <a:xfrm>
            <a:off x="5259143" y="3184541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Dir Data blocks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215DC5-E1B2-7940-8CE9-AA8C54FA8063}"/>
              </a:ext>
            </a:extLst>
          </p:cNvPr>
          <p:cNvSpPr txBox="1"/>
          <p:nvPr/>
        </p:nvSpPr>
        <p:spPr>
          <a:xfrm>
            <a:off x="5197830" y="1905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Gill Sans Light"/>
              </a:rPr>
              <a:t>iNodes</a:t>
            </a:r>
            <a:endParaRPr lang="en-US" dirty="0">
              <a:latin typeface="Gill Sans Ligh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9057B06-5E95-414F-AB58-73BF39DD9F24}"/>
              </a:ext>
            </a:extLst>
          </p:cNvPr>
          <p:cNvSpPr txBox="1"/>
          <p:nvPr/>
        </p:nvSpPr>
        <p:spPr>
          <a:xfrm>
            <a:off x="5244256" y="3998100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Free bitmap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2C4CBB8-A6A6-1E4B-92B7-8DD9EE4E687C}"/>
              </a:ext>
            </a:extLst>
          </p:cNvPr>
          <p:cNvGrpSpPr/>
          <p:nvPr/>
        </p:nvGrpSpPr>
        <p:grpSpPr>
          <a:xfrm>
            <a:off x="4125876" y="1971098"/>
            <a:ext cx="564685" cy="1133359"/>
            <a:chOff x="676026" y="1971097"/>
            <a:chExt cx="564685" cy="113335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31A92E4-1898-DB41-A559-F326D34B2716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DEC8F50-6EDC-594E-A85A-8AEEAA2FD3EA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9403E66-88E6-ED4B-AC6C-40A382804BD4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D5536806-548C-3A4E-90C7-CC7449119C14}"/>
              </a:ext>
            </a:extLst>
          </p:cNvPr>
          <p:cNvSpPr txBox="1"/>
          <p:nvPr/>
        </p:nvSpPr>
        <p:spPr>
          <a:xfrm>
            <a:off x="3505200" y="2282498"/>
            <a:ext cx="64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file desc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6E1C94C-A8EE-664B-A8B0-280FCE228EA4}"/>
              </a:ext>
            </a:extLst>
          </p:cNvPr>
          <p:cNvSpPr txBox="1"/>
          <p:nvPr/>
        </p:nvSpPr>
        <p:spPr>
          <a:xfrm>
            <a:off x="3912655" y="1576078"/>
            <a:ext cx="64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PCB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E0FFDFB-37DC-1746-8C63-8FA22EDCA279}"/>
              </a:ext>
            </a:extLst>
          </p:cNvPr>
          <p:cNvSpPr txBox="1"/>
          <p:nvPr/>
        </p:nvSpPr>
        <p:spPr>
          <a:xfrm>
            <a:off x="7198405" y="1376023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Reading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8F45DB6-5062-954C-8405-68A756F00692}"/>
              </a:ext>
            </a:extLst>
          </p:cNvPr>
          <p:cNvSpPr txBox="1"/>
          <p:nvPr/>
        </p:nvSpPr>
        <p:spPr>
          <a:xfrm>
            <a:off x="7198404" y="2766831"/>
            <a:ext cx="97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Writing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412C894-87E7-AA46-9D53-DEE3933EA2A1}"/>
              </a:ext>
            </a:extLst>
          </p:cNvPr>
          <p:cNvGrpSpPr/>
          <p:nvPr/>
        </p:nvGrpSpPr>
        <p:grpSpPr>
          <a:xfrm>
            <a:off x="5512616" y="1187372"/>
            <a:ext cx="1065534" cy="3562649"/>
            <a:chOff x="2062767" y="1187371"/>
            <a:chExt cx="1065534" cy="3562649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96271393-4838-2447-B40E-A07881A4E060}"/>
                </a:ext>
              </a:extLst>
            </p:cNvPr>
            <p:cNvSpPr/>
            <p:nvPr/>
          </p:nvSpPr>
          <p:spPr bwMode="auto">
            <a:xfrm>
              <a:off x="2114469" y="1187371"/>
              <a:ext cx="381000" cy="42472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06F47224-D8A8-CE42-9708-0286911B59E0}"/>
                </a:ext>
              </a:extLst>
            </p:cNvPr>
            <p:cNvSpPr/>
            <p:nvPr/>
          </p:nvSpPr>
          <p:spPr bwMode="auto">
            <a:xfrm>
              <a:off x="2620444" y="1272580"/>
              <a:ext cx="381000" cy="42472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4EEC1670-3DB2-BB46-8F83-C04E067818EE}"/>
                </a:ext>
              </a:extLst>
            </p:cNvPr>
            <p:cNvSpPr/>
            <p:nvPr/>
          </p:nvSpPr>
          <p:spPr bwMode="auto">
            <a:xfrm>
              <a:off x="2747301" y="1371529"/>
              <a:ext cx="381000" cy="42472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66F84980-F25B-DA4A-82EB-E59CFA06C90D}"/>
                </a:ext>
              </a:extLst>
            </p:cNvPr>
            <p:cNvSpPr/>
            <p:nvPr/>
          </p:nvSpPr>
          <p:spPr bwMode="auto">
            <a:xfrm>
              <a:off x="2085354" y="2360941"/>
              <a:ext cx="381000" cy="4247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3162FFBE-0A23-134D-8B72-A693890E938B}"/>
                </a:ext>
              </a:extLst>
            </p:cNvPr>
            <p:cNvSpPr/>
            <p:nvPr/>
          </p:nvSpPr>
          <p:spPr bwMode="auto">
            <a:xfrm>
              <a:off x="2330880" y="2484660"/>
              <a:ext cx="381000" cy="4247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D699E335-78A7-C84F-B0F4-C341A617C5E6}"/>
                </a:ext>
              </a:extLst>
            </p:cNvPr>
            <p:cNvSpPr/>
            <p:nvPr/>
          </p:nvSpPr>
          <p:spPr bwMode="auto">
            <a:xfrm>
              <a:off x="2590920" y="2644839"/>
              <a:ext cx="381000" cy="4247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A6B8BD3-FFDB-0944-9427-FDEC2ACBF3F0}"/>
                </a:ext>
              </a:extLst>
            </p:cNvPr>
            <p:cNvSpPr/>
            <p:nvPr/>
          </p:nvSpPr>
          <p:spPr bwMode="auto">
            <a:xfrm>
              <a:off x="2062767" y="3539356"/>
              <a:ext cx="381000" cy="42472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6F20D873-01BF-CF40-829C-8B2C81B3007E}"/>
                </a:ext>
              </a:extLst>
            </p:cNvPr>
            <p:cNvSpPr/>
            <p:nvPr/>
          </p:nvSpPr>
          <p:spPr bwMode="auto">
            <a:xfrm>
              <a:off x="2539227" y="3539356"/>
              <a:ext cx="381000" cy="42472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9C8E942-6E1C-194E-A92A-C22E49AEC226}"/>
                </a:ext>
              </a:extLst>
            </p:cNvPr>
            <p:cNvSpPr/>
            <p:nvPr/>
          </p:nvSpPr>
          <p:spPr bwMode="auto">
            <a:xfrm>
              <a:off x="2062767" y="4325297"/>
              <a:ext cx="381000" cy="424723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ABE9C1E-12ED-A24F-B2A9-D8745F95CA9F}"/>
              </a:ext>
            </a:extLst>
          </p:cNvPr>
          <p:cNvGrpSpPr/>
          <p:nvPr/>
        </p:nvGrpSpPr>
        <p:grpSpPr>
          <a:xfrm>
            <a:off x="3148173" y="4953221"/>
            <a:ext cx="7466572" cy="772409"/>
            <a:chOff x="261925" y="4953220"/>
            <a:chExt cx="7466572" cy="77240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11A890C-CF31-0848-A32F-D605DF752088}"/>
                </a:ext>
              </a:extLst>
            </p:cNvPr>
            <p:cNvSpPr/>
            <p:nvPr/>
          </p:nvSpPr>
          <p:spPr bwMode="auto">
            <a:xfrm>
              <a:off x="1143766" y="4958769"/>
              <a:ext cx="6584731" cy="42493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29B2D66-49F8-6F4B-AB57-35DA2204B4C3}"/>
                </a:ext>
              </a:extLst>
            </p:cNvPr>
            <p:cNvSpPr/>
            <p:nvPr/>
          </p:nvSpPr>
          <p:spPr bwMode="auto">
            <a:xfrm>
              <a:off x="1143000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9DE4B9D-4F02-5243-82F7-B3E8C5C0DF3F}"/>
                </a:ext>
              </a:extLst>
            </p:cNvPr>
            <p:cNvSpPr/>
            <p:nvPr/>
          </p:nvSpPr>
          <p:spPr bwMode="auto">
            <a:xfrm>
              <a:off x="1495939" y="4965993"/>
              <a:ext cx="381000" cy="42472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E805566-8356-314E-9FB2-0B97E39401BF}"/>
                </a:ext>
              </a:extLst>
            </p:cNvPr>
            <p:cNvSpPr/>
            <p:nvPr/>
          </p:nvSpPr>
          <p:spPr bwMode="auto">
            <a:xfrm>
              <a:off x="1876939" y="4965993"/>
              <a:ext cx="381000" cy="42472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1DE85CB-68BD-EB4D-BABB-444C1305C48C}"/>
                </a:ext>
              </a:extLst>
            </p:cNvPr>
            <p:cNvSpPr/>
            <p:nvPr/>
          </p:nvSpPr>
          <p:spPr bwMode="auto">
            <a:xfrm>
              <a:off x="2229878" y="4965993"/>
              <a:ext cx="381000" cy="4247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C4EA6F1-B04B-0C4F-A096-A4DA60CFB20F}"/>
                </a:ext>
              </a:extLst>
            </p:cNvPr>
            <p:cNvSpPr/>
            <p:nvPr/>
          </p:nvSpPr>
          <p:spPr bwMode="auto">
            <a:xfrm>
              <a:off x="2612436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BE16D1-6855-7042-B1DA-A68D42B812AC}"/>
                </a:ext>
              </a:extLst>
            </p:cNvPr>
            <p:cNvSpPr/>
            <p:nvPr/>
          </p:nvSpPr>
          <p:spPr bwMode="auto">
            <a:xfrm>
              <a:off x="2965375" y="4965993"/>
              <a:ext cx="381000" cy="424723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3DC196D-D0E0-4649-9418-78F487E19A62}"/>
                </a:ext>
              </a:extLst>
            </p:cNvPr>
            <p:cNvSpPr/>
            <p:nvPr/>
          </p:nvSpPr>
          <p:spPr bwMode="auto">
            <a:xfrm>
              <a:off x="3346375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540E2EA-2B5A-8043-953E-2E769675B324}"/>
                </a:ext>
              </a:extLst>
            </p:cNvPr>
            <p:cNvSpPr/>
            <p:nvPr/>
          </p:nvSpPr>
          <p:spPr bwMode="auto">
            <a:xfrm>
              <a:off x="3699314" y="4965993"/>
              <a:ext cx="381000" cy="42472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04927FA-32F4-F846-8AC3-73D9A39701F3}"/>
                </a:ext>
              </a:extLst>
            </p:cNvPr>
            <p:cNvSpPr/>
            <p:nvPr/>
          </p:nvSpPr>
          <p:spPr bwMode="auto">
            <a:xfrm>
              <a:off x="4080314" y="4965993"/>
              <a:ext cx="381000" cy="42472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5EE1560-B4F9-7D4B-BCC5-E161CF868E83}"/>
                </a:ext>
              </a:extLst>
            </p:cNvPr>
            <p:cNvSpPr/>
            <p:nvPr/>
          </p:nvSpPr>
          <p:spPr bwMode="auto">
            <a:xfrm>
              <a:off x="4433253" y="4965993"/>
              <a:ext cx="381000" cy="42472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ACE47A6-777D-4A4C-92EB-540E6338170D}"/>
                </a:ext>
              </a:extLst>
            </p:cNvPr>
            <p:cNvSpPr/>
            <p:nvPr/>
          </p:nvSpPr>
          <p:spPr bwMode="auto">
            <a:xfrm>
              <a:off x="4814253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D1F5CBD-2F7F-DF47-AF57-306ABE12FDC0}"/>
                </a:ext>
              </a:extLst>
            </p:cNvPr>
            <p:cNvSpPr/>
            <p:nvPr/>
          </p:nvSpPr>
          <p:spPr bwMode="auto">
            <a:xfrm>
              <a:off x="5167192" y="4965993"/>
              <a:ext cx="381000" cy="4247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5500DCD-6880-1143-B5F9-DF3A35C258E4}"/>
                </a:ext>
              </a:extLst>
            </p:cNvPr>
            <p:cNvSpPr/>
            <p:nvPr/>
          </p:nvSpPr>
          <p:spPr bwMode="auto">
            <a:xfrm>
              <a:off x="5549750" y="4965993"/>
              <a:ext cx="381000" cy="4247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F942D9D-3782-DD48-A807-EDF08FABE1AA}"/>
                </a:ext>
              </a:extLst>
            </p:cNvPr>
            <p:cNvSpPr/>
            <p:nvPr/>
          </p:nvSpPr>
          <p:spPr bwMode="auto">
            <a:xfrm>
              <a:off x="5916720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3B48F5A-8FC6-4842-B62C-CF7C629A2496}"/>
                </a:ext>
              </a:extLst>
            </p:cNvPr>
            <p:cNvSpPr/>
            <p:nvPr/>
          </p:nvSpPr>
          <p:spPr bwMode="auto">
            <a:xfrm>
              <a:off x="6283689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73EF462-C1CD-BA49-9614-B98549D9C98C}"/>
                </a:ext>
              </a:extLst>
            </p:cNvPr>
            <p:cNvSpPr/>
            <p:nvPr/>
          </p:nvSpPr>
          <p:spPr bwMode="auto">
            <a:xfrm>
              <a:off x="6653702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EAB473C-51C9-7C49-B893-E43CF3D00ECC}"/>
                </a:ext>
              </a:extLst>
            </p:cNvPr>
            <p:cNvSpPr/>
            <p:nvPr/>
          </p:nvSpPr>
          <p:spPr bwMode="auto">
            <a:xfrm>
              <a:off x="1140887" y="5474816"/>
              <a:ext cx="6584731" cy="1524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447CE3F-5AEF-044E-8B59-98D237F3A1B7}"/>
                </a:ext>
              </a:extLst>
            </p:cNvPr>
            <p:cNvSpPr/>
            <p:nvPr/>
          </p:nvSpPr>
          <p:spPr bwMode="auto">
            <a:xfrm>
              <a:off x="1140887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7AC4D7F-D4A4-E548-9DA7-913C6DE8EC90}"/>
                </a:ext>
              </a:extLst>
            </p:cNvPr>
            <p:cNvSpPr/>
            <p:nvPr/>
          </p:nvSpPr>
          <p:spPr bwMode="auto">
            <a:xfrm>
              <a:off x="1493826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9DF585B-19EE-DA45-9F49-A167A47DCEF1}"/>
                </a:ext>
              </a:extLst>
            </p:cNvPr>
            <p:cNvSpPr/>
            <p:nvPr/>
          </p:nvSpPr>
          <p:spPr bwMode="auto">
            <a:xfrm>
              <a:off x="1874826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782C7D6-232E-EB4D-83B5-ECE4BC972439}"/>
                </a:ext>
              </a:extLst>
            </p:cNvPr>
            <p:cNvSpPr/>
            <p:nvPr/>
          </p:nvSpPr>
          <p:spPr bwMode="auto">
            <a:xfrm>
              <a:off x="2227765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5F18D0C-DF6C-0441-8770-ABF8427C8857}"/>
                </a:ext>
              </a:extLst>
            </p:cNvPr>
            <p:cNvSpPr/>
            <p:nvPr/>
          </p:nvSpPr>
          <p:spPr bwMode="auto">
            <a:xfrm>
              <a:off x="2610323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20E47CC-B907-494C-B3C9-B55DAD4819D7}"/>
                </a:ext>
              </a:extLst>
            </p:cNvPr>
            <p:cNvSpPr/>
            <p:nvPr/>
          </p:nvSpPr>
          <p:spPr bwMode="auto">
            <a:xfrm>
              <a:off x="2963262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3B984D6-3B89-F447-8818-CBB7C9B3E9C4}"/>
                </a:ext>
              </a:extLst>
            </p:cNvPr>
            <p:cNvSpPr/>
            <p:nvPr/>
          </p:nvSpPr>
          <p:spPr bwMode="auto">
            <a:xfrm>
              <a:off x="3344262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B871635-961F-C744-8060-6BF922B44E44}"/>
                </a:ext>
              </a:extLst>
            </p:cNvPr>
            <p:cNvSpPr/>
            <p:nvPr/>
          </p:nvSpPr>
          <p:spPr bwMode="auto">
            <a:xfrm>
              <a:off x="3697201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C601BBB-59BC-D244-99B2-4D18607FDF14}"/>
                </a:ext>
              </a:extLst>
            </p:cNvPr>
            <p:cNvSpPr/>
            <p:nvPr/>
          </p:nvSpPr>
          <p:spPr bwMode="auto">
            <a:xfrm>
              <a:off x="4078201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64F5837-2CE7-804A-8756-6C46A8E53CAE}"/>
                </a:ext>
              </a:extLst>
            </p:cNvPr>
            <p:cNvSpPr/>
            <p:nvPr/>
          </p:nvSpPr>
          <p:spPr bwMode="auto">
            <a:xfrm>
              <a:off x="4431140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D0E61D9-9979-F64D-8309-1F836042E34C}"/>
                </a:ext>
              </a:extLst>
            </p:cNvPr>
            <p:cNvSpPr/>
            <p:nvPr/>
          </p:nvSpPr>
          <p:spPr bwMode="auto">
            <a:xfrm>
              <a:off x="4812140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AEC5CAE-BEDF-4943-AA32-EBE5BD46B3BC}"/>
                </a:ext>
              </a:extLst>
            </p:cNvPr>
            <p:cNvSpPr/>
            <p:nvPr/>
          </p:nvSpPr>
          <p:spPr bwMode="auto">
            <a:xfrm>
              <a:off x="5165079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3B02E54-94DE-7C4E-836C-81AC4F08BFDC}"/>
                </a:ext>
              </a:extLst>
            </p:cNvPr>
            <p:cNvSpPr/>
            <p:nvPr/>
          </p:nvSpPr>
          <p:spPr bwMode="auto">
            <a:xfrm>
              <a:off x="5547637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E0C9350-4928-6F4C-86F9-9B9C0FAD3629}"/>
                </a:ext>
              </a:extLst>
            </p:cNvPr>
            <p:cNvSpPr/>
            <p:nvPr/>
          </p:nvSpPr>
          <p:spPr bwMode="auto">
            <a:xfrm>
              <a:off x="5928637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A7D1C29-77C4-1844-986B-3D76B407C41F}"/>
                </a:ext>
              </a:extLst>
            </p:cNvPr>
            <p:cNvSpPr/>
            <p:nvPr/>
          </p:nvSpPr>
          <p:spPr bwMode="auto">
            <a:xfrm>
              <a:off x="6297720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D4F6106C-F4F8-EF4F-9B49-7BBF55DD6836}"/>
                </a:ext>
              </a:extLst>
            </p:cNvPr>
            <p:cNvSpPr/>
            <p:nvPr/>
          </p:nvSpPr>
          <p:spPr bwMode="auto">
            <a:xfrm>
              <a:off x="6678720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4B29ED9-B4FD-7446-8126-6EE30C00A732}"/>
                </a:ext>
              </a:extLst>
            </p:cNvPr>
            <p:cNvSpPr txBox="1"/>
            <p:nvPr/>
          </p:nvSpPr>
          <p:spPr>
            <a:xfrm>
              <a:off x="261926" y="4953220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</a:rPr>
                <a:t>Blocks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BC5296F-B041-8B4F-A7F8-6210EBC0879F}"/>
                </a:ext>
              </a:extLst>
            </p:cNvPr>
            <p:cNvSpPr txBox="1"/>
            <p:nvPr/>
          </p:nvSpPr>
          <p:spPr>
            <a:xfrm>
              <a:off x="261925" y="5356297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</a:rPr>
                <a:t>State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5F8476E-8504-394D-94BF-2E83C9CAC099}"/>
                </a:ext>
              </a:extLst>
            </p:cNvPr>
            <p:cNvSpPr txBox="1"/>
            <p:nvPr/>
          </p:nvSpPr>
          <p:spPr>
            <a:xfrm>
              <a:off x="1074828" y="5414237"/>
              <a:ext cx="42672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0" dirty="0">
                  <a:latin typeface="Gill Sans Light"/>
                </a:rPr>
                <a:t>free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1388225-B2EA-1E4C-979C-763A8401CC48}"/>
                </a:ext>
              </a:extLst>
            </p:cNvPr>
            <p:cNvSpPr txBox="1"/>
            <p:nvPr/>
          </p:nvSpPr>
          <p:spPr>
            <a:xfrm>
              <a:off x="2561815" y="5409124"/>
              <a:ext cx="42672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0" dirty="0">
                  <a:latin typeface="Gill Sans Light"/>
                </a:rPr>
                <a:t>free</a:t>
              </a:r>
            </a:p>
          </p:txBody>
        </p:sp>
      </p:grp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D571E05-3FB6-B049-AED7-703955EFDAE7}"/>
              </a:ext>
            </a:extLst>
          </p:cNvPr>
          <p:cNvCxnSpPr/>
          <p:nvPr/>
        </p:nvCxnSpPr>
        <p:spPr bwMode="auto">
          <a:xfrm flipV="1">
            <a:off x="4532834" y="2375242"/>
            <a:ext cx="979783" cy="12134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Arc 83">
            <a:extLst>
              <a:ext uri="{FF2B5EF4-FFF2-40B4-BE49-F238E27FC236}">
                <a16:creationId xmlns:a16="http://schemas.microsoft.com/office/drawing/2014/main" id="{347CDA2A-A58F-F64D-A09E-A9D90F3680A3}"/>
              </a:ext>
            </a:extLst>
          </p:cNvPr>
          <p:cNvSpPr/>
          <p:nvPr/>
        </p:nvSpPr>
        <p:spPr bwMode="auto">
          <a:xfrm rot="16200000">
            <a:off x="8308910" y="3928198"/>
            <a:ext cx="2437069" cy="1712518"/>
          </a:xfrm>
          <a:prstGeom prst="arc">
            <a:avLst>
              <a:gd name="adj1" fmla="val 16200000"/>
              <a:gd name="adj2" fmla="val 32681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6B8FB434-2E37-D445-8B0D-7141935E4DBB}"/>
              </a:ext>
            </a:extLst>
          </p:cNvPr>
          <p:cNvCxnSpPr/>
          <p:nvPr/>
        </p:nvCxnSpPr>
        <p:spPr bwMode="auto">
          <a:xfrm>
            <a:off x="7198403" y="1045313"/>
            <a:ext cx="0" cy="344066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29228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11A890C-CF31-0848-A32F-D605DF752088}"/>
              </a:ext>
            </a:extLst>
          </p:cNvPr>
          <p:cNvSpPr/>
          <p:nvPr/>
        </p:nvSpPr>
        <p:spPr bwMode="auto">
          <a:xfrm>
            <a:off x="4030015" y="4958769"/>
            <a:ext cx="6584731" cy="4249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BD41BA7-4593-4145-928A-782E9FC492A2}"/>
              </a:ext>
            </a:extLst>
          </p:cNvPr>
          <p:cNvGrpSpPr/>
          <p:nvPr/>
        </p:nvGrpSpPr>
        <p:grpSpPr>
          <a:xfrm>
            <a:off x="4419641" y="2045201"/>
            <a:ext cx="564685" cy="1133359"/>
            <a:chOff x="676026" y="1971097"/>
            <a:chExt cx="564685" cy="113335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B826D0B-0CB6-5549-9FBC-CE90E0639655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7D2E234-45B3-D549-B68D-BC5B9EC346E7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DF2BEA0-6B5F-DD47-9157-2A2070BB01D2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152B17B-77EF-A54A-83BE-9C0C2418CB85}"/>
              </a:ext>
            </a:extLst>
          </p:cNvPr>
          <p:cNvGrpSpPr/>
          <p:nvPr/>
        </p:nvGrpSpPr>
        <p:grpSpPr>
          <a:xfrm>
            <a:off x="4267241" y="1892801"/>
            <a:ext cx="564685" cy="1133359"/>
            <a:chOff x="676026" y="1971097"/>
            <a:chExt cx="564685" cy="1133359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B0CA747-9E9E-E74B-8850-8733415EF22F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6CD724B-4483-4E40-8639-9FF76F0706D9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107AE50-E230-CC47-9103-68A1E247F2CC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37472E0-9E56-CA4A-A725-9932AA53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File System Buffer Cache: open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FBACC-7B76-F341-828E-B4191B690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565" y="1037991"/>
            <a:ext cx="3121765" cy="3370391"/>
          </a:xfrm>
        </p:spPr>
        <p:txBody>
          <a:bodyPr/>
          <a:lstStyle/>
          <a:p>
            <a:r>
              <a:rPr lang="en-US" dirty="0" smtClean="0">
                <a:latin typeface="Gill Sans Light"/>
              </a:rPr>
              <a:t>Directory lookup repeat as needed:</a:t>
            </a:r>
          </a:p>
          <a:p>
            <a:pPr lvl="1"/>
            <a:r>
              <a:rPr lang="en-US" dirty="0" smtClean="0">
                <a:latin typeface="Gill Sans Light"/>
              </a:rPr>
              <a:t>load </a:t>
            </a:r>
            <a:r>
              <a:rPr lang="en-US" dirty="0">
                <a:latin typeface="Gill Sans Light"/>
              </a:rPr>
              <a:t>block of </a:t>
            </a:r>
            <a:r>
              <a:rPr lang="en-US" dirty="0" smtClean="0">
                <a:latin typeface="Gill Sans Light"/>
              </a:rPr>
              <a:t>directory</a:t>
            </a:r>
          </a:p>
          <a:p>
            <a:pPr lvl="1"/>
            <a:r>
              <a:rPr lang="en-US" dirty="0" smtClean="0">
                <a:latin typeface="Gill Sans Light"/>
              </a:rPr>
              <a:t>search </a:t>
            </a:r>
            <a:r>
              <a:rPr lang="en-US" dirty="0">
                <a:latin typeface="Gill Sans Light"/>
              </a:rPr>
              <a:t>for </a:t>
            </a:r>
            <a:r>
              <a:rPr lang="en-US" dirty="0" smtClean="0">
                <a:latin typeface="Gill Sans Light"/>
              </a:rPr>
              <a:t>map</a:t>
            </a:r>
            <a:endParaRPr lang="en-US" dirty="0">
              <a:latin typeface="Gill Sans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53B1D8-918A-F044-8B2C-10CD4E815A05}"/>
              </a:ext>
            </a:extLst>
          </p:cNvPr>
          <p:cNvSpPr txBox="1"/>
          <p:nvPr/>
        </p:nvSpPr>
        <p:spPr>
          <a:xfrm>
            <a:off x="9924381" y="4408383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Memory</a:t>
            </a:r>
          </a:p>
        </p:txBody>
      </p:sp>
      <p:pic>
        <p:nvPicPr>
          <p:cNvPr id="6" name="Picture 5" descr="Screen Shot 2014-10-22 at 5.27.38 PM.png">
            <a:extLst>
              <a:ext uri="{FF2B5EF4-FFF2-40B4-BE49-F238E27FC236}">
                <a16:creationId xmlns:a16="http://schemas.microsoft.com/office/drawing/2014/main" id="{0251C70E-E345-4241-8C3F-E63E5D27A3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959" y="766412"/>
            <a:ext cx="3371841" cy="342458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29B2D66-49F8-6F4B-AB57-35DA2204B4C3}"/>
              </a:ext>
            </a:extLst>
          </p:cNvPr>
          <p:cNvSpPr/>
          <p:nvPr/>
        </p:nvSpPr>
        <p:spPr bwMode="auto">
          <a:xfrm>
            <a:off x="402924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DE4B9D-4F02-5243-82F7-B3E8C5C0DF3F}"/>
              </a:ext>
            </a:extLst>
          </p:cNvPr>
          <p:cNvSpPr/>
          <p:nvPr/>
        </p:nvSpPr>
        <p:spPr bwMode="auto">
          <a:xfrm>
            <a:off x="4382187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805566-8356-314E-9FB2-0B97E39401BF}"/>
              </a:ext>
            </a:extLst>
          </p:cNvPr>
          <p:cNvSpPr/>
          <p:nvPr/>
        </p:nvSpPr>
        <p:spPr bwMode="auto">
          <a:xfrm>
            <a:off x="4763187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DE85CB-68BD-EB4D-BABB-444C1305C48C}"/>
              </a:ext>
            </a:extLst>
          </p:cNvPr>
          <p:cNvSpPr/>
          <p:nvPr/>
        </p:nvSpPr>
        <p:spPr bwMode="auto">
          <a:xfrm>
            <a:off x="5116126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4EA6F1-B04B-0C4F-A096-A4DA60CFB20F}"/>
              </a:ext>
            </a:extLst>
          </p:cNvPr>
          <p:cNvSpPr/>
          <p:nvPr/>
        </p:nvSpPr>
        <p:spPr bwMode="auto">
          <a:xfrm>
            <a:off x="5498684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BE16D1-6855-7042-B1DA-A68D42B812AC}"/>
              </a:ext>
            </a:extLst>
          </p:cNvPr>
          <p:cNvSpPr/>
          <p:nvPr/>
        </p:nvSpPr>
        <p:spPr bwMode="auto">
          <a:xfrm>
            <a:off x="5851623" y="4965994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DC196D-D0E0-4649-9418-78F487E19A62}"/>
              </a:ext>
            </a:extLst>
          </p:cNvPr>
          <p:cNvSpPr/>
          <p:nvPr/>
        </p:nvSpPr>
        <p:spPr bwMode="auto">
          <a:xfrm>
            <a:off x="6232623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40E2EA-2B5A-8043-953E-2E769675B324}"/>
              </a:ext>
            </a:extLst>
          </p:cNvPr>
          <p:cNvSpPr/>
          <p:nvPr/>
        </p:nvSpPr>
        <p:spPr bwMode="auto">
          <a:xfrm>
            <a:off x="6585562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04927FA-32F4-F846-8AC3-73D9A39701F3}"/>
              </a:ext>
            </a:extLst>
          </p:cNvPr>
          <p:cNvSpPr/>
          <p:nvPr/>
        </p:nvSpPr>
        <p:spPr bwMode="auto">
          <a:xfrm>
            <a:off x="6966562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EE1560-B4F9-7D4B-BCC5-E161CF868E83}"/>
              </a:ext>
            </a:extLst>
          </p:cNvPr>
          <p:cNvSpPr/>
          <p:nvPr/>
        </p:nvSpPr>
        <p:spPr bwMode="auto">
          <a:xfrm>
            <a:off x="7319501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CE47A6-777D-4A4C-92EB-540E6338170D}"/>
              </a:ext>
            </a:extLst>
          </p:cNvPr>
          <p:cNvSpPr/>
          <p:nvPr/>
        </p:nvSpPr>
        <p:spPr bwMode="auto">
          <a:xfrm>
            <a:off x="7700501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F5CBD-2F7F-DF47-AF57-306ABE12FDC0}"/>
              </a:ext>
            </a:extLst>
          </p:cNvPr>
          <p:cNvSpPr/>
          <p:nvPr/>
        </p:nvSpPr>
        <p:spPr bwMode="auto">
          <a:xfrm>
            <a:off x="8053440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500DCD-6880-1143-B5F9-DF3A35C258E4}"/>
              </a:ext>
            </a:extLst>
          </p:cNvPr>
          <p:cNvSpPr/>
          <p:nvPr/>
        </p:nvSpPr>
        <p:spPr bwMode="auto">
          <a:xfrm>
            <a:off x="8435998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942D9D-3782-DD48-A807-EDF08FABE1AA}"/>
              </a:ext>
            </a:extLst>
          </p:cNvPr>
          <p:cNvSpPr/>
          <p:nvPr/>
        </p:nvSpPr>
        <p:spPr bwMode="auto">
          <a:xfrm>
            <a:off x="880296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3B48F5A-8FC6-4842-B62C-CF7C629A2496}"/>
              </a:ext>
            </a:extLst>
          </p:cNvPr>
          <p:cNvSpPr/>
          <p:nvPr/>
        </p:nvSpPr>
        <p:spPr bwMode="auto">
          <a:xfrm>
            <a:off x="9169937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73EF462-C1CD-BA49-9614-B98549D9C98C}"/>
              </a:ext>
            </a:extLst>
          </p:cNvPr>
          <p:cNvSpPr/>
          <p:nvPr/>
        </p:nvSpPr>
        <p:spPr bwMode="auto">
          <a:xfrm>
            <a:off x="9539950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AB473C-51C9-7C49-B893-E43CF3D00ECC}"/>
              </a:ext>
            </a:extLst>
          </p:cNvPr>
          <p:cNvSpPr/>
          <p:nvPr/>
        </p:nvSpPr>
        <p:spPr bwMode="auto">
          <a:xfrm>
            <a:off x="4027136" y="5474816"/>
            <a:ext cx="6584731" cy="15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447CE3F-5AEF-044E-8B59-98D237F3A1B7}"/>
              </a:ext>
            </a:extLst>
          </p:cNvPr>
          <p:cNvSpPr/>
          <p:nvPr/>
        </p:nvSpPr>
        <p:spPr bwMode="auto">
          <a:xfrm>
            <a:off x="402713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AC4D7F-D4A4-E548-9DA7-913C6DE8EC90}"/>
              </a:ext>
            </a:extLst>
          </p:cNvPr>
          <p:cNvSpPr/>
          <p:nvPr/>
        </p:nvSpPr>
        <p:spPr bwMode="auto">
          <a:xfrm>
            <a:off x="43800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DF585B-19EE-DA45-9F49-A167A47DCEF1}"/>
              </a:ext>
            </a:extLst>
          </p:cNvPr>
          <p:cNvSpPr/>
          <p:nvPr/>
        </p:nvSpPr>
        <p:spPr bwMode="auto">
          <a:xfrm>
            <a:off x="47610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782C7D6-232E-EB4D-83B5-ECE4BC972439}"/>
              </a:ext>
            </a:extLst>
          </p:cNvPr>
          <p:cNvSpPr/>
          <p:nvPr/>
        </p:nvSpPr>
        <p:spPr bwMode="auto">
          <a:xfrm>
            <a:off x="5114013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F18D0C-DF6C-0441-8770-ABF8427C8857}"/>
              </a:ext>
            </a:extLst>
          </p:cNvPr>
          <p:cNvSpPr/>
          <p:nvPr/>
        </p:nvSpPr>
        <p:spPr bwMode="auto">
          <a:xfrm>
            <a:off x="5496571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20E47CC-B907-494C-B3C9-B55DAD4819D7}"/>
              </a:ext>
            </a:extLst>
          </p:cNvPr>
          <p:cNvSpPr/>
          <p:nvPr/>
        </p:nvSpPr>
        <p:spPr bwMode="auto">
          <a:xfrm>
            <a:off x="5849510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3B984D6-3B89-F447-8818-CBB7C9B3E9C4}"/>
              </a:ext>
            </a:extLst>
          </p:cNvPr>
          <p:cNvSpPr/>
          <p:nvPr/>
        </p:nvSpPr>
        <p:spPr bwMode="auto">
          <a:xfrm>
            <a:off x="6230510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871635-961F-C744-8060-6BF922B44E44}"/>
              </a:ext>
            </a:extLst>
          </p:cNvPr>
          <p:cNvSpPr/>
          <p:nvPr/>
        </p:nvSpPr>
        <p:spPr bwMode="auto">
          <a:xfrm>
            <a:off x="65834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601BBB-59BC-D244-99B2-4D18607FDF14}"/>
              </a:ext>
            </a:extLst>
          </p:cNvPr>
          <p:cNvSpPr/>
          <p:nvPr/>
        </p:nvSpPr>
        <p:spPr bwMode="auto">
          <a:xfrm>
            <a:off x="69644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4F5837-2CE7-804A-8756-6C46A8E53CAE}"/>
              </a:ext>
            </a:extLst>
          </p:cNvPr>
          <p:cNvSpPr/>
          <p:nvPr/>
        </p:nvSpPr>
        <p:spPr bwMode="auto">
          <a:xfrm>
            <a:off x="7317388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D0E61D9-9979-F64D-8309-1F836042E34C}"/>
              </a:ext>
            </a:extLst>
          </p:cNvPr>
          <p:cNvSpPr/>
          <p:nvPr/>
        </p:nvSpPr>
        <p:spPr bwMode="auto">
          <a:xfrm>
            <a:off x="769838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AEC5CAE-BEDF-4943-AA32-EBE5BD46B3BC}"/>
              </a:ext>
            </a:extLst>
          </p:cNvPr>
          <p:cNvSpPr/>
          <p:nvPr/>
        </p:nvSpPr>
        <p:spPr bwMode="auto">
          <a:xfrm>
            <a:off x="8051327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3B02E54-94DE-7C4E-836C-81AC4F08BFDC}"/>
              </a:ext>
            </a:extLst>
          </p:cNvPr>
          <p:cNvSpPr/>
          <p:nvPr/>
        </p:nvSpPr>
        <p:spPr bwMode="auto">
          <a:xfrm>
            <a:off x="8433885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E0C9350-4928-6F4C-86F9-9B9C0FAD3629}"/>
              </a:ext>
            </a:extLst>
          </p:cNvPr>
          <p:cNvSpPr/>
          <p:nvPr/>
        </p:nvSpPr>
        <p:spPr bwMode="auto">
          <a:xfrm>
            <a:off x="881488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A7D1C29-77C4-1844-986B-3D76B407C41F}"/>
              </a:ext>
            </a:extLst>
          </p:cNvPr>
          <p:cNvSpPr/>
          <p:nvPr/>
        </p:nvSpPr>
        <p:spPr bwMode="auto">
          <a:xfrm>
            <a:off x="91839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4F6106C-F4F8-EF4F-9B49-7BBF55DD6836}"/>
              </a:ext>
            </a:extLst>
          </p:cNvPr>
          <p:cNvSpPr/>
          <p:nvPr/>
        </p:nvSpPr>
        <p:spPr bwMode="auto">
          <a:xfrm>
            <a:off x="95649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4B29ED9-B4FD-7446-8126-6EE30C00A732}"/>
              </a:ext>
            </a:extLst>
          </p:cNvPr>
          <p:cNvSpPr txBox="1"/>
          <p:nvPr/>
        </p:nvSpPr>
        <p:spPr>
          <a:xfrm>
            <a:off x="3148175" y="49532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Blocks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BC5296F-B041-8B4F-A7F8-6210EBC0879F}"/>
              </a:ext>
            </a:extLst>
          </p:cNvPr>
          <p:cNvSpPr txBox="1"/>
          <p:nvPr/>
        </p:nvSpPr>
        <p:spPr>
          <a:xfrm>
            <a:off x="3148174" y="535629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State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9680888-C47D-2047-9EB0-D92D71AE4F14}"/>
              </a:ext>
            </a:extLst>
          </p:cNvPr>
          <p:cNvSpPr txBox="1"/>
          <p:nvPr/>
        </p:nvSpPr>
        <p:spPr>
          <a:xfrm>
            <a:off x="11094277" y="6858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Disk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77495B-5CB1-A34E-A1CD-206F6EE2AB29}"/>
              </a:ext>
            </a:extLst>
          </p:cNvPr>
          <p:cNvSpPr txBox="1"/>
          <p:nvPr/>
        </p:nvSpPr>
        <p:spPr>
          <a:xfrm>
            <a:off x="5249791" y="3184541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Dir Data blocks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215DC5-E1B2-7940-8CE9-AA8C54FA8063}"/>
              </a:ext>
            </a:extLst>
          </p:cNvPr>
          <p:cNvSpPr txBox="1"/>
          <p:nvPr/>
        </p:nvSpPr>
        <p:spPr>
          <a:xfrm>
            <a:off x="5188478" y="1905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Gill Sans Light"/>
              </a:rPr>
              <a:t>iNodes</a:t>
            </a:r>
            <a:endParaRPr lang="en-US" dirty="0">
              <a:latin typeface="Gill Sans Ligh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9057B06-5E95-414F-AB58-73BF39DD9F24}"/>
              </a:ext>
            </a:extLst>
          </p:cNvPr>
          <p:cNvSpPr txBox="1"/>
          <p:nvPr/>
        </p:nvSpPr>
        <p:spPr>
          <a:xfrm>
            <a:off x="5234904" y="3998100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Free bitmap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2C4CBB8-A6A6-1E4B-92B7-8DD9EE4E687C}"/>
              </a:ext>
            </a:extLst>
          </p:cNvPr>
          <p:cNvGrpSpPr/>
          <p:nvPr/>
        </p:nvGrpSpPr>
        <p:grpSpPr>
          <a:xfrm>
            <a:off x="4116524" y="1971098"/>
            <a:ext cx="564685" cy="1133359"/>
            <a:chOff x="676026" y="1971097"/>
            <a:chExt cx="564685" cy="113335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31A92E4-1898-DB41-A559-F326D34B2716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DEC8F50-6EDC-594E-A85A-8AEEAA2FD3EA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9403E66-88E6-ED4B-AC6C-40A382804BD4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D5536806-548C-3A4E-90C7-CC7449119C14}"/>
              </a:ext>
            </a:extLst>
          </p:cNvPr>
          <p:cNvSpPr txBox="1"/>
          <p:nvPr/>
        </p:nvSpPr>
        <p:spPr>
          <a:xfrm>
            <a:off x="3495848" y="2282498"/>
            <a:ext cx="64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file desc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6E1C94C-A8EE-664B-A8B0-280FCE228EA4}"/>
              </a:ext>
            </a:extLst>
          </p:cNvPr>
          <p:cNvSpPr txBox="1"/>
          <p:nvPr/>
        </p:nvSpPr>
        <p:spPr>
          <a:xfrm>
            <a:off x="3903303" y="1576078"/>
            <a:ext cx="64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PCB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6271393-4838-2447-B40E-A07881A4E060}"/>
              </a:ext>
            </a:extLst>
          </p:cNvPr>
          <p:cNvSpPr/>
          <p:nvPr/>
        </p:nvSpPr>
        <p:spPr bwMode="auto">
          <a:xfrm>
            <a:off x="5554966" y="1187372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6F47224-D8A8-CE42-9708-0286911B59E0}"/>
              </a:ext>
            </a:extLst>
          </p:cNvPr>
          <p:cNvSpPr/>
          <p:nvPr/>
        </p:nvSpPr>
        <p:spPr bwMode="auto">
          <a:xfrm>
            <a:off x="6060941" y="1272581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EEC1670-3DB2-BB46-8F83-C04E067818EE}"/>
              </a:ext>
            </a:extLst>
          </p:cNvPr>
          <p:cNvSpPr/>
          <p:nvPr/>
        </p:nvSpPr>
        <p:spPr bwMode="auto">
          <a:xfrm>
            <a:off x="6187798" y="137153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6F84980-F25B-DA4A-82EB-E59CFA06C90D}"/>
              </a:ext>
            </a:extLst>
          </p:cNvPr>
          <p:cNvSpPr/>
          <p:nvPr/>
        </p:nvSpPr>
        <p:spPr bwMode="auto">
          <a:xfrm>
            <a:off x="5525851" y="2360942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162FFBE-0A23-134D-8B72-A693890E938B}"/>
              </a:ext>
            </a:extLst>
          </p:cNvPr>
          <p:cNvSpPr/>
          <p:nvPr/>
        </p:nvSpPr>
        <p:spPr bwMode="auto">
          <a:xfrm>
            <a:off x="5771377" y="248466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699E335-78A7-C84F-B0F4-C341A617C5E6}"/>
              </a:ext>
            </a:extLst>
          </p:cNvPr>
          <p:cNvSpPr/>
          <p:nvPr/>
        </p:nvSpPr>
        <p:spPr bwMode="auto">
          <a:xfrm>
            <a:off x="6031417" y="2644840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E0FFDFB-37DC-1746-8C63-8FA22EDCA279}"/>
              </a:ext>
            </a:extLst>
          </p:cNvPr>
          <p:cNvSpPr txBox="1"/>
          <p:nvPr/>
        </p:nvSpPr>
        <p:spPr>
          <a:xfrm>
            <a:off x="7198405" y="1376023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Reading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8F45DB6-5062-954C-8405-68A756F00692}"/>
              </a:ext>
            </a:extLst>
          </p:cNvPr>
          <p:cNvSpPr txBox="1"/>
          <p:nvPr/>
        </p:nvSpPr>
        <p:spPr>
          <a:xfrm>
            <a:off x="7198404" y="2766831"/>
            <a:ext cx="97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Writing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A6B8BD3-FFDB-0944-9427-FDEC2ACBF3F0}"/>
              </a:ext>
            </a:extLst>
          </p:cNvPr>
          <p:cNvSpPr/>
          <p:nvPr/>
        </p:nvSpPr>
        <p:spPr bwMode="auto">
          <a:xfrm>
            <a:off x="5503264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F20D873-01BF-CF40-829C-8B2C81B3007E}"/>
              </a:ext>
            </a:extLst>
          </p:cNvPr>
          <p:cNvSpPr/>
          <p:nvPr/>
        </p:nvSpPr>
        <p:spPr bwMode="auto">
          <a:xfrm>
            <a:off x="5979724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9C8E942-6E1C-194E-A92A-C22E49AEC226}"/>
              </a:ext>
            </a:extLst>
          </p:cNvPr>
          <p:cNvSpPr/>
          <p:nvPr/>
        </p:nvSpPr>
        <p:spPr bwMode="auto">
          <a:xfrm>
            <a:off x="5503264" y="4325298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5F8476E-8504-394D-94BF-2E83C9CAC099}"/>
              </a:ext>
            </a:extLst>
          </p:cNvPr>
          <p:cNvSpPr txBox="1"/>
          <p:nvPr/>
        </p:nvSpPr>
        <p:spPr>
          <a:xfrm>
            <a:off x="3961076" y="5414237"/>
            <a:ext cx="4267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>
                <a:latin typeface="Gill Sans Light"/>
              </a:rPr>
              <a:t>free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1388225-B2EA-1E4C-979C-763A8401CC48}"/>
              </a:ext>
            </a:extLst>
          </p:cNvPr>
          <p:cNvSpPr txBox="1"/>
          <p:nvPr/>
        </p:nvSpPr>
        <p:spPr>
          <a:xfrm>
            <a:off x="5448063" y="5409124"/>
            <a:ext cx="4267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>
                <a:latin typeface="Gill Sans Light"/>
              </a:rPr>
              <a:t>free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D571E05-3FB6-B049-AED7-703955EFDAE7}"/>
              </a:ext>
            </a:extLst>
          </p:cNvPr>
          <p:cNvCxnSpPr/>
          <p:nvPr/>
        </p:nvCxnSpPr>
        <p:spPr bwMode="auto">
          <a:xfrm flipV="1">
            <a:off x="4523482" y="2375242"/>
            <a:ext cx="979783" cy="12134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Arc 83">
            <a:extLst>
              <a:ext uri="{FF2B5EF4-FFF2-40B4-BE49-F238E27FC236}">
                <a16:creationId xmlns:a16="http://schemas.microsoft.com/office/drawing/2014/main" id="{347CDA2A-A58F-F64D-A09E-A9D90F3680A3}"/>
              </a:ext>
            </a:extLst>
          </p:cNvPr>
          <p:cNvSpPr/>
          <p:nvPr/>
        </p:nvSpPr>
        <p:spPr bwMode="auto">
          <a:xfrm rot="16200000">
            <a:off x="8165862" y="3928198"/>
            <a:ext cx="2437069" cy="1712518"/>
          </a:xfrm>
          <a:prstGeom prst="arc">
            <a:avLst>
              <a:gd name="adj1" fmla="val 16200000"/>
              <a:gd name="adj2" fmla="val 32681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5490486" y="5420211"/>
            <a:ext cx="381000" cy="261610"/>
            <a:chOff x="2711573" y="5779211"/>
            <a:chExt cx="381000" cy="261610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420E47CC-B907-494C-B3C9-B55DAD4819D7}"/>
                </a:ext>
              </a:extLst>
            </p:cNvPr>
            <p:cNvSpPr/>
            <p:nvPr/>
          </p:nvSpPr>
          <p:spPr bwMode="auto">
            <a:xfrm>
              <a:off x="2711573" y="5833854"/>
              <a:ext cx="381000" cy="152324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ill Sans Light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6A11F88-E024-6141-8790-1FD367765D09}"/>
                </a:ext>
              </a:extLst>
            </p:cNvPr>
            <p:cNvSpPr txBox="1"/>
            <p:nvPr/>
          </p:nvSpPr>
          <p:spPr>
            <a:xfrm>
              <a:off x="2734399" y="5779211"/>
              <a:ext cx="3097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0" dirty="0" err="1">
                  <a:latin typeface="Gill Sans Light"/>
                </a:rPr>
                <a:t>rd</a:t>
              </a:r>
              <a:endParaRPr lang="en-US" sz="1100" b="0" dirty="0">
                <a:latin typeface="Gill Sans Light"/>
              </a:endParaRPr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2C949AC3-5977-054E-BED1-A0396819F771}"/>
              </a:ext>
            </a:extLst>
          </p:cNvPr>
          <p:cNvSpPr/>
          <p:nvPr/>
        </p:nvSpPr>
        <p:spPr bwMode="auto">
          <a:xfrm>
            <a:off x="9198882" y="1892429"/>
            <a:ext cx="341068" cy="31737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A06F8FB-23D5-7A45-83BE-E7C4DD5DC1BB}"/>
              </a:ext>
            </a:extLst>
          </p:cNvPr>
          <p:cNvSpPr/>
          <p:nvPr/>
        </p:nvSpPr>
        <p:spPr bwMode="auto">
          <a:xfrm>
            <a:off x="7698388" y="1797266"/>
            <a:ext cx="381000" cy="424723"/>
          </a:xfrm>
          <a:prstGeom prst="rect">
            <a:avLst/>
          </a:prstGeom>
          <a:solidFill>
            <a:srgbClr val="FFC000">
              <a:alpha val="23922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4A3463C-3B19-CC47-B494-35F5BAB774C8}"/>
              </a:ext>
            </a:extLst>
          </p:cNvPr>
          <p:cNvCxnSpPr/>
          <p:nvPr/>
        </p:nvCxnSpPr>
        <p:spPr bwMode="auto">
          <a:xfrm flipH="1" flipV="1">
            <a:off x="8152163" y="2007482"/>
            <a:ext cx="1017775" cy="37719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34FA2B14-635D-1D4B-8169-DC0E301DD969}"/>
              </a:ext>
            </a:extLst>
          </p:cNvPr>
          <p:cNvSpPr/>
          <p:nvPr/>
        </p:nvSpPr>
        <p:spPr bwMode="auto">
          <a:xfrm>
            <a:off x="5497716" y="496188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1FA165B-8B38-8A42-BB87-8C352BA4BED7}"/>
              </a:ext>
            </a:extLst>
          </p:cNvPr>
          <p:cNvSpPr/>
          <p:nvPr/>
        </p:nvSpPr>
        <p:spPr bwMode="auto">
          <a:xfrm>
            <a:off x="6550865" y="3528028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293AFD5-AD6B-EE43-AE7B-14E09B49B271}"/>
              </a:ext>
            </a:extLst>
          </p:cNvPr>
          <p:cNvSpPr txBox="1"/>
          <p:nvPr/>
        </p:nvSpPr>
        <p:spPr>
          <a:xfrm>
            <a:off x="5496841" y="5427532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dir</a:t>
            </a:r>
            <a:endParaRPr lang="en-US" sz="1100" b="0" dirty="0">
              <a:latin typeface="Gill Sans Light"/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F2935577-E0BB-1745-BFF6-9E1C95829C8C}"/>
              </a:ext>
            </a:extLst>
          </p:cNvPr>
          <p:cNvCxnSpPr/>
          <p:nvPr/>
        </p:nvCxnSpPr>
        <p:spPr bwMode="auto">
          <a:xfrm>
            <a:off x="7198403" y="1045313"/>
            <a:ext cx="0" cy="344066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Arrow Connector 90"/>
          <p:cNvCxnSpPr/>
          <p:nvPr/>
        </p:nvCxnSpPr>
        <p:spPr bwMode="auto">
          <a:xfrm flipH="1">
            <a:off x="5867268" y="2209802"/>
            <a:ext cx="1831120" cy="2743419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1D3B5936-CAFF-6D4E-B940-519EE5EA8445}"/>
              </a:ext>
            </a:extLst>
          </p:cNvPr>
          <p:cNvSpPr txBox="1"/>
          <p:nvPr/>
        </p:nvSpPr>
        <p:spPr>
          <a:xfrm>
            <a:off x="5160493" y="808619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Data blocks</a:t>
            </a:r>
          </a:p>
        </p:txBody>
      </p:sp>
    </p:spTree>
    <p:extLst>
      <p:ext uri="{BB962C8B-B14F-4D97-AF65-F5344CB8AC3E}">
        <p14:creationId xmlns:p14="http://schemas.microsoft.com/office/powerpoint/2010/main" val="1505379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2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81" grpId="0" animBg="1"/>
      <p:bldP spid="81" grpId="1" animBg="1"/>
      <p:bldP spid="83" grpId="0" animBg="1"/>
      <p:bldP spid="85" grpId="0" animBg="1"/>
      <p:bldP spid="9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11A890C-CF31-0848-A32F-D605DF752088}"/>
              </a:ext>
            </a:extLst>
          </p:cNvPr>
          <p:cNvSpPr/>
          <p:nvPr/>
        </p:nvSpPr>
        <p:spPr bwMode="auto">
          <a:xfrm>
            <a:off x="4030015" y="4958769"/>
            <a:ext cx="6584731" cy="4249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BD41BA7-4593-4145-928A-782E9FC492A2}"/>
              </a:ext>
            </a:extLst>
          </p:cNvPr>
          <p:cNvGrpSpPr/>
          <p:nvPr/>
        </p:nvGrpSpPr>
        <p:grpSpPr>
          <a:xfrm>
            <a:off x="4432083" y="2045201"/>
            <a:ext cx="564685" cy="1133359"/>
            <a:chOff x="676026" y="1971097"/>
            <a:chExt cx="564685" cy="113335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B826D0B-0CB6-5549-9FBC-CE90E0639655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7D2E234-45B3-D549-B68D-BC5B9EC346E7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DF2BEA0-6B5F-DD47-9157-2A2070BB01D2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152B17B-77EF-A54A-83BE-9C0C2418CB85}"/>
              </a:ext>
            </a:extLst>
          </p:cNvPr>
          <p:cNvGrpSpPr/>
          <p:nvPr/>
        </p:nvGrpSpPr>
        <p:grpSpPr>
          <a:xfrm>
            <a:off x="4279683" y="1892801"/>
            <a:ext cx="564685" cy="1133359"/>
            <a:chOff x="676026" y="1971097"/>
            <a:chExt cx="564685" cy="1133359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B0CA747-9E9E-E74B-8850-8733415EF22F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6CD724B-4483-4E40-8639-9FF76F0706D9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107AE50-E230-CC47-9103-68A1E247F2CC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37472E0-9E56-CA4A-A725-9932AA53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File System Buffer Cache: open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FBACC-7B76-F341-828E-B4191B690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780" y="990600"/>
            <a:ext cx="2993220" cy="3544614"/>
          </a:xfrm>
        </p:spPr>
        <p:txBody>
          <a:bodyPr>
            <a:normAutofit/>
          </a:bodyPr>
          <a:lstStyle/>
          <a:p>
            <a:r>
              <a:rPr lang="en-US" dirty="0">
                <a:latin typeface="Gill Sans Light"/>
              </a:rPr>
              <a:t>Directory lookup repeat as needed:</a:t>
            </a:r>
          </a:p>
          <a:p>
            <a:pPr lvl="1"/>
            <a:r>
              <a:rPr lang="en-US" dirty="0">
                <a:latin typeface="Gill Sans Light"/>
              </a:rPr>
              <a:t>load block of directory</a:t>
            </a:r>
          </a:p>
          <a:p>
            <a:pPr lvl="1"/>
            <a:r>
              <a:rPr lang="en-US" dirty="0">
                <a:latin typeface="Gill Sans Light"/>
              </a:rPr>
              <a:t>search for map</a:t>
            </a:r>
          </a:p>
          <a:p>
            <a:r>
              <a:rPr lang="en-US" dirty="0" smtClean="0">
                <a:latin typeface="Gill Sans Light"/>
              </a:rPr>
              <a:t>Create </a:t>
            </a:r>
            <a:r>
              <a:rPr lang="en-US" dirty="0">
                <a:latin typeface="Gill Sans Light"/>
              </a:rPr>
              <a:t>reference via open file descriptor</a:t>
            </a:r>
          </a:p>
          <a:p>
            <a:endParaRPr lang="en-US" dirty="0">
              <a:latin typeface="Gill Sans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53B1D8-918A-F044-8B2C-10CD4E815A05}"/>
              </a:ext>
            </a:extLst>
          </p:cNvPr>
          <p:cNvSpPr txBox="1"/>
          <p:nvPr/>
        </p:nvSpPr>
        <p:spPr>
          <a:xfrm>
            <a:off x="9924381" y="4408383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Memory</a:t>
            </a:r>
          </a:p>
        </p:txBody>
      </p:sp>
      <p:pic>
        <p:nvPicPr>
          <p:cNvPr id="6" name="Picture 5" descr="Screen Shot 2014-10-22 at 5.27.38 PM.png">
            <a:extLst>
              <a:ext uri="{FF2B5EF4-FFF2-40B4-BE49-F238E27FC236}">
                <a16:creationId xmlns:a16="http://schemas.microsoft.com/office/drawing/2014/main" id="{0251C70E-E345-4241-8C3F-E63E5D27A3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959" y="766412"/>
            <a:ext cx="3371841" cy="342458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29B2D66-49F8-6F4B-AB57-35DA2204B4C3}"/>
              </a:ext>
            </a:extLst>
          </p:cNvPr>
          <p:cNvSpPr/>
          <p:nvPr/>
        </p:nvSpPr>
        <p:spPr bwMode="auto">
          <a:xfrm>
            <a:off x="402924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DE4B9D-4F02-5243-82F7-B3E8C5C0DF3F}"/>
              </a:ext>
            </a:extLst>
          </p:cNvPr>
          <p:cNvSpPr/>
          <p:nvPr/>
        </p:nvSpPr>
        <p:spPr bwMode="auto">
          <a:xfrm>
            <a:off x="4382187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805566-8356-314E-9FB2-0B97E39401BF}"/>
              </a:ext>
            </a:extLst>
          </p:cNvPr>
          <p:cNvSpPr/>
          <p:nvPr/>
        </p:nvSpPr>
        <p:spPr bwMode="auto">
          <a:xfrm>
            <a:off x="4763187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DE85CB-68BD-EB4D-BABB-444C1305C48C}"/>
              </a:ext>
            </a:extLst>
          </p:cNvPr>
          <p:cNvSpPr/>
          <p:nvPr/>
        </p:nvSpPr>
        <p:spPr bwMode="auto">
          <a:xfrm>
            <a:off x="5116126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4EA6F1-B04B-0C4F-A096-A4DA60CFB20F}"/>
              </a:ext>
            </a:extLst>
          </p:cNvPr>
          <p:cNvSpPr/>
          <p:nvPr/>
        </p:nvSpPr>
        <p:spPr bwMode="auto">
          <a:xfrm>
            <a:off x="5498684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BE16D1-6855-7042-B1DA-A68D42B812AC}"/>
              </a:ext>
            </a:extLst>
          </p:cNvPr>
          <p:cNvSpPr/>
          <p:nvPr/>
        </p:nvSpPr>
        <p:spPr bwMode="auto">
          <a:xfrm>
            <a:off x="5851623" y="4965994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DC196D-D0E0-4649-9418-78F487E19A62}"/>
              </a:ext>
            </a:extLst>
          </p:cNvPr>
          <p:cNvSpPr/>
          <p:nvPr/>
        </p:nvSpPr>
        <p:spPr bwMode="auto">
          <a:xfrm>
            <a:off x="6232623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40E2EA-2B5A-8043-953E-2E769675B324}"/>
              </a:ext>
            </a:extLst>
          </p:cNvPr>
          <p:cNvSpPr/>
          <p:nvPr/>
        </p:nvSpPr>
        <p:spPr bwMode="auto">
          <a:xfrm>
            <a:off x="6585562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04927FA-32F4-F846-8AC3-73D9A39701F3}"/>
              </a:ext>
            </a:extLst>
          </p:cNvPr>
          <p:cNvSpPr/>
          <p:nvPr/>
        </p:nvSpPr>
        <p:spPr bwMode="auto">
          <a:xfrm>
            <a:off x="6966562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EE1560-B4F9-7D4B-BCC5-E161CF868E83}"/>
              </a:ext>
            </a:extLst>
          </p:cNvPr>
          <p:cNvSpPr/>
          <p:nvPr/>
        </p:nvSpPr>
        <p:spPr bwMode="auto">
          <a:xfrm>
            <a:off x="7319501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CE47A6-777D-4A4C-92EB-540E6338170D}"/>
              </a:ext>
            </a:extLst>
          </p:cNvPr>
          <p:cNvSpPr/>
          <p:nvPr/>
        </p:nvSpPr>
        <p:spPr bwMode="auto">
          <a:xfrm>
            <a:off x="7700501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F5CBD-2F7F-DF47-AF57-306ABE12FDC0}"/>
              </a:ext>
            </a:extLst>
          </p:cNvPr>
          <p:cNvSpPr/>
          <p:nvPr/>
        </p:nvSpPr>
        <p:spPr bwMode="auto">
          <a:xfrm>
            <a:off x="8053440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500DCD-6880-1143-B5F9-DF3A35C258E4}"/>
              </a:ext>
            </a:extLst>
          </p:cNvPr>
          <p:cNvSpPr/>
          <p:nvPr/>
        </p:nvSpPr>
        <p:spPr bwMode="auto">
          <a:xfrm>
            <a:off x="8435998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942D9D-3782-DD48-A807-EDF08FABE1AA}"/>
              </a:ext>
            </a:extLst>
          </p:cNvPr>
          <p:cNvSpPr/>
          <p:nvPr/>
        </p:nvSpPr>
        <p:spPr bwMode="auto">
          <a:xfrm>
            <a:off x="880296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3B48F5A-8FC6-4842-B62C-CF7C629A2496}"/>
              </a:ext>
            </a:extLst>
          </p:cNvPr>
          <p:cNvSpPr/>
          <p:nvPr/>
        </p:nvSpPr>
        <p:spPr bwMode="auto">
          <a:xfrm>
            <a:off x="9169937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73EF462-C1CD-BA49-9614-B98549D9C98C}"/>
              </a:ext>
            </a:extLst>
          </p:cNvPr>
          <p:cNvSpPr/>
          <p:nvPr/>
        </p:nvSpPr>
        <p:spPr bwMode="auto">
          <a:xfrm>
            <a:off x="9539950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AB473C-51C9-7C49-B893-E43CF3D00ECC}"/>
              </a:ext>
            </a:extLst>
          </p:cNvPr>
          <p:cNvSpPr/>
          <p:nvPr/>
        </p:nvSpPr>
        <p:spPr bwMode="auto">
          <a:xfrm>
            <a:off x="4027136" y="5474816"/>
            <a:ext cx="6584731" cy="15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447CE3F-5AEF-044E-8B59-98D237F3A1B7}"/>
              </a:ext>
            </a:extLst>
          </p:cNvPr>
          <p:cNvSpPr/>
          <p:nvPr/>
        </p:nvSpPr>
        <p:spPr bwMode="auto">
          <a:xfrm>
            <a:off x="402713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AC4D7F-D4A4-E548-9DA7-913C6DE8EC90}"/>
              </a:ext>
            </a:extLst>
          </p:cNvPr>
          <p:cNvSpPr/>
          <p:nvPr/>
        </p:nvSpPr>
        <p:spPr bwMode="auto">
          <a:xfrm>
            <a:off x="43800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DF585B-19EE-DA45-9F49-A167A47DCEF1}"/>
              </a:ext>
            </a:extLst>
          </p:cNvPr>
          <p:cNvSpPr/>
          <p:nvPr/>
        </p:nvSpPr>
        <p:spPr bwMode="auto">
          <a:xfrm>
            <a:off x="47610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782C7D6-232E-EB4D-83B5-ECE4BC972439}"/>
              </a:ext>
            </a:extLst>
          </p:cNvPr>
          <p:cNvSpPr/>
          <p:nvPr/>
        </p:nvSpPr>
        <p:spPr bwMode="auto">
          <a:xfrm>
            <a:off x="5114013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F18D0C-DF6C-0441-8770-ABF8427C8857}"/>
              </a:ext>
            </a:extLst>
          </p:cNvPr>
          <p:cNvSpPr/>
          <p:nvPr/>
        </p:nvSpPr>
        <p:spPr bwMode="auto">
          <a:xfrm>
            <a:off x="5496571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20E47CC-B907-494C-B3C9-B55DAD4819D7}"/>
              </a:ext>
            </a:extLst>
          </p:cNvPr>
          <p:cNvSpPr/>
          <p:nvPr/>
        </p:nvSpPr>
        <p:spPr bwMode="auto">
          <a:xfrm>
            <a:off x="5849510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3B984D6-3B89-F447-8818-CBB7C9B3E9C4}"/>
              </a:ext>
            </a:extLst>
          </p:cNvPr>
          <p:cNvSpPr/>
          <p:nvPr/>
        </p:nvSpPr>
        <p:spPr bwMode="auto">
          <a:xfrm>
            <a:off x="6230510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871635-961F-C744-8060-6BF922B44E44}"/>
              </a:ext>
            </a:extLst>
          </p:cNvPr>
          <p:cNvSpPr/>
          <p:nvPr/>
        </p:nvSpPr>
        <p:spPr bwMode="auto">
          <a:xfrm>
            <a:off x="65834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601BBB-59BC-D244-99B2-4D18607FDF14}"/>
              </a:ext>
            </a:extLst>
          </p:cNvPr>
          <p:cNvSpPr/>
          <p:nvPr/>
        </p:nvSpPr>
        <p:spPr bwMode="auto">
          <a:xfrm>
            <a:off x="69644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4F5837-2CE7-804A-8756-6C46A8E53CAE}"/>
              </a:ext>
            </a:extLst>
          </p:cNvPr>
          <p:cNvSpPr/>
          <p:nvPr/>
        </p:nvSpPr>
        <p:spPr bwMode="auto">
          <a:xfrm>
            <a:off x="7317388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D0E61D9-9979-F64D-8309-1F836042E34C}"/>
              </a:ext>
            </a:extLst>
          </p:cNvPr>
          <p:cNvSpPr/>
          <p:nvPr/>
        </p:nvSpPr>
        <p:spPr bwMode="auto">
          <a:xfrm>
            <a:off x="769838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AEC5CAE-BEDF-4943-AA32-EBE5BD46B3BC}"/>
              </a:ext>
            </a:extLst>
          </p:cNvPr>
          <p:cNvSpPr/>
          <p:nvPr/>
        </p:nvSpPr>
        <p:spPr bwMode="auto">
          <a:xfrm>
            <a:off x="8051327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3B02E54-94DE-7C4E-836C-81AC4F08BFDC}"/>
              </a:ext>
            </a:extLst>
          </p:cNvPr>
          <p:cNvSpPr/>
          <p:nvPr/>
        </p:nvSpPr>
        <p:spPr bwMode="auto">
          <a:xfrm>
            <a:off x="8433885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E0C9350-4928-6F4C-86F9-9B9C0FAD3629}"/>
              </a:ext>
            </a:extLst>
          </p:cNvPr>
          <p:cNvSpPr/>
          <p:nvPr/>
        </p:nvSpPr>
        <p:spPr bwMode="auto">
          <a:xfrm>
            <a:off x="881488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A7D1C29-77C4-1844-986B-3D76B407C41F}"/>
              </a:ext>
            </a:extLst>
          </p:cNvPr>
          <p:cNvSpPr/>
          <p:nvPr/>
        </p:nvSpPr>
        <p:spPr bwMode="auto">
          <a:xfrm>
            <a:off x="91839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4F6106C-F4F8-EF4F-9B49-7BBF55DD6836}"/>
              </a:ext>
            </a:extLst>
          </p:cNvPr>
          <p:cNvSpPr/>
          <p:nvPr/>
        </p:nvSpPr>
        <p:spPr bwMode="auto">
          <a:xfrm>
            <a:off x="95649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4B29ED9-B4FD-7446-8126-6EE30C00A732}"/>
              </a:ext>
            </a:extLst>
          </p:cNvPr>
          <p:cNvSpPr txBox="1"/>
          <p:nvPr/>
        </p:nvSpPr>
        <p:spPr>
          <a:xfrm>
            <a:off x="3148175" y="49532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Blocks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BC5296F-B041-8B4F-A7F8-6210EBC0879F}"/>
              </a:ext>
            </a:extLst>
          </p:cNvPr>
          <p:cNvSpPr txBox="1"/>
          <p:nvPr/>
        </p:nvSpPr>
        <p:spPr>
          <a:xfrm>
            <a:off x="3148174" y="535629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State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9680888-C47D-2047-9EB0-D92D71AE4F14}"/>
              </a:ext>
            </a:extLst>
          </p:cNvPr>
          <p:cNvSpPr txBox="1"/>
          <p:nvPr/>
        </p:nvSpPr>
        <p:spPr>
          <a:xfrm>
            <a:off x="11094277" y="6858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Disk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D3B5936-CAFF-6D4E-B940-519EE5EA8445}"/>
              </a:ext>
            </a:extLst>
          </p:cNvPr>
          <p:cNvSpPr txBox="1"/>
          <p:nvPr/>
        </p:nvSpPr>
        <p:spPr>
          <a:xfrm>
            <a:off x="5172935" y="808619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Data blocks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77495B-5CB1-A34E-A1CD-206F6EE2AB29}"/>
              </a:ext>
            </a:extLst>
          </p:cNvPr>
          <p:cNvSpPr txBox="1"/>
          <p:nvPr/>
        </p:nvSpPr>
        <p:spPr>
          <a:xfrm>
            <a:off x="5262233" y="3184541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Dir Data blocks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215DC5-E1B2-7940-8CE9-AA8C54FA8063}"/>
              </a:ext>
            </a:extLst>
          </p:cNvPr>
          <p:cNvSpPr txBox="1"/>
          <p:nvPr/>
        </p:nvSpPr>
        <p:spPr>
          <a:xfrm>
            <a:off x="5200920" y="1905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Gill Sans Light"/>
              </a:rPr>
              <a:t>iNodes</a:t>
            </a:r>
            <a:endParaRPr lang="en-US" dirty="0">
              <a:latin typeface="Gill Sans Ligh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9057B06-5E95-414F-AB58-73BF39DD9F24}"/>
              </a:ext>
            </a:extLst>
          </p:cNvPr>
          <p:cNvSpPr txBox="1"/>
          <p:nvPr/>
        </p:nvSpPr>
        <p:spPr>
          <a:xfrm>
            <a:off x="5247346" y="3998100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Free bitmap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2C4CBB8-A6A6-1E4B-92B7-8DD9EE4E687C}"/>
              </a:ext>
            </a:extLst>
          </p:cNvPr>
          <p:cNvGrpSpPr/>
          <p:nvPr/>
        </p:nvGrpSpPr>
        <p:grpSpPr>
          <a:xfrm>
            <a:off x="4128966" y="1971098"/>
            <a:ext cx="564685" cy="1133359"/>
            <a:chOff x="676026" y="1971097"/>
            <a:chExt cx="564685" cy="113335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31A92E4-1898-DB41-A559-F326D34B2716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DEC8F50-6EDC-594E-A85A-8AEEAA2FD3EA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9403E66-88E6-ED4B-AC6C-40A382804BD4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D5536806-548C-3A4E-90C7-CC7449119C14}"/>
              </a:ext>
            </a:extLst>
          </p:cNvPr>
          <p:cNvSpPr txBox="1"/>
          <p:nvPr/>
        </p:nvSpPr>
        <p:spPr>
          <a:xfrm>
            <a:off x="3508290" y="2282498"/>
            <a:ext cx="64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file desc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6E1C94C-A8EE-664B-A8B0-280FCE228EA4}"/>
              </a:ext>
            </a:extLst>
          </p:cNvPr>
          <p:cNvSpPr txBox="1"/>
          <p:nvPr/>
        </p:nvSpPr>
        <p:spPr>
          <a:xfrm>
            <a:off x="3915745" y="1576078"/>
            <a:ext cx="64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PCB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6271393-4838-2447-B40E-A07881A4E060}"/>
              </a:ext>
            </a:extLst>
          </p:cNvPr>
          <p:cNvSpPr/>
          <p:nvPr/>
        </p:nvSpPr>
        <p:spPr bwMode="auto">
          <a:xfrm>
            <a:off x="5567408" y="1187372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6F47224-D8A8-CE42-9708-0286911B59E0}"/>
              </a:ext>
            </a:extLst>
          </p:cNvPr>
          <p:cNvSpPr/>
          <p:nvPr/>
        </p:nvSpPr>
        <p:spPr bwMode="auto">
          <a:xfrm>
            <a:off x="6073383" y="1272581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EEC1670-3DB2-BB46-8F83-C04E067818EE}"/>
              </a:ext>
            </a:extLst>
          </p:cNvPr>
          <p:cNvSpPr/>
          <p:nvPr/>
        </p:nvSpPr>
        <p:spPr bwMode="auto">
          <a:xfrm>
            <a:off x="6200240" y="137153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6F84980-F25B-DA4A-82EB-E59CFA06C90D}"/>
              </a:ext>
            </a:extLst>
          </p:cNvPr>
          <p:cNvSpPr/>
          <p:nvPr/>
        </p:nvSpPr>
        <p:spPr bwMode="auto">
          <a:xfrm>
            <a:off x="5538293" y="2360942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162FFBE-0A23-134D-8B72-A693890E938B}"/>
              </a:ext>
            </a:extLst>
          </p:cNvPr>
          <p:cNvSpPr/>
          <p:nvPr/>
        </p:nvSpPr>
        <p:spPr bwMode="auto">
          <a:xfrm>
            <a:off x="5783819" y="248466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699E335-78A7-C84F-B0F4-C341A617C5E6}"/>
              </a:ext>
            </a:extLst>
          </p:cNvPr>
          <p:cNvSpPr/>
          <p:nvPr/>
        </p:nvSpPr>
        <p:spPr bwMode="auto">
          <a:xfrm>
            <a:off x="6043859" y="2644840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E0FFDFB-37DC-1746-8C63-8FA22EDCA279}"/>
              </a:ext>
            </a:extLst>
          </p:cNvPr>
          <p:cNvSpPr txBox="1"/>
          <p:nvPr/>
        </p:nvSpPr>
        <p:spPr>
          <a:xfrm>
            <a:off x="7198405" y="1376023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Reading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8F45DB6-5062-954C-8405-68A756F00692}"/>
              </a:ext>
            </a:extLst>
          </p:cNvPr>
          <p:cNvSpPr txBox="1"/>
          <p:nvPr/>
        </p:nvSpPr>
        <p:spPr>
          <a:xfrm>
            <a:off x="7198404" y="2766831"/>
            <a:ext cx="97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Writing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A6B8BD3-FFDB-0944-9427-FDEC2ACBF3F0}"/>
              </a:ext>
            </a:extLst>
          </p:cNvPr>
          <p:cNvSpPr/>
          <p:nvPr/>
        </p:nvSpPr>
        <p:spPr bwMode="auto">
          <a:xfrm>
            <a:off x="5515706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F20D873-01BF-CF40-829C-8B2C81B3007E}"/>
              </a:ext>
            </a:extLst>
          </p:cNvPr>
          <p:cNvSpPr/>
          <p:nvPr/>
        </p:nvSpPr>
        <p:spPr bwMode="auto">
          <a:xfrm>
            <a:off x="5992166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9C8E942-6E1C-194E-A92A-C22E49AEC226}"/>
              </a:ext>
            </a:extLst>
          </p:cNvPr>
          <p:cNvSpPr/>
          <p:nvPr/>
        </p:nvSpPr>
        <p:spPr bwMode="auto">
          <a:xfrm>
            <a:off x="5515706" y="4325298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5F8476E-8504-394D-94BF-2E83C9CAC099}"/>
              </a:ext>
            </a:extLst>
          </p:cNvPr>
          <p:cNvSpPr txBox="1"/>
          <p:nvPr/>
        </p:nvSpPr>
        <p:spPr>
          <a:xfrm>
            <a:off x="3961076" y="5414237"/>
            <a:ext cx="4267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>
                <a:latin typeface="Gill Sans Light"/>
              </a:rPr>
              <a:t>free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D571E05-3FB6-B049-AED7-703955EFDAE7}"/>
              </a:ext>
            </a:extLst>
          </p:cNvPr>
          <p:cNvCxnSpPr/>
          <p:nvPr/>
        </p:nvCxnSpPr>
        <p:spPr bwMode="auto">
          <a:xfrm flipV="1">
            <a:off x="4535924" y="2375242"/>
            <a:ext cx="979783" cy="12134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Arc 83">
            <a:extLst>
              <a:ext uri="{FF2B5EF4-FFF2-40B4-BE49-F238E27FC236}">
                <a16:creationId xmlns:a16="http://schemas.microsoft.com/office/drawing/2014/main" id="{347CDA2A-A58F-F64D-A09E-A9D90F3680A3}"/>
              </a:ext>
            </a:extLst>
          </p:cNvPr>
          <p:cNvSpPr/>
          <p:nvPr/>
        </p:nvSpPr>
        <p:spPr bwMode="auto">
          <a:xfrm rot="16200000">
            <a:off x="8156510" y="3928198"/>
            <a:ext cx="2437069" cy="1712518"/>
          </a:xfrm>
          <a:prstGeom prst="arc">
            <a:avLst>
              <a:gd name="adj1" fmla="val 16200000"/>
              <a:gd name="adj2" fmla="val 32681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C949AC3-5977-054E-BED1-A0396819F771}"/>
              </a:ext>
            </a:extLst>
          </p:cNvPr>
          <p:cNvSpPr/>
          <p:nvPr/>
        </p:nvSpPr>
        <p:spPr bwMode="auto">
          <a:xfrm>
            <a:off x="9198882" y="1892429"/>
            <a:ext cx="341068" cy="31737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A06F8FB-23D5-7A45-83BE-E7C4DD5DC1BB}"/>
              </a:ext>
            </a:extLst>
          </p:cNvPr>
          <p:cNvSpPr/>
          <p:nvPr/>
        </p:nvSpPr>
        <p:spPr bwMode="auto">
          <a:xfrm>
            <a:off x="7698388" y="1797266"/>
            <a:ext cx="381000" cy="424723"/>
          </a:xfrm>
          <a:prstGeom prst="rect">
            <a:avLst/>
          </a:prstGeom>
          <a:solidFill>
            <a:schemeClr val="accent2">
              <a:lumMod val="20000"/>
              <a:lumOff val="80000"/>
              <a:alpha val="23922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4A3463C-3B19-CC47-B494-35F5BAB774C8}"/>
              </a:ext>
            </a:extLst>
          </p:cNvPr>
          <p:cNvCxnSpPr>
            <a:cxnSpLocks/>
          </p:cNvCxnSpPr>
          <p:nvPr/>
        </p:nvCxnSpPr>
        <p:spPr bwMode="auto">
          <a:xfrm flipH="1">
            <a:off x="8152163" y="1697303"/>
            <a:ext cx="1375281" cy="310178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34FA2B14-635D-1D4B-8169-DC0E301DD969}"/>
              </a:ext>
            </a:extLst>
          </p:cNvPr>
          <p:cNvSpPr/>
          <p:nvPr/>
        </p:nvSpPr>
        <p:spPr bwMode="auto">
          <a:xfrm>
            <a:off x="5497716" y="496188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1FA165B-8B38-8A42-BB87-8C352BA4BED7}"/>
              </a:ext>
            </a:extLst>
          </p:cNvPr>
          <p:cNvSpPr/>
          <p:nvPr/>
        </p:nvSpPr>
        <p:spPr bwMode="auto">
          <a:xfrm>
            <a:off x="6563307" y="3528028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293AFD5-AD6B-EE43-AE7B-14E09B49B271}"/>
              </a:ext>
            </a:extLst>
          </p:cNvPr>
          <p:cNvSpPr txBox="1"/>
          <p:nvPr/>
        </p:nvSpPr>
        <p:spPr>
          <a:xfrm>
            <a:off x="9108612" y="5410200"/>
            <a:ext cx="5325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inode</a:t>
            </a:r>
            <a:endParaRPr lang="en-US" sz="1100" b="0" dirty="0">
              <a:latin typeface="Gill Sans Light"/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F2935577-E0BB-1745-BFF6-9E1C95829C8C}"/>
              </a:ext>
            </a:extLst>
          </p:cNvPr>
          <p:cNvCxnSpPr/>
          <p:nvPr/>
        </p:nvCxnSpPr>
        <p:spPr bwMode="auto">
          <a:xfrm>
            <a:off x="7198403" y="1045313"/>
            <a:ext cx="0" cy="344066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42551C8B-8D29-4645-B430-E18A1FDA57C9}"/>
              </a:ext>
            </a:extLst>
          </p:cNvPr>
          <p:cNvSpPr/>
          <p:nvPr/>
        </p:nvSpPr>
        <p:spPr bwMode="auto">
          <a:xfrm>
            <a:off x="9585731" y="1576079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5B5202B-1BDE-CF4E-8011-884F8FCE232E}"/>
              </a:ext>
            </a:extLst>
          </p:cNvPr>
          <p:cNvSpPr txBox="1"/>
          <p:nvPr/>
        </p:nvSpPr>
        <p:spPr>
          <a:xfrm>
            <a:off x="6377067" y="3508676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</a:rPr>
              <a:t>&lt;name&gt;:</a:t>
            </a:r>
            <a:r>
              <a:rPr lang="en-US" b="0" dirty="0" err="1">
                <a:latin typeface="Gill Sans Light"/>
              </a:rPr>
              <a:t>inumber</a:t>
            </a:r>
            <a:endParaRPr lang="en-US" b="0" dirty="0">
              <a:latin typeface="Gill Sans Light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6F627F3-D0D1-FF4C-8417-A76BD00E17F9}"/>
              </a:ext>
            </a:extLst>
          </p:cNvPr>
          <p:cNvSpPr/>
          <p:nvPr/>
        </p:nvSpPr>
        <p:spPr bwMode="auto">
          <a:xfrm>
            <a:off x="9173434" y="495898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25" name="Straight Arrow Connector 24"/>
          <p:cNvCxnSpPr>
            <a:endCxn id="96" idx="0"/>
          </p:cNvCxnSpPr>
          <p:nvPr/>
        </p:nvCxnSpPr>
        <p:spPr bwMode="auto">
          <a:xfrm>
            <a:off x="8051328" y="2296946"/>
            <a:ext cx="1312607" cy="2662035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29D5A853-200D-8844-A3C9-697842BB858A}"/>
              </a:ext>
            </a:extLst>
          </p:cNvPr>
          <p:cNvSpPr/>
          <p:nvPr/>
        </p:nvSpPr>
        <p:spPr bwMode="auto">
          <a:xfrm>
            <a:off x="6552127" y="2358437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1EEC6E56-7360-7248-9D63-689F227F8936}"/>
              </a:ext>
            </a:extLst>
          </p:cNvPr>
          <p:cNvCxnSpPr>
            <a:cxnSpLocks/>
          </p:cNvCxnSpPr>
          <p:nvPr/>
        </p:nvCxnSpPr>
        <p:spPr bwMode="auto">
          <a:xfrm flipV="1">
            <a:off x="4543997" y="2411562"/>
            <a:ext cx="1995455" cy="31051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6293AFD5-AD6B-EE43-AE7B-14E09B49B271}"/>
              </a:ext>
            </a:extLst>
          </p:cNvPr>
          <p:cNvSpPr txBox="1"/>
          <p:nvPr/>
        </p:nvSpPr>
        <p:spPr>
          <a:xfrm>
            <a:off x="5491843" y="5405017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dir</a:t>
            </a:r>
            <a:endParaRPr lang="en-US" sz="1100" b="0" dirty="0">
              <a:latin typeface="Gill Sans Light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9183968" y="5420832"/>
            <a:ext cx="381000" cy="261610"/>
            <a:chOff x="2711573" y="5779211"/>
            <a:chExt cx="381000" cy="261610"/>
          </a:xfrm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420E47CC-B907-494C-B3C9-B55DAD4819D7}"/>
                </a:ext>
              </a:extLst>
            </p:cNvPr>
            <p:cNvSpPr/>
            <p:nvPr/>
          </p:nvSpPr>
          <p:spPr bwMode="auto">
            <a:xfrm>
              <a:off x="2711573" y="5833854"/>
              <a:ext cx="381000" cy="152324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ill Sans Light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16A11F88-E024-6141-8790-1FD367765D09}"/>
                </a:ext>
              </a:extLst>
            </p:cNvPr>
            <p:cNvSpPr txBox="1"/>
            <p:nvPr/>
          </p:nvSpPr>
          <p:spPr>
            <a:xfrm>
              <a:off x="2734399" y="5779211"/>
              <a:ext cx="3097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0" dirty="0" err="1">
                  <a:latin typeface="Gill Sans Light"/>
                </a:rPr>
                <a:t>rd</a:t>
              </a:r>
              <a:endParaRPr lang="en-US" sz="1100" b="0" dirty="0">
                <a:latin typeface="Gill Sans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6725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2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1" grpId="0" uiExpand="1" animBg="1"/>
      <p:bldP spid="81" grpId="1" uiExpand="1" animBg="1"/>
      <p:bldP spid="90" grpId="0" uiExpand="1"/>
      <p:bldP spid="96" grpId="0" uiExpand="1" animBg="1"/>
      <p:bldP spid="88" grpId="0" uiExpan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105918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Multilevel Indexed Files (Original 4.1 BSD)</a:t>
            </a:r>
          </a:p>
        </p:txBody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49923"/>
            <a:ext cx="104394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Sample file in multilevel indexed format: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10 direct </a:t>
            </a:r>
            <a:r>
              <a:rPr lang="en-US" altLang="ko-KR" dirty="0" err="1" smtClean="0">
                <a:ea typeface="굴림" panose="020B0600000101010101" pitchFamily="34" charset="-127"/>
              </a:rPr>
              <a:t>ptrs</a:t>
            </a:r>
            <a:r>
              <a:rPr lang="en-US" altLang="ko-KR" dirty="0" smtClean="0">
                <a:ea typeface="굴림" panose="020B0600000101010101" pitchFamily="34" charset="-127"/>
              </a:rPr>
              <a:t>, 1K blocks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How many accesses for block #23? </a:t>
            </a:r>
            <a:r>
              <a:rPr lang="en-US" altLang="ko-KR" dirty="0">
                <a:ea typeface="굴림" panose="020B0600000101010101" pitchFamily="34" charset="-127"/>
              </a:rPr>
              <a:t/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(assume file header accessed on open)?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Two: One for indirect block, one for data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How about block #5?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One: One for data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Block #340?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Three: double indirect block,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indirect block, and data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UNIX 4.1 Pros and cons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Pros: 	Simple (more or less)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Files can easily expand (up to a point)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Small files particularly cheap and easy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541463" algn="l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Cons:	Lots of seeks</a:t>
            </a:r>
            <a:b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</a:b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	Very large files must read many indirect block (four I/</a:t>
            </a:r>
            <a:r>
              <a:rPr lang="en-US" altLang="ko-KR" dirty="0" err="1" smtClean="0">
                <a:solidFill>
                  <a:schemeClr val="hlink"/>
                </a:solidFill>
                <a:ea typeface="굴림" panose="020B0600000101010101" pitchFamily="34" charset="-127"/>
              </a:rPr>
              <a:t>Os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per block!)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1541463" algn="l"/>
              </a:tabLst>
            </a:pPr>
            <a:endParaRPr lang="en-US" altLang="ko-KR" dirty="0" smtClean="0">
              <a:solidFill>
                <a:schemeClr val="hlink"/>
              </a:solidFill>
              <a:ea typeface="굴림" panose="020B0600000101010101" pitchFamily="34" charset="-127"/>
            </a:endParaRPr>
          </a:p>
        </p:txBody>
      </p:sp>
      <p:pic>
        <p:nvPicPr>
          <p:cNvPr id="97997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6" t="948" r="4706" b="948"/>
          <a:stretch>
            <a:fillRect/>
          </a:stretch>
        </p:blipFill>
        <p:spPr bwMode="auto">
          <a:xfrm>
            <a:off x="7467600" y="838200"/>
            <a:ext cx="4114800" cy="333375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68206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9971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11A890C-CF31-0848-A32F-D605DF752088}"/>
              </a:ext>
            </a:extLst>
          </p:cNvPr>
          <p:cNvSpPr/>
          <p:nvPr/>
        </p:nvSpPr>
        <p:spPr bwMode="auto">
          <a:xfrm>
            <a:off x="4030015" y="4958769"/>
            <a:ext cx="6584731" cy="4249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BD41BA7-4593-4145-928A-782E9FC492A2}"/>
              </a:ext>
            </a:extLst>
          </p:cNvPr>
          <p:cNvGrpSpPr/>
          <p:nvPr/>
        </p:nvGrpSpPr>
        <p:grpSpPr>
          <a:xfrm>
            <a:off x="4432083" y="2045201"/>
            <a:ext cx="564685" cy="1133359"/>
            <a:chOff x="676026" y="1971097"/>
            <a:chExt cx="564685" cy="113335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B826D0B-0CB6-5549-9FBC-CE90E0639655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7D2E234-45B3-D549-B68D-BC5B9EC346E7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DF2BEA0-6B5F-DD47-9157-2A2070BB01D2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152B17B-77EF-A54A-83BE-9C0C2418CB85}"/>
              </a:ext>
            </a:extLst>
          </p:cNvPr>
          <p:cNvGrpSpPr/>
          <p:nvPr/>
        </p:nvGrpSpPr>
        <p:grpSpPr>
          <a:xfrm>
            <a:off x="4279683" y="1892801"/>
            <a:ext cx="564685" cy="1133359"/>
            <a:chOff x="676026" y="1971097"/>
            <a:chExt cx="564685" cy="1133359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B0CA747-9E9E-E74B-8850-8733415EF22F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6CD724B-4483-4E40-8639-9FF76F0706D9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107AE50-E230-CC47-9103-68A1E247F2CC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37472E0-9E56-CA4A-A725-9932AA53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File System Buffer Cache: Read?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FBACC-7B76-F341-828E-B4191B690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96" y="967196"/>
            <a:ext cx="3003132" cy="3681004"/>
          </a:xfrm>
        </p:spPr>
        <p:txBody>
          <a:bodyPr/>
          <a:lstStyle/>
          <a:p>
            <a:r>
              <a:rPr lang="en-US" dirty="0" smtClean="0">
                <a:latin typeface="Gill Sans Light"/>
              </a:rPr>
              <a:t>Read Process</a:t>
            </a:r>
          </a:p>
          <a:p>
            <a:pPr lvl="1"/>
            <a:r>
              <a:rPr lang="en-US" dirty="0" smtClean="0">
                <a:latin typeface="Gill Sans Light"/>
              </a:rPr>
              <a:t>From </a:t>
            </a:r>
            <a:r>
              <a:rPr lang="en-US" dirty="0" err="1">
                <a:latin typeface="Gill Sans Light"/>
              </a:rPr>
              <a:t>inode</a:t>
            </a:r>
            <a:r>
              <a:rPr lang="en-US" dirty="0">
                <a:latin typeface="Gill Sans Light"/>
              </a:rPr>
              <a:t>, traverse index structure to find data </a:t>
            </a:r>
            <a:r>
              <a:rPr lang="en-US" dirty="0" smtClean="0">
                <a:latin typeface="Gill Sans Light"/>
              </a:rPr>
              <a:t>block</a:t>
            </a:r>
          </a:p>
          <a:p>
            <a:pPr lvl="1"/>
            <a:r>
              <a:rPr lang="en-US" dirty="0" smtClean="0">
                <a:latin typeface="Gill Sans Light"/>
              </a:rPr>
              <a:t>load </a:t>
            </a:r>
            <a:r>
              <a:rPr lang="en-US" dirty="0">
                <a:latin typeface="Gill Sans Light"/>
              </a:rPr>
              <a:t>data </a:t>
            </a:r>
            <a:r>
              <a:rPr lang="en-US" dirty="0" smtClean="0">
                <a:latin typeface="Gill Sans Light"/>
              </a:rPr>
              <a:t>block</a:t>
            </a:r>
          </a:p>
          <a:p>
            <a:pPr lvl="1"/>
            <a:r>
              <a:rPr lang="en-US" dirty="0" smtClean="0">
                <a:latin typeface="Gill Sans Light"/>
              </a:rPr>
              <a:t>copy </a:t>
            </a:r>
            <a:r>
              <a:rPr lang="en-US" dirty="0">
                <a:latin typeface="Gill Sans Light"/>
              </a:rPr>
              <a:t>all or part to read data buffer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53B1D8-918A-F044-8B2C-10CD4E815A05}"/>
              </a:ext>
            </a:extLst>
          </p:cNvPr>
          <p:cNvSpPr txBox="1"/>
          <p:nvPr/>
        </p:nvSpPr>
        <p:spPr>
          <a:xfrm>
            <a:off x="9924381" y="4408383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Memory</a:t>
            </a:r>
          </a:p>
        </p:txBody>
      </p:sp>
      <p:pic>
        <p:nvPicPr>
          <p:cNvPr id="6" name="Picture 5" descr="Screen Shot 2014-10-22 at 5.27.38 PM.png">
            <a:extLst>
              <a:ext uri="{FF2B5EF4-FFF2-40B4-BE49-F238E27FC236}">
                <a16:creationId xmlns:a16="http://schemas.microsoft.com/office/drawing/2014/main" id="{0251C70E-E345-4241-8C3F-E63E5D27A3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959" y="766412"/>
            <a:ext cx="3371841" cy="342458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29B2D66-49F8-6F4B-AB57-35DA2204B4C3}"/>
              </a:ext>
            </a:extLst>
          </p:cNvPr>
          <p:cNvSpPr/>
          <p:nvPr/>
        </p:nvSpPr>
        <p:spPr bwMode="auto">
          <a:xfrm>
            <a:off x="402924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DE4B9D-4F02-5243-82F7-B3E8C5C0DF3F}"/>
              </a:ext>
            </a:extLst>
          </p:cNvPr>
          <p:cNvSpPr/>
          <p:nvPr/>
        </p:nvSpPr>
        <p:spPr bwMode="auto">
          <a:xfrm>
            <a:off x="4382187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805566-8356-314E-9FB2-0B97E39401BF}"/>
              </a:ext>
            </a:extLst>
          </p:cNvPr>
          <p:cNvSpPr/>
          <p:nvPr/>
        </p:nvSpPr>
        <p:spPr bwMode="auto">
          <a:xfrm>
            <a:off x="4763187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DE85CB-68BD-EB4D-BABB-444C1305C48C}"/>
              </a:ext>
            </a:extLst>
          </p:cNvPr>
          <p:cNvSpPr/>
          <p:nvPr/>
        </p:nvSpPr>
        <p:spPr bwMode="auto">
          <a:xfrm>
            <a:off x="5116126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4EA6F1-B04B-0C4F-A096-A4DA60CFB20F}"/>
              </a:ext>
            </a:extLst>
          </p:cNvPr>
          <p:cNvSpPr/>
          <p:nvPr/>
        </p:nvSpPr>
        <p:spPr bwMode="auto">
          <a:xfrm>
            <a:off x="5498684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BE16D1-6855-7042-B1DA-A68D42B812AC}"/>
              </a:ext>
            </a:extLst>
          </p:cNvPr>
          <p:cNvSpPr/>
          <p:nvPr/>
        </p:nvSpPr>
        <p:spPr bwMode="auto">
          <a:xfrm>
            <a:off x="5851623" y="4965994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DC196D-D0E0-4649-9418-78F487E19A62}"/>
              </a:ext>
            </a:extLst>
          </p:cNvPr>
          <p:cNvSpPr/>
          <p:nvPr/>
        </p:nvSpPr>
        <p:spPr bwMode="auto">
          <a:xfrm>
            <a:off x="6232623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40E2EA-2B5A-8043-953E-2E769675B324}"/>
              </a:ext>
            </a:extLst>
          </p:cNvPr>
          <p:cNvSpPr/>
          <p:nvPr/>
        </p:nvSpPr>
        <p:spPr bwMode="auto">
          <a:xfrm>
            <a:off x="6585562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04927FA-32F4-F846-8AC3-73D9A39701F3}"/>
              </a:ext>
            </a:extLst>
          </p:cNvPr>
          <p:cNvSpPr/>
          <p:nvPr/>
        </p:nvSpPr>
        <p:spPr bwMode="auto">
          <a:xfrm>
            <a:off x="6966562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EE1560-B4F9-7D4B-BCC5-E161CF868E83}"/>
              </a:ext>
            </a:extLst>
          </p:cNvPr>
          <p:cNvSpPr/>
          <p:nvPr/>
        </p:nvSpPr>
        <p:spPr bwMode="auto">
          <a:xfrm>
            <a:off x="7319501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CE47A6-777D-4A4C-92EB-540E6338170D}"/>
              </a:ext>
            </a:extLst>
          </p:cNvPr>
          <p:cNvSpPr/>
          <p:nvPr/>
        </p:nvSpPr>
        <p:spPr bwMode="auto">
          <a:xfrm>
            <a:off x="7700501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F5CBD-2F7F-DF47-AF57-306ABE12FDC0}"/>
              </a:ext>
            </a:extLst>
          </p:cNvPr>
          <p:cNvSpPr/>
          <p:nvPr/>
        </p:nvSpPr>
        <p:spPr bwMode="auto">
          <a:xfrm>
            <a:off x="8053440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500DCD-6880-1143-B5F9-DF3A35C258E4}"/>
              </a:ext>
            </a:extLst>
          </p:cNvPr>
          <p:cNvSpPr/>
          <p:nvPr/>
        </p:nvSpPr>
        <p:spPr bwMode="auto">
          <a:xfrm>
            <a:off x="8435998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942D9D-3782-DD48-A807-EDF08FABE1AA}"/>
              </a:ext>
            </a:extLst>
          </p:cNvPr>
          <p:cNvSpPr/>
          <p:nvPr/>
        </p:nvSpPr>
        <p:spPr bwMode="auto">
          <a:xfrm>
            <a:off x="880296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3B48F5A-8FC6-4842-B62C-CF7C629A2496}"/>
              </a:ext>
            </a:extLst>
          </p:cNvPr>
          <p:cNvSpPr/>
          <p:nvPr/>
        </p:nvSpPr>
        <p:spPr bwMode="auto">
          <a:xfrm>
            <a:off x="9169937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73EF462-C1CD-BA49-9614-B98549D9C98C}"/>
              </a:ext>
            </a:extLst>
          </p:cNvPr>
          <p:cNvSpPr/>
          <p:nvPr/>
        </p:nvSpPr>
        <p:spPr bwMode="auto">
          <a:xfrm>
            <a:off x="9539950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AB473C-51C9-7C49-B893-E43CF3D00ECC}"/>
              </a:ext>
            </a:extLst>
          </p:cNvPr>
          <p:cNvSpPr/>
          <p:nvPr/>
        </p:nvSpPr>
        <p:spPr bwMode="auto">
          <a:xfrm>
            <a:off x="4027136" y="5474816"/>
            <a:ext cx="6584731" cy="15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447CE3F-5AEF-044E-8B59-98D237F3A1B7}"/>
              </a:ext>
            </a:extLst>
          </p:cNvPr>
          <p:cNvSpPr/>
          <p:nvPr/>
        </p:nvSpPr>
        <p:spPr bwMode="auto">
          <a:xfrm>
            <a:off x="402713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AC4D7F-D4A4-E548-9DA7-913C6DE8EC90}"/>
              </a:ext>
            </a:extLst>
          </p:cNvPr>
          <p:cNvSpPr/>
          <p:nvPr/>
        </p:nvSpPr>
        <p:spPr bwMode="auto">
          <a:xfrm>
            <a:off x="43800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DF585B-19EE-DA45-9F49-A167A47DCEF1}"/>
              </a:ext>
            </a:extLst>
          </p:cNvPr>
          <p:cNvSpPr/>
          <p:nvPr/>
        </p:nvSpPr>
        <p:spPr bwMode="auto">
          <a:xfrm>
            <a:off x="47610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782C7D6-232E-EB4D-83B5-ECE4BC972439}"/>
              </a:ext>
            </a:extLst>
          </p:cNvPr>
          <p:cNvSpPr/>
          <p:nvPr/>
        </p:nvSpPr>
        <p:spPr bwMode="auto">
          <a:xfrm>
            <a:off x="5114013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F18D0C-DF6C-0441-8770-ABF8427C8857}"/>
              </a:ext>
            </a:extLst>
          </p:cNvPr>
          <p:cNvSpPr/>
          <p:nvPr/>
        </p:nvSpPr>
        <p:spPr bwMode="auto">
          <a:xfrm>
            <a:off x="5496571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20E47CC-B907-494C-B3C9-B55DAD4819D7}"/>
              </a:ext>
            </a:extLst>
          </p:cNvPr>
          <p:cNvSpPr/>
          <p:nvPr/>
        </p:nvSpPr>
        <p:spPr bwMode="auto">
          <a:xfrm>
            <a:off x="5849510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3B984D6-3B89-F447-8818-CBB7C9B3E9C4}"/>
              </a:ext>
            </a:extLst>
          </p:cNvPr>
          <p:cNvSpPr/>
          <p:nvPr/>
        </p:nvSpPr>
        <p:spPr bwMode="auto">
          <a:xfrm>
            <a:off x="6230510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871635-961F-C744-8060-6BF922B44E44}"/>
              </a:ext>
            </a:extLst>
          </p:cNvPr>
          <p:cNvSpPr/>
          <p:nvPr/>
        </p:nvSpPr>
        <p:spPr bwMode="auto">
          <a:xfrm>
            <a:off x="65834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601BBB-59BC-D244-99B2-4D18607FDF14}"/>
              </a:ext>
            </a:extLst>
          </p:cNvPr>
          <p:cNvSpPr/>
          <p:nvPr/>
        </p:nvSpPr>
        <p:spPr bwMode="auto">
          <a:xfrm>
            <a:off x="69644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4F5837-2CE7-804A-8756-6C46A8E53CAE}"/>
              </a:ext>
            </a:extLst>
          </p:cNvPr>
          <p:cNvSpPr/>
          <p:nvPr/>
        </p:nvSpPr>
        <p:spPr bwMode="auto">
          <a:xfrm>
            <a:off x="7317388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D0E61D9-9979-F64D-8309-1F836042E34C}"/>
              </a:ext>
            </a:extLst>
          </p:cNvPr>
          <p:cNvSpPr/>
          <p:nvPr/>
        </p:nvSpPr>
        <p:spPr bwMode="auto">
          <a:xfrm>
            <a:off x="769838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AEC5CAE-BEDF-4943-AA32-EBE5BD46B3BC}"/>
              </a:ext>
            </a:extLst>
          </p:cNvPr>
          <p:cNvSpPr/>
          <p:nvPr/>
        </p:nvSpPr>
        <p:spPr bwMode="auto">
          <a:xfrm>
            <a:off x="8051327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3B02E54-94DE-7C4E-836C-81AC4F08BFDC}"/>
              </a:ext>
            </a:extLst>
          </p:cNvPr>
          <p:cNvSpPr/>
          <p:nvPr/>
        </p:nvSpPr>
        <p:spPr bwMode="auto">
          <a:xfrm>
            <a:off x="8433885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E0C9350-4928-6F4C-86F9-9B9C0FAD3629}"/>
              </a:ext>
            </a:extLst>
          </p:cNvPr>
          <p:cNvSpPr/>
          <p:nvPr/>
        </p:nvSpPr>
        <p:spPr bwMode="auto">
          <a:xfrm>
            <a:off x="881488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A7D1C29-77C4-1844-986B-3D76B407C41F}"/>
              </a:ext>
            </a:extLst>
          </p:cNvPr>
          <p:cNvSpPr/>
          <p:nvPr/>
        </p:nvSpPr>
        <p:spPr bwMode="auto">
          <a:xfrm>
            <a:off x="91839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4F6106C-F4F8-EF4F-9B49-7BBF55DD6836}"/>
              </a:ext>
            </a:extLst>
          </p:cNvPr>
          <p:cNvSpPr/>
          <p:nvPr/>
        </p:nvSpPr>
        <p:spPr bwMode="auto">
          <a:xfrm>
            <a:off x="95649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4B29ED9-B4FD-7446-8126-6EE30C00A732}"/>
              </a:ext>
            </a:extLst>
          </p:cNvPr>
          <p:cNvSpPr txBox="1"/>
          <p:nvPr/>
        </p:nvSpPr>
        <p:spPr>
          <a:xfrm>
            <a:off x="3148175" y="49532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Blocks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BC5296F-B041-8B4F-A7F8-6210EBC0879F}"/>
              </a:ext>
            </a:extLst>
          </p:cNvPr>
          <p:cNvSpPr txBox="1"/>
          <p:nvPr/>
        </p:nvSpPr>
        <p:spPr>
          <a:xfrm>
            <a:off x="3148174" y="535629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State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9680888-C47D-2047-9EB0-D92D71AE4F14}"/>
              </a:ext>
            </a:extLst>
          </p:cNvPr>
          <p:cNvSpPr txBox="1"/>
          <p:nvPr/>
        </p:nvSpPr>
        <p:spPr>
          <a:xfrm>
            <a:off x="11094277" y="6858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Disk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D3B5936-CAFF-6D4E-B940-519EE5EA8445}"/>
              </a:ext>
            </a:extLst>
          </p:cNvPr>
          <p:cNvSpPr txBox="1"/>
          <p:nvPr/>
        </p:nvSpPr>
        <p:spPr>
          <a:xfrm>
            <a:off x="5172935" y="808619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Data blocks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77495B-5CB1-A34E-A1CD-206F6EE2AB29}"/>
              </a:ext>
            </a:extLst>
          </p:cNvPr>
          <p:cNvSpPr txBox="1"/>
          <p:nvPr/>
        </p:nvSpPr>
        <p:spPr>
          <a:xfrm>
            <a:off x="5262233" y="3184541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Dir Data blocks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215DC5-E1B2-7940-8CE9-AA8C54FA8063}"/>
              </a:ext>
            </a:extLst>
          </p:cNvPr>
          <p:cNvSpPr txBox="1"/>
          <p:nvPr/>
        </p:nvSpPr>
        <p:spPr>
          <a:xfrm>
            <a:off x="5200920" y="1905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Gill Sans Light"/>
              </a:rPr>
              <a:t>iNodes</a:t>
            </a:r>
            <a:endParaRPr lang="en-US" dirty="0">
              <a:latin typeface="Gill Sans Ligh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9057B06-5E95-414F-AB58-73BF39DD9F24}"/>
              </a:ext>
            </a:extLst>
          </p:cNvPr>
          <p:cNvSpPr txBox="1"/>
          <p:nvPr/>
        </p:nvSpPr>
        <p:spPr>
          <a:xfrm>
            <a:off x="5247346" y="3998100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Free bitmap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2C4CBB8-A6A6-1E4B-92B7-8DD9EE4E687C}"/>
              </a:ext>
            </a:extLst>
          </p:cNvPr>
          <p:cNvGrpSpPr/>
          <p:nvPr/>
        </p:nvGrpSpPr>
        <p:grpSpPr>
          <a:xfrm>
            <a:off x="4128966" y="1971098"/>
            <a:ext cx="564685" cy="1133359"/>
            <a:chOff x="676026" y="1971097"/>
            <a:chExt cx="564685" cy="113335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31A92E4-1898-DB41-A559-F326D34B2716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DEC8F50-6EDC-594E-A85A-8AEEAA2FD3EA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9403E66-88E6-ED4B-AC6C-40A382804BD4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D5536806-548C-3A4E-90C7-CC7449119C14}"/>
              </a:ext>
            </a:extLst>
          </p:cNvPr>
          <p:cNvSpPr txBox="1"/>
          <p:nvPr/>
        </p:nvSpPr>
        <p:spPr>
          <a:xfrm>
            <a:off x="3508290" y="2282498"/>
            <a:ext cx="64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file desc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6E1C94C-A8EE-664B-A8B0-280FCE228EA4}"/>
              </a:ext>
            </a:extLst>
          </p:cNvPr>
          <p:cNvSpPr txBox="1"/>
          <p:nvPr/>
        </p:nvSpPr>
        <p:spPr>
          <a:xfrm>
            <a:off x="3915745" y="1576078"/>
            <a:ext cx="64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PCB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6271393-4838-2447-B40E-A07881A4E060}"/>
              </a:ext>
            </a:extLst>
          </p:cNvPr>
          <p:cNvSpPr/>
          <p:nvPr/>
        </p:nvSpPr>
        <p:spPr bwMode="auto">
          <a:xfrm>
            <a:off x="5567408" y="1187372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6F47224-D8A8-CE42-9708-0286911B59E0}"/>
              </a:ext>
            </a:extLst>
          </p:cNvPr>
          <p:cNvSpPr/>
          <p:nvPr/>
        </p:nvSpPr>
        <p:spPr bwMode="auto">
          <a:xfrm>
            <a:off x="6073383" y="1272581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EEC1670-3DB2-BB46-8F83-C04E067818EE}"/>
              </a:ext>
            </a:extLst>
          </p:cNvPr>
          <p:cNvSpPr/>
          <p:nvPr/>
        </p:nvSpPr>
        <p:spPr bwMode="auto">
          <a:xfrm>
            <a:off x="6200240" y="137153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6F84980-F25B-DA4A-82EB-E59CFA06C90D}"/>
              </a:ext>
            </a:extLst>
          </p:cNvPr>
          <p:cNvSpPr/>
          <p:nvPr/>
        </p:nvSpPr>
        <p:spPr bwMode="auto">
          <a:xfrm>
            <a:off x="5538293" y="2360942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162FFBE-0A23-134D-8B72-A693890E938B}"/>
              </a:ext>
            </a:extLst>
          </p:cNvPr>
          <p:cNvSpPr/>
          <p:nvPr/>
        </p:nvSpPr>
        <p:spPr bwMode="auto">
          <a:xfrm>
            <a:off x="5783819" y="248466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699E335-78A7-C84F-B0F4-C341A617C5E6}"/>
              </a:ext>
            </a:extLst>
          </p:cNvPr>
          <p:cNvSpPr/>
          <p:nvPr/>
        </p:nvSpPr>
        <p:spPr bwMode="auto">
          <a:xfrm>
            <a:off x="6043859" y="2644840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E0FFDFB-37DC-1746-8C63-8FA22EDCA279}"/>
              </a:ext>
            </a:extLst>
          </p:cNvPr>
          <p:cNvSpPr txBox="1"/>
          <p:nvPr/>
        </p:nvSpPr>
        <p:spPr>
          <a:xfrm>
            <a:off x="7198405" y="1376023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Reading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8F45DB6-5062-954C-8405-68A756F00692}"/>
              </a:ext>
            </a:extLst>
          </p:cNvPr>
          <p:cNvSpPr txBox="1"/>
          <p:nvPr/>
        </p:nvSpPr>
        <p:spPr>
          <a:xfrm>
            <a:off x="7198404" y="2766831"/>
            <a:ext cx="97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Writing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A6B8BD3-FFDB-0944-9427-FDEC2ACBF3F0}"/>
              </a:ext>
            </a:extLst>
          </p:cNvPr>
          <p:cNvSpPr/>
          <p:nvPr/>
        </p:nvSpPr>
        <p:spPr bwMode="auto">
          <a:xfrm>
            <a:off x="5515706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F20D873-01BF-CF40-829C-8B2C81B3007E}"/>
              </a:ext>
            </a:extLst>
          </p:cNvPr>
          <p:cNvSpPr/>
          <p:nvPr/>
        </p:nvSpPr>
        <p:spPr bwMode="auto">
          <a:xfrm>
            <a:off x="5992166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9C8E942-6E1C-194E-A92A-C22E49AEC226}"/>
              </a:ext>
            </a:extLst>
          </p:cNvPr>
          <p:cNvSpPr/>
          <p:nvPr/>
        </p:nvSpPr>
        <p:spPr bwMode="auto">
          <a:xfrm>
            <a:off x="5515706" y="4325298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5F8476E-8504-394D-94BF-2E83C9CAC099}"/>
              </a:ext>
            </a:extLst>
          </p:cNvPr>
          <p:cNvSpPr txBox="1"/>
          <p:nvPr/>
        </p:nvSpPr>
        <p:spPr>
          <a:xfrm>
            <a:off x="3961076" y="5414237"/>
            <a:ext cx="4267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>
                <a:latin typeface="Gill Sans Light"/>
              </a:rPr>
              <a:t>free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D571E05-3FB6-B049-AED7-703955EFDAE7}"/>
              </a:ext>
            </a:extLst>
          </p:cNvPr>
          <p:cNvCxnSpPr/>
          <p:nvPr/>
        </p:nvCxnSpPr>
        <p:spPr bwMode="auto">
          <a:xfrm flipV="1">
            <a:off x="4535924" y="2375242"/>
            <a:ext cx="979783" cy="12134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Arc 83">
            <a:extLst>
              <a:ext uri="{FF2B5EF4-FFF2-40B4-BE49-F238E27FC236}">
                <a16:creationId xmlns:a16="http://schemas.microsoft.com/office/drawing/2014/main" id="{347CDA2A-A58F-F64D-A09E-A9D90F3680A3}"/>
              </a:ext>
            </a:extLst>
          </p:cNvPr>
          <p:cNvSpPr/>
          <p:nvPr/>
        </p:nvSpPr>
        <p:spPr bwMode="auto">
          <a:xfrm rot="16200000">
            <a:off x="8156510" y="3928198"/>
            <a:ext cx="2437069" cy="1712518"/>
          </a:xfrm>
          <a:prstGeom prst="arc">
            <a:avLst>
              <a:gd name="adj1" fmla="val 16200000"/>
              <a:gd name="adj2" fmla="val 32681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C949AC3-5977-054E-BED1-A0396819F771}"/>
              </a:ext>
            </a:extLst>
          </p:cNvPr>
          <p:cNvSpPr/>
          <p:nvPr/>
        </p:nvSpPr>
        <p:spPr bwMode="auto">
          <a:xfrm>
            <a:off x="9198882" y="1892429"/>
            <a:ext cx="341068" cy="31737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34FA2B14-635D-1D4B-8169-DC0E301DD969}"/>
              </a:ext>
            </a:extLst>
          </p:cNvPr>
          <p:cNvSpPr/>
          <p:nvPr/>
        </p:nvSpPr>
        <p:spPr bwMode="auto">
          <a:xfrm>
            <a:off x="5497716" y="496188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1FA165B-8B38-8A42-BB87-8C352BA4BED7}"/>
              </a:ext>
            </a:extLst>
          </p:cNvPr>
          <p:cNvSpPr/>
          <p:nvPr/>
        </p:nvSpPr>
        <p:spPr bwMode="auto">
          <a:xfrm>
            <a:off x="6563307" y="3528028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F2935577-E0BB-1745-BFF6-9E1C95829C8C}"/>
              </a:ext>
            </a:extLst>
          </p:cNvPr>
          <p:cNvCxnSpPr/>
          <p:nvPr/>
        </p:nvCxnSpPr>
        <p:spPr bwMode="auto">
          <a:xfrm>
            <a:off x="7198403" y="1045313"/>
            <a:ext cx="0" cy="344066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42551C8B-8D29-4645-B430-E18A1FDA57C9}"/>
              </a:ext>
            </a:extLst>
          </p:cNvPr>
          <p:cNvSpPr/>
          <p:nvPr/>
        </p:nvSpPr>
        <p:spPr bwMode="auto">
          <a:xfrm>
            <a:off x="9585731" y="1576079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5B5202B-1BDE-CF4E-8011-884F8FCE232E}"/>
              </a:ext>
            </a:extLst>
          </p:cNvPr>
          <p:cNvSpPr txBox="1"/>
          <p:nvPr/>
        </p:nvSpPr>
        <p:spPr>
          <a:xfrm>
            <a:off x="6377067" y="3508676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</a:rPr>
              <a:t>&lt;name&gt;:</a:t>
            </a:r>
            <a:r>
              <a:rPr lang="en-US" b="0" dirty="0" err="1">
                <a:latin typeface="Gill Sans Light"/>
              </a:rPr>
              <a:t>inumber</a:t>
            </a:r>
            <a:endParaRPr lang="en-US" b="0" dirty="0">
              <a:latin typeface="Gill Sans Light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6F627F3-D0D1-FF4C-8417-A76BD00E17F9}"/>
              </a:ext>
            </a:extLst>
          </p:cNvPr>
          <p:cNvSpPr/>
          <p:nvPr/>
        </p:nvSpPr>
        <p:spPr bwMode="auto">
          <a:xfrm>
            <a:off x="9173434" y="495898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9D5A853-200D-8844-A3C9-697842BB858A}"/>
              </a:ext>
            </a:extLst>
          </p:cNvPr>
          <p:cNvSpPr/>
          <p:nvPr/>
        </p:nvSpPr>
        <p:spPr bwMode="auto">
          <a:xfrm>
            <a:off x="6552127" y="2358437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1EEC6E56-7360-7248-9D63-689F227F8936}"/>
              </a:ext>
            </a:extLst>
          </p:cNvPr>
          <p:cNvCxnSpPr>
            <a:cxnSpLocks/>
          </p:cNvCxnSpPr>
          <p:nvPr/>
        </p:nvCxnSpPr>
        <p:spPr bwMode="auto">
          <a:xfrm flipV="1">
            <a:off x="4543997" y="2411562"/>
            <a:ext cx="1995455" cy="31051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4E4D464A-649A-7641-8C4B-549DFD8E032C}"/>
              </a:ext>
            </a:extLst>
          </p:cNvPr>
          <p:cNvSpPr txBox="1"/>
          <p:nvPr/>
        </p:nvSpPr>
        <p:spPr>
          <a:xfrm>
            <a:off x="5477048" y="541020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dir</a:t>
            </a:r>
            <a:endParaRPr lang="en-US" sz="1100" b="0" dirty="0">
              <a:latin typeface="Gill Sans Light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6E4DEA0-4A3F-314B-8DFE-5D2B436CA2A1}"/>
              </a:ext>
            </a:extLst>
          </p:cNvPr>
          <p:cNvSpPr/>
          <p:nvPr/>
        </p:nvSpPr>
        <p:spPr bwMode="auto">
          <a:xfrm>
            <a:off x="11096488" y="153883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93AFD5-AD6B-EE43-AE7B-14E09B49B271}"/>
              </a:ext>
            </a:extLst>
          </p:cNvPr>
          <p:cNvSpPr txBox="1"/>
          <p:nvPr/>
        </p:nvSpPr>
        <p:spPr>
          <a:xfrm>
            <a:off x="9108612" y="5410200"/>
            <a:ext cx="5325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inode</a:t>
            </a:r>
            <a:endParaRPr lang="en-US" sz="1100" b="0" dirty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966320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11A890C-CF31-0848-A32F-D605DF752088}"/>
              </a:ext>
            </a:extLst>
          </p:cNvPr>
          <p:cNvSpPr/>
          <p:nvPr/>
        </p:nvSpPr>
        <p:spPr bwMode="auto">
          <a:xfrm>
            <a:off x="4030015" y="4958769"/>
            <a:ext cx="6584731" cy="4249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BD41BA7-4593-4145-928A-782E9FC492A2}"/>
              </a:ext>
            </a:extLst>
          </p:cNvPr>
          <p:cNvGrpSpPr/>
          <p:nvPr/>
        </p:nvGrpSpPr>
        <p:grpSpPr>
          <a:xfrm>
            <a:off x="4432083" y="2045201"/>
            <a:ext cx="564685" cy="1133359"/>
            <a:chOff x="676026" y="1971097"/>
            <a:chExt cx="564685" cy="113335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B826D0B-0CB6-5549-9FBC-CE90E0639655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7D2E234-45B3-D549-B68D-BC5B9EC346E7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DF2BEA0-6B5F-DD47-9157-2A2070BB01D2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152B17B-77EF-A54A-83BE-9C0C2418CB85}"/>
              </a:ext>
            </a:extLst>
          </p:cNvPr>
          <p:cNvGrpSpPr/>
          <p:nvPr/>
        </p:nvGrpSpPr>
        <p:grpSpPr>
          <a:xfrm>
            <a:off x="4279683" y="1892801"/>
            <a:ext cx="564685" cy="1133359"/>
            <a:chOff x="676026" y="1971097"/>
            <a:chExt cx="564685" cy="1133359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B0CA747-9E9E-E74B-8850-8733415EF22F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6CD724B-4483-4E40-8639-9FF76F0706D9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107AE50-E230-CC47-9103-68A1E247F2CC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37472E0-9E56-CA4A-A725-9932AA53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File System Buffer Cache: Write?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FBACC-7B76-F341-828E-B4191B690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323" y="967195"/>
            <a:ext cx="2945897" cy="3810519"/>
          </a:xfrm>
        </p:spPr>
        <p:txBody>
          <a:bodyPr>
            <a:normAutofit/>
          </a:bodyPr>
          <a:lstStyle/>
          <a:p>
            <a:r>
              <a:rPr lang="en-US" dirty="0">
                <a:latin typeface="Gill Sans Light"/>
              </a:rPr>
              <a:t>Process similar to read, but may allocate new blocks (update free map), blocks need to be written back to disk; </a:t>
            </a:r>
            <a:r>
              <a:rPr lang="en-US" dirty="0" err="1">
                <a:latin typeface="Gill Sans Light"/>
              </a:rPr>
              <a:t>inode</a:t>
            </a:r>
            <a:r>
              <a:rPr lang="en-US" dirty="0">
                <a:latin typeface="Gill Sans Light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53B1D8-918A-F044-8B2C-10CD4E815A05}"/>
              </a:ext>
            </a:extLst>
          </p:cNvPr>
          <p:cNvSpPr txBox="1"/>
          <p:nvPr/>
        </p:nvSpPr>
        <p:spPr>
          <a:xfrm>
            <a:off x="9924381" y="4408383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Memory</a:t>
            </a:r>
          </a:p>
        </p:txBody>
      </p:sp>
      <p:pic>
        <p:nvPicPr>
          <p:cNvPr id="6" name="Picture 5" descr="Screen Shot 2014-10-22 at 5.27.38 PM.png">
            <a:extLst>
              <a:ext uri="{FF2B5EF4-FFF2-40B4-BE49-F238E27FC236}">
                <a16:creationId xmlns:a16="http://schemas.microsoft.com/office/drawing/2014/main" id="{0251C70E-E345-4241-8C3F-E63E5D27A3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959" y="766412"/>
            <a:ext cx="3371841" cy="342458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29B2D66-49F8-6F4B-AB57-35DA2204B4C3}"/>
              </a:ext>
            </a:extLst>
          </p:cNvPr>
          <p:cNvSpPr/>
          <p:nvPr/>
        </p:nvSpPr>
        <p:spPr bwMode="auto">
          <a:xfrm>
            <a:off x="402924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DE4B9D-4F02-5243-82F7-B3E8C5C0DF3F}"/>
              </a:ext>
            </a:extLst>
          </p:cNvPr>
          <p:cNvSpPr/>
          <p:nvPr/>
        </p:nvSpPr>
        <p:spPr bwMode="auto">
          <a:xfrm>
            <a:off x="4382187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805566-8356-314E-9FB2-0B97E39401BF}"/>
              </a:ext>
            </a:extLst>
          </p:cNvPr>
          <p:cNvSpPr/>
          <p:nvPr/>
        </p:nvSpPr>
        <p:spPr bwMode="auto">
          <a:xfrm>
            <a:off x="4763187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DE85CB-68BD-EB4D-BABB-444C1305C48C}"/>
              </a:ext>
            </a:extLst>
          </p:cNvPr>
          <p:cNvSpPr/>
          <p:nvPr/>
        </p:nvSpPr>
        <p:spPr bwMode="auto">
          <a:xfrm>
            <a:off x="5116126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4EA6F1-B04B-0C4F-A096-A4DA60CFB20F}"/>
              </a:ext>
            </a:extLst>
          </p:cNvPr>
          <p:cNvSpPr/>
          <p:nvPr/>
        </p:nvSpPr>
        <p:spPr bwMode="auto">
          <a:xfrm>
            <a:off x="5498684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BE16D1-6855-7042-B1DA-A68D42B812AC}"/>
              </a:ext>
            </a:extLst>
          </p:cNvPr>
          <p:cNvSpPr/>
          <p:nvPr/>
        </p:nvSpPr>
        <p:spPr bwMode="auto">
          <a:xfrm>
            <a:off x="5851623" y="4965994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DC196D-D0E0-4649-9418-78F487E19A62}"/>
              </a:ext>
            </a:extLst>
          </p:cNvPr>
          <p:cNvSpPr/>
          <p:nvPr/>
        </p:nvSpPr>
        <p:spPr bwMode="auto">
          <a:xfrm>
            <a:off x="6232623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40E2EA-2B5A-8043-953E-2E769675B324}"/>
              </a:ext>
            </a:extLst>
          </p:cNvPr>
          <p:cNvSpPr/>
          <p:nvPr/>
        </p:nvSpPr>
        <p:spPr bwMode="auto">
          <a:xfrm>
            <a:off x="6585562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04927FA-32F4-F846-8AC3-73D9A39701F3}"/>
              </a:ext>
            </a:extLst>
          </p:cNvPr>
          <p:cNvSpPr/>
          <p:nvPr/>
        </p:nvSpPr>
        <p:spPr bwMode="auto">
          <a:xfrm>
            <a:off x="6966562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EE1560-B4F9-7D4B-BCC5-E161CF868E83}"/>
              </a:ext>
            </a:extLst>
          </p:cNvPr>
          <p:cNvSpPr/>
          <p:nvPr/>
        </p:nvSpPr>
        <p:spPr bwMode="auto">
          <a:xfrm>
            <a:off x="7319501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CE47A6-777D-4A4C-92EB-540E6338170D}"/>
              </a:ext>
            </a:extLst>
          </p:cNvPr>
          <p:cNvSpPr/>
          <p:nvPr/>
        </p:nvSpPr>
        <p:spPr bwMode="auto">
          <a:xfrm>
            <a:off x="7700501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F5CBD-2F7F-DF47-AF57-306ABE12FDC0}"/>
              </a:ext>
            </a:extLst>
          </p:cNvPr>
          <p:cNvSpPr/>
          <p:nvPr/>
        </p:nvSpPr>
        <p:spPr bwMode="auto">
          <a:xfrm>
            <a:off x="8053440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500DCD-6880-1143-B5F9-DF3A35C258E4}"/>
              </a:ext>
            </a:extLst>
          </p:cNvPr>
          <p:cNvSpPr/>
          <p:nvPr/>
        </p:nvSpPr>
        <p:spPr bwMode="auto">
          <a:xfrm>
            <a:off x="8435998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942D9D-3782-DD48-A807-EDF08FABE1AA}"/>
              </a:ext>
            </a:extLst>
          </p:cNvPr>
          <p:cNvSpPr/>
          <p:nvPr/>
        </p:nvSpPr>
        <p:spPr bwMode="auto">
          <a:xfrm>
            <a:off x="880296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3B48F5A-8FC6-4842-B62C-CF7C629A2496}"/>
              </a:ext>
            </a:extLst>
          </p:cNvPr>
          <p:cNvSpPr/>
          <p:nvPr/>
        </p:nvSpPr>
        <p:spPr bwMode="auto">
          <a:xfrm>
            <a:off x="9169937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73EF462-C1CD-BA49-9614-B98549D9C98C}"/>
              </a:ext>
            </a:extLst>
          </p:cNvPr>
          <p:cNvSpPr/>
          <p:nvPr/>
        </p:nvSpPr>
        <p:spPr bwMode="auto">
          <a:xfrm>
            <a:off x="9539950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AB473C-51C9-7C49-B893-E43CF3D00ECC}"/>
              </a:ext>
            </a:extLst>
          </p:cNvPr>
          <p:cNvSpPr/>
          <p:nvPr/>
        </p:nvSpPr>
        <p:spPr bwMode="auto">
          <a:xfrm>
            <a:off x="4027136" y="5474816"/>
            <a:ext cx="6584731" cy="15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447CE3F-5AEF-044E-8B59-98D237F3A1B7}"/>
              </a:ext>
            </a:extLst>
          </p:cNvPr>
          <p:cNvSpPr/>
          <p:nvPr/>
        </p:nvSpPr>
        <p:spPr bwMode="auto">
          <a:xfrm>
            <a:off x="402713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AC4D7F-D4A4-E548-9DA7-913C6DE8EC90}"/>
              </a:ext>
            </a:extLst>
          </p:cNvPr>
          <p:cNvSpPr/>
          <p:nvPr/>
        </p:nvSpPr>
        <p:spPr bwMode="auto">
          <a:xfrm>
            <a:off x="43800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DF585B-19EE-DA45-9F49-A167A47DCEF1}"/>
              </a:ext>
            </a:extLst>
          </p:cNvPr>
          <p:cNvSpPr/>
          <p:nvPr/>
        </p:nvSpPr>
        <p:spPr bwMode="auto">
          <a:xfrm>
            <a:off x="47610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782C7D6-232E-EB4D-83B5-ECE4BC972439}"/>
              </a:ext>
            </a:extLst>
          </p:cNvPr>
          <p:cNvSpPr/>
          <p:nvPr/>
        </p:nvSpPr>
        <p:spPr bwMode="auto">
          <a:xfrm>
            <a:off x="5114013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F18D0C-DF6C-0441-8770-ABF8427C8857}"/>
              </a:ext>
            </a:extLst>
          </p:cNvPr>
          <p:cNvSpPr/>
          <p:nvPr/>
        </p:nvSpPr>
        <p:spPr bwMode="auto">
          <a:xfrm>
            <a:off x="5496571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20E47CC-B907-494C-B3C9-B55DAD4819D7}"/>
              </a:ext>
            </a:extLst>
          </p:cNvPr>
          <p:cNvSpPr/>
          <p:nvPr/>
        </p:nvSpPr>
        <p:spPr bwMode="auto">
          <a:xfrm>
            <a:off x="5849510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3B984D6-3B89-F447-8818-CBB7C9B3E9C4}"/>
              </a:ext>
            </a:extLst>
          </p:cNvPr>
          <p:cNvSpPr/>
          <p:nvPr/>
        </p:nvSpPr>
        <p:spPr bwMode="auto">
          <a:xfrm>
            <a:off x="6230510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871635-961F-C744-8060-6BF922B44E44}"/>
              </a:ext>
            </a:extLst>
          </p:cNvPr>
          <p:cNvSpPr/>
          <p:nvPr/>
        </p:nvSpPr>
        <p:spPr bwMode="auto">
          <a:xfrm>
            <a:off x="65834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601BBB-59BC-D244-99B2-4D18607FDF14}"/>
              </a:ext>
            </a:extLst>
          </p:cNvPr>
          <p:cNvSpPr/>
          <p:nvPr/>
        </p:nvSpPr>
        <p:spPr bwMode="auto">
          <a:xfrm>
            <a:off x="69644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4F5837-2CE7-804A-8756-6C46A8E53CAE}"/>
              </a:ext>
            </a:extLst>
          </p:cNvPr>
          <p:cNvSpPr/>
          <p:nvPr/>
        </p:nvSpPr>
        <p:spPr bwMode="auto">
          <a:xfrm>
            <a:off x="7317388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D0E61D9-9979-F64D-8309-1F836042E34C}"/>
              </a:ext>
            </a:extLst>
          </p:cNvPr>
          <p:cNvSpPr/>
          <p:nvPr/>
        </p:nvSpPr>
        <p:spPr bwMode="auto">
          <a:xfrm>
            <a:off x="769838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AEC5CAE-BEDF-4943-AA32-EBE5BD46B3BC}"/>
              </a:ext>
            </a:extLst>
          </p:cNvPr>
          <p:cNvSpPr/>
          <p:nvPr/>
        </p:nvSpPr>
        <p:spPr bwMode="auto">
          <a:xfrm>
            <a:off x="8051327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3B02E54-94DE-7C4E-836C-81AC4F08BFDC}"/>
              </a:ext>
            </a:extLst>
          </p:cNvPr>
          <p:cNvSpPr/>
          <p:nvPr/>
        </p:nvSpPr>
        <p:spPr bwMode="auto">
          <a:xfrm>
            <a:off x="8433885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E0C9350-4928-6F4C-86F9-9B9C0FAD3629}"/>
              </a:ext>
            </a:extLst>
          </p:cNvPr>
          <p:cNvSpPr/>
          <p:nvPr/>
        </p:nvSpPr>
        <p:spPr bwMode="auto">
          <a:xfrm>
            <a:off x="881488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A7D1C29-77C4-1844-986B-3D76B407C41F}"/>
              </a:ext>
            </a:extLst>
          </p:cNvPr>
          <p:cNvSpPr/>
          <p:nvPr/>
        </p:nvSpPr>
        <p:spPr bwMode="auto">
          <a:xfrm>
            <a:off x="91839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4F6106C-F4F8-EF4F-9B49-7BBF55DD6836}"/>
              </a:ext>
            </a:extLst>
          </p:cNvPr>
          <p:cNvSpPr/>
          <p:nvPr/>
        </p:nvSpPr>
        <p:spPr bwMode="auto">
          <a:xfrm>
            <a:off x="95649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4B29ED9-B4FD-7446-8126-6EE30C00A732}"/>
              </a:ext>
            </a:extLst>
          </p:cNvPr>
          <p:cNvSpPr txBox="1"/>
          <p:nvPr/>
        </p:nvSpPr>
        <p:spPr>
          <a:xfrm>
            <a:off x="3148175" y="49532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Blocks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BC5296F-B041-8B4F-A7F8-6210EBC0879F}"/>
              </a:ext>
            </a:extLst>
          </p:cNvPr>
          <p:cNvSpPr txBox="1"/>
          <p:nvPr/>
        </p:nvSpPr>
        <p:spPr>
          <a:xfrm>
            <a:off x="3148174" y="535629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State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9680888-C47D-2047-9EB0-D92D71AE4F14}"/>
              </a:ext>
            </a:extLst>
          </p:cNvPr>
          <p:cNvSpPr txBox="1"/>
          <p:nvPr/>
        </p:nvSpPr>
        <p:spPr>
          <a:xfrm>
            <a:off x="11094277" y="6858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Disk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D3B5936-CAFF-6D4E-B940-519EE5EA8445}"/>
              </a:ext>
            </a:extLst>
          </p:cNvPr>
          <p:cNvSpPr txBox="1"/>
          <p:nvPr/>
        </p:nvSpPr>
        <p:spPr>
          <a:xfrm>
            <a:off x="5172935" y="808619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Data blocks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77495B-5CB1-A34E-A1CD-206F6EE2AB29}"/>
              </a:ext>
            </a:extLst>
          </p:cNvPr>
          <p:cNvSpPr txBox="1"/>
          <p:nvPr/>
        </p:nvSpPr>
        <p:spPr>
          <a:xfrm>
            <a:off x="5262233" y="3184541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Dir Data blocks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215DC5-E1B2-7940-8CE9-AA8C54FA8063}"/>
              </a:ext>
            </a:extLst>
          </p:cNvPr>
          <p:cNvSpPr txBox="1"/>
          <p:nvPr/>
        </p:nvSpPr>
        <p:spPr>
          <a:xfrm>
            <a:off x="5200920" y="1905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Gill Sans Light"/>
              </a:rPr>
              <a:t>iNodes</a:t>
            </a:r>
            <a:endParaRPr lang="en-US" dirty="0">
              <a:latin typeface="Gill Sans Ligh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9057B06-5E95-414F-AB58-73BF39DD9F24}"/>
              </a:ext>
            </a:extLst>
          </p:cNvPr>
          <p:cNvSpPr txBox="1"/>
          <p:nvPr/>
        </p:nvSpPr>
        <p:spPr>
          <a:xfrm>
            <a:off x="5247346" y="3998100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Free bitmap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2C4CBB8-A6A6-1E4B-92B7-8DD9EE4E687C}"/>
              </a:ext>
            </a:extLst>
          </p:cNvPr>
          <p:cNvGrpSpPr/>
          <p:nvPr/>
        </p:nvGrpSpPr>
        <p:grpSpPr>
          <a:xfrm>
            <a:off x="4128966" y="1971098"/>
            <a:ext cx="564685" cy="1133359"/>
            <a:chOff x="676026" y="1971097"/>
            <a:chExt cx="564685" cy="113335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31A92E4-1898-DB41-A559-F326D34B2716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DEC8F50-6EDC-594E-A85A-8AEEAA2FD3EA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9403E66-88E6-ED4B-AC6C-40A382804BD4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D5536806-548C-3A4E-90C7-CC7449119C14}"/>
              </a:ext>
            </a:extLst>
          </p:cNvPr>
          <p:cNvSpPr txBox="1"/>
          <p:nvPr/>
        </p:nvSpPr>
        <p:spPr>
          <a:xfrm>
            <a:off x="3508290" y="2282498"/>
            <a:ext cx="64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file desc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6E1C94C-A8EE-664B-A8B0-280FCE228EA4}"/>
              </a:ext>
            </a:extLst>
          </p:cNvPr>
          <p:cNvSpPr txBox="1"/>
          <p:nvPr/>
        </p:nvSpPr>
        <p:spPr>
          <a:xfrm>
            <a:off x="3915745" y="1576078"/>
            <a:ext cx="64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PCB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6271393-4838-2447-B40E-A07881A4E060}"/>
              </a:ext>
            </a:extLst>
          </p:cNvPr>
          <p:cNvSpPr/>
          <p:nvPr/>
        </p:nvSpPr>
        <p:spPr bwMode="auto">
          <a:xfrm>
            <a:off x="5567408" y="1187372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6F47224-D8A8-CE42-9708-0286911B59E0}"/>
              </a:ext>
            </a:extLst>
          </p:cNvPr>
          <p:cNvSpPr/>
          <p:nvPr/>
        </p:nvSpPr>
        <p:spPr bwMode="auto">
          <a:xfrm>
            <a:off x="6073383" y="1272581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EEC1670-3DB2-BB46-8F83-C04E067818EE}"/>
              </a:ext>
            </a:extLst>
          </p:cNvPr>
          <p:cNvSpPr/>
          <p:nvPr/>
        </p:nvSpPr>
        <p:spPr bwMode="auto">
          <a:xfrm>
            <a:off x="6200240" y="137153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6F84980-F25B-DA4A-82EB-E59CFA06C90D}"/>
              </a:ext>
            </a:extLst>
          </p:cNvPr>
          <p:cNvSpPr/>
          <p:nvPr/>
        </p:nvSpPr>
        <p:spPr bwMode="auto">
          <a:xfrm>
            <a:off x="5538293" y="2360942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162FFBE-0A23-134D-8B72-A693890E938B}"/>
              </a:ext>
            </a:extLst>
          </p:cNvPr>
          <p:cNvSpPr/>
          <p:nvPr/>
        </p:nvSpPr>
        <p:spPr bwMode="auto">
          <a:xfrm>
            <a:off x="5783819" y="248466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699E335-78A7-C84F-B0F4-C341A617C5E6}"/>
              </a:ext>
            </a:extLst>
          </p:cNvPr>
          <p:cNvSpPr/>
          <p:nvPr/>
        </p:nvSpPr>
        <p:spPr bwMode="auto">
          <a:xfrm>
            <a:off x="6043859" y="2644840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E0FFDFB-37DC-1746-8C63-8FA22EDCA279}"/>
              </a:ext>
            </a:extLst>
          </p:cNvPr>
          <p:cNvSpPr txBox="1"/>
          <p:nvPr/>
        </p:nvSpPr>
        <p:spPr>
          <a:xfrm>
            <a:off x="7198405" y="1376023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Reading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8F45DB6-5062-954C-8405-68A756F00692}"/>
              </a:ext>
            </a:extLst>
          </p:cNvPr>
          <p:cNvSpPr txBox="1"/>
          <p:nvPr/>
        </p:nvSpPr>
        <p:spPr>
          <a:xfrm>
            <a:off x="7198404" y="2766831"/>
            <a:ext cx="97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Writing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A6B8BD3-FFDB-0944-9427-FDEC2ACBF3F0}"/>
              </a:ext>
            </a:extLst>
          </p:cNvPr>
          <p:cNvSpPr/>
          <p:nvPr/>
        </p:nvSpPr>
        <p:spPr bwMode="auto">
          <a:xfrm>
            <a:off x="5515706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F20D873-01BF-CF40-829C-8B2C81B3007E}"/>
              </a:ext>
            </a:extLst>
          </p:cNvPr>
          <p:cNvSpPr/>
          <p:nvPr/>
        </p:nvSpPr>
        <p:spPr bwMode="auto">
          <a:xfrm>
            <a:off x="5992166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9C8E942-6E1C-194E-A92A-C22E49AEC226}"/>
              </a:ext>
            </a:extLst>
          </p:cNvPr>
          <p:cNvSpPr/>
          <p:nvPr/>
        </p:nvSpPr>
        <p:spPr bwMode="auto">
          <a:xfrm>
            <a:off x="5515706" y="4325298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5F8476E-8504-394D-94BF-2E83C9CAC099}"/>
              </a:ext>
            </a:extLst>
          </p:cNvPr>
          <p:cNvSpPr txBox="1"/>
          <p:nvPr/>
        </p:nvSpPr>
        <p:spPr>
          <a:xfrm>
            <a:off x="3961076" y="5414237"/>
            <a:ext cx="4267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>
                <a:latin typeface="Gill Sans Light"/>
              </a:rPr>
              <a:t>free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D571E05-3FB6-B049-AED7-703955EFDAE7}"/>
              </a:ext>
            </a:extLst>
          </p:cNvPr>
          <p:cNvCxnSpPr/>
          <p:nvPr/>
        </p:nvCxnSpPr>
        <p:spPr bwMode="auto">
          <a:xfrm flipV="1">
            <a:off x="4535924" y="2375242"/>
            <a:ext cx="979783" cy="12134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Arc 83">
            <a:extLst>
              <a:ext uri="{FF2B5EF4-FFF2-40B4-BE49-F238E27FC236}">
                <a16:creationId xmlns:a16="http://schemas.microsoft.com/office/drawing/2014/main" id="{347CDA2A-A58F-F64D-A09E-A9D90F3680A3}"/>
              </a:ext>
            </a:extLst>
          </p:cNvPr>
          <p:cNvSpPr/>
          <p:nvPr/>
        </p:nvSpPr>
        <p:spPr bwMode="auto">
          <a:xfrm rot="16200000">
            <a:off x="8156510" y="3928198"/>
            <a:ext cx="2437069" cy="1712518"/>
          </a:xfrm>
          <a:prstGeom prst="arc">
            <a:avLst>
              <a:gd name="adj1" fmla="val 16200000"/>
              <a:gd name="adj2" fmla="val 32681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C949AC3-5977-054E-BED1-A0396819F771}"/>
              </a:ext>
            </a:extLst>
          </p:cNvPr>
          <p:cNvSpPr/>
          <p:nvPr/>
        </p:nvSpPr>
        <p:spPr bwMode="auto">
          <a:xfrm>
            <a:off x="9198882" y="1892429"/>
            <a:ext cx="341068" cy="31737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34FA2B14-635D-1D4B-8169-DC0E301DD969}"/>
              </a:ext>
            </a:extLst>
          </p:cNvPr>
          <p:cNvSpPr/>
          <p:nvPr/>
        </p:nvSpPr>
        <p:spPr bwMode="auto">
          <a:xfrm>
            <a:off x="5497716" y="496188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1FA165B-8B38-8A42-BB87-8C352BA4BED7}"/>
              </a:ext>
            </a:extLst>
          </p:cNvPr>
          <p:cNvSpPr/>
          <p:nvPr/>
        </p:nvSpPr>
        <p:spPr bwMode="auto">
          <a:xfrm>
            <a:off x="6563307" y="3528028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F2935577-E0BB-1745-BFF6-9E1C95829C8C}"/>
              </a:ext>
            </a:extLst>
          </p:cNvPr>
          <p:cNvCxnSpPr/>
          <p:nvPr/>
        </p:nvCxnSpPr>
        <p:spPr bwMode="auto">
          <a:xfrm>
            <a:off x="7198403" y="1045313"/>
            <a:ext cx="0" cy="344066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42551C8B-8D29-4645-B430-E18A1FDA57C9}"/>
              </a:ext>
            </a:extLst>
          </p:cNvPr>
          <p:cNvSpPr/>
          <p:nvPr/>
        </p:nvSpPr>
        <p:spPr bwMode="auto">
          <a:xfrm>
            <a:off x="9585731" y="1576079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5B5202B-1BDE-CF4E-8011-884F8FCE232E}"/>
              </a:ext>
            </a:extLst>
          </p:cNvPr>
          <p:cNvSpPr txBox="1"/>
          <p:nvPr/>
        </p:nvSpPr>
        <p:spPr>
          <a:xfrm>
            <a:off x="6377067" y="3508676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</a:rPr>
              <a:t>&lt;name&gt;:</a:t>
            </a:r>
            <a:r>
              <a:rPr lang="en-US" b="0" dirty="0" err="1">
                <a:latin typeface="Gill Sans Light"/>
              </a:rPr>
              <a:t>inumber</a:t>
            </a:r>
            <a:endParaRPr lang="en-US" b="0" dirty="0">
              <a:latin typeface="Gill Sans Light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6F627F3-D0D1-FF4C-8417-A76BD00E17F9}"/>
              </a:ext>
            </a:extLst>
          </p:cNvPr>
          <p:cNvSpPr/>
          <p:nvPr/>
        </p:nvSpPr>
        <p:spPr bwMode="auto">
          <a:xfrm>
            <a:off x="9173434" y="495898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9D5A853-200D-8844-A3C9-697842BB858A}"/>
              </a:ext>
            </a:extLst>
          </p:cNvPr>
          <p:cNvSpPr/>
          <p:nvPr/>
        </p:nvSpPr>
        <p:spPr bwMode="auto">
          <a:xfrm>
            <a:off x="6552127" y="2358437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1EEC6E56-7360-7248-9D63-689F227F8936}"/>
              </a:ext>
            </a:extLst>
          </p:cNvPr>
          <p:cNvCxnSpPr>
            <a:cxnSpLocks/>
          </p:cNvCxnSpPr>
          <p:nvPr/>
        </p:nvCxnSpPr>
        <p:spPr bwMode="auto">
          <a:xfrm flipV="1">
            <a:off x="4543997" y="2411562"/>
            <a:ext cx="1995455" cy="31051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4E4D464A-649A-7641-8C4B-549DFD8E032C}"/>
              </a:ext>
            </a:extLst>
          </p:cNvPr>
          <p:cNvSpPr txBox="1"/>
          <p:nvPr/>
        </p:nvSpPr>
        <p:spPr>
          <a:xfrm>
            <a:off x="5477048" y="541020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dir</a:t>
            </a:r>
            <a:endParaRPr lang="en-US" sz="1100" b="0" dirty="0">
              <a:latin typeface="Gill Sans Light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6E4DEA0-4A3F-314B-8DFE-5D2B436CA2A1}"/>
              </a:ext>
            </a:extLst>
          </p:cNvPr>
          <p:cNvSpPr/>
          <p:nvPr/>
        </p:nvSpPr>
        <p:spPr bwMode="auto">
          <a:xfrm>
            <a:off x="11096488" y="153883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93AFD5-AD6B-EE43-AE7B-14E09B49B271}"/>
              </a:ext>
            </a:extLst>
          </p:cNvPr>
          <p:cNvSpPr txBox="1"/>
          <p:nvPr/>
        </p:nvSpPr>
        <p:spPr>
          <a:xfrm>
            <a:off x="9108612" y="5410200"/>
            <a:ext cx="5325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inode</a:t>
            </a:r>
            <a:endParaRPr lang="en-US" sz="1100" b="0" dirty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782534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11A890C-CF31-0848-A32F-D605DF752088}"/>
              </a:ext>
            </a:extLst>
          </p:cNvPr>
          <p:cNvSpPr/>
          <p:nvPr/>
        </p:nvSpPr>
        <p:spPr bwMode="auto">
          <a:xfrm>
            <a:off x="4030015" y="4958769"/>
            <a:ext cx="6584731" cy="4249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BD41BA7-4593-4145-928A-782E9FC492A2}"/>
              </a:ext>
            </a:extLst>
          </p:cNvPr>
          <p:cNvGrpSpPr/>
          <p:nvPr/>
        </p:nvGrpSpPr>
        <p:grpSpPr>
          <a:xfrm>
            <a:off x="4432083" y="2045201"/>
            <a:ext cx="564685" cy="1133359"/>
            <a:chOff x="676026" y="1971097"/>
            <a:chExt cx="564685" cy="113335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B826D0B-0CB6-5549-9FBC-CE90E0639655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7D2E234-45B3-D549-B68D-BC5B9EC346E7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DF2BEA0-6B5F-DD47-9157-2A2070BB01D2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152B17B-77EF-A54A-83BE-9C0C2418CB85}"/>
              </a:ext>
            </a:extLst>
          </p:cNvPr>
          <p:cNvGrpSpPr/>
          <p:nvPr/>
        </p:nvGrpSpPr>
        <p:grpSpPr>
          <a:xfrm>
            <a:off x="4279683" y="1892801"/>
            <a:ext cx="564685" cy="1133359"/>
            <a:chOff x="676026" y="1971097"/>
            <a:chExt cx="564685" cy="1133359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B0CA747-9E9E-E74B-8850-8733415EF22F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6CD724B-4483-4E40-8639-9FF76F0706D9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107AE50-E230-CC47-9103-68A1E247F2CC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37472E0-9E56-CA4A-A725-9932AA53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File System Buffer Cache: Eviction?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FBACC-7B76-F341-828E-B4191B690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244" y="937819"/>
            <a:ext cx="2883663" cy="3763381"/>
          </a:xfrm>
        </p:spPr>
        <p:txBody>
          <a:bodyPr/>
          <a:lstStyle/>
          <a:p>
            <a:r>
              <a:rPr lang="en-US" dirty="0">
                <a:latin typeface="Gill Sans Light"/>
              </a:rPr>
              <a:t>Blocks being written back to disc go through a transient state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53B1D8-918A-F044-8B2C-10CD4E815A05}"/>
              </a:ext>
            </a:extLst>
          </p:cNvPr>
          <p:cNvSpPr txBox="1"/>
          <p:nvPr/>
        </p:nvSpPr>
        <p:spPr>
          <a:xfrm>
            <a:off x="9924381" y="4408383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Memory</a:t>
            </a:r>
          </a:p>
        </p:txBody>
      </p:sp>
      <p:pic>
        <p:nvPicPr>
          <p:cNvPr id="6" name="Picture 5" descr="Screen Shot 2014-10-22 at 5.27.38 PM.png">
            <a:extLst>
              <a:ext uri="{FF2B5EF4-FFF2-40B4-BE49-F238E27FC236}">
                <a16:creationId xmlns:a16="http://schemas.microsoft.com/office/drawing/2014/main" id="{0251C70E-E345-4241-8C3F-E63E5D27A3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959" y="766412"/>
            <a:ext cx="3371841" cy="342458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29B2D66-49F8-6F4B-AB57-35DA2204B4C3}"/>
              </a:ext>
            </a:extLst>
          </p:cNvPr>
          <p:cNvSpPr/>
          <p:nvPr/>
        </p:nvSpPr>
        <p:spPr bwMode="auto">
          <a:xfrm>
            <a:off x="402924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DE4B9D-4F02-5243-82F7-B3E8C5C0DF3F}"/>
              </a:ext>
            </a:extLst>
          </p:cNvPr>
          <p:cNvSpPr/>
          <p:nvPr/>
        </p:nvSpPr>
        <p:spPr bwMode="auto">
          <a:xfrm>
            <a:off x="4382187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805566-8356-314E-9FB2-0B97E39401BF}"/>
              </a:ext>
            </a:extLst>
          </p:cNvPr>
          <p:cNvSpPr/>
          <p:nvPr/>
        </p:nvSpPr>
        <p:spPr bwMode="auto">
          <a:xfrm>
            <a:off x="4763187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DE85CB-68BD-EB4D-BABB-444C1305C48C}"/>
              </a:ext>
            </a:extLst>
          </p:cNvPr>
          <p:cNvSpPr/>
          <p:nvPr/>
        </p:nvSpPr>
        <p:spPr bwMode="auto">
          <a:xfrm>
            <a:off x="5116126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4EA6F1-B04B-0C4F-A096-A4DA60CFB20F}"/>
              </a:ext>
            </a:extLst>
          </p:cNvPr>
          <p:cNvSpPr/>
          <p:nvPr/>
        </p:nvSpPr>
        <p:spPr bwMode="auto">
          <a:xfrm>
            <a:off x="5498684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BE16D1-6855-7042-B1DA-A68D42B812AC}"/>
              </a:ext>
            </a:extLst>
          </p:cNvPr>
          <p:cNvSpPr/>
          <p:nvPr/>
        </p:nvSpPr>
        <p:spPr bwMode="auto">
          <a:xfrm>
            <a:off x="5851623" y="4965994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DC196D-D0E0-4649-9418-78F487E19A62}"/>
              </a:ext>
            </a:extLst>
          </p:cNvPr>
          <p:cNvSpPr/>
          <p:nvPr/>
        </p:nvSpPr>
        <p:spPr bwMode="auto">
          <a:xfrm>
            <a:off x="6232623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40E2EA-2B5A-8043-953E-2E769675B324}"/>
              </a:ext>
            </a:extLst>
          </p:cNvPr>
          <p:cNvSpPr/>
          <p:nvPr/>
        </p:nvSpPr>
        <p:spPr bwMode="auto">
          <a:xfrm>
            <a:off x="6585562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04927FA-32F4-F846-8AC3-73D9A39701F3}"/>
              </a:ext>
            </a:extLst>
          </p:cNvPr>
          <p:cNvSpPr/>
          <p:nvPr/>
        </p:nvSpPr>
        <p:spPr bwMode="auto">
          <a:xfrm>
            <a:off x="6966562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EE1560-B4F9-7D4B-BCC5-E161CF868E83}"/>
              </a:ext>
            </a:extLst>
          </p:cNvPr>
          <p:cNvSpPr/>
          <p:nvPr/>
        </p:nvSpPr>
        <p:spPr bwMode="auto">
          <a:xfrm>
            <a:off x="7319501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CE47A6-777D-4A4C-92EB-540E6338170D}"/>
              </a:ext>
            </a:extLst>
          </p:cNvPr>
          <p:cNvSpPr/>
          <p:nvPr/>
        </p:nvSpPr>
        <p:spPr bwMode="auto">
          <a:xfrm>
            <a:off x="7700501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F5CBD-2F7F-DF47-AF57-306ABE12FDC0}"/>
              </a:ext>
            </a:extLst>
          </p:cNvPr>
          <p:cNvSpPr/>
          <p:nvPr/>
        </p:nvSpPr>
        <p:spPr bwMode="auto">
          <a:xfrm>
            <a:off x="8053440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500DCD-6880-1143-B5F9-DF3A35C258E4}"/>
              </a:ext>
            </a:extLst>
          </p:cNvPr>
          <p:cNvSpPr/>
          <p:nvPr/>
        </p:nvSpPr>
        <p:spPr bwMode="auto">
          <a:xfrm>
            <a:off x="8435998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942D9D-3782-DD48-A807-EDF08FABE1AA}"/>
              </a:ext>
            </a:extLst>
          </p:cNvPr>
          <p:cNvSpPr/>
          <p:nvPr/>
        </p:nvSpPr>
        <p:spPr bwMode="auto">
          <a:xfrm>
            <a:off x="880296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3B48F5A-8FC6-4842-B62C-CF7C629A2496}"/>
              </a:ext>
            </a:extLst>
          </p:cNvPr>
          <p:cNvSpPr/>
          <p:nvPr/>
        </p:nvSpPr>
        <p:spPr bwMode="auto">
          <a:xfrm>
            <a:off x="9169937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73EF462-C1CD-BA49-9614-B98549D9C98C}"/>
              </a:ext>
            </a:extLst>
          </p:cNvPr>
          <p:cNvSpPr/>
          <p:nvPr/>
        </p:nvSpPr>
        <p:spPr bwMode="auto">
          <a:xfrm>
            <a:off x="9539950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AB473C-51C9-7C49-B893-E43CF3D00ECC}"/>
              </a:ext>
            </a:extLst>
          </p:cNvPr>
          <p:cNvSpPr/>
          <p:nvPr/>
        </p:nvSpPr>
        <p:spPr bwMode="auto">
          <a:xfrm>
            <a:off x="4027136" y="5474816"/>
            <a:ext cx="6584731" cy="15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447CE3F-5AEF-044E-8B59-98D237F3A1B7}"/>
              </a:ext>
            </a:extLst>
          </p:cNvPr>
          <p:cNvSpPr/>
          <p:nvPr/>
        </p:nvSpPr>
        <p:spPr bwMode="auto">
          <a:xfrm>
            <a:off x="402713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AC4D7F-D4A4-E548-9DA7-913C6DE8EC90}"/>
              </a:ext>
            </a:extLst>
          </p:cNvPr>
          <p:cNvSpPr/>
          <p:nvPr/>
        </p:nvSpPr>
        <p:spPr bwMode="auto">
          <a:xfrm>
            <a:off x="43800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DF585B-19EE-DA45-9F49-A167A47DCEF1}"/>
              </a:ext>
            </a:extLst>
          </p:cNvPr>
          <p:cNvSpPr/>
          <p:nvPr/>
        </p:nvSpPr>
        <p:spPr bwMode="auto">
          <a:xfrm>
            <a:off x="47610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782C7D6-232E-EB4D-83B5-ECE4BC972439}"/>
              </a:ext>
            </a:extLst>
          </p:cNvPr>
          <p:cNvSpPr/>
          <p:nvPr/>
        </p:nvSpPr>
        <p:spPr bwMode="auto">
          <a:xfrm>
            <a:off x="5114013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F18D0C-DF6C-0441-8770-ABF8427C8857}"/>
              </a:ext>
            </a:extLst>
          </p:cNvPr>
          <p:cNvSpPr/>
          <p:nvPr/>
        </p:nvSpPr>
        <p:spPr bwMode="auto">
          <a:xfrm>
            <a:off x="5496571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20E47CC-B907-494C-B3C9-B55DAD4819D7}"/>
              </a:ext>
            </a:extLst>
          </p:cNvPr>
          <p:cNvSpPr/>
          <p:nvPr/>
        </p:nvSpPr>
        <p:spPr bwMode="auto">
          <a:xfrm>
            <a:off x="5849510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3B984D6-3B89-F447-8818-CBB7C9B3E9C4}"/>
              </a:ext>
            </a:extLst>
          </p:cNvPr>
          <p:cNvSpPr/>
          <p:nvPr/>
        </p:nvSpPr>
        <p:spPr bwMode="auto">
          <a:xfrm>
            <a:off x="6230510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871635-961F-C744-8060-6BF922B44E44}"/>
              </a:ext>
            </a:extLst>
          </p:cNvPr>
          <p:cNvSpPr/>
          <p:nvPr/>
        </p:nvSpPr>
        <p:spPr bwMode="auto">
          <a:xfrm>
            <a:off x="65834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601BBB-59BC-D244-99B2-4D18607FDF14}"/>
              </a:ext>
            </a:extLst>
          </p:cNvPr>
          <p:cNvSpPr/>
          <p:nvPr/>
        </p:nvSpPr>
        <p:spPr bwMode="auto">
          <a:xfrm>
            <a:off x="69644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D0E61D9-9979-F64D-8309-1F836042E34C}"/>
              </a:ext>
            </a:extLst>
          </p:cNvPr>
          <p:cNvSpPr/>
          <p:nvPr/>
        </p:nvSpPr>
        <p:spPr bwMode="auto">
          <a:xfrm>
            <a:off x="769838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AEC5CAE-BEDF-4943-AA32-EBE5BD46B3BC}"/>
              </a:ext>
            </a:extLst>
          </p:cNvPr>
          <p:cNvSpPr/>
          <p:nvPr/>
        </p:nvSpPr>
        <p:spPr bwMode="auto">
          <a:xfrm>
            <a:off x="8051327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3B02E54-94DE-7C4E-836C-81AC4F08BFDC}"/>
              </a:ext>
            </a:extLst>
          </p:cNvPr>
          <p:cNvSpPr/>
          <p:nvPr/>
        </p:nvSpPr>
        <p:spPr bwMode="auto">
          <a:xfrm>
            <a:off x="8433885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E0C9350-4928-6F4C-86F9-9B9C0FAD3629}"/>
              </a:ext>
            </a:extLst>
          </p:cNvPr>
          <p:cNvSpPr/>
          <p:nvPr/>
        </p:nvSpPr>
        <p:spPr bwMode="auto">
          <a:xfrm>
            <a:off x="881488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A7D1C29-77C4-1844-986B-3D76B407C41F}"/>
              </a:ext>
            </a:extLst>
          </p:cNvPr>
          <p:cNvSpPr/>
          <p:nvPr/>
        </p:nvSpPr>
        <p:spPr bwMode="auto">
          <a:xfrm>
            <a:off x="91839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4F6106C-F4F8-EF4F-9B49-7BBF55DD6836}"/>
              </a:ext>
            </a:extLst>
          </p:cNvPr>
          <p:cNvSpPr/>
          <p:nvPr/>
        </p:nvSpPr>
        <p:spPr bwMode="auto">
          <a:xfrm>
            <a:off x="95649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4B29ED9-B4FD-7446-8126-6EE30C00A732}"/>
              </a:ext>
            </a:extLst>
          </p:cNvPr>
          <p:cNvSpPr txBox="1"/>
          <p:nvPr/>
        </p:nvSpPr>
        <p:spPr>
          <a:xfrm>
            <a:off x="3148175" y="49532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Blocks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BC5296F-B041-8B4F-A7F8-6210EBC0879F}"/>
              </a:ext>
            </a:extLst>
          </p:cNvPr>
          <p:cNvSpPr txBox="1"/>
          <p:nvPr/>
        </p:nvSpPr>
        <p:spPr>
          <a:xfrm>
            <a:off x="3148174" y="535629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State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9680888-C47D-2047-9EB0-D92D71AE4F14}"/>
              </a:ext>
            </a:extLst>
          </p:cNvPr>
          <p:cNvSpPr txBox="1"/>
          <p:nvPr/>
        </p:nvSpPr>
        <p:spPr>
          <a:xfrm>
            <a:off x="11094277" y="6858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Disk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D3B5936-CAFF-6D4E-B940-519EE5EA8445}"/>
              </a:ext>
            </a:extLst>
          </p:cNvPr>
          <p:cNvSpPr txBox="1"/>
          <p:nvPr/>
        </p:nvSpPr>
        <p:spPr>
          <a:xfrm>
            <a:off x="5172935" y="808619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Data blocks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77495B-5CB1-A34E-A1CD-206F6EE2AB29}"/>
              </a:ext>
            </a:extLst>
          </p:cNvPr>
          <p:cNvSpPr txBox="1"/>
          <p:nvPr/>
        </p:nvSpPr>
        <p:spPr>
          <a:xfrm>
            <a:off x="5262233" y="3184541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Dir Data blocks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215DC5-E1B2-7940-8CE9-AA8C54FA8063}"/>
              </a:ext>
            </a:extLst>
          </p:cNvPr>
          <p:cNvSpPr txBox="1"/>
          <p:nvPr/>
        </p:nvSpPr>
        <p:spPr>
          <a:xfrm>
            <a:off x="5200920" y="1905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Gill Sans Light"/>
              </a:rPr>
              <a:t>iNodes</a:t>
            </a:r>
            <a:endParaRPr lang="en-US" dirty="0">
              <a:latin typeface="Gill Sans Ligh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9057B06-5E95-414F-AB58-73BF39DD9F24}"/>
              </a:ext>
            </a:extLst>
          </p:cNvPr>
          <p:cNvSpPr txBox="1"/>
          <p:nvPr/>
        </p:nvSpPr>
        <p:spPr>
          <a:xfrm>
            <a:off x="5247346" y="3998100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Free bitmap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2C4CBB8-A6A6-1E4B-92B7-8DD9EE4E687C}"/>
              </a:ext>
            </a:extLst>
          </p:cNvPr>
          <p:cNvGrpSpPr/>
          <p:nvPr/>
        </p:nvGrpSpPr>
        <p:grpSpPr>
          <a:xfrm>
            <a:off x="4128966" y="1971098"/>
            <a:ext cx="564685" cy="1133359"/>
            <a:chOff x="676026" y="1971097"/>
            <a:chExt cx="564685" cy="113335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31A92E4-1898-DB41-A559-F326D34B2716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DEC8F50-6EDC-594E-A85A-8AEEAA2FD3EA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9403E66-88E6-ED4B-AC6C-40A382804BD4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D5536806-548C-3A4E-90C7-CC7449119C14}"/>
              </a:ext>
            </a:extLst>
          </p:cNvPr>
          <p:cNvSpPr txBox="1"/>
          <p:nvPr/>
        </p:nvSpPr>
        <p:spPr>
          <a:xfrm>
            <a:off x="3508290" y="2282498"/>
            <a:ext cx="64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file desc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6E1C94C-A8EE-664B-A8B0-280FCE228EA4}"/>
              </a:ext>
            </a:extLst>
          </p:cNvPr>
          <p:cNvSpPr txBox="1"/>
          <p:nvPr/>
        </p:nvSpPr>
        <p:spPr>
          <a:xfrm>
            <a:off x="3915745" y="1576078"/>
            <a:ext cx="64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PCB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6271393-4838-2447-B40E-A07881A4E060}"/>
              </a:ext>
            </a:extLst>
          </p:cNvPr>
          <p:cNvSpPr/>
          <p:nvPr/>
        </p:nvSpPr>
        <p:spPr bwMode="auto">
          <a:xfrm>
            <a:off x="5567408" y="1187372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6F47224-D8A8-CE42-9708-0286911B59E0}"/>
              </a:ext>
            </a:extLst>
          </p:cNvPr>
          <p:cNvSpPr/>
          <p:nvPr/>
        </p:nvSpPr>
        <p:spPr bwMode="auto">
          <a:xfrm>
            <a:off x="6073383" y="1272581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EEC1670-3DB2-BB46-8F83-C04E067818EE}"/>
              </a:ext>
            </a:extLst>
          </p:cNvPr>
          <p:cNvSpPr/>
          <p:nvPr/>
        </p:nvSpPr>
        <p:spPr bwMode="auto">
          <a:xfrm>
            <a:off x="6200240" y="137153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6F84980-F25B-DA4A-82EB-E59CFA06C90D}"/>
              </a:ext>
            </a:extLst>
          </p:cNvPr>
          <p:cNvSpPr/>
          <p:nvPr/>
        </p:nvSpPr>
        <p:spPr bwMode="auto">
          <a:xfrm>
            <a:off x="5538293" y="2360942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162FFBE-0A23-134D-8B72-A693890E938B}"/>
              </a:ext>
            </a:extLst>
          </p:cNvPr>
          <p:cNvSpPr/>
          <p:nvPr/>
        </p:nvSpPr>
        <p:spPr bwMode="auto">
          <a:xfrm>
            <a:off x="5783819" y="248466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699E335-78A7-C84F-B0F4-C341A617C5E6}"/>
              </a:ext>
            </a:extLst>
          </p:cNvPr>
          <p:cNvSpPr/>
          <p:nvPr/>
        </p:nvSpPr>
        <p:spPr bwMode="auto">
          <a:xfrm>
            <a:off x="6043859" y="2644840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E0FFDFB-37DC-1746-8C63-8FA22EDCA279}"/>
              </a:ext>
            </a:extLst>
          </p:cNvPr>
          <p:cNvSpPr txBox="1"/>
          <p:nvPr/>
        </p:nvSpPr>
        <p:spPr>
          <a:xfrm>
            <a:off x="7198405" y="1376023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Reading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8F45DB6-5062-954C-8405-68A756F00692}"/>
              </a:ext>
            </a:extLst>
          </p:cNvPr>
          <p:cNvSpPr txBox="1"/>
          <p:nvPr/>
        </p:nvSpPr>
        <p:spPr>
          <a:xfrm>
            <a:off x="7198404" y="2766831"/>
            <a:ext cx="97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Writing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A6B8BD3-FFDB-0944-9427-FDEC2ACBF3F0}"/>
              </a:ext>
            </a:extLst>
          </p:cNvPr>
          <p:cNvSpPr/>
          <p:nvPr/>
        </p:nvSpPr>
        <p:spPr bwMode="auto">
          <a:xfrm>
            <a:off x="5515706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F20D873-01BF-CF40-829C-8B2C81B3007E}"/>
              </a:ext>
            </a:extLst>
          </p:cNvPr>
          <p:cNvSpPr/>
          <p:nvPr/>
        </p:nvSpPr>
        <p:spPr bwMode="auto">
          <a:xfrm>
            <a:off x="5992166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9C8E942-6E1C-194E-A92A-C22E49AEC226}"/>
              </a:ext>
            </a:extLst>
          </p:cNvPr>
          <p:cNvSpPr/>
          <p:nvPr/>
        </p:nvSpPr>
        <p:spPr bwMode="auto">
          <a:xfrm>
            <a:off x="5515706" y="4325298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5F8476E-8504-394D-94BF-2E83C9CAC099}"/>
              </a:ext>
            </a:extLst>
          </p:cNvPr>
          <p:cNvSpPr txBox="1"/>
          <p:nvPr/>
        </p:nvSpPr>
        <p:spPr>
          <a:xfrm>
            <a:off x="3961076" y="5414237"/>
            <a:ext cx="4267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>
                <a:latin typeface="Gill Sans Light"/>
              </a:rPr>
              <a:t>free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D571E05-3FB6-B049-AED7-703955EFDAE7}"/>
              </a:ext>
            </a:extLst>
          </p:cNvPr>
          <p:cNvCxnSpPr/>
          <p:nvPr/>
        </p:nvCxnSpPr>
        <p:spPr bwMode="auto">
          <a:xfrm flipV="1">
            <a:off x="4535924" y="2375242"/>
            <a:ext cx="979783" cy="12134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Arc 83">
            <a:extLst>
              <a:ext uri="{FF2B5EF4-FFF2-40B4-BE49-F238E27FC236}">
                <a16:creationId xmlns:a16="http://schemas.microsoft.com/office/drawing/2014/main" id="{347CDA2A-A58F-F64D-A09E-A9D90F3680A3}"/>
              </a:ext>
            </a:extLst>
          </p:cNvPr>
          <p:cNvSpPr/>
          <p:nvPr/>
        </p:nvSpPr>
        <p:spPr bwMode="auto">
          <a:xfrm rot="16200000">
            <a:off x="8156510" y="3928198"/>
            <a:ext cx="2437069" cy="1712518"/>
          </a:xfrm>
          <a:prstGeom prst="arc">
            <a:avLst>
              <a:gd name="adj1" fmla="val 16200000"/>
              <a:gd name="adj2" fmla="val 32681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C949AC3-5977-054E-BED1-A0396819F771}"/>
              </a:ext>
            </a:extLst>
          </p:cNvPr>
          <p:cNvSpPr/>
          <p:nvPr/>
        </p:nvSpPr>
        <p:spPr bwMode="auto">
          <a:xfrm>
            <a:off x="9198882" y="1892429"/>
            <a:ext cx="341068" cy="31737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34FA2B14-635D-1D4B-8169-DC0E301DD969}"/>
              </a:ext>
            </a:extLst>
          </p:cNvPr>
          <p:cNvSpPr/>
          <p:nvPr/>
        </p:nvSpPr>
        <p:spPr bwMode="auto">
          <a:xfrm>
            <a:off x="5497716" y="496188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1FA165B-8B38-8A42-BB87-8C352BA4BED7}"/>
              </a:ext>
            </a:extLst>
          </p:cNvPr>
          <p:cNvSpPr/>
          <p:nvPr/>
        </p:nvSpPr>
        <p:spPr bwMode="auto">
          <a:xfrm>
            <a:off x="6563307" y="3528028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F2935577-E0BB-1745-BFF6-9E1C95829C8C}"/>
              </a:ext>
            </a:extLst>
          </p:cNvPr>
          <p:cNvCxnSpPr/>
          <p:nvPr/>
        </p:nvCxnSpPr>
        <p:spPr bwMode="auto">
          <a:xfrm>
            <a:off x="7198403" y="1045313"/>
            <a:ext cx="0" cy="344066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42551C8B-8D29-4645-B430-E18A1FDA57C9}"/>
              </a:ext>
            </a:extLst>
          </p:cNvPr>
          <p:cNvSpPr/>
          <p:nvPr/>
        </p:nvSpPr>
        <p:spPr bwMode="auto">
          <a:xfrm>
            <a:off x="9585731" y="1576079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5B5202B-1BDE-CF4E-8011-884F8FCE232E}"/>
              </a:ext>
            </a:extLst>
          </p:cNvPr>
          <p:cNvSpPr txBox="1"/>
          <p:nvPr/>
        </p:nvSpPr>
        <p:spPr>
          <a:xfrm>
            <a:off x="6377067" y="3508676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</a:rPr>
              <a:t>&lt;name&gt;:</a:t>
            </a:r>
            <a:r>
              <a:rPr lang="en-US" b="0" dirty="0" err="1">
                <a:latin typeface="Gill Sans Light"/>
              </a:rPr>
              <a:t>inumber</a:t>
            </a:r>
            <a:endParaRPr lang="en-US" b="0" dirty="0">
              <a:latin typeface="Gill Sans Light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6F627F3-D0D1-FF4C-8417-A76BD00E17F9}"/>
              </a:ext>
            </a:extLst>
          </p:cNvPr>
          <p:cNvSpPr/>
          <p:nvPr/>
        </p:nvSpPr>
        <p:spPr bwMode="auto">
          <a:xfrm>
            <a:off x="9173434" y="495898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9D5A853-200D-8844-A3C9-697842BB858A}"/>
              </a:ext>
            </a:extLst>
          </p:cNvPr>
          <p:cNvSpPr/>
          <p:nvPr/>
        </p:nvSpPr>
        <p:spPr bwMode="auto">
          <a:xfrm>
            <a:off x="6552127" y="2358437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1EEC6E56-7360-7248-9D63-689F227F8936}"/>
              </a:ext>
            </a:extLst>
          </p:cNvPr>
          <p:cNvCxnSpPr>
            <a:cxnSpLocks/>
          </p:cNvCxnSpPr>
          <p:nvPr/>
        </p:nvCxnSpPr>
        <p:spPr bwMode="auto">
          <a:xfrm flipV="1">
            <a:off x="4543997" y="2411562"/>
            <a:ext cx="1995455" cy="31051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4E4D464A-649A-7641-8C4B-549DFD8E032C}"/>
              </a:ext>
            </a:extLst>
          </p:cNvPr>
          <p:cNvSpPr txBox="1"/>
          <p:nvPr/>
        </p:nvSpPr>
        <p:spPr>
          <a:xfrm>
            <a:off x="5477048" y="541020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dir</a:t>
            </a:r>
            <a:endParaRPr lang="en-US" sz="1100" b="0" dirty="0">
              <a:latin typeface="Gill Sans Light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6E4DEA0-4A3F-314B-8DFE-5D2B436CA2A1}"/>
              </a:ext>
            </a:extLst>
          </p:cNvPr>
          <p:cNvSpPr/>
          <p:nvPr/>
        </p:nvSpPr>
        <p:spPr bwMode="auto">
          <a:xfrm>
            <a:off x="11096488" y="153883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4E4D464A-649A-7641-8C4B-549DFD8E032C}"/>
              </a:ext>
            </a:extLst>
          </p:cNvPr>
          <p:cNvSpPr txBox="1"/>
          <p:nvPr/>
        </p:nvSpPr>
        <p:spPr>
          <a:xfrm>
            <a:off x="7276795" y="5410158"/>
            <a:ext cx="4507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>
                <a:latin typeface="Gill Sans Light"/>
              </a:rPr>
              <a:t>dirty</a:t>
            </a:r>
            <a:endParaRPr lang="en-US" sz="1100" b="0" dirty="0">
              <a:latin typeface="Gill Sans Light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93AFD5-AD6B-EE43-AE7B-14E09B49B271}"/>
              </a:ext>
            </a:extLst>
          </p:cNvPr>
          <p:cNvSpPr txBox="1"/>
          <p:nvPr/>
        </p:nvSpPr>
        <p:spPr>
          <a:xfrm>
            <a:off x="9108612" y="5410200"/>
            <a:ext cx="5325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inode</a:t>
            </a:r>
            <a:endParaRPr lang="en-US" sz="1100" b="0" dirty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924691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F9656-3F19-9C4E-B0B0-ED234757F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533400"/>
          </a:xfrm>
        </p:spPr>
        <p:txBody>
          <a:bodyPr/>
          <a:lstStyle/>
          <a:p>
            <a:r>
              <a:rPr lang="en-US" dirty="0" smtClean="0"/>
              <a:t>Buffer Cache 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612C7-2811-8F43-A10D-208294E1F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8200"/>
            <a:ext cx="10363200" cy="5105400"/>
          </a:xfrm>
        </p:spPr>
        <p:txBody>
          <a:bodyPr/>
          <a:lstStyle/>
          <a:p>
            <a:r>
              <a:rPr lang="en-US" dirty="0"/>
              <a:t>Implemented entirely in OS software</a:t>
            </a:r>
          </a:p>
          <a:p>
            <a:pPr lvl="1"/>
            <a:r>
              <a:rPr lang="en-US" dirty="0"/>
              <a:t>Unlike memory caches and TLB</a:t>
            </a:r>
          </a:p>
          <a:p>
            <a:r>
              <a:rPr lang="en-US" dirty="0"/>
              <a:t>Blocks go through transitional states between free and in-use</a:t>
            </a:r>
          </a:p>
          <a:p>
            <a:pPr lvl="1"/>
            <a:r>
              <a:rPr lang="en-US" dirty="0"/>
              <a:t>Being read from disk, being written to disk</a:t>
            </a:r>
          </a:p>
          <a:p>
            <a:pPr lvl="1"/>
            <a:r>
              <a:rPr lang="en-US" dirty="0"/>
              <a:t>Other processes can run, etc.</a:t>
            </a:r>
          </a:p>
          <a:p>
            <a:r>
              <a:rPr lang="en-US" dirty="0"/>
              <a:t>Blocks are used for a variety of purposes</a:t>
            </a:r>
          </a:p>
          <a:p>
            <a:pPr lvl="1"/>
            <a:r>
              <a:rPr lang="en-US" dirty="0" err="1"/>
              <a:t>inodes</a:t>
            </a:r>
            <a:r>
              <a:rPr lang="en-US" dirty="0"/>
              <a:t>, data for </a:t>
            </a:r>
            <a:r>
              <a:rPr lang="en-US" dirty="0" err="1"/>
              <a:t>dirs</a:t>
            </a:r>
            <a:r>
              <a:rPr lang="en-US" dirty="0"/>
              <a:t> and files, </a:t>
            </a:r>
            <a:r>
              <a:rPr lang="en-US" dirty="0" err="1"/>
              <a:t>freemap</a:t>
            </a:r>
            <a:endParaRPr lang="en-US" dirty="0"/>
          </a:p>
          <a:p>
            <a:pPr lvl="1"/>
            <a:r>
              <a:rPr lang="en-US" dirty="0"/>
              <a:t>OS maintains pointers into them</a:t>
            </a:r>
          </a:p>
          <a:p>
            <a:r>
              <a:rPr lang="en-US" dirty="0"/>
              <a:t>Termination – e.g., process exit – open, read, write</a:t>
            </a:r>
          </a:p>
          <a:p>
            <a:r>
              <a:rPr lang="en-US" dirty="0"/>
              <a:t>Replacement – what to do when it fills up?</a:t>
            </a:r>
          </a:p>
        </p:txBody>
      </p:sp>
    </p:spTree>
    <p:extLst>
      <p:ext uri="{BB962C8B-B14F-4D97-AF65-F5344CB8AC3E}">
        <p14:creationId xmlns:p14="http://schemas.microsoft.com/office/powerpoint/2010/main" val="10746789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File System Caching</a:t>
            </a:r>
          </a:p>
        </p:txBody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762000"/>
            <a:ext cx="10744200" cy="5105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Replacement policy?  LRU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 afford overhead full LRU implementation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Advantages: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Works very well for name translation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Works well in general as long as memory is big enough to accommodate a host’s working set of files.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Disadvantages: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Fails when some application scans through file system, thereby flushing the cache with data used only once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Example: 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find . –exec </a:t>
            </a:r>
            <a:r>
              <a:rPr lang="en-US" altLang="ko-KR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grep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foo {} \;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Other Replacement Policies?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Some systems allow applications to request other policies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Example, ‘Use Once’: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File system can discard blocks as soon as they are used</a:t>
            </a:r>
          </a:p>
        </p:txBody>
      </p:sp>
    </p:spTree>
    <p:extLst>
      <p:ext uri="{BB962C8B-B14F-4D97-AF65-F5344CB8AC3E}">
        <p14:creationId xmlns:p14="http://schemas.microsoft.com/office/powerpoint/2010/main" val="23894094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419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File System Caching (con’t)</a:t>
            </a:r>
            <a:endParaRPr lang="en-US" altLang="ko-KR" dirty="0" smtClean="0"/>
          </a:p>
        </p:txBody>
      </p:sp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10896600" cy="57150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Cache Size: How much memory should the OS allocate to the buffer cache vs virtual memory?</a:t>
            </a:r>
          </a:p>
          <a:p>
            <a:pPr lvl="1"/>
            <a:r>
              <a:rPr lang="en-US" altLang="ko-KR" dirty="0" smtClean="0"/>
              <a:t>Too much memory to the file system cache </a:t>
            </a:r>
            <a:r>
              <a:rPr lang="en-US" altLang="ko-KR" dirty="0" smtClean="0">
                <a:sym typeface="Symbol" panose="05050102010706020507" pitchFamily="18" charset="2"/>
              </a:rPr>
              <a:t> </a:t>
            </a:r>
            <a:r>
              <a:rPr lang="en-US" altLang="ko-KR" dirty="0" smtClean="0"/>
              <a:t>won’t be able to run many applications</a:t>
            </a:r>
          </a:p>
          <a:p>
            <a:pPr lvl="1"/>
            <a:r>
              <a:rPr lang="en-US" altLang="ko-KR" dirty="0" smtClean="0"/>
              <a:t>Too little memory to file system cache </a:t>
            </a:r>
            <a:r>
              <a:rPr lang="en-US" altLang="ko-KR" dirty="0" smtClean="0">
                <a:sym typeface="Symbol" panose="05050102010706020507" pitchFamily="18" charset="2"/>
              </a:rPr>
              <a:t></a:t>
            </a:r>
            <a:r>
              <a:rPr lang="en-US" altLang="ko-KR" dirty="0" smtClean="0"/>
              <a:t> many applications may run slowly (disk caching not effective)</a:t>
            </a:r>
          </a:p>
          <a:p>
            <a:pPr lvl="1"/>
            <a:r>
              <a:rPr lang="en-US" altLang="ko-KR" dirty="0" smtClean="0"/>
              <a:t>Solution: adjust boundary dynamically so that the disk access rates for paging and file access are balanced</a:t>
            </a:r>
          </a:p>
        </p:txBody>
      </p:sp>
    </p:spTree>
    <p:extLst>
      <p:ext uri="{BB962C8B-B14F-4D97-AF65-F5344CB8AC3E}">
        <p14:creationId xmlns:p14="http://schemas.microsoft.com/office/powerpoint/2010/main" val="41458285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5219" grpId="0" build="p" bldLvl="2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File System Prefetching</a:t>
            </a:r>
            <a:endParaRPr lang="en-US" altLang="ko-KR" dirty="0" smtClean="0"/>
          </a:p>
        </p:txBody>
      </p:sp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10896600" cy="571500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Read Ahead Prefetching: </a:t>
            </a:r>
            <a:r>
              <a:rPr lang="en-US" altLang="ko-KR" dirty="0" smtClean="0"/>
              <a:t>fetch sequential blocks early</a:t>
            </a:r>
          </a:p>
          <a:p>
            <a:pPr lvl="1"/>
            <a:r>
              <a:rPr lang="en-US" altLang="ko-KR" dirty="0" smtClean="0"/>
              <a:t>Key Idea: exploit fact that most common file access is sequential by prefetching subsequent disk blocks ahead of current read request</a:t>
            </a:r>
          </a:p>
          <a:p>
            <a:pPr lvl="1"/>
            <a:r>
              <a:rPr lang="en-US" altLang="ko-KR" dirty="0" smtClean="0"/>
              <a:t>Elevator algorithm can efficiently interleave </a:t>
            </a:r>
            <a:r>
              <a:rPr lang="en-US" altLang="ko-KR" dirty="0" err="1" smtClean="0"/>
              <a:t>prefetches</a:t>
            </a:r>
            <a:r>
              <a:rPr lang="en-US" altLang="ko-KR" dirty="0" smtClean="0"/>
              <a:t> from concurrent applications</a:t>
            </a:r>
          </a:p>
          <a:p>
            <a:r>
              <a:rPr lang="en-US" altLang="ko-KR" dirty="0" smtClean="0"/>
              <a:t>How much to </a:t>
            </a:r>
            <a:r>
              <a:rPr lang="en-US" altLang="ko-KR" dirty="0" err="1" smtClean="0"/>
              <a:t>prefetch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Too much prefetching imposes delays on requests by other applications</a:t>
            </a:r>
          </a:p>
          <a:p>
            <a:pPr lvl="1"/>
            <a:r>
              <a:rPr lang="en-US" altLang="ko-KR" dirty="0" smtClean="0"/>
              <a:t>Too little prefetching causes many seeks (and rotational delays) among concurrent file requests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8722267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5219" grpId="0" build="p" bldLvl="2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9C1FF-51C7-4CAF-9358-E28B687AA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Delayed Writes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2160F-3DE1-4AAA-876B-F0CDD18F4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38200"/>
            <a:ext cx="11125200" cy="5715000"/>
          </a:xfrm>
        </p:spPr>
        <p:txBody>
          <a:bodyPr>
            <a:normAutofit/>
          </a:bodyPr>
          <a:lstStyle/>
          <a:p>
            <a:r>
              <a:rPr lang="en-US" dirty="0"/>
              <a:t>Buffer cache is a writeback cache </a:t>
            </a:r>
            <a:r>
              <a:rPr lang="en-US" dirty="0" smtClean="0"/>
              <a:t>(</a:t>
            </a:r>
            <a:r>
              <a:rPr lang="en-US" dirty="0" smtClean="0"/>
              <a:t>writes are termed “</a:t>
            </a:r>
            <a:r>
              <a:rPr lang="en-US" dirty="0" smtClean="0">
                <a:solidFill>
                  <a:srgbClr val="FF0000"/>
                </a:solidFill>
              </a:rPr>
              <a:t>Delayed Writes</a:t>
            </a:r>
            <a:r>
              <a:rPr lang="en-US" dirty="0" smtClean="0"/>
              <a:t>”)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>
                <a:latin typeface="Consolas" panose="020B0609020204030204" pitchFamily="49" charset="0"/>
              </a:rPr>
              <a:t>w</a:t>
            </a:r>
            <a:r>
              <a:rPr lang="en-US" dirty="0" smtClean="0">
                <a:latin typeface="Consolas" panose="020B0609020204030204" pitchFamily="49" charset="0"/>
              </a:rPr>
              <a:t>rite()</a:t>
            </a:r>
            <a:r>
              <a:rPr lang="en-US" dirty="0" smtClean="0"/>
              <a:t> </a:t>
            </a:r>
            <a:r>
              <a:rPr lang="en-US" dirty="0"/>
              <a:t>copies data from user space to kernel buffer </a:t>
            </a:r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Quick return to user space</a:t>
            </a:r>
          </a:p>
          <a:p>
            <a:pPr lvl="1"/>
            <a:endParaRPr lang="en-US" dirty="0"/>
          </a:p>
          <a:p>
            <a:r>
              <a:rPr lang="en-US" dirty="0">
                <a:latin typeface="Consolas" panose="020B0609020204030204" pitchFamily="49" charset="0"/>
              </a:rPr>
              <a:t>r</a:t>
            </a:r>
            <a:r>
              <a:rPr lang="en-US" dirty="0" smtClean="0">
                <a:latin typeface="Consolas" panose="020B0609020204030204" pitchFamily="49" charset="0"/>
              </a:rPr>
              <a:t>ead()</a:t>
            </a:r>
            <a:r>
              <a:rPr lang="en-US" dirty="0" smtClean="0"/>
              <a:t> </a:t>
            </a:r>
            <a:r>
              <a:rPr lang="en-US" dirty="0" smtClean="0"/>
              <a:t>is</a:t>
            </a:r>
            <a:r>
              <a:rPr lang="en-US" dirty="0" smtClean="0"/>
              <a:t> </a:t>
            </a:r>
            <a:r>
              <a:rPr lang="en-US" dirty="0"/>
              <a:t>fulfilled by the cache, so </a:t>
            </a:r>
            <a:r>
              <a:rPr lang="en-US" dirty="0">
                <a:latin typeface="Consolas" panose="020B0609020204030204" pitchFamily="49" charset="0"/>
              </a:rPr>
              <a:t>read</a:t>
            </a:r>
            <a:r>
              <a:rPr lang="en-US" dirty="0"/>
              <a:t>s see the results of </a:t>
            </a:r>
            <a:r>
              <a:rPr lang="en-US" dirty="0">
                <a:latin typeface="Consolas" panose="020B0609020204030204" pitchFamily="49" charset="0"/>
              </a:rPr>
              <a:t>write</a:t>
            </a:r>
            <a:r>
              <a:rPr lang="en-US" dirty="0"/>
              <a:t>s</a:t>
            </a:r>
          </a:p>
          <a:p>
            <a:pPr lvl="1"/>
            <a:r>
              <a:rPr lang="en-US" dirty="0"/>
              <a:t>Even if the data has not reached disk</a:t>
            </a:r>
            <a:br>
              <a:rPr lang="en-US" dirty="0"/>
            </a:br>
            <a:endParaRPr lang="en-US" dirty="0"/>
          </a:p>
          <a:p>
            <a:r>
              <a:rPr lang="en-US" dirty="0"/>
              <a:t>When does data from a </a:t>
            </a:r>
            <a:r>
              <a:rPr lang="en-US" dirty="0">
                <a:latin typeface="Consolas" panose="020B0609020204030204" pitchFamily="49" charset="0"/>
              </a:rPr>
              <a:t>write</a:t>
            </a:r>
            <a:r>
              <a:rPr lang="en-US" dirty="0"/>
              <a:t> </a:t>
            </a:r>
            <a:r>
              <a:rPr lang="en-US" dirty="0" err="1"/>
              <a:t>syscall</a:t>
            </a:r>
            <a:r>
              <a:rPr lang="en-US" dirty="0"/>
              <a:t> finally reach disk?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the buffer cache is full (e.g., we need to evict something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the buffer cache </a:t>
            </a:r>
            <a:r>
              <a:rPr lang="en-US" dirty="0" smtClean="0"/>
              <a:t>is flushed periodically </a:t>
            </a:r>
            <a:r>
              <a:rPr lang="en-US" dirty="0"/>
              <a:t>(in case we crash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5235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FBF96-8F73-D047-A981-8990DB795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Delayed </a:t>
            </a:r>
            <a:r>
              <a:rPr lang="en-US" dirty="0" smtClean="0"/>
              <a:t>Writes (Advantages)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5BCF2-EB57-7A40-AB77-50FE3A409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38200"/>
            <a:ext cx="11201399" cy="4862046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Performance advantage: return to user quickly without writing to disk!</a:t>
            </a: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Disk </a:t>
            </a:r>
            <a:r>
              <a:rPr lang="en-US" altLang="ko-KR" dirty="0">
                <a:ea typeface="굴림" panose="020B0600000101010101" pitchFamily="34" charset="-127"/>
              </a:rPr>
              <a:t>scheduler can efficiently order lots of requests</a:t>
            </a:r>
          </a:p>
          <a:p>
            <a:pPr lvl="1"/>
            <a:r>
              <a:rPr lang="en-US" dirty="0"/>
              <a:t>Elevator Algorithm can rearrange writes to avoid random seeks</a:t>
            </a:r>
          </a:p>
          <a:p>
            <a:r>
              <a:rPr lang="en-US" dirty="0"/>
              <a:t>Delay block allocation: </a:t>
            </a:r>
          </a:p>
          <a:p>
            <a:pPr lvl="1"/>
            <a:r>
              <a:rPr lang="en-US" dirty="0"/>
              <a:t>May be able to allocate multiple blocks at same time for file, keep them contiguous</a:t>
            </a:r>
          </a:p>
          <a:p>
            <a:r>
              <a:rPr lang="en-US" dirty="0"/>
              <a:t>Some files never actually make it all the way to disk</a:t>
            </a:r>
          </a:p>
          <a:p>
            <a:pPr lvl="1"/>
            <a:r>
              <a:rPr lang="en-US" dirty="0"/>
              <a:t>Many short-lived </a:t>
            </a:r>
            <a:r>
              <a:rPr lang="en-US" dirty="0" smtClean="0"/>
              <a:t>files!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8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D14B-97FE-4DEC-8045-6FC347051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Caching vs. Demand Paging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8BFA0-C841-43AF-8267-AEB0227D5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38200"/>
            <a:ext cx="10845800" cy="5181600"/>
          </a:xfrm>
        </p:spPr>
        <p:txBody>
          <a:bodyPr/>
          <a:lstStyle/>
          <a:p>
            <a:r>
              <a:rPr lang="en-US" dirty="0"/>
              <a:t>Replacement Policy?</a:t>
            </a:r>
          </a:p>
          <a:p>
            <a:pPr lvl="1"/>
            <a:r>
              <a:rPr lang="en-US" dirty="0"/>
              <a:t>Demand Paging: LRU is infeasible; use approximation (like NRU/Clock)</a:t>
            </a:r>
          </a:p>
          <a:p>
            <a:pPr lvl="1"/>
            <a:r>
              <a:rPr lang="en-US" dirty="0"/>
              <a:t>Buffer Cache: LRU is OK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Eviction Policy?</a:t>
            </a:r>
          </a:p>
          <a:p>
            <a:pPr lvl="1"/>
            <a:r>
              <a:rPr lang="en-US" dirty="0"/>
              <a:t>Demand Paging: evict not-recently-used pages when memory is close to full</a:t>
            </a:r>
          </a:p>
          <a:p>
            <a:pPr lvl="1"/>
            <a:r>
              <a:rPr lang="en-US" dirty="0"/>
              <a:t>Buffer Cache: write back dirty blocks periodically, even if used recently</a:t>
            </a:r>
          </a:p>
          <a:p>
            <a:pPr lvl="2"/>
            <a:r>
              <a:rPr lang="en-US" dirty="0"/>
              <a:t>Why? To minimize data loss in case of a crash</a:t>
            </a:r>
          </a:p>
        </p:txBody>
      </p:sp>
    </p:spTree>
    <p:extLst>
      <p:ext uri="{BB962C8B-B14F-4D97-AF65-F5344CB8AC3E}">
        <p14:creationId xmlns:p14="http://schemas.microsoft.com/office/powerpoint/2010/main" val="3382308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C7AEA-076D-461A-82D2-C7BB82410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</a:t>
            </a:r>
            <a:br>
              <a:rPr lang="en-US" dirty="0" smtClean="0"/>
            </a:br>
            <a:r>
              <a:rPr lang="en-US" dirty="0" smtClean="0"/>
              <a:t>Berkeley Fast File System (FFS)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81B66-B70F-41BD-B61F-386496EF1A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71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D14B-97FE-4DEC-8045-6FC347051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Persistent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8BFA0-C841-43AF-8267-AEB0227D5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38200"/>
            <a:ext cx="10769600" cy="5181600"/>
          </a:xfrm>
        </p:spPr>
        <p:txBody>
          <a:bodyPr/>
          <a:lstStyle/>
          <a:p>
            <a:r>
              <a:rPr lang="en-US" dirty="0"/>
              <a:t>Buffer Cache: write back dirty blocks periodically, even if used recently</a:t>
            </a:r>
          </a:p>
          <a:p>
            <a:pPr lvl="1"/>
            <a:r>
              <a:rPr lang="en-US" dirty="0"/>
              <a:t>Why? To minimize data loss in case of a </a:t>
            </a:r>
            <a:r>
              <a:rPr lang="en-US" dirty="0" smtClean="0"/>
              <a:t>crash</a:t>
            </a:r>
          </a:p>
          <a:p>
            <a:pPr lvl="1"/>
            <a:r>
              <a:rPr lang="en-US" dirty="0" smtClean="0"/>
              <a:t>Linux does periodic flush every 30 seconds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Not foolproof! Can still crash with dirty blocks in the cache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What </a:t>
            </a:r>
            <a:r>
              <a:rPr lang="en-US" dirty="0" smtClean="0">
                <a:solidFill>
                  <a:srgbClr val="FF0000"/>
                </a:solidFill>
              </a:rPr>
              <a:t>if </a:t>
            </a:r>
            <a:r>
              <a:rPr lang="en-US" dirty="0">
                <a:solidFill>
                  <a:srgbClr val="FF0000"/>
                </a:solidFill>
              </a:rPr>
              <a:t>the dirty block was for a directory?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Lose pointer to file’s </a:t>
            </a:r>
            <a:r>
              <a:rPr lang="en-US" dirty="0" err="1">
                <a:solidFill>
                  <a:srgbClr val="FF0000"/>
                </a:solidFill>
              </a:rPr>
              <a:t>inode</a:t>
            </a:r>
            <a:r>
              <a:rPr lang="en-US" dirty="0">
                <a:solidFill>
                  <a:srgbClr val="FF0000"/>
                </a:solidFill>
              </a:rPr>
              <a:t> (leak space)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File system now in inconsistent state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60E30C-33C3-44FE-B5C6-CDCDDCA7C70C}"/>
              </a:ext>
            </a:extLst>
          </p:cNvPr>
          <p:cNvSpPr/>
          <p:nvPr/>
        </p:nvSpPr>
        <p:spPr>
          <a:xfrm>
            <a:off x="1248548" y="4343400"/>
            <a:ext cx="978973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857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Gill Sans Light"/>
              </a:rPr>
              <a:t>Takeaway: File systems need</a:t>
            </a:r>
          </a:p>
          <a:p>
            <a:pPr algn="ctr"/>
            <a:r>
              <a:rPr lang="en-US" sz="5400" b="1" cap="none" spc="0" dirty="0">
                <a:ln w="2857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Gill Sans Light"/>
              </a:rPr>
              <a:t>recovery mechanisms</a:t>
            </a:r>
          </a:p>
        </p:txBody>
      </p:sp>
    </p:spTree>
    <p:extLst>
      <p:ext uri="{BB962C8B-B14F-4D97-AF65-F5344CB8AC3E}">
        <p14:creationId xmlns:p14="http://schemas.microsoft.com/office/powerpoint/2010/main" val="22382399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Important “ilities”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11125200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Availability:</a:t>
            </a:r>
            <a:r>
              <a:rPr lang="en-US" altLang="ko-KR" dirty="0" smtClean="0">
                <a:ea typeface="굴림" panose="020B0600000101010101" pitchFamily="34" charset="-127"/>
              </a:rPr>
              <a:t> the probability that the system can accept and process requests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Measured </a:t>
            </a:r>
            <a:r>
              <a:rPr lang="en-US" altLang="ko-KR" dirty="0" smtClean="0">
                <a:ea typeface="굴림" panose="020B0600000101010101" pitchFamily="34" charset="-127"/>
              </a:rPr>
              <a:t>in “nines” of </a:t>
            </a:r>
            <a:r>
              <a:rPr lang="en-US" altLang="ko-KR" dirty="0" smtClean="0">
                <a:ea typeface="굴림" panose="020B0600000101010101" pitchFamily="34" charset="-127"/>
              </a:rPr>
              <a:t>probability: e.g. 99.9</a:t>
            </a:r>
            <a:r>
              <a:rPr lang="en-US" altLang="ko-KR" dirty="0" smtClean="0">
                <a:ea typeface="굴림" panose="020B0600000101010101" pitchFamily="34" charset="-127"/>
              </a:rPr>
              <a:t>% probability is </a:t>
            </a:r>
            <a:r>
              <a:rPr lang="en-US" altLang="ko-KR" dirty="0" smtClean="0">
                <a:ea typeface="굴림" panose="020B0600000101010101" pitchFamily="34" charset="-127"/>
              </a:rPr>
              <a:t>“</a:t>
            </a:r>
            <a:r>
              <a:rPr lang="en-US" altLang="ko-KR" dirty="0" smtClean="0">
                <a:ea typeface="굴림" panose="020B0600000101010101" pitchFamily="34" charset="-127"/>
              </a:rPr>
              <a:t>3-nines of availability”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Key idea here is independence of </a:t>
            </a:r>
            <a:r>
              <a:rPr lang="en-US" altLang="ko-KR" dirty="0" smtClean="0">
                <a:ea typeface="굴림" panose="020B0600000101010101" pitchFamily="34" charset="-127"/>
              </a:rPr>
              <a:t>failures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Durability:</a:t>
            </a:r>
            <a:r>
              <a:rPr lang="en-US" altLang="ko-KR" dirty="0" smtClean="0">
                <a:ea typeface="굴림" panose="020B0600000101010101" pitchFamily="34" charset="-127"/>
              </a:rPr>
              <a:t> the ability of a system to recover data despite faults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This idea is fault tolerance applied to data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Doesn’t necessarily imply availability: information on pyramids was very durable, but could not be accessed until discovery of Rosetta </a:t>
            </a:r>
            <a:r>
              <a:rPr lang="en-US" altLang="ko-KR" dirty="0" smtClean="0">
                <a:ea typeface="굴림" panose="020B0600000101010101" pitchFamily="34" charset="-127"/>
              </a:rPr>
              <a:t>Stone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Reliability: </a:t>
            </a:r>
            <a:r>
              <a:rPr lang="en-US" altLang="ko-KR" dirty="0" smtClean="0">
                <a:ea typeface="굴림" panose="020B0600000101010101" pitchFamily="34" charset="-127"/>
              </a:rPr>
              <a:t>the ability of a system or component to perform its required functions under stated conditions for a specified period of time (IEEE definition)</a:t>
            </a:r>
            <a:endParaRPr lang="en-US" altLang="ko-KR" dirty="0" smtClean="0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Usually stronger than simply availability: means that the system is not only “up”, but also working correctly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Includes availability, security, fault tolerance/durability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Must make sure data survives system crashes, disk crashes, other problems</a:t>
            </a:r>
          </a:p>
        </p:txBody>
      </p:sp>
    </p:spTree>
    <p:extLst>
      <p:ext uri="{BB962C8B-B14F-4D97-AF65-F5344CB8AC3E}">
        <p14:creationId xmlns:p14="http://schemas.microsoft.com/office/powerpoint/2010/main" val="4585331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34061-9F36-4F45-A732-7FF44C9C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make File Systems more </a:t>
            </a:r>
            <a:r>
              <a:rPr lang="en-US" i="1" dirty="0"/>
              <a:t>Durable</a:t>
            </a:r>
            <a:r>
              <a:rPr lang="en-US" dirty="0"/>
              <a:t>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2F6EC-E95C-4D30-9CCE-95B8EF2F4F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64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5872A-05CA-492C-9359-86AA5191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Make File Systems more Durable?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72A3F-85A5-4DCE-B58F-2AD42A0E5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38200"/>
            <a:ext cx="11353800" cy="559572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Disk blocks contain Reed-Solomon error correcting codes (ECC) to deal with small defects in disk drive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Can allow recovery of data from small media defects 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Make sure writes survive in short term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Either abandon delayed writes or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Use special, battery-backed RAM (called non-volatile RAM or 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NVRAM</a:t>
            </a:r>
            <a:r>
              <a:rPr lang="en-US" altLang="ko-KR" dirty="0">
                <a:ea typeface="굴림" panose="020B0600000101010101" pitchFamily="34" charset="-127"/>
              </a:rPr>
              <a:t>) for dirty blocks in buffer cache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Make sure that data survives in long term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Need to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replicate</a:t>
            </a:r>
            <a:r>
              <a:rPr lang="en-US" altLang="ko-KR" dirty="0">
                <a:ea typeface="굴림" panose="020B0600000101010101" pitchFamily="34" charset="-127"/>
              </a:rPr>
              <a:t>!  More than one copy of data!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Important element: 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independence of failure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Could put copies on one disk, but if disk head fails…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Could put copies on different disks, but if server fails…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Could put copies on different servers, but if building is struck by lightning…. 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Could put copies on servers in different continents…</a:t>
            </a:r>
          </a:p>
        </p:txBody>
      </p:sp>
    </p:spTree>
    <p:extLst>
      <p:ext uri="{BB962C8B-B14F-4D97-AF65-F5344CB8AC3E}">
        <p14:creationId xmlns:p14="http://schemas.microsoft.com/office/powerpoint/2010/main" val="35658805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RAID 1: Disk Mirroring/Shadowing</a:t>
            </a:r>
            <a:endParaRPr lang="en-US" altLang="ko-KR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2526"/>
            <a:ext cx="11201400" cy="4283074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Each disk is fully duplicated onto its “shadow”</a:t>
            </a:r>
          </a:p>
          <a:p>
            <a:pPr lvl="1"/>
            <a:r>
              <a:rPr lang="en-US" altLang="ko-KR" dirty="0" smtClean="0"/>
              <a:t>For high I/O rate, high availability environments</a:t>
            </a:r>
          </a:p>
          <a:p>
            <a:pPr lvl="1"/>
            <a:r>
              <a:rPr lang="en-US" altLang="ko-KR" dirty="0" smtClean="0"/>
              <a:t>Most expensive solution: 100% capacity overhead</a:t>
            </a:r>
          </a:p>
          <a:p>
            <a:r>
              <a:rPr lang="en-US" altLang="ko-KR" dirty="0" smtClean="0"/>
              <a:t>Bandwidth sacrificed on write:</a:t>
            </a:r>
          </a:p>
          <a:p>
            <a:pPr lvl="1"/>
            <a:r>
              <a:rPr lang="en-US" altLang="ko-KR" dirty="0" smtClean="0"/>
              <a:t>Logical write = two physical writes</a:t>
            </a:r>
          </a:p>
          <a:p>
            <a:pPr lvl="1"/>
            <a:r>
              <a:rPr lang="en-US" altLang="ko-KR" dirty="0" smtClean="0"/>
              <a:t>Highest bandwidth when disk heads and rotation synchronized (challenging)</a:t>
            </a:r>
          </a:p>
          <a:p>
            <a:r>
              <a:rPr lang="en-US" altLang="ko-KR" dirty="0" smtClean="0"/>
              <a:t>Reads may be optimized</a:t>
            </a:r>
          </a:p>
          <a:p>
            <a:pPr lvl="1"/>
            <a:r>
              <a:rPr lang="en-US" altLang="ko-KR" dirty="0" smtClean="0"/>
              <a:t>Can have two independent reads to same data</a:t>
            </a:r>
          </a:p>
          <a:p>
            <a:r>
              <a:rPr lang="en-US" altLang="ko-KR" dirty="0" smtClean="0"/>
              <a:t>Recovery: </a:t>
            </a:r>
          </a:p>
          <a:p>
            <a:pPr lvl="1"/>
            <a:r>
              <a:rPr lang="en-US" altLang="ko-KR" dirty="0" smtClean="0"/>
              <a:t>Disk failure </a:t>
            </a:r>
            <a:r>
              <a:rPr lang="en-US" altLang="ko-KR" dirty="0" smtClean="0">
                <a:sym typeface="Symbol" panose="05050102010706020507" pitchFamily="18" charset="2"/>
              </a:rPr>
              <a:t></a:t>
            </a:r>
            <a:r>
              <a:rPr lang="en-US" altLang="ko-KR" dirty="0" smtClean="0"/>
              <a:t> replace disk and copy data to new disk</a:t>
            </a:r>
          </a:p>
          <a:p>
            <a:pPr lvl="1"/>
            <a:r>
              <a:rPr lang="en-US" altLang="ko-KR" dirty="0" smtClean="0"/>
              <a:t>Hot Spare: idle disk attached to system for immediate replacement</a:t>
            </a:r>
            <a:endParaRPr lang="en-US" altLang="ko-KR" dirty="0"/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2368550" y="762000"/>
            <a:ext cx="7658100" cy="1584326"/>
            <a:chOff x="532" y="444"/>
            <a:chExt cx="4824" cy="998"/>
          </a:xfrm>
        </p:grpSpPr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3700" y="444"/>
              <a:ext cx="1656" cy="9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532" y="444"/>
              <a:ext cx="1656" cy="9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439" name="Oval 7"/>
            <p:cNvSpPr>
              <a:spLocks noChangeArrowheads="1"/>
            </p:cNvSpPr>
            <p:nvPr/>
          </p:nvSpPr>
          <p:spPr bwMode="auto">
            <a:xfrm>
              <a:off x="2540" y="880"/>
              <a:ext cx="80" cy="8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440" name="Oval 8"/>
            <p:cNvSpPr>
              <a:spLocks noChangeArrowheads="1"/>
            </p:cNvSpPr>
            <p:nvPr/>
          </p:nvSpPr>
          <p:spPr bwMode="auto">
            <a:xfrm>
              <a:off x="2812" y="880"/>
              <a:ext cx="80" cy="8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441" name="Oval 9"/>
            <p:cNvSpPr>
              <a:spLocks noChangeArrowheads="1"/>
            </p:cNvSpPr>
            <p:nvPr/>
          </p:nvSpPr>
          <p:spPr bwMode="auto">
            <a:xfrm>
              <a:off x="3076" y="880"/>
              <a:ext cx="80" cy="8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 flipH="1" flipV="1">
              <a:off x="2208" y="1200"/>
              <a:ext cx="432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2568" y="1056"/>
              <a:ext cx="734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recovery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group</a:t>
              </a:r>
            </a:p>
          </p:txBody>
        </p:sp>
        <p:sp>
          <p:nvSpPr>
            <p:cNvPr id="18444" name="AutoShape 12"/>
            <p:cNvSpPr>
              <a:spLocks noChangeArrowheads="1"/>
            </p:cNvSpPr>
            <p:nvPr/>
          </p:nvSpPr>
          <p:spPr bwMode="auto">
            <a:xfrm>
              <a:off x="1488" y="656"/>
              <a:ext cx="528" cy="528"/>
            </a:xfrm>
            <a:prstGeom prst="can">
              <a:avLst>
                <a:gd name="adj" fmla="val 25000"/>
              </a:avLst>
            </a:prstGeom>
            <a:solidFill>
              <a:srgbClr val="FF66CC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445" name="AutoShape 13"/>
            <p:cNvSpPr>
              <a:spLocks noChangeArrowheads="1"/>
            </p:cNvSpPr>
            <p:nvPr/>
          </p:nvSpPr>
          <p:spPr bwMode="auto">
            <a:xfrm>
              <a:off x="720" y="656"/>
              <a:ext cx="528" cy="528"/>
            </a:xfrm>
            <a:prstGeom prst="can">
              <a:avLst>
                <a:gd name="adj" fmla="val 25000"/>
              </a:avLst>
            </a:prstGeom>
            <a:solidFill>
              <a:srgbClr val="53FB25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446" name="AutoShape 14"/>
            <p:cNvSpPr>
              <a:spLocks noChangeArrowheads="1"/>
            </p:cNvSpPr>
            <p:nvPr/>
          </p:nvSpPr>
          <p:spPr bwMode="auto">
            <a:xfrm>
              <a:off x="4656" y="656"/>
              <a:ext cx="528" cy="528"/>
            </a:xfrm>
            <a:prstGeom prst="can">
              <a:avLst>
                <a:gd name="adj" fmla="val 25000"/>
              </a:avLst>
            </a:prstGeom>
            <a:solidFill>
              <a:srgbClr val="FF66CC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447" name="AutoShape 15"/>
            <p:cNvSpPr>
              <a:spLocks noChangeArrowheads="1"/>
            </p:cNvSpPr>
            <p:nvPr/>
          </p:nvSpPr>
          <p:spPr bwMode="auto">
            <a:xfrm>
              <a:off x="3888" y="656"/>
              <a:ext cx="528" cy="528"/>
            </a:xfrm>
            <a:prstGeom prst="can">
              <a:avLst>
                <a:gd name="adj" fmla="val 25000"/>
              </a:avLst>
            </a:prstGeom>
            <a:solidFill>
              <a:srgbClr val="53FB25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267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787400"/>
            <a:ext cx="10287000" cy="6070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Data stripped across </a:t>
            </a:r>
            <a:r>
              <a:rPr lang="en-US" altLang="ko-KR" dirty="0" smtClean="0">
                <a:ea typeface="굴림" panose="020B0600000101010101" pitchFamily="34" charset="-127"/>
              </a:rPr>
              <a:t>multiple </a:t>
            </a:r>
            <a:r>
              <a:rPr lang="en-US" altLang="ko-KR" dirty="0" smtClean="0">
                <a:ea typeface="굴림" panose="020B0600000101010101" pitchFamily="34" charset="-127"/>
              </a:rPr>
              <a:t>disks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Successive blocks </a:t>
            </a:r>
            <a:r>
              <a:rPr lang="en-US" altLang="ko-KR" dirty="0" smtClean="0">
                <a:ea typeface="굴림" panose="020B0600000101010101" pitchFamily="34" charset="-127"/>
              </a:rPr>
              <a:t>stored </a:t>
            </a:r>
            <a:r>
              <a:rPr lang="en-US" altLang="ko-KR" dirty="0" smtClean="0">
                <a:ea typeface="굴림" panose="020B0600000101010101" pitchFamily="34" charset="-127"/>
              </a:rPr>
              <a:t>on </a:t>
            </a:r>
            <a:r>
              <a:rPr lang="en-US" altLang="ko-KR" dirty="0" smtClean="0">
                <a:ea typeface="굴림" panose="020B0600000101010101" pitchFamily="34" charset="-127"/>
              </a:rPr>
              <a:t>successive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(</a:t>
            </a:r>
            <a:r>
              <a:rPr lang="en-US" altLang="ko-KR" dirty="0" smtClean="0">
                <a:ea typeface="굴림" panose="020B0600000101010101" pitchFamily="34" charset="-127"/>
              </a:rPr>
              <a:t>non-parity) disks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Increased </a:t>
            </a:r>
            <a:r>
              <a:rPr lang="en-US" altLang="ko-KR" dirty="0" smtClean="0">
                <a:ea typeface="굴림" panose="020B0600000101010101" pitchFamily="34" charset="-127"/>
              </a:rPr>
              <a:t>bandwidth over </a:t>
            </a:r>
            <a:r>
              <a:rPr lang="en-US" altLang="ko-KR" dirty="0" smtClean="0">
                <a:ea typeface="굴림" panose="020B0600000101010101" pitchFamily="34" charset="-127"/>
              </a:rPr>
              <a:t>single </a:t>
            </a:r>
            <a:r>
              <a:rPr lang="en-US" altLang="ko-KR" dirty="0" smtClean="0">
                <a:ea typeface="굴림" panose="020B0600000101010101" pitchFamily="34" charset="-127"/>
              </a:rPr>
              <a:t>disk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Parity block (in green) </a:t>
            </a:r>
            <a:r>
              <a:rPr lang="en-US" altLang="ko-KR" dirty="0" smtClean="0">
                <a:ea typeface="굴림" panose="020B0600000101010101" pitchFamily="34" charset="-127"/>
              </a:rPr>
              <a:t>constructed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by </a:t>
            </a:r>
            <a:r>
              <a:rPr lang="en-US" altLang="ko-KR" dirty="0" err="1" smtClean="0">
                <a:ea typeface="굴림" panose="020B0600000101010101" pitchFamily="34" charset="-127"/>
              </a:rPr>
              <a:t>XORing</a:t>
            </a:r>
            <a:r>
              <a:rPr lang="en-US" altLang="ko-KR" dirty="0" smtClean="0"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data </a:t>
            </a:r>
            <a:r>
              <a:rPr lang="en-US" altLang="ko-KR" dirty="0" smtClean="0">
                <a:ea typeface="굴림" panose="020B0600000101010101" pitchFamily="34" charset="-127"/>
              </a:rPr>
              <a:t>bocks in stripe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P0=D0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D1D2D3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 destroy any one </a:t>
            </a:r>
            <a:r>
              <a:rPr lang="en-US" altLang="ko-KR" dirty="0" smtClean="0">
                <a:ea typeface="굴림" panose="020B0600000101010101" pitchFamily="34" charset="-127"/>
              </a:rPr>
              <a:t>disk </a:t>
            </a:r>
            <a:r>
              <a:rPr lang="en-US" altLang="ko-KR" dirty="0" smtClean="0">
                <a:ea typeface="굴림" panose="020B0600000101010101" pitchFamily="34" charset="-127"/>
              </a:rPr>
              <a:t>and still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reconstruct </a:t>
            </a:r>
            <a:r>
              <a:rPr lang="en-US" altLang="ko-KR" dirty="0" smtClean="0">
                <a:ea typeface="굴림" panose="020B0600000101010101" pitchFamily="34" charset="-127"/>
              </a:rPr>
              <a:t>data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Suppose Disk 3 fails, </a:t>
            </a:r>
            <a:r>
              <a:rPr lang="en-US" altLang="ko-KR" dirty="0" smtClean="0">
                <a:ea typeface="굴림" panose="020B0600000101010101" pitchFamily="34" charset="-127"/>
              </a:rPr>
              <a:t>then </a:t>
            </a:r>
            <a:r>
              <a:rPr lang="en-US" altLang="ko-KR" dirty="0" smtClean="0">
                <a:ea typeface="굴림" panose="020B0600000101010101" pitchFamily="34" charset="-127"/>
              </a:rPr>
              <a:t>can </a:t>
            </a:r>
            <a:r>
              <a:rPr lang="en-US" altLang="ko-KR" dirty="0" smtClean="0">
                <a:ea typeface="굴림" panose="020B0600000101010101" pitchFamily="34" charset="-127"/>
              </a:rPr>
              <a:t>reconstruct: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D2=D0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D1D3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P0</a:t>
            </a:r>
            <a:b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/>
            </a:r>
            <a:b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</a:br>
            <a:endParaRPr lang="en-US" altLang="ko-KR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Can spread information widely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across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internet for durability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RAID algorithms work over geographic scale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solidFill>
                <a:schemeClr val="hlink"/>
              </a:solidFill>
              <a:ea typeface="굴림" panose="020B0600000101010101" pitchFamily="34" charset="-127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RAID 5+: High I/O Rate Parity</a:t>
            </a:r>
          </a:p>
        </p:txBody>
      </p:sp>
      <p:grpSp>
        <p:nvGrpSpPr>
          <p:cNvPr id="953348" name="Group 4"/>
          <p:cNvGrpSpPr>
            <a:grpSpLocks/>
          </p:cNvGrpSpPr>
          <p:nvPr/>
        </p:nvGrpSpPr>
        <p:grpSpPr bwMode="auto">
          <a:xfrm>
            <a:off x="10864849" y="1679574"/>
            <a:ext cx="1273176" cy="2289175"/>
            <a:chOff x="5127" y="710"/>
            <a:chExt cx="802" cy="1442"/>
          </a:xfrm>
        </p:grpSpPr>
        <p:sp>
          <p:nvSpPr>
            <p:cNvPr id="19502" name="Rectangle 5"/>
            <p:cNvSpPr>
              <a:spLocks noChangeArrowheads="1"/>
            </p:cNvSpPr>
            <p:nvPr/>
          </p:nvSpPr>
          <p:spPr bwMode="auto">
            <a:xfrm>
              <a:off x="5127" y="710"/>
              <a:ext cx="802" cy="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en-US" sz="1800" b="0" dirty="0">
                  <a:latin typeface="Gill Sans" charset="0"/>
                  <a:ea typeface="Gill Sans" charset="0"/>
                  <a:cs typeface="Gill Sans" charset="0"/>
                </a:rPr>
                <a:t>Increasing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en-US" sz="1800" b="0" dirty="0">
                  <a:latin typeface="Gill Sans" charset="0"/>
                  <a:ea typeface="Gill Sans" charset="0"/>
                  <a:cs typeface="Gill Sans" charset="0"/>
                </a:rPr>
                <a:t>Logical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en-US" sz="1800" b="0" dirty="0">
                  <a:latin typeface="Gill Sans" charset="0"/>
                  <a:ea typeface="Gill Sans" charset="0"/>
                  <a:cs typeface="Gill Sans" charset="0"/>
                </a:rPr>
                <a:t>Disk 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en-US" sz="1800" b="0" dirty="0">
                  <a:latin typeface="Gill Sans" charset="0"/>
                  <a:ea typeface="Gill Sans" charset="0"/>
                  <a:cs typeface="Gill Sans" charset="0"/>
                </a:rPr>
                <a:t>Addresses</a:t>
              </a:r>
            </a:p>
          </p:txBody>
        </p:sp>
        <p:sp>
          <p:nvSpPr>
            <p:cNvPr id="19503" name="Line 6"/>
            <p:cNvSpPr>
              <a:spLocks noChangeShapeType="1"/>
            </p:cNvSpPr>
            <p:nvPr/>
          </p:nvSpPr>
          <p:spPr bwMode="auto">
            <a:xfrm>
              <a:off x="5568" y="1408"/>
              <a:ext cx="0" cy="7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953351" name="Group 7"/>
          <p:cNvGrpSpPr>
            <a:grpSpLocks/>
          </p:cNvGrpSpPr>
          <p:nvPr/>
        </p:nvGrpSpPr>
        <p:grpSpPr bwMode="auto">
          <a:xfrm>
            <a:off x="6561136" y="609600"/>
            <a:ext cx="5707064" cy="1020763"/>
            <a:chOff x="2533" y="416"/>
            <a:chExt cx="3595" cy="643"/>
          </a:xfrm>
        </p:grpSpPr>
        <p:sp>
          <p:nvSpPr>
            <p:cNvPr id="19499" name="Rectangle 8"/>
            <p:cNvSpPr>
              <a:spLocks noChangeArrowheads="1"/>
            </p:cNvSpPr>
            <p:nvPr/>
          </p:nvSpPr>
          <p:spPr bwMode="auto">
            <a:xfrm>
              <a:off x="2533" y="640"/>
              <a:ext cx="2465" cy="419"/>
            </a:xfrm>
            <a:prstGeom prst="rect">
              <a:avLst/>
            </a:prstGeom>
            <a:noFill/>
            <a:ln w="25400">
              <a:solidFill>
                <a:srgbClr val="FC0128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9500" name="Line 9"/>
            <p:cNvSpPr>
              <a:spLocks noChangeShapeType="1"/>
            </p:cNvSpPr>
            <p:nvPr/>
          </p:nvSpPr>
          <p:spPr bwMode="auto">
            <a:xfrm flipV="1">
              <a:off x="4992" y="528"/>
              <a:ext cx="24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9501" name="Rectangle 10"/>
            <p:cNvSpPr>
              <a:spLocks noChangeArrowheads="1"/>
            </p:cNvSpPr>
            <p:nvPr/>
          </p:nvSpPr>
          <p:spPr bwMode="auto">
            <a:xfrm>
              <a:off x="5218" y="416"/>
              <a:ext cx="910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en-US" sz="1800" b="0" dirty="0" smtClean="0">
                  <a:latin typeface="Gill Sans" charset="0"/>
                  <a:ea typeface="Gill Sans" charset="0"/>
                  <a:cs typeface="Gill Sans" charset="0"/>
                </a:rPr>
                <a:t>Stripe Unit</a:t>
              </a:r>
              <a:endParaRPr lang="en-US" altLang="en-US" sz="18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953355" name="Group 11"/>
          <p:cNvGrpSpPr>
            <a:grpSpLocks/>
          </p:cNvGrpSpPr>
          <p:nvPr/>
        </p:nvGrpSpPr>
        <p:grpSpPr bwMode="auto">
          <a:xfrm>
            <a:off x="6496047" y="901699"/>
            <a:ext cx="4127500" cy="4591050"/>
            <a:chOff x="2492" y="600"/>
            <a:chExt cx="2600" cy="2892"/>
          </a:xfrm>
        </p:grpSpPr>
        <p:sp>
          <p:nvSpPr>
            <p:cNvPr id="19463" name="Rectangle 12"/>
            <p:cNvSpPr>
              <a:spLocks noChangeArrowheads="1"/>
            </p:cNvSpPr>
            <p:nvPr/>
          </p:nvSpPr>
          <p:spPr bwMode="auto">
            <a:xfrm>
              <a:off x="2492" y="600"/>
              <a:ext cx="2600" cy="28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9464" name="Rectangle 13"/>
            <p:cNvSpPr>
              <a:spLocks noChangeArrowheads="1"/>
            </p:cNvSpPr>
            <p:nvPr/>
          </p:nvSpPr>
          <p:spPr bwMode="auto">
            <a:xfrm>
              <a:off x="2578" y="684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D0</a:t>
              </a:r>
            </a:p>
          </p:txBody>
        </p:sp>
        <p:sp>
          <p:nvSpPr>
            <p:cNvPr id="19465" name="Rectangle 14"/>
            <p:cNvSpPr>
              <a:spLocks noChangeArrowheads="1"/>
            </p:cNvSpPr>
            <p:nvPr/>
          </p:nvSpPr>
          <p:spPr bwMode="auto">
            <a:xfrm>
              <a:off x="3071" y="684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D1</a:t>
              </a:r>
            </a:p>
          </p:txBody>
        </p:sp>
        <p:sp>
          <p:nvSpPr>
            <p:cNvPr id="19466" name="Rectangle 15"/>
            <p:cNvSpPr>
              <a:spLocks noChangeArrowheads="1"/>
            </p:cNvSpPr>
            <p:nvPr/>
          </p:nvSpPr>
          <p:spPr bwMode="auto">
            <a:xfrm>
              <a:off x="3578" y="684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D2</a:t>
              </a:r>
            </a:p>
          </p:txBody>
        </p:sp>
        <p:sp>
          <p:nvSpPr>
            <p:cNvPr id="19467" name="Rectangle 16"/>
            <p:cNvSpPr>
              <a:spLocks noChangeArrowheads="1"/>
            </p:cNvSpPr>
            <p:nvPr/>
          </p:nvSpPr>
          <p:spPr bwMode="auto">
            <a:xfrm>
              <a:off x="4099" y="691"/>
              <a:ext cx="322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D3</a:t>
              </a:r>
            </a:p>
          </p:txBody>
        </p:sp>
        <p:sp>
          <p:nvSpPr>
            <p:cNvPr id="19468" name="Rectangle 17" descr="10%"/>
            <p:cNvSpPr>
              <a:spLocks noChangeArrowheads="1"/>
            </p:cNvSpPr>
            <p:nvPr/>
          </p:nvSpPr>
          <p:spPr bwMode="auto">
            <a:xfrm>
              <a:off x="4635" y="705"/>
              <a:ext cx="321" cy="314"/>
            </a:xfrm>
            <a:prstGeom prst="rect">
              <a:avLst/>
            </a:prstGeom>
            <a:pattFill prst="pct10">
              <a:fgClr>
                <a:srgbClr val="00FF00"/>
              </a:fgClr>
              <a:bgClr>
                <a:schemeClr val="bg1"/>
              </a:bgClr>
            </a:pattFill>
            <a:ln w="2540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P0</a:t>
              </a:r>
            </a:p>
          </p:txBody>
        </p:sp>
        <p:sp>
          <p:nvSpPr>
            <p:cNvPr id="19469" name="Rectangle 18"/>
            <p:cNvSpPr>
              <a:spLocks noChangeArrowheads="1"/>
            </p:cNvSpPr>
            <p:nvPr/>
          </p:nvSpPr>
          <p:spPr bwMode="auto">
            <a:xfrm>
              <a:off x="2578" y="1096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D4</a:t>
              </a:r>
            </a:p>
          </p:txBody>
        </p:sp>
        <p:sp>
          <p:nvSpPr>
            <p:cNvPr id="19470" name="Rectangle 19"/>
            <p:cNvSpPr>
              <a:spLocks noChangeArrowheads="1"/>
            </p:cNvSpPr>
            <p:nvPr/>
          </p:nvSpPr>
          <p:spPr bwMode="auto">
            <a:xfrm>
              <a:off x="3071" y="1096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D5</a:t>
              </a:r>
            </a:p>
          </p:txBody>
        </p:sp>
        <p:sp>
          <p:nvSpPr>
            <p:cNvPr id="19471" name="Rectangle 20"/>
            <p:cNvSpPr>
              <a:spLocks noChangeArrowheads="1"/>
            </p:cNvSpPr>
            <p:nvPr/>
          </p:nvSpPr>
          <p:spPr bwMode="auto">
            <a:xfrm>
              <a:off x="3578" y="1096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D6</a:t>
              </a:r>
            </a:p>
          </p:txBody>
        </p:sp>
        <p:sp>
          <p:nvSpPr>
            <p:cNvPr id="19472" name="Rectangle 21" descr="10%"/>
            <p:cNvSpPr>
              <a:spLocks noChangeArrowheads="1"/>
            </p:cNvSpPr>
            <p:nvPr/>
          </p:nvSpPr>
          <p:spPr bwMode="auto">
            <a:xfrm>
              <a:off x="4099" y="1103"/>
              <a:ext cx="322" cy="314"/>
            </a:xfrm>
            <a:prstGeom prst="rect">
              <a:avLst/>
            </a:prstGeom>
            <a:pattFill prst="pct10">
              <a:fgClr>
                <a:srgbClr val="00FF00"/>
              </a:fgClr>
              <a:bgClr>
                <a:schemeClr val="bg1"/>
              </a:bgClr>
            </a:pattFill>
            <a:ln w="2540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P1</a:t>
              </a:r>
            </a:p>
          </p:txBody>
        </p:sp>
        <p:sp>
          <p:nvSpPr>
            <p:cNvPr id="19473" name="Rectangle 22"/>
            <p:cNvSpPr>
              <a:spLocks noChangeArrowheads="1"/>
            </p:cNvSpPr>
            <p:nvPr/>
          </p:nvSpPr>
          <p:spPr bwMode="auto">
            <a:xfrm>
              <a:off x="4635" y="1117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D7</a:t>
              </a:r>
            </a:p>
          </p:txBody>
        </p:sp>
        <p:sp>
          <p:nvSpPr>
            <p:cNvPr id="19474" name="Rectangle 23"/>
            <p:cNvSpPr>
              <a:spLocks noChangeArrowheads="1"/>
            </p:cNvSpPr>
            <p:nvPr/>
          </p:nvSpPr>
          <p:spPr bwMode="auto">
            <a:xfrm>
              <a:off x="2578" y="1501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D8</a:t>
              </a:r>
            </a:p>
          </p:txBody>
        </p:sp>
        <p:sp>
          <p:nvSpPr>
            <p:cNvPr id="19475" name="Rectangle 24"/>
            <p:cNvSpPr>
              <a:spLocks noChangeArrowheads="1"/>
            </p:cNvSpPr>
            <p:nvPr/>
          </p:nvSpPr>
          <p:spPr bwMode="auto">
            <a:xfrm>
              <a:off x="3071" y="1501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D9</a:t>
              </a:r>
            </a:p>
          </p:txBody>
        </p:sp>
        <p:sp>
          <p:nvSpPr>
            <p:cNvPr id="19476" name="Rectangle 25" descr="10%"/>
            <p:cNvSpPr>
              <a:spLocks noChangeArrowheads="1"/>
            </p:cNvSpPr>
            <p:nvPr/>
          </p:nvSpPr>
          <p:spPr bwMode="auto">
            <a:xfrm>
              <a:off x="3578" y="1501"/>
              <a:ext cx="321" cy="314"/>
            </a:xfrm>
            <a:prstGeom prst="rect">
              <a:avLst/>
            </a:prstGeom>
            <a:pattFill prst="pct10">
              <a:fgClr>
                <a:srgbClr val="00FF00"/>
              </a:fgClr>
              <a:bgClr>
                <a:schemeClr val="bg1"/>
              </a:bgClr>
            </a:pattFill>
            <a:ln w="2540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P2</a:t>
              </a:r>
            </a:p>
          </p:txBody>
        </p:sp>
        <p:sp>
          <p:nvSpPr>
            <p:cNvPr id="19477" name="Rectangle 26"/>
            <p:cNvSpPr>
              <a:spLocks noChangeArrowheads="1"/>
            </p:cNvSpPr>
            <p:nvPr/>
          </p:nvSpPr>
          <p:spPr bwMode="auto">
            <a:xfrm>
              <a:off x="4099" y="1508"/>
              <a:ext cx="322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D10</a:t>
              </a:r>
            </a:p>
          </p:txBody>
        </p:sp>
        <p:sp>
          <p:nvSpPr>
            <p:cNvPr id="19478" name="Rectangle 27"/>
            <p:cNvSpPr>
              <a:spLocks noChangeArrowheads="1"/>
            </p:cNvSpPr>
            <p:nvPr/>
          </p:nvSpPr>
          <p:spPr bwMode="auto">
            <a:xfrm>
              <a:off x="4635" y="1522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D11</a:t>
              </a:r>
            </a:p>
          </p:txBody>
        </p:sp>
        <p:sp>
          <p:nvSpPr>
            <p:cNvPr id="19479" name="Rectangle 28"/>
            <p:cNvSpPr>
              <a:spLocks noChangeArrowheads="1"/>
            </p:cNvSpPr>
            <p:nvPr/>
          </p:nvSpPr>
          <p:spPr bwMode="auto">
            <a:xfrm>
              <a:off x="2578" y="1913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D12</a:t>
              </a:r>
            </a:p>
          </p:txBody>
        </p:sp>
        <p:sp>
          <p:nvSpPr>
            <p:cNvPr id="19480" name="Rectangle 29" descr="10%"/>
            <p:cNvSpPr>
              <a:spLocks noChangeArrowheads="1"/>
            </p:cNvSpPr>
            <p:nvPr/>
          </p:nvSpPr>
          <p:spPr bwMode="auto">
            <a:xfrm>
              <a:off x="3071" y="1913"/>
              <a:ext cx="321" cy="315"/>
            </a:xfrm>
            <a:prstGeom prst="rect">
              <a:avLst/>
            </a:prstGeom>
            <a:pattFill prst="pct10">
              <a:fgClr>
                <a:srgbClr val="00FF00"/>
              </a:fgClr>
              <a:bgClr>
                <a:schemeClr val="bg1"/>
              </a:bgClr>
            </a:pattFill>
            <a:ln w="2540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P3</a:t>
              </a:r>
            </a:p>
          </p:txBody>
        </p:sp>
        <p:sp>
          <p:nvSpPr>
            <p:cNvPr id="19481" name="Rectangle 30"/>
            <p:cNvSpPr>
              <a:spLocks noChangeArrowheads="1"/>
            </p:cNvSpPr>
            <p:nvPr/>
          </p:nvSpPr>
          <p:spPr bwMode="auto">
            <a:xfrm>
              <a:off x="3578" y="1913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D13</a:t>
              </a:r>
            </a:p>
          </p:txBody>
        </p:sp>
        <p:sp>
          <p:nvSpPr>
            <p:cNvPr id="19482" name="Rectangle 31"/>
            <p:cNvSpPr>
              <a:spLocks noChangeArrowheads="1"/>
            </p:cNvSpPr>
            <p:nvPr/>
          </p:nvSpPr>
          <p:spPr bwMode="auto">
            <a:xfrm>
              <a:off x="4099" y="1920"/>
              <a:ext cx="322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D14</a:t>
              </a:r>
            </a:p>
          </p:txBody>
        </p:sp>
        <p:sp>
          <p:nvSpPr>
            <p:cNvPr id="19483" name="Rectangle 32"/>
            <p:cNvSpPr>
              <a:spLocks noChangeArrowheads="1"/>
            </p:cNvSpPr>
            <p:nvPr/>
          </p:nvSpPr>
          <p:spPr bwMode="auto">
            <a:xfrm>
              <a:off x="4635" y="1934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D15</a:t>
              </a:r>
            </a:p>
          </p:txBody>
        </p:sp>
        <p:sp>
          <p:nvSpPr>
            <p:cNvPr id="19484" name="Rectangle 33" descr="10%"/>
            <p:cNvSpPr>
              <a:spLocks noChangeArrowheads="1"/>
            </p:cNvSpPr>
            <p:nvPr/>
          </p:nvSpPr>
          <p:spPr bwMode="auto">
            <a:xfrm>
              <a:off x="2578" y="2339"/>
              <a:ext cx="321" cy="315"/>
            </a:xfrm>
            <a:prstGeom prst="rect">
              <a:avLst/>
            </a:prstGeom>
            <a:pattFill prst="pct10">
              <a:fgClr>
                <a:srgbClr val="00FF00"/>
              </a:fgClr>
              <a:bgClr>
                <a:schemeClr val="bg1"/>
              </a:bgClr>
            </a:pattFill>
            <a:ln w="2540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P4</a:t>
              </a:r>
            </a:p>
          </p:txBody>
        </p:sp>
        <p:sp>
          <p:nvSpPr>
            <p:cNvPr id="19485" name="Rectangle 34"/>
            <p:cNvSpPr>
              <a:spLocks noChangeArrowheads="1"/>
            </p:cNvSpPr>
            <p:nvPr/>
          </p:nvSpPr>
          <p:spPr bwMode="auto">
            <a:xfrm>
              <a:off x="3071" y="2339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D16</a:t>
              </a:r>
            </a:p>
          </p:txBody>
        </p:sp>
        <p:sp>
          <p:nvSpPr>
            <p:cNvPr id="19486" name="Rectangle 35"/>
            <p:cNvSpPr>
              <a:spLocks noChangeArrowheads="1"/>
            </p:cNvSpPr>
            <p:nvPr/>
          </p:nvSpPr>
          <p:spPr bwMode="auto">
            <a:xfrm>
              <a:off x="3578" y="2339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D17</a:t>
              </a:r>
            </a:p>
          </p:txBody>
        </p:sp>
        <p:sp>
          <p:nvSpPr>
            <p:cNvPr id="19487" name="Rectangle 36"/>
            <p:cNvSpPr>
              <a:spLocks noChangeArrowheads="1"/>
            </p:cNvSpPr>
            <p:nvPr/>
          </p:nvSpPr>
          <p:spPr bwMode="auto">
            <a:xfrm>
              <a:off x="4099" y="2346"/>
              <a:ext cx="322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D18</a:t>
              </a:r>
            </a:p>
          </p:txBody>
        </p:sp>
        <p:sp>
          <p:nvSpPr>
            <p:cNvPr id="19488" name="Rectangle 37"/>
            <p:cNvSpPr>
              <a:spLocks noChangeArrowheads="1"/>
            </p:cNvSpPr>
            <p:nvPr/>
          </p:nvSpPr>
          <p:spPr bwMode="auto">
            <a:xfrm>
              <a:off x="4635" y="2360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D19</a:t>
              </a:r>
            </a:p>
          </p:txBody>
        </p:sp>
        <p:sp>
          <p:nvSpPr>
            <p:cNvPr id="19489" name="Rectangle 38"/>
            <p:cNvSpPr>
              <a:spLocks noChangeArrowheads="1"/>
            </p:cNvSpPr>
            <p:nvPr/>
          </p:nvSpPr>
          <p:spPr bwMode="auto">
            <a:xfrm>
              <a:off x="2585" y="2772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D20</a:t>
              </a:r>
            </a:p>
          </p:txBody>
        </p:sp>
        <p:sp>
          <p:nvSpPr>
            <p:cNvPr id="19490" name="Rectangle 39"/>
            <p:cNvSpPr>
              <a:spLocks noChangeArrowheads="1"/>
            </p:cNvSpPr>
            <p:nvPr/>
          </p:nvSpPr>
          <p:spPr bwMode="auto">
            <a:xfrm>
              <a:off x="3078" y="2772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D21</a:t>
              </a:r>
            </a:p>
          </p:txBody>
        </p:sp>
        <p:sp>
          <p:nvSpPr>
            <p:cNvPr id="19491" name="Rectangle 40"/>
            <p:cNvSpPr>
              <a:spLocks noChangeArrowheads="1"/>
            </p:cNvSpPr>
            <p:nvPr/>
          </p:nvSpPr>
          <p:spPr bwMode="auto">
            <a:xfrm>
              <a:off x="3585" y="2772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D22</a:t>
              </a:r>
            </a:p>
          </p:txBody>
        </p:sp>
        <p:sp>
          <p:nvSpPr>
            <p:cNvPr id="19492" name="Rectangle 41"/>
            <p:cNvSpPr>
              <a:spLocks noChangeArrowheads="1"/>
            </p:cNvSpPr>
            <p:nvPr/>
          </p:nvSpPr>
          <p:spPr bwMode="auto">
            <a:xfrm>
              <a:off x="4106" y="2779"/>
              <a:ext cx="322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D23</a:t>
              </a:r>
            </a:p>
          </p:txBody>
        </p:sp>
        <p:sp>
          <p:nvSpPr>
            <p:cNvPr id="19493" name="Rectangle 42" descr="10%"/>
            <p:cNvSpPr>
              <a:spLocks noChangeArrowheads="1"/>
            </p:cNvSpPr>
            <p:nvPr/>
          </p:nvSpPr>
          <p:spPr bwMode="auto">
            <a:xfrm>
              <a:off x="4642" y="2793"/>
              <a:ext cx="322" cy="315"/>
            </a:xfrm>
            <a:prstGeom prst="rect">
              <a:avLst/>
            </a:prstGeom>
            <a:pattFill prst="pct10">
              <a:fgClr>
                <a:srgbClr val="00FF00"/>
              </a:fgClr>
              <a:bgClr>
                <a:schemeClr val="bg1"/>
              </a:bgClr>
            </a:pattFill>
            <a:ln w="2540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P5</a:t>
              </a:r>
            </a:p>
          </p:txBody>
        </p:sp>
        <p:sp>
          <p:nvSpPr>
            <p:cNvPr id="19494" name="Text Box 43"/>
            <p:cNvSpPr txBox="1">
              <a:spLocks noChangeArrowheads="1"/>
            </p:cNvSpPr>
            <p:nvPr/>
          </p:nvSpPr>
          <p:spPr bwMode="auto">
            <a:xfrm>
              <a:off x="2517" y="3216"/>
              <a:ext cx="47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 b="0">
                  <a:latin typeface="Gill Sans" charset="0"/>
                  <a:ea typeface="Gill Sans" charset="0"/>
                  <a:cs typeface="Gill Sans" charset="0"/>
                </a:rPr>
                <a:t>Disk 1</a:t>
              </a:r>
            </a:p>
          </p:txBody>
        </p:sp>
        <p:sp>
          <p:nvSpPr>
            <p:cNvPr id="19495" name="Text Box 44"/>
            <p:cNvSpPr txBox="1">
              <a:spLocks noChangeArrowheads="1"/>
            </p:cNvSpPr>
            <p:nvPr/>
          </p:nvSpPr>
          <p:spPr bwMode="auto">
            <a:xfrm>
              <a:off x="2997" y="3216"/>
              <a:ext cx="47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 b="0">
                  <a:latin typeface="Gill Sans" charset="0"/>
                  <a:ea typeface="Gill Sans" charset="0"/>
                  <a:cs typeface="Gill Sans" charset="0"/>
                </a:rPr>
                <a:t>Disk 2</a:t>
              </a:r>
            </a:p>
          </p:txBody>
        </p:sp>
        <p:sp>
          <p:nvSpPr>
            <p:cNvPr id="19496" name="Text Box 45"/>
            <p:cNvSpPr txBox="1">
              <a:spLocks noChangeArrowheads="1"/>
            </p:cNvSpPr>
            <p:nvPr/>
          </p:nvSpPr>
          <p:spPr bwMode="auto">
            <a:xfrm>
              <a:off x="3504" y="3216"/>
              <a:ext cx="47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 b="0">
                  <a:latin typeface="Gill Sans" charset="0"/>
                  <a:ea typeface="Gill Sans" charset="0"/>
                  <a:cs typeface="Gill Sans" charset="0"/>
                </a:rPr>
                <a:t>Disk 3</a:t>
              </a:r>
            </a:p>
          </p:txBody>
        </p:sp>
        <p:sp>
          <p:nvSpPr>
            <p:cNvPr id="19497" name="Text Box 46"/>
            <p:cNvSpPr txBox="1">
              <a:spLocks noChangeArrowheads="1"/>
            </p:cNvSpPr>
            <p:nvPr/>
          </p:nvSpPr>
          <p:spPr bwMode="auto">
            <a:xfrm>
              <a:off x="4005" y="3216"/>
              <a:ext cx="47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 b="0">
                  <a:latin typeface="Gill Sans" charset="0"/>
                  <a:ea typeface="Gill Sans" charset="0"/>
                  <a:cs typeface="Gill Sans" charset="0"/>
                </a:rPr>
                <a:t>Disk 4</a:t>
              </a:r>
            </a:p>
          </p:txBody>
        </p:sp>
        <p:sp>
          <p:nvSpPr>
            <p:cNvPr id="19498" name="Text Box 47"/>
            <p:cNvSpPr txBox="1">
              <a:spLocks noChangeArrowheads="1"/>
            </p:cNvSpPr>
            <p:nvPr/>
          </p:nvSpPr>
          <p:spPr bwMode="auto">
            <a:xfrm>
              <a:off x="4533" y="3216"/>
              <a:ext cx="47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 b="0">
                  <a:latin typeface="Gill Sans" charset="0"/>
                  <a:ea typeface="Gill Sans" charset="0"/>
                  <a:cs typeface="Gill Sans" charset="0"/>
                </a:rPr>
                <a:t>Disk 5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8150222" y="863599"/>
            <a:ext cx="646113" cy="4270248"/>
            <a:chOff x="5610224" y="914400"/>
            <a:chExt cx="646113" cy="4270248"/>
          </a:xfrm>
        </p:grpSpPr>
        <p:cxnSp>
          <p:nvCxnSpPr>
            <p:cNvPr id="3" name="Straight Connector 2"/>
            <p:cNvCxnSpPr/>
            <p:nvPr/>
          </p:nvCxnSpPr>
          <p:spPr bwMode="auto">
            <a:xfrm>
              <a:off x="5610224" y="914400"/>
              <a:ext cx="638176" cy="4267200"/>
            </a:xfrm>
            <a:prstGeom prst="line">
              <a:avLst/>
            </a:prstGeom>
            <a:solidFill>
              <a:schemeClr val="bg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Connector 49"/>
            <p:cNvCxnSpPr/>
            <p:nvPr/>
          </p:nvCxnSpPr>
          <p:spPr bwMode="auto">
            <a:xfrm flipV="1">
              <a:off x="5618161" y="914400"/>
              <a:ext cx="638176" cy="4270248"/>
            </a:xfrm>
            <a:prstGeom prst="line">
              <a:avLst/>
            </a:prstGeom>
            <a:solidFill>
              <a:schemeClr val="bg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75022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95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5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95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06D40-125B-4B0E-AFA2-B81E30768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RAID 6 and </a:t>
            </a:r>
            <a:r>
              <a:rPr lang="en-US" dirty="0" smtClean="0"/>
              <a:t>other Erasure </a:t>
            </a:r>
            <a:r>
              <a:rPr lang="en-US" dirty="0"/>
              <a:t>Codes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DC6396-D54A-4350-A49C-3E1C9398B9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2000"/>
                <a:ext cx="11582400" cy="571499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>
                    <a:sym typeface="Symbol" pitchFamily="18" charset="2"/>
                  </a:rPr>
                  <a:t>In general: RAIDX is an “erasure code</a:t>
                </a:r>
                <a:r>
                  <a:rPr lang="en-US" dirty="0" smtClean="0">
                    <a:sym typeface="Symbol" pitchFamily="18" charset="2"/>
                  </a:rPr>
                  <a:t>”</a:t>
                </a:r>
              </a:p>
              <a:p>
                <a:pPr lvl="1"/>
                <a:r>
                  <a:rPr lang="en-US" dirty="0">
                    <a:sym typeface="Symbol" pitchFamily="18" charset="2"/>
                  </a:rPr>
                  <a:t>Must have ability to know which disks are bad</a:t>
                </a:r>
              </a:p>
              <a:p>
                <a:pPr lvl="1"/>
                <a:r>
                  <a:rPr lang="en-US" dirty="0">
                    <a:sym typeface="Symbol" pitchFamily="18" charset="2"/>
                  </a:rPr>
                  <a:t>Treat missing disk as an “Erasure</a:t>
                </a:r>
                <a:r>
                  <a:rPr lang="en-US" dirty="0" smtClean="0">
                    <a:sym typeface="Symbol" pitchFamily="18" charset="2"/>
                  </a:rPr>
                  <a:t>”</a:t>
                </a:r>
                <a:endParaRPr lang="en-US" dirty="0">
                  <a:sym typeface="Symbol" pitchFamily="18" charset="2"/>
                </a:endParaRPr>
              </a:p>
              <a:p>
                <a:r>
                  <a:rPr lang="en-US" dirty="0" smtClean="0">
                    <a:solidFill>
                      <a:srgbClr val="FF0000"/>
                    </a:solidFill>
                    <a:sym typeface="Symbol" pitchFamily="18" charset="2"/>
                  </a:rPr>
                  <a:t>Today</a:t>
                </a:r>
                <a:r>
                  <a:rPr lang="en-US" dirty="0">
                    <a:solidFill>
                      <a:srgbClr val="FF0000"/>
                    </a:solidFill>
                    <a:sym typeface="Symbol" pitchFamily="18" charset="2"/>
                  </a:rPr>
                  <a:t>, disks so big that: RAID 5 not sufficient!</a:t>
                </a:r>
              </a:p>
              <a:p>
                <a:pPr lvl="1"/>
                <a:r>
                  <a:rPr lang="en-US" dirty="0">
                    <a:sym typeface="Symbol" pitchFamily="18" charset="2"/>
                  </a:rPr>
                  <a:t>Time to repair disk </a:t>
                </a:r>
                <a:r>
                  <a:rPr lang="en-US" dirty="0" err="1">
                    <a:sym typeface="Symbol" pitchFamily="18" charset="2"/>
                  </a:rPr>
                  <a:t>sooooo</a:t>
                </a:r>
                <a:r>
                  <a:rPr lang="en-US" dirty="0">
                    <a:sym typeface="Symbol" pitchFamily="18" charset="2"/>
                  </a:rPr>
                  <a:t> long, another disk might fail in process!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  <a:sym typeface="Symbol" pitchFamily="18" charset="2"/>
                  </a:rPr>
                  <a:t>“RAID 6” – allow 2 disks in replication stripe to fail</a:t>
                </a:r>
              </a:p>
              <a:p>
                <a:pPr lvl="1"/>
                <a:r>
                  <a:rPr lang="en-US" dirty="0">
                    <a:sym typeface="Symbol" pitchFamily="18" charset="2"/>
                  </a:rPr>
                  <a:t>Requires more complex erasure code, such as </a:t>
                </a:r>
                <a:r>
                  <a:rPr lang="en-US" dirty="0">
                    <a:solidFill>
                      <a:srgbClr val="FF0000"/>
                    </a:solidFill>
                    <a:sym typeface="Symbol" pitchFamily="18" charset="2"/>
                  </a:rPr>
                  <a:t>EVENODD</a:t>
                </a:r>
                <a:r>
                  <a:rPr lang="en-US" dirty="0">
                    <a:sym typeface="Symbol" pitchFamily="18" charset="2"/>
                  </a:rPr>
                  <a:t> code (see readings)</a:t>
                </a:r>
                <a:endParaRPr lang="en-US" dirty="0">
                  <a:solidFill>
                    <a:srgbClr val="FF0000"/>
                  </a:solidFill>
                  <a:sym typeface="Symbol" pitchFamily="18" charset="2"/>
                </a:endParaRPr>
              </a:p>
              <a:p>
                <a:r>
                  <a:rPr lang="en-US" dirty="0">
                    <a:sym typeface="Symbol" pitchFamily="18" charset="2"/>
                  </a:rPr>
                  <a:t>More general option for general erasure code: </a:t>
                </a:r>
                <a:r>
                  <a:rPr lang="en-US" dirty="0">
                    <a:solidFill>
                      <a:srgbClr val="FF0000"/>
                    </a:solidFill>
                    <a:sym typeface="Symbol" pitchFamily="18" charset="2"/>
                  </a:rPr>
                  <a:t>Reed-Solomon codes</a:t>
                </a:r>
              </a:p>
              <a:p>
                <a:pPr lvl="1"/>
                <a:r>
                  <a:rPr lang="en-US" dirty="0">
                    <a:sym typeface="Symbol" pitchFamily="18" charset="2"/>
                  </a:rPr>
                  <a:t>Based on polynomials in GF(2</a:t>
                </a:r>
                <a:r>
                  <a:rPr lang="en-US" baseline="30000" dirty="0">
                    <a:sym typeface="Symbol" pitchFamily="18" charset="2"/>
                  </a:rPr>
                  <a:t>k</a:t>
                </a:r>
                <a:r>
                  <a:rPr lang="en-US" dirty="0">
                    <a:sym typeface="Symbol" pitchFamily="18" charset="2"/>
                  </a:rPr>
                  <a:t>) (I.e. k-bit symbols)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𝑚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 data points define a degree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𝑚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 polynomial; encoding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𝑛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 points on the polynomial</a:t>
                </a:r>
              </a:p>
              <a:p>
                <a:pPr lvl="1"/>
                <a:r>
                  <a:rPr lang="en-US" dirty="0">
                    <a:sym typeface="Symbol" pitchFamily="18" charset="2"/>
                  </a:rPr>
                  <a:t>Any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𝑚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 points can be used to recover the polynomial;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𝑚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 failures tolerated</a:t>
                </a:r>
              </a:p>
              <a:p>
                <a:r>
                  <a:rPr lang="en-US" dirty="0">
                    <a:sym typeface="Symbol" pitchFamily="18" charset="2"/>
                  </a:rPr>
                  <a:t>Erasure codes not just for disk arrays. For example, geographic replication</a:t>
                </a:r>
              </a:p>
              <a:p>
                <a:pPr lvl="1"/>
                <a:r>
                  <a:rPr lang="en-US" dirty="0">
                    <a:sym typeface="Symbol" pitchFamily="18" charset="2"/>
                  </a:rPr>
                  <a:t>E.g., split data into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=4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 chunks, generate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itchFamily="18" charset="2"/>
                      </a:rPr>
                      <m:t>=16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 fragments and distribute across the Internet</a:t>
                </a:r>
              </a:p>
              <a:p>
                <a:pPr lvl="1"/>
                <a:r>
                  <a:rPr lang="en-US" dirty="0">
                    <a:sym typeface="Symbol" pitchFamily="18" charset="2"/>
                  </a:rPr>
                  <a:t>Any 4 fragments can be used to recover the original data --- very durable!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DC6396-D54A-4350-A49C-3E1C9398B9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2000"/>
                <a:ext cx="11582400" cy="5714999"/>
              </a:xfrm>
              <a:blipFill>
                <a:blip r:embed="rId2"/>
                <a:stretch>
                  <a:fillRect l="-737" t="-20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65485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838200"/>
            <a:ext cx="6096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43000" y="4800600"/>
            <a:ext cx="10134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Exploit law of large numbers for durability!</a:t>
            </a:r>
          </a:p>
          <a:p>
            <a:r>
              <a:rPr lang="en-US" dirty="0" smtClean="0"/>
              <a:t>6 month repair, FBLPY with 4x increase in total size of data:</a:t>
            </a:r>
          </a:p>
          <a:p>
            <a:pPr lvl="1"/>
            <a:r>
              <a:rPr lang="en-US" dirty="0" smtClean="0"/>
              <a:t>Replication (4 copies): 0.03</a:t>
            </a:r>
          </a:p>
          <a:p>
            <a:pPr lvl="1"/>
            <a:r>
              <a:rPr lang="en-US" dirty="0" smtClean="0"/>
              <a:t>Fragmentation (16 of 64 fragments needed): 10</a:t>
            </a:r>
            <a:r>
              <a:rPr lang="en-US" baseline="30000" dirty="0" smtClean="0"/>
              <a:t>-35</a:t>
            </a:r>
          </a:p>
        </p:txBody>
      </p:sp>
      <p:sp>
        <p:nvSpPr>
          <p:cNvPr id="39941" name="Text Box 6"/>
          <p:cNvSpPr txBox="1">
            <a:spLocks noChangeArrowheads="1"/>
          </p:cNvSpPr>
          <p:nvPr/>
        </p:nvSpPr>
        <p:spPr bwMode="auto">
          <a:xfrm>
            <a:off x="4953000" y="2590800"/>
            <a:ext cx="33121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/>
              <a:t>Fraction Blocks Lost </a:t>
            </a:r>
          </a:p>
          <a:p>
            <a:r>
              <a:rPr lang="en-US" sz="2400" dirty="0"/>
              <a:t>Per Year (FBLPY)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11125200" cy="533400"/>
          </a:xfrm>
        </p:spPr>
        <p:txBody>
          <a:bodyPr/>
          <a:lstStyle/>
          <a:p>
            <a:r>
              <a:rPr lang="en-US" dirty="0"/>
              <a:t>Use of Erasure Coding for High Durability/overhead ratio!</a:t>
            </a:r>
          </a:p>
        </p:txBody>
      </p:sp>
    </p:spTree>
    <p:extLst>
      <p:ext uri="{BB962C8B-B14F-4D97-AF65-F5344CB8AC3E}">
        <p14:creationId xmlns:p14="http://schemas.microsoft.com/office/powerpoint/2010/main" val="1814300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533400" y="769148"/>
            <a:ext cx="10439400" cy="260259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Highly durable – hard to destroy all copies</a:t>
            </a:r>
          </a:p>
          <a:p>
            <a:r>
              <a:rPr lang="en-US" dirty="0" smtClean="0"/>
              <a:t>Highly available for reads</a:t>
            </a:r>
          </a:p>
          <a:p>
            <a:pPr lvl="1"/>
            <a:r>
              <a:rPr lang="en-US" dirty="0" smtClean="0"/>
              <a:t>Simple replication: read any copy</a:t>
            </a:r>
          </a:p>
          <a:p>
            <a:pPr lvl="1"/>
            <a:r>
              <a:rPr lang="en-US" dirty="0" smtClean="0"/>
              <a:t>Erasure coded: read m of n</a:t>
            </a:r>
          </a:p>
          <a:p>
            <a:r>
              <a:rPr lang="en-US" dirty="0" smtClean="0"/>
              <a:t>Low availability for writes</a:t>
            </a:r>
          </a:p>
          <a:p>
            <a:pPr lvl="1"/>
            <a:r>
              <a:rPr lang="en-US" dirty="0" smtClean="0"/>
              <a:t>Can’t write if any one replica is not up</a:t>
            </a:r>
          </a:p>
          <a:p>
            <a:pPr lvl="1"/>
            <a:r>
              <a:rPr lang="en-US" dirty="0" smtClean="0"/>
              <a:t>Or – need relaxed consistency model</a:t>
            </a:r>
          </a:p>
          <a:p>
            <a:r>
              <a:rPr lang="en-US" dirty="0" smtClean="0"/>
              <a:t>Reliability? – availability, security, durability, fault-tolerance</a:t>
            </a:r>
            <a:endParaRPr lang="en-US" dirty="0"/>
          </a:p>
        </p:txBody>
      </p:sp>
      <p:sp>
        <p:nvSpPr>
          <p:cNvPr id="7" name="Can 6"/>
          <p:cNvSpPr/>
          <p:nvPr/>
        </p:nvSpPr>
        <p:spPr>
          <a:xfrm>
            <a:off x="7268856" y="3595040"/>
            <a:ext cx="682424" cy="587693"/>
          </a:xfrm>
          <a:prstGeom prst="can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Can 7"/>
          <p:cNvSpPr/>
          <p:nvPr/>
        </p:nvSpPr>
        <p:spPr>
          <a:xfrm>
            <a:off x="7268856" y="4410964"/>
            <a:ext cx="682424" cy="587693"/>
          </a:xfrm>
          <a:prstGeom prst="can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Can 8"/>
          <p:cNvSpPr/>
          <p:nvPr/>
        </p:nvSpPr>
        <p:spPr>
          <a:xfrm>
            <a:off x="7268856" y="6117907"/>
            <a:ext cx="682424" cy="587693"/>
          </a:xfrm>
          <a:prstGeom prst="can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Cube 10"/>
          <p:cNvSpPr/>
          <p:nvPr/>
        </p:nvSpPr>
        <p:spPr>
          <a:xfrm>
            <a:off x="2841378" y="3595039"/>
            <a:ext cx="834073" cy="815924"/>
          </a:xfrm>
          <a:prstGeom prst="cub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loud 11"/>
          <p:cNvSpPr/>
          <p:nvPr/>
        </p:nvSpPr>
        <p:spPr>
          <a:xfrm>
            <a:off x="4107869" y="3766397"/>
            <a:ext cx="2601718" cy="2538878"/>
          </a:xfrm>
          <a:prstGeom prst="cloud">
            <a:avLst/>
          </a:prstGeom>
          <a:solidFill>
            <a:srgbClr val="DBEEF4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434745" y="3790815"/>
            <a:ext cx="3937167" cy="640443"/>
          </a:xfrm>
          <a:custGeom>
            <a:avLst/>
            <a:gdLst>
              <a:gd name="connsiteX0" fmla="*/ 145925 w 3937167"/>
              <a:gd name="connsiteY0" fmla="*/ 125772 h 640443"/>
              <a:gd name="connsiteX1" fmla="*/ 145925 w 3937167"/>
              <a:gd name="connsiteY1" fmla="*/ 30983 h 640443"/>
              <a:gd name="connsiteX2" fmla="*/ 1662422 w 3937167"/>
              <a:gd name="connsiteY2" fmla="*/ 599719 h 640443"/>
              <a:gd name="connsiteX3" fmla="*/ 3216831 w 3937167"/>
              <a:gd name="connsiteY3" fmla="*/ 561803 h 640443"/>
              <a:gd name="connsiteX4" fmla="*/ 3937167 w 3937167"/>
              <a:gd name="connsiteY4" fmla="*/ 296393 h 640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7167" h="640443">
                <a:moveTo>
                  <a:pt x="145925" y="125772"/>
                </a:moveTo>
                <a:cubicBezTo>
                  <a:pt x="19550" y="38882"/>
                  <a:pt x="-106825" y="-48008"/>
                  <a:pt x="145925" y="30983"/>
                </a:cubicBezTo>
                <a:cubicBezTo>
                  <a:pt x="398675" y="109974"/>
                  <a:pt x="1150604" y="511249"/>
                  <a:pt x="1662422" y="599719"/>
                </a:cubicBezTo>
                <a:cubicBezTo>
                  <a:pt x="2174240" y="688189"/>
                  <a:pt x="2837707" y="612357"/>
                  <a:pt x="3216831" y="561803"/>
                </a:cubicBezTo>
                <a:cubicBezTo>
                  <a:pt x="3595955" y="511249"/>
                  <a:pt x="3937167" y="296393"/>
                  <a:pt x="3937167" y="29639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732319" y="3840756"/>
            <a:ext cx="3468986" cy="1095517"/>
          </a:xfrm>
          <a:custGeom>
            <a:avLst/>
            <a:gdLst>
              <a:gd name="connsiteX0" fmla="*/ 0 w 3468986"/>
              <a:gd name="connsiteY0" fmla="*/ 0 h 1095517"/>
              <a:gd name="connsiteX1" fmla="*/ 1478584 w 3468986"/>
              <a:gd name="connsiteY1" fmla="*/ 606651 h 1095517"/>
              <a:gd name="connsiteX2" fmla="*/ 2559088 w 3468986"/>
              <a:gd name="connsiteY2" fmla="*/ 1080597 h 1095517"/>
              <a:gd name="connsiteX3" fmla="*/ 3468986 w 3468986"/>
              <a:gd name="connsiteY3" fmla="*/ 985808 h 109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8986" h="1095517">
                <a:moveTo>
                  <a:pt x="0" y="0"/>
                </a:moveTo>
                <a:lnTo>
                  <a:pt x="1478584" y="606651"/>
                </a:lnTo>
                <a:cubicBezTo>
                  <a:pt x="1905099" y="786750"/>
                  <a:pt x="2227354" y="1017404"/>
                  <a:pt x="2559088" y="1080597"/>
                </a:cubicBezTo>
                <a:cubicBezTo>
                  <a:pt x="2890822" y="1143790"/>
                  <a:pt x="3468986" y="985808"/>
                  <a:pt x="3468986" y="985808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789188" y="3897630"/>
            <a:ext cx="3544810" cy="2293899"/>
          </a:xfrm>
          <a:custGeom>
            <a:avLst/>
            <a:gdLst>
              <a:gd name="connsiteX0" fmla="*/ 0 w 3544810"/>
              <a:gd name="connsiteY0" fmla="*/ 0 h 2293899"/>
              <a:gd name="connsiteX1" fmla="*/ 1440671 w 3544810"/>
              <a:gd name="connsiteY1" fmla="*/ 606651 h 2293899"/>
              <a:gd name="connsiteX2" fmla="*/ 2881343 w 3544810"/>
              <a:gd name="connsiteY2" fmla="*/ 1611416 h 2293899"/>
              <a:gd name="connsiteX3" fmla="*/ 3544810 w 3544810"/>
              <a:gd name="connsiteY3" fmla="*/ 2293899 h 2293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44810" h="2293899">
                <a:moveTo>
                  <a:pt x="0" y="0"/>
                </a:moveTo>
                <a:cubicBezTo>
                  <a:pt x="480223" y="169041"/>
                  <a:pt x="960447" y="338082"/>
                  <a:pt x="1440671" y="606651"/>
                </a:cubicBezTo>
                <a:cubicBezTo>
                  <a:pt x="1920895" y="875220"/>
                  <a:pt x="2530653" y="1330208"/>
                  <a:pt x="2881343" y="1611416"/>
                </a:cubicBezTo>
                <a:cubicBezTo>
                  <a:pt x="3232033" y="1892624"/>
                  <a:pt x="3388421" y="2093261"/>
                  <a:pt x="3544810" y="229389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n 15"/>
          <p:cNvSpPr/>
          <p:nvPr/>
        </p:nvSpPr>
        <p:spPr>
          <a:xfrm>
            <a:off x="1905000" y="3603783"/>
            <a:ext cx="682424" cy="587693"/>
          </a:xfrm>
          <a:prstGeom prst="can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be 17"/>
          <p:cNvSpPr/>
          <p:nvPr/>
        </p:nvSpPr>
        <p:spPr>
          <a:xfrm>
            <a:off x="2841378" y="5550403"/>
            <a:ext cx="834073" cy="815924"/>
          </a:xfrm>
          <a:prstGeom prst="cub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092246" y="3745467"/>
            <a:ext cx="1996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Replica/Frag #1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92246" y="4507467"/>
            <a:ext cx="1996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Replica/Frag #2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092246" y="6183867"/>
            <a:ext cx="1996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Replica/Frag #n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 Durability through Geographic Replication</a:t>
            </a:r>
          </a:p>
        </p:txBody>
      </p:sp>
    </p:spTree>
    <p:extLst>
      <p:ext uri="{BB962C8B-B14F-4D97-AF65-F5344CB8AC3E}">
        <p14:creationId xmlns:p14="http://schemas.microsoft.com/office/powerpoint/2010/main" val="5705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34061-9F36-4F45-A732-7FF44C9C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make File Systems more </a:t>
            </a:r>
            <a:r>
              <a:rPr lang="en-US" i="1" dirty="0"/>
              <a:t>Reliable</a:t>
            </a:r>
            <a:r>
              <a:rPr lang="en-US" dirty="0"/>
              <a:t>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2F6EC-E95C-4D30-9CCE-95B8EF2F4F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46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11887200" cy="533400"/>
          </a:xfrm>
        </p:spPr>
        <p:txBody>
          <a:bodyPr/>
          <a:lstStyle/>
          <a:p>
            <a:r>
              <a:rPr lang="en-US" altLang="ko-KR" dirty="0" smtClean="0"/>
              <a:t>Fast File System (BSD 4.2, 1984)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10972800" cy="5867400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Same </a:t>
            </a:r>
            <a:r>
              <a:rPr lang="en-US" altLang="ko-KR" dirty="0" err="1" smtClean="0"/>
              <a:t>inode</a:t>
            </a:r>
            <a:r>
              <a:rPr lang="en-US" altLang="ko-KR" dirty="0" smtClean="0"/>
              <a:t> structure as in BSD 4.1</a:t>
            </a:r>
          </a:p>
          <a:p>
            <a:pPr lvl="1"/>
            <a:r>
              <a:rPr lang="en-US" altLang="ko-KR" dirty="0" smtClean="0"/>
              <a:t>same file header and triply indirect blocks like we just studied</a:t>
            </a:r>
          </a:p>
          <a:p>
            <a:pPr lvl="1"/>
            <a:r>
              <a:rPr lang="en-US" altLang="ko-KR" dirty="0" smtClean="0"/>
              <a:t>Some changes to block sizes from </a:t>
            </a:r>
            <a:r>
              <a:rPr lang="en-US" altLang="ko-KR" dirty="0" smtClean="0"/>
              <a:t>1024 </a:t>
            </a:r>
            <a:r>
              <a:rPr lang="en-US" altLang="ko-KR" dirty="0" smtClean="0">
                <a:sym typeface="Symbol" panose="05050102010706020507" pitchFamily="18" charset="2"/>
              </a:rPr>
              <a:t></a:t>
            </a:r>
            <a:r>
              <a:rPr lang="en-US" altLang="ko-KR" dirty="0" smtClean="0"/>
              <a:t> </a:t>
            </a:r>
            <a:r>
              <a:rPr lang="en-US" altLang="ko-KR" dirty="0" smtClean="0"/>
              <a:t>4096 </a:t>
            </a:r>
            <a:r>
              <a:rPr lang="en-US" altLang="ko-KR" dirty="0" smtClean="0"/>
              <a:t>bytes for performance</a:t>
            </a:r>
          </a:p>
          <a:p>
            <a:r>
              <a:rPr lang="en-US" altLang="ko-KR" dirty="0" smtClean="0"/>
              <a:t>Paper on FFS: “A Fast File System for UNIX”</a:t>
            </a:r>
          </a:p>
          <a:p>
            <a:pPr lvl="1"/>
            <a:r>
              <a:rPr lang="en-US" altLang="ko-KR" dirty="0" smtClean="0"/>
              <a:t>Marshall </a:t>
            </a:r>
            <a:r>
              <a:rPr lang="en-US" altLang="ko-KR" dirty="0" err="1" smtClean="0"/>
              <a:t>McKusick</a:t>
            </a:r>
            <a:r>
              <a:rPr lang="en-US" altLang="ko-KR" dirty="0" smtClean="0"/>
              <a:t>, William Joy, Samuel </a:t>
            </a:r>
            <a:r>
              <a:rPr lang="en-US" altLang="ko-KR" dirty="0" err="1" smtClean="0"/>
              <a:t>Leffler</a:t>
            </a:r>
            <a:r>
              <a:rPr lang="en-US" altLang="ko-KR" dirty="0" smtClean="0"/>
              <a:t> and Robert </a:t>
            </a:r>
            <a:r>
              <a:rPr lang="en-US" altLang="ko-KR" dirty="0" err="1" smtClean="0"/>
              <a:t>Fabry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Off the “resources” page of course website – Take a look!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Optimization for Performance and Reliability:</a:t>
            </a:r>
          </a:p>
          <a:p>
            <a:pPr lvl="1"/>
            <a:r>
              <a:rPr lang="en-US" altLang="ko-KR" dirty="0" smtClean="0"/>
              <a:t>Distribute </a:t>
            </a:r>
            <a:r>
              <a:rPr lang="en-US" altLang="ko-KR" dirty="0" err="1" smtClean="0"/>
              <a:t>inodes</a:t>
            </a:r>
            <a:r>
              <a:rPr lang="en-US" altLang="ko-KR" dirty="0" smtClean="0"/>
              <a:t> among different tracks to be closer to data</a:t>
            </a:r>
          </a:p>
          <a:p>
            <a:pPr lvl="1"/>
            <a:r>
              <a:rPr lang="en-US" altLang="ko-KR" dirty="0" smtClean="0"/>
              <a:t>Uses bitmap allocation in place of </a:t>
            </a:r>
            <a:r>
              <a:rPr lang="en-US" altLang="ko-KR" dirty="0" err="1" smtClean="0"/>
              <a:t>freelist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Attempt to allocate files contiguously</a:t>
            </a:r>
          </a:p>
          <a:p>
            <a:pPr lvl="1"/>
            <a:r>
              <a:rPr lang="en-US" altLang="ko-KR" dirty="0" smtClean="0"/>
              <a:t>10% reserved disk space</a:t>
            </a:r>
          </a:p>
          <a:p>
            <a:pPr lvl="1"/>
            <a:r>
              <a:rPr lang="en-US" altLang="ko-KR" dirty="0" smtClean="0"/>
              <a:t>Skip-sector positioning (mentioned later)</a:t>
            </a:r>
          </a:p>
          <a:p>
            <a:pPr marL="0" indent="0">
              <a:buNone/>
            </a:pP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05723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08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76200"/>
            <a:ext cx="7162800" cy="533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800" dirty="0"/>
              <a:t>File System Reliability:</a:t>
            </a:r>
            <a:br>
              <a:rPr lang="en-US" sz="2800" dirty="0"/>
            </a:br>
            <a:r>
              <a:rPr lang="en-US" sz="2800" dirty="0"/>
              <a:t>(Difference from Block-level reliability)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108204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What can happen if disk loses power or software crashes?</a:t>
            </a:r>
          </a:p>
          <a:p>
            <a:pPr lvl="1"/>
            <a:r>
              <a:rPr lang="en-US" dirty="0" smtClean="0"/>
              <a:t>Some operations in progress may complete</a:t>
            </a:r>
          </a:p>
          <a:p>
            <a:pPr lvl="1"/>
            <a:r>
              <a:rPr lang="en-US" dirty="0" smtClean="0"/>
              <a:t>Some operations in progress may be lost</a:t>
            </a:r>
          </a:p>
          <a:p>
            <a:pPr lvl="1"/>
            <a:r>
              <a:rPr lang="en-US" dirty="0" smtClean="0"/>
              <a:t>Overwrite of a block may only partially </a:t>
            </a:r>
            <a:r>
              <a:rPr lang="en-US" dirty="0" smtClean="0"/>
              <a:t>complete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Having RAID doesn’t necessarily protect against all such failures</a:t>
            </a:r>
          </a:p>
          <a:p>
            <a:pPr lvl="1"/>
            <a:r>
              <a:rPr lang="en-US" dirty="0" smtClean="0"/>
              <a:t>No protection against writing bad state</a:t>
            </a:r>
          </a:p>
          <a:p>
            <a:pPr lvl="1"/>
            <a:r>
              <a:rPr lang="en-US" dirty="0" smtClean="0"/>
              <a:t>What if one disk of RAID group not written?</a:t>
            </a:r>
          </a:p>
          <a:p>
            <a:r>
              <a:rPr lang="en-US" dirty="0" smtClean="0"/>
              <a:t>File </a:t>
            </a:r>
            <a:r>
              <a:rPr lang="en-US" dirty="0" smtClean="0"/>
              <a:t>system needs durability (as a minimum!)</a:t>
            </a:r>
          </a:p>
          <a:p>
            <a:pPr lvl="1"/>
            <a:r>
              <a:rPr lang="en-US" dirty="0" smtClean="0"/>
              <a:t>Data previously stored can be retrieved (maybe after some recovery step), regardless of </a:t>
            </a:r>
            <a:r>
              <a:rPr lang="en-US" dirty="0" smtClean="0"/>
              <a:t>failure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But durability is not quite enough…!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57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Storage Reliability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11201400" cy="5638800"/>
          </a:xfrm>
        </p:spPr>
        <p:txBody>
          <a:bodyPr/>
          <a:lstStyle/>
          <a:p>
            <a:r>
              <a:rPr lang="en-US" dirty="0" smtClean="0"/>
              <a:t>Single logical file operation can involve updates to multiple physical disk blocks</a:t>
            </a:r>
          </a:p>
          <a:p>
            <a:pPr lvl="1"/>
            <a:r>
              <a:rPr lang="en-US" dirty="0" err="1" smtClean="0"/>
              <a:t>inode</a:t>
            </a:r>
            <a:r>
              <a:rPr lang="en-US" dirty="0" smtClean="0"/>
              <a:t>, indirect block, data block, bitmap, …</a:t>
            </a:r>
          </a:p>
          <a:p>
            <a:pPr lvl="1"/>
            <a:r>
              <a:rPr lang="en-US" dirty="0" smtClean="0"/>
              <a:t>With sector remapping, single update to physical disk block can require multiple (even lower level) updates to sectors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At a physical level, operations complete one at a time</a:t>
            </a:r>
          </a:p>
          <a:p>
            <a:pPr lvl="1"/>
            <a:r>
              <a:rPr lang="en-US" dirty="0" smtClean="0"/>
              <a:t>Want concurrent operations for performance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do we guarantee consistency regardless of when crash occurs?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704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Threats to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11201400" cy="5410200"/>
          </a:xfrm>
        </p:spPr>
        <p:txBody>
          <a:bodyPr/>
          <a:lstStyle/>
          <a:p>
            <a:r>
              <a:rPr lang="en-US" dirty="0" smtClean="0"/>
              <a:t>Interrupted Operation</a:t>
            </a:r>
          </a:p>
          <a:p>
            <a:pPr lvl="1"/>
            <a:r>
              <a:rPr lang="en-US" dirty="0" smtClean="0"/>
              <a:t>Crash or power failure in the middle of a series of related updates may leave stored data in an inconsistent state</a:t>
            </a:r>
          </a:p>
          <a:p>
            <a:pPr lvl="1"/>
            <a:r>
              <a:rPr lang="en-US" dirty="0" smtClean="0"/>
              <a:t>Example: transfer funds from one bank account to another  </a:t>
            </a:r>
          </a:p>
          <a:p>
            <a:pPr lvl="1"/>
            <a:r>
              <a:rPr lang="en-US" dirty="0" smtClean="0"/>
              <a:t>What if transfer is interrupted after withdrawal and before deposit?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Loss of stored data</a:t>
            </a:r>
          </a:p>
          <a:p>
            <a:pPr lvl="1"/>
            <a:r>
              <a:rPr lang="en-US" dirty="0" smtClean="0"/>
              <a:t>Failure of non-volatile storage media may cause previously stored data to disappear or be corrupted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83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609600"/>
          </a:xfrm>
        </p:spPr>
        <p:txBody>
          <a:bodyPr/>
          <a:lstStyle/>
          <a:p>
            <a:r>
              <a:rPr lang="en-US" dirty="0"/>
              <a:t>Two Reliability Approaches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F2DA5FB-182D-43EB-9D13-693CAFB2C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666750"/>
            <a:ext cx="5386917" cy="639762"/>
          </a:xfrm>
        </p:spPr>
        <p:txBody>
          <a:bodyPr/>
          <a:lstStyle/>
          <a:p>
            <a:r>
              <a:rPr lang="en-US" dirty="0" smtClean="0"/>
              <a:t>Careful Ordering and Recovery</a:t>
            </a:r>
            <a:endParaRPr lang="en-US" dirty="0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60C6DD1-507A-4B7C-BC0E-0C99CCE79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000" y="1306512"/>
            <a:ext cx="5943600" cy="3951288"/>
          </a:xfrm>
        </p:spPr>
        <p:txBody>
          <a:bodyPr/>
          <a:lstStyle/>
          <a:p>
            <a:r>
              <a:rPr lang="en-US" dirty="0" smtClean="0"/>
              <a:t>FAT &amp; FFS + (</a:t>
            </a:r>
            <a:r>
              <a:rPr lang="en-US" dirty="0" err="1" smtClean="0"/>
              <a:t>fsck</a:t>
            </a:r>
            <a:r>
              <a:rPr lang="en-US" dirty="0" smtClean="0"/>
              <a:t>)</a:t>
            </a:r>
          </a:p>
          <a:p>
            <a:r>
              <a:rPr lang="en-US" dirty="0" smtClean="0"/>
              <a:t>Each step builds structure, </a:t>
            </a:r>
          </a:p>
          <a:p>
            <a:r>
              <a:rPr lang="en-US" dirty="0" smtClean="0"/>
              <a:t>Data block</a:t>
            </a:r>
            <a:r>
              <a:rPr lang="en-US" dirty="0" smtClean="0">
                <a:sym typeface="Symbol" panose="05050102010706020507" pitchFamily="18" charset="2"/>
              </a:rPr>
              <a:t></a:t>
            </a:r>
            <a:r>
              <a:rPr lang="en-US" dirty="0" smtClean="0"/>
              <a:t> </a:t>
            </a:r>
            <a:r>
              <a:rPr lang="en-US" dirty="0" err="1" smtClean="0"/>
              <a:t>inode</a:t>
            </a:r>
            <a:r>
              <a:rPr lang="en-US" dirty="0" smtClean="0"/>
              <a:t> </a:t>
            </a:r>
            <a:r>
              <a:rPr lang="en-US" dirty="0">
                <a:sym typeface="Symbol" panose="05050102010706020507" pitchFamily="18" charset="2"/>
              </a:rPr>
              <a:t></a:t>
            </a:r>
            <a:r>
              <a:rPr lang="en-US" dirty="0" smtClean="0"/>
              <a:t> free </a:t>
            </a:r>
            <a:r>
              <a:rPr lang="en-US" dirty="0" smtClean="0">
                <a:sym typeface="Symbol" panose="05050102010706020507" pitchFamily="18" charset="2"/>
              </a:rPr>
              <a:t> </a:t>
            </a:r>
            <a:r>
              <a:rPr lang="en-US" dirty="0" smtClean="0"/>
              <a:t>directory</a:t>
            </a:r>
          </a:p>
          <a:p>
            <a:r>
              <a:rPr lang="en-US" dirty="0" smtClean="0"/>
              <a:t>Last step links it in to rest of FS</a:t>
            </a:r>
          </a:p>
          <a:p>
            <a:r>
              <a:rPr lang="en-US" dirty="0" smtClean="0"/>
              <a:t>Recover scans structure looking for incomplete actions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FAC747E-2C0B-4A8C-B3A9-C024945F85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21967" y="666750"/>
            <a:ext cx="5389033" cy="639762"/>
          </a:xfrm>
        </p:spPr>
        <p:txBody>
          <a:bodyPr/>
          <a:lstStyle/>
          <a:p>
            <a:r>
              <a:rPr lang="en-US" smtClean="0"/>
              <a:t>Versioning and Copy-on-Write</a:t>
            </a: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170DD44-746A-40EA-93F1-DCB94A23C1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21967" y="1306512"/>
            <a:ext cx="5389033" cy="3951288"/>
          </a:xfrm>
        </p:spPr>
        <p:txBody>
          <a:bodyPr/>
          <a:lstStyle/>
          <a:p>
            <a:r>
              <a:rPr lang="en-US" dirty="0" smtClean="0"/>
              <a:t>ZFS, …</a:t>
            </a:r>
          </a:p>
          <a:p>
            <a:r>
              <a:rPr lang="en-US" dirty="0" smtClean="0"/>
              <a:t>Version files at some granularity</a:t>
            </a:r>
          </a:p>
          <a:p>
            <a:r>
              <a:rPr lang="en-US" dirty="0" smtClean="0"/>
              <a:t>Create new structure linking back to unchanged parts of old</a:t>
            </a:r>
          </a:p>
          <a:p>
            <a:r>
              <a:rPr lang="en-US" dirty="0" smtClean="0"/>
              <a:t>Last step is to declare that the new version is ready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634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8839200" cy="533400"/>
          </a:xfrm>
        </p:spPr>
        <p:txBody>
          <a:bodyPr/>
          <a:lstStyle/>
          <a:p>
            <a:r>
              <a:rPr lang="en-US" dirty="0" smtClean="0"/>
              <a:t>Reliability Approach #1: Careful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10820400" cy="5715000"/>
          </a:xfrm>
        </p:spPr>
        <p:txBody>
          <a:bodyPr/>
          <a:lstStyle/>
          <a:p>
            <a:r>
              <a:rPr lang="en-US" dirty="0" smtClean="0"/>
              <a:t>Sequence operations in a specific order</a:t>
            </a:r>
          </a:p>
          <a:p>
            <a:pPr lvl="1"/>
            <a:r>
              <a:rPr lang="en-US" dirty="0" smtClean="0"/>
              <a:t>Careful design to allow sequence to be interrupted safely</a:t>
            </a:r>
          </a:p>
          <a:p>
            <a:endParaRPr lang="en-US" dirty="0" smtClean="0"/>
          </a:p>
          <a:p>
            <a:r>
              <a:rPr lang="en-US" dirty="0" smtClean="0"/>
              <a:t>Post-crash recovery</a:t>
            </a:r>
          </a:p>
          <a:p>
            <a:pPr lvl="1"/>
            <a:r>
              <a:rPr lang="en-US" dirty="0" smtClean="0"/>
              <a:t>Read data structures to see if there were any operations in progress</a:t>
            </a:r>
          </a:p>
          <a:p>
            <a:pPr lvl="1"/>
            <a:r>
              <a:rPr lang="en-US" dirty="0" smtClean="0"/>
              <a:t>Clean up/finish as needed</a:t>
            </a:r>
          </a:p>
          <a:p>
            <a:endParaRPr lang="en-US" dirty="0" smtClean="0"/>
          </a:p>
          <a:p>
            <a:r>
              <a:rPr lang="en-US" dirty="0" smtClean="0"/>
              <a:t>Approach taken by </a:t>
            </a:r>
          </a:p>
          <a:p>
            <a:pPr lvl="1"/>
            <a:r>
              <a:rPr lang="en-US" dirty="0" smtClean="0"/>
              <a:t>FAT and FFS (</a:t>
            </a:r>
            <a:r>
              <a:rPr lang="en-US" dirty="0" err="1" smtClean="0"/>
              <a:t>fsck</a:t>
            </a:r>
            <a:r>
              <a:rPr lang="en-US" dirty="0" smtClean="0"/>
              <a:t>) to protect </a:t>
            </a:r>
            <a:r>
              <a:rPr lang="en-US" dirty="0" err="1" smtClean="0"/>
              <a:t>filesystem</a:t>
            </a:r>
            <a:r>
              <a:rPr lang="en-US" dirty="0" smtClean="0"/>
              <a:t> structure/metadata</a:t>
            </a:r>
          </a:p>
          <a:p>
            <a:pPr lvl="1"/>
            <a:r>
              <a:rPr lang="en-US" dirty="0" smtClean="0"/>
              <a:t>Many app-level recovery schemes (e.g., Word, </a:t>
            </a:r>
            <a:r>
              <a:rPr lang="en-US" dirty="0" err="1" smtClean="0"/>
              <a:t>emacs</a:t>
            </a:r>
            <a:r>
              <a:rPr lang="en-US" dirty="0" smtClean="0"/>
              <a:t> </a:t>
            </a:r>
            <a:r>
              <a:rPr lang="en-US" dirty="0" err="1" smtClean="0"/>
              <a:t>autosaves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6950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70AA2-2ADF-4EC2-8065-146BF2241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Berkeley FFS: Create a File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D56A329-CE58-4E03-9E34-476B54201A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buNone/>
            </a:pPr>
            <a:r>
              <a:rPr lang="en-US" b="1" u="sng" dirty="0"/>
              <a:t>Normal operation:</a:t>
            </a:r>
          </a:p>
          <a:p>
            <a:pPr>
              <a:lnSpc>
                <a:spcPct val="100000"/>
              </a:lnSpc>
            </a:pPr>
            <a:r>
              <a:rPr lang="en-US" dirty="0"/>
              <a:t>Allocate data block</a:t>
            </a:r>
          </a:p>
          <a:p>
            <a:pPr>
              <a:lnSpc>
                <a:spcPct val="100000"/>
              </a:lnSpc>
            </a:pPr>
            <a:r>
              <a:rPr lang="en-US" dirty="0"/>
              <a:t>Write data block</a:t>
            </a:r>
          </a:p>
          <a:p>
            <a:pPr>
              <a:lnSpc>
                <a:spcPct val="100000"/>
              </a:lnSpc>
            </a:pPr>
            <a:r>
              <a:rPr lang="en-US" dirty="0"/>
              <a:t>Allocate </a:t>
            </a:r>
            <a:r>
              <a:rPr lang="en-US" dirty="0" err="1"/>
              <a:t>inode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Write </a:t>
            </a:r>
            <a:r>
              <a:rPr lang="en-US" dirty="0" err="1"/>
              <a:t>inode</a:t>
            </a:r>
            <a:r>
              <a:rPr lang="en-US" dirty="0"/>
              <a:t> block</a:t>
            </a:r>
          </a:p>
          <a:p>
            <a:pPr>
              <a:lnSpc>
                <a:spcPct val="100000"/>
              </a:lnSpc>
            </a:pPr>
            <a:r>
              <a:rPr lang="en-US" dirty="0"/>
              <a:t>Update bitmap of free blocks and </a:t>
            </a:r>
            <a:r>
              <a:rPr lang="en-US" dirty="0" err="1"/>
              <a:t>inodes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Update directory with file name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  </a:t>
            </a:r>
            <a:r>
              <a:rPr lang="en-US" dirty="0" err="1"/>
              <a:t>inode</a:t>
            </a:r>
            <a:r>
              <a:rPr lang="en-US" dirty="0"/>
              <a:t> number</a:t>
            </a:r>
          </a:p>
          <a:p>
            <a:pPr>
              <a:lnSpc>
                <a:spcPct val="100000"/>
              </a:lnSpc>
            </a:pPr>
            <a:r>
              <a:rPr lang="en-US" dirty="0"/>
              <a:t>Update modify time for directory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05154CE-0522-4590-8EF4-02FC3861BC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buNone/>
            </a:pPr>
            <a:r>
              <a:rPr lang="en-US" b="1" u="sng" dirty="0"/>
              <a:t>Recovery:</a:t>
            </a:r>
          </a:p>
          <a:p>
            <a:pPr>
              <a:lnSpc>
                <a:spcPct val="100000"/>
              </a:lnSpc>
            </a:pPr>
            <a:r>
              <a:rPr lang="en-US" dirty="0"/>
              <a:t>Scan </a:t>
            </a:r>
            <a:r>
              <a:rPr lang="en-US" dirty="0" err="1"/>
              <a:t>inode</a:t>
            </a:r>
            <a:r>
              <a:rPr lang="en-US" dirty="0"/>
              <a:t> table</a:t>
            </a:r>
          </a:p>
          <a:p>
            <a:pPr>
              <a:lnSpc>
                <a:spcPct val="100000"/>
              </a:lnSpc>
            </a:pPr>
            <a:r>
              <a:rPr lang="en-US" dirty="0"/>
              <a:t>If any unlinked files (not in any directory), delete or put in lost &amp; found </a:t>
            </a:r>
            <a:r>
              <a:rPr lang="en-US" dirty="0" err="1"/>
              <a:t>dir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Compare free block bitmap against </a:t>
            </a:r>
            <a:r>
              <a:rPr lang="en-US" dirty="0" err="1"/>
              <a:t>inode</a:t>
            </a:r>
            <a:r>
              <a:rPr lang="en-US" dirty="0"/>
              <a:t> trees</a:t>
            </a:r>
          </a:p>
          <a:p>
            <a:pPr>
              <a:lnSpc>
                <a:spcPct val="100000"/>
              </a:lnSpc>
            </a:pPr>
            <a:r>
              <a:rPr lang="en-US" dirty="0"/>
              <a:t>Scan directories for missing update/access times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  <a:buNone/>
            </a:pPr>
            <a:r>
              <a:rPr lang="en-US" i="1" dirty="0">
                <a:solidFill>
                  <a:srgbClr val="FF0000"/>
                </a:solidFill>
              </a:rPr>
              <a:t>Time proportional to disk size</a:t>
            </a:r>
          </a:p>
        </p:txBody>
      </p:sp>
    </p:spTree>
    <p:extLst>
      <p:ext uri="{BB962C8B-B14F-4D97-AF65-F5344CB8AC3E}">
        <p14:creationId xmlns:p14="http://schemas.microsoft.com/office/powerpoint/2010/main" val="317165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9144000" cy="533400"/>
          </a:xfrm>
        </p:spPr>
        <p:txBody>
          <a:bodyPr/>
          <a:lstStyle/>
          <a:p>
            <a:r>
              <a:rPr lang="en-US" sz="2800" dirty="0"/>
              <a:t>Reliability Approach #2: Copy on Write File Layout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50" y="838200"/>
            <a:ext cx="10858500" cy="5486400"/>
          </a:xfrm>
        </p:spPr>
        <p:txBody>
          <a:bodyPr>
            <a:normAutofit/>
          </a:bodyPr>
          <a:lstStyle/>
          <a:p>
            <a:r>
              <a:rPr lang="en-US" dirty="0"/>
              <a:t>Recall: multi-level index structure lets us find the data blocks of a file</a:t>
            </a:r>
          </a:p>
          <a:p>
            <a:r>
              <a:rPr lang="en-US" dirty="0"/>
              <a:t>Instead of over-writing existing data blocks and updating the index structure:</a:t>
            </a:r>
          </a:p>
          <a:p>
            <a:pPr lvl="1"/>
            <a:r>
              <a:rPr lang="en-US" dirty="0"/>
              <a:t>Create a new version of the file with the updated data</a:t>
            </a:r>
          </a:p>
          <a:p>
            <a:pPr lvl="1"/>
            <a:r>
              <a:rPr lang="en-US" dirty="0"/>
              <a:t>Reuse blocks that don’t change much of what is already in place</a:t>
            </a:r>
          </a:p>
          <a:p>
            <a:pPr lvl="1"/>
            <a:r>
              <a:rPr lang="en-US" dirty="0"/>
              <a:t>This is called: </a:t>
            </a:r>
            <a:r>
              <a:rPr lang="en-US" dirty="0">
                <a:solidFill>
                  <a:srgbClr val="FF0000"/>
                </a:solidFill>
              </a:rPr>
              <a:t>Copy On Write (COW)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Seems expensive!  But</a:t>
            </a:r>
          </a:p>
          <a:p>
            <a:pPr lvl="1"/>
            <a:r>
              <a:rPr lang="en-US" dirty="0" smtClean="0"/>
              <a:t>Updates can be batched</a:t>
            </a:r>
          </a:p>
          <a:p>
            <a:pPr lvl="1"/>
            <a:r>
              <a:rPr lang="en-US" dirty="0" smtClean="0"/>
              <a:t>Almost all disk writes can occur in parallel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Approach taken in network file server appliances</a:t>
            </a:r>
          </a:p>
          <a:p>
            <a:pPr lvl="1"/>
            <a:r>
              <a:rPr lang="en-US" dirty="0" smtClean="0"/>
              <a:t>NetApp’s Write Anywhere File Layout (WAFL)</a:t>
            </a:r>
          </a:p>
          <a:p>
            <a:pPr lvl="1"/>
            <a:r>
              <a:rPr lang="en-US" dirty="0" smtClean="0"/>
              <a:t>ZFS (Sun/Oracle) and </a:t>
            </a:r>
            <a:r>
              <a:rPr lang="en-US" dirty="0" err="1" smtClean="0"/>
              <a:t>OpenZFS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1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COW with </a:t>
            </a:r>
            <a:r>
              <a:rPr lang="en-US" dirty="0"/>
              <a:t>S</a:t>
            </a:r>
            <a:r>
              <a:rPr lang="en-US" dirty="0" smtClean="0"/>
              <a:t>maller-Radix </a:t>
            </a:r>
            <a:r>
              <a:rPr lang="en-US" dirty="0"/>
              <a:t>B</a:t>
            </a:r>
            <a:r>
              <a:rPr lang="en-US" dirty="0" smtClean="0"/>
              <a:t>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999790"/>
            <a:ext cx="8229600" cy="1304505"/>
          </a:xfrm>
        </p:spPr>
        <p:txBody>
          <a:bodyPr>
            <a:normAutofit/>
          </a:bodyPr>
          <a:lstStyle/>
          <a:p>
            <a:r>
              <a:rPr lang="en-US" sz="2800" dirty="0"/>
              <a:t>If file represented as a tree of blocks, just need to update the leading fringe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2355514" y="4047944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6967" y="4047944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78420" y="4047944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39873" y="4047944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010434" y="1677722"/>
            <a:ext cx="286084" cy="374315"/>
            <a:chOff x="3550649" y="1236578"/>
            <a:chExt cx="286084" cy="374315"/>
          </a:xfrm>
        </p:grpSpPr>
        <p:sp>
          <p:nvSpPr>
            <p:cNvPr id="11" name="Rectangle 10"/>
            <p:cNvSpPr/>
            <p:nvPr/>
          </p:nvSpPr>
          <p:spPr>
            <a:xfrm>
              <a:off x="3550649" y="1236578"/>
              <a:ext cx="286084" cy="3743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3703048" y="1236578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6601326" y="4047944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662779" y="4047944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117305" y="4053296"/>
            <a:ext cx="454526" cy="374315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7304954" y="4531882"/>
            <a:ext cx="1049662" cy="565515"/>
            <a:chOff x="5780954" y="4090737"/>
            <a:chExt cx="1049662" cy="565515"/>
          </a:xfrm>
        </p:grpSpPr>
        <p:sp>
          <p:nvSpPr>
            <p:cNvPr id="41" name="Up Arrow 40"/>
            <p:cNvSpPr/>
            <p:nvPr/>
          </p:nvSpPr>
          <p:spPr>
            <a:xfrm>
              <a:off x="6553201" y="4090737"/>
              <a:ext cx="277415" cy="454526"/>
            </a:xfrm>
            <a:prstGeom prst="upArrow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80954" y="4256142"/>
              <a:ext cx="8485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Write </a:t>
              </a:r>
              <a:endParaRPr lang="en-US" sz="20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8978815" y="3680312"/>
            <a:ext cx="909053" cy="379667"/>
            <a:chOff x="6761747" y="3130881"/>
            <a:chExt cx="909053" cy="379667"/>
          </a:xfrm>
        </p:grpSpPr>
        <p:sp>
          <p:nvSpPr>
            <p:cNvPr id="64" name="Rectangle 63"/>
            <p:cNvSpPr/>
            <p:nvPr/>
          </p:nvSpPr>
          <p:spPr>
            <a:xfrm>
              <a:off x="6761747" y="3130881"/>
              <a:ext cx="909053" cy="374315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216274" y="3136233"/>
              <a:ext cx="454526" cy="374315"/>
            </a:xfrm>
            <a:prstGeom prst="rect">
              <a:avLst/>
            </a:prstGeom>
            <a:solidFill>
              <a:schemeClr val="bg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9433342" y="3680312"/>
            <a:ext cx="178487" cy="374315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495801" y="2391597"/>
            <a:ext cx="286084" cy="374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4648200" y="2391597"/>
            <a:ext cx="0" cy="3743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7877560" y="2391597"/>
            <a:ext cx="286084" cy="374315"/>
            <a:chOff x="4260517" y="1950452"/>
            <a:chExt cx="286084" cy="374315"/>
          </a:xfrm>
        </p:grpSpPr>
        <p:sp>
          <p:nvSpPr>
            <p:cNvPr id="59" name="Rectangle 58"/>
            <p:cNvSpPr/>
            <p:nvPr/>
          </p:nvSpPr>
          <p:spPr>
            <a:xfrm>
              <a:off x="4260517" y="1950452"/>
              <a:ext cx="286084" cy="3743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4412916" y="1950452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3264566" y="3225788"/>
            <a:ext cx="286084" cy="374315"/>
            <a:chOff x="2482514" y="2624220"/>
            <a:chExt cx="286084" cy="374315"/>
          </a:xfrm>
        </p:grpSpPr>
        <p:sp>
          <p:nvSpPr>
            <p:cNvPr id="61" name="Rectangle 60"/>
            <p:cNvSpPr/>
            <p:nvPr/>
          </p:nvSpPr>
          <p:spPr>
            <a:xfrm>
              <a:off x="2482514" y="2624220"/>
              <a:ext cx="286084" cy="3743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2634913" y="2624220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5275919" y="3225788"/>
            <a:ext cx="286084" cy="374315"/>
            <a:chOff x="2482514" y="2624220"/>
            <a:chExt cx="286084" cy="374315"/>
          </a:xfrm>
        </p:grpSpPr>
        <p:sp>
          <p:nvSpPr>
            <p:cNvPr id="73" name="Rectangle 72"/>
            <p:cNvSpPr/>
            <p:nvPr/>
          </p:nvSpPr>
          <p:spPr>
            <a:xfrm>
              <a:off x="2482514" y="2624220"/>
              <a:ext cx="286084" cy="3743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2634913" y="2624220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Rectangle 74"/>
          <p:cNvSpPr/>
          <p:nvPr/>
        </p:nvSpPr>
        <p:spPr>
          <a:xfrm>
            <a:off x="7357979" y="3225788"/>
            <a:ext cx="286084" cy="374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>
            <a:off x="7510378" y="3225788"/>
            <a:ext cx="0" cy="3743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4692316" y="1864880"/>
            <a:ext cx="1371591" cy="52671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3340768" y="2543997"/>
            <a:ext cx="1228550" cy="6817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73" idx="0"/>
          </p:cNvCxnSpPr>
          <p:nvPr/>
        </p:nvCxnSpPr>
        <p:spPr>
          <a:xfrm>
            <a:off x="4721719" y="2543997"/>
            <a:ext cx="697243" cy="6817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endCxn id="59" idx="0"/>
          </p:cNvCxnSpPr>
          <p:nvPr/>
        </p:nvCxnSpPr>
        <p:spPr>
          <a:xfrm>
            <a:off x="6252704" y="1862206"/>
            <a:ext cx="1767899" cy="5293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75" idx="0"/>
          </p:cNvCxnSpPr>
          <p:nvPr/>
        </p:nvCxnSpPr>
        <p:spPr>
          <a:xfrm flipH="1">
            <a:off x="7501021" y="2543997"/>
            <a:ext cx="418208" cy="6817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2355513" y="3378187"/>
            <a:ext cx="985256" cy="669756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3416966" y="3378188"/>
            <a:ext cx="76202" cy="6817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4495802" y="3434331"/>
            <a:ext cx="846963" cy="61361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5495164" y="3434331"/>
            <a:ext cx="44709" cy="61361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6599993" y="3446366"/>
            <a:ext cx="846963" cy="61361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7599355" y="3446366"/>
            <a:ext cx="44709" cy="61361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/>
        </p:nvGrpSpPr>
        <p:grpSpPr>
          <a:xfrm>
            <a:off x="8748586" y="2391597"/>
            <a:ext cx="286084" cy="374315"/>
            <a:chOff x="4260517" y="1950452"/>
            <a:chExt cx="286084" cy="374315"/>
          </a:xfrm>
        </p:grpSpPr>
        <p:sp>
          <p:nvSpPr>
            <p:cNvPr id="92" name="Rectangle 91"/>
            <p:cNvSpPr/>
            <p:nvPr/>
          </p:nvSpPr>
          <p:spPr>
            <a:xfrm>
              <a:off x="4260517" y="1950452"/>
              <a:ext cx="286084" cy="3743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4412916" y="1950452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8229005" y="3225788"/>
            <a:ext cx="286084" cy="374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95" name="Straight Arrow Connector 94"/>
          <p:cNvCxnSpPr>
            <a:endCxn id="94" idx="0"/>
          </p:cNvCxnSpPr>
          <p:nvPr/>
        </p:nvCxnSpPr>
        <p:spPr>
          <a:xfrm flipH="1">
            <a:off x="8372047" y="2543997"/>
            <a:ext cx="418208" cy="681791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>
            <a:off x="6777790" y="3446365"/>
            <a:ext cx="1540193" cy="601578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8470380" y="3446365"/>
            <a:ext cx="564290" cy="233946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2" name="Group 101"/>
          <p:cNvGrpSpPr/>
          <p:nvPr/>
        </p:nvGrpSpPr>
        <p:grpSpPr>
          <a:xfrm>
            <a:off x="7456312" y="1657667"/>
            <a:ext cx="286084" cy="374315"/>
            <a:chOff x="3550649" y="1236578"/>
            <a:chExt cx="286084" cy="374315"/>
          </a:xfrm>
        </p:grpSpPr>
        <p:sp>
          <p:nvSpPr>
            <p:cNvPr id="103" name="Rectangle 102"/>
            <p:cNvSpPr/>
            <p:nvPr/>
          </p:nvSpPr>
          <p:spPr>
            <a:xfrm>
              <a:off x="3550649" y="1236578"/>
              <a:ext cx="286084" cy="3743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4F622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3703048" y="1236578"/>
              <a:ext cx="0" cy="374315"/>
            </a:xfrm>
            <a:prstGeom prst="line">
              <a:avLst/>
            </a:prstGeom>
            <a:ln>
              <a:solidFill>
                <a:srgbClr val="4F622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Straight Arrow Connector 104"/>
          <p:cNvCxnSpPr/>
          <p:nvPr/>
        </p:nvCxnSpPr>
        <p:spPr>
          <a:xfrm flipH="1">
            <a:off x="4906211" y="1864880"/>
            <a:ext cx="2604168" cy="526717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7664716" y="1862206"/>
            <a:ext cx="1083871" cy="529391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8384650" y="3231140"/>
            <a:ext cx="0" cy="3743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104063" y="808395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o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ld version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11" name="Straight Arrow Connector 110"/>
          <p:cNvCxnSpPr/>
          <p:nvPr/>
        </p:nvCxnSpPr>
        <p:spPr>
          <a:xfrm>
            <a:off x="5891242" y="1177727"/>
            <a:ext cx="140591" cy="503808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6553723" y="811249"/>
            <a:ext cx="1553630" cy="873140"/>
            <a:chOff x="5029723" y="811249"/>
            <a:chExt cx="1553630" cy="873140"/>
          </a:xfrm>
        </p:grpSpPr>
        <p:sp>
          <p:nvSpPr>
            <p:cNvPr id="112" name="TextBox 111"/>
            <p:cNvSpPr txBox="1"/>
            <p:nvPr/>
          </p:nvSpPr>
          <p:spPr>
            <a:xfrm>
              <a:off x="5029723" y="811249"/>
              <a:ext cx="15536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new version</a:t>
              </a:r>
              <a:endParaRPr lang="en-US" sz="20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113" name="Straight Arrow Connector 112"/>
            <p:cNvCxnSpPr/>
            <p:nvPr/>
          </p:nvCxnSpPr>
          <p:spPr>
            <a:xfrm>
              <a:off x="5816901" y="1180581"/>
              <a:ext cx="140591" cy="503808"/>
            </a:xfrm>
            <a:prstGeom prst="straightConnector1">
              <a:avLst/>
            </a:pr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6534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94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ZFS </a:t>
            </a:r>
            <a:r>
              <a:rPr lang="en-US" dirty="0" smtClean="0"/>
              <a:t>and </a:t>
            </a:r>
            <a:r>
              <a:rPr lang="en-US" dirty="0" err="1" smtClean="0"/>
              <a:t>OpenZFS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109728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Variable sized blocks: 512 B – 128 KB</a:t>
            </a:r>
          </a:p>
          <a:p>
            <a:r>
              <a:rPr lang="en-US" dirty="0" smtClean="0"/>
              <a:t>Symmetric </a:t>
            </a:r>
            <a:r>
              <a:rPr lang="en-US" dirty="0" smtClean="0"/>
              <a:t>tree</a:t>
            </a:r>
          </a:p>
          <a:p>
            <a:pPr lvl="1"/>
            <a:r>
              <a:rPr lang="en-US" dirty="0" smtClean="0"/>
              <a:t>Know if it is large or small when we make the copy</a:t>
            </a:r>
          </a:p>
          <a:p>
            <a:r>
              <a:rPr lang="en-US" dirty="0" smtClean="0"/>
              <a:t>Store </a:t>
            </a:r>
            <a:r>
              <a:rPr lang="en-US" dirty="0" smtClean="0"/>
              <a:t>version number with pointers</a:t>
            </a:r>
          </a:p>
          <a:p>
            <a:pPr lvl="1"/>
            <a:r>
              <a:rPr lang="en-US" dirty="0" smtClean="0"/>
              <a:t>Can create new version by adding blocks and new pointers</a:t>
            </a:r>
          </a:p>
          <a:p>
            <a:r>
              <a:rPr lang="en-US" dirty="0" smtClean="0"/>
              <a:t>Buffers </a:t>
            </a:r>
            <a:r>
              <a:rPr lang="en-US" dirty="0" smtClean="0"/>
              <a:t>a collection of writes before creating a new version with them</a:t>
            </a:r>
          </a:p>
          <a:p>
            <a:r>
              <a:rPr lang="en-US" dirty="0" smtClean="0"/>
              <a:t>Free </a:t>
            </a:r>
            <a:r>
              <a:rPr lang="en-US" dirty="0" smtClean="0"/>
              <a:t>space represented as tree of extents in each block group</a:t>
            </a:r>
          </a:p>
          <a:p>
            <a:pPr lvl="1"/>
            <a:r>
              <a:rPr lang="en-US" dirty="0" smtClean="0"/>
              <a:t>Delay updates to </a:t>
            </a:r>
            <a:r>
              <a:rPr lang="en-US" dirty="0" err="1" smtClean="0"/>
              <a:t>freespace</a:t>
            </a:r>
            <a:r>
              <a:rPr lang="en-US" dirty="0" smtClean="0"/>
              <a:t> (in log) and do them all when block group is activated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88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General Reliability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11125200" cy="5410200"/>
          </a:xfrm>
        </p:spPr>
        <p:txBody>
          <a:bodyPr/>
          <a:lstStyle/>
          <a:p>
            <a:r>
              <a:rPr lang="en-US" dirty="0" smtClean="0"/>
              <a:t>Use Transactions for atomic updates</a:t>
            </a:r>
          </a:p>
          <a:p>
            <a:pPr lvl="1"/>
            <a:r>
              <a:rPr lang="en-US" dirty="0" smtClean="0"/>
              <a:t>Ensure that multiple related updates are performed atomically</a:t>
            </a:r>
          </a:p>
          <a:p>
            <a:pPr lvl="1"/>
            <a:r>
              <a:rPr lang="en-US" dirty="0" smtClean="0"/>
              <a:t>i.e., if a crash occurs in the middle, the state of the systems reflects either all or none of the updates</a:t>
            </a:r>
          </a:p>
          <a:p>
            <a:pPr lvl="1"/>
            <a:r>
              <a:rPr lang="en-US" dirty="0" smtClean="0"/>
              <a:t>Most modern file systems use transactions internally to update </a:t>
            </a:r>
            <a:r>
              <a:rPr lang="en-US" dirty="0" err="1" smtClean="0"/>
              <a:t>filesystem</a:t>
            </a:r>
            <a:r>
              <a:rPr lang="en-US" dirty="0" smtClean="0"/>
              <a:t> structures and metadata</a:t>
            </a:r>
          </a:p>
          <a:p>
            <a:pPr lvl="1"/>
            <a:r>
              <a:rPr lang="en-US" dirty="0" smtClean="0"/>
              <a:t>Many applications implement their own transactions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Provide Redundancy for media failures</a:t>
            </a:r>
          </a:p>
          <a:p>
            <a:pPr lvl="1"/>
            <a:r>
              <a:rPr lang="en-US" dirty="0" smtClean="0"/>
              <a:t>Redundant representation on media (Error Correcting Codes)</a:t>
            </a:r>
          </a:p>
          <a:p>
            <a:pPr lvl="1"/>
            <a:r>
              <a:rPr lang="en-US" dirty="0" smtClean="0"/>
              <a:t>Replication across media (e.g., RAID disk array)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80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FFS Changes in </a:t>
            </a:r>
            <a:r>
              <a:rPr lang="en-US" dirty="0" err="1" smtClean="0"/>
              <a:t>Inode</a:t>
            </a:r>
            <a:r>
              <a:rPr lang="en-US" dirty="0" smtClean="0"/>
              <a:t> Placement: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11049000" cy="5486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early UNIX and DOS/Windows’ FAT file system, headers stored in special array in outermost cylinders</a:t>
            </a:r>
          </a:p>
          <a:p>
            <a:pPr lvl="1"/>
            <a:r>
              <a:rPr lang="en-US" dirty="0" smtClean="0"/>
              <a:t>Fixed </a:t>
            </a:r>
            <a:r>
              <a:rPr lang="en-US" dirty="0"/>
              <a:t>size, set when disk is formatted</a:t>
            </a:r>
          </a:p>
          <a:p>
            <a:pPr lvl="2"/>
            <a:r>
              <a:rPr lang="en-US" dirty="0"/>
              <a:t>At formatting time, a fixed number of </a:t>
            </a:r>
            <a:r>
              <a:rPr lang="en-US" dirty="0" err="1"/>
              <a:t>inodes</a:t>
            </a:r>
            <a:r>
              <a:rPr lang="en-US" dirty="0"/>
              <a:t> are created</a:t>
            </a:r>
          </a:p>
          <a:p>
            <a:pPr lvl="2"/>
            <a:r>
              <a:rPr lang="en-US" dirty="0"/>
              <a:t>Each is given a unique number, called an “</a:t>
            </a:r>
            <a:r>
              <a:rPr lang="en-US" altLang="ja-JP" dirty="0" err="1"/>
              <a:t>inumber</a:t>
            </a:r>
            <a:r>
              <a:rPr lang="en-US" altLang="ja-JP" dirty="0" smtClean="0"/>
              <a:t>”</a:t>
            </a:r>
          </a:p>
          <a:p>
            <a:pPr lvl="2"/>
            <a:endParaRPr lang="en-US" altLang="ja-JP" dirty="0"/>
          </a:p>
          <a:p>
            <a:r>
              <a:rPr lang="en-US" altLang="ko-KR" dirty="0" smtClean="0"/>
              <a:t>Problem </a:t>
            </a:r>
            <a:r>
              <a:rPr lang="en-US" altLang="ko-KR" dirty="0"/>
              <a:t>#1: </a:t>
            </a:r>
            <a:r>
              <a:rPr lang="en-US" altLang="ko-KR" dirty="0" err="1"/>
              <a:t>Inodes</a:t>
            </a:r>
            <a:r>
              <a:rPr lang="en-US" altLang="ko-KR" dirty="0"/>
              <a:t> all in one place (outer tracks)</a:t>
            </a:r>
          </a:p>
          <a:p>
            <a:pPr lvl="1"/>
            <a:r>
              <a:rPr lang="en-US" altLang="ko-KR" dirty="0"/>
              <a:t>Head crash potentially destroys all files </a:t>
            </a:r>
            <a:r>
              <a:rPr lang="en-US" altLang="ko-KR" dirty="0" smtClean="0"/>
              <a:t>by </a:t>
            </a:r>
            <a:r>
              <a:rPr lang="en-US" altLang="ko-KR" dirty="0"/>
              <a:t>destroying </a:t>
            </a:r>
            <a:r>
              <a:rPr lang="en-US" altLang="ko-KR" dirty="0" err="1" smtClean="0"/>
              <a:t>inodes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Inodes</a:t>
            </a:r>
            <a:r>
              <a:rPr lang="en-US" altLang="ko-KR" dirty="0" smtClean="0"/>
              <a:t> not close to the data that the point to</a:t>
            </a:r>
          </a:p>
          <a:p>
            <a:pPr lvl="2"/>
            <a:r>
              <a:rPr lang="en-US" dirty="0"/>
              <a:t>To read a small file, seek to get header, seek back to data</a:t>
            </a:r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/>
              <a:t>Problem #2: When create a file, don’t know how big it will become (in UNIX, most writes are by appending)</a:t>
            </a:r>
          </a:p>
          <a:p>
            <a:pPr lvl="1"/>
            <a:r>
              <a:rPr lang="en-US" altLang="ko-KR" dirty="0"/>
              <a:t>How much contiguous space do you allocate for a file?</a:t>
            </a:r>
          </a:p>
          <a:p>
            <a:pPr lvl="1"/>
            <a:r>
              <a:rPr lang="en-US" altLang="ko-KR" dirty="0"/>
              <a:t>Makes it hard to optimize for </a:t>
            </a:r>
            <a:r>
              <a:rPr lang="en-US" altLang="ko-KR" dirty="0" smtClean="0"/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13628365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10439400" cy="5486400"/>
          </a:xfrm>
        </p:spPr>
        <p:txBody>
          <a:bodyPr/>
          <a:lstStyle/>
          <a:p>
            <a:r>
              <a:rPr lang="en-US" dirty="0" smtClean="0"/>
              <a:t>Closely related to critical sections for manipulating shared data structures</a:t>
            </a:r>
          </a:p>
          <a:p>
            <a:endParaRPr lang="en-US" dirty="0" smtClean="0"/>
          </a:p>
          <a:p>
            <a:r>
              <a:rPr lang="en-US" dirty="0" smtClean="0"/>
              <a:t>They extend concept of atomic update from memory to stable storage</a:t>
            </a:r>
          </a:p>
          <a:p>
            <a:pPr lvl="1"/>
            <a:r>
              <a:rPr lang="en-US" dirty="0" smtClean="0"/>
              <a:t>Atomically update multiple persistent data structures</a:t>
            </a:r>
          </a:p>
          <a:p>
            <a:endParaRPr lang="en-US" dirty="0" smtClean="0"/>
          </a:p>
          <a:p>
            <a:r>
              <a:rPr lang="en-US" dirty="0" smtClean="0"/>
              <a:t>Many ad-hoc approaches</a:t>
            </a:r>
          </a:p>
          <a:p>
            <a:pPr lvl="1"/>
            <a:r>
              <a:rPr lang="en-US" dirty="0" smtClean="0"/>
              <a:t>FFS carefully ordered the sequence of updates so that if a crash occurred while manipulating directory or </a:t>
            </a:r>
            <a:r>
              <a:rPr lang="en-US" dirty="0" err="1" smtClean="0"/>
              <a:t>inodes</a:t>
            </a:r>
            <a:r>
              <a:rPr lang="en-US" dirty="0" smtClean="0"/>
              <a:t> the disk scan on reboot would detect and recover the error (</a:t>
            </a:r>
            <a:r>
              <a:rPr lang="en-US" dirty="0" err="1" smtClean="0"/>
              <a:t>fsck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Applications use temporary files and rename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52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-76200"/>
            <a:ext cx="7772400" cy="897236"/>
          </a:xfrm>
        </p:spPr>
        <p:txBody>
          <a:bodyPr/>
          <a:lstStyle/>
          <a:p>
            <a:pPr eaLnBrk="1" hangingPunct="1"/>
            <a:r>
              <a:rPr lang="en-US" sz="3600">
                <a:ea typeface="MS PGothic" charset="0"/>
              </a:rPr>
              <a:t>Key Concept: Transaction</a:t>
            </a:r>
            <a:endParaRPr lang="en-US" sz="3600" dirty="0">
              <a:ea typeface="MS PGothic" charset="0"/>
            </a:endParaRP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10972800" cy="5283290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FF0000"/>
                </a:solidFill>
              </a:rPr>
              <a:t>transaction</a:t>
            </a:r>
            <a:r>
              <a:rPr lang="en-US" dirty="0"/>
              <a:t> is an atomic sequence of reads and writes that takes the system from consistent state to another.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Recall</a:t>
            </a:r>
            <a:r>
              <a:rPr lang="en-US" dirty="0"/>
              <a:t>: Code in a critical section appears atomic to other threads</a:t>
            </a:r>
          </a:p>
          <a:p>
            <a:r>
              <a:rPr lang="en-US" dirty="0">
                <a:solidFill>
                  <a:srgbClr val="FF0000"/>
                </a:solidFill>
              </a:rPr>
              <a:t>Transactions extend the concept of atomic updates from </a:t>
            </a:r>
            <a:r>
              <a:rPr lang="en-US" i="1" dirty="0">
                <a:solidFill>
                  <a:srgbClr val="FF0000"/>
                </a:solidFill>
              </a:rPr>
              <a:t>memory</a:t>
            </a:r>
            <a:r>
              <a:rPr lang="en-US" dirty="0">
                <a:solidFill>
                  <a:srgbClr val="FF0000"/>
                </a:solidFill>
              </a:rPr>
              <a:t> to </a:t>
            </a:r>
            <a:r>
              <a:rPr lang="en-US" i="1" dirty="0">
                <a:solidFill>
                  <a:srgbClr val="FF0000"/>
                </a:solidFill>
              </a:rPr>
              <a:t>persistent storage</a:t>
            </a:r>
            <a:endParaRPr lang="en-US" i="1" dirty="0">
              <a:solidFill>
                <a:srgbClr val="FF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133600" y="2057400"/>
            <a:ext cx="7848600" cy="1066800"/>
            <a:chOff x="609600" y="3471387"/>
            <a:chExt cx="7848600" cy="1066800"/>
          </a:xfrm>
        </p:grpSpPr>
        <p:sp>
          <p:nvSpPr>
            <p:cNvPr id="38915" name="AutoShape 4"/>
            <p:cNvSpPr>
              <a:spLocks noChangeArrowheads="1"/>
            </p:cNvSpPr>
            <p:nvPr/>
          </p:nvSpPr>
          <p:spPr bwMode="auto">
            <a:xfrm>
              <a:off x="609600" y="3471387"/>
              <a:ext cx="2819400" cy="106680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916" name="Text Box 5"/>
            <p:cNvSpPr txBox="1">
              <a:spLocks noChangeArrowheads="1"/>
            </p:cNvSpPr>
            <p:nvPr/>
          </p:nvSpPr>
          <p:spPr bwMode="auto">
            <a:xfrm>
              <a:off x="609600" y="3733800"/>
              <a:ext cx="257955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consistent state 1</a:t>
              </a:r>
              <a:endParaRPr lang="en-US" b="0" dirty="0">
                <a:solidFill>
                  <a:schemeClr val="accent2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917" name="AutoShape 6"/>
            <p:cNvSpPr>
              <a:spLocks noChangeArrowheads="1"/>
            </p:cNvSpPr>
            <p:nvPr/>
          </p:nvSpPr>
          <p:spPr bwMode="auto">
            <a:xfrm>
              <a:off x="5638800" y="3471387"/>
              <a:ext cx="2819400" cy="106680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918" name="Text Box 7"/>
            <p:cNvSpPr txBox="1">
              <a:spLocks noChangeArrowheads="1"/>
            </p:cNvSpPr>
            <p:nvPr/>
          </p:nvSpPr>
          <p:spPr bwMode="auto">
            <a:xfrm>
              <a:off x="5654227" y="3733800"/>
              <a:ext cx="257955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b="0">
                  <a:latin typeface="Gill Sans" charset="0"/>
                  <a:ea typeface="Gill Sans" charset="0"/>
                  <a:cs typeface="Gill Sans" charset="0"/>
                </a:rPr>
                <a:t>consistent state 2</a:t>
              </a:r>
              <a:endParaRPr lang="en-US" b="0">
                <a:solidFill>
                  <a:schemeClr val="accent2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919" name="Line 8"/>
            <p:cNvSpPr>
              <a:spLocks noChangeShapeType="1"/>
            </p:cNvSpPr>
            <p:nvPr/>
          </p:nvSpPr>
          <p:spPr bwMode="auto">
            <a:xfrm>
              <a:off x="3429000" y="4004787"/>
              <a:ext cx="22098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920" name="Text Box 9"/>
            <p:cNvSpPr txBox="1">
              <a:spLocks noChangeArrowheads="1"/>
            </p:cNvSpPr>
            <p:nvPr/>
          </p:nvSpPr>
          <p:spPr bwMode="auto">
            <a:xfrm>
              <a:off x="3657600" y="3492025"/>
              <a:ext cx="169148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b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transaction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113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uiExpand="1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108204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Begin</a:t>
            </a:r>
            <a:r>
              <a:rPr lang="en-US" dirty="0" smtClean="0"/>
              <a:t> a transaction – get transaction id</a:t>
            </a:r>
          </a:p>
          <a:p>
            <a:endParaRPr lang="en-US" dirty="0" smtClean="0"/>
          </a:p>
          <a:p>
            <a:r>
              <a:rPr lang="en-US" dirty="0" smtClean="0"/>
              <a:t>Do a bunch of updates</a:t>
            </a:r>
          </a:p>
          <a:p>
            <a:pPr lvl="1"/>
            <a:r>
              <a:rPr lang="en-US" sz="2000" dirty="0"/>
              <a:t>If any fail along the way, </a:t>
            </a:r>
            <a:r>
              <a:rPr lang="en-US" sz="2000" dirty="0">
                <a:solidFill>
                  <a:srgbClr val="0000FF"/>
                </a:solidFill>
              </a:rPr>
              <a:t>roll-back</a:t>
            </a:r>
          </a:p>
          <a:p>
            <a:pPr lvl="1"/>
            <a:r>
              <a:rPr lang="en-US" sz="2000" dirty="0"/>
              <a:t>Or, if any conflicts with other transactions, </a:t>
            </a:r>
            <a:r>
              <a:rPr lang="en-US" sz="2000" dirty="0">
                <a:solidFill>
                  <a:srgbClr val="0000FF"/>
                </a:solidFill>
              </a:rPr>
              <a:t>roll-back</a:t>
            </a:r>
          </a:p>
          <a:p>
            <a:pPr lvl="1"/>
            <a:endParaRPr lang="en-US" sz="2000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Commit</a:t>
            </a:r>
            <a:r>
              <a:rPr lang="en-US" dirty="0" smtClean="0"/>
              <a:t> the transaction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03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2590800" y="0"/>
            <a:ext cx="7010400" cy="838200"/>
          </a:xfrm>
        </p:spPr>
        <p:txBody>
          <a:bodyPr/>
          <a:lstStyle/>
          <a:p>
            <a:r>
              <a:rPr lang="en-US" dirty="0">
                <a:ea typeface="MS PGothic" charset="0"/>
              </a:rPr>
              <a:t>“Classic” Example: Transaction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2133600" y="1219200"/>
            <a:ext cx="7848600" cy="45720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UPDATE accounts SET balance = balance - 100.00 WHERE name = 'Alice'; </a:t>
            </a:r>
          </a:p>
          <a:p>
            <a:pPr>
              <a:spcAft>
                <a:spcPts val="1200"/>
              </a:spcAft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UPDATE branches SET balance = balance - 100.00 WHERE name = (SELECT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branch_name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FROM accounts WHERE name = 'Alice');</a:t>
            </a:r>
          </a:p>
          <a:p>
            <a:pPr>
              <a:spcAft>
                <a:spcPts val="1200"/>
              </a:spcAft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UPDATE accounts SET balance = balance + 100.00 WHERE name = 'Bob'; </a:t>
            </a:r>
          </a:p>
          <a:p>
            <a:pPr>
              <a:buFontTx/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UPDATE branches SET balance = balance + 100.00 WHERE name = (SELECT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branch_name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FROM accounts WHERE name = 'Bob');</a:t>
            </a:r>
          </a:p>
        </p:txBody>
      </p:sp>
      <p:sp>
        <p:nvSpPr>
          <p:cNvPr id="54275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2157413" y="6453189"/>
            <a:ext cx="2895600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endParaRPr lang="en-US" sz="1200">
              <a:latin typeface="Times New Roman" charset="0"/>
            </a:endParaRPr>
          </a:p>
          <a:p>
            <a:endParaRPr lang="en-US" sz="1200">
              <a:latin typeface="Times New Roman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81200" y="889000"/>
            <a:ext cx="3857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BEGIN;    --BEGIN TRANSACTION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57401" y="4724400"/>
            <a:ext cx="32239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COMMIT;    --COMMIT WORK</a:t>
            </a:r>
          </a:p>
        </p:txBody>
      </p:sp>
      <p:sp>
        <p:nvSpPr>
          <p:cNvPr id="54278" name="Rectangle 7"/>
          <p:cNvSpPr>
            <a:spLocks noChangeArrowheads="1"/>
          </p:cNvSpPr>
          <p:nvPr/>
        </p:nvSpPr>
        <p:spPr bwMode="auto">
          <a:xfrm>
            <a:off x="2209800" y="5867400"/>
            <a:ext cx="7848600" cy="609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400" b="0" dirty="0">
                <a:latin typeface="Gill Sans Light"/>
                <a:cs typeface="Gill Sans Light"/>
              </a:rPr>
              <a:t>Transfer $100 from </a:t>
            </a:r>
            <a:r>
              <a:rPr lang="en-US" sz="2400" b="0" dirty="0">
                <a:latin typeface="Gill Sans Light"/>
                <a:cs typeface="Gill Sans Light"/>
              </a:rPr>
              <a:t>Alice’</a:t>
            </a:r>
            <a:r>
              <a:rPr lang="en-US" altLang="ja-JP" sz="2400" b="0" dirty="0">
                <a:latin typeface="Gill Sans Light"/>
                <a:cs typeface="Gill Sans Light"/>
              </a:rPr>
              <a:t>s </a:t>
            </a:r>
            <a:r>
              <a:rPr lang="en-US" altLang="ja-JP" sz="2400" b="0" dirty="0">
                <a:latin typeface="Gill Sans Light"/>
                <a:cs typeface="Gill Sans Light"/>
              </a:rPr>
              <a:t>account to Bob’s account</a:t>
            </a:r>
            <a:endParaRPr lang="en-US" sz="2400" b="0" dirty="0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95788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0B43E1-1ADD-7143-8DB7-4BFC71D3E84B}"/>
              </a:ext>
            </a:extLst>
          </p:cNvPr>
          <p:cNvSpPr/>
          <p:nvPr/>
        </p:nvSpPr>
        <p:spPr bwMode="auto">
          <a:xfrm>
            <a:off x="2286000" y="2209800"/>
            <a:ext cx="7620000" cy="31776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03ABD3-CD2A-2F47-91B7-5CE26BCFF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Concept of a 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AD5C0-14E8-5141-9D31-FA73D670B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51025"/>
            <a:ext cx="10668000" cy="1371600"/>
          </a:xfrm>
        </p:spPr>
        <p:txBody>
          <a:bodyPr>
            <a:normAutofit/>
          </a:bodyPr>
          <a:lstStyle/>
          <a:p>
            <a:r>
              <a:rPr lang="en-US" dirty="0">
                <a:latin typeface="Gill Sans Light"/>
              </a:rPr>
              <a:t>One simple action is atomic – write/append a basic item</a:t>
            </a:r>
          </a:p>
          <a:p>
            <a:r>
              <a:rPr lang="en-US" dirty="0">
                <a:latin typeface="Gill Sans Light"/>
              </a:rPr>
              <a:t>Use that to seal the commitment to a whole series of actions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62DFA8-5A97-8947-9406-DD3467063A7C}"/>
              </a:ext>
            </a:extLst>
          </p:cNvPr>
          <p:cNvSpPr txBox="1"/>
          <p:nvPr/>
        </p:nvSpPr>
        <p:spPr>
          <a:xfrm rot="16200000">
            <a:off x="2992404" y="3652845"/>
            <a:ext cx="2766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Get 10$ from account 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FE39E4-BC22-FB4B-98EE-E7B61363B921}"/>
              </a:ext>
            </a:extLst>
          </p:cNvPr>
          <p:cNvSpPr txBox="1"/>
          <p:nvPr/>
        </p:nvSpPr>
        <p:spPr>
          <a:xfrm rot="16200000">
            <a:off x="4195227" y="3652845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Get 7$ from account 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57A47E-FAB1-DC40-A050-AD54C21612C0}"/>
              </a:ext>
            </a:extLst>
          </p:cNvPr>
          <p:cNvSpPr txBox="1"/>
          <p:nvPr/>
        </p:nvSpPr>
        <p:spPr>
          <a:xfrm rot="16200000">
            <a:off x="4997380" y="3652845"/>
            <a:ext cx="2775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Get 13$ from account 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4F25E3-25CA-374B-9CA8-BE27737391B0}"/>
              </a:ext>
            </a:extLst>
          </p:cNvPr>
          <p:cNvSpPr txBox="1"/>
          <p:nvPr/>
        </p:nvSpPr>
        <p:spPr>
          <a:xfrm rot="16200000">
            <a:off x="6390227" y="3652845"/>
            <a:ext cx="265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Put 15$ into account 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4F4C8D-B643-BF41-A2E3-A2105B86F55C}"/>
              </a:ext>
            </a:extLst>
          </p:cNvPr>
          <p:cNvSpPr txBox="1"/>
          <p:nvPr/>
        </p:nvSpPr>
        <p:spPr>
          <a:xfrm rot="16200000">
            <a:off x="6741591" y="3652845"/>
            <a:ext cx="2655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Put 15$ into account 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D181C4-B74B-DB40-9435-731A5842B3D7}"/>
              </a:ext>
            </a:extLst>
          </p:cNvPr>
          <p:cNvSpPr/>
          <p:nvPr/>
        </p:nvSpPr>
        <p:spPr bwMode="auto">
          <a:xfrm>
            <a:off x="4724400" y="2430715"/>
            <a:ext cx="381000" cy="2813592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18110EB-9378-DD4F-9D2A-8CA347730D22}"/>
              </a:ext>
            </a:extLst>
          </p:cNvPr>
          <p:cNvSpPr/>
          <p:nvPr/>
        </p:nvSpPr>
        <p:spPr bwMode="auto">
          <a:xfrm>
            <a:off x="6669138" y="2428283"/>
            <a:ext cx="381000" cy="28135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B7BCA9-35F3-EB4C-B5A7-AC06CBFFBBA2}"/>
              </a:ext>
            </a:extLst>
          </p:cNvPr>
          <p:cNvSpPr/>
          <p:nvPr/>
        </p:nvSpPr>
        <p:spPr bwMode="auto">
          <a:xfrm>
            <a:off x="7102274" y="2428283"/>
            <a:ext cx="381000" cy="2813592"/>
          </a:xfrm>
          <a:prstGeom prst="rect">
            <a:avLst/>
          </a:prstGeom>
          <a:solidFill>
            <a:srgbClr val="ECE21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668E52-8272-C146-BC6F-44DBE83EB36D}"/>
              </a:ext>
            </a:extLst>
          </p:cNvPr>
          <p:cNvSpPr/>
          <p:nvPr/>
        </p:nvSpPr>
        <p:spPr bwMode="auto">
          <a:xfrm>
            <a:off x="4179333" y="2348962"/>
            <a:ext cx="381000" cy="292900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1337A8-8B2F-0742-8E86-BF3B18BB4160}"/>
              </a:ext>
            </a:extLst>
          </p:cNvPr>
          <p:cNvSpPr/>
          <p:nvPr/>
        </p:nvSpPr>
        <p:spPr bwMode="auto">
          <a:xfrm>
            <a:off x="5359888" y="2360183"/>
            <a:ext cx="381000" cy="292900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6ABF3DB-039D-4447-8D17-8E6B94672F41}"/>
              </a:ext>
            </a:extLst>
          </p:cNvPr>
          <p:cNvSpPr/>
          <p:nvPr/>
        </p:nvSpPr>
        <p:spPr bwMode="auto">
          <a:xfrm>
            <a:off x="6162174" y="2332109"/>
            <a:ext cx="381000" cy="292900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EB67E9D-0516-E643-9CA5-63C67B35964A}"/>
              </a:ext>
            </a:extLst>
          </p:cNvPr>
          <p:cNvSpPr/>
          <p:nvPr/>
        </p:nvSpPr>
        <p:spPr bwMode="auto">
          <a:xfrm>
            <a:off x="7519551" y="2344951"/>
            <a:ext cx="381000" cy="292900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7E7C984-412F-904F-8706-4998B9445A0E}"/>
              </a:ext>
            </a:extLst>
          </p:cNvPr>
          <p:cNvSpPr/>
          <p:nvPr/>
        </p:nvSpPr>
        <p:spPr bwMode="auto">
          <a:xfrm>
            <a:off x="7936828" y="2360183"/>
            <a:ext cx="381000" cy="292900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B83B2CD-AE19-D04E-A571-00BEEDC49E93}"/>
              </a:ext>
            </a:extLst>
          </p:cNvPr>
          <p:cNvSpPr/>
          <p:nvPr/>
        </p:nvSpPr>
        <p:spPr bwMode="auto">
          <a:xfrm>
            <a:off x="3144527" y="2312867"/>
            <a:ext cx="381000" cy="292900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356362D-9A4F-A24B-9B7B-10F68BFFEE58}"/>
              </a:ext>
            </a:extLst>
          </p:cNvPr>
          <p:cNvSpPr/>
          <p:nvPr/>
        </p:nvSpPr>
        <p:spPr bwMode="auto">
          <a:xfrm>
            <a:off x="8540414" y="2360183"/>
            <a:ext cx="381000" cy="292900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86D3B4C-913C-E14A-978B-C4682F6F024F}"/>
              </a:ext>
            </a:extLst>
          </p:cNvPr>
          <p:cNvSpPr txBox="1"/>
          <p:nvPr/>
        </p:nvSpPr>
        <p:spPr>
          <a:xfrm rot="16200000">
            <a:off x="2596569" y="3613960"/>
            <a:ext cx="1492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Start Tran 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E6FBDE-D96D-E944-B7FB-7FF81147C2AE}"/>
              </a:ext>
            </a:extLst>
          </p:cNvPr>
          <p:cNvSpPr txBox="1"/>
          <p:nvPr/>
        </p:nvSpPr>
        <p:spPr>
          <a:xfrm rot="16200000">
            <a:off x="7787388" y="3466190"/>
            <a:ext cx="1887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Commit Tran N</a:t>
            </a:r>
          </a:p>
        </p:txBody>
      </p:sp>
    </p:spTree>
    <p:extLst>
      <p:ext uri="{BB962C8B-B14F-4D97-AF65-F5344CB8AC3E}">
        <p14:creationId xmlns:p14="http://schemas.microsoft.com/office/powerpoint/2010/main" val="23429489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8" grpId="0" animBg="1"/>
      <p:bldP spid="19" grpId="0" animBg="1"/>
      <p:bldP spid="21" grpId="0"/>
      <p:bldP spid="22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Transactional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100" y="762000"/>
            <a:ext cx="10845800" cy="5105400"/>
          </a:xfrm>
        </p:spPr>
        <p:txBody>
          <a:bodyPr/>
          <a:lstStyle/>
          <a:p>
            <a:r>
              <a:rPr lang="en-US" altLang="ko-KR" dirty="0" smtClean="0"/>
              <a:t>Better reliability through use of log</a:t>
            </a:r>
          </a:p>
          <a:p>
            <a:pPr lvl="1"/>
            <a:r>
              <a:rPr lang="en-US" altLang="ko-KR" dirty="0"/>
              <a:t>C</a:t>
            </a:r>
            <a:r>
              <a:rPr lang="en-US" altLang="ko-KR" dirty="0" smtClean="0"/>
              <a:t>hanges are treated as transactions </a:t>
            </a:r>
          </a:p>
          <a:p>
            <a:pPr lvl="1"/>
            <a:r>
              <a:rPr lang="en-US" altLang="ko-KR" dirty="0" smtClean="0"/>
              <a:t>A transaction is committed once it is written to the log</a:t>
            </a:r>
          </a:p>
          <a:p>
            <a:pPr lvl="2"/>
            <a:r>
              <a:rPr lang="en-US" altLang="ko-KR" dirty="0" smtClean="0"/>
              <a:t>Data forced to disk for reliability</a:t>
            </a:r>
          </a:p>
          <a:p>
            <a:pPr lvl="2"/>
            <a:r>
              <a:rPr lang="en-US" altLang="ko-KR" dirty="0" smtClean="0"/>
              <a:t>Process can be accelerated with NVRAM</a:t>
            </a:r>
          </a:p>
          <a:p>
            <a:pPr lvl="1"/>
            <a:r>
              <a:rPr lang="en-US" altLang="ko-KR" dirty="0" smtClean="0"/>
              <a:t>Although File system may not be updated immediately, data preserved in the log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Difference between “Log Structured” and “</a:t>
            </a:r>
            <a:r>
              <a:rPr lang="en-US" altLang="ko-KR" dirty="0" err="1" smtClean="0"/>
              <a:t>Journaled</a:t>
            </a:r>
            <a:r>
              <a:rPr lang="en-US" altLang="ko-KR" dirty="0" smtClean="0"/>
              <a:t>”</a:t>
            </a:r>
          </a:p>
          <a:p>
            <a:pPr lvl="1"/>
            <a:r>
              <a:rPr lang="en-US" altLang="ko-KR" dirty="0" smtClean="0"/>
              <a:t>In a Log Structured </a:t>
            </a:r>
            <a:r>
              <a:rPr lang="en-US" altLang="ko-KR" dirty="0" err="1" smtClean="0"/>
              <a:t>filesystem</a:t>
            </a:r>
            <a:r>
              <a:rPr lang="en-US" altLang="ko-KR" dirty="0" smtClean="0"/>
              <a:t>, data stays in log form</a:t>
            </a:r>
          </a:p>
          <a:p>
            <a:pPr lvl="1"/>
            <a:r>
              <a:rPr lang="en-US" altLang="ko-KR" dirty="0" smtClean="0"/>
              <a:t>In a </a:t>
            </a:r>
            <a:r>
              <a:rPr lang="en-US" altLang="ko-KR" dirty="0" err="1" smtClean="0"/>
              <a:t>Journaled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filesystem</a:t>
            </a:r>
            <a:r>
              <a:rPr lang="en-US" altLang="ko-KR" dirty="0" smtClean="0"/>
              <a:t>, Log used for recovery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90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4742A-801D-4AB2-AC76-5BE433B8A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Journaling File Systems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1675D-E821-4D2D-8916-A6743FFAD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38200"/>
            <a:ext cx="112014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Don’t modify data structures on disk directly</a:t>
            </a:r>
          </a:p>
          <a:p>
            <a:r>
              <a:rPr lang="en-US" dirty="0" smtClean="0"/>
              <a:t>Write each update as transaction recorded in a log</a:t>
            </a:r>
          </a:p>
          <a:p>
            <a:pPr lvl="1"/>
            <a:r>
              <a:rPr lang="en-US" dirty="0" smtClean="0"/>
              <a:t>Commonly called a journal or intention list</a:t>
            </a:r>
          </a:p>
          <a:p>
            <a:pPr lvl="1"/>
            <a:r>
              <a:rPr lang="en-US" dirty="0" smtClean="0"/>
              <a:t>Also maintained on disk (allocate blocks for it when formatting)</a:t>
            </a:r>
          </a:p>
          <a:p>
            <a:r>
              <a:rPr lang="en-US" dirty="0" smtClean="0"/>
              <a:t>Once changes are in the log, they can be safely applied to file system </a:t>
            </a:r>
          </a:p>
          <a:p>
            <a:pPr lvl="1"/>
            <a:r>
              <a:rPr lang="en-US" dirty="0" smtClean="0"/>
              <a:t>e.g. modify </a:t>
            </a:r>
            <a:r>
              <a:rPr lang="en-US" dirty="0" err="1" smtClean="0"/>
              <a:t>inode</a:t>
            </a:r>
            <a:r>
              <a:rPr lang="en-US" dirty="0" smtClean="0"/>
              <a:t> pointers and directory mapping</a:t>
            </a:r>
          </a:p>
          <a:p>
            <a:r>
              <a:rPr lang="en-US" dirty="0" smtClean="0"/>
              <a:t>Garbage collection: once a change is applied, remove its entry from the log</a:t>
            </a:r>
          </a:p>
          <a:p>
            <a:endParaRPr lang="en-US" dirty="0" smtClean="0"/>
          </a:p>
          <a:p>
            <a:r>
              <a:rPr lang="en-US" dirty="0" smtClean="0"/>
              <a:t>Linux took original FFS-like file system (ext2) and added a journal to get ext3!</a:t>
            </a:r>
          </a:p>
          <a:p>
            <a:pPr lvl="1"/>
            <a:r>
              <a:rPr lang="en-US" dirty="0" smtClean="0"/>
              <a:t>Some options: whether or not to write all data to journal or just metadata</a:t>
            </a:r>
          </a:p>
          <a:p>
            <a:endParaRPr lang="en-US" dirty="0"/>
          </a:p>
          <a:p>
            <a:r>
              <a:rPr lang="en-US" dirty="0" smtClean="0"/>
              <a:t>Other examples: NTFS, Apple HFS+, Linux XFS, JFS, ext4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5636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216FD-075B-47CC-A3DC-484538976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Creating a File (No Journaling Yet)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E7A15-3469-4132-BA54-149F9F956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4149"/>
            <a:ext cx="6846934" cy="3245288"/>
          </a:xfrm>
        </p:spPr>
        <p:txBody>
          <a:bodyPr>
            <a:normAutofit/>
          </a:bodyPr>
          <a:lstStyle/>
          <a:p>
            <a:r>
              <a:rPr lang="en-US" dirty="0">
                <a:latin typeface="Gill Sans Light"/>
              </a:rPr>
              <a:t>Find free data block(s)</a:t>
            </a:r>
            <a:endParaRPr lang="en-US" sz="1800" dirty="0">
              <a:latin typeface="Gill Sans Light"/>
            </a:endParaRPr>
          </a:p>
          <a:p>
            <a:r>
              <a:rPr lang="en-US" dirty="0">
                <a:latin typeface="Gill Sans Light"/>
              </a:rPr>
              <a:t>Find free </a:t>
            </a:r>
            <a:r>
              <a:rPr lang="en-US" dirty="0" err="1">
                <a:latin typeface="Gill Sans Light"/>
              </a:rPr>
              <a:t>inode</a:t>
            </a:r>
            <a:r>
              <a:rPr lang="en-US" dirty="0">
                <a:latin typeface="Gill Sans Light"/>
              </a:rPr>
              <a:t> entry</a:t>
            </a:r>
            <a:endParaRPr lang="en-US" sz="1800" dirty="0">
              <a:latin typeface="Gill Sans Light"/>
            </a:endParaRPr>
          </a:p>
          <a:p>
            <a:r>
              <a:rPr lang="en-US" dirty="0">
                <a:latin typeface="Gill Sans Light"/>
              </a:rPr>
              <a:t>Find </a:t>
            </a:r>
            <a:r>
              <a:rPr lang="en-US" dirty="0" err="1">
                <a:latin typeface="Gill Sans Light"/>
              </a:rPr>
              <a:t>dirent</a:t>
            </a:r>
            <a:r>
              <a:rPr lang="en-US" dirty="0">
                <a:latin typeface="Gill Sans Light"/>
              </a:rPr>
              <a:t> insertion point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Gill Sans Light"/>
              </a:rPr>
              <a:t>-----------------------------------------</a:t>
            </a:r>
          </a:p>
          <a:p>
            <a:r>
              <a:rPr lang="en-US" dirty="0">
                <a:latin typeface="Gill Sans Light"/>
              </a:rPr>
              <a:t>Write map (i.e., mark used)</a:t>
            </a:r>
            <a:endParaRPr lang="en-US" sz="1800" dirty="0">
              <a:latin typeface="Gill Sans Light"/>
            </a:endParaRPr>
          </a:p>
          <a:p>
            <a:r>
              <a:rPr lang="en-US" dirty="0">
                <a:latin typeface="Gill Sans Light"/>
              </a:rPr>
              <a:t>Write </a:t>
            </a:r>
            <a:r>
              <a:rPr lang="en-US" dirty="0" err="1">
                <a:latin typeface="Gill Sans Light"/>
              </a:rPr>
              <a:t>inode</a:t>
            </a:r>
            <a:r>
              <a:rPr lang="en-US" dirty="0">
                <a:latin typeface="Gill Sans Light"/>
              </a:rPr>
              <a:t> entry to point to block(s)</a:t>
            </a:r>
            <a:endParaRPr lang="en-US" sz="1800" dirty="0">
              <a:latin typeface="Gill Sans Light"/>
            </a:endParaRPr>
          </a:p>
          <a:p>
            <a:r>
              <a:rPr lang="en-US" dirty="0">
                <a:latin typeface="Gill Sans Light"/>
              </a:rPr>
              <a:t>Write </a:t>
            </a:r>
            <a:r>
              <a:rPr lang="en-US" dirty="0" err="1">
                <a:latin typeface="Gill Sans Light"/>
              </a:rPr>
              <a:t>dirent</a:t>
            </a:r>
            <a:r>
              <a:rPr lang="en-US" dirty="0">
                <a:latin typeface="Gill Sans Light"/>
              </a:rPr>
              <a:t> to point to </a:t>
            </a:r>
            <a:r>
              <a:rPr lang="en-US" dirty="0" err="1">
                <a:latin typeface="Gill Sans Light"/>
              </a:rPr>
              <a:t>inode</a:t>
            </a:r>
            <a:endParaRPr lang="en-US" dirty="0">
              <a:latin typeface="Gill Sans Light"/>
            </a:endParaRPr>
          </a:p>
        </p:txBody>
      </p:sp>
      <p:sp>
        <p:nvSpPr>
          <p:cNvPr id="7" name="Can 9">
            <a:extLst>
              <a:ext uri="{FF2B5EF4-FFF2-40B4-BE49-F238E27FC236}">
                <a16:creationId xmlns:a16="http://schemas.microsoft.com/office/drawing/2014/main" id="{8C387936-60E3-4D10-89EA-640794CD7455}"/>
              </a:ext>
            </a:extLst>
          </p:cNvPr>
          <p:cNvSpPr/>
          <p:nvPr/>
        </p:nvSpPr>
        <p:spPr>
          <a:xfrm>
            <a:off x="7934572" y="1499100"/>
            <a:ext cx="2099734" cy="3048000"/>
          </a:xfrm>
          <a:prstGeom prst="can">
            <a:avLst/>
          </a:prstGeom>
          <a:solidFill>
            <a:schemeClr val="accent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C2EAC3-2DEB-44D5-B3A4-D0309D34CF3E}"/>
              </a:ext>
            </a:extLst>
          </p:cNvPr>
          <p:cNvSpPr txBox="1"/>
          <p:nvPr/>
        </p:nvSpPr>
        <p:spPr>
          <a:xfrm>
            <a:off x="10105395" y="2720443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Data blocks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C2BF7B-3329-4387-839C-34AB7DC0A120}"/>
              </a:ext>
            </a:extLst>
          </p:cNvPr>
          <p:cNvSpPr txBox="1"/>
          <p:nvPr/>
        </p:nvSpPr>
        <p:spPr>
          <a:xfrm>
            <a:off x="10175430" y="2000553"/>
            <a:ext cx="1293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Free space map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DC406B0-6CDD-4035-A00B-BDD5B5DA982B}"/>
              </a:ext>
            </a:extLst>
          </p:cNvPr>
          <p:cNvGrpSpPr/>
          <p:nvPr/>
        </p:nvGrpSpPr>
        <p:grpSpPr>
          <a:xfrm rot="16200000">
            <a:off x="8780167" y="1905276"/>
            <a:ext cx="415498" cy="1802120"/>
            <a:chOff x="7569977" y="1270135"/>
            <a:chExt cx="415498" cy="18021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F851CFE-34C0-49AC-83E7-E3A79AE6C633}"/>
                </a:ext>
              </a:extLst>
            </p:cNvPr>
            <p:cNvSpPr/>
            <p:nvPr/>
          </p:nvSpPr>
          <p:spPr>
            <a:xfrm>
              <a:off x="7605706" y="1270135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644A316-1501-4B33-962C-8DFC11DAE023}"/>
                </a:ext>
              </a:extLst>
            </p:cNvPr>
            <p:cNvSpPr/>
            <p:nvPr/>
          </p:nvSpPr>
          <p:spPr>
            <a:xfrm>
              <a:off x="7605706" y="1591319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7C7EF1C-0646-42FA-BDCA-578539C2459B}"/>
                </a:ext>
              </a:extLst>
            </p:cNvPr>
            <p:cNvSpPr/>
            <p:nvPr/>
          </p:nvSpPr>
          <p:spPr>
            <a:xfrm>
              <a:off x="7605706" y="189790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70A95-395D-4A5D-B23E-9B59714B031D}"/>
                </a:ext>
              </a:extLst>
            </p:cNvPr>
            <p:cNvSpPr/>
            <p:nvPr/>
          </p:nvSpPr>
          <p:spPr>
            <a:xfrm>
              <a:off x="7605706" y="2219088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150467B-0C02-47C0-AED4-E68BDEFA57FF}"/>
                </a:ext>
              </a:extLst>
            </p:cNvPr>
            <p:cNvSpPr/>
            <p:nvPr/>
          </p:nvSpPr>
          <p:spPr>
            <a:xfrm>
              <a:off x="7605706" y="2751071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90D3554-D304-4C3D-9AA1-977A5AAB8D55}"/>
                </a:ext>
              </a:extLst>
            </p:cNvPr>
            <p:cNvSpPr txBox="1"/>
            <p:nvPr/>
          </p:nvSpPr>
          <p:spPr>
            <a:xfrm>
              <a:off x="7569977" y="2425538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  <a:cs typeface="Gill Sans Light"/>
                </a:rPr>
                <a:t>…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4A591AA-366C-46BE-A5DF-855A39CE4581}"/>
              </a:ext>
            </a:extLst>
          </p:cNvPr>
          <p:cNvGrpSpPr/>
          <p:nvPr/>
        </p:nvGrpSpPr>
        <p:grpSpPr>
          <a:xfrm>
            <a:off x="7544110" y="2185219"/>
            <a:ext cx="2561285" cy="121398"/>
            <a:chOff x="64770" y="2031999"/>
            <a:chExt cx="5082551" cy="364957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1064C16-A76E-4CA1-98BB-468C2305D70D}"/>
                </a:ext>
              </a:extLst>
            </p:cNvPr>
            <p:cNvGrpSpPr/>
            <p:nvPr/>
          </p:nvGrpSpPr>
          <p:grpSpPr>
            <a:xfrm>
              <a:off x="2607047" y="2031999"/>
              <a:ext cx="1270137" cy="364957"/>
              <a:chOff x="2607047" y="2031999"/>
              <a:chExt cx="1270137" cy="364957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2B2B8F8-9BD5-44CA-AE26-4535A0D2A593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561B0B3-F068-46D1-AB9D-C306DA183EFA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EFBE795-FF7E-45E9-A7E4-537F1F069AD7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2D7FD24-58B9-44F0-88F0-45BB675FB9D2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B8B347E-1A20-45C0-8962-31DD8EBBBCD9}"/>
                </a:ext>
              </a:extLst>
            </p:cNvPr>
            <p:cNvGrpSpPr/>
            <p:nvPr/>
          </p:nvGrpSpPr>
          <p:grpSpPr>
            <a:xfrm>
              <a:off x="3877184" y="2031999"/>
              <a:ext cx="1270137" cy="364957"/>
              <a:chOff x="2607047" y="2031999"/>
              <a:chExt cx="1270137" cy="364957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2617352-A108-4C29-A441-32C92A25C9CB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CAB54F2-0CDA-4C5C-8096-BB613FAC457C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28CE80F-B413-43D4-BD27-3A6D98CEDAA3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FD4869-000B-4A57-83C9-5D5A7DC17F0A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C571C2F-A153-40D1-92D0-BB2981ABAEF1}"/>
                </a:ext>
              </a:extLst>
            </p:cNvPr>
            <p:cNvGrpSpPr/>
            <p:nvPr/>
          </p:nvGrpSpPr>
          <p:grpSpPr>
            <a:xfrm>
              <a:off x="64770" y="2031999"/>
              <a:ext cx="1270137" cy="364957"/>
              <a:chOff x="2607047" y="2031999"/>
              <a:chExt cx="1270137" cy="364957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EB8AD19-F1C9-4759-9B11-088DB12D3FC7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EA04909-528F-495F-9510-7D3354C1F1EB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738A646-95A6-4D9C-9DD3-CF07758FE725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A56E242-CAE6-424E-AF44-A24A1260715F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DA367F94-4DCD-4ED1-93B3-F3BED2144113}"/>
                </a:ext>
              </a:extLst>
            </p:cNvPr>
            <p:cNvGrpSpPr/>
            <p:nvPr/>
          </p:nvGrpSpPr>
          <p:grpSpPr>
            <a:xfrm>
              <a:off x="1334907" y="2031999"/>
              <a:ext cx="1270137" cy="364957"/>
              <a:chOff x="2607047" y="2031999"/>
              <a:chExt cx="1270137" cy="364957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448E54E-FB36-48DF-AEE2-5A5FDD698BFD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FAD62FA-F9C2-4631-BEF3-9C3BE87E01DB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9608723-42E3-4409-AF51-6D55F470EAE6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111FE68-35BC-457C-9B82-EECCF2E6A08F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5C46EBB3-C81E-437C-841D-A2CD5CE0C109}"/>
              </a:ext>
            </a:extLst>
          </p:cNvPr>
          <p:cNvSpPr/>
          <p:nvPr/>
        </p:nvSpPr>
        <p:spPr>
          <a:xfrm rot="16200000">
            <a:off x="9411896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63B1AC1-0B35-48C6-82E0-0683C22FF04E}"/>
              </a:ext>
            </a:extLst>
          </p:cNvPr>
          <p:cNvSpPr/>
          <p:nvPr/>
        </p:nvSpPr>
        <p:spPr>
          <a:xfrm rot="16200000">
            <a:off x="9652816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95A8FAC-80A4-43C0-A8FD-69C4897EC2AB}"/>
              </a:ext>
            </a:extLst>
          </p:cNvPr>
          <p:cNvSpPr/>
          <p:nvPr/>
        </p:nvSpPr>
        <p:spPr>
          <a:xfrm rot="16200000">
            <a:off x="9882785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C28D1A9-D3D3-4496-957C-5E6169842A4A}"/>
              </a:ext>
            </a:extLst>
          </p:cNvPr>
          <p:cNvGrpSpPr/>
          <p:nvPr/>
        </p:nvGrpSpPr>
        <p:grpSpPr>
          <a:xfrm>
            <a:off x="7505653" y="3218581"/>
            <a:ext cx="952728" cy="242349"/>
            <a:chOff x="2607047" y="2031999"/>
            <a:chExt cx="1270137" cy="36495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DEA9427-5A6D-4AEC-BB52-3C809C6B0982}"/>
                </a:ext>
              </a:extLst>
            </p:cNvPr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3B79423-0383-43E9-900B-9995DCB0DE9D}"/>
                </a:ext>
              </a:extLst>
            </p:cNvPr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1D76AAC-1250-4123-8973-BA552B15424C}"/>
                </a:ext>
              </a:extLst>
            </p:cNvPr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29179B0-FCED-4983-9B2C-B704F9BF3360}"/>
                </a:ext>
              </a:extLst>
            </p:cNvPr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06539FF-8EFD-4DD8-AB8F-1EA301BFE4FF}"/>
              </a:ext>
            </a:extLst>
          </p:cNvPr>
          <p:cNvGrpSpPr/>
          <p:nvPr/>
        </p:nvGrpSpPr>
        <p:grpSpPr>
          <a:xfrm>
            <a:off x="8458381" y="3218581"/>
            <a:ext cx="952728" cy="242349"/>
            <a:chOff x="2607047" y="2031999"/>
            <a:chExt cx="1270137" cy="364957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8756FC7-B1F2-413B-AD65-07AF71BC94ED}"/>
                </a:ext>
              </a:extLst>
            </p:cNvPr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FB3C23B-EEC4-4554-BC7A-3F4B0258113D}"/>
                </a:ext>
              </a:extLst>
            </p:cNvPr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6D3315F-C233-4BF3-8BA8-0BD0E2064DFE}"/>
                </a:ext>
              </a:extLst>
            </p:cNvPr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1AE19C2-EDDC-4D5F-8048-BC4E111087C1}"/>
                </a:ext>
              </a:extLst>
            </p:cNvPr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27473C36-0ED5-4CB1-A3F0-67AE22F4B9DB}"/>
              </a:ext>
            </a:extLst>
          </p:cNvPr>
          <p:cNvSpPr txBox="1"/>
          <p:nvPr/>
        </p:nvSpPr>
        <p:spPr>
          <a:xfrm>
            <a:off x="10209505" y="3161505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latin typeface="Gill Sans Light"/>
                <a:ea typeface="Gill Sans" charset="0"/>
                <a:cs typeface="Gill Sans" charset="0"/>
              </a:rPr>
              <a:t>Inode</a:t>
            </a:r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 table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48E4DCD-CF52-41E4-911B-8AFE37ABCC87}"/>
              </a:ext>
            </a:extLst>
          </p:cNvPr>
          <p:cNvGrpSpPr/>
          <p:nvPr/>
        </p:nvGrpSpPr>
        <p:grpSpPr>
          <a:xfrm>
            <a:off x="8270484" y="3585142"/>
            <a:ext cx="1457827" cy="761444"/>
            <a:chOff x="1744000" y="2182577"/>
            <a:chExt cx="1430729" cy="918973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6D448C7-21DC-457D-A1FC-EE80B5D6069D}"/>
                </a:ext>
              </a:extLst>
            </p:cNvPr>
            <p:cNvSpPr/>
            <p:nvPr/>
          </p:nvSpPr>
          <p:spPr>
            <a:xfrm rot="16200000">
              <a:off x="1882705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5CB07E6-7B84-40C0-A51C-0B071E1F1445}"/>
                </a:ext>
              </a:extLst>
            </p:cNvPr>
            <p:cNvSpPr/>
            <p:nvPr/>
          </p:nvSpPr>
          <p:spPr>
            <a:xfrm rot="16200000">
              <a:off x="2203889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4A13C24-BAD2-4696-8CE9-99308A4591FF}"/>
                </a:ext>
              </a:extLst>
            </p:cNvPr>
            <p:cNvSpPr/>
            <p:nvPr/>
          </p:nvSpPr>
          <p:spPr>
            <a:xfrm rot="16200000">
              <a:off x="2510474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559F166-2E9B-474C-9A06-072571CAE663}"/>
                </a:ext>
              </a:extLst>
            </p:cNvPr>
            <p:cNvSpPr/>
            <p:nvPr/>
          </p:nvSpPr>
          <p:spPr>
            <a:xfrm rot="16200000">
              <a:off x="2831658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82C97F3-B802-403B-BAE5-FD30E61D873E}"/>
                </a:ext>
              </a:extLst>
            </p:cNvPr>
            <p:cNvSpPr/>
            <p:nvPr/>
          </p:nvSpPr>
          <p:spPr>
            <a:xfrm rot="16200000">
              <a:off x="2781130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5C29844-D6B7-470B-9A7B-7C20FE416642}"/>
                </a:ext>
              </a:extLst>
            </p:cNvPr>
            <p:cNvSpPr/>
            <p:nvPr/>
          </p:nvSpPr>
          <p:spPr>
            <a:xfrm rot="16200000">
              <a:off x="1722113" y="220446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1E699AA-6504-4A94-A351-A36763BF74F7}"/>
                </a:ext>
              </a:extLst>
            </p:cNvPr>
            <p:cNvSpPr/>
            <p:nvPr/>
          </p:nvSpPr>
          <p:spPr>
            <a:xfrm rot="16200000">
              <a:off x="2206034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0386CA2D-374E-492A-9F3F-435FB8923DB4}"/>
              </a:ext>
            </a:extLst>
          </p:cNvPr>
          <p:cNvSpPr txBox="1"/>
          <p:nvPr/>
        </p:nvSpPr>
        <p:spPr>
          <a:xfrm>
            <a:off x="10217437" y="3859522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Directory</a:t>
            </a:r>
          </a:p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entries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1855B53-A502-417D-859B-F966609E345E}"/>
              </a:ext>
            </a:extLst>
          </p:cNvPr>
          <p:cNvSpPr/>
          <p:nvPr/>
        </p:nvSpPr>
        <p:spPr>
          <a:xfrm rot="16200000">
            <a:off x="8214098" y="2174700"/>
            <a:ext cx="121398" cy="16185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3B39921-B077-4C55-BDCD-A32ED58F01B0}"/>
              </a:ext>
            </a:extLst>
          </p:cNvPr>
          <p:cNvSpPr/>
          <p:nvPr/>
        </p:nvSpPr>
        <p:spPr>
          <a:xfrm rot="16200000">
            <a:off x="8438814" y="3229006"/>
            <a:ext cx="242349" cy="24092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63" name="Freeform 86">
            <a:extLst>
              <a:ext uri="{FF2B5EF4-FFF2-40B4-BE49-F238E27FC236}">
                <a16:creationId xmlns:a16="http://schemas.microsoft.com/office/drawing/2014/main" id="{5AE76CBC-92C8-430D-980A-D8D0A1F99BC8}"/>
              </a:ext>
            </a:extLst>
          </p:cNvPr>
          <p:cNvSpPr/>
          <p:nvPr/>
        </p:nvSpPr>
        <p:spPr>
          <a:xfrm>
            <a:off x="8575177" y="2859007"/>
            <a:ext cx="314088" cy="485144"/>
          </a:xfrm>
          <a:custGeom>
            <a:avLst/>
            <a:gdLst>
              <a:gd name="connsiteX0" fmla="*/ 14270 w 314088"/>
              <a:gd name="connsiteY0" fmla="*/ 485144 h 485144"/>
              <a:gd name="connsiteX1" fmla="*/ 28541 w 314088"/>
              <a:gd name="connsiteY1" fmla="*/ 242572 h 485144"/>
              <a:gd name="connsiteX2" fmla="*/ 271144 w 314088"/>
              <a:gd name="connsiteY2" fmla="*/ 214034 h 485144"/>
              <a:gd name="connsiteX3" fmla="*/ 313956 w 314088"/>
              <a:gd name="connsiteY3" fmla="*/ 0 h 485144"/>
              <a:gd name="connsiteX4" fmla="*/ 313956 w 314088"/>
              <a:gd name="connsiteY4" fmla="*/ 0 h 48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088" h="485144">
                <a:moveTo>
                  <a:pt x="14270" y="485144"/>
                </a:moveTo>
                <a:cubicBezTo>
                  <a:pt x="-1" y="386450"/>
                  <a:pt x="-14271" y="287757"/>
                  <a:pt x="28541" y="242572"/>
                </a:cubicBezTo>
                <a:cubicBezTo>
                  <a:pt x="71353" y="197387"/>
                  <a:pt x="223575" y="254463"/>
                  <a:pt x="271144" y="214034"/>
                </a:cubicBezTo>
                <a:cubicBezTo>
                  <a:pt x="318713" y="173605"/>
                  <a:pt x="313956" y="0"/>
                  <a:pt x="313956" y="0"/>
                </a:cubicBezTo>
                <a:lnTo>
                  <a:pt x="313956" y="0"/>
                </a:lnTo>
              </a:path>
            </a:pathLst>
          </a:custGeom>
          <a:ln>
            <a:solidFill>
              <a:srgbClr val="00009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0648F6A-322D-42D6-9A0B-A2273E8A1A1B}"/>
              </a:ext>
            </a:extLst>
          </p:cNvPr>
          <p:cNvSpPr/>
          <p:nvPr/>
        </p:nvSpPr>
        <p:spPr>
          <a:xfrm rot="16200000">
            <a:off x="9103272" y="4031753"/>
            <a:ext cx="302397" cy="32726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65" name="Freeform 88">
            <a:extLst>
              <a:ext uri="{FF2B5EF4-FFF2-40B4-BE49-F238E27FC236}">
                <a16:creationId xmlns:a16="http://schemas.microsoft.com/office/drawing/2014/main" id="{397B1789-3646-403D-AC83-EF0DA0C6AADB}"/>
              </a:ext>
            </a:extLst>
          </p:cNvPr>
          <p:cNvSpPr/>
          <p:nvPr/>
        </p:nvSpPr>
        <p:spPr>
          <a:xfrm flipH="1">
            <a:off x="8597751" y="3460931"/>
            <a:ext cx="663309" cy="694104"/>
          </a:xfrm>
          <a:custGeom>
            <a:avLst/>
            <a:gdLst>
              <a:gd name="connsiteX0" fmla="*/ 14270 w 314088"/>
              <a:gd name="connsiteY0" fmla="*/ 485144 h 485144"/>
              <a:gd name="connsiteX1" fmla="*/ 28541 w 314088"/>
              <a:gd name="connsiteY1" fmla="*/ 242572 h 485144"/>
              <a:gd name="connsiteX2" fmla="*/ 271144 w 314088"/>
              <a:gd name="connsiteY2" fmla="*/ 214034 h 485144"/>
              <a:gd name="connsiteX3" fmla="*/ 313956 w 314088"/>
              <a:gd name="connsiteY3" fmla="*/ 0 h 485144"/>
              <a:gd name="connsiteX4" fmla="*/ 313956 w 314088"/>
              <a:gd name="connsiteY4" fmla="*/ 0 h 48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088" h="485144">
                <a:moveTo>
                  <a:pt x="14270" y="485144"/>
                </a:moveTo>
                <a:cubicBezTo>
                  <a:pt x="-1" y="386450"/>
                  <a:pt x="-14271" y="287757"/>
                  <a:pt x="28541" y="242572"/>
                </a:cubicBezTo>
                <a:cubicBezTo>
                  <a:pt x="71353" y="197387"/>
                  <a:pt x="223575" y="254463"/>
                  <a:pt x="271144" y="214034"/>
                </a:cubicBezTo>
                <a:cubicBezTo>
                  <a:pt x="318713" y="173605"/>
                  <a:pt x="313956" y="0"/>
                  <a:pt x="313956" y="0"/>
                </a:cubicBezTo>
                <a:lnTo>
                  <a:pt x="313956" y="0"/>
                </a:lnTo>
              </a:path>
            </a:pathLst>
          </a:custGeom>
          <a:ln>
            <a:solidFill>
              <a:srgbClr val="00009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6DA8AD7-FA5A-4FE9-AF77-2AF860E72986}"/>
              </a:ext>
            </a:extLst>
          </p:cNvPr>
          <p:cNvSpPr/>
          <p:nvPr/>
        </p:nvSpPr>
        <p:spPr>
          <a:xfrm rot="16200000">
            <a:off x="8191976" y="2162803"/>
            <a:ext cx="152400" cy="152400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852064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216FD-075B-47CC-A3DC-484538976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Creating a File (With Journaling)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E7A15-3469-4132-BA54-149F9F956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4149"/>
            <a:ext cx="6846934" cy="3245288"/>
          </a:xfrm>
        </p:spPr>
        <p:txBody>
          <a:bodyPr>
            <a:normAutofit/>
          </a:bodyPr>
          <a:lstStyle/>
          <a:p>
            <a:r>
              <a:rPr lang="en-US" dirty="0">
                <a:latin typeface="Gill Sans Light"/>
              </a:rPr>
              <a:t>Find free data block(s)</a:t>
            </a:r>
            <a:endParaRPr lang="en-US" sz="1800" dirty="0">
              <a:latin typeface="Gill Sans Light"/>
            </a:endParaRPr>
          </a:p>
          <a:p>
            <a:r>
              <a:rPr lang="en-US" dirty="0">
                <a:latin typeface="Gill Sans Light"/>
              </a:rPr>
              <a:t>Find free </a:t>
            </a:r>
            <a:r>
              <a:rPr lang="en-US" dirty="0" err="1">
                <a:latin typeface="Gill Sans Light"/>
              </a:rPr>
              <a:t>inode</a:t>
            </a:r>
            <a:r>
              <a:rPr lang="en-US" dirty="0">
                <a:latin typeface="Gill Sans Light"/>
              </a:rPr>
              <a:t> entry</a:t>
            </a:r>
            <a:endParaRPr lang="en-US" sz="1800" dirty="0">
              <a:latin typeface="Gill Sans Light"/>
            </a:endParaRPr>
          </a:p>
          <a:p>
            <a:r>
              <a:rPr lang="en-US" dirty="0">
                <a:latin typeface="Gill Sans Light"/>
              </a:rPr>
              <a:t>Find </a:t>
            </a:r>
            <a:r>
              <a:rPr lang="en-US" dirty="0" err="1">
                <a:latin typeface="Gill Sans Light"/>
              </a:rPr>
              <a:t>dirent</a:t>
            </a:r>
            <a:r>
              <a:rPr lang="en-US" dirty="0">
                <a:latin typeface="Gill Sans Light"/>
              </a:rPr>
              <a:t> insertion point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Gill Sans Light"/>
              </a:rPr>
              <a:t>-----------------------------------------</a:t>
            </a:r>
          </a:p>
          <a:p>
            <a:r>
              <a:rPr lang="en-US" dirty="0">
                <a:latin typeface="Gill Sans Light"/>
              </a:rPr>
              <a:t>[log] Write map (i.e., mark used)</a:t>
            </a:r>
            <a:endParaRPr lang="en-US" sz="1800" dirty="0">
              <a:latin typeface="Gill Sans Light"/>
            </a:endParaRPr>
          </a:p>
          <a:p>
            <a:r>
              <a:rPr lang="en-US" dirty="0">
                <a:latin typeface="Gill Sans Light"/>
              </a:rPr>
              <a:t>[log] Write </a:t>
            </a:r>
            <a:r>
              <a:rPr lang="en-US" dirty="0" err="1">
                <a:latin typeface="Gill Sans Light"/>
              </a:rPr>
              <a:t>inode</a:t>
            </a:r>
            <a:r>
              <a:rPr lang="en-US" dirty="0">
                <a:latin typeface="Gill Sans Light"/>
              </a:rPr>
              <a:t> entry to point to block(s)</a:t>
            </a:r>
            <a:endParaRPr lang="en-US" sz="1800" dirty="0">
              <a:latin typeface="Gill Sans Light"/>
            </a:endParaRPr>
          </a:p>
          <a:p>
            <a:r>
              <a:rPr lang="en-US" dirty="0">
                <a:latin typeface="Gill Sans Light"/>
              </a:rPr>
              <a:t>[log] Write </a:t>
            </a:r>
            <a:r>
              <a:rPr lang="en-US" dirty="0" err="1">
                <a:latin typeface="Gill Sans Light"/>
              </a:rPr>
              <a:t>dirent</a:t>
            </a:r>
            <a:r>
              <a:rPr lang="en-US" dirty="0">
                <a:latin typeface="Gill Sans Light"/>
              </a:rPr>
              <a:t> to point to </a:t>
            </a:r>
            <a:r>
              <a:rPr lang="en-US" dirty="0" err="1">
                <a:latin typeface="Gill Sans Light"/>
              </a:rPr>
              <a:t>inode</a:t>
            </a:r>
            <a:endParaRPr lang="en-US" dirty="0">
              <a:latin typeface="Gill Sans Light"/>
            </a:endParaRPr>
          </a:p>
        </p:txBody>
      </p:sp>
      <p:sp>
        <p:nvSpPr>
          <p:cNvPr id="7" name="Can 9">
            <a:extLst>
              <a:ext uri="{FF2B5EF4-FFF2-40B4-BE49-F238E27FC236}">
                <a16:creationId xmlns:a16="http://schemas.microsoft.com/office/drawing/2014/main" id="{8C387936-60E3-4D10-89EA-640794CD7455}"/>
              </a:ext>
            </a:extLst>
          </p:cNvPr>
          <p:cNvSpPr/>
          <p:nvPr/>
        </p:nvSpPr>
        <p:spPr>
          <a:xfrm>
            <a:off x="7934572" y="1499100"/>
            <a:ext cx="2099734" cy="3048000"/>
          </a:xfrm>
          <a:prstGeom prst="can">
            <a:avLst/>
          </a:prstGeom>
          <a:solidFill>
            <a:schemeClr val="accent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C2EAC3-2DEB-44D5-B3A4-D0309D34CF3E}"/>
              </a:ext>
            </a:extLst>
          </p:cNvPr>
          <p:cNvSpPr txBox="1"/>
          <p:nvPr/>
        </p:nvSpPr>
        <p:spPr>
          <a:xfrm>
            <a:off x="10105395" y="2720443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Data blocks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C2BF7B-3329-4387-839C-34AB7DC0A120}"/>
              </a:ext>
            </a:extLst>
          </p:cNvPr>
          <p:cNvSpPr txBox="1"/>
          <p:nvPr/>
        </p:nvSpPr>
        <p:spPr>
          <a:xfrm>
            <a:off x="10175430" y="2000553"/>
            <a:ext cx="1293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Free space map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DC406B0-6CDD-4035-A00B-BDD5B5DA982B}"/>
              </a:ext>
            </a:extLst>
          </p:cNvPr>
          <p:cNvGrpSpPr/>
          <p:nvPr/>
        </p:nvGrpSpPr>
        <p:grpSpPr>
          <a:xfrm rot="16200000">
            <a:off x="8780167" y="1905276"/>
            <a:ext cx="415498" cy="1802120"/>
            <a:chOff x="7569977" y="1270135"/>
            <a:chExt cx="415498" cy="18021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F851CFE-34C0-49AC-83E7-E3A79AE6C633}"/>
                </a:ext>
              </a:extLst>
            </p:cNvPr>
            <p:cNvSpPr/>
            <p:nvPr/>
          </p:nvSpPr>
          <p:spPr>
            <a:xfrm>
              <a:off x="7605706" y="1270135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644A316-1501-4B33-962C-8DFC11DAE023}"/>
                </a:ext>
              </a:extLst>
            </p:cNvPr>
            <p:cNvSpPr/>
            <p:nvPr/>
          </p:nvSpPr>
          <p:spPr>
            <a:xfrm>
              <a:off x="7605706" y="1591319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7C7EF1C-0646-42FA-BDCA-578539C2459B}"/>
                </a:ext>
              </a:extLst>
            </p:cNvPr>
            <p:cNvSpPr/>
            <p:nvPr/>
          </p:nvSpPr>
          <p:spPr>
            <a:xfrm>
              <a:off x="7605706" y="189790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70A95-395D-4A5D-B23E-9B59714B031D}"/>
                </a:ext>
              </a:extLst>
            </p:cNvPr>
            <p:cNvSpPr/>
            <p:nvPr/>
          </p:nvSpPr>
          <p:spPr>
            <a:xfrm>
              <a:off x="7605706" y="2219088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150467B-0C02-47C0-AED4-E68BDEFA57FF}"/>
                </a:ext>
              </a:extLst>
            </p:cNvPr>
            <p:cNvSpPr/>
            <p:nvPr/>
          </p:nvSpPr>
          <p:spPr>
            <a:xfrm>
              <a:off x="7605706" y="2751071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90D3554-D304-4C3D-9AA1-977A5AAB8D55}"/>
                </a:ext>
              </a:extLst>
            </p:cNvPr>
            <p:cNvSpPr txBox="1"/>
            <p:nvPr/>
          </p:nvSpPr>
          <p:spPr>
            <a:xfrm>
              <a:off x="7569977" y="2425538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  <a:cs typeface="Gill Sans Light"/>
                </a:rPr>
                <a:t>…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4A591AA-366C-46BE-A5DF-855A39CE4581}"/>
              </a:ext>
            </a:extLst>
          </p:cNvPr>
          <p:cNvGrpSpPr/>
          <p:nvPr/>
        </p:nvGrpSpPr>
        <p:grpSpPr>
          <a:xfrm>
            <a:off x="7544110" y="2185219"/>
            <a:ext cx="2561285" cy="121398"/>
            <a:chOff x="64770" y="2031999"/>
            <a:chExt cx="5082551" cy="364957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1064C16-A76E-4CA1-98BB-468C2305D70D}"/>
                </a:ext>
              </a:extLst>
            </p:cNvPr>
            <p:cNvGrpSpPr/>
            <p:nvPr/>
          </p:nvGrpSpPr>
          <p:grpSpPr>
            <a:xfrm>
              <a:off x="2607047" y="2031999"/>
              <a:ext cx="1270137" cy="364957"/>
              <a:chOff x="2607047" y="2031999"/>
              <a:chExt cx="1270137" cy="364957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2B2B8F8-9BD5-44CA-AE26-4535A0D2A593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561B0B3-F068-46D1-AB9D-C306DA183EFA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EFBE795-FF7E-45E9-A7E4-537F1F069AD7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2D7FD24-58B9-44F0-88F0-45BB675FB9D2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B8B347E-1A20-45C0-8962-31DD8EBBBCD9}"/>
                </a:ext>
              </a:extLst>
            </p:cNvPr>
            <p:cNvGrpSpPr/>
            <p:nvPr/>
          </p:nvGrpSpPr>
          <p:grpSpPr>
            <a:xfrm>
              <a:off x="3877184" y="2031999"/>
              <a:ext cx="1270137" cy="364957"/>
              <a:chOff x="2607047" y="2031999"/>
              <a:chExt cx="1270137" cy="364957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2617352-A108-4C29-A441-32C92A25C9CB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CAB54F2-0CDA-4C5C-8096-BB613FAC457C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28CE80F-B413-43D4-BD27-3A6D98CEDAA3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FD4869-000B-4A57-83C9-5D5A7DC17F0A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C571C2F-A153-40D1-92D0-BB2981ABAEF1}"/>
                </a:ext>
              </a:extLst>
            </p:cNvPr>
            <p:cNvGrpSpPr/>
            <p:nvPr/>
          </p:nvGrpSpPr>
          <p:grpSpPr>
            <a:xfrm>
              <a:off x="64770" y="2031999"/>
              <a:ext cx="1270137" cy="364957"/>
              <a:chOff x="2607047" y="2031999"/>
              <a:chExt cx="1270137" cy="364957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EB8AD19-F1C9-4759-9B11-088DB12D3FC7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EA04909-528F-495F-9510-7D3354C1F1EB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738A646-95A6-4D9C-9DD3-CF07758FE725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A56E242-CAE6-424E-AF44-A24A1260715F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DA367F94-4DCD-4ED1-93B3-F3BED2144113}"/>
                </a:ext>
              </a:extLst>
            </p:cNvPr>
            <p:cNvGrpSpPr/>
            <p:nvPr/>
          </p:nvGrpSpPr>
          <p:grpSpPr>
            <a:xfrm>
              <a:off x="1334907" y="2031999"/>
              <a:ext cx="1270137" cy="364957"/>
              <a:chOff x="2607047" y="2031999"/>
              <a:chExt cx="1270137" cy="364957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448E54E-FB36-48DF-AEE2-5A5FDD698BFD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FAD62FA-F9C2-4631-BEF3-9C3BE87E01DB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9608723-42E3-4409-AF51-6D55F470EAE6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111FE68-35BC-457C-9B82-EECCF2E6A08F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5C46EBB3-C81E-437C-841D-A2CD5CE0C109}"/>
              </a:ext>
            </a:extLst>
          </p:cNvPr>
          <p:cNvSpPr/>
          <p:nvPr/>
        </p:nvSpPr>
        <p:spPr>
          <a:xfrm rot="16200000">
            <a:off x="9411896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63B1AC1-0B35-48C6-82E0-0683C22FF04E}"/>
              </a:ext>
            </a:extLst>
          </p:cNvPr>
          <p:cNvSpPr/>
          <p:nvPr/>
        </p:nvSpPr>
        <p:spPr>
          <a:xfrm rot="16200000">
            <a:off x="9652816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95A8FAC-80A4-43C0-A8FD-69C4897EC2AB}"/>
              </a:ext>
            </a:extLst>
          </p:cNvPr>
          <p:cNvSpPr/>
          <p:nvPr/>
        </p:nvSpPr>
        <p:spPr>
          <a:xfrm rot="16200000">
            <a:off x="9882785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C28D1A9-D3D3-4496-957C-5E6169842A4A}"/>
              </a:ext>
            </a:extLst>
          </p:cNvPr>
          <p:cNvGrpSpPr/>
          <p:nvPr/>
        </p:nvGrpSpPr>
        <p:grpSpPr>
          <a:xfrm>
            <a:off x="7505653" y="3218581"/>
            <a:ext cx="952728" cy="242349"/>
            <a:chOff x="2607047" y="2031999"/>
            <a:chExt cx="1270137" cy="36495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DEA9427-5A6D-4AEC-BB52-3C809C6B0982}"/>
                </a:ext>
              </a:extLst>
            </p:cNvPr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3B79423-0383-43E9-900B-9995DCB0DE9D}"/>
                </a:ext>
              </a:extLst>
            </p:cNvPr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1D76AAC-1250-4123-8973-BA552B15424C}"/>
                </a:ext>
              </a:extLst>
            </p:cNvPr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29179B0-FCED-4983-9B2C-B704F9BF3360}"/>
                </a:ext>
              </a:extLst>
            </p:cNvPr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06539FF-8EFD-4DD8-AB8F-1EA301BFE4FF}"/>
              </a:ext>
            </a:extLst>
          </p:cNvPr>
          <p:cNvGrpSpPr/>
          <p:nvPr/>
        </p:nvGrpSpPr>
        <p:grpSpPr>
          <a:xfrm>
            <a:off x="8458381" y="3218581"/>
            <a:ext cx="952728" cy="242349"/>
            <a:chOff x="2607047" y="2031999"/>
            <a:chExt cx="1270137" cy="364957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8756FC7-B1F2-413B-AD65-07AF71BC94ED}"/>
                </a:ext>
              </a:extLst>
            </p:cNvPr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FB3C23B-EEC4-4554-BC7A-3F4B0258113D}"/>
                </a:ext>
              </a:extLst>
            </p:cNvPr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6D3315F-C233-4BF3-8BA8-0BD0E2064DFE}"/>
                </a:ext>
              </a:extLst>
            </p:cNvPr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1AE19C2-EDDC-4D5F-8048-BC4E111087C1}"/>
                </a:ext>
              </a:extLst>
            </p:cNvPr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27473C36-0ED5-4CB1-A3F0-67AE22F4B9DB}"/>
              </a:ext>
            </a:extLst>
          </p:cNvPr>
          <p:cNvSpPr txBox="1"/>
          <p:nvPr/>
        </p:nvSpPr>
        <p:spPr>
          <a:xfrm>
            <a:off x="10209505" y="3161505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latin typeface="Gill Sans Light"/>
                <a:ea typeface="Gill Sans" charset="0"/>
                <a:cs typeface="Gill Sans" charset="0"/>
              </a:rPr>
              <a:t>Inode</a:t>
            </a:r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 table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48E4DCD-CF52-41E4-911B-8AFE37ABCC87}"/>
              </a:ext>
            </a:extLst>
          </p:cNvPr>
          <p:cNvGrpSpPr/>
          <p:nvPr/>
        </p:nvGrpSpPr>
        <p:grpSpPr>
          <a:xfrm>
            <a:off x="8270484" y="3585142"/>
            <a:ext cx="1457827" cy="761444"/>
            <a:chOff x="1744000" y="2182577"/>
            <a:chExt cx="1430729" cy="918973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6D448C7-21DC-457D-A1FC-EE80B5D6069D}"/>
                </a:ext>
              </a:extLst>
            </p:cNvPr>
            <p:cNvSpPr/>
            <p:nvPr/>
          </p:nvSpPr>
          <p:spPr>
            <a:xfrm rot="16200000">
              <a:off x="1882705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5CB07E6-7B84-40C0-A51C-0B071E1F1445}"/>
                </a:ext>
              </a:extLst>
            </p:cNvPr>
            <p:cNvSpPr/>
            <p:nvPr/>
          </p:nvSpPr>
          <p:spPr>
            <a:xfrm rot="16200000">
              <a:off x="2203889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4A13C24-BAD2-4696-8CE9-99308A4591FF}"/>
                </a:ext>
              </a:extLst>
            </p:cNvPr>
            <p:cNvSpPr/>
            <p:nvPr/>
          </p:nvSpPr>
          <p:spPr>
            <a:xfrm rot="16200000">
              <a:off x="2510474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559F166-2E9B-474C-9A06-072571CAE663}"/>
                </a:ext>
              </a:extLst>
            </p:cNvPr>
            <p:cNvSpPr/>
            <p:nvPr/>
          </p:nvSpPr>
          <p:spPr>
            <a:xfrm rot="16200000">
              <a:off x="2831658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82C97F3-B802-403B-BAE5-FD30E61D873E}"/>
                </a:ext>
              </a:extLst>
            </p:cNvPr>
            <p:cNvSpPr/>
            <p:nvPr/>
          </p:nvSpPr>
          <p:spPr>
            <a:xfrm rot="16200000">
              <a:off x="2781130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5C29844-D6B7-470B-9A7B-7C20FE416642}"/>
                </a:ext>
              </a:extLst>
            </p:cNvPr>
            <p:cNvSpPr/>
            <p:nvPr/>
          </p:nvSpPr>
          <p:spPr>
            <a:xfrm rot="16200000">
              <a:off x="1722113" y="220446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1E699AA-6504-4A94-A351-A36763BF74F7}"/>
                </a:ext>
              </a:extLst>
            </p:cNvPr>
            <p:cNvSpPr/>
            <p:nvPr/>
          </p:nvSpPr>
          <p:spPr>
            <a:xfrm rot="16200000">
              <a:off x="2206034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0386CA2D-374E-492A-9F3F-435FB8923DB4}"/>
              </a:ext>
            </a:extLst>
          </p:cNvPr>
          <p:cNvSpPr txBox="1"/>
          <p:nvPr/>
        </p:nvSpPr>
        <p:spPr>
          <a:xfrm>
            <a:off x="10217437" y="3859522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Directory</a:t>
            </a:r>
          </a:p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entries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1855B53-A502-417D-859B-F966609E345E}"/>
              </a:ext>
            </a:extLst>
          </p:cNvPr>
          <p:cNvSpPr/>
          <p:nvPr/>
        </p:nvSpPr>
        <p:spPr>
          <a:xfrm rot="16200000">
            <a:off x="8214098" y="2174700"/>
            <a:ext cx="121398" cy="1618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3B39921-B077-4C55-BDCD-A32ED58F01B0}"/>
              </a:ext>
            </a:extLst>
          </p:cNvPr>
          <p:cNvSpPr/>
          <p:nvPr/>
        </p:nvSpPr>
        <p:spPr>
          <a:xfrm rot="16200000">
            <a:off x="8438814" y="3229006"/>
            <a:ext cx="242349" cy="2409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0648F6A-322D-42D6-9A0B-A2273E8A1A1B}"/>
              </a:ext>
            </a:extLst>
          </p:cNvPr>
          <p:cNvSpPr/>
          <p:nvPr/>
        </p:nvSpPr>
        <p:spPr>
          <a:xfrm rot="16200000">
            <a:off x="9103272" y="4031753"/>
            <a:ext cx="302397" cy="3272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037F2DD-D730-4C06-BD05-E83B32B16C2F}"/>
              </a:ext>
            </a:extLst>
          </p:cNvPr>
          <p:cNvSpPr/>
          <p:nvPr/>
        </p:nvSpPr>
        <p:spPr>
          <a:xfrm>
            <a:off x="3158624" y="5172056"/>
            <a:ext cx="7930449" cy="623473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3DD39DB-0D70-4929-80A1-B75E6C27EBA8}"/>
              </a:ext>
            </a:extLst>
          </p:cNvPr>
          <p:cNvSpPr txBox="1"/>
          <p:nvPr/>
        </p:nvSpPr>
        <p:spPr>
          <a:xfrm>
            <a:off x="3123460" y="5815028"/>
            <a:ext cx="5355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Log: in non-volatile storage (Flash or on Disk)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2094700-1992-4B28-B04C-A163F77D347D}"/>
              </a:ext>
            </a:extLst>
          </p:cNvPr>
          <p:cNvSpPr txBox="1"/>
          <p:nvPr/>
        </p:nvSpPr>
        <p:spPr>
          <a:xfrm>
            <a:off x="6783401" y="450577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 Light"/>
                <a:ea typeface="Gill Sans" charset="0"/>
                <a:cs typeface="Gill Sans" charset="0"/>
              </a:rPr>
              <a:t>head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D29EA594-1F93-43B3-8227-BD885C6BE929}"/>
              </a:ext>
            </a:extLst>
          </p:cNvPr>
          <p:cNvCxnSpPr>
            <a:stCxn id="109" idx="2"/>
          </p:cNvCxnSpPr>
          <p:nvPr/>
        </p:nvCxnSpPr>
        <p:spPr>
          <a:xfrm flipH="1">
            <a:off x="7097359" y="4875110"/>
            <a:ext cx="13215" cy="296947"/>
          </a:xfrm>
          <a:prstGeom prst="straightConnector1">
            <a:avLst/>
          </a:prstGeom>
          <a:ln>
            <a:solidFill>
              <a:srgbClr val="FC230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ABFDCA36-C9BD-4A65-ABC1-593540A39E3D}"/>
              </a:ext>
            </a:extLst>
          </p:cNvPr>
          <p:cNvSpPr txBox="1"/>
          <p:nvPr/>
        </p:nvSpPr>
        <p:spPr>
          <a:xfrm>
            <a:off x="5200151" y="4505778"/>
            <a:ext cx="475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tail</a:t>
            </a: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042BDFA3-E3EB-4EBB-99E1-6C74A0416B5A}"/>
              </a:ext>
            </a:extLst>
          </p:cNvPr>
          <p:cNvCxnSpPr>
            <a:stCxn id="111" idx="2"/>
          </p:cNvCxnSpPr>
          <p:nvPr/>
        </p:nvCxnSpPr>
        <p:spPr>
          <a:xfrm>
            <a:off x="5437749" y="4875110"/>
            <a:ext cx="76360" cy="2969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0BFDF86-2705-40F9-B60C-4A746299250F}"/>
              </a:ext>
            </a:extLst>
          </p:cNvPr>
          <p:cNvSpPr/>
          <p:nvPr/>
        </p:nvSpPr>
        <p:spPr>
          <a:xfrm>
            <a:off x="5514108" y="5181767"/>
            <a:ext cx="1583250" cy="6137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BCDE84EA-3151-4D6F-AF14-B9FB89F0E1E0}"/>
              </a:ext>
            </a:extLst>
          </p:cNvPr>
          <p:cNvSpPr txBox="1"/>
          <p:nvPr/>
        </p:nvSpPr>
        <p:spPr>
          <a:xfrm>
            <a:off x="5837146" y="518176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pending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926CC66-74D6-4FED-A769-534975D10B69}"/>
              </a:ext>
            </a:extLst>
          </p:cNvPr>
          <p:cNvSpPr txBox="1"/>
          <p:nvPr/>
        </p:nvSpPr>
        <p:spPr>
          <a:xfrm>
            <a:off x="4428723" y="518525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done</a:t>
            </a: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33AD0D5F-9A89-4CCA-A560-56A5D8E1E046}"/>
              </a:ext>
            </a:extLst>
          </p:cNvPr>
          <p:cNvGrpSpPr/>
          <p:nvPr/>
        </p:nvGrpSpPr>
        <p:grpSpPr>
          <a:xfrm>
            <a:off x="7109723" y="4875109"/>
            <a:ext cx="393295" cy="926832"/>
            <a:chOff x="4707450" y="5039628"/>
            <a:chExt cx="393295" cy="926832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510A2651-810F-40B8-B10F-42EEBCDC2A5D}"/>
                </a:ext>
              </a:extLst>
            </p:cNvPr>
            <p:cNvSpPr txBox="1"/>
            <p:nvPr/>
          </p:nvSpPr>
          <p:spPr>
            <a:xfrm rot="16200000">
              <a:off x="4575362" y="5465041"/>
              <a:ext cx="633507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9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 Light"/>
                  <a:ea typeface="Gill Sans" charset="0"/>
                  <a:cs typeface="Gill Sans" charset="0"/>
                </a:rPr>
                <a:t>start</a:t>
              </a:r>
            </a:p>
          </p:txBody>
        </p:sp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38945A8D-4BAC-4A46-A734-761EBE43DF23}"/>
                </a:ext>
              </a:extLst>
            </p:cNvPr>
            <p:cNvCxnSpPr/>
            <p:nvPr/>
          </p:nvCxnSpPr>
          <p:spPr>
            <a:xfrm flipH="1">
              <a:off x="5088380" y="5039628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ECEF87FB-4993-4342-A261-9A329D96D7A1}"/>
              </a:ext>
            </a:extLst>
          </p:cNvPr>
          <p:cNvGrpSpPr/>
          <p:nvPr/>
        </p:nvGrpSpPr>
        <p:grpSpPr>
          <a:xfrm>
            <a:off x="7479055" y="2265294"/>
            <a:ext cx="816104" cy="3530236"/>
            <a:chOff x="5076782" y="2429813"/>
            <a:chExt cx="816104" cy="3530236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EE5291DF-99AB-4DDF-96F0-21D8AD943F39}"/>
                </a:ext>
              </a:extLst>
            </p:cNvPr>
            <p:cNvGrpSpPr/>
            <p:nvPr/>
          </p:nvGrpSpPr>
          <p:grpSpPr>
            <a:xfrm>
              <a:off x="5076782" y="2429813"/>
              <a:ext cx="816104" cy="3530236"/>
              <a:chOff x="5076782" y="2429813"/>
              <a:chExt cx="816104" cy="3530236"/>
            </a:xfrm>
          </p:grpSpPr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A15D4856-1664-4365-A284-CE5EA912CF8B}"/>
                  </a:ext>
                </a:extLst>
              </p:cNvPr>
              <p:cNvGrpSpPr/>
              <p:nvPr/>
            </p:nvGrpSpPr>
            <p:grpSpPr>
              <a:xfrm>
                <a:off x="5135148" y="5628477"/>
                <a:ext cx="640069" cy="131108"/>
                <a:chOff x="5252815" y="1247958"/>
                <a:chExt cx="640069" cy="131108"/>
              </a:xfrm>
            </p:grpSpPr>
            <p:grpSp>
              <p:nvGrpSpPr>
                <p:cNvPr id="125" name="Group 124">
                  <a:extLst>
                    <a:ext uri="{FF2B5EF4-FFF2-40B4-BE49-F238E27FC236}">
                      <a16:creationId xmlns:a16="http://schemas.microsoft.com/office/drawing/2014/main" id="{DC6AA099-217F-49FE-A80D-D9DF5748F005}"/>
                    </a:ext>
                  </a:extLst>
                </p:cNvPr>
                <p:cNvGrpSpPr/>
                <p:nvPr/>
              </p:nvGrpSpPr>
              <p:grpSpPr>
                <a:xfrm>
                  <a:off x="5252815" y="1247958"/>
                  <a:ext cx="640069" cy="121398"/>
                  <a:chOff x="2607047" y="2031999"/>
                  <a:chExt cx="1270137" cy="364957"/>
                </a:xfrm>
              </p:grpSpPr>
              <p:sp>
                <p:nvSpPr>
                  <p:cNvPr id="127" name="Rectangle 126">
                    <a:extLst>
                      <a:ext uri="{FF2B5EF4-FFF2-40B4-BE49-F238E27FC236}">
                        <a16:creationId xmlns:a16="http://schemas.microsoft.com/office/drawing/2014/main" id="{3C9B80B8-22B6-4041-80A4-AA7D3746242F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2585160" y="2053886"/>
                    <a:ext cx="364957" cy="321184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0">
                      <a:latin typeface="Gill Sans Light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128" name="Rectangle 127">
                    <a:extLst>
                      <a:ext uri="{FF2B5EF4-FFF2-40B4-BE49-F238E27FC236}">
                        <a16:creationId xmlns:a16="http://schemas.microsoft.com/office/drawing/2014/main" id="{FA689DAD-E539-40C5-B08A-6300C97E5E98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2906344" y="2053886"/>
                    <a:ext cx="364957" cy="321184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0">
                      <a:latin typeface="Gill Sans Light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129" name="Rectangle 128">
                    <a:extLst>
                      <a:ext uri="{FF2B5EF4-FFF2-40B4-BE49-F238E27FC236}">
                        <a16:creationId xmlns:a16="http://schemas.microsoft.com/office/drawing/2014/main" id="{7F78DE5D-A765-463A-BB34-09051B1272DE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3212929" y="2053886"/>
                    <a:ext cx="364957" cy="321184"/>
                  </a:xfrm>
                  <a:prstGeom prst="rect">
                    <a:avLst/>
                  </a:prstGeom>
                  <a:solidFill>
                    <a:srgbClr val="C0504D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0">
                      <a:latin typeface="Gill Sans Light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130" name="Rectangle 129">
                    <a:extLst>
                      <a:ext uri="{FF2B5EF4-FFF2-40B4-BE49-F238E27FC236}">
                        <a16:creationId xmlns:a16="http://schemas.microsoft.com/office/drawing/2014/main" id="{68D869F6-09BA-4293-9ADB-EED54DFD61A9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3534113" y="2053886"/>
                    <a:ext cx="364957" cy="321184"/>
                  </a:xfrm>
                  <a:prstGeom prst="rect">
                    <a:avLst/>
                  </a:prstGeom>
                  <a:solidFill>
                    <a:srgbClr val="C0504D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0">
                      <a:latin typeface="Gill Sans Light"/>
                      <a:ea typeface="Gill Sans" charset="0"/>
                      <a:cs typeface="Gill Sans" charset="0"/>
                    </a:endParaRPr>
                  </a:p>
                </p:txBody>
              </p:sp>
            </p:grpSp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95B6CAA1-8C58-4F9C-8DD6-E916E7239991}"/>
                    </a:ext>
                  </a:extLst>
                </p:cNvPr>
                <p:cNvSpPr/>
                <p:nvPr/>
              </p:nvSpPr>
              <p:spPr>
                <a:xfrm rot="16200000">
                  <a:off x="5282734" y="1237439"/>
                  <a:ext cx="121398" cy="161856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 Light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DB7AA19F-6283-406E-8BF2-681EF47D0956}"/>
                  </a:ext>
                </a:extLst>
              </p:cNvPr>
              <p:cNvSpPr/>
              <p:nvPr/>
            </p:nvSpPr>
            <p:spPr>
              <a:xfrm>
                <a:off x="5076782" y="5349778"/>
                <a:ext cx="698435" cy="610271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4" name="Freeform 97">
                <a:extLst>
                  <a:ext uri="{FF2B5EF4-FFF2-40B4-BE49-F238E27FC236}">
                    <a16:creationId xmlns:a16="http://schemas.microsoft.com/office/drawing/2014/main" id="{8E7398A5-E7C0-41D6-9845-62EC377CE8E4}"/>
                  </a:ext>
                </a:extLst>
              </p:cNvPr>
              <p:cNvSpPr/>
              <p:nvPr/>
            </p:nvSpPr>
            <p:spPr>
              <a:xfrm>
                <a:off x="5190856" y="2429813"/>
                <a:ext cx="702030" cy="3236095"/>
              </a:xfrm>
              <a:custGeom>
                <a:avLst/>
                <a:gdLst>
                  <a:gd name="connsiteX0" fmla="*/ 14270 w 314088"/>
                  <a:gd name="connsiteY0" fmla="*/ 485144 h 485144"/>
                  <a:gd name="connsiteX1" fmla="*/ 28541 w 314088"/>
                  <a:gd name="connsiteY1" fmla="*/ 242572 h 485144"/>
                  <a:gd name="connsiteX2" fmla="*/ 271144 w 314088"/>
                  <a:gd name="connsiteY2" fmla="*/ 214034 h 485144"/>
                  <a:gd name="connsiteX3" fmla="*/ 313956 w 314088"/>
                  <a:gd name="connsiteY3" fmla="*/ 0 h 485144"/>
                  <a:gd name="connsiteX4" fmla="*/ 313956 w 314088"/>
                  <a:gd name="connsiteY4" fmla="*/ 0 h 485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4088" h="485144">
                    <a:moveTo>
                      <a:pt x="14270" y="485144"/>
                    </a:moveTo>
                    <a:cubicBezTo>
                      <a:pt x="-1" y="386450"/>
                      <a:pt x="-14271" y="287757"/>
                      <a:pt x="28541" y="242572"/>
                    </a:cubicBezTo>
                    <a:cubicBezTo>
                      <a:pt x="71353" y="197387"/>
                      <a:pt x="223575" y="254463"/>
                      <a:pt x="271144" y="214034"/>
                    </a:cubicBezTo>
                    <a:cubicBezTo>
                      <a:pt x="318713" y="173605"/>
                      <a:pt x="313956" y="0"/>
                      <a:pt x="313956" y="0"/>
                    </a:cubicBezTo>
                    <a:lnTo>
                      <a:pt x="313956" y="0"/>
                    </a:lnTo>
                  </a:path>
                </a:pathLst>
              </a:custGeom>
              <a:ln>
                <a:solidFill>
                  <a:srgbClr val="000090"/>
                </a:solidFill>
                <a:headEnd type="oval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</p:grpSp>
        <p:cxnSp>
          <p:nvCxnSpPr>
            <p:cNvPr id="121" name="Straight Arrow Connector 120">
              <a:extLst>
                <a:ext uri="{FF2B5EF4-FFF2-40B4-BE49-F238E27FC236}">
                  <a16:creationId xmlns:a16="http://schemas.microsoft.com/office/drawing/2014/main" id="{DC1A2F0B-7CDB-4F60-AF11-E8956EC214DB}"/>
                </a:ext>
              </a:extLst>
            </p:cNvPr>
            <p:cNvCxnSpPr/>
            <p:nvPr/>
          </p:nvCxnSpPr>
          <p:spPr>
            <a:xfrm flipH="1">
              <a:off x="5765683" y="5060102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B1DEEC6A-D1DC-4296-A5B7-083AE9CC3AD9}"/>
              </a:ext>
            </a:extLst>
          </p:cNvPr>
          <p:cNvGrpSpPr/>
          <p:nvPr/>
        </p:nvGrpSpPr>
        <p:grpSpPr>
          <a:xfrm>
            <a:off x="8188295" y="3387561"/>
            <a:ext cx="818671" cy="2403608"/>
            <a:chOff x="5786022" y="3654034"/>
            <a:chExt cx="818671" cy="2301654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799509F9-8A0E-4510-A259-2100A13FC74D}"/>
                </a:ext>
              </a:extLst>
            </p:cNvPr>
            <p:cNvGrpSpPr/>
            <p:nvPr/>
          </p:nvGrpSpPr>
          <p:grpSpPr>
            <a:xfrm>
              <a:off x="5892885" y="5589588"/>
              <a:ext cx="711808" cy="242349"/>
              <a:chOff x="2607047" y="2031999"/>
              <a:chExt cx="948953" cy="364957"/>
            </a:xfrm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F8271E38-AB15-4E8F-AFF4-12BCB6C33A13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B5276BA1-70C1-4996-9DAB-044D7A483B62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B6830592-A408-4202-94D8-19E9C4FF0112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E6A18F61-E018-49C5-AFAA-6094C6BCC0F8}"/>
                </a:ext>
              </a:extLst>
            </p:cNvPr>
            <p:cNvSpPr/>
            <p:nvPr/>
          </p:nvSpPr>
          <p:spPr>
            <a:xfrm rot="16200000">
              <a:off x="5873319" y="5600013"/>
              <a:ext cx="242349" cy="24092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34" name="Freeform 104">
              <a:extLst>
                <a:ext uri="{FF2B5EF4-FFF2-40B4-BE49-F238E27FC236}">
                  <a16:creationId xmlns:a16="http://schemas.microsoft.com/office/drawing/2014/main" id="{58D67B9B-824B-4155-8BB4-6AC9B1D0EC78}"/>
                </a:ext>
              </a:extLst>
            </p:cNvPr>
            <p:cNvSpPr/>
            <p:nvPr/>
          </p:nvSpPr>
          <p:spPr>
            <a:xfrm>
              <a:off x="5970966" y="3654034"/>
              <a:ext cx="212349" cy="2018098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 dirty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0C2FB111-E9D9-46D4-8169-4BF40B19E598}"/>
                </a:ext>
              </a:extLst>
            </p:cNvPr>
            <p:cNvSpPr/>
            <p:nvPr/>
          </p:nvSpPr>
          <p:spPr>
            <a:xfrm>
              <a:off x="5786022" y="5345417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cxnSp>
          <p:nvCxnSpPr>
            <p:cNvPr id="136" name="Straight Arrow Connector 135">
              <a:extLst>
                <a:ext uri="{FF2B5EF4-FFF2-40B4-BE49-F238E27FC236}">
                  <a16:creationId xmlns:a16="http://schemas.microsoft.com/office/drawing/2014/main" id="{958E9298-8D3C-41F1-A1D4-4B6A829F06D8}"/>
                </a:ext>
              </a:extLst>
            </p:cNvPr>
            <p:cNvCxnSpPr/>
            <p:nvPr/>
          </p:nvCxnSpPr>
          <p:spPr>
            <a:xfrm flipH="1">
              <a:off x="6592328" y="5052831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BFBB5CA9-467E-4209-9F1B-729C6F9C31D2}"/>
              </a:ext>
            </a:extLst>
          </p:cNvPr>
          <p:cNvGrpSpPr/>
          <p:nvPr/>
        </p:nvGrpSpPr>
        <p:grpSpPr>
          <a:xfrm>
            <a:off x="9012166" y="4350194"/>
            <a:ext cx="820478" cy="1435913"/>
            <a:chOff x="6609893" y="4514713"/>
            <a:chExt cx="820478" cy="1435913"/>
          </a:xfrm>
        </p:grpSpPr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AC14C385-80C3-4EE3-A95A-D43FD199D193}"/>
                </a:ext>
              </a:extLst>
            </p:cNvPr>
            <p:cNvSpPr/>
            <p:nvPr/>
          </p:nvSpPr>
          <p:spPr>
            <a:xfrm rot="16200000">
              <a:off x="6686856" y="5497369"/>
              <a:ext cx="302397" cy="3272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D0C61EA3-0F67-426E-A24B-C41F5585D460}"/>
                </a:ext>
              </a:extLst>
            </p:cNvPr>
            <p:cNvSpPr/>
            <p:nvPr/>
          </p:nvSpPr>
          <p:spPr>
            <a:xfrm rot="16200000">
              <a:off x="7014123" y="5500978"/>
              <a:ext cx="302397" cy="327267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36487C49-E28F-4C47-8735-FC9E6A1CB72A}"/>
                </a:ext>
              </a:extLst>
            </p:cNvPr>
            <p:cNvSpPr/>
            <p:nvPr/>
          </p:nvSpPr>
          <p:spPr>
            <a:xfrm>
              <a:off x="6609893" y="5340355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44" name="Freeform 109">
              <a:extLst>
                <a:ext uri="{FF2B5EF4-FFF2-40B4-BE49-F238E27FC236}">
                  <a16:creationId xmlns:a16="http://schemas.microsoft.com/office/drawing/2014/main" id="{C1B1997B-BF65-41A9-B24B-3B88C3206ACE}"/>
                </a:ext>
              </a:extLst>
            </p:cNvPr>
            <p:cNvSpPr/>
            <p:nvPr/>
          </p:nvSpPr>
          <p:spPr>
            <a:xfrm flipH="1">
              <a:off x="6741788" y="4514713"/>
              <a:ext cx="469611" cy="1074875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cxnSp>
          <p:nvCxnSpPr>
            <p:cNvPr id="145" name="Straight Arrow Connector 144">
              <a:extLst>
                <a:ext uri="{FF2B5EF4-FFF2-40B4-BE49-F238E27FC236}">
                  <a16:creationId xmlns:a16="http://schemas.microsoft.com/office/drawing/2014/main" id="{AB783516-E117-427F-9898-A03D5E022DB3}"/>
                </a:ext>
              </a:extLst>
            </p:cNvPr>
            <p:cNvCxnSpPr/>
            <p:nvPr/>
          </p:nvCxnSpPr>
          <p:spPr>
            <a:xfrm flipH="1">
              <a:off x="7418006" y="5056748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148A8301-20C4-436A-BB85-D0E3AF81D1EA}"/>
              </a:ext>
            </a:extLst>
          </p:cNvPr>
          <p:cNvGrpSpPr/>
          <p:nvPr/>
        </p:nvGrpSpPr>
        <p:grpSpPr>
          <a:xfrm>
            <a:off x="9851187" y="4916850"/>
            <a:ext cx="386686" cy="1042980"/>
            <a:chOff x="7448914" y="5081369"/>
            <a:chExt cx="386686" cy="1042980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F47E697A-B051-4B15-8681-D821F313880D}"/>
                </a:ext>
              </a:extLst>
            </p:cNvPr>
            <p:cNvSpPr txBox="1"/>
            <p:nvPr/>
          </p:nvSpPr>
          <p:spPr>
            <a:xfrm rot="16200000">
              <a:off x="7169350" y="5475454"/>
              <a:ext cx="928459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9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 Light"/>
                  <a:ea typeface="Gill Sans" charset="0"/>
                  <a:cs typeface="Gill Sans" charset="0"/>
                </a:rPr>
                <a:t>commit</a:t>
              </a:r>
            </a:p>
          </p:txBody>
        </p:sp>
        <p:cxnSp>
          <p:nvCxnSpPr>
            <p:cNvPr id="148" name="Straight Arrow Connector 147">
              <a:extLst>
                <a:ext uri="{FF2B5EF4-FFF2-40B4-BE49-F238E27FC236}">
                  <a16:creationId xmlns:a16="http://schemas.microsoft.com/office/drawing/2014/main" id="{73019753-7D55-430C-B591-B51C5FA5112C}"/>
                </a:ext>
              </a:extLst>
            </p:cNvPr>
            <p:cNvCxnSpPr/>
            <p:nvPr/>
          </p:nvCxnSpPr>
          <p:spPr>
            <a:xfrm flipH="1">
              <a:off x="7823235" y="5081369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28499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1" grpId="0" animBg="1"/>
      <p:bldP spid="62" grpId="0" animBg="1"/>
      <p:bldP spid="64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216FD-075B-47CC-A3DC-484538976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After Commit, Eventually Replay Transaction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E7A15-3469-4132-BA54-149F9F956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1462"/>
            <a:ext cx="6442537" cy="2965638"/>
          </a:xfrm>
        </p:spPr>
        <p:txBody>
          <a:bodyPr>
            <a:normAutofit/>
          </a:bodyPr>
          <a:lstStyle/>
          <a:p>
            <a:r>
              <a:rPr lang="en-US" dirty="0">
                <a:latin typeface="Gill Sans Light"/>
              </a:rPr>
              <a:t>All accesses to the file system first looks in the log</a:t>
            </a:r>
          </a:p>
          <a:p>
            <a:pPr lvl="1"/>
            <a:r>
              <a:rPr lang="en-US" dirty="0">
                <a:latin typeface="Gill Sans Light"/>
              </a:rPr>
              <a:t>Actual on-disk data structure might be stale</a:t>
            </a:r>
          </a:p>
          <a:p>
            <a:pPr lvl="1"/>
            <a:endParaRPr lang="en-US" dirty="0">
              <a:latin typeface="Gill Sans Light"/>
            </a:endParaRPr>
          </a:p>
          <a:p>
            <a:r>
              <a:rPr lang="en-US" dirty="0">
                <a:latin typeface="Gill Sans Light"/>
              </a:rPr>
              <a:t>Eventually, copy changes to disk and discard transaction from the log</a:t>
            </a:r>
          </a:p>
        </p:txBody>
      </p:sp>
      <p:sp>
        <p:nvSpPr>
          <p:cNvPr id="7" name="Can 9">
            <a:extLst>
              <a:ext uri="{FF2B5EF4-FFF2-40B4-BE49-F238E27FC236}">
                <a16:creationId xmlns:a16="http://schemas.microsoft.com/office/drawing/2014/main" id="{8C387936-60E3-4D10-89EA-640794CD7455}"/>
              </a:ext>
            </a:extLst>
          </p:cNvPr>
          <p:cNvSpPr/>
          <p:nvPr/>
        </p:nvSpPr>
        <p:spPr>
          <a:xfrm>
            <a:off x="7934572" y="1499100"/>
            <a:ext cx="2099734" cy="3048000"/>
          </a:xfrm>
          <a:prstGeom prst="can">
            <a:avLst/>
          </a:prstGeom>
          <a:solidFill>
            <a:schemeClr val="accent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C2EAC3-2DEB-44D5-B3A4-D0309D34CF3E}"/>
              </a:ext>
            </a:extLst>
          </p:cNvPr>
          <p:cNvSpPr txBox="1"/>
          <p:nvPr/>
        </p:nvSpPr>
        <p:spPr>
          <a:xfrm>
            <a:off x="10105395" y="2720443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Data blocks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C2BF7B-3329-4387-839C-34AB7DC0A120}"/>
              </a:ext>
            </a:extLst>
          </p:cNvPr>
          <p:cNvSpPr txBox="1"/>
          <p:nvPr/>
        </p:nvSpPr>
        <p:spPr>
          <a:xfrm>
            <a:off x="10175430" y="2000553"/>
            <a:ext cx="1293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Free space map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DC406B0-6CDD-4035-A00B-BDD5B5DA982B}"/>
              </a:ext>
            </a:extLst>
          </p:cNvPr>
          <p:cNvGrpSpPr/>
          <p:nvPr/>
        </p:nvGrpSpPr>
        <p:grpSpPr>
          <a:xfrm rot="16200000">
            <a:off x="8780167" y="1905276"/>
            <a:ext cx="415498" cy="1802120"/>
            <a:chOff x="7569977" y="1270135"/>
            <a:chExt cx="415498" cy="18021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F851CFE-34C0-49AC-83E7-E3A79AE6C633}"/>
                </a:ext>
              </a:extLst>
            </p:cNvPr>
            <p:cNvSpPr/>
            <p:nvPr/>
          </p:nvSpPr>
          <p:spPr>
            <a:xfrm>
              <a:off x="7605706" y="1270135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644A316-1501-4B33-962C-8DFC11DAE023}"/>
                </a:ext>
              </a:extLst>
            </p:cNvPr>
            <p:cNvSpPr/>
            <p:nvPr/>
          </p:nvSpPr>
          <p:spPr>
            <a:xfrm>
              <a:off x="7605706" y="1591319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7C7EF1C-0646-42FA-BDCA-578539C2459B}"/>
                </a:ext>
              </a:extLst>
            </p:cNvPr>
            <p:cNvSpPr/>
            <p:nvPr/>
          </p:nvSpPr>
          <p:spPr>
            <a:xfrm>
              <a:off x="7605706" y="189790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70A95-395D-4A5D-B23E-9B59714B031D}"/>
                </a:ext>
              </a:extLst>
            </p:cNvPr>
            <p:cNvSpPr/>
            <p:nvPr/>
          </p:nvSpPr>
          <p:spPr>
            <a:xfrm>
              <a:off x="7605706" y="2219088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150467B-0C02-47C0-AED4-E68BDEFA57FF}"/>
                </a:ext>
              </a:extLst>
            </p:cNvPr>
            <p:cNvSpPr/>
            <p:nvPr/>
          </p:nvSpPr>
          <p:spPr>
            <a:xfrm>
              <a:off x="7605706" y="2751071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90D3554-D304-4C3D-9AA1-977A5AAB8D55}"/>
                </a:ext>
              </a:extLst>
            </p:cNvPr>
            <p:cNvSpPr txBox="1"/>
            <p:nvPr/>
          </p:nvSpPr>
          <p:spPr>
            <a:xfrm>
              <a:off x="7569977" y="2425538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  <a:cs typeface="Gill Sans Light"/>
                </a:rPr>
                <a:t>…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4A591AA-366C-46BE-A5DF-855A39CE4581}"/>
              </a:ext>
            </a:extLst>
          </p:cNvPr>
          <p:cNvGrpSpPr/>
          <p:nvPr/>
        </p:nvGrpSpPr>
        <p:grpSpPr>
          <a:xfrm>
            <a:off x="7544110" y="2185219"/>
            <a:ext cx="2561285" cy="121398"/>
            <a:chOff x="64770" y="2031999"/>
            <a:chExt cx="5082551" cy="364957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1064C16-A76E-4CA1-98BB-468C2305D70D}"/>
                </a:ext>
              </a:extLst>
            </p:cNvPr>
            <p:cNvGrpSpPr/>
            <p:nvPr/>
          </p:nvGrpSpPr>
          <p:grpSpPr>
            <a:xfrm>
              <a:off x="2607047" y="2031999"/>
              <a:ext cx="1270137" cy="364957"/>
              <a:chOff x="2607047" y="2031999"/>
              <a:chExt cx="1270137" cy="364957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2B2B8F8-9BD5-44CA-AE26-4535A0D2A593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561B0B3-F068-46D1-AB9D-C306DA183EFA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EFBE795-FF7E-45E9-A7E4-537F1F069AD7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2D7FD24-58B9-44F0-88F0-45BB675FB9D2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B8B347E-1A20-45C0-8962-31DD8EBBBCD9}"/>
                </a:ext>
              </a:extLst>
            </p:cNvPr>
            <p:cNvGrpSpPr/>
            <p:nvPr/>
          </p:nvGrpSpPr>
          <p:grpSpPr>
            <a:xfrm>
              <a:off x="3877184" y="2031999"/>
              <a:ext cx="1270137" cy="364957"/>
              <a:chOff x="2607047" y="2031999"/>
              <a:chExt cx="1270137" cy="364957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2617352-A108-4C29-A441-32C92A25C9CB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CAB54F2-0CDA-4C5C-8096-BB613FAC457C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28CE80F-B413-43D4-BD27-3A6D98CEDAA3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FD4869-000B-4A57-83C9-5D5A7DC17F0A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C571C2F-A153-40D1-92D0-BB2981ABAEF1}"/>
                </a:ext>
              </a:extLst>
            </p:cNvPr>
            <p:cNvGrpSpPr/>
            <p:nvPr/>
          </p:nvGrpSpPr>
          <p:grpSpPr>
            <a:xfrm>
              <a:off x="64770" y="2031999"/>
              <a:ext cx="1270137" cy="364957"/>
              <a:chOff x="2607047" y="2031999"/>
              <a:chExt cx="1270137" cy="364957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EB8AD19-F1C9-4759-9B11-088DB12D3FC7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EA04909-528F-495F-9510-7D3354C1F1EB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738A646-95A6-4D9C-9DD3-CF07758FE725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A56E242-CAE6-424E-AF44-A24A1260715F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DA367F94-4DCD-4ED1-93B3-F3BED2144113}"/>
                </a:ext>
              </a:extLst>
            </p:cNvPr>
            <p:cNvGrpSpPr/>
            <p:nvPr/>
          </p:nvGrpSpPr>
          <p:grpSpPr>
            <a:xfrm>
              <a:off x="1334907" y="2031999"/>
              <a:ext cx="1270137" cy="364957"/>
              <a:chOff x="2607047" y="2031999"/>
              <a:chExt cx="1270137" cy="364957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448E54E-FB36-48DF-AEE2-5A5FDD698BFD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FAD62FA-F9C2-4631-BEF3-9C3BE87E01DB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9608723-42E3-4409-AF51-6D55F470EAE6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111FE68-35BC-457C-9B82-EECCF2E6A08F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5C46EBB3-C81E-437C-841D-A2CD5CE0C109}"/>
              </a:ext>
            </a:extLst>
          </p:cNvPr>
          <p:cNvSpPr/>
          <p:nvPr/>
        </p:nvSpPr>
        <p:spPr>
          <a:xfrm rot="16200000">
            <a:off x="9411896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63B1AC1-0B35-48C6-82E0-0683C22FF04E}"/>
              </a:ext>
            </a:extLst>
          </p:cNvPr>
          <p:cNvSpPr/>
          <p:nvPr/>
        </p:nvSpPr>
        <p:spPr>
          <a:xfrm rot="16200000">
            <a:off x="9652816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95A8FAC-80A4-43C0-A8FD-69C4897EC2AB}"/>
              </a:ext>
            </a:extLst>
          </p:cNvPr>
          <p:cNvSpPr/>
          <p:nvPr/>
        </p:nvSpPr>
        <p:spPr>
          <a:xfrm rot="16200000">
            <a:off x="9882785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C28D1A9-D3D3-4496-957C-5E6169842A4A}"/>
              </a:ext>
            </a:extLst>
          </p:cNvPr>
          <p:cNvGrpSpPr/>
          <p:nvPr/>
        </p:nvGrpSpPr>
        <p:grpSpPr>
          <a:xfrm>
            <a:off x="7505653" y="3218581"/>
            <a:ext cx="952728" cy="242349"/>
            <a:chOff x="2607047" y="2031999"/>
            <a:chExt cx="1270137" cy="36495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DEA9427-5A6D-4AEC-BB52-3C809C6B0982}"/>
                </a:ext>
              </a:extLst>
            </p:cNvPr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3B79423-0383-43E9-900B-9995DCB0DE9D}"/>
                </a:ext>
              </a:extLst>
            </p:cNvPr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1D76AAC-1250-4123-8973-BA552B15424C}"/>
                </a:ext>
              </a:extLst>
            </p:cNvPr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29179B0-FCED-4983-9B2C-B704F9BF3360}"/>
                </a:ext>
              </a:extLst>
            </p:cNvPr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06539FF-8EFD-4DD8-AB8F-1EA301BFE4FF}"/>
              </a:ext>
            </a:extLst>
          </p:cNvPr>
          <p:cNvGrpSpPr/>
          <p:nvPr/>
        </p:nvGrpSpPr>
        <p:grpSpPr>
          <a:xfrm>
            <a:off x="8458381" y="3218581"/>
            <a:ext cx="952728" cy="242349"/>
            <a:chOff x="2607047" y="2031999"/>
            <a:chExt cx="1270137" cy="364957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8756FC7-B1F2-413B-AD65-07AF71BC94ED}"/>
                </a:ext>
              </a:extLst>
            </p:cNvPr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FB3C23B-EEC4-4554-BC7A-3F4B0258113D}"/>
                </a:ext>
              </a:extLst>
            </p:cNvPr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6D3315F-C233-4BF3-8BA8-0BD0E2064DFE}"/>
                </a:ext>
              </a:extLst>
            </p:cNvPr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1AE19C2-EDDC-4D5F-8048-BC4E111087C1}"/>
                </a:ext>
              </a:extLst>
            </p:cNvPr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27473C36-0ED5-4CB1-A3F0-67AE22F4B9DB}"/>
              </a:ext>
            </a:extLst>
          </p:cNvPr>
          <p:cNvSpPr txBox="1"/>
          <p:nvPr/>
        </p:nvSpPr>
        <p:spPr>
          <a:xfrm>
            <a:off x="10209505" y="3161505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latin typeface="Gill Sans Light"/>
                <a:ea typeface="Gill Sans" charset="0"/>
                <a:cs typeface="Gill Sans" charset="0"/>
              </a:rPr>
              <a:t>Inode</a:t>
            </a:r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 table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48E4DCD-CF52-41E4-911B-8AFE37ABCC87}"/>
              </a:ext>
            </a:extLst>
          </p:cNvPr>
          <p:cNvGrpSpPr/>
          <p:nvPr/>
        </p:nvGrpSpPr>
        <p:grpSpPr>
          <a:xfrm>
            <a:off x="8270484" y="3585142"/>
            <a:ext cx="1457827" cy="761444"/>
            <a:chOff x="1744000" y="2182577"/>
            <a:chExt cx="1430729" cy="918973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6D448C7-21DC-457D-A1FC-EE80B5D6069D}"/>
                </a:ext>
              </a:extLst>
            </p:cNvPr>
            <p:cNvSpPr/>
            <p:nvPr/>
          </p:nvSpPr>
          <p:spPr>
            <a:xfrm rot="16200000">
              <a:off x="1882705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5CB07E6-7B84-40C0-A51C-0B071E1F1445}"/>
                </a:ext>
              </a:extLst>
            </p:cNvPr>
            <p:cNvSpPr/>
            <p:nvPr/>
          </p:nvSpPr>
          <p:spPr>
            <a:xfrm rot="16200000">
              <a:off x="2203889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4A13C24-BAD2-4696-8CE9-99308A4591FF}"/>
                </a:ext>
              </a:extLst>
            </p:cNvPr>
            <p:cNvSpPr/>
            <p:nvPr/>
          </p:nvSpPr>
          <p:spPr>
            <a:xfrm rot="16200000">
              <a:off x="2510474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559F166-2E9B-474C-9A06-072571CAE663}"/>
                </a:ext>
              </a:extLst>
            </p:cNvPr>
            <p:cNvSpPr/>
            <p:nvPr/>
          </p:nvSpPr>
          <p:spPr>
            <a:xfrm rot="16200000">
              <a:off x="2831658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82C97F3-B802-403B-BAE5-FD30E61D873E}"/>
                </a:ext>
              </a:extLst>
            </p:cNvPr>
            <p:cNvSpPr/>
            <p:nvPr/>
          </p:nvSpPr>
          <p:spPr>
            <a:xfrm rot="16200000">
              <a:off x="2781130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5C29844-D6B7-470B-9A7B-7C20FE416642}"/>
                </a:ext>
              </a:extLst>
            </p:cNvPr>
            <p:cNvSpPr/>
            <p:nvPr/>
          </p:nvSpPr>
          <p:spPr>
            <a:xfrm rot="16200000">
              <a:off x="1722113" y="220446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1E699AA-6504-4A94-A351-A36763BF74F7}"/>
                </a:ext>
              </a:extLst>
            </p:cNvPr>
            <p:cNvSpPr/>
            <p:nvPr/>
          </p:nvSpPr>
          <p:spPr>
            <a:xfrm rot="16200000">
              <a:off x="2206034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0386CA2D-374E-492A-9F3F-435FB8923DB4}"/>
              </a:ext>
            </a:extLst>
          </p:cNvPr>
          <p:cNvSpPr txBox="1"/>
          <p:nvPr/>
        </p:nvSpPr>
        <p:spPr>
          <a:xfrm>
            <a:off x="10217437" y="3859522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Directory</a:t>
            </a:r>
          </a:p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entries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1855B53-A502-417D-859B-F966609E345E}"/>
              </a:ext>
            </a:extLst>
          </p:cNvPr>
          <p:cNvSpPr/>
          <p:nvPr/>
        </p:nvSpPr>
        <p:spPr>
          <a:xfrm rot="16200000">
            <a:off x="8214098" y="2174700"/>
            <a:ext cx="121398" cy="1618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3B39921-B077-4C55-BDCD-A32ED58F01B0}"/>
              </a:ext>
            </a:extLst>
          </p:cNvPr>
          <p:cNvSpPr/>
          <p:nvPr/>
        </p:nvSpPr>
        <p:spPr>
          <a:xfrm rot="16200000">
            <a:off x="8438814" y="3229006"/>
            <a:ext cx="242349" cy="2409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0648F6A-322D-42D6-9A0B-A2273E8A1A1B}"/>
              </a:ext>
            </a:extLst>
          </p:cNvPr>
          <p:cNvSpPr/>
          <p:nvPr/>
        </p:nvSpPr>
        <p:spPr>
          <a:xfrm rot="16200000">
            <a:off x="9103272" y="4031753"/>
            <a:ext cx="302397" cy="3272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037F2DD-D730-4C06-BD05-E83B32B16C2F}"/>
              </a:ext>
            </a:extLst>
          </p:cNvPr>
          <p:cNvSpPr/>
          <p:nvPr/>
        </p:nvSpPr>
        <p:spPr>
          <a:xfrm>
            <a:off x="3158624" y="5172056"/>
            <a:ext cx="7930449" cy="623473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3DD39DB-0D70-4929-80A1-B75E6C27EBA8}"/>
              </a:ext>
            </a:extLst>
          </p:cNvPr>
          <p:cNvSpPr txBox="1"/>
          <p:nvPr/>
        </p:nvSpPr>
        <p:spPr>
          <a:xfrm>
            <a:off x="3123460" y="5815028"/>
            <a:ext cx="5355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Log: in non-volatile storage (Flash or on Disk)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2094700-1992-4B28-B04C-A163F77D347D}"/>
              </a:ext>
            </a:extLst>
          </p:cNvPr>
          <p:cNvSpPr txBox="1"/>
          <p:nvPr/>
        </p:nvSpPr>
        <p:spPr>
          <a:xfrm>
            <a:off x="10340117" y="450577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 Light"/>
                <a:ea typeface="Gill Sans" charset="0"/>
                <a:cs typeface="Gill Sans" charset="0"/>
              </a:rPr>
              <a:t>head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D29EA594-1F93-43B3-8227-BD885C6BE929}"/>
              </a:ext>
            </a:extLst>
          </p:cNvPr>
          <p:cNvCxnSpPr>
            <a:cxnSpLocks/>
            <a:stCxn id="109" idx="2"/>
          </p:cNvCxnSpPr>
          <p:nvPr/>
        </p:nvCxnSpPr>
        <p:spPr>
          <a:xfrm flipH="1">
            <a:off x="10654075" y="4875110"/>
            <a:ext cx="13215" cy="296947"/>
          </a:xfrm>
          <a:prstGeom prst="straightConnector1">
            <a:avLst/>
          </a:prstGeom>
          <a:ln>
            <a:solidFill>
              <a:srgbClr val="FC230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0BFDF86-2705-40F9-B60C-4A746299250F}"/>
              </a:ext>
            </a:extLst>
          </p:cNvPr>
          <p:cNvSpPr/>
          <p:nvPr/>
        </p:nvSpPr>
        <p:spPr>
          <a:xfrm>
            <a:off x="5514108" y="5181767"/>
            <a:ext cx="1583250" cy="6137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BCDE84EA-3151-4D6F-AF14-B9FB89F0E1E0}"/>
              </a:ext>
            </a:extLst>
          </p:cNvPr>
          <p:cNvSpPr txBox="1"/>
          <p:nvPr/>
        </p:nvSpPr>
        <p:spPr>
          <a:xfrm>
            <a:off x="5837146" y="518176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pending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926CC66-74D6-4FED-A769-534975D10B69}"/>
              </a:ext>
            </a:extLst>
          </p:cNvPr>
          <p:cNvSpPr txBox="1"/>
          <p:nvPr/>
        </p:nvSpPr>
        <p:spPr>
          <a:xfrm>
            <a:off x="4428723" y="518525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done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510A2651-810F-40B8-B10F-42EEBCDC2A5D}"/>
              </a:ext>
            </a:extLst>
          </p:cNvPr>
          <p:cNvSpPr txBox="1"/>
          <p:nvPr/>
        </p:nvSpPr>
        <p:spPr>
          <a:xfrm rot="16200000">
            <a:off x="6977635" y="5300522"/>
            <a:ext cx="63350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start</a:t>
            </a:r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EE5291DF-99AB-4DDF-96F0-21D8AD943F39}"/>
              </a:ext>
            </a:extLst>
          </p:cNvPr>
          <p:cNvGrpSpPr/>
          <p:nvPr/>
        </p:nvGrpSpPr>
        <p:grpSpPr>
          <a:xfrm>
            <a:off x="7479055" y="2265294"/>
            <a:ext cx="816104" cy="3530236"/>
            <a:chOff x="5076782" y="2429813"/>
            <a:chExt cx="816104" cy="3530236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A15D4856-1664-4365-A284-CE5EA912CF8B}"/>
                </a:ext>
              </a:extLst>
            </p:cNvPr>
            <p:cNvGrpSpPr/>
            <p:nvPr/>
          </p:nvGrpSpPr>
          <p:grpSpPr>
            <a:xfrm>
              <a:off x="5135148" y="5628477"/>
              <a:ext cx="640069" cy="131108"/>
              <a:chOff x="5252815" y="1247958"/>
              <a:chExt cx="640069" cy="131108"/>
            </a:xfrm>
          </p:grpSpPr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DC6AA099-217F-49FE-A80D-D9DF5748F005}"/>
                  </a:ext>
                </a:extLst>
              </p:cNvPr>
              <p:cNvGrpSpPr/>
              <p:nvPr/>
            </p:nvGrpSpPr>
            <p:grpSpPr>
              <a:xfrm>
                <a:off x="5252815" y="1247958"/>
                <a:ext cx="640069" cy="121398"/>
                <a:chOff x="2607047" y="2031999"/>
                <a:chExt cx="1270137" cy="364957"/>
              </a:xfrm>
            </p:grpSpPr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3C9B80B8-22B6-4041-80A4-AA7D3746242F}"/>
                    </a:ext>
                  </a:extLst>
                </p:cNvPr>
                <p:cNvSpPr/>
                <p:nvPr/>
              </p:nvSpPr>
              <p:spPr>
                <a:xfrm rot="16200000">
                  <a:off x="2585160" y="2053886"/>
                  <a:ext cx="364957" cy="321184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 Light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28" name="Rectangle 127">
                  <a:extLst>
                    <a:ext uri="{FF2B5EF4-FFF2-40B4-BE49-F238E27FC236}">
                      <a16:creationId xmlns:a16="http://schemas.microsoft.com/office/drawing/2014/main" id="{FA689DAD-E539-40C5-B08A-6300C97E5E98}"/>
                    </a:ext>
                  </a:extLst>
                </p:cNvPr>
                <p:cNvSpPr/>
                <p:nvPr/>
              </p:nvSpPr>
              <p:spPr>
                <a:xfrm rot="16200000">
                  <a:off x="2906344" y="2053886"/>
                  <a:ext cx="364957" cy="321184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 Light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29" name="Rectangle 128">
                  <a:extLst>
                    <a:ext uri="{FF2B5EF4-FFF2-40B4-BE49-F238E27FC236}">
                      <a16:creationId xmlns:a16="http://schemas.microsoft.com/office/drawing/2014/main" id="{7F78DE5D-A765-463A-BB34-09051B1272DE}"/>
                    </a:ext>
                  </a:extLst>
                </p:cNvPr>
                <p:cNvSpPr/>
                <p:nvPr/>
              </p:nvSpPr>
              <p:spPr>
                <a:xfrm rot="16200000">
                  <a:off x="3212929" y="2053886"/>
                  <a:ext cx="364957" cy="321184"/>
                </a:xfrm>
                <a:prstGeom prst="rect">
                  <a:avLst/>
                </a:prstGeom>
                <a:solidFill>
                  <a:srgbClr val="C0504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 Light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68D869F6-09BA-4293-9ADB-EED54DFD61A9}"/>
                    </a:ext>
                  </a:extLst>
                </p:cNvPr>
                <p:cNvSpPr/>
                <p:nvPr/>
              </p:nvSpPr>
              <p:spPr>
                <a:xfrm rot="16200000">
                  <a:off x="3534113" y="2053886"/>
                  <a:ext cx="364957" cy="321184"/>
                </a:xfrm>
                <a:prstGeom prst="rect">
                  <a:avLst/>
                </a:prstGeom>
                <a:solidFill>
                  <a:srgbClr val="C0504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 Light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95B6CAA1-8C58-4F9C-8DD6-E916E7239991}"/>
                  </a:ext>
                </a:extLst>
              </p:cNvPr>
              <p:cNvSpPr/>
              <p:nvPr/>
            </p:nvSpPr>
            <p:spPr>
              <a:xfrm rot="16200000">
                <a:off x="5282734" y="1237439"/>
                <a:ext cx="121398" cy="161856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DB7AA19F-6283-406E-8BF2-681EF47D0956}"/>
                </a:ext>
              </a:extLst>
            </p:cNvPr>
            <p:cNvSpPr/>
            <p:nvPr/>
          </p:nvSpPr>
          <p:spPr>
            <a:xfrm>
              <a:off x="5076782" y="5349778"/>
              <a:ext cx="698435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24" name="Freeform 97">
              <a:extLst>
                <a:ext uri="{FF2B5EF4-FFF2-40B4-BE49-F238E27FC236}">
                  <a16:creationId xmlns:a16="http://schemas.microsoft.com/office/drawing/2014/main" id="{8E7398A5-E7C0-41D6-9845-62EC377CE8E4}"/>
                </a:ext>
              </a:extLst>
            </p:cNvPr>
            <p:cNvSpPr/>
            <p:nvPr/>
          </p:nvSpPr>
          <p:spPr>
            <a:xfrm>
              <a:off x="5190856" y="2429813"/>
              <a:ext cx="702030" cy="3236095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B1DEEC6A-D1DC-4296-A5B7-083AE9CC3AD9}"/>
              </a:ext>
            </a:extLst>
          </p:cNvPr>
          <p:cNvGrpSpPr/>
          <p:nvPr/>
        </p:nvGrpSpPr>
        <p:grpSpPr>
          <a:xfrm>
            <a:off x="8188295" y="3387561"/>
            <a:ext cx="818671" cy="2403608"/>
            <a:chOff x="5786022" y="3654034"/>
            <a:chExt cx="818671" cy="2301654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799509F9-8A0E-4510-A259-2100A13FC74D}"/>
                </a:ext>
              </a:extLst>
            </p:cNvPr>
            <p:cNvGrpSpPr/>
            <p:nvPr/>
          </p:nvGrpSpPr>
          <p:grpSpPr>
            <a:xfrm>
              <a:off x="5892885" y="5589588"/>
              <a:ext cx="711808" cy="242349"/>
              <a:chOff x="2607047" y="2031999"/>
              <a:chExt cx="948953" cy="364957"/>
            </a:xfrm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F8271E38-AB15-4E8F-AFF4-12BCB6C33A13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B5276BA1-70C1-4996-9DAB-044D7A483B62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B6830592-A408-4202-94D8-19E9C4FF0112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E6A18F61-E018-49C5-AFAA-6094C6BCC0F8}"/>
                </a:ext>
              </a:extLst>
            </p:cNvPr>
            <p:cNvSpPr/>
            <p:nvPr/>
          </p:nvSpPr>
          <p:spPr>
            <a:xfrm rot="16200000">
              <a:off x="5873319" y="5600013"/>
              <a:ext cx="242349" cy="24092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34" name="Freeform 104">
              <a:extLst>
                <a:ext uri="{FF2B5EF4-FFF2-40B4-BE49-F238E27FC236}">
                  <a16:creationId xmlns:a16="http://schemas.microsoft.com/office/drawing/2014/main" id="{58D67B9B-824B-4155-8BB4-6AC9B1D0EC78}"/>
                </a:ext>
              </a:extLst>
            </p:cNvPr>
            <p:cNvSpPr/>
            <p:nvPr/>
          </p:nvSpPr>
          <p:spPr>
            <a:xfrm>
              <a:off x="5970966" y="3654034"/>
              <a:ext cx="212349" cy="2018098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 dirty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0C2FB111-E9D9-46D4-8169-4BF40B19E598}"/>
                </a:ext>
              </a:extLst>
            </p:cNvPr>
            <p:cNvSpPr/>
            <p:nvPr/>
          </p:nvSpPr>
          <p:spPr>
            <a:xfrm>
              <a:off x="5786022" y="5345417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BFBB5CA9-467E-4209-9F1B-729C6F9C31D2}"/>
              </a:ext>
            </a:extLst>
          </p:cNvPr>
          <p:cNvGrpSpPr/>
          <p:nvPr/>
        </p:nvGrpSpPr>
        <p:grpSpPr>
          <a:xfrm>
            <a:off x="9012166" y="4350194"/>
            <a:ext cx="818671" cy="1435913"/>
            <a:chOff x="6609893" y="4514713"/>
            <a:chExt cx="818671" cy="1435913"/>
          </a:xfrm>
        </p:grpSpPr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AC14C385-80C3-4EE3-A95A-D43FD199D193}"/>
                </a:ext>
              </a:extLst>
            </p:cNvPr>
            <p:cNvSpPr/>
            <p:nvPr/>
          </p:nvSpPr>
          <p:spPr>
            <a:xfrm rot="16200000">
              <a:off x="6686856" y="5497369"/>
              <a:ext cx="302397" cy="3272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D0C61EA3-0F67-426E-A24B-C41F5585D460}"/>
                </a:ext>
              </a:extLst>
            </p:cNvPr>
            <p:cNvSpPr/>
            <p:nvPr/>
          </p:nvSpPr>
          <p:spPr>
            <a:xfrm rot="16200000">
              <a:off x="7014123" y="5500978"/>
              <a:ext cx="302397" cy="327267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36487C49-E28F-4C47-8735-FC9E6A1CB72A}"/>
                </a:ext>
              </a:extLst>
            </p:cNvPr>
            <p:cNvSpPr/>
            <p:nvPr/>
          </p:nvSpPr>
          <p:spPr>
            <a:xfrm>
              <a:off x="6609893" y="5340355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44" name="Freeform 109">
              <a:extLst>
                <a:ext uri="{FF2B5EF4-FFF2-40B4-BE49-F238E27FC236}">
                  <a16:creationId xmlns:a16="http://schemas.microsoft.com/office/drawing/2014/main" id="{C1B1997B-BF65-41A9-B24B-3B88C3206ACE}"/>
                </a:ext>
              </a:extLst>
            </p:cNvPr>
            <p:cNvSpPr/>
            <p:nvPr/>
          </p:nvSpPr>
          <p:spPr>
            <a:xfrm flipH="1">
              <a:off x="6741788" y="4514713"/>
              <a:ext cx="469611" cy="1074875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sp>
        <p:nvSpPr>
          <p:cNvPr id="147" name="TextBox 146">
            <a:extLst>
              <a:ext uri="{FF2B5EF4-FFF2-40B4-BE49-F238E27FC236}">
                <a16:creationId xmlns:a16="http://schemas.microsoft.com/office/drawing/2014/main" id="{F47E697A-B051-4B15-8681-D821F313880D}"/>
              </a:ext>
            </a:extLst>
          </p:cNvPr>
          <p:cNvSpPr txBox="1"/>
          <p:nvPr/>
        </p:nvSpPr>
        <p:spPr>
          <a:xfrm rot="16200000">
            <a:off x="9571623" y="5310935"/>
            <a:ext cx="928459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commit</a:t>
            </a:r>
          </a:p>
        </p:txBody>
      </p: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E4FB27C9-A3EB-4156-BE94-4468116F7659}"/>
              </a:ext>
            </a:extLst>
          </p:cNvPr>
          <p:cNvGrpSpPr/>
          <p:nvPr/>
        </p:nvGrpSpPr>
        <p:grpSpPr>
          <a:xfrm>
            <a:off x="6776496" y="4566598"/>
            <a:ext cx="479618" cy="666279"/>
            <a:chOff x="4430844" y="4700815"/>
            <a:chExt cx="479618" cy="666279"/>
          </a:xfrm>
        </p:grpSpPr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701668F6-4439-4406-9915-4FD16C285357}"/>
                </a:ext>
              </a:extLst>
            </p:cNvPr>
            <p:cNvSpPr txBox="1"/>
            <p:nvPr/>
          </p:nvSpPr>
          <p:spPr>
            <a:xfrm>
              <a:off x="4430844" y="4700815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 Light"/>
                  <a:ea typeface="Gill Sans" charset="0"/>
                  <a:cs typeface="Gill Sans" charset="0"/>
                </a:rPr>
                <a:t>tail</a:t>
              </a:r>
            </a:p>
          </p:txBody>
        </p:sp>
        <p:cxnSp>
          <p:nvCxnSpPr>
            <p:cNvPr id="178" name="Straight Arrow Connector 177">
              <a:extLst>
                <a:ext uri="{FF2B5EF4-FFF2-40B4-BE49-F238E27FC236}">
                  <a16:creationId xmlns:a16="http://schemas.microsoft.com/office/drawing/2014/main" id="{2CD0AFC3-D849-4D00-BF74-5C896FDE36C2}"/>
                </a:ext>
              </a:extLst>
            </p:cNvPr>
            <p:cNvCxnSpPr>
              <a:stCxn id="177" idx="2"/>
            </p:cNvCxnSpPr>
            <p:nvPr/>
          </p:nvCxnSpPr>
          <p:spPr>
            <a:xfrm>
              <a:off x="4661837" y="5070147"/>
              <a:ext cx="82965" cy="2969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FDAF62D7-5822-4998-9889-843341FC0F08}"/>
              </a:ext>
            </a:extLst>
          </p:cNvPr>
          <p:cNvGrpSpPr/>
          <p:nvPr/>
        </p:nvGrpSpPr>
        <p:grpSpPr>
          <a:xfrm>
            <a:off x="8194081" y="2180462"/>
            <a:ext cx="640069" cy="131108"/>
            <a:chOff x="5941596" y="1148673"/>
            <a:chExt cx="640069" cy="131108"/>
          </a:xfrm>
          <a:effectLst>
            <a:glow rad="165100">
              <a:schemeClr val="accent3">
                <a:satMod val="175000"/>
                <a:alpha val="52000"/>
              </a:schemeClr>
            </a:glow>
          </a:effectLst>
        </p:grpSpPr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B553E1DE-DDC5-4E22-AA75-1C822DA9854B}"/>
                </a:ext>
              </a:extLst>
            </p:cNvPr>
            <p:cNvSpPr/>
            <p:nvPr/>
          </p:nvSpPr>
          <p:spPr>
            <a:xfrm rot="16200000">
              <a:off x="5961825" y="1128444"/>
              <a:ext cx="121398" cy="1618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65E8B8F4-0C53-4352-AA1B-353A6BF2E38D}"/>
                </a:ext>
              </a:extLst>
            </p:cNvPr>
            <p:cNvSpPr/>
            <p:nvPr/>
          </p:nvSpPr>
          <p:spPr>
            <a:xfrm rot="16200000">
              <a:off x="6123681" y="1128444"/>
              <a:ext cx="121398" cy="1618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07053365-4275-46A0-A608-5BF2D955DBF4}"/>
                </a:ext>
              </a:extLst>
            </p:cNvPr>
            <p:cNvSpPr/>
            <p:nvPr/>
          </p:nvSpPr>
          <p:spPr>
            <a:xfrm rot="16200000">
              <a:off x="6278181" y="1128444"/>
              <a:ext cx="121398" cy="161856"/>
            </a:xfrm>
            <a:prstGeom prst="rect">
              <a:avLst/>
            </a:prstGeom>
            <a:solidFill>
              <a:srgbClr val="C0504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6DFEF940-E8D7-4513-AF74-045EFAC3B54E}"/>
                </a:ext>
              </a:extLst>
            </p:cNvPr>
            <p:cNvSpPr/>
            <p:nvPr/>
          </p:nvSpPr>
          <p:spPr>
            <a:xfrm rot="16200000">
              <a:off x="6440038" y="1128444"/>
              <a:ext cx="121398" cy="161856"/>
            </a:xfrm>
            <a:prstGeom prst="rect">
              <a:avLst/>
            </a:prstGeom>
            <a:solidFill>
              <a:srgbClr val="C0504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C05DC5FB-8A7D-4D6B-B8E2-271470C928D2}"/>
                </a:ext>
              </a:extLst>
            </p:cNvPr>
            <p:cNvSpPr/>
            <p:nvPr/>
          </p:nvSpPr>
          <p:spPr>
            <a:xfrm rot="16200000">
              <a:off x="5971515" y="1138154"/>
              <a:ext cx="121398" cy="161856"/>
            </a:xfrm>
            <a:prstGeom prst="rect">
              <a:avLst/>
            </a:prstGeom>
            <a:solidFill>
              <a:srgbClr val="C0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28614A89-DD27-4DED-BDC8-E35FC11B786E}"/>
              </a:ext>
            </a:extLst>
          </p:cNvPr>
          <p:cNvGrpSpPr/>
          <p:nvPr/>
        </p:nvGrpSpPr>
        <p:grpSpPr>
          <a:xfrm>
            <a:off x="7756690" y="4608154"/>
            <a:ext cx="479618" cy="607407"/>
            <a:chOff x="5411038" y="4742371"/>
            <a:chExt cx="479618" cy="607407"/>
          </a:xfrm>
        </p:grpSpPr>
        <p:cxnSp>
          <p:nvCxnSpPr>
            <p:cNvPr id="186" name="Straight Arrow Connector 185">
              <a:extLst>
                <a:ext uri="{FF2B5EF4-FFF2-40B4-BE49-F238E27FC236}">
                  <a16:creationId xmlns:a16="http://schemas.microsoft.com/office/drawing/2014/main" id="{C7DC9080-CB6C-4E04-87E7-4138A8E81076}"/>
                </a:ext>
              </a:extLst>
            </p:cNvPr>
            <p:cNvCxnSpPr/>
            <p:nvPr/>
          </p:nvCxnSpPr>
          <p:spPr>
            <a:xfrm>
              <a:off x="5696019" y="5052831"/>
              <a:ext cx="74706" cy="2969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312DFC22-8B40-4858-8597-E647C54EC6E0}"/>
                </a:ext>
              </a:extLst>
            </p:cNvPr>
            <p:cNvSpPr txBox="1"/>
            <p:nvPr/>
          </p:nvSpPr>
          <p:spPr>
            <a:xfrm>
              <a:off x="5411038" y="4742371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 Light"/>
                  <a:ea typeface="Gill Sans" charset="0"/>
                  <a:cs typeface="Gill Sans" charset="0"/>
                </a:rPr>
                <a:t>tail</a:t>
              </a:r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C8483D41-861C-4131-8085-462214BFF41D}"/>
              </a:ext>
            </a:extLst>
          </p:cNvPr>
          <p:cNvGrpSpPr/>
          <p:nvPr/>
        </p:nvGrpSpPr>
        <p:grpSpPr>
          <a:xfrm>
            <a:off x="8436993" y="3212772"/>
            <a:ext cx="730659" cy="252059"/>
            <a:chOff x="5874034" y="5589588"/>
            <a:chExt cx="730659" cy="252059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7B76267D-0B01-4F89-8AA9-F30848B31CAE}"/>
                </a:ext>
              </a:extLst>
            </p:cNvPr>
            <p:cNvSpPr/>
            <p:nvPr/>
          </p:nvSpPr>
          <p:spPr>
            <a:xfrm rot="16200000">
              <a:off x="6133089" y="5590303"/>
              <a:ext cx="242349" cy="2409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1041DFC9-7BEE-4DD1-82A3-362C58FA19AB}"/>
                </a:ext>
              </a:extLst>
            </p:cNvPr>
            <p:cNvSpPr/>
            <p:nvPr/>
          </p:nvSpPr>
          <p:spPr>
            <a:xfrm rot="16200000">
              <a:off x="6363058" y="5590303"/>
              <a:ext cx="242349" cy="2409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66E47941-9B3B-462F-B6D8-05BF6C193DAB}"/>
                </a:ext>
              </a:extLst>
            </p:cNvPr>
            <p:cNvSpPr/>
            <p:nvPr/>
          </p:nvSpPr>
          <p:spPr>
            <a:xfrm rot="16200000">
              <a:off x="5873319" y="5600013"/>
              <a:ext cx="242349" cy="24092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A5BCCA04-97D9-4285-B5A5-68521BB6C119}"/>
              </a:ext>
            </a:extLst>
          </p:cNvPr>
          <p:cNvGrpSpPr/>
          <p:nvPr/>
        </p:nvGrpSpPr>
        <p:grpSpPr>
          <a:xfrm>
            <a:off x="8643863" y="4549282"/>
            <a:ext cx="479618" cy="666279"/>
            <a:chOff x="4430844" y="4700815"/>
            <a:chExt cx="479618" cy="666279"/>
          </a:xfrm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2AC7A9E5-284C-43A5-AF29-FB9A5FF59175}"/>
                </a:ext>
              </a:extLst>
            </p:cNvPr>
            <p:cNvSpPr txBox="1"/>
            <p:nvPr/>
          </p:nvSpPr>
          <p:spPr>
            <a:xfrm>
              <a:off x="4430844" y="4700815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 Light"/>
                  <a:ea typeface="Gill Sans" charset="0"/>
                  <a:cs typeface="Gill Sans" charset="0"/>
                </a:rPr>
                <a:t>tail</a:t>
              </a:r>
            </a:p>
          </p:txBody>
        </p:sp>
        <p:cxnSp>
          <p:nvCxnSpPr>
            <p:cNvPr id="194" name="Straight Arrow Connector 193">
              <a:extLst>
                <a:ext uri="{FF2B5EF4-FFF2-40B4-BE49-F238E27FC236}">
                  <a16:creationId xmlns:a16="http://schemas.microsoft.com/office/drawing/2014/main" id="{4BB78BA0-4250-45F9-AEE8-4A968DA5E840}"/>
                </a:ext>
              </a:extLst>
            </p:cNvPr>
            <p:cNvCxnSpPr>
              <a:stCxn id="193" idx="2"/>
            </p:cNvCxnSpPr>
            <p:nvPr/>
          </p:nvCxnSpPr>
          <p:spPr>
            <a:xfrm>
              <a:off x="4661837" y="5070147"/>
              <a:ext cx="82965" cy="2969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AED81B9E-611C-44D0-A4C6-362BF9C11E9A}"/>
              </a:ext>
            </a:extLst>
          </p:cNvPr>
          <p:cNvGrpSpPr/>
          <p:nvPr/>
        </p:nvGrpSpPr>
        <p:grpSpPr>
          <a:xfrm>
            <a:off x="9441243" y="4526698"/>
            <a:ext cx="479618" cy="666279"/>
            <a:chOff x="4430844" y="4700815"/>
            <a:chExt cx="479618" cy="666279"/>
          </a:xfrm>
        </p:grpSpPr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B8ED14E2-2A62-40E5-B27F-85BF64CE2A03}"/>
                </a:ext>
              </a:extLst>
            </p:cNvPr>
            <p:cNvSpPr txBox="1"/>
            <p:nvPr/>
          </p:nvSpPr>
          <p:spPr>
            <a:xfrm>
              <a:off x="4430844" y="4700815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 Light"/>
                  <a:ea typeface="Gill Sans" charset="0"/>
                  <a:cs typeface="Gill Sans" charset="0"/>
                </a:rPr>
                <a:t>tail</a:t>
              </a:r>
            </a:p>
          </p:txBody>
        </p:sp>
        <p:cxnSp>
          <p:nvCxnSpPr>
            <p:cNvPr id="197" name="Straight Arrow Connector 196">
              <a:extLst>
                <a:ext uri="{FF2B5EF4-FFF2-40B4-BE49-F238E27FC236}">
                  <a16:creationId xmlns:a16="http://schemas.microsoft.com/office/drawing/2014/main" id="{E5DDFF0F-9AF6-478E-8A46-469F084EBFE2}"/>
                </a:ext>
              </a:extLst>
            </p:cNvPr>
            <p:cNvCxnSpPr>
              <a:stCxn id="196" idx="2"/>
            </p:cNvCxnSpPr>
            <p:nvPr/>
          </p:nvCxnSpPr>
          <p:spPr>
            <a:xfrm>
              <a:off x="4661837" y="5070147"/>
              <a:ext cx="82965" cy="2969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DFDB4096-0ADF-47B1-BA0C-38236713D2A5}"/>
              </a:ext>
            </a:extLst>
          </p:cNvPr>
          <p:cNvGrpSpPr/>
          <p:nvPr/>
        </p:nvGrpSpPr>
        <p:grpSpPr>
          <a:xfrm>
            <a:off x="9896902" y="4566598"/>
            <a:ext cx="479618" cy="666279"/>
            <a:chOff x="4430844" y="4700815"/>
            <a:chExt cx="479618" cy="666279"/>
          </a:xfrm>
        </p:grpSpPr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D826795C-5ADF-45EA-A65C-E92AD978785B}"/>
                </a:ext>
              </a:extLst>
            </p:cNvPr>
            <p:cNvSpPr txBox="1"/>
            <p:nvPr/>
          </p:nvSpPr>
          <p:spPr>
            <a:xfrm>
              <a:off x="4430844" y="4700815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 Light"/>
                  <a:ea typeface="Gill Sans" charset="0"/>
                  <a:cs typeface="Gill Sans" charset="0"/>
                </a:rPr>
                <a:t>tail</a:t>
              </a:r>
            </a:p>
          </p:txBody>
        </p:sp>
        <p:cxnSp>
          <p:nvCxnSpPr>
            <p:cNvPr id="200" name="Straight Arrow Connector 199">
              <a:extLst>
                <a:ext uri="{FF2B5EF4-FFF2-40B4-BE49-F238E27FC236}">
                  <a16:creationId xmlns:a16="http://schemas.microsoft.com/office/drawing/2014/main" id="{4F7F69F3-BEA2-4E08-AA0D-D5093626BA4F}"/>
                </a:ext>
              </a:extLst>
            </p:cNvPr>
            <p:cNvCxnSpPr>
              <a:stCxn id="199" idx="2"/>
            </p:cNvCxnSpPr>
            <p:nvPr/>
          </p:nvCxnSpPr>
          <p:spPr>
            <a:xfrm>
              <a:off x="4661837" y="5070147"/>
              <a:ext cx="82965" cy="2969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DF5B4484-DB3E-4872-92E8-A518DA3DD619}"/>
              </a:ext>
            </a:extLst>
          </p:cNvPr>
          <p:cNvGrpSpPr/>
          <p:nvPr/>
        </p:nvGrpSpPr>
        <p:grpSpPr>
          <a:xfrm>
            <a:off x="8766046" y="4044646"/>
            <a:ext cx="644624" cy="313341"/>
            <a:chOff x="6684331" y="5509964"/>
            <a:chExt cx="644624" cy="313341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64F351D8-A249-4BE7-856D-0D0EFDBF231D}"/>
                </a:ext>
              </a:extLst>
            </p:cNvPr>
            <p:cNvSpPr/>
            <p:nvPr/>
          </p:nvSpPr>
          <p:spPr>
            <a:xfrm rot="16200000">
              <a:off x="6696766" y="5497529"/>
              <a:ext cx="302397" cy="3272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A4CB41A9-B836-4DA3-8E5E-73456292CA0A}"/>
                </a:ext>
              </a:extLst>
            </p:cNvPr>
            <p:cNvSpPr/>
            <p:nvPr/>
          </p:nvSpPr>
          <p:spPr>
            <a:xfrm rot="16200000">
              <a:off x="7014123" y="5508473"/>
              <a:ext cx="302397" cy="327267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08A1FA36-B80B-4216-9ACF-C95E56FE9438}"/>
              </a:ext>
            </a:extLst>
          </p:cNvPr>
          <p:cNvGrpSpPr/>
          <p:nvPr/>
        </p:nvGrpSpPr>
        <p:grpSpPr>
          <a:xfrm>
            <a:off x="7053101" y="5074359"/>
            <a:ext cx="3143405" cy="903088"/>
            <a:chOff x="4707449" y="5208576"/>
            <a:chExt cx="3143405" cy="903088"/>
          </a:xfrm>
        </p:grpSpPr>
        <p:cxnSp>
          <p:nvCxnSpPr>
            <p:cNvPr id="205" name="Straight Connector 204">
              <a:extLst>
                <a:ext uri="{FF2B5EF4-FFF2-40B4-BE49-F238E27FC236}">
                  <a16:creationId xmlns:a16="http://schemas.microsoft.com/office/drawing/2014/main" id="{ACD27B02-7187-4E84-B257-590B222B7D71}"/>
                </a:ext>
              </a:extLst>
            </p:cNvPr>
            <p:cNvCxnSpPr/>
            <p:nvPr/>
          </p:nvCxnSpPr>
          <p:spPr>
            <a:xfrm flipH="1" flipV="1">
              <a:off x="4707449" y="5208576"/>
              <a:ext cx="3143405" cy="903088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C5D1B91C-876C-4FF3-B464-CD72BBE0922F}"/>
                </a:ext>
              </a:extLst>
            </p:cNvPr>
            <p:cNvCxnSpPr/>
            <p:nvPr/>
          </p:nvCxnSpPr>
          <p:spPr>
            <a:xfrm flipH="1">
              <a:off x="4859850" y="5208577"/>
              <a:ext cx="2773730" cy="865762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7" name="Freeform 86">
            <a:extLst>
              <a:ext uri="{FF2B5EF4-FFF2-40B4-BE49-F238E27FC236}">
                <a16:creationId xmlns:a16="http://schemas.microsoft.com/office/drawing/2014/main" id="{BBABCE86-F436-4888-BB89-1422705971AE}"/>
              </a:ext>
            </a:extLst>
          </p:cNvPr>
          <p:cNvSpPr/>
          <p:nvPr/>
        </p:nvSpPr>
        <p:spPr>
          <a:xfrm>
            <a:off x="8575177" y="2859007"/>
            <a:ext cx="314088" cy="485144"/>
          </a:xfrm>
          <a:custGeom>
            <a:avLst/>
            <a:gdLst>
              <a:gd name="connsiteX0" fmla="*/ 14270 w 314088"/>
              <a:gd name="connsiteY0" fmla="*/ 485144 h 485144"/>
              <a:gd name="connsiteX1" fmla="*/ 28541 w 314088"/>
              <a:gd name="connsiteY1" fmla="*/ 242572 h 485144"/>
              <a:gd name="connsiteX2" fmla="*/ 271144 w 314088"/>
              <a:gd name="connsiteY2" fmla="*/ 214034 h 485144"/>
              <a:gd name="connsiteX3" fmla="*/ 313956 w 314088"/>
              <a:gd name="connsiteY3" fmla="*/ 0 h 485144"/>
              <a:gd name="connsiteX4" fmla="*/ 313956 w 314088"/>
              <a:gd name="connsiteY4" fmla="*/ 0 h 48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088" h="485144">
                <a:moveTo>
                  <a:pt x="14270" y="485144"/>
                </a:moveTo>
                <a:cubicBezTo>
                  <a:pt x="-1" y="386450"/>
                  <a:pt x="-14271" y="287757"/>
                  <a:pt x="28541" y="242572"/>
                </a:cubicBezTo>
                <a:cubicBezTo>
                  <a:pt x="71353" y="197387"/>
                  <a:pt x="223575" y="254463"/>
                  <a:pt x="271144" y="214034"/>
                </a:cubicBezTo>
                <a:cubicBezTo>
                  <a:pt x="318713" y="173605"/>
                  <a:pt x="313956" y="0"/>
                  <a:pt x="313956" y="0"/>
                </a:cubicBezTo>
                <a:lnTo>
                  <a:pt x="313956" y="0"/>
                </a:lnTo>
              </a:path>
            </a:pathLst>
          </a:custGeom>
          <a:ln>
            <a:solidFill>
              <a:srgbClr val="00009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208" name="Freeform 88">
            <a:extLst>
              <a:ext uri="{FF2B5EF4-FFF2-40B4-BE49-F238E27FC236}">
                <a16:creationId xmlns:a16="http://schemas.microsoft.com/office/drawing/2014/main" id="{06C9C0C8-DB0B-4514-A0CD-868453A7FB2C}"/>
              </a:ext>
            </a:extLst>
          </p:cNvPr>
          <p:cNvSpPr/>
          <p:nvPr/>
        </p:nvSpPr>
        <p:spPr>
          <a:xfrm flipH="1">
            <a:off x="8597751" y="3460931"/>
            <a:ext cx="663309" cy="694104"/>
          </a:xfrm>
          <a:custGeom>
            <a:avLst/>
            <a:gdLst>
              <a:gd name="connsiteX0" fmla="*/ 14270 w 314088"/>
              <a:gd name="connsiteY0" fmla="*/ 485144 h 485144"/>
              <a:gd name="connsiteX1" fmla="*/ 28541 w 314088"/>
              <a:gd name="connsiteY1" fmla="*/ 242572 h 485144"/>
              <a:gd name="connsiteX2" fmla="*/ 271144 w 314088"/>
              <a:gd name="connsiteY2" fmla="*/ 214034 h 485144"/>
              <a:gd name="connsiteX3" fmla="*/ 313956 w 314088"/>
              <a:gd name="connsiteY3" fmla="*/ 0 h 485144"/>
              <a:gd name="connsiteX4" fmla="*/ 313956 w 314088"/>
              <a:gd name="connsiteY4" fmla="*/ 0 h 48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088" h="485144">
                <a:moveTo>
                  <a:pt x="14270" y="485144"/>
                </a:moveTo>
                <a:cubicBezTo>
                  <a:pt x="-1" y="386450"/>
                  <a:pt x="-14271" y="287757"/>
                  <a:pt x="28541" y="242572"/>
                </a:cubicBezTo>
                <a:cubicBezTo>
                  <a:pt x="71353" y="197387"/>
                  <a:pt x="223575" y="254463"/>
                  <a:pt x="271144" y="214034"/>
                </a:cubicBezTo>
                <a:cubicBezTo>
                  <a:pt x="318713" y="173605"/>
                  <a:pt x="313956" y="0"/>
                  <a:pt x="313956" y="0"/>
                </a:cubicBezTo>
                <a:lnTo>
                  <a:pt x="313956" y="0"/>
                </a:lnTo>
              </a:path>
            </a:pathLst>
          </a:custGeom>
          <a:ln>
            <a:solidFill>
              <a:srgbClr val="00009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7565247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07" grpId="0" animBg="1"/>
      <p:bldP spid="20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FFS Locality: Block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9677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UNIX BSD 4.2 (FFS) distributed the header information (</a:t>
            </a:r>
            <a:r>
              <a:rPr lang="en-US" dirty="0" err="1"/>
              <a:t>inodes</a:t>
            </a:r>
            <a:r>
              <a:rPr lang="en-US" dirty="0"/>
              <a:t>) closer to the data blocks</a:t>
            </a:r>
          </a:p>
          <a:p>
            <a:pPr lvl="1"/>
            <a:r>
              <a:rPr lang="en-US" dirty="0"/>
              <a:t>Often, </a:t>
            </a:r>
            <a:r>
              <a:rPr lang="en-US" dirty="0" err="1"/>
              <a:t>inode</a:t>
            </a:r>
            <a:r>
              <a:rPr lang="en-US" dirty="0"/>
              <a:t> for file stored in same </a:t>
            </a:r>
            <a:r>
              <a:rPr lang="ja-JP" altLang="en-US" dirty="0"/>
              <a:t>“</a:t>
            </a:r>
            <a:r>
              <a:rPr lang="en-US" altLang="ja-JP" dirty="0"/>
              <a:t>cylinder group</a:t>
            </a:r>
            <a:r>
              <a:rPr lang="ja-JP" altLang="en-US" dirty="0"/>
              <a:t>”</a:t>
            </a:r>
            <a:r>
              <a:rPr lang="en-US" altLang="ja-JP" dirty="0"/>
              <a:t>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as </a:t>
            </a:r>
            <a:r>
              <a:rPr lang="en-US" altLang="ja-JP" dirty="0"/>
              <a:t>parent directory of the file </a:t>
            </a:r>
          </a:p>
          <a:p>
            <a:pPr lvl="1"/>
            <a:r>
              <a:rPr lang="en-US" altLang="ja-JP" dirty="0"/>
              <a:t>makes an “ls” of that directory run very </a:t>
            </a:r>
            <a:r>
              <a:rPr lang="en-US" altLang="ja-JP" dirty="0" smtClean="0"/>
              <a:t>fast</a:t>
            </a:r>
          </a:p>
          <a:p>
            <a:r>
              <a:rPr lang="en-US" dirty="0"/>
              <a:t>File system </a:t>
            </a:r>
            <a:r>
              <a:rPr lang="en-US" dirty="0" smtClean="0"/>
              <a:t>volume </a:t>
            </a:r>
            <a:r>
              <a:rPr lang="en-US" dirty="0"/>
              <a:t>divided into </a:t>
            </a:r>
            <a:r>
              <a:rPr lang="en-US" dirty="0" smtClean="0"/>
              <a:t>set </a:t>
            </a:r>
            <a:r>
              <a:rPr lang="en-US" dirty="0"/>
              <a:t>of block groups</a:t>
            </a:r>
          </a:p>
          <a:p>
            <a:pPr lvl="1"/>
            <a:r>
              <a:rPr lang="en-US" dirty="0"/>
              <a:t>Close set of </a:t>
            </a:r>
            <a:r>
              <a:rPr lang="en-US" dirty="0" smtClean="0"/>
              <a:t>tracks</a:t>
            </a:r>
          </a:p>
          <a:p>
            <a:r>
              <a:rPr lang="en-US" dirty="0" smtClean="0"/>
              <a:t>Data blocks, metadata, and free space </a:t>
            </a:r>
            <a:br>
              <a:rPr lang="en-US" dirty="0" smtClean="0"/>
            </a:br>
            <a:r>
              <a:rPr lang="en-US" dirty="0" smtClean="0"/>
              <a:t>interleaved within block group</a:t>
            </a:r>
          </a:p>
          <a:p>
            <a:pPr lvl="1"/>
            <a:r>
              <a:rPr lang="en-US" dirty="0" smtClean="0"/>
              <a:t>Avoid huge seeks between user data and </a:t>
            </a:r>
            <a:br>
              <a:rPr lang="en-US" dirty="0" smtClean="0"/>
            </a:br>
            <a:r>
              <a:rPr lang="en-US" dirty="0" smtClean="0"/>
              <a:t>system structure</a:t>
            </a:r>
          </a:p>
          <a:p>
            <a:r>
              <a:rPr lang="en-US" dirty="0" smtClean="0"/>
              <a:t>Put directory and its files in common block group</a:t>
            </a:r>
          </a:p>
        </p:txBody>
      </p:sp>
      <p:pic>
        <p:nvPicPr>
          <p:cNvPr id="8" name="Picture 7" descr="Screen Shot 2014-10-22 at 5.27.38 PM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838200"/>
            <a:ext cx="4471567" cy="454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3155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216FD-075B-47CC-A3DC-484538976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Crash Recovery: Discard Partial Transactions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E7A15-3469-4132-BA54-149F9F956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1437"/>
            <a:ext cx="6846934" cy="3048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>
                <a:latin typeface="Gill Sans Light"/>
              </a:rPr>
              <a:t>Upon recovery, scan the log</a:t>
            </a:r>
          </a:p>
          <a:p>
            <a:pPr>
              <a:spcAft>
                <a:spcPts val="1800"/>
              </a:spcAft>
            </a:pPr>
            <a:r>
              <a:rPr lang="en-US" dirty="0">
                <a:latin typeface="Gill Sans Light"/>
              </a:rPr>
              <a:t>Detect transaction start with no commit</a:t>
            </a:r>
          </a:p>
          <a:p>
            <a:pPr>
              <a:spcAft>
                <a:spcPts val="1800"/>
              </a:spcAft>
            </a:pPr>
            <a:r>
              <a:rPr lang="en-US" dirty="0">
                <a:latin typeface="Gill Sans Light"/>
              </a:rPr>
              <a:t>Discard log entries</a:t>
            </a:r>
          </a:p>
          <a:p>
            <a:pPr>
              <a:spcAft>
                <a:spcPts val="1800"/>
              </a:spcAft>
            </a:pPr>
            <a:r>
              <a:rPr lang="en-US" dirty="0">
                <a:latin typeface="Gill Sans Light"/>
              </a:rPr>
              <a:t>Disk remains unchanged</a:t>
            </a:r>
          </a:p>
        </p:txBody>
      </p:sp>
      <p:sp>
        <p:nvSpPr>
          <p:cNvPr id="7" name="Can 9">
            <a:extLst>
              <a:ext uri="{FF2B5EF4-FFF2-40B4-BE49-F238E27FC236}">
                <a16:creationId xmlns:a16="http://schemas.microsoft.com/office/drawing/2014/main" id="{8C387936-60E3-4D10-89EA-640794CD7455}"/>
              </a:ext>
            </a:extLst>
          </p:cNvPr>
          <p:cNvSpPr/>
          <p:nvPr/>
        </p:nvSpPr>
        <p:spPr>
          <a:xfrm>
            <a:off x="7934572" y="1499100"/>
            <a:ext cx="2099734" cy="3048000"/>
          </a:xfrm>
          <a:prstGeom prst="can">
            <a:avLst/>
          </a:prstGeom>
          <a:solidFill>
            <a:schemeClr val="accent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C2EAC3-2DEB-44D5-B3A4-D0309D34CF3E}"/>
              </a:ext>
            </a:extLst>
          </p:cNvPr>
          <p:cNvSpPr txBox="1"/>
          <p:nvPr/>
        </p:nvSpPr>
        <p:spPr>
          <a:xfrm>
            <a:off x="10105395" y="2720443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Data blocks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C2BF7B-3329-4387-839C-34AB7DC0A120}"/>
              </a:ext>
            </a:extLst>
          </p:cNvPr>
          <p:cNvSpPr txBox="1"/>
          <p:nvPr/>
        </p:nvSpPr>
        <p:spPr>
          <a:xfrm>
            <a:off x="10175430" y="2000553"/>
            <a:ext cx="1293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Free space map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DC406B0-6CDD-4035-A00B-BDD5B5DA982B}"/>
              </a:ext>
            </a:extLst>
          </p:cNvPr>
          <p:cNvGrpSpPr/>
          <p:nvPr/>
        </p:nvGrpSpPr>
        <p:grpSpPr>
          <a:xfrm rot="16200000">
            <a:off x="8780167" y="1905276"/>
            <a:ext cx="415498" cy="1802120"/>
            <a:chOff x="7569977" y="1270135"/>
            <a:chExt cx="415498" cy="18021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F851CFE-34C0-49AC-83E7-E3A79AE6C633}"/>
                </a:ext>
              </a:extLst>
            </p:cNvPr>
            <p:cNvSpPr/>
            <p:nvPr/>
          </p:nvSpPr>
          <p:spPr>
            <a:xfrm>
              <a:off x="7605706" y="1270135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644A316-1501-4B33-962C-8DFC11DAE023}"/>
                </a:ext>
              </a:extLst>
            </p:cNvPr>
            <p:cNvSpPr/>
            <p:nvPr/>
          </p:nvSpPr>
          <p:spPr>
            <a:xfrm>
              <a:off x="7605706" y="1591319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7C7EF1C-0646-42FA-BDCA-578539C2459B}"/>
                </a:ext>
              </a:extLst>
            </p:cNvPr>
            <p:cNvSpPr/>
            <p:nvPr/>
          </p:nvSpPr>
          <p:spPr>
            <a:xfrm>
              <a:off x="7605706" y="189790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70A95-395D-4A5D-B23E-9B59714B031D}"/>
                </a:ext>
              </a:extLst>
            </p:cNvPr>
            <p:cNvSpPr/>
            <p:nvPr/>
          </p:nvSpPr>
          <p:spPr>
            <a:xfrm>
              <a:off x="7605706" y="2219088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150467B-0C02-47C0-AED4-E68BDEFA57FF}"/>
                </a:ext>
              </a:extLst>
            </p:cNvPr>
            <p:cNvSpPr/>
            <p:nvPr/>
          </p:nvSpPr>
          <p:spPr>
            <a:xfrm>
              <a:off x="7605706" y="2751071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90D3554-D304-4C3D-9AA1-977A5AAB8D55}"/>
                </a:ext>
              </a:extLst>
            </p:cNvPr>
            <p:cNvSpPr txBox="1"/>
            <p:nvPr/>
          </p:nvSpPr>
          <p:spPr>
            <a:xfrm>
              <a:off x="7569977" y="2425538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  <a:cs typeface="Gill Sans Light"/>
                </a:rPr>
                <a:t>…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4A591AA-366C-46BE-A5DF-855A39CE4581}"/>
              </a:ext>
            </a:extLst>
          </p:cNvPr>
          <p:cNvGrpSpPr/>
          <p:nvPr/>
        </p:nvGrpSpPr>
        <p:grpSpPr>
          <a:xfrm>
            <a:off x="7544110" y="2185219"/>
            <a:ext cx="2561285" cy="121398"/>
            <a:chOff x="64770" y="2031999"/>
            <a:chExt cx="5082551" cy="364957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1064C16-A76E-4CA1-98BB-468C2305D70D}"/>
                </a:ext>
              </a:extLst>
            </p:cNvPr>
            <p:cNvGrpSpPr/>
            <p:nvPr/>
          </p:nvGrpSpPr>
          <p:grpSpPr>
            <a:xfrm>
              <a:off x="2607047" y="2031999"/>
              <a:ext cx="1270137" cy="364957"/>
              <a:chOff x="2607047" y="2031999"/>
              <a:chExt cx="1270137" cy="364957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2B2B8F8-9BD5-44CA-AE26-4535A0D2A593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561B0B3-F068-46D1-AB9D-C306DA183EFA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EFBE795-FF7E-45E9-A7E4-537F1F069AD7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2D7FD24-58B9-44F0-88F0-45BB675FB9D2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B8B347E-1A20-45C0-8962-31DD8EBBBCD9}"/>
                </a:ext>
              </a:extLst>
            </p:cNvPr>
            <p:cNvGrpSpPr/>
            <p:nvPr/>
          </p:nvGrpSpPr>
          <p:grpSpPr>
            <a:xfrm>
              <a:off x="3877184" y="2031999"/>
              <a:ext cx="1270137" cy="364957"/>
              <a:chOff x="2607047" y="2031999"/>
              <a:chExt cx="1270137" cy="364957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2617352-A108-4C29-A441-32C92A25C9CB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CAB54F2-0CDA-4C5C-8096-BB613FAC457C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28CE80F-B413-43D4-BD27-3A6D98CEDAA3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FD4869-000B-4A57-83C9-5D5A7DC17F0A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C571C2F-A153-40D1-92D0-BB2981ABAEF1}"/>
                </a:ext>
              </a:extLst>
            </p:cNvPr>
            <p:cNvGrpSpPr/>
            <p:nvPr/>
          </p:nvGrpSpPr>
          <p:grpSpPr>
            <a:xfrm>
              <a:off x="64770" y="2031999"/>
              <a:ext cx="1270137" cy="364957"/>
              <a:chOff x="2607047" y="2031999"/>
              <a:chExt cx="1270137" cy="364957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EB8AD19-F1C9-4759-9B11-088DB12D3FC7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EA04909-528F-495F-9510-7D3354C1F1EB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738A646-95A6-4D9C-9DD3-CF07758FE725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A56E242-CAE6-424E-AF44-A24A1260715F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DA367F94-4DCD-4ED1-93B3-F3BED2144113}"/>
                </a:ext>
              </a:extLst>
            </p:cNvPr>
            <p:cNvGrpSpPr/>
            <p:nvPr/>
          </p:nvGrpSpPr>
          <p:grpSpPr>
            <a:xfrm>
              <a:off x="1334907" y="2031999"/>
              <a:ext cx="1270137" cy="364957"/>
              <a:chOff x="2607047" y="2031999"/>
              <a:chExt cx="1270137" cy="364957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448E54E-FB36-48DF-AEE2-5A5FDD698BFD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FAD62FA-F9C2-4631-BEF3-9C3BE87E01DB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9608723-42E3-4409-AF51-6D55F470EAE6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111FE68-35BC-457C-9B82-EECCF2E6A08F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5C46EBB3-C81E-437C-841D-A2CD5CE0C109}"/>
              </a:ext>
            </a:extLst>
          </p:cNvPr>
          <p:cNvSpPr/>
          <p:nvPr/>
        </p:nvSpPr>
        <p:spPr>
          <a:xfrm rot="16200000">
            <a:off x="9411896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63B1AC1-0B35-48C6-82E0-0683C22FF04E}"/>
              </a:ext>
            </a:extLst>
          </p:cNvPr>
          <p:cNvSpPr/>
          <p:nvPr/>
        </p:nvSpPr>
        <p:spPr>
          <a:xfrm rot="16200000">
            <a:off x="9652816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95A8FAC-80A4-43C0-A8FD-69C4897EC2AB}"/>
              </a:ext>
            </a:extLst>
          </p:cNvPr>
          <p:cNvSpPr/>
          <p:nvPr/>
        </p:nvSpPr>
        <p:spPr>
          <a:xfrm rot="16200000">
            <a:off x="9882785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C28D1A9-D3D3-4496-957C-5E6169842A4A}"/>
              </a:ext>
            </a:extLst>
          </p:cNvPr>
          <p:cNvGrpSpPr/>
          <p:nvPr/>
        </p:nvGrpSpPr>
        <p:grpSpPr>
          <a:xfrm>
            <a:off x="7505653" y="3218581"/>
            <a:ext cx="952728" cy="242349"/>
            <a:chOff x="2607047" y="2031999"/>
            <a:chExt cx="1270137" cy="36495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DEA9427-5A6D-4AEC-BB52-3C809C6B0982}"/>
                </a:ext>
              </a:extLst>
            </p:cNvPr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3B79423-0383-43E9-900B-9995DCB0DE9D}"/>
                </a:ext>
              </a:extLst>
            </p:cNvPr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1D76AAC-1250-4123-8973-BA552B15424C}"/>
                </a:ext>
              </a:extLst>
            </p:cNvPr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29179B0-FCED-4983-9B2C-B704F9BF3360}"/>
                </a:ext>
              </a:extLst>
            </p:cNvPr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06539FF-8EFD-4DD8-AB8F-1EA301BFE4FF}"/>
              </a:ext>
            </a:extLst>
          </p:cNvPr>
          <p:cNvGrpSpPr/>
          <p:nvPr/>
        </p:nvGrpSpPr>
        <p:grpSpPr>
          <a:xfrm>
            <a:off x="8458381" y="3218581"/>
            <a:ext cx="952728" cy="242349"/>
            <a:chOff x="2607047" y="2031999"/>
            <a:chExt cx="1270137" cy="364957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8756FC7-B1F2-413B-AD65-07AF71BC94ED}"/>
                </a:ext>
              </a:extLst>
            </p:cNvPr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FB3C23B-EEC4-4554-BC7A-3F4B0258113D}"/>
                </a:ext>
              </a:extLst>
            </p:cNvPr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6D3315F-C233-4BF3-8BA8-0BD0E2064DFE}"/>
                </a:ext>
              </a:extLst>
            </p:cNvPr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1AE19C2-EDDC-4D5F-8048-BC4E111087C1}"/>
                </a:ext>
              </a:extLst>
            </p:cNvPr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27473C36-0ED5-4CB1-A3F0-67AE22F4B9DB}"/>
              </a:ext>
            </a:extLst>
          </p:cNvPr>
          <p:cNvSpPr txBox="1"/>
          <p:nvPr/>
        </p:nvSpPr>
        <p:spPr>
          <a:xfrm>
            <a:off x="10209505" y="3161505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latin typeface="Gill Sans Light"/>
                <a:ea typeface="Gill Sans" charset="0"/>
                <a:cs typeface="Gill Sans" charset="0"/>
              </a:rPr>
              <a:t>Inode</a:t>
            </a:r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 table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48E4DCD-CF52-41E4-911B-8AFE37ABCC87}"/>
              </a:ext>
            </a:extLst>
          </p:cNvPr>
          <p:cNvGrpSpPr/>
          <p:nvPr/>
        </p:nvGrpSpPr>
        <p:grpSpPr>
          <a:xfrm>
            <a:off x="8270484" y="3585142"/>
            <a:ext cx="1457827" cy="761444"/>
            <a:chOff x="1744000" y="2182577"/>
            <a:chExt cx="1430729" cy="918973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6D448C7-21DC-457D-A1FC-EE80B5D6069D}"/>
                </a:ext>
              </a:extLst>
            </p:cNvPr>
            <p:cNvSpPr/>
            <p:nvPr/>
          </p:nvSpPr>
          <p:spPr>
            <a:xfrm rot="16200000">
              <a:off x="1882705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5CB07E6-7B84-40C0-A51C-0B071E1F1445}"/>
                </a:ext>
              </a:extLst>
            </p:cNvPr>
            <p:cNvSpPr/>
            <p:nvPr/>
          </p:nvSpPr>
          <p:spPr>
            <a:xfrm rot="16200000">
              <a:off x="2203889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4A13C24-BAD2-4696-8CE9-99308A4591FF}"/>
                </a:ext>
              </a:extLst>
            </p:cNvPr>
            <p:cNvSpPr/>
            <p:nvPr/>
          </p:nvSpPr>
          <p:spPr>
            <a:xfrm rot="16200000">
              <a:off x="2510474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559F166-2E9B-474C-9A06-072571CAE663}"/>
                </a:ext>
              </a:extLst>
            </p:cNvPr>
            <p:cNvSpPr/>
            <p:nvPr/>
          </p:nvSpPr>
          <p:spPr>
            <a:xfrm rot="16200000">
              <a:off x="2831658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82C97F3-B802-403B-BAE5-FD30E61D873E}"/>
                </a:ext>
              </a:extLst>
            </p:cNvPr>
            <p:cNvSpPr/>
            <p:nvPr/>
          </p:nvSpPr>
          <p:spPr>
            <a:xfrm rot="16200000">
              <a:off x="2781130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5C29844-D6B7-470B-9A7B-7C20FE416642}"/>
                </a:ext>
              </a:extLst>
            </p:cNvPr>
            <p:cNvSpPr/>
            <p:nvPr/>
          </p:nvSpPr>
          <p:spPr>
            <a:xfrm rot="16200000">
              <a:off x="1722113" y="220446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1E699AA-6504-4A94-A351-A36763BF74F7}"/>
                </a:ext>
              </a:extLst>
            </p:cNvPr>
            <p:cNvSpPr/>
            <p:nvPr/>
          </p:nvSpPr>
          <p:spPr>
            <a:xfrm rot="16200000">
              <a:off x="2206034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0386CA2D-374E-492A-9F3F-435FB8923DB4}"/>
              </a:ext>
            </a:extLst>
          </p:cNvPr>
          <p:cNvSpPr txBox="1"/>
          <p:nvPr/>
        </p:nvSpPr>
        <p:spPr>
          <a:xfrm>
            <a:off x="10217437" y="3859522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Directory</a:t>
            </a:r>
          </a:p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entries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1855B53-A502-417D-859B-F966609E345E}"/>
              </a:ext>
            </a:extLst>
          </p:cNvPr>
          <p:cNvSpPr/>
          <p:nvPr/>
        </p:nvSpPr>
        <p:spPr>
          <a:xfrm rot="16200000">
            <a:off x="8214098" y="2174700"/>
            <a:ext cx="121398" cy="1618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3B39921-B077-4C55-BDCD-A32ED58F01B0}"/>
              </a:ext>
            </a:extLst>
          </p:cNvPr>
          <p:cNvSpPr/>
          <p:nvPr/>
        </p:nvSpPr>
        <p:spPr>
          <a:xfrm rot="16200000">
            <a:off x="8438814" y="3229006"/>
            <a:ext cx="242349" cy="2409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0648F6A-322D-42D6-9A0B-A2273E8A1A1B}"/>
              </a:ext>
            </a:extLst>
          </p:cNvPr>
          <p:cNvSpPr/>
          <p:nvPr/>
        </p:nvSpPr>
        <p:spPr>
          <a:xfrm rot="16200000">
            <a:off x="9103272" y="4031753"/>
            <a:ext cx="302397" cy="3272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037F2DD-D730-4C06-BD05-E83B32B16C2F}"/>
              </a:ext>
            </a:extLst>
          </p:cNvPr>
          <p:cNvSpPr/>
          <p:nvPr/>
        </p:nvSpPr>
        <p:spPr>
          <a:xfrm>
            <a:off x="3158624" y="5172056"/>
            <a:ext cx="7930449" cy="623473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3DD39DB-0D70-4929-80A1-B75E6C27EBA8}"/>
              </a:ext>
            </a:extLst>
          </p:cNvPr>
          <p:cNvSpPr txBox="1"/>
          <p:nvPr/>
        </p:nvSpPr>
        <p:spPr>
          <a:xfrm>
            <a:off x="3123460" y="5815028"/>
            <a:ext cx="5355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Log: in non-volatile storage (Flash or on Disk)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2094700-1992-4B28-B04C-A163F77D347D}"/>
              </a:ext>
            </a:extLst>
          </p:cNvPr>
          <p:cNvSpPr txBox="1"/>
          <p:nvPr/>
        </p:nvSpPr>
        <p:spPr>
          <a:xfrm>
            <a:off x="8703819" y="452893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 Light"/>
                <a:ea typeface="Gill Sans" charset="0"/>
                <a:cs typeface="Gill Sans" charset="0"/>
              </a:rPr>
              <a:t>head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D29EA594-1F93-43B3-8227-BD885C6BE929}"/>
              </a:ext>
            </a:extLst>
          </p:cNvPr>
          <p:cNvCxnSpPr>
            <a:stCxn id="109" idx="2"/>
          </p:cNvCxnSpPr>
          <p:nvPr/>
        </p:nvCxnSpPr>
        <p:spPr>
          <a:xfrm flipH="1">
            <a:off x="9017777" y="4898271"/>
            <a:ext cx="13215" cy="296947"/>
          </a:xfrm>
          <a:prstGeom prst="straightConnector1">
            <a:avLst/>
          </a:prstGeom>
          <a:ln>
            <a:solidFill>
              <a:srgbClr val="FC230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ABFDCA36-C9BD-4A65-ABC1-593540A39E3D}"/>
              </a:ext>
            </a:extLst>
          </p:cNvPr>
          <p:cNvSpPr txBox="1"/>
          <p:nvPr/>
        </p:nvSpPr>
        <p:spPr>
          <a:xfrm>
            <a:off x="5200151" y="4505778"/>
            <a:ext cx="475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tail</a:t>
            </a: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042BDFA3-E3EB-4EBB-99E1-6C74A0416B5A}"/>
              </a:ext>
            </a:extLst>
          </p:cNvPr>
          <p:cNvCxnSpPr>
            <a:stCxn id="111" idx="2"/>
          </p:cNvCxnSpPr>
          <p:nvPr/>
        </p:nvCxnSpPr>
        <p:spPr>
          <a:xfrm>
            <a:off x="5437749" y="4875110"/>
            <a:ext cx="76360" cy="2969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0BFDF86-2705-40F9-B60C-4A746299250F}"/>
              </a:ext>
            </a:extLst>
          </p:cNvPr>
          <p:cNvSpPr/>
          <p:nvPr/>
        </p:nvSpPr>
        <p:spPr>
          <a:xfrm>
            <a:off x="5514108" y="5181767"/>
            <a:ext cx="1583250" cy="6137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BCDE84EA-3151-4D6F-AF14-B9FB89F0E1E0}"/>
              </a:ext>
            </a:extLst>
          </p:cNvPr>
          <p:cNvSpPr txBox="1"/>
          <p:nvPr/>
        </p:nvSpPr>
        <p:spPr>
          <a:xfrm>
            <a:off x="5837146" y="518176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pending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926CC66-74D6-4FED-A769-534975D10B69}"/>
              </a:ext>
            </a:extLst>
          </p:cNvPr>
          <p:cNvSpPr txBox="1"/>
          <p:nvPr/>
        </p:nvSpPr>
        <p:spPr>
          <a:xfrm>
            <a:off x="4428723" y="518525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done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510A2651-810F-40B8-B10F-42EEBCDC2A5D}"/>
              </a:ext>
            </a:extLst>
          </p:cNvPr>
          <p:cNvSpPr txBox="1"/>
          <p:nvPr/>
        </p:nvSpPr>
        <p:spPr>
          <a:xfrm rot="16200000">
            <a:off x="6977635" y="5300522"/>
            <a:ext cx="63350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start</a:t>
            </a:r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EE5291DF-99AB-4DDF-96F0-21D8AD943F39}"/>
              </a:ext>
            </a:extLst>
          </p:cNvPr>
          <p:cNvGrpSpPr/>
          <p:nvPr/>
        </p:nvGrpSpPr>
        <p:grpSpPr>
          <a:xfrm>
            <a:off x="7479055" y="2265294"/>
            <a:ext cx="816104" cy="3530236"/>
            <a:chOff x="5076782" y="2429813"/>
            <a:chExt cx="816104" cy="3530236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A15D4856-1664-4365-A284-CE5EA912CF8B}"/>
                </a:ext>
              </a:extLst>
            </p:cNvPr>
            <p:cNvGrpSpPr/>
            <p:nvPr/>
          </p:nvGrpSpPr>
          <p:grpSpPr>
            <a:xfrm>
              <a:off x="5135148" y="5628477"/>
              <a:ext cx="640069" cy="131108"/>
              <a:chOff x="5252815" y="1247958"/>
              <a:chExt cx="640069" cy="131108"/>
            </a:xfrm>
          </p:grpSpPr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DC6AA099-217F-49FE-A80D-D9DF5748F005}"/>
                  </a:ext>
                </a:extLst>
              </p:cNvPr>
              <p:cNvGrpSpPr/>
              <p:nvPr/>
            </p:nvGrpSpPr>
            <p:grpSpPr>
              <a:xfrm>
                <a:off x="5252815" y="1247958"/>
                <a:ext cx="640069" cy="121398"/>
                <a:chOff x="2607047" y="2031999"/>
                <a:chExt cx="1270137" cy="364957"/>
              </a:xfrm>
            </p:grpSpPr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3C9B80B8-22B6-4041-80A4-AA7D3746242F}"/>
                    </a:ext>
                  </a:extLst>
                </p:cNvPr>
                <p:cNvSpPr/>
                <p:nvPr/>
              </p:nvSpPr>
              <p:spPr>
                <a:xfrm rot="16200000">
                  <a:off x="2585160" y="2053886"/>
                  <a:ext cx="364957" cy="321184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 Light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28" name="Rectangle 127">
                  <a:extLst>
                    <a:ext uri="{FF2B5EF4-FFF2-40B4-BE49-F238E27FC236}">
                      <a16:creationId xmlns:a16="http://schemas.microsoft.com/office/drawing/2014/main" id="{FA689DAD-E539-40C5-B08A-6300C97E5E98}"/>
                    </a:ext>
                  </a:extLst>
                </p:cNvPr>
                <p:cNvSpPr/>
                <p:nvPr/>
              </p:nvSpPr>
              <p:spPr>
                <a:xfrm rot="16200000">
                  <a:off x="2906344" y="2053886"/>
                  <a:ext cx="364957" cy="321184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 Light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29" name="Rectangle 128">
                  <a:extLst>
                    <a:ext uri="{FF2B5EF4-FFF2-40B4-BE49-F238E27FC236}">
                      <a16:creationId xmlns:a16="http://schemas.microsoft.com/office/drawing/2014/main" id="{7F78DE5D-A765-463A-BB34-09051B1272DE}"/>
                    </a:ext>
                  </a:extLst>
                </p:cNvPr>
                <p:cNvSpPr/>
                <p:nvPr/>
              </p:nvSpPr>
              <p:spPr>
                <a:xfrm rot="16200000">
                  <a:off x="3212929" y="2053886"/>
                  <a:ext cx="364957" cy="321184"/>
                </a:xfrm>
                <a:prstGeom prst="rect">
                  <a:avLst/>
                </a:prstGeom>
                <a:solidFill>
                  <a:srgbClr val="C0504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 Light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68D869F6-09BA-4293-9ADB-EED54DFD61A9}"/>
                    </a:ext>
                  </a:extLst>
                </p:cNvPr>
                <p:cNvSpPr/>
                <p:nvPr/>
              </p:nvSpPr>
              <p:spPr>
                <a:xfrm rot="16200000">
                  <a:off x="3534113" y="2053886"/>
                  <a:ext cx="364957" cy="321184"/>
                </a:xfrm>
                <a:prstGeom prst="rect">
                  <a:avLst/>
                </a:prstGeom>
                <a:solidFill>
                  <a:srgbClr val="C0504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 Light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95B6CAA1-8C58-4F9C-8DD6-E916E7239991}"/>
                  </a:ext>
                </a:extLst>
              </p:cNvPr>
              <p:cNvSpPr/>
              <p:nvPr/>
            </p:nvSpPr>
            <p:spPr>
              <a:xfrm rot="16200000">
                <a:off x="5282734" y="1237439"/>
                <a:ext cx="121398" cy="161856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DB7AA19F-6283-406E-8BF2-681EF47D0956}"/>
                </a:ext>
              </a:extLst>
            </p:cNvPr>
            <p:cNvSpPr/>
            <p:nvPr/>
          </p:nvSpPr>
          <p:spPr>
            <a:xfrm>
              <a:off x="5076782" y="5349778"/>
              <a:ext cx="698435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24" name="Freeform 97">
              <a:extLst>
                <a:ext uri="{FF2B5EF4-FFF2-40B4-BE49-F238E27FC236}">
                  <a16:creationId xmlns:a16="http://schemas.microsoft.com/office/drawing/2014/main" id="{8E7398A5-E7C0-41D6-9845-62EC377CE8E4}"/>
                </a:ext>
              </a:extLst>
            </p:cNvPr>
            <p:cNvSpPr/>
            <p:nvPr/>
          </p:nvSpPr>
          <p:spPr>
            <a:xfrm>
              <a:off x="5190856" y="2429813"/>
              <a:ext cx="702030" cy="3236095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B1DEEC6A-D1DC-4296-A5B7-083AE9CC3AD9}"/>
              </a:ext>
            </a:extLst>
          </p:cNvPr>
          <p:cNvGrpSpPr/>
          <p:nvPr/>
        </p:nvGrpSpPr>
        <p:grpSpPr>
          <a:xfrm>
            <a:off x="8188295" y="3387561"/>
            <a:ext cx="818671" cy="2403608"/>
            <a:chOff x="5786022" y="3654034"/>
            <a:chExt cx="818671" cy="2301654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799509F9-8A0E-4510-A259-2100A13FC74D}"/>
                </a:ext>
              </a:extLst>
            </p:cNvPr>
            <p:cNvGrpSpPr/>
            <p:nvPr/>
          </p:nvGrpSpPr>
          <p:grpSpPr>
            <a:xfrm>
              <a:off x="5892885" y="5589588"/>
              <a:ext cx="711808" cy="242349"/>
              <a:chOff x="2607047" y="2031999"/>
              <a:chExt cx="948953" cy="364957"/>
            </a:xfrm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F8271E38-AB15-4E8F-AFF4-12BCB6C33A13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B5276BA1-70C1-4996-9DAB-044D7A483B62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B6830592-A408-4202-94D8-19E9C4FF0112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E6A18F61-E018-49C5-AFAA-6094C6BCC0F8}"/>
                </a:ext>
              </a:extLst>
            </p:cNvPr>
            <p:cNvSpPr/>
            <p:nvPr/>
          </p:nvSpPr>
          <p:spPr>
            <a:xfrm rot="16200000">
              <a:off x="5873319" y="5600013"/>
              <a:ext cx="242349" cy="24092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34" name="Freeform 104">
              <a:extLst>
                <a:ext uri="{FF2B5EF4-FFF2-40B4-BE49-F238E27FC236}">
                  <a16:creationId xmlns:a16="http://schemas.microsoft.com/office/drawing/2014/main" id="{58D67B9B-824B-4155-8BB4-6AC9B1D0EC78}"/>
                </a:ext>
              </a:extLst>
            </p:cNvPr>
            <p:cNvSpPr/>
            <p:nvPr/>
          </p:nvSpPr>
          <p:spPr>
            <a:xfrm>
              <a:off x="5970966" y="3654034"/>
              <a:ext cx="212349" cy="2018098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 dirty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0C2FB111-E9D9-46D4-8169-4BF40B19E598}"/>
                </a:ext>
              </a:extLst>
            </p:cNvPr>
            <p:cNvSpPr/>
            <p:nvPr/>
          </p:nvSpPr>
          <p:spPr>
            <a:xfrm>
              <a:off x="5786022" y="5345417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AAE57C18-8D04-46D4-B703-D098B3C89817}"/>
              </a:ext>
            </a:extLst>
          </p:cNvPr>
          <p:cNvGrpSpPr/>
          <p:nvPr/>
        </p:nvGrpSpPr>
        <p:grpSpPr>
          <a:xfrm>
            <a:off x="9134889" y="4903253"/>
            <a:ext cx="283215" cy="1175415"/>
            <a:chOff x="6749201" y="5060103"/>
            <a:chExt cx="283215" cy="1175415"/>
          </a:xfrm>
        </p:grpSpPr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33CB96D2-8DB0-4E9F-9683-E70A6D98AE30}"/>
                </a:ext>
              </a:extLst>
            </p:cNvPr>
            <p:cNvCxnSpPr/>
            <p:nvPr/>
          </p:nvCxnSpPr>
          <p:spPr>
            <a:xfrm flipH="1" flipV="1">
              <a:off x="6749201" y="5060103"/>
              <a:ext cx="283215" cy="1175415"/>
            </a:xfrm>
            <a:prstGeom prst="line">
              <a:avLst/>
            </a:prstGeom>
            <a:ln w="38100">
              <a:solidFill>
                <a:srgbClr val="FC230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B6732CD6-23F2-4411-BCE8-ABFA3EE9D90C}"/>
                </a:ext>
              </a:extLst>
            </p:cNvPr>
            <p:cNvCxnSpPr/>
            <p:nvPr/>
          </p:nvCxnSpPr>
          <p:spPr>
            <a:xfrm flipV="1">
              <a:off x="6764076" y="5060103"/>
              <a:ext cx="268340" cy="117541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68824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1" grpId="0" animBg="1"/>
      <p:bldP spid="62" grpId="0" animBg="1"/>
      <p:bldP spid="64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E7A15-3469-4132-BA54-149F9F956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1437"/>
            <a:ext cx="6846934" cy="3048000"/>
          </a:xfrm>
        </p:spPr>
        <p:txBody>
          <a:bodyPr>
            <a:normAutofit/>
          </a:bodyPr>
          <a:lstStyle/>
          <a:p>
            <a:r>
              <a:rPr lang="en-US" dirty="0">
                <a:latin typeface="Gill Sans Light"/>
              </a:rPr>
              <a:t>Scan log, find start</a:t>
            </a:r>
          </a:p>
          <a:p>
            <a:endParaRPr lang="en-US" dirty="0">
              <a:latin typeface="Gill Sans Light"/>
            </a:endParaRPr>
          </a:p>
          <a:p>
            <a:r>
              <a:rPr lang="en-US" dirty="0">
                <a:latin typeface="Gill Sans Light"/>
              </a:rPr>
              <a:t>Find matching commit</a:t>
            </a:r>
          </a:p>
          <a:p>
            <a:endParaRPr lang="en-US" dirty="0">
              <a:latin typeface="Gill Sans Light"/>
            </a:endParaRPr>
          </a:p>
          <a:p>
            <a:r>
              <a:rPr lang="en-US" dirty="0">
                <a:latin typeface="Gill Sans Light"/>
              </a:rPr>
              <a:t>Redo it as usual</a:t>
            </a:r>
          </a:p>
          <a:p>
            <a:pPr lvl="1"/>
            <a:r>
              <a:rPr lang="en-US" dirty="0">
                <a:latin typeface="Gill Sans Light"/>
              </a:rPr>
              <a:t>Or just let it happen later</a:t>
            </a:r>
          </a:p>
        </p:txBody>
      </p:sp>
      <p:sp>
        <p:nvSpPr>
          <p:cNvPr id="7" name="Can 9">
            <a:extLst>
              <a:ext uri="{FF2B5EF4-FFF2-40B4-BE49-F238E27FC236}">
                <a16:creationId xmlns:a16="http://schemas.microsoft.com/office/drawing/2014/main" id="{8C387936-60E3-4D10-89EA-640794CD7455}"/>
              </a:ext>
            </a:extLst>
          </p:cNvPr>
          <p:cNvSpPr/>
          <p:nvPr/>
        </p:nvSpPr>
        <p:spPr>
          <a:xfrm>
            <a:off x="7934572" y="1499100"/>
            <a:ext cx="2099734" cy="3048000"/>
          </a:xfrm>
          <a:prstGeom prst="can">
            <a:avLst/>
          </a:prstGeom>
          <a:solidFill>
            <a:schemeClr val="accent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C2EAC3-2DEB-44D5-B3A4-D0309D34CF3E}"/>
              </a:ext>
            </a:extLst>
          </p:cNvPr>
          <p:cNvSpPr txBox="1"/>
          <p:nvPr/>
        </p:nvSpPr>
        <p:spPr>
          <a:xfrm>
            <a:off x="10105395" y="2720443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Data blocks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C2BF7B-3329-4387-839C-34AB7DC0A120}"/>
              </a:ext>
            </a:extLst>
          </p:cNvPr>
          <p:cNvSpPr txBox="1"/>
          <p:nvPr/>
        </p:nvSpPr>
        <p:spPr>
          <a:xfrm>
            <a:off x="10175430" y="2000553"/>
            <a:ext cx="1293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Free space map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DC406B0-6CDD-4035-A00B-BDD5B5DA982B}"/>
              </a:ext>
            </a:extLst>
          </p:cNvPr>
          <p:cNvGrpSpPr/>
          <p:nvPr/>
        </p:nvGrpSpPr>
        <p:grpSpPr>
          <a:xfrm rot="16200000">
            <a:off x="8780167" y="1905276"/>
            <a:ext cx="415498" cy="1802120"/>
            <a:chOff x="7569977" y="1270135"/>
            <a:chExt cx="415498" cy="18021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F851CFE-34C0-49AC-83E7-E3A79AE6C633}"/>
                </a:ext>
              </a:extLst>
            </p:cNvPr>
            <p:cNvSpPr/>
            <p:nvPr/>
          </p:nvSpPr>
          <p:spPr>
            <a:xfrm>
              <a:off x="7605706" y="1270135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644A316-1501-4B33-962C-8DFC11DAE023}"/>
                </a:ext>
              </a:extLst>
            </p:cNvPr>
            <p:cNvSpPr/>
            <p:nvPr/>
          </p:nvSpPr>
          <p:spPr>
            <a:xfrm>
              <a:off x="7605706" y="1591319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7C7EF1C-0646-42FA-BDCA-578539C2459B}"/>
                </a:ext>
              </a:extLst>
            </p:cNvPr>
            <p:cNvSpPr/>
            <p:nvPr/>
          </p:nvSpPr>
          <p:spPr>
            <a:xfrm>
              <a:off x="7605706" y="189790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70A95-395D-4A5D-B23E-9B59714B031D}"/>
                </a:ext>
              </a:extLst>
            </p:cNvPr>
            <p:cNvSpPr/>
            <p:nvPr/>
          </p:nvSpPr>
          <p:spPr>
            <a:xfrm>
              <a:off x="7605706" y="2219088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150467B-0C02-47C0-AED4-E68BDEFA57FF}"/>
                </a:ext>
              </a:extLst>
            </p:cNvPr>
            <p:cNvSpPr/>
            <p:nvPr/>
          </p:nvSpPr>
          <p:spPr>
            <a:xfrm>
              <a:off x="7605706" y="2751071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90D3554-D304-4C3D-9AA1-977A5AAB8D55}"/>
                </a:ext>
              </a:extLst>
            </p:cNvPr>
            <p:cNvSpPr txBox="1"/>
            <p:nvPr/>
          </p:nvSpPr>
          <p:spPr>
            <a:xfrm>
              <a:off x="7569977" y="2425538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  <a:cs typeface="Gill Sans Light"/>
                </a:rPr>
                <a:t>…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4A591AA-366C-46BE-A5DF-855A39CE4581}"/>
              </a:ext>
            </a:extLst>
          </p:cNvPr>
          <p:cNvGrpSpPr/>
          <p:nvPr/>
        </p:nvGrpSpPr>
        <p:grpSpPr>
          <a:xfrm>
            <a:off x="7544110" y="2185219"/>
            <a:ext cx="2561285" cy="121398"/>
            <a:chOff x="64770" y="2031999"/>
            <a:chExt cx="5082551" cy="364957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1064C16-A76E-4CA1-98BB-468C2305D70D}"/>
                </a:ext>
              </a:extLst>
            </p:cNvPr>
            <p:cNvGrpSpPr/>
            <p:nvPr/>
          </p:nvGrpSpPr>
          <p:grpSpPr>
            <a:xfrm>
              <a:off x="2607047" y="2031999"/>
              <a:ext cx="1270137" cy="364957"/>
              <a:chOff x="2607047" y="2031999"/>
              <a:chExt cx="1270137" cy="364957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2B2B8F8-9BD5-44CA-AE26-4535A0D2A593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561B0B3-F068-46D1-AB9D-C306DA183EFA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EFBE795-FF7E-45E9-A7E4-537F1F069AD7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2D7FD24-58B9-44F0-88F0-45BB675FB9D2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B8B347E-1A20-45C0-8962-31DD8EBBBCD9}"/>
                </a:ext>
              </a:extLst>
            </p:cNvPr>
            <p:cNvGrpSpPr/>
            <p:nvPr/>
          </p:nvGrpSpPr>
          <p:grpSpPr>
            <a:xfrm>
              <a:off x="3877184" y="2031999"/>
              <a:ext cx="1270137" cy="364957"/>
              <a:chOff x="2607047" y="2031999"/>
              <a:chExt cx="1270137" cy="364957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2617352-A108-4C29-A441-32C92A25C9CB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CAB54F2-0CDA-4C5C-8096-BB613FAC457C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28CE80F-B413-43D4-BD27-3A6D98CEDAA3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FD4869-000B-4A57-83C9-5D5A7DC17F0A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C571C2F-A153-40D1-92D0-BB2981ABAEF1}"/>
                </a:ext>
              </a:extLst>
            </p:cNvPr>
            <p:cNvGrpSpPr/>
            <p:nvPr/>
          </p:nvGrpSpPr>
          <p:grpSpPr>
            <a:xfrm>
              <a:off x="64770" y="2031999"/>
              <a:ext cx="1270137" cy="364957"/>
              <a:chOff x="2607047" y="2031999"/>
              <a:chExt cx="1270137" cy="364957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EB8AD19-F1C9-4759-9B11-088DB12D3FC7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EA04909-528F-495F-9510-7D3354C1F1EB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738A646-95A6-4D9C-9DD3-CF07758FE725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A56E242-CAE6-424E-AF44-A24A1260715F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DA367F94-4DCD-4ED1-93B3-F3BED2144113}"/>
                </a:ext>
              </a:extLst>
            </p:cNvPr>
            <p:cNvGrpSpPr/>
            <p:nvPr/>
          </p:nvGrpSpPr>
          <p:grpSpPr>
            <a:xfrm>
              <a:off x="1334907" y="2031999"/>
              <a:ext cx="1270137" cy="364957"/>
              <a:chOff x="2607047" y="2031999"/>
              <a:chExt cx="1270137" cy="364957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448E54E-FB36-48DF-AEE2-5A5FDD698BFD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FAD62FA-F9C2-4631-BEF3-9C3BE87E01DB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9608723-42E3-4409-AF51-6D55F470EAE6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111FE68-35BC-457C-9B82-EECCF2E6A08F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5C46EBB3-C81E-437C-841D-A2CD5CE0C109}"/>
              </a:ext>
            </a:extLst>
          </p:cNvPr>
          <p:cNvSpPr/>
          <p:nvPr/>
        </p:nvSpPr>
        <p:spPr>
          <a:xfrm rot="16200000">
            <a:off x="9411896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63B1AC1-0B35-48C6-82E0-0683C22FF04E}"/>
              </a:ext>
            </a:extLst>
          </p:cNvPr>
          <p:cNvSpPr/>
          <p:nvPr/>
        </p:nvSpPr>
        <p:spPr>
          <a:xfrm rot="16200000">
            <a:off x="9652816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95A8FAC-80A4-43C0-A8FD-69C4897EC2AB}"/>
              </a:ext>
            </a:extLst>
          </p:cNvPr>
          <p:cNvSpPr/>
          <p:nvPr/>
        </p:nvSpPr>
        <p:spPr>
          <a:xfrm rot="16200000">
            <a:off x="9882785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C28D1A9-D3D3-4496-957C-5E6169842A4A}"/>
              </a:ext>
            </a:extLst>
          </p:cNvPr>
          <p:cNvGrpSpPr/>
          <p:nvPr/>
        </p:nvGrpSpPr>
        <p:grpSpPr>
          <a:xfrm>
            <a:off x="7505653" y="3218581"/>
            <a:ext cx="952728" cy="242349"/>
            <a:chOff x="2607047" y="2031999"/>
            <a:chExt cx="1270137" cy="36495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DEA9427-5A6D-4AEC-BB52-3C809C6B0982}"/>
                </a:ext>
              </a:extLst>
            </p:cNvPr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3B79423-0383-43E9-900B-9995DCB0DE9D}"/>
                </a:ext>
              </a:extLst>
            </p:cNvPr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1D76AAC-1250-4123-8973-BA552B15424C}"/>
                </a:ext>
              </a:extLst>
            </p:cNvPr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29179B0-FCED-4983-9B2C-B704F9BF3360}"/>
                </a:ext>
              </a:extLst>
            </p:cNvPr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06539FF-8EFD-4DD8-AB8F-1EA301BFE4FF}"/>
              </a:ext>
            </a:extLst>
          </p:cNvPr>
          <p:cNvGrpSpPr/>
          <p:nvPr/>
        </p:nvGrpSpPr>
        <p:grpSpPr>
          <a:xfrm>
            <a:off x="8458381" y="3218581"/>
            <a:ext cx="952728" cy="242349"/>
            <a:chOff x="2607047" y="2031999"/>
            <a:chExt cx="1270137" cy="364957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8756FC7-B1F2-413B-AD65-07AF71BC94ED}"/>
                </a:ext>
              </a:extLst>
            </p:cNvPr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FB3C23B-EEC4-4554-BC7A-3F4B0258113D}"/>
                </a:ext>
              </a:extLst>
            </p:cNvPr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6D3315F-C233-4BF3-8BA8-0BD0E2064DFE}"/>
                </a:ext>
              </a:extLst>
            </p:cNvPr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1AE19C2-EDDC-4D5F-8048-BC4E111087C1}"/>
                </a:ext>
              </a:extLst>
            </p:cNvPr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27473C36-0ED5-4CB1-A3F0-67AE22F4B9DB}"/>
              </a:ext>
            </a:extLst>
          </p:cNvPr>
          <p:cNvSpPr txBox="1"/>
          <p:nvPr/>
        </p:nvSpPr>
        <p:spPr>
          <a:xfrm>
            <a:off x="10209505" y="3161505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latin typeface="Gill Sans Light"/>
                <a:ea typeface="Gill Sans" charset="0"/>
                <a:cs typeface="Gill Sans" charset="0"/>
              </a:rPr>
              <a:t>Inode</a:t>
            </a:r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 table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48E4DCD-CF52-41E4-911B-8AFE37ABCC87}"/>
              </a:ext>
            </a:extLst>
          </p:cNvPr>
          <p:cNvGrpSpPr/>
          <p:nvPr/>
        </p:nvGrpSpPr>
        <p:grpSpPr>
          <a:xfrm>
            <a:off x="8270484" y="3585142"/>
            <a:ext cx="1457827" cy="761444"/>
            <a:chOff x="1744000" y="2182577"/>
            <a:chExt cx="1430729" cy="918973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6D448C7-21DC-457D-A1FC-EE80B5D6069D}"/>
                </a:ext>
              </a:extLst>
            </p:cNvPr>
            <p:cNvSpPr/>
            <p:nvPr/>
          </p:nvSpPr>
          <p:spPr>
            <a:xfrm rot="16200000">
              <a:off x="1882705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5CB07E6-7B84-40C0-A51C-0B071E1F1445}"/>
                </a:ext>
              </a:extLst>
            </p:cNvPr>
            <p:cNvSpPr/>
            <p:nvPr/>
          </p:nvSpPr>
          <p:spPr>
            <a:xfrm rot="16200000">
              <a:off x="2203889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4A13C24-BAD2-4696-8CE9-99308A4591FF}"/>
                </a:ext>
              </a:extLst>
            </p:cNvPr>
            <p:cNvSpPr/>
            <p:nvPr/>
          </p:nvSpPr>
          <p:spPr>
            <a:xfrm rot="16200000">
              <a:off x="2510474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559F166-2E9B-474C-9A06-072571CAE663}"/>
                </a:ext>
              </a:extLst>
            </p:cNvPr>
            <p:cNvSpPr/>
            <p:nvPr/>
          </p:nvSpPr>
          <p:spPr>
            <a:xfrm rot="16200000">
              <a:off x="2831658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82C97F3-B802-403B-BAE5-FD30E61D873E}"/>
                </a:ext>
              </a:extLst>
            </p:cNvPr>
            <p:cNvSpPr/>
            <p:nvPr/>
          </p:nvSpPr>
          <p:spPr>
            <a:xfrm rot="16200000">
              <a:off x="2781130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5C29844-D6B7-470B-9A7B-7C20FE416642}"/>
                </a:ext>
              </a:extLst>
            </p:cNvPr>
            <p:cNvSpPr/>
            <p:nvPr/>
          </p:nvSpPr>
          <p:spPr>
            <a:xfrm rot="16200000">
              <a:off x="1722113" y="220446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1E699AA-6504-4A94-A351-A36763BF74F7}"/>
                </a:ext>
              </a:extLst>
            </p:cNvPr>
            <p:cNvSpPr/>
            <p:nvPr/>
          </p:nvSpPr>
          <p:spPr>
            <a:xfrm rot="16200000">
              <a:off x="2206034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0386CA2D-374E-492A-9F3F-435FB8923DB4}"/>
              </a:ext>
            </a:extLst>
          </p:cNvPr>
          <p:cNvSpPr txBox="1"/>
          <p:nvPr/>
        </p:nvSpPr>
        <p:spPr>
          <a:xfrm>
            <a:off x="10217437" y="3859522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Directory</a:t>
            </a:r>
          </a:p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entries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1855B53-A502-417D-859B-F966609E345E}"/>
              </a:ext>
            </a:extLst>
          </p:cNvPr>
          <p:cNvSpPr/>
          <p:nvPr/>
        </p:nvSpPr>
        <p:spPr>
          <a:xfrm rot="16200000">
            <a:off x="8214098" y="2174700"/>
            <a:ext cx="121398" cy="1618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3B39921-B077-4C55-BDCD-A32ED58F01B0}"/>
              </a:ext>
            </a:extLst>
          </p:cNvPr>
          <p:cNvSpPr/>
          <p:nvPr/>
        </p:nvSpPr>
        <p:spPr>
          <a:xfrm rot="16200000">
            <a:off x="8438814" y="3229006"/>
            <a:ext cx="242349" cy="2409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0648F6A-322D-42D6-9A0B-A2273E8A1A1B}"/>
              </a:ext>
            </a:extLst>
          </p:cNvPr>
          <p:cNvSpPr/>
          <p:nvPr/>
        </p:nvSpPr>
        <p:spPr>
          <a:xfrm rot="16200000">
            <a:off x="9103272" y="4031753"/>
            <a:ext cx="302397" cy="3272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037F2DD-D730-4C06-BD05-E83B32B16C2F}"/>
              </a:ext>
            </a:extLst>
          </p:cNvPr>
          <p:cNvSpPr/>
          <p:nvPr/>
        </p:nvSpPr>
        <p:spPr>
          <a:xfrm>
            <a:off x="3158624" y="5172056"/>
            <a:ext cx="7930449" cy="623473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3DD39DB-0D70-4929-80A1-B75E6C27EBA8}"/>
              </a:ext>
            </a:extLst>
          </p:cNvPr>
          <p:cNvSpPr txBox="1"/>
          <p:nvPr/>
        </p:nvSpPr>
        <p:spPr>
          <a:xfrm>
            <a:off x="3123460" y="5815028"/>
            <a:ext cx="5355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Log: in non-volatile storage (Flash or on Disk)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2094700-1992-4B28-B04C-A163F77D347D}"/>
              </a:ext>
            </a:extLst>
          </p:cNvPr>
          <p:cNvSpPr txBox="1"/>
          <p:nvPr/>
        </p:nvSpPr>
        <p:spPr>
          <a:xfrm>
            <a:off x="6783401" y="450577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 Light"/>
                <a:ea typeface="Gill Sans" charset="0"/>
                <a:cs typeface="Gill Sans" charset="0"/>
              </a:rPr>
              <a:t>head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D29EA594-1F93-43B3-8227-BD885C6BE929}"/>
              </a:ext>
            </a:extLst>
          </p:cNvPr>
          <p:cNvCxnSpPr>
            <a:stCxn id="109" idx="2"/>
          </p:cNvCxnSpPr>
          <p:nvPr/>
        </p:nvCxnSpPr>
        <p:spPr>
          <a:xfrm flipH="1">
            <a:off x="7097359" y="4875110"/>
            <a:ext cx="13215" cy="296947"/>
          </a:xfrm>
          <a:prstGeom prst="straightConnector1">
            <a:avLst/>
          </a:prstGeom>
          <a:ln>
            <a:solidFill>
              <a:srgbClr val="FC230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ABFDCA36-C9BD-4A65-ABC1-593540A39E3D}"/>
              </a:ext>
            </a:extLst>
          </p:cNvPr>
          <p:cNvSpPr txBox="1"/>
          <p:nvPr/>
        </p:nvSpPr>
        <p:spPr>
          <a:xfrm>
            <a:off x="5200151" y="4505778"/>
            <a:ext cx="475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tail</a:t>
            </a: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042BDFA3-E3EB-4EBB-99E1-6C74A0416B5A}"/>
              </a:ext>
            </a:extLst>
          </p:cNvPr>
          <p:cNvCxnSpPr>
            <a:stCxn id="111" idx="2"/>
          </p:cNvCxnSpPr>
          <p:nvPr/>
        </p:nvCxnSpPr>
        <p:spPr>
          <a:xfrm>
            <a:off x="5437749" y="4875110"/>
            <a:ext cx="76360" cy="2969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0BFDF86-2705-40F9-B60C-4A746299250F}"/>
              </a:ext>
            </a:extLst>
          </p:cNvPr>
          <p:cNvSpPr/>
          <p:nvPr/>
        </p:nvSpPr>
        <p:spPr>
          <a:xfrm>
            <a:off x="5514108" y="5181767"/>
            <a:ext cx="1583250" cy="6137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BCDE84EA-3151-4D6F-AF14-B9FB89F0E1E0}"/>
              </a:ext>
            </a:extLst>
          </p:cNvPr>
          <p:cNvSpPr txBox="1"/>
          <p:nvPr/>
        </p:nvSpPr>
        <p:spPr>
          <a:xfrm>
            <a:off x="5837146" y="518176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pending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926CC66-74D6-4FED-A769-534975D10B69}"/>
              </a:ext>
            </a:extLst>
          </p:cNvPr>
          <p:cNvSpPr txBox="1"/>
          <p:nvPr/>
        </p:nvSpPr>
        <p:spPr>
          <a:xfrm>
            <a:off x="4428723" y="518525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done</a:t>
            </a: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33AD0D5F-9A89-4CCA-A560-56A5D8E1E046}"/>
              </a:ext>
            </a:extLst>
          </p:cNvPr>
          <p:cNvGrpSpPr/>
          <p:nvPr/>
        </p:nvGrpSpPr>
        <p:grpSpPr>
          <a:xfrm>
            <a:off x="7109723" y="4875109"/>
            <a:ext cx="393295" cy="926832"/>
            <a:chOff x="4707450" y="5039628"/>
            <a:chExt cx="393295" cy="926832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510A2651-810F-40B8-B10F-42EEBCDC2A5D}"/>
                </a:ext>
              </a:extLst>
            </p:cNvPr>
            <p:cNvSpPr txBox="1"/>
            <p:nvPr/>
          </p:nvSpPr>
          <p:spPr>
            <a:xfrm rot="16200000">
              <a:off x="4575362" y="5465041"/>
              <a:ext cx="633507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9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 Light"/>
                  <a:ea typeface="Gill Sans" charset="0"/>
                  <a:cs typeface="Gill Sans" charset="0"/>
                </a:rPr>
                <a:t>start</a:t>
              </a:r>
            </a:p>
          </p:txBody>
        </p:sp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38945A8D-4BAC-4A46-A734-761EBE43DF23}"/>
                </a:ext>
              </a:extLst>
            </p:cNvPr>
            <p:cNvCxnSpPr/>
            <p:nvPr/>
          </p:nvCxnSpPr>
          <p:spPr>
            <a:xfrm flipH="1">
              <a:off x="5088380" y="5039628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ECEF87FB-4993-4342-A261-9A329D96D7A1}"/>
              </a:ext>
            </a:extLst>
          </p:cNvPr>
          <p:cNvGrpSpPr/>
          <p:nvPr/>
        </p:nvGrpSpPr>
        <p:grpSpPr>
          <a:xfrm>
            <a:off x="7479055" y="2265294"/>
            <a:ext cx="816104" cy="3530236"/>
            <a:chOff x="5076782" y="2429813"/>
            <a:chExt cx="816104" cy="3530236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EE5291DF-99AB-4DDF-96F0-21D8AD943F39}"/>
                </a:ext>
              </a:extLst>
            </p:cNvPr>
            <p:cNvGrpSpPr/>
            <p:nvPr/>
          </p:nvGrpSpPr>
          <p:grpSpPr>
            <a:xfrm>
              <a:off x="5076782" y="2429813"/>
              <a:ext cx="816104" cy="3530236"/>
              <a:chOff x="5076782" y="2429813"/>
              <a:chExt cx="816104" cy="3530236"/>
            </a:xfrm>
          </p:grpSpPr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A15D4856-1664-4365-A284-CE5EA912CF8B}"/>
                  </a:ext>
                </a:extLst>
              </p:cNvPr>
              <p:cNvGrpSpPr/>
              <p:nvPr/>
            </p:nvGrpSpPr>
            <p:grpSpPr>
              <a:xfrm>
                <a:off x="5135148" y="5628477"/>
                <a:ext cx="640069" cy="131108"/>
                <a:chOff x="5252815" y="1247958"/>
                <a:chExt cx="640069" cy="131108"/>
              </a:xfrm>
            </p:grpSpPr>
            <p:grpSp>
              <p:nvGrpSpPr>
                <p:cNvPr id="125" name="Group 124">
                  <a:extLst>
                    <a:ext uri="{FF2B5EF4-FFF2-40B4-BE49-F238E27FC236}">
                      <a16:creationId xmlns:a16="http://schemas.microsoft.com/office/drawing/2014/main" id="{DC6AA099-217F-49FE-A80D-D9DF5748F005}"/>
                    </a:ext>
                  </a:extLst>
                </p:cNvPr>
                <p:cNvGrpSpPr/>
                <p:nvPr/>
              </p:nvGrpSpPr>
              <p:grpSpPr>
                <a:xfrm>
                  <a:off x="5252815" y="1247958"/>
                  <a:ext cx="640069" cy="121398"/>
                  <a:chOff x="2607047" y="2031999"/>
                  <a:chExt cx="1270137" cy="364957"/>
                </a:xfrm>
              </p:grpSpPr>
              <p:sp>
                <p:nvSpPr>
                  <p:cNvPr id="127" name="Rectangle 126">
                    <a:extLst>
                      <a:ext uri="{FF2B5EF4-FFF2-40B4-BE49-F238E27FC236}">
                        <a16:creationId xmlns:a16="http://schemas.microsoft.com/office/drawing/2014/main" id="{3C9B80B8-22B6-4041-80A4-AA7D3746242F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2585160" y="2053886"/>
                    <a:ext cx="364957" cy="321184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0">
                      <a:latin typeface="Gill Sans Light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128" name="Rectangle 127">
                    <a:extLst>
                      <a:ext uri="{FF2B5EF4-FFF2-40B4-BE49-F238E27FC236}">
                        <a16:creationId xmlns:a16="http://schemas.microsoft.com/office/drawing/2014/main" id="{FA689DAD-E539-40C5-B08A-6300C97E5E98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2906344" y="2053886"/>
                    <a:ext cx="364957" cy="321184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0">
                      <a:latin typeface="Gill Sans Light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129" name="Rectangle 128">
                    <a:extLst>
                      <a:ext uri="{FF2B5EF4-FFF2-40B4-BE49-F238E27FC236}">
                        <a16:creationId xmlns:a16="http://schemas.microsoft.com/office/drawing/2014/main" id="{7F78DE5D-A765-463A-BB34-09051B1272DE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3212929" y="2053886"/>
                    <a:ext cx="364957" cy="321184"/>
                  </a:xfrm>
                  <a:prstGeom prst="rect">
                    <a:avLst/>
                  </a:prstGeom>
                  <a:solidFill>
                    <a:srgbClr val="C0504D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0">
                      <a:latin typeface="Gill Sans Light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130" name="Rectangle 129">
                    <a:extLst>
                      <a:ext uri="{FF2B5EF4-FFF2-40B4-BE49-F238E27FC236}">
                        <a16:creationId xmlns:a16="http://schemas.microsoft.com/office/drawing/2014/main" id="{68D869F6-09BA-4293-9ADB-EED54DFD61A9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3534113" y="2053886"/>
                    <a:ext cx="364957" cy="321184"/>
                  </a:xfrm>
                  <a:prstGeom prst="rect">
                    <a:avLst/>
                  </a:prstGeom>
                  <a:solidFill>
                    <a:srgbClr val="C0504D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0">
                      <a:latin typeface="Gill Sans Light"/>
                      <a:ea typeface="Gill Sans" charset="0"/>
                      <a:cs typeface="Gill Sans" charset="0"/>
                    </a:endParaRPr>
                  </a:p>
                </p:txBody>
              </p:sp>
            </p:grpSp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95B6CAA1-8C58-4F9C-8DD6-E916E7239991}"/>
                    </a:ext>
                  </a:extLst>
                </p:cNvPr>
                <p:cNvSpPr/>
                <p:nvPr/>
              </p:nvSpPr>
              <p:spPr>
                <a:xfrm rot="16200000">
                  <a:off x="5282734" y="1237439"/>
                  <a:ext cx="121398" cy="161856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 Light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DB7AA19F-6283-406E-8BF2-681EF47D0956}"/>
                  </a:ext>
                </a:extLst>
              </p:cNvPr>
              <p:cNvSpPr/>
              <p:nvPr/>
            </p:nvSpPr>
            <p:spPr>
              <a:xfrm>
                <a:off x="5076782" y="5349778"/>
                <a:ext cx="698435" cy="610271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4" name="Freeform 97">
                <a:extLst>
                  <a:ext uri="{FF2B5EF4-FFF2-40B4-BE49-F238E27FC236}">
                    <a16:creationId xmlns:a16="http://schemas.microsoft.com/office/drawing/2014/main" id="{8E7398A5-E7C0-41D6-9845-62EC377CE8E4}"/>
                  </a:ext>
                </a:extLst>
              </p:cNvPr>
              <p:cNvSpPr/>
              <p:nvPr/>
            </p:nvSpPr>
            <p:spPr>
              <a:xfrm>
                <a:off x="5190856" y="2429813"/>
                <a:ext cx="702030" cy="3236095"/>
              </a:xfrm>
              <a:custGeom>
                <a:avLst/>
                <a:gdLst>
                  <a:gd name="connsiteX0" fmla="*/ 14270 w 314088"/>
                  <a:gd name="connsiteY0" fmla="*/ 485144 h 485144"/>
                  <a:gd name="connsiteX1" fmla="*/ 28541 w 314088"/>
                  <a:gd name="connsiteY1" fmla="*/ 242572 h 485144"/>
                  <a:gd name="connsiteX2" fmla="*/ 271144 w 314088"/>
                  <a:gd name="connsiteY2" fmla="*/ 214034 h 485144"/>
                  <a:gd name="connsiteX3" fmla="*/ 313956 w 314088"/>
                  <a:gd name="connsiteY3" fmla="*/ 0 h 485144"/>
                  <a:gd name="connsiteX4" fmla="*/ 313956 w 314088"/>
                  <a:gd name="connsiteY4" fmla="*/ 0 h 485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4088" h="485144">
                    <a:moveTo>
                      <a:pt x="14270" y="485144"/>
                    </a:moveTo>
                    <a:cubicBezTo>
                      <a:pt x="-1" y="386450"/>
                      <a:pt x="-14271" y="287757"/>
                      <a:pt x="28541" y="242572"/>
                    </a:cubicBezTo>
                    <a:cubicBezTo>
                      <a:pt x="71353" y="197387"/>
                      <a:pt x="223575" y="254463"/>
                      <a:pt x="271144" y="214034"/>
                    </a:cubicBezTo>
                    <a:cubicBezTo>
                      <a:pt x="318713" y="173605"/>
                      <a:pt x="313956" y="0"/>
                      <a:pt x="313956" y="0"/>
                    </a:cubicBezTo>
                    <a:lnTo>
                      <a:pt x="313956" y="0"/>
                    </a:lnTo>
                  </a:path>
                </a:pathLst>
              </a:custGeom>
              <a:ln>
                <a:solidFill>
                  <a:srgbClr val="000090"/>
                </a:solidFill>
                <a:headEnd type="oval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</p:grpSp>
        <p:cxnSp>
          <p:nvCxnSpPr>
            <p:cNvPr id="121" name="Straight Arrow Connector 120">
              <a:extLst>
                <a:ext uri="{FF2B5EF4-FFF2-40B4-BE49-F238E27FC236}">
                  <a16:creationId xmlns:a16="http://schemas.microsoft.com/office/drawing/2014/main" id="{DC1A2F0B-7CDB-4F60-AF11-E8956EC214DB}"/>
                </a:ext>
              </a:extLst>
            </p:cNvPr>
            <p:cNvCxnSpPr/>
            <p:nvPr/>
          </p:nvCxnSpPr>
          <p:spPr>
            <a:xfrm flipH="1">
              <a:off x="5765683" y="5060102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B1DEEC6A-D1DC-4296-A5B7-083AE9CC3AD9}"/>
              </a:ext>
            </a:extLst>
          </p:cNvPr>
          <p:cNvGrpSpPr/>
          <p:nvPr/>
        </p:nvGrpSpPr>
        <p:grpSpPr>
          <a:xfrm>
            <a:off x="8188295" y="3387561"/>
            <a:ext cx="818671" cy="2403608"/>
            <a:chOff x="5786022" y="3654034"/>
            <a:chExt cx="818671" cy="2301654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799509F9-8A0E-4510-A259-2100A13FC74D}"/>
                </a:ext>
              </a:extLst>
            </p:cNvPr>
            <p:cNvGrpSpPr/>
            <p:nvPr/>
          </p:nvGrpSpPr>
          <p:grpSpPr>
            <a:xfrm>
              <a:off x="5892885" y="5589588"/>
              <a:ext cx="711808" cy="242349"/>
              <a:chOff x="2607047" y="2031999"/>
              <a:chExt cx="948953" cy="364957"/>
            </a:xfrm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F8271E38-AB15-4E8F-AFF4-12BCB6C33A13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B5276BA1-70C1-4996-9DAB-044D7A483B62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B6830592-A408-4202-94D8-19E9C4FF0112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E6A18F61-E018-49C5-AFAA-6094C6BCC0F8}"/>
                </a:ext>
              </a:extLst>
            </p:cNvPr>
            <p:cNvSpPr/>
            <p:nvPr/>
          </p:nvSpPr>
          <p:spPr>
            <a:xfrm rot="16200000">
              <a:off x="5873319" y="5600013"/>
              <a:ext cx="242349" cy="24092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34" name="Freeform 104">
              <a:extLst>
                <a:ext uri="{FF2B5EF4-FFF2-40B4-BE49-F238E27FC236}">
                  <a16:creationId xmlns:a16="http://schemas.microsoft.com/office/drawing/2014/main" id="{58D67B9B-824B-4155-8BB4-6AC9B1D0EC78}"/>
                </a:ext>
              </a:extLst>
            </p:cNvPr>
            <p:cNvSpPr/>
            <p:nvPr/>
          </p:nvSpPr>
          <p:spPr>
            <a:xfrm>
              <a:off x="5970966" y="3654034"/>
              <a:ext cx="212349" cy="2018098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 dirty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0C2FB111-E9D9-46D4-8169-4BF40B19E598}"/>
                </a:ext>
              </a:extLst>
            </p:cNvPr>
            <p:cNvSpPr/>
            <p:nvPr/>
          </p:nvSpPr>
          <p:spPr>
            <a:xfrm>
              <a:off x="5786022" y="5345417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cxnSp>
          <p:nvCxnSpPr>
            <p:cNvPr id="136" name="Straight Arrow Connector 135">
              <a:extLst>
                <a:ext uri="{FF2B5EF4-FFF2-40B4-BE49-F238E27FC236}">
                  <a16:creationId xmlns:a16="http://schemas.microsoft.com/office/drawing/2014/main" id="{958E9298-8D3C-41F1-A1D4-4B6A829F06D8}"/>
                </a:ext>
              </a:extLst>
            </p:cNvPr>
            <p:cNvCxnSpPr/>
            <p:nvPr/>
          </p:nvCxnSpPr>
          <p:spPr>
            <a:xfrm flipH="1">
              <a:off x="6592328" y="5052831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BFBB5CA9-467E-4209-9F1B-729C6F9C31D2}"/>
              </a:ext>
            </a:extLst>
          </p:cNvPr>
          <p:cNvGrpSpPr/>
          <p:nvPr/>
        </p:nvGrpSpPr>
        <p:grpSpPr>
          <a:xfrm>
            <a:off x="9012166" y="4350194"/>
            <a:ext cx="820478" cy="1435913"/>
            <a:chOff x="6609893" y="4514713"/>
            <a:chExt cx="820478" cy="1435913"/>
          </a:xfrm>
        </p:grpSpPr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AC14C385-80C3-4EE3-A95A-D43FD199D193}"/>
                </a:ext>
              </a:extLst>
            </p:cNvPr>
            <p:cNvSpPr/>
            <p:nvPr/>
          </p:nvSpPr>
          <p:spPr>
            <a:xfrm rot="16200000">
              <a:off x="6686856" y="5497369"/>
              <a:ext cx="302397" cy="3272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D0C61EA3-0F67-426E-A24B-C41F5585D460}"/>
                </a:ext>
              </a:extLst>
            </p:cNvPr>
            <p:cNvSpPr/>
            <p:nvPr/>
          </p:nvSpPr>
          <p:spPr>
            <a:xfrm rot="16200000">
              <a:off x="7014123" y="5500978"/>
              <a:ext cx="302397" cy="327267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36487C49-E28F-4C47-8735-FC9E6A1CB72A}"/>
                </a:ext>
              </a:extLst>
            </p:cNvPr>
            <p:cNvSpPr/>
            <p:nvPr/>
          </p:nvSpPr>
          <p:spPr>
            <a:xfrm>
              <a:off x="6609893" y="5340355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44" name="Freeform 109">
              <a:extLst>
                <a:ext uri="{FF2B5EF4-FFF2-40B4-BE49-F238E27FC236}">
                  <a16:creationId xmlns:a16="http://schemas.microsoft.com/office/drawing/2014/main" id="{C1B1997B-BF65-41A9-B24B-3B88C3206ACE}"/>
                </a:ext>
              </a:extLst>
            </p:cNvPr>
            <p:cNvSpPr/>
            <p:nvPr/>
          </p:nvSpPr>
          <p:spPr>
            <a:xfrm flipH="1">
              <a:off x="6741788" y="4514713"/>
              <a:ext cx="469611" cy="1074875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cxnSp>
          <p:nvCxnSpPr>
            <p:cNvPr id="145" name="Straight Arrow Connector 144">
              <a:extLst>
                <a:ext uri="{FF2B5EF4-FFF2-40B4-BE49-F238E27FC236}">
                  <a16:creationId xmlns:a16="http://schemas.microsoft.com/office/drawing/2014/main" id="{AB783516-E117-427F-9898-A03D5E022DB3}"/>
                </a:ext>
              </a:extLst>
            </p:cNvPr>
            <p:cNvCxnSpPr/>
            <p:nvPr/>
          </p:nvCxnSpPr>
          <p:spPr>
            <a:xfrm flipH="1">
              <a:off x="7418006" y="5056748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148A8301-20C4-436A-BB85-D0E3AF81D1EA}"/>
              </a:ext>
            </a:extLst>
          </p:cNvPr>
          <p:cNvGrpSpPr/>
          <p:nvPr/>
        </p:nvGrpSpPr>
        <p:grpSpPr>
          <a:xfrm>
            <a:off x="9851187" y="4916850"/>
            <a:ext cx="386686" cy="1042980"/>
            <a:chOff x="7448914" y="5081369"/>
            <a:chExt cx="386686" cy="1042980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F47E697A-B051-4B15-8681-D821F313880D}"/>
                </a:ext>
              </a:extLst>
            </p:cNvPr>
            <p:cNvSpPr txBox="1"/>
            <p:nvPr/>
          </p:nvSpPr>
          <p:spPr>
            <a:xfrm rot="16200000">
              <a:off x="7169350" y="5475454"/>
              <a:ext cx="928459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9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 Light"/>
                  <a:ea typeface="Gill Sans" charset="0"/>
                  <a:cs typeface="Gill Sans" charset="0"/>
                </a:rPr>
                <a:t>commit</a:t>
              </a:r>
            </a:p>
          </p:txBody>
        </p:sp>
        <p:cxnSp>
          <p:nvCxnSpPr>
            <p:cNvPr id="148" name="Straight Arrow Connector 147">
              <a:extLst>
                <a:ext uri="{FF2B5EF4-FFF2-40B4-BE49-F238E27FC236}">
                  <a16:creationId xmlns:a16="http://schemas.microsoft.com/office/drawing/2014/main" id="{73019753-7D55-430C-B591-B51C5FA5112C}"/>
                </a:ext>
              </a:extLst>
            </p:cNvPr>
            <p:cNvCxnSpPr/>
            <p:nvPr/>
          </p:nvCxnSpPr>
          <p:spPr>
            <a:xfrm flipH="1">
              <a:off x="7823235" y="5081369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itle 6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Crash Recovery: Keep Complete Transactions</a:t>
            </a:r>
          </a:p>
        </p:txBody>
      </p:sp>
    </p:spTree>
    <p:extLst>
      <p:ext uri="{BB962C8B-B14F-4D97-AF65-F5344CB8AC3E}">
        <p14:creationId xmlns:p14="http://schemas.microsoft.com/office/powerpoint/2010/main" val="40945599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2786D-7095-47F4-BB1F-22DD73B5C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Journaling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AC825-386D-4541-AD94-57B79250E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Why go through all this trouble?</a:t>
            </a:r>
          </a:p>
          <a:p>
            <a:r>
              <a:rPr lang="en-US" dirty="0"/>
              <a:t>Updates atomic, even if we crash:</a:t>
            </a:r>
          </a:p>
          <a:p>
            <a:pPr lvl="1"/>
            <a:r>
              <a:rPr lang="en-US" dirty="0"/>
              <a:t>Update either gets fully applied or discarded</a:t>
            </a:r>
          </a:p>
          <a:p>
            <a:pPr lvl="1"/>
            <a:r>
              <a:rPr lang="en-US" dirty="0"/>
              <a:t>All physical operations </a:t>
            </a:r>
            <a:r>
              <a:rPr lang="en-US" i="1" dirty="0"/>
              <a:t>treated as a logical unit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Isn’t this expensive?</a:t>
            </a:r>
          </a:p>
          <a:p>
            <a:r>
              <a:rPr lang="en-US" dirty="0"/>
              <a:t>Yes! We're now writing all data twice (once to log, once to actual data blocks in target file)</a:t>
            </a:r>
          </a:p>
          <a:p>
            <a:r>
              <a:rPr lang="en-US" dirty="0"/>
              <a:t>Modern filesystems journal metadata updates only</a:t>
            </a:r>
          </a:p>
          <a:p>
            <a:pPr lvl="1"/>
            <a:r>
              <a:rPr lang="en-US" dirty="0"/>
              <a:t>Record modifications to file system data structures</a:t>
            </a:r>
          </a:p>
          <a:p>
            <a:pPr lvl="1"/>
            <a:r>
              <a:rPr lang="en-US" dirty="0"/>
              <a:t>But apply updates to a file’s contents directly</a:t>
            </a:r>
          </a:p>
        </p:txBody>
      </p:sp>
    </p:spTree>
    <p:extLst>
      <p:ext uri="{BB962C8B-B14F-4D97-AF65-F5344CB8AC3E}">
        <p14:creationId xmlns:p14="http://schemas.microsoft.com/office/powerpoint/2010/main" val="41484441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System Summary (1/3)</a:t>
            </a:r>
            <a:endParaRPr lang="en-US" dirty="0"/>
          </a:p>
        </p:txBody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10515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File System:</a:t>
            </a:r>
          </a:p>
          <a:p>
            <a:pPr lvl="1"/>
            <a:r>
              <a:rPr lang="en-US" dirty="0" smtClean="0"/>
              <a:t>Transforms blocks into Files and Directories</a:t>
            </a:r>
          </a:p>
          <a:p>
            <a:pPr lvl="1"/>
            <a:r>
              <a:rPr lang="en-US" dirty="0" smtClean="0"/>
              <a:t>Optimize for size, access and usage patterns</a:t>
            </a:r>
          </a:p>
          <a:p>
            <a:pPr lvl="1"/>
            <a:r>
              <a:rPr lang="en-US" dirty="0" smtClean="0"/>
              <a:t>Maximize sequential access, allow efficient random access</a:t>
            </a:r>
          </a:p>
          <a:p>
            <a:pPr lvl="1"/>
            <a:r>
              <a:rPr lang="en-US" dirty="0" smtClean="0"/>
              <a:t>Projects the OS protection and security regime (UGO vs ACL)</a:t>
            </a:r>
          </a:p>
          <a:p>
            <a:r>
              <a:rPr lang="en-US" dirty="0" smtClean="0"/>
              <a:t>File defined by header, called “</a:t>
            </a:r>
            <a:r>
              <a:rPr lang="en-US" altLang="ja-JP" dirty="0" err="1" smtClean="0"/>
              <a:t>inode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Naming: translating from user-visible names to actual sys resources</a:t>
            </a:r>
          </a:p>
          <a:p>
            <a:pPr lvl="1"/>
            <a:r>
              <a:rPr lang="en-US" dirty="0" smtClean="0"/>
              <a:t>Directories used for naming for local file systems</a:t>
            </a:r>
          </a:p>
          <a:p>
            <a:pPr lvl="1"/>
            <a:r>
              <a:rPr lang="en-US" dirty="0" smtClean="0"/>
              <a:t>Linked or tree structure stored in files</a:t>
            </a:r>
          </a:p>
          <a:p>
            <a:r>
              <a:rPr lang="en-US" dirty="0" smtClean="0"/>
              <a:t>4.2 BSD Multilevel </a:t>
            </a:r>
            <a:r>
              <a:rPr lang="en-US" dirty="0" smtClean="0"/>
              <a:t>Indexed Scheme</a:t>
            </a:r>
          </a:p>
          <a:p>
            <a:pPr lvl="1"/>
            <a:r>
              <a:rPr lang="en-US" dirty="0" err="1" smtClean="0"/>
              <a:t>inode</a:t>
            </a:r>
            <a:r>
              <a:rPr lang="en-US" dirty="0" smtClean="0"/>
              <a:t> contains file info, direct pointers to blocks, indirect blocks, doubly indirect, etc..</a:t>
            </a:r>
          </a:p>
          <a:p>
            <a:pPr lvl="1"/>
            <a:r>
              <a:rPr lang="en-US" dirty="0" smtClean="0"/>
              <a:t>NTFS: variable extents not fixed blocks, tiny files data is in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20341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System Summary (2/3)</a:t>
            </a:r>
            <a:endParaRPr lang="en-US" dirty="0"/>
          </a:p>
        </p:txBody>
      </p:sp>
      <p:sp>
        <p:nvSpPr>
          <p:cNvPr id="1105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838200"/>
            <a:ext cx="10668000" cy="5486400"/>
          </a:xfrm>
        </p:spPr>
        <p:txBody>
          <a:bodyPr/>
          <a:lstStyle/>
          <a:p>
            <a:r>
              <a:rPr lang="en-US" dirty="0" smtClean="0"/>
              <a:t>File layout driven by </a:t>
            </a:r>
            <a:r>
              <a:rPr lang="en-US" dirty="0" err="1" smtClean="0"/>
              <a:t>freespace</a:t>
            </a:r>
            <a:r>
              <a:rPr lang="en-US" dirty="0" smtClean="0"/>
              <a:t> management</a:t>
            </a:r>
          </a:p>
          <a:p>
            <a:pPr lvl="1"/>
            <a:r>
              <a:rPr lang="en-US" dirty="0" smtClean="0"/>
              <a:t>Optimizations for sequential access: start new files in open ranges of free blocks, rotational optimization</a:t>
            </a:r>
          </a:p>
          <a:p>
            <a:pPr lvl="1"/>
            <a:r>
              <a:rPr lang="en-US" dirty="0" smtClean="0"/>
              <a:t>Integrate </a:t>
            </a:r>
            <a:r>
              <a:rPr lang="en-US" dirty="0" err="1" smtClean="0"/>
              <a:t>freespace</a:t>
            </a:r>
            <a:r>
              <a:rPr lang="en-US" dirty="0" smtClean="0"/>
              <a:t>, </a:t>
            </a:r>
            <a:r>
              <a:rPr lang="en-US" dirty="0" err="1" smtClean="0"/>
              <a:t>inode</a:t>
            </a:r>
            <a:r>
              <a:rPr lang="en-US" dirty="0" smtClean="0"/>
              <a:t> table, file blocks and </a:t>
            </a:r>
            <a:r>
              <a:rPr lang="en-US" dirty="0" err="1" smtClean="0"/>
              <a:t>dirs</a:t>
            </a:r>
            <a:r>
              <a:rPr lang="en-US" dirty="0" smtClean="0"/>
              <a:t> into block </a:t>
            </a:r>
            <a:r>
              <a:rPr lang="en-US" dirty="0" smtClean="0"/>
              <a:t>group</a:t>
            </a:r>
          </a:p>
          <a:p>
            <a:pPr>
              <a:lnSpc>
                <a:spcPct val="100000"/>
              </a:lnSpc>
            </a:pPr>
            <a:r>
              <a:rPr lang="en-US" dirty="0"/>
              <a:t>Deep interactions between mem management, file system, sharing</a:t>
            </a:r>
          </a:p>
          <a:p>
            <a:pPr lvl="1">
              <a:lnSpc>
                <a:spcPct val="100000"/>
              </a:lnSpc>
            </a:pP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sz="2400" dirty="0"/>
              <a:t>: map file or anonymous segment to </a:t>
            </a:r>
            <a:r>
              <a:rPr lang="en-US" sz="2400" dirty="0" smtClean="0"/>
              <a:t>memory</a:t>
            </a:r>
            <a:endParaRPr lang="en-US" dirty="0" smtClean="0"/>
          </a:p>
          <a:p>
            <a:r>
              <a:rPr lang="en-US" altLang="ko-KR" dirty="0" smtClean="0"/>
              <a:t>Buffer </a:t>
            </a:r>
            <a:r>
              <a:rPr lang="en-US" altLang="ko-KR" dirty="0" smtClean="0"/>
              <a:t>Cache: Memory used to cache kernel resources, including disk blocks and name translations</a:t>
            </a:r>
          </a:p>
          <a:p>
            <a:pPr lvl="1"/>
            <a:r>
              <a:rPr lang="en-US" altLang="ko-KR" dirty="0" smtClean="0"/>
              <a:t>Can contain “dirty” blocks (blocks yet on disk)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7325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A7C6C-BC3D-0848-A5F0-9AE9173FC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 Summary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B3605-5A73-134D-8E8D-D25B52AAC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10972800" cy="5562600"/>
          </a:xfrm>
        </p:spPr>
        <p:txBody>
          <a:bodyPr>
            <a:normAutofit/>
          </a:bodyPr>
          <a:lstStyle/>
          <a:p>
            <a:r>
              <a:rPr lang="en-US" dirty="0"/>
              <a:t>File system operations involve multiple distinct updates to blocks on disk</a:t>
            </a:r>
          </a:p>
          <a:p>
            <a:pPr lvl="1"/>
            <a:r>
              <a:rPr lang="en-US" dirty="0"/>
              <a:t>Need to have all or nothing semantics</a:t>
            </a:r>
          </a:p>
          <a:p>
            <a:pPr lvl="1"/>
            <a:r>
              <a:rPr lang="en-US" dirty="0"/>
              <a:t>Crash may occur in the midst of the sequence</a:t>
            </a:r>
          </a:p>
          <a:p>
            <a:r>
              <a:rPr lang="en-US" dirty="0"/>
              <a:t>Traditional file system perform check and recovery on boot</a:t>
            </a:r>
          </a:p>
          <a:p>
            <a:pPr lvl="1"/>
            <a:r>
              <a:rPr lang="en-US" dirty="0"/>
              <a:t>Along with careful ordering so partial operations result in loose fragments, rather than loss</a:t>
            </a:r>
          </a:p>
          <a:p>
            <a:r>
              <a:rPr lang="en-US" dirty="0"/>
              <a:t>Copy-on-write provides richer function (versions) with much simpler recovery</a:t>
            </a:r>
          </a:p>
          <a:p>
            <a:pPr lvl="1"/>
            <a:r>
              <a:rPr lang="en-US" dirty="0"/>
              <a:t>Little performance impact since sequential write to storage device is nearly free</a:t>
            </a:r>
          </a:p>
          <a:p>
            <a:r>
              <a:rPr lang="en-US" dirty="0"/>
              <a:t>Transactions over a log provide a general solution</a:t>
            </a:r>
          </a:p>
          <a:p>
            <a:pPr lvl="1"/>
            <a:r>
              <a:rPr lang="en-US" dirty="0"/>
              <a:t>Commit sequence to durable log, then update the disk</a:t>
            </a:r>
          </a:p>
          <a:p>
            <a:pPr lvl="1"/>
            <a:r>
              <a:rPr lang="en-US" dirty="0"/>
              <a:t>Log takes precedence over disk</a:t>
            </a:r>
          </a:p>
          <a:p>
            <a:pPr lvl="1"/>
            <a:r>
              <a:rPr lang="en-US" dirty="0"/>
              <a:t>Replay committed transactions, discard partials</a:t>
            </a:r>
          </a:p>
        </p:txBody>
      </p:sp>
    </p:spTree>
    <p:extLst>
      <p:ext uri="{BB962C8B-B14F-4D97-AF65-F5344CB8AC3E}">
        <p14:creationId xmlns:p14="http://schemas.microsoft.com/office/powerpoint/2010/main" val="2298542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FFS Locality: Block Groups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100584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First-Free allocation of new file blocks</a:t>
            </a:r>
          </a:p>
          <a:p>
            <a:pPr lvl="1"/>
            <a:r>
              <a:rPr lang="en-US" altLang="ko-KR" dirty="0" smtClean="0"/>
              <a:t>To expand file, first try successive blocks in bitmap, then </a:t>
            </a:r>
            <a:br>
              <a:rPr lang="en-US" altLang="ko-KR" dirty="0" smtClean="0"/>
            </a:br>
            <a:r>
              <a:rPr lang="en-US" altLang="ko-KR" dirty="0" smtClean="0"/>
              <a:t>choose new range of blocks</a:t>
            </a:r>
          </a:p>
          <a:p>
            <a:pPr lvl="1"/>
            <a:r>
              <a:rPr lang="en-US" dirty="0" smtClean="0"/>
              <a:t>Few little holes at start, big sequential runs at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end of group</a:t>
            </a:r>
          </a:p>
          <a:p>
            <a:pPr lvl="1"/>
            <a:r>
              <a:rPr lang="en-US" dirty="0" smtClean="0"/>
              <a:t>Avoids fragmentation</a:t>
            </a:r>
          </a:p>
          <a:p>
            <a:pPr lvl="1"/>
            <a:r>
              <a:rPr lang="en-US" dirty="0" smtClean="0"/>
              <a:t>Sequential layout for big files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Important: keep 10% or more free!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Reserve space in the Block Group</a:t>
            </a:r>
          </a:p>
          <a:p>
            <a:r>
              <a:rPr lang="en-US" dirty="0" smtClean="0"/>
              <a:t>Summary: FFS </a:t>
            </a:r>
            <a:r>
              <a:rPr lang="en-US" dirty="0" err="1" smtClean="0"/>
              <a:t>Inode</a:t>
            </a:r>
            <a:r>
              <a:rPr lang="en-US" dirty="0" smtClean="0"/>
              <a:t> Layout Pros</a:t>
            </a:r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small directories, can fit all data, file headers,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etc</a:t>
            </a:r>
            <a:r>
              <a:rPr lang="en-US" dirty="0"/>
              <a:t>. in same cylinder </a:t>
            </a:r>
            <a:r>
              <a:rPr lang="en-US" dirty="0">
                <a:sym typeface="Symbol" pitchFamily="-83" charset="2"/>
              </a:rPr>
              <a:t> no seeks!</a:t>
            </a:r>
          </a:p>
          <a:p>
            <a:pPr lvl="1"/>
            <a:r>
              <a:rPr lang="en-US" dirty="0">
                <a:sym typeface="Symbol" pitchFamily="-83" charset="2"/>
              </a:rPr>
              <a:t>File headers much smaller than whole block </a:t>
            </a:r>
            <a:r>
              <a:rPr lang="en-US" dirty="0" smtClean="0">
                <a:sym typeface="Symbol" pitchFamily="-83" charset="2"/>
              </a:rPr>
              <a:t/>
            </a:r>
            <a:br>
              <a:rPr lang="en-US" dirty="0" smtClean="0">
                <a:sym typeface="Symbol" pitchFamily="-83" charset="2"/>
              </a:rPr>
            </a:br>
            <a:r>
              <a:rPr lang="en-US" dirty="0" smtClean="0">
                <a:sym typeface="Symbol" pitchFamily="-83" charset="2"/>
              </a:rPr>
              <a:t>(</a:t>
            </a:r>
            <a:r>
              <a:rPr lang="en-US" dirty="0">
                <a:sym typeface="Symbol" pitchFamily="-83" charset="2"/>
              </a:rPr>
              <a:t>a few hundred bytes), so multiple headers fetched from disk at same time</a:t>
            </a:r>
          </a:p>
          <a:p>
            <a:pPr lvl="1"/>
            <a:r>
              <a:rPr lang="en-US" dirty="0"/>
              <a:t>Reliability: whatever happens to the disk, you can find many of the files (even if directories disconnected)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6" name="Picture 5" descr="Screen Shot 2014-10-22 at 5.27.38 PM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762000"/>
            <a:ext cx="4471567" cy="454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4472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ill Sans Ligh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101727</TotalTime>
  <Pages>60</Pages>
  <Words>6380</Words>
  <Application>Microsoft Office PowerPoint</Application>
  <PresentationFormat>Widescreen</PresentationFormat>
  <Paragraphs>1050</Paragraphs>
  <Slides>85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85</vt:i4>
      </vt:variant>
    </vt:vector>
  </HeadingPairs>
  <TitlesOfParts>
    <vt:vector size="101" baseType="lpstr">
      <vt:lpstr>ＭＳ Ｐゴシック</vt:lpstr>
      <vt:lpstr>ＭＳ Ｐゴシック</vt:lpstr>
      <vt:lpstr>Arial</vt:lpstr>
      <vt:lpstr>Cambria Math</vt:lpstr>
      <vt:lpstr>Comic Sans MS</vt:lpstr>
      <vt:lpstr>Consolas</vt:lpstr>
      <vt:lpstr>Courier New</vt:lpstr>
      <vt:lpstr>Gill Sans</vt:lpstr>
      <vt:lpstr>Gill Sans Light</vt:lpstr>
      <vt:lpstr>굴림</vt:lpstr>
      <vt:lpstr>Helvetica</vt:lpstr>
      <vt:lpstr>新細明體</vt:lpstr>
      <vt:lpstr>Symbol</vt:lpstr>
      <vt:lpstr>Times New Roman</vt:lpstr>
      <vt:lpstr>Wingdings</vt:lpstr>
      <vt:lpstr>Office</vt:lpstr>
      <vt:lpstr>CS162 Operating Systems and Systems Programming Lecture 21  Filesystems 3: Filesystem Case Studies (Con’t), Buffering, Reliability, and Transactions</vt:lpstr>
      <vt:lpstr>Recall: Components of a File System</vt:lpstr>
      <vt:lpstr>Recall: FAT Properties</vt:lpstr>
      <vt:lpstr>Recall: Multilevel Indexed Files (Original 4.1 BSD)</vt:lpstr>
      <vt:lpstr>Case Study: Berkeley Fast File System (FFS)</vt:lpstr>
      <vt:lpstr>Fast File System (BSD 4.2, 1984)</vt:lpstr>
      <vt:lpstr>FFS Changes in Inode Placement: Motivation</vt:lpstr>
      <vt:lpstr>FFS Locality: Block Groups</vt:lpstr>
      <vt:lpstr>FFS Locality: Block Groups (Con’t)</vt:lpstr>
      <vt:lpstr>UNIX 4.2 BSD FFS First Fit Block Allocation</vt:lpstr>
      <vt:lpstr>Attack of the Rotational Delay</vt:lpstr>
      <vt:lpstr>UNIX 4.2 BSD FFS</vt:lpstr>
      <vt:lpstr>Administrivia</vt:lpstr>
      <vt:lpstr>Linux Example: Ext2/3 Disk Layout</vt:lpstr>
      <vt:lpstr>Recall: Directory Abstraction</vt:lpstr>
      <vt:lpstr>Hard Links</vt:lpstr>
      <vt:lpstr>Soft Links (Symbolic Links)</vt:lpstr>
      <vt:lpstr>Directory Traversal</vt:lpstr>
      <vt:lpstr>Large Directories: B-Trees (dirhash)</vt:lpstr>
      <vt:lpstr>Case Study: Windows NTFS</vt:lpstr>
      <vt:lpstr>New Technology File System (NTFS)</vt:lpstr>
      <vt:lpstr>NTFS</vt:lpstr>
      <vt:lpstr>NTFS Small File: Data stored with Metadata</vt:lpstr>
      <vt:lpstr>NTFS Medium File: Extents for File Data</vt:lpstr>
      <vt:lpstr>NTFS Large File: Pointers to Other MFT Records</vt:lpstr>
      <vt:lpstr>NTFS Huge, Fragmented File:  Many MFT Records</vt:lpstr>
      <vt:lpstr>NTFS Directories</vt:lpstr>
      <vt:lpstr>Memory Mapped files</vt:lpstr>
      <vt:lpstr>Memory Mapped Files</vt:lpstr>
      <vt:lpstr>Recall: Who Does What, When?</vt:lpstr>
      <vt:lpstr>Using Paging to mmap() Files</vt:lpstr>
      <vt:lpstr>mmap() system call</vt:lpstr>
      <vt:lpstr>An mmap() Example</vt:lpstr>
      <vt:lpstr>Sharing through Mapped Files</vt:lpstr>
      <vt:lpstr>The buffer cache</vt:lpstr>
      <vt:lpstr>Buffer Cache</vt:lpstr>
      <vt:lpstr>File System Buffer Cache</vt:lpstr>
      <vt:lpstr>File System Buffer Cache: open</vt:lpstr>
      <vt:lpstr>File System Buffer Cache: open</vt:lpstr>
      <vt:lpstr>File System Buffer Cache: Read?</vt:lpstr>
      <vt:lpstr>File System Buffer Cache: Write?</vt:lpstr>
      <vt:lpstr>File System Buffer Cache: Eviction?</vt:lpstr>
      <vt:lpstr>Buffer Cache Discussion</vt:lpstr>
      <vt:lpstr>File System Caching</vt:lpstr>
      <vt:lpstr>File System Caching (con’t)</vt:lpstr>
      <vt:lpstr>File System Prefetching</vt:lpstr>
      <vt:lpstr>Delayed Writes</vt:lpstr>
      <vt:lpstr>Delayed Writes (Advantages)</vt:lpstr>
      <vt:lpstr>Buffer Caching vs. Demand Paging</vt:lpstr>
      <vt:lpstr>Dealing with Persistent State</vt:lpstr>
      <vt:lpstr>Important “ilities”</vt:lpstr>
      <vt:lpstr>How to make File Systems more Durable?</vt:lpstr>
      <vt:lpstr>How to Make File Systems more Durable?</vt:lpstr>
      <vt:lpstr>RAID 1: Disk Mirroring/Shadowing</vt:lpstr>
      <vt:lpstr>RAID 5+: High I/O Rate Parity</vt:lpstr>
      <vt:lpstr>RAID 6 and other Erasure Codes</vt:lpstr>
      <vt:lpstr>Use of Erasure Coding for High Durability/overhead ratio!</vt:lpstr>
      <vt:lpstr>Higher Durability through Geographic Replication</vt:lpstr>
      <vt:lpstr>How to make File Systems more Reliable?</vt:lpstr>
      <vt:lpstr>File System Reliability: (Difference from Block-level reliability)</vt:lpstr>
      <vt:lpstr>Storage Reliability Problem</vt:lpstr>
      <vt:lpstr>Threats to Reliability</vt:lpstr>
      <vt:lpstr>Two Reliability Approaches</vt:lpstr>
      <vt:lpstr>Reliability Approach #1: Careful Ordering</vt:lpstr>
      <vt:lpstr>Berkeley FFS: Create a File</vt:lpstr>
      <vt:lpstr>Reliability Approach #2: Copy on Write File Layout</vt:lpstr>
      <vt:lpstr>COW with Smaller-Radix Blocks</vt:lpstr>
      <vt:lpstr>Example: ZFS and OpenZFS</vt:lpstr>
      <vt:lpstr>More General Reliability Solutions</vt:lpstr>
      <vt:lpstr>Transactions</vt:lpstr>
      <vt:lpstr>Key Concept: Transaction</vt:lpstr>
      <vt:lpstr>Typical Structure</vt:lpstr>
      <vt:lpstr>“Classic” Example: Transaction</vt:lpstr>
      <vt:lpstr>Concept of a log</vt:lpstr>
      <vt:lpstr>Transactional File Systems</vt:lpstr>
      <vt:lpstr>Journaling File Systems</vt:lpstr>
      <vt:lpstr>Creating a File (No Journaling Yet)</vt:lpstr>
      <vt:lpstr>Creating a File (With Journaling)</vt:lpstr>
      <vt:lpstr>After Commit, Eventually Replay Transaction</vt:lpstr>
      <vt:lpstr>Crash Recovery: Discard Partial Transactions</vt:lpstr>
      <vt:lpstr>Crash Recovery: Keep Complete Transactions</vt:lpstr>
      <vt:lpstr>Journaling Summary</vt:lpstr>
      <vt:lpstr>File System Summary (1/3)</vt:lpstr>
      <vt:lpstr>File System Summary (2/3)</vt:lpstr>
      <vt:lpstr>File System Summary (3/3)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creator>John D. Kubiatowicz</dc:creator>
  <dc:description>Imported some pictures from Silbershatz (c) 2005</dc:description>
  <cp:lastModifiedBy>John Kubiatowicz</cp:lastModifiedBy>
  <cp:revision>1153</cp:revision>
  <cp:lastPrinted>2020-11-09T07:51:10Z</cp:lastPrinted>
  <dcterms:created xsi:type="dcterms:W3CDTF">1995-08-12T11:37:26Z</dcterms:created>
  <dcterms:modified xsi:type="dcterms:W3CDTF">2020-11-10T02:13:09Z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