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5"/>
  </p:notesMasterIdLst>
  <p:handoutMasterIdLst>
    <p:handoutMasterId r:id="rId66"/>
  </p:handoutMasterIdLst>
  <p:sldIdLst>
    <p:sldId id="256" r:id="rId2"/>
    <p:sldId id="2108" r:id="rId3"/>
    <p:sldId id="2112" r:id="rId4"/>
    <p:sldId id="2144" r:id="rId5"/>
    <p:sldId id="2163" r:id="rId6"/>
    <p:sldId id="2306" r:id="rId7"/>
    <p:sldId id="2164" r:id="rId8"/>
    <p:sldId id="2231" r:id="rId9"/>
    <p:sldId id="2232" r:id="rId10"/>
    <p:sldId id="2233" r:id="rId11"/>
    <p:sldId id="2166" r:id="rId12"/>
    <p:sldId id="2225" r:id="rId13"/>
    <p:sldId id="2167" r:id="rId14"/>
    <p:sldId id="2226" r:id="rId15"/>
    <p:sldId id="2212" r:id="rId16"/>
    <p:sldId id="2168" r:id="rId17"/>
    <p:sldId id="2194" r:id="rId18"/>
    <p:sldId id="2195" r:id="rId19"/>
    <p:sldId id="2196" r:id="rId20"/>
    <p:sldId id="2197" r:id="rId21"/>
    <p:sldId id="2229" r:id="rId22"/>
    <p:sldId id="2198" r:id="rId23"/>
    <p:sldId id="2304" r:id="rId24"/>
    <p:sldId id="2305" r:id="rId25"/>
    <p:sldId id="2213" r:id="rId26"/>
    <p:sldId id="2214" r:id="rId27"/>
    <p:sldId id="2215" r:id="rId28"/>
    <p:sldId id="2216" r:id="rId29"/>
    <p:sldId id="2217" r:id="rId30"/>
    <p:sldId id="2172" r:id="rId31"/>
    <p:sldId id="2173" r:id="rId32"/>
    <p:sldId id="2200" r:id="rId33"/>
    <p:sldId id="2174" r:id="rId34"/>
    <p:sldId id="2201" r:id="rId35"/>
    <p:sldId id="2240" r:id="rId36"/>
    <p:sldId id="2234" r:id="rId37"/>
    <p:sldId id="2235" r:id="rId38"/>
    <p:sldId id="2237" r:id="rId39"/>
    <p:sldId id="2238" r:id="rId40"/>
    <p:sldId id="2239" r:id="rId41"/>
    <p:sldId id="2289" r:id="rId42"/>
    <p:sldId id="2291" r:id="rId43"/>
    <p:sldId id="2292" r:id="rId44"/>
    <p:sldId id="2293" r:id="rId45"/>
    <p:sldId id="2294" r:id="rId46"/>
    <p:sldId id="2295" r:id="rId47"/>
    <p:sldId id="2296" r:id="rId48"/>
    <p:sldId id="2297" r:id="rId49"/>
    <p:sldId id="2298" r:id="rId50"/>
    <p:sldId id="2299" r:id="rId51"/>
    <p:sldId id="2254" r:id="rId52"/>
    <p:sldId id="2255" r:id="rId53"/>
    <p:sldId id="2256" r:id="rId54"/>
    <p:sldId id="2257" r:id="rId55"/>
    <p:sldId id="2258" r:id="rId56"/>
    <p:sldId id="2259" r:id="rId57"/>
    <p:sldId id="2260" r:id="rId58"/>
    <p:sldId id="2261" r:id="rId59"/>
    <p:sldId id="2262" r:id="rId60"/>
    <p:sldId id="2263" r:id="rId61"/>
    <p:sldId id="2264" r:id="rId62"/>
    <p:sldId id="2265" r:id="rId63"/>
    <p:sldId id="2302" r:id="rId64"/>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BDBD"/>
    <a:srgbClr val="BCFFBC"/>
    <a:srgbClr val="FFFFAA"/>
    <a:srgbClr val="FF0000"/>
    <a:srgbClr val="2A40E2"/>
    <a:srgbClr val="F430AB"/>
    <a:srgbClr val="A18623"/>
    <a:srgbClr val="9E7800"/>
    <a:srgbClr val="C49500"/>
    <a:srgbClr val="E6E7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5005" autoAdjust="0"/>
  </p:normalViewPr>
  <p:slideViewPr>
    <p:cSldViewPr>
      <p:cViewPr varScale="1">
        <p:scale>
          <a:sx n="114" d="100"/>
          <a:sy n="114" d="100"/>
        </p:scale>
        <p:origin x="102" y="52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1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8"/>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049">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4" y="6956428"/>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62" tIns="46972" rIns="92262" bIns="46972">
            <a:spAutoFit/>
          </a:bodyPr>
          <a:lstStyle/>
          <a:p>
            <a:pPr algn="ctr" defTabSz="917049">
              <a:lnSpc>
                <a:spcPct val="90000"/>
              </a:lnSpc>
            </a:pPr>
            <a:r>
              <a:rPr lang="en-US" sz="1300" b="0"/>
              <a:t>Page </a:t>
            </a:r>
            <a:fld id="{6D259941-7246-4245-A40C-55C6F952DF9E}" type="slidenum">
              <a:rPr lang="en-US" sz="1300" b="0"/>
              <a:pPr algn="ctr" defTabSz="917049">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4"/>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16" tIns="46972" rIns="95616" bIns="46972"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r>
              <a:rPr lang="en-US" altLang="ko-KR" dirty="0">
                <a:ea typeface="굴림" panose="020B0600000101010101" pitchFamily="34" charset="-127"/>
              </a:rPr>
              <a:t>- So how can we ensure delivery of packets over an unreliable network?</a:t>
            </a:r>
            <a:endParaRPr lang="ko-KR" altLang="en-US" dirty="0">
              <a:ea typeface="굴림" panose="020B0600000101010101" pitchFamily="34" charset="-127"/>
            </a:endParaRPr>
          </a:p>
        </p:txBody>
      </p:sp>
    </p:spTree>
    <p:extLst>
      <p:ext uri="{BB962C8B-B14F-4D97-AF65-F5344CB8AC3E}">
        <p14:creationId xmlns:p14="http://schemas.microsoft.com/office/powerpoint/2010/main" val="356370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27076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218263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357408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r>
              <a:rPr lang="en-US" altLang="ko-KR" dirty="0">
                <a:ea typeface="굴림" panose="020B0600000101010101" pitchFamily="34" charset="-127"/>
              </a:rPr>
              <a:t>2</a:t>
            </a:r>
            <a:r>
              <a:rPr lang="en-US" altLang="ko-KR" baseline="30000" dirty="0">
                <a:ea typeface="굴림" panose="020B0600000101010101" pitchFamily="34" charset="-127"/>
              </a:rPr>
              <a:t>nd</a:t>
            </a:r>
            <a:r>
              <a:rPr lang="en-US" altLang="ko-KR" dirty="0">
                <a:ea typeface="굴림" panose="020B0600000101010101" pitchFamily="34" charset="-127"/>
              </a:rPr>
              <a:t> thing we use window-based acknowledgment protocol for:</a:t>
            </a:r>
          </a:p>
          <a:p>
            <a:r>
              <a:rPr lang="en-US" altLang="ko-KR" dirty="0">
                <a:ea typeface="굴림" panose="020B0600000101010101" pitchFamily="34" charset="-127"/>
              </a:rPr>
              <a:t>Avoid overwhelming </a:t>
            </a:r>
            <a:r>
              <a:rPr lang="en-US" altLang="ko-KR" b="1" dirty="0">
                <a:ea typeface="굴림" panose="020B0600000101010101" pitchFamily="34" charset="-127"/>
              </a:rPr>
              <a:t>network</a:t>
            </a:r>
            <a:endParaRPr lang="ko-KR" altLang="en-US" b="1" dirty="0">
              <a:ea typeface="굴림" panose="020B0600000101010101" pitchFamily="34" charset="-127"/>
            </a:endParaRPr>
          </a:p>
        </p:txBody>
      </p:sp>
    </p:spTree>
    <p:extLst>
      <p:ext uri="{BB962C8B-B14F-4D97-AF65-F5344CB8AC3E}">
        <p14:creationId xmlns:p14="http://schemas.microsoft.com/office/powerpoint/2010/main" val="1399072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70822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992500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992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13651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6524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64013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dirty="0"/>
              <a:t>…</a:t>
            </a:r>
          </a:p>
          <a:p>
            <a:r>
              <a:rPr lang="en-US" altLang="en-US" dirty="0"/>
              <a:t>- You might imagine that this stub code, to marshal arguments and make requests over the network, looks similar for many different remote function calls. We can actually generate it automatically, with a compiler!</a:t>
            </a:r>
          </a:p>
        </p:txBody>
      </p:sp>
    </p:spTree>
    <p:extLst>
      <p:ext uri="{BB962C8B-B14F-4D97-AF65-F5344CB8AC3E}">
        <p14:creationId xmlns:p14="http://schemas.microsoft.com/office/powerpoint/2010/main" val="204385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72688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18933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510986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640508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577175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6844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772080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2775071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3016705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endParaRPr lang="ko-KR" altLang="en-US" smtClean="0">
              <a:ea typeface="굴림" panose="020B0600000101010101" pitchFamily="34" charset="-127"/>
            </a:endParaRPr>
          </a:p>
        </p:txBody>
      </p:sp>
    </p:spTree>
    <p:extLst>
      <p:ext uri="{BB962C8B-B14F-4D97-AF65-F5344CB8AC3E}">
        <p14:creationId xmlns:p14="http://schemas.microsoft.com/office/powerpoint/2010/main" val="4206433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4294967295"/>
          </p:nvPr>
        </p:nvSpPr>
        <p:spPr bwMode="auto">
          <a:xfrm>
            <a:off x="5438775" y="6948488"/>
            <a:ext cx="4160838"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fld id="{200DF466-3E82-4A46-81A3-6A5A71EC0F8C}" type="slidenum">
              <a:rPr lang="en-US">
                <a:latin typeface="Times New Roman" charset="0"/>
              </a:rPr>
              <a:pPr eaLnBrk="1" hangingPunct="1"/>
              <a:t>11</a:t>
            </a:fld>
            <a:endParaRPr lang="en-US">
              <a:latin typeface="Times New Roman" charset="0"/>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5140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168041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p:spPr>
        <p:txBody>
          <a:bodyPr/>
          <a:lstStyle/>
          <a:p>
            <a:endParaRPr lang="ko-KR" altLang="en-US">
              <a:ea typeface="굴림" panose="020B0600000101010101" pitchFamily="34" charset="-127"/>
            </a:endParaRPr>
          </a:p>
        </p:txBody>
      </p:sp>
    </p:spTree>
    <p:extLst>
      <p:ext uri="{BB962C8B-B14F-4D97-AF65-F5344CB8AC3E}">
        <p14:creationId xmlns:p14="http://schemas.microsoft.com/office/powerpoint/2010/main" val="94218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userDrawn="1"/>
        </p:nvSpPr>
        <p:spPr bwMode="auto">
          <a:xfrm>
            <a:off x="10761661" y="6551613"/>
            <a:ext cx="987431"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dirty="0" err="1">
                <a:solidFill>
                  <a:srgbClr val="2A40E2"/>
                </a:solidFill>
                <a:latin typeface="Gill Sans" charset="0"/>
                <a:cs typeface="Gill Sans" charset="0"/>
              </a:rPr>
              <a:t>Lec</a:t>
            </a:r>
            <a:r>
              <a:rPr lang="en-US" sz="1400" b="0" dirty="0">
                <a:solidFill>
                  <a:srgbClr val="2A40E2"/>
                </a:solidFill>
                <a:latin typeface="Gill Sans" charset="0"/>
                <a:cs typeface="Gill Sans" charset="0"/>
              </a:rPr>
              <a:t> </a:t>
            </a:r>
            <a:r>
              <a:rPr lang="en-US" sz="1400" b="0" dirty="0" smtClean="0">
                <a:solidFill>
                  <a:srgbClr val="2A40E2"/>
                </a:solidFill>
                <a:latin typeface="Gill Sans" charset="0"/>
                <a:cs typeface="Gill Sans" charset="0"/>
              </a:rPr>
              <a:t>24.</a:t>
            </a:r>
            <a:fld id="{8B82DB86-37F9-954E-8F10-00623E1FD261}" type="slidenum">
              <a:rPr lang="en-US" sz="1400" b="0" smtClean="0">
                <a:solidFill>
                  <a:srgbClr val="2A40E2"/>
                </a:solidFill>
                <a:latin typeface="Gill Sans" charset="0"/>
                <a:cs typeface="Gill Sans" charset="0"/>
              </a:rPr>
              <a:pPr algn="ctr"/>
              <a:t>‹#›</a:t>
            </a:fld>
            <a:endParaRPr lang="en-US" sz="1400" b="0" dirty="0">
              <a:solidFill>
                <a:srgbClr val="2A40E2"/>
              </a:solidFill>
              <a:latin typeface="Gill Sans" charset="0"/>
              <a:cs typeface="Gill Sans" charset="0"/>
            </a:endParaRPr>
          </a:p>
        </p:txBody>
      </p:sp>
      <p:sp>
        <p:nvSpPr>
          <p:cNvPr id="1029" name="Text Box 5"/>
          <p:cNvSpPr txBox="1">
            <a:spLocks noChangeArrowheads="1"/>
          </p:cNvSpPr>
          <p:nvPr/>
        </p:nvSpPr>
        <p:spPr bwMode="auto">
          <a:xfrm>
            <a:off x="1" y="6550025"/>
            <a:ext cx="867010"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pitchFamily="66" charset="0"/>
              </a:defRPr>
            </a:lvl1pPr>
            <a:lvl2pPr marL="742950" indent="-285750">
              <a:defRPr b="1">
                <a:solidFill>
                  <a:schemeClr val="tx1"/>
                </a:solidFill>
                <a:latin typeface="Comic Sans MS" pitchFamily="66" charset="0"/>
              </a:defRPr>
            </a:lvl2pPr>
            <a:lvl3pPr marL="1143000" indent="-228600">
              <a:defRPr b="1">
                <a:solidFill>
                  <a:schemeClr val="tx1"/>
                </a:solidFill>
                <a:latin typeface="Comic Sans MS" pitchFamily="66" charset="0"/>
              </a:defRPr>
            </a:lvl3pPr>
            <a:lvl4pPr marL="1600200" indent="-228600">
              <a:defRPr b="1">
                <a:solidFill>
                  <a:schemeClr val="tx1"/>
                </a:solidFill>
                <a:latin typeface="Comic Sans MS" pitchFamily="66" charset="0"/>
              </a:defRPr>
            </a:lvl4pPr>
            <a:lvl5pPr marL="2057400" indent="-228600">
              <a:defRPr b="1">
                <a:solidFill>
                  <a:schemeClr val="tx1"/>
                </a:solidFill>
                <a:latin typeface="Comic Sans MS" pitchFamily="66" charset="0"/>
              </a:defRPr>
            </a:lvl5pPr>
            <a:lvl6pPr marL="2514600" indent="-228600" eaLnBrk="0" fontAlgn="base" hangingPunct="0">
              <a:spcBef>
                <a:spcPct val="0"/>
              </a:spcBef>
              <a:spcAft>
                <a:spcPct val="0"/>
              </a:spcAft>
              <a:defRPr b="1">
                <a:solidFill>
                  <a:schemeClr val="tx1"/>
                </a:solidFill>
                <a:latin typeface="Comic Sans MS" pitchFamily="66" charset="0"/>
              </a:defRPr>
            </a:lvl6pPr>
            <a:lvl7pPr marL="2971800" indent="-228600" eaLnBrk="0" fontAlgn="base" hangingPunct="0">
              <a:spcBef>
                <a:spcPct val="0"/>
              </a:spcBef>
              <a:spcAft>
                <a:spcPct val="0"/>
              </a:spcAft>
              <a:defRPr b="1">
                <a:solidFill>
                  <a:schemeClr val="tx1"/>
                </a:solidFill>
                <a:latin typeface="Comic Sans MS" pitchFamily="66" charset="0"/>
              </a:defRPr>
            </a:lvl7pPr>
            <a:lvl8pPr marL="3429000" indent="-228600" eaLnBrk="0" fontAlgn="base" hangingPunct="0">
              <a:spcBef>
                <a:spcPct val="0"/>
              </a:spcBef>
              <a:spcAft>
                <a:spcPct val="0"/>
              </a:spcAft>
              <a:defRPr b="1">
                <a:solidFill>
                  <a:schemeClr val="tx1"/>
                </a:solidFill>
                <a:latin typeface="Comic Sans MS" pitchFamily="66" charset="0"/>
              </a:defRPr>
            </a:lvl8pPr>
            <a:lvl9pPr marL="3886200" indent="-228600" eaLnBrk="0" fontAlgn="base" hangingPunct="0">
              <a:spcBef>
                <a:spcPct val="0"/>
              </a:spcBef>
              <a:spcAft>
                <a:spcPct val="0"/>
              </a:spcAft>
              <a:defRPr b="1">
                <a:solidFill>
                  <a:schemeClr val="tx1"/>
                </a:solidFill>
                <a:latin typeface="Comic Sans MS" pitchFamily="66" charset="0"/>
              </a:defRPr>
            </a:lvl9pPr>
          </a:lstStyle>
          <a:p>
            <a:pPr>
              <a:defRPr/>
            </a:pPr>
            <a:r>
              <a:rPr lang="en-US" sz="1400" b="0" dirty="0" smtClean="0">
                <a:solidFill>
                  <a:srgbClr val="2A40E2"/>
                </a:solidFill>
                <a:latin typeface="Gill Sans" charset="0"/>
                <a:ea typeface="Gill Sans" charset="0"/>
                <a:cs typeface="Gill Sans" charset="0"/>
              </a:rPr>
              <a:t>11/23/20</a:t>
            </a:r>
            <a:endParaRPr lang="en-US" sz="1400" b="0" dirty="0">
              <a:solidFill>
                <a:srgbClr val="2A40E2"/>
              </a:solidFill>
              <a:latin typeface="Gill Sans" charset="0"/>
              <a:ea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
        <p:nvSpPr>
          <p:cNvPr id="1031" name="Text Box 7"/>
          <p:cNvSpPr txBox="1">
            <a:spLocks noChangeArrowheads="1"/>
          </p:cNvSpPr>
          <p:nvPr userDrawn="1"/>
        </p:nvSpPr>
        <p:spPr bwMode="auto">
          <a:xfrm>
            <a:off x="4004418" y="6550025"/>
            <a:ext cx="3137375" cy="30776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9" tIns="45714" rIns="91429" bIns="45714">
            <a:spAutoFit/>
          </a:bodyPr>
          <a:lstStyle>
            <a:lvl1pPr>
              <a:defRPr b="1">
                <a:solidFill>
                  <a:schemeClr val="tx1"/>
                </a:solidFill>
                <a:latin typeface="Comic Sans MS" charset="0"/>
                <a:ea typeface="ＭＳ Ｐゴシック" charset="0"/>
                <a:cs typeface="Arial" charset="0"/>
              </a:defRPr>
            </a:lvl1pPr>
            <a:lvl2pPr marL="742950" indent="-285750">
              <a:defRPr b="1">
                <a:solidFill>
                  <a:schemeClr val="tx1"/>
                </a:solidFill>
                <a:latin typeface="Comic Sans MS" charset="0"/>
                <a:ea typeface="Arial" charset="0"/>
                <a:cs typeface="Arial" charset="0"/>
              </a:defRPr>
            </a:lvl2pPr>
            <a:lvl3pPr marL="1143000" indent="-228600">
              <a:defRPr b="1">
                <a:solidFill>
                  <a:schemeClr val="tx1"/>
                </a:solidFill>
                <a:latin typeface="Comic Sans MS" charset="0"/>
                <a:ea typeface="Arial" charset="0"/>
                <a:cs typeface="Arial" charset="0"/>
              </a:defRPr>
            </a:lvl3pPr>
            <a:lvl4pPr marL="1600200" indent="-228600">
              <a:defRPr b="1">
                <a:solidFill>
                  <a:schemeClr val="tx1"/>
                </a:solidFill>
                <a:latin typeface="Comic Sans MS" charset="0"/>
                <a:ea typeface="Arial" charset="0"/>
                <a:cs typeface="Arial" charset="0"/>
              </a:defRPr>
            </a:lvl4pPr>
            <a:lvl5pPr marL="2057400" indent="-228600">
              <a:defRPr b="1">
                <a:solidFill>
                  <a:schemeClr val="tx1"/>
                </a:solidFill>
                <a:latin typeface="Comic Sans MS" charset="0"/>
                <a:ea typeface="Arial" charset="0"/>
                <a:cs typeface="Arial" charset="0"/>
              </a:defRPr>
            </a:lvl5pPr>
            <a:lvl6pPr marL="2514600" indent="-228600" eaLnBrk="0" fontAlgn="base" hangingPunct="0">
              <a:spcBef>
                <a:spcPct val="0"/>
              </a:spcBef>
              <a:spcAft>
                <a:spcPct val="0"/>
              </a:spcAft>
              <a:defRPr b="1">
                <a:solidFill>
                  <a:schemeClr val="tx1"/>
                </a:solidFill>
                <a:latin typeface="Comic Sans MS" charset="0"/>
                <a:ea typeface="Arial" charset="0"/>
                <a:cs typeface="Arial" charset="0"/>
              </a:defRPr>
            </a:lvl6pPr>
            <a:lvl7pPr marL="2971800" indent="-228600" eaLnBrk="0" fontAlgn="base" hangingPunct="0">
              <a:spcBef>
                <a:spcPct val="0"/>
              </a:spcBef>
              <a:spcAft>
                <a:spcPct val="0"/>
              </a:spcAft>
              <a:defRPr b="1">
                <a:solidFill>
                  <a:schemeClr val="tx1"/>
                </a:solidFill>
                <a:latin typeface="Comic Sans MS" charset="0"/>
                <a:ea typeface="Arial" charset="0"/>
                <a:cs typeface="Arial" charset="0"/>
              </a:defRPr>
            </a:lvl7pPr>
            <a:lvl8pPr marL="3429000" indent="-228600" eaLnBrk="0" fontAlgn="base" hangingPunct="0">
              <a:spcBef>
                <a:spcPct val="0"/>
              </a:spcBef>
              <a:spcAft>
                <a:spcPct val="0"/>
              </a:spcAft>
              <a:defRPr b="1">
                <a:solidFill>
                  <a:schemeClr val="tx1"/>
                </a:solidFill>
                <a:latin typeface="Comic Sans MS" charset="0"/>
                <a:ea typeface="Arial" charset="0"/>
                <a:cs typeface="Arial" charset="0"/>
              </a:defRPr>
            </a:lvl8pPr>
            <a:lvl9pPr marL="3886200" indent="-228600" eaLnBrk="0" fontAlgn="base" hangingPunct="0">
              <a:spcBef>
                <a:spcPct val="0"/>
              </a:spcBef>
              <a:spcAft>
                <a:spcPct val="0"/>
              </a:spcAft>
              <a:defRPr b="1">
                <a:solidFill>
                  <a:schemeClr val="tx1"/>
                </a:solidFill>
                <a:latin typeface="Comic Sans MS" charset="0"/>
                <a:ea typeface="Arial" charset="0"/>
                <a:cs typeface="Arial" charset="0"/>
              </a:defRPr>
            </a:lvl9pPr>
          </a:lstStyle>
          <a:p>
            <a:pPr>
              <a:defRPr/>
            </a:pPr>
            <a:r>
              <a:rPr lang="en-US" sz="1400" b="0" dirty="0" smtClean="0">
                <a:solidFill>
                  <a:srgbClr val="2A40E2"/>
                </a:solidFill>
                <a:latin typeface="Gill Sans" charset="0"/>
                <a:cs typeface="Gill Sans" charset="0"/>
              </a:rPr>
              <a:t>Kubiatowicz </a:t>
            </a:r>
            <a:r>
              <a:rPr lang="en-US" sz="1400" b="0" dirty="0">
                <a:solidFill>
                  <a:srgbClr val="2A40E2"/>
                </a:solidFill>
                <a:latin typeface="Gill Sans" charset="0"/>
                <a:cs typeface="Gill Sans" charset="0"/>
              </a:rPr>
              <a:t>CS162 © UCB </a:t>
            </a:r>
            <a:r>
              <a:rPr lang="en-US" sz="1400" b="0" dirty="0" smtClean="0">
                <a:solidFill>
                  <a:srgbClr val="2A40E2"/>
                </a:solidFill>
                <a:latin typeface="Gill Sans" charset="0"/>
                <a:cs typeface="Gill Sans" charset="0"/>
              </a:rPr>
              <a:t>Fall 2020</a:t>
            </a:r>
            <a:endParaRPr lang="en-US" sz="1400" b="0" dirty="0">
              <a:solidFill>
                <a:srgbClr val="2A40E2"/>
              </a:solidFill>
              <a:latin typeface="Gill Sans" charset="0"/>
              <a:cs typeface="Gill Sans"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Comparison_of_data-serialization_formats"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CS162</a:t>
            </a:r>
            <a:br>
              <a:rPr lang="en-US" sz="3000" dirty="0"/>
            </a:br>
            <a:r>
              <a:rPr lang="en-US" sz="3000" dirty="0"/>
              <a:t>Operating Systems and</a:t>
            </a:r>
            <a:br>
              <a:rPr lang="en-US" sz="3000" dirty="0"/>
            </a:br>
            <a:r>
              <a:rPr lang="en-US" sz="3000" dirty="0"/>
              <a:t>Systems Programming</a:t>
            </a:r>
            <a:br>
              <a:rPr lang="en-US" sz="3000" dirty="0"/>
            </a:br>
            <a:r>
              <a:rPr lang="en-US" sz="3000" dirty="0"/>
              <a:t>Lecture </a:t>
            </a:r>
            <a:r>
              <a:rPr lang="en-US" sz="3000" dirty="0" smtClean="0"/>
              <a:t>24</a:t>
            </a:r>
            <a:r>
              <a:rPr lang="en-US" sz="3000" dirty="0"/>
              <a:t/>
            </a:r>
            <a:br>
              <a:rPr lang="en-US" sz="3000" dirty="0"/>
            </a:br>
            <a:r>
              <a:rPr lang="en-US" sz="3000" dirty="0" smtClean="0"/>
              <a:t/>
            </a:r>
            <a:br>
              <a:rPr lang="en-US" sz="3000" dirty="0" smtClean="0"/>
            </a:br>
            <a:r>
              <a:rPr lang="en-US" sz="3000" dirty="0" smtClean="0"/>
              <a:t>Networking and TCP/IP (</a:t>
            </a:r>
            <a:r>
              <a:rPr lang="en-US" sz="3000" dirty="0" err="1" smtClean="0"/>
              <a:t>Con’t</a:t>
            </a:r>
            <a:r>
              <a:rPr lang="en-US" sz="3000" smtClean="0"/>
              <a:t>), RPC,</a:t>
            </a:r>
            <a:r>
              <a:rPr lang="en-US" sz="3000" dirty="0" smtClean="0"/>
              <a:t/>
            </a:r>
            <a:br>
              <a:rPr lang="en-US" sz="3000" dirty="0" smtClean="0"/>
            </a:br>
            <a:r>
              <a:rPr lang="en-US" sz="3000" dirty="0" smtClean="0"/>
              <a:t>Distributed </a:t>
            </a:r>
            <a:r>
              <a:rPr lang="en-US" sz="3000" smtClean="0"/>
              <a:t>File </a:t>
            </a:r>
            <a:r>
              <a:rPr lang="en-US" sz="3000" smtClean="0"/>
              <a:t>Systems</a:t>
            </a:r>
            <a:r>
              <a:rPr lang="en-US" sz="3000" dirty="0" smtClean="0"/>
              <a:t/>
            </a:r>
            <a:br>
              <a:rPr lang="en-US" sz="3000" dirty="0" smtClean="0"/>
            </a:br>
            <a:endParaRPr lang="en-US" sz="3000" dirty="0"/>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US" altLang="en-US" dirty="0" smtClean="0">
                <a:ea typeface="Gill Sans" charset="0"/>
              </a:rPr>
              <a:t>November 23</a:t>
            </a:r>
            <a:r>
              <a:rPr lang="en-US" altLang="en-US" baseline="30000" dirty="0" smtClean="0">
                <a:ea typeface="Gill Sans" charset="0"/>
              </a:rPr>
              <a:t>rd</a:t>
            </a:r>
            <a:r>
              <a:rPr lang="en-US" altLang="en-US" dirty="0" smtClean="0">
                <a:ea typeface="Gill Sans" charset="0"/>
              </a:rPr>
              <a:t>, 2020</a:t>
            </a:r>
            <a:endParaRPr lang="en-US" altLang="en-US" dirty="0">
              <a:ea typeface="Gill Sans" charset="0"/>
            </a:endParaRPr>
          </a:p>
          <a:p>
            <a:pPr marL="285750" indent="-285750">
              <a:defRPr/>
            </a:pPr>
            <a:r>
              <a:rPr lang="en-US" altLang="en-US" dirty="0">
                <a:ea typeface="Gill Sans" charset="0"/>
              </a:rPr>
              <a:t>Prof. </a:t>
            </a:r>
            <a:r>
              <a:rPr lang="en-US" altLang="en-US" dirty="0" smtClean="0">
                <a:ea typeface="Gill Sans" charset="0"/>
              </a:rPr>
              <a:t>John </a:t>
            </a:r>
            <a:r>
              <a:rPr lang="en-US" altLang="en-US" dirty="0" err="1" smtClean="0">
                <a:ea typeface="Gill Sans" charset="0"/>
              </a:rPr>
              <a:t>Kubiatowicz</a:t>
            </a:r>
            <a:endParaRPr lang="en-US" altLang="en-US" dirty="0">
              <a:ea typeface="Gill Sans" charset="0"/>
            </a:endParaRPr>
          </a:p>
          <a:p>
            <a:pPr marL="285750" indent="-285750">
              <a:defRPr/>
            </a:pPr>
            <a:r>
              <a:rPr lang="en-US" altLang="en-US" dirty="0">
                <a:ea typeface="Gill Sans" charset="0"/>
              </a:rPr>
              <a:t>http://cs162.eecs.Berkeley.edu</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8F321E-1566-4D8D-9ADF-DDE91344101D}"/>
              </a:ext>
            </a:extLst>
          </p:cNvPr>
          <p:cNvGrpSpPr/>
          <p:nvPr/>
        </p:nvGrpSpPr>
        <p:grpSpPr>
          <a:xfrm>
            <a:off x="1331843" y="5594350"/>
            <a:ext cx="9315483" cy="762000"/>
            <a:chOff x="-86139" y="5486400"/>
            <a:chExt cx="9315483" cy="762000"/>
          </a:xfrm>
          <a:solidFill>
            <a:srgbClr val="BDBDBD"/>
          </a:solidFill>
        </p:grpSpPr>
        <p:sp>
          <p:nvSpPr>
            <p:cNvPr id="7" name="Rectangle 6">
              <a:extLst>
                <a:ext uri="{FF2B5EF4-FFF2-40B4-BE49-F238E27FC236}">
                  <a16:creationId xmlns:a16="http://schemas.microsoft.com/office/drawing/2014/main" id="{74931043-B7C2-432C-9B22-288483FC45FB}"/>
                </a:ext>
              </a:extLst>
            </p:cNvPr>
            <p:cNvSpPr/>
            <p:nvPr/>
          </p:nvSpPr>
          <p:spPr bwMode="auto">
            <a:xfrm>
              <a:off x="1447800" y="5638800"/>
              <a:ext cx="2743200" cy="533400"/>
            </a:xfrm>
            <a:prstGeom prst="rect">
              <a:avLst/>
            </a:prstGeom>
            <a:grpFill/>
            <a:ln w="25400" cap="flat" cmpd="sng" algn="ctr">
              <a:solidFill>
                <a:schemeClr val="tx1"/>
              </a:solidFill>
              <a:prstDash val="solid"/>
              <a:round/>
              <a:headEnd type="triangle" w="med" len="med"/>
              <a:tailEnd type="none" w="med" len="med"/>
            </a:ln>
            <a:effectLst/>
          </p:spPr>
          <p:txBody>
            <a:bodyPr anchor="ctr"/>
            <a:lstStyle/>
            <a:p>
              <a:pPr>
                <a:defRPr/>
              </a:pPr>
              <a:r>
                <a:rPr lang="en-US" dirty="0">
                  <a:latin typeface="Gill Sans Light"/>
                  <a:cs typeface="Helvetica" charset="0"/>
                </a:rPr>
                <a:t>101010100110101110</a:t>
              </a:r>
            </a:p>
          </p:txBody>
        </p:sp>
        <p:sp>
          <p:nvSpPr>
            <p:cNvPr id="9" name="Rectangle 8">
              <a:extLst>
                <a:ext uri="{FF2B5EF4-FFF2-40B4-BE49-F238E27FC236}">
                  <a16:creationId xmlns:a16="http://schemas.microsoft.com/office/drawing/2014/main" id="{482A0924-B70C-4BEA-B475-3D10B12BB7E0}"/>
                </a:ext>
              </a:extLst>
            </p:cNvPr>
            <p:cNvSpPr>
              <a:spLocks noChangeArrowheads="1"/>
            </p:cNvSpPr>
            <p:nvPr/>
          </p:nvSpPr>
          <p:spPr bwMode="auto">
            <a:xfrm>
              <a:off x="-86139" y="5486400"/>
              <a:ext cx="1381539" cy="762000"/>
            </a:xfrm>
            <a:prstGeom prst="rect">
              <a:avLst/>
            </a:prstGeom>
            <a:grp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Physical Layer </a:t>
              </a:r>
            </a:p>
          </p:txBody>
        </p:sp>
        <p:sp>
          <p:nvSpPr>
            <p:cNvPr id="10" name="Rectangle 9">
              <a:extLst>
                <a:ext uri="{FF2B5EF4-FFF2-40B4-BE49-F238E27FC236}">
                  <a16:creationId xmlns:a16="http://schemas.microsoft.com/office/drawing/2014/main" id="{C70E428E-85CE-48F3-B50A-8F794AFB3585}"/>
                </a:ext>
              </a:extLst>
            </p:cNvPr>
            <p:cNvSpPr>
              <a:spLocks noChangeArrowheads="1"/>
            </p:cNvSpPr>
            <p:nvPr/>
          </p:nvSpPr>
          <p:spPr bwMode="auto">
            <a:xfrm>
              <a:off x="7848600" y="5486400"/>
              <a:ext cx="1380744" cy="762000"/>
            </a:xfrm>
            <a:prstGeom prst="rect">
              <a:avLst/>
            </a:prstGeom>
            <a:grp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Physical Layer </a:t>
              </a:r>
            </a:p>
          </p:txBody>
        </p:sp>
        <p:sp>
          <p:nvSpPr>
            <p:cNvPr id="11" name="Rectangle 10">
              <a:extLst>
                <a:ext uri="{FF2B5EF4-FFF2-40B4-BE49-F238E27FC236}">
                  <a16:creationId xmlns:a16="http://schemas.microsoft.com/office/drawing/2014/main" id="{AAED5594-8295-4559-A32D-E0E87F8D11CB}"/>
                </a:ext>
              </a:extLst>
            </p:cNvPr>
            <p:cNvSpPr/>
            <p:nvPr/>
          </p:nvSpPr>
          <p:spPr bwMode="auto">
            <a:xfrm>
              <a:off x="4953000" y="5638800"/>
              <a:ext cx="2743200" cy="533400"/>
            </a:xfrm>
            <a:prstGeom prst="rect">
              <a:avLst/>
            </a:prstGeom>
            <a:grpFill/>
            <a:ln w="25400" cap="flat" cmpd="sng" algn="ctr">
              <a:solidFill>
                <a:schemeClr val="tx1"/>
              </a:solidFill>
              <a:prstDash val="solid"/>
              <a:round/>
              <a:headEnd type="triangle" w="med" len="med"/>
              <a:tailEnd type="none" w="med" len="med"/>
            </a:ln>
            <a:effectLst/>
          </p:spPr>
          <p:txBody>
            <a:bodyPr anchor="ctr"/>
            <a:lstStyle/>
            <a:p>
              <a:pPr>
                <a:defRPr/>
              </a:pPr>
              <a:r>
                <a:rPr lang="en-US" dirty="0">
                  <a:latin typeface="Gill Sans Light"/>
                  <a:cs typeface="Helvetica" charset="0"/>
                </a:rPr>
                <a:t>101010100110101110</a:t>
              </a:r>
            </a:p>
          </p:txBody>
        </p:sp>
        <p:cxnSp>
          <p:nvCxnSpPr>
            <p:cNvPr id="13" name="Straight Arrow Connector 31">
              <a:extLst>
                <a:ext uri="{FF2B5EF4-FFF2-40B4-BE49-F238E27FC236}">
                  <a16:creationId xmlns:a16="http://schemas.microsoft.com/office/drawing/2014/main" id="{4E6FCD31-B180-4FC0-B71E-4E76881F9B37}"/>
                </a:ext>
              </a:extLst>
            </p:cNvPr>
            <p:cNvCxnSpPr>
              <a:cxnSpLocks noChangeShapeType="1"/>
            </p:cNvCxnSpPr>
            <p:nvPr/>
          </p:nvCxnSpPr>
          <p:spPr bwMode="auto">
            <a:xfrm>
              <a:off x="4191000" y="5905500"/>
              <a:ext cx="762000" cy="9525"/>
            </a:xfrm>
            <a:prstGeom prst="straightConnector1">
              <a:avLst/>
            </a:prstGeom>
            <a:grpFill/>
            <a:ln w="508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cxnSp>
      </p:grpSp>
      <p:grpSp>
        <p:nvGrpSpPr>
          <p:cNvPr id="14" name="Group 13">
            <a:extLst>
              <a:ext uri="{FF2B5EF4-FFF2-40B4-BE49-F238E27FC236}">
                <a16:creationId xmlns:a16="http://schemas.microsoft.com/office/drawing/2014/main" id="{5D9DC00D-2B4F-42CA-BB84-3A96C5B87000}"/>
              </a:ext>
            </a:extLst>
          </p:cNvPr>
          <p:cNvGrpSpPr/>
          <p:nvPr/>
        </p:nvGrpSpPr>
        <p:grpSpPr>
          <a:xfrm>
            <a:off x="1331843" y="4451350"/>
            <a:ext cx="9315483" cy="1143000"/>
            <a:chOff x="-86139" y="4343400"/>
            <a:chExt cx="9315483" cy="1143000"/>
          </a:xfrm>
        </p:grpSpPr>
        <p:sp>
          <p:nvSpPr>
            <p:cNvPr id="15" name="Rectangle 14">
              <a:extLst>
                <a:ext uri="{FF2B5EF4-FFF2-40B4-BE49-F238E27FC236}">
                  <a16:creationId xmlns:a16="http://schemas.microsoft.com/office/drawing/2014/main" id="{451DA015-43BC-4908-A374-07729CB4DC4A}"/>
                </a:ext>
              </a:extLst>
            </p:cNvPr>
            <p:cNvSpPr>
              <a:spLocks noChangeArrowheads="1"/>
            </p:cNvSpPr>
            <p:nvPr/>
          </p:nvSpPr>
          <p:spPr bwMode="auto">
            <a:xfrm>
              <a:off x="-86139" y="4343400"/>
              <a:ext cx="1381539" cy="762000"/>
            </a:xfrm>
            <a:prstGeom prst="rect">
              <a:avLst/>
            </a:prstGeom>
            <a:solidFill>
              <a:srgbClr val="FECF59"/>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err="1">
                  <a:latin typeface="Gill Sans Light"/>
                  <a:ea typeface="ＭＳ Ｐゴシック" pitchFamily="1" charset="-128"/>
                  <a:cs typeface="Helvetica"/>
                </a:rPr>
                <a:t>Datalink</a:t>
              </a:r>
              <a:r>
                <a:rPr lang="en-US" b="0" dirty="0">
                  <a:latin typeface="Gill Sans Light"/>
                  <a:ea typeface="ＭＳ Ｐゴシック" pitchFamily="1" charset="-128"/>
                  <a:cs typeface="Helvetica"/>
                </a:rPr>
                <a:t> Layer </a:t>
              </a:r>
            </a:p>
          </p:txBody>
        </p:sp>
        <p:sp>
          <p:nvSpPr>
            <p:cNvPr id="16" name="Rectangle 70">
              <a:extLst>
                <a:ext uri="{FF2B5EF4-FFF2-40B4-BE49-F238E27FC236}">
                  <a16:creationId xmlns:a16="http://schemas.microsoft.com/office/drawing/2014/main" id="{2DEA31E4-4AAB-4B51-9F19-F5922AB6D3EA}"/>
                </a:ext>
              </a:extLst>
            </p:cNvPr>
            <p:cNvSpPr>
              <a:spLocks noChangeArrowheads="1"/>
            </p:cNvSpPr>
            <p:nvPr/>
          </p:nvSpPr>
          <p:spPr bwMode="auto">
            <a:xfrm>
              <a:off x="2819400" y="4419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17" name="Rectangle 16">
              <a:extLst>
                <a:ext uri="{FF2B5EF4-FFF2-40B4-BE49-F238E27FC236}">
                  <a16:creationId xmlns:a16="http://schemas.microsoft.com/office/drawing/2014/main" id="{25036DCB-D45A-4488-BA2E-6CFB47EE012A}"/>
                </a:ext>
              </a:extLst>
            </p:cNvPr>
            <p:cNvSpPr/>
            <p:nvPr/>
          </p:nvSpPr>
          <p:spPr bwMode="auto">
            <a:xfrm>
              <a:off x="2133600" y="4419600"/>
              <a:ext cx="6858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1400" b="0" dirty="0">
                  <a:latin typeface="Gill Sans Light"/>
                  <a:ea typeface="ＭＳ Ｐゴシック" pitchFamily="1" charset="-128"/>
                  <a:cs typeface="Arial Narrow"/>
                </a:rPr>
                <a:t>Net.</a:t>
              </a:r>
            </a:p>
            <a:p>
              <a:pPr algn="ctr">
                <a:defRPr/>
              </a:pPr>
              <a:r>
                <a:rPr lang="en-US" sz="1400" b="0" dirty="0" err="1">
                  <a:latin typeface="Gill Sans Light"/>
                  <a:ea typeface="ＭＳ Ｐゴシック" pitchFamily="1" charset="-128"/>
                  <a:cs typeface="Arial Narrow"/>
                </a:rPr>
                <a:t>Hdr</a:t>
              </a:r>
              <a:r>
                <a:rPr lang="en-US" sz="1400" b="0" dirty="0">
                  <a:latin typeface="Gill Sans Light"/>
                  <a:ea typeface="ＭＳ Ｐゴシック" pitchFamily="1" charset="-128"/>
                  <a:cs typeface="Arial Narrow"/>
                </a:rPr>
                <a:t>.</a:t>
              </a:r>
            </a:p>
          </p:txBody>
        </p:sp>
        <p:sp>
          <p:nvSpPr>
            <p:cNvPr id="18" name="Rectangle 73">
              <a:extLst>
                <a:ext uri="{FF2B5EF4-FFF2-40B4-BE49-F238E27FC236}">
                  <a16:creationId xmlns:a16="http://schemas.microsoft.com/office/drawing/2014/main" id="{3ADFC88A-F56C-4B54-895F-26F3E205C5F6}"/>
                </a:ext>
              </a:extLst>
            </p:cNvPr>
            <p:cNvSpPr>
              <a:spLocks noChangeArrowheads="1"/>
            </p:cNvSpPr>
            <p:nvPr/>
          </p:nvSpPr>
          <p:spPr bwMode="auto">
            <a:xfrm>
              <a:off x="1447800" y="4419600"/>
              <a:ext cx="685800" cy="609600"/>
            </a:xfrm>
            <a:prstGeom prst="rect">
              <a:avLst/>
            </a:prstGeom>
            <a:solidFill>
              <a:srgbClr val="FECF59"/>
            </a:solidFill>
            <a:ln w="25400">
              <a:solidFill>
                <a:schemeClr val="tx1"/>
              </a:solidFill>
              <a:round/>
              <a:headEnd type="triangle" w="med" len="med"/>
              <a:tailEnd/>
            </a:ln>
          </p:spPr>
          <p:txBody>
            <a:bodyPr lIns="0" rIns="0" anchor="ctr"/>
            <a:lstStyle/>
            <a:p>
              <a:pPr algn="ctr"/>
              <a:r>
                <a:rPr lang="en-US" sz="1400" b="0">
                  <a:latin typeface="Gill Sans Light"/>
                </a:rPr>
                <a:t>Frame</a:t>
              </a:r>
            </a:p>
            <a:p>
              <a:pPr algn="ctr"/>
              <a:r>
                <a:rPr lang="en-US" sz="1400" b="0">
                  <a:latin typeface="Gill Sans Light"/>
                </a:rPr>
                <a:t>Hdr.</a:t>
              </a:r>
            </a:p>
          </p:txBody>
        </p:sp>
        <p:sp>
          <p:nvSpPr>
            <p:cNvPr id="19" name="Rectangle 18">
              <a:extLst>
                <a:ext uri="{FF2B5EF4-FFF2-40B4-BE49-F238E27FC236}">
                  <a16:creationId xmlns:a16="http://schemas.microsoft.com/office/drawing/2014/main" id="{60151AF4-0E2B-4263-BE0E-F189E3A7ABAD}"/>
                </a:ext>
              </a:extLst>
            </p:cNvPr>
            <p:cNvSpPr>
              <a:spLocks noChangeArrowheads="1"/>
            </p:cNvSpPr>
            <p:nvPr/>
          </p:nvSpPr>
          <p:spPr bwMode="auto">
            <a:xfrm>
              <a:off x="7848600" y="4343400"/>
              <a:ext cx="1380744" cy="762000"/>
            </a:xfrm>
            <a:prstGeom prst="rect">
              <a:avLst/>
            </a:prstGeom>
            <a:solidFill>
              <a:srgbClr val="FECF59"/>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err="1">
                  <a:latin typeface="Gill Sans Light"/>
                  <a:ea typeface="ＭＳ Ｐゴシック" pitchFamily="1" charset="-128"/>
                  <a:cs typeface="Helvetica"/>
                </a:rPr>
                <a:t>Datalink</a:t>
              </a:r>
              <a:r>
                <a:rPr lang="en-US" b="0" dirty="0">
                  <a:latin typeface="Gill Sans Light"/>
                  <a:ea typeface="ＭＳ Ｐゴシック" pitchFamily="1" charset="-128"/>
                  <a:cs typeface="Helvetica"/>
                </a:rPr>
                <a:t> Layer </a:t>
              </a:r>
            </a:p>
          </p:txBody>
        </p:sp>
        <p:sp>
          <p:nvSpPr>
            <p:cNvPr id="20" name="Rectangle 75">
              <a:extLst>
                <a:ext uri="{FF2B5EF4-FFF2-40B4-BE49-F238E27FC236}">
                  <a16:creationId xmlns:a16="http://schemas.microsoft.com/office/drawing/2014/main" id="{A8CEE55A-3059-4E1F-A80E-4068A2F3366D}"/>
                </a:ext>
              </a:extLst>
            </p:cNvPr>
            <p:cNvSpPr>
              <a:spLocks noChangeArrowheads="1"/>
            </p:cNvSpPr>
            <p:nvPr/>
          </p:nvSpPr>
          <p:spPr bwMode="auto">
            <a:xfrm>
              <a:off x="6324600" y="4419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21" name="Rectangle 77">
              <a:extLst>
                <a:ext uri="{FF2B5EF4-FFF2-40B4-BE49-F238E27FC236}">
                  <a16:creationId xmlns:a16="http://schemas.microsoft.com/office/drawing/2014/main" id="{4895A454-A5DE-47FA-9632-EA75214D4E69}"/>
                </a:ext>
              </a:extLst>
            </p:cNvPr>
            <p:cNvSpPr>
              <a:spLocks noChangeArrowheads="1"/>
            </p:cNvSpPr>
            <p:nvPr/>
          </p:nvSpPr>
          <p:spPr bwMode="auto">
            <a:xfrm>
              <a:off x="5638800" y="4419600"/>
              <a:ext cx="685800" cy="609600"/>
            </a:xfrm>
            <a:prstGeom prst="rect">
              <a:avLst/>
            </a:prstGeom>
            <a:solidFill>
              <a:srgbClr val="A0BCFE"/>
            </a:solidFill>
            <a:ln w="25400">
              <a:solidFill>
                <a:schemeClr val="tx1"/>
              </a:solidFill>
              <a:round/>
              <a:headEnd type="triangle" w="med" len="med"/>
              <a:tailEnd/>
            </a:ln>
          </p:spPr>
          <p:txBody>
            <a:bodyPr anchor="ctr"/>
            <a:lstStyle/>
            <a:p>
              <a:pPr algn="ctr"/>
              <a:r>
                <a:rPr lang="en-US" sz="1400" b="0">
                  <a:latin typeface="Gill Sans Light"/>
                </a:rPr>
                <a:t>Net.</a:t>
              </a:r>
            </a:p>
            <a:p>
              <a:pPr algn="ctr"/>
              <a:r>
                <a:rPr lang="en-US" sz="1400" b="0">
                  <a:latin typeface="Gill Sans Light"/>
                </a:rPr>
                <a:t>Hdr.</a:t>
              </a:r>
            </a:p>
          </p:txBody>
        </p:sp>
        <p:sp>
          <p:nvSpPr>
            <p:cNvPr id="22" name="Rectangle 78">
              <a:extLst>
                <a:ext uri="{FF2B5EF4-FFF2-40B4-BE49-F238E27FC236}">
                  <a16:creationId xmlns:a16="http://schemas.microsoft.com/office/drawing/2014/main" id="{5D6DAFB8-E92C-4935-A06F-25E783C88A94}"/>
                </a:ext>
              </a:extLst>
            </p:cNvPr>
            <p:cNvSpPr>
              <a:spLocks noChangeArrowheads="1"/>
            </p:cNvSpPr>
            <p:nvPr/>
          </p:nvSpPr>
          <p:spPr bwMode="auto">
            <a:xfrm>
              <a:off x="4953000" y="4419600"/>
              <a:ext cx="685800" cy="609600"/>
            </a:xfrm>
            <a:prstGeom prst="rect">
              <a:avLst/>
            </a:prstGeom>
            <a:solidFill>
              <a:srgbClr val="FECF59"/>
            </a:solidFill>
            <a:ln w="25400">
              <a:solidFill>
                <a:schemeClr val="tx1"/>
              </a:solidFill>
              <a:round/>
              <a:headEnd type="triangle" w="med" len="med"/>
              <a:tailEnd/>
            </a:ln>
          </p:spPr>
          <p:txBody>
            <a:bodyPr lIns="0" rIns="0" anchor="ctr"/>
            <a:lstStyle/>
            <a:p>
              <a:pPr algn="ctr"/>
              <a:r>
                <a:rPr lang="en-US" sz="1400" b="0">
                  <a:latin typeface="Gill Sans Light"/>
                </a:rPr>
                <a:t>Frame</a:t>
              </a:r>
            </a:p>
            <a:p>
              <a:pPr algn="ctr"/>
              <a:r>
                <a:rPr lang="en-US" sz="1400" b="0">
                  <a:latin typeface="Gill Sans Light"/>
                </a:rPr>
                <a:t>Hdr.</a:t>
              </a:r>
            </a:p>
          </p:txBody>
        </p:sp>
        <p:sp>
          <p:nvSpPr>
            <p:cNvPr id="23" name="Rectangle 98">
              <a:extLst>
                <a:ext uri="{FF2B5EF4-FFF2-40B4-BE49-F238E27FC236}">
                  <a16:creationId xmlns:a16="http://schemas.microsoft.com/office/drawing/2014/main" id="{ABB0473F-FCDD-4AB7-AFB4-56081CEBD31F}"/>
                </a:ext>
              </a:extLst>
            </p:cNvPr>
            <p:cNvSpPr>
              <a:spLocks noChangeArrowheads="1"/>
            </p:cNvSpPr>
            <p:nvPr/>
          </p:nvSpPr>
          <p:spPr bwMode="auto">
            <a:xfrm>
              <a:off x="3505200" y="4419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sp>
          <p:nvSpPr>
            <p:cNvPr id="24" name="Rectangle 102">
              <a:extLst>
                <a:ext uri="{FF2B5EF4-FFF2-40B4-BE49-F238E27FC236}">
                  <a16:creationId xmlns:a16="http://schemas.microsoft.com/office/drawing/2014/main" id="{70C2C8C1-36BC-4E8D-BC60-BAFD85CF6F0E}"/>
                </a:ext>
              </a:extLst>
            </p:cNvPr>
            <p:cNvSpPr>
              <a:spLocks noChangeArrowheads="1"/>
            </p:cNvSpPr>
            <p:nvPr/>
          </p:nvSpPr>
          <p:spPr bwMode="auto">
            <a:xfrm>
              <a:off x="7010400" y="4419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cxnSp>
          <p:nvCxnSpPr>
            <p:cNvPr id="25" name="Straight Arrow Connector 29">
              <a:extLst>
                <a:ext uri="{FF2B5EF4-FFF2-40B4-BE49-F238E27FC236}">
                  <a16:creationId xmlns:a16="http://schemas.microsoft.com/office/drawing/2014/main" id="{B3FD0BD8-1F34-407F-997A-8E781BE8A1E0}"/>
                </a:ext>
              </a:extLst>
            </p:cNvPr>
            <p:cNvCxnSpPr>
              <a:cxnSpLocks noChangeShapeType="1"/>
            </p:cNvCxnSpPr>
            <p:nvPr/>
          </p:nvCxnSpPr>
          <p:spPr bwMode="auto">
            <a:xfrm>
              <a:off x="4191000" y="4724400"/>
              <a:ext cx="762000" cy="9525"/>
            </a:xfrm>
            <a:prstGeom prst="straightConnector1">
              <a:avLst/>
            </a:prstGeom>
            <a:noFill/>
            <a:ln w="25400">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26" name="Up-Down Arrow 23">
              <a:extLst>
                <a:ext uri="{FF2B5EF4-FFF2-40B4-BE49-F238E27FC236}">
                  <a16:creationId xmlns:a16="http://schemas.microsoft.com/office/drawing/2014/main" id="{C0925418-F2A1-43B4-BE65-DA861185F156}"/>
                </a:ext>
              </a:extLst>
            </p:cNvPr>
            <p:cNvSpPr>
              <a:spLocks noChangeArrowheads="1"/>
            </p:cNvSpPr>
            <p:nvPr/>
          </p:nvSpPr>
          <p:spPr bwMode="auto">
            <a:xfrm>
              <a:off x="533400" y="5105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sp>
          <p:nvSpPr>
            <p:cNvPr id="27" name="Up-Down Arrow 23">
              <a:extLst>
                <a:ext uri="{FF2B5EF4-FFF2-40B4-BE49-F238E27FC236}">
                  <a16:creationId xmlns:a16="http://schemas.microsoft.com/office/drawing/2014/main" id="{0E83E8B2-52D6-499E-863A-A896E7D64B5C}"/>
                </a:ext>
              </a:extLst>
            </p:cNvPr>
            <p:cNvSpPr>
              <a:spLocks noChangeArrowheads="1"/>
            </p:cNvSpPr>
            <p:nvPr/>
          </p:nvSpPr>
          <p:spPr bwMode="auto">
            <a:xfrm>
              <a:off x="8382000" y="5105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grpSp>
      <p:grpSp>
        <p:nvGrpSpPr>
          <p:cNvPr id="28" name="Group 27">
            <a:extLst>
              <a:ext uri="{FF2B5EF4-FFF2-40B4-BE49-F238E27FC236}">
                <a16:creationId xmlns:a16="http://schemas.microsoft.com/office/drawing/2014/main" id="{3A621375-8F52-4113-9C7B-4ACD4AB9C01D}"/>
              </a:ext>
            </a:extLst>
          </p:cNvPr>
          <p:cNvGrpSpPr/>
          <p:nvPr/>
        </p:nvGrpSpPr>
        <p:grpSpPr>
          <a:xfrm>
            <a:off x="1331843" y="3308350"/>
            <a:ext cx="9315483" cy="1143000"/>
            <a:chOff x="-86139" y="3200400"/>
            <a:chExt cx="9315483" cy="1143000"/>
          </a:xfrm>
        </p:grpSpPr>
        <p:sp>
          <p:nvSpPr>
            <p:cNvPr id="29" name="Rectangle 28">
              <a:extLst>
                <a:ext uri="{FF2B5EF4-FFF2-40B4-BE49-F238E27FC236}">
                  <a16:creationId xmlns:a16="http://schemas.microsoft.com/office/drawing/2014/main" id="{89095250-129A-451E-B5C5-11DBF1EB3DF2}"/>
                </a:ext>
              </a:extLst>
            </p:cNvPr>
            <p:cNvSpPr>
              <a:spLocks noChangeArrowheads="1"/>
            </p:cNvSpPr>
            <p:nvPr/>
          </p:nvSpPr>
          <p:spPr bwMode="auto">
            <a:xfrm>
              <a:off x="-86139" y="3200400"/>
              <a:ext cx="1381539" cy="762000"/>
            </a:xfrm>
            <a:prstGeom prst="rect">
              <a:avLst/>
            </a:prstGeom>
            <a:solidFill>
              <a:srgbClr val="A0BCFE"/>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Network Layer </a:t>
              </a:r>
            </a:p>
          </p:txBody>
        </p:sp>
        <p:sp>
          <p:nvSpPr>
            <p:cNvPr id="30" name="Rectangle 60">
              <a:extLst>
                <a:ext uri="{FF2B5EF4-FFF2-40B4-BE49-F238E27FC236}">
                  <a16:creationId xmlns:a16="http://schemas.microsoft.com/office/drawing/2014/main" id="{424259E1-5CE3-4B48-A7AA-0774DFDDECA0}"/>
                </a:ext>
              </a:extLst>
            </p:cNvPr>
            <p:cNvSpPr>
              <a:spLocks noChangeArrowheads="1"/>
            </p:cNvSpPr>
            <p:nvPr/>
          </p:nvSpPr>
          <p:spPr bwMode="auto">
            <a:xfrm>
              <a:off x="2819400" y="3276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31" name="Rectangle 30">
              <a:extLst>
                <a:ext uri="{FF2B5EF4-FFF2-40B4-BE49-F238E27FC236}">
                  <a16:creationId xmlns:a16="http://schemas.microsoft.com/office/drawing/2014/main" id="{E53F7AB6-45F5-409E-AC8B-74C16439434A}"/>
                </a:ext>
              </a:extLst>
            </p:cNvPr>
            <p:cNvSpPr/>
            <p:nvPr/>
          </p:nvSpPr>
          <p:spPr bwMode="auto">
            <a:xfrm>
              <a:off x="2133600" y="3276600"/>
              <a:ext cx="685800" cy="609600"/>
            </a:xfrm>
            <a:prstGeom prst="rect">
              <a:avLst/>
            </a:prstGeom>
            <a:solidFill>
              <a:schemeClr val="accent1">
                <a:lumMod val="60000"/>
                <a:lumOff val="40000"/>
              </a:schemeClr>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1400" b="0" dirty="0">
                  <a:latin typeface="Gill Sans Light"/>
                  <a:ea typeface="ＭＳ Ｐゴシック" pitchFamily="1" charset="-128"/>
                  <a:cs typeface="Arial Narrow"/>
                </a:rPr>
                <a:t>Net.</a:t>
              </a:r>
            </a:p>
            <a:p>
              <a:pPr algn="ctr">
                <a:defRPr/>
              </a:pPr>
              <a:r>
                <a:rPr lang="en-US" sz="1400" b="0" dirty="0" err="1">
                  <a:latin typeface="Gill Sans Light"/>
                  <a:ea typeface="ＭＳ Ｐゴシック" pitchFamily="1" charset="-128"/>
                  <a:cs typeface="Arial Narrow"/>
                </a:rPr>
                <a:t>Hdr</a:t>
              </a:r>
              <a:r>
                <a:rPr lang="en-US" sz="1400" b="0" dirty="0">
                  <a:latin typeface="Gill Sans Light"/>
                  <a:ea typeface="ＭＳ Ｐゴシック" pitchFamily="1" charset="-128"/>
                  <a:cs typeface="Arial Narrow"/>
                </a:rPr>
                <a:t>.</a:t>
              </a:r>
            </a:p>
          </p:txBody>
        </p:sp>
        <p:sp>
          <p:nvSpPr>
            <p:cNvPr id="32" name="Rectangle 31">
              <a:extLst>
                <a:ext uri="{FF2B5EF4-FFF2-40B4-BE49-F238E27FC236}">
                  <a16:creationId xmlns:a16="http://schemas.microsoft.com/office/drawing/2014/main" id="{9B762FB9-0F63-4807-A573-05CEEF6669A4}"/>
                </a:ext>
              </a:extLst>
            </p:cNvPr>
            <p:cNvSpPr>
              <a:spLocks noChangeArrowheads="1"/>
            </p:cNvSpPr>
            <p:nvPr/>
          </p:nvSpPr>
          <p:spPr bwMode="auto">
            <a:xfrm>
              <a:off x="7848600" y="3200400"/>
              <a:ext cx="1380744" cy="762000"/>
            </a:xfrm>
            <a:prstGeom prst="rect">
              <a:avLst/>
            </a:prstGeom>
            <a:solidFill>
              <a:srgbClr val="A0BCFE"/>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Network Layer </a:t>
              </a:r>
            </a:p>
          </p:txBody>
        </p:sp>
        <p:sp>
          <p:nvSpPr>
            <p:cNvPr id="33" name="Rectangle 65">
              <a:extLst>
                <a:ext uri="{FF2B5EF4-FFF2-40B4-BE49-F238E27FC236}">
                  <a16:creationId xmlns:a16="http://schemas.microsoft.com/office/drawing/2014/main" id="{50AAF022-4BB5-40C2-99C5-3328EC855AD3}"/>
                </a:ext>
              </a:extLst>
            </p:cNvPr>
            <p:cNvSpPr>
              <a:spLocks noChangeArrowheads="1"/>
            </p:cNvSpPr>
            <p:nvPr/>
          </p:nvSpPr>
          <p:spPr bwMode="auto">
            <a:xfrm>
              <a:off x="6324600" y="3276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34" name="Rectangle 67">
              <a:extLst>
                <a:ext uri="{FF2B5EF4-FFF2-40B4-BE49-F238E27FC236}">
                  <a16:creationId xmlns:a16="http://schemas.microsoft.com/office/drawing/2014/main" id="{DD5C9065-71CB-42BB-9644-F713CF2DCDCA}"/>
                </a:ext>
              </a:extLst>
            </p:cNvPr>
            <p:cNvSpPr>
              <a:spLocks noChangeArrowheads="1"/>
            </p:cNvSpPr>
            <p:nvPr/>
          </p:nvSpPr>
          <p:spPr bwMode="auto">
            <a:xfrm>
              <a:off x="5638800" y="3276600"/>
              <a:ext cx="685800" cy="609600"/>
            </a:xfrm>
            <a:prstGeom prst="rect">
              <a:avLst/>
            </a:prstGeom>
            <a:solidFill>
              <a:srgbClr val="A0BCFE"/>
            </a:solidFill>
            <a:ln w="25400">
              <a:solidFill>
                <a:schemeClr val="tx1"/>
              </a:solidFill>
              <a:round/>
              <a:headEnd type="triangle" w="med" len="med"/>
              <a:tailEnd/>
            </a:ln>
          </p:spPr>
          <p:txBody>
            <a:bodyPr anchor="ctr"/>
            <a:lstStyle/>
            <a:p>
              <a:pPr algn="ctr"/>
              <a:r>
                <a:rPr lang="en-US" sz="1400" b="0">
                  <a:latin typeface="Gill Sans Light"/>
                </a:rPr>
                <a:t>Net.</a:t>
              </a:r>
            </a:p>
            <a:p>
              <a:pPr algn="ctr"/>
              <a:r>
                <a:rPr lang="en-US" sz="1400" b="0">
                  <a:latin typeface="Gill Sans Light"/>
                </a:rPr>
                <a:t>Hdr.</a:t>
              </a:r>
            </a:p>
          </p:txBody>
        </p:sp>
        <p:sp>
          <p:nvSpPr>
            <p:cNvPr id="35" name="Rectangle 97">
              <a:extLst>
                <a:ext uri="{FF2B5EF4-FFF2-40B4-BE49-F238E27FC236}">
                  <a16:creationId xmlns:a16="http://schemas.microsoft.com/office/drawing/2014/main" id="{E63B09E9-EDFF-48FB-A133-F97294A8E000}"/>
                </a:ext>
              </a:extLst>
            </p:cNvPr>
            <p:cNvSpPr>
              <a:spLocks noChangeArrowheads="1"/>
            </p:cNvSpPr>
            <p:nvPr/>
          </p:nvSpPr>
          <p:spPr bwMode="auto">
            <a:xfrm>
              <a:off x="3505200" y="3276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sp>
          <p:nvSpPr>
            <p:cNvPr id="36" name="Rectangle 101">
              <a:extLst>
                <a:ext uri="{FF2B5EF4-FFF2-40B4-BE49-F238E27FC236}">
                  <a16:creationId xmlns:a16="http://schemas.microsoft.com/office/drawing/2014/main" id="{EAE400B4-6B37-41BA-9921-D23E745A63DA}"/>
                </a:ext>
              </a:extLst>
            </p:cNvPr>
            <p:cNvSpPr>
              <a:spLocks noChangeArrowheads="1"/>
            </p:cNvSpPr>
            <p:nvPr/>
          </p:nvSpPr>
          <p:spPr bwMode="auto">
            <a:xfrm>
              <a:off x="7010400" y="3276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cxnSp>
          <p:nvCxnSpPr>
            <p:cNvPr id="37" name="Straight Arrow Connector 30">
              <a:extLst>
                <a:ext uri="{FF2B5EF4-FFF2-40B4-BE49-F238E27FC236}">
                  <a16:creationId xmlns:a16="http://schemas.microsoft.com/office/drawing/2014/main" id="{7403ACCF-EC1D-44F9-A1FD-8391CD3B1469}"/>
                </a:ext>
              </a:extLst>
            </p:cNvPr>
            <p:cNvCxnSpPr>
              <a:cxnSpLocks noChangeShapeType="1"/>
            </p:cNvCxnSpPr>
            <p:nvPr/>
          </p:nvCxnSpPr>
          <p:spPr bwMode="auto">
            <a:xfrm>
              <a:off x="4191000" y="3581400"/>
              <a:ext cx="1447800" cy="1588"/>
            </a:xfrm>
            <a:prstGeom prst="straightConnector1">
              <a:avLst/>
            </a:prstGeom>
            <a:noFill/>
            <a:ln w="25400">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38" name="Up-Down Arrow 24">
              <a:extLst>
                <a:ext uri="{FF2B5EF4-FFF2-40B4-BE49-F238E27FC236}">
                  <a16:creationId xmlns:a16="http://schemas.microsoft.com/office/drawing/2014/main" id="{D426FB09-2EFE-4F74-8768-B9518CD17DBD}"/>
                </a:ext>
              </a:extLst>
            </p:cNvPr>
            <p:cNvSpPr>
              <a:spLocks noChangeArrowheads="1"/>
            </p:cNvSpPr>
            <p:nvPr/>
          </p:nvSpPr>
          <p:spPr bwMode="auto">
            <a:xfrm>
              <a:off x="533400" y="3962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sp>
          <p:nvSpPr>
            <p:cNvPr id="39" name="Up-Down Arrow 24">
              <a:extLst>
                <a:ext uri="{FF2B5EF4-FFF2-40B4-BE49-F238E27FC236}">
                  <a16:creationId xmlns:a16="http://schemas.microsoft.com/office/drawing/2014/main" id="{A2AB9302-9559-443B-8680-88AE3A181731}"/>
                </a:ext>
              </a:extLst>
            </p:cNvPr>
            <p:cNvSpPr>
              <a:spLocks noChangeArrowheads="1"/>
            </p:cNvSpPr>
            <p:nvPr/>
          </p:nvSpPr>
          <p:spPr bwMode="auto">
            <a:xfrm>
              <a:off x="8382000" y="3962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grpSp>
      <p:grpSp>
        <p:nvGrpSpPr>
          <p:cNvPr id="40" name="Group 39">
            <a:extLst>
              <a:ext uri="{FF2B5EF4-FFF2-40B4-BE49-F238E27FC236}">
                <a16:creationId xmlns:a16="http://schemas.microsoft.com/office/drawing/2014/main" id="{4C61B0C8-386E-4469-A8D7-8D2686CB0A5A}"/>
              </a:ext>
            </a:extLst>
          </p:cNvPr>
          <p:cNvGrpSpPr/>
          <p:nvPr/>
        </p:nvGrpSpPr>
        <p:grpSpPr>
          <a:xfrm>
            <a:off x="1331843" y="2165350"/>
            <a:ext cx="9315483" cy="1143000"/>
            <a:chOff x="-86139" y="2057400"/>
            <a:chExt cx="9315483" cy="1143000"/>
          </a:xfrm>
        </p:grpSpPr>
        <p:sp>
          <p:nvSpPr>
            <p:cNvPr id="41" name="Rectangle 40">
              <a:extLst>
                <a:ext uri="{FF2B5EF4-FFF2-40B4-BE49-F238E27FC236}">
                  <a16:creationId xmlns:a16="http://schemas.microsoft.com/office/drawing/2014/main" id="{7E2ADE04-13AD-4CE3-96BC-DAA1AB791A27}"/>
                </a:ext>
              </a:extLst>
            </p:cNvPr>
            <p:cNvSpPr>
              <a:spLocks noChangeArrowheads="1"/>
            </p:cNvSpPr>
            <p:nvPr/>
          </p:nvSpPr>
          <p:spPr bwMode="auto">
            <a:xfrm>
              <a:off x="-86139" y="2057400"/>
              <a:ext cx="1381539" cy="762000"/>
            </a:xfrm>
            <a:prstGeom prst="rect">
              <a:avLst/>
            </a:prstGeom>
            <a:solidFill>
              <a:srgbClr val="CCFFCC"/>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Transport Layer </a:t>
              </a:r>
            </a:p>
          </p:txBody>
        </p:sp>
        <p:sp>
          <p:nvSpPr>
            <p:cNvPr id="42" name="Rectangle 45">
              <a:extLst>
                <a:ext uri="{FF2B5EF4-FFF2-40B4-BE49-F238E27FC236}">
                  <a16:creationId xmlns:a16="http://schemas.microsoft.com/office/drawing/2014/main" id="{1B505270-28E9-4EEC-89FD-37940D9CD1A1}"/>
                </a:ext>
              </a:extLst>
            </p:cNvPr>
            <p:cNvSpPr>
              <a:spLocks noChangeArrowheads="1"/>
            </p:cNvSpPr>
            <p:nvPr/>
          </p:nvSpPr>
          <p:spPr bwMode="auto">
            <a:xfrm>
              <a:off x="2819400" y="2133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43" name="Rectangle 42">
              <a:extLst>
                <a:ext uri="{FF2B5EF4-FFF2-40B4-BE49-F238E27FC236}">
                  <a16:creationId xmlns:a16="http://schemas.microsoft.com/office/drawing/2014/main" id="{69A3BCAF-BD75-429F-B8FC-6DE972A12F87}"/>
                </a:ext>
              </a:extLst>
            </p:cNvPr>
            <p:cNvSpPr>
              <a:spLocks noChangeArrowheads="1"/>
            </p:cNvSpPr>
            <p:nvPr/>
          </p:nvSpPr>
          <p:spPr bwMode="auto">
            <a:xfrm>
              <a:off x="7848600" y="2057400"/>
              <a:ext cx="1380744" cy="762000"/>
            </a:xfrm>
            <a:prstGeom prst="rect">
              <a:avLst/>
            </a:prstGeom>
            <a:solidFill>
              <a:srgbClr val="CCFFCC"/>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Helvetica"/>
                </a:rPr>
                <a:t>Transport Layer </a:t>
              </a:r>
            </a:p>
          </p:txBody>
        </p:sp>
        <p:sp>
          <p:nvSpPr>
            <p:cNvPr id="44" name="Rectangle 55">
              <a:extLst>
                <a:ext uri="{FF2B5EF4-FFF2-40B4-BE49-F238E27FC236}">
                  <a16:creationId xmlns:a16="http://schemas.microsoft.com/office/drawing/2014/main" id="{4CE5516F-D954-4B01-9CD3-7E9E4C83BF49}"/>
                </a:ext>
              </a:extLst>
            </p:cNvPr>
            <p:cNvSpPr>
              <a:spLocks noChangeArrowheads="1"/>
            </p:cNvSpPr>
            <p:nvPr/>
          </p:nvSpPr>
          <p:spPr bwMode="auto">
            <a:xfrm>
              <a:off x="6324600" y="2133600"/>
              <a:ext cx="685800" cy="609600"/>
            </a:xfrm>
            <a:prstGeom prst="rect">
              <a:avLst/>
            </a:prstGeom>
            <a:solidFill>
              <a:srgbClr val="CCFFCC"/>
            </a:solidFill>
            <a:ln w="25400">
              <a:solidFill>
                <a:schemeClr val="tx1"/>
              </a:solidFill>
              <a:round/>
              <a:headEnd type="triangle" w="med" len="med"/>
              <a:tailEnd/>
            </a:ln>
          </p:spPr>
          <p:txBody>
            <a:bodyPr anchor="ctr"/>
            <a:lstStyle/>
            <a:p>
              <a:pPr algn="ctr"/>
              <a:r>
                <a:rPr lang="en-US" sz="1400" b="0">
                  <a:latin typeface="Gill Sans Light"/>
                </a:rPr>
                <a:t>Trans.</a:t>
              </a:r>
            </a:p>
            <a:p>
              <a:pPr algn="ctr"/>
              <a:r>
                <a:rPr lang="en-US" sz="1400" b="0">
                  <a:latin typeface="Gill Sans Light"/>
                </a:rPr>
                <a:t>Hdr.</a:t>
              </a:r>
            </a:p>
          </p:txBody>
        </p:sp>
        <p:sp>
          <p:nvSpPr>
            <p:cNvPr id="45" name="Rectangle 96">
              <a:extLst>
                <a:ext uri="{FF2B5EF4-FFF2-40B4-BE49-F238E27FC236}">
                  <a16:creationId xmlns:a16="http://schemas.microsoft.com/office/drawing/2014/main" id="{59E260DA-8A3E-4636-8B07-C01D2790D5D4}"/>
                </a:ext>
              </a:extLst>
            </p:cNvPr>
            <p:cNvSpPr>
              <a:spLocks noChangeArrowheads="1"/>
            </p:cNvSpPr>
            <p:nvPr/>
          </p:nvSpPr>
          <p:spPr bwMode="auto">
            <a:xfrm>
              <a:off x="3505200" y="2133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sp>
          <p:nvSpPr>
            <p:cNvPr id="46" name="Rectangle 100">
              <a:extLst>
                <a:ext uri="{FF2B5EF4-FFF2-40B4-BE49-F238E27FC236}">
                  <a16:creationId xmlns:a16="http://schemas.microsoft.com/office/drawing/2014/main" id="{25795F07-3579-4E0B-B204-06FDF4A64712}"/>
                </a:ext>
              </a:extLst>
            </p:cNvPr>
            <p:cNvSpPr>
              <a:spLocks noChangeArrowheads="1"/>
            </p:cNvSpPr>
            <p:nvPr/>
          </p:nvSpPr>
          <p:spPr bwMode="auto">
            <a:xfrm>
              <a:off x="7010400" y="21336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cxnSp>
          <p:nvCxnSpPr>
            <p:cNvPr id="47" name="Straight Arrow Connector 30">
              <a:extLst>
                <a:ext uri="{FF2B5EF4-FFF2-40B4-BE49-F238E27FC236}">
                  <a16:creationId xmlns:a16="http://schemas.microsoft.com/office/drawing/2014/main" id="{6FACD79A-8E2D-462C-9699-01B85AFAECDA}"/>
                </a:ext>
              </a:extLst>
            </p:cNvPr>
            <p:cNvCxnSpPr>
              <a:cxnSpLocks noChangeShapeType="1"/>
              <a:endCxn id="44" idx="1"/>
            </p:cNvCxnSpPr>
            <p:nvPr/>
          </p:nvCxnSpPr>
          <p:spPr bwMode="auto">
            <a:xfrm>
              <a:off x="4191000" y="2438400"/>
              <a:ext cx="2133600" cy="1588"/>
            </a:xfrm>
            <a:prstGeom prst="straightConnector1">
              <a:avLst/>
            </a:prstGeom>
            <a:noFill/>
            <a:ln w="25400">
              <a:solidFill>
                <a:schemeClr val="tx1"/>
              </a:solidFill>
              <a:prstDash val="sysDash"/>
              <a:round/>
              <a:headEnd type="triangle" w="med" len="med"/>
              <a:tailEnd type="triangle" w="med" len="med"/>
            </a:ln>
            <a:extLst>
              <a:ext uri="{909E8E84-426E-40dd-AFC4-6F175D3DCCD1}">
                <a14:hiddenFill xmlns:a14="http://schemas.microsoft.com/office/drawing/2010/main" xmlns="">
                  <a:noFill/>
                </a14:hiddenFill>
              </a:ext>
            </a:extLst>
          </p:spPr>
        </p:cxnSp>
        <p:sp>
          <p:nvSpPr>
            <p:cNvPr id="48" name="Up-Down Arrow 27">
              <a:extLst>
                <a:ext uri="{FF2B5EF4-FFF2-40B4-BE49-F238E27FC236}">
                  <a16:creationId xmlns:a16="http://schemas.microsoft.com/office/drawing/2014/main" id="{0A275A4F-5357-4AB5-A0BE-235E8477834E}"/>
                </a:ext>
              </a:extLst>
            </p:cNvPr>
            <p:cNvSpPr>
              <a:spLocks noChangeArrowheads="1"/>
            </p:cNvSpPr>
            <p:nvPr/>
          </p:nvSpPr>
          <p:spPr bwMode="auto">
            <a:xfrm>
              <a:off x="533400" y="2819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sp>
          <p:nvSpPr>
            <p:cNvPr id="49" name="Up-Down Arrow 27">
              <a:extLst>
                <a:ext uri="{FF2B5EF4-FFF2-40B4-BE49-F238E27FC236}">
                  <a16:creationId xmlns:a16="http://schemas.microsoft.com/office/drawing/2014/main" id="{A33C66AD-10C8-442D-9D81-3027357CF6B7}"/>
                </a:ext>
              </a:extLst>
            </p:cNvPr>
            <p:cNvSpPr>
              <a:spLocks noChangeArrowheads="1"/>
            </p:cNvSpPr>
            <p:nvPr/>
          </p:nvSpPr>
          <p:spPr bwMode="auto">
            <a:xfrm>
              <a:off x="8382000" y="2819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grpSp>
      <p:grpSp>
        <p:nvGrpSpPr>
          <p:cNvPr id="50" name="Group 101">
            <a:extLst>
              <a:ext uri="{FF2B5EF4-FFF2-40B4-BE49-F238E27FC236}">
                <a16:creationId xmlns:a16="http://schemas.microsoft.com/office/drawing/2014/main" id="{0FF7E48C-8D4D-49F1-84E9-6B4AA20DF27F}"/>
              </a:ext>
            </a:extLst>
          </p:cNvPr>
          <p:cNvGrpSpPr>
            <a:grpSpLocks/>
          </p:cNvGrpSpPr>
          <p:nvPr/>
        </p:nvGrpSpPr>
        <p:grpSpPr bwMode="auto">
          <a:xfrm>
            <a:off x="1331843" y="1022350"/>
            <a:ext cx="9315483" cy="1143000"/>
            <a:chOff x="-86139" y="914400"/>
            <a:chExt cx="9315483" cy="1143000"/>
          </a:xfrm>
        </p:grpSpPr>
        <p:sp>
          <p:nvSpPr>
            <p:cNvPr id="51" name="Rectangle 90">
              <a:extLst>
                <a:ext uri="{FF2B5EF4-FFF2-40B4-BE49-F238E27FC236}">
                  <a16:creationId xmlns:a16="http://schemas.microsoft.com/office/drawing/2014/main" id="{2FFD26E8-19AC-4E70-B509-AEE320499C5F}"/>
                </a:ext>
              </a:extLst>
            </p:cNvPr>
            <p:cNvSpPr>
              <a:spLocks noChangeArrowheads="1"/>
            </p:cNvSpPr>
            <p:nvPr/>
          </p:nvSpPr>
          <p:spPr bwMode="auto">
            <a:xfrm>
              <a:off x="3505200" y="10668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sp>
          <p:nvSpPr>
            <p:cNvPr id="52" name="Rectangle 51">
              <a:extLst>
                <a:ext uri="{FF2B5EF4-FFF2-40B4-BE49-F238E27FC236}">
                  <a16:creationId xmlns:a16="http://schemas.microsoft.com/office/drawing/2014/main" id="{27825360-00A9-42F1-B372-E1AA60C1FBD6}"/>
                </a:ext>
              </a:extLst>
            </p:cNvPr>
            <p:cNvSpPr>
              <a:spLocks noChangeArrowheads="1"/>
            </p:cNvSpPr>
            <p:nvPr/>
          </p:nvSpPr>
          <p:spPr bwMode="auto">
            <a:xfrm>
              <a:off x="-86139" y="914400"/>
              <a:ext cx="1381539" cy="762000"/>
            </a:xfrm>
            <a:prstGeom prst="rect">
              <a:avLst/>
            </a:prstGeom>
            <a:solidFill>
              <a:srgbClr val="FFFFFF"/>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Arial Narrow"/>
                </a:rPr>
                <a:t>Application Layer </a:t>
              </a:r>
            </a:p>
          </p:txBody>
        </p:sp>
        <p:sp>
          <p:nvSpPr>
            <p:cNvPr id="53" name="Rectangle 52">
              <a:extLst>
                <a:ext uri="{FF2B5EF4-FFF2-40B4-BE49-F238E27FC236}">
                  <a16:creationId xmlns:a16="http://schemas.microsoft.com/office/drawing/2014/main" id="{EC89E934-839E-4E38-AE92-F73353C7250F}"/>
                </a:ext>
              </a:extLst>
            </p:cNvPr>
            <p:cNvSpPr>
              <a:spLocks noChangeArrowheads="1"/>
            </p:cNvSpPr>
            <p:nvPr/>
          </p:nvSpPr>
          <p:spPr bwMode="auto">
            <a:xfrm>
              <a:off x="7848600" y="914400"/>
              <a:ext cx="1380744" cy="762000"/>
            </a:xfrm>
            <a:prstGeom prst="rect">
              <a:avLst/>
            </a:prstGeom>
            <a:solidFill>
              <a:srgbClr val="FFFFFF"/>
            </a:solidFill>
            <a:ln w="25400">
              <a:solidFill>
                <a:schemeClr val="tx1"/>
              </a:solidFill>
              <a:round/>
              <a:headEnd type="triangle" w="med" len="med"/>
              <a:tailEnd/>
            </a:ln>
            <a:effectLst>
              <a:outerShdw blurRad="50800" dist="38100" dir="2700000" rotWithShape="0">
                <a:srgbClr val="000000">
                  <a:alpha val="42998"/>
                </a:srgbClr>
              </a:outerShdw>
            </a:effectLst>
          </p:spPr>
          <p:txBody>
            <a:bodyPr anchor="ctr"/>
            <a:lstStyle/>
            <a:p>
              <a:pPr algn="ctr">
                <a:defRPr/>
              </a:pPr>
              <a:r>
                <a:rPr lang="en-US" b="0" dirty="0">
                  <a:latin typeface="Gill Sans Light"/>
                  <a:ea typeface="ＭＳ Ｐゴシック" pitchFamily="1" charset="-128"/>
                  <a:cs typeface="Arial Narrow"/>
                </a:rPr>
                <a:t>Application Layer </a:t>
              </a:r>
            </a:p>
          </p:txBody>
        </p:sp>
        <p:sp>
          <p:nvSpPr>
            <p:cNvPr id="54" name="Rectangle 99">
              <a:extLst>
                <a:ext uri="{FF2B5EF4-FFF2-40B4-BE49-F238E27FC236}">
                  <a16:creationId xmlns:a16="http://schemas.microsoft.com/office/drawing/2014/main" id="{6D1C66B4-5C7A-4A70-AAAD-8449D4F3213A}"/>
                </a:ext>
              </a:extLst>
            </p:cNvPr>
            <p:cNvSpPr>
              <a:spLocks noChangeArrowheads="1"/>
            </p:cNvSpPr>
            <p:nvPr/>
          </p:nvSpPr>
          <p:spPr bwMode="auto">
            <a:xfrm>
              <a:off x="7010400" y="1066800"/>
              <a:ext cx="685800" cy="609600"/>
            </a:xfrm>
            <a:prstGeom prst="rect">
              <a:avLst/>
            </a:prstGeom>
            <a:solidFill>
              <a:schemeClr val="bg1"/>
            </a:solidFill>
            <a:ln w="25400">
              <a:solidFill>
                <a:schemeClr val="tx1"/>
              </a:solidFill>
              <a:round/>
              <a:headEnd type="triangle" w="med" len="med"/>
              <a:tailEnd/>
            </a:ln>
          </p:spPr>
          <p:txBody>
            <a:bodyPr anchor="ctr"/>
            <a:lstStyle/>
            <a:p>
              <a:pPr algn="ctr"/>
              <a:r>
                <a:rPr lang="en-US" sz="1400" b="0">
                  <a:latin typeface="Gill Sans Light"/>
                </a:rPr>
                <a:t>Data</a:t>
              </a:r>
            </a:p>
          </p:txBody>
        </p:sp>
        <p:sp>
          <p:nvSpPr>
            <p:cNvPr id="55" name="Up-Down Arrow 27">
              <a:extLst>
                <a:ext uri="{FF2B5EF4-FFF2-40B4-BE49-F238E27FC236}">
                  <a16:creationId xmlns:a16="http://schemas.microsoft.com/office/drawing/2014/main" id="{F04D93AE-2AB5-469A-9590-AC087D196A1D}"/>
                </a:ext>
              </a:extLst>
            </p:cNvPr>
            <p:cNvSpPr>
              <a:spLocks noChangeArrowheads="1"/>
            </p:cNvSpPr>
            <p:nvPr/>
          </p:nvSpPr>
          <p:spPr bwMode="auto">
            <a:xfrm>
              <a:off x="533400" y="1676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sp>
          <p:nvSpPr>
            <p:cNvPr id="56" name="Up-Down Arrow 27">
              <a:extLst>
                <a:ext uri="{FF2B5EF4-FFF2-40B4-BE49-F238E27FC236}">
                  <a16:creationId xmlns:a16="http://schemas.microsoft.com/office/drawing/2014/main" id="{95E0E09C-47C0-4EDE-B00E-19870F9C3560}"/>
                </a:ext>
              </a:extLst>
            </p:cNvPr>
            <p:cNvSpPr>
              <a:spLocks noChangeArrowheads="1"/>
            </p:cNvSpPr>
            <p:nvPr/>
          </p:nvSpPr>
          <p:spPr bwMode="auto">
            <a:xfrm>
              <a:off x="8382000" y="1676400"/>
              <a:ext cx="228600" cy="381000"/>
            </a:xfrm>
            <a:prstGeom prst="upDownArrow">
              <a:avLst>
                <a:gd name="adj1" fmla="val 50000"/>
                <a:gd name="adj2" fmla="val 50000"/>
              </a:avLst>
            </a:prstGeom>
            <a:solidFill>
              <a:srgbClr val="FFFFFF"/>
            </a:solidFill>
            <a:ln w="25400">
              <a:solidFill>
                <a:schemeClr val="tx1"/>
              </a:solidFill>
              <a:round/>
              <a:headEnd type="triangle" w="med" len="med"/>
              <a:tailEnd/>
            </a:ln>
          </p:spPr>
          <p:txBody>
            <a:bodyPr anchor="ctr"/>
            <a:lstStyle/>
            <a:p>
              <a:pPr algn="ctr"/>
              <a:endParaRPr lang="en-US" sz="1600" b="0">
                <a:latin typeface="Gill Sans Light"/>
              </a:endParaRPr>
            </a:p>
          </p:txBody>
        </p:sp>
      </p:grpSp>
      <p:sp>
        <p:nvSpPr>
          <p:cNvPr id="8" name="Title 7"/>
          <p:cNvSpPr>
            <a:spLocks noGrp="1"/>
          </p:cNvSpPr>
          <p:nvPr>
            <p:ph type="title"/>
          </p:nvPr>
        </p:nvSpPr>
        <p:spPr/>
        <p:txBody>
          <a:bodyPr/>
          <a:lstStyle/>
          <a:p>
            <a:r>
              <a:rPr lang="en-US" dirty="0">
                <a:latin typeface="Gill Sans Light"/>
              </a:rPr>
              <a:t>Layering Analogy: Packets in Envelopes</a:t>
            </a:r>
          </a:p>
        </p:txBody>
      </p:sp>
      <p:sp>
        <p:nvSpPr>
          <p:cNvPr id="57" name="Rectangle 4"/>
          <p:cNvSpPr>
            <a:spLocks noChangeArrowheads="1"/>
          </p:cNvSpPr>
          <p:nvPr/>
        </p:nvSpPr>
        <p:spPr bwMode="auto">
          <a:xfrm>
            <a:off x="10793412" y="795339"/>
            <a:ext cx="1322388" cy="238125"/>
          </a:xfrm>
          <a:prstGeom prst="rect">
            <a:avLst/>
          </a:prstGeom>
          <a:solidFill>
            <a:schemeClr val="accent2">
              <a:lumMod val="20000"/>
              <a:lumOff val="80000"/>
            </a:schemeClr>
          </a:solidFill>
          <a:ln w="25400">
            <a:solidFill>
              <a:schemeClr val="tx1"/>
            </a:solidFill>
            <a:miter lim="800000"/>
            <a:headEnd/>
            <a:tailEnd/>
          </a:ln>
        </p:spPr>
        <p:txBody>
          <a:bodyPr wrap="none" anchor="ctr"/>
          <a:lstStyle/>
          <a:p>
            <a:pPr algn="ctr"/>
            <a:r>
              <a:rPr lang="en-US" dirty="0">
                <a:latin typeface="Helvetica" charset="0"/>
                <a:cs typeface="Helvetica" charset="0"/>
              </a:rPr>
              <a:t>Transport</a:t>
            </a:r>
          </a:p>
        </p:txBody>
      </p:sp>
      <p:sp>
        <p:nvSpPr>
          <p:cNvPr id="58" name="Rectangle 5"/>
          <p:cNvSpPr>
            <a:spLocks noChangeArrowheads="1"/>
          </p:cNvSpPr>
          <p:nvPr/>
        </p:nvSpPr>
        <p:spPr bwMode="auto">
          <a:xfrm>
            <a:off x="10793412" y="1033463"/>
            <a:ext cx="1322388" cy="239712"/>
          </a:xfrm>
          <a:prstGeom prst="rect">
            <a:avLst/>
          </a:prstGeom>
          <a:solidFill>
            <a:schemeClr val="accent1">
              <a:lumMod val="40000"/>
              <a:lumOff val="60000"/>
            </a:schemeClr>
          </a:solid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latin typeface="Helvetica" charset="0"/>
                <a:cs typeface="Helvetica" charset="0"/>
              </a:rPr>
              <a:t>Network</a:t>
            </a:r>
          </a:p>
        </p:txBody>
      </p:sp>
      <p:sp>
        <p:nvSpPr>
          <p:cNvPr id="59" name="Rectangle 6"/>
          <p:cNvSpPr>
            <a:spLocks noChangeArrowheads="1"/>
          </p:cNvSpPr>
          <p:nvPr/>
        </p:nvSpPr>
        <p:spPr bwMode="auto">
          <a:xfrm>
            <a:off x="10793412" y="1273176"/>
            <a:ext cx="1322388" cy="239713"/>
          </a:xfrm>
          <a:prstGeom prst="rect">
            <a:avLst/>
          </a:prstGeom>
          <a:solidFill>
            <a:srgbClr val="FFC000"/>
          </a:solid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latin typeface="Helvetica" charset="0"/>
                <a:cs typeface="Helvetica" charset="0"/>
              </a:rPr>
              <a:t>Datalink</a:t>
            </a:r>
          </a:p>
        </p:txBody>
      </p:sp>
      <p:sp>
        <p:nvSpPr>
          <p:cNvPr id="60" name="Rectangle 7"/>
          <p:cNvSpPr>
            <a:spLocks noChangeArrowheads="1"/>
          </p:cNvSpPr>
          <p:nvPr/>
        </p:nvSpPr>
        <p:spPr bwMode="auto">
          <a:xfrm>
            <a:off x="10793412" y="1512888"/>
            <a:ext cx="1322388" cy="239712"/>
          </a:xfrm>
          <a:prstGeom prst="rect">
            <a:avLst/>
          </a:prstGeom>
          <a:solidFill>
            <a:schemeClr val="bg2"/>
          </a:solid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dirty="0">
                <a:latin typeface="Helvetica" charset="0"/>
                <a:cs typeface="Helvetica" charset="0"/>
              </a:rPr>
              <a:t>Physical</a:t>
            </a:r>
          </a:p>
        </p:txBody>
      </p:sp>
      <p:sp>
        <p:nvSpPr>
          <p:cNvPr id="61" name="Rectangle 8"/>
          <p:cNvSpPr>
            <a:spLocks noChangeArrowheads="1"/>
          </p:cNvSpPr>
          <p:nvPr/>
        </p:nvSpPr>
        <p:spPr bwMode="auto">
          <a:xfrm>
            <a:off x="10793412" y="555626"/>
            <a:ext cx="1322388" cy="239713"/>
          </a:xfrm>
          <a:prstGeom prst="rect">
            <a:avLst/>
          </a:prstGeom>
          <a:solidFill>
            <a:srgbClr val="FFFFFF"/>
          </a:solidFill>
          <a:ln w="25400">
            <a:solidFill>
              <a:schemeClr val="tx1"/>
            </a:solidFill>
            <a:prstDash val="sysDot"/>
            <a:miter lim="800000"/>
            <a:headEnd/>
            <a:tailEnd/>
          </a:ln>
          <a:extLst/>
        </p:spPr>
        <p:txBody>
          <a:bodyPr wrap="none" anchor="ctr"/>
          <a:lstStyle/>
          <a:p>
            <a:pPr algn="ctr"/>
            <a:r>
              <a:rPr lang="en-US">
                <a:solidFill>
                  <a:schemeClr val="folHlink"/>
                </a:solidFill>
                <a:latin typeface="Helvetica" charset="0"/>
                <a:cs typeface="Helvetica" charset="0"/>
              </a:rPr>
              <a:t>Session</a:t>
            </a:r>
          </a:p>
        </p:txBody>
      </p:sp>
      <p:sp>
        <p:nvSpPr>
          <p:cNvPr id="62" name="Rectangle 9"/>
          <p:cNvSpPr>
            <a:spLocks noChangeArrowheads="1"/>
          </p:cNvSpPr>
          <p:nvPr/>
        </p:nvSpPr>
        <p:spPr bwMode="auto">
          <a:xfrm>
            <a:off x="10793412" y="315913"/>
            <a:ext cx="1322388" cy="239712"/>
          </a:xfrm>
          <a:prstGeom prst="rect">
            <a:avLst/>
          </a:prstGeom>
          <a:solidFill>
            <a:srgbClr val="FFFFFF"/>
          </a:solidFill>
          <a:ln w="25400">
            <a:solidFill>
              <a:schemeClr val="tx1"/>
            </a:solidFill>
            <a:prstDash val="sysDot"/>
            <a:miter lim="800000"/>
            <a:headEnd/>
            <a:tailEnd/>
          </a:ln>
          <a:extLst/>
        </p:spPr>
        <p:txBody>
          <a:bodyPr wrap="none" anchor="ctr"/>
          <a:lstStyle/>
          <a:p>
            <a:pPr algn="ctr"/>
            <a:r>
              <a:rPr lang="en-US">
                <a:solidFill>
                  <a:schemeClr val="folHlink"/>
                </a:solidFill>
                <a:latin typeface="Helvetica" charset="0"/>
                <a:cs typeface="Helvetica" charset="0"/>
              </a:rPr>
              <a:t>Present.</a:t>
            </a:r>
          </a:p>
        </p:txBody>
      </p:sp>
      <p:sp>
        <p:nvSpPr>
          <p:cNvPr id="63" name="Rectangle 10"/>
          <p:cNvSpPr>
            <a:spLocks noChangeArrowheads="1"/>
          </p:cNvSpPr>
          <p:nvPr/>
        </p:nvSpPr>
        <p:spPr bwMode="auto">
          <a:xfrm>
            <a:off x="10793412" y="76201"/>
            <a:ext cx="1322388" cy="239713"/>
          </a:xfrm>
          <a:prstGeom prst="rect">
            <a:avLst/>
          </a:prstGeom>
          <a:solidFill>
            <a:srgbClr val="FFFFFF"/>
          </a:solidFill>
          <a:ln w="25400">
            <a:solidFill>
              <a:schemeClr val="tx1"/>
            </a:solidFill>
            <a:miter lim="800000"/>
            <a:headEnd/>
            <a:tailEnd/>
          </a:ln>
          <a:extLst/>
        </p:spPr>
        <p:txBody>
          <a:bodyPr wrap="none" anchor="ctr"/>
          <a:lstStyle/>
          <a:p>
            <a:pPr algn="ctr"/>
            <a:r>
              <a:rPr lang="en-US">
                <a:latin typeface="Helvetica" charset="0"/>
                <a:cs typeface="Helvetica" charset="0"/>
              </a:rPr>
              <a:t>Application</a:t>
            </a:r>
          </a:p>
        </p:txBody>
      </p:sp>
    </p:spTree>
    <p:extLst>
      <p:ext uri="{BB962C8B-B14F-4D97-AF65-F5344CB8AC3E}">
        <p14:creationId xmlns:p14="http://schemas.microsoft.com/office/powerpoint/2010/main" val="3973210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Internet Transport Protocols</a:t>
            </a:r>
          </a:p>
        </p:txBody>
      </p:sp>
      <p:sp>
        <p:nvSpPr>
          <p:cNvPr id="924675" name="Rectangle 3"/>
          <p:cNvSpPr>
            <a:spLocks noGrp="1" noChangeArrowheads="1"/>
          </p:cNvSpPr>
          <p:nvPr>
            <p:ph type="body" idx="1"/>
          </p:nvPr>
        </p:nvSpPr>
        <p:spPr>
          <a:xfrm>
            <a:off x="609600" y="795337"/>
            <a:ext cx="10896600" cy="5605463"/>
          </a:xfrm>
        </p:spPr>
        <p:txBody>
          <a:bodyPr>
            <a:normAutofit/>
          </a:bodyPr>
          <a:lstStyle/>
          <a:p>
            <a:r>
              <a:rPr lang="en-US" dirty="0">
                <a:latin typeface="Gill Sans Light"/>
                <a:ea typeface="ＭＳ Ｐゴシック" charset="0"/>
                <a:cs typeface="Gill Sans Light"/>
              </a:rPr>
              <a:t>Datagram service (</a:t>
            </a:r>
            <a:r>
              <a:rPr lang="en-US" b="1" dirty="0">
                <a:latin typeface="Gill Sans Light"/>
                <a:ea typeface="ＭＳ Ｐゴシック" charset="0"/>
                <a:cs typeface="Gill Sans Light"/>
              </a:rPr>
              <a:t>UDP</a:t>
            </a:r>
            <a:r>
              <a:rPr lang="en-US" dirty="0" smtClean="0">
                <a:latin typeface="Gill Sans Light"/>
                <a:ea typeface="ＭＳ Ｐゴシック" charset="0"/>
                <a:cs typeface="Gill Sans Light"/>
              </a:rPr>
              <a:t>): IP Protocol 17</a:t>
            </a:r>
            <a:endParaRPr lang="en-US" dirty="0">
              <a:latin typeface="Gill Sans Light"/>
              <a:ea typeface="ＭＳ Ｐゴシック" charset="0"/>
              <a:cs typeface="Gill Sans Light"/>
            </a:endParaRPr>
          </a:p>
          <a:p>
            <a:pPr lvl="1"/>
            <a:r>
              <a:rPr lang="en-US" dirty="0">
                <a:latin typeface="Gill Sans Light"/>
                <a:ea typeface="ＭＳ Ｐゴシック" charset="0"/>
                <a:cs typeface="Gill Sans Light"/>
              </a:rPr>
              <a:t>No-frills extension of </a:t>
            </a:r>
            <a:r>
              <a:rPr lang="ja-JP" altLang="en-US" dirty="0">
                <a:latin typeface="Gill Sans Light"/>
                <a:ea typeface="ＭＳ Ｐゴシック" charset="0"/>
                <a:cs typeface="Gill Sans Light"/>
              </a:rPr>
              <a:t>“</a:t>
            </a:r>
            <a:r>
              <a:rPr lang="en-US" altLang="ja-JP" dirty="0">
                <a:latin typeface="Gill Sans Light"/>
                <a:ea typeface="ＭＳ Ｐゴシック" charset="0"/>
                <a:cs typeface="Gill Sans Light"/>
              </a:rPr>
              <a:t>best-effort</a:t>
            </a:r>
            <a:r>
              <a:rPr lang="ja-JP" altLang="en-US" dirty="0">
                <a:latin typeface="Gill Sans Light"/>
                <a:ea typeface="ＭＳ Ｐゴシック" charset="0"/>
                <a:cs typeface="Gill Sans Light"/>
              </a:rPr>
              <a:t>”</a:t>
            </a:r>
            <a:r>
              <a:rPr lang="en-US" altLang="ja-JP" dirty="0">
                <a:latin typeface="Gill Sans Light"/>
                <a:ea typeface="ＭＳ Ｐゴシック" charset="0"/>
                <a:cs typeface="Gill Sans Light"/>
              </a:rPr>
              <a:t> IP</a:t>
            </a:r>
          </a:p>
          <a:p>
            <a:pPr lvl="1"/>
            <a:r>
              <a:rPr lang="en-US" dirty="0">
                <a:latin typeface="Gill Sans Light"/>
                <a:ea typeface="ＭＳ Ｐゴシック" charset="0"/>
                <a:cs typeface="Gill Sans Light"/>
              </a:rPr>
              <a:t>Multiplexing/</a:t>
            </a:r>
            <a:r>
              <a:rPr lang="en-US" dirty="0" err="1">
                <a:latin typeface="Gill Sans Light"/>
                <a:ea typeface="ＭＳ Ｐゴシック" charset="0"/>
                <a:cs typeface="Gill Sans Light"/>
              </a:rPr>
              <a:t>Demultiplexing</a:t>
            </a:r>
            <a:r>
              <a:rPr lang="en-US" dirty="0">
                <a:latin typeface="Gill Sans Light"/>
                <a:ea typeface="ＭＳ Ｐゴシック" charset="0"/>
                <a:cs typeface="Gill Sans Light"/>
              </a:rPr>
              <a:t> among processes</a:t>
            </a:r>
          </a:p>
          <a:p>
            <a:r>
              <a:rPr lang="en-US" dirty="0">
                <a:latin typeface="Gill Sans Light"/>
                <a:ea typeface="ＭＳ Ｐゴシック" charset="0"/>
                <a:cs typeface="Gill Sans Light"/>
              </a:rPr>
              <a:t>Reliable, in-order delivery (</a:t>
            </a:r>
            <a:r>
              <a:rPr lang="en-US" b="1" dirty="0">
                <a:latin typeface="Gill Sans Light"/>
                <a:ea typeface="ＭＳ Ｐゴシック" charset="0"/>
                <a:cs typeface="Gill Sans Light"/>
              </a:rPr>
              <a:t>TCP</a:t>
            </a:r>
            <a:r>
              <a:rPr lang="en-US" dirty="0" smtClean="0">
                <a:latin typeface="Gill Sans Light"/>
                <a:ea typeface="ＭＳ Ｐゴシック" charset="0"/>
                <a:cs typeface="Gill Sans Light"/>
              </a:rPr>
              <a:t>): IP Protocol6</a:t>
            </a:r>
            <a:endParaRPr lang="en-US" dirty="0">
              <a:latin typeface="Gill Sans Light"/>
              <a:ea typeface="ＭＳ Ｐゴシック" charset="0"/>
              <a:cs typeface="Gill Sans Light"/>
            </a:endParaRPr>
          </a:p>
          <a:p>
            <a:pPr lvl="1"/>
            <a:r>
              <a:rPr lang="en-US" dirty="0">
                <a:latin typeface="Gill Sans Light"/>
                <a:ea typeface="ＭＳ Ｐゴシック" charset="0"/>
                <a:cs typeface="Gill Sans Light"/>
              </a:rPr>
              <a:t>Connection set-up &amp; tear-down</a:t>
            </a:r>
          </a:p>
          <a:p>
            <a:pPr lvl="1"/>
            <a:r>
              <a:rPr lang="en-US" dirty="0">
                <a:latin typeface="Gill Sans Light"/>
                <a:ea typeface="ＭＳ Ｐゴシック" charset="0"/>
                <a:cs typeface="Gill Sans Light"/>
              </a:rPr>
              <a:t>Discarding corrupted packets (segments)</a:t>
            </a:r>
          </a:p>
          <a:p>
            <a:pPr lvl="1"/>
            <a:r>
              <a:rPr lang="en-US" dirty="0">
                <a:latin typeface="Gill Sans Light"/>
                <a:ea typeface="ＭＳ Ｐゴシック" charset="0"/>
                <a:cs typeface="Gill Sans Light"/>
              </a:rPr>
              <a:t>Retransmission of lost packets (segments)</a:t>
            </a:r>
          </a:p>
          <a:p>
            <a:pPr lvl="1"/>
            <a:r>
              <a:rPr lang="en-US" dirty="0">
                <a:latin typeface="Gill Sans Light"/>
                <a:ea typeface="ＭＳ Ｐゴシック" charset="0"/>
                <a:cs typeface="Gill Sans Light"/>
              </a:rPr>
              <a:t>Flow control</a:t>
            </a:r>
          </a:p>
          <a:p>
            <a:pPr lvl="1"/>
            <a:r>
              <a:rPr lang="en-US" dirty="0">
                <a:latin typeface="Gill Sans Light"/>
                <a:ea typeface="ＭＳ Ｐゴシック" charset="0"/>
                <a:cs typeface="Gill Sans Light"/>
              </a:rPr>
              <a:t>Congestion </a:t>
            </a:r>
            <a:r>
              <a:rPr lang="en-US" dirty="0" smtClean="0">
                <a:latin typeface="Gill Sans Light"/>
                <a:ea typeface="ＭＳ Ｐゴシック" charset="0"/>
                <a:cs typeface="Gill Sans Light"/>
              </a:rPr>
              <a:t>control</a:t>
            </a:r>
          </a:p>
          <a:p>
            <a:r>
              <a:rPr lang="en-US" dirty="0" smtClean="0">
                <a:latin typeface="Gill Sans Light"/>
                <a:ea typeface="ＭＳ Ｐゴシック" charset="0"/>
                <a:cs typeface="Gill Sans Light"/>
              </a:rPr>
              <a:t>Other examples:</a:t>
            </a:r>
          </a:p>
          <a:p>
            <a:pPr lvl="1"/>
            <a:r>
              <a:rPr lang="en-US" dirty="0" smtClean="0">
                <a:latin typeface="Gill Sans Light"/>
                <a:ea typeface="ＭＳ Ｐゴシック" charset="0"/>
                <a:cs typeface="Gill Sans Light"/>
              </a:rPr>
              <a:t>DCCP (33), Datagram Congestion Control Protocol</a:t>
            </a:r>
          </a:p>
          <a:p>
            <a:pPr lvl="1"/>
            <a:r>
              <a:rPr lang="en-US" dirty="0" smtClean="0">
                <a:latin typeface="Gill Sans Light"/>
                <a:ea typeface="ＭＳ Ｐゴシック" charset="0"/>
                <a:cs typeface="Gill Sans Light"/>
              </a:rPr>
              <a:t>RDP (26), Reliable Data Protocol</a:t>
            </a:r>
          </a:p>
          <a:p>
            <a:pPr lvl="1"/>
            <a:r>
              <a:rPr lang="en-US" dirty="0" smtClean="0">
                <a:latin typeface="Gill Sans Light"/>
                <a:ea typeface="ＭＳ Ｐゴシック" charset="0"/>
                <a:cs typeface="Gill Sans Light"/>
              </a:rPr>
              <a:t>SCTP (132), Stream Control Transmission Protocol</a:t>
            </a:r>
            <a:endParaRPr lang="en-US" dirty="0">
              <a:latin typeface="Gill Sans Light"/>
              <a:ea typeface="ＭＳ Ｐゴシック" charset="0"/>
              <a:cs typeface="Gill Sans Light"/>
            </a:endParaRPr>
          </a:p>
        </p:txBody>
      </p:sp>
      <p:sp>
        <p:nvSpPr>
          <p:cNvPr id="11" name="Rectangle 4"/>
          <p:cNvSpPr>
            <a:spLocks noChangeArrowheads="1"/>
          </p:cNvSpPr>
          <p:nvPr/>
        </p:nvSpPr>
        <p:spPr bwMode="auto">
          <a:xfrm>
            <a:off x="10793412" y="795339"/>
            <a:ext cx="1322388" cy="238125"/>
          </a:xfrm>
          <a:prstGeom prst="rect">
            <a:avLst/>
          </a:prstGeom>
          <a:solidFill>
            <a:srgbClr val="BCFFBC"/>
          </a:solidFill>
          <a:ln w="25400">
            <a:solidFill>
              <a:schemeClr val="tx1"/>
            </a:solidFill>
            <a:miter lim="800000"/>
            <a:headEnd/>
            <a:tailEnd/>
          </a:ln>
        </p:spPr>
        <p:txBody>
          <a:bodyPr wrap="none" anchor="ctr"/>
          <a:lstStyle/>
          <a:p>
            <a:pPr algn="ctr"/>
            <a:r>
              <a:rPr lang="en-US" dirty="0">
                <a:latin typeface="Helvetica" charset="0"/>
                <a:cs typeface="Helvetica" charset="0"/>
              </a:rPr>
              <a:t>Transport</a:t>
            </a:r>
          </a:p>
        </p:txBody>
      </p:sp>
      <p:sp>
        <p:nvSpPr>
          <p:cNvPr id="12" name="Rectangle 5"/>
          <p:cNvSpPr>
            <a:spLocks noChangeArrowheads="1"/>
          </p:cNvSpPr>
          <p:nvPr/>
        </p:nvSpPr>
        <p:spPr bwMode="auto">
          <a:xfrm>
            <a:off x="10793412" y="1033463"/>
            <a:ext cx="1322388" cy="2397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latin typeface="Helvetica" charset="0"/>
                <a:cs typeface="Helvetica" charset="0"/>
              </a:rPr>
              <a:t>Network</a:t>
            </a:r>
          </a:p>
        </p:txBody>
      </p:sp>
      <p:sp>
        <p:nvSpPr>
          <p:cNvPr id="13" name="Rectangle 6"/>
          <p:cNvSpPr>
            <a:spLocks noChangeArrowheads="1"/>
          </p:cNvSpPr>
          <p:nvPr/>
        </p:nvSpPr>
        <p:spPr bwMode="auto">
          <a:xfrm>
            <a:off x="10793412" y="1273176"/>
            <a:ext cx="1322388" cy="23971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latin typeface="Helvetica" charset="0"/>
                <a:cs typeface="Helvetica" charset="0"/>
              </a:rPr>
              <a:t>Datalink</a:t>
            </a:r>
          </a:p>
        </p:txBody>
      </p:sp>
      <p:sp>
        <p:nvSpPr>
          <p:cNvPr id="14" name="Rectangle 7"/>
          <p:cNvSpPr>
            <a:spLocks noChangeArrowheads="1"/>
          </p:cNvSpPr>
          <p:nvPr/>
        </p:nvSpPr>
        <p:spPr bwMode="auto">
          <a:xfrm>
            <a:off x="10793412" y="1512888"/>
            <a:ext cx="1322388" cy="239712"/>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a:latin typeface="Helvetica" charset="0"/>
                <a:cs typeface="Helvetica" charset="0"/>
              </a:rPr>
              <a:t>Physical</a:t>
            </a:r>
          </a:p>
        </p:txBody>
      </p:sp>
      <p:sp>
        <p:nvSpPr>
          <p:cNvPr id="15" name="Rectangle 8"/>
          <p:cNvSpPr>
            <a:spLocks noChangeArrowheads="1"/>
          </p:cNvSpPr>
          <p:nvPr/>
        </p:nvSpPr>
        <p:spPr bwMode="auto">
          <a:xfrm>
            <a:off x="10793412" y="555626"/>
            <a:ext cx="1322388" cy="239713"/>
          </a:xfrm>
          <a:prstGeom prst="rect">
            <a:avLst/>
          </a:prstGeom>
          <a:solidFill>
            <a:srgbClr val="FFFFFF"/>
          </a:solidFill>
          <a:ln w="25400">
            <a:solidFill>
              <a:schemeClr val="tx1"/>
            </a:solidFill>
            <a:prstDash val="sysDot"/>
            <a:miter lim="800000"/>
            <a:headEnd/>
            <a:tailEnd/>
          </a:ln>
          <a:extLst/>
        </p:spPr>
        <p:txBody>
          <a:bodyPr wrap="none" anchor="ctr"/>
          <a:lstStyle/>
          <a:p>
            <a:pPr algn="ctr"/>
            <a:r>
              <a:rPr lang="en-US">
                <a:solidFill>
                  <a:schemeClr val="folHlink"/>
                </a:solidFill>
                <a:latin typeface="Helvetica" charset="0"/>
                <a:cs typeface="Helvetica" charset="0"/>
              </a:rPr>
              <a:t>Session</a:t>
            </a:r>
          </a:p>
        </p:txBody>
      </p:sp>
      <p:sp>
        <p:nvSpPr>
          <p:cNvPr id="16" name="Rectangle 9"/>
          <p:cNvSpPr>
            <a:spLocks noChangeArrowheads="1"/>
          </p:cNvSpPr>
          <p:nvPr/>
        </p:nvSpPr>
        <p:spPr bwMode="auto">
          <a:xfrm>
            <a:off x="10793412" y="315913"/>
            <a:ext cx="1322388" cy="239712"/>
          </a:xfrm>
          <a:prstGeom prst="rect">
            <a:avLst/>
          </a:prstGeom>
          <a:solidFill>
            <a:srgbClr val="FFFFFF"/>
          </a:solidFill>
          <a:ln w="25400">
            <a:solidFill>
              <a:schemeClr val="tx1"/>
            </a:solidFill>
            <a:prstDash val="sysDot"/>
            <a:miter lim="800000"/>
            <a:headEnd/>
            <a:tailEnd/>
          </a:ln>
          <a:extLst/>
        </p:spPr>
        <p:txBody>
          <a:bodyPr wrap="none" anchor="ctr"/>
          <a:lstStyle/>
          <a:p>
            <a:pPr algn="ctr"/>
            <a:r>
              <a:rPr lang="en-US">
                <a:solidFill>
                  <a:schemeClr val="folHlink"/>
                </a:solidFill>
                <a:latin typeface="Helvetica" charset="0"/>
                <a:cs typeface="Helvetica" charset="0"/>
              </a:rPr>
              <a:t>Present.</a:t>
            </a:r>
          </a:p>
        </p:txBody>
      </p:sp>
      <p:sp>
        <p:nvSpPr>
          <p:cNvPr id="17" name="Rectangle 10"/>
          <p:cNvSpPr>
            <a:spLocks noChangeArrowheads="1"/>
          </p:cNvSpPr>
          <p:nvPr/>
        </p:nvSpPr>
        <p:spPr bwMode="auto">
          <a:xfrm>
            <a:off x="10793412" y="76201"/>
            <a:ext cx="1322388" cy="239713"/>
          </a:xfrm>
          <a:prstGeom prst="rect">
            <a:avLst/>
          </a:prstGeom>
          <a:solidFill>
            <a:srgbClr val="FFFFFF"/>
          </a:solidFill>
          <a:ln w="25400">
            <a:solidFill>
              <a:schemeClr val="tx1"/>
            </a:solidFill>
            <a:miter lim="800000"/>
            <a:headEnd/>
            <a:tailEnd/>
          </a:ln>
          <a:extLst/>
        </p:spPr>
        <p:txBody>
          <a:bodyPr wrap="none" anchor="ctr"/>
          <a:lstStyle/>
          <a:p>
            <a:pPr algn="ctr"/>
            <a:r>
              <a:rPr lang="en-US">
                <a:latin typeface="Helvetica" charset="0"/>
                <a:cs typeface="Helvetica" charset="0"/>
              </a:rPr>
              <a:t>Application</a:t>
            </a:r>
          </a:p>
        </p:txBody>
      </p:sp>
    </p:spTree>
    <p:extLst>
      <p:ext uri="{BB962C8B-B14F-4D97-AF65-F5344CB8AC3E}">
        <p14:creationId xmlns:p14="http://schemas.microsoft.com/office/powerpoint/2010/main" val="1785564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467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4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rPr>
              <a:t>Recall: Sockets in concept</a:t>
            </a:r>
            <a:endParaRPr lang="en-US" dirty="0">
              <a:latin typeface="Gill Sans Light"/>
            </a:endParaRPr>
          </a:p>
        </p:txBody>
      </p:sp>
      <p:sp>
        <p:nvSpPr>
          <p:cNvPr id="7" name="TextBox 6"/>
          <p:cNvSpPr txBox="1"/>
          <p:nvPr/>
        </p:nvSpPr>
        <p:spPr>
          <a:xfrm>
            <a:off x="2969232" y="680377"/>
            <a:ext cx="1039067" cy="461665"/>
          </a:xfrm>
          <a:prstGeom prst="rect">
            <a:avLst/>
          </a:prstGeom>
          <a:noFill/>
        </p:spPr>
        <p:txBody>
          <a:bodyPr wrap="none" rtlCol="0">
            <a:spAutoFit/>
          </a:bodyPr>
          <a:lstStyle/>
          <a:p>
            <a:r>
              <a:rPr lang="en-US" sz="2400" dirty="0">
                <a:solidFill>
                  <a:srgbClr val="FF0000"/>
                </a:solidFill>
                <a:latin typeface="Gill Sans Light"/>
              </a:rPr>
              <a:t>Client</a:t>
            </a:r>
          </a:p>
        </p:txBody>
      </p:sp>
      <p:sp>
        <p:nvSpPr>
          <p:cNvPr id="8" name="TextBox 7"/>
          <p:cNvSpPr txBox="1"/>
          <p:nvPr/>
        </p:nvSpPr>
        <p:spPr>
          <a:xfrm>
            <a:off x="7863527" y="662413"/>
            <a:ext cx="1184940" cy="461665"/>
          </a:xfrm>
          <a:prstGeom prst="rect">
            <a:avLst/>
          </a:prstGeom>
          <a:noFill/>
        </p:spPr>
        <p:txBody>
          <a:bodyPr wrap="none" rtlCol="0">
            <a:spAutoFit/>
          </a:bodyPr>
          <a:lstStyle/>
          <a:p>
            <a:r>
              <a:rPr lang="en-US" sz="2400" dirty="0">
                <a:solidFill>
                  <a:srgbClr val="FF0000"/>
                </a:solidFill>
                <a:latin typeface="Gill Sans Light"/>
              </a:rPr>
              <a:t>Server</a:t>
            </a:r>
          </a:p>
        </p:txBody>
      </p:sp>
      <p:sp>
        <p:nvSpPr>
          <p:cNvPr id="12" name="TextBox 11"/>
          <p:cNvSpPr txBox="1"/>
          <p:nvPr/>
        </p:nvSpPr>
        <p:spPr>
          <a:xfrm>
            <a:off x="2800380" y="4469352"/>
            <a:ext cx="1749197" cy="369332"/>
          </a:xfrm>
          <a:prstGeom prst="rect">
            <a:avLst/>
          </a:prstGeom>
          <a:noFill/>
        </p:spPr>
        <p:txBody>
          <a:bodyPr wrap="none" rtlCol="0">
            <a:spAutoFit/>
          </a:bodyPr>
          <a:lstStyle/>
          <a:p>
            <a:r>
              <a:rPr lang="en-US" dirty="0">
                <a:latin typeface="Gill Sans Light"/>
              </a:rPr>
              <a:t>r</a:t>
            </a:r>
            <a:r>
              <a:rPr lang="en-US" dirty="0" smtClean="0">
                <a:latin typeface="Gill Sans Light"/>
              </a:rPr>
              <a:t>ead response</a:t>
            </a:r>
            <a:endParaRPr lang="en-US" dirty="0">
              <a:latin typeface="Gill Sans Light"/>
            </a:endParaRPr>
          </a:p>
        </p:txBody>
      </p:sp>
      <p:sp>
        <p:nvSpPr>
          <p:cNvPr id="13" name="TextBox 12"/>
          <p:cNvSpPr txBox="1"/>
          <p:nvPr/>
        </p:nvSpPr>
        <p:spPr>
          <a:xfrm>
            <a:off x="2262923" y="5206271"/>
            <a:ext cx="2345514" cy="369332"/>
          </a:xfrm>
          <a:prstGeom prst="rect">
            <a:avLst/>
          </a:prstGeom>
          <a:noFill/>
        </p:spPr>
        <p:txBody>
          <a:bodyPr wrap="none" rtlCol="0">
            <a:spAutoFit/>
          </a:bodyPr>
          <a:lstStyle/>
          <a:p>
            <a:r>
              <a:rPr lang="en-US" dirty="0" smtClean="0">
                <a:latin typeface="Gill Sans Light"/>
              </a:rPr>
              <a:t>Close Client Socket</a:t>
            </a:r>
            <a:endParaRPr lang="en-US" dirty="0">
              <a:latin typeface="Gill Sans Light"/>
            </a:endParaRPr>
          </a:p>
        </p:txBody>
      </p:sp>
      <p:grpSp>
        <p:nvGrpSpPr>
          <p:cNvPr id="35" name="Group 34"/>
          <p:cNvGrpSpPr/>
          <p:nvPr/>
        </p:nvGrpSpPr>
        <p:grpSpPr>
          <a:xfrm>
            <a:off x="2244263" y="1747220"/>
            <a:ext cx="3583032" cy="1154157"/>
            <a:chOff x="720262" y="1747219"/>
            <a:chExt cx="3583032" cy="1154157"/>
          </a:xfrm>
        </p:grpSpPr>
        <p:sp>
          <p:nvSpPr>
            <p:cNvPr id="9" name="TextBox 8"/>
            <p:cNvSpPr txBox="1"/>
            <p:nvPr/>
          </p:nvSpPr>
          <p:spPr>
            <a:xfrm>
              <a:off x="720262" y="1747219"/>
              <a:ext cx="2428870" cy="369332"/>
            </a:xfrm>
            <a:prstGeom prst="rect">
              <a:avLst/>
            </a:prstGeom>
            <a:noFill/>
          </p:spPr>
          <p:txBody>
            <a:bodyPr wrap="none" rtlCol="0">
              <a:spAutoFit/>
            </a:bodyPr>
            <a:lstStyle/>
            <a:p>
              <a:r>
                <a:rPr lang="en-US" dirty="0" smtClean="0">
                  <a:latin typeface="Gill Sans Light"/>
                </a:rPr>
                <a:t>Create Client Socket</a:t>
              </a:r>
              <a:endParaRPr lang="en-US" dirty="0">
                <a:latin typeface="Gill Sans Light"/>
              </a:endParaRPr>
            </a:p>
          </p:txBody>
        </p:sp>
        <p:sp>
          <p:nvSpPr>
            <p:cNvPr id="10" name="TextBox 9"/>
            <p:cNvSpPr txBox="1"/>
            <p:nvPr/>
          </p:nvSpPr>
          <p:spPr>
            <a:xfrm>
              <a:off x="720262" y="2532044"/>
              <a:ext cx="3583032" cy="369332"/>
            </a:xfrm>
            <a:prstGeom prst="rect">
              <a:avLst/>
            </a:prstGeom>
            <a:noFill/>
          </p:spPr>
          <p:txBody>
            <a:bodyPr wrap="none" rtlCol="0">
              <a:spAutoFit/>
            </a:bodyPr>
            <a:lstStyle/>
            <a:p>
              <a:r>
                <a:rPr lang="en-US" dirty="0" smtClean="0">
                  <a:latin typeface="Gill Sans Light"/>
                </a:rPr>
                <a:t>Connect it to server (</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15" name="Straight Arrow Connector 14"/>
            <p:cNvCxnSpPr/>
            <p:nvPr/>
          </p:nvCxnSpPr>
          <p:spPr>
            <a:xfrm>
              <a:off x="1470685" y="2057400"/>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94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40395" y="1066800"/>
            <a:ext cx="2585208" cy="1905000"/>
            <a:chOff x="5816394" y="1141845"/>
            <a:chExt cx="2585208" cy="1905000"/>
          </a:xfrm>
        </p:grpSpPr>
        <p:sp>
          <p:nvSpPr>
            <p:cNvPr id="18" name="TextBox 17"/>
            <p:cNvSpPr txBox="1"/>
            <p:nvPr/>
          </p:nvSpPr>
          <p:spPr>
            <a:xfrm>
              <a:off x="5816394" y="1141845"/>
              <a:ext cx="2505814" cy="369332"/>
            </a:xfrm>
            <a:prstGeom prst="rect">
              <a:avLst/>
            </a:prstGeom>
            <a:noFill/>
          </p:spPr>
          <p:txBody>
            <a:bodyPr wrap="none" rtlCol="0">
              <a:spAutoFit/>
            </a:bodyPr>
            <a:lstStyle/>
            <a:p>
              <a:r>
                <a:rPr lang="en-US" dirty="0" smtClean="0">
                  <a:latin typeface="Gill Sans Light"/>
                </a:rPr>
                <a:t>Create Server Socket</a:t>
              </a:r>
              <a:endParaRPr lang="en-US" dirty="0">
                <a:latin typeface="Gill Sans Light"/>
              </a:endParaRPr>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561342" cy="646331"/>
            </a:xfrm>
            <a:prstGeom prst="rect">
              <a:avLst/>
            </a:prstGeom>
            <a:noFill/>
          </p:spPr>
          <p:txBody>
            <a:bodyPr wrap="none" rtlCol="0">
              <a:spAutoFit/>
            </a:bodyPr>
            <a:lstStyle/>
            <a:p>
              <a:r>
                <a:rPr lang="en-US" dirty="0" smtClean="0">
                  <a:latin typeface="Gill Sans Light"/>
                </a:rPr>
                <a:t>Bind it to an Address </a:t>
              </a:r>
            </a:p>
            <a:p>
              <a:r>
                <a:rPr lang="en-US" dirty="0" smtClean="0">
                  <a:latin typeface="Gill Sans Light"/>
                </a:rPr>
                <a:t>(</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563522" cy="369332"/>
            </a:xfrm>
            <a:prstGeom prst="rect">
              <a:avLst/>
            </a:prstGeom>
            <a:noFill/>
          </p:spPr>
          <p:txBody>
            <a:bodyPr wrap="none" rtlCol="0">
              <a:spAutoFit/>
            </a:bodyPr>
            <a:lstStyle/>
            <a:p>
              <a:r>
                <a:rPr lang="en-US" dirty="0" smtClean="0">
                  <a:latin typeface="Gill Sans Light"/>
                </a:rPr>
                <a:t>Listen for Connection</a:t>
              </a:r>
              <a:endParaRPr lang="en-US" dirty="0">
                <a:latin typeface="Gill Sans Light"/>
              </a:endParaRPr>
            </a:p>
          </p:txBody>
        </p:sp>
      </p:grpSp>
      <p:sp>
        <p:nvSpPr>
          <p:cNvPr id="30" name="TextBox 29"/>
          <p:cNvSpPr txBox="1"/>
          <p:nvPr/>
        </p:nvSpPr>
        <p:spPr>
          <a:xfrm>
            <a:off x="7081455" y="5263373"/>
            <a:ext cx="2967479" cy="369332"/>
          </a:xfrm>
          <a:prstGeom prst="rect">
            <a:avLst/>
          </a:prstGeom>
          <a:noFill/>
        </p:spPr>
        <p:txBody>
          <a:bodyPr wrap="none" rtlCol="0">
            <a:spAutoFit/>
          </a:bodyPr>
          <a:lstStyle/>
          <a:p>
            <a:r>
              <a:rPr lang="en-US" dirty="0" smtClean="0">
                <a:latin typeface="Gill Sans Light"/>
              </a:rPr>
              <a:t>Close Connection Socket</a:t>
            </a:r>
            <a:endParaRPr lang="en-US" dirty="0">
              <a:latin typeface="Gill Sans Light"/>
            </a:endParaRPr>
          </a:p>
        </p:txBody>
      </p:sp>
      <p:cxnSp>
        <p:nvCxnSpPr>
          <p:cNvPr id="31" name="Straight Arrow Connector 30"/>
          <p:cNvCxnSpPr/>
          <p:nvPr/>
        </p:nvCxnSpPr>
        <p:spPr>
          <a:xfrm>
            <a:off x="7644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34780" y="6062608"/>
            <a:ext cx="2470548" cy="369332"/>
          </a:xfrm>
          <a:prstGeom prst="rect">
            <a:avLst/>
          </a:prstGeom>
          <a:noFill/>
        </p:spPr>
        <p:txBody>
          <a:bodyPr wrap="none" rtlCol="0">
            <a:spAutoFit/>
          </a:bodyPr>
          <a:lstStyle/>
          <a:p>
            <a:r>
              <a:rPr lang="en-US" dirty="0" smtClean="0">
                <a:latin typeface="Gill Sans Light"/>
              </a:rPr>
              <a:t>Close Server Socket</a:t>
            </a:r>
            <a:endParaRPr lang="en-US" dirty="0">
              <a:latin typeface="Gill Sans Light"/>
            </a:endParaRPr>
          </a:p>
        </p:txBody>
      </p:sp>
      <p:cxnSp>
        <p:nvCxnSpPr>
          <p:cNvPr id="33" name="Straight Arrow Connector 32"/>
          <p:cNvCxnSpPr/>
          <p:nvPr/>
        </p:nvCxnSpPr>
        <p:spPr>
          <a:xfrm flipH="1">
            <a:off x="7407619" y="5654047"/>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770498" y="4040859"/>
            <a:ext cx="4316103" cy="369332"/>
            <a:chOff x="1246497" y="4040859"/>
            <a:chExt cx="4316103" cy="369332"/>
          </a:xfrm>
        </p:grpSpPr>
        <p:sp>
          <p:nvSpPr>
            <p:cNvPr id="11" name="TextBox 10"/>
            <p:cNvSpPr txBox="1"/>
            <p:nvPr/>
          </p:nvSpPr>
          <p:spPr>
            <a:xfrm>
              <a:off x="1246497" y="4040859"/>
              <a:ext cx="1620957" cy="369332"/>
            </a:xfrm>
            <a:prstGeom prst="rect">
              <a:avLst/>
            </a:prstGeom>
            <a:noFill/>
          </p:spPr>
          <p:txBody>
            <a:bodyPr wrap="none" rtlCol="0">
              <a:spAutoFit/>
            </a:bodyPr>
            <a:lstStyle/>
            <a:p>
              <a:r>
                <a:rPr lang="en-US" dirty="0">
                  <a:latin typeface="Gill Sans Light"/>
                </a:rPr>
                <a:t>w</a:t>
              </a:r>
              <a:r>
                <a:rPr lang="en-US" dirty="0" smtClean="0">
                  <a:latin typeface="Gill Sans Light"/>
                </a:rPr>
                <a:t>rite request</a:t>
              </a:r>
              <a:endParaRPr lang="en-US" dirty="0">
                <a:latin typeface="Gill Sans Light"/>
              </a:endParaRPr>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4526834" y="4497349"/>
            <a:ext cx="4404436" cy="369332"/>
            <a:chOff x="3002834" y="4497349"/>
            <a:chExt cx="4404436" cy="369332"/>
          </a:xfrm>
        </p:grpSpPr>
        <p:sp>
          <p:nvSpPr>
            <p:cNvPr id="29" name="TextBox 28"/>
            <p:cNvSpPr txBox="1"/>
            <p:nvPr/>
          </p:nvSpPr>
          <p:spPr>
            <a:xfrm>
              <a:off x="5590747" y="4497349"/>
              <a:ext cx="1816523" cy="369332"/>
            </a:xfrm>
            <a:prstGeom prst="rect">
              <a:avLst/>
            </a:prstGeom>
            <a:noFill/>
          </p:spPr>
          <p:txBody>
            <a:bodyPr wrap="none" rtlCol="0">
              <a:spAutoFit/>
            </a:bodyPr>
            <a:lstStyle/>
            <a:p>
              <a:r>
                <a:rPr lang="en-US" dirty="0" smtClean="0">
                  <a:latin typeface="Gill Sans Light"/>
                </a:rPr>
                <a:t>write response</a:t>
              </a:r>
              <a:endParaRPr lang="en-US" dirty="0">
                <a:latin typeface="Gill Sans Light"/>
              </a:endParaRPr>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8880006" y="4191000"/>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ill Sans Light"/>
            </a:endParaRPr>
          </a:p>
        </p:txBody>
      </p:sp>
      <p:sp>
        <p:nvSpPr>
          <p:cNvPr id="43" name="Freeform 42"/>
          <p:cNvSpPr/>
          <p:nvPr/>
        </p:nvSpPr>
        <p:spPr>
          <a:xfrm flipH="1">
            <a:off x="2322433"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sp>
        <p:nvSpPr>
          <p:cNvPr id="27" name="Freeform 26"/>
          <p:cNvSpPr/>
          <p:nvPr/>
        </p:nvSpPr>
        <p:spPr>
          <a:xfrm>
            <a:off x="8470456" y="3013875"/>
            <a:ext cx="1838714" cy="3070074"/>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nvGrpSpPr>
          <p:cNvPr id="3" name="Group 2"/>
          <p:cNvGrpSpPr/>
          <p:nvPr/>
        </p:nvGrpSpPr>
        <p:grpSpPr>
          <a:xfrm>
            <a:off x="7356104" y="2944682"/>
            <a:ext cx="2317651" cy="862846"/>
            <a:chOff x="5832103" y="2944682"/>
            <a:chExt cx="2317651" cy="862846"/>
          </a:xfrm>
        </p:grpSpPr>
        <p:grpSp>
          <p:nvGrpSpPr>
            <p:cNvPr id="46" name="Group 45"/>
            <p:cNvGrpSpPr/>
            <p:nvPr/>
          </p:nvGrpSpPr>
          <p:grpSpPr>
            <a:xfrm>
              <a:off x="5832103" y="2944682"/>
              <a:ext cx="1946367" cy="729734"/>
              <a:chOff x="5831695" y="2954752"/>
              <a:chExt cx="1946367" cy="729734"/>
            </a:xfrm>
          </p:grpSpPr>
          <p:cxnSp>
            <p:nvCxnSpPr>
              <p:cNvPr id="47" name="Straight Arrow Connector 46"/>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31695" y="3315154"/>
                <a:ext cx="1946367" cy="369332"/>
              </a:xfrm>
              <a:prstGeom prst="rect">
                <a:avLst/>
              </a:prstGeom>
              <a:noFill/>
            </p:spPr>
            <p:txBody>
              <a:bodyPr wrap="none" rtlCol="0">
                <a:spAutoFit/>
              </a:bodyPr>
              <a:lstStyle/>
              <a:p>
                <a:r>
                  <a:rPr lang="en-US" dirty="0" smtClean="0">
                    <a:latin typeface="Gill Sans Light"/>
                  </a:rPr>
                  <a:t>Accept </a:t>
                </a:r>
                <a:r>
                  <a:rPr lang="en-US" dirty="0" err="1" smtClean="0">
                    <a:latin typeface="Gill Sans Light"/>
                  </a:rPr>
                  <a:t>syscall</a:t>
                </a:r>
                <a:r>
                  <a:rPr lang="en-US" dirty="0" smtClean="0">
                    <a:latin typeface="Gill Sans Light"/>
                  </a:rPr>
                  <a:t>()</a:t>
                </a:r>
                <a:endParaRPr lang="en-US" dirty="0">
                  <a:latin typeface="Gill Sans Light"/>
                </a:endParaRPr>
              </a:p>
            </p:txBody>
          </p:sp>
        </p:grpSp>
        <p:sp>
          <p:nvSpPr>
            <p:cNvPr id="52" name="Freeform 51"/>
            <p:cNvSpPr/>
            <p:nvPr/>
          </p:nvSpPr>
          <p:spPr>
            <a:xfrm>
              <a:off x="7657159" y="3154765"/>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grpSp>
        <p:nvGrpSpPr>
          <p:cNvPr id="4" name="Group 3"/>
          <p:cNvGrpSpPr/>
          <p:nvPr/>
        </p:nvGrpSpPr>
        <p:grpSpPr>
          <a:xfrm>
            <a:off x="2981734" y="3013876"/>
            <a:ext cx="5090015" cy="1090777"/>
            <a:chOff x="1457733" y="3013875"/>
            <a:chExt cx="5090015" cy="1090777"/>
          </a:xfrm>
        </p:grpSpPr>
        <p:grpSp>
          <p:nvGrpSpPr>
            <p:cNvPr id="37" name="Group 36"/>
            <p:cNvGrpSpPr/>
            <p:nvPr/>
          </p:nvGrpSpPr>
          <p:grpSpPr>
            <a:xfrm>
              <a:off x="3997254" y="3636570"/>
              <a:ext cx="2550494" cy="468082"/>
              <a:chOff x="3997254" y="3636570"/>
              <a:chExt cx="2550494" cy="468082"/>
            </a:xfrm>
          </p:grpSpPr>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997254" y="3636570"/>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grpSp>
        <p:sp>
          <p:nvSpPr>
            <p:cNvPr id="45" name="TextBox 44"/>
            <p:cNvSpPr txBox="1"/>
            <p:nvPr/>
          </p:nvSpPr>
          <p:spPr>
            <a:xfrm>
              <a:off x="1457733" y="3622862"/>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cxnSp>
          <p:nvCxnSpPr>
            <p:cNvPr id="53" name="Straight Arrow Connector 52"/>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a:endCxn id="22" idx="1"/>
          </p:cNvCxnSpPr>
          <p:nvPr/>
        </p:nvCxnSpPr>
        <p:spPr>
          <a:xfrm>
            <a:off x="5929280" y="2770928"/>
            <a:ext cx="1432800" cy="1620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 name="Left-Right Arrow 5"/>
          <p:cNvSpPr/>
          <p:nvPr/>
        </p:nvSpPr>
        <p:spPr bwMode="auto">
          <a:xfrm>
            <a:off x="5153245" y="3728903"/>
            <a:ext cx="415854" cy="184666"/>
          </a:xfrm>
          <a:prstGeom prst="leftRightArrow">
            <a:avLst/>
          </a:prstGeom>
          <a:solidFill>
            <a:schemeClr val="bg1"/>
          </a:solidFill>
          <a:ln w="57150" cap="flat" cmpd="sng" algn="ctr">
            <a:solidFill>
              <a:srgbClr val="618FF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56" name="Straight Arrow Connector 55"/>
          <p:cNvCxnSpPr>
            <a:stCxn id="48" idx="1"/>
          </p:cNvCxnSpPr>
          <p:nvPr/>
        </p:nvCxnSpPr>
        <p:spPr>
          <a:xfrm flipH="1" flipV="1">
            <a:off x="5856695" y="2864140"/>
            <a:ext cx="1499409" cy="6256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14747" y="4104652"/>
            <a:ext cx="1620957" cy="369332"/>
          </a:xfrm>
          <a:prstGeom prst="rect">
            <a:avLst/>
          </a:prstGeom>
          <a:noFill/>
        </p:spPr>
        <p:txBody>
          <a:bodyPr wrap="none" rtlCol="0">
            <a:spAutoFit/>
          </a:bodyPr>
          <a:lstStyle/>
          <a:p>
            <a:r>
              <a:rPr lang="en-US" dirty="0" smtClean="0">
                <a:latin typeface="Gill Sans Light"/>
              </a:rPr>
              <a:t>read request</a:t>
            </a:r>
            <a:endParaRPr lang="en-US" dirty="0">
              <a:latin typeface="Gill Sans Light"/>
            </a:endParaRPr>
          </a:p>
        </p:txBody>
      </p:sp>
      <p:sp>
        <p:nvSpPr>
          <p:cNvPr id="49" name="Rounded Rectangle 4">
            <a:extLst>
              <a:ext uri="{FF2B5EF4-FFF2-40B4-BE49-F238E27FC236}">
                <a16:creationId xmlns:a16="http://schemas.microsoft.com/office/drawing/2014/main" id="{CC072540-3456-4E8E-970C-422FC8CF5618}"/>
              </a:ext>
            </a:extLst>
          </p:cNvPr>
          <p:cNvSpPr/>
          <p:nvPr/>
        </p:nvSpPr>
        <p:spPr bwMode="auto">
          <a:xfrm>
            <a:off x="1828800" y="3872950"/>
            <a:ext cx="8229600" cy="1298849"/>
          </a:xfrm>
          <a:prstGeom prst="roundRect">
            <a:avLst/>
          </a:prstGeom>
          <a:solidFill>
            <a:srgbClr val="FFFF00">
              <a:alpha val="1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88859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152400"/>
            <a:ext cx="8229600" cy="533400"/>
          </a:xfrm>
        </p:spPr>
        <p:txBody>
          <a:bodyPr/>
          <a:lstStyle/>
          <a:p>
            <a:r>
              <a:rPr lang="en-US" altLang="ko-KR" dirty="0">
                <a:ea typeface="굴림" panose="020B0600000101010101" pitchFamily="34" charset="-127"/>
              </a:rPr>
              <a:t>Reliable Message Delivery: the Problem</a:t>
            </a:r>
          </a:p>
        </p:txBody>
      </p:sp>
      <p:sp>
        <p:nvSpPr>
          <p:cNvPr id="1077251" name="Rectangle 3"/>
          <p:cNvSpPr>
            <a:spLocks noGrp="1" noChangeArrowheads="1"/>
          </p:cNvSpPr>
          <p:nvPr>
            <p:ph type="body" idx="1"/>
          </p:nvPr>
        </p:nvSpPr>
        <p:spPr>
          <a:xfrm>
            <a:off x="685800" y="787400"/>
            <a:ext cx="11049000" cy="5994400"/>
          </a:xfrm>
        </p:spPr>
        <p:txBody>
          <a:bodyPr>
            <a:normAutofit/>
          </a:bodyPr>
          <a:lstStyle/>
          <a:p>
            <a:pPr>
              <a:lnSpc>
                <a:spcPct val="80000"/>
              </a:lnSpc>
              <a:spcBef>
                <a:spcPct val="20000"/>
              </a:spcBef>
            </a:pPr>
            <a:r>
              <a:rPr lang="en-US" altLang="ko-KR" dirty="0">
                <a:ea typeface="굴림" panose="020B0600000101010101" pitchFamily="34" charset="-127"/>
              </a:rPr>
              <a:t>All physical networks can garble and/or drop packets</a:t>
            </a:r>
          </a:p>
          <a:p>
            <a:pPr lvl="1">
              <a:lnSpc>
                <a:spcPct val="80000"/>
              </a:lnSpc>
              <a:spcBef>
                <a:spcPct val="20000"/>
              </a:spcBef>
            </a:pPr>
            <a:r>
              <a:rPr lang="en-US" altLang="ko-KR" dirty="0">
                <a:ea typeface="굴림" panose="020B0600000101010101" pitchFamily="34" charset="-127"/>
              </a:rPr>
              <a:t>Physical media: packet not transmitted/received</a:t>
            </a:r>
          </a:p>
          <a:p>
            <a:pPr lvl="2">
              <a:lnSpc>
                <a:spcPct val="80000"/>
              </a:lnSpc>
              <a:spcBef>
                <a:spcPct val="20000"/>
              </a:spcBef>
            </a:pPr>
            <a:r>
              <a:rPr lang="en-US" altLang="ko-KR" dirty="0">
                <a:ea typeface="굴림" panose="020B0600000101010101" pitchFamily="34" charset="-127"/>
              </a:rPr>
              <a:t>If transmit close to maximum rate, get more throughput – even if some packets get lost</a:t>
            </a:r>
          </a:p>
          <a:p>
            <a:pPr lvl="2">
              <a:lnSpc>
                <a:spcPct val="80000"/>
              </a:lnSpc>
              <a:spcBef>
                <a:spcPct val="20000"/>
              </a:spcBef>
            </a:pPr>
            <a:r>
              <a:rPr lang="en-US" altLang="ko-KR" dirty="0">
                <a:ea typeface="굴림" panose="020B0600000101010101" pitchFamily="34" charset="-127"/>
              </a:rPr>
              <a:t>If transmit at lowest voltage such that error correction just starts correcting errors, get best power/bit</a:t>
            </a:r>
          </a:p>
          <a:p>
            <a:pPr lvl="1">
              <a:lnSpc>
                <a:spcPct val="80000"/>
              </a:lnSpc>
              <a:spcBef>
                <a:spcPct val="20000"/>
              </a:spcBef>
            </a:pPr>
            <a:r>
              <a:rPr lang="en-US" altLang="ko-KR" dirty="0">
                <a:ea typeface="굴림" panose="020B0600000101010101" pitchFamily="34" charset="-127"/>
              </a:rPr>
              <a:t>Congestion: no place to put incoming packet</a:t>
            </a:r>
          </a:p>
          <a:p>
            <a:pPr lvl="2">
              <a:lnSpc>
                <a:spcPct val="80000"/>
              </a:lnSpc>
              <a:spcBef>
                <a:spcPct val="20000"/>
              </a:spcBef>
            </a:pPr>
            <a:r>
              <a:rPr lang="en-US" altLang="ko-KR" dirty="0">
                <a:ea typeface="굴림" panose="020B0600000101010101" pitchFamily="34" charset="-127"/>
              </a:rPr>
              <a:t>Point-to-point network: insufficient queue at switch/router</a:t>
            </a:r>
          </a:p>
          <a:p>
            <a:pPr lvl="2">
              <a:lnSpc>
                <a:spcPct val="80000"/>
              </a:lnSpc>
              <a:spcBef>
                <a:spcPct val="20000"/>
              </a:spcBef>
            </a:pPr>
            <a:r>
              <a:rPr lang="en-US" altLang="ko-KR" dirty="0">
                <a:ea typeface="굴림" panose="020B0600000101010101" pitchFamily="34" charset="-127"/>
              </a:rPr>
              <a:t>Broadcast link: two host try to use same link</a:t>
            </a:r>
          </a:p>
          <a:p>
            <a:pPr lvl="2">
              <a:lnSpc>
                <a:spcPct val="80000"/>
              </a:lnSpc>
              <a:spcBef>
                <a:spcPct val="20000"/>
              </a:spcBef>
            </a:pPr>
            <a:r>
              <a:rPr lang="en-US" altLang="ko-KR" dirty="0">
                <a:ea typeface="굴림" panose="020B0600000101010101" pitchFamily="34" charset="-127"/>
              </a:rPr>
              <a:t>In any network: insufficient buffer space at destination</a:t>
            </a:r>
          </a:p>
          <a:p>
            <a:pPr lvl="2">
              <a:lnSpc>
                <a:spcPct val="80000"/>
              </a:lnSpc>
              <a:spcBef>
                <a:spcPct val="20000"/>
              </a:spcBef>
            </a:pPr>
            <a:r>
              <a:rPr lang="en-US" altLang="ko-KR" dirty="0">
                <a:ea typeface="굴림" panose="020B0600000101010101" pitchFamily="34" charset="-127"/>
              </a:rPr>
              <a:t>Rate mismatch: what if sender send faster than receiver can process?</a:t>
            </a:r>
          </a:p>
          <a:p>
            <a:pPr lvl="2">
              <a:lnSpc>
                <a:spcPct val="80000"/>
              </a:lnSpc>
              <a:spcBef>
                <a:spcPct val="20000"/>
              </a:spcBef>
            </a:pPr>
            <a:endParaRPr lang="en-US" altLang="ko-KR" dirty="0">
              <a:ea typeface="굴림" panose="020B0600000101010101" pitchFamily="34" charset="-127"/>
            </a:endParaRPr>
          </a:p>
          <a:p>
            <a:pPr>
              <a:lnSpc>
                <a:spcPct val="80000"/>
              </a:lnSpc>
              <a:spcBef>
                <a:spcPct val="20000"/>
              </a:spcBef>
            </a:pPr>
            <a:r>
              <a:rPr lang="en-US" altLang="ko-KR" dirty="0">
                <a:ea typeface="굴림" panose="020B0600000101010101" pitchFamily="34" charset="-127"/>
              </a:rPr>
              <a:t>Reliable Message Delivery on top of Unreliable Packets</a:t>
            </a:r>
          </a:p>
          <a:p>
            <a:pPr lvl="1">
              <a:lnSpc>
                <a:spcPct val="80000"/>
              </a:lnSpc>
              <a:spcBef>
                <a:spcPct val="20000"/>
              </a:spcBef>
            </a:pPr>
            <a:r>
              <a:rPr lang="en-US" altLang="ko-KR" dirty="0">
                <a:ea typeface="굴림" panose="020B0600000101010101" pitchFamily="34" charset="-127"/>
              </a:rPr>
              <a:t>Need some way to make sure that packets actually make it to receiver</a:t>
            </a:r>
          </a:p>
          <a:p>
            <a:pPr lvl="2">
              <a:lnSpc>
                <a:spcPct val="80000"/>
              </a:lnSpc>
              <a:spcBef>
                <a:spcPct val="20000"/>
              </a:spcBef>
            </a:pPr>
            <a:r>
              <a:rPr lang="en-US" altLang="ko-KR" dirty="0">
                <a:ea typeface="굴림" panose="020B0600000101010101" pitchFamily="34" charset="-127"/>
              </a:rPr>
              <a:t>Every packet received at least once</a:t>
            </a:r>
          </a:p>
          <a:p>
            <a:pPr lvl="2">
              <a:lnSpc>
                <a:spcPct val="80000"/>
              </a:lnSpc>
              <a:spcBef>
                <a:spcPct val="20000"/>
              </a:spcBef>
            </a:pPr>
            <a:r>
              <a:rPr lang="en-US" altLang="ko-KR" dirty="0">
                <a:ea typeface="굴림" panose="020B0600000101010101" pitchFamily="34" charset="-127"/>
              </a:rPr>
              <a:t>Every packet received at most once</a:t>
            </a:r>
          </a:p>
          <a:p>
            <a:pPr lvl="1">
              <a:lnSpc>
                <a:spcPct val="80000"/>
              </a:lnSpc>
              <a:spcBef>
                <a:spcPct val="20000"/>
              </a:spcBef>
            </a:pPr>
            <a:r>
              <a:rPr lang="en-US" altLang="ko-KR" dirty="0">
                <a:ea typeface="굴림" panose="020B0600000101010101" pitchFamily="34" charset="-127"/>
              </a:rPr>
              <a:t>Can combine with ordering: every packet received by process at destination exactly once and in order</a:t>
            </a:r>
          </a:p>
        </p:txBody>
      </p:sp>
    </p:spTree>
    <p:extLst>
      <p:ext uri="{BB962C8B-B14F-4D97-AF65-F5344CB8AC3E}">
        <p14:creationId xmlns:p14="http://schemas.microsoft.com/office/powerpoint/2010/main" val="3715817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7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72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7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7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72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72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72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72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72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7251">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7251">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7251">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77251">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72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725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ko-KR">
                <a:ea typeface="굴림" panose="020B0600000101010101" pitchFamily="34" charset="-127"/>
              </a:rPr>
              <a:t>Transmission Control Protocol (TCP)</a:t>
            </a:r>
          </a:p>
        </p:txBody>
      </p:sp>
      <p:sp>
        <p:nvSpPr>
          <p:cNvPr id="1087491" name="Rectangle 3"/>
          <p:cNvSpPr>
            <a:spLocks noGrp="1" noChangeArrowheads="1"/>
          </p:cNvSpPr>
          <p:nvPr>
            <p:ph type="body" idx="1"/>
          </p:nvPr>
        </p:nvSpPr>
        <p:spPr>
          <a:xfrm>
            <a:off x="533400" y="2139950"/>
            <a:ext cx="11353800" cy="4648200"/>
          </a:xfrm>
        </p:spPr>
        <p:txBody>
          <a:bodyPr/>
          <a:lstStyle/>
          <a:p>
            <a:pPr>
              <a:lnSpc>
                <a:spcPct val="80000"/>
              </a:lnSpc>
              <a:spcBef>
                <a:spcPct val="5000"/>
              </a:spcBef>
            </a:pPr>
            <a:r>
              <a:rPr lang="en-US" altLang="ko-KR" dirty="0">
                <a:ea typeface="굴림" panose="020B0600000101010101" pitchFamily="34" charset="-127"/>
              </a:rPr>
              <a:t>Transmission Control Protocol (TCP)</a:t>
            </a:r>
          </a:p>
          <a:p>
            <a:pPr lvl="1">
              <a:lnSpc>
                <a:spcPct val="80000"/>
              </a:lnSpc>
              <a:spcBef>
                <a:spcPct val="5000"/>
              </a:spcBef>
            </a:pPr>
            <a:r>
              <a:rPr lang="en-US" altLang="ko-KR" dirty="0">
                <a:ea typeface="굴림" panose="020B0600000101010101" pitchFamily="34" charset="-127"/>
              </a:rPr>
              <a:t>TCP (</a:t>
            </a:r>
            <a:r>
              <a:rPr lang="en-US" altLang="ko-KR" dirty="0">
                <a:solidFill>
                  <a:srgbClr val="FF0000"/>
                </a:solidFill>
                <a:ea typeface="굴림" panose="020B0600000101010101" pitchFamily="34" charset="-127"/>
              </a:rPr>
              <a:t>IP Protocol 6</a:t>
            </a:r>
            <a:r>
              <a:rPr lang="en-US" altLang="ko-KR" dirty="0">
                <a:ea typeface="굴림" panose="020B0600000101010101" pitchFamily="34" charset="-127"/>
              </a:rPr>
              <a:t>) layered on top of IP</a:t>
            </a:r>
          </a:p>
          <a:p>
            <a:pPr lvl="1">
              <a:lnSpc>
                <a:spcPct val="80000"/>
              </a:lnSpc>
              <a:spcBef>
                <a:spcPct val="5000"/>
              </a:spcBef>
            </a:pPr>
            <a:r>
              <a:rPr lang="en-US" altLang="ko-KR" dirty="0">
                <a:ea typeface="굴림" panose="020B0600000101010101" pitchFamily="34" charset="-127"/>
              </a:rPr>
              <a:t>Reliable byte stream between two processes on different machines over Internet (read, write, flush)</a:t>
            </a:r>
          </a:p>
          <a:p>
            <a:pPr>
              <a:lnSpc>
                <a:spcPct val="80000"/>
              </a:lnSpc>
              <a:spcBef>
                <a:spcPct val="5000"/>
              </a:spcBef>
            </a:pPr>
            <a:r>
              <a:rPr lang="en-US" altLang="ko-KR" dirty="0">
                <a:ea typeface="굴림" panose="020B0600000101010101" pitchFamily="34" charset="-127"/>
              </a:rPr>
              <a:t>TCP Details</a:t>
            </a:r>
          </a:p>
          <a:p>
            <a:pPr lvl="1">
              <a:lnSpc>
                <a:spcPct val="80000"/>
              </a:lnSpc>
              <a:spcBef>
                <a:spcPct val="5000"/>
              </a:spcBef>
            </a:pPr>
            <a:r>
              <a:rPr lang="en-US" altLang="ko-KR" dirty="0">
                <a:ea typeface="굴림" panose="020B0600000101010101" pitchFamily="34" charset="-127"/>
              </a:rPr>
              <a:t>Fragments byte stream into packets, hands packets to IP</a:t>
            </a:r>
          </a:p>
          <a:p>
            <a:pPr lvl="2">
              <a:lnSpc>
                <a:spcPct val="80000"/>
              </a:lnSpc>
              <a:spcBef>
                <a:spcPct val="5000"/>
              </a:spcBef>
            </a:pPr>
            <a:r>
              <a:rPr lang="en-US" altLang="ko-KR" dirty="0">
                <a:ea typeface="굴림" panose="020B0600000101010101" pitchFamily="34" charset="-127"/>
              </a:rPr>
              <a:t>IP may also fragment by itself</a:t>
            </a:r>
          </a:p>
          <a:p>
            <a:pPr lvl="1">
              <a:lnSpc>
                <a:spcPct val="80000"/>
              </a:lnSpc>
              <a:spcBef>
                <a:spcPct val="5000"/>
              </a:spcBef>
            </a:pPr>
            <a:r>
              <a:rPr lang="en-US" altLang="ko-KR" dirty="0">
                <a:ea typeface="굴림" panose="020B0600000101010101" pitchFamily="34" charset="-127"/>
              </a:rPr>
              <a:t>Uses window-based acknowledgement protocol (to minimize state at sender and receiver)</a:t>
            </a:r>
          </a:p>
          <a:p>
            <a:pPr lvl="2">
              <a:lnSpc>
                <a:spcPct val="80000"/>
              </a:lnSpc>
              <a:spcBef>
                <a:spcPct val="5000"/>
              </a:spcBef>
            </a:pPr>
            <a:r>
              <a:rPr lang="en-US" altLang="ko-KR" dirty="0">
                <a:ea typeface="굴림" panose="020B0600000101010101" pitchFamily="34" charset="-127"/>
              </a:rPr>
              <a:t>“Window” reflects storage at receiver – sender shouldn’t overrun receiver’s buffer space</a:t>
            </a:r>
          </a:p>
          <a:p>
            <a:pPr lvl="2">
              <a:lnSpc>
                <a:spcPct val="80000"/>
              </a:lnSpc>
              <a:spcBef>
                <a:spcPct val="5000"/>
              </a:spcBef>
            </a:pPr>
            <a:r>
              <a:rPr lang="en-US" altLang="ko-KR" dirty="0">
                <a:ea typeface="굴림" panose="020B0600000101010101" pitchFamily="34" charset="-127"/>
              </a:rPr>
              <a:t>Also, window should reflect speed/capacity of network – sender shouldn’t overload network</a:t>
            </a:r>
          </a:p>
          <a:p>
            <a:pPr lvl="1">
              <a:lnSpc>
                <a:spcPct val="80000"/>
              </a:lnSpc>
              <a:spcBef>
                <a:spcPct val="5000"/>
              </a:spcBef>
            </a:pPr>
            <a:r>
              <a:rPr lang="en-US" altLang="ko-KR" dirty="0">
                <a:ea typeface="굴림" panose="020B0600000101010101" pitchFamily="34" charset="-127"/>
              </a:rPr>
              <a:t>Automatically retransmits lost packets</a:t>
            </a:r>
          </a:p>
          <a:p>
            <a:pPr lvl="1">
              <a:lnSpc>
                <a:spcPct val="80000"/>
              </a:lnSpc>
              <a:spcBef>
                <a:spcPct val="5000"/>
              </a:spcBef>
            </a:pPr>
            <a:r>
              <a:rPr lang="en-US" altLang="ko-KR" dirty="0">
                <a:ea typeface="굴림" panose="020B0600000101010101" pitchFamily="34" charset="-127"/>
              </a:rPr>
              <a:t>Adjusts rate of transmission to avoid congestion</a:t>
            </a:r>
          </a:p>
          <a:p>
            <a:pPr lvl="2">
              <a:lnSpc>
                <a:spcPct val="80000"/>
              </a:lnSpc>
              <a:spcBef>
                <a:spcPct val="5000"/>
              </a:spcBef>
            </a:pPr>
            <a:r>
              <a:rPr lang="en-US" altLang="ko-KR" dirty="0">
                <a:ea typeface="굴림" panose="020B0600000101010101" pitchFamily="34" charset="-127"/>
              </a:rPr>
              <a:t>A “good citizen” </a:t>
            </a:r>
          </a:p>
        </p:txBody>
      </p:sp>
      <p:grpSp>
        <p:nvGrpSpPr>
          <p:cNvPr id="2" name="Group 1"/>
          <p:cNvGrpSpPr/>
          <p:nvPr/>
        </p:nvGrpSpPr>
        <p:grpSpPr>
          <a:xfrm>
            <a:off x="1739900" y="831850"/>
            <a:ext cx="8707438" cy="1143000"/>
            <a:chOff x="215900" y="831850"/>
            <a:chExt cx="8707438" cy="1143000"/>
          </a:xfrm>
        </p:grpSpPr>
        <p:grpSp>
          <p:nvGrpSpPr>
            <p:cNvPr id="9220" name="Group 4"/>
            <p:cNvGrpSpPr>
              <a:grpSpLocks/>
            </p:cNvGrpSpPr>
            <p:nvPr/>
          </p:nvGrpSpPr>
          <p:grpSpPr bwMode="auto">
            <a:xfrm>
              <a:off x="1752600" y="990600"/>
              <a:ext cx="5334000" cy="984250"/>
              <a:chOff x="1152" y="576"/>
              <a:chExt cx="3648" cy="672"/>
            </a:xfrm>
          </p:grpSpPr>
          <p:sp>
            <p:nvSpPr>
              <p:cNvPr id="9225" name="Rectangle 5" descr="Wide downward diagonal"/>
              <p:cNvSpPr>
                <a:spLocks noChangeArrowheads="1"/>
              </p:cNvSpPr>
              <p:nvPr/>
            </p:nvSpPr>
            <p:spPr bwMode="auto">
              <a:xfrm>
                <a:off x="2448" y="792"/>
                <a:ext cx="1200"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6" name="Rectangle 6" descr="Wide downward diagonal"/>
              <p:cNvSpPr>
                <a:spLocks noChangeArrowheads="1"/>
              </p:cNvSpPr>
              <p:nvPr/>
            </p:nvSpPr>
            <p:spPr bwMode="auto">
              <a:xfrm>
                <a:off x="1152" y="792"/>
                <a:ext cx="91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7" name="Rectangle 7" descr="Wide downward diagonal"/>
              <p:cNvSpPr>
                <a:spLocks noChangeArrowheads="1"/>
              </p:cNvSpPr>
              <p:nvPr/>
            </p:nvSpPr>
            <p:spPr bwMode="auto">
              <a:xfrm>
                <a:off x="4128" y="792"/>
                <a:ext cx="672" cy="240"/>
              </a:xfrm>
              <a:prstGeom prst="rect">
                <a:avLst/>
              </a:prstGeom>
              <a:pattFill prst="wdDnDiag">
                <a:fgClr>
                  <a:srgbClr val="00FFFF"/>
                </a:fgClr>
                <a:bgClr>
                  <a:schemeClr val="bg1"/>
                </a:bgClr>
              </a:patt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endParaRPr lang="en-US" altLang="en-US" b="0">
                  <a:latin typeface="Gill Sans" charset="0"/>
                  <a:ea typeface="Gill Sans" charset="0"/>
                  <a:cs typeface="Gill Sans" charset="0"/>
                </a:endParaRPr>
              </a:p>
            </p:txBody>
          </p:sp>
          <p:sp>
            <p:nvSpPr>
              <p:cNvPr id="9228" name="Oval 8"/>
              <p:cNvSpPr>
                <a:spLocks noChangeArrowheads="1"/>
              </p:cNvSpPr>
              <p:nvPr/>
            </p:nvSpPr>
            <p:spPr bwMode="auto">
              <a:xfrm>
                <a:off x="1872" y="576"/>
                <a:ext cx="672" cy="67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sp>
            <p:nvSpPr>
              <p:cNvPr id="9229" name="Oval 9"/>
              <p:cNvSpPr>
                <a:spLocks noChangeArrowheads="1"/>
              </p:cNvSpPr>
              <p:nvPr/>
            </p:nvSpPr>
            <p:spPr bwMode="auto">
              <a:xfrm>
                <a:off x="3504" y="576"/>
                <a:ext cx="672" cy="672"/>
              </a:xfrm>
              <a:prstGeom prst="ellipse">
                <a:avLst/>
              </a:prstGeom>
              <a:solidFill>
                <a:srgbClr val="00FFFF"/>
              </a:solidFill>
              <a:ln w="38100" algn="ctr">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Router</a:t>
                </a:r>
              </a:p>
            </p:txBody>
          </p:sp>
        </p:grpSp>
        <p:sp>
          <p:nvSpPr>
            <p:cNvPr id="9221" name="Text Box 10"/>
            <p:cNvSpPr txBox="1">
              <a:spLocks noChangeArrowheads="1"/>
            </p:cNvSpPr>
            <p:nvPr/>
          </p:nvSpPr>
          <p:spPr bwMode="auto">
            <a:xfrm>
              <a:off x="276271" y="831850"/>
              <a:ext cx="1469935" cy="42831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in:</a:t>
              </a:r>
            </a:p>
          </p:txBody>
        </p:sp>
        <p:sp>
          <p:nvSpPr>
            <p:cNvPr id="9222" name="Text Box 11"/>
            <p:cNvSpPr txBox="1">
              <a:spLocks noChangeArrowheads="1"/>
            </p:cNvSpPr>
            <p:nvPr/>
          </p:nvSpPr>
          <p:spPr bwMode="auto">
            <a:xfrm>
              <a:off x="7086600" y="831850"/>
              <a:ext cx="1836738" cy="428312"/>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Stream out:</a:t>
              </a:r>
            </a:p>
          </p:txBody>
        </p:sp>
        <p:sp>
          <p:nvSpPr>
            <p:cNvPr id="9223" name="AutoShape 12"/>
            <p:cNvSpPr>
              <a:spLocks noChangeArrowheads="1"/>
            </p:cNvSpPr>
            <p:nvPr/>
          </p:nvSpPr>
          <p:spPr bwMode="auto">
            <a:xfrm>
              <a:off x="215900" y="1219200"/>
              <a:ext cx="13843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dirty="0">
                  <a:latin typeface="Gill Sans" charset="0"/>
                  <a:ea typeface="Gill Sans" charset="0"/>
                  <a:cs typeface="Gill Sans" charset="0"/>
                </a:rPr>
                <a:t>..</a:t>
              </a:r>
              <a:r>
                <a:rPr lang="en-US" altLang="ko-KR" b="0" dirty="0" err="1">
                  <a:latin typeface="Gill Sans" charset="0"/>
                  <a:ea typeface="Gill Sans" charset="0"/>
                  <a:cs typeface="Gill Sans" charset="0"/>
                </a:rPr>
                <a:t>zyxwvuts</a:t>
              </a:r>
              <a:endParaRPr lang="en-US" altLang="ko-KR" b="0" dirty="0">
                <a:latin typeface="Gill Sans" charset="0"/>
                <a:ea typeface="Gill Sans" charset="0"/>
                <a:cs typeface="Gill Sans" charset="0"/>
              </a:endParaRPr>
            </a:p>
          </p:txBody>
        </p:sp>
        <p:sp>
          <p:nvSpPr>
            <p:cNvPr id="9224" name="AutoShape 13"/>
            <p:cNvSpPr>
              <a:spLocks noChangeArrowheads="1"/>
            </p:cNvSpPr>
            <p:nvPr/>
          </p:nvSpPr>
          <p:spPr bwMode="auto">
            <a:xfrm>
              <a:off x="7315200" y="1219200"/>
              <a:ext cx="1143000" cy="533400"/>
            </a:xfrm>
            <a:prstGeom prst="rightArrow">
              <a:avLst>
                <a:gd name="adj1" fmla="val 50000"/>
                <a:gd name="adj2" fmla="val 53571"/>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b="0">
                  <a:latin typeface="Gill Sans" charset="0"/>
                  <a:ea typeface="Gill Sans" charset="0"/>
                  <a:cs typeface="Gill Sans" charset="0"/>
                </a:rPr>
                <a:t>gfedcba</a:t>
              </a:r>
            </a:p>
          </p:txBody>
        </p:sp>
      </p:grpSp>
    </p:spTree>
    <p:extLst>
      <p:ext uri="{BB962C8B-B14F-4D97-AF65-F5344CB8AC3E}">
        <p14:creationId xmlns:p14="http://schemas.microsoft.com/office/powerpoint/2010/main" val="3372140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87491">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087491">
                                            <p:txEl>
                                              <p:pRg st="1" end="1"/>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87491">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87491">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87491">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87491">
                                            <p:txEl>
                                              <p:pRg st="5" end="5"/>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87491">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87491">
                                            <p:txEl>
                                              <p:pRg st="7" end="7"/>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7491">
                                            <p:txEl>
                                              <p:pRg st="8" end="8"/>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87491">
                                            <p:txEl>
                                              <p:pRg st="9" end="9"/>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87491">
                                            <p:txEl>
                                              <p:pRg st="10" end="1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874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94DD1-E47C-405C-AB79-FFF94B775589}"/>
              </a:ext>
            </a:extLst>
          </p:cNvPr>
          <p:cNvSpPr>
            <a:spLocks noGrp="1"/>
          </p:cNvSpPr>
          <p:nvPr>
            <p:ph type="title"/>
          </p:nvPr>
        </p:nvSpPr>
        <p:spPr/>
        <p:txBody>
          <a:bodyPr/>
          <a:lstStyle/>
          <a:p>
            <a:r>
              <a:rPr lang="en-US" dirty="0"/>
              <a:t>Problem: Dropped Packets</a:t>
            </a:r>
          </a:p>
        </p:txBody>
      </p:sp>
      <p:sp>
        <p:nvSpPr>
          <p:cNvPr id="3" name="Content Placeholder 2">
            <a:extLst>
              <a:ext uri="{FF2B5EF4-FFF2-40B4-BE49-F238E27FC236}">
                <a16:creationId xmlns:a16="http://schemas.microsoft.com/office/drawing/2014/main" id="{02CE8ACD-CCAF-4AB0-9C14-79D1DCF5743A}"/>
              </a:ext>
            </a:extLst>
          </p:cNvPr>
          <p:cNvSpPr>
            <a:spLocks noGrp="1"/>
          </p:cNvSpPr>
          <p:nvPr>
            <p:ph idx="1"/>
          </p:nvPr>
        </p:nvSpPr>
        <p:spPr/>
        <p:txBody>
          <a:bodyPr/>
          <a:lstStyle/>
          <a:p>
            <a:r>
              <a:rPr lang="en-US" dirty="0"/>
              <a:t>All physical networks can garble or drop packets</a:t>
            </a:r>
          </a:p>
          <a:p>
            <a:pPr lvl="1"/>
            <a:r>
              <a:rPr lang="en-US" dirty="0"/>
              <a:t>Physical hardware problems (bad wire, bad signal)</a:t>
            </a:r>
          </a:p>
          <a:p>
            <a:r>
              <a:rPr lang="en-US" dirty="0"/>
              <a:t>Therefore, IP can garble or drop packets</a:t>
            </a:r>
          </a:p>
          <a:p>
            <a:pPr lvl="1"/>
            <a:r>
              <a:rPr lang="en-US" dirty="0"/>
              <a:t>It doesn't repair this itself (end-to-end principle!)</a:t>
            </a:r>
          </a:p>
          <a:p>
            <a:r>
              <a:rPr lang="en-US" dirty="0"/>
              <a:t>Building reliable message delivery</a:t>
            </a:r>
          </a:p>
          <a:p>
            <a:pPr lvl="1"/>
            <a:r>
              <a:rPr lang="en-US" dirty="0"/>
              <a:t>Confirm that packets aren't garbled</a:t>
            </a:r>
          </a:p>
          <a:p>
            <a:pPr lvl="1"/>
            <a:r>
              <a:rPr lang="en-US" dirty="0"/>
              <a:t>Confirm that packets arrive </a:t>
            </a:r>
            <a:r>
              <a:rPr lang="en-US" b="1" dirty="0"/>
              <a:t>exactly once</a:t>
            </a:r>
            <a:endParaRPr lang="en-US" dirty="0"/>
          </a:p>
        </p:txBody>
      </p:sp>
    </p:spTree>
    <p:extLst>
      <p:ext uri="{BB962C8B-B14F-4D97-AF65-F5344CB8AC3E}">
        <p14:creationId xmlns:p14="http://schemas.microsoft.com/office/powerpoint/2010/main" val="2070614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ko-KR">
                <a:ea typeface="굴림" panose="020B0600000101010101" pitchFamily="34" charset="-127"/>
              </a:rPr>
              <a:t>Using Acknowledgements</a:t>
            </a:r>
          </a:p>
        </p:txBody>
      </p:sp>
      <p:sp>
        <p:nvSpPr>
          <p:cNvPr id="1079299" name="Rectangle 3"/>
          <p:cNvSpPr>
            <a:spLocks noGrp="1" noChangeArrowheads="1"/>
          </p:cNvSpPr>
          <p:nvPr>
            <p:ph type="body" idx="1"/>
          </p:nvPr>
        </p:nvSpPr>
        <p:spPr>
          <a:xfrm>
            <a:off x="838200" y="3070227"/>
            <a:ext cx="10896600" cy="3835400"/>
          </a:xfrm>
        </p:spPr>
        <p:txBody>
          <a:bodyPr/>
          <a:lstStyle/>
          <a:p>
            <a:pPr>
              <a:lnSpc>
                <a:spcPct val="80000"/>
              </a:lnSpc>
              <a:spcBef>
                <a:spcPct val="15000"/>
              </a:spcBef>
            </a:pPr>
            <a:r>
              <a:rPr lang="en-US" altLang="ko-KR" dirty="0">
                <a:ea typeface="굴림" panose="020B0600000101010101" pitchFamily="34" charset="-127"/>
              </a:rPr>
              <a:t>How to ensure transmission of packets?</a:t>
            </a:r>
          </a:p>
          <a:p>
            <a:pPr lvl="1">
              <a:lnSpc>
                <a:spcPct val="80000"/>
              </a:lnSpc>
              <a:spcBef>
                <a:spcPct val="15000"/>
              </a:spcBef>
            </a:pPr>
            <a:r>
              <a:rPr lang="en-US" altLang="ko-KR" dirty="0">
                <a:ea typeface="굴림" panose="020B0600000101010101" pitchFamily="34" charset="-127"/>
              </a:rPr>
              <a:t>Detect garbling at receiver via checksum, discard if bad</a:t>
            </a:r>
          </a:p>
          <a:p>
            <a:pPr lvl="1">
              <a:lnSpc>
                <a:spcPct val="80000"/>
              </a:lnSpc>
              <a:spcBef>
                <a:spcPct val="15000"/>
              </a:spcBef>
            </a:pPr>
            <a:r>
              <a:rPr lang="en-US" altLang="ko-KR" dirty="0">
                <a:ea typeface="굴림" panose="020B0600000101010101" pitchFamily="34" charset="-127"/>
              </a:rPr>
              <a:t>Receiver acknowledges (by sending “ACK”) when packet received properly at destination</a:t>
            </a:r>
          </a:p>
          <a:p>
            <a:pPr lvl="1">
              <a:lnSpc>
                <a:spcPct val="80000"/>
              </a:lnSpc>
              <a:spcBef>
                <a:spcPct val="15000"/>
              </a:spcBef>
            </a:pPr>
            <a:r>
              <a:rPr lang="en-US" altLang="ko-KR" dirty="0">
                <a:ea typeface="굴림" panose="020B0600000101010101" pitchFamily="34" charset="-127"/>
              </a:rPr>
              <a:t>Timeout at sender:  if no ACK, retransmit</a:t>
            </a:r>
          </a:p>
          <a:p>
            <a:pPr>
              <a:lnSpc>
                <a:spcPct val="80000"/>
              </a:lnSpc>
              <a:spcBef>
                <a:spcPct val="15000"/>
              </a:spcBef>
            </a:pPr>
            <a:r>
              <a:rPr lang="en-US" altLang="ko-KR" dirty="0">
                <a:ea typeface="굴림" panose="020B0600000101010101" pitchFamily="34" charset="-127"/>
              </a:rPr>
              <a:t>Some questions:</a:t>
            </a:r>
          </a:p>
          <a:p>
            <a:pPr lvl="1">
              <a:lnSpc>
                <a:spcPct val="80000"/>
              </a:lnSpc>
              <a:spcBef>
                <a:spcPct val="15000"/>
              </a:spcBef>
            </a:pPr>
            <a:r>
              <a:rPr lang="en-US" altLang="ko-KR" dirty="0">
                <a:ea typeface="굴림" panose="020B0600000101010101" pitchFamily="34" charset="-127"/>
              </a:rPr>
              <a:t>If the sender doesn’t get an ACK, does that mean the receiver didn’t get the original message?</a:t>
            </a:r>
          </a:p>
          <a:p>
            <a:pPr lvl="2">
              <a:lnSpc>
                <a:spcPct val="80000"/>
              </a:lnSpc>
              <a:spcBef>
                <a:spcPct val="15000"/>
              </a:spcBef>
            </a:pPr>
            <a:r>
              <a:rPr lang="en-US" altLang="ko-KR" dirty="0">
                <a:ea typeface="굴림" panose="020B0600000101010101" pitchFamily="34" charset="-127"/>
              </a:rPr>
              <a:t>No</a:t>
            </a:r>
          </a:p>
          <a:p>
            <a:pPr lvl="1">
              <a:lnSpc>
                <a:spcPct val="80000"/>
              </a:lnSpc>
              <a:spcBef>
                <a:spcPct val="15000"/>
              </a:spcBef>
            </a:pPr>
            <a:r>
              <a:rPr lang="en-US" altLang="ko-KR" dirty="0">
                <a:ea typeface="굴림" panose="020B0600000101010101" pitchFamily="34" charset="-127"/>
              </a:rPr>
              <a:t>What if ACK gets dropped?  Or if message gets delayed?</a:t>
            </a:r>
          </a:p>
          <a:p>
            <a:pPr lvl="2">
              <a:lnSpc>
                <a:spcPct val="80000"/>
              </a:lnSpc>
              <a:spcBef>
                <a:spcPct val="15000"/>
              </a:spcBef>
            </a:pPr>
            <a:r>
              <a:rPr lang="en-US" altLang="ko-KR" dirty="0">
                <a:ea typeface="굴림" panose="020B0600000101010101" pitchFamily="34" charset="-127"/>
              </a:rPr>
              <a:t>Sender doesn’t get ACK, retransmits, Receiver gets message twice, ACK each</a:t>
            </a:r>
          </a:p>
        </p:txBody>
      </p:sp>
      <p:grpSp>
        <p:nvGrpSpPr>
          <p:cNvPr id="1079300" name="Group 4"/>
          <p:cNvGrpSpPr>
            <a:grpSpLocks/>
          </p:cNvGrpSpPr>
          <p:nvPr/>
        </p:nvGrpSpPr>
        <p:grpSpPr bwMode="auto">
          <a:xfrm>
            <a:off x="2971801" y="850900"/>
            <a:ext cx="2265363" cy="1500189"/>
            <a:chOff x="912" y="424"/>
            <a:chExt cx="1427" cy="945"/>
          </a:xfrm>
        </p:grpSpPr>
        <p:sp>
          <p:nvSpPr>
            <p:cNvPr id="6164" name="Rectangle 5" descr="Wide downward diagonal"/>
            <p:cNvSpPr>
              <a:spLocks noChangeArrowheads="1"/>
            </p:cNvSpPr>
            <p:nvPr/>
          </p:nvSpPr>
          <p:spPr bwMode="auto">
            <a:xfrm>
              <a:off x="1173" y="496"/>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6165" name="Text Box 6"/>
            <p:cNvSpPr txBox="1">
              <a:spLocks noChangeArrowheads="1"/>
            </p:cNvSpPr>
            <p:nvPr/>
          </p:nvSpPr>
          <p:spPr bwMode="auto">
            <a:xfrm>
              <a:off x="2073" y="424"/>
              <a:ext cx="266" cy="3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6166" name="Text Box 7"/>
            <p:cNvSpPr txBox="1">
              <a:spLocks noChangeArrowheads="1"/>
            </p:cNvSpPr>
            <p:nvPr/>
          </p:nvSpPr>
          <p:spPr bwMode="auto">
            <a:xfrm>
              <a:off x="912" y="424"/>
              <a:ext cx="266" cy="3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grpSp>
          <p:nvGrpSpPr>
            <p:cNvPr id="6167" name="Group 8"/>
            <p:cNvGrpSpPr>
              <a:grpSpLocks/>
            </p:cNvGrpSpPr>
            <p:nvPr/>
          </p:nvGrpSpPr>
          <p:grpSpPr bwMode="auto">
            <a:xfrm>
              <a:off x="1157" y="622"/>
              <a:ext cx="960" cy="747"/>
              <a:chOff x="1157" y="670"/>
              <a:chExt cx="960" cy="747"/>
            </a:xfrm>
          </p:grpSpPr>
          <p:grpSp>
            <p:nvGrpSpPr>
              <p:cNvPr id="6168" name="Group 9"/>
              <p:cNvGrpSpPr>
                <a:grpSpLocks/>
              </p:cNvGrpSpPr>
              <p:nvPr/>
            </p:nvGrpSpPr>
            <p:grpSpPr bwMode="auto">
              <a:xfrm>
                <a:off x="1157" y="670"/>
                <a:ext cx="960" cy="353"/>
                <a:chOff x="1157" y="670"/>
                <a:chExt cx="960" cy="353"/>
              </a:xfrm>
            </p:grpSpPr>
            <p:sp>
              <p:nvSpPr>
                <p:cNvPr id="6172"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73" name="Text Box 11"/>
                <p:cNvSpPr txBox="1">
                  <a:spLocks noChangeArrowheads="1"/>
                </p:cNvSpPr>
                <p:nvPr/>
              </p:nvSpPr>
              <p:spPr bwMode="auto">
                <a:xfrm rot="736490">
                  <a:off x="1283" y="670"/>
                  <a:ext cx="708"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grpSp>
            <p:nvGrpSpPr>
              <p:cNvPr id="6169" name="Group 12"/>
              <p:cNvGrpSpPr>
                <a:grpSpLocks/>
              </p:cNvGrpSpPr>
              <p:nvPr/>
            </p:nvGrpSpPr>
            <p:grpSpPr bwMode="auto">
              <a:xfrm>
                <a:off x="1157" y="1023"/>
                <a:ext cx="960" cy="394"/>
                <a:chOff x="1157" y="1023"/>
                <a:chExt cx="960" cy="394"/>
              </a:xfrm>
            </p:grpSpPr>
            <p:sp>
              <p:nvSpPr>
                <p:cNvPr id="6170" name="Line 1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71" name="Text Box 14"/>
                <p:cNvSpPr txBox="1">
                  <a:spLocks noChangeArrowheads="1"/>
                </p:cNvSpPr>
                <p:nvPr/>
              </p:nvSpPr>
              <p:spPr bwMode="auto">
                <a:xfrm rot="20746312">
                  <a:off x="1388" y="1128"/>
                  <a:ext cx="514"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ACK</a:t>
                  </a:r>
                </a:p>
              </p:txBody>
            </p:sp>
          </p:grpSp>
        </p:grpSp>
      </p:grpSp>
      <p:grpSp>
        <p:nvGrpSpPr>
          <p:cNvPr id="1079311" name="Group 15"/>
          <p:cNvGrpSpPr>
            <a:grpSpLocks/>
          </p:cNvGrpSpPr>
          <p:nvPr/>
        </p:nvGrpSpPr>
        <p:grpSpPr bwMode="auto">
          <a:xfrm>
            <a:off x="5556252" y="838200"/>
            <a:ext cx="3484563" cy="2274889"/>
            <a:chOff x="2448" y="416"/>
            <a:chExt cx="2195" cy="1433"/>
          </a:xfrm>
        </p:grpSpPr>
        <p:sp>
          <p:nvSpPr>
            <p:cNvPr id="6150" name="Text Box 16"/>
            <p:cNvSpPr txBox="1">
              <a:spLocks noChangeArrowheads="1"/>
            </p:cNvSpPr>
            <p:nvPr/>
          </p:nvSpPr>
          <p:spPr bwMode="auto">
            <a:xfrm>
              <a:off x="4377" y="416"/>
              <a:ext cx="266" cy="3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B</a:t>
              </a:r>
            </a:p>
          </p:txBody>
        </p:sp>
        <p:sp>
          <p:nvSpPr>
            <p:cNvPr id="6151" name="Text Box 17"/>
            <p:cNvSpPr txBox="1">
              <a:spLocks noChangeArrowheads="1"/>
            </p:cNvSpPr>
            <p:nvPr/>
          </p:nvSpPr>
          <p:spPr bwMode="auto">
            <a:xfrm>
              <a:off x="3216" y="416"/>
              <a:ext cx="266" cy="328"/>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800" b="0" dirty="0">
                  <a:latin typeface="Gill Sans" charset="0"/>
                  <a:ea typeface="Gill Sans" charset="0"/>
                  <a:cs typeface="Gill Sans" charset="0"/>
                </a:rPr>
                <a:t>A</a:t>
              </a:r>
            </a:p>
          </p:txBody>
        </p:sp>
        <p:sp>
          <p:nvSpPr>
            <p:cNvPr id="6152" name="Rectangle 18" descr="Wide downward diagonal"/>
            <p:cNvSpPr>
              <a:spLocks noChangeArrowheads="1"/>
            </p:cNvSpPr>
            <p:nvPr/>
          </p:nvSpPr>
          <p:spPr bwMode="auto">
            <a:xfrm>
              <a:off x="3477" y="508"/>
              <a:ext cx="912" cy="137"/>
            </a:xfrm>
            <a:prstGeom prst="rect">
              <a:avLst/>
            </a:prstGeom>
            <a:pattFill prst="wdDnDiag">
              <a:fgClr>
                <a:srgbClr val="00FFFF"/>
              </a:fgClr>
              <a:bgClr>
                <a:schemeClr val="bg1"/>
              </a:bgClr>
            </a:pattFill>
            <a:ln w="28575"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grpSp>
          <p:nvGrpSpPr>
            <p:cNvPr id="6153" name="Group 19"/>
            <p:cNvGrpSpPr>
              <a:grpSpLocks/>
            </p:cNvGrpSpPr>
            <p:nvPr/>
          </p:nvGrpSpPr>
          <p:grpSpPr bwMode="auto">
            <a:xfrm>
              <a:off x="3504" y="1102"/>
              <a:ext cx="960" cy="353"/>
              <a:chOff x="1157" y="670"/>
              <a:chExt cx="960" cy="353"/>
            </a:xfrm>
          </p:grpSpPr>
          <p:sp>
            <p:nvSpPr>
              <p:cNvPr id="6162" name="Line 2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63" name="Text Box 21"/>
              <p:cNvSpPr txBox="1">
                <a:spLocks noChangeArrowheads="1"/>
              </p:cNvSpPr>
              <p:nvPr/>
            </p:nvSpPr>
            <p:spPr bwMode="auto">
              <a:xfrm rot="736490">
                <a:off x="1283" y="670"/>
                <a:ext cx="708"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grpSp>
          <p:nvGrpSpPr>
            <p:cNvPr id="6154" name="Group 22"/>
            <p:cNvGrpSpPr>
              <a:grpSpLocks/>
            </p:cNvGrpSpPr>
            <p:nvPr/>
          </p:nvGrpSpPr>
          <p:grpSpPr bwMode="auto">
            <a:xfrm>
              <a:off x="3504" y="1455"/>
              <a:ext cx="960" cy="394"/>
              <a:chOff x="1157" y="1023"/>
              <a:chExt cx="960" cy="394"/>
            </a:xfrm>
          </p:grpSpPr>
          <p:sp>
            <p:nvSpPr>
              <p:cNvPr id="6160" name="Line 23"/>
              <p:cNvSpPr>
                <a:spLocks noChangeShapeType="1"/>
              </p:cNvSpPr>
              <p:nvPr/>
            </p:nvSpPr>
            <p:spPr bwMode="auto">
              <a:xfrm flipH="1">
                <a:off x="1157" y="1023"/>
                <a:ext cx="960" cy="28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61" name="Text Box 24"/>
              <p:cNvSpPr txBox="1">
                <a:spLocks noChangeArrowheads="1"/>
              </p:cNvSpPr>
              <p:nvPr/>
            </p:nvSpPr>
            <p:spPr bwMode="auto">
              <a:xfrm rot="20746312">
                <a:off x="1388" y="1128"/>
                <a:ext cx="514"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ACK</a:t>
                </a:r>
              </a:p>
            </p:txBody>
          </p:sp>
        </p:grpSp>
        <p:grpSp>
          <p:nvGrpSpPr>
            <p:cNvPr id="6155" name="Group 25"/>
            <p:cNvGrpSpPr>
              <a:grpSpLocks/>
            </p:cNvGrpSpPr>
            <p:nvPr/>
          </p:nvGrpSpPr>
          <p:grpSpPr bwMode="auto">
            <a:xfrm>
              <a:off x="3504" y="622"/>
              <a:ext cx="960" cy="353"/>
              <a:chOff x="3504" y="703"/>
              <a:chExt cx="960" cy="353"/>
            </a:xfrm>
          </p:grpSpPr>
          <p:sp>
            <p:nvSpPr>
              <p:cNvPr id="6158" name="Line 26"/>
              <p:cNvSpPr>
                <a:spLocks noChangeShapeType="1"/>
              </p:cNvSpPr>
              <p:nvPr/>
            </p:nvSpPr>
            <p:spPr bwMode="auto">
              <a:xfrm>
                <a:off x="3504" y="864"/>
                <a:ext cx="960" cy="192"/>
              </a:xfrm>
              <a:prstGeom prst="line">
                <a:avLst/>
              </a:prstGeom>
              <a:noFill/>
              <a:ln w="38100">
                <a:solidFill>
                  <a:schemeClr val="tx1"/>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6159" name="Text Box 27"/>
              <p:cNvSpPr txBox="1">
                <a:spLocks noChangeArrowheads="1"/>
              </p:cNvSpPr>
              <p:nvPr/>
            </p:nvSpPr>
            <p:spPr bwMode="auto">
              <a:xfrm rot="736490">
                <a:off x="3630" y="703"/>
                <a:ext cx="708"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dirty="0">
                    <a:latin typeface="Gill Sans" charset="0"/>
                    <a:ea typeface="Gill Sans" charset="0"/>
                    <a:cs typeface="Gill Sans" charset="0"/>
                  </a:rPr>
                  <a:t>Packet</a:t>
                </a:r>
              </a:p>
            </p:txBody>
          </p:sp>
        </p:grpSp>
        <p:sp>
          <p:nvSpPr>
            <p:cNvPr id="6156" name="AutoShape 28"/>
            <p:cNvSpPr>
              <a:spLocks/>
            </p:cNvSpPr>
            <p:nvPr/>
          </p:nvSpPr>
          <p:spPr bwMode="auto">
            <a:xfrm>
              <a:off x="3264" y="783"/>
              <a:ext cx="192" cy="480"/>
            </a:xfrm>
            <a:prstGeom prst="leftBrace">
              <a:avLst>
                <a:gd name="adj1" fmla="val 20833"/>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400" b="0">
                <a:latin typeface="Gill Sans" charset="0"/>
                <a:ea typeface="Gill Sans" charset="0"/>
                <a:cs typeface="Gill Sans" charset="0"/>
              </a:endParaRPr>
            </a:p>
          </p:txBody>
        </p:sp>
        <p:sp>
          <p:nvSpPr>
            <p:cNvPr id="6157" name="Text Box 29"/>
            <p:cNvSpPr txBox="1">
              <a:spLocks noChangeArrowheads="1"/>
            </p:cNvSpPr>
            <p:nvPr/>
          </p:nvSpPr>
          <p:spPr bwMode="auto">
            <a:xfrm>
              <a:off x="2448" y="879"/>
              <a:ext cx="809" cy="289"/>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400" b="0">
                  <a:latin typeface="Gill Sans" charset="0"/>
                  <a:ea typeface="Gill Sans" charset="0"/>
                  <a:cs typeface="Gill Sans" charset="0"/>
                </a:rPr>
                <a:t>Timeout</a:t>
              </a:r>
            </a:p>
          </p:txBody>
        </p:sp>
      </p:grpSp>
    </p:spTree>
    <p:extLst>
      <p:ext uri="{BB962C8B-B14F-4D97-AF65-F5344CB8AC3E}">
        <p14:creationId xmlns:p14="http://schemas.microsoft.com/office/powerpoint/2010/main" val="1979158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92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9299">
                                            <p:txEl>
                                              <p:pRg st="2" end="2"/>
                                            </p:txEl>
                                          </p:spTgt>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1079300"/>
                                        </p:tgtEl>
                                        <p:attrNameLst>
                                          <p:attrName>style.visibility</p:attrName>
                                        </p:attrNameLst>
                                      </p:cBhvr>
                                      <p:to>
                                        <p:strVal val="visible"/>
                                      </p:to>
                                    </p:set>
                                    <p:animEffect transition="in" filter="wipe(up)">
                                      <p:cBhvr>
                                        <p:cTn id="15" dur="500"/>
                                        <p:tgtEl>
                                          <p:spTgt spid="107930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79299">
                                            <p:txEl>
                                              <p:pRg st="3" end="3"/>
                                            </p:txEl>
                                          </p:spTgt>
                                        </p:tgtEl>
                                        <p:attrNameLst>
                                          <p:attrName>style.visibility</p:attrName>
                                        </p:attrNameLst>
                                      </p:cBhvr>
                                      <p:to>
                                        <p:strVal val="visible"/>
                                      </p:to>
                                    </p:set>
                                  </p:childTnLst>
                                </p:cTn>
                              </p:par>
                              <p:par>
                                <p:cTn id="20" presetID="22" presetClass="entr" presetSubtype="1" fill="hold" nodeType="withEffect">
                                  <p:stCondLst>
                                    <p:cond delay="0"/>
                                  </p:stCondLst>
                                  <p:childTnLst>
                                    <p:set>
                                      <p:cBhvr>
                                        <p:cTn id="21" dur="1" fill="hold">
                                          <p:stCondLst>
                                            <p:cond delay="0"/>
                                          </p:stCondLst>
                                        </p:cTn>
                                        <p:tgtEl>
                                          <p:spTgt spid="1079311"/>
                                        </p:tgtEl>
                                        <p:attrNameLst>
                                          <p:attrName>style.visibility</p:attrName>
                                        </p:attrNameLst>
                                      </p:cBhvr>
                                      <p:to>
                                        <p:strVal val="visible"/>
                                      </p:to>
                                    </p:set>
                                    <p:animEffect transition="in" filter="wipe(up)">
                                      <p:cBhvr>
                                        <p:cTn id="22" dur="500"/>
                                        <p:tgtEl>
                                          <p:spTgt spid="10793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929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7929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929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79299">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79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33C-A31B-4DF9-8725-945E941C109F}"/>
              </a:ext>
            </a:extLst>
          </p:cNvPr>
          <p:cNvSpPr>
            <a:spLocks noGrp="1"/>
          </p:cNvSpPr>
          <p:nvPr>
            <p:ph type="title"/>
          </p:nvPr>
        </p:nvSpPr>
        <p:spPr/>
        <p:txBody>
          <a:bodyPr/>
          <a:lstStyle/>
          <a:p>
            <a:r>
              <a:rPr lang="en-US" dirty="0">
                <a:latin typeface="Gill Sans Light"/>
              </a:rPr>
              <a:t>Stop-and-Wait (No Packet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45E3CA-0D20-45F7-B7E9-B7DA520F332F}"/>
                  </a:ext>
                </a:extLst>
              </p:cNvPr>
              <p:cNvSpPr>
                <a:spLocks noGrp="1"/>
              </p:cNvSpPr>
              <p:nvPr>
                <p:ph idx="1"/>
              </p:nvPr>
            </p:nvSpPr>
            <p:spPr>
              <a:xfrm>
                <a:off x="838200" y="1825625"/>
                <a:ext cx="5180351" cy="4351338"/>
              </a:xfrm>
            </p:spPr>
            <p:txBody>
              <a:bodyPr>
                <a:normAutofit/>
              </a:bodyPr>
              <a:lstStyle/>
              <a:p>
                <a:r>
                  <a:rPr lang="en-US" dirty="0">
                    <a:latin typeface="Gill Sans Light"/>
                  </a:rPr>
                  <a:t>Send; wait for ACK; repeat</a:t>
                </a:r>
              </a:p>
              <a:p>
                <a:r>
                  <a:rPr lang="en-US" dirty="0">
                    <a:latin typeface="Gill Sans Light"/>
                  </a:rPr>
                  <a:t>Round Trip Time (</a:t>
                </a:r>
                <a14:m>
                  <m:oMath xmlns:m="http://schemas.openxmlformats.org/officeDocument/2006/math">
                    <m:r>
                      <m:rPr>
                        <m:nor/>
                      </m:rPr>
                      <a:rPr lang="en-US" i="0" dirty="0" smtClean="0">
                        <a:latin typeface="Gill Sans Light"/>
                      </a:rPr>
                      <m:t>RTT</m:t>
                    </m:r>
                  </m:oMath>
                </a14:m>
                <a:r>
                  <a:rPr lang="en-US" dirty="0">
                    <a:latin typeface="Gill Sans Light"/>
                  </a:rPr>
                  <a:t>): time it takes a packet to travel from sender to receiver and back</a:t>
                </a:r>
              </a:p>
              <a:p>
                <a:pPr lvl="1"/>
                <a:r>
                  <a:rPr lang="en-US" dirty="0">
                    <a:latin typeface="Gill Sans Light"/>
                  </a:rPr>
                  <a:t>One-way latency (</a:t>
                </a:r>
                <a14:m>
                  <m:oMath xmlns:m="http://schemas.openxmlformats.org/officeDocument/2006/math">
                    <m:r>
                      <a:rPr lang="en-US" i="1" dirty="0" smtClean="0">
                        <a:latin typeface="Cambria Math" panose="02040503050406030204" pitchFamily="18" charset="0"/>
                      </a:rPr>
                      <m:t>𝑑</m:t>
                    </m:r>
                  </m:oMath>
                </a14:m>
                <a:r>
                  <a:rPr lang="en-US" dirty="0">
                    <a:latin typeface="Gill Sans Light"/>
                  </a:rPr>
                  <a:t>): one way delay from sender and receiver</a:t>
                </a:r>
              </a:p>
              <a:p>
                <a:pPr lvl="1"/>
                <a:endParaRPr lang="en-US" dirty="0">
                  <a:latin typeface="Gill Sans Light"/>
                </a:endParaRPr>
              </a:p>
              <a:p>
                <a:r>
                  <a:rPr lang="en-US" dirty="0">
                    <a:latin typeface="Gill Sans Light"/>
                  </a:rPr>
                  <a:t>For symmetric latency,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𝑅𝑇𝑇</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𝑑</m:t>
                      </m:r>
                    </m:oMath>
                  </m:oMathPara>
                </a14:m>
                <a:endParaRPr lang="en-US" dirty="0">
                  <a:latin typeface="Gill Sans Light"/>
                </a:endParaRPr>
              </a:p>
            </p:txBody>
          </p:sp>
        </mc:Choice>
        <mc:Fallback xmlns="">
          <p:sp>
            <p:nvSpPr>
              <p:cNvPr id="3" name="Content Placeholder 2">
                <a:extLst>
                  <a:ext uri="{FF2B5EF4-FFF2-40B4-BE49-F238E27FC236}">
                    <a16:creationId xmlns:a16="http://schemas.microsoft.com/office/drawing/2014/main" id="{8B45E3CA-0D20-45F7-B7E9-B7DA520F332F}"/>
                  </a:ext>
                </a:extLst>
              </p:cNvPr>
              <p:cNvSpPr>
                <a:spLocks noGrp="1" noRot="1" noChangeAspect="1" noMove="1" noResize="1" noEditPoints="1" noAdjustHandles="1" noChangeArrowheads="1" noChangeShapeType="1" noTextEdit="1"/>
              </p:cNvSpPr>
              <p:nvPr>
                <p:ph idx="1"/>
              </p:nvPr>
            </p:nvSpPr>
            <p:spPr>
              <a:xfrm>
                <a:off x="838200" y="1825625"/>
                <a:ext cx="5180351" cy="4351338"/>
              </a:xfrm>
              <a:blipFill>
                <a:blip r:embed="rId2"/>
                <a:stretch>
                  <a:fillRect l="-1649" t="-1821"/>
                </a:stretch>
              </a:blipFill>
            </p:spPr>
            <p:txBody>
              <a:bodyPr/>
              <a:lstStyle/>
              <a:p>
                <a:r>
                  <a:rPr lang="en-US">
                    <a:noFill/>
                  </a:rPr>
                  <a:t> </a:t>
                </a:r>
              </a:p>
            </p:txBody>
          </p:sp>
        </mc:Fallback>
      </mc:AlternateContent>
      <p:sp>
        <p:nvSpPr>
          <p:cNvPr id="7" name="Line 3">
            <a:extLst>
              <a:ext uri="{FF2B5EF4-FFF2-40B4-BE49-F238E27FC236}">
                <a16:creationId xmlns:a16="http://schemas.microsoft.com/office/drawing/2014/main" id="{7B1781CE-11B5-4973-8C55-842051483C47}"/>
              </a:ext>
            </a:extLst>
          </p:cNvPr>
          <p:cNvSpPr>
            <a:spLocks noChangeShapeType="1"/>
          </p:cNvSpPr>
          <p:nvPr/>
        </p:nvSpPr>
        <p:spPr bwMode="auto">
          <a:xfrm>
            <a:off x="7391400" y="2241602"/>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 name="Line 4">
            <a:extLst>
              <a:ext uri="{FF2B5EF4-FFF2-40B4-BE49-F238E27FC236}">
                <a16:creationId xmlns:a16="http://schemas.microsoft.com/office/drawing/2014/main" id="{DAF2A237-F72F-4330-A25B-4BE383BDDEFA}"/>
              </a:ext>
            </a:extLst>
          </p:cNvPr>
          <p:cNvSpPr>
            <a:spLocks noChangeShapeType="1"/>
          </p:cNvSpPr>
          <p:nvPr/>
        </p:nvSpPr>
        <p:spPr bwMode="auto">
          <a:xfrm flipH="1">
            <a:off x="11353800" y="2241602"/>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nvGrpSpPr>
          <p:cNvPr id="9" name="Group 8">
            <a:extLst>
              <a:ext uri="{FF2B5EF4-FFF2-40B4-BE49-F238E27FC236}">
                <a16:creationId xmlns:a16="http://schemas.microsoft.com/office/drawing/2014/main" id="{D1CB37EB-7694-452E-9DB6-0D29C3BF871D}"/>
              </a:ext>
            </a:extLst>
          </p:cNvPr>
          <p:cNvGrpSpPr>
            <a:grpSpLocks/>
          </p:cNvGrpSpPr>
          <p:nvPr/>
        </p:nvGrpSpPr>
        <p:grpSpPr bwMode="auto">
          <a:xfrm>
            <a:off x="7391400" y="2698802"/>
            <a:ext cx="3983038" cy="685800"/>
            <a:chOff x="1447800" y="2743200"/>
            <a:chExt cx="3983522" cy="685800"/>
          </a:xfrm>
        </p:grpSpPr>
        <p:sp>
          <p:nvSpPr>
            <p:cNvPr id="10" name="Line 5">
              <a:extLst>
                <a:ext uri="{FF2B5EF4-FFF2-40B4-BE49-F238E27FC236}">
                  <a16:creationId xmlns:a16="http://schemas.microsoft.com/office/drawing/2014/main" id="{49E04F92-6AAA-4B69-A66E-33B979FEC094}"/>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1" name="Text Box 7">
              <a:extLst>
                <a:ext uri="{FF2B5EF4-FFF2-40B4-BE49-F238E27FC236}">
                  <a16:creationId xmlns:a16="http://schemas.microsoft.com/office/drawing/2014/main" id="{6D1A2A68-EA9F-4B90-8203-76DE1041A679}"/>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1</a:t>
              </a:r>
            </a:p>
          </p:txBody>
        </p:sp>
      </p:grpSp>
      <p:sp>
        <p:nvSpPr>
          <p:cNvPr id="12" name="Text Box 10">
            <a:extLst>
              <a:ext uri="{FF2B5EF4-FFF2-40B4-BE49-F238E27FC236}">
                <a16:creationId xmlns:a16="http://schemas.microsoft.com/office/drawing/2014/main" id="{B2549AF7-F41F-4F6B-B235-19A03A0844F0}"/>
              </a:ext>
            </a:extLst>
          </p:cNvPr>
          <p:cNvSpPr txBox="1">
            <a:spLocks noChangeArrowheads="1"/>
          </p:cNvSpPr>
          <p:nvPr/>
        </p:nvSpPr>
        <p:spPr bwMode="auto">
          <a:xfrm>
            <a:off x="6629400" y="5594402"/>
            <a:ext cx="745823"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a:t>
            </a:r>
          </a:p>
        </p:txBody>
      </p:sp>
      <p:sp>
        <p:nvSpPr>
          <p:cNvPr id="13" name="Text Box 11">
            <a:extLst>
              <a:ext uri="{FF2B5EF4-FFF2-40B4-BE49-F238E27FC236}">
                <a16:creationId xmlns:a16="http://schemas.microsoft.com/office/drawing/2014/main" id="{37F19BA8-3A16-44C4-909A-73949233C306}"/>
              </a:ext>
            </a:extLst>
          </p:cNvPr>
          <p:cNvSpPr txBox="1">
            <a:spLocks noChangeArrowheads="1"/>
          </p:cNvSpPr>
          <p:nvPr/>
        </p:nvSpPr>
        <p:spPr bwMode="auto">
          <a:xfrm>
            <a:off x="6859052" y="1784402"/>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rPr>
              <a:t>Sender</a:t>
            </a:r>
          </a:p>
        </p:txBody>
      </p:sp>
      <p:sp>
        <p:nvSpPr>
          <p:cNvPr id="14" name="Text Box 12">
            <a:extLst>
              <a:ext uri="{FF2B5EF4-FFF2-40B4-BE49-F238E27FC236}">
                <a16:creationId xmlns:a16="http://schemas.microsoft.com/office/drawing/2014/main" id="{E1651B32-6EDA-4EB4-B224-372A28F2D189}"/>
              </a:ext>
            </a:extLst>
          </p:cNvPr>
          <p:cNvSpPr txBox="1">
            <a:spLocks noChangeArrowheads="1"/>
          </p:cNvSpPr>
          <p:nvPr/>
        </p:nvSpPr>
        <p:spPr bwMode="auto">
          <a:xfrm>
            <a:off x="10764838" y="1841552"/>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grpSp>
        <p:nvGrpSpPr>
          <p:cNvPr id="15" name="Group 14">
            <a:extLst>
              <a:ext uri="{FF2B5EF4-FFF2-40B4-BE49-F238E27FC236}">
                <a16:creationId xmlns:a16="http://schemas.microsoft.com/office/drawing/2014/main" id="{749BEECF-4A41-4F20-8B58-DD8EEAD44B44}"/>
              </a:ext>
            </a:extLst>
          </p:cNvPr>
          <p:cNvGrpSpPr>
            <a:grpSpLocks/>
          </p:cNvGrpSpPr>
          <p:nvPr/>
        </p:nvGrpSpPr>
        <p:grpSpPr bwMode="auto">
          <a:xfrm>
            <a:off x="7391400" y="2146352"/>
            <a:ext cx="3962400" cy="628650"/>
            <a:chOff x="1447800" y="2190690"/>
            <a:chExt cx="3962400" cy="628710"/>
          </a:xfrm>
        </p:grpSpPr>
        <p:sp>
          <p:nvSpPr>
            <p:cNvPr id="16" name="Line 8">
              <a:extLst>
                <a:ext uri="{FF2B5EF4-FFF2-40B4-BE49-F238E27FC236}">
                  <a16:creationId xmlns:a16="http://schemas.microsoft.com/office/drawing/2014/main" id="{5062BB81-AEDA-427F-AB68-7D893F8B9989}"/>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7" name="TextBox 2">
              <a:extLst>
                <a:ext uri="{FF2B5EF4-FFF2-40B4-BE49-F238E27FC236}">
                  <a16:creationId xmlns:a16="http://schemas.microsoft.com/office/drawing/2014/main" id="{3F3089EF-04EE-4C49-8512-11CDD42770E1}"/>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1</a:t>
              </a:r>
            </a:p>
          </p:txBody>
        </p:sp>
      </p:grpSp>
      <p:grpSp>
        <p:nvGrpSpPr>
          <p:cNvPr id="18" name="Group 17">
            <a:extLst>
              <a:ext uri="{FF2B5EF4-FFF2-40B4-BE49-F238E27FC236}">
                <a16:creationId xmlns:a16="http://schemas.microsoft.com/office/drawing/2014/main" id="{9A079003-F699-4165-823E-D1A36EABC9FA}"/>
              </a:ext>
            </a:extLst>
          </p:cNvPr>
          <p:cNvGrpSpPr>
            <a:grpSpLocks/>
          </p:cNvGrpSpPr>
          <p:nvPr/>
        </p:nvGrpSpPr>
        <p:grpSpPr bwMode="auto">
          <a:xfrm>
            <a:off x="7391400" y="3232202"/>
            <a:ext cx="3962400" cy="628650"/>
            <a:chOff x="1447800" y="2190690"/>
            <a:chExt cx="3962400" cy="628710"/>
          </a:xfrm>
        </p:grpSpPr>
        <p:sp>
          <p:nvSpPr>
            <p:cNvPr id="19" name="Line 8">
              <a:extLst>
                <a:ext uri="{FF2B5EF4-FFF2-40B4-BE49-F238E27FC236}">
                  <a16:creationId xmlns:a16="http://schemas.microsoft.com/office/drawing/2014/main" id="{D7D27E5B-BC00-4D23-AA4B-B381CF6DF6C5}"/>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0" name="TextBox 32">
              <a:extLst>
                <a:ext uri="{FF2B5EF4-FFF2-40B4-BE49-F238E27FC236}">
                  <a16:creationId xmlns:a16="http://schemas.microsoft.com/office/drawing/2014/main" id="{FD7273B8-A325-470A-B456-B3A18A5F7C75}"/>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2</a:t>
              </a:r>
            </a:p>
          </p:txBody>
        </p:sp>
      </p:grpSp>
      <p:grpSp>
        <p:nvGrpSpPr>
          <p:cNvPr id="21" name="Group 20">
            <a:extLst>
              <a:ext uri="{FF2B5EF4-FFF2-40B4-BE49-F238E27FC236}">
                <a16:creationId xmlns:a16="http://schemas.microsoft.com/office/drawing/2014/main" id="{22AAED95-0C52-4F69-BC3A-ABF709A5E2FA}"/>
              </a:ext>
            </a:extLst>
          </p:cNvPr>
          <p:cNvGrpSpPr>
            <a:grpSpLocks/>
          </p:cNvGrpSpPr>
          <p:nvPr/>
        </p:nvGrpSpPr>
        <p:grpSpPr bwMode="auto">
          <a:xfrm>
            <a:off x="7391400" y="3765602"/>
            <a:ext cx="3983038" cy="685800"/>
            <a:chOff x="1447800" y="2743200"/>
            <a:chExt cx="3983522" cy="685800"/>
          </a:xfrm>
        </p:grpSpPr>
        <p:sp>
          <p:nvSpPr>
            <p:cNvPr id="22" name="Line 5">
              <a:extLst>
                <a:ext uri="{FF2B5EF4-FFF2-40B4-BE49-F238E27FC236}">
                  <a16:creationId xmlns:a16="http://schemas.microsoft.com/office/drawing/2014/main" id="{282E9867-5CA1-4EEC-9034-1DB217F170C8}"/>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3" name="Text Box 7">
              <a:extLst>
                <a:ext uri="{FF2B5EF4-FFF2-40B4-BE49-F238E27FC236}">
                  <a16:creationId xmlns:a16="http://schemas.microsoft.com/office/drawing/2014/main" id="{869CBAB6-6DB0-4FF0-87DD-3EF31BB20AFC}"/>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2</a:t>
              </a:r>
            </a:p>
          </p:txBody>
        </p:sp>
      </p:grpSp>
      <p:grpSp>
        <p:nvGrpSpPr>
          <p:cNvPr id="24" name="Group 23">
            <a:extLst>
              <a:ext uri="{FF2B5EF4-FFF2-40B4-BE49-F238E27FC236}">
                <a16:creationId xmlns:a16="http://schemas.microsoft.com/office/drawing/2014/main" id="{64E9D46E-1C77-49DD-9055-A767FF418749}"/>
              </a:ext>
            </a:extLst>
          </p:cNvPr>
          <p:cNvGrpSpPr>
            <a:grpSpLocks/>
          </p:cNvGrpSpPr>
          <p:nvPr/>
        </p:nvGrpSpPr>
        <p:grpSpPr bwMode="auto">
          <a:xfrm>
            <a:off x="7391400" y="4279952"/>
            <a:ext cx="3962400" cy="628650"/>
            <a:chOff x="1447800" y="2190690"/>
            <a:chExt cx="3962400" cy="628710"/>
          </a:xfrm>
        </p:grpSpPr>
        <p:sp>
          <p:nvSpPr>
            <p:cNvPr id="25" name="Line 8">
              <a:extLst>
                <a:ext uri="{FF2B5EF4-FFF2-40B4-BE49-F238E27FC236}">
                  <a16:creationId xmlns:a16="http://schemas.microsoft.com/office/drawing/2014/main" id="{EAE27CEB-79FB-47B9-8DAB-C04A3A7F441A}"/>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6" name="TextBox 38">
              <a:extLst>
                <a:ext uri="{FF2B5EF4-FFF2-40B4-BE49-F238E27FC236}">
                  <a16:creationId xmlns:a16="http://schemas.microsoft.com/office/drawing/2014/main" id="{70CC8749-2D69-401D-9D4A-A6925B3C3B47}"/>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3</a:t>
              </a:r>
            </a:p>
          </p:txBody>
        </p:sp>
      </p:grpSp>
      <p:grpSp>
        <p:nvGrpSpPr>
          <p:cNvPr id="27" name="Group 26">
            <a:extLst>
              <a:ext uri="{FF2B5EF4-FFF2-40B4-BE49-F238E27FC236}">
                <a16:creationId xmlns:a16="http://schemas.microsoft.com/office/drawing/2014/main" id="{31C21E7E-127D-4FEE-B37F-0C2572318C9F}"/>
              </a:ext>
            </a:extLst>
          </p:cNvPr>
          <p:cNvGrpSpPr>
            <a:grpSpLocks/>
          </p:cNvGrpSpPr>
          <p:nvPr/>
        </p:nvGrpSpPr>
        <p:grpSpPr bwMode="auto">
          <a:xfrm>
            <a:off x="6442075" y="2317802"/>
            <a:ext cx="949325" cy="1066800"/>
            <a:chOff x="498475" y="2362200"/>
            <a:chExt cx="949324" cy="1066800"/>
          </a:xfrm>
        </p:grpSpPr>
        <p:sp>
          <p:nvSpPr>
            <p:cNvPr id="28" name="Line 13">
              <a:extLst>
                <a:ext uri="{FF2B5EF4-FFF2-40B4-BE49-F238E27FC236}">
                  <a16:creationId xmlns:a16="http://schemas.microsoft.com/office/drawing/2014/main" id="{A7C25D76-EA89-4FE1-A564-B67717300D80}"/>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9" name="Line 14">
              <a:extLst>
                <a:ext uri="{FF2B5EF4-FFF2-40B4-BE49-F238E27FC236}">
                  <a16:creationId xmlns:a16="http://schemas.microsoft.com/office/drawing/2014/main" id="{EDF9466F-69B7-401E-9C7E-F46F7B024050}"/>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0" name="Text Box 15">
              <a:extLst>
                <a:ext uri="{FF2B5EF4-FFF2-40B4-BE49-F238E27FC236}">
                  <a16:creationId xmlns:a16="http://schemas.microsoft.com/office/drawing/2014/main" id="{A2E881A7-A208-4748-B557-24028AABB804}"/>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1" name="Line 13">
              <a:extLst>
                <a:ext uri="{FF2B5EF4-FFF2-40B4-BE49-F238E27FC236}">
                  <a16:creationId xmlns:a16="http://schemas.microsoft.com/office/drawing/2014/main" id="{D26BA7EE-6397-48F9-BD22-03664527305D}"/>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2" name="Group 31">
            <a:extLst>
              <a:ext uri="{FF2B5EF4-FFF2-40B4-BE49-F238E27FC236}">
                <a16:creationId xmlns:a16="http://schemas.microsoft.com/office/drawing/2014/main" id="{7C61EFC2-EE97-4611-8514-3029EC6F0EF8}"/>
              </a:ext>
            </a:extLst>
          </p:cNvPr>
          <p:cNvGrpSpPr>
            <a:grpSpLocks/>
          </p:cNvGrpSpPr>
          <p:nvPr/>
        </p:nvGrpSpPr>
        <p:grpSpPr bwMode="auto">
          <a:xfrm>
            <a:off x="6442075" y="3384602"/>
            <a:ext cx="949325" cy="1066800"/>
            <a:chOff x="498475" y="2362200"/>
            <a:chExt cx="949324" cy="1066800"/>
          </a:xfrm>
        </p:grpSpPr>
        <p:sp>
          <p:nvSpPr>
            <p:cNvPr id="33" name="Line 13">
              <a:extLst>
                <a:ext uri="{FF2B5EF4-FFF2-40B4-BE49-F238E27FC236}">
                  <a16:creationId xmlns:a16="http://schemas.microsoft.com/office/drawing/2014/main" id="{291B7A48-6D00-4445-8997-6EC7FFA2856E}"/>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4" name="Line 14">
              <a:extLst>
                <a:ext uri="{FF2B5EF4-FFF2-40B4-BE49-F238E27FC236}">
                  <a16:creationId xmlns:a16="http://schemas.microsoft.com/office/drawing/2014/main" id="{28C56617-E919-44AC-A982-667C6BC7700A}"/>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5" name="Text Box 15">
              <a:extLst>
                <a:ext uri="{FF2B5EF4-FFF2-40B4-BE49-F238E27FC236}">
                  <a16:creationId xmlns:a16="http://schemas.microsoft.com/office/drawing/2014/main" id="{F1FAABD3-DD27-4F07-A753-3B495AD6D970}"/>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6" name="Line 13">
              <a:extLst>
                <a:ext uri="{FF2B5EF4-FFF2-40B4-BE49-F238E27FC236}">
                  <a16:creationId xmlns:a16="http://schemas.microsoft.com/office/drawing/2014/main" id="{5EA67A66-E09F-42D3-9759-DA0A82FB9704}"/>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8" name="Group 37">
            <a:extLst>
              <a:ext uri="{FF2B5EF4-FFF2-40B4-BE49-F238E27FC236}">
                <a16:creationId xmlns:a16="http://schemas.microsoft.com/office/drawing/2014/main" id="{5048232A-A6BE-485F-8430-239E9804D4A9}"/>
              </a:ext>
            </a:extLst>
          </p:cNvPr>
          <p:cNvGrpSpPr>
            <a:grpSpLocks/>
          </p:cNvGrpSpPr>
          <p:nvPr/>
        </p:nvGrpSpPr>
        <p:grpSpPr bwMode="auto">
          <a:xfrm>
            <a:off x="11347555" y="2317758"/>
            <a:ext cx="914400" cy="457200"/>
            <a:chOff x="1066799" y="2362200"/>
            <a:chExt cx="914401" cy="457201"/>
          </a:xfrm>
        </p:grpSpPr>
        <p:sp>
          <p:nvSpPr>
            <p:cNvPr id="39" name="Line 13">
              <a:extLst>
                <a:ext uri="{FF2B5EF4-FFF2-40B4-BE49-F238E27FC236}">
                  <a16:creationId xmlns:a16="http://schemas.microsoft.com/office/drawing/2014/main" id="{38B31520-3751-4F16-AF96-C32800FA86B3}"/>
                </a:ext>
              </a:extLst>
            </p:cNvPr>
            <p:cNvSpPr>
              <a:spLocks noChangeShapeType="1"/>
            </p:cNvSpPr>
            <p:nvPr/>
          </p:nvSpPr>
          <p:spPr bwMode="auto">
            <a:xfrm flipH="1">
              <a:off x="1066799" y="28194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0" name="Line 14">
              <a:extLst>
                <a:ext uri="{FF2B5EF4-FFF2-40B4-BE49-F238E27FC236}">
                  <a16:creationId xmlns:a16="http://schemas.microsoft.com/office/drawing/2014/main" id="{5C08EFD6-FB34-41A2-8AAE-2F0DF0706626}"/>
                </a:ext>
              </a:extLst>
            </p:cNvPr>
            <p:cNvSpPr>
              <a:spLocks noChangeShapeType="1"/>
            </p:cNvSpPr>
            <p:nvPr/>
          </p:nvSpPr>
          <p:spPr bwMode="auto">
            <a:xfrm>
              <a:off x="1260473" y="2362201"/>
              <a:ext cx="1" cy="4572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1" name="Text Box 15">
              <a:extLst>
                <a:ext uri="{FF2B5EF4-FFF2-40B4-BE49-F238E27FC236}">
                  <a16:creationId xmlns:a16="http://schemas.microsoft.com/office/drawing/2014/main" id="{8B64228D-B274-4238-831F-ED746551856E}"/>
                </a:ext>
              </a:extLst>
            </p:cNvPr>
            <p:cNvSpPr txBox="1">
              <a:spLocks noChangeArrowheads="1"/>
            </p:cNvSpPr>
            <p:nvPr/>
          </p:nvSpPr>
          <p:spPr bwMode="auto">
            <a:xfrm>
              <a:off x="1260475" y="23622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a:latin typeface="Gill Sans Light"/>
                </a:rPr>
                <a:t>d</a:t>
              </a:r>
            </a:p>
          </p:txBody>
        </p:sp>
        <p:sp>
          <p:nvSpPr>
            <p:cNvPr id="42" name="Line 13">
              <a:extLst>
                <a:ext uri="{FF2B5EF4-FFF2-40B4-BE49-F238E27FC236}">
                  <a16:creationId xmlns:a16="http://schemas.microsoft.com/office/drawing/2014/main" id="{583BD4A4-37AE-4958-9FD9-F0D5966D19AF}"/>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spTree>
    <p:extLst>
      <p:ext uri="{BB962C8B-B14F-4D97-AF65-F5344CB8AC3E}">
        <p14:creationId xmlns:p14="http://schemas.microsoft.com/office/powerpoint/2010/main" val="2698484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33C-A31B-4DF9-8725-945E941C109F}"/>
              </a:ext>
            </a:extLst>
          </p:cNvPr>
          <p:cNvSpPr>
            <a:spLocks noGrp="1"/>
          </p:cNvSpPr>
          <p:nvPr>
            <p:ph type="title"/>
          </p:nvPr>
        </p:nvSpPr>
        <p:spPr/>
        <p:txBody>
          <a:bodyPr/>
          <a:lstStyle/>
          <a:p>
            <a:r>
              <a:rPr lang="en-US" dirty="0">
                <a:latin typeface="Gill Sans Light"/>
              </a:rPr>
              <a:t>Stop-and-Wait (No Packet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45E3CA-0D20-45F7-B7E9-B7DA520F332F}"/>
                  </a:ext>
                </a:extLst>
              </p:cNvPr>
              <p:cNvSpPr>
                <a:spLocks noGrp="1"/>
              </p:cNvSpPr>
              <p:nvPr>
                <p:ph idx="1"/>
              </p:nvPr>
            </p:nvSpPr>
            <p:spPr>
              <a:xfrm>
                <a:off x="838200" y="1825625"/>
                <a:ext cx="5416443" cy="4351338"/>
              </a:xfrm>
            </p:spPr>
            <p:txBody>
              <a:bodyPr>
                <a:normAutofit/>
              </a:bodyPr>
              <a:lstStyle/>
              <a:p>
                <a:r>
                  <a:rPr lang="en-US" dirty="0">
                    <a:latin typeface="Gill Sans Light"/>
                  </a:rPr>
                  <a:t>How fast can you send data?</a:t>
                </a:r>
              </a:p>
              <a:p>
                <a:r>
                  <a:rPr lang="en-US" dirty="0">
                    <a:latin typeface="Gill Sans Light"/>
                  </a:rPr>
                  <a:t>Little’s Law applied to the network:</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m:rPr>
                          <m:nor/>
                        </m:rPr>
                        <a:rPr lang="en-US" b="0" i="0" smtClean="0">
                          <a:latin typeface="Gill Sans Light"/>
                        </a:rPr>
                        <m:t>RTT</m:t>
                      </m:r>
                    </m:oMath>
                  </m:oMathPara>
                </a14:m>
                <a:endParaRPr lang="en-US" b="0" dirty="0">
                  <a:latin typeface="Gill Sans Light"/>
                </a:endParaRPr>
              </a:p>
              <a:p>
                <a:r>
                  <a:rPr lang="en-US" dirty="0">
                    <a:latin typeface="Gill Sans Light"/>
                  </a:rPr>
                  <a:t>For Stop-and-Wait,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b="0" dirty="0">
                    <a:latin typeface="Gill Sans Light"/>
                  </a:rPr>
                  <a:t> packet</a:t>
                </a:r>
              </a:p>
              <a:p>
                <a:endParaRPr lang="en-US" dirty="0">
                  <a:latin typeface="Gill Sans Light"/>
                </a:endParaRPr>
              </a:p>
              <a:p>
                <a:r>
                  <a:rPr lang="en-US" b="0" dirty="0">
                    <a:solidFill>
                      <a:srgbClr val="FF0000"/>
                    </a:solidFill>
                    <a:latin typeface="Gill Sans Light"/>
                  </a:rPr>
                  <a:t>So bandwidth is 1 packet per RTT</a:t>
                </a:r>
              </a:p>
              <a:p>
                <a:pPr lvl="1"/>
                <a:r>
                  <a:rPr lang="en-US" dirty="0">
                    <a:solidFill>
                      <a:srgbClr val="FF0000"/>
                    </a:solidFill>
                    <a:latin typeface="Gill Sans Light"/>
                  </a:rPr>
                  <a:t>Depends only on latency, not network capacity (!)</a:t>
                </a:r>
                <a:endParaRPr lang="en-US" b="0" dirty="0">
                  <a:solidFill>
                    <a:srgbClr val="FF0000"/>
                  </a:solidFill>
                  <a:latin typeface="Gill Sans Light"/>
                </a:endParaRPr>
              </a:p>
              <a:p>
                <a:pPr marL="0" indent="0">
                  <a:buNone/>
                </a:pPr>
                <a:endParaRPr lang="en-US" dirty="0">
                  <a:latin typeface="Gill Sans Light"/>
                </a:endParaRPr>
              </a:p>
              <a:p>
                <a:endParaRPr lang="en-US" dirty="0">
                  <a:latin typeface="Gill Sans Light"/>
                </a:endParaRPr>
              </a:p>
            </p:txBody>
          </p:sp>
        </mc:Choice>
        <mc:Fallback xmlns="">
          <p:sp>
            <p:nvSpPr>
              <p:cNvPr id="3" name="Content Placeholder 2">
                <a:extLst>
                  <a:ext uri="{FF2B5EF4-FFF2-40B4-BE49-F238E27FC236}">
                    <a16:creationId xmlns:a16="http://schemas.microsoft.com/office/drawing/2014/main" id="{8B45E3CA-0D20-45F7-B7E9-B7DA520F332F}"/>
                  </a:ext>
                </a:extLst>
              </p:cNvPr>
              <p:cNvSpPr>
                <a:spLocks noGrp="1" noRot="1" noChangeAspect="1" noMove="1" noResize="1" noEditPoints="1" noAdjustHandles="1" noChangeArrowheads="1" noChangeShapeType="1" noTextEdit="1"/>
              </p:cNvSpPr>
              <p:nvPr>
                <p:ph idx="1"/>
              </p:nvPr>
            </p:nvSpPr>
            <p:spPr>
              <a:xfrm>
                <a:off x="838200" y="1825625"/>
                <a:ext cx="5416443" cy="4351338"/>
              </a:xfrm>
              <a:blipFill>
                <a:blip r:embed="rId2"/>
                <a:stretch>
                  <a:fillRect l="-1577" t="-1821"/>
                </a:stretch>
              </a:blipFill>
            </p:spPr>
            <p:txBody>
              <a:bodyPr/>
              <a:lstStyle/>
              <a:p>
                <a:r>
                  <a:rPr lang="en-US">
                    <a:noFill/>
                  </a:rPr>
                  <a:t> </a:t>
                </a:r>
              </a:p>
            </p:txBody>
          </p:sp>
        </mc:Fallback>
      </mc:AlternateContent>
      <p:sp>
        <p:nvSpPr>
          <p:cNvPr id="7" name="Line 3">
            <a:extLst>
              <a:ext uri="{FF2B5EF4-FFF2-40B4-BE49-F238E27FC236}">
                <a16:creationId xmlns:a16="http://schemas.microsoft.com/office/drawing/2014/main" id="{7B1781CE-11B5-4973-8C55-842051483C47}"/>
              </a:ext>
            </a:extLst>
          </p:cNvPr>
          <p:cNvSpPr>
            <a:spLocks noChangeShapeType="1"/>
          </p:cNvSpPr>
          <p:nvPr/>
        </p:nvSpPr>
        <p:spPr bwMode="auto">
          <a:xfrm>
            <a:off x="7391400" y="2241602"/>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 name="Line 4">
            <a:extLst>
              <a:ext uri="{FF2B5EF4-FFF2-40B4-BE49-F238E27FC236}">
                <a16:creationId xmlns:a16="http://schemas.microsoft.com/office/drawing/2014/main" id="{DAF2A237-F72F-4330-A25B-4BE383BDDEFA}"/>
              </a:ext>
            </a:extLst>
          </p:cNvPr>
          <p:cNvSpPr>
            <a:spLocks noChangeShapeType="1"/>
          </p:cNvSpPr>
          <p:nvPr/>
        </p:nvSpPr>
        <p:spPr bwMode="auto">
          <a:xfrm flipH="1">
            <a:off x="11353800" y="2241602"/>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nvGrpSpPr>
          <p:cNvPr id="9" name="Group 8">
            <a:extLst>
              <a:ext uri="{FF2B5EF4-FFF2-40B4-BE49-F238E27FC236}">
                <a16:creationId xmlns:a16="http://schemas.microsoft.com/office/drawing/2014/main" id="{D1CB37EB-7694-452E-9DB6-0D29C3BF871D}"/>
              </a:ext>
            </a:extLst>
          </p:cNvPr>
          <p:cNvGrpSpPr>
            <a:grpSpLocks/>
          </p:cNvGrpSpPr>
          <p:nvPr/>
        </p:nvGrpSpPr>
        <p:grpSpPr bwMode="auto">
          <a:xfrm>
            <a:off x="7391400" y="2698802"/>
            <a:ext cx="3983038" cy="685800"/>
            <a:chOff x="1447800" y="2743200"/>
            <a:chExt cx="3983522" cy="685800"/>
          </a:xfrm>
        </p:grpSpPr>
        <p:sp>
          <p:nvSpPr>
            <p:cNvPr id="10" name="Line 5">
              <a:extLst>
                <a:ext uri="{FF2B5EF4-FFF2-40B4-BE49-F238E27FC236}">
                  <a16:creationId xmlns:a16="http://schemas.microsoft.com/office/drawing/2014/main" id="{49E04F92-6AAA-4B69-A66E-33B979FEC094}"/>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1" name="Text Box 7">
              <a:extLst>
                <a:ext uri="{FF2B5EF4-FFF2-40B4-BE49-F238E27FC236}">
                  <a16:creationId xmlns:a16="http://schemas.microsoft.com/office/drawing/2014/main" id="{6D1A2A68-EA9F-4B90-8203-76DE1041A679}"/>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1</a:t>
              </a:r>
            </a:p>
          </p:txBody>
        </p:sp>
      </p:grpSp>
      <p:sp>
        <p:nvSpPr>
          <p:cNvPr id="12" name="Text Box 10">
            <a:extLst>
              <a:ext uri="{FF2B5EF4-FFF2-40B4-BE49-F238E27FC236}">
                <a16:creationId xmlns:a16="http://schemas.microsoft.com/office/drawing/2014/main" id="{B2549AF7-F41F-4F6B-B235-19A03A0844F0}"/>
              </a:ext>
            </a:extLst>
          </p:cNvPr>
          <p:cNvSpPr txBox="1">
            <a:spLocks noChangeArrowheads="1"/>
          </p:cNvSpPr>
          <p:nvPr/>
        </p:nvSpPr>
        <p:spPr bwMode="auto">
          <a:xfrm>
            <a:off x="6629400" y="5594402"/>
            <a:ext cx="745823"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a:t>
            </a:r>
          </a:p>
        </p:txBody>
      </p:sp>
      <p:sp>
        <p:nvSpPr>
          <p:cNvPr id="13" name="Text Box 11">
            <a:extLst>
              <a:ext uri="{FF2B5EF4-FFF2-40B4-BE49-F238E27FC236}">
                <a16:creationId xmlns:a16="http://schemas.microsoft.com/office/drawing/2014/main" id="{37F19BA8-3A16-44C4-909A-73949233C306}"/>
              </a:ext>
            </a:extLst>
          </p:cNvPr>
          <p:cNvSpPr txBox="1">
            <a:spLocks noChangeArrowheads="1"/>
          </p:cNvSpPr>
          <p:nvPr/>
        </p:nvSpPr>
        <p:spPr bwMode="auto">
          <a:xfrm>
            <a:off x="6859052" y="1784402"/>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rPr>
              <a:t>Sender</a:t>
            </a:r>
          </a:p>
        </p:txBody>
      </p:sp>
      <p:sp>
        <p:nvSpPr>
          <p:cNvPr id="14" name="Text Box 12">
            <a:extLst>
              <a:ext uri="{FF2B5EF4-FFF2-40B4-BE49-F238E27FC236}">
                <a16:creationId xmlns:a16="http://schemas.microsoft.com/office/drawing/2014/main" id="{E1651B32-6EDA-4EB4-B224-372A28F2D189}"/>
              </a:ext>
            </a:extLst>
          </p:cNvPr>
          <p:cNvSpPr txBox="1">
            <a:spLocks noChangeArrowheads="1"/>
          </p:cNvSpPr>
          <p:nvPr/>
        </p:nvSpPr>
        <p:spPr bwMode="auto">
          <a:xfrm>
            <a:off x="10764838" y="1841552"/>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grpSp>
        <p:nvGrpSpPr>
          <p:cNvPr id="15" name="Group 14">
            <a:extLst>
              <a:ext uri="{FF2B5EF4-FFF2-40B4-BE49-F238E27FC236}">
                <a16:creationId xmlns:a16="http://schemas.microsoft.com/office/drawing/2014/main" id="{749BEECF-4A41-4F20-8B58-DD8EEAD44B44}"/>
              </a:ext>
            </a:extLst>
          </p:cNvPr>
          <p:cNvGrpSpPr>
            <a:grpSpLocks/>
          </p:cNvGrpSpPr>
          <p:nvPr/>
        </p:nvGrpSpPr>
        <p:grpSpPr bwMode="auto">
          <a:xfrm>
            <a:off x="7391400" y="2146352"/>
            <a:ext cx="3962400" cy="628650"/>
            <a:chOff x="1447800" y="2190690"/>
            <a:chExt cx="3962400" cy="628710"/>
          </a:xfrm>
        </p:grpSpPr>
        <p:sp>
          <p:nvSpPr>
            <p:cNvPr id="16" name="Line 8">
              <a:extLst>
                <a:ext uri="{FF2B5EF4-FFF2-40B4-BE49-F238E27FC236}">
                  <a16:creationId xmlns:a16="http://schemas.microsoft.com/office/drawing/2014/main" id="{5062BB81-AEDA-427F-AB68-7D893F8B9989}"/>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7" name="TextBox 2">
              <a:extLst>
                <a:ext uri="{FF2B5EF4-FFF2-40B4-BE49-F238E27FC236}">
                  <a16:creationId xmlns:a16="http://schemas.microsoft.com/office/drawing/2014/main" id="{3F3089EF-04EE-4C49-8512-11CDD42770E1}"/>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1</a:t>
              </a:r>
            </a:p>
          </p:txBody>
        </p:sp>
      </p:grpSp>
      <p:grpSp>
        <p:nvGrpSpPr>
          <p:cNvPr id="18" name="Group 17">
            <a:extLst>
              <a:ext uri="{FF2B5EF4-FFF2-40B4-BE49-F238E27FC236}">
                <a16:creationId xmlns:a16="http://schemas.microsoft.com/office/drawing/2014/main" id="{9A079003-F699-4165-823E-D1A36EABC9FA}"/>
              </a:ext>
            </a:extLst>
          </p:cNvPr>
          <p:cNvGrpSpPr>
            <a:grpSpLocks/>
          </p:cNvGrpSpPr>
          <p:nvPr/>
        </p:nvGrpSpPr>
        <p:grpSpPr bwMode="auto">
          <a:xfrm>
            <a:off x="7391400" y="3232202"/>
            <a:ext cx="3962400" cy="628650"/>
            <a:chOff x="1447800" y="2190690"/>
            <a:chExt cx="3962400" cy="628710"/>
          </a:xfrm>
        </p:grpSpPr>
        <p:sp>
          <p:nvSpPr>
            <p:cNvPr id="19" name="Line 8">
              <a:extLst>
                <a:ext uri="{FF2B5EF4-FFF2-40B4-BE49-F238E27FC236}">
                  <a16:creationId xmlns:a16="http://schemas.microsoft.com/office/drawing/2014/main" id="{D7D27E5B-BC00-4D23-AA4B-B381CF6DF6C5}"/>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0" name="TextBox 32">
              <a:extLst>
                <a:ext uri="{FF2B5EF4-FFF2-40B4-BE49-F238E27FC236}">
                  <a16:creationId xmlns:a16="http://schemas.microsoft.com/office/drawing/2014/main" id="{FD7273B8-A325-470A-B456-B3A18A5F7C75}"/>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2</a:t>
              </a:r>
            </a:p>
          </p:txBody>
        </p:sp>
      </p:grpSp>
      <p:grpSp>
        <p:nvGrpSpPr>
          <p:cNvPr id="21" name="Group 20">
            <a:extLst>
              <a:ext uri="{FF2B5EF4-FFF2-40B4-BE49-F238E27FC236}">
                <a16:creationId xmlns:a16="http://schemas.microsoft.com/office/drawing/2014/main" id="{22AAED95-0C52-4F69-BC3A-ABF709A5E2FA}"/>
              </a:ext>
            </a:extLst>
          </p:cNvPr>
          <p:cNvGrpSpPr>
            <a:grpSpLocks/>
          </p:cNvGrpSpPr>
          <p:nvPr/>
        </p:nvGrpSpPr>
        <p:grpSpPr bwMode="auto">
          <a:xfrm>
            <a:off x="7391400" y="3765602"/>
            <a:ext cx="3983038" cy="685800"/>
            <a:chOff x="1447800" y="2743200"/>
            <a:chExt cx="3983522" cy="685800"/>
          </a:xfrm>
        </p:grpSpPr>
        <p:sp>
          <p:nvSpPr>
            <p:cNvPr id="22" name="Line 5">
              <a:extLst>
                <a:ext uri="{FF2B5EF4-FFF2-40B4-BE49-F238E27FC236}">
                  <a16:creationId xmlns:a16="http://schemas.microsoft.com/office/drawing/2014/main" id="{282E9867-5CA1-4EEC-9034-1DB217F170C8}"/>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3" name="Text Box 7">
              <a:extLst>
                <a:ext uri="{FF2B5EF4-FFF2-40B4-BE49-F238E27FC236}">
                  <a16:creationId xmlns:a16="http://schemas.microsoft.com/office/drawing/2014/main" id="{869CBAB6-6DB0-4FF0-87DD-3EF31BB20AFC}"/>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2</a:t>
              </a:r>
            </a:p>
          </p:txBody>
        </p:sp>
      </p:grpSp>
      <p:grpSp>
        <p:nvGrpSpPr>
          <p:cNvPr id="24" name="Group 23">
            <a:extLst>
              <a:ext uri="{FF2B5EF4-FFF2-40B4-BE49-F238E27FC236}">
                <a16:creationId xmlns:a16="http://schemas.microsoft.com/office/drawing/2014/main" id="{64E9D46E-1C77-49DD-9055-A767FF418749}"/>
              </a:ext>
            </a:extLst>
          </p:cNvPr>
          <p:cNvGrpSpPr>
            <a:grpSpLocks/>
          </p:cNvGrpSpPr>
          <p:nvPr/>
        </p:nvGrpSpPr>
        <p:grpSpPr bwMode="auto">
          <a:xfrm>
            <a:off x="7391400" y="4279952"/>
            <a:ext cx="3962400" cy="628650"/>
            <a:chOff x="1447800" y="2190690"/>
            <a:chExt cx="3962400" cy="628710"/>
          </a:xfrm>
        </p:grpSpPr>
        <p:sp>
          <p:nvSpPr>
            <p:cNvPr id="25" name="Line 8">
              <a:extLst>
                <a:ext uri="{FF2B5EF4-FFF2-40B4-BE49-F238E27FC236}">
                  <a16:creationId xmlns:a16="http://schemas.microsoft.com/office/drawing/2014/main" id="{EAE27CEB-79FB-47B9-8DAB-C04A3A7F441A}"/>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6" name="TextBox 38">
              <a:extLst>
                <a:ext uri="{FF2B5EF4-FFF2-40B4-BE49-F238E27FC236}">
                  <a16:creationId xmlns:a16="http://schemas.microsoft.com/office/drawing/2014/main" id="{70CC8749-2D69-401D-9D4A-A6925B3C3B47}"/>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3</a:t>
              </a:r>
            </a:p>
          </p:txBody>
        </p:sp>
      </p:grpSp>
      <p:grpSp>
        <p:nvGrpSpPr>
          <p:cNvPr id="27" name="Group 26">
            <a:extLst>
              <a:ext uri="{FF2B5EF4-FFF2-40B4-BE49-F238E27FC236}">
                <a16:creationId xmlns:a16="http://schemas.microsoft.com/office/drawing/2014/main" id="{31C21E7E-127D-4FEE-B37F-0C2572318C9F}"/>
              </a:ext>
            </a:extLst>
          </p:cNvPr>
          <p:cNvGrpSpPr>
            <a:grpSpLocks/>
          </p:cNvGrpSpPr>
          <p:nvPr/>
        </p:nvGrpSpPr>
        <p:grpSpPr bwMode="auto">
          <a:xfrm>
            <a:off x="6442075" y="2317802"/>
            <a:ext cx="949325" cy="1066800"/>
            <a:chOff x="498475" y="2362200"/>
            <a:chExt cx="949324" cy="1066800"/>
          </a:xfrm>
        </p:grpSpPr>
        <p:sp>
          <p:nvSpPr>
            <p:cNvPr id="28" name="Line 13">
              <a:extLst>
                <a:ext uri="{FF2B5EF4-FFF2-40B4-BE49-F238E27FC236}">
                  <a16:creationId xmlns:a16="http://schemas.microsoft.com/office/drawing/2014/main" id="{A7C25D76-EA89-4FE1-A564-B67717300D80}"/>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9" name="Line 14">
              <a:extLst>
                <a:ext uri="{FF2B5EF4-FFF2-40B4-BE49-F238E27FC236}">
                  <a16:creationId xmlns:a16="http://schemas.microsoft.com/office/drawing/2014/main" id="{EDF9466F-69B7-401E-9C7E-F46F7B024050}"/>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0" name="Text Box 15">
              <a:extLst>
                <a:ext uri="{FF2B5EF4-FFF2-40B4-BE49-F238E27FC236}">
                  <a16:creationId xmlns:a16="http://schemas.microsoft.com/office/drawing/2014/main" id="{A2E881A7-A208-4748-B557-24028AABB804}"/>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1" name="Line 13">
              <a:extLst>
                <a:ext uri="{FF2B5EF4-FFF2-40B4-BE49-F238E27FC236}">
                  <a16:creationId xmlns:a16="http://schemas.microsoft.com/office/drawing/2014/main" id="{D26BA7EE-6397-48F9-BD22-03664527305D}"/>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2" name="Group 31">
            <a:extLst>
              <a:ext uri="{FF2B5EF4-FFF2-40B4-BE49-F238E27FC236}">
                <a16:creationId xmlns:a16="http://schemas.microsoft.com/office/drawing/2014/main" id="{7C61EFC2-EE97-4611-8514-3029EC6F0EF8}"/>
              </a:ext>
            </a:extLst>
          </p:cNvPr>
          <p:cNvGrpSpPr>
            <a:grpSpLocks/>
          </p:cNvGrpSpPr>
          <p:nvPr/>
        </p:nvGrpSpPr>
        <p:grpSpPr bwMode="auto">
          <a:xfrm>
            <a:off x="6442075" y="3384602"/>
            <a:ext cx="949325" cy="1066800"/>
            <a:chOff x="498475" y="2362200"/>
            <a:chExt cx="949324" cy="1066800"/>
          </a:xfrm>
        </p:grpSpPr>
        <p:sp>
          <p:nvSpPr>
            <p:cNvPr id="33" name="Line 13">
              <a:extLst>
                <a:ext uri="{FF2B5EF4-FFF2-40B4-BE49-F238E27FC236}">
                  <a16:creationId xmlns:a16="http://schemas.microsoft.com/office/drawing/2014/main" id="{291B7A48-6D00-4445-8997-6EC7FFA2856E}"/>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4" name="Line 14">
              <a:extLst>
                <a:ext uri="{FF2B5EF4-FFF2-40B4-BE49-F238E27FC236}">
                  <a16:creationId xmlns:a16="http://schemas.microsoft.com/office/drawing/2014/main" id="{28C56617-E919-44AC-A982-667C6BC7700A}"/>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5" name="Text Box 15">
              <a:extLst>
                <a:ext uri="{FF2B5EF4-FFF2-40B4-BE49-F238E27FC236}">
                  <a16:creationId xmlns:a16="http://schemas.microsoft.com/office/drawing/2014/main" id="{F1FAABD3-DD27-4F07-A753-3B495AD6D970}"/>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6" name="Line 13">
              <a:extLst>
                <a:ext uri="{FF2B5EF4-FFF2-40B4-BE49-F238E27FC236}">
                  <a16:creationId xmlns:a16="http://schemas.microsoft.com/office/drawing/2014/main" id="{5EA67A66-E09F-42D3-9759-DA0A82FB9704}"/>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8" name="Group 37">
            <a:extLst>
              <a:ext uri="{FF2B5EF4-FFF2-40B4-BE49-F238E27FC236}">
                <a16:creationId xmlns:a16="http://schemas.microsoft.com/office/drawing/2014/main" id="{5048232A-A6BE-485F-8430-239E9804D4A9}"/>
              </a:ext>
            </a:extLst>
          </p:cNvPr>
          <p:cNvGrpSpPr>
            <a:grpSpLocks/>
          </p:cNvGrpSpPr>
          <p:nvPr/>
        </p:nvGrpSpPr>
        <p:grpSpPr bwMode="auto">
          <a:xfrm>
            <a:off x="11347555" y="2317758"/>
            <a:ext cx="914400" cy="457200"/>
            <a:chOff x="1066799" y="2362200"/>
            <a:chExt cx="914401" cy="457201"/>
          </a:xfrm>
        </p:grpSpPr>
        <p:sp>
          <p:nvSpPr>
            <p:cNvPr id="39" name="Line 13">
              <a:extLst>
                <a:ext uri="{FF2B5EF4-FFF2-40B4-BE49-F238E27FC236}">
                  <a16:creationId xmlns:a16="http://schemas.microsoft.com/office/drawing/2014/main" id="{38B31520-3751-4F16-AF96-C32800FA86B3}"/>
                </a:ext>
              </a:extLst>
            </p:cNvPr>
            <p:cNvSpPr>
              <a:spLocks noChangeShapeType="1"/>
            </p:cNvSpPr>
            <p:nvPr/>
          </p:nvSpPr>
          <p:spPr bwMode="auto">
            <a:xfrm flipH="1">
              <a:off x="1066799" y="28194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0" name="Line 14">
              <a:extLst>
                <a:ext uri="{FF2B5EF4-FFF2-40B4-BE49-F238E27FC236}">
                  <a16:creationId xmlns:a16="http://schemas.microsoft.com/office/drawing/2014/main" id="{5C08EFD6-FB34-41A2-8AAE-2F0DF0706626}"/>
                </a:ext>
              </a:extLst>
            </p:cNvPr>
            <p:cNvSpPr>
              <a:spLocks noChangeShapeType="1"/>
            </p:cNvSpPr>
            <p:nvPr/>
          </p:nvSpPr>
          <p:spPr bwMode="auto">
            <a:xfrm>
              <a:off x="1260473" y="2362201"/>
              <a:ext cx="1" cy="4572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1" name="Text Box 15">
              <a:extLst>
                <a:ext uri="{FF2B5EF4-FFF2-40B4-BE49-F238E27FC236}">
                  <a16:creationId xmlns:a16="http://schemas.microsoft.com/office/drawing/2014/main" id="{8B64228D-B274-4238-831F-ED746551856E}"/>
                </a:ext>
              </a:extLst>
            </p:cNvPr>
            <p:cNvSpPr txBox="1">
              <a:spLocks noChangeArrowheads="1"/>
            </p:cNvSpPr>
            <p:nvPr/>
          </p:nvSpPr>
          <p:spPr bwMode="auto">
            <a:xfrm>
              <a:off x="1260475" y="23622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a:latin typeface="Gill Sans Light"/>
                </a:rPr>
                <a:t>d</a:t>
              </a:r>
            </a:p>
          </p:txBody>
        </p:sp>
        <p:sp>
          <p:nvSpPr>
            <p:cNvPr id="42" name="Line 13">
              <a:extLst>
                <a:ext uri="{FF2B5EF4-FFF2-40B4-BE49-F238E27FC236}">
                  <a16:creationId xmlns:a16="http://schemas.microsoft.com/office/drawing/2014/main" id="{583BD4A4-37AE-4958-9FD9-F0D5966D19AF}"/>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spTree>
    <p:extLst>
      <p:ext uri="{BB962C8B-B14F-4D97-AF65-F5344CB8AC3E}">
        <p14:creationId xmlns:p14="http://schemas.microsoft.com/office/powerpoint/2010/main" val="1959428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33C-A31B-4DF9-8725-945E941C109F}"/>
              </a:ext>
            </a:extLst>
          </p:cNvPr>
          <p:cNvSpPr>
            <a:spLocks noGrp="1"/>
          </p:cNvSpPr>
          <p:nvPr>
            <p:ph type="title"/>
          </p:nvPr>
        </p:nvSpPr>
        <p:spPr/>
        <p:txBody>
          <a:bodyPr/>
          <a:lstStyle/>
          <a:p>
            <a:r>
              <a:rPr lang="en-US" dirty="0">
                <a:latin typeface="Gill Sans Light"/>
              </a:rPr>
              <a:t>Stop-and-Wait (No Packet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45E3CA-0D20-45F7-B7E9-B7DA520F332F}"/>
                  </a:ext>
                </a:extLst>
              </p:cNvPr>
              <p:cNvSpPr>
                <a:spLocks noGrp="1"/>
              </p:cNvSpPr>
              <p:nvPr>
                <p:ph idx="1"/>
              </p:nvPr>
            </p:nvSpPr>
            <p:spPr>
              <a:xfrm>
                <a:off x="838200" y="1825625"/>
                <a:ext cx="5416443" cy="4351338"/>
              </a:xfrm>
            </p:spPr>
            <p:txBody>
              <a:bodyPr>
                <a:normAutofit/>
              </a:bodyPr>
              <a:lstStyle/>
              <a:p>
                <a:r>
                  <a:rPr lang="en-US" b="0" dirty="0">
                    <a:solidFill>
                      <a:srgbClr val="FF0000"/>
                    </a:solidFill>
                    <a:latin typeface="Gill Sans Light"/>
                  </a:rPr>
                  <a:t>So bandwidth is 1 packet per RTT</a:t>
                </a:r>
              </a:p>
              <a:p>
                <a:pPr lvl="1"/>
                <a:r>
                  <a:rPr lang="en-US" dirty="0">
                    <a:solidFill>
                      <a:srgbClr val="FF0000"/>
                    </a:solidFill>
                    <a:latin typeface="Gill Sans Light"/>
                  </a:rPr>
                  <a:t>Depends only on latency, not network capacity (!)</a:t>
                </a:r>
              </a:p>
              <a:p>
                <a:pPr lvl="1"/>
                <a:endParaRPr lang="en-US" b="0" dirty="0">
                  <a:solidFill>
                    <a:srgbClr val="FF0000"/>
                  </a:solidFill>
                  <a:latin typeface="Gill Sans Light"/>
                </a:endParaRPr>
              </a:p>
              <a:p>
                <a:r>
                  <a:rPr lang="en-US" b="0" dirty="0">
                    <a:latin typeface="Gill Sans Light"/>
                  </a:rPr>
                  <a:t>Suppose RTT = 100 </a:t>
                </a:r>
                <a:r>
                  <a:rPr lang="en-US" b="0" dirty="0" err="1">
                    <a:latin typeface="Gill Sans Light"/>
                  </a:rPr>
                  <a:t>ms</a:t>
                </a:r>
                <a:r>
                  <a:rPr lang="en-US" b="0" dirty="0">
                    <a:latin typeface="Gill Sans Light"/>
                  </a:rPr>
                  <a:t> and</a:t>
                </a:r>
                <a:br>
                  <a:rPr lang="en-US" b="0" dirty="0">
                    <a:latin typeface="Gill Sans Light"/>
                  </a:rPr>
                </a:br>
                <a:r>
                  <a:rPr lang="en-US" b="0" dirty="0">
                    <a:latin typeface="Gill Sans Light"/>
                  </a:rPr>
                  <a:t>1 packet is 1500 bytes</a:t>
                </a:r>
              </a:p>
              <a:p>
                <a:r>
                  <a:rPr lang="en-US" dirty="0">
                    <a:latin typeface="Gill Sans Light"/>
                  </a:rPr>
                  <a:t>Throughput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1500⋅8</m:t>
                        </m:r>
                      </m:num>
                      <m:den>
                        <m:r>
                          <a:rPr lang="en-US" b="0" i="1" smtClean="0">
                            <a:latin typeface="Cambria Math" panose="02040503050406030204" pitchFamily="18" charset="0"/>
                          </a:rPr>
                          <m:t>0.1</m:t>
                        </m:r>
                      </m:den>
                    </m:f>
                  </m:oMath>
                </a14:m>
                <a:r>
                  <a:rPr lang="en-US" b="0" dirty="0">
                    <a:latin typeface="Gill Sans Light"/>
                  </a:rPr>
                  <a:t> = 120 Kbps</a:t>
                </a:r>
              </a:p>
              <a:p>
                <a:endParaRPr lang="en-US" dirty="0">
                  <a:latin typeface="Gill Sans Light"/>
                </a:endParaRPr>
              </a:p>
              <a:p>
                <a:r>
                  <a:rPr lang="en-US" b="0" dirty="0">
                    <a:latin typeface="Gill Sans Light"/>
                  </a:rPr>
                  <a:t>Very inefficient if we have a 100 Mbps link!</a:t>
                </a:r>
              </a:p>
              <a:p>
                <a:pPr marL="0" indent="0">
                  <a:buNone/>
                </a:pPr>
                <a:endParaRPr lang="en-US" dirty="0">
                  <a:latin typeface="Gill Sans Light"/>
                </a:endParaRPr>
              </a:p>
              <a:p>
                <a:endParaRPr lang="en-US" dirty="0">
                  <a:latin typeface="Gill Sans Light"/>
                </a:endParaRPr>
              </a:p>
            </p:txBody>
          </p:sp>
        </mc:Choice>
        <mc:Fallback xmlns="">
          <p:sp>
            <p:nvSpPr>
              <p:cNvPr id="3" name="Content Placeholder 2">
                <a:extLst>
                  <a:ext uri="{FF2B5EF4-FFF2-40B4-BE49-F238E27FC236}">
                    <a16:creationId xmlns:a16="http://schemas.microsoft.com/office/drawing/2014/main" id="{8B45E3CA-0D20-45F7-B7E9-B7DA520F332F}"/>
                  </a:ext>
                </a:extLst>
              </p:cNvPr>
              <p:cNvSpPr>
                <a:spLocks noGrp="1" noRot="1" noChangeAspect="1" noMove="1" noResize="1" noEditPoints="1" noAdjustHandles="1" noChangeArrowheads="1" noChangeShapeType="1" noTextEdit="1"/>
              </p:cNvSpPr>
              <p:nvPr>
                <p:ph idx="1"/>
              </p:nvPr>
            </p:nvSpPr>
            <p:spPr>
              <a:xfrm>
                <a:off x="838200" y="1825625"/>
                <a:ext cx="5416443" cy="4351338"/>
              </a:xfrm>
              <a:blipFill>
                <a:blip r:embed="rId2"/>
                <a:stretch>
                  <a:fillRect l="-1577" t="-1821"/>
                </a:stretch>
              </a:blipFill>
            </p:spPr>
            <p:txBody>
              <a:bodyPr/>
              <a:lstStyle/>
              <a:p>
                <a:r>
                  <a:rPr lang="en-US">
                    <a:noFill/>
                  </a:rPr>
                  <a:t> </a:t>
                </a:r>
              </a:p>
            </p:txBody>
          </p:sp>
        </mc:Fallback>
      </mc:AlternateContent>
      <p:sp>
        <p:nvSpPr>
          <p:cNvPr id="7" name="Line 3">
            <a:extLst>
              <a:ext uri="{FF2B5EF4-FFF2-40B4-BE49-F238E27FC236}">
                <a16:creationId xmlns:a16="http://schemas.microsoft.com/office/drawing/2014/main" id="{7B1781CE-11B5-4973-8C55-842051483C47}"/>
              </a:ext>
            </a:extLst>
          </p:cNvPr>
          <p:cNvSpPr>
            <a:spLocks noChangeShapeType="1"/>
          </p:cNvSpPr>
          <p:nvPr/>
        </p:nvSpPr>
        <p:spPr bwMode="auto">
          <a:xfrm>
            <a:off x="7391400" y="2241602"/>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 name="Line 4">
            <a:extLst>
              <a:ext uri="{FF2B5EF4-FFF2-40B4-BE49-F238E27FC236}">
                <a16:creationId xmlns:a16="http://schemas.microsoft.com/office/drawing/2014/main" id="{DAF2A237-F72F-4330-A25B-4BE383BDDEFA}"/>
              </a:ext>
            </a:extLst>
          </p:cNvPr>
          <p:cNvSpPr>
            <a:spLocks noChangeShapeType="1"/>
          </p:cNvSpPr>
          <p:nvPr/>
        </p:nvSpPr>
        <p:spPr bwMode="auto">
          <a:xfrm flipH="1">
            <a:off x="11353800" y="2241602"/>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nvGrpSpPr>
          <p:cNvPr id="9" name="Group 8">
            <a:extLst>
              <a:ext uri="{FF2B5EF4-FFF2-40B4-BE49-F238E27FC236}">
                <a16:creationId xmlns:a16="http://schemas.microsoft.com/office/drawing/2014/main" id="{D1CB37EB-7694-452E-9DB6-0D29C3BF871D}"/>
              </a:ext>
            </a:extLst>
          </p:cNvPr>
          <p:cNvGrpSpPr>
            <a:grpSpLocks/>
          </p:cNvGrpSpPr>
          <p:nvPr/>
        </p:nvGrpSpPr>
        <p:grpSpPr bwMode="auto">
          <a:xfrm>
            <a:off x="7391400" y="2698802"/>
            <a:ext cx="3983038" cy="685800"/>
            <a:chOff x="1447800" y="2743200"/>
            <a:chExt cx="3983522" cy="685800"/>
          </a:xfrm>
        </p:grpSpPr>
        <p:sp>
          <p:nvSpPr>
            <p:cNvPr id="10" name="Line 5">
              <a:extLst>
                <a:ext uri="{FF2B5EF4-FFF2-40B4-BE49-F238E27FC236}">
                  <a16:creationId xmlns:a16="http://schemas.microsoft.com/office/drawing/2014/main" id="{49E04F92-6AAA-4B69-A66E-33B979FEC094}"/>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1" name="Text Box 7">
              <a:extLst>
                <a:ext uri="{FF2B5EF4-FFF2-40B4-BE49-F238E27FC236}">
                  <a16:creationId xmlns:a16="http://schemas.microsoft.com/office/drawing/2014/main" id="{6D1A2A68-EA9F-4B90-8203-76DE1041A679}"/>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1</a:t>
              </a:r>
            </a:p>
          </p:txBody>
        </p:sp>
      </p:grpSp>
      <p:sp>
        <p:nvSpPr>
          <p:cNvPr id="12" name="Text Box 10">
            <a:extLst>
              <a:ext uri="{FF2B5EF4-FFF2-40B4-BE49-F238E27FC236}">
                <a16:creationId xmlns:a16="http://schemas.microsoft.com/office/drawing/2014/main" id="{B2549AF7-F41F-4F6B-B235-19A03A0844F0}"/>
              </a:ext>
            </a:extLst>
          </p:cNvPr>
          <p:cNvSpPr txBox="1">
            <a:spLocks noChangeArrowheads="1"/>
          </p:cNvSpPr>
          <p:nvPr/>
        </p:nvSpPr>
        <p:spPr bwMode="auto">
          <a:xfrm>
            <a:off x="6629400" y="5594402"/>
            <a:ext cx="745823"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a:t>
            </a:r>
          </a:p>
        </p:txBody>
      </p:sp>
      <p:sp>
        <p:nvSpPr>
          <p:cNvPr id="13" name="Text Box 11">
            <a:extLst>
              <a:ext uri="{FF2B5EF4-FFF2-40B4-BE49-F238E27FC236}">
                <a16:creationId xmlns:a16="http://schemas.microsoft.com/office/drawing/2014/main" id="{37F19BA8-3A16-44C4-909A-73949233C306}"/>
              </a:ext>
            </a:extLst>
          </p:cNvPr>
          <p:cNvSpPr txBox="1">
            <a:spLocks noChangeArrowheads="1"/>
          </p:cNvSpPr>
          <p:nvPr/>
        </p:nvSpPr>
        <p:spPr bwMode="auto">
          <a:xfrm>
            <a:off x="6859052" y="1784402"/>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rPr>
              <a:t>Sender</a:t>
            </a:r>
          </a:p>
        </p:txBody>
      </p:sp>
      <p:sp>
        <p:nvSpPr>
          <p:cNvPr id="14" name="Text Box 12">
            <a:extLst>
              <a:ext uri="{FF2B5EF4-FFF2-40B4-BE49-F238E27FC236}">
                <a16:creationId xmlns:a16="http://schemas.microsoft.com/office/drawing/2014/main" id="{E1651B32-6EDA-4EB4-B224-372A28F2D189}"/>
              </a:ext>
            </a:extLst>
          </p:cNvPr>
          <p:cNvSpPr txBox="1">
            <a:spLocks noChangeArrowheads="1"/>
          </p:cNvSpPr>
          <p:nvPr/>
        </p:nvSpPr>
        <p:spPr bwMode="auto">
          <a:xfrm>
            <a:off x="10764838" y="1841552"/>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grpSp>
        <p:nvGrpSpPr>
          <p:cNvPr id="15" name="Group 14">
            <a:extLst>
              <a:ext uri="{FF2B5EF4-FFF2-40B4-BE49-F238E27FC236}">
                <a16:creationId xmlns:a16="http://schemas.microsoft.com/office/drawing/2014/main" id="{749BEECF-4A41-4F20-8B58-DD8EEAD44B44}"/>
              </a:ext>
            </a:extLst>
          </p:cNvPr>
          <p:cNvGrpSpPr>
            <a:grpSpLocks/>
          </p:cNvGrpSpPr>
          <p:nvPr/>
        </p:nvGrpSpPr>
        <p:grpSpPr bwMode="auto">
          <a:xfrm>
            <a:off x="7391400" y="2146352"/>
            <a:ext cx="3962400" cy="628650"/>
            <a:chOff x="1447800" y="2190690"/>
            <a:chExt cx="3962400" cy="628710"/>
          </a:xfrm>
        </p:grpSpPr>
        <p:sp>
          <p:nvSpPr>
            <p:cNvPr id="16" name="Line 8">
              <a:extLst>
                <a:ext uri="{FF2B5EF4-FFF2-40B4-BE49-F238E27FC236}">
                  <a16:creationId xmlns:a16="http://schemas.microsoft.com/office/drawing/2014/main" id="{5062BB81-AEDA-427F-AB68-7D893F8B9989}"/>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7" name="TextBox 2">
              <a:extLst>
                <a:ext uri="{FF2B5EF4-FFF2-40B4-BE49-F238E27FC236}">
                  <a16:creationId xmlns:a16="http://schemas.microsoft.com/office/drawing/2014/main" id="{3F3089EF-04EE-4C49-8512-11CDD42770E1}"/>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1</a:t>
              </a:r>
            </a:p>
          </p:txBody>
        </p:sp>
      </p:grpSp>
      <p:grpSp>
        <p:nvGrpSpPr>
          <p:cNvPr id="18" name="Group 17">
            <a:extLst>
              <a:ext uri="{FF2B5EF4-FFF2-40B4-BE49-F238E27FC236}">
                <a16:creationId xmlns:a16="http://schemas.microsoft.com/office/drawing/2014/main" id="{9A079003-F699-4165-823E-D1A36EABC9FA}"/>
              </a:ext>
            </a:extLst>
          </p:cNvPr>
          <p:cNvGrpSpPr>
            <a:grpSpLocks/>
          </p:cNvGrpSpPr>
          <p:nvPr/>
        </p:nvGrpSpPr>
        <p:grpSpPr bwMode="auto">
          <a:xfrm>
            <a:off x="7391400" y="3232202"/>
            <a:ext cx="3962400" cy="628650"/>
            <a:chOff x="1447800" y="2190690"/>
            <a:chExt cx="3962400" cy="628710"/>
          </a:xfrm>
        </p:grpSpPr>
        <p:sp>
          <p:nvSpPr>
            <p:cNvPr id="19" name="Line 8">
              <a:extLst>
                <a:ext uri="{FF2B5EF4-FFF2-40B4-BE49-F238E27FC236}">
                  <a16:creationId xmlns:a16="http://schemas.microsoft.com/office/drawing/2014/main" id="{D7D27E5B-BC00-4D23-AA4B-B381CF6DF6C5}"/>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0" name="TextBox 32">
              <a:extLst>
                <a:ext uri="{FF2B5EF4-FFF2-40B4-BE49-F238E27FC236}">
                  <a16:creationId xmlns:a16="http://schemas.microsoft.com/office/drawing/2014/main" id="{FD7273B8-A325-470A-B456-B3A18A5F7C75}"/>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2</a:t>
              </a:r>
            </a:p>
          </p:txBody>
        </p:sp>
      </p:grpSp>
      <p:grpSp>
        <p:nvGrpSpPr>
          <p:cNvPr id="21" name="Group 20">
            <a:extLst>
              <a:ext uri="{FF2B5EF4-FFF2-40B4-BE49-F238E27FC236}">
                <a16:creationId xmlns:a16="http://schemas.microsoft.com/office/drawing/2014/main" id="{22AAED95-0C52-4F69-BC3A-ABF709A5E2FA}"/>
              </a:ext>
            </a:extLst>
          </p:cNvPr>
          <p:cNvGrpSpPr>
            <a:grpSpLocks/>
          </p:cNvGrpSpPr>
          <p:nvPr/>
        </p:nvGrpSpPr>
        <p:grpSpPr bwMode="auto">
          <a:xfrm>
            <a:off x="7391400" y="3765602"/>
            <a:ext cx="3983038" cy="685800"/>
            <a:chOff x="1447800" y="2743200"/>
            <a:chExt cx="3983522" cy="685800"/>
          </a:xfrm>
        </p:grpSpPr>
        <p:sp>
          <p:nvSpPr>
            <p:cNvPr id="22" name="Line 5">
              <a:extLst>
                <a:ext uri="{FF2B5EF4-FFF2-40B4-BE49-F238E27FC236}">
                  <a16:creationId xmlns:a16="http://schemas.microsoft.com/office/drawing/2014/main" id="{282E9867-5CA1-4EEC-9034-1DB217F170C8}"/>
                </a:ext>
              </a:extLst>
            </p:cNvPr>
            <p:cNvSpPr>
              <a:spLocks noChangeShapeType="1"/>
            </p:cNvSpPr>
            <p:nvPr/>
          </p:nvSpPr>
          <p:spPr bwMode="auto">
            <a:xfrm flipH="1">
              <a:off x="1447800" y="2819400"/>
              <a:ext cx="3983522"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3" name="Text Box 7">
              <a:extLst>
                <a:ext uri="{FF2B5EF4-FFF2-40B4-BE49-F238E27FC236}">
                  <a16:creationId xmlns:a16="http://schemas.microsoft.com/office/drawing/2014/main" id="{869CBAB6-6DB0-4FF0-87DD-3EF31BB20AFC}"/>
                </a:ext>
              </a:extLst>
            </p:cNvPr>
            <p:cNvSpPr txBox="1">
              <a:spLocks noChangeArrowheads="1"/>
            </p:cNvSpPr>
            <p:nvPr/>
          </p:nvSpPr>
          <p:spPr bwMode="auto">
            <a:xfrm>
              <a:off x="2764068" y="2743200"/>
              <a:ext cx="926948"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2</a:t>
              </a:r>
            </a:p>
          </p:txBody>
        </p:sp>
      </p:grpSp>
      <p:grpSp>
        <p:nvGrpSpPr>
          <p:cNvPr id="24" name="Group 23">
            <a:extLst>
              <a:ext uri="{FF2B5EF4-FFF2-40B4-BE49-F238E27FC236}">
                <a16:creationId xmlns:a16="http://schemas.microsoft.com/office/drawing/2014/main" id="{64E9D46E-1C77-49DD-9055-A767FF418749}"/>
              </a:ext>
            </a:extLst>
          </p:cNvPr>
          <p:cNvGrpSpPr>
            <a:grpSpLocks/>
          </p:cNvGrpSpPr>
          <p:nvPr/>
        </p:nvGrpSpPr>
        <p:grpSpPr bwMode="auto">
          <a:xfrm>
            <a:off x="7391400" y="4279952"/>
            <a:ext cx="3962400" cy="628650"/>
            <a:chOff x="1447800" y="2190690"/>
            <a:chExt cx="3962400" cy="628710"/>
          </a:xfrm>
        </p:grpSpPr>
        <p:sp>
          <p:nvSpPr>
            <p:cNvPr id="25" name="Line 8">
              <a:extLst>
                <a:ext uri="{FF2B5EF4-FFF2-40B4-BE49-F238E27FC236}">
                  <a16:creationId xmlns:a16="http://schemas.microsoft.com/office/drawing/2014/main" id="{EAE27CEB-79FB-47B9-8DAB-C04A3A7F441A}"/>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26" name="TextBox 38">
              <a:extLst>
                <a:ext uri="{FF2B5EF4-FFF2-40B4-BE49-F238E27FC236}">
                  <a16:creationId xmlns:a16="http://schemas.microsoft.com/office/drawing/2014/main" id="{70CC8749-2D69-401D-9D4A-A6925B3C3B47}"/>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3</a:t>
              </a:r>
            </a:p>
          </p:txBody>
        </p:sp>
      </p:grpSp>
      <p:grpSp>
        <p:nvGrpSpPr>
          <p:cNvPr id="27" name="Group 26">
            <a:extLst>
              <a:ext uri="{FF2B5EF4-FFF2-40B4-BE49-F238E27FC236}">
                <a16:creationId xmlns:a16="http://schemas.microsoft.com/office/drawing/2014/main" id="{31C21E7E-127D-4FEE-B37F-0C2572318C9F}"/>
              </a:ext>
            </a:extLst>
          </p:cNvPr>
          <p:cNvGrpSpPr>
            <a:grpSpLocks/>
          </p:cNvGrpSpPr>
          <p:nvPr/>
        </p:nvGrpSpPr>
        <p:grpSpPr bwMode="auto">
          <a:xfrm>
            <a:off x="6442075" y="2317802"/>
            <a:ext cx="949325" cy="1066800"/>
            <a:chOff x="498475" y="2362200"/>
            <a:chExt cx="949324" cy="1066800"/>
          </a:xfrm>
        </p:grpSpPr>
        <p:sp>
          <p:nvSpPr>
            <p:cNvPr id="28" name="Line 13">
              <a:extLst>
                <a:ext uri="{FF2B5EF4-FFF2-40B4-BE49-F238E27FC236}">
                  <a16:creationId xmlns:a16="http://schemas.microsoft.com/office/drawing/2014/main" id="{A7C25D76-EA89-4FE1-A564-B67717300D80}"/>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9" name="Line 14">
              <a:extLst>
                <a:ext uri="{FF2B5EF4-FFF2-40B4-BE49-F238E27FC236}">
                  <a16:creationId xmlns:a16="http://schemas.microsoft.com/office/drawing/2014/main" id="{EDF9466F-69B7-401E-9C7E-F46F7B024050}"/>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0" name="Text Box 15">
              <a:extLst>
                <a:ext uri="{FF2B5EF4-FFF2-40B4-BE49-F238E27FC236}">
                  <a16:creationId xmlns:a16="http://schemas.microsoft.com/office/drawing/2014/main" id="{A2E881A7-A208-4748-B557-24028AABB804}"/>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1" name="Line 13">
              <a:extLst>
                <a:ext uri="{FF2B5EF4-FFF2-40B4-BE49-F238E27FC236}">
                  <a16:creationId xmlns:a16="http://schemas.microsoft.com/office/drawing/2014/main" id="{D26BA7EE-6397-48F9-BD22-03664527305D}"/>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2" name="Group 31">
            <a:extLst>
              <a:ext uri="{FF2B5EF4-FFF2-40B4-BE49-F238E27FC236}">
                <a16:creationId xmlns:a16="http://schemas.microsoft.com/office/drawing/2014/main" id="{7C61EFC2-EE97-4611-8514-3029EC6F0EF8}"/>
              </a:ext>
            </a:extLst>
          </p:cNvPr>
          <p:cNvGrpSpPr>
            <a:grpSpLocks/>
          </p:cNvGrpSpPr>
          <p:nvPr/>
        </p:nvGrpSpPr>
        <p:grpSpPr bwMode="auto">
          <a:xfrm>
            <a:off x="6442075" y="3384602"/>
            <a:ext cx="949325" cy="1066800"/>
            <a:chOff x="498475" y="2362200"/>
            <a:chExt cx="949324" cy="1066800"/>
          </a:xfrm>
        </p:grpSpPr>
        <p:sp>
          <p:nvSpPr>
            <p:cNvPr id="33" name="Line 13">
              <a:extLst>
                <a:ext uri="{FF2B5EF4-FFF2-40B4-BE49-F238E27FC236}">
                  <a16:creationId xmlns:a16="http://schemas.microsoft.com/office/drawing/2014/main" id="{291B7A48-6D00-4445-8997-6EC7FFA2856E}"/>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4" name="Line 14">
              <a:extLst>
                <a:ext uri="{FF2B5EF4-FFF2-40B4-BE49-F238E27FC236}">
                  <a16:creationId xmlns:a16="http://schemas.microsoft.com/office/drawing/2014/main" id="{28C56617-E919-44AC-A982-667C6BC7700A}"/>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5" name="Text Box 15">
              <a:extLst>
                <a:ext uri="{FF2B5EF4-FFF2-40B4-BE49-F238E27FC236}">
                  <a16:creationId xmlns:a16="http://schemas.microsoft.com/office/drawing/2014/main" id="{F1FAABD3-DD27-4F07-A753-3B495AD6D970}"/>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6" name="Line 13">
              <a:extLst>
                <a:ext uri="{FF2B5EF4-FFF2-40B4-BE49-F238E27FC236}">
                  <a16:creationId xmlns:a16="http://schemas.microsoft.com/office/drawing/2014/main" id="{5EA67A66-E09F-42D3-9759-DA0A82FB9704}"/>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8" name="Group 37">
            <a:extLst>
              <a:ext uri="{FF2B5EF4-FFF2-40B4-BE49-F238E27FC236}">
                <a16:creationId xmlns:a16="http://schemas.microsoft.com/office/drawing/2014/main" id="{5048232A-A6BE-485F-8430-239E9804D4A9}"/>
              </a:ext>
            </a:extLst>
          </p:cNvPr>
          <p:cNvGrpSpPr>
            <a:grpSpLocks/>
          </p:cNvGrpSpPr>
          <p:nvPr/>
        </p:nvGrpSpPr>
        <p:grpSpPr bwMode="auto">
          <a:xfrm>
            <a:off x="11347555" y="2317758"/>
            <a:ext cx="914400" cy="457200"/>
            <a:chOff x="1066799" y="2362200"/>
            <a:chExt cx="914401" cy="457201"/>
          </a:xfrm>
        </p:grpSpPr>
        <p:sp>
          <p:nvSpPr>
            <p:cNvPr id="39" name="Line 13">
              <a:extLst>
                <a:ext uri="{FF2B5EF4-FFF2-40B4-BE49-F238E27FC236}">
                  <a16:creationId xmlns:a16="http://schemas.microsoft.com/office/drawing/2014/main" id="{38B31520-3751-4F16-AF96-C32800FA86B3}"/>
                </a:ext>
              </a:extLst>
            </p:cNvPr>
            <p:cNvSpPr>
              <a:spLocks noChangeShapeType="1"/>
            </p:cNvSpPr>
            <p:nvPr/>
          </p:nvSpPr>
          <p:spPr bwMode="auto">
            <a:xfrm flipH="1">
              <a:off x="1066799" y="28194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0" name="Line 14">
              <a:extLst>
                <a:ext uri="{FF2B5EF4-FFF2-40B4-BE49-F238E27FC236}">
                  <a16:creationId xmlns:a16="http://schemas.microsoft.com/office/drawing/2014/main" id="{5C08EFD6-FB34-41A2-8AAE-2F0DF0706626}"/>
                </a:ext>
              </a:extLst>
            </p:cNvPr>
            <p:cNvSpPr>
              <a:spLocks noChangeShapeType="1"/>
            </p:cNvSpPr>
            <p:nvPr/>
          </p:nvSpPr>
          <p:spPr bwMode="auto">
            <a:xfrm>
              <a:off x="1260473" y="2362201"/>
              <a:ext cx="1" cy="4572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1" name="Text Box 15">
              <a:extLst>
                <a:ext uri="{FF2B5EF4-FFF2-40B4-BE49-F238E27FC236}">
                  <a16:creationId xmlns:a16="http://schemas.microsoft.com/office/drawing/2014/main" id="{8B64228D-B274-4238-831F-ED746551856E}"/>
                </a:ext>
              </a:extLst>
            </p:cNvPr>
            <p:cNvSpPr txBox="1">
              <a:spLocks noChangeArrowheads="1"/>
            </p:cNvSpPr>
            <p:nvPr/>
          </p:nvSpPr>
          <p:spPr bwMode="auto">
            <a:xfrm>
              <a:off x="1260475" y="23622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a:latin typeface="Gill Sans Light"/>
                </a:rPr>
                <a:t>d</a:t>
              </a:r>
            </a:p>
          </p:txBody>
        </p:sp>
        <p:sp>
          <p:nvSpPr>
            <p:cNvPr id="42" name="Line 13">
              <a:extLst>
                <a:ext uri="{FF2B5EF4-FFF2-40B4-BE49-F238E27FC236}">
                  <a16:creationId xmlns:a16="http://schemas.microsoft.com/office/drawing/2014/main" id="{583BD4A4-37AE-4958-9FD9-F0D5966D19AF}"/>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spTree>
    <p:extLst>
      <p:ext uri="{BB962C8B-B14F-4D97-AF65-F5344CB8AC3E}">
        <p14:creationId xmlns:p14="http://schemas.microsoft.com/office/powerpoint/2010/main" val="2066154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Distributed Consensus Making</a:t>
            </a:r>
            <a:endParaRPr lang="en-US" dirty="0"/>
          </a:p>
        </p:txBody>
      </p:sp>
      <p:sp>
        <p:nvSpPr>
          <p:cNvPr id="3" name="Content Placeholder 2"/>
          <p:cNvSpPr>
            <a:spLocks noGrp="1"/>
          </p:cNvSpPr>
          <p:nvPr>
            <p:ph idx="1"/>
          </p:nvPr>
        </p:nvSpPr>
        <p:spPr>
          <a:xfrm>
            <a:off x="685800" y="762000"/>
            <a:ext cx="10744200" cy="5638800"/>
          </a:xfrm>
        </p:spPr>
        <p:txBody>
          <a:bodyPr>
            <a:normAutofit/>
          </a:bodyPr>
          <a:lstStyle/>
          <a:p>
            <a:r>
              <a:rPr lang="en-US" dirty="0" smtClean="0"/>
              <a:t>Consensus problem</a:t>
            </a:r>
          </a:p>
          <a:p>
            <a:pPr lvl="1"/>
            <a:r>
              <a:rPr lang="en-US" dirty="0" smtClean="0"/>
              <a:t>All nodes propose a value</a:t>
            </a:r>
          </a:p>
          <a:p>
            <a:pPr lvl="1"/>
            <a:r>
              <a:rPr lang="en-US" dirty="0" smtClean="0"/>
              <a:t>Some nodes might crash and stop responding</a:t>
            </a:r>
          </a:p>
          <a:p>
            <a:pPr lvl="1"/>
            <a:r>
              <a:rPr lang="en-US" dirty="0" smtClean="0"/>
              <a:t>Eventually, all remaining nodes decide on the same value from set of proposed values</a:t>
            </a:r>
          </a:p>
          <a:p>
            <a:r>
              <a:rPr lang="en-US" dirty="0" smtClean="0"/>
              <a:t>Distributed Decision Making</a:t>
            </a:r>
          </a:p>
          <a:p>
            <a:pPr lvl="1"/>
            <a:r>
              <a:rPr lang="en-US" dirty="0" smtClean="0"/>
              <a:t>Choose between “true” and “false”</a:t>
            </a:r>
          </a:p>
          <a:p>
            <a:pPr lvl="1"/>
            <a:r>
              <a:rPr lang="en-US" dirty="0" smtClean="0"/>
              <a:t>Or Choose between “commit” and “abort”</a:t>
            </a:r>
          </a:p>
          <a:p>
            <a:r>
              <a:rPr lang="en-US" dirty="0" smtClean="0"/>
              <a:t>Equally important (but often forgotten!): make it durable!</a:t>
            </a:r>
          </a:p>
          <a:p>
            <a:pPr lvl="1"/>
            <a:r>
              <a:rPr lang="en-US" dirty="0" smtClean="0"/>
              <a:t>How do we make sure that decisions cannot be forgotten?</a:t>
            </a:r>
          </a:p>
          <a:p>
            <a:pPr lvl="2"/>
            <a:r>
              <a:rPr lang="en-US" dirty="0" smtClean="0"/>
              <a:t>This is the “D” of “ACID” in a regular database</a:t>
            </a:r>
          </a:p>
          <a:p>
            <a:pPr lvl="1"/>
            <a:r>
              <a:rPr lang="en-US" dirty="0" smtClean="0"/>
              <a:t>In a global-scale system?</a:t>
            </a:r>
          </a:p>
          <a:p>
            <a:pPr lvl="2"/>
            <a:r>
              <a:rPr lang="en-US" dirty="0" smtClean="0"/>
              <a:t>What about erasure coding or massive replication?</a:t>
            </a:r>
          </a:p>
          <a:p>
            <a:pPr lvl="2"/>
            <a:r>
              <a:rPr lang="en-US" dirty="0" smtClean="0"/>
              <a:t>Like </a:t>
            </a:r>
            <a:r>
              <a:rPr lang="en-US" dirty="0" err="1" smtClean="0">
                <a:solidFill>
                  <a:srgbClr val="FF0000"/>
                </a:solidFill>
              </a:rPr>
              <a:t>BlockChain</a:t>
            </a:r>
            <a:r>
              <a:rPr lang="en-US" dirty="0" smtClean="0"/>
              <a:t> applications! </a:t>
            </a:r>
          </a:p>
          <a:p>
            <a:pPr lvl="1"/>
            <a:endParaRPr lang="en-US" dirty="0"/>
          </a:p>
        </p:txBody>
      </p:sp>
    </p:spTree>
    <p:extLst>
      <p:ext uri="{BB962C8B-B14F-4D97-AF65-F5344CB8AC3E}">
        <p14:creationId xmlns:p14="http://schemas.microsoft.com/office/powerpoint/2010/main" val="4246087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833C-A31B-4DF9-8725-945E941C109F}"/>
              </a:ext>
            </a:extLst>
          </p:cNvPr>
          <p:cNvSpPr>
            <a:spLocks noGrp="1"/>
          </p:cNvSpPr>
          <p:nvPr>
            <p:ph type="title"/>
          </p:nvPr>
        </p:nvSpPr>
        <p:spPr/>
        <p:txBody>
          <a:bodyPr/>
          <a:lstStyle/>
          <a:p>
            <a:r>
              <a:rPr lang="en-US" dirty="0">
                <a:latin typeface="Gill Sans Light"/>
              </a:rPr>
              <a:t>Stop-and-Wait with Packet Loss</a:t>
            </a:r>
          </a:p>
        </p:txBody>
      </p:sp>
      <p:sp>
        <p:nvSpPr>
          <p:cNvPr id="43" name="Content Placeholder 42">
            <a:extLst>
              <a:ext uri="{FF2B5EF4-FFF2-40B4-BE49-F238E27FC236}">
                <a16:creationId xmlns:a16="http://schemas.microsoft.com/office/drawing/2014/main" id="{3837BC51-84FE-4E59-96F9-686DFCDE02F8}"/>
              </a:ext>
            </a:extLst>
          </p:cNvPr>
          <p:cNvSpPr>
            <a:spLocks noGrp="1"/>
          </p:cNvSpPr>
          <p:nvPr>
            <p:ph idx="1"/>
          </p:nvPr>
        </p:nvSpPr>
        <p:spPr>
          <a:xfrm>
            <a:off x="838200" y="1825625"/>
            <a:ext cx="5229116" cy="4351338"/>
          </a:xfrm>
        </p:spPr>
        <p:txBody>
          <a:bodyPr/>
          <a:lstStyle/>
          <a:p>
            <a:r>
              <a:rPr lang="en-US" dirty="0">
                <a:latin typeface="Gill Sans Light"/>
              </a:rPr>
              <a:t>Loss recovery relies on timeouts</a:t>
            </a:r>
          </a:p>
          <a:p>
            <a:r>
              <a:rPr lang="en-US" dirty="0">
                <a:latin typeface="Gill Sans Light"/>
              </a:rPr>
              <a:t>How to choose a good timeout</a:t>
            </a:r>
            <a:r>
              <a:rPr lang="en-US" dirty="0" smtClean="0">
                <a:latin typeface="Gill Sans Light"/>
              </a:rPr>
              <a:t>?</a:t>
            </a:r>
          </a:p>
          <a:p>
            <a:pPr lvl="1"/>
            <a:r>
              <a:rPr lang="en-US" dirty="0" smtClean="0">
                <a:latin typeface="Gill Sans Light"/>
              </a:rPr>
              <a:t>Too short – lots of duplication</a:t>
            </a:r>
          </a:p>
          <a:p>
            <a:pPr lvl="1"/>
            <a:r>
              <a:rPr lang="en-US" dirty="0" smtClean="0">
                <a:latin typeface="Gill Sans Light"/>
              </a:rPr>
              <a:t>Too long – packet loss is really disruptive!</a:t>
            </a:r>
          </a:p>
          <a:p>
            <a:r>
              <a:rPr lang="en-US" dirty="0" smtClean="0">
                <a:latin typeface="Gill Sans Light"/>
              </a:rPr>
              <a:t>How to deal with duplication?</a:t>
            </a:r>
          </a:p>
          <a:p>
            <a:pPr lvl="1"/>
            <a:r>
              <a:rPr lang="en-US" dirty="0" smtClean="0">
                <a:latin typeface="Gill Sans Light"/>
              </a:rPr>
              <a:t>Retransmission certainly opens up the possibility for </a:t>
            </a:r>
            <a:endParaRPr lang="en-US" dirty="0">
              <a:latin typeface="Gill Sans Light"/>
            </a:endParaRPr>
          </a:p>
        </p:txBody>
      </p:sp>
      <p:sp>
        <p:nvSpPr>
          <p:cNvPr id="44" name="Line 3">
            <a:extLst>
              <a:ext uri="{FF2B5EF4-FFF2-40B4-BE49-F238E27FC236}">
                <a16:creationId xmlns:a16="http://schemas.microsoft.com/office/drawing/2014/main" id="{F438C968-E6B0-464C-82C4-EA0FDF39B14E}"/>
              </a:ext>
            </a:extLst>
          </p:cNvPr>
          <p:cNvSpPr>
            <a:spLocks noChangeShapeType="1"/>
          </p:cNvSpPr>
          <p:nvPr/>
        </p:nvSpPr>
        <p:spPr bwMode="auto">
          <a:xfrm>
            <a:off x="7362716" y="2147888"/>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5" name="Line 4">
            <a:extLst>
              <a:ext uri="{FF2B5EF4-FFF2-40B4-BE49-F238E27FC236}">
                <a16:creationId xmlns:a16="http://schemas.microsoft.com/office/drawing/2014/main" id="{E842FBF7-C221-4085-B57E-79D105C22464}"/>
              </a:ext>
            </a:extLst>
          </p:cNvPr>
          <p:cNvSpPr>
            <a:spLocks noChangeShapeType="1"/>
          </p:cNvSpPr>
          <p:nvPr/>
        </p:nvSpPr>
        <p:spPr bwMode="auto">
          <a:xfrm flipH="1">
            <a:off x="11325116" y="2147888"/>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nvGrpSpPr>
          <p:cNvPr id="46" name="Group 4">
            <a:extLst>
              <a:ext uri="{FF2B5EF4-FFF2-40B4-BE49-F238E27FC236}">
                <a16:creationId xmlns:a16="http://schemas.microsoft.com/office/drawing/2014/main" id="{BA1CCFC9-F12A-44A7-A48C-31A1ED486456}"/>
              </a:ext>
            </a:extLst>
          </p:cNvPr>
          <p:cNvGrpSpPr>
            <a:grpSpLocks/>
          </p:cNvGrpSpPr>
          <p:nvPr/>
        </p:nvGrpSpPr>
        <p:grpSpPr bwMode="auto">
          <a:xfrm>
            <a:off x="8048516" y="2605088"/>
            <a:ext cx="3297238" cy="552450"/>
            <a:chOff x="2133600" y="2743200"/>
            <a:chExt cx="3297722" cy="552450"/>
          </a:xfrm>
        </p:grpSpPr>
        <p:sp>
          <p:nvSpPr>
            <p:cNvPr id="47" name="Line 5">
              <a:extLst>
                <a:ext uri="{FF2B5EF4-FFF2-40B4-BE49-F238E27FC236}">
                  <a16:creationId xmlns:a16="http://schemas.microsoft.com/office/drawing/2014/main" id="{B66E7F2B-D83A-4FB6-A7F9-85FB27C2455D}"/>
                </a:ext>
              </a:extLst>
            </p:cNvPr>
            <p:cNvSpPr>
              <a:spLocks noChangeShapeType="1"/>
            </p:cNvSpPr>
            <p:nvPr/>
          </p:nvSpPr>
          <p:spPr bwMode="auto">
            <a:xfrm flipH="1">
              <a:off x="2133600" y="2819400"/>
              <a:ext cx="3297722" cy="47625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8" name="Text Box 7">
              <a:extLst>
                <a:ext uri="{FF2B5EF4-FFF2-40B4-BE49-F238E27FC236}">
                  <a16:creationId xmlns:a16="http://schemas.microsoft.com/office/drawing/2014/main" id="{1DCF2234-18D1-4027-B479-BB12F24C0B6B}"/>
                </a:ext>
              </a:extLst>
            </p:cNvPr>
            <p:cNvSpPr txBox="1">
              <a:spLocks noChangeArrowheads="1"/>
            </p:cNvSpPr>
            <p:nvPr/>
          </p:nvSpPr>
          <p:spPr bwMode="auto">
            <a:xfrm>
              <a:off x="2764068" y="2743200"/>
              <a:ext cx="926971"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solidFill>
                    <a:schemeClr val="accent1"/>
                  </a:solidFill>
                  <a:latin typeface="Gill Sans Light"/>
                </a:rPr>
                <a:t>ACK 1</a:t>
              </a:r>
            </a:p>
          </p:txBody>
        </p:sp>
      </p:grpSp>
      <p:sp>
        <p:nvSpPr>
          <p:cNvPr id="49" name="Text Box 10">
            <a:extLst>
              <a:ext uri="{FF2B5EF4-FFF2-40B4-BE49-F238E27FC236}">
                <a16:creationId xmlns:a16="http://schemas.microsoft.com/office/drawing/2014/main" id="{6602CD63-925B-4EAE-82EC-58780F1F25BE}"/>
              </a:ext>
            </a:extLst>
          </p:cNvPr>
          <p:cNvSpPr txBox="1">
            <a:spLocks noChangeArrowheads="1"/>
          </p:cNvSpPr>
          <p:nvPr/>
        </p:nvSpPr>
        <p:spPr bwMode="auto">
          <a:xfrm>
            <a:off x="6600716" y="5500688"/>
            <a:ext cx="745823"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a:t>
            </a:r>
          </a:p>
        </p:txBody>
      </p:sp>
      <p:sp>
        <p:nvSpPr>
          <p:cNvPr id="50" name="Text Box 11">
            <a:extLst>
              <a:ext uri="{FF2B5EF4-FFF2-40B4-BE49-F238E27FC236}">
                <a16:creationId xmlns:a16="http://schemas.microsoft.com/office/drawing/2014/main" id="{849D9313-DAFC-4BEA-81DA-46CF6EAABE14}"/>
              </a:ext>
            </a:extLst>
          </p:cNvPr>
          <p:cNvSpPr txBox="1">
            <a:spLocks noChangeArrowheads="1"/>
          </p:cNvSpPr>
          <p:nvPr/>
        </p:nvSpPr>
        <p:spPr bwMode="auto">
          <a:xfrm>
            <a:off x="6830369" y="1690688"/>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Sender</a:t>
            </a:r>
          </a:p>
        </p:txBody>
      </p:sp>
      <p:sp>
        <p:nvSpPr>
          <p:cNvPr id="51" name="Text Box 12">
            <a:extLst>
              <a:ext uri="{FF2B5EF4-FFF2-40B4-BE49-F238E27FC236}">
                <a16:creationId xmlns:a16="http://schemas.microsoft.com/office/drawing/2014/main" id="{06726C0F-AE6F-4AF3-BD76-AB3404BF6901}"/>
              </a:ext>
            </a:extLst>
          </p:cNvPr>
          <p:cNvSpPr txBox="1">
            <a:spLocks noChangeArrowheads="1"/>
          </p:cNvSpPr>
          <p:nvPr/>
        </p:nvSpPr>
        <p:spPr bwMode="auto">
          <a:xfrm>
            <a:off x="10699186" y="1747838"/>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grpSp>
        <p:nvGrpSpPr>
          <p:cNvPr id="52" name="Group 3">
            <a:extLst>
              <a:ext uri="{FF2B5EF4-FFF2-40B4-BE49-F238E27FC236}">
                <a16:creationId xmlns:a16="http://schemas.microsoft.com/office/drawing/2014/main" id="{3497287D-2B22-42C7-8B0D-5B39ACC9FC20}"/>
              </a:ext>
            </a:extLst>
          </p:cNvPr>
          <p:cNvGrpSpPr>
            <a:grpSpLocks/>
          </p:cNvGrpSpPr>
          <p:nvPr/>
        </p:nvGrpSpPr>
        <p:grpSpPr bwMode="auto">
          <a:xfrm>
            <a:off x="7362716" y="2052638"/>
            <a:ext cx="3962400" cy="628650"/>
            <a:chOff x="1447800" y="2190690"/>
            <a:chExt cx="3962400" cy="628710"/>
          </a:xfrm>
        </p:grpSpPr>
        <p:sp>
          <p:nvSpPr>
            <p:cNvPr id="53" name="Line 8">
              <a:extLst>
                <a:ext uri="{FF2B5EF4-FFF2-40B4-BE49-F238E27FC236}">
                  <a16:creationId xmlns:a16="http://schemas.microsoft.com/office/drawing/2014/main" id="{D0BB8151-F88A-4322-A262-4CDE1372F6FA}"/>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54" name="TextBox 2">
              <a:extLst>
                <a:ext uri="{FF2B5EF4-FFF2-40B4-BE49-F238E27FC236}">
                  <a16:creationId xmlns:a16="http://schemas.microsoft.com/office/drawing/2014/main" id="{A7B1EB6A-885C-435C-A885-95B2EAF10321}"/>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1</a:t>
              </a:r>
            </a:p>
          </p:txBody>
        </p:sp>
      </p:grpSp>
      <p:grpSp>
        <p:nvGrpSpPr>
          <p:cNvPr id="55" name="Group 5">
            <a:extLst>
              <a:ext uri="{FF2B5EF4-FFF2-40B4-BE49-F238E27FC236}">
                <a16:creationId xmlns:a16="http://schemas.microsoft.com/office/drawing/2014/main" id="{E946FB38-642B-4E2D-8667-E1D56B9BB839}"/>
              </a:ext>
            </a:extLst>
          </p:cNvPr>
          <p:cNvGrpSpPr>
            <a:grpSpLocks/>
          </p:cNvGrpSpPr>
          <p:nvPr/>
        </p:nvGrpSpPr>
        <p:grpSpPr bwMode="auto">
          <a:xfrm>
            <a:off x="6448316" y="2224088"/>
            <a:ext cx="873125" cy="1066800"/>
            <a:chOff x="574675" y="2362200"/>
            <a:chExt cx="873124" cy="1066800"/>
          </a:xfrm>
        </p:grpSpPr>
        <p:sp>
          <p:nvSpPr>
            <p:cNvPr id="56" name="Line 13">
              <a:extLst>
                <a:ext uri="{FF2B5EF4-FFF2-40B4-BE49-F238E27FC236}">
                  <a16:creationId xmlns:a16="http://schemas.microsoft.com/office/drawing/2014/main" id="{D5288411-B4EE-4FB0-84BB-350D99365330}"/>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7" name="Line 14">
              <a:extLst>
                <a:ext uri="{FF2B5EF4-FFF2-40B4-BE49-F238E27FC236}">
                  <a16:creationId xmlns:a16="http://schemas.microsoft.com/office/drawing/2014/main" id="{744959B5-EEA0-4A4D-8408-5E324ED5F863}"/>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8" name="Text Box 15">
              <a:extLst>
                <a:ext uri="{FF2B5EF4-FFF2-40B4-BE49-F238E27FC236}">
                  <a16:creationId xmlns:a16="http://schemas.microsoft.com/office/drawing/2014/main" id="{BDD7A0D6-BE54-483D-B01B-1B78972AFB29}"/>
                </a:ext>
              </a:extLst>
            </p:cNvPr>
            <p:cNvSpPr txBox="1">
              <a:spLocks noChangeArrowheads="1"/>
            </p:cNvSpPr>
            <p:nvPr/>
          </p:nvSpPr>
          <p:spPr bwMode="auto">
            <a:xfrm>
              <a:off x="5746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59" name="Line 13">
              <a:extLst>
                <a:ext uri="{FF2B5EF4-FFF2-40B4-BE49-F238E27FC236}">
                  <a16:creationId xmlns:a16="http://schemas.microsoft.com/office/drawing/2014/main" id="{B22CB228-E024-48DF-B5D4-EBDC45FDAE75}"/>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sp>
        <p:nvSpPr>
          <p:cNvPr id="60" name="Line 41">
            <a:extLst>
              <a:ext uri="{FF2B5EF4-FFF2-40B4-BE49-F238E27FC236}">
                <a16:creationId xmlns:a16="http://schemas.microsoft.com/office/drawing/2014/main" id="{FBCBE4D1-A483-4C12-A7B0-263FCB9BD69F}"/>
              </a:ext>
            </a:extLst>
          </p:cNvPr>
          <p:cNvSpPr>
            <a:spLocks noChangeShapeType="1"/>
          </p:cNvSpPr>
          <p:nvPr/>
        </p:nvSpPr>
        <p:spPr bwMode="auto">
          <a:xfrm flipH="1">
            <a:off x="7972316" y="3005138"/>
            <a:ext cx="152400" cy="3048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61" name="Line 40">
            <a:extLst>
              <a:ext uri="{FF2B5EF4-FFF2-40B4-BE49-F238E27FC236}">
                <a16:creationId xmlns:a16="http://schemas.microsoft.com/office/drawing/2014/main" id="{13F0FA94-9408-4AF6-8B29-25D44C34B730}"/>
              </a:ext>
            </a:extLst>
          </p:cNvPr>
          <p:cNvSpPr>
            <a:spLocks noChangeShapeType="1"/>
          </p:cNvSpPr>
          <p:nvPr/>
        </p:nvSpPr>
        <p:spPr bwMode="auto">
          <a:xfrm>
            <a:off x="7972316" y="3005138"/>
            <a:ext cx="152400" cy="3048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grpSp>
        <p:nvGrpSpPr>
          <p:cNvPr id="62" name="Group 61">
            <a:extLst>
              <a:ext uri="{FF2B5EF4-FFF2-40B4-BE49-F238E27FC236}">
                <a16:creationId xmlns:a16="http://schemas.microsoft.com/office/drawing/2014/main" id="{103846B8-F7C2-4504-B04E-A553B8ED08FA}"/>
              </a:ext>
            </a:extLst>
          </p:cNvPr>
          <p:cNvGrpSpPr>
            <a:grpSpLocks/>
          </p:cNvGrpSpPr>
          <p:nvPr/>
        </p:nvGrpSpPr>
        <p:grpSpPr bwMode="auto">
          <a:xfrm>
            <a:off x="6067316" y="2243138"/>
            <a:ext cx="1295400" cy="1905000"/>
            <a:chOff x="152400" y="2667000"/>
            <a:chExt cx="1295399" cy="1904802"/>
          </a:xfrm>
        </p:grpSpPr>
        <p:sp>
          <p:nvSpPr>
            <p:cNvPr id="63" name="Line 14">
              <a:extLst>
                <a:ext uri="{FF2B5EF4-FFF2-40B4-BE49-F238E27FC236}">
                  <a16:creationId xmlns:a16="http://schemas.microsoft.com/office/drawing/2014/main" id="{FE7EF825-B6C1-456F-A59C-848F49CC7EDC}"/>
                </a:ext>
              </a:extLst>
            </p:cNvPr>
            <p:cNvSpPr>
              <a:spLocks noChangeShapeType="1"/>
            </p:cNvSpPr>
            <p:nvPr/>
          </p:nvSpPr>
          <p:spPr bwMode="auto">
            <a:xfrm flipH="1">
              <a:off x="1295400" y="2667000"/>
              <a:ext cx="0" cy="1828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4" name="Line 13">
              <a:extLst>
                <a:ext uri="{FF2B5EF4-FFF2-40B4-BE49-F238E27FC236}">
                  <a16:creationId xmlns:a16="http://schemas.microsoft.com/office/drawing/2014/main" id="{4FA60DDA-CE13-4477-8025-E3495C378B28}"/>
                </a:ext>
              </a:extLst>
            </p:cNvPr>
            <p:cNvSpPr>
              <a:spLocks noChangeShapeType="1"/>
            </p:cNvSpPr>
            <p:nvPr/>
          </p:nvSpPr>
          <p:spPr bwMode="auto">
            <a:xfrm flipH="1">
              <a:off x="1066800" y="44958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5" name="Text Box 15">
              <a:extLst>
                <a:ext uri="{FF2B5EF4-FFF2-40B4-BE49-F238E27FC236}">
                  <a16:creationId xmlns:a16="http://schemas.microsoft.com/office/drawing/2014/main" id="{DACE7DE7-A506-4FE4-B4B2-026CA69635B1}"/>
                </a:ext>
              </a:extLst>
            </p:cNvPr>
            <p:cNvSpPr txBox="1">
              <a:spLocks noChangeArrowheads="1"/>
            </p:cNvSpPr>
            <p:nvPr/>
          </p:nvSpPr>
          <p:spPr bwMode="auto">
            <a:xfrm>
              <a:off x="152400" y="4171747"/>
              <a:ext cx="1143000" cy="4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timeout</a:t>
              </a:r>
            </a:p>
          </p:txBody>
        </p:sp>
      </p:grpSp>
      <p:grpSp>
        <p:nvGrpSpPr>
          <p:cNvPr id="66" name="Group 65">
            <a:extLst>
              <a:ext uri="{FF2B5EF4-FFF2-40B4-BE49-F238E27FC236}">
                <a16:creationId xmlns:a16="http://schemas.microsoft.com/office/drawing/2014/main" id="{B889C32D-0A30-4DD2-86ED-446BC6CAA976}"/>
              </a:ext>
            </a:extLst>
          </p:cNvPr>
          <p:cNvGrpSpPr>
            <a:grpSpLocks/>
          </p:cNvGrpSpPr>
          <p:nvPr/>
        </p:nvGrpSpPr>
        <p:grpSpPr bwMode="auto">
          <a:xfrm>
            <a:off x="7362716" y="3900488"/>
            <a:ext cx="3962400" cy="628650"/>
            <a:chOff x="1447800" y="2190690"/>
            <a:chExt cx="3962400" cy="628710"/>
          </a:xfrm>
        </p:grpSpPr>
        <p:sp>
          <p:nvSpPr>
            <p:cNvPr id="67" name="Line 8">
              <a:extLst>
                <a:ext uri="{FF2B5EF4-FFF2-40B4-BE49-F238E27FC236}">
                  <a16:creationId xmlns:a16="http://schemas.microsoft.com/office/drawing/2014/main" id="{E863E5EA-2920-43C6-8744-AA85D89E8E61}"/>
                </a:ext>
              </a:extLst>
            </p:cNvPr>
            <p:cNvSpPr>
              <a:spLocks noChangeShapeType="1"/>
            </p:cNvSpPr>
            <p:nvPr/>
          </p:nvSpPr>
          <p:spPr bwMode="auto">
            <a:xfrm>
              <a:off x="1447800" y="2362200"/>
              <a:ext cx="39624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8" name="TextBox 53">
              <a:extLst>
                <a:ext uri="{FF2B5EF4-FFF2-40B4-BE49-F238E27FC236}">
                  <a16:creationId xmlns:a16="http://schemas.microsoft.com/office/drawing/2014/main" id="{9103FBF6-D92B-4BA9-8CA1-9A7A825ED318}"/>
                </a:ext>
              </a:extLst>
            </p:cNvPr>
            <p:cNvSpPr txBox="1">
              <a:spLocks noChangeArrowheads="1"/>
            </p:cNvSpPr>
            <p:nvPr/>
          </p:nvSpPr>
          <p:spPr bwMode="auto">
            <a:xfrm>
              <a:off x="2895600" y="2190690"/>
              <a:ext cx="327334" cy="4001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1</a:t>
              </a:r>
            </a:p>
          </p:txBody>
        </p:sp>
      </p:grpSp>
    </p:spTree>
    <p:extLst>
      <p:ext uri="{BB962C8B-B14F-4D97-AF65-F5344CB8AC3E}">
        <p14:creationId xmlns:p14="http://schemas.microsoft.com/office/powerpoint/2010/main" val="206655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left)">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1371" name="Rectangle 27"/>
          <p:cNvSpPr>
            <a:spLocks noGrp="1" noChangeArrowheads="1"/>
          </p:cNvSpPr>
          <p:nvPr>
            <p:ph type="body" idx="1"/>
          </p:nvPr>
        </p:nvSpPr>
        <p:spPr>
          <a:xfrm>
            <a:off x="685800" y="743868"/>
            <a:ext cx="10972800" cy="5943600"/>
          </a:xfrm>
        </p:spPr>
        <p:txBody>
          <a:bodyPr/>
          <a:lstStyle/>
          <a:p>
            <a:pPr>
              <a:lnSpc>
                <a:spcPct val="80000"/>
              </a:lnSpc>
              <a:spcBef>
                <a:spcPct val="10000"/>
              </a:spcBef>
            </a:pPr>
            <a:r>
              <a:rPr lang="en-US" altLang="ko-KR" dirty="0">
                <a:ea typeface="굴림" panose="020B0600000101010101" pitchFamily="34" charset="-127"/>
              </a:rPr>
              <a:t>Solution: put sequence number in message to identify re-transmitted packets</a:t>
            </a:r>
          </a:p>
          <a:p>
            <a:pPr lvl="1">
              <a:lnSpc>
                <a:spcPct val="80000"/>
              </a:lnSpc>
              <a:spcBef>
                <a:spcPct val="10000"/>
              </a:spcBef>
            </a:pPr>
            <a:r>
              <a:rPr lang="en-US" altLang="ko-KR" dirty="0">
                <a:ea typeface="굴림" panose="020B0600000101010101" pitchFamily="34" charset="-127"/>
              </a:rPr>
              <a:t>Receiver checks for duplicate number’s; Discard if detected</a:t>
            </a:r>
          </a:p>
          <a:p>
            <a:pPr>
              <a:lnSpc>
                <a:spcPct val="80000"/>
              </a:lnSpc>
              <a:spcBef>
                <a:spcPct val="10000"/>
              </a:spcBef>
            </a:pPr>
            <a:r>
              <a:rPr lang="en-US" altLang="ko-KR" dirty="0">
                <a:ea typeface="굴림" panose="020B0600000101010101" pitchFamily="34" charset="-127"/>
              </a:rPr>
              <a:t>Requirements:</a:t>
            </a:r>
          </a:p>
          <a:p>
            <a:pPr lvl="1">
              <a:lnSpc>
                <a:spcPct val="80000"/>
              </a:lnSpc>
              <a:spcBef>
                <a:spcPct val="10000"/>
              </a:spcBef>
            </a:pPr>
            <a:r>
              <a:rPr lang="en-US" altLang="ko-KR" dirty="0">
                <a:ea typeface="굴림" panose="020B0600000101010101" pitchFamily="34" charset="-127"/>
              </a:rPr>
              <a:t>Sender keeps copy of </a:t>
            </a:r>
            <a:r>
              <a:rPr lang="en-US" altLang="ko-KR" dirty="0" err="1">
                <a:ea typeface="굴림" panose="020B0600000101010101" pitchFamily="34" charset="-127"/>
              </a:rPr>
              <a:t>unACK’d</a:t>
            </a:r>
            <a:r>
              <a:rPr lang="en-US" altLang="ko-KR" dirty="0">
                <a:ea typeface="굴림" panose="020B0600000101010101" pitchFamily="34" charset="-127"/>
              </a:rPr>
              <a:t> messages</a:t>
            </a:r>
          </a:p>
          <a:p>
            <a:pPr lvl="2">
              <a:lnSpc>
                <a:spcPct val="80000"/>
              </a:lnSpc>
              <a:spcBef>
                <a:spcPct val="10000"/>
              </a:spcBef>
            </a:pPr>
            <a:r>
              <a:rPr lang="en-US" altLang="ko-KR" dirty="0">
                <a:ea typeface="굴림" panose="020B0600000101010101" pitchFamily="34" charset="-127"/>
              </a:rPr>
              <a:t>Easy: only need to buffer messages</a:t>
            </a:r>
          </a:p>
          <a:p>
            <a:pPr lvl="1">
              <a:lnSpc>
                <a:spcPct val="80000"/>
              </a:lnSpc>
              <a:spcBef>
                <a:spcPct val="10000"/>
              </a:spcBef>
            </a:pPr>
            <a:r>
              <a:rPr lang="en-US" altLang="ko-KR" dirty="0">
                <a:ea typeface="굴림" panose="020B0600000101010101" pitchFamily="34" charset="-127"/>
              </a:rPr>
              <a:t>Receiver tracks possible duplicate messages</a:t>
            </a:r>
          </a:p>
          <a:p>
            <a:pPr lvl="2">
              <a:lnSpc>
                <a:spcPct val="80000"/>
              </a:lnSpc>
              <a:spcBef>
                <a:spcPct val="10000"/>
              </a:spcBef>
            </a:pPr>
            <a:r>
              <a:rPr lang="en-US" altLang="ko-KR" dirty="0">
                <a:ea typeface="굴림" panose="020B0600000101010101" pitchFamily="34" charset="-127"/>
              </a:rPr>
              <a:t>Hard: when ok to forget about received message?</a:t>
            </a:r>
          </a:p>
          <a:p>
            <a:pPr>
              <a:lnSpc>
                <a:spcPct val="80000"/>
              </a:lnSpc>
              <a:spcBef>
                <a:spcPct val="10000"/>
              </a:spcBef>
            </a:pPr>
            <a:r>
              <a:rPr lang="en-US" altLang="ko-KR" dirty="0">
                <a:solidFill>
                  <a:schemeClr val="hlink"/>
                </a:solidFill>
                <a:ea typeface="굴림" panose="020B0600000101010101" pitchFamily="34" charset="-127"/>
              </a:rPr>
              <a:t>Alternating-bit protocol:</a:t>
            </a:r>
          </a:p>
          <a:p>
            <a:pPr lvl="1">
              <a:lnSpc>
                <a:spcPct val="80000"/>
              </a:lnSpc>
              <a:spcBef>
                <a:spcPct val="10000"/>
              </a:spcBef>
            </a:pPr>
            <a:r>
              <a:rPr lang="en-US" altLang="ko-KR" dirty="0">
                <a:ea typeface="굴림" panose="020B0600000101010101" pitchFamily="34" charset="-127"/>
              </a:rPr>
              <a:t>Send one message at a time; don’t send</a:t>
            </a:r>
            <a:br>
              <a:rPr lang="en-US" altLang="ko-KR" dirty="0">
                <a:ea typeface="굴림" panose="020B0600000101010101" pitchFamily="34" charset="-127"/>
              </a:rPr>
            </a:br>
            <a:r>
              <a:rPr lang="en-US" altLang="ko-KR" dirty="0">
                <a:ea typeface="굴림" panose="020B0600000101010101" pitchFamily="34" charset="-127"/>
              </a:rPr>
              <a:t>next message until ACK received</a:t>
            </a:r>
          </a:p>
          <a:p>
            <a:pPr lvl="1">
              <a:lnSpc>
                <a:spcPct val="80000"/>
              </a:lnSpc>
              <a:spcBef>
                <a:spcPct val="10000"/>
              </a:spcBef>
            </a:pPr>
            <a:r>
              <a:rPr lang="en-US" altLang="ko-KR" dirty="0">
                <a:ea typeface="굴림" panose="020B0600000101010101" pitchFamily="34" charset="-127"/>
              </a:rPr>
              <a:t>Sender keeps last message; receiver </a:t>
            </a:r>
            <a:r>
              <a:rPr lang="en-US" altLang="ko-KR" dirty="0" smtClean="0">
                <a:ea typeface="굴림" panose="020B0600000101010101" pitchFamily="34" charset="-127"/>
              </a:rPr>
              <a:t>tracks </a:t>
            </a:r>
            <a:br>
              <a:rPr lang="en-US" altLang="ko-KR" dirty="0" smtClean="0">
                <a:ea typeface="굴림" panose="020B0600000101010101" pitchFamily="34" charset="-127"/>
              </a:rPr>
            </a:br>
            <a:r>
              <a:rPr lang="en-US" altLang="ko-KR" dirty="0" smtClean="0">
                <a:ea typeface="굴림" panose="020B0600000101010101" pitchFamily="34" charset="-127"/>
              </a:rPr>
              <a:t>sequence </a:t>
            </a:r>
            <a:r>
              <a:rPr lang="en-US" altLang="ko-KR" dirty="0">
                <a:ea typeface="굴림" panose="020B0600000101010101" pitchFamily="34" charset="-127"/>
              </a:rPr>
              <a:t>number of last message received</a:t>
            </a:r>
          </a:p>
          <a:p>
            <a:pPr>
              <a:lnSpc>
                <a:spcPct val="80000"/>
              </a:lnSpc>
              <a:spcBef>
                <a:spcPct val="10000"/>
              </a:spcBef>
            </a:pPr>
            <a:r>
              <a:rPr lang="en-US" altLang="ko-KR" dirty="0">
                <a:ea typeface="굴림" panose="020B0600000101010101" pitchFamily="34" charset="-127"/>
              </a:rPr>
              <a:t>Pros: simple, small overhead</a:t>
            </a:r>
          </a:p>
          <a:p>
            <a:pPr>
              <a:lnSpc>
                <a:spcPct val="80000"/>
              </a:lnSpc>
              <a:spcBef>
                <a:spcPct val="10000"/>
              </a:spcBef>
            </a:pPr>
            <a:r>
              <a:rPr lang="en-US" altLang="ko-KR" dirty="0" smtClean="0">
                <a:ea typeface="굴림" panose="020B0600000101010101" pitchFamily="34" charset="-127"/>
                <a:sym typeface="Symbol" panose="05050102010706020507" pitchFamily="18" charset="2"/>
              </a:rPr>
              <a:t>Con</a:t>
            </a:r>
            <a:r>
              <a:rPr lang="en-US" altLang="ko-KR" dirty="0">
                <a:ea typeface="굴림" panose="020B0600000101010101" pitchFamily="34" charset="-127"/>
                <a:sym typeface="Symbol" panose="05050102010706020507" pitchFamily="18" charset="2"/>
              </a:rPr>
              <a:t>: doesn’t work if network can delay</a:t>
            </a:r>
            <a:br>
              <a:rPr lang="en-US" altLang="ko-KR" dirty="0">
                <a:ea typeface="굴림" panose="020B0600000101010101" pitchFamily="34" charset="-127"/>
                <a:sym typeface="Symbol" panose="05050102010706020507" pitchFamily="18" charset="2"/>
              </a:rPr>
            </a:br>
            <a:r>
              <a:rPr lang="en-US" altLang="ko-KR" dirty="0">
                <a:ea typeface="굴림" panose="020B0600000101010101" pitchFamily="34" charset="-127"/>
                <a:sym typeface="Symbol" panose="05050102010706020507" pitchFamily="18" charset="2"/>
              </a:rPr>
              <a:t>or duplicate messages arbitrarily</a:t>
            </a:r>
          </a:p>
        </p:txBody>
      </p:sp>
      <p:grpSp>
        <p:nvGrpSpPr>
          <p:cNvPr id="7174" name="Group 4"/>
          <p:cNvGrpSpPr>
            <a:grpSpLocks/>
          </p:cNvGrpSpPr>
          <p:nvPr/>
        </p:nvGrpSpPr>
        <p:grpSpPr bwMode="auto">
          <a:xfrm>
            <a:off x="8229599" y="2514601"/>
            <a:ext cx="1981200" cy="3046413"/>
            <a:chOff x="4080" y="951"/>
            <a:chExt cx="1248" cy="2169"/>
          </a:xfrm>
        </p:grpSpPr>
        <p:sp>
          <p:nvSpPr>
            <p:cNvPr id="7177" name="Text Box 7"/>
            <p:cNvSpPr txBox="1">
              <a:spLocks noChangeArrowheads="1"/>
            </p:cNvSpPr>
            <p:nvPr/>
          </p:nvSpPr>
          <p:spPr bwMode="auto">
            <a:xfrm>
              <a:off x="4080" y="951"/>
              <a:ext cx="115" cy="371"/>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ko-KR" sz="2800" b="0" dirty="0">
                <a:latin typeface="Gill Sans" charset="0"/>
                <a:ea typeface="Gill Sans" charset="0"/>
                <a:cs typeface="Gill Sans" charset="0"/>
              </a:endParaRPr>
            </a:p>
          </p:txBody>
        </p:sp>
        <p:grpSp>
          <p:nvGrpSpPr>
            <p:cNvPr id="7178" name="Group 8"/>
            <p:cNvGrpSpPr>
              <a:grpSpLocks/>
            </p:cNvGrpSpPr>
            <p:nvPr/>
          </p:nvGrpSpPr>
          <p:grpSpPr bwMode="auto">
            <a:xfrm>
              <a:off x="4325" y="1208"/>
              <a:ext cx="960" cy="691"/>
              <a:chOff x="4325" y="701"/>
              <a:chExt cx="960" cy="691"/>
            </a:xfrm>
          </p:grpSpPr>
          <p:grpSp>
            <p:nvGrpSpPr>
              <p:cNvPr id="7191" name="Group 9"/>
              <p:cNvGrpSpPr>
                <a:grpSpLocks/>
              </p:cNvGrpSpPr>
              <p:nvPr/>
            </p:nvGrpSpPr>
            <p:grpSpPr bwMode="auto">
              <a:xfrm>
                <a:off x="4325" y="701"/>
                <a:ext cx="960" cy="334"/>
                <a:chOff x="1157" y="689"/>
                <a:chExt cx="960" cy="334"/>
              </a:xfrm>
            </p:grpSpPr>
            <p:sp>
              <p:nvSpPr>
                <p:cNvPr id="7194" name="Line 10"/>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5" name="Text Box 11"/>
                <p:cNvSpPr txBox="1">
                  <a:spLocks noChangeArrowheads="1"/>
                </p:cNvSpPr>
                <p:nvPr/>
              </p:nvSpPr>
              <p:spPr bwMode="auto">
                <a:xfrm rot="736490">
                  <a:off x="1432" y="689"/>
                  <a:ext cx="5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err="1">
                      <a:latin typeface="Gill Sans Light"/>
                      <a:ea typeface="Gill Sans" charset="0"/>
                      <a:cs typeface="Gill Sans" charset="0"/>
                    </a:rPr>
                    <a:t>Pkt</a:t>
                  </a:r>
                  <a:r>
                    <a:rPr lang="en-US" altLang="ko-KR" sz="2000" dirty="0">
                      <a:latin typeface="Gill Sans Light"/>
                      <a:ea typeface="Gill Sans" charset="0"/>
                      <a:cs typeface="Gill Sans" charset="0"/>
                    </a:rPr>
                    <a:t> #0</a:t>
                  </a:r>
                </a:p>
              </p:txBody>
            </p:sp>
          </p:grpSp>
          <p:sp>
            <p:nvSpPr>
              <p:cNvPr id="7192" name="Line 12"/>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3" name="Text Box 13"/>
              <p:cNvSpPr txBox="1">
                <a:spLocks noChangeArrowheads="1"/>
              </p:cNvSpPr>
              <p:nvPr/>
            </p:nvSpPr>
            <p:spPr bwMode="auto">
              <a:xfrm rot="20746312">
                <a:off x="4406" y="991"/>
                <a:ext cx="6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a:latin typeface="Gill Sans Light"/>
                    <a:ea typeface="Gill Sans" charset="0"/>
                    <a:cs typeface="Gill Sans" charset="0"/>
                  </a:rPr>
                  <a:t>ACK #0</a:t>
                </a:r>
              </a:p>
            </p:txBody>
          </p:sp>
        </p:grpSp>
        <p:grpSp>
          <p:nvGrpSpPr>
            <p:cNvPr id="7179" name="Group 14"/>
            <p:cNvGrpSpPr>
              <a:grpSpLocks/>
            </p:cNvGrpSpPr>
            <p:nvPr/>
          </p:nvGrpSpPr>
          <p:grpSpPr bwMode="auto">
            <a:xfrm>
              <a:off x="4320" y="1805"/>
              <a:ext cx="960" cy="718"/>
              <a:chOff x="4325" y="674"/>
              <a:chExt cx="960" cy="718"/>
            </a:xfrm>
          </p:grpSpPr>
          <p:grpSp>
            <p:nvGrpSpPr>
              <p:cNvPr id="7186" name="Group 15"/>
              <p:cNvGrpSpPr>
                <a:grpSpLocks/>
              </p:cNvGrpSpPr>
              <p:nvPr/>
            </p:nvGrpSpPr>
            <p:grpSpPr bwMode="auto">
              <a:xfrm>
                <a:off x="4325" y="674"/>
                <a:ext cx="960" cy="361"/>
                <a:chOff x="1157" y="662"/>
                <a:chExt cx="960" cy="361"/>
              </a:xfrm>
            </p:grpSpPr>
            <p:sp>
              <p:nvSpPr>
                <p:cNvPr id="7189" name="Line 16"/>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90" name="Text Box 17"/>
                <p:cNvSpPr txBox="1">
                  <a:spLocks noChangeArrowheads="1"/>
                </p:cNvSpPr>
                <p:nvPr/>
              </p:nvSpPr>
              <p:spPr bwMode="auto">
                <a:xfrm rot="736490">
                  <a:off x="1437" y="662"/>
                  <a:ext cx="5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err="1">
                      <a:latin typeface="Gill Sans Light"/>
                      <a:ea typeface="Gill Sans" charset="0"/>
                      <a:cs typeface="Gill Sans" charset="0"/>
                    </a:rPr>
                    <a:t>Pkt</a:t>
                  </a:r>
                  <a:r>
                    <a:rPr lang="en-US" altLang="ko-KR" sz="2000" dirty="0">
                      <a:latin typeface="Gill Sans Light"/>
                      <a:ea typeface="Gill Sans" charset="0"/>
                      <a:cs typeface="Gill Sans" charset="0"/>
                    </a:rPr>
                    <a:t> #1</a:t>
                  </a:r>
                </a:p>
              </p:txBody>
            </p:sp>
          </p:grpSp>
          <p:sp>
            <p:nvSpPr>
              <p:cNvPr id="7187" name="Line 18"/>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8" name="Text Box 19"/>
              <p:cNvSpPr txBox="1">
                <a:spLocks noChangeArrowheads="1"/>
              </p:cNvSpPr>
              <p:nvPr/>
            </p:nvSpPr>
            <p:spPr bwMode="auto">
              <a:xfrm rot="20746312">
                <a:off x="4404" y="1017"/>
                <a:ext cx="6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a:latin typeface="Gill Sans Light"/>
                    <a:ea typeface="Gill Sans" charset="0"/>
                    <a:cs typeface="Gill Sans" charset="0"/>
                  </a:rPr>
                  <a:t>ACK #1</a:t>
                </a:r>
              </a:p>
            </p:txBody>
          </p:sp>
        </p:grpSp>
        <p:grpSp>
          <p:nvGrpSpPr>
            <p:cNvPr id="7180" name="Group 20"/>
            <p:cNvGrpSpPr>
              <a:grpSpLocks/>
            </p:cNvGrpSpPr>
            <p:nvPr/>
          </p:nvGrpSpPr>
          <p:grpSpPr bwMode="auto">
            <a:xfrm>
              <a:off x="4368" y="2402"/>
              <a:ext cx="960" cy="718"/>
              <a:chOff x="4325" y="674"/>
              <a:chExt cx="960" cy="718"/>
            </a:xfrm>
          </p:grpSpPr>
          <p:grpSp>
            <p:nvGrpSpPr>
              <p:cNvPr id="7181" name="Group 21"/>
              <p:cNvGrpSpPr>
                <a:grpSpLocks/>
              </p:cNvGrpSpPr>
              <p:nvPr/>
            </p:nvGrpSpPr>
            <p:grpSpPr bwMode="auto">
              <a:xfrm>
                <a:off x="4325" y="674"/>
                <a:ext cx="960" cy="361"/>
                <a:chOff x="1157" y="662"/>
                <a:chExt cx="960" cy="361"/>
              </a:xfrm>
            </p:grpSpPr>
            <p:sp>
              <p:nvSpPr>
                <p:cNvPr id="7184" name="Line 22"/>
                <p:cNvSpPr>
                  <a:spLocks noChangeShapeType="1"/>
                </p:cNvSpPr>
                <p:nvPr/>
              </p:nvSpPr>
              <p:spPr bwMode="auto">
                <a:xfrm>
                  <a:off x="1157" y="831"/>
                  <a:ext cx="960" cy="192"/>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5" name="Text Box 23"/>
                <p:cNvSpPr txBox="1">
                  <a:spLocks noChangeArrowheads="1"/>
                </p:cNvSpPr>
                <p:nvPr/>
              </p:nvSpPr>
              <p:spPr bwMode="auto">
                <a:xfrm rot="736490">
                  <a:off x="1437" y="662"/>
                  <a:ext cx="5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err="1">
                      <a:latin typeface="Gill Sans Light"/>
                      <a:ea typeface="Gill Sans" charset="0"/>
                      <a:cs typeface="Gill Sans" charset="0"/>
                    </a:rPr>
                    <a:t>Pkt</a:t>
                  </a:r>
                  <a:r>
                    <a:rPr lang="en-US" altLang="ko-KR" sz="2000" dirty="0">
                      <a:latin typeface="Gill Sans Light"/>
                      <a:ea typeface="Gill Sans" charset="0"/>
                      <a:cs typeface="Gill Sans" charset="0"/>
                    </a:rPr>
                    <a:t> #0</a:t>
                  </a:r>
                </a:p>
              </p:txBody>
            </p:sp>
          </p:grpSp>
          <p:sp>
            <p:nvSpPr>
              <p:cNvPr id="7182" name="Line 24"/>
              <p:cNvSpPr>
                <a:spLocks noChangeShapeType="1"/>
              </p:cNvSpPr>
              <p:nvPr/>
            </p:nvSpPr>
            <p:spPr bwMode="auto">
              <a:xfrm flipH="1">
                <a:off x="4325" y="1104"/>
                <a:ext cx="960" cy="288"/>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2000" b="0">
                  <a:latin typeface="Gill Sans" charset="0"/>
                  <a:ea typeface="Gill Sans" charset="0"/>
                  <a:cs typeface="Gill Sans" charset="0"/>
                </a:endParaRPr>
              </a:p>
            </p:txBody>
          </p:sp>
          <p:sp>
            <p:nvSpPr>
              <p:cNvPr id="7183" name="Text Box 25"/>
              <p:cNvSpPr txBox="1">
                <a:spLocks noChangeArrowheads="1"/>
              </p:cNvSpPr>
              <p:nvPr/>
            </p:nvSpPr>
            <p:spPr bwMode="auto">
              <a:xfrm rot="20746312">
                <a:off x="4405" y="1018"/>
                <a:ext cx="691" cy="283"/>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dirty="0">
                    <a:latin typeface="Gill Sans Light"/>
                    <a:ea typeface="Gill Sans" charset="0"/>
                    <a:cs typeface="Gill Sans" charset="0"/>
                  </a:rPr>
                  <a:t>ACK #0</a:t>
                </a:r>
              </a:p>
            </p:txBody>
          </p:sp>
        </p:grpSp>
      </p:grpSp>
      <p:sp>
        <p:nvSpPr>
          <p:cNvPr id="7171" name="Rectangle 26"/>
          <p:cNvSpPr>
            <a:spLocks noGrp="1" noChangeArrowheads="1"/>
          </p:cNvSpPr>
          <p:nvPr>
            <p:ph type="title"/>
          </p:nvPr>
        </p:nvSpPr>
        <p:spPr>
          <a:xfrm>
            <a:off x="2133600" y="152400"/>
            <a:ext cx="7924800" cy="533400"/>
          </a:xfrm>
        </p:spPr>
        <p:txBody>
          <a:bodyPr/>
          <a:lstStyle/>
          <a:p>
            <a:r>
              <a:rPr lang="en-US" altLang="ko-KR" dirty="0">
                <a:ea typeface="굴림" panose="020B0600000101010101" pitchFamily="34" charset="-127"/>
              </a:rPr>
              <a:t>How to Deal with Message Duplication?</a:t>
            </a:r>
          </a:p>
        </p:txBody>
      </p:sp>
      <p:sp>
        <p:nvSpPr>
          <p:cNvPr id="28" name="Line 3">
            <a:extLst>
              <a:ext uri="{FF2B5EF4-FFF2-40B4-BE49-F238E27FC236}">
                <a16:creationId xmlns:a16="http://schemas.microsoft.com/office/drawing/2014/main" id="{B7B7309E-947B-4A11-B90C-9EA942DF4F3B}"/>
              </a:ext>
            </a:extLst>
          </p:cNvPr>
          <p:cNvSpPr>
            <a:spLocks noChangeShapeType="1"/>
          </p:cNvSpPr>
          <p:nvPr/>
        </p:nvSpPr>
        <p:spPr bwMode="auto">
          <a:xfrm>
            <a:off x="8609548" y="2361008"/>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9" name="Line 4">
            <a:extLst>
              <a:ext uri="{FF2B5EF4-FFF2-40B4-BE49-F238E27FC236}">
                <a16:creationId xmlns:a16="http://schemas.microsoft.com/office/drawing/2014/main" id="{830AC504-268A-435E-AF2E-2A17E047CF9B}"/>
              </a:ext>
            </a:extLst>
          </p:cNvPr>
          <p:cNvSpPr>
            <a:spLocks noChangeShapeType="1"/>
          </p:cNvSpPr>
          <p:nvPr/>
        </p:nvSpPr>
        <p:spPr bwMode="auto">
          <a:xfrm flipH="1">
            <a:off x="10160439" y="2300825"/>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0" name="Text Box 11">
            <a:extLst>
              <a:ext uri="{FF2B5EF4-FFF2-40B4-BE49-F238E27FC236}">
                <a16:creationId xmlns:a16="http://schemas.microsoft.com/office/drawing/2014/main" id="{7019C6AA-890A-4DEC-916A-59DAFBE98D55}"/>
              </a:ext>
            </a:extLst>
          </p:cNvPr>
          <p:cNvSpPr txBox="1">
            <a:spLocks noChangeArrowheads="1"/>
          </p:cNvSpPr>
          <p:nvPr/>
        </p:nvSpPr>
        <p:spPr bwMode="auto">
          <a:xfrm>
            <a:off x="8077200" y="1903808"/>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Sender</a:t>
            </a:r>
          </a:p>
        </p:txBody>
      </p:sp>
      <p:sp>
        <p:nvSpPr>
          <p:cNvPr id="31" name="Text Box 12">
            <a:extLst>
              <a:ext uri="{FF2B5EF4-FFF2-40B4-BE49-F238E27FC236}">
                <a16:creationId xmlns:a16="http://schemas.microsoft.com/office/drawing/2014/main" id="{E50E67C8-7992-433B-B92A-6C1078CBCA6E}"/>
              </a:ext>
            </a:extLst>
          </p:cNvPr>
          <p:cNvSpPr txBox="1">
            <a:spLocks noChangeArrowheads="1"/>
          </p:cNvSpPr>
          <p:nvPr/>
        </p:nvSpPr>
        <p:spPr bwMode="auto">
          <a:xfrm>
            <a:off x="9571477" y="1900775"/>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spTree>
    <p:extLst>
      <p:ext uri="{BB962C8B-B14F-4D97-AF65-F5344CB8AC3E}">
        <p14:creationId xmlns:p14="http://schemas.microsoft.com/office/powerpoint/2010/main" val="9350115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1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13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13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137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137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137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1371">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13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13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1371">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1371">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81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920C-5F7A-406D-9B45-68B72E85749F}"/>
              </a:ext>
            </a:extLst>
          </p:cNvPr>
          <p:cNvSpPr>
            <a:spLocks noGrp="1"/>
          </p:cNvSpPr>
          <p:nvPr>
            <p:ph type="title"/>
          </p:nvPr>
        </p:nvSpPr>
        <p:spPr/>
        <p:txBody>
          <a:bodyPr/>
          <a:lstStyle/>
          <a:p>
            <a:r>
              <a:rPr lang="en-US" smtClean="0"/>
              <a:t>Advantages of Moving Away From Stop-and-Wait</a:t>
            </a:r>
            <a:endParaRPr lang="en-US" dirty="0"/>
          </a:p>
        </p:txBody>
      </p:sp>
      <p:sp>
        <p:nvSpPr>
          <p:cNvPr id="3" name="Content Placeholder 2">
            <a:extLst>
              <a:ext uri="{FF2B5EF4-FFF2-40B4-BE49-F238E27FC236}">
                <a16:creationId xmlns:a16="http://schemas.microsoft.com/office/drawing/2014/main" id="{DF27C3E3-6FBA-4D6C-8C8D-380DC814CB3A}"/>
              </a:ext>
            </a:extLst>
          </p:cNvPr>
          <p:cNvSpPr>
            <a:spLocks noGrp="1"/>
          </p:cNvSpPr>
          <p:nvPr>
            <p:ph idx="1"/>
          </p:nvPr>
        </p:nvSpPr>
        <p:spPr>
          <a:xfrm>
            <a:off x="325380" y="767840"/>
            <a:ext cx="6116692" cy="5785360"/>
          </a:xfrm>
        </p:spPr>
        <p:txBody>
          <a:bodyPr>
            <a:normAutofit fontScale="92500" lnSpcReduction="20000"/>
          </a:bodyPr>
          <a:lstStyle/>
          <a:p>
            <a:r>
              <a:rPr lang="en-US" dirty="0" smtClean="0"/>
              <a:t>Larger space of acknowledgements</a:t>
            </a:r>
          </a:p>
          <a:p>
            <a:pPr lvl="1"/>
            <a:r>
              <a:rPr lang="en-US" dirty="0" smtClean="0"/>
              <a:t>Pipelining: don’t </a:t>
            </a:r>
            <a:r>
              <a:rPr lang="en-US" dirty="0"/>
              <a:t>wait for ACK before sending next </a:t>
            </a:r>
            <a:r>
              <a:rPr lang="en-US" dirty="0" smtClean="0"/>
              <a:t>packet</a:t>
            </a:r>
          </a:p>
          <a:p>
            <a:r>
              <a:rPr lang="en-US" altLang="ko-KR" dirty="0" smtClean="0">
                <a:solidFill>
                  <a:srgbClr val="FF0000"/>
                </a:solidFill>
              </a:rPr>
              <a:t>ACKs serve dual purpose: </a:t>
            </a:r>
          </a:p>
          <a:p>
            <a:pPr lvl="1"/>
            <a:r>
              <a:rPr lang="en-US" altLang="ko-KR" dirty="0" smtClean="0">
                <a:solidFill>
                  <a:srgbClr val="FF0000"/>
                </a:solidFill>
              </a:rPr>
              <a:t>Reliability: Confirming packet received</a:t>
            </a:r>
          </a:p>
          <a:p>
            <a:pPr lvl="1"/>
            <a:r>
              <a:rPr lang="en-US" altLang="ko-KR" dirty="0" smtClean="0">
                <a:solidFill>
                  <a:srgbClr val="FF0000"/>
                </a:solidFill>
              </a:rPr>
              <a:t>Ordering: Packets can be reordered at destination</a:t>
            </a:r>
            <a:endParaRPr lang="en-US" dirty="0" smtClean="0">
              <a:solidFill>
                <a:srgbClr val="FF0000"/>
              </a:solidFill>
            </a:endParaRPr>
          </a:p>
          <a:p>
            <a:r>
              <a:rPr lang="en-US" dirty="0" smtClean="0"/>
              <a:t>How much data is in flight now?</a:t>
            </a:r>
          </a:p>
          <a:p>
            <a:pPr lvl="1"/>
            <a:r>
              <a:rPr lang="en-US" dirty="0" smtClean="0">
                <a:solidFill>
                  <a:srgbClr val="FF0000"/>
                </a:solidFill>
              </a:rPr>
              <a:t>Bytes in-flight: </a:t>
            </a:r>
            <a:r>
              <a:rPr lang="en-US" dirty="0" err="1" smtClean="0">
                <a:solidFill>
                  <a:srgbClr val="FF0000"/>
                </a:solidFill>
              </a:rPr>
              <a:t>W</a:t>
            </a:r>
            <a:r>
              <a:rPr lang="en-US" baseline="-25000" dirty="0" err="1" smtClean="0">
                <a:solidFill>
                  <a:srgbClr val="FF0000"/>
                </a:solidFill>
                <a:latin typeface="Times New Roman" panose="02020603050405020304" pitchFamily="18" charset="0"/>
                <a:cs typeface="Times New Roman" panose="02020603050405020304" pitchFamily="18" charset="0"/>
              </a:rPr>
              <a:t>send</a:t>
            </a:r>
            <a:r>
              <a:rPr lang="en-US" dirty="0" smtClean="0">
                <a:solidFill>
                  <a:srgbClr val="FF0000"/>
                </a:solidFill>
              </a:rPr>
              <a:t> = RTT </a:t>
            </a:r>
            <a:r>
              <a:rPr lang="en-US" dirty="0">
                <a:solidFill>
                  <a:srgbClr val="FF0000"/>
                </a:solidFill>
              </a:rPr>
              <a:t>× </a:t>
            </a:r>
            <a:r>
              <a:rPr lang="en-US" dirty="0" smtClean="0">
                <a:solidFill>
                  <a:srgbClr val="FF0000"/>
                </a:solidFill>
              </a:rPr>
              <a:t>B</a:t>
            </a:r>
          </a:p>
          <a:p>
            <a:pPr lvl="1"/>
            <a:r>
              <a:rPr lang="en-US" dirty="0" smtClean="0"/>
              <a:t>Here </a:t>
            </a:r>
            <a:r>
              <a:rPr lang="en-US" dirty="0" smtClean="0">
                <a:solidFill>
                  <a:srgbClr val="FF0000"/>
                </a:solidFill>
              </a:rPr>
              <a:t>B</a:t>
            </a:r>
            <a:r>
              <a:rPr lang="en-US" dirty="0" smtClean="0"/>
              <a:t> is in “bytes/second”</a:t>
            </a:r>
          </a:p>
          <a:p>
            <a:pPr lvl="1"/>
            <a:r>
              <a:rPr lang="en-US" dirty="0" err="1" smtClean="0"/>
              <a:t>W</a:t>
            </a:r>
            <a:r>
              <a:rPr lang="en-US" baseline="-25000" dirty="0" err="1" smtClean="0"/>
              <a:t>send</a:t>
            </a:r>
            <a:r>
              <a:rPr lang="en-US" dirty="0" smtClean="0"/>
              <a:t> </a:t>
            </a:r>
            <a:r>
              <a:rPr lang="en-US" dirty="0" smtClean="0">
                <a:sym typeface="Symbol" panose="05050102010706020507" pitchFamily="18" charset="2"/>
              </a:rPr>
              <a:t> </a:t>
            </a:r>
            <a:r>
              <a:rPr lang="en-US" dirty="0" smtClean="0"/>
              <a:t> Sender’s “Window Size”</a:t>
            </a:r>
          </a:p>
          <a:p>
            <a:pPr lvl="1"/>
            <a:r>
              <a:rPr lang="en-US" dirty="0" smtClean="0"/>
              <a:t>Packets in flight = (</a:t>
            </a:r>
            <a:r>
              <a:rPr lang="en-US" dirty="0" err="1" smtClean="0">
                <a:solidFill>
                  <a:srgbClr val="FF0000"/>
                </a:solidFill>
              </a:rPr>
              <a:t>W</a:t>
            </a:r>
            <a:r>
              <a:rPr lang="en-US" baseline="-25000" dirty="0" err="1" smtClean="0">
                <a:solidFill>
                  <a:srgbClr val="FF0000"/>
                </a:solidFill>
                <a:latin typeface="Times New Roman" panose="02020603050405020304" pitchFamily="18" charset="0"/>
                <a:cs typeface="Times New Roman" panose="02020603050405020304" pitchFamily="18" charset="0"/>
              </a:rPr>
              <a:t>send</a:t>
            </a:r>
            <a:r>
              <a:rPr lang="en-US" dirty="0" smtClean="0">
                <a:solidFill>
                  <a:srgbClr val="FF0000"/>
                </a:solidFill>
              </a:rPr>
              <a:t> / packet size</a:t>
            </a:r>
            <a:r>
              <a:rPr lang="en-US" dirty="0" smtClean="0"/>
              <a:t>)</a:t>
            </a:r>
          </a:p>
          <a:p>
            <a:r>
              <a:rPr lang="en-US" dirty="0" smtClean="0"/>
              <a:t>How long does the sender have to keep the packets around?</a:t>
            </a:r>
          </a:p>
          <a:p>
            <a:r>
              <a:rPr lang="en-US" dirty="0" smtClean="0"/>
              <a:t>How long does the receiver have to keep the packets’ data?</a:t>
            </a:r>
          </a:p>
          <a:p>
            <a:r>
              <a:rPr lang="en-US" dirty="0" smtClean="0"/>
              <a:t>What if sender is sending packets faster than the receiver can process the data?</a:t>
            </a:r>
            <a:endParaRPr lang="en-US" dirty="0"/>
          </a:p>
        </p:txBody>
      </p:sp>
      <p:sp>
        <p:nvSpPr>
          <p:cNvPr id="7" name="Line 3">
            <a:extLst>
              <a:ext uri="{FF2B5EF4-FFF2-40B4-BE49-F238E27FC236}">
                <a16:creationId xmlns:a16="http://schemas.microsoft.com/office/drawing/2014/main" id="{B7B7309E-947B-4A11-B90C-9EA942DF4F3B}"/>
              </a:ext>
            </a:extLst>
          </p:cNvPr>
          <p:cNvSpPr>
            <a:spLocks noChangeShapeType="1"/>
          </p:cNvSpPr>
          <p:nvPr/>
        </p:nvSpPr>
        <p:spPr bwMode="auto">
          <a:xfrm>
            <a:off x="7391400" y="1534663"/>
            <a:ext cx="0" cy="3581400"/>
          </a:xfrm>
          <a:prstGeom prst="line">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 name="Line 4">
            <a:extLst>
              <a:ext uri="{FF2B5EF4-FFF2-40B4-BE49-F238E27FC236}">
                <a16:creationId xmlns:a16="http://schemas.microsoft.com/office/drawing/2014/main" id="{830AC504-268A-435E-AF2E-2A17E047CF9B}"/>
              </a:ext>
            </a:extLst>
          </p:cNvPr>
          <p:cNvSpPr>
            <a:spLocks noChangeShapeType="1"/>
          </p:cNvSpPr>
          <p:nvPr/>
        </p:nvSpPr>
        <p:spPr bwMode="auto">
          <a:xfrm flipH="1">
            <a:off x="11353800" y="1534663"/>
            <a:ext cx="0" cy="3581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0" name="Line 5">
            <a:extLst>
              <a:ext uri="{FF2B5EF4-FFF2-40B4-BE49-F238E27FC236}">
                <a16:creationId xmlns:a16="http://schemas.microsoft.com/office/drawing/2014/main" id="{2512CA49-A9D1-442E-84D9-81BFE05A3830}"/>
              </a:ext>
            </a:extLst>
          </p:cNvPr>
          <p:cNvSpPr>
            <a:spLocks noChangeShapeType="1"/>
          </p:cNvSpPr>
          <p:nvPr/>
        </p:nvSpPr>
        <p:spPr bwMode="auto">
          <a:xfrm flipH="1">
            <a:off x="7391400" y="2068063"/>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2" name="Text Box 10">
            <a:extLst>
              <a:ext uri="{FF2B5EF4-FFF2-40B4-BE49-F238E27FC236}">
                <a16:creationId xmlns:a16="http://schemas.microsoft.com/office/drawing/2014/main" id="{3ED30254-ADE4-4CFC-BF1C-CC9DDF534D92}"/>
              </a:ext>
            </a:extLst>
          </p:cNvPr>
          <p:cNvSpPr txBox="1">
            <a:spLocks noChangeArrowheads="1"/>
          </p:cNvSpPr>
          <p:nvPr/>
        </p:nvSpPr>
        <p:spPr bwMode="auto">
          <a:xfrm>
            <a:off x="6629400" y="4887463"/>
            <a:ext cx="745823"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Time</a:t>
            </a:r>
          </a:p>
        </p:txBody>
      </p:sp>
      <p:sp>
        <p:nvSpPr>
          <p:cNvPr id="13" name="Text Box 11">
            <a:extLst>
              <a:ext uri="{FF2B5EF4-FFF2-40B4-BE49-F238E27FC236}">
                <a16:creationId xmlns:a16="http://schemas.microsoft.com/office/drawing/2014/main" id="{7019C6AA-890A-4DEC-916A-59DAFBE98D55}"/>
              </a:ext>
            </a:extLst>
          </p:cNvPr>
          <p:cNvSpPr txBox="1">
            <a:spLocks noChangeArrowheads="1"/>
          </p:cNvSpPr>
          <p:nvPr/>
        </p:nvSpPr>
        <p:spPr bwMode="auto">
          <a:xfrm>
            <a:off x="6859052" y="1077463"/>
            <a:ext cx="1178506"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Sender</a:t>
            </a:r>
          </a:p>
        </p:txBody>
      </p:sp>
      <p:sp>
        <p:nvSpPr>
          <p:cNvPr id="14" name="Text Box 12">
            <a:extLst>
              <a:ext uri="{FF2B5EF4-FFF2-40B4-BE49-F238E27FC236}">
                <a16:creationId xmlns:a16="http://schemas.microsoft.com/office/drawing/2014/main" id="{E50E67C8-7992-433B-B92A-6C1078CBCA6E}"/>
              </a:ext>
            </a:extLst>
          </p:cNvPr>
          <p:cNvSpPr txBox="1">
            <a:spLocks noChangeArrowheads="1"/>
          </p:cNvSpPr>
          <p:nvPr/>
        </p:nvSpPr>
        <p:spPr bwMode="auto">
          <a:xfrm>
            <a:off x="10764838" y="1134613"/>
            <a:ext cx="1401323" cy="46165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dirty="0">
                <a:latin typeface="Gill Sans Light"/>
              </a:rPr>
              <a:t>Receiver</a:t>
            </a:r>
          </a:p>
        </p:txBody>
      </p:sp>
      <p:sp>
        <p:nvSpPr>
          <p:cNvPr id="16" name="Line 8">
            <a:extLst>
              <a:ext uri="{FF2B5EF4-FFF2-40B4-BE49-F238E27FC236}">
                <a16:creationId xmlns:a16="http://schemas.microsoft.com/office/drawing/2014/main" id="{29E83B5A-50A7-4C9E-9881-C5DDFD29AF4B}"/>
              </a:ext>
            </a:extLst>
          </p:cNvPr>
          <p:cNvSpPr>
            <a:spLocks noChangeShapeType="1"/>
          </p:cNvSpPr>
          <p:nvPr/>
        </p:nvSpPr>
        <p:spPr bwMode="auto">
          <a:xfrm>
            <a:off x="7391400" y="1610907"/>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grpSp>
        <p:nvGrpSpPr>
          <p:cNvPr id="27" name="Group 26">
            <a:extLst>
              <a:ext uri="{FF2B5EF4-FFF2-40B4-BE49-F238E27FC236}">
                <a16:creationId xmlns:a16="http://schemas.microsoft.com/office/drawing/2014/main" id="{9193F164-C479-42B3-AD25-E20B8AB8A556}"/>
              </a:ext>
            </a:extLst>
          </p:cNvPr>
          <p:cNvGrpSpPr>
            <a:grpSpLocks/>
          </p:cNvGrpSpPr>
          <p:nvPr/>
        </p:nvGrpSpPr>
        <p:grpSpPr bwMode="auto">
          <a:xfrm>
            <a:off x="6442075" y="1610863"/>
            <a:ext cx="949325" cy="1066800"/>
            <a:chOff x="498475" y="2362200"/>
            <a:chExt cx="949324" cy="1066800"/>
          </a:xfrm>
        </p:grpSpPr>
        <p:sp>
          <p:nvSpPr>
            <p:cNvPr id="28" name="Line 13">
              <a:extLst>
                <a:ext uri="{FF2B5EF4-FFF2-40B4-BE49-F238E27FC236}">
                  <a16:creationId xmlns:a16="http://schemas.microsoft.com/office/drawing/2014/main" id="{25B9EECA-20FC-4234-A731-29580AE4E134}"/>
                </a:ext>
              </a:extLst>
            </p:cNvPr>
            <p:cNvSpPr>
              <a:spLocks noChangeShapeType="1"/>
            </p:cNvSpPr>
            <p:nvPr/>
          </p:nvSpPr>
          <p:spPr bwMode="auto">
            <a:xfrm flipH="1">
              <a:off x="1066799" y="34290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29" name="Line 14">
              <a:extLst>
                <a:ext uri="{FF2B5EF4-FFF2-40B4-BE49-F238E27FC236}">
                  <a16:creationId xmlns:a16="http://schemas.microsoft.com/office/drawing/2014/main" id="{29AF7A42-B695-4502-9BBF-5EA9A3A33225}"/>
                </a:ext>
              </a:extLst>
            </p:cNvPr>
            <p:cNvSpPr>
              <a:spLocks noChangeShapeType="1"/>
            </p:cNvSpPr>
            <p:nvPr/>
          </p:nvSpPr>
          <p:spPr bwMode="auto">
            <a:xfrm flipH="1">
              <a:off x="1219200" y="2362200"/>
              <a:ext cx="0" cy="10668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0" name="Text Box 15">
              <a:extLst>
                <a:ext uri="{FF2B5EF4-FFF2-40B4-BE49-F238E27FC236}">
                  <a16:creationId xmlns:a16="http://schemas.microsoft.com/office/drawing/2014/main" id="{39057E7D-9FFB-416E-A0D8-174EA8065510}"/>
                </a:ext>
              </a:extLst>
            </p:cNvPr>
            <p:cNvSpPr txBox="1">
              <a:spLocks noChangeArrowheads="1"/>
            </p:cNvSpPr>
            <p:nvPr/>
          </p:nvSpPr>
          <p:spPr bwMode="auto">
            <a:xfrm>
              <a:off x="498475" y="26670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rPr>
                <a:t>RTT</a:t>
              </a:r>
            </a:p>
          </p:txBody>
        </p:sp>
        <p:sp>
          <p:nvSpPr>
            <p:cNvPr id="31" name="Line 13">
              <a:extLst>
                <a:ext uri="{FF2B5EF4-FFF2-40B4-BE49-F238E27FC236}">
                  <a16:creationId xmlns:a16="http://schemas.microsoft.com/office/drawing/2014/main" id="{8CAEA164-AB5C-4186-8FEA-1727A0BF65A8}"/>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grpSp>
        <p:nvGrpSpPr>
          <p:cNvPr id="37" name="Group 36">
            <a:extLst>
              <a:ext uri="{FF2B5EF4-FFF2-40B4-BE49-F238E27FC236}">
                <a16:creationId xmlns:a16="http://schemas.microsoft.com/office/drawing/2014/main" id="{FCFB7D3C-4A9A-41A0-AC50-4EF5D4A0DB5A}"/>
              </a:ext>
            </a:extLst>
          </p:cNvPr>
          <p:cNvGrpSpPr>
            <a:grpSpLocks/>
          </p:cNvGrpSpPr>
          <p:nvPr/>
        </p:nvGrpSpPr>
        <p:grpSpPr bwMode="auto">
          <a:xfrm>
            <a:off x="11347555" y="2317758"/>
            <a:ext cx="914400" cy="457200"/>
            <a:chOff x="1066799" y="2362200"/>
            <a:chExt cx="914401" cy="457201"/>
          </a:xfrm>
        </p:grpSpPr>
        <p:sp>
          <p:nvSpPr>
            <p:cNvPr id="38" name="Line 13">
              <a:extLst>
                <a:ext uri="{FF2B5EF4-FFF2-40B4-BE49-F238E27FC236}">
                  <a16:creationId xmlns:a16="http://schemas.microsoft.com/office/drawing/2014/main" id="{2F3341CC-7588-463F-B2A3-733A7F82EBC8}"/>
                </a:ext>
              </a:extLst>
            </p:cNvPr>
            <p:cNvSpPr>
              <a:spLocks noChangeShapeType="1"/>
            </p:cNvSpPr>
            <p:nvPr/>
          </p:nvSpPr>
          <p:spPr bwMode="auto">
            <a:xfrm flipH="1">
              <a:off x="1066799" y="28194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9" name="Line 14">
              <a:extLst>
                <a:ext uri="{FF2B5EF4-FFF2-40B4-BE49-F238E27FC236}">
                  <a16:creationId xmlns:a16="http://schemas.microsoft.com/office/drawing/2014/main" id="{6D323A10-8AF1-40F8-A4E0-A2E6F06AB07C}"/>
                </a:ext>
              </a:extLst>
            </p:cNvPr>
            <p:cNvSpPr>
              <a:spLocks noChangeShapeType="1"/>
            </p:cNvSpPr>
            <p:nvPr/>
          </p:nvSpPr>
          <p:spPr bwMode="auto">
            <a:xfrm>
              <a:off x="1260473" y="2362201"/>
              <a:ext cx="1" cy="457200"/>
            </a:xfrm>
            <a:prstGeom prst="line">
              <a:avLst/>
            </a:prstGeom>
            <a:noFill/>
            <a:ln w="3175">
              <a:solidFill>
                <a:schemeClr val="tx1"/>
              </a:solidFill>
              <a:round/>
              <a:headEnd type="arrow" w="med" len="me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0" name="Text Box 15">
              <a:extLst>
                <a:ext uri="{FF2B5EF4-FFF2-40B4-BE49-F238E27FC236}">
                  <a16:creationId xmlns:a16="http://schemas.microsoft.com/office/drawing/2014/main" id="{8ABE7A4D-18F8-4673-919F-0C488AF86467}"/>
                </a:ext>
              </a:extLst>
            </p:cNvPr>
            <p:cNvSpPr txBox="1">
              <a:spLocks noChangeArrowheads="1"/>
            </p:cNvSpPr>
            <p:nvPr/>
          </p:nvSpPr>
          <p:spPr bwMode="auto">
            <a:xfrm>
              <a:off x="1260475" y="2362200"/>
              <a:ext cx="720725" cy="40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9" tIns="45714" rIns="91429" bIns="45714">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a:latin typeface="Gill Sans Light"/>
                </a:rPr>
                <a:t>d</a:t>
              </a:r>
            </a:p>
          </p:txBody>
        </p:sp>
        <p:sp>
          <p:nvSpPr>
            <p:cNvPr id="41" name="Line 13">
              <a:extLst>
                <a:ext uri="{FF2B5EF4-FFF2-40B4-BE49-F238E27FC236}">
                  <a16:creationId xmlns:a16="http://schemas.microsoft.com/office/drawing/2014/main" id="{ED39496E-529D-4DA0-AB47-90DD5B956D1F}"/>
                </a:ext>
              </a:extLst>
            </p:cNvPr>
            <p:cNvSpPr>
              <a:spLocks noChangeShapeType="1"/>
            </p:cNvSpPr>
            <p:nvPr/>
          </p:nvSpPr>
          <p:spPr bwMode="auto">
            <a:xfrm flipH="1">
              <a:off x="1066800" y="2362200"/>
              <a:ext cx="380999" cy="0"/>
            </a:xfrm>
            <a:prstGeom prst="line">
              <a:avLst/>
            </a:prstGeom>
            <a:noFill/>
            <a:ln w="3175">
              <a:solidFill>
                <a:schemeClr val="tx1"/>
              </a:solidFill>
              <a:round/>
              <a:headEnd/>
              <a:tailEn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grpSp>
      <p:sp>
        <p:nvSpPr>
          <p:cNvPr id="42" name="Line 5">
            <a:extLst>
              <a:ext uri="{FF2B5EF4-FFF2-40B4-BE49-F238E27FC236}">
                <a16:creationId xmlns:a16="http://schemas.microsoft.com/office/drawing/2014/main" id="{4A469651-BFB0-4877-B4F1-5D1716ADE871}"/>
              </a:ext>
            </a:extLst>
          </p:cNvPr>
          <p:cNvSpPr>
            <a:spLocks noChangeShapeType="1"/>
          </p:cNvSpPr>
          <p:nvPr/>
        </p:nvSpPr>
        <p:spPr bwMode="auto">
          <a:xfrm flipH="1">
            <a:off x="7391400" y="2220463"/>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3" name="Line 8">
            <a:extLst>
              <a:ext uri="{FF2B5EF4-FFF2-40B4-BE49-F238E27FC236}">
                <a16:creationId xmlns:a16="http://schemas.microsoft.com/office/drawing/2014/main" id="{8F404322-4143-4459-8101-41003D9802F5}"/>
              </a:ext>
            </a:extLst>
          </p:cNvPr>
          <p:cNvSpPr>
            <a:spLocks noChangeShapeType="1"/>
          </p:cNvSpPr>
          <p:nvPr/>
        </p:nvSpPr>
        <p:spPr bwMode="auto">
          <a:xfrm>
            <a:off x="7391400" y="1763307"/>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7" name="Line 5">
            <a:extLst>
              <a:ext uri="{FF2B5EF4-FFF2-40B4-BE49-F238E27FC236}">
                <a16:creationId xmlns:a16="http://schemas.microsoft.com/office/drawing/2014/main" id="{E6E9EB3E-3AC7-4623-B9C3-0A4C7CACCCAF}"/>
              </a:ext>
            </a:extLst>
          </p:cNvPr>
          <p:cNvSpPr>
            <a:spLocks noChangeShapeType="1"/>
          </p:cNvSpPr>
          <p:nvPr/>
        </p:nvSpPr>
        <p:spPr bwMode="auto">
          <a:xfrm flipH="1">
            <a:off x="7385153" y="2364809"/>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48" name="Line 8">
            <a:extLst>
              <a:ext uri="{FF2B5EF4-FFF2-40B4-BE49-F238E27FC236}">
                <a16:creationId xmlns:a16="http://schemas.microsoft.com/office/drawing/2014/main" id="{383F443F-4D7C-4E47-94B7-744C1223D01E}"/>
              </a:ext>
            </a:extLst>
          </p:cNvPr>
          <p:cNvSpPr>
            <a:spLocks noChangeShapeType="1"/>
          </p:cNvSpPr>
          <p:nvPr/>
        </p:nvSpPr>
        <p:spPr bwMode="auto">
          <a:xfrm>
            <a:off x="7385153" y="1907653"/>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9" name="Line 5">
            <a:extLst>
              <a:ext uri="{FF2B5EF4-FFF2-40B4-BE49-F238E27FC236}">
                <a16:creationId xmlns:a16="http://schemas.microsoft.com/office/drawing/2014/main" id="{40918D80-79D5-4ECE-9280-44AB622C74C5}"/>
              </a:ext>
            </a:extLst>
          </p:cNvPr>
          <p:cNvSpPr>
            <a:spLocks noChangeShapeType="1"/>
          </p:cNvSpPr>
          <p:nvPr/>
        </p:nvSpPr>
        <p:spPr bwMode="auto">
          <a:xfrm flipH="1">
            <a:off x="7385153" y="2517209"/>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0" name="Line 8">
            <a:extLst>
              <a:ext uri="{FF2B5EF4-FFF2-40B4-BE49-F238E27FC236}">
                <a16:creationId xmlns:a16="http://schemas.microsoft.com/office/drawing/2014/main" id="{BE7B0D31-5914-4405-B453-CA9C46173C20}"/>
              </a:ext>
            </a:extLst>
          </p:cNvPr>
          <p:cNvSpPr>
            <a:spLocks noChangeShapeType="1"/>
          </p:cNvSpPr>
          <p:nvPr/>
        </p:nvSpPr>
        <p:spPr bwMode="auto">
          <a:xfrm>
            <a:off x="7385153" y="2060053"/>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51" name="Line 5">
            <a:extLst>
              <a:ext uri="{FF2B5EF4-FFF2-40B4-BE49-F238E27FC236}">
                <a16:creationId xmlns:a16="http://schemas.microsoft.com/office/drawing/2014/main" id="{2BFC8BBE-30B6-4915-9C39-E05A60C22B91}"/>
              </a:ext>
            </a:extLst>
          </p:cNvPr>
          <p:cNvSpPr>
            <a:spLocks noChangeShapeType="1"/>
          </p:cNvSpPr>
          <p:nvPr/>
        </p:nvSpPr>
        <p:spPr bwMode="auto">
          <a:xfrm flipH="1">
            <a:off x="7398595" y="2669565"/>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2" name="Line 8">
            <a:extLst>
              <a:ext uri="{FF2B5EF4-FFF2-40B4-BE49-F238E27FC236}">
                <a16:creationId xmlns:a16="http://schemas.microsoft.com/office/drawing/2014/main" id="{9B9703AF-DA64-4C81-8463-84E68DD38F89}"/>
              </a:ext>
            </a:extLst>
          </p:cNvPr>
          <p:cNvSpPr>
            <a:spLocks noChangeShapeType="1"/>
          </p:cNvSpPr>
          <p:nvPr/>
        </p:nvSpPr>
        <p:spPr bwMode="auto">
          <a:xfrm>
            <a:off x="7398595" y="2212409"/>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53" name="Line 5">
            <a:extLst>
              <a:ext uri="{FF2B5EF4-FFF2-40B4-BE49-F238E27FC236}">
                <a16:creationId xmlns:a16="http://schemas.microsoft.com/office/drawing/2014/main" id="{B62D2814-2CB0-45FC-B5F4-F576B760B778}"/>
              </a:ext>
            </a:extLst>
          </p:cNvPr>
          <p:cNvSpPr>
            <a:spLocks noChangeShapeType="1"/>
          </p:cNvSpPr>
          <p:nvPr/>
        </p:nvSpPr>
        <p:spPr bwMode="auto">
          <a:xfrm flipH="1">
            <a:off x="7398595" y="2821965"/>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4" name="Line 8">
            <a:extLst>
              <a:ext uri="{FF2B5EF4-FFF2-40B4-BE49-F238E27FC236}">
                <a16:creationId xmlns:a16="http://schemas.microsoft.com/office/drawing/2014/main" id="{2760F580-C368-42F3-956B-E661FB097414}"/>
              </a:ext>
            </a:extLst>
          </p:cNvPr>
          <p:cNvSpPr>
            <a:spLocks noChangeShapeType="1"/>
          </p:cNvSpPr>
          <p:nvPr/>
        </p:nvSpPr>
        <p:spPr bwMode="auto">
          <a:xfrm>
            <a:off x="7398595" y="2364809"/>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55" name="Line 5">
            <a:extLst>
              <a:ext uri="{FF2B5EF4-FFF2-40B4-BE49-F238E27FC236}">
                <a16:creationId xmlns:a16="http://schemas.microsoft.com/office/drawing/2014/main" id="{FCAC18B8-114B-4961-B7D1-08AA5413786D}"/>
              </a:ext>
            </a:extLst>
          </p:cNvPr>
          <p:cNvSpPr>
            <a:spLocks noChangeShapeType="1"/>
          </p:cNvSpPr>
          <p:nvPr/>
        </p:nvSpPr>
        <p:spPr bwMode="auto">
          <a:xfrm flipH="1">
            <a:off x="7392348" y="2966311"/>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6" name="Line 8">
            <a:extLst>
              <a:ext uri="{FF2B5EF4-FFF2-40B4-BE49-F238E27FC236}">
                <a16:creationId xmlns:a16="http://schemas.microsoft.com/office/drawing/2014/main" id="{2A535780-1ACF-4BB4-9E18-BC0CAD02E548}"/>
              </a:ext>
            </a:extLst>
          </p:cNvPr>
          <p:cNvSpPr>
            <a:spLocks noChangeShapeType="1"/>
          </p:cNvSpPr>
          <p:nvPr/>
        </p:nvSpPr>
        <p:spPr bwMode="auto">
          <a:xfrm>
            <a:off x="7392348" y="2509155"/>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57" name="Line 5">
            <a:extLst>
              <a:ext uri="{FF2B5EF4-FFF2-40B4-BE49-F238E27FC236}">
                <a16:creationId xmlns:a16="http://schemas.microsoft.com/office/drawing/2014/main" id="{2C6E0B23-2BE8-4E5C-B363-3A0F718E6027}"/>
              </a:ext>
            </a:extLst>
          </p:cNvPr>
          <p:cNvSpPr>
            <a:spLocks noChangeShapeType="1"/>
          </p:cNvSpPr>
          <p:nvPr/>
        </p:nvSpPr>
        <p:spPr bwMode="auto">
          <a:xfrm flipH="1">
            <a:off x="7392348" y="3118711"/>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58" name="Line 8">
            <a:extLst>
              <a:ext uri="{FF2B5EF4-FFF2-40B4-BE49-F238E27FC236}">
                <a16:creationId xmlns:a16="http://schemas.microsoft.com/office/drawing/2014/main" id="{3160658B-F3AE-4B63-AD21-B696E5FF6169}"/>
              </a:ext>
            </a:extLst>
          </p:cNvPr>
          <p:cNvSpPr>
            <a:spLocks noChangeShapeType="1"/>
          </p:cNvSpPr>
          <p:nvPr/>
        </p:nvSpPr>
        <p:spPr bwMode="auto">
          <a:xfrm>
            <a:off x="7392348" y="2661555"/>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Gill Sans Light"/>
            </a:endParaRPr>
          </a:p>
        </p:txBody>
      </p:sp>
      <p:sp>
        <p:nvSpPr>
          <p:cNvPr id="59" name="Line 5">
            <a:extLst>
              <a:ext uri="{FF2B5EF4-FFF2-40B4-BE49-F238E27FC236}">
                <a16:creationId xmlns:a16="http://schemas.microsoft.com/office/drawing/2014/main" id="{A4AFB358-5D7F-40FB-8132-40B0AD5F308D}"/>
              </a:ext>
            </a:extLst>
          </p:cNvPr>
          <p:cNvSpPr>
            <a:spLocks noChangeShapeType="1"/>
          </p:cNvSpPr>
          <p:nvPr/>
        </p:nvSpPr>
        <p:spPr bwMode="auto">
          <a:xfrm flipH="1">
            <a:off x="7391400" y="3252373"/>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0" name="Line 8">
            <a:extLst>
              <a:ext uri="{FF2B5EF4-FFF2-40B4-BE49-F238E27FC236}">
                <a16:creationId xmlns:a16="http://schemas.microsoft.com/office/drawing/2014/main" id="{227448BC-E004-4D7A-A63F-F192186D0ADC}"/>
              </a:ext>
            </a:extLst>
          </p:cNvPr>
          <p:cNvSpPr>
            <a:spLocks noChangeShapeType="1"/>
          </p:cNvSpPr>
          <p:nvPr/>
        </p:nvSpPr>
        <p:spPr bwMode="auto">
          <a:xfrm>
            <a:off x="7391400" y="2795217"/>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1" name="Line 5">
            <a:extLst>
              <a:ext uri="{FF2B5EF4-FFF2-40B4-BE49-F238E27FC236}">
                <a16:creationId xmlns:a16="http://schemas.microsoft.com/office/drawing/2014/main" id="{D2928C7E-A36A-43D1-84B3-E9737325E9BA}"/>
              </a:ext>
            </a:extLst>
          </p:cNvPr>
          <p:cNvSpPr>
            <a:spLocks noChangeShapeType="1"/>
          </p:cNvSpPr>
          <p:nvPr/>
        </p:nvSpPr>
        <p:spPr bwMode="auto">
          <a:xfrm flipH="1">
            <a:off x="7391400" y="3404773"/>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2" name="Line 8">
            <a:extLst>
              <a:ext uri="{FF2B5EF4-FFF2-40B4-BE49-F238E27FC236}">
                <a16:creationId xmlns:a16="http://schemas.microsoft.com/office/drawing/2014/main" id="{2D56B4FD-151B-4B86-935F-17B63F732665}"/>
              </a:ext>
            </a:extLst>
          </p:cNvPr>
          <p:cNvSpPr>
            <a:spLocks noChangeShapeType="1"/>
          </p:cNvSpPr>
          <p:nvPr/>
        </p:nvSpPr>
        <p:spPr bwMode="auto">
          <a:xfrm>
            <a:off x="7391400" y="2947617"/>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3" name="Line 5">
            <a:extLst>
              <a:ext uri="{FF2B5EF4-FFF2-40B4-BE49-F238E27FC236}">
                <a16:creationId xmlns:a16="http://schemas.microsoft.com/office/drawing/2014/main" id="{67B5A209-B053-4AD6-A300-43AC1273D76F}"/>
              </a:ext>
            </a:extLst>
          </p:cNvPr>
          <p:cNvSpPr>
            <a:spLocks noChangeShapeType="1"/>
          </p:cNvSpPr>
          <p:nvPr/>
        </p:nvSpPr>
        <p:spPr bwMode="auto">
          <a:xfrm flipH="1">
            <a:off x="7385153" y="3549119"/>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4" name="Line 8">
            <a:extLst>
              <a:ext uri="{FF2B5EF4-FFF2-40B4-BE49-F238E27FC236}">
                <a16:creationId xmlns:a16="http://schemas.microsoft.com/office/drawing/2014/main" id="{38DC98AD-4D9B-4832-AE69-91E225C39832}"/>
              </a:ext>
            </a:extLst>
          </p:cNvPr>
          <p:cNvSpPr>
            <a:spLocks noChangeShapeType="1"/>
          </p:cNvSpPr>
          <p:nvPr/>
        </p:nvSpPr>
        <p:spPr bwMode="auto">
          <a:xfrm>
            <a:off x="7385153" y="3091963"/>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5" name="Line 5">
            <a:extLst>
              <a:ext uri="{FF2B5EF4-FFF2-40B4-BE49-F238E27FC236}">
                <a16:creationId xmlns:a16="http://schemas.microsoft.com/office/drawing/2014/main" id="{8CA2CA30-7C5F-44ED-B436-9DD439F9B908}"/>
              </a:ext>
            </a:extLst>
          </p:cNvPr>
          <p:cNvSpPr>
            <a:spLocks noChangeShapeType="1"/>
          </p:cNvSpPr>
          <p:nvPr/>
        </p:nvSpPr>
        <p:spPr bwMode="auto">
          <a:xfrm flipH="1">
            <a:off x="7385153" y="3701519"/>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6" name="Line 8">
            <a:extLst>
              <a:ext uri="{FF2B5EF4-FFF2-40B4-BE49-F238E27FC236}">
                <a16:creationId xmlns:a16="http://schemas.microsoft.com/office/drawing/2014/main" id="{D486E6E1-A790-4B58-A935-088C3B15C463}"/>
              </a:ext>
            </a:extLst>
          </p:cNvPr>
          <p:cNvSpPr>
            <a:spLocks noChangeShapeType="1"/>
          </p:cNvSpPr>
          <p:nvPr/>
        </p:nvSpPr>
        <p:spPr bwMode="auto">
          <a:xfrm>
            <a:off x="7385153" y="3244363"/>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7" name="Line 5">
            <a:extLst>
              <a:ext uri="{FF2B5EF4-FFF2-40B4-BE49-F238E27FC236}">
                <a16:creationId xmlns:a16="http://schemas.microsoft.com/office/drawing/2014/main" id="{B9C548AE-88AD-4FED-B84E-140104F8D22C}"/>
              </a:ext>
            </a:extLst>
          </p:cNvPr>
          <p:cNvSpPr>
            <a:spLocks noChangeShapeType="1"/>
          </p:cNvSpPr>
          <p:nvPr/>
        </p:nvSpPr>
        <p:spPr bwMode="auto">
          <a:xfrm flipH="1">
            <a:off x="7398595" y="3853875"/>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68" name="Line 8">
            <a:extLst>
              <a:ext uri="{FF2B5EF4-FFF2-40B4-BE49-F238E27FC236}">
                <a16:creationId xmlns:a16="http://schemas.microsoft.com/office/drawing/2014/main" id="{71A340BB-3815-4ABE-A18F-FA1A0C0B9473}"/>
              </a:ext>
            </a:extLst>
          </p:cNvPr>
          <p:cNvSpPr>
            <a:spLocks noChangeShapeType="1"/>
          </p:cNvSpPr>
          <p:nvPr/>
        </p:nvSpPr>
        <p:spPr bwMode="auto">
          <a:xfrm>
            <a:off x="7398595" y="3396719"/>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69" name="Line 5">
            <a:extLst>
              <a:ext uri="{FF2B5EF4-FFF2-40B4-BE49-F238E27FC236}">
                <a16:creationId xmlns:a16="http://schemas.microsoft.com/office/drawing/2014/main" id="{192AA3B7-414E-44BB-8D72-4DD1720377BE}"/>
              </a:ext>
            </a:extLst>
          </p:cNvPr>
          <p:cNvSpPr>
            <a:spLocks noChangeShapeType="1"/>
          </p:cNvSpPr>
          <p:nvPr/>
        </p:nvSpPr>
        <p:spPr bwMode="auto">
          <a:xfrm flipH="1">
            <a:off x="7398595" y="4006275"/>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70" name="Line 8">
            <a:extLst>
              <a:ext uri="{FF2B5EF4-FFF2-40B4-BE49-F238E27FC236}">
                <a16:creationId xmlns:a16="http://schemas.microsoft.com/office/drawing/2014/main" id="{0D516A9C-E4A8-4D49-A4DB-ABE1F5942B04}"/>
              </a:ext>
            </a:extLst>
          </p:cNvPr>
          <p:cNvSpPr>
            <a:spLocks noChangeShapeType="1"/>
          </p:cNvSpPr>
          <p:nvPr/>
        </p:nvSpPr>
        <p:spPr bwMode="auto">
          <a:xfrm>
            <a:off x="7398595" y="3549119"/>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71" name="Line 5">
            <a:extLst>
              <a:ext uri="{FF2B5EF4-FFF2-40B4-BE49-F238E27FC236}">
                <a16:creationId xmlns:a16="http://schemas.microsoft.com/office/drawing/2014/main" id="{ACA10240-03E0-494C-92C1-2AD72576C47D}"/>
              </a:ext>
            </a:extLst>
          </p:cNvPr>
          <p:cNvSpPr>
            <a:spLocks noChangeShapeType="1"/>
          </p:cNvSpPr>
          <p:nvPr/>
        </p:nvSpPr>
        <p:spPr bwMode="auto">
          <a:xfrm flipH="1">
            <a:off x="7392348" y="4150621"/>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72" name="Line 8">
            <a:extLst>
              <a:ext uri="{FF2B5EF4-FFF2-40B4-BE49-F238E27FC236}">
                <a16:creationId xmlns:a16="http://schemas.microsoft.com/office/drawing/2014/main" id="{24A0ECF7-A91F-4FDB-95F4-035021B9BC2C}"/>
              </a:ext>
            </a:extLst>
          </p:cNvPr>
          <p:cNvSpPr>
            <a:spLocks noChangeShapeType="1"/>
          </p:cNvSpPr>
          <p:nvPr/>
        </p:nvSpPr>
        <p:spPr bwMode="auto">
          <a:xfrm>
            <a:off x="7392348" y="3693465"/>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73" name="Line 5">
            <a:extLst>
              <a:ext uri="{FF2B5EF4-FFF2-40B4-BE49-F238E27FC236}">
                <a16:creationId xmlns:a16="http://schemas.microsoft.com/office/drawing/2014/main" id="{16B88263-FC37-478E-8649-5133F29D965D}"/>
              </a:ext>
            </a:extLst>
          </p:cNvPr>
          <p:cNvSpPr>
            <a:spLocks noChangeShapeType="1"/>
          </p:cNvSpPr>
          <p:nvPr/>
        </p:nvSpPr>
        <p:spPr bwMode="auto">
          <a:xfrm flipH="1">
            <a:off x="7392348" y="4303021"/>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74" name="Line 8">
            <a:extLst>
              <a:ext uri="{FF2B5EF4-FFF2-40B4-BE49-F238E27FC236}">
                <a16:creationId xmlns:a16="http://schemas.microsoft.com/office/drawing/2014/main" id="{913AE083-5036-46BE-8F99-E14C8E361A3B}"/>
              </a:ext>
            </a:extLst>
          </p:cNvPr>
          <p:cNvSpPr>
            <a:spLocks noChangeShapeType="1"/>
          </p:cNvSpPr>
          <p:nvPr/>
        </p:nvSpPr>
        <p:spPr bwMode="auto">
          <a:xfrm>
            <a:off x="7392348" y="3845865"/>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Gill Sans Light"/>
            </a:endParaRPr>
          </a:p>
        </p:txBody>
      </p:sp>
      <p:sp>
        <p:nvSpPr>
          <p:cNvPr id="75" name="Line 5">
            <a:extLst>
              <a:ext uri="{FF2B5EF4-FFF2-40B4-BE49-F238E27FC236}">
                <a16:creationId xmlns:a16="http://schemas.microsoft.com/office/drawing/2014/main" id="{62B34D8F-4304-493B-B065-F5EBB6F17D6C}"/>
              </a:ext>
            </a:extLst>
          </p:cNvPr>
          <p:cNvSpPr>
            <a:spLocks noChangeShapeType="1"/>
          </p:cNvSpPr>
          <p:nvPr/>
        </p:nvSpPr>
        <p:spPr bwMode="auto">
          <a:xfrm flipH="1">
            <a:off x="7391400" y="4435752"/>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76" name="Line 8">
            <a:extLst>
              <a:ext uri="{FF2B5EF4-FFF2-40B4-BE49-F238E27FC236}">
                <a16:creationId xmlns:a16="http://schemas.microsoft.com/office/drawing/2014/main" id="{6EAE59E5-066E-42A9-B70E-52F9E18BA501}"/>
              </a:ext>
            </a:extLst>
          </p:cNvPr>
          <p:cNvSpPr>
            <a:spLocks noChangeShapeType="1"/>
          </p:cNvSpPr>
          <p:nvPr/>
        </p:nvSpPr>
        <p:spPr bwMode="auto">
          <a:xfrm>
            <a:off x="7391400" y="3978596"/>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77" name="Line 5">
            <a:extLst>
              <a:ext uri="{FF2B5EF4-FFF2-40B4-BE49-F238E27FC236}">
                <a16:creationId xmlns:a16="http://schemas.microsoft.com/office/drawing/2014/main" id="{5D00CC31-D2A8-463B-B519-7F68E8927630}"/>
              </a:ext>
            </a:extLst>
          </p:cNvPr>
          <p:cNvSpPr>
            <a:spLocks noChangeShapeType="1"/>
          </p:cNvSpPr>
          <p:nvPr/>
        </p:nvSpPr>
        <p:spPr bwMode="auto">
          <a:xfrm flipH="1">
            <a:off x="7391400" y="4588152"/>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78" name="Line 8">
            <a:extLst>
              <a:ext uri="{FF2B5EF4-FFF2-40B4-BE49-F238E27FC236}">
                <a16:creationId xmlns:a16="http://schemas.microsoft.com/office/drawing/2014/main" id="{8ACEC3B5-2984-45F6-96EB-626AD15699F7}"/>
              </a:ext>
            </a:extLst>
          </p:cNvPr>
          <p:cNvSpPr>
            <a:spLocks noChangeShapeType="1"/>
          </p:cNvSpPr>
          <p:nvPr/>
        </p:nvSpPr>
        <p:spPr bwMode="auto">
          <a:xfrm>
            <a:off x="7391400" y="4130996"/>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79" name="Line 5">
            <a:extLst>
              <a:ext uri="{FF2B5EF4-FFF2-40B4-BE49-F238E27FC236}">
                <a16:creationId xmlns:a16="http://schemas.microsoft.com/office/drawing/2014/main" id="{1EA16C09-7E96-4BCE-8645-280CCA78A18A}"/>
              </a:ext>
            </a:extLst>
          </p:cNvPr>
          <p:cNvSpPr>
            <a:spLocks noChangeShapeType="1"/>
          </p:cNvSpPr>
          <p:nvPr/>
        </p:nvSpPr>
        <p:spPr bwMode="auto">
          <a:xfrm flipH="1">
            <a:off x="7385153" y="4732498"/>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0" name="Line 8">
            <a:extLst>
              <a:ext uri="{FF2B5EF4-FFF2-40B4-BE49-F238E27FC236}">
                <a16:creationId xmlns:a16="http://schemas.microsoft.com/office/drawing/2014/main" id="{3EEBABEE-B03E-43FA-A77F-5C4EB0C359DD}"/>
              </a:ext>
            </a:extLst>
          </p:cNvPr>
          <p:cNvSpPr>
            <a:spLocks noChangeShapeType="1"/>
          </p:cNvSpPr>
          <p:nvPr/>
        </p:nvSpPr>
        <p:spPr bwMode="auto">
          <a:xfrm>
            <a:off x="7385153" y="4275342"/>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1" name="Line 5">
            <a:extLst>
              <a:ext uri="{FF2B5EF4-FFF2-40B4-BE49-F238E27FC236}">
                <a16:creationId xmlns:a16="http://schemas.microsoft.com/office/drawing/2014/main" id="{F7C33758-E55D-4BAC-9CC9-C230CA2E4282}"/>
              </a:ext>
            </a:extLst>
          </p:cNvPr>
          <p:cNvSpPr>
            <a:spLocks noChangeShapeType="1"/>
          </p:cNvSpPr>
          <p:nvPr/>
        </p:nvSpPr>
        <p:spPr bwMode="auto">
          <a:xfrm flipH="1">
            <a:off x="7385153" y="4884898"/>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2" name="Line 8">
            <a:extLst>
              <a:ext uri="{FF2B5EF4-FFF2-40B4-BE49-F238E27FC236}">
                <a16:creationId xmlns:a16="http://schemas.microsoft.com/office/drawing/2014/main" id="{FEB6F3CC-B5F2-4D0F-9771-004E94F2FC20}"/>
              </a:ext>
            </a:extLst>
          </p:cNvPr>
          <p:cNvSpPr>
            <a:spLocks noChangeShapeType="1"/>
          </p:cNvSpPr>
          <p:nvPr/>
        </p:nvSpPr>
        <p:spPr bwMode="auto">
          <a:xfrm>
            <a:off x="7385153" y="4427742"/>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3" name="Line 5">
            <a:extLst>
              <a:ext uri="{FF2B5EF4-FFF2-40B4-BE49-F238E27FC236}">
                <a16:creationId xmlns:a16="http://schemas.microsoft.com/office/drawing/2014/main" id="{882CDF80-B222-4751-95A6-5B55D811A3B6}"/>
              </a:ext>
            </a:extLst>
          </p:cNvPr>
          <p:cNvSpPr>
            <a:spLocks noChangeShapeType="1"/>
          </p:cNvSpPr>
          <p:nvPr/>
        </p:nvSpPr>
        <p:spPr bwMode="auto">
          <a:xfrm flipH="1">
            <a:off x="7398595" y="5037254"/>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4" name="Line 8">
            <a:extLst>
              <a:ext uri="{FF2B5EF4-FFF2-40B4-BE49-F238E27FC236}">
                <a16:creationId xmlns:a16="http://schemas.microsoft.com/office/drawing/2014/main" id="{E1265EB5-9393-4F23-89FC-9317E5FADBC2}"/>
              </a:ext>
            </a:extLst>
          </p:cNvPr>
          <p:cNvSpPr>
            <a:spLocks noChangeShapeType="1"/>
          </p:cNvSpPr>
          <p:nvPr/>
        </p:nvSpPr>
        <p:spPr bwMode="auto">
          <a:xfrm>
            <a:off x="7398595" y="4580098"/>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5" name="Line 5">
            <a:extLst>
              <a:ext uri="{FF2B5EF4-FFF2-40B4-BE49-F238E27FC236}">
                <a16:creationId xmlns:a16="http://schemas.microsoft.com/office/drawing/2014/main" id="{6F356211-E67C-42D9-A9CD-2915E4A3496F}"/>
              </a:ext>
            </a:extLst>
          </p:cNvPr>
          <p:cNvSpPr>
            <a:spLocks noChangeShapeType="1"/>
          </p:cNvSpPr>
          <p:nvPr/>
        </p:nvSpPr>
        <p:spPr bwMode="auto">
          <a:xfrm flipH="1">
            <a:off x="7398595" y="5189654"/>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6" name="Line 8">
            <a:extLst>
              <a:ext uri="{FF2B5EF4-FFF2-40B4-BE49-F238E27FC236}">
                <a16:creationId xmlns:a16="http://schemas.microsoft.com/office/drawing/2014/main" id="{B9AD4381-448C-4936-99CC-0C2B5EF4881D}"/>
              </a:ext>
            </a:extLst>
          </p:cNvPr>
          <p:cNvSpPr>
            <a:spLocks noChangeShapeType="1"/>
          </p:cNvSpPr>
          <p:nvPr/>
        </p:nvSpPr>
        <p:spPr bwMode="auto">
          <a:xfrm>
            <a:off x="7398595" y="4732498"/>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7" name="Line 5">
            <a:extLst>
              <a:ext uri="{FF2B5EF4-FFF2-40B4-BE49-F238E27FC236}">
                <a16:creationId xmlns:a16="http://schemas.microsoft.com/office/drawing/2014/main" id="{503C3E64-25D6-4235-A19B-1BDD0D159CB5}"/>
              </a:ext>
            </a:extLst>
          </p:cNvPr>
          <p:cNvSpPr>
            <a:spLocks noChangeShapeType="1"/>
          </p:cNvSpPr>
          <p:nvPr/>
        </p:nvSpPr>
        <p:spPr bwMode="auto">
          <a:xfrm flipH="1">
            <a:off x="7392348" y="5334000"/>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88" name="Line 8">
            <a:extLst>
              <a:ext uri="{FF2B5EF4-FFF2-40B4-BE49-F238E27FC236}">
                <a16:creationId xmlns:a16="http://schemas.microsoft.com/office/drawing/2014/main" id="{E88A0BB0-FE69-458F-8CAC-5B60068E1C84}"/>
              </a:ext>
            </a:extLst>
          </p:cNvPr>
          <p:cNvSpPr>
            <a:spLocks noChangeShapeType="1"/>
          </p:cNvSpPr>
          <p:nvPr/>
        </p:nvSpPr>
        <p:spPr bwMode="auto">
          <a:xfrm>
            <a:off x="7392348" y="4876844"/>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9" name="Line 5">
            <a:extLst>
              <a:ext uri="{FF2B5EF4-FFF2-40B4-BE49-F238E27FC236}">
                <a16:creationId xmlns:a16="http://schemas.microsoft.com/office/drawing/2014/main" id="{CA159357-3113-47C0-A584-0615882C0F7A}"/>
              </a:ext>
            </a:extLst>
          </p:cNvPr>
          <p:cNvSpPr>
            <a:spLocks noChangeShapeType="1"/>
          </p:cNvSpPr>
          <p:nvPr/>
        </p:nvSpPr>
        <p:spPr bwMode="auto">
          <a:xfrm flipH="1">
            <a:off x="7392348" y="5486400"/>
            <a:ext cx="3983038" cy="6096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90" name="Line 8">
            <a:extLst>
              <a:ext uri="{FF2B5EF4-FFF2-40B4-BE49-F238E27FC236}">
                <a16:creationId xmlns:a16="http://schemas.microsoft.com/office/drawing/2014/main" id="{0E578417-F0A5-4B43-A588-E195CE2918EB}"/>
              </a:ext>
            </a:extLst>
          </p:cNvPr>
          <p:cNvSpPr>
            <a:spLocks noChangeShapeType="1"/>
          </p:cNvSpPr>
          <p:nvPr/>
        </p:nvSpPr>
        <p:spPr bwMode="auto">
          <a:xfrm>
            <a:off x="7392348" y="5029244"/>
            <a:ext cx="3962400" cy="457156"/>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Gill Sans Light"/>
            </a:endParaRPr>
          </a:p>
        </p:txBody>
      </p:sp>
    </p:spTree>
    <p:extLst>
      <p:ext uri="{BB962C8B-B14F-4D97-AF65-F5344CB8AC3E}">
        <p14:creationId xmlns:p14="http://schemas.microsoft.com/office/powerpoint/2010/main" val="381382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
                                  </p:stCondLst>
                                  <p:childTnLst>
                                    <p:set>
                                      <p:cBhvr>
                                        <p:cTn id="23" dur="1" fill="hold">
                                          <p:stCondLst>
                                            <p:cond delay="0"/>
                                          </p:stCondLst>
                                        </p:cTn>
                                        <p:tgtEl>
                                          <p:spTgt spid="48"/>
                                        </p:tgtEl>
                                        <p:attrNameLst>
                                          <p:attrName>style.visibility</p:attrName>
                                        </p:attrNameLst>
                                      </p:cBhvr>
                                      <p:to>
                                        <p:strVal val="visible"/>
                                      </p:to>
                                    </p:set>
                                  </p:childTnLst>
                                </p:cTn>
                              </p:par>
                            </p:childTnLst>
                          </p:cTn>
                        </p:par>
                        <p:par>
                          <p:cTn id="24" fill="hold">
                            <p:stCondLst>
                              <p:cond delay="100"/>
                            </p:stCondLst>
                            <p:childTnLst>
                              <p:par>
                                <p:cTn id="25" presetID="1" presetClass="entr" presetSubtype="0" fill="hold" grpId="0" nodeType="afterEffect">
                                  <p:stCondLst>
                                    <p:cond delay="10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200"/>
                            </p:stCondLst>
                            <p:childTnLst>
                              <p:par>
                                <p:cTn id="28" presetID="1" presetClass="entr" presetSubtype="0" fill="hold" grpId="0" nodeType="afterEffect">
                                  <p:stCondLst>
                                    <p:cond delay="100"/>
                                  </p:stCondLst>
                                  <p:childTnLst>
                                    <p:set>
                                      <p:cBhvr>
                                        <p:cTn id="29" dur="1" fill="hold">
                                          <p:stCondLst>
                                            <p:cond delay="0"/>
                                          </p:stCondLst>
                                        </p:cTn>
                                        <p:tgtEl>
                                          <p:spTgt spid="52"/>
                                        </p:tgtEl>
                                        <p:attrNameLst>
                                          <p:attrName>style.visibility</p:attrName>
                                        </p:attrNameLst>
                                      </p:cBhvr>
                                      <p:to>
                                        <p:strVal val="visible"/>
                                      </p:to>
                                    </p:set>
                                  </p:childTnLst>
                                </p:cTn>
                              </p:par>
                            </p:childTnLst>
                          </p:cTn>
                        </p:par>
                        <p:par>
                          <p:cTn id="30" fill="hold">
                            <p:stCondLst>
                              <p:cond delay="300"/>
                            </p:stCondLst>
                            <p:childTnLst>
                              <p:par>
                                <p:cTn id="31" presetID="1" presetClass="entr" presetSubtype="0" fill="hold" grpId="0" nodeType="afterEffect">
                                  <p:stCondLst>
                                    <p:cond delay="100"/>
                                  </p:stCondLst>
                                  <p:childTnLst>
                                    <p:set>
                                      <p:cBhvr>
                                        <p:cTn id="32" dur="1" fill="hold">
                                          <p:stCondLst>
                                            <p:cond delay="0"/>
                                          </p:stCondLst>
                                        </p:cTn>
                                        <p:tgtEl>
                                          <p:spTgt spid="54"/>
                                        </p:tgtEl>
                                        <p:attrNameLst>
                                          <p:attrName>style.visibility</p:attrName>
                                        </p:attrNameLst>
                                      </p:cBhvr>
                                      <p:to>
                                        <p:strVal val="visible"/>
                                      </p:to>
                                    </p:set>
                                  </p:childTnLst>
                                </p:cTn>
                              </p:par>
                            </p:childTnLst>
                          </p:cTn>
                        </p:par>
                        <p:par>
                          <p:cTn id="33" fill="hold">
                            <p:stCondLst>
                              <p:cond delay="400"/>
                            </p:stCondLst>
                            <p:childTnLst>
                              <p:par>
                                <p:cTn id="34" presetID="1" presetClass="entr" presetSubtype="0" fill="hold" grpId="0" nodeType="afterEffect">
                                  <p:stCondLst>
                                    <p:cond delay="100"/>
                                  </p:stCondLst>
                                  <p:childTnLst>
                                    <p:set>
                                      <p:cBhvr>
                                        <p:cTn id="35" dur="1" fill="hold">
                                          <p:stCondLst>
                                            <p:cond delay="0"/>
                                          </p:stCondLst>
                                        </p:cTn>
                                        <p:tgtEl>
                                          <p:spTgt spid="56"/>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100"/>
                                  </p:stCondLst>
                                  <p:childTnLst>
                                    <p:set>
                                      <p:cBhvr>
                                        <p:cTn id="38" dur="1" fill="hold">
                                          <p:stCondLst>
                                            <p:cond delay="0"/>
                                          </p:stCondLst>
                                        </p:cTn>
                                        <p:tgtEl>
                                          <p:spTgt spid="58"/>
                                        </p:tgtEl>
                                        <p:attrNameLst>
                                          <p:attrName>style.visibility</p:attrName>
                                        </p:attrNameLst>
                                      </p:cBhvr>
                                      <p:to>
                                        <p:strVal val="visible"/>
                                      </p:to>
                                    </p:set>
                                  </p:childTnLst>
                                </p:cTn>
                              </p:par>
                            </p:childTnLst>
                          </p:cTn>
                        </p:par>
                        <p:par>
                          <p:cTn id="39" fill="hold">
                            <p:stCondLst>
                              <p:cond delay="600"/>
                            </p:stCondLst>
                            <p:childTnLst>
                              <p:par>
                                <p:cTn id="40" presetID="1" presetClass="entr" presetSubtype="0" fill="hold" grpId="0" nodeType="afterEffect">
                                  <p:stCondLst>
                                    <p:cond delay="100"/>
                                  </p:stCondLst>
                                  <p:childTnLst>
                                    <p:set>
                                      <p:cBhvr>
                                        <p:cTn id="41" dur="1" fill="hold">
                                          <p:stCondLst>
                                            <p:cond delay="0"/>
                                          </p:stCondLst>
                                        </p:cTn>
                                        <p:tgtEl>
                                          <p:spTgt spid="60"/>
                                        </p:tgtEl>
                                        <p:attrNameLst>
                                          <p:attrName>style.visibility</p:attrName>
                                        </p:attrNameLst>
                                      </p:cBhvr>
                                      <p:to>
                                        <p:strVal val="visible"/>
                                      </p:to>
                                    </p:set>
                                  </p:childTnLst>
                                </p:cTn>
                              </p:par>
                            </p:childTnLst>
                          </p:cTn>
                        </p:par>
                        <p:par>
                          <p:cTn id="42" fill="hold">
                            <p:stCondLst>
                              <p:cond delay="700"/>
                            </p:stCondLst>
                            <p:childTnLst>
                              <p:par>
                                <p:cTn id="43" presetID="1" presetClass="entr" presetSubtype="0" fill="hold" grpId="0" nodeType="afterEffect">
                                  <p:stCondLst>
                                    <p:cond delay="100"/>
                                  </p:stCondLst>
                                  <p:childTnLst>
                                    <p:set>
                                      <p:cBhvr>
                                        <p:cTn id="44" dur="1" fill="hold">
                                          <p:stCondLst>
                                            <p:cond delay="0"/>
                                          </p:stCondLst>
                                        </p:cTn>
                                        <p:tgtEl>
                                          <p:spTgt spid="62"/>
                                        </p:tgtEl>
                                        <p:attrNameLst>
                                          <p:attrName>style.visibility</p:attrName>
                                        </p:attrNameLst>
                                      </p:cBhvr>
                                      <p:to>
                                        <p:strVal val="visible"/>
                                      </p:to>
                                    </p:set>
                                  </p:childTnLst>
                                </p:cTn>
                              </p:par>
                            </p:childTnLst>
                          </p:cTn>
                        </p:par>
                        <p:par>
                          <p:cTn id="45" fill="hold">
                            <p:stCondLst>
                              <p:cond delay="800"/>
                            </p:stCondLst>
                            <p:childTnLst>
                              <p:par>
                                <p:cTn id="46" presetID="1" presetClass="entr" presetSubtype="0" fill="hold" grpId="0" nodeType="afterEffect">
                                  <p:stCondLst>
                                    <p:cond delay="100"/>
                                  </p:stCondLst>
                                  <p:childTnLst>
                                    <p:set>
                                      <p:cBhvr>
                                        <p:cTn id="47" dur="1" fill="hold">
                                          <p:stCondLst>
                                            <p:cond delay="0"/>
                                          </p:stCondLst>
                                        </p:cTn>
                                        <p:tgtEl>
                                          <p:spTgt spid="64"/>
                                        </p:tgtEl>
                                        <p:attrNameLst>
                                          <p:attrName>style.visibility</p:attrName>
                                        </p:attrNameLst>
                                      </p:cBhvr>
                                      <p:to>
                                        <p:strVal val="visible"/>
                                      </p:to>
                                    </p:set>
                                  </p:childTnLst>
                                </p:cTn>
                              </p:par>
                            </p:childTnLst>
                          </p:cTn>
                        </p:par>
                        <p:par>
                          <p:cTn id="48" fill="hold">
                            <p:stCondLst>
                              <p:cond delay="900"/>
                            </p:stCondLst>
                            <p:childTnLst>
                              <p:par>
                                <p:cTn id="49" presetID="1" presetClass="entr" presetSubtype="0" fill="hold" grpId="0" nodeType="afterEffect">
                                  <p:stCondLst>
                                    <p:cond delay="100"/>
                                  </p:stCondLst>
                                  <p:childTnLst>
                                    <p:set>
                                      <p:cBhvr>
                                        <p:cTn id="50" dur="1" fill="hold">
                                          <p:stCondLst>
                                            <p:cond delay="0"/>
                                          </p:stCondLst>
                                        </p:cTn>
                                        <p:tgtEl>
                                          <p:spTgt spid="66"/>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grpId="0" nodeType="afterEffect">
                                  <p:stCondLst>
                                    <p:cond delay="100"/>
                                  </p:stCondLst>
                                  <p:childTnLst>
                                    <p:set>
                                      <p:cBhvr>
                                        <p:cTn id="53" dur="1" fill="hold">
                                          <p:stCondLst>
                                            <p:cond delay="0"/>
                                          </p:stCondLst>
                                        </p:cTn>
                                        <p:tgtEl>
                                          <p:spTgt spid="68"/>
                                        </p:tgtEl>
                                        <p:attrNameLst>
                                          <p:attrName>style.visibility</p:attrName>
                                        </p:attrNameLst>
                                      </p:cBhvr>
                                      <p:to>
                                        <p:strVal val="visible"/>
                                      </p:to>
                                    </p:set>
                                  </p:childTnLst>
                                </p:cTn>
                              </p:par>
                            </p:childTnLst>
                          </p:cTn>
                        </p:par>
                        <p:par>
                          <p:cTn id="54" fill="hold">
                            <p:stCondLst>
                              <p:cond delay="1100"/>
                            </p:stCondLst>
                            <p:childTnLst>
                              <p:par>
                                <p:cTn id="55" presetID="1" presetClass="entr" presetSubtype="0"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childTnLst>
                          </p:cTn>
                        </p:par>
                        <p:par>
                          <p:cTn id="57" fill="hold">
                            <p:stCondLst>
                              <p:cond delay="1100"/>
                            </p:stCondLst>
                            <p:childTnLst>
                              <p:par>
                                <p:cTn id="58" presetID="1" presetClass="entr" presetSubtype="0" fill="hold" grpId="0" nodeType="afterEffect">
                                  <p:stCondLst>
                                    <p:cond delay="100"/>
                                  </p:stCondLst>
                                  <p:childTnLst>
                                    <p:set>
                                      <p:cBhvr>
                                        <p:cTn id="59" dur="1" fill="hold">
                                          <p:stCondLst>
                                            <p:cond delay="0"/>
                                          </p:stCondLst>
                                        </p:cTn>
                                        <p:tgtEl>
                                          <p:spTgt spid="72"/>
                                        </p:tgtEl>
                                        <p:attrNameLst>
                                          <p:attrName>style.visibility</p:attrName>
                                        </p:attrNameLst>
                                      </p:cBhvr>
                                      <p:to>
                                        <p:strVal val="visible"/>
                                      </p:to>
                                    </p:set>
                                  </p:childTnLst>
                                </p:cTn>
                              </p:par>
                            </p:childTnLst>
                          </p:cTn>
                        </p:par>
                        <p:par>
                          <p:cTn id="60" fill="hold">
                            <p:stCondLst>
                              <p:cond delay="1200"/>
                            </p:stCondLst>
                            <p:childTnLst>
                              <p:par>
                                <p:cTn id="61" presetID="1" presetClass="entr" presetSubtype="0" fill="hold" grpId="0" nodeType="afterEffect">
                                  <p:stCondLst>
                                    <p:cond delay="100"/>
                                  </p:stCondLst>
                                  <p:childTnLst>
                                    <p:set>
                                      <p:cBhvr>
                                        <p:cTn id="62" dur="1" fill="hold">
                                          <p:stCondLst>
                                            <p:cond delay="0"/>
                                          </p:stCondLst>
                                        </p:cTn>
                                        <p:tgtEl>
                                          <p:spTgt spid="74"/>
                                        </p:tgtEl>
                                        <p:attrNameLst>
                                          <p:attrName>style.visibility</p:attrName>
                                        </p:attrNameLst>
                                      </p:cBhvr>
                                      <p:to>
                                        <p:strVal val="visible"/>
                                      </p:to>
                                    </p:set>
                                  </p:childTnLst>
                                </p:cTn>
                              </p:par>
                            </p:childTnLst>
                          </p:cTn>
                        </p:par>
                        <p:par>
                          <p:cTn id="63" fill="hold">
                            <p:stCondLst>
                              <p:cond delay="1300"/>
                            </p:stCondLst>
                            <p:childTnLst>
                              <p:par>
                                <p:cTn id="64" presetID="1" presetClass="entr" presetSubtype="0" fill="hold" grpId="0" nodeType="afterEffect">
                                  <p:stCondLst>
                                    <p:cond delay="100"/>
                                  </p:stCondLst>
                                  <p:childTnLst>
                                    <p:set>
                                      <p:cBhvr>
                                        <p:cTn id="65" dur="1" fill="hold">
                                          <p:stCondLst>
                                            <p:cond delay="0"/>
                                          </p:stCondLst>
                                        </p:cTn>
                                        <p:tgtEl>
                                          <p:spTgt spid="76"/>
                                        </p:tgtEl>
                                        <p:attrNameLst>
                                          <p:attrName>style.visibility</p:attrName>
                                        </p:attrNameLst>
                                      </p:cBhvr>
                                      <p:to>
                                        <p:strVal val="visible"/>
                                      </p:to>
                                    </p:set>
                                  </p:childTnLst>
                                </p:cTn>
                              </p:par>
                            </p:childTnLst>
                          </p:cTn>
                        </p:par>
                        <p:par>
                          <p:cTn id="66" fill="hold">
                            <p:stCondLst>
                              <p:cond delay="1400"/>
                            </p:stCondLst>
                            <p:childTnLst>
                              <p:par>
                                <p:cTn id="67" presetID="1" presetClass="entr" presetSubtype="0" fill="hold" grpId="0" nodeType="afterEffect">
                                  <p:stCondLst>
                                    <p:cond delay="100"/>
                                  </p:stCondLst>
                                  <p:childTnLst>
                                    <p:set>
                                      <p:cBhvr>
                                        <p:cTn id="68" dur="1" fill="hold">
                                          <p:stCondLst>
                                            <p:cond delay="0"/>
                                          </p:stCondLst>
                                        </p:cTn>
                                        <p:tgtEl>
                                          <p:spTgt spid="78"/>
                                        </p:tgtEl>
                                        <p:attrNameLst>
                                          <p:attrName>style.visibility</p:attrName>
                                        </p:attrNameLst>
                                      </p:cBhvr>
                                      <p:to>
                                        <p:strVal val="visible"/>
                                      </p:to>
                                    </p:set>
                                  </p:childTnLst>
                                </p:cTn>
                              </p:par>
                            </p:childTnLst>
                          </p:cTn>
                        </p:par>
                        <p:par>
                          <p:cTn id="69" fill="hold">
                            <p:stCondLst>
                              <p:cond delay="1500"/>
                            </p:stCondLst>
                            <p:childTnLst>
                              <p:par>
                                <p:cTn id="70" presetID="1" presetClass="entr" presetSubtype="0" fill="hold" grpId="0" nodeType="afterEffect">
                                  <p:stCondLst>
                                    <p:cond delay="100"/>
                                  </p:stCondLst>
                                  <p:childTnLst>
                                    <p:set>
                                      <p:cBhvr>
                                        <p:cTn id="71" dur="1" fill="hold">
                                          <p:stCondLst>
                                            <p:cond delay="0"/>
                                          </p:stCondLst>
                                        </p:cTn>
                                        <p:tgtEl>
                                          <p:spTgt spid="80"/>
                                        </p:tgtEl>
                                        <p:attrNameLst>
                                          <p:attrName>style.visibility</p:attrName>
                                        </p:attrNameLst>
                                      </p:cBhvr>
                                      <p:to>
                                        <p:strVal val="visible"/>
                                      </p:to>
                                    </p:set>
                                  </p:childTnLst>
                                </p:cTn>
                              </p:par>
                            </p:childTnLst>
                          </p:cTn>
                        </p:par>
                        <p:par>
                          <p:cTn id="72" fill="hold">
                            <p:stCondLst>
                              <p:cond delay="1600"/>
                            </p:stCondLst>
                            <p:childTnLst>
                              <p:par>
                                <p:cTn id="73" presetID="1" presetClass="entr" presetSubtype="0"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par>
                          <p:cTn id="75" fill="hold">
                            <p:stCondLst>
                              <p:cond delay="1600"/>
                            </p:stCondLst>
                            <p:childTnLst>
                              <p:par>
                                <p:cTn id="76" presetID="1" presetClass="entr" presetSubtype="0" fill="hold" grpId="0" nodeType="afterEffect">
                                  <p:stCondLst>
                                    <p:cond delay="100"/>
                                  </p:stCondLst>
                                  <p:childTnLst>
                                    <p:set>
                                      <p:cBhvr>
                                        <p:cTn id="77" dur="1" fill="hold">
                                          <p:stCondLst>
                                            <p:cond delay="0"/>
                                          </p:stCondLst>
                                        </p:cTn>
                                        <p:tgtEl>
                                          <p:spTgt spid="84"/>
                                        </p:tgtEl>
                                        <p:attrNameLst>
                                          <p:attrName>style.visibility</p:attrName>
                                        </p:attrNameLst>
                                      </p:cBhvr>
                                      <p:to>
                                        <p:strVal val="visible"/>
                                      </p:to>
                                    </p:set>
                                  </p:childTnLst>
                                </p:cTn>
                              </p:par>
                            </p:childTnLst>
                          </p:cTn>
                        </p:par>
                        <p:par>
                          <p:cTn id="78" fill="hold">
                            <p:stCondLst>
                              <p:cond delay="1700"/>
                            </p:stCondLst>
                            <p:childTnLst>
                              <p:par>
                                <p:cTn id="79" presetID="1" presetClass="entr" presetSubtype="0" fill="hold" grpId="0" nodeType="afterEffect">
                                  <p:stCondLst>
                                    <p:cond delay="100"/>
                                  </p:stCondLst>
                                  <p:childTnLst>
                                    <p:set>
                                      <p:cBhvr>
                                        <p:cTn id="80" dur="1" fill="hold">
                                          <p:stCondLst>
                                            <p:cond delay="0"/>
                                          </p:stCondLst>
                                        </p:cTn>
                                        <p:tgtEl>
                                          <p:spTgt spid="86"/>
                                        </p:tgtEl>
                                        <p:attrNameLst>
                                          <p:attrName>style.visibility</p:attrName>
                                        </p:attrNameLst>
                                      </p:cBhvr>
                                      <p:to>
                                        <p:strVal val="visible"/>
                                      </p:to>
                                    </p:set>
                                  </p:childTnLst>
                                </p:cTn>
                              </p:par>
                            </p:childTnLst>
                          </p:cTn>
                        </p:par>
                        <p:par>
                          <p:cTn id="81" fill="hold">
                            <p:stCondLst>
                              <p:cond delay="1800"/>
                            </p:stCondLst>
                            <p:childTnLst>
                              <p:par>
                                <p:cTn id="82" presetID="1" presetClass="entr" presetSubtype="0" fill="hold" grpId="0" nodeType="afterEffect">
                                  <p:stCondLst>
                                    <p:cond delay="100"/>
                                  </p:stCondLst>
                                  <p:childTnLst>
                                    <p:set>
                                      <p:cBhvr>
                                        <p:cTn id="83" dur="1" fill="hold">
                                          <p:stCondLst>
                                            <p:cond delay="0"/>
                                          </p:stCondLst>
                                        </p:cTn>
                                        <p:tgtEl>
                                          <p:spTgt spid="88"/>
                                        </p:tgtEl>
                                        <p:attrNameLst>
                                          <p:attrName>style.visibility</p:attrName>
                                        </p:attrNameLst>
                                      </p:cBhvr>
                                      <p:to>
                                        <p:strVal val="visible"/>
                                      </p:to>
                                    </p:set>
                                  </p:childTnLst>
                                </p:cTn>
                              </p:par>
                            </p:childTnLst>
                          </p:cTn>
                        </p:par>
                        <p:par>
                          <p:cTn id="84" fill="hold">
                            <p:stCondLst>
                              <p:cond delay="1900"/>
                            </p:stCondLst>
                            <p:childTnLst>
                              <p:par>
                                <p:cTn id="85" presetID="1" presetClass="entr" presetSubtype="0" fill="hold" grpId="0" nodeType="afterEffect">
                                  <p:stCondLst>
                                    <p:cond delay="100"/>
                                  </p:stCondLst>
                                  <p:childTnLst>
                                    <p:set>
                                      <p:cBhvr>
                                        <p:cTn id="86" dur="1" fill="hold">
                                          <p:stCondLst>
                                            <p:cond delay="0"/>
                                          </p:stCondLst>
                                        </p:cTn>
                                        <p:tgtEl>
                                          <p:spTgt spid="9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100"/>
                                  </p:stCondLst>
                                  <p:childTnLst>
                                    <p:set>
                                      <p:cBhvr>
                                        <p:cTn id="93" dur="1" fill="hold">
                                          <p:stCondLst>
                                            <p:cond delay="0"/>
                                          </p:stCondLst>
                                        </p:cTn>
                                        <p:tgtEl>
                                          <p:spTgt spid="47"/>
                                        </p:tgtEl>
                                        <p:attrNameLst>
                                          <p:attrName>style.visibility</p:attrName>
                                        </p:attrNameLst>
                                      </p:cBhvr>
                                      <p:to>
                                        <p:strVal val="visible"/>
                                      </p:to>
                                    </p:set>
                                  </p:childTnLst>
                                </p:cTn>
                              </p:par>
                            </p:childTnLst>
                          </p:cTn>
                        </p:par>
                        <p:par>
                          <p:cTn id="94" fill="hold">
                            <p:stCondLst>
                              <p:cond delay="100"/>
                            </p:stCondLst>
                            <p:childTnLst>
                              <p:par>
                                <p:cTn id="95" presetID="1" presetClass="entr" presetSubtype="0" fill="hold" grpId="0" nodeType="afterEffect">
                                  <p:stCondLst>
                                    <p:cond delay="100"/>
                                  </p:stCondLst>
                                  <p:childTnLst>
                                    <p:set>
                                      <p:cBhvr>
                                        <p:cTn id="96" dur="1" fill="hold">
                                          <p:stCondLst>
                                            <p:cond delay="0"/>
                                          </p:stCondLst>
                                        </p:cTn>
                                        <p:tgtEl>
                                          <p:spTgt spid="49"/>
                                        </p:tgtEl>
                                        <p:attrNameLst>
                                          <p:attrName>style.visibility</p:attrName>
                                        </p:attrNameLst>
                                      </p:cBhvr>
                                      <p:to>
                                        <p:strVal val="visible"/>
                                      </p:to>
                                    </p:set>
                                  </p:childTnLst>
                                </p:cTn>
                              </p:par>
                            </p:childTnLst>
                          </p:cTn>
                        </p:par>
                        <p:par>
                          <p:cTn id="97" fill="hold">
                            <p:stCondLst>
                              <p:cond delay="200"/>
                            </p:stCondLst>
                            <p:childTnLst>
                              <p:par>
                                <p:cTn id="98" presetID="1" presetClass="entr" presetSubtype="0" fill="hold" grpId="0" nodeType="afterEffect">
                                  <p:stCondLst>
                                    <p:cond delay="100"/>
                                  </p:stCondLst>
                                  <p:childTnLst>
                                    <p:set>
                                      <p:cBhvr>
                                        <p:cTn id="99" dur="1" fill="hold">
                                          <p:stCondLst>
                                            <p:cond delay="0"/>
                                          </p:stCondLst>
                                        </p:cTn>
                                        <p:tgtEl>
                                          <p:spTgt spid="51"/>
                                        </p:tgtEl>
                                        <p:attrNameLst>
                                          <p:attrName>style.visibility</p:attrName>
                                        </p:attrNameLst>
                                      </p:cBhvr>
                                      <p:to>
                                        <p:strVal val="visible"/>
                                      </p:to>
                                    </p:set>
                                  </p:childTnLst>
                                </p:cTn>
                              </p:par>
                            </p:childTnLst>
                          </p:cTn>
                        </p:par>
                        <p:par>
                          <p:cTn id="100" fill="hold">
                            <p:stCondLst>
                              <p:cond delay="300"/>
                            </p:stCondLst>
                            <p:childTnLst>
                              <p:par>
                                <p:cTn id="101" presetID="1" presetClass="entr" presetSubtype="0" fill="hold" grpId="0" nodeType="afterEffect">
                                  <p:stCondLst>
                                    <p:cond delay="100"/>
                                  </p:stCondLst>
                                  <p:childTnLst>
                                    <p:set>
                                      <p:cBhvr>
                                        <p:cTn id="102" dur="1" fill="hold">
                                          <p:stCondLst>
                                            <p:cond delay="0"/>
                                          </p:stCondLst>
                                        </p:cTn>
                                        <p:tgtEl>
                                          <p:spTgt spid="53"/>
                                        </p:tgtEl>
                                        <p:attrNameLst>
                                          <p:attrName>style.visibility</p:attrName>
                                        </p:attrNameLst>
                                      </p:cBhvr>
                                      <p:to>
                                        <p:strVal val="visible"/>
                                      </p:to>
                                    </p:set>
                                  </p:childTnLst>
                                </p:cTn>
                              </p:par>
                            </p:childTnLst>
                          </p:cTn>
                        </p:par>
                        <p:par>
                          <p:cTn id="103" fill="hold">
                            <p:stCondLst>
                              <p:cond delay="400"/>
                            </p:stCondLst>
                            <p:childTnLst>
                              <p:par>
                                <p:cTn id="104" presetID="1" presetClass="entr" presetSubtype="0" fill="hold" grpId="0" nodeType="afterEffect">
                                  <p:stCondLst>
                                    <p:cond delay="100"/>
                                  </p:stCondLst>
                                  <p:childTnLst>
                                    <p:set>
                                      <p:cBhvr>
                                        <p:cTn id="105" dur="1" fill="hold">
                                          <p:stCondLst>
                                            <p:cond delay="0"/>
                                          </p:stCondLst>
                                        </p:cTn>
                                        <p:tgtEl>
                                          <p:spTgt spid="55"/>
                                        </p:tgtEl>
                                        <p:attrNameLst>
                                          <p:attrName>style.visibility</p:attrName>
                                        </p:attrNameLst>
                                      </p:cBhvr>
                                      <p:to>
                                        <p:strVal val="visible"/>
                                      </p:to>
                                    </p:set>
                                  </p:childTnLst>
                                </p:cTn>
                              </p:par>
                            </p:childTnLst>
                          </p:cTn>
                        </p:par>
                        <p:par>
                          <p:cTn id="106" fill="hold">
                            <p:stCondLst>
                              <p:cond delay="500"/>
                            </p:stCondLst>
                            <p:childTnLst>
                              <p:par>
                                <p:cTn id="107" presetID="1" presetClass="entr" presetSubtype="0" fill="hold" grpId="0" nodeType="afterEffect">
                                  <p:stCondLst>
                                    <p:cond delay="100"/>
                                  </p:stCondLst>
                                  <p:childTnLst>
                                    <p:set>
                                      <p:cBhvr>
                                        <p:cTn id="108" dur="1" fill="hold">
                                          <p:stCondLst>
                                            <p:cond delay="0"/>
                                          </p:stCondLst>
                                        </p:cTn>
                                        <p:tgtEl>
                                          <p:spTgt spid="57"/>
                                        </p:tgtEl>
                                        <p:attrNameLst>
                                          <p:attrName>style.visibility</p:attrName>
                                        </p:attrNameLst>
                                      </p:cBhvr>
                                      <p:to>
                                        <p:strVal val="visible"/>
                                      </p:to>
                                    </p:set>
                                  </p:childTnLst>
                                </p:cTn>
                              </p:par>
                            </p:childTnLst>
                          </p:cTn>
                        </p:par>
                        <p:par>
                          <p:cTn id="109" fill="hold">
                            <p:stCondLst>
                              <p:cond delay="600"/>
                            </p:stCondLst>
                            <p:childTnLst>
                              <p:par>
                                <p:cTn id="110" presetID="1" presetClass="entr" presetSubtype="0" fill="hold" grpId="0" nodeType="afterEffect">
                                  <p:stCondLst>
                                    <p:cond delay="100"/>
                                  </p:stCondLst>
                                  <p:childTnLst>
                                    <p:set>
                                      <p:cBhvr>
                                        <p:cTn id="111" dur="1" fill="hold">
                                          <p:stCondLst>
                                            <p:cond delay="0"/>
                                          </p:stCondLst>
                                        </p:cTn>
                                        <p:tgtEl>
                                          <p:spTgt spid="59"/>
                                        </p:tgtEl>
                                        <p:attrNameLst>
                                          <p:attrName>style.visibility</p:attrName>
                                        </p:attrNameLst>
                                      </p:cBhvr>
                                      <p:to>
                                        <p:strVal val="visible"/>
                                      </p:to>
                                    </p:set>
                                  </p:childTnLst>
                                </p:cTn>
                              </p:par>
                            </p:childTnLst>
                          </p:cTn>
                        </p:par>
                        <p:par>
                          <p:cTn id="112" fill="hold">
                            <p:stCondLst>
                              <p:cond delay="700"/>
                            </p:stCondLst>
                            <p:childTnLst>
                              <p:par>
                                <p:cTn id="113" presetID="1" presetClass="entr" presetSubtype="0" fill="hold" grpId="0" nodeType="afterEffect">
                                  <p:stCondLst>
                                    <p:cond delay="100"/>
                                  </p:stCondLst>
                                  <p:childTnLst>
                                    <p:set>
                                      <p:cBhvr>
                                        <p:cTn id="114" dur="1" fill="hold">
                                          <p:stCondLst>
                                            <p:cond delay="0"/>
                                          </p:stCondLst>
                                        </p:cTn>
                                        <p:tgtEl>
                                          <p:spTgt spid="61"/>
                                        </p:tgtEl>
                                        <p:attrNameLst>
                                          <p:attrName>style.visibility</p:attrName>
                                        </p:attrNameLst>
                                      </p:cBhvr>
                                      <p:to>
                                        <p:strVal val="visible"/>
                                      </p:to>
                                    </p:set>
                                  </p:childTnLst>
                                </p:cTn>
                              </p:par>
                            </p:childTnLst>
                          </p:cTn>
                        </p:par>
                        <p:par>
                          <p:cTn id="115" fill="hold">
                            <p:stCondLst>
                              <p:cond delay="800"/>
                            </p:stCondLst>
                            <p:childTnLst>
                              <p:par>
                                <p:cTn id="116" presetID="1" presetClass="entr" presetSubtype="0" fill="hold" grpId="0" nodeType="afterEffect">
                                  <p:stCondLst>
                                    <p:cond delay="100"/>
                                  </p:stCondLst>
                                  <p:childTnLst>
                                    <p:set>
                                      <p:cBhvr>
                                        <p:cTn id="117" dur="1" fill="hold">
                                          <p:stCondLst>
                                            <p:cond delay="0"/>
                                          </p:stCondLst>
                                        </p:cTn>
                                        <p:tgtEl>
                                          <p:spTgt spid="63"/>
                                        </p:tgtEl>
                                        <p:attrNameLst>
                                          <p:attrName>style.visibility</p:attrName>
                                        </p:attrNameLst>
                                      </p:cBhvr>
                                      <p:to>
                                        <p:strVal val="visible"/>
                                      </p:to>
                                    </p:set>
                                  </p:childTnLst>
                                </p:cTn>
                              </p:par>
                            </p:childTnLst>
                          </p:cTn>
                        </p:par>
                        <p:par>
                          <p:cTn id="118" fill="hold">
                            <p:stCondLst>
                              <p:cond delay="900"/>
                            </p:stCondLst>
                            <p:childTnLst>
                              <p:par>
                                <p:cTn id="119" presetID="1" presetClass="entr" presetSubtype="0" fill="hold" grpId="0" nodeType="afterEffect">
                                  <p:stCondLst>
                                    <p:cond delay="100"/>
                                  </p:stCondLst>
                                  <p:childTnLst>
                                    <p:set>
                                      <p:cBhvr>
                                        <p:cTn id="120" dur="1" fill="hold">
                                          <p:stCondLst>
                                            <p:cond delay="0"/>
                                          </p:stCondLst>
                                        </p:cTn>
                                        <p:tgtEl>
                                          <p:spTgt spid="65"/>
                                        </p:tgtEl>
                                        <p:attrNameLst>
                                          <p:attrName>style.visibility</p:attrName>
                                        </p:attrNameLst>
                                      </p:cBhvr>
                                      <p:to>
                                        <p:strVal val="visible"/>
                                      </p:to>
                                    </p:set>
                                  </p:childTnLst>
                                </p:cTn>
                              </p:par>
                            </p:childTnLst>
                          </p:cTn>
                        </p:par>
                        <p:par>
                          <p:cTn id="121" fill="hold">
                            <p:stCondLst>
                              <p:cond delay="1000"/>
                            </p:stCondLst>
                            <p:childTnLst>
                              <p:par>
                                <p:cTn id="122" presetID="1" presetClass="entr" presetSubtype="0" fill="hold" grpId="0" nodeType="afterEffect">
                                  <p:stCondLst>
                                    <p:cond delay="100"/>
                                  </p:stCondLst>
                                  <p:childTnLst>
                                    <p:set>
                                      <p:cBhvr>
                                        <p:cTn id="123" dur="1" fill="hold">
                                          <p:stCondLst>
                                            <p:cond delay="0"/>
                                          </p:stCondLst>
                                        </p:cTn>
                                        <p:tgtEl>
                                          <p:spTgt spid="67"/>
                                        </p:tgtEl>
                                        <p:attrNameLst>
                                          <p:attrName>style.visibility</p:attrName>
                                        </p:attrNameLst>
                                      </p:cBhvr>
                                      <p:to>
                                        <p:strVal val="visible"/>
                                      </p:to>
                                    </p:set>
                                  </p:childTnLst>
                                </p:cTn>
                              </p:par>
                            </p:childTnLst>
                          </p:cTn>
                        </p:par>
                        <p:par>
                          <p:cTn id="124" fill="hold">
                            <p:stCondLst>
                              <p:cond delay="1100"/>
                            </p:stCondLst>
                            <p:childTnLst>
                              <p:par>
                                <p:cTn id="125" presetID="1" presetClass="entr" presetSubtype="0" fill="hold" grpId="0" nodeType="afterEffect">
                                  <p:stCondLst>
                                    <p:cond delay="100"/>
                                  </p:stCondLst>
                                  <p:childTnLst>
                                    <p:set>
                                      <p:cBhvr>
                                        <p:cTn id="126" dur="1" fill="hold">
                                          <p:stCondLst>
                                            <p:cond delay="0"/>
                                          </p:stCondLst>
                                        </p:cTn>
                                        <p:tgtEl>
                                          <p:spTgt spid="69"/>
                                        </p:tgtEl>
                                        <p:attrNameLst>
                                          <p:attrName>style.visibility</p:attrName>
                                        </p:attrNameLst>
                                      </p:cBhvr>
                                      <p:to>
                                        <p:strVal val="visible"/>
                                      </p:to>
                                    </p:set>
                                  </p:childTnLst>
                                </p:cTn>
                              </p:par>
                            </p:childTnLst>
                          </p:cTn>
                        </p:par>
                        <p:par>
                          <p:cTn id="127" fill="hold">
                            <p:stCondLst>
                              <p:cond delay="1200"/>
                            </p:stCondLst>
                            <p:childTnLst>
                              <p:par>
                                <p:cTn id="128" presetID="1" presetClass="entr" presetSubtype="0" fill="hold" grpId="0" nodeType="afterEffect">
                                  <p:stCondLst>
                                    <p:cond delay="100"/>
                                  </p:stCondLst>
                                  <p:childTnLst>
                                    <p:set>
                                      <p:cBhvr>
                                        <p:cTn id="129" dur="1" fill="hold">
                                          <p:stCondLst>
                                            <p:cond delay="0"/>
                                          </p:stCondLst>
                                        </p:cTn>
                                        <p:tgtEl>
                                          <p:spTgt spid="71"/>
                                        </p:tgtEl>
                                        <p:attrNameLst>
                                          <p:attrName>style.visibility</p:attrName>
                                        </p:attrNameLst>
                                      </p:cBhvr>
                                      <p:to>
                                        <p:strVal val="visible"/>
                                      </p:to>
                                    </p:set>
                                  </p:childTnLst>
                                </p:cTn>
                              </p:par>
                            </p:childTnLst>
                          </p:cTn>
                        </p:par>
                        <p:par>
                          <p:cTn id="130" fill="hold">
                            <p:stCondLst>
                              <p:cond delay="1300"/>
                            </p:stCondLst>
                            <p:childTnLst>
                              <p:par>
                                <p:cTn id="131" presetID="1" presetClass="entr" presetSubtype="0" fill="hold" grpId="0" nodeType="afterEffect">
                                  <p:stCondLst>
                                    <p:cond delay="100"/>
                                  </p:stCondLst>
                                  <p:childTnLst>
                                    <p:set>
                                      <p:cBhvr>
                                        <p:cTn id="132" dur="1" fill="hold">
                                          <p:stCondLst>
                                            <p:cond delay="0"/>
                                          </p:stCondLst>
                                        </p:cTn>
                                        <p:tgtEl>
                                          <p:spTgt spid="73"/>
                                        </p:tgtEl>
                                        <p:attrNameLst>
                                          <p:attrName>style.visibility</p:attrName>
                                        </p:attrNameLst>
                                      </p:cBhvr>
                                      <p:to>
                                        <p:strVal val="visible"/>
                                      </p:to>
                                    </p:set>
                                  </p:childTnLst>
                                </p:cTn>
                              </p:par>
                            </p:childTnLst>
                          </p:cTn>
                        </p:par>
                        <p:par>
                          <p:cTn id="133" fill="hold">
                            <p:stCondLst>
                              <p:cond delay="1400"/>
                            </p:stCondLst>
                            <p:childTnLst>
                              <p:par>
                                <p:cTn id="134" presetID="1" presetClass="entr" presetSubtype="0" fill="hold" grpId="0" nodeType="afterEffect">
                                  <p:stCondLst>
                                    <p:cond delay="100"/>
                                  </p:stCondLst>
                                  <p:childTnLst>
                                    <p:set>
                                      <p:cBhvr>
                                        <p:cTn id="135" dur="1" fill="hold">
                                          <p:stCondLst>
                                            <p:cond delay="0"/>
                                          </p:stCondLst>
                                        </p:cTn>
                                        <p:tgtEl>
                                          <p:spTgt spid="75"/>
                                        </p:tgtEl>
                                        <p:attrNameLst>
                                          <p:attrName>style.visibility</p:attrName>
                                        </p:attrNameLst>
                                      </p:cBhvr>
                                      <p:to>
                                        <p:strVal val="visible"/>
                                      </p:to>
                                    </p:set>
                                  </p:childTnLst>
                                </p:cTn>
                              </p:par>
                            </p:childTnLst>
                          </p:cTn>
                        </p:par>
                        <p:par>
                          <p:cTn id="136" fill="hold">
                            <p:stCondLst>
                              <p:cond delay="1500"/>
                            </p:stCondLst>
                            <p:childTnLst>
                              <p:par>
                                <p:cTn id="137" presetID="1" presetClass="entr" presetSubtype="0" fill="hold" grpId="0" nodeType="afterEffect">
                                  <p:stCondLst>
                                    <p:cond delay="100"/>
                                  </p:stCondLst>
                                  <p:childTnLst>
                                    <p:set>
                                      <p:cBhvr>
                                        <p:cTn id="138" dur="1" fill="hold">
                                          <p:stCondLst>
                                            <p:cond delay="0"/>
                                          </p:stCondLst>
                                        </p:cTn>
                                        <p:tgtEl>
                                          <p:spTgt spid="77"/>
                                        </p:tgtEl>
                                        <p:attrNameLst>
                                          <p:attrName>style.visibility</p:attrName>
                                        </p:attrNameLst>
                                      </p:cBhvr>
                                      <p:to>
                                        <p:strVal val="visible"/>
                                      </p:to>
                                    </p:set>
                                  </p:childTnLst>
                                </p:cTn>
                              </p:par>
                            </p:childTnLst>
                          </p:cTn>
                        </p:par>
                        <p:par>
                          <p:cTn id="139" fill="hold">
                            <p:stCondLst>
                              <p:cond delay="1600"/>
                            </p:stCondLst>
                            <p:childTnLst>
                              <p:par>
                                <p:cTn id="140" presetID="1" presetClass="entr" presetSubtype="0" fill="hold" grpId="0" nodeType="afterEffect">
                                  <p:stCondLst>
                                    <p:cond delay="100"/>
                                  </p:stCondLst>
                                  <p:childTnLst>
                                    <p:set>
                                      <p:cBhvr>
                                        <p:cTn id="141" dur="1" fill="hold">
                                          <p:stCondLst>
                                            <p:cond delay="0"/>
                                          </p:stCondLst>
                                        </p:cTn>
                                        <p:tgtEl>
                                          <p:spTgt spid="79"/>
                                        </p:tgtEl>
                                        <p:attrNameLst>
                                          <p:attrName>style.visibility</p:attrName>
                                        </p:attrNameLst>
                                      </p:cBhvr>
                                      <p:to>
                                        <p:strVal val="visible"/>
                                      </p:to>
                                    </p:set>
                                  </p:childTnLst>
                                </p:cTn>
                              </p:par>
                            </p:childTnLst>
                          </p:cTn>
                        </p:par>
                        <p:par>
                          <p:cTn id="142" fill="hold">
                            <p:stCondLst>
                              <p:cond delay="1700"/>
                            </p:stCondLst>
                            <p:childTnLst>
                              <p:par>
                                <p:cTn id="143" presetID="1" presetClass="entr" presetSubtype="0" fill="hold" grpId="0" nodeType="afterEffect">
                                  <p:stCondLst>
                                    <p:cond delay="100"/>
                                  </p:stCondLst>
                                  <p:childTnLst>
                                    <p:set>
                                      <p:cBhvr>
                                        <p:cTn id="144" dur="1" fill="hold">
                                          <p:stCondLst>
                                            <p:cond delay="0"/>
                                          </p:stCondLst>
                                        </p:cTn>
                                        <p:tgtEl>
                                          <p:spTgt spid="81"/>
                                        </p:tgtEl>
                                        <p:attrNameLst>
                                          <p:attrName>style.visibility</p:attrName>
                                        </p:attrNameLst>
                                      </p:cBhvr>
                                      <p:to>
                                        <p:strVal val="visible"/>
                                      </p:to>
                                    </p:set>
                                  </p:childTnLst>
                                </p:cTn>
                              </p:par>
                            </p:childTnLst>
                          </p:cTn>
                        </p:par>
                        <p:par>
                          <p:cTn id="145" fill="hold">
                            <p:stCondLst>
                              <p:cond delay="1800"/>
                            </p:stCondLst>
                            <p:childTnLst>
                              <p:par>
                                <p:cTn id="146" presetID="1" presetClass="entr" presetSubtype="0" fill="hold" grpId="0" nodeType="afterEffect">
                                  <p:stCondLst>
                                    <p:cond delay="100"/>
                                  </p:stCondLst>
                                  <p:childTnLst>
                                    <p:set>
                                      <p:cBhvr>
                                        <p:cTn id="147" dur="1" fill="hold">
                                          <p:stCondLst>
                                            <p:cond delay="0"/>
                                          </p:stCondLst>
                                        </p:cTn>
                                        <p:tgtEl>
                                          <p:spTgt spid="83"/>
                                        </p:tgtEl>
                                        <p:attrNameLst>
                                          <p:attrName>style.visibility</p:attrName>
                                        </p:attrNameLst>
                                      </p:cBhvr>
                                      <p:to>
                                        <p:strVal val="visible"/>
                                      </p:to>
                                    </p:set>
                                  </p:childTnLst>
                                </p:cTn>
                              </p:par>
                            </p:childTnLst>
                          </p:cTn>
                        </p:par>
                        <p:par>
                          <p:cTn id="148" fill="hold">
                            <p:stCondLst>
                              <p:cond delay="1900"/>
                            </p:stCondLst>
                            <p:childTnLst>
                              <p:par>
                                <p:cTn id="149" presetID="1" presetClass="entr" presetSubtype="0" fill="hold" grpId="0" nodeType="afterEffect">
                                  <p:stCondLst>
                                    <p:cond delay="100"/>
                                  </p:stCondLst>
                                  <p:childTnLst>
                                    <p:set>
                                      <p:cBhvr>
                                        <p:cTn id="150" dur="1" fill="hold">
                                          <p:stCondLst>
                                            <p:cond delay="0"/>
                                          </p:stCondLst>
                                        </p:cTn>
                                        <p:tgtEl>
                                          <p:spTgt spid="85"/>
                                        </p:tgtEl>
                                        <p:attrNameLst>
                                          <p:attrName>style.visibility</p:attrName>
                                        </p:attrNameLst>
                                      </p:cBhvr>
                                      <p:to>
                                        <p:strVal val="visible"/>
                                      </p:to>
                                    </p:set>
                                  </p:childTnLst>
                                </p:cTn>
                              </p:par>
                            </p:childTnLst>
                          </p:cTn>
                        </p:par>
                        <p:par>
                          <p:cTn id="151" fill="hold">
                            <p:stCondLst>
                              <p:cond delay="2000"/>
                            </p:stCondLst>
                            <p:childTnLst>
                              <p:par>
                                <p:cTn id="152" presetID="1" presetClass="entr" presetSubtype="0" fill="hold" grpId="0" nodeType="afterEffect">
                                  <p:stCondLst>
                                    <p:cond delay="100"/>
                                  </p:stCondLst>
                                  <p:childTnLst>
                                    <p:set>
                                      <p:cBhvr>
                                        <p:cTn id="153" dur="1" fill="hold">
                                          <p:stCondLst>
                                            <p:cond delay="0"/>
                                          </p:stCondLst>
                                        </p:cTn>
                                        <p:tgtEl>
                                          <p:spTgt spid="87"/>
                                        </p:tgtEl>
                                        <p:attrNameLst>
                                          <p:attrName>style.visibility</p:attrName>
                                        </p:attrNameLst>
                                      </p:cBhvr>
                                      <p:to>
                                        <p:strVal val="visible"/>
                                      </p:to>
                                    </p:set>
                                  </p:childTnLst>
                                </p:cTn>
                              </p:par>
                            </p:childTnLst>
                          </p:cTn>
                        </p:par>
                        <p:par>
                          <p:cTn id="154" fill="hold">
                            <p:stCondLst>
                              <p:cond delay="2100"/>
                            </p:stCondLst>
                            <p:childTnLst>
                              <p:par>
                                <p:cTn id="155" presetID="1" presetClass="entr" presetSubtype="0" fill="hold" grpId="0" nodeType="afterEffect">
                                  <p:stCondLst>
                                    <p:cond delay="100"/>
                                  </p:stCondLst>
                                  <p:childTnLst>
                                    <p:set>
                                      <p:cBhvr>
                                        <p:cTn id="156" dur="1" fill="hold">
                                          <p:stCondLst>
                                            <p:cond delay="0"/>
                                          </p:stCondLst>
                                        </p:cTn>
                                        <p:tgtEl>
                                          <p:spTgt spid="8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
                                            <p:txEl>
                                              <p:pRg st="2" end="2"/>
                                            </p:txEl>
                                          </p:spTgt>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
                                            <p:txEl>
                                              <p:pRg st="3" end="3"/>
                                            </p:txEl>
                                          </p:spTgt>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3">
                                            <p:txEl>
                                              <p:pRg st="5" end="5"/>
                                            </p:txEl>
                                          </p:spTgt>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
                                            <p:txEl>
                                              <p:pRg st="6" end="6"/>
                                            </p:txEl>
                                          </p:spTgt>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
                                            <p:txEl>
                                              <p:pRg st="7" end="7"/>
                                            </p:txEl>
                                          </p:spTgt>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
                                            <p:txEl>
                                              <p:pRg st="8" end="8"/>
                                            </p:txEl>
                                          </p:spTgt>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P spid="16" grpId="0" animBg="1"/>
      <p:bldP spid="42" grpId="0" animBg="1"/>
      <p:bldP spid="4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Midterm 3: Thursday 12/3: 5-7PM as before</a:t>
            </a:r>
          </a:p>
          <a:p>
            <a:pPr lvl="1"/>
            <a:r>
              <a:rPr lang="en-US" dirty="0" smtClean="0"/>
              <a:t>Material up to Lecture 25</a:t>
            </a:r>
          </a:p>
          <a:p>
            <a:pPr lvl="1"/>
            <a:r>
              <a:rPr lang="en-US" dirty="0" smtClean="0"/>
              <a:t>Cameras and Zoom screen sharing again as with Midterm 2</a:t>
            </a:r>
          </a:p>
          <a:p>
            <a:pPr lvl="1"/>
            <a:r>
              <a:rPr lang="en-US" dirty="0" smtClean="0"/>
              <a:t>Review session TBA</a:t>
            </a:r>
          </a:p>
          <a:p>
            <a:r>
              <a:rPr lang="en-US" dirty="0" smtClean="0"/>
              <a:t>Lecture 26 will be a fun lecture</a:t>
            </a:r>
          </a:p>
          <a:p>
            <a:pPr lvl="1"/>
            <a:r>
              <a:rPr lang="en-US" dirty="0" smtClean="0"/>
              <a:t>Let me know if there are topics you would like to discuss!</a:t>
            </a:r>
          </a:p>
          <a:p>
            <a:endParaRPr lang="en-US" dirty="0"/>
          </a:p>
        </p:txBody>
      </p:sp>
    </p:spTree>
    <p:extLst>
      <p:ext uri="{BB962C8B-B14F-4D97-AF65-F5344CB8AC3E}">
        <p14:creationId xmlns:p14="http://schemas.microsoft.com/office/powerpoint/2010/main" val="4004824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Title 1"/>
          <p:cNvSpPr>
            <a:spLocks noGrp="1"/>
          </p:cNvSpPr>
          <p:nvPr>
            <p:ph type="title"/>
          </p:nvPr>
        </p:nvSpPr>
        <p:spPr>
          <a:xfrm>
            <a:off x="1270000" y="152400"/>
            <a:ext cx="9550400" cy="533400"/>
          </a:xfrm>
        </p:spPr>
        <p:txBody>
          <a:bodyPr/>
          <a:lstStyle/>
          <a:p>
            <a:pPr>
              <a:defRPr/>
            </a:pPr>
            <a:r>
              <a:rPr lang="en-US" altLang="en-US" dirty="0" smtClean="0">
                <a:latin typeface="Gill Sans Light" charset="0"/>
                <a:ea typeface="ＭＳ Ｐゴシック" charset="-128"/>
                <a:cs typeface="Gill Sans Light" charset="0"/>
              </a:rPr>
              <a:t>Recall: CS </a:t>
            </a:r>
            <a:r>
              <a:rPr lang="en-US" altLang="en-US" dirty="0">
                <a:latin typeface="Gill Sans Light" charset="0"/>
                <a:ea typeface="ＭＳ Ｐゴシック" charset="-128"/>
                <a:cs typeface="Gill Sans Light" charset="0"/>
              </a:rPr>
              <a:t>162 Collaboration Policy</a:t>
            </a:r>
          </a:p>
        </p:txBody>
      </p:sp>
      <p:sp>
        <p:nvSpPr>
          <p:cNvPr id="50178" name="Content Placeholder 2"/>
          <p:cNvSpPr>
            <a:spLocks noGrp="1"/>
          </p:cNvSpPr>
          <p:nvPr>
            <p:ph idx="1"/>
          </p:nvPr>
        </p:nvSpPr>
        <p:spPr>
          <a:xfrm>
            <a:off x="762000" y="685800"/>
            <a:ext cx="10972800" cy="5562600"/>
          </a:xfrm>
        </p:spPr>
        <p:txBody>
          <a:bodyPr>
            <a:normAutofit lnSpcReduction="10000"/>
          </a:bodyPr>
          <a:lstStyle/>
          <a:p>
            <a:pPr marL="0" indent="0">
              <a:buNone/>
              <a:defRPr/>
            </a:pPr>
            <a:endParaRPr lang="en-US" sz="1800" dirty="0">
              <a:ea typeface="ＭＳ Ｐゴシック" charset="0"/>
            </a:endParaRPr>
          </a:p>
          <a:p>
            <a:pPr marL="0" indent="0">
              <a:buNone/>
              <a:defRPr/>
            </a:pPr>
            <a:r>
              <a:rPr lang="en-US" dirty="0" smtClean="0">
                <a:ea typeface="ＭＳ Ｐゴシック" charset="0"/>
              </a:rPr>
              <a:t>	Explaining </a:t>
            </a:r>
            <a:r>
              <a:rPr lang="en-US" dirty="0">
                <a:ea typeface="ＭＳ Ｐゴシック" charset="0"/>
              </a:rPr>
              <a:t>a concept to someone in another group</a:t>
            </a:r>
          </a:p>
          <a:p>
            <a:pPr marL="0" indent="0">
              <a:buNone/>
              <a:defRPr/>
            </a:pPr>
            <a:r>
              <a:rPr lang="en-US" dirty="0" smtClean="0">
                <a:ea typeface="ＭＳ Ｐゴシック" charset="0"/>
              </a:rPr>
              <a:t>	Discussing </a:t>
            </a:r>
            <a:r>
              <a:rPr lang="en-US" dirty="0">
                <a:ea typeface="ＭＳ Ｐゴシック" charset="0"/>
              </a:rPr>
              <a:t>algorithms/testing strategies with other groups</a:t>
            </a:r>
          </a:p>
          <a:p>
            <a:pPr marL="0" indent="0">
              <a:buNone/>
              <a:defRPr/>
            </a:pPr>
            <a:r>
              <a:rPr lang="en-US" dirty="0" smtClean="0">
                <a:ea typeface="ＭＳ Ｐゴシック" charset="0"/>
              </a:rPr>
              <a:t>	Discussing debugging approaches with other groups</a:t>
            </a:r>
            <a:endParaRPr lang="en-US" dirty="0">
              <a:ea typeface="ＭＳ Ｐゴシック" charset="0"/>
            </a:endParaRPr>
          </a:p>
          <a:p>
            <a:pPr marL="0" indent="0">
              <a:buNone/>
              <a:defRPr/>
            </a:pPr>
            <a:r>
              <a:rPr lang="en-US" dirty="0" smtClean="0">
                <a:ea typeface="ＭＳ Ｐゴシック" charset="0"/>
              </a:rPr>
              <a:t>	Searching </a:t>
            </a:r>
            <a:r>
              <a:rPr lang="en-US" dirty="0">
                <a:ea typeface="ＭＳ Ｐゴシック" charset="0"/>
              </a:rPr>
              <a:t>online for generic algorithms (e.g., hash table) </a:t>
            </a:r>
          </a:p>
          <a:p>
            <a:pPr marL="0" indent="0">
              <a:buNone/>
              <a:defRPr/>
            </a:pPr>
            <a:endParaRPr lang="en-US" sz="1600" dirty="0">
              <a:ea typeface="ＭＳ Ｐゴシック" charset="0"/>
            </a:endParaRPr>
          </a:p>
          <a:p>
            <a:pPr marL="0" indent="0">
              <a:buNone/>
              <a:defRPr/>
            </a:pPr>
            <a:r>
              <a:rPr lang="en-US" dirty="0" smtClean="0">
                <a:solidFill>
                  <a:srgbClr val="FF0000"/>
                </a:solidFill>
                <a:ea typeface="ＭＳ Ｐゴシック" charset="0"/>
              </a:rPr>
              <a:t>	Sharing </a:t>
            </a:r>
            <a:r>
              <a:rPr lang="en-US" dirty="0">
                <a:solidFill>
                  <a:srgbClr val="FF0000"/>
                </a:solidFill>
                <a:ea typeface="ＭＳ Ｐゴシック" charset="0"/>
              </a:rPr>
              <a:t>code or test cases with another group</a:t>
            </a:r>
          </a:p>
          <a:p>
            <a:pPr marL="0" indent="0">
              <a:buNone/>
              <a:defRPr/>
            </a:pPr>
            <a:r>
              <a:rPr lang="en-US" dirty="0" smtClean="0">
                <a:solidFill>
                  <a:srgbClr val="FF0000"/>
                </a:solidFill>
                <a:ea typeface="ＭＳ Ｐゴシック" charset="0"/>
              </a:rPr>
              <a:t>	Copying </a:t>
            </a:r>
            <a:r>
              <a:rPr lang="en-US" dirty="0">
                <a:solidFill>
                  <a:srgbClr val="FF0000"/>
                </a:solidFill>
                <a:ea typeface="ＭＳ Ｐゴシック" charset="0"/>
              </a:rPr>
              <a:t>OR reading another group’s code or test cases</a:t>
            </a:r>
          </a:p>
          <a:p>
            <a:pPr marL="0" indent="0">
              <a:buNone/>
              <a:defRPr/>
            </a:pPr>
            <a:r>
              <a:rPr lang="en-US" dirty="0" smtClean="0">
                <a:solidFill>
                  <a:srgbClr val="FF0000"/>
                </a:solidFill>
                <a:ea typeface="ＭＳ Ｐゴシック" charset="0"/>
              </a:rPr>
              <a:t>	Copying </a:t>
            </a:r>
            <a:r>
              <a:rPr lang="en-US" dirty="0">
                <a:solidFill>
                  <a:srgbClr val="FF0000"/>
                </a:solidFill>
                <a:ea typeface="ＭＳ Ｐゴシック" charset="0"/>
              </a:rPr>
              <a:t>OR reading online code or test cases from prior </a:t>
            </a:r>
            <a:r>
              <a:rPr lang="en-US" dirty="0" smtClean="0">
                <a:solidFill>
                  <a:srgbClr val="FF0000"/>
                </a:solidFill>
                <a:ea typeface="ＭＳ Ｐゴシック" charset="0"/>
              </a:rPr>
              <a:t>years</a:t>
            </a:r>
            <a:endParaRPr lang="en-US" dirty="0">
              <a:ea typeface="ＭＳ Ｐゴシック" charset="0"/>
            </a:endParaRPr>
          </a:p>
          <a:p>
            <a:pPr marL="0" indent="0">
              <a:buNone/>
              <a:defRPr/>
            </a:pPr>
            <a:r>
              <a:rPr lang="en-US" dirty="0" smtClean="0">
                <a:solidFill>
                  <a:srgbClr val="FF0000"/>
                </a:solidFill>
                <a:ea typeface="ＭＳ Ｐゴシック" charset="0"/>
              </a:rPr>
              <a:t>	Helping someone in another group to debug their code</a:t>
            </a:r>
            <a:endParaRPr lang="en-US" dirty="0">
              <a:solidFill>
                <a:srgbClr val="FF0000"/>
              </a:solidFill>
              <a:ea typeface="ＭＳ Ｐゴシック" charset="0"/>
            </a:endParaRPr>
          </a:p>
          <a:p>
            <a:pPr marL="0" indent="0">
              <a:buNone/>
              <a:defRPr/>
            </a:pPr>
            <a:endParaRPr lang="en-US" sz="1100" dirty="0">
              <a:ea typeface="ＭＳ Ｐゴシック" charset="0"/>
            </a:endParaRPr>
          </a:p>
          <a:p>
            <a:pPr>
              <a:buFont typeface="Arial" panose="020B0604020202020204" pitchFamily="34" charset="0"/>
              <a:buChar char="•"/>
              <a:defRPr/>
            </a:pPr>
            <a:r>
              <a:rPr lang="en-US" dirty="0">
                <a:ea typeface="ＭＳ Ｐゴシック" charset="0"/>
              </a:rPr>
              <a:t>We compare all project submissions against prior year submissions and online solutions and will take actions (described on the course overview page) against offenders </a:t>
            </a:r>
            <a:endParaRPr lang="en-US" dirty="0" smtClean="0">
              <a:ea typeface="ＭＳ Ｐゴシック" charset="0"/>
            </a:endParaRPr>
          </a:p>
          <a:p>
            <a:pPr>
              <a:buFont typeface="Arial" panose="020B0604020202020204" pitchFamily="34" charset="0"/>
              <a:buChar char="•"/>
              <a:defRPr/>
            </a:pPr>
            <a:r>
              <a:rPr lang="en-US" dirty="0" smtClean="0">
                <a:ea typeface="ＭＳ Ｐゴシック" charset="0"/>
              </a:rPr>
              <a:t>Don’t put a friend in a bad position by asking for help that they shouldn’t give!</a:t>
            </a:r>
            <a:endParaRPr lang="en-US" dirty="0">
              <a:ea typeface="ＭＳ Ｐゴシック" charset="0"/>
            </a:endParaRPr>
          </a:p>
          <a:p>
            <a:pPr marL="0" indent="0">
              <a:buNone/>
              <a:defRPr/>
            </a:pPr>
            <a:endParaRPr lang="en-US" sz="1400" dirty="0">
              <a:ea typeface="ＭＳ Ｐゴシック" charset="0"/>
            </a:endParaRPr>
          </a:p>
          <a:p>
            <a:pPr marL="0" indent="0">
              <a:buNone/>
              <a:defRPr/>
            </a:pPr>
            <a:endParaRPr lang="en-US" dirty="0">
              <a:ea typeface="ＭＳ Ｐゴシック" charset="0"/>
            </a:endParaRPr>
          </a:p>
        </p:txBody>
      </p:sp>
      <p:pic>
        <p:nvPicPr>
          <p:cNvPr id="50179" name="Picture 3" descr="red x.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800" y="3389314"/>
            <a:ext cx="649288"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180" name="Picture 4" descr="green check.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0400" y="1524000"/>
            <a:ext cx="9398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2124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 calcmode="lin" valueType="num">
                                      <p:cBhvr additive="base">
                                        <p:cTn id="13" dur="500" fill="hold"/>
                                        <p:tgtEl>
                                          <p:spTgt spid="5017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anim calcmode="lin" valueType="num">
                                      <p:cBhvr additive="base">
                                        <p:cTn id="19" dur="500" fill="hold"/>
                                        <p:tgtEl>
                                          <p:spTgt spid="5017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017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78">
                                            <p:txEl>
                                              <p:pRg st="4" end="4"/>
                                            </p:txEl>
                                          </p:spTgt>
                                        </p:tgtEl>
                                        <p:attrNameLst>
                                          <p:attrName>style.visibility</p:attrName>
                                        </p:attrNameLst>
                                      </p:cBhvr>
                                      <p:to>
                                        <p:strVal val="visible"/>
                                      </p:to>
                                    </p:set>
                                    <p:anim calcmode="lin" valueType="num">
                                      <p:cBhvr additive="base">
                                        <p:cTn id="25" dur="500" fill="hold"/>
                                        <p:tgtEl>
                                          <p:spTgt spid="50178">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017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nodeType="clickEffect">
                                  <p:stCondLst>
                                    <p:cond delay="0"/>
                                  </p:stCondLst>
                                  <p:childTnLst>
                                    <p:set>
                                      <p:cBhvr>
                                        <p:cTn id="30" dur="1" fill="hold">
                                          <p:stCondLst>
                                            <p:cond delay="0"/>
                                          </p:stCondLst>
                                        </p:cTn>
                                        <p:tgtEl>
                                          <p:spTgt spid="50180"/>
                                        </p:tgtEl>
                                        <p:attrNameLst>
                                          <p:attrName>style.visibility</p:attrName>
                                        </p:attrNameLst>
                                      </p:cBhvr>
                                      <p:to>
                                        <p:strVal val="visible"/>
                                      </p:to>
                                    </p:set>
                                    <p:animEffect transition="in" filter="wipe(down)">
                                      <p:cBhvr>
                                        <p:cTn id="31" dur="435">
                                          <p:stCondLst>
                                            <p:cond delay="0"/>
                                          </p:stCondLst>
                                        </p:cTn>
                                        <p:tgtEl>
                                          <p:spTgt spid="50180"/>
                                        </p:tgtEl>
                                      </p:cBhvr>
                                    </p:animEffect>
                                    <p:anim calcmode="lin" valueType="num">
                                      <p:cBhvr>
                                        <p:cTn id="32" dur="1367" tmFilter="0,0; 0.14,0.36; 0.43,0.73; 0.71,0.91; 1.0,1.0">
                                          <p:stCondLst>
                                            <p:cond delay="0"/>
                                          </p:stCondLst>
                                        </p:cTn>
                                        <p:tgtEl>
                                          <p:spTgt spid="50180"/>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50180"/>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50180"/>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50180"/>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50180"/>
                                        </p:tgtEl>
                                        <p:attrNameLst>
                                          <p:attrName>ppt_y</p:attrName>
                                        </p:attrNameLst>
                                      </p:cBhvr>
                                      <p:tavLst>
                                        <p:tav tm="0" fmla="#ppt_y-sin(pi*$)/81">
                                          <p:val>
                                            <p:fltVal val="0"/>
                                          </p:val>
                                        </p:tav>
                                        <p:tav tm="100000">
                                          <p:val>
                                            <p:fltVal val="1"/>
                                          </p:val>
                                        </p:tav>
                                      </p:tavLst>
                                    </p:anim>
                                    <p:animScale>
                                      <p:cBhvr>
                                        <p:cTn id="37" dur="20">
                                          <p:stCondLst>
                                            <p:cond delay="487"/>
                                          </p:stCondLst>
                                        </p:cTn>
                                        <p:tgtEl>
                                          <p:spTgt spid="50180"/>
                                        </p:tgtEl>
                                      </p:cBhvr>
                                      <p:to x="100000" y="60000"/>
                                    </p:animScale>
                                    <p:animScale>
                                      <p:cBhvr>
                                        <p:cTn id="38" dur="124" decel="50000">
                                          <p:stCondLst>
                                            <p:cond delay="507"/>
                                          </p:stCondLst>
                                        </p:cTn>
                                        <p:tgtEl>
                                          <p:spTgt spid="50180"/>
                                        </p:tgtEl>
                                      </p:cBhvr>
                                      <p:to x="100000" y="100000"/>
                                    </p:animScale>
                                    <p:animScale>
                                      <p:cBhvr>
                                        <p:cTn id="39" dur="20">
                                          <p:stCondLst>
                                            <p:cond delay="984"/>
                                          </p:stCondLst>
                                        </p:cTn>
                                        <p:tgtEl>
                                          <p:spTgt spid="50180"/>
                                        </p:tgtEl>
                                      </p:cBhvr>
                                      <p:to x="100000" y="80000"/>
                                    </p:animScale>
                                    <p:animScale>
                                      <p:cBhvr>
                                        <p:cTn id="40" dur="124" decel="50000">
                                          <p:stCondLst>
                                            <p:cond delay="1004"/>
                                          </p:stCondLst>
                                        </p:cTn>
                                        <p:tgtEl>
                                          <p:spTgt spid="50180"/>
                                        </p:tgtEl>
                                      </p:cBhvr>
                                      <p:to x="100000" y="100000"/>
                                    </p:animScale>
                                    <p:animScale>
                                      <p:cBhvr>
                                        <p:cTn id="41" dur="20">
                                          <p:stCondLst>
                                            <p:cond delay="1231"/>
                                          </p:stCondLst>
                                        </p:cTn>
                                        <p:tgtEl>
                                          <p:spTgt spid="50180"/>
                                        </p:tgtEl>
                                      </p:cBhvr>
                                      <p:to x="100000" y="90000"/>
                                    </p:animScale>
                                    <p:animScale>
                                      <p:cBhvr>
                                        <p:cTn id="42" dur="124" decel="50000">
                                          <p:stCondLst>
                                            <p:cond delay="1251"/>
                                          </p:stCondLst>
                                        </p:cTn>
                                        <p:tgtEl>
                                          <p:spTgt spid="50180"/>
                                        </p:tgtEl>
                                      </p:cBhvr>
                                      <p:to x="100000" y="100000"/>
                                    </p:animScale>
                                    <p:animScale>
                                      <p:cBhvr>
                                        <p:cTn id="43" dur="20">
                                          <p:stCondLst>
                                            <p:cond delay="1356"/>
                                          </p:stCondLst>
                                        </p:cTn>
                                        <p:tgtEl>
                                          <p:spTgt spid="50180"/>
                                        </p:tgtEl>
                                      </p:cBhvr>
                                      <p:to x="100000" y="95000"/>
                                    </p:animScale>
                                    <p:animScale>
                                      <p:cBhvr>
                                        <p:cTn id="44" dur="124" decel="50000">
                                          <p:stCondLst>
                                            <p:cond delay="1376"/>
                                          </p:stCondLst>
                                        </p:cTn>
                                        <p:tgtEl>
                                          <p:spTgt spid="50180"/>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178">
                                            <p:txEl>
                                              <p:pRg st="6" end="6"/>
                                            </p:txEl>
                                          </p:spTgt>
                                        </p:tgtEl>
                                        <p:attrNameLst>
                                          <p:attrName>style.visibility</p:attrName>
                                        </p:attrNameLst>
                                      </p:cBhvr>
                                      <p:to>
                                        <p:strVal val="visible"/>
                                      </p:to>
                                    </p:set>
                                    <p:anim calcmode="lin" valueType="num">
                                      <p:cBhvr additive="base">
                                        <p:cTn id="49" dur="500" fill="hold"/>
                                        <p:tgtEl>
                                          <p:spTgt spid="50178">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017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78">
                                            <p:txEl>
                                              <p:pRg st="7" end="7"/>
                                            </p:txEl>
                                          </p:spTgt>
                                        </p:tgtEl>
                                        <p:attrNameLst>
                                          <p:attrName>style.visibility</p:attrName>
                                        </p:attrNameLst>
                                      </p:cBhvr>
                                      <p:to>
                                        <p:strVal val="visible"/>
                                      </p:to>
                                    </p:set>
                                    <p:anim calcmode="lin" valueType="num">
                                      <p:cBhvr additive="base">
                                        <p:cTn id="55" dur="500" fill="hold"/>
                                        <p:tgtEl>
                                          <p:spTgt spid="50178">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017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178">
                                            <p:txEl>
                                              <p:pRg st="8" end="8"/>
                                            </p:txEl>
                                          </p:spTgt>
                                        </p:tgtEl>
                                        <p:attrNameLst>
                                          <p:attrName>style.visibility</p:attrName>
                                        </p:attrNameLst>
                                      </p:cBhvr>
                                      <p:to>
                                        <p:strVal val="visible"/>
                                      </p:to>
                                    </p:set>
                                    <p:anim calcmode="lin" valueType="num">
                                      <p:cBhvr additive="base">
                                        <p:cTn id="61" dur="500" fill="hold"/>
                                        <p:tgtEl>
                                          <p:spTgt spid="50178">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017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0178">
                                            <p:txEl>
                                              <p:pRg st="9" end="9"/>
                                            </p:txEl>
                                          </p:spTgt>
                                        </p:tgtEl>
                                        <p:attrNameLst>
                                          <p:attrName>style.visibility</p:attrName>
                                        </p:attrNameLst>
                                      </p:cBhvr>
                                      <p:to>
                                        <p:strVal val="visible"/>
                                      </p:to>
                                    </p:set>
                                    <p:anim calcmode="lin" valueType="num">
                                      <p:cBhvr additive="base">
                                        <p:cTn id="67" dur="500" fill="hold"/>
                                        <p:tgtEl>
                                          <p:spTgt spid="50178">
                                            <p:txEl>
                                              <p:pRg st="9" end="9"/>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0178">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nodeType="clickEffect">
                                  <p:stCondLst>
                                    <p:cond delay="0"/>
                                  </p:stCondLst>
                                  <p:childTnLst>
                                    <p:set>
                                      <p:cBhvr>
                                        <p:cTn id="72" dur="1" fill="hold">
                                          <p:stCondLst>
                                            <p:cond delay="0"/>
                                          </p:stCondLst>
                                        </p:cTn>
                                        <p:tgtEl>
                                          <p:spTgt spid="50179"/>
                                        </p:tgtEl>
                                        <p:attrNameLst>
                                          <p:attrName>style.visibility</p:attrName>
                                        </p:attrNameLst>
                                      </p:cBhvr>
                                      <p:to>
                                        <p:strVal val="visible"/>
                                      </p:to>
                                    </p:set>
                                    <p:animEffect transition="in" filter="wipe(down)">
                                      <p:cBhvr>
                                        <p:cTn id="73" dur="435">
                                          <p:stCondLst>
                                            <p:cond delay="0"/>
                                          </p:stCondLst>
                                        </p:cTn>
                                        <p:tgtEl>
                                          <p:spTgt spid="50179"/>
                                        </p:tgtEl>
                                      </p:cBhvr>
                                    </p:animEffect>
                                    <p:anim calcmode="lin" valueType="num">
                                      <p:cBhvr>
                                        <p:cTn id="74" dur="1367" tmFilter="0,0; 0.14,0.36; 0.43,0.73; 0.71,0.91; 1.0,1.0">
                                          <p:stCondLst>
                                            <p:cond delay="0"/>
                                          </p:stCondLst>
                                        </p:cTn>
                                        <p:tgtEl>
                                          <p:spTgt spid="50179"/>
                                        </p:tgtEl>
                                        <p:attrNameLst>
                                          <p:attrName>ppt_x</p:attrName>
                                        </p:attrNameLst>
                                      </p:cBhvr>
                                      <p:tavLst>
                                        <p:tav tm="0">
                                          <p:val>
                                            <p:strVal val="#ppt_x-0.25"/>
                                          </p:val>
                                        </p:tav>
                                        <p:tav tm="100000">
                                          <p:val>
                                            <p:strVal val="#ppt_x"/>
                                          </p:val>
                                        </p:tav>
                                      </p:tavLst>
                                    </p:anim>
                                    <p:anim calcmode="lin" valueType="num">
                                      <p:cBhvr>
                                        <p:cTn id="75" dur="498" tmFilter="0.0,0.0; 0.25,0.07; 0.50,0.2; 0.75,0.467; 1.0,1.0">
                                          <p:stCondLst>
                                            <p:cond delay="0"/>
                                          </p:stCondLst>
                                        </p:cTn>
                                        <p:tgtEl>
                                          <p:spTgt spid="50179"/>
                                        </p:tgtEl>
                                        <p:attrNameLst>
                                          <p:attrName>ppt_y</p:attrName>
                                        </p:attrNameLst>
                                      </p:cBhvr>
                                      <p:tavLst>
                                        <p:tav tm="0" fmla="#ppt_y-sin(pi*$)/3">
                                          <p:val>
                                            <p:fltVal val="0.5"/>
                                          </p:val>
                                        </p:tav>
                                        <p:tav tm="100000">
                                          <p:val>
                                            <p:fltVal val="1"/>
                                          </p:val>
                                        </p:tav>
                                      </p:tavLst>
                                    </p:anim>
                                    <p:anim calcmode="lin" valueType="num">
                                      <p:cBhvr>
                                        <p:cTn id="76" dur="498" tmFilter="0, 0; 0.125,0.2665; 0.25,0.4; 0.375,0.465; 0.5,0.5;  0.625,0.535; 0.75,0.6; 0.875,0.7335; 1,1">
                                          <p:stCondLst>
                                            <p:cond delay="498"/>
                                          </p:stCondLst>
                                        </p:cTn>
                                        <p:tgtEl>
                                          <p:spTgt spid="50179"/>
                                        </p:tgtEl>
                                        <p:attrNameLst>
                                          <p:attrName>ppt_y</p:attrName>
                                        </p:attrNameLst>
                                      </p:cBhvr>
                                      <p:tavLst>
                                        <p:tav tm="0" fmla="#ppt_y-sin(pi*$)/9">
                                          <p:val>
                                            <p:fltVal val="0"/>
                                          </p:val>
                                        </p:tav>
                                        <p:tav tm="100000">
                                          <p:val>
                                            <p:fltVal val="1"/>
                                          </p:val>
                                        </p:tav>
                                      </p:tavLst>
                                    </p:anim>
                                    <p:anim calcmode="lin" valueType="num">
                                      <p:cBhvr>
                                        <p:cTn id="77" dur="249" tmFilter="0, 0; 0.125,0.2665; 0.25,0.4; 0.375,0.465; 0.5,0.5;  0.625,0.535; 0.75,0.6; 0.875,0.7335; 1,1">
                                          <p:stCondLst>
                                            <p:cond delay="993"/>
                                          </p:stCondLst>
                                        </p:cTn>
                                        <p:tgtEl>
                                          <p:spTgt spid="50179"/>
                                        </p:tgtEl>
                                        <p:attrNameLst>
                                          <p:attrName>ppt_y</p:attrName>
                                        </p:attrNameLst>
                                      </p:cBhvr>
                                      <p:tavLst>
                                        <p:tav tm="0" fmla="#ppt_y-sin(pi*$)/27">
                                          <p:val>
                                            <p:fltVal val="0"/>
                                          </p:val>
                                        </p:tav>
                                        <p:tav tm="100000">
                                          <p:val>
                                            <p:fltVal val="1"/>
                                          </p:val>
                                        </p:tav>
                                      </p:tavLst>
                                    </p:anim>
                                    <p:anim calcmode="lin" valueType="num">
                                      <p:cBhvr>
                                        <p:cTn id="78" dur="123" tmFilter="0, 0; 0.125,0.2665; 0.25,0.4; 0.375,0.465; 0.5,0.5;  0.625,0.535; 0.75,0.6; 0.875,0.7335; 1,1">
                                          <p:stCondLst>
                                            <p:cond delay="1242"/>
                                          </p:stCondLst>
                                        </p:cTn>
                                        <p:tgtEl>
                                          <p:spTgt spid="50179"/>
                                        </p:tgtEl>
                                        <p:attrNameLst>
                                          <p:attrName>ppt_y</p:attrName>
                                        </p:attrNameLst>
                                      </p:cBhvr>
                                      <p:tavLst>
                                        <p:tav tm="0" fmla="#ppt_y-sin(pi*$)/81">
                                          <p:val>
                                            <p:fltVal val="0"/>
                                          </p:val>
                                        </p:tav>
                                        <p:tav tm="100000">
                                          <p:val>
                                            <p:fltVal val="1"/>
                                          </p:val>
                                        </p:tav>
                                      </p:tavLst>
                                    </p:anim>
                                    <p:animScale>
                                      <p:cBhvr>
                                        <p:cTn id="79" dur="20">
                                          <p:stCondLst>
                                            <p:cond delay="487"/>
                                          </p:stCondLst>
                                        </p:cTn>
                                        <p:tgtEl>
                                          <p:spTgt spid="50179"/>
                                        </p:tgtEl>
                                      </p:cBhvr>
                                      <p:to x="100000" y="60000"/>
                                    </p:animScale>
                                    <p:animScale>
                                      <p:cBhvr>
                                        <p:cTn id="80" dur="124" decel="50000">
                                          <p:stCondLst>
                                            <p:cond delay="507"/>
                                          </p:stCondLst>
                                        </p:cTn>
                                        <p:tgtEl>
                                          <p:spTgt spid="50179"/>
                                        </p:tgtEl>
                                      </p:cBhvr>
                                      <p:to x="100000" y="100000"/>
                                    </p:animScale>
                                    <p:animScale>
                                      <p:cBhvr>
                                        <p:cTn id="81" dur="20">
                                          <p:stCondLst>
                                            <p:cond delay="984"/>
                                          </p:stCondLst>
                                        </p:cTn>
                                        <p:tgtEl>
                                          <p:spTgt spid="50179"/>
                                        </p:tgtEl>
                                      </p:cBhvr>
                                      <p:to x="100000" y="80000"/>
                                    </p:animScale>
                                    <p:animScale>
                                      <p:cBhvr>
                                        <p:cTn id="82" dur="124" decel="50000">
                                          <p:stCondLst>
                                            <p:cond delay="1004"/>
                                          </p:stCondLst>
                                        </p:cTn>
                                        <p:tgtEl>
                                          <p:spTgt spid="50179"/>
                                        </p:tgtEl>
                                      </p:cBhvr>
                                      <p:to x="100000" y="100000"/>
                                    </p:animScale>
                                    <p:animScale>
                                      <p:cBhvr>
                                        <p:cTn id="83" dur="20">
                                          <p:stCondLst>
                                            <p:cond delay="1231"/>
                                          </p:stCondLst>
                                        </p:cTn>
                                        <p:tgtEl>
                                          <p:spTgt spid="50179"/>
                                        </p:tgtEl>
                                      </p:cBhvr>
                                      <p:to x="100000" y="90000"/>
                                    </p:animScale>
                                    <p:animScale>
                                      <p:cBhvr>
                                        <p:cTn id="84" dur="124" decel="50000">
                                          <p:stCondLst>
                                            <p:cond delay="1251"/>
                                          </p:stCondLst>
                                        </p:cTn>
                                        <p:tgtEl>
                                          <p:spTgt spid="50179"/>
                                        </p:tgtEl>
                                      </p:cBhvr>
                                      <p:to x="100000" y="100000"/>
                                    </p:animScale>
                                    <p:animScale>
                                      <p:cBhvr>
                                        <p:cTn id="85" dur="20">
                                          <p:stCondLst>
                                            <p:cond delay="1356"/>
                                          </p:stCondLst>
                                        </p:cTn>
                                        <p:tgtEl>
                                          <p:spTgt spid="50179"/>
                                        </p:tgtEl>
                                      </p:cBhvr>
                                      <p:to x="100000" y="95000"/>
                                    </p:animScale>
                                    <p:animScale>
                                      <p:cBhvr>
                                        <p:cTn id="86" dur="124" decel="50000">
                                          <p:stCondLst>
                                            <p:cond delay="1376"/>
                                          </p:stCondLst>
                                        </p:cTn>
                                        <p:tgtEl>
                                          <p:spTgt spid="50179"/>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0178">
                                            <p:txEl>
                                              <p:pRg st="11" end="11"/>
                                            </p:txEl>
                                          </p:spTgt>
                                        </p:tgtEl>
                                        <p:attrNameLst>
                                          <p:attrName>style.visibility</p:attrName>
                                        </p:attrNameLst>
                                      </p:cBhvr>
                                      <p:to>
                                        <p:strVal val="visible"/>
                                      </p:to>
                                    </p:set>
                                    <p:anim calcmode="lin" valueType="num">
                                      <p:cBhvr additive="base">
                                        <p:cTn id="91" dur="500" fill="hold"/>
                                        <p:tgtEl>
                                          <p:spTgt spid="50178">
                                            <p:txEl>
                                              <p:pRg st="11" end="11"/>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50178">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0178">
                                            <p:txEl>
                                              <p:pRg st="12" end="12"/>
                                            </p:txEl>
                                          </p:spTgt>
                                        </p:tgtEl>
                                        <p:attrNameLst>
                                          <p:attrName>style.visibility</p:attrName>
                                        </p:attrNameLst>
                                      </p:cBhvr>
                                      <p:to>
                                        <p:strVal val="visible"/>
                                      </p:to>
                                    </p:set>
                                    <p:anim calcmode="lin" valueType="num">
                                      <p:cBhvr additive="base">
                                        <p:cTn id="97" dur="500" fill="hold"/>
                                        <p:tgtEl>
                                          <p:spTgt spid="50178">
                                            <p:txEl>
                                              <p:pRg st="12" end="12"/>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50178">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24C6-9F1F-406F-973D-07748CB5D79A}"/>
              </a:ext>
            </a:extLst>
          </p:cNvPr>
          <p:cNvSpPr>
            <a:spLocks noGrp="1"/>
          </p:cNvSpPr>
          <p:nvPr>
            <p:ph type="title"/>
          </p:nvPr>
        </p:nvSpPr>
        <p:spPr/>
        <p:txBody>
          <a:bodyPr/>
          <a:lstStyle/>
          <a:p>
            <a:r>
              <a:rPr lang="en-US" dirty="0"/>
              <a:t>Recall: Communication Between Processes</a:t>
            </a:r>
          </a:p>
        </p:txBody>
      </p:sp>
      <p:sp>
        <p:nvSpPr>
          <p:cNvPr id="3" name="Content Placeholder 2">
            <a:extLst>
              <a:ext uri="{FF2B5EF4-FFF2-40B4-BE49-F238E27FC236}">
                <a16:creationId xmlns:a16="http://schemas.microsoft.com/office/drawing/2014/main" id="{A5F8F168-7C6B-42DA-A8FA-5103AFF5E62C}"/>
              </a:ext>
            </a:extLst>
          </p:cNvPr>
          <p:cNvSpPr>
            <a:spLocks noGrp="1"/>
          </p:cNvSpPr>
          <p:nvPr>
            <p:ph idx="1"/>
          </p:nvPr>
        </p:nvSpPr>
        <p:spPr>
          <a:xfrm>
            <a:off x="838200" y="3823983"/>
            <a:ext cx="10515600" cy="2352980"/>
          </a:xfrm>
        </p:spPr>
        <p:txBody>
          <a:bodyPr/>
          <a:lstStyle/>
          <a:p>
            <a:r>
              <a:rPr lang="en-US" dirty="0"/>
              <a:t>Data written by A is held in memory until B reads it</a:t>
            </a:r>
          </a:p>
          <a:p>
            <a:r>
              <a:rPr lang="en-US" dirty="0"/>
              <a:t>Queue has a fixed capacity</a:t>
            </a:r>
          </a:p>
          <a:p>
            <a:pPr lvl="1"/>
            <a:r>
              <a:rPr lang="en-US" dirty="0"/>
              <a:t>Writing to the queue blocks if the queue if full</a:t>
            </a:r>
          </a:p>
          <a:p>
            <a:pPr lvl="1"/>
            <a:r>
              <a:rPr lang="en-US" dirty="0"/>
              <a:t>Reading from the queue blocks if the queue is empty</a:t>
            </a:r>
          </a:p>
          <a:p>
            <a:r>
              <a:rPr lang="en-US" dirty="0"/>
              <a:t>POSIX provides this abstraction in the form of </a:t>
            </a:r>
            <a:r>
              <a:rPr lang="en-US" b="1" i="1" dirty="0"/>
              <a:t>pipes</a:t>
            </a:r>
          </a:p>
        </p:txBody>
      </p:sp>
      <p:sp>
        <p:nvSpPr>
          <p:cNvPr id="13" name="Rectangle 12">
            <a:extLst>
              <a:ext uri="{FF2B5EF4-FFF2-40B4-BE49-F238E27FC236}">
                <a16:creationId xmlns:a16="http://schemas.microsoft.com/office/drawing/2014/main" id="{7D503613-36DA-4D9F-8614-7983C2EB16C8}"/>
              </a:ext>
            </a:extLst>
          </p:cNvPr>
          <p:cNvSpPr/>
          <p:nvPr/>
        </p:nvSpPr>
        <p:spPr>
          <a:xfrm>
            <a:off x="2031126" y="1394711"/>
            <a:ext cx="4668904" cy="461665"/>
          </a:xfrm>
          <a:prstGeom prst="rect">
            <a:avLst/>
          </a:prstGeom>
        </p:spPr>
        <p:txBody>
          <a:bodyPr wrap="square">
            <a:spAutoFit/>
          </a:bodyPr>
          <a:lstStyle/>
          <a:p>
            <a:r>
              <a:rPr lang="en-US" sz="2400" b="0" dirty="0">
                <a:latin typeface="Consolas" charset="0"/>
                <a:ea typeface="Consolas" charset="0"/>
                <a:cs typeface="Consolas" charset="0"/>
              </a:rPr>
              <a:t>write(</a:t>
            </a:r>
            <a:r>
              <a:rPr lang="en-US" sz="2400" b="0" dirty="0" err="1">
                <a:latin typeface="Consolas" charset="0"/>
                <a:ea typeface="Consolas" charset="0"/>
                <a:cs typeface="Consolas" charset="0"/>
              </a:rPr>
              <a:t>wfd</a:t>
            </a:r>
            <a:r>
              <a:rPr lang="en-US" sz="2400" b="0" dirty="0">
                <a:latin typeface="Consolas" charset="0"/>
                <a:ea typeface="Consolas" charset="0"/>
                <a:cs typeface="Consolas" charset="0"/>
              </a:rPr>
              <a:t>, </a:t>
            </a:r>
            <a:r>
              <a:rPr lang="en-US" sz="2400" b="0" dirty="0" err="1">
                <a:latin typeface="Consolas" charset="0"/>
                <a:ea typeface="Consolas" charset="0"/>
                <a:cs typeface="Consolas" charset="0"/>
              </a:rPr>
              <a:t>wbuf</a:t>
            </a:r>
            <a:r>
              <a:rPr lang="en-US" sz="2400" b="0" dirty="0">
                <a:latin typeface="Consolas" charset="0"/>
                <a:ea typeface="Consolas" charset="0"/>
                <a:cs typeface="Consolas" charset="0"/>
              </a:rPr>
              <a:t>, </a:t>
            </a:r>
            <a:r>
              <a:rPr lang="en-US" sz="2400" b="0" dirty="0" err="1">
                <a:latin typeface="Consolas" charset="0"/>
                <a:ea typeface="Consolas" charset="0"/>
                <a:cs typeface="Consolas" charset="0"/>
              </a:rPr>
              <a:t>wlen</a:t>
            </a:r>
            <a:r>
              <a:rPr lang="en-US" sz="2400" b="0" dirty="0">
                <a:latin typeface="Consolas" charset="0"/>
                <a:ea typeface="Consolas" charset="0"/>
                <a:cs typeface="Consolas" charset="0"/>
              </a:rPr>
              <a:t>); </a:t>
            </a:r>
          </a:p>
        </p:txBody>
      </p:sp>
      <p:sp>
        <p:nvSpPr>
          <p:cNvPr id="14" name="Rectangle 13">
            <a:extLst>
              <a:ext uri="{FF2B5EF4-FFF2-40B4-BE49-F238E27FC236}">
                <a16:creationId xmlns:a16="http://schemas.microsoft.com/office/drawing/2014/main" id="{F75A6351-8A40-42B0-87E2-6AC5E2FA7D30}"/>
              </a:ext>
            </a:extLst>
          </p:cNvPr>
          <p:cNvSpPr/>
          <p:nvPr/>
        </p:nvSpPr>
        <p:spPr>
          <a:xfrm>
            <a:off x="6163983" y="2951362"/>
            <a:ext cx="4618744" cy="461665"/>
          </a:xfrm>
          <a:prstGeom prst="rect">
            <a:avLst/>
          </a:prstGeom>
        </p:spPr>
        <p:txBody>
          <a:bodyPr wrap="square">
            <a:spAutoFit/>
          </a:bodyPr>
          <a:lstStyle/>
          <a:p>
            <a:r>
              <a:rPr lang="en-US" sz="2400" b="0" dirty="0">
                <a:latin typeface="Consolas" charset="0"/>
                <a:ea typeface="Consolas" charset="0"/>
                <a:cs typeface="Consolas" charset="0"/>
              </a:rPr>
              <a:t>n = read(</a:t>
            </a:r>
            <a:r>
              <a:rPr lang="en-US" sz="2400" b="0" dirty="0" err="1">
                <a:latin typeface="Consolas" charset="0"/>
                <a:ea typeface="Consolas" charset="0"/>
                <a:cs typeface="Consolas" charset="0"/>
              </a:rPr>
              <a:t>rfd,rbuf</a:t>
            </a:r>
            <a:r>
              <a:rPr lang="en-US" sz="2400" b="0" dirty="0">
                <a:latin typeface="Consolas" charset="0"/>
                <a:ea typeface="Consolas" charset="0"/>
                <a:cs typeface="Consolas" charset="0"/>
              </a:rPr>
              <a:t>, </a:t>
            </a:r>
            <a:r>
              <a:rPr lang="en-US" sz="2400" b="0" dirty="0" err="1">
                <a:latin typeface="Consolas" charset="0"/>
                <a:ea typeface="Consolas" charset="0"/>
                <a:cs typeface="Consolas" charset="0"/>
              </a:rPr>
              <a:t>rmax</a:t>
            </a:r>
            <a:r>
              <a:rPr lang="en-US" sz="2400" b="0" dirty="0">
                <a:latin typeface="Consolas" charset="0"/>
                <a:ea typeface="Consolas" charset="0"/>
                <a:cs typeface="Consolas" charset="0"/>
              </a:rPr>
              <a:t>); </a:t>
            </a:r>
          </a:p>
        </p:txBody>
      </p:sp>
      <p:sp>
        <p:nvSpPr>
          <p:cNvPr id="15" name="Rectangle 14">
            <a:extLst>
              <a:ext uri="{FF2B5EF4-FFF2-40B4-BE49-F238E27FC236}">
                <a16:creationId xmlns:a16="http://schemas.microsoft.com/office/drawing/2014/main" id="{00BD695E-EDEF-46AF-B4E1-E938344704B9}"/>
              </a:ext>
            </a:extLst>
          </p:cNvPr>
          <p:cNvSpPr/>
          <p:nvPr/>
        </p:nvSpPr>
        <p:spPr>
          <a:xfrm>
            <a:off x="2769704" y="2016885"/>
            <a:ext cx="1201074" cy="5464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A</a:t>
            </a:r>
          </a:p>
        </p:txBody>
      </p:sp>
      <p:cxnSp>
        <p:nvCxnSpPr>
          <p:cNvPr id="16" name="Straight Arrow Connector 15">
            <a:extLst>
              <a:ext uri="{FF2B5EF4-FFF2-40B4-BE49-F238E27FC236}">
                <a16:creationId xmlns:a16="http://schemas.microsoft.com/office/drawing/2014/main" id="{81E0A654-E68E-46C8-BA1D-556608954CD2}"/>
              </a:ext>
            </a:extLst>
          </p:cNvPr>
          <p:cNvCxnSpPr>
            <a:cxnSpLocks/>
            <a:stCxn id="15" idx="3"/>
            <a:endCxn id="19" idx="1"/>
          </p:cNvCxnSpPr>
          <p:nvPr/>
        </p:nvCxnSpPr>
        <p:spPr>
          <a:xfrm>
            <a:off x="3970778" y="2290097"/>
            <a:ext cx="448525" cy="7067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E2CCB54-E4B7-408B-8A80-07AFF7AB11D6}"/>
              </a:ext>
            </a:extLst>
          </p:cNvPr>
          <p:cNvSpPr/>
          <p:nvPr/>
        </p:nvSpPr>
        <p:spPr>
          <a:xfrm>
            <a:off x="7131719" y="2176669"/>
            <a:ext cx="1150890" cy="5464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B</a:t>
            </a:r>
          </a:p>
        </p:txBody>
      </p:sp>
      <p:cxnSp>
        <p:nvCxnSpPr>
          <p:cNvPr id="18" name="Straight Arrow Connector 17">
            <a:extLst>
              <a:ext uri="{FF2B5EF4-FFF2-40B4-BE49-F238E27FC236}">
                <a16:creationId xmlns:a16="http://schemas.microsoft.com/office/drawing/2014/main" id="{7FDD6DB3-7846-46C1-BAE0-72103A20C1F8}"/>
              </a:ext>
            </a:extLst>
          </p:cNvPr>
          <p:cNvCxnSpPr>
            <a:cxnSpLocks/>
            <a:stCxn id="19" idx="3"/>
            <a:endCxn id="17" idx="1"/>
          </p:cNvCxnSpPr>
          <p:nvPr/>
        </p:nvCxnSpPr>
        <p:spPr>
          <a:xfrm flipV="1">
            <a:off x="6096000" y="2449881"/>
            <a:ext cx="1035719" cy="5469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Can 3">
            <a:extLst>
              <a:ext uri="{FF2B5EF4-FFF2-40B4-BE49-F238E27FC236}">
                <a16:creationId xmlns:a16="http://schemas.microsoft.com/office/drawing/2014/main" id="{B0FC7800-4CEF-4504-A668-77F82B048506}"/>
              </a:ext>
            </a:extLst>
          </p:cNvPr>
          <p:cNvSpPr/>
          <p:nvPr/>
        </p:nvSpPr>
        <p:spPr bwMode="auto">
          <a:xfrm>
            <a:off x="4419303" y="2563309"/>
            <a:ext cx="1676697" cy="867128"/>
          </a:xfrm>
          <a:prstGeom prst="roundRect">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Gill Sans Light"/>
              </a:rPr>
              <a:t>In-Memory Queue</a:t>
            </a:r>
          </a:p>
        </p:txBody>
      </p:sp>
    </p:spTree>
    <p:extLst>
      <p:ext uri="{BB962C8B-B14F-4D97-AF65-F5344CB8AC3E}">
        <p14:creationId xmlns:p14="http://schemas.microsoft.com/office/powerpoint/2010/main" val="41041751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A40C1-4501-46B0-A460-F18FDF3230D9}"/>
              </a:ext>
            </a:extLst>
          </p:cNvPr>
          <p:cNvSpPr/>
          <p:nvPr/>
        </p:nvSpPr>
        <p:spPr>
          <a:xfrm>
            <a:off x="1974574" y="914400"/>
            <a:ext cx="2888974" cy="2769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Gill Sans Light"/>
              </a:rPr>
              <a:t>Host 1</a:t>
            </a:r>
          </a:p>
        </p:txBody>
      </p:sp>
      <p:sp>
        <p:nvSpPr>
          <p:cNvPr id="2" name="Title 1">
            <a:extLst>
              <a:ext uri="{FF2B5EF4-FFF2-40B4-BE49-F238E27FC236}">
                <a16:creationId xmlns:a16="http://schemas.microsoft.com/office/drawing/2014/main" id="{CC299DC7-E93A-4FA0-B41F-6A55BC3B8EE3}"/>
              </a:ext>
            </a:extLst>
          </p:cNvPr>
          <p:cNvSpPr>
            <a:spLocks noGrp="1"/>
          </p:cNvSpPr>
          <p:nvPr>
            <p:ph type="title"/>
          </p:nvPr>
        </p:nvSpPr>
        <p:spPr/>
        <p:txBody>
          <a:bodyPr/>
          <a:lstStyle/>
          <a:p>
            <a:r>
              <a:rPr lang="en-US" dirty="0">
                <a:latin typeface="Gill Sans Light"/>
              </a:rPr>
              <a:t>Buffering in a TCP Connection</a:t>
            </a:r>
          </a:p>
        </p:txBody>
      </p:sp>
      <p:sp>
        <p:nvSpPr>
          <p:cNvPr id="3" name="Content Placeholder 2">
            <a:extLst>
              <a:ext uri="{FF2B5EF4-FFF2-40B4-BE49-F238E27FC236}">
                <a16:creationId xmlns:a16="http://schemas.microsoft.com/office/drawing/2014/main" id="{2EDD0CAC-66F7-4511-9C5A-E8D700D3F715}"/>
              </a:ext>
            </a:extLst>
          </p:cNvPr>
          <p:cNvSpPr>
            <a:spLocks noGrp="1"/>
          </p:cNvSpPr>
          <p:nvPr>
            <p:ph idx="1"/>
          </p:nvPr>
        </p:nvSpPr>
        <p:spPr>
          <a:xfrm>
            <a:off x="838200" y="4191000"/>
            <a:ext cx="10515600" cy="1325563"/>
          </a:xfrm>
        </p:spPr>
        <p:txBody>
          <a:bodyPr>
            <a:normAutofit/>
          </a:bodyPr>
          <a:lstStyle/>
          <a:p>
            <a:r>
              <a:rPr lang="en-US" dirty="0">
                <a:latin typeface="Gill Sans Light"/>
              </a:rPr>
              <a:t>A single TCP connection needs </a:t>
            </a:r>
            <a:r>
              <a:rPr lang="en-US" b="1" i="1" dirty="0">
                <a:latin typeface="Gill Sans Light"/>
              </a:rPr>
              <a:t>four</a:t>
            </a:r>
            <a:r>
              <a:rPr lang="en-US" dirty="0">
                <a:latin typeface="Gill Sans Light"/>
              </a:rPr>
              <a:t> in-memory queues:</a:t>
            </a:r>
          </a:p>
          <a:p>
            <a:pPr lvl="1"/>
            <a:r>
              <a:rPr lang="en-US" dirty="0">
                <a:latin typeface="Gill Sans Light"/>
              </a:rPr>
              <a:t>Send buffer: add data on write </a:t>
            </a:r>
            <a:r>
              <a:rPr lang="en-US" dirty="0" err="1">
                <a:latin typeface="Gill Sans Light"/>
              </a:rPr>
              <a:t>syscall</a:t>
            </a:r>
            <a:r>
              <a:rPr lang="en-US" dirty="0">
                <a:latin typeface="Gill Sans Light"/>
              </a:rPr>
              <a:t>, remove data when ACK received</a:t>
            </a:r>
          </a:p>
          <a:p>
            <a:pPr lvl="1"/>
            <a:r>
              <a:rPr lang="en-US" dirty="0">
                <a:latin typeface="Gill Sans Light"/>
              </a:rPr>
              <a:t>Receive buffer: add data when packets received, remove data on read </a:t>
            </a:r>
            <a:r>
              <a:rPr lang="en-US" dirty="0" err="1">
                <a:latin typeface="Gill Sans Light"/>
              </a:rPr>
              <a:t>syscall</a:t>
            </a:r>
            <a:endParaRPr lang="en-US" dirty="0">
              <a:latin typeface="Gill Sans Light"/>
            </a:endParaRPr>
          </a:p>
        </p:txBody>
      </p:sp>
      <p:sp>
        <p:nvSpPr>
          <p:cNvPr id="7" name="Rectangle 6">
            <a:extLst>
              <a:ext uri="{FF2B5EF4-FFF2-40B4-BE49-F238E27FC236}">
                <a16:creationId xmlns:a16="http://schemas.microsoft.com/office/drawing/2014/main" id="{64483693-4623-4A12-89ED-3B2268DDD1EA}"/>
              </a:ext>
            </a:extLst>
          </p:cNvPr>
          <p:cNvSpPr/>
          <p:nvPr/>
        </p:nvSpPr>
        <p:spPr>
          <a:xfrm>
            <a:off x="2837526" y="1521031"/>
            <a:ext cx="1201074" cy="546424"/>
          </a:xfrm>
          <a:prstGeom prst="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A</a:t>
            </a:r>
          </a:p>
        </p:txBody>
      </p:sp>
      <p:sp>
        <p:nvSpPr>
          <p:cNvPr id="10" name="Rectangle: Rounded Corners 9">
            <a:extLst>
              <a:ext uri="{FF2B5EF4-FFF2-40B4-BE49-F238E27FC236}">
                <a16:creationId xmlns:a16="http://schemas.microsoft.com/office/drawing/2014/main" id="{32374D08-9810-4696-8EF6-658A44668258}"/>
              </a:ext>
            </a:extLst>
          </p:cNvPr>
          <p:cNvSpPr/>
          <p:nvPr/>
        </p:nvSpPr>
        <p:spPr>
          <a:xfrm>
            <a:off x="2643809" y="2500150"/>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Send Queue</a:t>
            </a:r>
          </a:p>
        </p:txBody>
      </p:sp>
      <p:sp>
        <p:nvSpPr>
          <p:cNvPr id="11" name="Rectangle: Rounded Corners 10">
            <a:extLst>
              <a:ext uri="{FF2B5EF4-FFF2-40B4-BE49-F238E27FC236}">
                <a16:creationId xmlns:a16="http://schemas.microsoft.com/office/drawing/2014/main" id="{21021373-C361-49C2-9477-AD82BBE22C20}"/>
              </a:ext>
            </a:extLst>
          </p:cNvPr>
          <p:cNvSpPr/>
          <p:nvPr/>
        </p:nvSpPr>
        <p:spPr>
          <a:xfrm>
            <a:off x="2643808" y="3084679"/>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Receive Queue</a:t>
            </a:r>
          </a:p>
        </p:txBody>
      </p:sp>
      <p:cxnSp>
        <p:nvCxnSpPr>
          <p:cNvPr id="13" name="Connector: Curved 12">
            <a:extLst>
              <a:ext uri="{FF2B5EF4-FFF2-40B4-BE49-F238E27FC236}">
                <a16:creationId xmlns:a16="http://schemas.microsoft.com/office/drawing/2014/main" id="{814FAF11-6211-46B0-8006-1782D1437ED7}"/>
              </a:ext>
            </a:extLst>
          </p:cNvPr>
          <p:cNvCxnSpPr>
            <a:stCxn id="7" idx="2"/>
            <a:endCxn id="10" idx="1"/>
          </p:cNvCxnSpPr>
          <p:nvPr/>
        </p:nvCxnSpPr>
        <p:spPr>
          <a:xfrm rot="5400000">
            <a:off x="2687983" y="2023281"/>
            <a:ext cx="705907" cy="794254"/>
          </a:xfrm>
          <a:prstGeom prst="curvedConnector4">
            <a:avLst>
              <a:gd name="adj1" fmla="val 30648"/>
              <a:gd name="adj2" fmla="val 1179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59CBB7BC-DE17-4786-B124-75FB87093EB5}"/>
              </a:ext>
            </a:extLst>
          </p:cNvPr>
          <p:cNvCxnSpPr>
            <a:stCxn id="11" idx="1"/>
            <a:endCxn id="7" idx="1"/>
          </p:cNvCxnSpPr>
          <p:nvPr/>
        </p:nvCxnSpPr>
        <p:spPr>
          <a:xfrm rot="10800000" flipH="1">
            <a:off x="2643808" y="1794243"/>
            <a:ext cx="193718" cy="1563648"/>
          </a:xfrm>
          <a:prstGeom prst="curvedConnector3">
            <a:avLst>
              <a:gd name="adj1" fmla="val -11800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5BE3B8-1BCE-42DA-BBAF-F12521FC249D}"/>
              </a:ext>
            </a:extLst>
          </p:cNvPr>
          <p:cNvSpPr/>
          <p:nvPr/>
        </p:nvSpPr>
        <p:spPr>
          <a:xfrm>
            <a:off x="6546574" y="914400"/>
            <a:ext cx="2888974" cy="2769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Gill Sans Light"/>
              </a:rPr>
              <a:t>Host 2</a:t>
            </a:r>
          </a:p>
        </p:txBody>
      </p:sp>
      <p:sp>
        <p:nvSpPr>
          <p:cNvPr id="18" name="Rectangle 17">
            <a:extLst>
              <a:ext uri="{FF2B5EF4-FFF2-40B4-BE49-F238E27FC236}">
                <a16:creationId xmlns:a16="http://schemas.microsoft.com/office/drawing/2014/main" id="{1D2CBB01-C7C3-4828-8555-A8B04F15D99E}"/>
              </a:ext>
            </a:extLst>
          </p:cNvPr>
          <p:cNvSpPr/>
          <p:nvPr/>
        </p:nvSpPr>
        <p:spPr>
          <a:xfrm>
            <a:off x="7409526" y="1521031"/>
            <a:ext cx="1201074" cy="546424"/>
          </a:xfrm>
          <a:prstGeom prst="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B</a:t>
            </a:r>
          </a:p>
        </p:txBody>
      </p:sp>
      <p:sp>
        <p:nvSpPr>
          <p:cNvPr id="19" name="Rectangle: Rounded Corners 18">
            <a:extLst>
              <a:ext uri="{FF2B5EF4-FFF2-40B4-BE49-F238E27FC236}">
                <a16:creationId xmlns:a16="http://schemas.microsoft.com/office/drawing/2014/main" id="{17524BCA-9CD4-40D1-AEFD-0F0E5908027F}"/>
              </a:ext>
            </a:extLst>
          </p:cNvPr>
          <p:cNvSpPr/>
          <p:nvPr/>
        </p:nvSpPr>
        <p:spPr>
          <a:xfrm>
            <a:off x="7215809" y="2500150"/>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Receive Queue</a:t>
            </a:r>
          </a:p>
        </p:txBody>
      </p:sp>
      <p:sp>
        <p:nvSpPr>
          <p:cNvPr id="20" name="Rectangle: Rounded Corners 19">
            <a:extLst>
              <a:ext uri="{FF2B5EF4-FFF2-40B4-BE49-F238E27FC236}">
                <a16:creationId xmlns:a16="http://schemas.microsoft.com/office/drawing/2014/main" id="{452B324D-D4FA-4AB6-A113-BB0C92BAAB8E}"/>
              </a:ext>
            </a:extLst>
          </p:cNvPr>
          <p:cNvSpPr/>
          <p:nvPr/>
        </p:nvSpPr>
        <p:spPr>
          <a:xfrm>
            <a:off x="7215809" y="3080816"/>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Send Queue</a:t>
            </a:r>
          </a:p>
        </p:txBody>
      </p:sp>
      <p:cxnSp>
        <p:nvCxnSpPr>
          <p:cNvPr id="22" name="Connector: Curved 21">
            <a:extLst>
              <a:ext uri="{FF2B5EF4-FFF2-40B4-BE49-F238E27FC236}">
                <a16:creationId xmlns:a16="http://schemas.microsoft.com/office/drawing/2014/main" id="{4CF167ED-FD90-41C9-A199-7C46EA939410}"/>
              </a:ext>
            </a:extLst>
          </p:cNvPr>
          <p:cNvCxnSpPr>
            <a:stCxn id="19" idx="3"/>
            <a:endCxn id="18" idx="2"/>
          </p:cNvCxnSpPr>
          <p:nvPr/>
        </p:nvCxnSpPr>
        <p:spPr>
          <a:xfrm flipH="1" flipV="1">
            <a:off x="8010063" y="2067455"/>
            <a:ext cx="882146" cy="705907"/>
          </a:xfrm>
          <a:prstGeom prst="curvedConnector4">
            <a:avLst>
              <a:gd name="adj1" fmla="val -16900"/>
              <a:gd name="adj2" fmla="val 6935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24E8EA4B-A9BC-4E12-990C-81D16347E41E}"/>
              </a:ext>
            </a:extLst>
          </p:cNvPr>
          <p:cNvCxnSpPr>
            <a:stCxn id="18" idx="3"/>
            <a:endCxn id="20" idx="3"/>
          </p:cNvCxnSpPr>
          <p:nvPr/>
        </p:nvCxnSpPr>
        <p:spPr>
          <a:xfrm>
            <a:off x="8610600" y="1794243"/>
            <a:ext cx="281609" cy="1559785"/>
          </a:xfrm>
          <a:prstGeom prst="curvedConnector3">
            <a:avLst>
              <a:gd name="adj1" fmla="val 18117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1D700E-4645-414A-8E96-A9483AB48388}"/>
              </a:ext>
            </a:extLst>
          </p:cNvPr>
          <p:cNvSpPr txBox="1"/>
          <p:nvPr/>
        </p:nvSpPr>
        <p:spPr>
          <a:xfrm>
            <a:off x="9982200" y="2602029"/>
            <a:ext cx="1905000" cy="1200329"/>
          </a:xfrm>
          <a:prstGeom prst="rect">
            <a:avLst/>
          </a:prstGeom>
          <a:noFill/>
        </p:spPr>
        <p:txBody>
          <a:bodyPr wrap="square" rtlCol="0">
            <a:spAutoFit/>
          </a:bodyPr>
          <a:lstStyle/>
          <a:p>
            <a:r>
              <a:rPr lang="en-US" dirty="0">
                <a:latin typeface="Gill Sans Light"/>
              </a:rPr>
              <a:t>Separate pair of queues per TCP </a:t>
            </a:r>
            <a:r>
              <a:rPr lang="en-US" dirty="0" smtClean="0">
                <a:latin typeface="Gill Sans Light"/>
              </a:rPr>
              <a:t>connection</a:t>
            </a:r>
            <a:endParaRPr lang="en-US" dirty="0">
              <a:latin typeface="Gill Sans Light"/>
            </a:endParaRPr>
          </a:p>
        </p:txBody>
      </p:sp>
      <p:sp>
        <p:nvSpPr>
          <p:cNvPr id="29" name="Left Brace 28">
            <a:extLst>
              <a:ext uri="{FF2B5EF4-FFF2-40B4-BE49-F238E27FC236}">
                <a16:creationId xmlns:a16="http://schemas.microsoft.com/office/drawing/2014/main" id="{1BDD93C4-FAF9-4E40-AECF-585F3A9AB5A8}"/>
              </a:ext>
            </a:extLst>
          </p:cNvPr>
          <p:cNvSpPr/>
          <p:nvPr/>
        </p:nvSpPr>
        <p:spPr>
          <a:xfrm rot="10800000">
            <a:off x="9572697" y="2500150"/>
            <a:ext cx="322924" cy="112709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endParaRPr>
          </a:p>
        </p:txBody>
      </p:sp>
      <p:cxnSp>
        <p:nvCxnSpPr>
          <p:cNvPr id="31" name="Straight Arrow Connector 30">
            <a:extLst>
              <a:ext uri="{FF2B5EF4-FFF2-40B4-BE49-F238E27FC236}">
                <a16:creationId xmlns:a16="http://schemas.microsoft.com/office/drawing/2014/main" id="{2023DE4E-1D36-417E-8097-D4BA6014BF9B}"/>
              </a:ext>
            </a:extLst>
          </p:cNvPr>
          <p:cNvCxnSpPr>
            <a:stCxn id="10" idx="3"/>
            <a:endCxn id="19" idx="1"/>
          </p:cNvCxnSpPr>
          <p:nvPr/>
        </p:nvCxnSpPr>
        <p:spPr>
          <a:xfrm>
            <a:off x="4320209" y="2773362"/>
            <a:ext cx="28956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811AEA-67AE-4FA4-BF3A-9512A1475FB0}"/>
              </a:ext>
            </a:extLst>
          </p:cNvPr>
          <p:cNvCxnSpPr>
            <a:stCxn id="20" idx="1"/>
          </p:cNvCxnSpPr>
          <p:nvPr/>
        </p:nvCxnSpPr>
        <p:spPr>
          <a:xfrm flipH="1">
            <a:off x="4320208" y="3354028"/>
            <a:ext cx="289560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46E672-7F60-4427-8307-9F18711D7021}"/>
              </a:ext>
            </a:extLst>
          </p:cNvPr>
          <p:cNvSpPr txBox="1"/>
          <p:nvPr/>
        </p:nvSpPr>
        <p:spPr>
          <a:xfrm>
            <a:off x="4817638" y="2404030"/>
            <a:ext cx="1774846" cy="369332"/>
          </a:xfrm>
          <a:prstGeom prst="rect">
            <a:avLst/>
          </a:prstGeom>
          <a:noFill/>
        </p:spPr>
        <p:txBody>
          <a:bodyPr wrap="none" rtlCol="0">
            <a:spAutoFit/>
          </a:bodyPr>
          <a:lstStyle/>
          <a:p>
            <a:pPr algn="ctr"/>
            <a:r>
              <a:rPr lang="en-US" dirty="0">
                <a:latin typeface="Gill Sans Light"/>
              </a:rPr>
              <a:t>Data (Packets)</a:t>
            </a:r>
          </a:p>
        </p:txBody>
      </p:sp>
      <p:sp>
        <p:nvSpPr>
          <p:cNvPr id="35" name="TextBox 34">
            <a:extLst>
              <a:ext uri="{FF2B5EF4-FFF2-40B4-BE49-F238E27FC236}">
                <a16:creationId xmlns:a16="http://schemas.microsoft.com/office/drawing/2014/main" id="{2E18F099-494A-4448-B9A1-04756F841B64}"/>
              </a:ext>
            </a:extLst>
          </p:cNvPr>
          <p:cNvSpPr txBox="1"/>
          <p:nvPr/>
        </p:nvSpPr>
        <p:spPr>
          <a:xfrm>
            <a:off x="4827576" y="2984696"/>
            <a:ext cx="1774846" cy="369332"/>
          </a:xfrm>
          <a:prstGeom prst="rect">
            <a:avLst/>
          </a:prstGeom>
          <a:noFill/>
        </p:spPr>
        <p:txBody>
          <a:bodyPr wrap="none" rtlCol="0">
            <a:spAutoFit/>
          </a:bodyPr>
          <a:lstStyle/>
          <a:p>
            <a:pPr algn="ctr"/>
            <a:r>
              <a:rPr lang="en-US" dirty="0">
                <a:latin typeface="Gill Sans Light"/>
              </a:rPr>
              <a:t>Data (Packets)</a:t>
            </a:r>
          </a:p>
        </p:txBody>
      </p:sp>
    </p:spTree>
    <p:extLst>
      <p:ext uri="{BB962C8B-B14F-4D97-AF65-F5344CB8AC3E}">
        <p14:creationId xmlns:p14="http://schemas.microsoft.com/office/powerpoint/2010/main" val="4283456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 end="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7" grpId="0" animBg="1"/>
      <p:bldP spid="10" grpId="0" animBg="1"/>
      <p:bldP spid="11" grpId="0" animBg="1"/>
      <p:bldP spid="17" grpId="0" animBg="1"/>
      <p:bldP spid="18" grpId="0" animBg="1"/>
      <p:bldP spid="19" grpId="0" animBg="1"/>
      <p:bldP spid="20" grpId="0" animBg="1"/>
      <p:bldP spid="28" grpId="0"/>
      <p:bldP spid="29" grpId="0" animBg="1"/>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AA40C1-4501-46B0-A460-F18FDF3230D9}"/>
              </a:ext>
            </a:extLst>
          </p:cNvPr>
          <p:cNvSpPr/>
          <p:nvPr/>
        </p:nvSpPr>
        <p:spPr>
          <a:xfrm>
            <a:off x="1974574" y="914400"/>
            <a:ext cx="2888974" cy="2769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Gill Sans Light"/>
              </a:rPr>
              <a:t>Host 1</a:t>
            </a:r>
          </a:p>
        </p:txBody>
      </p:sp>
      <p:sp>
        <p:nvSpPr>
          <p:cNvPr id="2" name="Title 1">
            <a:extLst>
              <a:ext uri="{FF2B5EF4-FFF2-40B4-BE49-F238E27FC236}">
                <a16:creationId xmlns:a16="http://schemas.microsoft.com/office/drawing/2014/main" id="{CC299DC7-E93A-4FA0-B41F-6A55BC3B8EE3}"/>
              </a:ext>
            </a:extLst>
          </p:cNvPr>
          <p:cNvSpPr>
            <a:spLocks noGrp="1"/>
          </p:cNvSpPr>
          <p:nvPr>
            <p:ph type="title"/>
          </p:nvPr>
        </p:nvSpPr>
        <p:spPr/>
        <p:txBody>
          <a:bodyPr/>
          <a:lstStyle/>
          <a:p>
            <a:r>
              <a:rPr lang="en-US" dirty="0">
                <a:latin typeface="Gill Sans Light"/>
              </a:rPr>
              <a:t>Window Size: Space in Receive Queue</a:t>
            </a:r>
          </a:p>
        </p:txBody>
      </p:sp>
      <p:sp>
        <p:nvSpPr>
          <p:cNvPr id="3" name="Content Placeholder 2">
            <a:extLst>
              <a:ext uri="{FF2B5EF4-FFF2-40B4-BE49-F238E27FC236}">
                <a16:creationId xmlns:a16="http://schemas.microsoft.com/office/drawing/2014/main" id="{2EDD0CAC-66F7-4511-9C5A-E8D700D3F715}"/>
              </a:ext>
            </a:extLst>
          </p:cNvPr>
          <p:cNvSpPr>
            <a:spLocks noGrp="1"/>
          </p:cNvSpPr>
          <p:nvPr>
            <p:ph idx="1"/>
          </p:nvPr>
        </p:nvSpPr>
        <p:spPr>
          <a:xfrm>
            <a:off x="838200" y="3886200"/>
            <a:ext cx="10515600" cy="1970850"/>
          </a:xfrm>
        </p:spPr>
        <p:txBody>
          <a:bodyPr>
            <a:normAutofit/>
          </a:bodyPr>
          <a:lstStyle/>
          <a:p>
            <a:r>
              <a:rPr lang="en-US" dirty="0">
                <a:latin typeface="Gill Sans Light"/>
              </a:rPr>
              <a:t>A host’s </a:t>
            </a:r>
            <a:r>
              <a:rPr lang="en-US" i="1" dirty="0">
                <a:latin typeface="Gill Sans Light"/>
              </a:rPr>
              <a:t>window size</a:t>
            </a:r>
            <a:r>
              <a:rPr lang="en-US" dirty="0">
                <a:latin typeface="Gill Sans Light"/>
              </a:rPr>
              <a:t> for a TCP connection is how much remaining space it has in its receive queue</a:t>
            </a:r>
          </a:p>
          <a:p>
            <a:r>
              <a:rPr lang="en-US" u="sng" dirty="0">
                <a:latin typeface="Gill Sans Light"/>
              </a:rPr>
              <a:t>A host advertises its window size in </a:t>
            </a:r>
            <a:r>
              <a:rPr lang="en-US" i="1" u="sng" dirty="0">
                <a:latin typeface="Gill Sans Light"/>
              </a:rPr>
              <a:t>every</a:t>
            </a:r>
            <a:r>
              <a:rPr lang="en-US" u="sng" dirty="0">
                <a:latin typeface="Gill Sans Light"/>
              </a:rPr>
              <a:t> TCP packet it sends!</a:t>
            </a:r>
          </a:p>
          <a:p>
            <a:r>
              <a:rPr lang="en-US" b="1" dirty="0">
                <a:latin typeface="Gill Sans Light"/>
              </a:rPr>
              <a:t>Sender never sends more than receiver’s advertised window size</a:t>
            </a:r>
          </a:p>
        </p:txBody>
      </p:sp>
      <p:sp>
        <p:nvSpPr>
          <p:cNvPr id="7" name="Rectangle 6">
            <a:extLst>
              <a:ext uri="{FF2B5EF4-FFF2-40B4-BE49-F238E27FC236}">
                <a16:creationId xmlns:a16="http://schemas.microsoft.com/office/drawing/2014/main" id="{64483693-4623-4A12-89ED-3B2268DDD1EA}"/>
              </a:ext>
            </a:extLst>
          </p:cNvPr>
          <p:cNvSpPr/>
          <p:nvPr/>
        </p:nvSpPr>
        <p:spPr>
          <a:xfrm>
            <a:off x="2837526" y="1521031"/>
            <a:ext cx="1201074" cy="546424"/>
          </a:xfrm>
          <a:prstGeom prst="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A</a:t>
            </a:r>
          </a:p>
        </p:txBody>
      </p:sp>
      <p:sp>
        <p:nvSpPr>
          <p:cNvPr id="10" name="Rectangle: Rounded Corners 9">
            <a:extLst>
              <a:ext uri="{FF2B5EF4-FFF2-40B4-BE49-F238E27FC236}">
                <a16:creationId xmlns:a16="http://schemas.microsoft.com/office/drawing/2014/main" id="{32374D08-9810-4696-8EF6-658A44668258}"/>
              </a:ext>
            </a:extLst>
          </p:cNvPr>
          <p:cNvSpPr/>
          <p:nvPr/>
        </p:nvSpPr>
        <p:spPr>
          <a:xfrm>
            <a:off x="2643809" y="2500150"/>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Send Queue</a:t>
            </a:r>
          </a:p>
        </p:txBody>
      </p:sp>
      <p:sp>
        <p:nvSpPr>
          <p:cNvPr id="11" name="Rectangle: Rounded Corners 10">
            <a:extLst>
              <a:ext uri="{FF2B5EF4-FFF2-40B4-BE49-F238E27FC236}">
                <a16:creationId xmlns:a16="http://schemas.microsoft.com/office/drawing/2014/main" id="{21021373-C361-49C2-9477-AD82BBE22C20}"/>
              </a:ext>
            </a:extLst>
          </p:cNvPr>
          <p:cNvSpPr/>
          <p:nvPr/>
        </p:nvSpPr>
        <p:spPr>
          <a:xfrm>
            <a:off x="2643808" y="3084679"/>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Receive Queue</a:t>
            </a:r>
          </a:p>
        </p:txBody>
      </p:sp>
      <p:cxnSp>
        <p:nvCxnSpPr>
          <p:cNvPr id="13" name="Connector: Curved 12">
            <a:extLst>
              <a:ext uri="{FF2B5EF4-FFF2-40B4-BE49-F238E27FC236}">
                <a16:creationId xmlns:a16="http://schemas.microsoft.com/office/drawing/2014/main" id="{814FAF11-6211-46B0-8006-1782D1437ED7}"/>
              </a:ext>
            </a:extLst>
          </p:cNvPr>
          <p:cNvCxnSpPr>
            <a:stCxn id="7" idx="2"/>
            <a:endCxn id="10" idx="1"/>
          </p:cNvCxnSpPr>
          <p:nvPr/>
        </p:nvCxnSpPr>
        <p:spPr>
          <a:xfrm rot="5400000">
            <a:off x="2687983" y="2023281"/>
            <a:ext cx="705907" cy="794254"/>
          </a:xfrm>
          <a:prstGeom prst="curvedConnector4">
            <a:avLst>
              <a:gd name="adj1" fmla="val 30648"/>
              <a:gd name="adj2" fmla="val 11793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Curved 14">
            <a:extLst>
              <a:ext uri="{FF2B5EF4-FFF2-40B4-BE49-F238E27FC236}">
                <a16:creationId xmlns:a16="http://schemas.microsoft.com/office/drawing/2014/main" id="{59CBB7BC-DE17-4786-B124-75FB87093EB5}"/>
              </a:ext>
            </a:extLst>
          </p:cNvPr>
          <p:cNvCxnSpPr>
            <a:stCxn id="11" idx="1"/>
            <a:endCxn id="7" idx="1"/>
          </p:cNvCxnSpPr>
          <p:nvPr/>
        </p:nvCxnSpPr>
        <p:spPr>
          <a:xfrm rot="10800000" flipH="1">
            <a:off x="2643808" y="1794243"/>
            <a:ext cx="193718" cy="1563648"/>
          </a:xfrm>
          <a:prstGeom prst="curvedConnector3">
            <a:avLst>
              <a:gd name="adj1" fmla="val -11800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5BE3B8-1BCE-42DA-BBAF-F12521FC249D}"/>
              </a:ext>
            </a:extLst>
          </p:cNvPr>
          <p:cNvSpPr/>
          <p:nvPr/>
        </p:nvSpPr>
        <p:spPr>
          <a:xfrm>
            <a:off x="6546574" y="914400"/>
            <a:ext cx="2888974" cy="27697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latin typeface="Gill Sans Light"/>
              </a:rPr>
              <a:t>Host 2</a:t>
            </a:r>
          </a:p>
        </p:txBody>
      </p:sp>
      <p:sp>
        <p:nvSpPr>
          <p:cNvPr id="18" name="Rectangle 17">
            <a:extLst>
              <a:ext uri="{FF2B5EF4-FFF2-40B4-BE49-F238E27FC236}">
                <a16:creationId xmlns:a16="http://schemas.microsoft.com/office/drawing/2014/main" id="{1D2CBB01-C7C3-4828-8555-A8B04F15D99E}"/>
              </a:ext>
            </a:extLst>
          </p:cNvPr>
          <p:cNvSpPr/>
          <p:nvPr/>
        </p:nvSpPr>
        <p:spPr>
          <a:xfrm>
            <a:off x="7409526" y="1521031"/>
            <a:ext cx="1201074" cy="546424"/>
          </a:xfrm>
          <a:prstGeom prst="rect">
            <a:avLst/>
          </a:prstGeom>
          <a:no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Gill Sans Light"/>
              </a:rPr>
              <a:t>Process B</a:t>
            </a:r>
          </a:p>
        </p:txBody>
      </p:sp>
      <p:sp>
        <p:nvSpPr>
          <p:cNvPr id="19" name="Rectangle: Rounded Corners 18">
            <a:extLst>
              <a:ext uri="{FF2B5EF4-FFF2-40B4-BE49-F238E27FC236}">
                <a16:creationId xmlns:a16="http://schemas.microsoft.com/office/drawing/2014/main" id="{17524BCA-9CD4-40D1-AEFD-0F0E5908027F}"/>
              </a:ext>
            </a:extLst>
          </p:cNvPr>
          <p:cNvSpPr/>
          <p:nvPr/>
        </p:nvSpPr>
        <p:spPr>
          <a:xfrm>
            <a:off x="7215809" y="2500150"/>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Receive Queue</a:t>
            </a:r>
          </a:p>
        </p:txBody>
      </p:sp>
      <p:sp>
        <p:nvSpPr>
          <p:cNvPr id="20" name="Rectangle: Rounded Corners 19">
            <a:extLst>
              <a:ext uri="{FF2B5EF4-FFF2-40B4-BE49-F238E27FC236}">
                <a16:creationId xmlns:a16="http://schemas.microsoft.com/office/drawing/2014/main" id="{452B324D-D4FA-4AB6-A113-BB0C92BAAB8E}"/>
              </a:ext>
            </a:extLst>
          </p:cNvPr>
          <p:cNvSpPr/>
          <p:nvPr/>
        </p:nvSpPr>
        <p:spPr>
          <a:xfrm>
            <a:off x="7215809" y="3080816"/>
            <a:ext cx="1676400" cy="5464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Send Queue</a:t>
            </a:r>
          </a:p>
        </p:txBody>
      </p:sp>
      <p:cxnSp>
        <p:nvCxnSpPr>
          <p:cNvPr id="22" name="Connector: Curved 21">
            <a:extLst>
              <a:ext uri="{FF2B5EF4-FFF2-40B4-BE49-F238E27FC236}">
                <a16:creationId xmlns:a16="http://schemas.microsoft.com/office/drawing/2014/main" id="{4CF167ED-FD90-41C9-A199-7C46EA939410}"/>
              </a:ext>
            </a:extLst>
          </p:cNvPr>
          <p:cNvCxnSpPr>
            <a:stCxn id="19" idx="3"/>
            <a:endCxn id="18" idx="2"/>
          </p:cNvCxnSpPr>
          <p:nvPr/>
        </p:nvCxnSpPr>
        <p:spPr>
          <a:xfrm flipH="1" flipV="1">
            <a:off x="8010063" y="2067455"/>
            <a:ext cx="882146" cy="705907"/>
          </a:xfrm>
          <a:prstGeom prst="curvedConnector4">
            <a:avLst>
              <a:gd name="adj1" fmla="val -16900"/>
              <a:gd name="adj2" fmla="val 6935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24E8EA4B-A9BC-4E12-990C-81D16347E41E}"/>
              </a:ext>
            </a:extLst>
          </p:cNvPr>
          <p:cNvCxnSpPr>
            <a:stCxn id="18" idx="3"/>
            <a:endCxn id="20" idx="3"/>
          </p:cNvCxnSpPr>
          <p:nvPr/>
        </p:nvCxnSpPr>
        <p:spPr>
          <a:xfrm>
            <a:off x="8610600" y="1794243"/>
            <a:ext cx="281609" cy="1559785"/>
          </a:xfrm>
          <a:prstGeom prst="curvedConnector3">
            <a:avLst>
              <a:gd name="adj1" fmla="val 181176"/>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B1D700E-4645-414A-8E96-A9483AB48388}"/>
              </a:ext>
            </a:extLst>
          </p:cNvPr>
          <p:cNvSpPr txBox="1"/>
          <p:nvPr/>
        </p:nvSpPr>
        <p:spPr>
          <a:xfrm>
            <a:off x="9982200" y="2590800"/>
            <a:ext cx="2057400" cy="923330"/>
          </a:xfrm>
          <a:prstGeom prst="rect">
            <a:avLst/>
          </a:prstGeom>
          <a:noFill/>
        </p:spPr>
        <p:txBody>
          <a:bodyPr wrap="square" rtlCol="0">
            <a:spAutoFit/>
          </a:bodyPr>
          <a:lstStyle/>
          <a:p>
            <a:r>
              <a:rPr lang="en-US" dirty="0">
                <a:latin typeface="Gill Sans Light"/>
              </a:rPr>
              <a:t>Separate pair of queues per TCP connection</a:t>
            </a:r>
          </a:p>
        </p:txBody>
      </p:sp>
      <p:sp>
        <p:nvSpPr>
          <p:cNvPr id="29" name="Left Brace 28">
            <a:extLst>
              <a:ext uri="{FF2B5EF4-FFF2-40B4-BE49-F238E27FC236}">
                <a16:creationId xmlns:a16="http://schemas.microsoft.com/office/drawing/2014/main" id="{1BDD93C4-FAF9-4E40-AECF-585F3A9AB5A8}"/>
              </a:ext>
            </a:extLst>
          </p:cNvPr>
          <p:cNvSpPr/>
          <p:nvPr/>
        </p:nvSpPr>
        <p:spPr>
          <a:xfrm rot="10800000">
            <a:off x="9572697" y="2500150"/>
            <a:ext cx="322924" cy="112709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endParaRPr>
          </a:p>
        </p:txBody>
      </p:sp>
      <p:cxnSp>
        <p:nvCxnSpPr>
          <p:cNvPr id="31" name="Straight Arrow Connector 30">
            <a:extLst>
              <a:ext uri="{FF2B5EF4-FFF2-40B4-BE49-F238E27FC236}">
                <a16:creationId xmlns:a16="http://schemas.microsoft.com/office/drawing/2014/main" id="{2023DE4E-1D36-417E-8097-D4BA6014BF9B}"/>
              </a:ext>
            </a:extLst>
          </p:cNvPr>
          <p:cNvCxnSpPr>
            <a:stCxn id="10" idx="3"/>
            <a:endCxn id="19" idx="1"/>
          </p:cNvCxnSpPr>
          <p:nvPr/>
        </p:nvCxnSpPr>
        <p:spPr>
          <a:xfrm>
            <a:off x="4320209" y="2773362"/>
            <a:ext cx="289560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811AEA-67AE-4FA4-BF3A-9512A1475FB0}"/>
              </a:ext>
            </a:extLst>
          </p:cNvPr>
          <p:cNvCxnSpPr>
            <a:stCxn id="20" idx="1"/>
          </p:cNvCxnSpPr>
          <p:nvPr/>
        </p:nvCxnSpPr>
        <p:spPr>
          <a:xfrm flipH="1">
            <a:off x="4320208" y="3354028"/>
            <a:ext cx="2895601"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046E672-7F60-4427-8307-9F18711D7021}"/>
              </a:ext>
            </a:extLst>
          </p:cNvPr>
          <p:cNvSpPr txBox="1"/>
          <p:nvPr/>
        </p:nvSpPr>
        <p:spPr>
          <a:xfrm>
            <a:off x="4817638" y="2404030"/>
            <a:ext cx="1774846" cy="369332"/>
          </a:xfrm>
          <a:prstGeom prst="rect">
            <a:avLst/>
          </a:prstGeom>
          <a:noFill/>
        </p:spPr>
        <p:txBody>
          <a:bodyPr wrap="none" rtlCol="0">
            <a:spAutoFit/>
          </a:bodyPr>
          <a:lstStyle/>
          <a:p>
            <a:pPr algn="ctr"/>
            <a:r>
              <a:rPr lang="en-US" dirty="0">
                <a:latin typeface="Gill Sans Light"/>
              </a:rPr>
              <a:t>Data (Packets)</a:t>
            </a:r>
          </a:p>
        </p:txBody>
      </p:sp>
      <p:sp>
        <p:nvSpPr>
          <p:cNvPr id="35" name="TextBox 34">
            <a:extLst>
              <a:ext uri="{FF2B5EF4-FFF2-40B4-BE49-F238E27FC236}">
                <a16:creationId xmlns:a16="http://schemas.microsoft.com/office/drawing/2014/main" id="{2E18F099-494A-4448-B9A1-04756F841B64}"/>
              </a:ext>
            </a:extLst>
          </p:cNvPr>
          <p:cNvSpPr txBox="1"/>
          <p:nvPr/>
        </p:nvSpPr>
        <p:spPr>
          <a:xfrm>
            <a:off x="4827576" y="2984696"/>
            <a:ext cx="1774846" cy="369332"/>
          </a:xfrm>
          <a:prstGeom prst="rect">
            <a:avLst/>
          </a:prstGeom>
          <a:noFill/>
        </p:spPr>
        <p:txBody>
          <a:bodyPr wrap="none" rtlCol="0">
            <a:spAutoFit/>
          </a:bodyPr>
          <a:lstStyle/>
          <a:p>
            <a:pPr algn="ctr"/>
            <a:r>
              <a:rPr lang="en-US" dirty="0">
                <a:latin typeface="Gill Sans Light"/>
              </a:rPr>
              <a:t>Data (Packets)</a:t>
            </a:r>
          </a:p>
        </p:txBody>
      </p:sp>
    </p:spTree>
    <p:extLst>
      <p:ext uri="{BB962C8B-B14F-4D97-AF65-F5344CB8AC3E}">
        <p14:creationId xmlns:p14="http://schemas.microsoft.com/office/powerpoint/2010/main" val="14249647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AD1E-C6AA-4849-B55D-10C96B333F88}"/>
              </a:ext>
            </a:extLst>
          </p:cNvPr>
          <p:cNvSpPr>
            <a:spLocks noGrp="1"/>
          </p:cNvSpPr>
          <p:nvPr>
            <p:ph type="title"/>
          </p:nvPr>
        </p:nvSpPr>
        <p:spPr/>
        <p:txBody>
          <a:bodyPr/>
          <a:lstStyle/>
          <a:p>
            <a:r>
              <a:rPr lang="en-US" dirty="0"/>
              <a:t>Sliding Window Protocol</a:t>
            </a:r>
          </a:p>
        </p:txBody>
      </p:sp>
      <p:sp>
        <p:nvSpPr>
          <p:cNvPr id="3" name="Content Placeholder 2">
            <a:extLst>
              <a:ext uri="{FF2B5EF4-FFF2-40B4-BE49-F238E27FC236}">
                <a16:creationId xmlns:a16="http://schemas.microsoft.com/office/drawing/2014/main" id="{FE5A4996-FAE5-44C4-9FED-2ADDC439ADD1}"/>
              </a:ext>
            </a:extLst>
          </p:cNvPr>
          <p:cNvSpPr>
            <a:spLocks noGrp="1"/>
          </p:cNvSpPr>
          <p:nvPr>
            <p:ph idx="1"/>
          </p:nvPr>
        </p:nvSpPr>
        <p:spPr>
          <a:xfrm>
            <a:off x="609600" y="1295400"/>
            <a:ext cx="11343860" cy="4351338"/>
          </a:xfrm>
        </p:spPr>
        <p:txBody>
          <a:bodyPr/>
          <a:lstStyle/>
          <a:p>
            <a:r>
              <a:rPr lang="en-US" dirty="0"/>
              <a:t>TCP sender knows receiver’s window size, and aims never to exceed it</a:t>
            </a:r>
          </a:p>
          <a:p>
            <a:r>
              <a:rPr lang="en-US" dirty="0"/>
              <a:t>But packets that it previously send may arrive, filling the window size!</a:t>
            </a:r>
            <a:br>
              <a:rPr lang="en-US" dirty="0"/>
            </a:br>
            <a:endParaRPr lang="en-US" dirty="0"/>
          </a:p>
          <a:p>
            <a:pPr marL="0" indent="0">
              <a:buNone/>
            </a:pPr>
            <a:r>
              <a:rPr lang="en-US" b="1" dirty="0"/>
              <a:t>Rule: TCP sender ensures that:</a:t>
            </a:r>
          </a:p>
          <a:p>
            <a:pPr marL="0" indent="0" algn="ctr">
              <a:buNone/>
            </a:pPr>
            <a:r>
              <a:rPr lang="en-US" b="1" dirty="0"/>
              <a:t>Number of Sent but </a:t>
            </a:r>
            <a:r>
              <a:rPr lang="en-US" b="1" dirty="0" err="1"/>
              <a:t>UnACKed</a:t>
            </a:r>
            <a:r>
              <a:rPr lang="en-US" b="1" dirty="0"/>
              <a:t> Bytes &lt; Receiver’s Advertised Window Size</a:t>
            </a:r>
          </a:p>
          <a:p>
            <a:pPr marL="0" indent="0">
              <a:buNone/>
            </a:pPr>
            <a:endParaRPr lang="en-US" dirty="0"/>
          </a:p>
          <a:p>
            <a:r>
              <a:rPr lang="en-US" dirty="0"/>
              <a:t>Can send new packets as long as sent-but-</a:t>
            </a:r>
            <a:r>
              <a:rPr lang="en-US" dirty="0" err="1"/>
              <a:t>unacked</a:t>
            </a:r>
            <a:r>
              <a:rPr lang="en-US" dirty="0"/>
              <a:t> packets haven’t already filled the advertised window size</a:t>
            </a:r>
          </a:p>
        </p:txBody>
      </p:sp>
    </p:spTree>
    <p:extLst>
      <p:ext uri="{BB962C8B-B14F-4D97-AF65-F5344CB8AC3E}">
        <p14:creationId xmlns:p14="http://schemas.microsoft.com/office/powerpoint/2010/main" val="219447002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CDD2-9F1F-4B86-936D-3DBC0C7A007C}"/>
              </a:ext>
            </a:extLst>
          </p:cNvPr>
          <p:cNvSpPr>
            <a:spLocks noGrp="1"/>
          </p:cNvSpPr>
          <p:nvPr>
            <p:ph type="title"/>
          </p:nvPr>
        </p:nvSpPr>
        <p:spPr/>
        <p:txBody>
          <a:bodyPr/>
          <a:lstStyle/>
          <a:p>
            <a:r>
              <a:rPr lang="en-US" dirty="0">
                <a:latin typeface="Gill Sans Light"/>
              </a:rPr>
              <a:t>Sliding Window (No Packet Loss)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FB6C38-F4FA-41B1-BD73-065E0A00A5EF}"/>
                  </a:ext>
                </a:extLst>
              </p:cNvPr>
              <p:cNvSpPr>
                <a:spLocks noGrp="1"/>
              </p:cNvSpPr>
              <p:nvPr>
                <p:ph idx="1"/>
              </p:nvPr>
            </p:nvSpPr>
            <p:spPr>
              <a:xfrm>
                <a:off x="147287" y="944181"/>
                <a:ext cx="3425792" cy="4919490"/>
              </a:xfrm>
            </p:spPr>
            <p:txBody>
              <a:bodyPr>
                <a:normAutofit/>
              </a:bodyPr>
              <a:lstStyle/>
              <a:p>
                <a:r>
                  <a:rPr lang="en-US" dirty="0" err="1" smtClean="0">
                    <a:latin typeface="Gill Sans Light"/>
                  </a:rPr>
                  <a:t>Example:Window</a:t>
                </a:r>
                <a:r>
                  <a:rPr lang="en-US" dirty="0" smtClean="0">
                    <a:latin typeface="Gill Sans Light"/>
                  </a:rPr>
                  <a:t> size (</a:t>
                </a:r>
                <a14:m>
                  <m:oMath xmlns:m="http://schemas.openxmlformats.org/officeDocument/2006/math">
                    <m:r>
                      <a:rPr lang="en-US" b="0" i="1" smtClean="0">
                        <a:latin typeface="Cambria Math" panose="02040503050406030204" pitchFamily="18" charset="0"/>
                      </a:rPr>
                      <m:t>𝑤</m:t>
                    </m:r>
                  </m:oMath>
                </a14:m>
                <a:r>
                  <a:rPr lang="en-US" dirty="0">
                    <a:latin typeface="Gill Sans Light"/>
                  </a:rPr>
                  <a:t>) = 3 packets</a:t>
                </a:r>
              </a:p>
              <a:p>
                <a:r>
                  <a:rPr lang="en-US" dirty="0" smtClean="0">
                    <a:latin typeface="Gill Sans Light"/>
                  </a:rPr>
                  <a:t>Window </a:t>
                </a:r>
                <a:r>
                  <a:rPr lang="en-US" dirty="0">
                    <a:latin typeface="Gill Sans Light"/>
                  </a:rPr>
                  <a:t>size to fill link is given by:</a:t>
                </a:r>
                <a:br>
                  <a:rPr lang="en-US" dirty="0">
                    <a:latin typeface="Gill Sans Light"/>
                  </a:rPr>
                </a:b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𝑝𝑘𝑡</m:t>
                        </m:r>
                      </m:sub>
                    </m:sSub>
                    <m:r>
                      <a:rPr lang="en-US" b="0" i="1" smtClean="0">
                        <a:latin typeface="Cambria Math" panose="02040503050406030204" pitchFamily="18" charset="0"/>
                      </a:rPr>
                      <m:t>⋅</m:t>
                    </m:r>
                    <m:r>
                      <m:rPr>
                        <m:nor/>
                      </m:rPr>
                      <a:rPr lang="en-US" b="0" i="0" smtClean="0">
                        <a:latin typeface="Gill Sans Light"/>
                      </a:rPr>
                      <m:t>RTT</m:t>
                    </m:r>
                  </m:oMath>
                </a14:m>
                <a:endParaRPr lang="en-US" dirty="0">
                  <a:latin typeface="Gill Sans Light"/>
                </a:endParaRPr>
              </a:p>
              <a:p>
                <a:r>
                  <a:rPr lang="en-US" i="1" dirty="0" err="1" smtClean="0">
                    <a:latin typeface="Gill Sans Light"/>
                  </a:rPr>
                  <a:t>B</a:t>
                </a:r>
                <a:r>
                  <a:rPr lang="en-US" i="1" baseline="-25000" dirty="0" err="1" smtClean="0">
                    <a:latin typeface="Times New Roman" panose="02020603050405020304" pitchFamily="18" charset="0"/>
                    <a:cs typeface="Times New Roman" panose="02020603050405020304" pitchFamily="18" charset="0"/>
                  </a:rPr>
                  <a:t>pkt</a:t>
                </a:r>
                <a:r>
                  <a:rPr lang="en-US" i="1"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sym typeface="Symbol" panose="05050102010706020507" pitchFamily="18" charset="2"/>
                  </a:rPr>
                  <a:t> Packets/sec</a:t>
                </a:r>
                <a:endParaRPr lang="en-US" i="1" dirty="0" smtClean="0">
                  <a:latin typeface="Gill Sans Light"/>
                </a:endParaRPr>
              </a:p>
              <a:p>
                <a:r>
                  <a:rPr lang="en-US" dirty="0" smtClean="0">
                    <a:latin typeface="Gill Sans Light"/>
                  </a:rPr>
                  <a:t>Little’s </a:t>
                </a:r>
                <a:r>
                  <a:rPr lang="en-US" dirty="0">
                    <a:latin typeface="Gill Sans Light"/>
                  </a:rPr>
                  <a:t>Law once again</a:t>
                </a:r>
                <a:r>
                  <a:rPr lang="en-US" dirty="0" smtClean="0">
                    <a:latin typeface="Gill Sans Light"/>
                  </a:rPr>
                  <a:t>!</a:t>
                </a:r>
              </a:p>
              <a:p>
                <a:endParaRPr lang="en-US" dirty="0">
                  <a:latin typeface="Gill Sans Light"/>
                </a:endParaRPr>
              </a:p>
              <a:p>
                <a:r>
                  <a:rPr lang="en-US" dirty="0" smtClean="0">
                    <a:solidFill>
                      <a:srgbClr val="FF0000"/>
                    </a:solidFill>
                    <a:latin typeface="Gill Sans Light"/>
                  </a:rPr>
                  <a:t>For TCP, window is in </a:t>
                </a:r>
                <a:r>
                  <a:rPr lang="en-US" i="1" dirty="0" smtClean="0">
                    <a:solidFill>
                      <a:srgbClr val="FF0000"/>
                    </a:solidFill>
                    <a:latin typeface="Gill Sans Light"/>
                  </a:rPr>
                  <a:t>bytes, </a:t>
                </a:r>
                <a:r>
                  <a:rPr lang="en-US" dirty="0" smtClean="0">
                    <a:solidFill>
                      <a:srgbClr val="FF0000"/>
                    </a:solidFill>
                    <a:latin typeface="Gill Sans Light"/>
                  </a:rPr>
                  <a:t>not </a:t>
                </a:r>
                <a:r>
                  <a:rPr lang="en-US" i="1" dirty="0" smtClean="0">
                    <a:solidFill>
                      <a:srgbClr val="FF0000"/>
                    </a:solidFill>
                    <a:latin typeface="Gill Sans Light"/>
                  </a:rPr>
                  <a:t>packets</a:t>
                </a:r>
                <a:endParaRPr lang="en-US" dirty="0">
                  <a:solidFill>
                    <a:srgbClr val="FF0000"/>
                  </a:solidFill>
                  <a:latin typeface="Gill Sans Light"/>
                </a:endParaRPr>
              </a:p>
            </p:txBody>
          </p:sp>
        </mc:Choice>
        <mc:Fallback xmlns="">
          <p:sp>
            <p:nvSpPr>
              <p:cNvPr id="3" name="Content Placeholder 2">
                <a:extLst>
                  <a:ext uri="{FF2B5EF4-FFF2-40B4-BE49-F238E27FC236}">
                    <a16:creationId xmlns:a16="http://schemas.microsoft.com/office/drawing/2014/main" id="{A2FB6C38-F4FA-41B1-BD73-065E0A00A5EF}"/>
                  </a:ext>
                </a:extLst>
              </p:cNvPr>
              <p:cNvSpPr>
                <a:spLocks noGrp="1" noRot="1" noChangeAspect="1" noMove="1" noResize="1" noEditPoints="1" noAdjustHandles="1" noChangeArrowheads="1" noChangeShapeType="1" noTextEdit="1"/>
              </p:cNvSpPr>
              <p:nvPr>
                <p:ph idx="1"/>
              </p:nvPr>
            </p:nvSpPr>
            <p:spPr>
              <a:xfrm>
                <a:off x="147287" y="944181"/>
                <a:ext cx="3425792" cy="4919490"/>
              </a:xfrm>
              <a:blipFill>
                <a:blip r:embed="rId2"/>
                <a:stretch>
                  <a:fillRect l="-2313" t="-1611"/>
                </a:stretch>
              </a:blipFill>
            </p:spPr>
            <p:txBody>
              <a:bodyPr/>
              <a:lstStyle/>
              <a:p>
                <a:r>
                  <a:rPr lang="en-US">
                    <a:noFill/>
                  </a:rPr>
                  <a:t> </a:t>
                </a:r>
              </a:p>
            </p:txBody>
          </p:sp>
        </mc:Fallback>
      </mc:AlternateContent>
      <p:sp>
        <p:nvSpPr>
          <p:cNvPr id="7" name="Line 3">
            <a:extLst>
              <a:ext uri="{FF2B5EF4-FFF2-40B4-BE49-F238E27FC236}">
                <a16:creationId xmlns:a16="http://schemas.microsoft.com/office/drawing/2014/main" id="{56A7D1FD-007B-4F7E-8BBF-EDCAD77F373F}"/>
              </a:ext>
            </a:extLst>
          </p:cNvPr>
          <p:cNvSpPr>
            <a:spLocks noChangeShapeType="1"/>
          </p:cNvSpPr>
          <p:nvPr/>
        </p:nvSpPr>
        <p:spPr bwMode="auto">
          <a:xfrm>
            <a:off x="11114740" y="4814887"/>
            <a:ext cx="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8" name="Text Box 4">
            <a:extLst>
              <a:ext uri="{FF2B5EF4-FFF2-40B4-BE49-F238E27FC236}">
                <a16:creationId xmlns:a16="http://schemas.microsoft.com/office/drawing/2014/main" id="{4B1850DC-3949-466B-A7DA-A7B26EB0760D}"/>
              </a:ext>
            </a:extLst>
          </p:cNvPr>
          <p:cNvSpPr txBox="1">
            <a:spLocks noChangeArrowheads="1"/>
          </p:cNvSpPr>
          <p:nvPr/>
        </p:nvSpPr>
        <p:spPr bwMode="auto">
          <a:xfrm>
            <a:off x="11100222" y="5320661"/>
            <a:ext cx="857713"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spcBef>
                <a:spcPct val="20000"/>
              </a:spcBef>
            </a:pPr>
            <a:r>
              <a:rPr lang="en-US" b="0">
                <a:latin typeface="Gill Sans Light"/>
                <a:cs typeface="Helvetica" charset="0"/>
              </a:rPr>
              <a:t>Time</a:t>
            </a:r>
          </a:p>
        </p:txBody>
      </p:sp>
      <p:sp>
        <p:nvSpPr>
          <p:cNvPr id="9" name="Line 6">
            <a:extLst>
              <a:ext uri="{FF2B5EF4-FFF2-40B4-BE49-F238E27FC236}">
                <a16:creationId xmlns:a16="http://schemas.microsoft.com/office/drawing/2014/main" id="{B02DBFD4-3DB8-460E-82AE-D6E6478151D4}"/>
              </a:ext>
            </a:extLst>
          </p:cNvPr>
          <p:cNvSpPr>
            <a:spLocks noChangeShapeType="1"/>
          </p:cNvSpPr>
          <p:nvPr/>
        </p:nvSpPr>
        <p:spPr bwMode="auto">
          <a:xfrm flipH="1">
            <a:off x="5552140" y="2290762"/>
            <a:ext cx="30163" cy="3635375"/>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0" name="Line 7">
            <a:extLst>
              <a:ext uri="{FF2B5EF4-FFF2-40B4-BE49-F238E27FC236}">
                <a16:creationId xmlns:a16="http://schemas.microsoft.com/office/drawing/2014/main" id="{910EDF95-9E35-4E1D-9662-E0282F769645}"/>
              </a:ext>
            </a:extLst>
          </p:cNvPr>
          <p:cNvSpPr>
            <a:spLocks noChangeShapeType="1"/>
          </p:cNvSpPr>
          <p:nvPr/>
        </p:nvSpPr>
        <p:spPr bwMode="auto">
          <a:xfrm flipH="1">
            <a:off x="10933765" y="2290762"/>
            <a:ext cx="3175" cy="375761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1" name="Line 8">
            <a:extLst>
              <a:ext uri="{FF2B5EF4-FFF2-40B4-BE49-F238E27FC236}">
                <a16:creationId xmlns:a16="http://schemas.microsoft.com/office/drawing/2014/main" id="{525FAA0B-D1E0-4097-8885-B919108AC287}"/>
              </a:ext>
            </a:extLst>
          </p:cNvPr>
          <p:cNvSpPr>
            <a:spLocks noChangeShapeType="1"/>
          </p:cNvSpPr>
          <p:nvPr/>
        </p:nvSpPr>
        <p:spPr bwMode="auto">
          <a:xfrm>
            <a:off x="5582303" y="2443162"/>
            <a:ext cx="5367337"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2" name="Line 9">
            <a:extLst>
              <a:ext uri="{FF2B5EF4-FFF2-40B4-BE49-F238E27FC236}">
                <a16:creationId xmlns:a16="http://schemas.microsoft.com/office/drawing/2014/main" id="{E26F03BF-5711-4793-975E-A08E7F3C7442}"/>
              </a:ext>
            </a:extLst>
          </p:cNvPr>
          <p:cNvSpPr>
            <a:spLocks noChangeShapeType="1"/>
          </p:cNvSpPr>
          <p:nvPr/>
        </p:nvSpPr>
        <p:spPr bwMode="auto">
          <a:xfrm flipH="1">
            <a:off x="5582303" y="3052762"/>
            <a:ext cx="5367337"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3" name="Text Box 11">
            <a:extLst>
              <a:ext uri="{FF2B5EF4-FFF2-40B4-BE49-F238E27FC236}">
                <a16:creationId xmlns:a16="http://schemas.microsoft.com/office/drawing/2014/main" id="{65BA792A-87A8-4503-8B96-A7EAD0EF575A}"/>
              </a:ext>
            </a:extLst>
          </p:cNvPr>
          <p:cNvSpPr txBox="1">
            <a:spLocks noChangeArrowheads="1"/>
          </p:cNvSpPr>
          <p:nvPr/>
        </p:nvSpPr>
        <p:spPr bwMode="auto">
          <a:xfrm>
            <a:off x="5011306" y="6031861"/>
            <a:ext cx="1178506"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spcBef>
                <a:spcPct val="20000"/>
              </a:spcBef>
            </a:pPr>
            <a:r>
              <a:rPr lang="en-US" b="0">
                <a:latin typeface="Gill Sans Light"/>
                <a:cs typeface="Helvetica" charset="0"/>
              </a:rPr>
              <a:t>Sender</a:t>
            </a:r>
          </a:p>
        </p:txBody>
      </p:sp>
      <p:sp>
        <p:nvSpPr>
          <p:cNvPr id="14" name="Text Box 12">
            <a:extLst>
              <a:ext uri="{FF2B5EF4-FFF2-40B4-BE49-F238E27FC236}">
                <a16:creationId xmlns:a16="http://schemas.microsoft.com/office/drawing/2014/main" id="{D8FD1702-4B4C-4EB3-81F3-513823ABBB7C}"/>
              </a:ext>
            </a:extLst>
          </p:cNvPr>
          <p:cNvSpPr txBox="1">
            <a:spLocks noChangeArrowheads="1"/>
          </p:cNvSpPr>
          <p:nvPr/>
        </p:nvSpPr>
        <p:spPr bwMode="auto">
          <a:xfrm>
            <a:off x="10360103" y="6031861"/>
            <a:ext cx="1401323" cy="461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9" tIns="45714" rIns="91429" bIns="45714" anchor="ctr">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spcBef>
                <a:spcPct val="20000"/>
              </a:spcBef>
            </a:pPr>
            <a:r>
              <a:rPr lang="en-US" b="0">
                <a:latin typeface="Gill Sans Light"/>
                <a:cs typeface="Helvetica" charset="0"/>
              </a:rPr>
              <a:t>Receiver</a:t>
            </a:r>
          </a:p>
        </p:txBody>
      </p:sp>
      <p:sp>
        <p:nvSpPr>
          <p:cNvPr id="15" name="Line 13">
            <a:extLst>
              <a:ext uri="{FF2B5EF4-FFF2-40B4-BE49-F238E27FC236}">
                <a16:creationId xmlns:a16="http://schemas.microsoft.com/office/drawing/2014/main" id="{AD64CBFA-BF45-49E1-96FF-AD98D3C5B215}"/>
              </a:ext>
            </a:extLst>
          </p:cNvPr>
          <p:cNvSpPr>
            <a:spLocks noChangeShapeType="1"/>
          </p:cNvSpPr>
          <p:nvPr/>
        </p:nvSpPr>
        <p:spPr bwMode="auto">
          <a:xfrm>
            <a:off x="5582303" y="2747962"/>
            <a:ext cx="5367337"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6" name="Line 14">
            <a:extLst>
              <a:ext uri="{FF2B5EF4-FFF2-40B4-BE49-F238E27FC236}">
                <a16:creationId xmlns:a16="http://schemas.microsoft.com/office/drawing/2014/main" id="{4D3A9D6B-7271-4C0B-A317-279FFE866FA2}"/>
              </a:ext>
            </a:extLst>
          </p:cNvPr>
          <p:cNvSpPr>
            <a:spLocks noChangeShapeType="1"/>
          </p:cNvSpPr>
          <p:nvPr/>
        </p:nvSpPr>
        <p:spPr bwMode="auto">
          <a:xfrm>
            <a:off x="5582303" y="3052762"/>
            <a:ext cx="5367337"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7" name="Line 15">
            <a:extLst>
              <a:ext uri="{FF2B5EF4-FFF2-40B4-BE49-F238E27FC236}">
                <a16:creationId xmlns:a16="http://schemas.microsoft.com/office/drawing/2014/main" id="{2E64C27B-1097-4144-96B1-1C0B5E67D345}"/>
              </a:ext>
            </a:extLst>
          </p:cNvPr>
          <p:cNvSpPr>
            <a:spLocks noChangeShapeType="1"/>
          </p:cNvSpPr>
          <p:nvPr/>
        </p:nvSpPr>
        <p:spPr bwMode="auto">
          <a:xfrm flipH="1">
            <a:off x="5582303" y="3357562"/>
            <a:ext cx="5367337"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8" name="Line 17">
            <a:extLst>
              <a:ext uri="{FF2B5EF4-FFF2-40B4-BE49-F238E27FC236}">
                <a16:creationId xmlns:a16="http://schemas.microsoft.com/office/drawing/2014/main" id="{F4FED30E-C133-4EAC-A603-A89DFB2EC867}"/>
              </a:ext>
            </a:extLst>
          </p:cNvPr>
          <p:cNvSpPr>
            <a:spLocks noChangeShapeType="1"/>
          </p:cNvSpPr>
          <p:nvPr/>
        </p:nvSpPr>
        <p:spPr bwMode="auto">
          <a:xfrm>
            <a:off x="5582303" y="3662362"/>
            <a:ext cx="5367337"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19" name="Line 42">
            <a:extLst>
              <a:ext uri="{FF2B5EF4-FFF2-40B4-BE49-F238E27FC236}">
                <a16:creationId xmlns:a16="http://schemas.microsoft.com/office/drawing/2014/main" id="{6A9519AD-02F0-45A5-A9D0-AAA1DE166C5C}"/>
              </a:ext>
            </a:extLst>
          </p:cNvPr>
          <p:cNvSpPr>
            <a:spLocks noChangeShapeType="1"/>
          </p:cNvSpPr>
          <p:nvPr/>
        </p:nvSpPr>
        <p:spPr bwMode="auto">
          <a:xfrm flipH="1">
            <a:off x="5568015" y="3671887"/>
            <a:ext cx="5367338"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grpSp>
        <p:nvGrpSpPr>
          <p:cNvPr id="20" name="Group 64">
            <a:extLst>
              <a:ext uri="{FF2B5EF4-FFF2-40B4-BE49-F238E27FC236}">
                <a16:creationId xmlns:a16="http://schemas.microsoft.com/office/drawing/2014/main" id="{7DF460C1-2671-44EA-A1C8-4907EB4EF796}"/>
              </a:ext>
            </a:extLst>
          </p:cNvPr>
          <p:cNvGrpSpPr>
            <a:grpSpLocks/>
          </p:cNvGrpSpPr>
          <p:nvPr/>
        </p:nvGrpSpPr>
        <p:grpSpPr bwMode="auto">
          <a:xfrm>
            <a:off x="4256740" y="2112962"/>
            <a:ext cx="1190625" cy="487363"/>
            <a:chOff x="432" y="1226"/>
            <a:chExt cx="750" cy="307"/>
          </a:xfrm>
        </p:grpSpPr>
        <p:sp>
          <p:nvSpPr>
            <p:cNvPr id="21" name="Text Box 20">
              <a:extLst>
                <a:ext uri="{FF2B5EF4-FFF2-40B4-BE49-F238E27FC236}">
                  <a16:creationId xmlns:a16="http://schemas.microsoft.com/office/drawing/2014/main" id="{0CF7C21D-B204-45E0-846F-EC5D44FA64A5}"/>
                </a:ext>
              </a:extLst>
            </p:cNvPr>
            <p:cNvSpPr txBox="1">
              <a:spLocks noChangeArrowheads="1"/>
            </p:cNvSpPr>
            <p:nvPr/>
          </p:nvSpPr>
          <p:spPr bwMode="auto">
            <a:xfrm>
              <a:off x="970" y="1248"/>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1</a:t>
              </a:r>
            </a:p>
          </p:txBody>
        </p:sp>
        <p:sp>
          <p:nvSpPr>
            <p:cNvPr id="22" name="Text Box 52">
              <a:extLst>
                <a:ext uri="{FF2B5EF4-FFF2-40B4-BE49-F238E27FC236}">
                  <a16:creationId xmlns:a16="http://schemas.microsoft.com/office/drawing/2014/main" id="{EF12FD6F-EE54-4E7B-9021-90C675643E8D}"/>
                </a:ext>
              </a:extLst>
            </p:cNvPr>
            <p:cNvSpPr txBox="1">
              <a:spLocks noChangeArrowheads="1"/>
            </p:cNvSpPr>
            <p:nvPr/>
          </p:nvSpPr>
          <p:spPr bwMode="auto">
            <a:xfrm>
              <a:off x="432" y="1226"/>
              <a:ext cx="352"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{1}</a:t>
              </a:r>
            </a:p>
          </p:txBody>
        </p:sp>
      </p:grpSp>
      <p:grpSp>
        <p:nvGrpSpPr>
          <p:cNvPr id="23" name="Group 65">
            <a:extLst>
              <a:ext uri="{FF2B5EF4-FFF2-40B4-BE49-F238E27FC236}">
                <a16:creationId xmlns:a16="http://schemas.microsoft.com/office/drawing/2014/main" id="{71BCD5CD-9D0B-42FF-86E5-62120BA341AF}"/>
              </a:ext>
            </a:extLst>
          </p:cNvPr>
          <p:cNvGrpSpPr>
            <a:grpSpLocks/>
          </p:cNvGrpSpPr>
          <p:nvPr/>
        </p:nvGrpSpPr>
        <p:grpSpPr bwMode="auto">
          <a:xfrm>
            <a:off x="3951940" y="2455862"/>
            <a:ext cx="1501775" cy="481013"/>
            <a:chOff x="240" y="1442"/>
            <a:chExt cx="946" cy="303"/>
          </a:xfrm>
        </p:grpSpPr>
        <p:sp>
          <p:nvSpPr>
            <p:cNvPr id="24" name="Text Box 21">
              <a:extLst>
                <a:ext uri="{FF2B5EF4-FFF2-40B4-BE49-F238E27FC236}">
                  <a16:creationId xmlns:a16="http://schemas.microsoft.com/office/drawing/2014/main" id="{09C2AA1E-420C-4BBA-B4A4-D0CD5794D831}"/>
                </a:ext>
              </a:extLst>
            </p:cNvPr>
            <p:cNvSpPr txBox="1">
              <a:spLocks noChangeArrowheads="1"/>
            </p:cNvSpPr>
            <p:nvPr/>
          </p:nvSpPr>
          <p:spPr bwMode="auto">
            <a:xfrm>
              <a:off x="974" y="1460"/>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2</a:t>
              </a:r>
            </a:p>
          </p:txBody>
        </p:sp>
        <p:sp>
          <p:nvSpPr>
            <p:cNvPr id="25" name="Text Box 53">
              <a:extLst>
                <a:ext uri="{FF2B5EF4-FFF2-40B4-BE49-F238E27FC236}">
                  <a16:creationId xmlns:a16="http://schemas.microsoft.com/office/drawing/2014/main" id="{096BC051-BE52-41F2-9901-87B0FFD8B332}"/>
                </a:ext>
              </a:extLst>
            </p:cNvPr>
            <p:cNvSpPr txBox="1">
              <a:spLocks noChangeArrowheads="1"/>
            </p:cNvSpPr>
            <p:nvPr/>
          </p:nvSpPr>
          <p:spPr bwMode="auto">
            <a:xfrm>
              <a:off x="240" y="1442"/>
              <a:ext cx="567"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{1, 2}</a:t>
              </a:r>
            </a:p>
          </p:txBody>
        </p:sp>
      </p:grpSp>
      <p:grpSp>
        <p:nvGrpSpPr>
          <p:cNvPr id="26" name="Group 68">
            <a:extLst>
              <a:ext uri="{FF2B5EF4-FFF2-40B4-BE49-F238E27FC236}">
                <a16:creationId xmlns:a16="http://schemas.microsoft.com/office/drawing/2014/main" id="{B6E5FACD-C853-48B7-B850-840D26F076E3}"/>
              </a:ext>
            </a:extLst>
          </p:cNvPr>
          <p:cNvGrpSpPr>
            <a:grpSpLocks/>
          </p:cNvGrpSpPr>
          <p:nvPr/>
        </p:nvGrpSpPr>
        <p:grpSpPr bwMode="auto">
          <a:xfrm>
            <a:off x="3723340" y="2836862"/>
            <a:ext cx="1730375" cy="461963"/>
            <a:chOff x="96" y="1682"/>
            <a:chExt cx="1090" cy="291"/>
          </a:xfrm>
        </p:grpSpPr>
        <p:sp>
          <p:nvSpPr>
            <p:cNvPr id="27" name="Text Box 22">
              <a:extLst>
                <a:ext uri="{FF2B5EF4-FFF2-40B4-BE49-F238E27FC236}">
                  <a16:creationId xmlns:a16="http://schemas.microsoft.com/office/drawing/2014/main" id="{7F823EDC-B246-44FF-9093-DEFF05A96556}"/>
                </a:ext>
              </a:extLst>
            </p:cNvPr>
            <p:cNvSpPr txBox="1">
              <a:spLocks noChangeArrowheads="1"/>
            </p:cNvSpPr>
            <p:nvPr/>
          </p:nvSpPr>
          <p:spPr bwMode="auto">
            <a:xfrm>
              <a:off x="974" y="1688"/>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3</a:t>
              </a:r>
            </a:p>
          </p:txBody>
        </p:sp>
        <p:sp>
          <p:nvSpPr>
            <p:cNvPr id="28" name="Text Box 54">
              <a:extLst>
                <a:ext uri="{FF2B5EF4-FFF2-40B4-BE49-F238E27FC236}">
                  <a16:creationId xmlns:a16="http://schemas.microsoft.com/office/drawing/2014/main" id="{969775C6-03AC-4743-8D3F-018FCBC6E7D7}"/>
                </a:ext>
              </a:extLst>
            </p:cNvPr>
            <p:cNvSpPr txBox="1">
              <a:spLocks noChangeArrowheads="1"/>
            </p:cNvSpPr>
            <p:nvPr/>
          </p:nvSpPr>
          <p:spPr bwMode="auto">
            <a:xfrm>
              <a:off x="96" y="1682"/>
              <a:ext cx="78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{1, 2, 3}</a:t>
              </a:r>
            </a:p>
          </p:txBody>
        </p:sp>
      </p:grpSp>
      <p:grpSp>
        <p:nvGrpSpPr>
          <p:cNvPr id="29" name="Group 70">
            <a:extLst>
              <a:ext uri="{FF2B5EF4-FFF2-40B4-BE49-F238E27FC236}">
                <a16:creationId xmlns:a16="http://schemas.microsoft.com/office/drawing/2014/main" id="{947A3C37-5989-4382-AC2B-AF2EFBCFB5FB}"/>
              </a:ext>
            </a:extLst>
          </p:cNvPr>
          <p:cNvGrpSpPr>
            <a:grpSpLocks/>
          </p:cNvGrpSpPr>
          <p:nvPr/>
        </p:nvGrpSpPr>
        <p:grpSpPr bwMode="auto">
          <a:xfrm>
            <a:off x="3723340" y="3290887"/>
            <a:ext cx="1730375" cy="519113"/>
            <a:chOff x="96" y="1968"/>
            <a:chExt cx="1090" cy="327"/>
          </a:xfrm>
        </p:grpSpPr>
        <p:sp>
          <p:nvSpPr>
            <p:cNvPr id="30" name="Text Box 23">
              <a:extLst>
                <a:ext uri="{FF2B5EF4-FFF2-40B4-BE49-F238E27FC236}">
                  <a16:creationId xmlns:a16="http://schemas.microsoft.com/office/drawing/2014/main" id="{28358D7D-7FF8-4C86-B4FC-363422F3797B}"/>
                </a:ext>
              </a:extLst>
            </p:cNvPr>
            <p:cNvSpPr txBox="1">
              <a:spLocks noChangeArrowheads="1"/>
            </p:cNvSpPr>
            <p:nvPr/>
          </p:nvSpPr>
          <p:spPr bwMode="auto">
            <a:xfrm>
              <a:off x="974" y="2010"/>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4</a:t>
              </a:r>
            </a:p>
          </p:txBody>
        </p:sp>
        <p:sp>
          <p:nvSpPr>
            <p:cNvPr id="31" name="Text Box 55">
              <a:extLst>
                <a:ext uri="{FF2B5EF4-FFF2-40B4-BE49-F238E27FC236}">
                  <a16:creationId xmlns:a16="http://schemas.microsoft.com/office/drawing/2014/main" id="{73E72FF7-34B9-4081-B1DF-10EFE0D5AF0A}"/>
                </a:ext>
              </a:extLst>
            </p:cNvPr>
            <p:cNvSpPr txBox="1">
              <a:spLocks noChangeArrowheads="1"/>
            </p:cNvSpPr>
            <p:nvPr/>
          </p:nvSpPr>
          <p:spPr bwMode="auto">
            <a:xfrm>
              <a:off x="96" y="1968"/>
              <a:ext cx="78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{2, 3, 4}</a:t>
              </a:r>
            </a:p>
          </p:txBody>
        </p:sp>
      </p:grpSp>
      <p:grpSp>
        <p:nvGrpSpPr>
          <p:cNvPr id="32" name="Group 71">
            <a:extLst>
              <a:ext uri="{FF2B5EF4-FFF2-40B4-BE49-F238E27FC236}">
                <a16:creationId xmlns:a16="http://schemas.microsoft.com/office/drawing/2014/main" id="{56C60108-78B8-4284-937F-343A0D22B4D7}"/>
              </a:ext>
            </a:extLst>
          </p:cNvPr>
          <p:cNvGrpSpPr>
            <a:grpSpLocks/>
          </p:cNvGrpSpPr>
          <p:nvPr/>
        </p:nvGrpSpPr>
        <p:grpSpPr bwMode="auto">
          <a:xfrm>
            <a:off x="3723340" y="3671887"/>
            <a:ext cx="1730375" cy="474663"/>
            <a:chOff x="96" y="2208"/>
            <a:chExt cx="1090" cy="299"/>
          </a:xfrm>
        </p:grpSpPr>
        <p:sp>
          <p:nvSpPr>
            <p:cNvPr id="33" name="Text Box 24">
              <a:extLst>
                <a:ext uri="{FF2B5EF4-FFF2-40B4-BE49-F238E27FC236}">
                  <a16:creationId xmlns:a16="http://schemas.microsoft.com/office/drawing/2014/main" id="{FBFD29BA-D385-4CEB-B8BB-3C8FB2BC3799}"/>
                </a:ext>
              </a:extLst>
            </p:cNvPr>
            <p:cNvSpPr txBox="1">
              <a:spLocks noChangeArrowheads="1"/>
            </p:cNvSpPr>
            <p:nvPr/>
          </p:nvSpPr>
          <p:spPr bwMode="auto">
            <a:xfrm>
              <a:off x="974" y="2222"/>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5</a:t>
              </a:r>
            </a:p>
          </p:txBody>
        </p:sp>
        <p:sp>
          <p:nvSpPr>
            <p:cNvPr id="34" name="Text Box 56">
              <a:extLst>
                <a:ext uri="{FF2B5EF4-FFF2-40B4-BE49-F238E27FC236}">
                  <a16:creationId xmlns:a16="http://schemas.microsoft.com/office/drawing/2014/main" id="{B03CB82A-BBD4-47B5-93E3-337C3F1686D2}"/>
                </a:ext>
              </a:extLst>
            </p:cNvPr>
            <p:cNvSpPr txBox="1">
              <a:spLocks noChangeArrowheads="1"/>
            </p:cNvSpPr>
            <p:nvPr/>
          </p:nvSpPr>
          <p:spPr bwMode="auto">
            <a:xfrm>
              <a:off x="96" y="2208"/>
              <a:ext cx="78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{3, 4, 5}</a:t>
              </a:r>
            </a:p>
          </p:txBody>
        </p:sp>
      </p:grpSp>
      <p:sp>
        <p:nvSpPr>
          <p:cNvPr id="35" name="Text Box 59">
            <a:extLst>
              <a:ext uri="{FF2B5EF4-FFF2-40B4-BE49-F238E27FC236}">
                <a16:creationId xmlns:a16="http://schemas.microsoft.com/office/drawing/2014/main" id="{50D4646E-14B8-4275-A5B3-4E19453C069D}"/>
              </a:ext>
            </a:extLst>
          </p:cNvPr>
          <p:cNvSpPr txBox="1">
            <a:spLocks noChangeArrowheads="1"/>
          </p:cNvSpPr>
          <p:nvPr/>
        </p:nvSpPr>
        <p:spPr bwMode="auto">
          <a:xfrm>
            <a:off x="3570940" y="1143000"/>
            <a:ext cx="2083559" cy="1013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err="1">
                <a:latin typeface="Gill Sans Light"/>
                <a:cs typeface="Helvetica" charset="0"/>
              </a:rPr>
              <a:t>Unacked</a:t>
            </a:r>
            <a:r>
              <a:rPr lang="en-US" sz="2000" b="0" dirty="0">
                <a:latin typeface="Gill Sans Light"/>
                <a:cs typeface="Helvetica" charset="0"/>
              </a:rPr>
              <a:t> packets that sender sent</a:t>
            </a:r>
          </a:p>
        </p:txBody>
      </p:sp>
      <p:sp>
        <p:nvSpPr>
          <p:cNvPr id="36" name="Text Box 60">
            <a:extLst>
              <a:ext uri="{FF2B5EF4-FFF2-40B4-BE49-F238E27FC236}">
                <a16:creationId xmlns:a16="http://schemas.microsoft.com/office/drawing/2014/main" id="{476BB788-65C1-45D3-8DB8-91857BA2CDAD}"/>
              </a:ext>
            </a:extLst>
          </p:cNvPr>
          <p:cNvSpPr txBox="1">
            <a:spLocks noChangeArrowheads="1"/>
          </p:cNvSpPr>
          <p:nvPr/>
        </p:nvSpPr>
        <p:spPr bwMode="auto">
          <a:xfrm>
            <a:off x="9707280" y="1304218"/>
            <a:ext cx="2484720" cy="705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dirty="0" smtClean="0">
                <a:latin typeface="Gill Sans Light"/>
                <a:cs typeface="Helvetica" charset="0"/>
              </a:rPr>
              <a:t>Out-of-</a:t>
            </a:r>
            <a:r>
              <a:rPr lang="en-US" sz="2000" b="0" dirty="0" err="1" smtClean="0">
                <a:latin typeface="Gill Sans Light"/>
                <a:cs typeface="Helvetica" charset="0"/>
              </a:rPr>
              <a:t>seq</a:t>
            </a:r>
            <a:r>
              <a:rPr lang="en-US" sz="2000" b="0" dirty="0" smtClean="0">
                <a:latin typeface="Gill Sans Light"/>
                <a:cs typeface="Helvetica" charset="0"/>
              </a:rPr>
              <a:t> </a:t>
            </a:r>
            <a:r>
              <a:rPr lang="en-US" sz="2000" b="0" dirty="0">
                <a:latin typeface="Gill Sans Light"/>
                <a:cs typeface="Helvetica" charset="0"/>
              </a:rPr>
              <a:t>packets</a:t>
            </a:r>
          </a:p>
          <a:p>
            <a:pPr eaLnBrk="1" hangingPunct="1"/>
            <a:r>
              <a:rPr lang="en-US" sz="2000" b="0" dirty="0">
                <a:latin typeface="Gill Sans Light"/>
                <a:cs typeface="Helvetica" charset="0"/>
              </a:rPr>
              <a:t>in receiver’s window</a:t>
            </a:r>
          </a:p>
        </p:txBody>
      </p:sp>
      <p:sp>
        <p:nvSpPr>
          <p:cNvPr id="37" name="Text Box 61">
            <a:extLst>
              <a:ext uri="{FF2B5EF4-FFF2-40B4-BE49-F238E27FC236}">
                <a16:creationId xmlns:a16="http://schemas.microsoft.com/office/drawing/2014/main" id="{927CCAC0-4899-4BE5-8495-5E8BE4F46229}"/>
              </a:ext>
            </a:extLst>
          </p:cNvPr>
          <p:cNvSpPr txBox="1">
            <a:spLocks noChangeArrowheads="1"/>
          </p:cNvSpPr>
          <p:nvPr/>
        </p:nvSpPr>
        <p:spPr bwMode="auto">
          <a:xfrm>
            <a:off x="11176653" y="2646362"/>
            <a:ext cx="38792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a:t>
            </a:r>
          </a:p>
        </p:txBody>
      </p:sp>
      <p:sp>
        <p:nvSpPr>
          <p:cNvPr id="38" name="Line 44">
            <a:extLst>
              <a:ext uri="{FF2B5EF4-FFF2-40B4-BE49-F238E27FC236}">
                <a16:creationId xmlns:a16="http://schemas.microsoft.com/office/drawing/2014/main" id="{F1F73DE2-E84F-4F24-AEA1-70A974E5DEFA}"/>
              </a:ext>
            </a:extLst>
          </p:cNvPr>
          <p:cNvSpPr>
            <a:spLocks noChangeShapeType="1"/>
          </p:cNvSpPr>
          <p:nvPr/>
        </p:nvSpPr>
        <p:spPr bwMode="auto">
          <a:xfrm flipH="1">
            <a:off x="5568015" y="4281487"/>
            <a:ext cx="5367338" cy="533400"/>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39" name="Line 45">
            <a:extLst>
              <a:ext uri="{FF2B5EF4-FFF2-40B4-BE49-F238E27FC236}">
                <a16:creationId xmlns:a16="http://schemas.microsoft.com/office/drawing/2014/main" id="{15D2B58D-46CB-4D44-8B28-5B12FE3F016F}"/>
              </a:ext>
            </a:extLst>
          </p:cNvPr>
          <p:cNvSpPr>
            <a:spLocks noChangeShapeType="1"/>
          </p:cNvSpPr>
          <p:nvPr/>
        </p:nvSpPr>
        <p:spPr bwMode="auto">
          <a:xfrm>
            <a:off x="5568015" y="3976687"/>
            <a:ext cx="5367338"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0" name="Line 46">
            <a:extLst>
              <a:ext uri="{FF2B5EF4-FFF2-40B4-BE49-F238E27FC236}">
                <a16:creationId xmlns:a16="http://schemas.microsoft.com/office/drawing/2014/main" id="{E9B63247-664E-446B-AC5D-CDB3AEA8DDEF}"/>
              </a:ext>
            </a:extLst>
          </p:cNvPr>
          <p:cNvSpPr>
            <a:spLocks noChangeShapeType="1"/>
          </p:cNvSpPr>
          <p:nvPr/>
        </p:nvSpPr>
        <p:spPr bwMode="auto">
          <a:xfrm>
            <a:off x="5568015" y="4281487"/>
            <a:ext cx="5367338"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grpSp>
        <p:nvGrpSpPr>
          <p:cNvPr id="41" name="Group 73">
            <a:extLst>
              <a:ext uri="{FF2B5EF4-FFF2-40B4-BE49-F238E27FC236}">
                <a16:creationId xmlns:a16="http://schemas.microsoft.com/office/drawing/2014/main" id="{A6E51F96-3ADB-48B0-B2E0-A5C2B60E1B8C}"/>
              </a:ext>
            </a:extLst>
          </p:cNvPr>
          <p:cNvGrpSpPr>
            <a:grpSpLocks/>
          </p:cNvGrpSpPr>
          <p:nvPr/>
        </p:nvGrpSpPr>
        <p:grpSpPr bwMode="auto">
          <a:xfrm>
            <a:off x="5568015" y="4586287"/>
            <a:ext cx="5367338" cy="1143000"/>
            <a:chOff x="1258" y="2784"/>
            <a:chExt cx="3381" cy="720"/>
          </a:xfrm>
        </p:grpSpPr>
        <p:sp>
          <p:nvSpPr>
            <p:cNvPr id="42" name="Line 48">
              <a:extLst>
                <a:ext uri="{FF2B5EF4-FFF2-40B4-BE49-F238E27FC236}">
                  <a16:creationId xmlns:a16="http://schemas.microsoft.com/office/drawing/2014/main" id="{DC328554-9A8C-4D84-A678-AD6B5EE3B65A}"/>
                </a:ext>
              </a:extLst>
            </p:cNvPr>
            <p:cNvSpPr>
              <a:spLocks noChangeShapeType="1"/>
            </p:cNvSpPr>
            <p:nvPr/>
          </p:nvSpPr>
          <p:spPr bwMode="auto">
            <a:xfrm flipH="1">
              <a:off x="1258" y="2784"/>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3" name="Line 49">
              <a:extLst>
                <a:ext uri="{FF2B5EF4-FFF2-40B4-BE49-F238E27FC236}">
                  <a16:creationId xmlns:a16="http://schemas.microsoft.com/office/drawing/2014/main" id="{D1506E4F-7F84-4296-91ED-9F150B1AC671}"/>
                </a:ext>
              </a:extLst>
            </p:cNvPr>
            <p:cNvSpPr>
              <a:spLocks noChangeShapeType="1"/>
            </p:cNvSpPr>
            <p:nvPr/>
          </p:nvSpPr>
          <p:spPr bwMode="auto">
            <a:xfrm flipH="1">
              <a:off x="1258" y="2976"/>
              <a:ext cx="3381" cy="336"/>
            </a:xfrm>
            <a:prstGeom prst="line">
              <a:avLst/>
            </a:prstGeom>
            <a:noFill/>
            <a:ln w="3810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4" name="Line 50">
              <a:extLst>
                <a:ext uri="{FF2B5EF4-FFF2-40B4-BE49-F238E27FC236}">
                  <a16:creationId xmlns:a16="http://schemas.microsoft.com/office/drawing/2014/main" id="{2CF4A948-0964-48C4-BF46-26EB9D9718C1}"/>
                </a:ext>
              </a:extLst>
            </p:cNvPr>
            <p:cNvSpPr>
              <a:spLocks noChangeShapeType="1"/>
            </p:cNvSpPr>
            <p:nvPr/>
          </p:nvSpPr>
          <p:spPr bwMode="auto">
            <a:xfrm>
              <a:off x="1258" y="2976"/>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sp>
          <p:nvSpPr>
            <p:cNvPr id="45" name="Line 51">
              <a:extLst>
                <a:ext uri="{FF2B5EF4-FFF2-40B4-BE49-F238E27FC236}">
                  <a16:creationId xmlns:a16="http://schemas.microsoft.com/office/drawing/2014/main" id="{B60C4621-B323-477F-B23A-5755B7E6D525}"/>
                </a:ext>
              </a:extLst>
            </p:cNvPr>
            <p:cNvSpPr>
              <a:spLocks noChangeShapeType="1"/>
            </p:cNvSpPr>
            <p:nvPr/>
          </p:nvSpPr>
          <p:spPr bwMode="auto">
            <a:xfrm>
              <a:off x="1258" y="3168"/>
              <a:ext cx="3381" cy="336"/>
            </a:xfrm>
            <a:prstGeom prst="line">
              <a:avLst/>
            </a:prstGeom>
            <a:noFill/>
            <a:ln w="38100">
              <a:solidFill>
                <a:srgbClr val="00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latin typeface="Gill Sans Light"/>
              </a:endParaRPr>
            </a:p>
          </p:txBody>
        </p:sp>
      </p:grpSp>
      <p:grpSp>
        <p:nvGrpSpPr>
          <p:cNvPr id="46" name="Group 72">
            <a:extLst>
              <a:ext uri="{FF2B5EF4-FFF2-40B4-BE49-F238E27FC236}">
                <a16:creationId xmlns:a16="http://schemas.microsoft.com/office/drawing/2014/main" id="{8E5B4660-43DE-4155-84A5-EF73D3A2F68C}"/>
              </a:ext>
            </a:extLst>
          </p:cNvPr>
          <p:cNvGrpSpPr>
            <a:grpSpLocks/>
          </p:cNvGrpSpPr>
          <p:nvPr/>
        </p:nvGrpSpPr>
        <p:grpSpPr bwMode="auto">
          <a:xfrm>
            <a:off x="3723340" y="4056062"/>
            <a:ext cx="1724025" cy="458788"/>
            <a:chOff x="96" y="2450"/>
            <a:chExt cx="1086" cy="289"/>
          </a:xfrm>
        </p:grpSpPr>
        <p:sp>
          <p:nvSpPr>
            <p:cNvPr id="47" name="Text Box 47">
              <a:extLst>
                <a:ext uri="{FF2B5EF4-FFF2-40B4-BE49-F238E27FC236}">
                  <a16:creationId xmlns:a16="http://schemas.microsoft.com/office/drawing/2014/main" id="{6D610169-6EF4-4CF6-B442-FFE7FC62CE6E}"/>
                </a:ext>
              </a:extLst>
            </p:cNvPr>
            <p:cNvSpPr txBox="1">
              <a:spLocks noChangeArrowheads="1"/>
            </p:cNvSpPr>
            <p:nvPr/>
          </p:nvSpPr>
          <p:spPr bwMode="auto">
            <a:xfrm>
              <a:off x="970" y="2454"/>
              <a:ext cx="212"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6</a:t>
              </a:r>
            </a:p>
          </p:txBody>
        </p:sp>
        <p:sp>
          <p:nvSpPr>
            <p:cNvPr id="48" name="Text Box 57">
              <a:extLst>
                <a:ext uri="{FF2B5EF4-FFF2-40B4-BE49-F238E27FC236}">
                  <a16:creationId xmlns:a16="http://schemas.microsoft.com/office/drawing/2014/main" id="{326C524F-3FC0-45E9-834A-5A404BAD3FBF}"/>
                </a:ext>
              </a:extLst>
            </p:cNvPr>
            <p:cNvSpPr txBox="1">
              <a:spLocks noChangeArrowheads="1"/>
            </p:cNvSpPr>
            <p:nvPr/>
          </p:nvSpPr>
          <p:spPr bwMode="auto">
            <a:xfrm>
              <a:off x="96" y="2450"/>
              <a:ext cx="783" cy="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{4, 5, 6}</a:t>
              </a:r>
            </a:p>
          </p:txBody>
        </p:sp>
      </p:grpSp>
      <p:sp>
        <p:nvSpPr>
          <p:cNvPr id="49" name="Text Box 58">
            <a:extLst>
              <a:ext uri="{FF2B5EF4-FFF2-40B4-BE49-F238E27FC236}">
                <a16:creationId xmlns:a16="http://schemas.microsoft.com/office/drawing/2014/main" id="{9B526F95-1587-40C7-BB15-093BF069AE09}"/>
              </a:ext>
            </a:extLst>
          </p:cNvPr>
          <p:cNvSpPr txBox="1">
            <a:spLocks noChangeArrowheads="1"/>
          </p:cNvSpPr>
          <p:nvPr/>
        </p:nvSpPr>
        <p:spPr bwMode="auto">
          <a:xfrm>
            <a:off x="4296428" y="4357687"/>
            <a:ext cx="268287"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a:t>
            </a:r>
          </a:p>
          <a:p>
            <a:pPr eaLnBrk="1" hangingPunct="1"/>
            <a:r>
              <a:rPr lang="en-US" b="0">
                <a:latin typeface="Gill Sans Light"/>
                <a:cs typeface="Helvetica" charset="0"/>
              </a:rPr>
              <a:t>.</a:t>
            </a:r>
          </a:p>
          <a:p>
            <a:pPr eaLnBrk="1" hangingPunct="1"/>
            <a:r>
              <a:rPr lang="en-US" b="0">
                <a:latin typeface="Gill Sans Light"/>
                <a:cs typeface="Helvetica" charset="0"/>
              </a:rPr>
              <a:t>.</a:t>
            </a:r>
          </a:p>
        </p:txBody>
      </p:sp>
      <p:sp>
        <p:nvSpPr>
          <p:cNvPr id="50" name="Text Box 62">
            <a:extLst>
              <a:ext uri="{FF2B5EF4-FFF2-40B4-BE49-F238E27FC236}">
                <a16:creationId xmlns:a16="http://schemas.microsoft.com/office/drawing/2014/main" id="{4C15EF51-4E97-47A7-8781-03B3F97C374C}"/>
              </a:ext>
            </a:extLst>
          </p:cNvPr>
          <p:cNvSpPr txBox="1">
            <a:spLocks noChangeArrowheads="1"/>
          </p:cNvSpPr>
          <p:nvPr/>
        </p:nvSpPr>
        <p:spPr bwMode="auto">
          <a:xfrm>
            <a:off x="11267140" y="3824287"/>
            <a:ext cx="268288"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a:t>
            </a:r>
          </a:p>
          <a:p>
            <a:pPr eaLnBrk="1" hangingPunct="1"/>
            <a:r>
              <a:rPr lang="en-US" b="0">
                <a:latin typeface="Gill Sans Light"/>
                <a:cs typeface="Helvetica" charset="0"/>
              </a:rPr>
              <a:t>.</a:t>
            </a:r>
          </a:p>
          <a:p>
            <a:pPr eaLnBrk="1" hangingPunct="1"/>
            <a:r>
              <a:rPr lang="en-US" b="0">
                <a:latin typeface="Gill Sans Light"/>
                <a:cs typeface="Helvetica" charset="0"/>
              </a:rPr>
              <a:t>.</a:t>
            </a:r>
          </a:p>
        </p:txBody>
      </p:sp>
      <p:sp>
        <p:nvSpPr>
          <p:cNvPr id="51" name="Text Box 66">
            <a:extLst>
              <a:ext uri="{FF2B5EF4-FFF2-40B4-BE49-F238E27FC236}">
                <a16:creationId xmlns:a16="http://schemas.microsoft.com/office/drawing/2014/main" id="{4538615B-D602-491C-A841-2F0F28FC74F3}"/>
              </a:ext>
            </a:extLst>
          </p:cNvPr>
          <p:cNvSpPr txBox="1">
            <a:spLocks noChangeArrowheads="1"/>
          </p:cNvSpPr>
          <p:nvPr/>
        </p:nvSpPr>
        <p:spPr bwMode="auto">
          <a:xfrm>
            <a:off x="11190940" y="2989262"/>
            <a:ext cx="38792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a:t>
            </a:r>
          </a:p>
        </p:txBody>
      </p:sp>
      <p:sp>
        <p:nvSpPr>
          <p:cNvPr id="52" name="Text Box 67">
            <a:extLst>
              <a:ext uri="{FF2B5EF4-FFF2-40B4-BE49-F238E27FC236}">
                <a16:creationId xmlns:a16="http://schemas.microsoft.com/office/drawing/2014/main" id="{2BE864FE-B329-4E9D-A027-E92557DF01C6}"/>
              </a:ext>
            </a:extLst>
          </p:cNvPr>
          <p:cNvSpPr txBox="1">
            <a:spLocks noChangeArrowheads="1"/>
          </p:cNvSpPr>
          <p:nvPr/>
        </p:nvSpPr>
        <p:spPr bwMode="auto">
          <a:xfrm>
            <a:off x="11190940" y="3370262"/>
            <a:ext cx="38792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b="0">
                <a:latin typeface="Gill Sans Light"/>
                <a:cs typeface="Helvetica" charset="0"/>
              </a:rPr>
              <a:t>{}</a:t>
            </a:r>
          </a:p>
        </p:txBody>
      </p:sp>
    </p:spTree>
    <p:extLst>
      <p:ext uri="{BB962C8B-B14F-4D97-AF65-F5344CB8AC3E}">
        <p14:creationId xmlns:p14="http://schemas.microsoft.com/office/powerpoint/2010/main" val="131346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left)">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par>
                                <p:cTn id="28" presetID="2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2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par>
                                <p:cTn id="42" presetID="22" presetClass="entr" presetSubtype="2"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right)">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2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childTnLst>
                                </p:cTn>
                              </p:par>
                              <p:par>
                                <p:cTn id="56" presetID="22" presetClass="entr" presetSubtype="2"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righ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22" presetClass="entr" presetSubtype="8"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left)">
                                      <p:cBhvr>
                                        <p:cTn id="65" dur="500"/>
                                        <p:tgtEl>
                                          <p:spTgt spid="4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22" presetClass="entr" presetSubtype="2"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right)">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P spid="19" grpId="0" animBg="1"/>
      <p:bldP spid="37" grpId="0"/>
      <p:bldP spid="38" grpId="0" animBg="1"/>
      <p:bldP spid="39" grpId="0" animBg="1"/>
      <p:bldP spid="40" grpId="0" animBg="1"/>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tLang="ko-KR" dirty="0" smtClean="0">
                <a:ea typeface="굴림" panose="020B0600000101010101" pitchFamily="34" charset="-127"/>
              </a:rPr>
              <a:t>Recall: Two-Phase </a:t>
            </a:r>
            <a:r>
              <a:rPr lang="en-US" altLang="ko-KR" dirty="0">
                <a:ea typeface="굴림" panose="020B0600000101010101" pitchFamily="34" charset="-127"/>
              </a:rPr>
              <a:t>Commit Protocol</a:t>
            </a:r>
          </a:p>
        </p:txBody>
      </p:sp>
      <p:sp>
        <p:nvSpPr>
          <p:cNvPr id="980997" name="Rectangle 5"/>
          <p:cNvSpPr>
            <a:spLocks noGrp="1" noChangeArrowheads="1"/>
          </p:cNvSpPr>
          <p:nvPr>
            <p:ph type="body" idx="1"/>
          </p:nvPr>
        </p:nvSpPr>
        <p:spPr>
          <a:xfrm>
            <a:off x="685800" y="685800"/>
            <a:ext cx="11125200" cy="5867400"/>
          </a:xfrm>
        </p:spPr>
        <p:txBody>
          <a:bodyPr>
            <a:normAutofit/>
          </a:bodyPr>
          <a:lstStyle/>
          <a:p>
            <a:pPr>
              <a:lnSpc>
                <a:spcPct val="100000"/>
              </a:lnSpc>
              <a:spcBef>
                <a:spcPct val="0"/>
              </a:spcBef>
            </a:pPr>
            <a:r>
              <a:rPr lang="en-US" altLang="ko-KR" dirty="0">
                <a:solidFill>
                  <a:srgbClr val="FF0000"/>
                </a:solidFill>
                <a:ea typeface="굴림" panose="020B0600000101010101" pitchFamily="34" charset="-127"/>
              </a:rPr>
              <a:t>Persistent</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stable log</a:t>
            </a:r>
            <a:r>
              <a:rPr lang="en-US" altLang="ko-KR" dirty="0">
                <a:ea typeface="굴림" panose="020B0600000101010101" pitchFamily="34" charset="-127"/>
              </a:rPr>
              <a:t> </a:t>
            </a:r>
            <a:r>
              <a:rPr lang="en-US" altLang="ko-KR" dirty="0">
                <a:solidFill>
                  <a:srgbClr val="FF0000"/>
                </a:solidFill>
                <a:ea typeface="굴림" panose="020B0600000101010101" pitchFamily="34" charset="-127"/>
              </a:rPr>
              <a:t>on each machine</a:t>
            </a:r>
            <a:r>
              <a:rPr lang="en-US" altLang="ko-KR" dirty="0">
                <a:ea typeface="굴림" panose="020B0600000101010101" pitchFamily="34" charset="-127"/>
              </a:rPr>
              <a:t>: keep track of whether commit has happened</a:t>
            </a:r>
          </a:p>
          <a:p>
            <a:pPr lvl="1">
              <a:lnSpc>
                <a:spcPct val="100000"/>
              </a:lnSpc>
              <a:spcBef>
                <a:spcPct val="0"/>
              </a:spcBef>
            </a:pPr>
            <a:r>
              <a:rPr lang="en-US" altLang="ko-KR" dirty="0">
                <a:ea typeface="굴림" panose="020B0600000101010101" pitchFamily="34" charset="-127"/>
              </a:rPr>
              <a:t>If a machine crashes, when it wakes up it first checks its log to recover state of world at time of crash</a:t>
            </a:r>
          </a:p>
          <a:p>
            <a:pPr>
              <a:lnSpc>
                <a:spcPct val="100000"/>
              </a:lnSpc>
              <a:spcBef>
                <a:spcPct val="0"/>
              </a:spcBef>
            </a:pPr>
            <a:r>
              <a:rPr lang="en-US" altLang="ko-KR" dirty="0">
                <a:solidFill>
                  <a:srgbClr val="FF0000"/>
                </a:solidFill>
                <a:ea typeface="굴림" panose="020B0600000101010101" pitchFamily="34" charset="-127"/>
              </a:rPr>
              <a:t>Prepare 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The global coordinator requests that all participants will promise to commit or </a:t>
            </a:r>
            <a:r>
              <a:rPr lang="en-US" altLang="ko-KR" dirty="0">
                <a:solidFill>
                  <a:srgbClr val="FF0000"/>
                </a:solidFill>
                <a:ea typeface="굴림" panose="020B0600000101010101" pitchFamily="34" charset="-127"/>
              </a:rPr>
              <a:t>rollback</a:t>
            </a:r>
            <a:r>
              <a:rPr lang="en-US" altLang="ko-KR" dirty="0">
                <a:ea typeface="굴림" panose="020B0600000101010101" pitchFamily="34" charset="-127"/>
              </a:rPr>
              <a:t> the </a:t>
            </a:r>
            <a:r>
              <a:rPr lang="en-US" altLang="ko-KR" dirty="0">
                <a:solidFill>
                  <a:srgbClr val="FF0000"/>
                </a:solidFill>
                <a:ea typeface="굴림" panose="020B0600000101010101" pitchFamily="34" charset="-127"/>
              </a:rPr>
              <a:t>transaction</a:t>
            </a:r>
          </a:p>
          <a:p>
            <a:pPr lvl="1">
              <a:lnSpc>
                <a:spcPct val="100000"/>
              </a:lnSpc>
              <a:spcBef>
                <a:spcPct val="0"/>
              </a:spcBef>
            </a:pPr>
            <a:r>
              <a:rPr lang="en-US" altLang="ko-KR" dirty="0">
                <a:ea typeface="굴림" panose="020B0600000101010101" pitchFamily="34" charset="-127"/>
              </a:rPr>
              <a:t>Participants record promise in log, then acknowledge</a:t>
            </a:r>
          </a:p>
          <a:p>
            <a:pPr lvl="1">
              <a:lnSpc>
                <a:spcPct val="100000"/>
              </a:lnSpc>
              <a:spcBef>
                <a:spcPct val="0"/>
              </a:spcBef>
            </a:pPr>
            <a:r>
              <a:rPr lang="en-US" altLang="ko-KR" dirty="0">
                <a:ea typeface="굴림" panose="020B0600000101010101" pitchFamily="34" charset="-127"/>
              </a:rPr>
              <a:t>If anyone votes to abort,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 </a:t>
            </a:r>
            <a:r>
              <a:rPr lang="en-US" altLang="ko-KR" dirty="0">
                <a:ea typeface="굴림" panose="020B0600000101010101" pitchFamily="34" charset="-127"/>
              </a:rPr>
              <a:t>in its log and tells everyone to abort; each records </a:t>
            </a:r>
            <a:r>
              <a:rPr lang="en-US" dirty="0">
                <a:latin typeface="Consolas" charset="0"/>
                <a:ea typeface="Consolas" charset="0"/>
                <a:cs typeface="Consolas" charset="0"/>
              </a:rPr>
              <a:t>"</a:t>
            </a:r>
            <a:r>
              <a:rPr lang="en-US" altLang="ko-KR" dirty="0">
                <a:latin typeface="Consolas" charset="0"/>
                <a:ea typeface="Consolas" charset="0"/>
                <a:cs typeface="Consolas" charset="0"/>
              </a:rPr>
              <a:t>Abort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in log</a:t>
            </a:r>
          </a:p>
          <a:p>
            <a:pPr>
              <a:lnSpc>
                <a:spcPct val="100000"/>
              </a:lnSpc>
              <a:spcBef>
                <a:spcPct val="0"/>
              </a:spcBef>
            </a:pPr>
            <a:r>
              <a:rPr lang="en-US" altLang="ko-KR" dirty="0">
                <a:solidFill>
                  <a:srgbClr val="FF0000"/>
                </a:solidFill>
                <a:ea typeface="굴림" panose="020B0600000101010101" pitchFamily="34" charset="-127"/>
              </a:rPr>
              <a:t>Commit Phase</a:t>
            </a:r>
            <a:r>
              <a:rPr lang="en-US" altLang="ko-KR" dirty="0">
                <a:ea typeface="굴림" panose="020B0600000101010101" pitchFamily="34" charset="-127"/>
              </a:rPr>
              <a:t>:</a:t>
            </a:r>
          </a:p>
          <a:p>
            <a:pPr lvl="1">
              <a:lnSpc>
                <a:spcPct val="100000"/>
              </a:lnSpc>
              <a:spcBef>
                <a:spcPct val="0"/>
              </a:spcBef>
            </a:pPr>
            <a:r>
              <a:rPr lang="en-US" altLang="ko-KR" dirty="0">
                <a:ea typeface="굴림" panose="020B0600000101010101" pitchFamily="34" charset="-127"/>
              </a:rPr>
              <a:t>After all participants respond that they are prepared, then the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its log</a:t>
            </a:r>
          </a:p>
          <a:p>
            <a:pPr lvl="1">
              <a:lnSpc>
                <a:spcPct val="100000"/>
              </a:lnSpc>
              <a:spcBef>
                <a:spcPct val="0"/>
              </a:spcBef>
            </a:pPr>
            <a:r>
              <a:rPr lang="en-US" altLang="ko-KR" dirty="0">
                <a:ea typeface="굴림" panose="020B0600000101010101" pitchFamily="34" charset="-127"/>
              </a:rPr>
              <a:t>Then asks all nodes to commit; they respond with ACK</a:t>
            </a:r>
          </a:p>
          <a:p>
            <a:pPr lvl="1">
              <a:lnSpc>
                <a:spcPct val="100000"/>
              </a:lnSpc>
              <a:spcBef>
                <a:spcPct val="0"/>
              </a:spcBef>
            </a:pPr>
            <a:r>
              <a:rPr lang="en-US" altLang="ko-KR" dirty="0">
                <a:ea typeface="굴림" panose="020B0600000101010101" pitchFamily="34" charset="-127"/>
              </a:rPr>
              <a:t>After receive ACKs, coordinator writes </a:t>
            </a:r>
            <a:r>
              <a:rPr lang="en-US" dirty="0">
                <a:latin typeface="Consolas" charset="0"/>
                <a:ea typeface="Consolas" charset="0"/>
                <a:cs typeface="Consolas" charset="0"/>
              </a:rPr>
              <a:t>"</a:t>
            </a:r>
            <a:r>
              <a:rPr lang="en-US" altLang="ko-KR" dirty="0">
                <a:latin typeface="Consolas" charset="0"/>
                <a:ea typeface="Consolas" charset="0"/>
                <a:cs typeface="Consolas" charset="0"/>
              </a:rPr>
              <a:t>Got Commit</a:t>
            </a:r>
            <a:r>
              <a:rPr lang="en-US" dirty="0">
                <a:latin typeface="Consolas" charset="0"/>
                <a:ea typeface="Consolas" charset="0"/>
                <a:cs typeface="Consolas" charset="0"/>
              </a:rPr>
              <a:t>"</a:t>
            </a:r>
            <a:r>
              <a:rPr lang="en-US" altLang="ko-KR" dirty="0">
                <a:latin typeface="Consolas" charset="0"/>
                <a:ea typeface="Consolas" charset="0"/>
                <a:cs typeface="Consolas" charset="0"/>
              </a:rPr>
              <a:t> </a:t>
            </a:r>
            <a:r>
              <a:rPr lang="en-US" altLang="ko-KR" dirty="0">
                <a:ea typeface="굴림" panose="020B0600000101010101" pitchFamily="34" charset="-127"/>
              </a:rPr>
              <a:t>to log</a:t>
            </a:r>
          </a:p>
          <a:p>
            <a:pPr>
              <a:lnSpc>
                <a:spcPct val="100000"/>
              </a:lnSpc>
              <a:spcBef>
                <a:spcPct val="0"/>
              </a:spcBef>
            </a:pPr>
            <a:r>
              <a:rPr lang="en-US" altLang="ko-KR" dirty="0">
                <a:ea typeface="굴림" panose="020B0600000101010101" pitchFamily="34" charset="-127"/>
              </a:rPr>
              <a:t>Log used to guarantee that all machines either commit or don’t</a:t>
            </a:r>
          </a:p>
        </p:txBody>
      </p:sp>
    </p:spTree>
    <p:extLst>
      <p:ext uri="{BB962C8B-B14F-4D97-AF65-F5344CB8AC3E}">
        <p14:creationId xmlns:p14="http://schemas.microsoft.com/office/powerpoint/2010/main" val="33503507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09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099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099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099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099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099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099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099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099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80997">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809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152400"/>
            <a:ext cx="10363200" cy="533400"/>
          </a:xfrm>
        </p:spPr>
        <p:txBody>
          <a:bodyPr/>
          <a:lstStyle/>
          <a:p>
            <a:r>
              <a:rPr lang="en-US" altLang="ko-KR" dirty="0">
                <a:ea typeface="굴림" panose="020B0600000101010101" pitchFamily="34" charset="-127"/>
              </a:rPr>
              <a:t>TCP Windows and Sequence </a:t>
            </a:r>
            <a:r>
              <a:rPr lang="en-US" altLang="ko-KR" dirty="0" smtClean="0">
                <a:ea typeface="굴림" panose="020B0600000101010101" pitchFamily="34" charset="-127"/>
              </a:rPr>
              <a:t>Numbers: PER BYTE!</a:t>
            </a:r>
            <a:endParaRPr lang="en-US" altLang="ko-KR" dirty="0">
              <a:ea typeface="굴림" panose="020B0600000101010101" pitchFamily="34" charset="-127"/>
            </a:endParaRPr>
          </a:p>
        </p:txBody>
      </p:sp>
      <p:sp>
        <p:nvSpPr>
          <p:cNvPr id="1089539" name="Rectangle 3"/>
          <p:cNvSpPr>
            <a:spLocks noGrp="1" noChangeArrowheads="1"/>
          </p:cNvSpPr>
          <p:nvPr>
            <p:ph type="body" idx="1"/>
          </p:nvPr>
        </p:nvSpPr>
        <p:spPr>
          <a:xfrm>
            <a:off x="914400" y="3091106"/>
            <a:ext cx="11137900" cy="3197225"/>
          </a:xfrm>
        </p:spPr>
        <p:txBody>
          <a:bodyPr>
            <a:noAutofit/>
          </a:bodyPr>
          <a:lstStyle/>
          <a:p>
            <a:pPr>
              <a:lnSpc>
                <a:spcPct val="80000"/>
              </a:lnSpc>
              <a:spcBef>
                <a:spcPct val="5000"/>
              </a:spcBef>
            </a:pPr>
            <a:r>
              <a:rPr lang="en-US" altLang="ko-KR" sz="2800" dirty="0">
                <a:ea typeface="굴림" panose="020B0600000101010101" pitchFamily="34" charset="-127"/>
              </a:rPr>
              <a:t>Sender has three regions: </a:t>
            </a:r>
          </a:p>
          <a:p>
            <a:pPr lvl="1">
              <a:lnSpc>
                <a:spcPct val="80000"/>
              </a:lnSpc>
              <a:spcBef>
                <a:spcPct val="5000"/>
              </a:spcBef>
            </a:pPr>
            <a:r>
              <a:rPr lang="en-US" altLang="ko-KR" sz="2400" dirty="0">
                <a:ea typeface="굴림" panose="020B0600000101010101" pitchFamily="34" charset="-127"/>
              </a:rPr>
              <a:t>Sequence regions</a:t>
            </a:r>
          </a:p>
          <a:p>
            <a:pPr lvl="2">
              <a:lnSpc>
                <a:spcPct val="80000"/>
              </a:lnSpc>
              <a:spcBef>
                <a:spcPct val="5000"/>
              </a:spcBef>
            </a:pPr>
            <a:r>
              <a:rPr lang="en-US" altLang="ko-KR" sz="2400" dirty="0">
                <a:ea typeface="굴림" panose="020B0600000101010101" pitchFamily="34" charset="-127"/>
              </a:rPr>
              <a:t>sent and </a:t>
            </a:r>
            <a:r>
              <a:rPr lang="en-US" altLang="ko-KR" sz="2400" dirty="0" err="1">
                <a:ea typeface="굴림" panose="020B0600000101010101" pitchFamily="34" charset="-127"/>
              </a:rPr>
              <a:t>ACK’d</a:t>
            </a:r>
            <a:endParaRPr lang="en-US" altLang="ko-KR" sz="2400" dirty="0">
              <a:ea typeface="굴림" panose="020B0600000101010101" pitchFamily="34" charset="-127"/>
            </a:endParaRPr>
          </a:p>
          <a:p>
            <a:pPr lvl="2">
              <a:lnSpc>
                <a:spcPct val="80000"/>
              </a:lnSpc>
              <a:spcBef>
                <a:spcPct val="5000"/>
              </a:spcBef>
            </a:pPr>
            <a:r>
              <a:rPr lang="en-US" altLang="ko-KR" sz="2400" dirty="0">
                <a:ea typeface="굴림" panose="020B0600000101010101" pitchFamily="34" charset="-127"/>
              </a:rPr>
              <a:t>sent and not ACK’d</a:t>
            </a:r>
          </a:p>
          <a:p>
            <a:pPr lvl="2">
              <a:lnSpc>
                <a:spcPct val="80000"/>
              </a:lnSpc>
              <a:spcBef>
                <a:spcPct val="5000"/>
              </a:spcBef>
            </a:pPr>
            <a:r>
              <a:rPr lang="en-US" altLang="ko-KR" sz="2400" dirty="0">
                <a:ea typeface="굴림" panose="020B0600000101010101" pitchFamily="34" charset="-127"/>
              </a:rPr>
              <a:t>not yet sent</a:t>
            </a:r>
          </a:p>
          <a:p>
            <a:pPr lvl="1">
              <a:lnSpc>
                <a:spcPct val="80000"/>
              </a:lnSpc>
              <a:spcBef>
                <a:spcPct val="5000"/>
              </a:spcBef>
            </a:pPr>
            <a:r>
              <a:rPr lang="en-US" altLang="ko-KR" sz="2400" dirty="0">
                <a:ea typeface="굴림" panose="020B0600000101010101" pitchFamily="34" charset="-127"/>
              </a:rPr>
              <a:t>Window (colored region) adjusted by sender</a:t>
            </a:r>
          </a:p>
          <a:p>
            <a:pPr>
              <a:lnSpc>
                <a:spcPct val="80000"/>
              </a:lnSpc>
              <a:spcBef>
                <a:spcPct val="5000"/>
              </a:spcBef>
            </a:pPr>
            <a:r>
              <a:rPr lang="en-US" altLang="ko-KR" sz="2800" dirty="0">
                <a:ea typeface="굴림" panose="020B0600000101010101" pitchFamily="34" charset="-127"/>
              </a:rPr>
              <a:t>Receiver has three regions: </a:t>
            </a:r>
          </a:p>
          <a:p>
            <a:pPr lvl="1">
              <a:lnSpc>
                <a:spcPct val="80000"/>
              </a:lnSpc>
              <a:spcBef>
                <a:spcPct val="5000"/>
              </a:spcBef>
            </a:pPr>
            <a:r>
              <a:rPr lang="en-US" altLang="ko-KR" sz="2400" dirty="0">
                <a:ea typeface="굴림" panose="020B0600000101010101" pitchFamily="34" charset="-127"/>
              </a:rPr>
              <a:t>Sequence regions</a:t>
            </a:r>
          </a:p>
          <a:p>
            <a:pPr lvl="2">
              <a:lnSpc>
                <a:spcPct val="80000"/>
              </a:lnSpc>
              <a:spcBef>
                <a:spcPct val="5000"/>
              </a:spcBef>
            </a:pPr>
            <a:r>
              <a:rPr lang="en-US" altLang="ko-KR" sz="2400" dirty="0">
                <a:ea typeface="굴림" panose="020B0600000101010101" pitchFamily="34" charset="-127"/>
              </a:rPr>
              <a:t>received and </a:t>
            </a:r>
            <a:r>
              <a:rPr lang="en-US" altLang="ko-KR" sz="2400" dirty="0" err="1">
                <a:ea typeface="굴림" panose="020B0600000101010101" pitchFamily="34" charset="-127"/>
              </a:rPr>
              <a:t>ACK’d</a:t>
            </a:r>
            <a:r>
              <a:rPr lang="en-US" altLang="ko-KR" sz="2400" dirty="0">
                <a:ea typeface="굴림" panose="020B0600000101010101" pitchFamily="34" charset="-127"/>
              </a:rPr>
              <a:t> (given to application)</a:t>
            </a:r>
          </a:p>
          <a:p>
            <a:pPr lvl="2">
              <a:lnSpc>
                <a:spcPct val="80000"/>
              </a:lnSpc>
              <a:spcBef>
                <a:spcPct val="5000"/>
              </a:spcBef>
            </a:pPr>
            <a:r>
              <a:rPr lang="en-US" altLang="ko-KR" sz="2400" dirty="0">
                <a:ea typeface="굴림" panose="020B0600000101010101" pitchFamily="34" charset="-127"/>
              </a:rPr>
              <a:t>received and buffered</a:t>
            </a:r>
          </a:p>
          <a:p>
            <a:pPr lvl="2">
              <a:lnSpc>
                <a:spcPct val="80000"/>
              </a:lnSpc>
              <a:spcBef>
                <a:spcPct val="5000"/>
              </a:spcBef>
            </a:pPr>
            <a:r>
              <a:rPr lang="en-US" altLang="ko-KR" sz="2400" dirty="0">
                <a:ea typeface="굴림" panose="020B0600000101010101" pitchFamily="34" charset="-127"/>
              </a:rPr>
              <a:t>not yet received (or discarded because out of order)</a:t>
            </a:r>
          </a:p>
        </p:txBody>
      </p:sp>
      <p:grpSp>
        <p:nvGrpSpPr>
          <p:cNvPr id="1089540" name="Group 4"/>
          <p:cNvGrpSpPr>
            <a:grpSpLocks/>
          </p:cNvGrpSpPr>
          <p:nvPr/>
        </p:nvGrpSpPr>
        <p:grpSpPr bwMode="auto">
          <a:xfrm>
            <a:off x="3078162" y="746126"/>
            <a:ext cx="6402388" cy="1235075"/>
            <a:chOff x="979" y="518"/>
            <a:chExt cx="4033" cy="778"/>
          </a:xfrm>
        </p:grpSpPr>
        <p:grpSp>
          <p:nvGrpSpPr>
            <p:cNvPr id="10256" name="Group 5"/>
            <p:cNvGrpSpPr>
              <a:grpSpLocks/>
            </p:cNvGrpSpPr>
            <p:nvPr/>
          </p:nvGrpSpPr>
          <p:grpSpPr bwMode="auto">
            <a:xfrm>
              <a:off x="1008" y="518"/>
              <a:ext cx="3120" cy="250"/>
              <a:chOff x="1008" y="518"/>
              <a:chExt cx="3120" cy="250"/>
            </a:xfrm>
          </p:grpSpPr>
          <p:sp>
            <p:nvSpPr>
              <p:cNvPr id="10268" name="Text Box 6"/>
              <p:cNvSpPr txBox="1">
                <a:spLocks noChangeArrowheads="1"/>
              </p:cNvSpPr>
              <p:nvPr/>
            </p:nvSpPr>
            <p:spPr bwMode="auto">
              <a:xfrm>
                <a:off x="1680" y="518"/>
                <a:ext cx="1543"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Sequence Numbers</a:t>
                </a:r>
              </a:p>
            </p:txBody>
          </p:sp>
          <p:sp>
            <p:nvSpPr>
              <p:cNvPr id="10269" name="Line 7"/>
              <p:cNvSpPr>
                <a:spLocks noChangeShapeType="1"/>
              </p:cNvSpPr>
              <p:nvPr/>
            </p:nvSpPr>
            <p:spPr bwMode="auto">
              <a:xfrm>
                <a:off x="3408" y="662"/>
                <a:ext cx="72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70" name="Line 8"/>
              <p:cNvSpPr>
                <a:spLocks noChangeShapeType="1"/>
              </p:cNvSpPr>
              <p:nvPr/>
            </p:nvSpPr>
            <p:spPr bwMode="auto">
              <a:xfrm>
                <a:off x="1008" y="662"/>
                <a:ext cx="72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grpSp>
        <p:grpSp>
          <p:nvGrpSpPr>
            <p:cNvPr id="10257" name="Group 9"/>
            <p:cNvGrpSpPr>
              <a:grpSpLocks/>
            </p:cNvGrpSpPr>
            <p:nvPr/>
          </p:nvGrpSpPr>
          <p:grpSpPr bwMode="auto">
            <a:xfrm>
              <a:off x="979" y="816"/>
              <a:ext cx="4033" cy="480"/>
              <a:chOff x="960" y="864"/>
              <a:chExt cx="4033" cy="480"/>
            </a:xfrm>
          </p:grpSpPr>
          <p:grpSp>
            <p:nvGrpSpPr>
              <p:cNvPr id="10258" name="Group 10"/>
              <p:cNvGrpSpPr>
                <a:grpSpLocks/>
              </p:cNvGrpSpPr>
              <p:nvPr/>
            </p:nvGrpSpPr>
            <p:grpSpPr bwMode="auto">
              <a:xfrm>
                <a:off x="960" y="864"/>
                <a:ext cx="3120" cy="480"/>
                <a:chOff x="960" y="912"/>
                <a:chExt cx="3120" cy="480"/>
              </a:xfrm>
            </p:grpSpPr>
            <p:sp>
              <p:nvSpPr>
                <p:cNvPr id="10261" name="Rectangle 11"/>
                <p:cNvSpPr>
                  <a:spLocks noChangeArrowheads="1"/>
                </p:cNvSpPr>
                <p:nvPr/>
              </p:nvSpPr>
              <p:spPr bwMode="auto">
                <a:xfrm>
                  <a:off x="1728" y="942"/>
                  <a:ext cx="1536" cy="384"/>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262" name="Line 12"/>
                <p:cNvSpPr>
                  <a:spLocks noChangeShapeType="1"/>
                </p:cNvSpPr>
                <p:nvPr/>
              </p:nvSpPr>
              <p:spPr bwMode="auto">
                <a:xfrm>
                  <a:off x="960" y="1152"/>
                  <a:ext cx="312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63" name="Line 13"/>
                <p:cNvSpPr>
                  <a:spLocks noChangeShapeType="1"/>
                </p:cNvSpPr>
                <p:nvPr/>
              </p:nvSpPr>
              <p:spPr bwMode="auto">
                <a:xfrm>
                  <a:off x="3264" y="912"/>
                  <a:ext cx="0" cy="48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64" name="Line 14"/>
                <p:cNvSpPr>
                  <a:spLocks noChangeShapeType="1"/>
                </p:cNvSpPr>
                <p:nvPr/>
              </p:nvSpPr>
              <p:spPr bwMode="auto">
                <a:xfrm>
                  <a:off x="1728" y="912"/>
                  <a:ext cx="0" cy="48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65" name="Text Box 15"/>
                <p:cNvSpPr txBox="1">
                  <a:spLocks noChangeArrowheads="1"/>
                </p:cNvSpPr>
                <p:nvPr/>
              </p:nvSpPr>
              <p:spPr bwMode="auto">
                <a:xfrm>
                  <a:off x="2064" y="931"/>
                  <a:ext cx="834" cy="406"/>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80000"/>
                    </a:lnSpc>
                  </a:pPr>
                  <a:r>
                    <a:rPr lang="en-US" altLang="ko-KR" sz="2000" b="0" dirty="0">
                      <a:latin typeface="Gill Sans" charset="0"/>
                      <a:ea typeface="Gill Sans" charset="0"/>
                      <a:cs typeface="Gill Sans" charset="0"/>
                    </a:rPr>
                    <a:t>Sent</a:t>
                  </a:r>
                </a:p>
                <a:p>
                  <a:r>
                    <a:rPr lang="en-US" altLang="ko-KR" sz="2000" b="0" dirty="0">
                      <a:latin typeface="Gill Sans" charset="0"/>
                      <a:ea typeface="Gill Sans" charset="0"/>
                      <a:cs typeface="Gill Sans" charset="0"/>
                    </a:rPr>
                    <a:t>not </a:t>
                  </a:r>
                  <a:r>
                    <a:rPr lang="en-US" altLang="ko-KR" sz="2000" b="0" dirty="0" err="1">
                      <a:latin typeface="Gill Sans" charset="0"/>
                      <a:ea typeface="Gill Sans" charset="0"/>
                      <a:cs typeface="Gill Sans" charset="0"/>
                    </a:rPr>
                    <a:t>ACK’d</a:t>
                  </a:r>
                  <a:endParaRPr lang="en-US" altLang="ko-KR" sz="2000" b="0" dirty="0">
                    <a:latin typeface="Gill Sans" charset="0"/>
                    <a:ea typeface="Gill Sans" charset="0"/>
                    <a:cs typeface="Gill Sans" charset="0"/>
                  </a:endParaRPr>
                </a:p>
              </p:txBody>
            </p:sp>
            <p:sp>
              <p:nvSpPr>
                <p:cNvPr id="10266" name="Text Box 16"/>
                <p:cNvSpPr txBox="1">
                  <a:spLocks noChangeArrowheads="1"/>
                </p:cNvSpPr>
                <p:nvPr/>
              </p:nvSpPr>
              <p:spPr bwMode="auto">
                <a:xfrm>
                  <a:off x="1074" y="912"/>
                  <a:ext cx="575"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Sent</a:t>
                  </a:r>
                </a:p>
                <a:p>
                  <a:r>
                    <a:rPr lang="en-US" altLang="ko-KR" sz="2000" b="0" dirty="0" err="1">
                      <a:latin typeface="Gill Sans" charset="0"/>
                      <a:ea typeface="Gill Sans" charset="0"/>
                      <a:cs typeface="Gill Sans" charset="0"/>
                    </a:rPr>
                    <a:t>ACK’d</a:t>
                  </a:r>
                  <a:endParaRPr lang="en-US" altLang="ko-KR" sz="2000" b="0" dirty="0">
                    <a:latin typeface="Gill Sans" charset="0"/>
                    <a:ea typeface="Gill Sans" charset="0"/>
                    <a:cs typeface="Gill Sans" charset="0"/>
                  </a:endParaRPr>
                </a:p>
              </p:txBody>
            </p:sp>
            <p:sp>
              <p:nvSpPr>
                <p:cNvPr id="10267" name="Text Box 17"/>
                <p:cNvSpPr txBox="1">
                  <a:spLocks noChangeArrowheads="1"/>
                </p:cNvSpPr>
                <p:nvPr/>
              </p:nvSpPr>
              <p:spPr bwMode="auto">
                <a:xfrm>
                  <a:off x="3269" y="912"/>
                  <a:ext cx="626"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Not yet</a:t>
                  </a:r>
                </a:p>
                <a:p>
                  <a:r>
                    <a:rPr lang="en-US" altLang="ko-KR" sz="2000" b="0" dirty="0">
                      <a:latin typeface="Gill Sans" charset="0"/>
                      <a:ea typeface="Gill Sans" charset="0"/>
                      <a:cs typeface="Gill Sans" charset="0"/>
                    </a:rPr>
                    <a:t>sent</a:t>
                  </a:r>
                </a:p>
              </p:txBody>
            </p:sp>
          </p:grpSp>
          <p:sp>
            <p:nvSpPr>
              <p:cNvPr id="10259" name="AutoShape 18"/>
              <p:cNvSpPr>
                <a:spLocks/>
              </p:cNvSpPr>
              <p:nvPr/>
            </p:nvSpPr>
            <p:spPr bwMode="auto">
              <a:xfrm>
                <a:off x="4176" y="864"/>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260" name="Text Box 19"/>
              <p:cNvSpPr txBox="1">
                <a:spLocks noChangeArrowheads="1"/>
              </p:cNvSpPr>
              <p:nvPr/>
            </p:nvSpPr>
            <p:spPr bwMode="auto">
              <a:xfrm>
                <a:off x="4357" y="955"/>
                <a:ext cx="636"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Sender</a:t>
                </a:r>
              </a:p>
            </p:txBody>
          </p:sp>
        </p:grpSp>
      </p:grpSp>
      <p:grpSp>
        <p:nvGrpSpPr>
          <p:cNvPr id="1089556" name="Group 20"/>
          <p:cNvGrpSpPr>
            <a:grpSpLocks/>
          </p:cNvGrpSpPr>
          <p:nvPr/>
        </p:nvGrpSpPr>
        <p:grpSpPr bwMode="auto">
          <a:xfrm>
            <a:off x="2971801" y="2209800"/>
            <a:ext cx="6664325" cy="838200"/>
            <a:chOff x="912" y="1584"/>
            <a:chExt cx="4198" cy="528"/>
          </a:xfrm>
        </p:grpSpPr>
        <p:grpSp>
          <p:nvGrpSpPr>
            <p:cNvPr id="10246" name="Group 21"/>
            <p:cNvGrpSpPr>
              <a:grpSpLocks/>
            </p:cNvGrpSpPr>
            <p:nvPr/>
          </p:nvGrpSpPr>
          <p:grpSpPr bwMode="auto">
            <a:xfrm>
              <a:off x="912" y="1584"/>
              <a:ext cx="3189" cy="480"/>
              <a:chOff x="891" y="1536"/>
              <a:chExt cx="3189" cy="480"/>
            </a:xfrm>
          </p:grpSpPr>
          <p:sp>
            <p:nvSpPr>
              <p:cNvPr id="10249" name="Text Box 22"/>
              <p:cNvSpPr txBox="1">
                <a:spLocks noChangeArrowheads="1"/>
              </p:cNvSpPr>
              <p:nvPr/>
            </p:nvSpPr>
            <p:spPr bwMode="auto">
              <a:xfrm>
                <a:off x="3152" y="1536"/>
                <a:ext cx="726"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Not yet</a:t>
                </a:r>
              </a:p>
              <a:p>
                <a:r>
                  <a:rPr lang="en-US" altLang="ko-KR" sz="2000" b="0" dirty="0">
                    <a:latin typeface="Gill Sans" charset="0"/>
                    <a:ea typeface="Gill Sans" charset="0"/>
                    <a:cs typeface="Gill Sans" charset="0"/>
                  </a:rPr>
                  <a:t>received</a:t>
                </a:r>
              </a:p>
            </p:txBody>
          </p:sp>
          <p:sp>
            <p:nvSpPr>
              <p:cNvPr id="10250" name="Text Box 23"/>
              <p:cNvSpPr txBox="1">
                <a:spLocks noChangeArrowheads="1"/>
              </p:cNvSpPr>
              <p:nvPr/>
            </p:nvSpPr>
            <p:spPr bwMode="auto">
              <a:xfrm>
                <a:off x="891" y="1536"/>
                <a:ext cx="1030" cy="444"/>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Received</a:t>
                </a:r>
              </a:p>
              <a:p>
                <a:r>
                  <a:rPr lang="en-US" altLang="ko-KR" sz="2000" b="0" dirty="0">
                    <a:latin typeface="Gill Sans" charset="0"/>
                    <a:ea typeface="Gill Sans" charset="0"/>
                    <a:cs typeface="Gill Sans" charset="0"/>
                  </a:rPr>
                  <a:t>Given to app</a:t>
                </a:r>
              </a:p>
            </p:txBody>
          </p:sp>
          <p:sp>
            <p:nvSpPr>
              <p:cNvPr id="10251" name="Rectangle 24"/>
              <p:cNvSpPr>
                <a:spLocks noChangeArrowheads="1"/>
              </p:cNvSpPr>
              <p:nvPr/>
            </p:nvSpPr>
            <p:spPr bwMode="auto">
              <a:xfrm>
                <a:off x="1968" y="1584"/>
                <a:ext cx="1056" cy="384"/>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252" name="Line 25"/>
              <p:cNvSpPr>
                <a:spLocks noChangeShapeType="1"/>
              </p:cNvSpPr>
              <p:nvPr/>
            </p:nvSpPr>
            <p:spPr bwMode="auto">
              <a:xfrm>
                <a:off x="960" y="1776"/>
                <a:ext cx="312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53" name="Line 26"/>
              <p:cNvSpPr>
                <a:spLocks noChangeShapeType="1"/>
              </p:cNvSpPr>
              <p:nvPr/>
            </p:nvSpPr>
            <p:spPr bwMode="auto">
              <a:xfrm>
                <a:off x="3024" y="1536"/>
                <a:ext cx="0" cy="48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54" name="Line 27"/>
              <p:cNvSpPr>
                <a:spLocks noChangeShapeType="1"/>
              </p:cNvSpPr>
              <p:nvPr/>
            </p:nvSpPr>
            <p:spPr bwMode="auto">
              <a:xfrm>
                <a:off x="1968" y="1536"/>
                <a:ext cx="0" cy="48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255" name="Text Box 28"/>
              <p:cNvSpPr txBox="1">
                <a:spLocks noChangeArrowheads="1"/>
              </p:cNvSpPr>
              <p:nvPr/>
            </p:nvSpPr>
            <p:spPr bwMode="auto">
              <a:xfrm>
                <a:off x="2112" y="1555"/>
                <a:ext cx="790" cy="406"/>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nSpc>
                    <a:spcPct val="90000"/>
                  </a:lnSpc>
                </a:pPr>
                <a:r>
                  <a:rPr lang="en-US" altLang="ko-KR" sz="2000" b="0" dirty="0">
                    <a:latin typeface="Gill Sans" charset="0"/>
                    <a:ea typeface="Gill Sans" charset="0"/>
                    <a:cs typeface="Gill Sans" charset="0"/>
                  </a:rPr>
                  <a:t>Received</a:t>
                </a:r>
              </a:p>
              <a:p>
                <a:pPr>
                  <a:lnSpc>
                    <a:spcPct val="90000"/>
                  </a:lnSpc>
                </a:pPr>
                <a:r>
                  <a:rPr lang="en-US" altLang="ko-KR" sz="2000" b="0" dirty="0">
                    <a:latin typeface="Gill Sans" charset="0"/>
                    <a:ea typeface="Gill Sans" charset="0"/>
                    <a:cs typeface="Gill Sans" charset="0"/>
                  </a:rPr>
                  <a:t>Buffered</a:t>
                </a:r>
              </a:p>
            </p:txBody>
          </p:sp>
        </p:grpSp>
        <p:sp>
          <p:nvSpPr>
            <p:cNvPr id="10247" name="AutoShape 29"/>
            <p:cNvSpPr>
              <a:spLocks/>
            </p:cNvSpPr>
            <p:nvPr/>
          </p:nvSpPr>
          <p:spPr bwMode="auto">
            <a:xfrm>
              <a:off x="4176" y="1632"/>
              <a:ext cx="144" cy="480"/>
            </a:xfrm>
            <a:prstGeom prst="rightBrace">
              <a:avLst>
                <a:gd name="adj1" fmla="val 27778"/>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248" name="Text Box 30"/>
            <p:cNvSpPr txBox="1">
              <a:spLocks noChangeArrowheads="1"/>
            </p:cNvSpPr>
            <p:nvPr/>
          </p:nvSpPr>
          <p:spPr bwMode="auto">
            <a:xfrm>
              <a:off x="4357" y="1718"/>
              <a:ext cx="753"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Receiver</a:t>
              </a:r>
            </a:p>
          </p:txBody>
        </p:sp>
      </p:grpSp>
    </p:spTree>
    <p:extLst>
      <p:ext uri="{BB962C8B-B14F-4D97-AF65-F5344CB8AC3E}">
        <p14:creationId xmlns:p14="http://schemas.microsoft.com/office/powerpoint/2010/main" val="3635052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9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9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953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9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9539">
                                            <p:txEl>
                                              <p:pRg st="5" end="5"/>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1089540"/>
                                        </p:tgtEl>
                                        <p:attrNameLst>
                                          <p:attrName>style.visibility</p:attrName>
                                        </p:attrNameLst>
                                      </p:cBhvr>
                                      <p:to>
                                        <p:strVal val="visible"/>
                                      </p:to>
                                    </p:set>
                                    <p:animEffect transition="in" filter="wipe(left)">
                                      <p:cBhvr>
                                        <p:cTn id="19" dur="500"/>
                                        <p:tgtEl>
                                          <p:spTgt spid="10895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89539">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89539">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89539">
                                            <p:txEl>
                                              <p:pRg st="8" end="8"/>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89539">
                                            <p:txEl>
                                              <p:pRg st="9" end="9"/>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89539">
                                            <p:txEl>
                                              <p:pRg st="10" end="10"/>
                                            </p:txEl>
                                          </p:spTgt>
                                        </p:tgtEl>
                                        <p:attrNameLst>
                                          <p:attrName>style.visibility</p:attrName>
                                        </p:attrNameLst>
                                      </p:cBhvr>
                                      <p:to>
                                        <p:strVal val="visible"/>
                                      </p:to>
                                    </p:set>
                                  </p:childTnLst>
                                </p:cTn>
                              </p:par>
                              <p:par>
                                <p:cTn id="32" presetID="22" presetClass="entr" presetSubtype="8" fill="hold" nodeType="withEffect">
                                  <p:stCondLst>
                                    <p:cond delay="0"/>
                                  </p:stCondLst>
                                  <p:childTnLst>
                                    <p:set>
                                      <p:cBhvr>
                                        <p:cTn id="33" dur="1" fill="hold">
                                          <p:stCondLst>
                                            <p:cond delay="0"/>
                                          </p:stCondLst>
                                        </p:cTn>
                                        <p:tgtEl>
                                          <p:spTgt spid="1089556"/>
                                        </p:tgtEl>
                                        <p:attrNameLst>
                                          <p:attrName>style.visibility</p:attrName>
                                        </p:attrNameLst>
                                      </p:cBhvr>
                                      <p:to>
                                        <p:strVal val="visible"/>
                                      </p:to>
                                    </p:set>
                                    <p:animEffect transition="in" filter="wipe(left)">
                                      <p:cBhvr>
                                        <p:cTn id="34" dur="500"/>
                                        <p:tgtEl>
                                          <p:spTgt spid="108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667000" y="1192213"/>
            <a:ext cx="6553200" cy="1066800"/>
          </a:xfrm>
          <a:prstGeom prst="rect">
            <a:avLst/>
          </a:prstGeom>
          <a:noFill/>
          <a:ln w="38100" algn="ctr">
            <a:solidFill>
              <a:schemeClr val="tx1"/>
            </a:solidFill>
            <a:miter lim="800000"/>
            <a:headEnd/>
            <a:tailEnd/>
          </a:ln>
          <a:effectLst/>
          <a:extLst>
            <a:ext uri="{909E8E84-426E-40dd-AFC4-6F175D3DCCD1}">
              <a14:hiddenFill xmlns="" xmlns:a14="http://schemas.microsoft.com/office/drawing/2010/main">
                <a:solidFill>
                  <a:srgbClr val="00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sz="2000" b="0">
              <a:latin typeface="Gill Sans" charset="0"/>
              <a:ea typeface="Gill Sans" charset="0"/>
              <a:cs typeface="Gill Sans" charset="0"/>
            </a:endParaRPr>
          </a:p>
        </p:txBody>
      </p:sp>
      <p:sp>
        <p:nvSpPr>
          <p:cNvPr id="1091587" name="Rectangle 3"/>
          <p:cNvSpPr>
            <a:spLocks noChangeArrowheads="1"/>
          </p:cNvSpPr>
          <p:nvPr/>
        </p:nvSpPr>
        <p:spPr bwMode="auto">
          <a:xfrm>
            <a:off x="4648200" y="1192213"/>
            <a:ext cx="838200" cy="1066800"/>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Seq:190</a:t>
            </a:r>
          </a:p>
          <a:p>
            <a:r>
              <a:rPr lang="en-US" altLang="ko-KR" sz="2000" b="0">
                <a:latin typeface="Gill Sans" charset="0"/>
                <a:ea typeface="Gill Sans" charset="0"/>
                <a:cs typeface="Gill Sans" charset="0"/>
              </a:rPr>
              <a:t>Size:40</a:t>
            </a:r>
          </a:p>
        </p:txBody>
      </p:sp>
      <p:sp>
        <p:nvSpPr>
          <p:cNvPr id="11268" name="Rectangle 4"/>
          <p:cNvSpPr>
            <a:spLocks noGrp="1" noChangeArrowheads="1"/>
          </p:cNvSpPr>
          <p:nvPr>
            <p:ph type="title"/>
          </p:nvPr>
        </p:nvSpPr>
        <p:spPr>
          <a:xfrm>
            <a:off x="2057400" y="152400"/>
            <a:ext cx="7848600" cy="533400"/>
          </a:xfrm>
        </p:spPr>
        <p:txBody>
          <a:bodyPr/>
          <a:lstStyle/>
          <a:p>
            <a:r>
              <a:rPr lang="en-US" altLang="ko-KR" dirty="0">
                <a:ea typeface="굴림" panose="020B0600000101010101" pitchFamily="34" charset="-127"/>
              </a:rPr>
              <a:t>Window-Based Acknowledgements (TCP)</a:t>
            </a:r>
          </a:p>
        </p:txBody>
      </p:sp>
      <p:sp>
        <p:nvSpPr>
          <p:cNvPr id="11269" name="Line 5"/>
          <p:cNvSpPr>
            <a:spLocks noChangeShapeType="1"/>
          </p:cNvSpPr>
          <p:nvPr/>
        </p:nvSpPr>
        <p:spPr bwMode="auto">
          <a:xfrm>
            <a:off x="1981200" y="1725613"/>
            <a:ext cx="685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1270" name="Line 6"/>
          <p:cNvSpPr>
            <a:spLocks noChangeShapeType="1"/>
          </p:cNvSpPr>
          <p:nvPr/>
        </p:nvSpPr>
        <p:spPr bwMode="auto">
          <a:xfrm>
            <a:off x="9220200" y="1725613"/>
            <a:ext cx="685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091591" name="AutoShape 7"/>
          <p:cNvSpPr>
            <a:spLocks noChangeArrowheads="1"/>
          </p:cNvSpPr>
          <p:nvPr/>
        </p:nvSpPr>
        <p:spPr bwMode="auto">
          <a:xfrm>
            <a:off x="16764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Seq:230</a:t>
            </a:r>
          </a:p>
        </p:txBody>
      </p:sp>
      <p:sp>
        <p:nvSpPr>
          <p:cNvPr id="1091592" name="AutoShape 8"/>
          <p:cNvSpPr>
            <a:spLocks noChangeArrowheads="1"/>
          </p:cNvSpPr>
          <p:nvPr/>
        </p:nvSpPr>
        <p:spPr bwMode="auto">
          <a:xfrm>
            <a:off x="9372600" y="3833813"/>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3" name="AutoShape 9"/>
          <p:cNvSpPr>
            <a:spLocks noChangeArrowheads="1"/>
          </p:cNvSpPr>
          <p:nvPr/>
        </p:nvSpPr>
        <p:spPr bwMode="auto">
          <a:xfrm>
            <a:off x="1676400" y="4308476"/>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Seq:260</a:t>
            </a:r>
          </a:p>
        </p:txBody>
      </p:sp>
      <p:sp>
        <p:nvSpPr>
          <p:cNvPr id="1091594" name="AutoShape 10"/>
          <p:cNvSpPr>
            <a:spLocks noChangeArrowheads="1"/>
          </p:cNvSpPr>
          <p:nvPr/>
        </p:nvSpPr>
        <p:spPr bwMode="auto">
          <a:xfrm>
            <a:off x="9372600" y="4308476"/>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5" name="AutoShape 11"/>
          <p:cNvSpPr>
            <a:spLocks noChangeArrowheads="1"/>
          </p:cNvSpPr>
          <p:nvPr/>
        </p:nvSpPr>
        <p:spPr bwMode="auto">
          <a:xfrm>
            <a:off x="1676400" y="4806951"/>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Seq:300</a:t>
            </a:r>
          </a:p>
        </p:txBody>
      </p:sp>
      <p:sp>
        <p:nvSpPr>
          <p:cNvPr id="1091596" name="AutoShape 12"/>
          <p:cNvSpPr>
            <a:spLocks noChangeArrowheads="1"/>
          </p:cNvSpPr>
          <p:nvPr/>
        </p:nvSpPr>
        <p:spPr bwMode="auto">
          <a:xfrm>
            <a:off x="9372600" y="4808539"/>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597" name="AutoShape 13"/>
          <p:cNvSpPr>
            <a:spLocks noChangeArrowheads="1"/>
          </p:cNvSpPr>
          <p:nvPr/>
        </p:nvSpPr>
        <p:spPr bwMode="auto">
          <a:xfrm>
            <a:off x="1676400" y="5283201"/>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Seq:190</a:t>
            </a:r>
          </a:p>
        </p:txBody>
      </p:sp>
      <p:sp>
        <p:nvSpPr>
          <p:cNvPr id="1091598" name="AutoShape 14"/>
          <p:cNvSpPr>
            <a:spLocks noChangeArrowheads="1"/>
          </p:cNvSpPr>
          <p:nvPr/>
        </p:nvSpPr>
        <p:spPr bwMode="auto">
          <a:xfrm>
            <a:off x="9372600" y="5283201"/>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A:340/60 </a:t>
            </a:r>
          </a:p>
        </p:txBody>
      </p:sp>
      <p:sp>
        <p:nvSpPr>
          <p:cNvPr id="1091599" name="AutoShape 15"/>
          <p:cNvSpPr>
            <a:spLocks noChangeArrowheads="1"/>
          </p:cNvSpPr>
          <p:nvPr/>
        </p:nvSpPr>
        <p:spPr bwMode="auto">
          <a:xfrm>
            <a:off x="1676400" y="5756276"/>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Seq:340</a:t>
            </a:r>
          </a:p>
        </p:txBody>
      </p:sp>
      <p:sp>
        <p:nvSpPr>
          <p:cNvPr id="1091600" name="AutoShape 16"/>
          <p:cNvSpPr>
            <a:spLocks noChangeArrowheads="1"/>
          </p:cNvSpPr>
          <p:nvPr/>
        </p:nvSpPr>
        <p:spPr bwMode="auto">
          <a:xfrm>
            <a:off x="9372600" y="5756276"/>
            <a:ext cx="990600" cy="474663"/>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A:380/20 </a:t>
            </a:r>
          </a:p>
        </p:txBody>
      </p:sp>
      <p:sp>
        <p:nvSpPr>
          <p:cNvPr id="1091601" name="AutoShape 17"/>
          <p:cNvSpPr>
            <a:spLocks noChangeArrowheads="1"/>
          </p:cNvSpPr>
          <p:nvPr/>
        </p:nvSpPr>
        <p:spPr bwMode="auto">
          <a:xfrm>
            <a:off x="16764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Seq:380</a:t>
            </a:r>
          </a:p>
        </p:txBody>
      </p:sp>
      <p:sp>
        <p:nvSpPr>
          <p:cNvPr id="1091602" name="AutoShape 18"/>
          <p:cNvSpPr>
            <a:spLocks noChangeArrowheads="1"/>
          </p:cNvSpPr>
          <p:nvPr/>
        </p:nvSpPr>
        <p:spPr bwMode="auto">
          <a:xfrm>
            <a:off x="9372600" y="62309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A:400/0  </a:t>
            </a:r>
          </a:p>
        </p:txBody>
      </p:sp>
      <p:sp>
        <p:nvSpPr>
          <p:cNvPr id="1091603" name="AutoShape 19"/>
          <p:cNvSpPr>
            <a:spLocks noChangeArrowheads="1"/>
          </p:cNvSpPr>
          <p:nvPr/>
        </p:nvSpPr>
        <p:spPr bwMode="auto">
          <a:xfrm>
            <a:off x="9372600" y="2362200"/>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A:100/300</a:t>
            </a:r>
          </a:p>
        </p:txBody>
      </p:sp>
      <p:sp>
        <p:nvSpPr>
          <p:cNvPr id="1091604" name="AutoShape 20"/>
          <p:cNvSpPr>
            <a:spLocks noChangeArrowheads="1"/>
          </p:cNvSpPr>
          <p:nvPr/>
        </p:nvSpPr>
        <p:spPr bwMode="auto">
          <a:xfrm>
            <a:off x="1676400" y="288448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Seq:100</a:t>
            </a:r>
          </a:p>
        </p:txBody>
      </p:sp>
      <p:sp>
        <p:nvSpPr>
          <p:cNvPr id="1091605" name="AutoShape 21"/>
          <p:cNvSpPr>
            <a:spLocks noChangeArrowheads="1"/>
          </p:cNvSpPr>
          <p:nvPr/>
        </p:nvSpPr>
        <p:spPr bwMode="auto">
          <a:xfrm>
            <a:off x="9372600" y="2886076"/>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A:140/260</a:t>
            </a:r>
          </a:p>
        </p:txBody>
      </p:sp>
      <p:sp>
        <p:nvSpPr>
          <p:cNvPr id="1091606" name="AutoShape 22"/>
          <p:cNvSpPr>
            <a:spLocks noChangeArrowheads="1"/>
          </p:cNvSpPr>
          <p:nvPr/>
        </p:nvSpPr>
        <p:spPr bwMode="auto">
          <a:xfrm>
            <a:off x="1676400" y="3360739"/>
            <a:ext cx="990600" cy="473075"/>
          </a:xfrm>
          <a:prstGeom prst="rightArrow">
            <a:avLst>
              <a:gd name="adj1" fmla="val 50000"/>
              <a:gd name="adj2" fmla="val 52349"/>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600" b="0">
                <a:latin typeface="Gill Sans" charset="0"/>
                <a:ea typeface="Gill Sans" charset="0"/>
                <a:cs typeface="Gill Sans" charset="0"/>
              </a:rPr>
              <a:t>Seq:140</a:t>
            </a:r>
          </a:p>
        </p:txBody>
      </p:sp>
      <p:sp>
        <p:nvSpPr>
          <p:cNvPr id="1091607" name="AutoShape 23"/>
          <p:cNvSpPr>
            <a:spLocks noChangeArrowheads="1"/>
          </p:cNvSpPr>
          <p:nvPr/>
        </p:nvSpPr>
        <p:spPr bwMode="auto">
          <a:xfrm>
            <a:off x="9372600" y="3360738"/>
            <a:ext cx="990600" cy="474662"/>
          </a:xfrm>
          <a:prstGeom prst="rightArrow">
            <a:avLst>
              <a:gd name="adj1" fmla="val 50000"/>
              <a:gd name="adj2" fmla="val 52174"/>
            </a:avLst>
          </a:prstGeom>
          <a:solidFill>
            <a:srgbClr val="99FFCC"/>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1400" b="0">
                <a:latin typeface="Gill Sans" charset="0"/>
                <a:ea typeface="Gill Sans" charset="0"/>
                <a:cs typeface="Gill Sans" charset="0"/>
              </a:rPr>
              <a:t>A:190/210</a:t>
            </a:r>
          </a:p>
        </p:txBody>
      </p:sp>
      <p:sp>
        <p:nvSpPr>
          <p:cNvPr id="1091608" name="Freeform 24"/>
          <p:cNvSpPr>
            <a:spLocks/>
          </p:cNvSpPr>
          <p:nvPr/>
        </p:nvSpPr>
        <p:spPr bwMode="auto">
          <a:xfrm>
            <a:off x="2667000" y="2259013"/>
            <a:ext cx="457200" cy="863600"/>
          </a:xfrm>
          <a:custGeom>
            <a:avLst/>
            <a:gdLst>
              <a:gd name="T0" fmla="*/ 0 w 864"/>
              <a:gd name="T1" fmla="*/ 1412509394 h 528"/>
              <a:gd name="T2" fmla="*/ 241935000 w 864"/>
              <a:gd name="T3" fmla="*/ 1412509394 h 528"/>
              <a:gd name="T4" fmla="*/ 241935000 w 864"/>
              <a:gd name="T5" fmla="*/ 0 h 528"/>
              <a:gd name="T6" fmla="*/ 0 60000 65536"/>
              <a:gd name="T7" fmla="*/ 0 60000 65536"/>
              <a:gd name="T8" fmla="*/ 0 60000 65536"/>
            </a:gdLst>
            <a:ahLst/>
            <a:cxnLst>
              <a:cxn ang="T6">
                <a:pos x="T0" y="T1"/>
              </a:cxn>
              <a:cxn ang="T7">
                <a:pos x="T2" y="T3"/>
              </a:cxn>
              <a:cxn ang="T8">
                <a:pos x="T4" y="T5"/>
              </a:cxn>
            </a:cxnLst>
            <a:rect l="0" t="0" r="r" b="b"/>
            <a:pathLst>
              <a:path w="864" h="528">
                <a:moveTo>
                  <a:pt x="0" y="528"/>
                </a:moveTo>
                <a:lnTo>
                  <a:pt x="864" y="528"/>
                </a:lnTo>
                <a:lnTo>
                  <a:pt x="86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09" name="Line 25"/>
          <p:cNvSpPr>
            <a:spLocks noChangeShapeType="1"/>
          </p:cNvSpPr>
          <p:nvPr/>
        </p:nvSpPr>
        <p:spPr bwMode="auto">
          <a:xfrm>
            <a:off x="3124200" y="3122613"/>
            <a:ext cx="62484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0" name="Freeform 26"/>
          <p:cNvSpPr>
            <a:spLocks/>
          </p:cNvSpPr>
          <p:nvPr/>
        </p:nvSpPr>
        <p:spPr bwMode="auto">
          <a:xfrm>
            <a:off x="2667000" y="2232026"/>
            <a:ext cx="1411288" cy="1374775"/>
          </a:xfrm>
          <a:custGeom>
            <a:avLst/>
            <a:gdLst>
              <a:gd name="T0" fmla="*/ 0 w 912"/>
              <a:gd name="T1" fmla="*/ 2147483647 h 864"/>
              <a:gd name="T2" fmla="*/ 2147483647 w 912"/>
              <a:gd name="T3" fmla="*/ 2147483647 h 864"/>
              <a:gd name="T4" fmla="*/ 2147483647 w 912"/>
              <a:gd name="T5" fmla="*/ 0 h 864"/>
              <a:gd name="T6" fmla="*/ 0 60000 65536"/>
              <a:gd name="T7" fmla="*/ 0 60000 65536"/>
              <a:gd name="T8" fmla="*/ 0 60000 65536"/>
            </a:gdLst>
            <a:ahLst/>
            <a:cxnLst>
              <a:cxn ang="T6">
                <a:pos x="T0" y="T1"/>
              </a:cxn>
              <a:cxn ang="T7">
                <a:pos x="T2" y="T3"/>
              </a:cxn>
              <a:cxn ang="T8">
                <a:pos x="T4" y="T5"/>
              </a:cxn>
            </a:cxnLst>
            <a:rect l="0" t="0" r="r" b="b"/>
            <a:pathLst>
              <a:path w="912" h="864">
                <a:moveTo>
                  <a:pt x="0" y="864"/>
                </a:moveTo>
                <a:lnTo>
                  <a:pt x="912" y="864"/>
                </a:lnTo>
                <a:lnTo>
                  <a:pt x="91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1" name="Line 27"/>
          <p:cNvSpPr>
            <a:spLocks noChangeShapeType="1"/>
          </p:cNvSpPr>
          <p:nvPr/>
        </p:nvSpPr>
        <p:spPr bwMode="auto">
          <a:xfrm>
            <a:off x="4038600" y="3603625"/>
            <a:ext cx="53340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2" name="Freeform 28"/>
          <p:cNvSpPr>
            <a:spLocks/>
          </p:cNvSpPr>
          <p:nvPr/>
        </p:nvSpPr>
        <p:spPr bwMode="auto">
          <a:xfrm>
            <a:off x="2667000" y="2259013"/>
            <a:ext cx="3200400" cy="1828800"/>
          </a:xfrm>
          <a:custGeom>
            <a:avLst/>
            <a:gdLst>
              <a:gd name="T0" fmla="*/ 0 w 2016"/>
              <a:gd name="T1" fmla="*/ 2147483647 h 1152"/>
              <a:gd name="T2" fmla="*/ 2147483647 w 2016"/>
              <a:gd name="T3" fmla="*/ 2147483647 h 1152"/>
              <a:gd name="T4" fmla="*/ 2147483647 w 2016"/>
              <a:gd name="T5" fmla="*/ 0 h 1152"/>
              <a:gd name="T6" fmla="*/ 0 60000 65536"/>
              <a:gd name="T7" fmla="*/ 0 60000 65536"/>
              <a:gd name="T8" fmla="*/ 0 60000 65536"/>
            </a:gdLst>
            <a:ahLst/>
            <a:cxnLst>
              <a:cxn ang="T6">
                <a:pos x="T0" y="T1"/>
              </a:cxn>
              <a:cxn ang="T7">
                <a:pos x="T2" y="T3"/>
              </a:cxn>
              <a:cxn ang="T8">
                <a:pos x="T4" y="T5"/>
              </a:cxn>
            </a:cxnLst>
            <a:rect l="0" t="0" r="r" b="b"/>
            <a:pathLst>
              <a:path w="2016" h="1152">
                <a:moveTo>
                  <a:pt x="0" y="1152"/>
                </a:moveTo>
                <a:lnTo>
                  <a:pt x="2016" y="1152"/>
                </a:lnTo>
                <a:lnTo>
                  <a:pt x="2016"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3" name="Line 29"/>
          <p:cNvSpPr>
            <a:spLocks noChangeShapeType="1"/>
          </p:cNvSpPr>
          <p:nvPr/>
        </p:nvSpPr>
        <p:spPr bwMode="auto">
          <a:xfrm>
            <a:off x="5867400" y="4087813"/>
            <a:ext cx="3505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4" name="Freeform 30"/>
          <p:cNvSpPr>
            <a:spLocks/>
          </p:cNvSpPr>
          <p:nvPr/>
        </p:nvSpPr>
        <p:spPr bwMode="auto">
          <a:xfrm>
            <a:off x="2667000" y="2235201"/>
            <a:ext cx="3962400" cy="2309813"/>
          </a:xfrm>
          <a:custGeom>
            <a:avLst/>
            <a:gdLst>
              <a:gd name="T0" fmla="*/ 0 w 2544"/>
              <a:gd name="T1" fmla="*/ 2147483647 h 1392"/>
              <a:gd name="T2" fmla="*/ 2147483647 w 2544"/>
              <a:gd name="T3" fmla="*/ 2147483647 h 1392"/>
              <a:gd name="T4" fmla="*/ 2147483647 w 2544"/>
              <a:gd name="T5" fmla="*/ 0 h 1392"/>
              <a:gd name="T6" fmla="*/ 0 60000 65536"/>
              <a:gd name="T7" fmla="*/ 0 60000 65536"/>
              <a:gd name="T8" fmla="*/ 0 60000 65536"/>
            </a:gdLst>
            <a:ahLst/>
            <a:cxnLst>
              <a:cxn ang="T6">
                <a:pos x="T0" y="T1"/>
              </a:cxn>
              <a:cxn ang="T7">
                <a:pos x="T2" y="T3"/>
              </a:cxn>
              <a:cxn ang="T8">
                <a:pos x="T4" y="T5"/>
              </a:cxn>
            </a:cxnLst>
            <a:rect l="0" t="0" r="r" b="b"/>
            <a:pathLst>
              <a:path w="2544" h="1392">
                <a:moveTo>
                  <a:pt x="0" y="1392"/>
                </a:moveTo>
                <a:lnTo>
                  <a:pt x="2544" y="1392"/>
                </a:lnTo>
                <a:lnTo>
                  <a:pt x="254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5" name="Line 31"/>
          <p:cNvSpPr>
            <a:spLocks noChangeShapeType="1"/>
          </p:cNvSpPr>
          <p:nvPr/>
        </p:nvSpPr>
        <p:spPr bwMode="auto">
          <a:xfrm>
            <a:off x="6629400" y="4545013"/>
            <a:ext cx="2743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6" name="Freeform 32"/>
          <p:cNvSpPr>
            <a:spLocks/>
          </p:cNvSpPr>
          <p:nvPr/>
        </p:nvSpPr>
        <p:spPr bwMode="auto">
          <a:xfrm>
            <a:off x="2667000" y="2259013"/>
            <a:ext cx="4827588" cy="2768600"/>
          </a:xfrm>
          <a:custGeom>
            <a:avLst/>
            <a:gdLst>
              <a:gd name="T0" fmla="*/ 0 w 3120"/>
              <a:gd name="T1" fmla="*/ 2147483647 h 1776"/>
              <a:gd name="T2" fmla="*/ 2147483647 w 3120"/>
              <a:gd name="T3" fmla="*/ 2147483647 h 1776"/>
              <a:gd name="T4" fmla="*/ 2147483647 w 3120"/>
              <a:gd name="T5" fmla="*/ 0 h 1776"/>
              <a:gd name="T6" fmla="*/ 0 60000 65536"/>
              <a:gd name="T7" fmla="*/ 0 60000 65536"/>
              <a:gd name="T8" fmla="*/ 0 60000 65536"/>
            </a:gdLst>
            <a:ahLst/>
            <a:cxnLst>
              <a:cxn ang="T6">
                <a:pos x="T0" y="T1"/>
              </a:cxn>
              <a:cxn ang="T7">
                <a:pos x="T2" y="T3"/>
              </a:cxn>
              <a:cxn ang="T8">
                <a:pos x="T4" y="T5"/>
              </a:cxn>
            </a:cxnLst>
            <a:rect l="0" t="0" r="r" b="b"/>
            <a:pathLst>
              <a:path w="3120" h="1776">
                <a:moveTo>
                  <a:pt x="0" y="1776"/>
                </a:moveTo>
                <a:lnTo>
                  <a:pt x="3120" y="1776"/>
                </a:lnTo>
                <a:lnTo>
                  <a:pt x="312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7" name="Line 33"/>
          <p:cNvSpPr>
            <a:spLocks noChangeShapeType="1"/>
          </p:cNvSpPr>
          <p:nvPr/>
        </p:nvSpPr>
        <p:spPr bwMode="auto">
          <a:xfrm>
            <a:off x="7505700" y="5027613"/>
            <a:ext cx="19050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8" name="Freeform 34"/>
          <p:cNvSpPr>
            <a:spLocks/>
          </p:cNvSpPr>
          <p:nvPr/>
        </p:nvSpPr>
        <p:spPr bwMode="auto">
          <a:xfrm>
            <a:off x="2665414" y="2259013"/>
            <a:ext cx="2441575" cy="3251200"/>
          </a:xfrm>
          <a:custGeom>
            <a:avLst/>
            <a:gdLst>
              <a:gd name="T0" fmla="*/ 0 w 1632"/>
              <a:gd name="T1" fmla="*/ 2147483647 h 2064"/>
              <a:gd name="T2" fmla="*/ 2147483647 w 1632"/>
              <a:gd name="T3" fmla="*/ 2147483647 h 2064"/>
              <a:gd name="T4" fmla="*/ 2147483647 w 1632"/>
              <a:gd name="T5" fmla="*/ 0 h 2064"/>
              <a:gd name="T6" fmla="*/ 0 60000 65536"/>
              <a:gd name="T7" fmla="*/ 0 60000 65536"/>
              <a:gd name="T8" fmla="*/ 0 60000 65536"/>
            </a:gdLst>
            <a:ahLst/>
            <a:cxnLst>
              <a:cxn ang="T6">
                <a:pos x="T0" y="T1"/>
              </a:cxn>
              <a:cxn ang="T7">
                <a:pos x="T2" y="T3"/>
              </a:cxn>
              <a:cxn ang="T8">
                <a:pos x="T4" y="T5"/>
              </a:cxn>
            </a:cxnLst>
            <a:rect l="0" t="0" r="r" b="b"/>
            <a:pathLst>
              <a:path w="1632" h="2064">
                <a:moveTo>
                  <a:pt x="0" y="2064"/>
                </a:moveTo>
                <a:lnTo>
                  <a:pt x="1632" y="2064"/>
                </a:lnTo>
                <a:lnTo>
                  <a:pt x="1632"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19" name="Line 35"/>
          <p:cNvSpPr>
            <a:spLocks noChangeShapeType="1"/>
          </p:cNvSpPr>
          <p:nvPr/>
        </p:nvSpPr>
        <p:spPr bwMode="auto">
          <a:xfrm>
            <a:off x="5118100" y="5511800"/>
            <a:ext cx="4267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0" name="Freeform 36"/>
          <p:cNvSpPr>
            <a:spLocks/>
          </p:cNvSpPr>
          <p:nvPr/>
        </p:nvSpPr>
        <p:spPr bwMode="auto">
          <a:xfrm>
            <a:off x="2667000" y="2259013"/>
            <a:ext cx="5638800" cy="3733800"/>
          </a:xfrm>
          <a:custGeom>
            <a:avLst/>
            <a:gdLst>
              <a:gd name="T0" fmla="*/ 0 w 3600"/>
              <a:gd name="T1" fmla="*/ 2147483647 h 2352"/>
              <a:gd name="T2" fmla="*/ 2147483647 w 3600"/>
              <a:gd name="T3" fmla="*/ 2147483647 h 2352"/>
              <a:gd name="T4" fmla="*/ 2147483647 w 3600"/>
              <a:gd name="T5" fmla="*/ 0 h 2352"/>
              <a:gd name="T6" fmla="*/ 0 60000 65536"/>
              <a:gd name="T7" fmla="*/ 0 60000 65536"/>
              <a:gd name="T8" fmla="*/ 0 60000 65536"/>
            </a:gdLst>
            <a:ahLst/>
            <a:cxnLst>
              <a:cxn ang="T6">
                <a:pos x="T0" y="T1"/>
              </a:cxn>
              <a:cxn ang="T7">
                <a:pos x="T2" y="T3"/>
              </a:cxn>
              <a:cxn ang="T8">
                <a:pos x="T4" y="T5"/>
              </a:cxn>
            </a:cxnLst>
            <a:rect l="0" t="0" r="r" b="b"/>
            <a:pathLst>
              <a:path w="3600" h="2352">
                <a:moveTo>
                  <a:pt x="0" y="2352"/>
                </a:moveTo>
                <a:lnTo>
                  <a:pt x="3600" y="2352"/>
                </a:lnTo>
                <a:lnTo>
                  <a:pt x="3600"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1" name="Line 37"/>
          <p:cNvSpPr>
            <a:spLocks noChangeShapeType="1"/>
          </p:cNvSpPr>
          <p:nvPr/>
        </p:nvSpPr>
        <p:spPr bwMode="auto">
          <a:xfrm>
            <a:off x="8305800" y="5992813"/>
            <a:ext cx="10668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2" name="Freeform 38"/>
          <p:cNvSpPr>
            <a:spLocks/>
          </p:cNvSpPr>
          <p:nvPr/>
        </p:nvSpPr>
        <p:spPr bwMode="auto">
          <a:xfrm>
            <a:off x="2667000" y="2259013"/>
            <a:ext cx="6324600" cy="4191000"/>
          </a:xfrm>
          <a:custGeom>
            <a:avLst/>
            <a:gdLst>
              <a:gd name="T0" fmla="*/ 0 w 3984"/>
              <a:gd name="T1" fmla="*/ 2147483647 h 2640"/>
              <a:gd name="T2" fmla="*/ 2147483647 w 3984"/>
              <a:gd name="T3" fmla="*/ 2147483647 h 2640"/>
              <a:gd name="T4" fmla="*/ 2147483647 w 3984"/>
              <a:gd name="T5" fmla="*/ 0 h 2640"/>
              <a:gd name="T6" fmla="*/ 0 60000 65536"/>
              <a:gd name="T7" fmla="*/ 0 60000 65536"/>
              <a:gd name="T8" fmla="*/ 0 60000 65536"/>
            </a:gdLst>
            <a:ahLst/>
            <a:cxnLst>
              <a:cxn ang="T6">
                <a:pos x="T0" y="T1"/>
              </a:cxn>
              <a:cxn ang="T7">
                <a:pos x="T2" y="T3"/>
              </a:cxn>
              <a:cxn ang="T8">
                <a:pos x="T4" y="T5"/>
              </a:cxn>
            </a:cxnLst>
            <a:rect l="0" t="0" r="r" b="b"/>
            <a:pathLst>
              <a:path w="3984" h="2640">
                <a:moveTo>
                  <a:pt x="0" y="2640"/>
                </a:moveTo>
                <a:lnTo>
                  <a:pt x="3984" y="2640"/>
                </a:lnTo>
                <a:lnTo>
                  <a:pt x="3984"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091623" name="Line 39"/>
          <p:cNvSpPr>
            <a:spLocks noChangeShapeType="1"/>
          </p:cNvSpPr>
          <p:nvPr/>
        </p:nvSpPr>
        <p:spPr bwMode="auto">
          <a:xfrm>
            <a:off x="8991600" y="6450013"/>
            <a:ext cx="3810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b="0">
              <a:latin typeface="Gill Sans" charset="0"/>
              <a:ea typeface="Gill Sans" charset="0"/>
              <a:cs typeface="Gill Sans" charset="0"/>
            </a:endParaRPr>
          </a:p>
        </p:txBody>
      </p:sp>
      <p:sp>
        <p:nvSpPr>
          <p:cNvPr id="11304" name="Text Box 40"/>
          <p:cNvSpPr txBox="1">
            <a:spLocks noChangeArrowheads="1"/>
          </p:cNvSpPr>
          <p:nvPr/>
        </p:nvSpPr>
        <p:spPr bwMode="auto">
          <a:xfrm>
            <a:off x="2371726" y="838201"/>
            <a:ext cx="610725" cy="397535"/>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100</a:t>
            </a:r>
          </a:p>
        </p:txBody>
      </p:sp>
      <p:grpSp>
        <p:nvGrpSpPr>
          <p:cNvPr id="1091625" name="Group 41"/>
          <p:cNvGrpSpPr>
            <a:grpSpLocks/>
          </p:cNvGrpSpPr>
          <p:nvPr/>
        </p:nvGrpSpPr>
        <p:grpSpPr bwMode="auto">
          <a:xfrm>
            <a:off x="2667001" y="838201"/>
            <a:ext cx="1150938" cy="1420813"/>
            <a:chOff x="720" y="528"/>
            <a:chExt cx="725" cy="895"/>
          </a:xfrm>
        </p:grpSpPr>
        <p:sp>
          <p:nvSpPr>
            <p:cNvPr id="11327" name="Rectangle 42"/>
            <p:cNvSpPr>
              <a:spLocks noChangeArrowheads="1"/>
            </p:cNvSpPr>
            <p:nvPr/>
          </p:nvSpPr>
          <p:spPr bwMode="auto">
            <a:xfrm>
              <a:off x="720"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dirty="0">
                  <a:latin typeface="Gill Sans" charset="0"/>
                  <a:ea typeface="Gill Sans" charset="0"/>
                  <a:cs typeface="Gill Sans" charset="0"/>
                </a:rPr>
                <a:t>Seq:100</a:t>
              </a:r>
            </a:p>
            <a:p>
              <a:r>
                <a:rPr lang="en-US" altLang="ko-KR" sz="2000" b="0" dirty="0">
                  <a:latin typeface="Gill Sans" charset="0"/>
                  <a:ea typeface="Gill Sans" charset="0"/>
                  <a:cs typeface="Gill Sans" charset="0"/>
                </a:rPr>
                <a:t>Size:40</a:t>
              </a:r>
            </a:p>
          </p:txBody>
        </p:sp>
        <p:sp>
          <p:nvSpPr>
            <p:cNvPr id="11328" name="Text Box 43"/>
            <p:cNvSpPr txBox="1">
              <a:spLocks noChangeArrowheads="1"/>
            </p:cNvSpPr>
            <p:nvPr/>
          </p:nvSpPr>
          <p:spPr bwMode="auto">
            <a:xfrm>
              <a:off x="1060"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140</a:t>
              </a:r>
            </a:p>
          </p:txBody>
        </p:sp>
      </p:grpSp>
      <p:grpSp>
        <p:nvGrpSpPr>
          <p:cNvPr id="1091628" name="Group 44"/>
          <p:cNvGrpSpPr>
            <a:grpSpLocks/>
          </p:cNvGrpSpPr>
          <p:nvPr/>
        </p:nvGrpSpPr>
        <p:grpSpPr bwMode="auto">
          <a:xfrm>
            <a:off x="3505202" y="838201"/>
            <a:ext cx="1458913" cy="1420813"/>
            <a:chOff x="1248" y="528"/>
            <a:chExt cx="919" cy="895"/>
          </a:xfrm>
        </p:grpSpPr>
        <p:sp>
          <p:nvSpPr>
            <p:cNvPr id="11325" name="Rectangle 45"/>
            <p:cNvSpPr>
              <a:spLocks noChangeArrowheads="1"/>
            </p:cNvSpPr>
            <p:nvPr/>
          </p:nvSpPr>
          <p:spPr bwMode="auto">
            <a:xfrm>
              <a:off x="1248" y="751"/>
              <a:ext cx="720"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Seq:140</a:t>
              </a:r>
            </a:p>
            <a:p>
              <a:r>
                <a:rPr lang="en-US" altLang="ko-KR" sz="2000" b="0">
                  <a:latin typeface="Gill Sans" charset="0"/>
                  <a:ea typeface="Gill Sans" charset="0"/>
                  <a:cs typeface="Gill Sans" charset="0"/>
                </a:rPr>
                <a:t>Size:50</a:t>
              </a:r>
            </a:p>
          </p:txBody>
        </p:sp>
        <p:sp>
          <p:nvSpPr>
            <p:cNvPr id="11326" name="Text Box 46"/>
            <p:cNvSpPr txBox="1">
              <a:spLocks noChangeArrowheads="1"/>
            </p:cNvSpPr>
            <p:nvPr/>
          </p:nvSpPr>
          <p:spPr bwMode="auto">
            <a:xfrm>
              <a:off x="1782"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190</a:t>
              </a:r>
            </a:p>
          </p:txBody>
        </p:sp>
      </p:grpSp>
      <p:grpSp>
        <p:nvGrpSpPr>
          <p:cNvPr id="1091631" name="Group 47"/>
          <p:cNvGrpSpPr>
            <a:grpSpLocks/>
          </p:cNvGrpSpPr>
          <p:nvPr/>
        </p:nvGrpSpPr>
        <p:grpSpPr bwMode="auto">
          <a:xfrm>
            <a:off x="5187952" y="838201"/>
            <a:ext cx="1300163" cy="1420813"/>
            <a:chOff x="2308" y="528"/>
            <a:chExt cx="819" cy="895"/>
          </a:xfrm>
        </p:grpSpPr>
        <p:sp>
          <p:nvSpPr>
            <p:cNvPr id="11322" name="Rectangle 48"/>
            <p:cNvSpPr>
              <a:spLocks noChangeArrowheads="1"/>
            </p:cNvSpPr>
            <p:nvPr/>
          </p:nvSpPr>
          <p:spPr bwMode="auto">
            <a:xfrm>
              <a:off x="2496" y="751"/>
              <a:ext cx="432"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Seq:230</a:t>
              </a:r>
            </a:p>
            <a:p>
              <a:r>
                <a:rPr lang="en-US" altLang="ko-KR" sz="2000" b="0">
                  <a:latin typeface="Gill Sans" charset="0"/>
                  <a:ea typeface="Gill Sans" charset="0"/>
                  <a:cs typeface="Gill Sans" charset="0"/>
                </a:rPr>
                <a:t>Size:30</a:t>
              </a:r>
            </a:p>
          </p:txBody>
        </p:sp>
        <p:sp>
          <p:nvSpPr>
            <p:cNvPr id="11323" name="Text Box 49"/>
            <p:cNvSpPr txBox="1">
              <a:spLocks noChangeArrowheads="1"/>
            </p:cNvSpPr>
            <p:nvPr/>
          </p:nvSpPr>
          <p:spPr bwMode="auto">
            <a:xfrm>
              <a:off x="2308"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230</a:t>
              </a:r>
            </a:p>
          </p:txBody>
        </p:sp>
        <p:sp>
          <p:nvSpPr>
            <p:cNvPr id="11324" name="Text Box 50"/>
            <p:cNvSpPr txBox="1">
              <a:spLocks noChangeArrowheads="1"/>
            </p:cNvSpPr>
            <p:nvPr/>
          </p:nvSpPr>
          <p:spPr bwMode="auto">
            <a:xfrm>
              <a:off x="2742"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260</a:t>
              </a:r>
            </a:p>
          </p:txBody>
        </p:sp>
      </p:grpSp>
      <p:grpSp>
        <p:nvGrpSpPr>
          <p:cNvPr id="1091635" name="Group 51"/>
          <p:cNvGrpSpPr>
            <a:grpSpLocks/>
          </p:cNvGrpSpPr>
          <p:nvPr/>
        </p:nvGrpSpPr>
        <p:grpSpPr bwMode="auto">
          <a:xfrm>
            <a:off x="6172203" y="838201"/>
            <a:ext cx="1154113" cy="1420813"/>
            <a:chOff x="2928" y="528"/>
            <a:chExt cx="727" cy="895"/>
          </a:xfrm>
        </p:grpSpPr>
        <p:sp>
          <p:nvSpPr>
            <p:cNvPr id="11320" name="Rectangle 52"/>
            <p:cNvSpPr>
              <a:spLocks noChangeArrowheads="1"/>
            </p:cNvSpPr>
            <p:nvPr/>
          </p:nvSpPr>
          <p:spPr bwMode="auto">
            <a:xfrm>
              <a:off x="2928"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Seq:260</a:t>
              </a:r>
            </a:p>
            <a:p>
              <a:r>
                <a:rPr lang="en-US" altLang="ko-KR" sz="2000" b="0">
                  <a:latin typeface="Gill Sans" charset="0"/>
                  <a:ea typeface="Gill Sans" charset="0"/>
                  <a:cs typeface="Gill Sans" charset="0"/>
                </a:rPr>
                <a:t>Size:40</a:t>
              </a:r>
            </a:p>
          </p:txBody>
        </p:sp>
        <p:sp>
          <p:nvSpPr>
            <p:cNvPr id="11321" name="Text Box 53"/>
            <p:cNvSpPr txBox="1">
              <a:spLocks noChangeArrowheads="1"/>
            </p:cNvSpPr>
            <p:nvPr/>
          </p:nvSpPr>
          <p:spPr bwMode="auto">
            <a:xfrm>
              <a:off x="3270"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300</a:t>
              </a:r>
            </a:p>
          </p:txBody>
        </p:sp>
      </p:grpSp>
      <p:grpSp>
        <p:nvGrpSpPr>
          <p:cNvPr id="1091638" name="Group 54"/>
          <p:cNvGrpSpPr>
            <a:grpSpLocks/>
          </p:cNvGrpSpPr>
          <p:nvPr/>
        </p:nvGrpSpPr>
        <p:grpSpPr bwMode="auto">
          <a:xfrm>
            <a:off x="7010403" y="838201"/>
            <a:ext cx="1154113" cy="1420813"/>
            <a:chOff x="3456" y="528"/>
            <a:chExt cx="727" cy="895"/>
          </a:xfrm>
        </p:grpSpPr>
        <p:sp>
          <p:nvSpPr>
            <p:cNvPr id="11318" name="Rectangle 55"/>
            <p:cNvSpPr>
              <a:spLocks noChangeArrowheads="1"/>
            </p:cNvSpPr>
            <p:nvPr/>
          </p:nvSpPr>
          <p:spPr bwMode="auto">
            <a:xfrm>
              <a:off x="3456"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Seq:300</a:t>
              </a:r>
            </a:p>
            <a:p>
              <a:r>
                <a:rPr lang="en-US" altLang="ko-KR" sz="2000" b="0">
                  <a:latin typeface="Gill Sans" charset="0"/>
                  <a:ea typeface="Gill Sans" charset="0"/>
                  <a:cs typeface="Gill Sans" charset="0"/>
                </a:rPr>
                <a:t>Size:40</a:t>
              </a:r>
            </a:p>
          </p:txBody>
        </p:sp>
        <p:sp>
          <p:nvSpPr>
            <p:cNvPr id="11319" name="Text Box 56"/>
            <p:cNvSpPr txBox="1">
              <a:spLocks noChangeArrowheads="1"/>
            </p:cNvSpPr>
            <p:nvPr/>
          </p:nvSpPr>
          <p:spPr bwMode="auto">
            <a:xfrm>
              <a:off x="3798"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340</a:t>
              </a:r>
            </a:p>
          </p:txBody>
        </p:sp>
      </p:grpSp>
      <p:grpSp>
        <p:nvGrpSpPr>
          <p:cNvPr id="1091641" name="Group 57"/>
          <p:cNvGrpSpPr>
            <a:grpSpLocks/>
          </p:cNvGrpSpPr>
          <p:nvPr/>
        </p:nvGrpSpPr>
        <p:grpSpPr bwMode="auto">
          <a:xfrm>
            <a:off x="7848603" y="838201"/>
            <a:ext cx="1150938" cy="1420813"/>
            <a:chOff x="3984" y="528"/>
            <a:chExt cx="725" cy="895"/>
          </a:xfrm>
        </p:grpSpPr>
        <p:sp>
          <p:nvSpPr>
            <p:cNvPr id="11316" name="Rectangle 58"/>
            <p:cNvSpPr>
              <a:spLocks noChangeArrowheads="1"/>
            </p:cNvSpPr>
            <p:nvPr/>
          </p:nvSpPr>
          <p:spPr bwMode="auto">
            <a:xfrm>
              <a:off x="3984" y="751"/>
              <a:ext cx="528"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Seq:340</a:t>
              </a:r>
            </a:p>
            <a:p>
              <a:r>
                <a:rPr lang="en-US" altLang="ko-KR" sz="2000" b="0">
                  <a:latin typeface="Gill Sans" charset="0"/>
                  <a:ea typeface="Gill Sans" charset="0"/>
                  <a:cs typeface="Gill Sans" charset="0"/>
                </a:rPr>
                <a:t>Size:40</a:t>
              </a:r>
            </a:p>
          </p:txBody>
        </p:sp>
        <p:sp>
          <p:nvSpPr>
            <p:cNvPr id="11317" name="Text Box 59"/>
            <p:cNvSpPr txBox="1">
              <a:spLocks noChangeArrowheads="1"/>
            </p:cNvSpPr>
            <p:nvPr/>
          </p:nvSpPr>
          <p:spPr bwMode="auto">
            <a:xfrm>
              <a:off x="4324"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380</a:t>
              </a:r>
            </a:p>
          </p:txBody>
        </p:sp>
      </p:grpSp>
      <p:grpSp>
        <p:nvGrpSpPr>
          <p:cNvPr id="1091644" name="Group 60"/>
          <p:cNvGrpSpPr>
            <a:grpSpLocks/>
          </p:cNvGrpSpPr>
          <p:nvPr/>
        </p:nvGrpSpPr>
        <p:grpSpPr bwMode="auto">
          <a:xfrm>
            <a:off x="8686804" y="838201"/>
            <a:ext cx="846138" cy="1420813"/>
            <a:chOff x="4512" y="528"/>
            <a:chExt cx="533" cy="895"/>
          </a:xfrm>
        </p:grpSpPr>
        <p:sp>
          <p:nvSpPr>
            <p:cNvPr id="11314" name="Rectangle 61"/>
            <p:cNvSpPr>
              <a:spLocks noChangeArrowheads="1"/>
            </p:cNvSpPr>
            <p:nvPr/>
          </p:nvSpPr>
          <p:spPr bwMode="auto">
            <a:xfrm>
              <a:off x="4512" y="751"/>
              <a:ext cx="336" cy="672"/>
            </a:xfrm>
            <a:prstGeom prst="rect">
              <a:avLst/>
            </a:prstGeom>
            <a:solidFill>
              <a:srgbClr val="00FFFF"/>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Seq:380</a:t>
              </a:r>
            </a:p>
            <a:p>
              <a:r>
                <a:rPr lang="en-US" altLang="ko-KR" sz="2000" b="0">
                  <a:latin typeface="Gill Sans" charset="0"/>
                  <a:ea typeface="Gill Sans" charset="0"/>
                  <a:cs typeface="Gill Sans" charset="0"/>
                </a:rPr>
                <a:t>Size:20</a:t>
              </a:r>
            </a:p>
          </p:txBody>
        </p:sp>
        <p:sp>
          <p:nvSpPr>
            <p:cNvPr id="11315" name="Text Box 62"/>
            <p:cNvSpPr txBox="1">
              <a:spLocks noChangeArrowheads="1"/>
            </p:cNvSpPr>
            <p:nvPr/>
          </p:nvSpPr>
          <p:spPr bwMode="auto">
            <a:xfrm>
              <a:off x="4660" y="528"/>
              <a:ext cx="385" cy="250"/>
            </a:xfrm>
            <a:prstGeom prst="rect">
              <a:avLst/>
            </a:prstGeom>
            <a:noFill/>
            <a:ln>
              <a:noFill/>
            </a:ln>
            <a:effectLst/>
            <a:extLst>
              <a:ext uri="{909E8E84-426E-40dd-AFC4-6F175D3DCCD1}">
                <a14:hiddenFill xmlns="" xmlns:a14="http://schemas.microsoft.com/office/drawing/2010/main">
                  <a:solidFill>
                    <a:srgbClr val="FF66CC"/>
                  </a:solidFill>
                </a14:hiddenFill>
              </a:ex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ko-KR" sz="2000" b="0">
                  <a:latin typeface="Gill Sans" charset="0"/>
                  <a:ea typeface="Gill Sans" charset="0"/>
                  <a:cs typeface="Gill Sans" charset="0"/>
                </a:rPr>
                <a:t>400</a:t>
              </a:r>
            </a:p>
          </p:txBody>
        </p:sp>
      </p:grpSp>
      <p:sp>
        <p:nvSpPr>
          <p:cNvPr id="1091647" name="Line 63"/>
          <p:cNvSpPr>
            <a:spLocks noChangeShapeType="1"/>
          </p:cNvSpPr>
          <p:nvPr/>
        </p:nvSpPr>
        <p:spPr bwMode="auto">
          <a:xfrm>
            <a:off x="2057400" y="2641600"/>
            <a:ext cx="7315200" cy="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sz="1600" b="0">
              <a:latin typeface="Gill Sans" charset="0"/>
              <a:ea typeface="Gill Sans" charset="0"/>
              <a:cs typeface="Gill Sans" charset="0"/>
            </a:endParaRPr>
          </a:p>
        </p:txBody>
      </p:sp>
      <p:sp>
        <p:nvSpPr>
          <p:cNvPr id="1091648" name="AutoShape 64"/>
          <p:cNvSpPr>
            <a:spLocks noChangeArrowheads="1"/>
          </p:cNvSpPr>
          <p:nvPr/>
        </p:nvSpPr>
        <p:spPr bwMode="auto">
          <a:xfrm>
            <a:off x="2514600" y="5105400"/>
            <a:ext cx="1524000" cy="914400"/>
          </a:xfrm>
          <a:prstGeom prst="irregularSeal1">
            <a:avLst/>
          </a:prstGeom>
          <a:solidFill>
            <a:srgbClr val="53FB25"/>
          </a:solidFill>
          <a:ln w="38100" algn="ctr">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ko-KR" sz="1600" b="0">
                <a:latin typeface="Gill Sans" charset="0"/>
                <a:ea typeface="Gill Sans" charset="0"/>
                <a:cs typeface="Gill Sans" charset="0"/>
              </a:rPr>
              <a:t>Retransmit!</a:t>
            </a:r>
          </a:p>
        </p:txBody>
      </p:sp>
    </p:spTree>
    <p:extLst>
      <p:ext uri="{BB962C8B-B14F-4D97-AF65-F5344CB8AC3E}">
        <p14:creationId xmlns:p14="http://schemas.microsoft.com/office/powerpoint/2010/main" val="3380268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1647"/>
                                        </p:tgtEl>
                                        <p:attrNameLst>
                                          <p:attrName>style.visibility</p:attrName>
                                        </p:attrNameLst>
                                      </p:cBhvr>
                                      <p:to>
                                        <p:strVal val="visible"/>
                                      </p:to>
                                    </p:set>
                                    <p:animEffect transition="in" filter="wipe(down)">
                                      <p:cBhvr>
                                        <p:cTn id="7" dur="500"/>
                                        <p:tgtEl>
                                          <p:spTgt spid="1091647"/>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9160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1604"/>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091608"/>
                                        </p:tgtEl>
                                        <p:attrNameLst>
                                          <p:attrName>style.visibility</p:attrName>
                                        </p:attrNameLst>
                                      </p:cBhvr>
                                      <p:to>
                                        <p:strVal val="visible"/>
                                      </p:to>
                                    </p:set>
                                    <p:animEffect transition="in" filter="wipe(left)">
                                      <p:cBhvr>
                                        <p:cTn id="18" dur="500"/>
                                        <p:tgtEl>
                                          <p:spTgt spid="1091608"/>
                                        </p:tgtEl>
                                      </p:cBhvr>
                                    </p:animEffect>
                                  </p:childTnLst>
                                </p:cTn>
                              </p:par>
                            </p:childTnLst>
                          </p:cTn>
                        </p:par>
                        <p:par>
                          <p:cTn id="19" fill="hold" nodeType="afterGroup">
                            <p:stCondLst>
                              <p:cond delay="500"/>
                            </p:stCondLst>
                            <p:childTnLst>
                              <p:par>
                                <p:cTn id="20" presetID="1" presetClass="entr" presetSubtype="0" fill="hold" nodeType="afterEffect">
                                  <p:stCondLst>
                                    <p:cond delay="0"/>
                                  </p:stCondLst>
                                  <p:childTnLst>
                                    <p:set>
                                      <p:cBhvr>
                                        <p:cTn id="21" dur="1" fill="hold">
                                          <p:stCondLst>
                                            <p:cond delay="0"/>
                                          </p:stCondLst>
                                        </p:cTn>
                                        <p:tgtEl>
                                          <p:spTgt spid="1091625"/>
                                        </p:tgtEl>
                                        <p:attrNameLst>
                                          <p:attrName>style.visibility</p:attrName>
                                        </p:attrNameLst>
                                      </p:cBhvr>
                                      <p:to>
                                        <p:strVal val="visible"/>
                                      </p:to>
                                    </p:se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91609"/>
                                        </p:tgtEl>
                                        <p:attrNameLst>
                                          <p:attrName>style.visibility</p:attrName>
                                        </p:attrNameLst>
                                      </p:cBhvr>
                                      <p:to>
                                        <p:strVal val="visible"/>
                                      </p:to>
                                    </p:set>
                                    <p:animEffect transition="in" filter="wipe(left)">
                                      <p:cBhvr>
                                        <p:cTn id="25" dur="500"/>
                                        <p:tgtEl>
                                          <p:spTgt spid="1091609"/>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109160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1606"/>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1091610"/>
                                        </p:tgtEl>
                                        <p:attrNameLst>
                                          <p:attrName>style.visibility</p:attrName>
                                        </p:attrNameLst>
                                      </p:cBhvr>
                                      <p:to>
                                        <p:strVal val="visible"/>
                                      </p:to>
                                    </p:set>
                                    <p:animEffect transition="in" filter="wipe(left)">
                                      <p:cBhvr>
                                        <p:cTn id="36" dur="500"/>
                                        <p:tgtEl>
                                          <p:spTgt spid="1091610"/>
                                        </p:tgtEl>
                                      </p:cBhvr>
                                    </p:animEffect>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1091628"/>
                                        </p:tgtEl>
                                        <p:attrNameLst>
                                          <p:attrName>style.visibility</p:attrName>
                                        </p:attrNameLst>
                                      </p:cBhvr>
                                      <p:to>
                                        <p:strVal val="visible"/>
                                      </p:to>
                                    </p:set>
                                  </p:childTnLst>
                                </p:cTn>
                              </p:par>
                            </p:childTnLst>
                          </p:cTn>
                        </p:par>
                        <p:par>
                          <p:cTn id="40" fill="hold" nodeType="afterGroup">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91611"/>
                                        </p:tgtEl>
                                        <p:attrNameLst>
                                          <p:attrName>style.visibility</p:attrName>
                                        </p:attrNameLst>
                                      </p:cBhvr>
                                      <p:to>
                                        <p:strVal val="visible"/>
                                      </p:to>
                                    </p:set>
                                    <p:animEffect transition="in" filter="wipe(left)">
                                      <p:cBhvr>
                                        <p:cTn id="43" dur="500"/>
                                        <p:tgtEl>
                                          <p:spTgt spid="1091611"/>
                                        </p:tgtEl>
                                      </p:cBhvr>
                                    </p:animEffec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109160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91591"/>
                                        </p:tgtEl>
                                        <p:attrNameLst>
                                          <p:attrName>style.visibility</p:attrName>
                                        </p:attrNameLst>
                                      </p:cBhvr>
                                      <p:to>
                                        <p:strVal val="visible"/>
                                      </p:to>
                                    </p:set>
                                  </p:childTnLst>
                                </p:cTn>
                              </p:par>
                            </p:childTnLst>
                          </p:cTn>
                        </p:par>
                        <p:par>
                          <p:cTn id="51" fill="hold" nodeType="afterGroup">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1091612"/>
                                        </p:tgtEl>
                                        <p:attrNameLst>
                                          <p:attrName>style.visibility</p:attrName>
                                        </p:attrNameLst>
                                      </p:cBhvr>
                                      <p:to>
                                        <p:strVal val="visible"/>
                                      </p:to>
                                    </p:set>
                                    <p:animEffect transition="in" filter="wipe(left)">
                                      <p:cBhvr>
                                        <p:cTn id="54" dur="500"/>
                                        <p:tgtEl>
                                          <p:spTgt spid="1091612"/>
                                        </p:tgtEl>
                                      </p:cBhvr>
                                    </p:animEffect>
                                  </p:childTnLst>
                                </p:cTn>
                              </p:par>
                            </p:childTnLst>
                          </p:cTn>
                        </p:par>
                        <p:par>
                          <p:cTn id="55" fill="hold" nodeType="afterGroup">
                            <p:stCondLst>
                              <p:cond delay="500"/>
                            </p:stCondLst>
                            <p:childTnLst>
                              <p:par>
                                <p:cTn id="56" presetID="1" presetClass="entr" presetSubtype="0" fill="hold" nodeType="afterEffect">
                                  <p:stCondLst>
                                    <p:cond delay="0"/>
                                  </p:stCondLst>
                                  <p:childTnLst>
                                    <p:set>
                                      <p:cBhvr>
                                        <p:cTn id="57" dur="1" fill="hold">
                                          <p:stCondLst>
                                            <p:cond delay="0"/>
                                          </p:stCondLst>
                                        </p:cTn>
                                        <p:tgtEl>
                                          <p:spTgt spid="1091631"/>
                                        </p:tgtEl>
                                        <p:attrNameLst>
                                          <p:attrName>style.visibility</p:attrName>
                                        </p:attrNameLst>
                                      </p:cBhvr>
                                      <p:to>
                                        <p:strVal val="visible"/>
                                      </p:to>
                                    </p:se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91613"/>
                                        </p:tgtEl>
                                        <p:attrNameLst>
                                          <p:attrName>style.visibility</p:attrName>
                                        </p:attrNameLst>
                                      </p:cBhvr>
                                      <p:to>
                                        <p:strVal val="visible"/>
                                      </p:to>
                                    </p:set>
                                    <p:animEffect transition="in" filter="wipe(left)">
                                      <p:cBhvr>
                                        <p:cTn id="61" dur="500"/>
                                        <p:tgtEl>
                                          <p:spTgt spid="1091613"/>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091592"/>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9159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1091614"/>
                                        </p:tgtEl>
                                        <p:attrNameLst>
                                          <p:attrName>style.visibility</p:attrName>
                                        </p:attrNameLst>
                                      </p:cBhvr>
                                      <p:to>
                                        <p:strVal val="visible"/>
                                      </p:to>
                                    </p:set>
                                    <p:animEffect transition="in" filter="wipe(left)">
                                      <p:cBhvr>
                                        <p:cTn id="72" dur="500"/>
                                        <p:tgtEl>
                                          <p:spTgt spid="1091614"/>
                                        </p:tgtEl>
                                      </p:cBhvr>
                                    </p:animEffect>
                                  </p:childTnLst>
                                </p:cTn>
                              </p:par>
                            </p:childTnLst>
                          </p:cTn>
                        </p:par>
                        <p:par>
                          <p:cTn id="73" fill="hold" nodeType="afterGroup">
                            <p:stCondLst>
                              <p:cond delay="500"/>
                            </p:stCondLst>
                            <p:childTnLst>
                              <p:par>
                                <p:cTn id="74" presetID="1" presetClass="entr" presetSubtype="0" fill="hold" nodeType="afterEffect">
                                  <p:stCondLst>
                                    <p:cond delay="0"/>
                                  </p:stCondLst>
                                  <p:childTnLst>
                                    <p:set>
                                      <p:cBhvr>
                                        <p:cTn id="75" dur="1" fill="hold">
                                          <p:stCondLst>
                                            <p:cond delay="0"/>
                                          </p:stCondLst>
                                        </p:cTn>
                                        <p:tgtEl>
                                          <p:spTgt spid="1091635"/>
                                        </p:tgtEl>
                                        <p:attrNameLst>
                                          <p:attrName>style.visibility</p:attrName>
                                        </p:attrNameLst>
                                      </p:cBhvr>
                                      <p:to>
                                        <p:strVal val="visible"/>
                                      </p:to>
                                    </p:set>
                                  </p:childTnLst>
                                </p:cTn>
                              </p:par>
                            </p:childTnLst>
                          </p:cTn>
                        </p:par>
                        <p:par>
                          <p:cTn id="76" fill="hold" nodeType="afterGroup">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91615"/>
                                        </p:tgtEl>
                                        <p:attrNameLst>
                                          <p:attrName>style.visibility</p:attrName>
                                        </p:attrNameLst>
                                      </p:cBhvr>
                                      <p:to>
                                        <p:strVal val="visible"/>
                                      </p:to>
                                    </p:set>
                                    <p:animEffect transition="in" filter="wipe(left)">
                                      <p:cBhvr>
                                        <p:cTn id="79" dur="500"/>
                                        <p:tgtEl>
                                          <p:spTgt spid="1091615"/>
                                        </p:tgtEl>
                                      </p:cBhvr>
                                    </p:animEffect>
                                  </p:childTnLst>
                                </p:cTn>
                              </p:par>
                            </p:childTnLst>
                          </p:cTn>
                        </p:par>
                        <p:par>
                          <p:cTn id="80" fill="hold" nodeType="afterGroup">
                            <p:stCondLst>
                              <p:cond delay="1000"/>
                            </p:stCondLst>
                            <p:childTnLst>
                              <p:par>
                                <p:cTn id="81" presetID="1" presetClass="entr" presetSubtype="0" fill="hold" grpId="0" nodeType="afterEffect">
                                  <p:stCondLst>
                                    <p:cond delay="0"/>
                                  </p:stCondLst>
                                  <p:childTnLst>
                                    <p:set>
                                      <p:cBhvr>
                                        <p:cTn id="82" dur="1" fill="hold">
                                          <p:stCondLst>
                                            <p:cond delay="0"/>
                                          </p:stCondLst>
                                        </p:cTn>
                                        <p:tgtEl>
                                          <p:spTgt spid="109159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91595"/>
                                        </p:tgtEl>
                                        <p:attrNameLst>
                                          <p:attrName>style.visibility</p:attrName>
                                        </p:attrNameLst>
                                      </p:cBhvr>
                                      <p:to>
                                        <p:strVal val="visible"/>
                                      </p:to>
                                    </p:set>
                                  </p:childTnLst>
                                </p:cTn>
                              </p:par>
                            </p:childTnLst>
                          </p:cTn>
                        </p:par>
                        <p:par>
                          <p:cTn id="87" fill="hold" nodeType="afterGroup">
                            <p:stCondLst>
                              <p:cond delay="0"/>
                            </p:stCondLst>
                            <p:childTnLst>
                              <p:par>
                                <p:cTn id="88" presetID="22" presetClass="entr" presetSubtype="8" fill="hold" grpId="0" nodeType="afterEffect">
                                  <p:stCondLst>
                                    <p:cond delay="0"/>
                                  </p:stCondLst>
                                  <p:childTnLst>
                                    <p:set>
                                      <p:cBhvr>
                                        <p:cTn id="89" dur="1" fill="hold">
                                          <p:stCondLst>
                                            <p:cond delay="0"/>
                                          </p:stCondLst>
                                        </p:cTn>
                                        <p:tgtEl>
                                          <p:spTgt spid="1091616"/>
                                        </p:tgtEl>
                                        <p:attrNameLst>
                                          <p:attrName>style.visibility</p:attrName>
                                        </p:attrNameLst>
                                      </p:cBhvr>
                                      <p:to>
                                        <p:strVal val="visible"/>
                                      </p:to>
                                    </p:set>
                                    <p:animEffect transition="in" filter="wipe(left)">
                                      <p:cBhvr>
                                        <p:cTn id="90" dur="500"/>
                                        <p:tgtEl>
                                          <p:spTgt spid="1091616"/>
                                        </p:tgtEl>
                                      </p:cBhvr>
                                    </p:animEffect>
                                  </p:childTnLst>
                                </p:cTn>
                              </p:par>
                            </p:childTnLst>
                          </p:cTn>
                        </p:par>
                        <p:par>
                          <p:cTn id="91" fill="hold" nodeType="afterGroup">
                            <p:stCondLst>
                              <p:cond delay="500"/>
                            </p:stCondLst>
                            <p:childTnLst>
                              <p:par>
                                <p:cTn id="92" presetID="1" presetClass="entr" presetSubtype="0" fill="hold" nodeType="afterEffect">
                                  <p:stCondLst>
                                    <p:cond delay="0"/>
                                  </p:stCondLst>
                                  <p:childTnLst>
                                    <p:set>
                                      <p:cBhvr>
                                        <p:cTn id="93" dur="1" fill="hold">
                                          <p:stCondLst>
                                            <p:cond delay="0"/>
                                          </p:stCondLst>
                                        </p:cTn>
                                        <p:tgtEl>
                                          <p:spTgt spid="1091638"/>
                                        </p:tgtEl>
                                        <p:attrNameLst>
                                          <p:attrName>style.visibility</p:attrName>
                                        </p:attrNameLst>
                                      </p:cBhvr>
                                      <p:to>
                                        <p:strVal val="visible"/>
                                      </p:to>
                                    </p:set>
                                  </p:childTnLst>
                                </p:cTn>
                              </p:par>
                            </p:childTnLst>
                          </p:cTn>
                        </p:par>
                        <p:par>
                          <p:cTn id="94" fill="hold" nodeType="afterGroup">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1091617"/>
                                        </p:tgtEl>
                                        <p:attrNameLst>
                                          <p:attrName>style.visibility</p:attrName>
                                        </p:attrNameLst>
                                      </p:cBhvr>
                                      <p:to>
                                        <p:strVal val="visible"/>
                                      </p:to>
                                    </p:set>
                                    <p:animEffect transition="in" filter="wipe(left)">
                                      <p:cBhvr>
                                        <p:cTn id="97" dur="500"/>
                                        <p:tgtEl>
                                          <p:spTgt spid="1091617"/>
                                        </p:tgtEl>
                                      </p:cBhvr>
                                    </p:animEffect>
                                  </p:childTnLst>
                                </p:cTn>
                              </p:par>
                            </p:childTnLst>
                          </p:cTn>
                        </p:par>
                        <p:par>
                          <p:cTn id="98" fill="hold" nodeType="afterGroup">
                            <p:stCondLst>
                              <p:cond delay="1000"/>
                            </p:stCondLst>
                            <p:childTnLst>
                              <p:par>
                                <p:cTn id="99" presetID="1" presetClass="entr" presetSubtype="0" fill="hold" grpId="0" nodeType="afterEffect">
                                  <p:stCondLst>
                                    <p:cond delay="0"/>
                                  </p:stCondLst>
                                  <p:childTnLst>
                                    <p:set>
                                      <p:cBhvr>
                                        <p:cTn id="100" dur="1" fill="hold">
                                          <p:stCondLst>
                                            <p:cond delay="0"/>
                                          </p:stCondLst>
                                        </p:cTn>
                                        <p:tgtEl>
                                          <p:spTgt spid="109159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091597"/>
                                        </p:tgtEl>
                                        <p:attrNameLst>
                                          <p:attrName>style.visibility</p:attrName>
                                        </p:attrNameLst>
                                      </p:cBhvr>
                                      <p:to>
                                        <p:strVal val="visible"/>
                                      </p:to>
                                    </p:set>
                                  </p:childTnLst>
                                </p:cTn>
                              </p:par>
                            </p:childTnLst>
                          </p:cTn>
                        </p:par>
                        <p:par>
                          <p:cTn id="105" fill="hold" nodeType="afterGroup">
                            <p:stCondLst>
                              <p:cond delay="0"/>
                            </p:stCondLst>
                            <p:childTnLst>
                              <p:par>
                                <p:cTn id="106" presetID="4" presetClass="entr" presetSubtype="32" fill="hold" grpId="0" nodeType="afterEffect">
                                  <p:stCondLst>
                                    <p:cond delay="0"/>
                                  </p:stCondLst>
                                  <p:childTnLst>
                                    <p:set>
                                      <p:cBhvr>
                                        <p:cTn id="107" dur="1" fill="hold">
                                          <p:stCondLst>
                                            <p:cond delay="0"/>
                                          </p:stCondLst>
                                        </p:cTn>
                                        <p:tgtEl>
                                          <p:spTgt spid="1091648"/>
                                        </p:tgtEl>
                                        <p:attrNameLst>
                                          <p:attrName>style.visibility</p:attrName>
                                        </p:attrNameLst>
                                      </p:cBhvr>
                                      <p:to>
                                        <p:strVal val="visible"/>
                                      </p:to>
                                    </p:set>
                                    <p:animEffect transition="in" filter="box(out)">
                                      <p:cBhvr>
                                        <p:cTn id="108" dur="500"/>
                                        <p:tgtEl>
                                          <p:spTgt spid="1091648"/>
                                        </p:tgtEl>
                                      </p:cBhvr>
                                    </p:animEffect>
                                  </p:childTnLst>
                                </p:cTn>
                              </p:par>
                            </p:childTnLst>
                          </p:cTn>
                        </p:par>
                        <p:par>
                          <p:cTn id="109" fill="hold" nodeType="afterGroup">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1091618"/>
                                        </p:tgtEl>
                                        <p:attrNameLst>
                                          <p:attrName>style.visibility</p:attrName>
                                        </p:attrNameLst>
                                      </p:cBhvr>
                                      <p:to>
                                        <p:strVal val="visible"/>
                                      </p:to>
                                    </p:set>
                                    <p:animEffect transition="in" filter="wipe(left)">
                                      <p:cBhvr>
                                        <p:cTn id="112" dur="500"/>
                                        <p:tgtEl>
                                          <p:spTgt spid="1091618"/>
                                        </p:tgtEl>
                                      </p:cBhvr>
                                    </p:animEffect>
                                  </p:childTnLst>
                                </p:cTn>
                              </p:par>
                            </p:childTnLst>
                          </p:cTn>
                        </p:par>
                        <p:par>
                          <p:cTn id="113" fill="hold" nodeType="afterGroup">
                            <p:stCondLst>
                              <p:cond delay="1000"/>
                            </p:stCondLst>
                            <p:childTnLst>
                              <p:par>
                                <p:cTn id="114" presetID="1" presetClass="entr" presetSubtype="0" fill="hold" grpId="0" nodeType="afterEffect">
                                  <p:stCondLst>
                                    <p:cond delay="0"/>
                                  </p:stCondLst>
                                  <p:childTnLst>
                                    <p:set>
                                      <p:cBhvr>
                                        <p:cTn id="115" dur="1" fill="hold">
                                          <p:stCondLst>
                                            <p:cond delay="0"/>
                                          </p:stCondLst>
                                        </p:cTn>
                                        <p:tgtEl>
                                          <p:spTgt spid="1091587"/>
                                        </p:tgtEl>
                                        <p:attrNameLst>
                                          <p:attrName>style.visibility</p:attrName>
                                        </p:attrNameLst>
                                      </p:cBhvr>
                                      <p:to>
                                        <p:strVal val="visible"/>
                                      </p:to>
                                    </p:set>
                                  </p:childTnLst>
                                </p:cTn>
                              </p:par>
                            </p:childTnLst>
                          </p:cTn>
                        </p:par>
                        <p:par>
                          <p:cTn id="116" fill="hold" nodeType="afterGroup">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1091619"/>
                                        </p:tgtEl>
                                        <p:attrNameLst>
                                          <p:attrName>style.visibility</p:attrName>
                                        </p:attrNameLst>
                                      </p:cBhvr>
                                      <p:to>
                                        <p:strVal val="visible"/>
                                      </p:to>
                                    </p:set>
                                    <p:animEffect transition="in" filter="wipe(left)">
                                      <p:cBhvr>
                                        <p:cTn id="119" dur="500"/>
                                        <p:tgtEl>
                                          <p:spTgt spid="1091619"/>
                                        </p:tgtEl>
                                      </p:cBhvr>
                                    </p:animEffect>
                                  </p:childTnLst>
                                </p:cTn>
                              </p:par>
                            </p:childTnLst>
                          </p:cTn>
                        </p:par>
                        <p:par>
                          <p:cTn id="120" fill="hold" nodeType="afterGroup">
                            <p:stCondLst>
                              <p:cond delay="1500"/>
                            </p:stCondLst>
                            <p:childTnLst>
                              <p:par>
                                <p:cTn id="121" presetID="1" presetClass="entr" presetSubtype="0" fill="hold" grpId="0" nodeType="afterEffect">
                                  <p:stCondLst>
                                    <p:cond delay="0"/>
                                  </p:stCondLst>
                                  <p:childTnLst>
                                    <p:set>
                                      <p:cBhvr>
                                        <p:cTn id="122" dur="1" fill="hold">
                                          <p:stCondLst>
                                            <p:cond delay="0"/>
                                          </p:stCondLst>
                                        </p:cTn>
                                        <p:tgtEl>
                                          <p:spTgt spid="1091598"/>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91599"/>
                                        </p:tgtEl>
                                        <p:attrNameLst>
                                          <p:attrName>style.visibility</p:attrName>
                                        </p:attrNameLst>
                                      </p:cBhvr>
                                      <p:to>
                                        <p:strVal val="visible"/>
                                      </p:to>
                                    </p:set>
                                  </p:childTnLst>
                                </p:cTn>
                              </p:par>
                            </p:childTnLst>
                          </p:cTn>
                        </p:par>
                        <p:par>
                          <p:cTn id="127" fill="hold" nodeType="afterGroup">
                            <p:stCondLst>
                              <p:cond delay="0"/>
                            </p:stCondLst>
                            <p:childTnLst>
                              <p:par>
                                <p:cTn id="128" presetID="22" presetClass="entr" presetSubtype="8" fill="hold" grpId="0" nodeType="afterEffect">
                                  <p:stCondLst>
                                    <p:cond delay="0"/>
                                  </p:stCondLst>
                                  <p:childTnLst>
                                    <p:set>
                                      <p:cBhvr>
                                        <p:cTn id="129" dur="1" fill="hold">
                                          <p:stCondLst>
                                            <p:cond delay="0"/>
                                          </p:stCondLst>
                                        </p:cTn>
                                        <p:tgtEl>
                                          <p:spTgt spid="1091620"/>
                                        </p:tgtEl>
                                        <p:attrNameLst>
                                          <p:attrName>style.visibility</p:attrName>
                                        </p:attrNameLst>
                                      </p:cBhvr>
                                      <p:to>
                                        <p:strVal val="visible"/>
                                      </p:to>
                                    </p:set>
                                    <p:animEffect transition="in" filter="wipe(left)">
                                      <p:cBhvr>
                                        <p:cTn id="130" dur="500"/>
                                        <p:tgtEl>
                                          <p:spTgt spid="1091620"/>
                                        </p:tgtEl>
                                      </p:cBhvr>
                                    </p:animEffect>
                                  </p:childTnLst>
                                </p:cTn>
                              </p:par>
                            </p:childTnLst>
                          </p:cTn>
                        </p:par>
                        <p:par>
                          <p:cTn id="131" fill="hold" nodeType="afterGroup">
                            <p:stCondLst>
                              <p:cond delay="500"/>
                            </p:stCondLst>
                            <p:childTnLst>
                              <p:par>
                                <p:cTn id="132" presetID="1" presetClass="entr" presetSubtype="0" fill="hold" nodeType="afterEffect">
                                  <p:stCondLst>
                                    <p:cond delay="0"/>
                                  </p:stCondLst>
                                  <p:childTnLst>
                                    <p:set>
                                      <p:cBhvr>
                                        <p:cTn id="133" dur="1" fill="hold">
                                          <p:stCondLst>
                                            <p:cond delay="0"/>
                                          </p:stCondLst>
                                        </p:cTn>
                                        <p:tgtEl>
                                          <p:spTgt spid="1091641"/>
                                        </p:tgtEl>
                                        <p:attrNameLst>
                                          <p:attrName>style.visibility</p:attrName>
                                        </p:attrNameLst>
                                      </p:cBhvr>
                                      <p:to>
                                        <p:strVal val="visible"/>
                                      </p:to>
                                    </p:set>
                                  </p:childTnLst>
                                </p:cTn>
                              </p:par>
                            </p:childTnLst>
                          </p:cTn>
                        </p:par>
                        <p:par>
                          <p:cTn id="134" fill="hold" nodeType="afterGroup">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091621"/>
                                        </p:tgtEl>
                                        <p:attrNameLst>
                                          <p:attrName>style.visibility</p:attrName>
                                        </p:attrNameLst>
                                      </p:cBhvr>
                                      <p:to>
                                        <p:strVal val="visible"/>
                                      </p:to>
                                    </p:set>
                                    <p:animEffect transition="in" filter="wipe(left)">
                                      <p:cBhvr>
                                        <p:cTn id="137" dur="500"/>
                                        <p:tgtEl>
                                          <p:spTgt spid="1091621"/>
                                        </p:tgtEl>
                                      </p:cBhvr>
                                    </p:animEffect>
                                  </p:childTnLst>
                                </p:cTn>
                              </p:par>
                            </p:childTnLst>
                          </p:cTn>
                        </p:par>
                        <p:par>
                          <p:cTn id="138" fill="hold" nodeType="afterGroup">
                            <p:stCondLst>
                              <p:cond delay="1000"/>
                            </p:stCondLst>
                            <p:childTnLst>
                              <p:par>
                                <p:cTn id="139" presetID="1" presetClass="entr" presetSubtype="0" fill="hold" grpId="0" nodeType="afterEffect">
                                  <p:stCondLst>
                                    <p:cond delay="0"/>
                                  </p:stCondLst>
                                  <p:childTnLst>
                                    <p:set>
                                      <p:cBhvr>
                                        <p:cTn id="140" dur="1" fill="hold">
                                          <p:stCondLst>
                                            <p:cond delay="0"/>
                                          </p:stCondLst>
                                        </p:cTn>
                                        <p:tgtEl>
                                          <p:spTgt spid="1091600"/>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091601"/>
                                        </p:tgtEl>
                                        <p:attrNameLst>
                                          <p:attrName>style.visibility</p:attrName>
                                        </p:attrNameLst>
                                      </p:cBhvr>
                                      <p:to>
                                        <p:strVal val="visible"/>
                                      </p:to>
                                    </p:set>
                                  </p:childTnLst>
                                </p:cTn>
                              </p:par>
                            </p:childTnLst>
                          </p:cTn>
                        </p:par>
                        <p:par>
                          <p:cTn id="145" fill="hold" nodeType="afterGroup">
                            <p:stCondLst>
                              <p:cond delay="0"/>
                            </p:stCondLst>
                            <p:childTnLst>
                              <p:par>
                                <p:cTn id="146" presetID="22" presetClass="entr" presetSubtype="8" fill="hold" grpId="0" nodeType="afterEffect">
                                  <p:stCondLst>
                                    <p:cond delay="0"/>
                                  </p:stCondLst>
                                  <p:childTnLst>
                                    <p:set>
                                      <p:cBhvr>
                                        <p:cTn id="147" dur="1" fill="hold">
                                          <p:stCondLst>
                                            <p:cond delay="0"/>
                                          </p:stCondLst>
                                        </p:cTn>
                                        <p:tgtEl>
                                          <p:spTgt spid="1091622"/>
                                        </p:tgtEl>
                                        <p:attrNameLst>
                                          <p:attrName>style.visibility</p:attrName>
                                        </p:attrNameLst>
                                      </p:cBhvr>
                                      <p:to>
                                        <p:strVal val="visible"/>
                                      </p:to>
                                    </p:set>
                                    <p:animEffect transition="in" filter="wipe(left)">
                                      <p:cBhvr>
                                        <p:cTn id="148" dur="500"/>
                                        <p:tgtEl>
                                          <p:spTgt spid="1091622"/>
                                        </p:tgtEl>
                                      </p:cBhvr>
                                    </p:animEffect>
                                  </p:childTnLst>
                                </p:cTn>
                              </p:par>
                            </p:childTnLst>
                          </p:cTn>
                        </p:par>
                        <p:par>
                          <p:cTn id="149" fill="hold" nodeType="afterGroup">
                            <p:stCondLst>
                              <p:cond delay="500"/>
                            </p:stCondLst>
                            <p:childTnLst>
                              <p:par>
                                <p:cTn id="150" presetID="1" presetClass="entr" presetSubtype="0" fill="hold" nodeType="afterEffect">
                                  <p:stCondLst>
                                    <p:cond delay="0"/>
                                  </p:stCondLst>
                                  <p:childTnLst>
                                    <p:set>
                                      <p:cBhvr>
                                        <p:cTn id="151" dur="1" fill="hold">
                                          <p:stCondLst>
                                            <p:cond delay="0"/>
                                          </p:stCondLst>
                                        </p:cTn>
                                        <p:tgtEl>
                                          <p:spTgt spid="1091644"/>
                                        </p:tgtEl>
                                        <p:attrNameLst>
                                          <p:attrName>style.visibility</p:attrName>
                                        </p:attrNameLst>
                                      </p:cBhvr>
                                      <p:to>
                                        <p:strVal val="visible"/>
                                      </p:to>
                                    </p:set>
                                  </p:childTnLst>
                                </p:cTn>
                              </p:par>
                            </p:childTnLst>
                          </p:cTn>
                        </p:par>
                        <p:par>
                          <p:cTn id="152" fill="hold" nodeType="afterGroup">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1091623"/>
                                        </p:tgtEl>
                                        <p:attrNameLst>
                                          <p:attrName>style.visibility</p:attrName>
                                        </p:attrNameLst>
                                      </p:cBhvr>
                                      <p:to>
                                        <p:strVal val="visible"/>
                                      </p:to>
                                    </p:set>
                                    <p:animEffect transition="in" filter="wipe(left)">
                                      <p:cBhvr>
                                        <p:cTn id="155" dur="500"/>
                                        <p:tgtEl>
                                          <p:spTgt spid="1091623"/>
                                        </p:tgtEl>
                                      </p:cBhvr>
                                    </p:animEffect>
                                  </p:childTnLst>
                                </p:cTn>
                              </p:par>
                            </p:childTnLst>
                          </p:cTn>
                        </p:par>
                        <p:par>
                          <p:cTn id="156" fill="hold" nodeType="afterGroup">
                            <p:stCondLst>
                              <p:cond delay="1000"/>
                            </p:stCondLst>
                            <p:childTnLst>
                              <p:par>
                                <p:cTn id="157" presetID="1" presetClass="entr" presetSubtype="0" fill="hold" grpId="0" nodeType="afterEffect">
                                  <p:stCondLst>
                                    <p:cond delay="0"/>
                                  </p:stCondLst>
                                  <p:childTnLst>
                                    <p:set>
                                      <p:cBhvr>
                                        <p:cTn id="158" dur="1" fill="hold">
                                          <p:stCondLst>
                                            <p:cond delay="0"/>
                                          </p:stCondLst>
                                        </p:cTn>
                                        <p:tgtEl>
                                          <p:spTgt spid="1091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7" grpId="0" animBg="1"/>
      <p:bldP spid="1091591" grpId="0" animBg="1"/>
      <p:bldP spid="1091592" grpId="0" animBg="1"/>
      <p:bldP spid="1091593" grpId="0" animBg="1"/>
      <p:bldP spid="1091594" grpId="0" animBg="1"/>
      <p:bldP spid="1091595" grpId="0" animBg="1"/>
      <p:bldP spid="1091596" grpId="0" animBg="1"/>
      <p:bldP spid="1091597" grpId="0" animBg="1"/>
      <p:bldP spid="1091598" grpId="0" animBg="1"/>
      <p:bldP spid="1091599" grpId="0" animBg="1"/>
      <p:bldP spid="1091600" grpId="0" animBg="1"/>
      <p:bldP spid="1091601" grpId="0" animBg="1"/>
      <p:bldP spid="1091602" grpId="0" animBg="1"/>
      <p:bldP spid="1091603" grpId="0" animBg="1"/>
      <p:bldP spid="1091604" grpId="0" animBg="1"/>
      <p:bldP spid="1091605" grpId="0" animBg="1"/>
      <p:bldP spid="1091606" grpId="0" animBg="1"/>
      <p:bldP spid="1091607" grpId="0" animBg="1"/>
      <p:bldP spid="1091608" grpId="0" animBg="1"/>
      <p:bldP spid="1091609" grpId="0" animBg="1"/>
      <p:bldP spid="1091610" grpId="0" animBg="1"/>
      <p:bldP spid="1091611" grpId="0" animBg="1"/>
      <p:bldP spid="1091612" grpId="0" animBg="1"/>
      <p:bldP spid="1091613" grpId="0" animBg="1"/>
      <p:bldP spid="1091614" grpId="0" animBg="1"/>
      <p:bldP spid="1091615" grpId="0" animBg="1"/>
      <p:bldP spid="1091616" grpId="0" animBg="1"/>
      <p:bldP spid="1091617" grpId="0" animBg="1"/>
      <p:bldP spid="1091618" grpId="0" animBg="1"/>
      <p:bldP spid="1091619" grpId="0" animBg="1"/>
      <p:bldP spid="1091620" grpId="0" animBg="1"/>
      <p:bldP spid="1091621" grpId="0" animBg="1"/>
      <p:bldP spid="1091622" grpId="0" animBg="1"/>
      <p:bldP spid="1091623" grpId="0" animBg="1"/>
      <p:bldP spid="1091647" grpId="0" animBg="1"/>
      <p:bldP spid="10916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A2788-6C14-4720-A1FB-FA45D43BA299}"/>
              </a:ext>
            </a:extLst>
          </p:cNvPr>
          <p:cNvSpPr>
            <a:spLocks noGrp="1"/>
          </p:cNvSpPr>
          <p:nvPr>
            <p:ph idx="1"/>
          </p:nvPr>
        </p:nvSpPr>
        <p:spPr/>
        <p:txBody>
          <a:bodyPr>
            <a:normAutofit/>
          </a:bodyPr>
          <a:lstStyle/>
          <a:p>
            <a:r>
              <a:rPr lang="en-US" dirty="0"/>
              <a:t>Too much data trying to flow through some part of the network</a:t>
            </a:r>
          </a:p>
          <a:p>
            <a:endParaRPr lang="en-US" dirty="0"/>
          </a:p>
          <a:p>
            <a:endParaRPr lang="en-US" dirty="0"/>
          </a:p>
          <a:p>
            <a:endParaRPr lang="en-US" dirty="0"/>
          </a:p>
          <a:p>
            <a:endParaRPr lang="en-US" dirty="0"/>
          </a:p>
          <a:p>
            <a:endParaRPr lang="en-US" dirty="0"/>
          </a:p>
          <a:p>
            <a:r>
              <a:rPr lang="en-US" dirty="0"/>
              <a:t>IP’s solution: Drop packets</a:t>
            </a:r>
          </a:p>
          <a:p>
            <a:r>
              <a:rPr lang="en-US" dirty="0"/>
              <a:t>What happens to TCP connection?</a:t>
            </a:r>
          </a:p>
          <a:p>
            <a:pPr lvl="1"/>
            <a:r>
              <a:rPr lang="en-US" dirty="0"/>
              <a:t>Lots of retransmission – wasted work and wasted bandwidth (when bandwidth is scarce)</a:t>
            </a:r>
          </a:p>
        </p:txBody>
      </p:sp>
      <p:sp>
        <p:nvSpPr>
          <p:cNvPr id="2" name="Title 1">
            <a:extLst>
              <a:ext uri="{FF2B5EF4-FFF2-40B4-BE49-F238E27FC236}">
                <a16:creationId xmlns:a16="http://schemas.microsoft.com/office/drawing/2014/main" id="{55BFA1CB-CAE2-4FC6-A3C1-ED9421816D9F}"/>
              </a:ext>
            </a:extLst>
          </p:cNvPr>
          <p:cNvSpPr>
            <a:spLocks noGrp="1"/>
          </p:cNvSpPr>
          <p:nvPr>
            <p:ph type="title"/>
          </p:nvPr>
        </p:nvSpPr>
        <p:spPr/>
        <p:txBody>
          <a:bodyPr/>
          <a:lstStyle/>
          <a:p>
            <a:r>
              <a:rPr lang="en-US" dirty="0"/>
              <a:t>Congestion</a:t>
            </a:r>
          </a:p>
        </p:txBody>
      </p:sp>
      <p:sp>
        <p:nvSpPr>
          <p:cNvPr id="7" name="Cloud 6">
            <a:extLst>
              <a:ext uri="{FF2B5EF4-FFF2-40B4-BE49-F238E27FC236}">
                <a16:creationId xmlns:a16="http://schemas.microsoft.com/office/drawing/2014/main" id="{0AC0279C-2C73-4571-8149-5715B0625897}"/>
              </a:ext>
            </a:extLst>
          </p:cNvPr>
          <p:cNvSpPr/>
          <p:nvPr/>
        </p:nvSpPr>
        <p:spPr bwMode="auto">
          <a:xfrm>
            <a:off x="3477128" y="1595021"/>
            <a:ext cx="4343400" cy="160020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8" name="Straight Arrow Connector 7">
            <a:extLst>
              <a:ext uri="{FF2B5EF4-FFF2-40B4-BE49-F238E27FC236}">
                <a16:creationId xmlns:a16="http://schemas.microsoft.com/office/drawing/2014/main" id="{83E104C3-4261-45CB-B0B3-4D3D385344C3}"/>
              </a:ext>
            </a:extLst>
          </p:cNvPr>
          <p:cNvCxnSpPr/>
          <p:nvPr/>
        </p:nvCxnSpPr>
        <p:spPr bwMode="auto">
          <a:xfrm flipV="1">
            <a:off x="2895600" y="2395121"/>
            <a:ext cx="1524000" cy="5334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9" name="Straight Arrow Connector 8">
            <a:extLst>
              <a:ext uri="{FF2B5EF4-FFF2-40B4-BE49-F238E27FC236}">
                <a16:creationId xmlns:a16="http://schemas.microsoft.com/office/drawing/2014/main" id="{958271A7-DCC2-4D55-94B0-CAA31EA3AFE7}"/>
              </a:ext>
            </a:extLst>
          </p:cNvPr>
          <p:cNvCxnSpPr/>
          <p:nvPr/>
        </p:nvCxnSpPr>
        <p:spPr bwMode="auto">
          <a:xfrm flipV="1">
            <a:off x="6944230" y="1695284"/>
            <a:ext cx="1524000" cy="5334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0" name="Straight Arrow Connector 9">
            <a:extLst>
              <a:ext uri="{FF2B5EF4-FFF2-40B4-BE49-F238E27FC236}">
                <a16:creationId xmlns:a16="http://schemas.microsoft.com/office/drawing/2014/main" id="{966B275D-F830-44F4-A85B-711A69507227}"/>
              </a:ext>
            </a:extLst>
          </p:cNvPr>
          <p:cNvCxnSpPr>
            <a:cxnSpLocks/>
          </p:cNvCxnSpPr>
          <p:nvPr/>
        </p:nvCxnSpPr>
        <p:spPr bwMode="auto">
          <a:xfrm>
            <a:off x="4452690" y="2395121"/>
            <a:ext cx="1158038" cy="342900"/>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53834317-6B83-487B-A0B3-0FD49E52D8F1}"/>
              </a:ext>
            </a:extLst>
          </p:cNvPr>
          <p:cNvCxnSpPr>
            <a:cxnSpLocks/>
          </p:cNvCxnSpPr>
          <p:nvPr/>
        </p:nvCxnSpPr>
        <p:spPr bwMode="auto">
          <a:xfrm flipV="1">
            <a:off x="5720020" y="1961984"/>
            <a:ext cx="843208" cy="795087"/>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4375FDCC-69DA-4F24-935C-BD9C448AA901}"/>
              </a:ext>
            </a:extLst>
          </p:cNvPr>
          <p:cNvCxnSpPr>
            <a:cxnSpLocks/>
          </p:cNvCxnSpPr>
          <p:nvPr/>
        </p:nvCxnSpPr>
        <p:spPr bwMode="auto">
          <a:xfrm>
            <a:off x="6563228" y="1941766"/>
            <a:ext cx="381002" cy="286918"/>
          </a:xfrm>
          <a:prstGeom prst="straightConnector1">
            <a:avLst/>
          </a:prstGeom>
          <a:solidFill>
            <a:schemeClr val="accent1"/>
          </a:solidFill>
          <a:ln w="19050" cap="flat" cmpd="sng" algn="ctr">
            <a:solidFill>
              <a:schemeClr val="accent5">
                <a:lumMod val="75000"/>
              </a:schemeClr>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D76D0F5A-2CC0-4D71-90C9-BD3DA911E2A3}"/>
              </a:ext>
            </a:extLst>
          </p:cNvPr>
          <p:cNvCxnSpPr>
            <a:cxnSpLocks/>
          </p:cNvCxnSpPr>
          <p:nvPr/>
        </p:nvCxnSpPr>
        <p:spPr bwMode="auto">
          <a:xfrm>
            <a:off x="3261562" y="1885784"/>
            <a:ext cx="1091865" cy="34290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B2201441-2F97-43DA-9F55-C777CF0CFEE7}"/>
              </a:ext>
            </a:extLst>
          </p:cNvPr>
          <p:cNvCxnSpPr>
            <a:cxnSpLocks/>
          </p:cNvCxnSpPr>
          <p:nvPr/>
        </p:nvCxnSpPr>
        <p:spPr bwMode="auto">
          <a:xfrm flipH="1">
            <a:off x="6565991" y="1371600"/>
            <a:ext cx="872789" cy="471154"/>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5" name="Straight Arrow Connector 14">
            <a:extLst>
              <a:ext uri="{FF2B5EF4-FFF2-40B4-BE49-F238E27FC236}">
                <a16:creationId xmlns:a16="http://schemas.microsoft.com/office/drawing/2014/main" id="{73A733A6-7DEB-4269-9351-86D962BF0859}"/>
              </a:ext>
            </a:extLst>
          </p:cNvPr>
          <p:cNvCxnSpPr>
            <a:cxnSpLocks/>
          </p:cNvCxnSpPr>
          <p:nvPr/>
        </p:nvCxnSpPr>
        <p:spPr bwMode="auto">
          <a:xfrm flipV="1">
            <a:off x="4462719" y="1867989"/>
            <a:ext cx="876299" cy="360695"/>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6" name="Straight Arrow Connector 15">
            <a:extLst>
              <a:ext uri="{FF2B5EF4-FFF2-40B4-BE49-F238E27FC236}">
                <a16:creationId xmlns:a16="http://schemas.microsoft.com/office/drawing/2014/main" id="{18DE5A95-6E3D-405B-9773-816FD62EB969}"/>
              </a:ext>
            </a:extLst>
          </p:cNvPr>
          <p:cNvCxnSpPr>
            <a:cxnSpLocks/>
          </p:cNvCxnSpPr>
          <p:nvPr/>
        </p:nvCxnSpPr>
        <p:spPr bwMode="auto">
          <a:xfrm flipV="1">
            <a:off x="4762500" y="2870079"/>
            <a:ext cx="876299" cy="360695"/>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087399D6-83AC-4476-BC43-FFA8FC5123DF}"/>
              </a:ext>
            </a:extLst>
          </p:cNvPr>
          <p:cNvCxnSpPr>
            <a:cxnSpLocks/>
          </p:cNvCxnSpPr>
          <p:nvPr/>
        </p:nvCxnSpPr>
        <p:spPr bwMode="auto">
          <a:xfrm>
            <a:off x="5465856" y="1843276"/>
            <a:ext cx="990597" cy="98490"/>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5D39C907-1175-4373-8267-4635091BD551}"/>
              </a:ext>
            </a:extLst>
          </p:cNvPr>
          <p:cNvCxnSpPr>
            <a:cxnSpLocks/>
          </p:cNvCxnSpPr>
          <p:nvPr/>
        </p:nvCxnSpPr>
        <p:spPr bwMode="auto">
          <a:xfrm>
            <a:off x="7020432" y="2327696"/>
            <a:ext cx="909388" cy="542383"/>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56E7191A-E441-4DFF-879C-C836034A8791}"/>
              </a:ext>
            </a:extLst>
          </p:cNvPr>
          <p:cNvCxnSpPr>
            <a:cxnSpLocks/>
          </p:cNvCxnSpPr>
          <p:nvPr/>
        </p:nvCxnSpPr>
        <p:spPr bwMode="auto">
          <a:xfrm>
            <a:off x="5765641" y="2845803"/>
            <a:ext cx="909388" cy="542383"/>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489102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ko-KR">
                <a:ea typeface="굴림" panose="020B0600000101010101" pitchFamily="34" charset="-127"/>
              </a:rPr>
              <a:t>Congestion Avoidance</a:t>
            </a:r>
          </a:p>
        </p:txBody>
      </p:sp>
      <p:sp>
        <p:nvSpPr>
          <p:cNvPr id="1095683" name="Rectangle 3"/>
          <p:cNvSpPr>
            <a:spLocks noGrp="1" noChangeArrowheads="1"/>
          </p:cNvSpPr>
          <p:nvPr>
            <p:ph type="body" idx="1"/>
          </p:nvPr>
        </p:nvSpPr>
        <p:spPr>
          <a:xfrm>
            <a:off x="514350" y="685800"/>
            <a:ext cx="11220450" cy="6172200"/>
          </a:xfrm>
        </p:spPr>
        <p:txBody>
          <a:bodyPr/>
          <a:lstStyle/>
          <a:p>
            <a:pPr>
              <a:lnSpc>
                <a:spcPct val="80000"/>
              </a:lnSpc>
              <a:spcBef>
                <a:spcPct val="5000"/>
              </a:spcBef>
            </a:pPr>
            <a:r>
              <a:rPr lang="en-US" altLang="ko-KR" dirty="0">
                <a:ea typeface="굴림" panose="020B0600000101010101" pitchFamily="34" charset="-127"/>
              </a:rPr>
              <a:t>Congestion</a:t>
            </a:r>
          </a:p>
          <a:p>
            <a:pPr lvl="1">
              <a:lnSpc>
                <a:spcPct val="80000"/>
              </a:lnSpc>
              <a:spcBef>
                <a:spcPct val="5000"/>
              </a:spcBef>
            </a:pPr>
            <a:r>
              <a:rPr lang="en-US" altLang="ko-KR" dirty="0">
                <a:ea typeface="굴림" panose="020B0600000101010101" pitchFamily="34" charset="-127"/>
              </a:rPr>
              <a:t>How long should timeout be for re-sending messages?</a:t>
            </a:r>
          </a:p>
          <a:p>
            <a:pPr lvl="2">
              <a:lnSpc>
                <a:spcPct val="80000"/>
              </a:lnSpc>
              <a:spcBef>
                <a:spcPct val="5000"/>
              </a:spcBef>
            </a:pPr>
            <a:r>
              <a:rPr lang="en-US" altLang="ko-KR" dirty="0">
                <a:ea typeface="굴림" panose="020B0600000101010101" pitchFamily="34" charset="-127"/>
              </a:rPr>
              <a:t>Too long </a:t>
            </a:r>
            <a:r>
              <a:rPr lang="en-US" altLang="ko-KR" dirty="0">
                <a:ea typeface="굴림" panose="020B0600000101010101" pitchFamily="34" charset="-127"/>
                <a:sym typeface="Symbol" panose="05050102010706020507" pitchFamily="18" charset="2"/>
              </a:rPr>
              <a:t> wastes time if message lost</a:t>
            </a:r>
          </a:p>
          <a:p>
            <a:pPr lvl="2">
              <a:lnSpc>
                <a:spcPct val="80000"/>
              </a:lnSpc>
              <a:spcBef>
                <a:spcPct val="5000"/>
              </a:spcBef>
            </a:pPr>
            <a:r>
              <a:rPr lang="en-US" altLang="ko-KR" dirty="0">
                <a:ea typeface="굴림" panose="020B0600000101010101" pitchFamily="34" charset="-127"/>
                <a:sym typeface="Symbol" panose="05050102010706020507" pitchFamily="18" charset="2"/>
              </a:rPr>
              <a:t>Too short  retransmit even though ACK will arrive shortly</a:t>
            </a:r>
          </a:p>
          <a:p>
            <a:pPr lvl="1">
              <a:lnSpc>
                <a:spcPct val="80000"/>
              </a:lnSpc>
              <a:spcBef>
                <a:spcPct val="5000"/>
              </a:spcBef>
            </a:pPr>
            <a:r>
              <a:rPr lang="en-US" altLang="ko-KR" dirty="0">
                <a:ea typeface="굴림" panose="020B0600000101010101" pitchFamily="34" charset="-127"/>
                <a:sym typeface="Symbol" panose="05050102010706020507" pitchFamily="18" charset="2"/>
              </a:rPr>
              <a:t>Stability problem: more congestion  ACK is delayed  unnecessary timeout  more traffic  more congestion</a:t>
            </a:r>
          </a:p>
          <a:p>
            <a:pPr lvl="2">
              <a:lnSpc>
                <a:spcPct val="80000"/>
              </a:lnSpc>
              <a:spcBef>
                <a:spcPct val="5000"/>
              </a:spcBef>
            </a:pPr>
            <a:r>
              <a:rPr lang="en-US" altLang="ko-KR" dirty="0">
                <a:ea typeface="굴림" panose="020B0600000101010101" pitchFamily="34" charset="-127"/>
              </a:rPr>
              <a:t>Closely related to window size at sender: too big means putting too much data into network</a:t>
            </a:r>
          </a:p>
          <a:p>
            <a:pPr>
              <a:lnSpc>
                <a:spcPct val="80000"/>
              </a:lnSpc>
              <a:spcBef>
                <a:spcPct val="5000"/>
              </a:spcBef>
            </a:pPr>
            <a:r>
              <a:rPr lang="en-US" altLang="ko-KR" dirty="0">
                <a:ea typeface="굴림" panose="020B0600000101010101" pitchFamily="34" charset="-127"/>
              </a:rPr>
              <a:t>How does the sender’s window size get chosen?</a:t>
            </a:r>
          </a:p>
          <a:p>
            <a:pPr lvl="1">
              <a:lnSpc>
                <a:spcPct val="80000"/>
              </a:lnSpc>
              <a:spcBef>
                <a:spcPct val="5000"/>
              </a:spcBef>
            </a:pPr>
            <a:r>
              <a:rPr lang="en-US" altLang="ko-KR" dirty="0">
                <a:ea typeface="굴림" panose="020B0600000101010101" pitchFamily="34" charset="-127"/>
              </a:rPr>
              <a:t>Must be less than receiver’s advertised buffer size</a:t>
            </a:r>
          </a:p>
          <a:p>
            <a:pPr lvl="1">
              <a:lnSpc>
                <a:spcPct val="80000"/>
              </a:lnSpc>
              <a:spcBef>
                <a:spcPct val="5000"/>
              </a:spcBef>
            </a:pPr>
            <a:r>
              <a:rPr lang="en-US" altLang="ko-KR" dirty="0">
                <a:ea typeface="굴림" panose="020B0600000101010101" pitchFamily="34" charset="-127"/>
              </a:rPr>
              <a:t>Try to match the rate of sending packets with the rate that the slowest link can accommodate</a:t>
            </a:r>
          </a:p>
          <a:p>
            <a:pPr lvl="1">
              <a:lnSpc>
                <a:spcPct val="80000"/>
              </a:lnSpc>
              <a:spcBef>
                <a:spcPct val="5000"/>
              </a:spcBef>
            </a:pPr>
            <a:r>
              <a:rPr lang="en-US" altLang="ko-KR" dirty="0">
                <a:ea typeface="굴림" panose="020B0600000101010101" pitchFamily="34" charset="-127"/>
              </a:rPr>
              <a:t>Sender uses an adaptive algorithm to decide size of N</a:t>
            </a:r>
          </a:p>
          <a:p>
            <a:pPr lvl="2">
              <a:lnSpc>
                <a:spcPct val="80000"/>
              </a:lnSpc>
              <a:spcBef>
                <a:spcPct val="5000"/>
              </a:spcBef>
            </a:pPr>
            <a:r>
              <a:rPr lang="en-US" altLang="ko-KR" dirty="0">
                <a:ea typeface="굴림" panose="020B0600000101010101" pitchFamily="34" charset="-127"/>
              </a:rPr>
              <a:t>Goal: fill network between sender and receiver</a:t>
            </a:r>
          </a:p>
          <a:p>
            <a:pPr lvl="2">
              <a:lnSpc>
                <a:spcPct val="80000"/>
              </a:lnSpc>
              <a:spcBef>
                <a:spcPct val="5000"/>
              </a:spcBef>
            </a:pPr>
            <a:r>
              <a:rPr lang="en-US" altLang="ko-KR" dirty="0">
                <a:ea typeface="굴림" panose="020B0600000101010101" pitchFamily="34" charset="-127"/>
              </a:rPr>
              <a:t>Basic technique: slowly increase size of window until acknowledgements start being delayed/lost</a:t>
            </a:r>
            <a:endParaRPr lang="en-US" altLang="ko-KR" dirty="0">
              <a:ea typeface="굴림" panose="020B0600000101010101" pitchFamily="34" charset="-127"/>
              <a:sym typeface="Symbol" panose="05050102010706020507" pitchFamily="18" charset="2"/>
            </a:endParaRPr>
          </a:p>
          <a:p>
            <a:pPr>
              <a:lnSpc>
                <a:spcPct val="80000"/>
              </a:lnSpc>
              <a:spcBef>
                <a:spcPct val="5000"/>
              </a:spcBef>
            </a:pPr>
            <a:r>
              <a:rPr lang="en-US" altLang="ko-KR" dirty="0">
                <a:ea typeface="굴림" panose="020B0600000101010101" pitchFamily="34" charset="-127"/>
                <a:sym typeface="Symbol" panose="05050102010706020507" pitchFamily="18" charset="2"/>
              </a:rPr>
              <a:t>TCP solution: “slow start” (start sending slowly)</a:t>
            </a:r>
          </a:p>
          <a:p>
            <a:pPr lvl="1">
              <a:lnSpc>
                <a:spcPct val="80000"/>
              </a:lnSpc>
              <a:spcBef>
                <a:spcPct val="5000"/>
              </a:spcBef>
            </a:pPr>
            <a:r>
              <a:rPr lang="en-US" altLang="ko-KR" dirty="0">
                <a:ea typeface="굴림" panose="020B0600000101010101" pitchFamily="34" charset="-127"/>
                <a:sym typeface="Symbol" panose="05050102010706020507" pitchFamily="18" charset="2"/>
              </a:rPr>
              <a:t>If no timeout, slowly increase window size (throughput) by 1 for each ACK received </a:t>
            </a:r>
          </a:p>
          <a:p>
            <a:pPr lvl="1">
              <a:lnSpc>
                <a:spcPct val="80000"/>
              </a:lnSpc>
              <a:spcBef>
                <a:spcPct val="5000"/>
              </a:spcBef>
            </a:pPr>
            <a:r>
              <a:rPr lang="en-US" altLang="ko-KR" dirty="0">
                <a:ea typeface="굴림" panose="020B0600000101010101" pitchFamily="34" charset="-127"/>
                <a:sym typeface="Symbol" panose="05050102010706020507" pitchFamily="18" charset="2"/>
              </a:rPr>
              <a:t>Timeout  congestion, so cut window size in half</a:t>
            </a:r>
          </a:p>
          <a:p>
            <a:pPr lvl="1">
              <a:lnSpc>
                <a:spcPct val="80000"/>
              </a:lnSpc>
              <a:spcBef>
                <a:spcPct val="5000"/>
              </a:spcBef>
            </a:pPr>
            <a:r>
              <a:rPr lang="en-US" altLang="ko-KR" dirty="0">
                <a:ea typeface="굴림" panose="020B0600000101010101" pitchFamily="34" charset="-127"/>
              </a:rPr>
              <a:t>“</a:t>
            </a:r>
            <a:r>
              <a:rPr lang="en-US" altLang="ko-KR" i="1" dirty="0">
                <a:ea typeface="굴림" panose="020B0600000101010101" pitchFamily="34" charset="-127"/>
              </a:rPr>
              <a:t>Additive Increase, Multiplicative Decrease</a:t>
            </a:r>
            <a:r>
              <a:rPr lang="en-US" altLang="ko-KR" dirty="0">
                <a:ea typeface="굴림" panose="020B0600000101010101" pitchFamily="34" charset="-127"/>
              </a:rPr>
              <a:t>”</a:t>
            </a:r>
          </a:p>
        </p:txBody>
      </p:sp>
    </p:spTree>
    <p:extLst>
      <p:ext uri="{BB962C8B-B14F-4D97-AF65-F5344CB8AC3E}">
        <p14:creationId xmlns:p14="http://schemas.microsoft.com/office/powerpoint/2010/main" val="11043958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5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5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56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568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56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9568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5683">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9568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568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95683">
                                            <p:txEl>
                                              <p:pRg st="11" end="11"/>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95683">
                                            <p:txEl>
                                              <p:pRg st="12" end="1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9568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95683">
                                            <p:txEl>
                                              <p:pRg st="14" end="1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956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D473-035C-4267-9948-4732F992B210}"/>
              </a:ext>
            </a:extLst>
          </p:cNvPr>
          <p:cNvSpPr>
            <a:spLocks noGrp="1"/>
          </p:cNvSpPr>
          <p:nvPr>
            <p:ph type="title"/>
          </p:nvPr>
        </p:nvSpPr>
        <p:spPr/>
        <p:txBody>
          <a:bodyPr/>
          <a:lstStyle/>
          <a:p>
            <a:r>
              <a:rPr lang="en-US" dirty="0"/>
              <a:t>Congestion Management</a:t>
            </a:r>
          </a:p>
        </p:txBody>
      </p:sp>
      <p:pic>
        <p:nvPicPr>
          <p:cNvPr id="7" name="Picture 6">
            <a:extLst>
              <a:ext uri="{FF2B5EF4-FFF2-40B4-BE49-F238E27FC236}">
                <a16:creationId xmlns:a16="http://schemas.microsoft.com/office/drawing/2014/main" id="{47108A5E-CD1D-45D7-B60C-0972CC53C1CE}"/>
              </a:ext>
            </a:extLst>
          </p:cNvPr>
          <p:cNvPicPr>
            <a:picLocks noChangeAspect="1"/>
          </p:cNvPicPr>
          <p:nvPr/>
        </p:nvPicPr>
        <p:blipFill>
          <a:blip r:embed="rId2"/>
          <a:stretch>
            <a:fillRect/>
          </a:stretch>
        </p:blipFill>
        <p:spPr>
          <a:xfrm>
            <a:off x="152400" y="990600"/>
            <a:ext cx="8258175" cy="4783104"/>
          </a:xfrm>
          <a:prstGeom prst="rect">
            <a:avLst/>
          </a:prstGeom>
        </p:spPr>
      </p:pic>
      <p:sp>
        <p:nvSpPr>
          <p:cNvPr id="3" name="Content Placeholder 2">
            <a:extLst>
              <a:ext uri="{FF2B5EF4-FFF2-40B4-BE49-F238E27FC236}">
                <a16:creationId xmlns:a16="http://schemas.microsoft.com/office/drawing/2014/main" id="{F7F48229-98CF-45C8-BFDE-755736C2491F}"/>
              </a:ext>
            </a:extLst>
          </p:cNvPr>
          <p:cNvSpPr>
            <a:spLocks noGrp="1"/>
          </p:cNvSpPr>
          <p:nvPr>
            <p:ph idx="1"/>
          </p:nvPr>
        </p:nvSpPr>
        <p:spPr>
          <a:xfrm>
            <a:off x="6467475" y="1863759"/>
            <a:ext cx="5600700" cy="4432300"/>
          </a:xfrm>
        </p:spPr>
        <p:txBody>
          <a:bodyPr>
            <a:normAutofit/>
          </a:bodyPr>
          <a:lstStyle/>
          <a:p>
            <a:r>
              <a:rPr lang="en-US" dirty="0"/>
              <a:t>TCP artificially restricts the window size if it sees packet loss</a:t>
            </a:r>
          </a:p>
          <a:p>
            <a:r>
              <a:rPr lang="en-US" dirty="0"/>
              <a:t>Careful control loop to make sure:</a:t>
            </a:r>
          </a:p>
          <a:p>
            <a:pPr marL="914400" lvl="1" indent="-457200">
              <a:buFont typeface="+mj-lt"/>
              <a:buAutoNum type="arabicPeriod"/>
            </a:pPr>
            <a:r>
              <a:rPr lang="en-US" dirty="0"/>
              <a:t>We don’t send too fast and overwhelm the network</a:t>
            </a:r>
          </a:p>
          <a:p>
            <a:pPr marL="914400" lvl="1" indent="-457200">
              <a:buFont typeface="+mj-lt"/>
              <a:buAutoNum type="arabicPeriod"/>
            </a:pPr>
            <a:r>
              <a:rPr lang="en-US" dirty="0"/>
              <a:t>We utilize most of the bandwidth the network has available</a:t>
            </a:r>
          </a:p>
          <a:p>
            <a:pPr lvl="1"/>
            <a:r>
              <a:rPr lang="en-US" dirty="0"/>
              <a:t>In general, these are conflicting goals!</a:t>
            </a:r>
          </a:p>
        </p:txBody>
      </p:sp>
    </p:spTree>
    <p:extLst>
      <p:ext uri="{BB962C8B-B14F-4D97-AF65-F5344CB8AC3E}">
        <p14:creationId xmlns:p14="http://schemas.microsoft.com/office/powerpoint/2010/main" val="182292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2A4E-17A5-40A0-B22B-32047C3D8F20}"/>
              </a:ext>
            </a:extLst>
          </p:cNvPr>
          <p:cNvSpPr>
            <a:spLocks noGrp="1"/>
          </p:cNvSpPr>
          <p:nvPr>
            <p:ph type="title"/>
          </p:nvPr>
        </p:nvSpPr>
        <p:spPr/>
        <p:txBody>
          <a:bodyPr/>
          <a:lstStyle/>
          <a:p>
            <a:r>
              <a:rPr lang="en-US" dirty="0" smtClean="0">
                <a:latin typeface="Gill Sans Light"/>
              </a:rPr>
              <a:t>Recall: Connection </a:t>
            </a:r>
            <a:r>
              <a:rPr lang="en-US" dirty="0">
                <a:latin typeface="Gill Sans Light"/>
              </a:rPr>
              <a:t>Setup over TCP/IP</a:t>
            </a:r>
          </a:p>
        </p:txBody>
      </p:sp>
      <p:sp>
        <p:nvSpPr>
          <p:cNvPr id="3" name="Content Placeholder 2">
            <a:extLst>
              <a:ext uri="{FF2B5EF4-FFF2-40B4-BE49-F238E27FC236}">
                <a16:creationId xmlns:a16="http://schemas.microsoft.com/office/drawing/2014/main" id="{4866D386-0965-4368-A7E5-B19FAC222B1F}"/>
              </a:ext>
            </a:extLst>
          </p:cNvPr>
          <p:cNvSpPr>
            <a:spLocks noGrp="1"/>
          </p:cNvSpPr>
          <p:nvPr>
            <p:ph sz="half" idx="1"/>
          </p:nvPr>
        </p:nvSpPr>
        <p:spPr>
          <a:xfrm>
            <a:off x="838200" y="4038601"/>
            <a:ext cx="5181600" cy="2471010"/>
          </a:xfrm>
        </p:spPr>
        <p:txBody>
          <a:bodyPr>
            <a:normAutofit fontScale="92500" lnSpcReduction="20000"/>
          </a:bodyPr>
          <a:lstStyle/>
          <a:p>
            <a:pPr>
              <a:lnSpc>
                <a:spcPct val="85000"/>
              </a:lnSpc>
              <a:spcBef>
                <a:spcPct val="25000"/>
              </a:spcBef>
            </a:pPr>
            <a:r>
              <a:rPr lang="en-US" altLang="ko-KR" dirty="0">
                <a:latin typeface="Gill Sans Light"/>
                <a:ea typeface="굴림" panose="020B0600000101010101" pitchFamily="34" charset="-127"/>
              </a:rPr>
              <a:t>5-Tuple identifies each connection:</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Source IP Address</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Destination IP Address</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Source Port Number</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Destination Port Number</a:t>
            </a:r>
          </a:p>
          <a:p>
            <a:pPr marL="971550" lvl="1" indent="-514350">
              <a:lnSpc>
                <a:spcPct val="85000"/>
              </a:lnSpc>
              <a:spcBef>
                <a:spcPct val="25000"/>
              </a:spcBef>
              <a:buFont typeface="+mj-lt"/>
              <a:buAutoNum type="arabicPeriod"/>
            </a:pPr>
            <a:r>
              <a:rPr lang="en-US" altLang="ko-KR" dirty="0">
                <a:latin typeface="Gill Sans Light"/>
                <a:ea typeface="굴림" panose="020B0600000101010101" pitchFamily="34" charset="-127"/>
              </a:rPr>
              <a:t>Protocol (always TCP here)</a:t>
            </a:r>
          </a:p>
        </p:txBody>
      </p:sp>
      <p:sp>
        <p:nvSpPr>
          <p:cNvPr id="7" name="Oval 4">
            <a:extLst>
              <a:ext uri="{FF2B5EF4-FFF2-40B4-BE49-F238E27FC236}">
                <a16:creationId xmlns:a16="http://schemas.microsoft.com/office/drawing/2014/main" id="{41B0C82D-AE6F-408D-8226-8034C4D0D8CC}"/>
              </a:ext>
            </a:extLst>
          </p:cNvPr>
          <p:cNvSpPr>
            <a:spLocks noChangeArrowheads="1"/>
          </p:cNvSpPr>
          <p:nvPr/>
        </p:nvSpPr>
        <p:spPr bwMode="auto">
          <a:xfrm>
            <a:off x="2344247" y="2803270"/>
            <a:ext cx="1052970" cy="879904"/>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sp>
        <p:nvSpPr>
          <p:cNvPr id="8" name="Cloud">
            <a:extLst>
              <a:ext uri="{FF2B5EF4-FFF2-40B4-BE49-F238E27FC236}">
                <a16:creationId xmlns:a16="http://schemas.microsoft.com/office/drawing/2014/main" id="{E890EE24-4757-4066-A224-5769B8D0BBB2}"/>
              </a:ext>
            </a:extLst>
          </p:cNvPr>
          <p:cNvSpPr>
            <a:spLocks noChangeAspect="1" noEditPoints="1" noChangeArrowheads="1"/>
          </p:cNvSpPr>
          <p:nvPr/>
        </p:nvSpPr>
        <p:spPr bwMode="auto">
          <a:xfrm>
            <a:off x="3326001" y="1272685"/>
            <a:ext cx="3708284" cy="2493333"/>
          </a:xfrm>
          <a:custGeom>
            <a:avLst/>
            <a:gdLst>
              <a:gd name="T0" fmla="*/ 7 w 21600"/>
              <a:gd name="T1" fmla="*/ 767 h 21600"/>
              <a:gd name="T2" fmla="*/ 1094 w 21600"/>
              <a:gd name="T3" fmla="*/ 1531 h 21600"/>
              <a:gd name="T4" fmla="*/ 2185 w 21600"/>
              <a:gd name="T5" fmla="*/ 767 h 21600"/>
              <a:gd name="T6" fmla="*/ 1094 w 21600"/>
              <a:gd name="T7" fmla="*/ 88 h 21600"/>
              <a:gd name="T8" fmla="*/ 0 60000 65536"/>
              <a:gd name="T9" fmla="*/ 0 60000 65536"/>
              <a:gd name="T10" fmla="*/ 0 60000 65536"/>
              <a:gd name="T11" fmla="*/ 0 60000 65536"/>
              <a:gd name="T12" fmla="*/ 2973 w 21600"/>
              <a:gd name="T13" fmla="*/ 3269 h 21600"/>
              <a:gd name="T14" fmla="*/ 17086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chemeClr val="accent1">
                <a:lumMod val="75000"/>
              </a:schemeClr>
            </a:solidFill>
            <a:miter lim="800000"/>
            <a:headEnd/>
            <a:tailEnd/>
          </a:ln>
          <a:effectLst/>
        </p:spPr>
        <p:txBody>
          <a:bodyPr anchor="ctr"/>
          <a:lstStyle/>
          <a:p>
            <a:pPr algn="ctr"/>
            <a:endParaRPr lang="en-US">
              <a:latin typeface="Gill Sans Light"/>
            </a:endParaRPr>
          </a:p>
        </p:txBody>
      </p:sp>
      <p:grpSp>
        <p:nvGrpSpPr>
          <p:cNvPr id="9" name="Group 8">
            <a:extLst>
              <a:ext uri="{FF2B5EF4-FFF2-40B4-BE49-F238E27FC236}">
                <a16:creationId xmlns:a16="http://schemas.microsoft.com/office/drawing/2014/main" id="{707001ED-A10A-4823-B743-A253E9C5EAA9}"/>
              </a:ext>
            </a:extLst>
          </p:cNvPr>
          <p:cNvGrpSpPr/>
          <p:nvPr/>
        </p:nvGrpSpPr>
        <p:grpSpPr>
          <a:xfrm>
            <a:off x="3259873" y="1806715"/>
            <a:ext cx="3447710" cy="1164077"/>
            <a:chOff x="2200954" y="1787932"/>
            <a:chExt cx="3699806" cy="1062066"/>
          </a:xfrm>
        </p:grpSpPr>
        <p:sp>
          <p:nvSpPr>
            <p:cNvPr id="10" name="Text Box 10">
              <a:extLst>
                <a:ext uri="{FF2B5EF4-FFF2-40B4-BE49-F238E27FC236}">
                  <a16:creationId xmlns:a16="http://schemas.microsoft.com/office/drawing/2014/main" id="{BB715A6C-6959-4B60-9919-FAD0E75016CC}"/>
                </a:ext>
              </a:extLst>
            </p:cNvPr>
            <p:cNvSpPr txBox="1">
              <a:spLocks noChangeArrowheads="1"/>
            </p:cNvSpPr>
            <p:nvPr/>
          </p:nvSpPr>
          <p:spPr bwMode="auto">
            <a:xfrm rot="20547700">
              <a:off x="2598369" y="1973776"/>
              <a:ext cx="2874458" cy="30653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000" dirty="0">
                  <a:latin typeface="Gill Sans Light"/>
                  <a:ea typeface="굴림" panose="020B0600000101010101" pitchFamily="34" charset="-127"/>
                </a:rPr>
                <a:t>Request Connection</a:t>
              </a:r>
            </a:p>
          </p:txBody>
        </p:sp>
        <p:sp>
          <p:nvSpPr>
            <p:cNvPr id="11" name="Line 7">
              <a:extLst>
                <a:ext uri="{FF2B5EF4-FFF2-40B4-BE49-F238E27FC236}">
                  <a16:creationId xmlns:a16="http://schemas.microsoft.com/office/drawing/2014/main" id="{1B216C94-8C51-4A5A-BB45-EE19A4A0A43A}"/>
                </a:ext>
              </a:extLst>
            </p:cNvPr>
            <p:cNvSpPr>
              <a:spLocks noChangeShapeType="1"/>
            </p:cNvSpPr>
            <p:nvPr/>
          </p:nvSpPr>
          <p:spPr bwMode="auto">
            <a:xfrm flipV="1">
              <a:off x="2200954" y="1787932"/>
              <a:ext cx="3699806" cy="106206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dirty="0">
                <a:latin typeface="Gill Sans Light"/>
              </a:endParaRPr>
            </a:p>
          </p:txBody>
        </p:sp>
      </p:grpSp>
      <p:sp>
        <p:nvSpPr>
          <p:cNvPr id="12" name="Text Box 12">
            <a:extLst>
              <a:ext uri="{FF2B5EF4-FFF2-40B4-BE49-F238E27FC236}">
                <a16:creationId xmlns:a16="http://schemas.microsoft.com/office/drawing/2014/main" id="{FEB49989-D7E9-4223-91C6-5045607CCE6C}"/>
              </a:ext>
            </a:extLst>
          </p:cNvPr>
          <p:cNvSpPr txBox="1">
            <a:spLocks noChangeArrowheads="1"/>
          </p:cNvSpPr>
          <p:nvPr/>
        </p:nvSpPr>
        <p:spPr bwMode="auto">
          <a:xfrm>
            <a:off x="8941839" y="3393646"/>
            <a:ext cx="1063143" cy="3610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Server</a:t>
            </a:r>
          </a:p>
        </p:txBody>
      </p:sp>
      <p:sp>
        <p:nvSpPr>
          <p:cNvPr id="13" name="Text Box 13">
            <a:extLst>
              <a:ext uri="{FF2B5EF4-FFF2-40B4-BE49-F238E27FC236}">
                <a16:creationId xmlns:a16="http://schemas.microsoft.com/office/drawing/2014/main" id="{B34BB008-7549-49DF-8D35-78CE68B37512}"/>
              </a:ext>
            </a:extLst>
          </p:cNvPr>
          <p:cNvSpPr txBox="1">
            <a:spLocks noChangeArrowheads="1"/>
          </p:cNvSpPr>
          <p:nvPr/>
        </p:nvSpPr>
        <p:spPr bwMode="auto">
          <a:xfrm>
            <a:off x="1325190" y="3318809"/>
            <a:ext cx="988537" cy="3610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Client</a:t>
            </a:r>
          </a:p>
        </p:txBody>
      </p:sp>
      <p:pic>
        <p:nvPicPr>
          <p:cNvPr id="14" name="Picture 13">
            <a:extLst>
              <a:ext uri="{FF2B5EF4-FFF2-40B4-BE49-F238E27FC236}">
                <a16:creationId xmlns:a16="http://schemas.microsoft.com/office/drawing/2014/main" id="{872BA669-6A5A-4603-A87D-2D9DCCBF7CFD}"/>
              </a:ext>
            </a:extLst>
          </p:cNvPr>
          <p:cNvPicPr>
            <a:picLocks noChangeAspect="1"/>
          </p:cNvPicPr>
          <p:nvPr/>
        </p:nvPicPr>
        <p:blipFill>
          <a:blip r:embed="rId2"/>
          <a:stretch>
            <a:fillRect/>
          </a:stretch>
        </p:blipFill>
        <p:spPr>
          <a:xfrm flipH="1">
            <a:off x="6707582" y="1136251"/>
            <a:ext cx="565150" cy="950628"/>
          </a:xfrm>
          <a:prstGeom prst="rect">
            <a:avLst/>
          </a:prstGeom>
        </p:spPr>
      </p:pic>
      <p:sp>
        <p:nvSpPr>
          <p:cNvPr id="15" name="Oval 3">
            <a:extLst>
              <a:ext uri="{FF2B5EF4-FFF2-40B4-BE49-F238E27FC236}">
                <a16:creationId xmlns:a16="http://schemas.microsoft.com/office/drawing/2014/main" id="{AEFFE092-7AC5-4261-87DD-7F5BCD2062F0}"/>
              </a:ext>
            </a:extLst>
          </p:cNvPr>
          <p:cNvSpPr>
            <a:spLocks noChangeArrowheads="1"/>
          </p:cNvSpPr>
          <p:nvPr/>
        </p:nvSpPr>
        <p:spPr bwMode="auto">
          <a:xfrm>
            <a:off x="7236910" y="1027906"/>
            <a:ext cx="1512478" cy="1083209"/>
          </a:xfrm>
          <a:prstGeom prst="ellipse">
            <a:avLst/>
          </a:prstGeom>
          <a:solidFill>
            <a:schemeClr val="accent5"/>
          </a:solidFill>
          <a:ln w="38100" algn="ctr">
            <a:solidFill>
              <a:schemeClr val="tx1"/>
            </a:solidFill>
            <a:round/>
            <a:headEnd/>
            <a:tailEnd/>
          </a:ln>
          <a:effec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Server</a:t>
            </a:r>
          </a:p>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pic>
        <p:nvPicPr>
          <p:cNvPr id="16" name="Picture 15">
            <a:extLst>
              <a:ext uri="{FF2B5EF4-FFF2-40B4-BE49-F238E27FC236}">
                <a16:creationId xmlns:a16="http://schemas.microsoft.com/office/drawing/2014/main" id="{711E2783-12CD-46DD-BD05-CC593D9E2ABF}"/>
              </a:ext>
            </a:extLst>
          </p:cNvPr>
          <p:cNvPicPr>
            <a:picLocks noChangeAspect="1"/>
          </p:cNvPicPr>
          <p:nvPr/>
        </p:nvPicPr>
        <p:blipFill rotWithShape="1">
          <a:blip r:embed="rId3"/>
          <a:srcRect l="8279" t="11674" r="7255" b="21873"/>
          <a:stretch/>
        </p:blipFill>
        <p:spPr>
          <a:xfrm>
            <a:off x="8221208" y="1868160"/>
            <a:ext cx="1056361" cy="310239"/>
          </a:xfrm>
          <a:prstGeom prst="rect">
            <a:avLst/>
          </a:prstGeom>
        </p:spPr>
      </p:pic>
      <p:grpSp>
        <p:nvGrpSpPr>
          <p:cNvPr id="18" name="Group 17">
            <a:extLst>
              <a:ext uri="{FF2B5EF4-FFF2-40B4-BE49-F238E27FC236}">
                <a16:creationId xmlns:a16="http://schemas.microsoft.com/office/drawing/2014/main" id="{204566D4-D9E3-4F5F-899B-697A1BD45A89}"/>
              </a:ext>
            </a:extLst>
          </p:cNvPr>
          <p:cNvGrpSpPr/>
          <p:nvPr/>
        </p:nvGrpSpPr>
        <p:grpSpPr>
          <a:xfrm>
            <a:off x="7176716" y="2111116"/>
            <a:ext cx="1991758" cy="1572058"/>
            <a:chOff x="6096663" y="1860237"/>
            <a:chExt cx="1991758" cy="1572058"/>
          </a:xfrm>
        </p:grpSpPr>
        <p:sp>
          <p:nvSpPr>
            <p:cNvPr id="19" name="Line 8">
              <a:extLst>
                <a:ext uri="{FF2B5EF4-FFF2-40B4-BE49-F238E27FC236}">
                  <a16:creationId xmlns:a16="http://schemas.microsoft.com/office/drawing/2014/main" id="{BB631720-C179-421B-8030-711C54372572}"/>
                </a:ext>
              </a:extLst>
            </p:cNvPr>
            <p:cNvSpPr>
              <a:spLocks noChangeShapeType="1"/>
            </p:cNvSpPr>
            <p:nvPr/>
          </p:nvSpPr>
          <p:spPr bwMode="auto">
            <a:xfrm flipH="1">
              <a:off x="6889868" y="1860237"/>
              <a:ext cx="8184" cy="66531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pPr algn="ctr"/>
              <a:endParaRPr lang="en-US">
                <a:latin typeface="Gill Sans Light"/>
              </a:endParaRPr>
            </a:p>
          </p:txBody>
        </p:sp>
        <p:sp>
          <p:nvSpPr>
            <p:cNvPr id="20" name="Text Box 11">
              <a:extLst>
                <a:ext uri="{FF2B5EF4-FFF2-40B4-BE49-F238E27FC236}">
                  <a16:creationId xmlns:a16="http://schemas.microsoft.com/office/drawing/2014/main" id="{7363DFF4-0589-4053-A052-ED413B36F9CC}"/>
                </a:ext>
              </a:extLst>
            </p:cNvPr>
            <p:cNvSpPr txBox="1">
              <a:spLocks noChangeArrowheads="1"/>
            </p:cNvSpPr>
            <p:nvPr/>
          </p:nvSpPr>
          <p:spPr bwMode="auto">
            <a:xfrm>
              <a:off x="7009619" y="2019146"/>
              <a:ext cx="1078802" cy="63144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buSzPct val="100000"/>
              </a:pPr>
              <a:r>
                <a:rPr lang="en-US" altLang="ko-KR" sz="2200" dirty="0">
                  <a:latin typeface="Gill Sans Light"/>
                  <a:ea typeface="굴림" panose="020B0600000101010101" pitchFamily="34" charset="-127"/>
                </a:rPr>
                <a:t>new</a:t>
              </a:r>
            </a:p>
            <a:p>
              <a:pPr algn="ctr">
                <a:lnSpc>
                  <a:spcPct val="80000"/>
                </a:lnSpc>
                <a:buSzPct val="100000"/>
              </a:pPr>
              <a:r>
                <a:rPr lang="en-US" altLang="ko-KR" sz="2200" dirty="0">
                  <a:latin typeface="Gill Sans Light"/>
                  <a:ea typeface="굴림" panose="020B0600000101010101" pitchFamily="34" charset="-127"/>
                </a:rPr>
                <a:t>socket</a:t>
              </a:r>
            </a:p>
          </p:txBody>
        </p:sp>
        <p:sp>
          <p:nvSpPr>
            <p:cNvPr id="21" name="Oval 5">
              <a:extLst>
                <a:ext uri="{FF2B5EF4-FFF2-40B4-BE49-F238E27FC236}">
                  <a16:creationId xmlns:a16="http://schemas.microsoft.com/office/drawing/2014/main" id="{A2DD5C9F-F034-460A-9B8F-E06F448BBC06}"/>
                </a:ext>
              </a:extLst>
            </p:cNvPr>
            <p:cNvSpPr>
              <a:spLocks noChangeArrowheads="1"/>
            </p:cNvSpPr>
            <p:nvPr/>
          </p:nvSpPr>
          <p:spPr bwMode="auto">
            <a:xfrm>
              <a:off x="6096663" y="2552391"/>
              <a:ext cx="1765123" cy="879904"/>
            </a:xfrm>
            <a:prstGeom prst="ellipse">
              <a:avLst/>
            </a:prstGeom>
            <a:solidFill>
              <a:srgbClr val="53FB25"/>
            </a:solidFill>
            <a:ln w="381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Connection</a:t>
              </a:r>
            </a:p>
            <a:p>
              <a:pPr algn="ctr">
                <a:lnSpc>
                  <a:spcPct val="80000"/>
                </a:lnSpc>
                <a:spcBef>
                  <a:spcPct val="20000"/>
                </a:spcBef>
                <a:buSzPct val="100000"/>
              </a:pPr>
              <a:r>
                <a:rPr lang="en-US" altLang="ko-KR" sz="2200" dirty="0">
                  <a:latin typeface="Gill Sans Light"/>
                  <a:ea typeface="굴림" panose="020B0600000101010101" pitchFamily="34" charset="-127"/>
                </a:rPr>
                <a:t>socket</a:t>
              </a:r>
            </a:p>
          </p:txBody>
        </p:sp>
      </p:grpSp>
      <p:sp>
        <p:nvSpPr>
          <p:cNvPr id="22" name="AutoShape 9">
            <a:extLst>
              <a:ext uri="{FF2B5EF4-FFF2-40B4-BE49-F238E27FC236}">
                <a16:creationId xmlns:a16="http://schemas.microsoft.com/office/drawing/2014/main" id="{B2D1C844-ABDD-4910-BBBD-2D17E341D05D}"/>
              </a:ext>
            </a:extLst>
          </p:cNvPr>
          <p:cNvSpPr>
            <a:spLocks noChangeArrowheads="1"/>
          </p:cNvSpPr>
          <p:nvPr/>
        </p:nvSpPr>
        <p:spPr bwMode="auto">
          <a:xfrm>
            <a:off x="3407390" y="2970793"/>
            <a:ext cx="3769326" cy="491185"/>
          </a:xfrm>
          <a:prstGeom prst="leftRightArrow">
            <a:avLst>
              <a:gd name="adj1" fmla="val 49630"/>
              <a:gd name="adj2" fmla="val 102636"/>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gn="ctr">
              <a:lnSpc>
                <a:spcPct val="80000"/>
              </a:lnSpc>
              <a:spcBef>
                <a:spcPct val="20000"/>
              </a:spcBef>
              <a:buSzPct val="100000"/>
            </a:pPr>
            <a:r>
              <a:rPr lang="en-US" altLang="ko-KR" sz="2200" dirty="0">
                <a:latin typeface="Gill Sans Light"/>
                <a:ea typeface="굴림" panose="020B0600000101010101" pitchFamily="34" charset="-127"/>
              </a:rPr>
              <a:t>connection</a:t>
            </a:r>
          </a:p>
        </p:txBody>
      </p:sp>
      <p:sp>
        <p:nvSpPr>
          <p:cNvPr id="25" name="Content Placeholder 24">
            <a:extLst>
              <a:ext uri="{FF2B5EF4-FFF2-40B4-BE49-F238E27FC236}">
                <a16:creationId xmlns:a16="http://schemas.microsoft.com/office/drawing/2014/main" id="{8738E480-1BAA-4EBC-A7FE-AFD9073C24CB}"/>
              </a:ext>
            </a:extLst>
          </p:cNvPr>
          <p:cNvSpPr>
            <a:spLocks noGrp="1"/>
          </p:cNvSpPr>
          <p:nvPr>
            <p:ph sz="half" idx="2"/>
          </p:nvPr>
        </p:nvSpPr>
        <p:spPr>
          <a:xfrm>
            <a:off x="6172199" y="4038600"/>
            <a:ext cx="5685739" cy="2471011"/>
          </a:xfrm>
        </p:spPr>
        <p:txBody>
          <a:bodyPr>
            <a:normAutofit fontScale="92500" lnSpcReduction="20000"/>
          </a:bodyPr>
          <a:lstStyle/>
          <a:p>
            <a:r>
              <a:rPr lang="en-US" dirty="0">
                <a:latin typeface="Gill Sans Light"/>
              </a:rPr>
              <a:t>Often, Client Port “randomly” assigned</a:t>
            </a:r>
          </a:p>
          <a:p>
            <a:pPr lvl="1"/>
            <a:r>
              <a:rPr lang="en-US" dirty="0">
                <a:latin typeface="Gill Sans Light"/>
              </a:rPr>
              <a:t>Done by OS during client socket setup</a:t>
            </a:r>
          </a:p>
          <a:p>
            <a:r>
              <a:rPr lang="en-US" dirty="0">
                <a:latin typeface="Gill Sans Light"/>
              </a:rPr>
              <a:t>Server Port often “well known”</a:t>
            </a:r>
          </a:p>
          <a:p>
            <a:pPr lvl="1"/>
            <a:r>
              <a:rPr lang="en-US" dirty="0">
                <a:latin typeface="Gill Sans Light"/>
              </a:rPr>
              <a:t>80 (web), 443 (secure web), 25 (</a:t>
            </a:r>
            <a:r>
              <a:rPr lang="en-US" dirty="0" err="1">
                <a:latin typeface="Gill Sans Light"/>
              </a:rPr>
              <a:t>sendmail</a:t>
            </a:r>
            <a:r>
              <a:rPr lang="en-US" dirty="0">
                <a:latin typeface="Gill Sans Light"/>
              </a:rPr>
              <a:t>), </a:t>
            </a:r>
            <a:r>
              <a:rPr lang="en-US" dirty="0" err="1">
                <a:latin typeface="Gill Sans Light"/>
              </a:rPr>
              <a:t>etc</a:t>
            </a:r>
            <a:endParaRPr lang="en-US" dirty="0">
              <a:latin typeface="Gill Sans Light"/>
            </a:endParaRPr>
          </a:p>
          <a:p>
            <a:pPr lvl="1"/>
            <a:r>
              <a:rPr lang="en-US" dirty="0">
                <a:latin typeface="Gill Sans Light"/>
              </a:rPr>
              <a:t>Well-known ports from 0—1023 </a:t>
            </a:r>
          </a:p>
        </p:txBody>
      </p:sp>
    </p:spTree>
    <p:extLst>
      <p:ext uri="{BB962C8B-B14F-4D97-AF65-F5344CB8AC3E}">
        <p14:creationId xmlns:p14="http://schemas.microsoft.com/office/powerpoint/2010/main" val="4185108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32410-3F20-45B4-B289-61229E865D89}"/>
              </a:ext>
            </a:extLst>
          </p:cNvPr>
          <p:cNvSpPr>
            <a:spLocks noGrp="1"/>
          </p:cNvSpPr>
          <p:nvPr>
            <p:ph type="title"/>
          </p:nvPr>
        </p:nvSpPr>
        <p:spPr/>
        <p:txBody>
          <a:bodyPr/>
          <a:lstStyle/>
          <a:p>
            <a:r>
              <a:rPr lang="en-US" dirty="0" smtClean="0"/>
              <a:t>Establishing TCP </a:t>
            </a:r>
            <a:r>
              <a:rPr lang="en-US" dirty="0"/>
              <a:t>Service</a:t>
            </a:r>
          </a:p>
        </p:txBody>
      </p:sp>
      <p:sp>
        <p:nvSpPr>
          <p:cNvPr id="3" name="Content Placeholder 2">
            <a:extLst>
              <a:ext uri="{FF2B5EF4-FFF2-40B4-BE49-F238E27FC236}">
                <a16:creationId xmlns:a16="http://schemas.microsoft.com/office/drawing/2014/main" id="{92876944-086A-48A9-9279-FE5F268A63A7}"/>
              </a:ext>
            </a:extLst>
          </p:cNvPr>
          <p:cNvSpPr>
            <a:spLocks noGrp="1"/>
          </p:cNvSpPr>
          <p:nvPr>
            <p:ph idx="1"/>
          </p:nvPr>
        </p:nvSpPr>
        <p:spPr/>
        <p:txBody>
          <a:bodyPr/>
          <a:lstStyle/>
          <a:p>
            <a:pPr marL="514350" indent="-514350">
              <a:buFont typeface="+mj-lt"/>
              <a:buAutoNum type="arabicPeriod"/>
            </a:pPr>
            <a:r>
              <a:rPr lang="en-US" dirty="0"/>
              <a:t>Open connection: 3-way handshaking</a:t>
            </a:r>
          </a:p>
          <a:p>
            <a:pPr marL="514350" indent="-514350">
              <a:buFont typeface="+mj-lt"/>
              <a:buAutoNum type="arabicPeriod"/>
            </a:pPr>
            <a:endParaRPr lang="en-US" dirty="0"/>
          </a:p>
          <a:p>
            <a:pPr marL="514350" indent="-514350">
              <a:buFont typeface="+mj-lt"/>
              <a:buAutoNum type="arabicPeriod"/>
            </a:pPr>
            <a:r>
              <a:rPr lang="en-US" dirty="0"/>
              <a:t>Reliable byte stream transfer from </a:t>
            </a:r>
            <a:r>
              <a:rPr lang="en-US" dirty="0" smtClean="0"/>
              <a:t>(</a:t>
            </a:r>
            <a:r>
              <a:rPr lang="en-US" dirty="0" err="1"/>
              <a:t>IPa</a:t>
            </a:r>
            <a:r>
              <a:rPr lang="en-US" dirty="0"/>
              <a:t>, TCP_Port1) to (</a:t>
            </a:r>
            <a:r>
              <a:rPr lang="en-US" dirty="0" err="1"/>
              <a:t>IPb</a:t>
            </a:r>
            <a:r>
              <a:rPr lang="en-US" dirty="0"/>
              <a:t>, TCP_Port2)</a:t>
            </a:r>
          </a:p>
          <a:p>
            <a:pPr lvl="1"/>
            <a:r>
              <a:rPr lang="en-US" dirty="0"/>
              <a:t>Indication if connection fails: Reset</a:t>
            </a:r>
          </a:p>
          <a:p>
            <a:pPr marL="514350" indent="-514350">
              <a:buFont typeface="+mj-lt"/>
              <a:buAutoNum type="arabicPeriod"/>
            </a:pPr>
            <a:endParaRPr lang="en-US" dirty="0"/>
          </a:p>
          <a:p>
            <a:pPr marL="514350" indent="-514350">
              <a:buFont typeface="+mj-lt"/>
              <a:buAutoNum type="arabicPeriod"/>
            </a:pPr>
            <a:r>
              <a:rPr lang="en-US" dirty="0"/>
              <a:t>Close (tear-down) connection</a:t>
            </a:r>
          </a:p>
        </p:txBody>
      </p:sp>
    </p:spTree>
    <p:extLst>
      <p:ext uri="{BB962C8B-B14F-4D97-AF65-F5344CB8AC3E}">
        <p14:creationId xmlns:p14="http://schemas.microsoft.com/office/powerpoint/2010/main" val="220894405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rPr>
              <a:t>Sockets in concept</a:t>
            </a:r>
            <a:endParaRPr lang="en-US" dirty="0">
              <a:latin typeface="Gill Sans Light"/>
            </a:endParaRPr>
          </a:p>
        </p:txBody>
      </p:sp>
      <p:sp>
        <p:nvSpPr>
          <p:cNvPr id="7" name="TextBox 6"/>
          <p:cNvSpPr txBox="1"/>
          <p:nvPr/>
        </p:nvSpPr>
        <p:spPr>
          <a:xfrm>
            <a:off x="2969232" y="680377"/>
            <a:ext cx="1039067" cy="461665"/>
          </a:xfrm>
          <a:prstGeom prst="rect">
            <a:avLst/>
          </a:prstGeom>
          <a:noFill/>
        </p:spPr>
        <p:txBody>
          <a:bodyPr wrap="none" rtlCol="0">
            <a:spAutoFit/>
          </a:bodyPr>
          <a:lstStyle/>
          <a:p>
            <a:r>
              <a:rPr lang="en-US" sz="2400" dirty="0">
                <a:solidFill>
                  <a:srgbClr val="FF0000"/>
                </a:solidFill>
                <a:latin typeface="Gill Sans Light"/>
              </a:rPr>
              <a:t>Client</a:t>
            </a:r>
          </a:p>
        </p:txBody>
      </p:sp>
      <p:sp>
        <p:nvSpPr>
          <p:cNvPr id="8" name="TextBox 7"/>
          <p:cNvSpPr txBox="1"/>
          <p:nvPr/>
        </p:nvSpPr>
        <p:spPr>
          <a:xfrm>
            <a:off x="7863527" y="662413"/>
            <a:ext cx="1184940" cy="461665"/>
          </a:xfrm>
          <a:prstGeom prst="rect">
            <a:avLst/>
          </a:prstGeom>
          <a:noFill/>
        </p:spPr>
        <p:txBody>
          <a:bodyPr wrap="none" rtlCol="0">
            <a:spAutoFit/>
          </a:bodyPr>
          <a:lstStyle/>
          <a:p>
            <a:r>
              <a:rPr lang="en-US" sz="2400" dirty="0">
                <a:solidFill>
                  <a:srgbClr val="FF0000"/>
                </a:solidFill>
                <a:latin typeface="Gill Sans Light"/>
              </a:rPr>
              <a:t>Server</a:t>
            </a:r>
          </a:p>
        </p:txBody>
      </p:sp>
      <p:sp>
        <p:nvSpPr>
          <p:cNvPr id="12" name="TextBox 11"/>
          <p:cNvSpPr txBox="1"/>
          <p:nvPr/>
        </p:nvSpPr>
        <p:spPr>
          <a:xfrm>
            <a:off x="2800380" y="4469352"/>
            <a:ext cx="1749197" cy="369332"/>
          </a:xfrm>
          <a:prstGeom prst="rect">
            <a:avLst/>
          </a:prstGeom>
          <a:noFill/>
        </p:spPr>
        <p:txBody>
          <a:bodyPr wrap="none" rtlCol="0">
            <a:spAutoFit/>
          </a:bodyPr>
          <a:lstStyle/>
          <a:p>
            <a:r>
              <a:rPr lang="en-US" dirty="0">
                <a:latin typeface="Gill Sans Light"/>
              </a:rPr>
              <a:t>r</a:t>
            </a:r>
            <a:r>
              <a:rPr lang="en-US" dirty="0" smtClean="0">
                <a:latin typeface="Gill Sans Light"/>
              </a:rPr>
              <a:t>ead response</a:t>
            </a:r>
            <a:endParaRPr lang="en-US" dirty="0">
              <a:latin typeface="Gill Sans Light"/>
            </a:endParaRPr>
          </a:p>
        </p:txBody>
      </p:sp>
      <p:sp>
        <p:nvSpPr>
          <p:cNvPr id="13" name="TextBox 12"/>
          <p:cNvSpPr txBox="1"/>
          <p:nvPr/>
        </p:nvSpPr>
        <p:spPr>
          <a:xfrm>
            <a:off x="2262923" y="5206271"/>
            <a:ext cx="2345514" cy="369332"/>
          </a:xfrm>
          <a:prstGeom prst="rect">
            <a:avLst/>
          </a:prstGeom>
          <a:noFill/>
        </p:spPr>
        <p:txBody>
          <a:bodyPr wrap="none" rtlCol="0">
            <a:spAutoFit/>
          </a:bodyPr>
          <a:lstStyle/>
          <a:p>
            <a:r>
              <a:rPr lang="en-US" dirty="0" smtClean="0">
                <a:latin typeface="Gill Sans Light"/>
              </a:rPr>
              <a:t>Close Client Socket</a:t>
            </a:r>
            <a:endParaRPr lang="en-US" dirty="0">
              <a:latin typeface="Gill Sans Light"/>
            </a:endParaRPr>
          </a:p>
        </p:txBody>
      </p:sp>
      <p:grpSp>
        <p:nvGrpSpPr>
          <p:cNvPr id="35" name="Group 34"/>
          <p:cNvGrpSpPr/>
          <p:nvPr/>
        </p:nvGrpSpPr>
        <p:grpSpPr>
          <a:xfrm>
            <a:off x="2244263" y="1747220"/>
            <a:ext cx="3583032" cy="1154157"/>
            <a:chOff x="720262" y="1747219"/>
            <a:chExt cx="3583032" cy="1154157"/>
          </a:xfrm>
        </p:grpSpPr>
        <p:sp>
          <p:nvSpPr>
            <p:cNvPr id="9" name="TextBox 8"/>
            <p:cNvSpPr txBox="1"/>
            <p:nvPr/>
          </p:nvSpPr>
          <p:spPr>
            <a:xfrm>
              <a:off x="720262" y="1747219"/>
              <a:ext cx="2428870" cy="369332"/>
            </a:xfrm>
            <a:prstGeom prst="rect">
              <a:avLst/>
            </a:prstGeom>
            <a:noFill/>
          </p:spPr>
          <p:txBody>
            <a:bodyPr wrap="none" rtlCol="0">
              <a:spAutoFit/>
            </a:bodyPr>
            <a:lstStyle/>
            <a:p>
              <a:r>
                <a:rPr lang="en-US" dirty="0" smtClean="0">
                  <a:latin typeface="Gill Sans Light"/>
                </a:rPr>
                <a:t>Create Client Socket</a:t>
              </a:r>
              <a:endParaRPr lang="en-US" dirty="0">
                <a:latin typeface="Gill Sans Light"/>
              </a:endParaRPr>
            </a:p>
          </p:txBody>
        </p:sp>
        <p:sp>
          <p:nvSpPr>
            <p:cNvPr id="10" name="TextBox 9"/>
            <p:cNvSpPr txBox="1"/>
            <p:nvPr/>
          </p:nvSpPr>
          <p:spPr>
            <a:xfrm>
              <a:off x="720262" y="2532044"/>
              <a:ext cx="3583032" cy="369332"/>
            </a:xfrm>
            <a:prstGeom prst="rect">
              <a:avLst/>
            </a:prstGeom>
            <a:noFill/>
          </p:spPr>
          <p:txBody>
            <a:bodyPr wrap="none" rtlCol="0">
              <a:spAutoFit/>
            </a:bodyPr>
            <a:lstStyle/>
            <a:p>
              <a:r>
                <a:rPr lang="en-US" dirty="0" smtClean="0">
                  <a:latin typeface="Gill Sans Light"/>
                </a:rPr>
                <a:t>Connect it to server (</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15" name="Straight Arrow Connector 14"/>
            <p:cNvCxnSpPr/>
            <p:nvPr/>
          </p:nvCxnSpPr>
          <p:spPr>
            <a:xfrm>
              <a:off x="1470685" y="2057400"/>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94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40395" y="1066800"/>
            <a:ext cx="2585208" cy="1905000"/>
            <a:chOff x="5816394" y="1141845"/>
            <a:chExt cx="2585208" cy="1905000"/>
          </a:xfrm>
        </p:grpSpPr>
        <p:sp>
          <p:nvSpPr>
            <p:cNvPr id="18" name="TextBox 17"/>
            <p:cNvSpPr txBox="1"/>
            <p:nvPr/>
          </p:nvSpPr>
          <p:spPr>
            <a:xfrm>
              <a:off x="5816394" y="1141845"/>
              <a:ext cx="2505814" cy="369332"/>
            </a:xfrm>
            <a:prstGeom prst="rect">
              <a:avLst/>
            </a:prstGeom>
            <a:noFill/>
          </p:spPr>
          <p:txBody>
            <a:bodyPr wrap="none" rtlCol="0">
              <a:spAutoFit/>
            </a:bodyPr>
            <a:lstStyle/>
            <a:p>
              <a:r>
                <a:rPr lang="en-US" dirty="0" smtClean="0">
                  <a:latin typeface="Gill Sans Light"/>
                </a:rPr>
                <a:t>Create Server Socket</a:t>
              </a:r>
              <a:endParaRPr lang="en-US" dirty="0">
                <a:latin typeface="Gill Sans Light"/>
              </a:endParaRPr>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561342" cy="646331"/>
            </a:xfrm>
            <a:prstGeom prst="rect">
              <a:avLst/>
            </a:prstGeom>
            <a:noFill/>
          </p:spPr>
          <p:txBody>
            <a:bodyPr wrap="none" rtlCol="0">
              <a:spAutoFit/>
            </a:bodyPr>
            <a:lstStyle/>
            <a:p>
              <a:r>
                <a:rPr lang="en-US" dirty="0" smtClean="0">
                  <a:latin typeface="Gill Sans Light"/>
                </a:rPr>
                <a:t>Bind it to an Address </a:t>
              </a:r>
            </a:p>
            <a:p>
              <a:r>
                <a:rPr lang="en-US" dirty="0" smtClean="0">
                  <a:latin typeface="Gill Sans Light"/>
                </a:rPr>
                <a:t>(</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563522" cy="369332"/>
            </a:xfrm>
            <a:prstGeom prst="rect">
              <a:avLst/>
            </a:prstGeom>
            <a:noFill/>
          </p:spPr>
          <p:txBody>
            <a:bodyPr wrap="none" rtlCol="0">
              <a:spAutoFit/>
            </a:bodyPr>
            <a:lstStyle/>
            <a:p>
              <a:r>
                <a:rPr lang="en-US" dirty="0" smtClean="0">
                  <a:latin typeface="Gill Sans Light"/>
                </a:rPr>
                <a:t>Listen for Connection</a:t>
              </a:r>
              <a:endParaRPr lang="en-US" dirty="0">
                <a:latin typeface="Gill Sans Light"/>
              </a:endParaRPr>
            </a:p>
          </p:txBody>
        </p:sp>
      </p:grpSp>
      <p:sp>
        <p:nvSpPr>
          <p:cNvPr id="30" name="TextBox 29"/>
          <p:cNvSpPr txBox="1"/>
          <p:nvPr/>
        </p:nvSpPr>
        <p:spPr>
          <a:xfrm>
            <a:off x="7081455" y="5263373"/>
            <a:ext cx="2967479" cy="369332"/>
          </a:xfrm>
          <a:prstGeom prst="rect">
            <a:avLst/>
          </a:prstGeom>
          <a:noFill/>
        </p:spPr>
        <p:txBody>
          <a:bodyPr wrap="none" rtlCol="0">
            <a:spAutoFit/>
          </a:bodyPr>
          <a:lstStyle/>
          <a:p>
            <a:r>
              <a:rPr lang="en-US" dirty="0" smtClean="0">
                <a:latin typeface="Gill Sans Light"/>
              </a:rPr>
              <a:t>Close Connection Socket</a:t>
            </a:r>
            <a:endParaRPr lang="en-US" dirty="0">
              <a:latin typeface="Gill Sans Light"/>
            </a:endParaRPr>
          </a:p>
        </p:txBody>
      </p:sp>
      <p:cxnSp>
        <p:nvCxnSpPr>
          <p:cNvPr id="31" name="Straight Arrow Connector 30"/>
          <p:cNvCxnSpPr/>
          <p:nvPr/>
        </p:nvCxnSpPr>
        <p:spPr>
          <a:xfrm>
            <a:off x="7644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34780" y="6062608"/>
            <a:ext cx="2470548" cy="369332"/>
          </a:xfrm>
          <a:prstGeom prst="rect">
            <a:avLst/>
          </a:prstGeom>
          <a:noFill/>
        </p:spPr>
        <p:txBody>
          <a:bodyPr wrap="none" rtlCol="0">
            <a:spAutoFit/>
          </a:bodyPr>
          <a:lstStyle/>
          <a:p>
            <a:r>
              <a:rPr lang="en-US" dirty="0" smtClean="0">
                <a:latin typeface="Gill Sans Light"/>
              </a:rPr>
              <a:t>Close Server Socket</a:t>
            </a:r>
            <a:endParaRPr lang="en-US" dirty="0">
              <a:latin typeface="Gill Sans Light"/>
            </a:endParaRPr>
          </a:p>
        </p:txBody>
      </p:sp>
      <p:cxnSp>
        <p:nvCxnSpPr>
          <p:cNvPr id="33" name="Straight Arrow Connector 32"/>
          <p:cNvCxnSpPr/>
          <p:nvPr/>
        </p:nvCxnSpPr>
        <p:spPr>
          <a:xfrm flipH="1">
            <a:off x="7407619" y="5654047"/>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770498" y="4040859"/>
            <a:ext cx="4316103" cy="369332"/>
            <a:chOff x="1246497" y="4040859"/>
            <a:chExt cx="4316103" cy="369332"/>
          </a:xfrm>
        </p:grpSpPr>
        <p:sp>
          <p:nvSpPr>
            <p:cNvPr id="11" name="TextBox 10"/>
            <p:cNvSpPr txBox="1"/>
            <p:nvPr/>
          </p:nvSpPr>
          <p:spPr>
            <a:xfrm>
              <a:off x="1246497" y="4040859"/>
              <a:ext cx="1620957" cy="369332"/>
            </a:xfrm>
            <a:prstGeom prst="rect">
              <a:avLst/>
            </a:prstGeom>
            <a:noFill/>
          </p:spPr>
          <p:txBody>
            <a:bodyPr wrap="none" rtlCol="0">
              <a:spAutoFit/>
            </a:bodyPr>
            <a:lstStyle/>
            <a:p>
              <a:r>
                <a:rPr lang="en-US" dirty="0">
                  <a:latin typeface="Gill Sans Light"/>
                </a:rPr>
                <a:t>w</a:t>
              </a:r>
              <a:r>
                <a:rPr lang="en-US" dirty="0" smtClean="0">
                  <a:latin typeface="Gill Sans Light"/>
                </a:rPr>
                <a:t>rite request</a:t>
              </a:r>
              <a:endParaRPr lang="en-US" dirty="0">
                <a:latin typeface="Gill Sans Light"/>
              </a:endParaRPr>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4526834" y="4497349"/>
            <a:ext cx="4404436" cy="369332"/>
            <a:chOff x="3002834" y="4497349"/>
            <a:chExt cx="4404436" cy="369332"/>
          </a:xfrm>
        </p:grpSpPr>
        <p:sp>
          <p:nvSpPr>
            <p:cNvPr id="29" name="TextBox 28"/>
            <p:cNvSpPr txBox="1"/>
            <p:nvPr/>
          </p:nvSpPr>
          <p:spPr>
            <a:xfrm>
              <a:off x="5590747" y="4497349"/>
              <a:ext cx="1816523" cy="369332"/>
            </a:xfrm>
            <a:prstGeom prst="rect">
              <a:avLst/>
            </a:prstGeom>
            <a:noFill/>
          </p:spPr>
          <p:txBody>
            <a:bodyPr wrap="none" rtlCol="0">
              <a:spAutoFit/>
            </a:bodyPr>
            <a:lstStyle/>
            <a:p>
              <a:r>
                <a:rPr lang="en-US" dirty="0" smtClean="0">
                  <a:latin typeface="Gill Sans Light"/>
                </a:rPr>
                <a:t>write response</a:t>
              </a:r>
              <a:endParaRPr lang="en-US" dirty="0">
                <a:latin typeface="Gill Sans Light"/>
              </a:endParaRPr>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8880006" y="4191000"/>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ill Sans Light"/>
            </a:endParaRPr>
          </a:p>
        </p:txBody>
      </p:sp>
      <p:sp>
        <p:nvSpPr>
          <p:cNvPr id="43" name="Freeform 42"/>
          <p:cNvSpPr/>
          <p:nvPr/>
        </p:nvSpPr>
        <p:spPr>
          <a:xfrm flipH="1">
            <a:off x="2322433"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sp>
        <p:nvSpPr>
          <p:cNvPr id="27" name="Freeform 26"/>
          <p:cNvSpPr/>
          <p:nvPr/>
        </p:nvSpPr>
        <p:spPr>
          <a:xfrm>
            <a:off x="8470456" y="3013875"/>
            <a:ext cx="1838714" cy="3070074"/>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nvGrpSpPr>
          <p:cNvPr id="3" name="Group 2"/>
          <p:cNvGrpSpPr/>
          <p:nvPr/>
        </p:nvGrpSpPr>
        <p:grpSpPr>
          <a:xfrm>
            <a:off x="7356104" y="2944682"/>
            <a:ext cx="2317651" cy="862846"/>
            <a:chOff x="5832103" y="2944682"/>
            <a:chExt cx="2317651" cy="862846"/>
          </a:xfrm>
        </p:grpSpPr>
        <p:grpSp>
          <p:nvGrpSpPr>
            <p:cNvPr id="46" name="Group 45"/>
            <p:cNvGrpSpPr/>
            <p:nvPr/>
          </p:nvGrpSpPr>
          <p:grpSpPr>
            <a:xfrm>
              <a:off x="5832103" y="2944682"/>
              <a:ext cx="1946367" cy="729734"/>
              <a:chOff x="5831695" y="2954752"/>
              <a:chExt cx="1946367" cy="729734"/>
            </a:xfrm>
          </p:grpSpPr>
          <p:cxnSp>
            <p:nvCxnSpPr>
              <p:cNvPr id="47" name="Straight Arrow Connector 46"/>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31695" y="3315154"/>
                <a:ext cx="1946367" cy="369332"/>
              </a:xfrm>
              <a:prstGeom prst="rect">
                <a:avLst/>
              </a:prstGeom>
              <a:noFill/>
            </p:spPr>
            <p:txBody>
              <a:bodyPr wrap="none" rtlCol="0">
                <a:spAutoFit/>
              </a:bodyPr>
              <a:lstStyle/>
              <a:p>
                <a:r>
                  <a:rPr lang="en-US" dirty="0" smtClean="0">
                    <a:latin typeface="Gill Sans Light"/>
                  </a:rPr>
                  <a:t>Accept </a:t>
                </a:r>
                <a:r>
                  <a:rPr lang="en-US" dirty="0" err="1" smtClean="0">
                    <a:latin typeface="Gill Sans Light"/>
                  </a:rPr>
                  <a:t>syscall</a:t>
                </a:r>
                <a:r>
                  <a:rPr lang="en-US" dirty="0" smtClean="0">
                    <a:latin typeface="Gill Sans Light"/>
                  </a:rPr>
                  <a:t>()</a:t>
                </a:r>
                <a:endParaRPr lang="en-US" dirty="0">
                  <a:latin typeface="Gill Sans Light"/>
                </a:endParaRPr>
              </a:p>
            </p:txBody>
          </p:sp>
        </p:grpSp>
        <p:sp>
          <p:nvSpPr>
            <p:cNvPr id="52" name="Freeform 51"/>
            <p:cNvSpPr/>
            <p:nvPr/>
          </p:nvSpPr>
          <p:spPr>
            <a:xfrm>
              <a:off x="7657159" y="3154765"/>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grpSp>
        <p:nvGrpSpPr>
          <p:cNvPr id="4" name="Group 3"/>
          <p:cNvGrpSpPr/>
          <p:nvPr/>
        </p:nvGrpSpPr>
        <p:grpSpPr>
          <a:xfrm>
            <a:off x="2981734" y="3013876"/>
            <a:ext cx="5090015" cy="1090777"/>
            <a:chOff x="1457733" y="3013875"/>
            <a:chExt cx="5090015" cy="1090777"/>
          </a:xfrm>
        </p:grpSpPr>
        <p:grpSp>
          <p:nvGrpSpPr>
            <p:cNvPr id="37" name="Group 36"/>
            <p:cNvGrpSpPr/>
            <p:nvPr/>
          </p:nvGrpSpPr>
          <p:grpSpPr>
            <a:xfrm>
              <a:off x="3997254" y="3636570"/>
              <a:ext cx="2550494" cy="468082"/>
              <a:chOff x="3997254" y="3636570"/>
              <a:chExt cx="2550494" cy="468082"/>
            </a:xfrm>
          </p:grpSpPr>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997254" y="3636570"/>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grpSp>
        <p:sp>
          <p:nvSpPr>
            <p:cNvPr id="45" name="TextBox 44"/>
            <p:cNvSpPr txBox="1"/>
            <p:nvPr/>
          </p:nvSpPr>
          <p:spPr>
            <a:xfrm>
              <a:off x="1457733" y="3622862"/>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cxnSp>
          <p:nvCxnSpPr>
            <p:cNvPr id="53" name="Straight Arrow Connector 52"/>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a:endCxn id="22" idx="1"/>
          </p:cNvCxnSpPr>
          <p:nvPr/>
        </p:nvCxnSpPr>
        <p:spPr>
          <a:xfrm>
            <a:off x="5929280" y="2770928"/>
            <a:ext cx="1432800" cy="1620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 name="Left-Right Arrow 5"/>
          <p:cNvSpPr/>
          <p:nvPr/>
        </p:nvSpPr>
        <p:spPr bwMode="auto">
          <a:xfrm>
            <a:off x="5153245" y="3728903"/>
            <a:ext cx="415854" cy="184666"/>
          </a:xfrm>
          <a:prstGeom prst="leftRightArrow">
            <a:avLst/>
          </a:prstGeom>
          <a:solidFill>
            <a:schemeClr val="bg1"/>
          </a:solidFill>
          <a:ln w="57150" cap="flat" cmpd="sng" algn="ctr">
            <a:solidFill>
              <a:srgbClr val="618FF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56" name="Straight Arrow Connector 55"/>
          <p:cNvCxnSpPr>
            <a:stCxn id="48" idx="1"/>
          </p:cNvCxnSpPr>
          <p:nvPr/>
        </p:nvCxnSpPr>
        <p:spPr>
          <a:xfrm flipH="1" flipV="1">
            <a:off x="5856695" y="2864140"/>
            <a:ext cx="1499409" cy="6256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14747" y="4104652"/>
            <a:ext cx="1620957" cy="369332"/>
          </a:xfrm>
          <a:prstGeom prst="rect">
            <a:avLst/>
          </a:prstGeom>
          <a:noFill/>
        </p:spPr>
        <p:txBody>
          <a:bodyPr wrap="none" rtlCol="0">
            <a:spAutoFit/>
          </a:bodyPr>
          <a:lstStyle/>
          <a:p>
            <a:r>
              <a:rPr lang="en-US" dirty="0" smtClean="0">
                <a:latin typeface="Gill Sans Light"/>
              </a:rPr>
              <a:t>read request</a:t>
            </a:r>
            <a:endParaRPr lang="en-US" dirty="0">
              <a:latin typeface="Gill Sans Light"/>
            </a:endParaRPr>
          </a:p>
        </p:txBody>
      </p:sp>
      <p:sp>
        <p:nvSpPr>
          <p:cNvPr id="49" name="Rounded Rectangle 4">
            <a:extLst>
              <a:ext uri="{FF2B5EF4-FFF2-40B4-BE49-F238E27FC236}">
                <a16:creationId xmlns:a16="http://schemas.microsoft.com/office/drawing/2014/main" id="{CC072540-3456-4E8E-970C-422FC8CF5618}"/>
              </a:ext>
            </a:extLst>
          </p:cNvPr>
          <p:cNvSpPr/>
          <p:nvPr/>
        </p:nvSpPr>
        <p:spPr bwMode="auto">
          <a:xfrm>
            <a:off x="1981200" y="2514600"/>
            <a:ext cx="8229600" cy="1152142"/>
          </a:xfrm>
          <a:prstGeom prst="roundRect">
            <a:avLst/>
          </a:prstGeom>
          <a:solidFill>
            <a:srgbClr val="FFFF00">
              <a:alpha val="1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0204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4241-5DED-4CBF-BDBE-FCFFDF493518}"/>
              </a:ext>
            </a:extLst>
          </p:cNvPr>
          <p:cNvSpPr>
            <a:spLocks noGrp="1"/>
          </p:cNvSpPr>
          <p:nvPr>
            <p:ph type="title"/>
          </p:nvPr>
        </p:nvSpPr>
        <p:spPr/>
        <p:txBody>
          <a:bodyPr/>
          <a:lstStyle/>
          <a:p>
            <a:r>
              <a:rPr lang="en-US" dirty="0">
                <a:latin typeface="Gill Sans Light"/>
              </a:rPr>
              <a:t>Open Connection: 3-Way Handshake</a:t>
            </a:r>
          </a:p>
        </p:txBody>
      </p:sp>
      <p:sp>
        <p:nvSpPr>
          <p:cNvPr id="3" name="Content Placeholder 2">
            <a:extLst>
              <a:ext uri="{FF2B5EF4-FFF2-40B4-BE49-F238E27FC236}">
                <a16:creationId xmlns:a16="http://schemas.microsoft.com/office/drawing/2014/main" id="{49F0E5FE-345E-432D-B779-34848A8A975F}"/>
              </a:ext>
            </a:extLst>
          </p:cNvPr>
          <p:cNvSpPr>
            <a:spLocks noGrp="1"/>
          </p:cNvSpPr>
          <p:nvPr>
            <p:ph idx="1"/>
          </p:nvPr>
        </p:nvSpPr>
        <p:spPr>
          <a:xfrm>
            <a:off x="309416" y="1825625"/>
            <a:ext cx="3859272" cy="4351338"/>
          </a:xfrm>
        </p:spPr>
        <p:txBody>
          <a:bodyPr>
            <a:normAutofit/>
          </a:bodyPr>
          <a:lstStyle/>
          <a:p>
            <a:r>
              <a:rPr lang="en-US" dirty="0">
                <a:latin typeface="Gill Sans Light"/>
                <a:ea typeface="ＭＳ Ｐゴシック" charset="0"/>
                <a:cs typeface="ＭＳ Ｐゴシック" charset="0"/>
              </a:rPr>
              <a:t>Server calls </a:t>
            </a:r>
            <a:r>
              <a:rPr lang="en-US" dirty="0">
                <a:solidFill>
                  <a:srgbClr val="FF0000"/>
                </a:solidFill>
                <a:latin typeface="Gill Sans Light"/>
                <a:ea typeface="ＭＳ Ｐゴシック" charset="0"/>
                <a:cs typeface="ＭＳ Ｐゴシック" charset="0"/>
              </a:rPr>
              <a:t>listen() </a:t>
            </a:r>
            <a:r>
              <a:rPr lang="en-US" dirty="0">
                <a:latin typeface="Gill Sans Light"/>
                <a:ea typeface="ＭＳ Ｐゴシック" charset="0"/>
                <a:cs typeface="ＭＳ Ｐゴシック" charset="0"/>
              </a:rPr>
              <a:t>to wait for a new connection</a:t>
            </a:r>
          </a:p>
          <a:p>
            <a:r>
              <a:rPr lang="en-US" dirty="0">
                <a:latin typeface="Gill Sans Light"/>
                <a:ea typeface="ＭＳ Ｐゴシック" charset="0"/>
                <a:cs typeface="ＭＳ Ｐゴシック" charset="0"/>
              </a:rPr>
              <a:t>Client calls </a:t>
            </a:r>
            <a:r>
              <a:rPr lang="en-US" dirty="0">
                <a:solidFill>
                  <a:srgbClr val="0000FF"/>
                </a:solidFill>
                <a:latin typeface="Gill Sans Light"/>
                <a:ea typeface="ＭＳ Ｐゴシック" charset="0"/>
                <a:cs typeface="ＭＳ Ｐゴシック" charset="0"/>
              </a:rPr>
              <a:t>connect() </a:t>
            </a:r>
            <a:r>
              <a:rPr lang="en-US" dirty="0">
                <a:latin typeface="Gill Sans Light"/>
                <a:ea typeface="ＭＳ Ｐゴシック" charset="0"/>
                <a:cs typeface="ＭＳ Ｐゴシック" charset="0"/>
              </a:rPr>
              <a:t>providing server’s IP address and port number </a:t>
            </a:r>
          </a:p>
          <a:p>
            <a:r>
              <a:rPr lang="en-US" dirty="0">
                <a:latin typeface="Gill Sans Light"/>
                <a:ea typeface="ＭＳ Ｐゴシック" charset="0"/>
                <a:cs typeface="ＭＳ Ｐゴシック" charset="0"/>
              </a:rPr>
              <a:t>Each side sends SYN packet proposing an initial sequence number (one for each sender) and ACKs the other</a:t>
            </a:r>
          </a:p>
          <a:p>
            <a:pPr marL="0" indent="0">
              <a:buNone/>
            </a:pPr>
            <a:endParaRPr lang="en-US" dirty="0">
              <a:latin typeface="Gill Sans Light"/>
            </a:endParaRPr>
          </a:p>
        </p:txBody>
      </p:sp>
      <p:sp>
        <p:nvSpPr>
          <p:cNvPr id="47" name="Line 4">
            <a:extLst>
              <a:ext uri="{FF2B5EF4-FFF2-40B4-BE49-F238E27FC236}">
                <a16:creationId xmlns:a16="http://schemas.microsoft.com/office/drawing/2014/main" id="{A8D3D404-B1BB-4813-8F59-CB6AD4F9AFE0}"/>
              </a:ext>
            </a:extLst>
          </p:cNvPr>
          <p:cNvSpPr>
            <a:spLocks noChangeShapeType="1"/>
          </p:cNvSpPr>
          <p:nvPr/>
        </p:nvSpPr>
        <p:spPr bwMode="auto">
          <a:xfrm>
            <a:off x="5568350" y="2105472"/>
            <a:ext cx="0" cy="397123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48" name="Text Box 5">
            <a:extLst>
              <a:ext uri="{FF2B5EF4-FFF2-40B4-BE49-F238E27FC236}">
                <a16:creationId xmlns:a16="http://schemas.microsoft.com/office/drawing/2014/main" id="{64B0A6F3-F93F-457D-9C2B-148F3E548150}"/>
              </a:ext>
            </a:extLst>
          </p:cNvPr>
          <p:cNvSpPr txBox="1">
            <a:spLocks noChangeArrowheads="1"/>
          </p:cNvSpPr>
          <p:nvPr/>
        </p:nvSpPr>
        <p:spPr bwMode="auto">
          <a:xfrm>
            <a:off x="4336497" y="1598441"/>
            <a:ext cx="2454179" cy="459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Client (initiator)</a:t>
            </a:r>
          </a:p>
        </p:txBody>
      </p:sp>
      <p:sp>
        <p:nvSpPr>
          <p:cNvPr id="49" name="Line 7">
            <a:extLst>
              <a:ext uri="{FF2B5EF4-FFF2-40B4-BE49-F238E27FC236}">
                <a16:creationId xmlns:a16="http://schemas.microsoft.com/office/drawing/2014/main" id="{05BE9DF8-EFDB-461E-A463-90A8EF3D3335}"/>
              </a:ext>
            </a:extLst>
          </p:cNvPr>
          <p:cNvSpPr>
            <a:spLocks noChangeShapeType="1"/>
          </p:cNvSpPr>
          <p:nvPr/>
        </p:nvSpPr>
        <p:spPr bwMode="auto">
          <a:xfrm>
            <a:off x="10440387" y="2105473"/>
            <a:ext cx="0" cy="385389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grpSp>
        <p:nvGrpSpPr>
          <p:cNvPr id="50" name="Group 8">
            <a:extLst>
              <a:ext uri="{FF2B5EF4-FFF2-40B4-BE49-F238E27FC236}">
                <a16:creationId xmlns:a16="http://schemas.microsoft.com/office/drawing/2014/main" id="{DE4DBE42-2691-4763-8826-5799D11F229C}"/>
              </a:ext>
            </a:extLst>
          </p:cNvPr>
          <p:cNvGrpSpPr>
            <a:grpSpLocks/>
          </p:cNvGrpSpPr>
          <p:nvPr/>
        </p:nvGrpSpPr>
        <p:grpSpPr bwMode="auto">
          <a:xfrm>
            <a:off x="5563587" y="2357886"/>
            <a:ext cx="4876800" cy="738187"/>
            <a:chOff x="1248" y="2175"/>
            <a:chExt cx="3072" cy="465"/>
          </a:xfrm>
        </p:grpSpPr>
        <p:sp>
          <p:nvSpPr>
            <p:cNvPr id="51" name="Line 9">
              <a:extLst>
                <a:ext uri="{FF2B5EF4-FFF2-40B4-BE49-F238E27FC236}">
                  <a16:creationId xmlns:a16="http://schemas.microsoft.com/office/drawing/2014/main" id="{57D77075-D057-40EA-BCBB-72DB6CAC0A5A}"/>
                </a:ext>
              </a:extLst>
            </p:cNvPr>
            <p:cNvSpPr>
              <a:spLocks noChangeShapeType="1"/>
            </p:cNvSpPr>
            <p:nvPr/>
          </p:nvSpPr>
          <p:spPr bwMode="auto">
            <a:xfrm>
              <a:off x="1248" y="2256"/>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2" name="Text Box 10">
              <a:extLst>
                <a:ext uri="{FF2B5EF4-FFF2-40B4-BE49-F238E27FC236}">
                  <a16:creationId xmlns:a16="http://schemas.microsoft.com/office/drawing/2014/main" id="{3FF540C4-396F-4DC8-9346-733FB1708BD8}"/>
                </a:ext>
              </a:extLst>
            </p:cNvPr>
            <p:cNvSpPr txBox="1">
              <a:spLocks noChangeArrowheads="1"/>
            </p:cNvSpPr>
            <p:nvPr/>
          </p:nvSpPr>
          <p:spPr bwMode="auto">
            <a:xfrm rot="429064">
              <a:off x="1925" y="2175"/>
              <a:ext cx="133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SYN, SeqNum = x</a:t>
              </a:r>
            </a:p>
          </p:txBody>
        </p:sp>
      </p:grpSp>
      <p:grpSp>
        <p:nvGrpSpPr>
          <p:cNvPr id="53" name="Group 11">
            <a:extLst>
              <a:ext uri="{FF2B5EF4-FFF2-40B4-BE49-F238E27FC236}">
                <a16:creationId xmlns:a16="http://schemas.microsoft.com/office/drawing/2014/main" id="{4C908CBE-85EB-4F9D-8083-7937DC792E05}"/>
              </a:ext>
            </a:extLst>
          </p:cNvPr>
          <p:cNvGrpSpPr>
            <a:grpSpLocks/>
          </p:cNvGrpSpPr>
          <p:nvPr/>
        </p:nvGrpSpPr>
        <p:grpSpPr bwMode="auto">
          <a:xfrm>
            <a:off x="5515968" y="3224664"/>
            <a:ext cx="4924420" cy="633413"/>
            <a:chOff x="1217" y="2721"/>
            <a:chExt cx="3103" cy="399"/>
          </a:xfrm>
        </p:grpSpPr>
        <p:sp>
          <p:nvSpPr>
            <p:cNvPr id="54" name="Line 12">
              <a:extLst>
                <a:ext uri="{FF2B5EF4-FFF2-40B4-BE49-F238E27FC236}">
                  <a16:creationId xmlns:a16="http://schemas.microsoft.com/office/drawing/2014/main" id="{286CFB68-DCB2-4D69-8D60-23E7ED6B998B}"/>
                </a:ext>
              </a:extLst>
            </p:cNvPr>
            <p:cNvSpPr>
              <a:spLocks noChangeShapeType="1"/>
            </p:cNvSpPr>
            <p:nvPr/>
          </p:nvSpPr>
          <p:spPr bwMode="auto">
            <a:xfrm flipH="1">
              <a:off x="1248" y="2784"/>
              <a:ext cx="3072" cy="336"/>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5" name="Text Box 13">
              <a:extLst>
                <a:ext uri="{FF2B5EF4-FFF2-40B4-BE49-F238E27FC236}">
                  <a16:creationId xmlns:a16="http://schemas.microsoft.com/office/drawing/2014/main" id="{F36A9ABD-1A02-4424-93C5-4344CCC2BA57}"/>
                </a:ext>
              </a:extLst>
            </p:cNvPr>
            <p:cNvSpPr txBox="1">
              <a:spLocks noChangeArrowheads="1"/>
            </p:cNvSpPr>
            <p:nvPr/>
          </p:nvSpPr>
          <p:spPr bwMode="auto">
            <a:xfrm rot="21224390">
              <a:off x="1217" y="2721"/>
              <a:ext cx="307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SYN and ACK, SeqNum = y and Ack = x + 1</a:t>
              </a:r>
            </a:p>
          </p:txBody>
        </p:sp>
      </p:grpSp>
      <p:grpSp>
        <p:nvGrpSpPr>
          <p:cNvPr id="56" name="Group 14">
            <a:extLst>
              <a:ext uri="{FF2B5EF4-FFF2-40B4-BE49-F238E27FC236}">
                <a16:creationId xmlns:a16="http://schemas.microsoft.com/office/drawing/2014/main" id="{4B270908-1478-4A24-BA50-08985443D314}"/>
              </a:ext>
            </a:extLst>
          </p:cNvPr>
          <p:cNvGrpSpPr>
            <a:grpSpLocks/>
          </p:cNvGrpSpPr>
          <p:nvPr/>
        </p:nvGrpSpPr>
        <p:grpSpPr bwMode="auto">
          <a:xfrm>
            <a:off x="5563587" y="4034289"/>
            <a:ext cx="4876800" cy="738188"/>
            <a:chOff x="1248" y="3231"/>
            <a:chExt cx="3072" cy="465"/>
          </a:xfrm>
        </p:grpSpPr>
        <p:sp>
          <p:nvSpPr>
            <p:cNvPr id="57" name="Line 15">
              <a:extLst>
                <a:ext uri="{FF2B5EF4-FFF2-40B4-BE49-F238E27FC236}">
                  <a16:creationId xmlns:a16="http://schemas.microsoft.com/office/drawing/2014/main" id="{92889179-E5BB-440C-8FA6-AEB74BEB320C}"/>
                </a:ext>
              </a:extLst>
            </p:cNvPr>
            <p:cNvSpPr>
              <a:spLocks noChangeShapeType="1"/>
            </p:cNvSpPr>
            <p:nvPr/>
          </p:nvSpPr>
          <p:spPr bwMode="auto">
            <a:xfrm>
              <a:off x="1248" y="3312"/>
              <a:ext cx="3072" cy="384"/>
            </a:xfrm>
            <a:prstGeom prst="line">
              <a:avLst/>
            </a:prstGeom>
            <a:noFill/>
            <a:ln w="254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latin typeface="Gill Sans Light"/>
              </a:endParaRPr>
            </a:p>
          </p:txBody>
        </p:sp>
        <p:sp>
          <p:nvSpPr>
            <p:cNvPr id="58" name="Text Box 16">
              <a:extLst>
                <a:ext uri="{FF2B5EF4-FFF2-40B4-BE49-F238E27FC236}">
                  <a16:creationId xmlns:a16="http://schemas.microsoft.com/office/drawing/2014/main" id="{B2908F5F-83F9-4B2B-BB83-5A3AFB55E983}"/>
                </a:ext>
              </a:extLst>
            </p:cNvPr>
            <p:cNvSpPr txBox="1">
              <a:spLocks noChangeArrowheads="1"/>
            </p:cNvSpPr>
            <p:nvPr/>
          </p:nvSpPr>
          <p:spPr bwMode="auto">
            <a:xfrm rot="429064">
              <a:off x="1961" y="3231"/>
              <a:ext cx="126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sz="1800">
                  <a:latin typeface="Gill Sans Light"/>
                  <a:cs typeface="Helvetica" charset="0"/>
                </a:rPr>
                <a:t>ACK, Ack = y + 1</a:t>
              </a:r>
            </a:p>
          </p:txBody>
        </p:sp>
      </p:grpSp>
      <p:sp>
        <p:nvSpPr>
          <p:cNvPr id="61" name="Text Box 19">
            <a:extLst>
              <a:ext uri="{FF2B5EF4-FFF2-40B4-BE49-F238E27FC236}">
                <a16:creationId xmlns:a16="http://schemas.microsoft.com/office/drawing/2014/main" id="{28E0E0A6-62E7-4F20-8A6F-7920FDE8357E}"/>
              </a:ext>
            </a:extLst>
          </p:cNvPr>
          <p:cNvSpPr txBox="1">
            <a:spLocks noChangeArrowheads="1"/>
          </p:cNvSpPr>
          <p:nvPr/>
        </p:nvSpPr>
        <p:spPr bwMode="auto">
          <a:xfrm>
            <a:off x="4154016" y="2254698"/>
            <a:ext cx="1336885" cy="39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2000" dirty="0">
                <a:solidFill>
                  <a:srgbClr val="0000FF"/>
                </a:solidFill>
                <a:latin typeface="Gill Sans Light"/>
                <a:cs typeface="Helvetica" charset="0"/>
              </a:rPr>
              <a:t>connect()</a:t>
            </a:r>
          </a:p>
        </p:txBody>
      </p:sp>
      <p:sp>
        <p:nvSpPr>
          <p:cNvPr id="62" name="Text Box 20">
            <a:extLst>
              <a:ext uri="{FF2B5EF4-FFF2-40B4-BE49-F238E27FC236}">
                <a16:creationId xmlns:a16="http://schemas.microsoft.com/office/drawing/2014/main" id="{0BB055CA-2264-41DB-A6A0-2F00D45FDCE3}"/>
              </a:ext>
            </a:extLst>
          </p:cNvPr>
          <p:cNvSpPr txBox="1">
            <a:spLocks noChangeArrowheads="1"/>
          </p:cNvSpPr>
          <p:nvPr/>
        </p:nvSpPr>
        <p:spPr bwMode="auto">
          <a:xfrm>
            <a:off x="10483250" y="1945929"/>
            <a:ext cx="1021094" cy="39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listen()</a:t>
            </a:r>
          </a:p>
        </p:txBody>
      </p:sp>
      <p:sp>
        <p:nvSpPr>
          <p:cNvPr id="63" name="Text Box 21">
            <a:extLst>
              <a:ext uri="{FF2B5EF4-FFF2-40B4-BE49-F238E27FC236}">
                <a16:creationId xmlns:a16="http://schemas.microsoft.com/office/drawing/2014/main" id="{B11ED3C3-07EC-495F-8DD8-B46EE3613D8A}"/>
              </a:ext>
            </a:extLst>
          </p:cNvPr>
          <p:cNvSpPr txBox="1">
            <a:spLocks noChangeArrowheads="1"/>
          </p:cNvSpPr>
          <p:nvPr/>
        </p:nvSpPr>
        <p:spPr bwMode="auto">
          <a:xfrm>
            <a:off x="10516588" y="5499097"/>
            <a:ext cx="1588840" cy="101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accept() dequeues connection</a:t>
            </a:r>
          </a:p>
        </p:txBody>
      </p:sp>
      <p:sp>
        <p:nvSpPr>
          <p:cNvPr id="64" name="Text Box 22">
            <a:extLst>
              <a:ext uri="{FF2B5EF4-FFF2-40B4-BE49-F238E27FC236}">
                <a16:creationId xmlns:a16="http://schemas.microsoft.com/office/drawing/2014/main" id="{2C328625-BBA9-4F7E-A868-1D61EA438FF6}"/>
              </a:ext>
            </a:extLst>
          </p:cNvPr>
          <p:cNvSpPr txBox="1">
            <a:spLocks noChangeArrowheads="1"/>
          </p:cNvSpPr>
          <p:nvPr/>
        </p:nvSpPr>
        <p:spPr bwMode="auto">
          <a:xfrm>
            <a:off x="10516587" y="4032422"/>
            <a:ext cx="1777712" cy="1320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dirty="0">
                <a:solidFill>
                  <a:srgbClr val="FF0000"/>
                </a:solidFill>
                <a:latin typeface="Gill Sans Light"/>
                <a:cs typeface="Helvetica" charset="0"/>
              </a:rPr>
              <a:t>allocate</a:t>
            </a:r>
            <a:br>
              <a:rPr lang="en-US" sz="2000" dirty="0">
                <a:solidFill>
                  <a:srgbClr val="FF0000"/>
                </a:solidFill>
                <a:latin typeface="Gill Sans Light"/>
                <a:cs typeface="Helvetica" charset="0"/>
              </a:rPr>
            </a:br>
            <a:r>
              <a:rPr lang="en-US" sz="2000" dirty="0">
                <a:solidFill>
                  <a:srgbClr val="FF0000"/>
                </a:solidFill>
                <a:latin typeface="Gill Sans Light"/>
                <a:cs typeface="Helvetica" charset="0"/>
              </a:rPr>
              <a:t>buffer space,</a:t>
            </a:r>
          </a:p>
          <a:p>
            <a:pPr eaLnBrk="1" hangingPunct="1"/>
            <a:r>
              <a:rPr lang="en-US" sz="2000" dirty="0">
                <a:solidFill>
                  <a:srgbClr val="FF0000"/>
                </a:solidFill>
                <a:latin typeface="Gill Sans Light"/>
                <a:cs typeface="Helvetica" charset="0"/>
              </a:rPr>
              <a:t>connection</a:t>
            </a:r>
            <a:br>
              <a:rPr lang="en-US" sz="2000" dirty="0">
                <a:solidFill>
                  <a:srgbClr val="FF0000"/>
                </a:solidFill>
                <a:latin typeface="Gill Sans Light"/>
                <a:cs typeface="Helvetica" charset="0"/>
              </a:rPr>
            </a:br>
            <a:r>
              <a:rPr lang="en-US" sz="2000" dirty="0">
                <a:solidFill>
                  <a:srgbClr val="FF0000"/>
                </a:solidFill>
                <a:latin typeface="Gill Sans Light"/>
                <a:cs typeface="Helvetica" charset="0"/>
              </a:rPr>
              <a:t>enqueued</a:t>
            </a:r>
          </a:p>
        </p:txBody>
      </p:sp>
      <p:sp>
        <p:nvSpPr>
          <p:cNvPr id="65" name="TextBox 22">
            <a:extLst>
              <a:ext uri="{FF2B5EF4-FFF2-40B4-BE49-F238E27FC236}">
                <a16:creationId xmlns:a16="http://schemas.microsoft.com/office/drawing/2014/main" id="{7DB2B6E5-C383-4F03-8BCE-DFC2E2B4BFBC}"/>
              </a:ext>
            </a:extLst>
          </p:cNvPr>
          <p:cNvSpPr txBox="1">
            <a:spLocks noChangeArrowheads="1"/>
          </p:cNvSpPr>
          <p:nvPr/>
        </p:nvSpPr>
        <p:spPr bwMode="auto">
          <a:xfrm rot="-5400000">
            <a:off x="4723006" y="3944592"/>
            <a:ext cx="67151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000" b="0">
                <a:latin typeface="Gill Sans Light"/>
                <a:cs typeface="Helvetica" charset="0"/>
              </a:rPr>
              <a:t>time</a:t>
            </a:r>
          </a:p>
        </p:txBody>
      </p:sp>
      <p:cxnSp>
        <p:nvCxnSpPr>
          <p:cNvPr id="66" name="Straight Arrow Connector 23">
            <a:extLst>
              <a:ext uri="{FF2B5EF4-FFF2-40B4-BE49-F238E27FC236}">
                <a16:creationId xmlns:a16="http://schemas.microsoft.com/office/drawing/2014/main" id="{5CC18615-FB03-4B07-9B41-3090788A24EF}"/>
              </a:ext>
            </a:extLst>
          </p:cNvPr>
          <p:cNvCxnSpPr>
            <a:cxnSpLocks noChangeShapeType="1"/>
          </p:cNvCxnSpPr>
          <p:nvPr/>
        </p:nvCxnSpPr>
        <p:spPr bwMode="auto">
          <a:xfrm>
            <a:off x="5258787" y="3718373"/>
            <a:ext cx="0" cy="1066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7" name="Text Box 6">
            <a:extLst>
              <a:ext uri="{FF2B5EF4-FFF2-40B4-BE49-F238E27FC236}">
                <a16:creationId xmlns:a16="http://schemas.microsoft.com/office/drawing/2014/main" id="{5BD3DA4B-652A-48FB-ABBB-40AF82A39EC7}"/>
              </a:ext>
            </a:extLst>
          </p:cNvPr>
          <p:cNvSpPr txBox="1">
            <a:spLocks noChangeArrowheads="1"/>
          </p:cNvSpPr>
          <p:nvPr/>
        </p:nvSpPr>
        <p:spPr bwMode="auto">
          <a:xfrm>
            <a:off x="9868927" y="1541942"/>
            <a:ext cx="1142922" cy="459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78" tIns="44445" rIns="90478" bIns="44445">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Server</a:t>
            </a:r>
          </a:p>
        </p:txBody>
      </p:sp>
    </p:spTree>
    <p:extLst>
      <p:ext uri="{BB962C8B-B14F-4D97-AF65-F5344CB8AC3E}">
        <p14:creationId xmlns:p14="http://schemas.microsoft.com/office/powerpoint/2010/main" val="2300544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right)">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 grpId="0"/>
      <p:bldP spid="62" grpId="0"/>
      <p:bldP spid="63" grpId="0"/>
      <p:bldP spid="6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Light"/>
              </a:rPr>
              <a:t>Sockets in concept</a:t>
            </a:r>
            <a:endParaRPr lang="en-US" dirty="0">
              <a:latin typeface="Gill Sans Light"/>
            </a:endParaRPr>
          </a:p>
        </p:txBody>
      </p:sp>
      <p:sp>
        <p:nvSpPr>
          <p:cNvPr id="7" name="TextBox 6"/>
          <p:cNvSpPr txBox="1"/>
          <p:nvPr/>
        </p:nvSpPr>
        <p:spPr>
          <a:xfrm>
            <a:off x="2969232" y="680377"/>
            <a:ext cx="1039067" cy="461665"/>
          </a:xfrm>
          <a:prstGeom prst="rect">
            <a:avLst/>
          </a:prstGeom>
          <a:noFill/>
        </p:spPr>
        <p:txBody>
          <a:bodyPr wrap="none" rtlCol="0">
            <a:spAutoFit/>
          </a:bodyPr>
          <a:lstStyle/>
          <a:p>
            <a:r>
              <a:rPr lang="en-US" sz="2400" dirty="0">
                <a:solidFill>
                  <a:srgbClr val="FF0000"/>
                </a:solidFill>
                <a:latin typeface="Gill Sans Light"/>
              </a:rPr>
              <a:t>Client</a:t>
            </a:r>
          </a:p>
        </p:txBody>
      </p:sp>
      <p:sp>
        <p:nvSpPr>
          <p:cNvPr id="8" name="TextBox 7"/>
          <p:cNvSpPr txBox="1"/>
          <p:nvPr/>
        </p:nvSpPr>
        <p:spPr>
          <a:xfrm>
            <a:off x="7863527" y="662413"/>
            <a:ext cx="1184940" cy="461665"/>
          </a:xfrm>
          <a:prstGeom prst="rect">
            <a:avLst/>
          </a:prstGeom>
          <a:noFill/>
        </p:spPr>
        <p:txBody>
          <a:bodyPr wrap="none" rtlCol="0">
            <a:spAutoFit/>
          </a:bodyPr>
          <a:lstStyle/>
          <a:p>
            <a:r>
              <a:rPr lang="en-US" sz="2400" dirty="0">
                <a:solidFill>
                  <a:srgbClr val="FF0000"/>
                </a:solidFill>
                <a:latin typeface="Gill Sans Light"/>
              </a:rPr>
              <a:t>Server</a:t>
            </a:r>
          </a:p>
        </p:txBody>
      </p:sp>
      <p:sp>
        <p:nvSpPr>
          <p:cNvPr id="12" name="TextBox 11"/>
          <p:cNvSpPr txBox="1"/>
          <p:nvPr/>
        </p:nvSpPr>
        <p:spPr>
          <a:xfrm>
            <a:off x="2800380" y="4469352"/>
            <a:ext cx="1749197" cy="369332"/>
          </a:xfrm>
          <a:prstGeom prst="rect">
            <a:avLst/>
          </a:prstGeom>
          <a:noFill/>
        </p:spPr>
        <p:txBody>
          <a:bodyPr wrap="none" rtlCol="0">
            <a:spAutoFit/>
          </a:bodyPr>
          <a:lstStyle/>
          <a:p>
            <a:r>
              <a:rPr lang="en-US" dirty="0">
                <a:latin typeface="Gill Sans Light"/>
              </a:rPr>
              <a:t>r</a:t>
            </a:r>
            <a:r>
              <a:rPr lang="en-US" dirty="0" smtClean="0">
                <a:latin typeface="Gill Sans Light"/>
              </a:rPr>
              <a:t>ead response</a:t>
            </a:r>
            <a:endParaRPr lang="en-US" dirty="0">
              <a:latin typeface="Gill Sans Light"/>
            </a:endParaRPr>
          </a:p>
        </p:txBody>
      </p:sp>
      <p:sp>
        <p:nvSpPr>
          <p:cNvPr id="13" name="TextBox 12"/>
          <p:cNvSpPr txBox="1"/>
          <p:nvPr/>
        </p:nvSpPr>
        <p:spPr>
          <a:xfrm>
            <a:off x="2262923" y="5206271"/>
            <a:ext cx="2345514" cy="369332"/>
          </a:xfrm>
          <a:prstGeom prst="rect">
            <a:avLst/>
          </a:prstGeom>
          <a:noFill/>
        </p:spPr>
        <p:txBody>
          <a:bodyPr wrap="none" rtlCol="0">
            <a:spAutoFit/>
          </a:bodyPr>
          <a:lstStyle/>
          <a:p>
            <a:r>
              <a:rPr lang="en-US" dirty="0" smtClean="0">
                <a:latin typeface="Gill Sans Light"/>
              </a:rPr>
              <a:t>Close Client Socket</a:t>
            </a:r>
            <a:endParaRPr lang="en-US" dirty="0">
              <a:latin typeface="Gill Sans Light"/>
            </a:endParaRPr>
          </a:p>
        </p:txBody>
      </p:sp>
      <p:grpSp>
        <p:nvGrpSpPr>
          <p:cNvPr id="35" name="Group 34"/>
          <p:cNvGrpSpPr/>
          <p:nvPr/>
        </p:nvGrpSpPr>
        <p:grpSpPr>
          <a:xfrm>
            <a:off x="2244263" y="1747220"/>
            <a:ext cx="3583032" cy="1154157"/>
            <a:chOff x="720262" y="1747219"/>
            <a:chExt cx="3583032" cy="1154157"/>
          </a:xfrm>
        </p:grpSpPr>
        <p:sp>
          <p:nvSpPr>
            <p:cNvPr id="9" name="TextBox 8"/>
            <p:cNvSpPr txBox="1"/>
            <p:nvPr/>
          </p:nvSpPr>
          <p:spPr>
            <a:xfrm>
              <a:off x="720262" y="1747219"/>
              <a:ext cx="2428870" cy="369332"/>
            </a:xfrm>
            <a:prstGeom prst="rect">
              <a:avLst/>
            </a:prstGeom>
            <a:noFill/>
          </p:spPr>
          <p:txBody>
            <a:bodyPr wrap="none" rtlCol="0">
              <a:spAutoFit/>
            </a:bodyPr>
            <a:lstStyle/>
            <a:p>
              <a:r>
                <a:rPr lang="en-US" dirty="0" smtClean="0">
                  <a:latin typeface="Gill Sans Light"/>
                </a:rPr>
                <a:t>Create Client Socket</a:t>
              </a:r>
              <a:endParaRPr lang="en-US" dirty="0">
                <a:latin typeface="Gill Sans Light"/>
              </a:endParaRPr>
            </a:p>
          </p:txBody>
        </p:sp>
        <p:sp>
          <p:nvSpPr>
            <p:cNvPr id="10" name="TextBox 9"/>
            <p:cNvSpPr txBox="1"/>
            <p:nvPr/>
          </p:nvSpPr>
          <p:spPr>
            <a:xfrm>
              <a:off x="720262" y="2532044"/>
              <a:ext cx="3583032" cy="369332"/>
            </a:xfrm>
            <a:prstGeom prst="rect">
              <a:avLst/>
            </a:prstGeom>
            <a:noFill/>
          </p:spPr>
          <p:txBody>
            <a:bodyPr wrap="none" rtlCol="0">
              <a:spAutoFit/>
            </a:bodyPr>
            <a:lstStyle/>
            <a:p>
              <a:r>
                <a:rPr lang="en-US" dirty="0" smtClean="0">
                  <a:latin typeface="Gill Sans Light"/>
                </a:rPr>
                <a:t>Connect it to server (</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15" name="Straight Arrow Connector 14"/>
            <p:cNvCxnSpPr/>
            <p:nvPr/>
          </p:nvCxnSpPr>
          <p:spPr>
            <a:xfrm>
              <a:off x="1470685" y="2057400"/>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7" name="Straight Arrow Connector 16"/>
          <p:cNvCxnSpPr/>
          <p:nvPr/>
        </p:nvCxnSpPr>
        <p:spPr>
          <a:xfrm>
            <a:off x="2994685" y="4846778"/>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7340395" y="1066800"/>
            <a:ext cx="2585208" cy="1905000"/>
            <a:chOff x="5816394" y="1141845"/>
            <a:chExt cx="2585208" cy="1905000"/>
          </a:xfrm>
        </p:grpSpPr>
        <p:sp>
          <p:nvSpPr>
            <p:cNvPr id="18" name="TextBox 17"/>
            <p:cNvSpPr txBox="1"/>
            <p:nvPr/>
          </p:nvSpPr>
          <p:spPr>
            <a:xfrm>
              <a:off x="5816394" y="1141845"/>
              <a:ext cx="2505814" cy="369332"/>
            </a:xfrm>
            <a:prstGeom prst="rect">
              <a:avLst/>
            </a:prstGeom>
            <a:noFill/>
          </p:spPr>
          <p:txBody>
            <a:bodyPr wrap="none" rtlCol="0">
              <a:spAutoFit/>
            </a:bodyPr>
            <a:lstStyle/>
            <a:p>
              <a:r>
                <a:rPr lang="en-US" dirty="0" smtClean="0">
                  <a:latin typeface="Gill Sans Light"/>
                </a:rPr>
                <a:t>Create Server Socket</a:t>
              </a:r>
              <a:endParaRPr lang="en-US" dirty="0">
                <a:latin typeface="Gill Sans Light"/>
              </a:endParaRPr>
            </a:p>
          </p:txBody>
        </p:sp>
        <p:cxnSp>
          <p:nvCxnSpPr>
            <p:cNvPr id="19" name="Straight Arrow Connector 18"/>
            <p:cNvCxnSpPr/>
            <p:nvPr/>
          </p:nvCxnSpPr>
          <p:spPr>
            <a:xfrm>
              <a:off x="6547748" y="1446645"/>
              <a:ext cx="408" cy="295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832103" y="1730488"/>
              <a:ext cx="2561342" cy="646331"/>
            </a:xfrm>
            <a:prstGeom prst="rect">
              <a:avLst/>
            </a:prstGeom>
            <a:noFill/>
          </p:spPr>
          <p:txBody>
            <a:bodyPr wrap="none" rtlCol="0">
              <a:spAutoFit/>
            </a:bodyPr>
            <a:lstStyle/>
            <a:p>
              <a:r>
                <a:rPr lang="en-US" dirty="0" smtClean="0">
                  <a:latin typeface="Gill Sans Light"/>
                </a:rPr>
                <a:t>Bind it to an Address </a:t>
              </a:r>
            </a:p>
            <a:p>
              <a:r>
                <a:rPr lang="en-US" dirty="0" smtClean="0">
                  <a:latin typeface="Gill Sans Light"/>
                </a:rPr>
                <a:t>(</a:t>
              </a:r>
              <a:r>
                <a:rPr lang="en-US" dirty="0" err="1" smtClean="0">
                  <a:latin typeface="Gill Sans Light"/>
                </a:rPr>
                <a:t>host:port</a:t>
              </a:r>
              <a:r>
                <a:rPr lang="en-US" dirty="0" smtClean="0">
                  <a:latin typeface="Gill Sans Light"/>
                </a:rPr>
                <a:t>)</a:t>
              </a:r>
              <a:endParaRPr lang="en-US" dirty="0">
                <a:latin typeface="Gill Sans Light"/>
              </a:endParaRPr>
            </a:p>
          </p:txBody>
        </p:sp>
        <p:cxnSp>
          <p:nvCxnSpPr>
            <p:cNvPr id="21" name="Straight Arrow Connector 20"/>
            <p:cNvCxnSpPr/>
            <p:nvPr/>
          </p:nvCxnSpPr>
          <p:spPr>
            <a:xfrm>
              <a:off x="6554133" y="2321879"/>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838080" y="2677513"/>
              <a:ext cx="2563522" cy="369332"/>
            </a:xfrm>
            <a:prstGeom prst="rect">
              <a:avLst/>
            </a:prstGeom>
            <a:noFill/>
          </p:spPr>
          <p:txBody>
            <a:bodyPr wrap="none" rtlCol="0">
              <a:spAutoFit/>
            </a:bodyPr>
            <a:lstStyle/>
            <a:p>
              <a:r>
                <a:rPr lang="en-US" dirty="0" smtClean="0">
                  <a:latin typeface="Gill Sans Light"/>
                </a:rPr>
                <a:t>Listen for Connection</a:t>
              </a:r>
              <a:endParaRPr lang="en-US" dirty="0">
                <a:latin typeface="Gill Sans Light"/>
              </a:endParaRPr>
            </a:p>
          </p:txBody>
        </p:sp>
      </p:grpSp>
      <p:sp>
        <p:nvSpPr>
          <p:cNvPr id="30" name="TextBox 29"/>
          <p:cNvSpPr txBox="1"/>
          <p:nvPr/>
        </p:nvSpPr>
        <p:spPr>
          <a:xfrm>
            <a:off x="7081455" y="5263373"/>
            <a:ext cx="2967479" cy="369332"/>
          </a:xfrm>
          <a:prstGeom prst="rect">
            <a:avLst/>
          </a:prstGeom>
          <a:noFill/>
        </p:spPr>
        <p:txBody>
          <a:bodyPr wrap="none" rtlCol="0">
            <a:spAutoFit/>
          </a:bodyPr>
          <a:lstStyle/>
          <a:p>
            <a:r>
              <a:rPr lang="en-US" dirty="0" smtClean="0">
                <a:latin typeface="Gill Sans Light"/>
              </a:rPr>
              <a:t>Close Connection Socket</a:t>
            </a:r>
            <a:endParaRPr lang="en-US" dirty="0">
              <a:latin typeface="Gill Sans Light"/>
            </a:endParaRPr>
          </a:p>
        </p:txBody>
      </p:sp>
      <p:cxnSp>
        <p:nvCxnSpPr>
          <p:cNvPr id="31" name="Straight Arrow Connector 30"/>
          <p:cNvCxnSpPr/>
          <p:nvPr/>
        </p:nvCxnSpPr>
        <p:spPr>
          <a:xfrm>
            <a:off x="7644030" y="4866681"/>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634780" y="6062608"/>
            <a:ext cx="2470548" cy="369332"/>
          </a:xfrm>
          <a:prstGeom prst="rect">
            <a:avLst/>
          </a:prstGeom>
          <a:noFill/>
        </p:spPr>
        <p:txBody>
          <a:bodyPr wrap="none" rtlCol="0">
            <a:spAutoFit/>
          </a:bodyPr>
          <a:lstStyle/>
          <a:p>
            <a:r>
              <a:rPr lang="en-US" dirty="0" smtClean="0">
                <a:latin typeface="Gill Sans Light"/>
              </a:rPr>
              <a:t>Close Server Socket</a:t>
            </a:r>
            <a:endParaRPr lang="en-US" dirty="0">
              <a:latin typeface="Gill Sans Light"/>
            </a:endParaRPr>
          </a:p>
        </p:txBody>
      </p:sp>
      <p:cxnSp>
        <p:nvCxnSpPr>
          <p:cNvPr id="33" name="Straight Arrow Connector 32"/>
          <p:cNvCxnSpPr/>
          <p:nvPr/>
        </p:nvCxnSpPr>
        <p:spPr>
          <a:xfrm flipH="1">
            <a:off x="7407619" y="5654047"/>
            <a:ext cx="140269" cy="429903"/>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770498" y="4040859"/>
            <a:ext cx="4316103" cy="369332"/>
            <a:chOff x="1246497" y="4040859"/>
            <a:chExt cx="4316103" cy="369332"/>
          </a:xfrm>
        </p:grpSpPr>
        <p:sp>
          <p:nvSpPr>
            <p:cNvPr id="11" name="TextBox 10"/>
            <p:cNvSpPr txBox="1"/>
            <p:nvPr/>
          </p:nvSpPr>
          <p:spPr>
            <a:xfrm>
              <a:off x="1246497" y="4040859"/>
              <a:ext cx="1620957" cy="369332"/>
            </a:xfrm>
            <a:prstGeom prst="rect">
              <a:avLst/>
            </a:prstGeom>
            <a:noFill/>
          </p:spPr>
          <p:txBody>
            <a:bodyPr wrap="none" rtlCol="0">
              <a:spAutoFit/>
            </a:bodyPr>
            <a:lstStyle/>
            <a:p>
              <a:r>
                <a:rPr lang="en-US" dirty="0">
                  <a:latin typeface="Gill Sans Light"/>
                </a:rPr>
                <a:t>w</a:t>
              </a:r>
              <a:r>
                <a:rPr lang="en-US" dirty="0" smtClean="0">
                  <a:latin typeface="Gill Sans Light"/>
                </a:rPr>
                <a:t>rite request</a:t>
              </a:r>
              <a:endParaRPr lang="en-US" dirty="0">
                <a:latin typeface="Gill Sans Light"/>
              </a:endParaRPr>
            </a:p>
          </p:txBody>
        </p:sp>
        <p:cxnSp>
          <p:nvCxnSpPr>
            <p:cNvPr id="39" name="Straight Arrow Connector 38"/>
            <p:cNvCxnSpPr/>
            <p:nvPr/>
          </p:nvCxnSpPr>
          <p:spPr>
            <a:xfrm>
              <a:off x="3002834" y="4253260"/>
              <a:ext cx="2559766" cy="153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44" name="Group 43"/>
          <p:cNvGrpSpPr/>
          <p:nvPr/>
        </p:nvGrpSpPr>
        <p:grpSpPr>
          <a:xfrm>
            <a:off x="4526834" y="4497349"/>
            <a:ext cx="4404436" cy="369332"/>
            <a:chOff x="3002834" y="4497349"/>
            <a:chExt cx="4404436" cy="369332"/>
          </a:xfrm>
        </p:grpSpPr>
        <p:sp>
          <p:nvSpPr>
            <p:cNvPr id="29" name="TextBox 28"/>
            <p:cNvSpPr txBox="1"/>
            <p:nvPr/>
          </p:nvSpPr>
          <p:spPr>
            <a:xfrm>
              <a:off x="5590747" y="4497349"/>
              <a:ext cx="1816523" cy="369332"/>
            </a:xfrm>
            <a:prstGeom prst="rect">
              <a:avLst/>
            </a:prstGeom>
            <a:noFill/>
          </p:spPr>
          <p:txBody>
            <a:bodyPr wrap="none" rtlCol="0">
              <a:spAutoFit/>
            </a:bodyPr>
            <a:lstStyle/>
            <a:p>
              <a:r>
                <a:rPr lang="en-US" dirty="0" smtClean="0">
                  <a:latin typeface="Gill Sans Light"/>
                </a:rPr>
                <a:t>write response</a:t>
              </a:r>
              <a:endParaRPr lang="en-US" dirty="0">
                <a:latin typeface="Gill Sans Light"/>
              </a:endParaRPr>
            </a:p>
          </p:txBody>
        </p:sp>
        <p:cxnSp>
          <p:nvCxnSpPr>
            <p:cNvPr id="41" name="Straight Arrow Connector 40"/>
            <p:cNvCxnSpPr/>
            <p:nvPr/>
          </p:nvCxnSpPr>
          <p:spPr>
            <a:xfrm flipH="1">
              <a:off x="3002834" y="4696946"/>
              <a:ext cx="2559766" cy="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grpSp>
      <p:sp>
        <p:nvSpPr>
          <p:cNvPr id="42" name="Freeform 41"/>
          <p:cNvSpPr/>
          <p:nvPr/>
        </p:nvSpPr>
        <p:spPr>
          <a:xfrm>
            <a:off x="8880006" y="4191000"/>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Gill Sans Light"/>
            </a:endParaRPr>
          </a:p>
        </p:txBody>
      </p:sp>
      <p:sp>
        <p:nvSpPr>
          <p:cNvPr id="43" name="Freeform 42"/>
          <p:cNvSpPr/>
          <p:nvPr/>
        </p:nvSpPr>
        <p:spPr>
          <a:xfrm flipH="1">
            <a:off x="2322433" y="4162964"/>
            <a:ext cx="492595" cy="612776"/>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sp>
        <p:nvSpPr>
          <p:cNvPr id="27" name="Freeform 26"/>
          <p:cNvSpPr/>
          <p:nvPr/>
        </p:nvSpPr>
        <p:spPr>
          <a:xfrm>
            <a:off x="8470456" y="3013875"/>
            <a:ext cx="1838714" cy="3070074"/>
          </a:xfrm>
          <a:custGeom>
            <a:avLst/>
            <a:gdLst>
              <a:gd name="connsiteX0" fmla="*/ 0 w 1838714"/>
              <a:gd name="connsiteY0" fmla="*/ 3350866 h 3819899"/>
              <a:gd name="connsiteX1" fmla="*/ 489618 w 1838714"/>
              <a:gd name="connsiteY1" fmla="*/ 3687455 h 3819899"/>
              <a:gd name="connsiteX2" fmla="*/ 1575959 w 1838714"/>
              <a:gd name="connsiteY2" fmla="*/ 3580358 h 3819899"/>
              <a:gd name="connsiteX3" fmla="*/ 1836068 w 1838714"/>
              <a:gd name="connsiteY3" fmla="*/ 1040642 h 3819899"/>
              <a:gd name="connsiteX4" fmla="*/ 1637161 w 1838714"/>
              <a:gd name="connsiteY4" fmla="*/ 153271 h 3819899"/>
              <a:gd name="connsiteX5" fmla="*/ 642624 w 1838714"/>
              <a:gd name="connsiteY5" fmla="*/ 276 h 3819899"/>
              <a:gd name="connsiteX6" fmla="*/ 290711 w 1838714"/>
              <a:gd name="connsiteY6" fmla="*/ 122672 h 3819899"/>
              <a:gd name="connsiteX7" fmla="*/ 183607 w 1838714"/>
              <a:gd name="connsiteY7" fmla="*/ 367464 h 381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714" h="3819899">
                <a:moveTo>
                  <a:pt x="0" y="3350866"/>
                </a:moveTo>
                <a:cubicBezTo>
                  <a:pt x="113479" y="3500036"/>
                  <a:pt x="226958" y="3649206"/>
                  <a:pt x="489618" y="3687455"/>
                </a:cubicBezTo>
                <a:cubicBezTo>
                  <a:pt x="752278" y="3725704"/>
                  <a:pt x="1351551" y="4021493"/>
                  <a:pt x="1575959" y="3580358"/>
                </a:cubicBezTo>
                <a:cubicBezTo>
                  <a:pt x="1800367" y="3139223"/>
                  <a:pt x="1825868" y="1611823"/>
                  <a:pt x="1836068" y="1040642"/>
                </a:cubicBezTo>
                <a:cubicBezTo>
                  <a:pt x="1846268" y="469461"/>
                  <a:pt x="1836068" y="326665"/>
                  <a:pt x="1637161" y="153271"/>
                </a:cubicBezTo>
                <a:cubicBezTo>
                  <a:pt x="1438254" y="-20123"/>
                  <a:pt x="867032" y="5376"/>
                  <a:pt x="642624" y="276"/>
                </a:cubicBezTo>
                <a:cubicBezTo>
                  <a:pt x="418216" y="-4824"/>
                  <a:pt x="367214" y="61474"/>
                  <a:pt x="290711" y="122672"/>
                </a:cubicBezTo>
                <a:cubicBezTo>
                  <a:pt x="214208" y="183870"/>
                  <a:pt x="198907" y="275667"/>
                  <a:pt x="183607" y="367464"/>
                </a:cubicBezTo>
              </a:path>
            </a:pathLst>
          </a:custGeom>
          <a:ln>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nvGrpSpPr>
          <p:cNvPr id="3" name="Group 2"/>
          <p:cNvGrpSpPr/>
          <p:nvPr/>
        </p:nvGrpSpPr>
        <p:grpSpPr>
          <a:xfrm>
            <a:off x="7356104" y="2944682"/>
            <a:ext cx="2317651" cy="862846"/>
            <a:chOff x="5832103" y="2944682"/>
            <a:chExt cx="2317651" cy="862846"/>
          </a:xfrm>
        </p:grpSpPr>
        <p:grpSp>
          <p:nvGrpSpPr>
            <p:cNvPr id="46" name="Group 45"/>
            <p:cNvGrpSpPr/>
            <p:nvPr/>
          </p:nvGrpSpPr>
          <p:grpSpPr>
            <a:xfrm>
              <a:off x="5832103" y="2944682"/>
              <a:ext cx="1946367" cy="729734"/>
              <a:chOff x="5831695" y="2954752"/>
              <a:chExt cx="1946367" cy="729734"/>
            </a:xfrm>
          </p:grpSpPr>
          <p:cxnSp>
            <p:nvCxnSpPr>
              <p:cNvPr id="47" name="Straight Arrow Connector 46"/>
              <p:cNvCxnSpPr/>
              <p:nvPr/>
            </p:nvCxnSpPr>
            <p:spPr>
              <a:xfrm>
                <a:off x="6547748" y="2954752"/>
                <a:ext cx="0"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831695" y="3315154"/>
                <a:ext cx="1946367" cy="369332"/>
              </a:xfrm>
              <a:prstGeom prst="rect">
                <a:avLst/>
              </a:prstGeom>
              <a:noFill/>
            </p:spPr>
            <p:txBody>
              <a:bodyPr wrap="none" rtlCol="0">
                <a:spAutoFit/>
              </a:bodyPr>
              <a:lstStyle/>
              <a:p>
                <a:r>
                  <a:rPr lang="en-US" dirty="0" smtClean="0">
                    <a:latin typeface="Gill Sans Light"/>
                  </a:rPr>
                  <a:t>Accept </a:t>
                </a:r>
                <a:r>
                  <a:rPr lang="en-US" dirty="0" err="1" smtClean="0">
                    <a:latin typeface="Gill Sans Light"/>
                  </a:rPr>
                  <a:t>syscall</a:t>
                </a:r>
                <a:r>
                  <a:rPr lang="en-US" dirty="0" smtClean="0">
                    <a:latin typeface="Gill Sans Light"/>
                  </a:rPr>
                  <a:t>()</a:t>
                </a:r>
                <a:endParaRPr lang="en-US" dirty="0">
                  <a:latin typeface="Gill Sans Light"/>
                </a:endParaRPr>
              </a:p>
            </p:txBody>
          </p:sp>
        </p:grpSp>
        <p:sp>
          <p:nvSpPr>
            <p:cNvPr id="52" name="Freeform 51"/>
            <p:cNvSpPr/>
            <p:nvPr/>
          </p:nvSpPr>
          <p:spPr>
            <a:xfrm>
              <a:off x="7657159" y="3154765"/>
              <a:ext cx="492595" cy="652763"/>
            </a:xfrm>
            <a:custGeom>
              <a:avLst/>
              <a:gdLst>
                <a:gd name="connsiteX0" fmla="*/ 14941 w 492595"/>
                <a:gd name="connsiteY0" fmla="*/ 493114 h 612776"/>
                <a:gd name="connsiteX1" fmla="*/ 179294 w 492595"/>
                <a:gd name="connsiteY1" fmla="*/ 612643 h 612776"/>
                <a:gd name="connsiteX2" fmla="*/ 478117 w 492595"/>
                <a:gd name="connsiteY2" fmla="*/ 508055 h 612776"/>
                <a:gd name="connsiteX3" fmla="*/ 418353 w 492595"/>
                <a:gd name="connsiteY3" fmla="*/ 164408 h 612776"/>
                <a:gd name="connsiteX4" fmla="*/ 179294 w 492595"/>
                <a:gd name="connsiteY4" fmla="*/ 55 h 612776"/>
                <a:gd name="connsiteX5" fmla="*/ 0 w 492595"/>
                <a:gd name="connsiteY5" fmla="*/ 179349 h 61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595" h="612776">
                  <a:moveTo>
                    <a:pt x="14941" y="493114"/>
                  </a:moveTo>
                  <a:cubicBezTo>
                    <a:pt x="58519" y="551633"/>
                    <a:pt x="102098" y="610153"/>
                    <a:pt x="179294" y="612643"/>
                  </a:cubicBezTo>
                  <a:cubicBezTo>
                    <a:pt x="256490" y="615133"/>
                    <a:pt x="438274" y="582761"/>
                    <a:pt x="478117" y="508055"/>
                  </a:cubicBezTo>
                  <a:cubicBezTo>
                    <a:pt x="517960" y="433349"/>
                    <a:pt x="468157" y="249075"/>
                    <a:pt x="418353" y="164408"/>
                  </a:cubicBezTo>
                  <a:cubicBezTo>
                    <a:pt x="368549" y="79741"/>
                    <a:pt x="249019" y="-2435"/>
                    <a:pt x="179294" y="55"/>
                  </a:cubicBezTo>
                  <a:cubicBezTo>
                    <a:pt x="109569" y="2545"/>
                    <a:pt x="54784" y="90947"/>
                    <a:pt x="0" y="179349"/>
                  </a:cubicBezTo>
                </a:path>
              </a:pathLst>
            </a:custGeom>
            <a:ln>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Gill Sans Light"/>
              </a:endParaRPr>
            </a:p>
          </p:txBody>
        </p:sp>
      </p:grpSp>
      <p:grpSp>
        <p:nvGrpSpPr>
          <p:cNvPr id="4" name="Group 3"/>
          <p:cNvGrpSpPr/>
          <p:nvPr/>
        </p:nvGrpSpPr>
        <p:grpSpPr>
          <a:xfrm>
            <a:off x="2981734" y="3013876"/>
            <a:ext cx="5090015" cy="1090777"/>
            <a:chOff x="1457733" y="3013875"/>
            <a:chExt cx="5090015" cy="1090777"/>
          </a:xfrm>
        </p:grpSpPr>
        <p:grpSp>
          <p:nvGrpSpPr>
            <p:cNvPr id="37" name="Group 36"/>
            <p:cNvGrpSpPr/>
            <p:nvPr/>
          </p:nvGrpSpPr>
          <p:grpSpPr>
            <a:xfrm>
              <a:off x="3997254" y="3636570"/>
              <a:ext cx="2550494" cy="468082"/>
              <a:chOff x="3997254" y="3636570"/>
              <a:chExt cx="2550494" cy="468082"/>
            </a:xfrm>
          </p:grpSpPr>
          <p:cxnSp>
            <p:nvCxnSpPr>
              <p:cNvPr id="26" name="Straight Arrow Connector 25"/>
              <p:cNvCxnSpPr/>
              <p:nvPr/>
            </p:nvCxnSpPr>
            <p:spPr>
              <a:xfrm flipH="1">
                <a:off x="6080497" y="3684486"/>
                <a:ext cx="467251" cy="420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997254" y="3636570"/>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grpSp>
        <p:sp>
          <p:nvSpPr>
            <p:cNvPr id="45" name="TextBox 44"/>
            <p:cNvSpPr txBox="1"/>
            <p:nvPr/>
          </p:nvSpPr>
          <p:spPr>
            <a:xfrm>
              <a:off x="1457733" y="3622862"/>
              <a:ext cx="2274982" cy="369332"/>
            </a:xfrm>
            <a:prstGeom prst="rect">
              <a:avLst/>
            </a:prstGeom>
            <a:noFill/>
          </p:spPr>
          <p:txBody>
            <a:bodyPr wrap="none" rtlCol="0">
              <a:spAutoFit/>
            </a:bodyPr>
            <a:lstStyle/>
            <a:p>
              <a:r>
                <a:rPr lang="en-US" i="1" dirty="0" smtClean="0">
                  <a:latin typeface="Gill Sans Light"/>
                </a:rPr>
                <a:t>Connection Socket</a:t>
              </a:r>
              <a:endParaRPr lang="en-US" i="1" dirty="0">
                <a:latin typeface="Gill Sans Light"/>
              </a:endParaRPr>
            </a:p>
          </p:txBody>
        </p:sp>
        <p:cxnSp>
          <p:nvCxnSpPr>
            <p:cNvPr id="53" name="Straight Arrow Connector 52"/>
            <p:cNvCxnSpPr/>
            <p:nvPr/>
          </p:nvCxnSpPr>
          <p:spPr>
            <a:xfrm>
              <a:off x="1470685" y="3013875"/>
              <a:ext cx="0" cy="10552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a:endCxn id="22" idx="1"/>
          </p:cNvCxnSpPr>
          <p:nvPr/>
        </p:nvCxnSpPr>
        <p:spPr>
          <a:xfrm>
            <a:off x="5929280" y="2770928"/>
            <a:ext cx="1432800" cy="16206"/>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6" name="Left-Right Arrow 5"/>
          <p:cNvSpPr/>
          <p:nvPr/>
        </p:nvSpPr>
        <p:spPr bwMode="auto">
          <a:xfrm>
            <a:off x="5153245" y="3728903"/>
            <a:ext cx="415854" cy="184666"/>
          </a:xfrm>
          <a:prstGeom prst="leftRightArrow">
            <a:avLst/>
          </a:prstGeom>
          <a:solidFill>
            <a:schemeClr val="bg1"/>
          </a:solidFill>
          <a:ln w="57150" cap="flat" cmpd="sng" algn="ctr">
            <a:solidFill>
              <a:srgbClr val="618FFD"/>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Gill Sans Light"/>
            </a:endParaRPr>
          </a:p>
        </p:txBody>
      </p:sp>
      <p:cxnSp>
        <p:nvCxnSpPr>
          <p:cNvPr id="56" name="Straight Arrow Connector 55"/>
          <p:cNvCxnSpPr>
            <a:stCxn id="48" idx="1"/>
          </p:cNvCxnSpPr>
          <p:nvPr/>
        </p:nvCxnSpPr>
        <p:spPr>
          <a:xfrm flipH="1" flipV="1">
            <a:off x="5856695" y="2864140"/>
            <a:ext cx="1499409" cy="62561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7114747" y="4104652"/>
            <a:ext cx="1620957" cy="369332"/>
          </a:xfrm>
          <a:prstGeom prst="rect">
            <a:avLst/>
          </a:prstGeom>
          <a:noFill/>
        </p:spPr>
        <p:txBody>
          <a:bodyPr wrap="none" rtlCol="0">
            <a:spAutoFit/>
          </a:bodyPr>
          <a:lstStyle/>
          <a:p>
            <a:r>
              <a:rPr lang="en-US" dirty="0" smtClean="0">
                <a:latin typeface="Gill Sans Light"/>
              </a:rPr>
              <a:t>read request</a:t>
            </a:r>
            <a:endParaRPr lang="en-US" dirty="0">
              <a:latin typeface="Gill Sans Light"/>
            </a:endParaRPr>
          </a:p>
        </p:txBody>
      </p:sp>
      <p:sp>
        <p:nvSpPr>
          <p:cNvPr id="49" name="Rounded Rectangle 4">
            <a:extLst>
              <a:ext uri="{FF2B5EF4-FFF2-40B4-BE49-F238E27FC236}">
                <a16:creationId xmlns:a16="http://schemas.microsoft.com/office/drawing/2014/main" id="{CC072540-3456-4E8E-970C-422FC8CF5618}"/>
              </a:ext>
            </a:extLst>
          </p:cNvPr>
          <p:cNvSpPr/>
          <p:nvPr/>
        </p:nvSpPr>
        <p:spPr bwMode="auto">
          <a:xfrm>
            <a:off x="1981200" y="5105400"/>
            <a:ext cx="8229600" cy="618999"/>
          </a:xfrm>
          <a:prstGeom prst="roundRect">
            <a:avLst/>
          </a:prstGeom>
          <a:solidFill>
            <a:srgbClr val="FFFF00">
              <a:alpha val="14000"/>
            </a:srgb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28349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ko-KR" dirty="0" smtClean="0">
                <a:ea typeface="굴림" panose="020B0600000101010101" pitchFamily="34" charset="-127"/>
              </a:rPr>
              <a:t>Recall: Network Protocols</a:t>
            </a:r>
          </a:p>
        </p:txBody>
      </p:sp>
      <p:sp>
        <p:nvSpPr>
          <p:cNvPr id="1053699" name="Rectangle 3"/>
          <p:cNvSpPr>
            <a:spLocks noGrp="1" noChangeArrowheads="1"/>
          </p:cNvSpPr>
          <p:nvPr>
            <p:ph type="body" idx="1"/>
          </p:nvPr>
        </p:nvSpPr>
        <p:spPr>
          <a:xfrm>
            <a:off x="914400" y="838200"/>
            <a:ext cx="10363200" cy="5334000"/>
          </a:xfrm>
        </p:spPr>
        <p:txBody>
          <a:bodyPr/>
          <a:lstStyle/>
          <a:p>
            <a:pPr>
              <a:lnSpc>
                <a:spcPct val="80000"/>
              </a:lnSpc>
              <a:spcBef>
                <a:spcPct val="10000"/>
              </a:spcBef>
            </a:pPr>
            <a:r>
              <a:rPr lang="en-US" altLang="ko-KR" dirty="0" smtClean="0">
                <a:ea typeface="굴림" panose="020B0600000101010101" pitchFamily="34" charset="-127"/>
              </a:rPr>
              <a:t>Networking protocols: many levels</a:t>
            </a:r>
          </a:p>
          <a:p>
            <a:pPr lvl="1">
              <a:lnSpc>
                <a:spcPct val="80000"/>
              </a:lnSpc>
              <a:spcBef>
                <a:spcPct val="10000"/>
              </a:spcBef>
            </a:pPr>
            <a:r>
              <a:rPr lang="en-US" altLang="ko-KR" dirty="0" smtClean="0">
                <a:ea typeface="굴림" panose="020B0600000101010101" pitchFamily="34" charset="-127"/>
              </a:rPr>
              <a:t>Physical level: mechanical and electrical network (e.g., how are 0 and 1 represented)</a:t>
            </a:r>
          </a:p>
          <a:p>
            <a:pPr lvl="1">
              <a:lnSpc>
                <a:spcPct val="80000"/>
              </a:lnSpc>
              <a:spcBef>
                <a:spcPct val="10000"/>
              </a:spcBef>
            </a:pPr>
            <a:r>
              <a:rPr lang="en-US" altLang="ko-KR" dirty="0" smtClean="0">
                <a:ea typeface="굴림" panose="020B0600000101010101" pitchFamily="34" charset="-127"/>
              </a:rPr>
              <a:t>Link level: packet formats/error control (for instance, the CSMA/CD protocol) </a:t>
            </a:r>
          </a:p>
          <a:p>
            <a:pPr lvl="1">
              <a:lnSpc>
                <a:spcPct val="80000"/>
              </a:lnSpc>
              <a:spcBef>
                <a:spcPct val="10000"/>
              </a:spcBef>
            </a:pPr>
            <a:r>
              <a:rPr lang="en-US" altLang="ko-KR" dirty="0" smtClean="0">
                <a:ea typeface="굴림" panose="020B0600000101010101" pitchFamily="34" charset="-127"/>
              </a:rPr>
              <a:t>Network level: network routing, addressing</a:t>
            </a:r>
          </a:p>
          <a:p>
            <a:pPr lvl="1">
              <a:lnSpc>
                <a:spcPct val="80000"/>
              </a:lnSpc>
              <a:spcBef>
                <a:spcPct val="10000"/>
              </a:spcBef>
            </a:pPr>
            <a:r>
              <a:rPr lang="en-US" altLang="ko-KR" dirty="0" smtClean="0">
                <a:ea typeface="굴림" panose="020B0600000101010101" pitchFamily="34" charset="-127"/>
              </a:rPr>
              <a:t>Transport Level: reliable message delivery </a:t>
            </a:r>
          </a:p>
          <a:p>
            <a:pPr>
              <a:lnSpc>
                <a:spcPct val="80000"/>
              </a:lnSpc>
              <a:spcBef>
                <a:spcPct val="10000"/>
              </a:spcBef>
            </a:pPr>
            <a:r>
              <a:rPr lang="en-US" altLang="ko-KR" dirty="0" smtClean="0">
                <a:ea typeface="굴림" panose="020B0600000101010101" pitchFamily="34" charset="-127"/>
              </a:rPr>
              <a:t>Protocols on today’s Internet:</a:t>
            </a:r>
          </a:p>
          <a:p>
            <a:pPr lvl="1">
              <a:lnSpc>
                <a:spcPct val="80000"/>
              </a:lnSpc>
              <a:spcBef>
                <a:spcPct val="10000"/>
              </a:spcBef>
              <a:buFontTx/>
              <a:buNone/>
            </a:pPr>
            <a:endParaRPr lang="en-US" altLang="ko-KR" dirty="0" smtClean="0">
              <a:ea typeface="굴림" panose="020B0600000101010101" pitchFamily="34" charset="-127"/>
            </a:endParaRPr>
          </a:p>
          <a:p>
            <a:pPr lvl="1">
              <a:lnSpc>
                <a:spcPct val="80000"/>
              </a:lnSpc>
              <a:spcBef>
                <a:spcPct val="10000"/>
              </a:spcBef>
            </a:pPr>
            <a:endParaRPr lang="ko-KR" altLang="en-US" dirty="0" smtClean="0">
              <a:ea typeface="굴림" panose="020B0600000101010101" pitchFamily="34" charset="-127"/>
            </a:endParaRPr>
          </a:p>
        </p:txBody>
      </p:sp>
      <p:grpSp>
        <p:nvGrpSpPr>
          <p:cNvPr id="1053700" name="Group 4"/>
          <p:cNvGrpSpPr>
            <a:grpSpLocks/>
          </p:cNvGrpSpPr>
          <p:nvPr/>
        </p:nvGrpSpPr>
        <p:grpSpPr bwMode="auto">
          <a:xfrm>
            <a:off x="2057400" y="3200400"/>
            <a:ext cx="8001000" cy="2514600"/>
            <a:chOff x="192" y="2544"/>
            <a:chExt cx="5040" cy="1584"/>
          </a:xfrm>
        </p:grpSpPr>
        <p:grpSp>
          <p:nvGrpSpPr>
            <p:cNvPr id="18437" name="Group 5"/>
            <p:cNvGrpSpPr>
              <a:grpSpLocks/>
            </p:cNvGrpSpPr>
            <p:nvPr/>
          </p:nvGrpSpPr>
          <p:grpSpPr bwMode="auto">
            <a:xfrm>
              <a:off x="192" y="3072"/>
              <a:ext cx="5040" cy="1056"/>
              <a:chOff x="528" y="3072"/>
              <a:chExt cx="4800" cy="1056"/>
            </a:xfrm>
          </p:grpSpPr>
          <p:sp>
            <p:nvSpPr>
              <p:cNvPr id="18465" name="Rectangle 6"/>
              <p:cNvSpPr>
                <a:spLocks noChangeArrowheads="1"/>
              </p:cNvSpPr>
              <p:nvPr/>
            </p:nvSpPr>
            <p:spPr bwMode="auto">
              <a:xfrm>
                <a:off x="528" y="3072"/>
                <a:ext cx="4748" cy="384"/>
              </a:xfrm>
              <a:prstGeom prst="rect">
                <a:avLst/>
              </a:prstGeom>
              <a:solidFill>
                <a:srgbClr val="53FB25"/>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latin typeface="Gill Sans Light"/>
                  <a:cs typeface="Gill Sans Light"/>
                </a:endParaRPr>
              </a:p>
            </p:txBody>
          </p:sp>
          <p:sp>
            <p:nvSpPr>
              <p:cNvPr id="18466" name="Rectangle 7"/>
              <p:cNvSpPr>
                <a:spLocks noChangeArrowheads="1"/>
              </p:cNvSpPr>
              <p:nvPr/>
            </p:nvSpPr>
            <p:spPr bwMode="auto">
              <a:xfrm>
                <a:off x="528" y="3744"/>
                <a:ext cx="4748" cy="384"/>
              </a:xfrm>
              <a:prstGeom prst="rect">
                <a:avLst/>
              </a:prstGeom>
              <a:solidFill>
                <a:srgbClr val="99FFCC"/>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latin typeface="Gill Sans Light"/>
                  <a:cs typeface="Gill Sans Light"/>
                </a:endParaRPr>
              </a:p>
            </p:txBody>
          </p:sp>
          <p:sp>
            <p:nvSpPr>
              <p:cNvPr id="18467" name="Rectangle 8"/>
              <p:cNvSpPr>
                <a:spLocks noChangeArrowheads="1"/>
              </p:cNvSpPr>
              <p:nvPr/>
            </p:nvSpPr>
            <p:spPr bwMode="auto">
              <a:xfrm>
                <a:off x="528" y="3456"/>
                <a:ext cx="4748" cy="288"/>
              </a:xfrm>
              <a:prstGeom prst="rect">
                <a:avLst/>
              </a:prstGeom>
              <a:solidFill>
                <a:srgbClr val="00FFFF"/>
              </a:solidFill>
              <a:ln>
                <a:noFill/>
              </a:ln>
              <a:effectLst/>
              <a:extLs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latin typeface="Gill Sans Light"/>
                  <a:cs typeface="Gill Sans Light"/>
                </a:endParaRPr>
              </a:p>
            </p:txBody>
          </p:sp>
          <p:sp>
            <p:nvSpPr>
              <p:cNvPr id="18468" name="Line 9"/>
              <p:cNvSpPr>
                <a:spLocks noChangeShapeType="1"/>
              </p:cNvSpPr>
              <p:nvPr/>
            </p:nvSpPr>
            <p:spPr bwMode="auto">
              <a:xfrm>
                <a:off x="528" y="3744"/>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69" name="Line 10"/>
              <p:cNvSpPr>
                <a:spLocks noChangeShapeType="1"/>
              </p:cNvSpPr>
              <p:nvPr/>
            </p:nvSpPr>
            <p:spPr bwMode="auto">
              <a:xfrm>
                <a:off x="528" y="3456"/>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70" name="Line 11"/>
              <p:cNvSpPr>
                <a:spLocks noChangeShapeType="1"/>
              </p:cNvSpPr>
              <p:nvPr/>
            </p:nvSpPr>
            <p:spPr bwMode="auto">
              <a:xfrm>
                <a:off x="528" y="3072"/>
                <a:ext cx="48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grpSp>
        <p:grpSp>
          <p:nvGrpSpPr>
            <p:cNvPr id="18438" name="Group 12"/>
            <p:cNvGrpSpPr>
              <a:grpSpLocks/>
            </p:cNvGrpSpPr>
            <p:nvPr/>
          </p:nvGrpSpPr>
          <p:grpSpPr bwMode="auto">
            <a:xfrm>
              <a:off x="1680" y="2544"/>
              <a:ext cx="3490" cy="1571"/>
              <a:chOff x="1152" y="2511"/>
              <a:chExt cx="3490" cy="1571"/>
            </a:xfrm>
          </p:grpSpPr>
          <p:sp>
            <p:nvSpPr>
              <p:cNvPr id="18442" name="Text Box 13"/>
              <p:cNvSpPr txBox="1">
                <a:spLocks noChangeArrowheads="1"/>
              </p:cNvSpPr>
              <p:nvPr/>
            </p:nvSpPr>
            <p:spPr bwMode="auto">
              <a:xfrm>
                <a:off x="1152" y="3792"/>
                <a:ext cx="837"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Ethernet</a:t>
                </a:r>
              </a:p>
            </p:txBody>
          </p:sp>
          <p:sp>
            <p:nvSpPr>
              <p:cNvPr id="18443" name="Text Box 14"/>
              <p:cNvSpPr txBox="1">
                <a:spLocks noChangeArrowheads="1"/>
              </p:cNvSpPr>
              <p:nvPr/>
            </p:nvSpPr>
            <p:spPr bwMode="auto">
              <a:xfrm>
                <a:off x="2329" y="3855"/>
                <a:ext cx="489"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dirty="0" err="1">
                    <a:latin typeface="Gill Sans Light"/>
                    <a:ea typeface="굴림" panose="020B0600000101010101" pitchFamily="34" charset="-127"/>
                    <a:cs typeface="Gill Sans Light"/>
                  </a:rPr>
                  <a:t>WiFi</a:t>
                </a:r>
                <a:endParaRPr lang="en-US" altLang="ko-KR" sz="2200" dirty="0">
                  <a:latin typeface="Gill Sans Light"/>
                  <a:ea typeface="굴림" panose="020B0600000101010101" pitchFamily="34" charset="-127"/>
                  <a:cs typeface="Gill Sans Light"/>
                </a:endParaRPr>
              </a:p>
            </p:txBody>
          </p:sp>
          <p:sp>
            <p:nvSpPr>
              <p:cNvPr id="18444" name="Text Box 15"/>
              <p:cNvSpPr txBox="1">
                <a:spLocks noChangeArrowheads="1"/>
              </p:cNvSpPr>
              <p:nvPr/>
            </p:nvSpPr>
            <p:spPr bwMode="auto">
              <a:xfrm>
                <a:off x="3251" y="3807"/>
                <a:ext cx="438"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dirty="0">
                    <a:latin typeface="Gill Sans Light"/>
                    <a:ea typeface="굴림" panose="020B0600000101010101" pitchFamily="34" charset="-127"/>
                    <a:cs typeface="Gill Sans Light"/>
                  </a:rPr>
                  <a:t>LTE</a:t>
                </a:r>
              </a:p>
            </p:txBody>
          </p:sp>
          <p:sp>
            <p:nvSpPr>
              <p:cNvPr id="18445" name="Text Box 16"/>
              <p:cNvSpPr txBox="1">
                <a:spLocks noChangeArrowheads="1"/>
              </p:cNvSpPr>
              <p:nvPr/>
            </p:nvSpPr>
            <p:spPr bwMode="auto">
              <a:xfrm>
                <a:off x="2436" y="3438"/>
                <a:ext cx="283"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IP</a:t>
                </a:r>
              </a:p>
            </p:txBody>
          </p:sp>
          <p:sp>
            <p:nvSpPr>
              <p:cNvPr id="18446" name="Text Box 17"/>
              <p:cNvSpPr txBox="1">
                <a:spLocks noChangeArrowheads="1"/>
              </p:cNvSpPr>
              <p:nvPr/>
            </p:nvSpPr>
            <p:spPr bwMode="auto">
              <a:xfrm>
                <a:off x="1787" y="3150"/>
                <a:ext cx="490"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UDP</a:t>
                </a:r>
              </a:p>
            </p:txBody>
          </p:sp>
          <p:sp>
            <p:nvSpPr>
              <p:cNvPr id="18447" name="Text Box 18"/>
              <p:cNvSpPr txBox="1">
                <a:spLocks noChangeArrowheads="1"/>
              </p:cNvSpPr>
              <p:nvPr/>
            </p:nvSpPr>
            <p:spPr bwMode="auto">
              <a:xfrm>
                <a:off x="2924" y="3150"/>
                <a:ext cx="471"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TCP</a:t>
                </a:r>
              </a:p>
            </p:txBody>
          </p:sp>
          <p:sp>
            <p:nvSpPr>
              <p:cNvPr id="18448" name="Text Box 19"/>
              <p:cNvSpPr txBox="1">
                <a:spLocks noChangeArrowheads="1"/>
              </p:cNvSpPr>
              <p:nvPr/>
            </p:nvSpPr>
            <p:spPr bwMode="auto">
              <a:xfrm>
                <a:off x="2158" y="2799"/>
                <a:ext cx="490"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RPC</a:t>
                </a:r>
              </a:p>
            </p:txBody>
          </p:sp>
          <p:sp>
            <p:nvSpPr>
              <p:cNvPr id="18449" name="Line 20"/>
              <p:cNvSpPr>
                <a:spLocks noChangeShapeType="1"/>
              </p:cNvSpPr>
              <p:nvPr/>
            </p:nvSpPr>
            <p:spPr bwMode="auto">
              <a:xfrm flipH="1">
                <a:off x="2060" y="3615"/>
                <a:ext cx="336"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0" name="Line 21"/>
              <p:cNvSpPr>
                <a:spLocks noChangeShapeType="1"/>
              </p:cNvSpPr>
              <p:nvPr/>
            </p:nvSpPr>
            <p:spPr bwMode="auto">
              <a:xfrm>
                <a:off x="2732" y="3567"/>
                <a:ext cx="528"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1" name="Line 22"/>
              <p:cNvSpPr>
                <a:spLocks noChangeShapeType="1"/>
              </p:cNvSpPr>
              <p:nvPr/>
            </p:nvSpPr>
            <p:spPr bwMode="auto">
              <a:xfrm>
                <a:off x="2588" y="3663"/>
                <a:ext cx="0"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2" name="Line 23"/>
              <p:cNvSpPr>
                <a:spLocks noChangeShapeType="1"/>
              </p:cNvSpPr>
              <p:nvPr/>
            </p:nvSpPr>
            <p:spPr bwMode="auto">
              <a:xfrm>
                <a:off x="2156" y="3327"/>
                <a:ext cx="336"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3" name="Line 24"/>
              <p:cNvSpPr>
                <a:spLocks noChangeShapeType="1"/>
              </p:cNvSpPr>
              <p:nvPr/>
            </p:nvSpPr>
            <p:spPr bwMode="auto">
              <a:xfrm flipH="1">
                <a:off x="2684" y="3279"/>
                <a:ext cx="240"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4" name="Line 25"/>
              <p:cNvSpPr>
                <a:spLocks noChangeShapeType="1"/>
              </p:cNvSpPr>
              <p:nvPr/>
            </p:nvSpPr>
            <p:spPr bwMode="auto">
              <a:xfrm flipH="1">
                <a:off x="2060" y="2991"/>
                <a:ext cx="14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5" name="Line 26"/>
              <p:cNvSpPr>
                <a:spLocks noChangeShapeType="1"/>
              </p:cNvSpPr>
              <p:nvPr/>
            </p:nvSpPr>
            <p:spPr bwMode="auto">
              <a:xfrm>
                <a:off x="2540" y="2943"/>
                <a:ext cx="43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56" name="Text Box 27"/>
              <p:cNvSpPr txBox="1">
                <a:spLocks noChangeArrowheads="1"/>
              </p:cNvSpPr>
              <p:nvPr/>
            </p:nvSpPr>
            <p:spPr bwMode="auto">
              <a:xfrm>
                <a:off x="1360" y="2607"/>
                <a:ext cx="471"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NFS</a:t>
                </a:r>
              </a:p>
            </p:txBody>
          </p:sp>
          <p:sp>
            <p:nvSpPr>
              <p:cNvPr id="18457" name="Text Box 28"/>
              <p:cNvSpPr txBox="1">
                <a:spLocks noChangeArrowheads="1"/>
              </p:cNvSpPr>
              <p:nvPr/>
            </p:nvSpPr>
            <p:spPr bwMode="auto">
              <a:xfrm>
                <a:off x="2687" y="2559"/>
                <a:ext cx="618"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WWW</a:t>
                </a:r>
              </a:p>
            </p:txBody>
          </p:sp>
          <p:sp>
            <p:nvSpPr>
              <p:cNvPr id="18458" name="Text Box 29"/>
              <p:cNvSpPr txBox="1">
                <a:spLocks noChangeArrowheads="1"/>
              </p:cNvSpPr>
              <p:nvPr/>
            </p:nvSpPr>
            <p:spPr bwMode="auto">
              <a:xfrm>
                <a:off x="3462" y="2511"/>
                <a:ext cx="629"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e-mail</a:t>
                </a:r>
              </a:p>
            </p:txBody>
          </p:sp>
          <p:sp>
            <p:nvSpPr>
              <p:cNvPr id="18459" name="Text Box 30"/>
              <p:cNvSpPr txBox="1">
                <a:spLocks noChangeArrowheads="1"/>
              </p:cNvSpPr>
              <p:nvPr/>
            </p:nvSpPr>
            <p:spPr bwMode="auto">
              <a:xfrm>
                <a:off x="4220" y="2607"/>
                <a:ext cx="422"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ssh</a:t>
                </a:r>
              </a:p>
            </p:txBody>
          </p:sp>
          <p:sp>
            <p:nvSpPr>
              <p:cNvPr id="18460" name="Line 31"/>
              <p:cNvSpPr>
                <a:spLocks noChangeShapeType="1"/>
              </p:cNvSpPr>
              <p:nvPr/>
            </p:nvSpPr>
            <p:spPr bwMode="auto">
              <a:xfrm>
                <a:off x="1820" y="2703"/>
                <a:ext cx="384"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61" name="Line 32"/>
              <p:cNvSpPr>
                <a:spLocks noChangeShapeType="1"/>
              </p:cNvSpPr>
              <p:nvPr/>
            </p:nvSpPr>
            <p:spPr bwMode="auto">
              <a:xfrm flipH="1">
                <a:off x="2588" y="2751"/>
                <a:ext cx="192"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62" name="Line 33"/>
              <p:cNvSpPr>
                <a:spLocks noChangeShapeType="1"/>
              </p:cNvSpPr>
              <p:nvPr/>
            </p:nvSpPr>
            <p:spPr bwMode="auto">
              <a:xfrm>
                <a:off x="3116" y="2751"/>
                <a:ext cx="0"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63" name="Line 34"/>
              <p:cNvSpPr>
                <a:spLocks noChangeShapeType="1"/>
              </p:cNvSpPr>
              <p:nvPr/>
            </p:nvSpPr>
            <p:spPr bwMode="auto">
              <a:xfrm flipH="1">
                <a:off x="3260" y="2751"/>
                <a:ext cx="384"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sp>
            <p:nvSpPr>
              <p:cNvPr id="18464" name="Line 35"/>
              <p:cNvSpPr>
                <a:spLocks noChangeShapeType="1"/>
              </p:cNvSpPr>
              <p:nvPr/>
            </p:nvSpPr>
            <p:spPr bwMode="auto">
              <a:xfrm flipH="1">
                <a:off x="3308" y="2799"/>
                <a:ext cx="912" cy="38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nchor="ctr"/>
              <a:lstStyle/>
              <a:p>
                <a:endParaRPr lang="en-US">
                  <a:latin typeface="Gill Sans Light"/>
                  <a:cs typeface="Gill Sans Light"/>
                </a:endParaRPr>
              </a:p>
            </p:txBody>
          </p:sp>
        </p:grpSp>
        <p:sp>
          <p:nvSpPr>
            <p:cNvPr id="18439" name="Text Box 36"/>
            <p:cNvSpPr txBox="1">
              <a:spLocks noChangeArrowheads="1"/>
            </p:cNvSpPr>
            <p:nvPr/>
          </p:nvSpPr>
          <p:spPr bwMode="auto">
            <a:xfrm>
              <a:off x="239" y="3807"/>
              <a:ext cx="1253"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Physical/Link</a:t>
              </a:r>
            </a:p>
          </p:txBody>
        </p:sp>
        <p:sp>
          <p:nvSpPr>
            <p:cNvPr id="18440" name="Text Box 37"/>
            <p:cNvSpPr txBox="1">
              <a:spLocks noChangeArrowheads="1"/>
            </p:cNvSpPr>
            <p:nvPr/>
          </p:nvSpPr>
          <p:spPr bwMode="auto">
            <a:xfrm>
              <a:off x="424" y="3471"/>
              <a:ext cx="817"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Network</a:t>
              </a:r>
            </a:p>
          </p:txBody>
        </p:sp>
        <p:sp>
          <p:nvSpPr>
            <p:cNvPr id="18441" name="Text Box 38"/>
            <p:cNvSpPr txBox="1">
              <a:spLocks noChangeArrowheads="1"/>
            </p:cNvSpPr>
            <p:nvPr/>
          </p:nvSpPr>
          <p:spPr bwMode="auto">
            <a:xfrm>
              <a:off x="364" y="3135"/>
              <a:ext cx="936" cy="227"/>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sz="2200">
                  <a:latin typeface="Gill Sans Light"/>
                  <a:ea typeface="굴림" panose="020B0600000101010101" pitchFamily="34" charset="-127"/>
                  <a:cs typeface="Gill Sans Light"/>
                </a:rPr>
                <a:t>Transport</a:t>
              </a:r>
            </a:p>
          </p:txBody>
        </p:sp>
      </p:grpSp>
    </p:spTree>
    <p:extLst>
      <p:ext uri="{BB962C8B-B14F-4D97-AF65-F5344CB8AC3E}">
        <p14:creationId xmlns:p14="http://schemas.microsoft.com/office/powerpoint/2010/main" val="14175681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3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36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36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6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5" end="5"/>
                                            </p:txEl>
                                          </p:spTgt>
                                        </p:tgtEl>
                                        <p:attrNameLst>
                                          <p:attrName>style.visibility</p:attrName>
                                        </p:attrNameLst>
                                      </p:cBhvr>
                                      <p:to>
                                        <p:strVal val="visible"/>
                                      </p:to>
                                    </p:set>
                                  </p:childTnLst>
                                </p:cTn>
                              </p:par>
                              <p:par>
                                <p:cTn id="19" presetID="22" presetClass="entr" presetSubtype="1" fill="hold" nodeType="withEffect">
                                  <p:stCondLst>
                                    <p:cond delay="0"/>
                                  </p:stCondLst>
                                  <p:childTnLst>
                                    <p:set>
                                      <p:cBhvr>
                                        <p:cTn id="20" dur="1" fill="hold">
                                          <p:stCondLst>
                                            <p:cond delay="0"/>
                                          </p:stCondLst>
                                        </p:cTn>
                                        <p:tgtEl>
                                          <p:spTgt spid="1053700"/>
                                        </p:tgtEl>
                                        <p:attrNameLst>
                                          <p:attrName>style.visibility</p:attrName>
                                        </p:attrNameLst>
                                      </p:cBhvr>
                                      <p:to>
                                        <p:strVal val="visible"/>
                                      </p:to>
                                    </p:set>
                                    <p:animEffect transition="in" filter="wipe(up)">
                                      <p:cBhvr>
                                        <p:cTn id="21" dur="500"/>
                                        <p:tgtEl>
                                          <p:spTgt spid="1053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D80F-5E5E-4DF7-B788-4726512CC3B3}"/>
              </a:ext>
            </a:extLst>
          </p:cNvPr>
          <p:cNvSpPr>
            <a:spLocks noGrp="1"/>
          </p:cNvSpPr>
          <p:nvPr>
            <p:ph type="title"/>
          </p:nvPr>
        </p:nvSpPr>
        <p:spPr/>
        <p:txBody>
          <a:bodyPr/>
          <a:lstStyle/>
          <a:p>
            <a:r>
              <a:rPr lang="en-US" dirty="0">
                <a:latin typeface="Gill Sans Light"/>
              </a:rPr>
              <a:t>Close Connection: 4-Way Teardown</a:t>
            </a:r>
          </a:p>
        </p:txBody>
      </p:sp>
      <p:sp>
        <p:nvSpPr>
          <p:cNvPr id="3" name="Content Placeholder 2">
            <a:extLst>
              <a:ext uri="{FF2B5EF4-FFF2-40B4-BE49-F238E27FC236}">
                <a16:creationId xmlns:a16="http://schemas.microsoft.com/office/drawing/2014/main" id="{05173510-2A99-452E-A66D-0E92652494E1}"/>
              </a:ext>
            </a:extLst>
          </p:cNvPr>
          <p:cNvSpPr>
            <a:spLocks noGrp="1"/>
          </p:cNvSpPr>
          <p:nvPr>
            <p:ph idx="1"/>
          </p:nvPr>
        </p:nvSpPr>
        <p:spPr>
          <a:xfrm>
            <a:off x="838200" y="1825625"/>
            <a:ext cx="2849380" cy="4351338"/>
          </a:xfrm>
        </p:spPr>
        <p:txBody>
          <a:bodyPr/>
          <a:lstStyle/>
          <a:p>
            <a:r>
              <a:rPr lang="en-US" dirty="0">
                <a:latin typeface="Gill Sans Light"/>
              </a:rPr>
              <a:t>Connection is not closed until both sides agree</a:t>
            </a:r>
          </a:p>
        </p:txBody>
      </p:sp>
      <p:grpSp>
        <p:nvGrpSpPr>
          <p:cNvPr id="7" name="Group 6">
            <a:extLst>
              <a:ext uri="{FF2B5EF4-FFF2-40B4-BE49-F238E27FC236}">
                <a16:creationId xmlns:a16="http://schemas.microsoft.com/office/drawing/2014/main" id="{E875BF09-1816-48C8-878A-56C951208A2D}"/>
              </a:ext>
            </a:extLst>
          </p:cNvPr>
          <p:cNvGrpSpPr>
            <a:grpSpLocks/>
          </p:cNvGrpSpPr>
          <p:nvPr/>
        </p:nvGrpSpPr>
        <p:grpSpPr bwMode="auto">
          <a:xfrm>
            <a:off x="5978865" y="2260600"/>
            <a:ext cx="4346575" cy="533400"/>
            <a:chOff x="3340100" y="2462213"/>
            <a:chExt cx="4346575" cy="533400"/>
          </a:xfrm>
        </p:grpSpPr>
        <p:sp>
          <p:nvSpPr>
            <p:cNvPr id="8" name="Line 4">
              <a:extLst>
                <a:ext uri="{FF2B5EF4-FFF2-40B4-BE49-F238E27FC236}">
                  <a16:creationId xmlns:a16="http://schemas.microsoft.com/office/drawing/2014/main" id="{9D86CC20-6B0E-4BDE-A5F0-379C651121F9}"/>
                </a:ext>
              </a:extLst>
            </p:cNvPr>
            <p:cNvSpPr>
              <a:spLocks noChangeShapeType="1"/>
            </p:cNvSpPr>
            <p:nvPr/>
          </p:nvSpPr>
          <p:spPr bwMode="auto">
            <a:xfrm>
              <a:off x="3340100" y="2732088"/>
              <a:ext cx="4346575" cy="263525"/>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9" name="Text Box 6">
              <a:extLst>
                <a:ext uri="{FF2B5EF4-FFF2-40B4-BE49-F238E27FC236}">
                  <a16:creationId xmlns:a16="http://schemas.microsoft.com/office/drawing/2014/main" id="{F2316D7F-E974-48D4-AD14-74A0A721679E}"/>
                </a:ext>
              </a:extLst>
            </p:cNvPr>
            <p:cNvSpPr txBox="1">
              <a:spLocks noChangeArrowheads="1"/>
            </p:cNvSpPr>
            <p:nvPr/>
          </p:nvSpPr>
          <p:spPr bwMode="auto">
            <a:xfrm>
              <a:off x="5243513" y="2462213"/>
              <a:ext cx="62097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dirty="0">
                  <a:latin typeface="Gill Sans Light"/>
                  <a:cs typeface="Helvetica" charset="0"/>
                </a:rPr>
                <a:t>FIN</a:t>
              </a:r>
            </a:p>
          </p:txBody>
        </p:sp>
      </p:grpSp>
      <p:grpSp>
        <p:nvGrpSpPr>
          <p:cNvPr id="10" name="Group 9">
            <a:extLst>
              <a:ext uri="{FF2B5EF4-FFF2-40B4-BE49-F238E27FC236}">
                <a16:creationId xmlns:a16="http://schemas.microsoft.com/office/drawing/2014/main" id="{0687500A-EDB5-469C-9F21-C56A726012E8}"/>
              </a:ext>
            </a:extLst>
          </p:cNvPr>
          <p:cNvGrpSpPr>
            <a:grpSpLocks/>
          </p:cNvGrpSpPr>
          <p:nvPr/>
        </p:nvGrpSpPr>
        <p:grpSpPr bwMode="auto">
          <a:xfrm>
            <a:off x="5978865" y="2732087"/>
            <a:ext cx="4346575" cy="538163"/>
            <a:chOff x="3340100" y="2933700"/>
            <a:chExt cx="4346575" cy="538163"/>
          </a:xfrm>
        </p:grpSpPr>
        <p:sp>
          <p:nvSpPr>
            <p:cNvPr id="11" name="Line 5">
              <a:extLst>
                <a:ext uri="{FF2B5EF4-FFF2-40B4-BE49-F238E27FC236}">
                  <a16:creationId xmlns:a16="http://schemas.microsoft.com/office/drawing/2014/main" id="{2FBF0A9F-A259-4168-BDC5-926A705A7AE5}"/>
                </a:ext>
              </a:extLst>
            </p:cNvPr>
            <p:cNvSpPr>
              <a:spLocks noChangeShapeType="1"/>
            </p:cNvSpPr>
            <p:nvPr/>
          </p:nvSpPr>
          <p:spPr bwMode="auto">
            <a:xfrm flipH="1">
              <a:off x="3340100" y="3071813"/>
              <a:ext cx="4346575" cy="400050"/>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2" name="Text Box 7">
              <a:extLst>
                <a:ext uri="{FF2B5EF4-FFF2-40B4-BE49-F238E27FC236}">
                  <a16:creationId xmlns:a16="http://schemas.microsoft.com/office/drawing/2014/main" id="{171D50A9-D748-474C-8AB3-F2FC5DC7351D}"/>
                </a:ext>
              </a:extLst>
            </p:cNvPr>
            <p:cNvSpPr txBox="1">
              <a:spLocks noChangeArrowheads="1"/>
            </p:cNvSpPr>
            <p:nvPr/>
          </p:nvSpPr>
          <p:spPr bwMode="auto">
            <a:xfrm>
              <a:off x="3671888" y="2933700"/>
              <a:ext cx="129981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 ACK</a:t>
              </a:r>
            </a:p>
          </p:txBody>
        </p:sp>
      </p:grpSp>
      <p:grpSp>
        <p:nvGrpSpPr>
          <p:cNvPr id="13" name="Group 12">
            <a:extLst>
              <a:ext uri="{FF2B5EF4-FFF2-40B4-BE49-F238E27FC236}">
                <a16:creationId xmlns:a16="http://schemas.microsoft.com/office/drawing/2014/main" id="{DDD1AE7A-8FC4-418C-B6F0-4A3880546346}"/>
              </a:ext>
            </a:extLst>
          </p:cNvPr>
          <p:cNvGrpSpPr>
            <a:grpSpLocks/>
          </p:cNvGrpSpPr>
          <p:nvPr/>
        </p:nvGrpSpPr>
        <p:grpSpPr bwMode="auto">
          <a:xfrm>
            <a:off x="5978865" y="3810340"/>
            <a:ext cx="4346575" cy="585787"/>
            <a:chOff x="3340100" y="3735388"/>
            <a:chExt cx="4346575" cy="585787"/>
          </a:xfrm>
        </p:grpSpPr>
        <p:sp>
          <p:nvSpPr>
            <p:cNvPr id="14" name="Line 8">
              <a:extLst>
                <a:ext uri="{FF2B5EF4-FFF2-40B4-BE49-F238E27FC236}">
                  <a16:creationId xmlns:a16="http://schemas.microsoft.com/office/drawing/2014/main" id="{8E4F6849-E588-48C5-B49F-8E8D9AF508D9}"/>
                </a:ext>
              </a:extLst>
            </p:cNvPr>
            <p:cNvSpPr>
              <a:spLocks noChangeShapeType="1"/>
            </p:cNvSpPr>
            <p:nvPr/>
          </p:nvSpPr>
          <p:spPr bwMode="auto">
            <a:xfrm flipH="1">
              <a:off x="3340100" y="3887788"/>
              <a:ext cx="4346575" cy="433387"/>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5" name="Text Box 10">
              <a:extLst>
                <a:ext uri="{FF2B5EF4-FFF2-40B4-BE49-F238E27FC236}">
                  <a16:creationId xmlns:a16="http://schemas.microsoft.com/office/drawing/2014/main" id="{434B2B78-C4DF-467D-A213-6F609F5071FA}"/>
                </a:ext>
              </a:extLst>
            </p:cNvPr>
            <p:cNvSpPr txBox="1">
              <a:spLocks noChangeArrowheads="1"/>
            </p:cNvSpPr>
            <p:nvPr/>
          </p:nvSpPr>
          <p:spPr bwMode="auto">
            <a:xfrm>
              <a:off x="5243513" y="3735388"/>
              <a:ext cx="62097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a:t>
              </a:r>
            </a:p>
          </p:txBody>
        </p:sp>
      </p:grpSp>
      <p:grpSp>
        <p:nvGrpSpPr>
          <p:cNvPr id="16" name="Group 15">
            <a:extLst>
              <a:ext uri="{FF2B5EF4-FFF2-40B4-BE49-F238E27FC236}">
                <a16:creationId xmlns:a16="http://schemas.microsoft.com/office/drawing/2014/main" id="{0E8853B6-62F0-4073-A64B-2D283C5E701F}"/>
              </a:ext>
            </a:extLst>
          </p:cNvPr>
          <p:cNvGrpSpPr>
            <a:grpSpLocks/>
          </p:cNvGrpSpPr>
          <p:nvPr/>
        </p:nvGrpSpPr>
        <p:grpSpPr bwMode="auto">
          <a:xfrm>
            <a:off x="5978865" y="4231027"/>
            <a:ext cx="4349750" cy="546100"/>
            <a:chOff x="3340100" y="4156075"/>
            <a:chExt cx="4349750" cy="546100"/>
          </a:xfrm>
        </p:grpSpPr>
        <p:sp>
          <p:nvSpPr>
            <p:cNvPr id="17" name="Line 9">
              <a:extLst>
                <a:ext uri="{FF2B5EF4-FFF2-40B4-BE49-F238E27FC236}">
                  <a16:creationId xmlns:a16="http://schemas.microsoft.com/office/drawing/2014/main" id="{6E4DCE41-A3BB-4359-8DCB-B5AB99F1D223}"/>
                </a:ext>
              </a:extLst>
            </p:cNvPr>
            <p:cNvSpPr>
              <a:spLocks noChangeShapeType="1"/>
            </p:cNvSpPr>
            <p:nvPr/>
          </p:nvSpPr>
          <p:spPr bwMode="auto">
            <a:xfrm>
              <a:off x="3340100" y="4425950"/>
              <a:ext cx="4349750" cy="276225"/>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18" name="Text Box 11">
              <a:extLst>
                <a:ext uri="{FF2B5EF4-FFF2-40B4-BE49-F238E27FC236}">
                  <a16:creationId xmlns:a16="http://schemas.microsoft.com/office/drawing/2014/main" id="{97EDA7EB-2224-4189-8B30-CDF65A9A992B}"/>
                </a:ext>
              </a:extLst>
            </p:cNvPr>
            <p:cNvSpPr txBox="1">
              <a:spLocks noChangeArrowheads="1"/>
            </p:cNvSpPr>
            <p:nvPr/>
          </p:nvSpPr>
          <p:spPr bwMode="auto">
            <a:xfrm>
              <a:off x="5327650" y="4156075"/>
              <a:ext cx="1299812" cy="421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FIN ACK</a:t>
              </a:r>
            </a:p>
          </p:txBody>
        </p:sp>
      </p:grpSp>
      <p:sp>
        <p:nvSpPr>
          <p:cNvPr id="19" name="Line 12">
            <a:extLst>
              <a:ext uri="{FF2B5EF4-FFF2-40B4-BE49-F238E27FC236}">
                <a16:creationId xmlns:a16="http://schemas.microsoft.com/office/drawing/2014/main" id="{2C958696-8D84-4193-B808-CD633672D584}"/>
              </a:ext>
            </a:extLst>
          </p:cNvPr>
          <p:cNvSpPr>
            <a:spLocks noChangeShapeType="1"/>
          </p:cNvSpPr>
          <p:nvPr/>
        </p:nvSpPr>
        <p:spPr bwMode="auto">
          <a:xfrm>
            <a:off x="5978865" y="2236787"/>
            <a:ext cx="0" cy="3581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Gill Sans Light"/>
            </a:endParaRPr>
          </a:p>
        </p:txBody>
      </p:sp>
      <p:sp>
        <p:nvSpPr>
          <p:cNvPr id="20" name="Line 13">
            <a:extLst>
              <a:ext uri="{FF2B5EF4-FFF2-40B4-BE49-F238E27FC236}">
                <a16:creationId xmlns:a16="http://schemas.microsoft.com/office/drawing/2014/main" id="{1697C6B8-E291-48A8-89AC-6014059EE812}"/>
              </a:ext>
            </a:extLst>
          </p:cNvPr>
          <p:cNvSpPr>
            <a:spLocks noChangeShapeType="1"/>
          </p:cNvSpPr>
          <p:nvPr/>
        </p:nvSpPr>
        <p:spPr bwMode="auto">
          <a:xfrm>
            <a:off x="10322265" y="2236787"/>
            <a:ext cx="0" cy="35814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spAutoFit/>
          </a:bodyPr>
          <a:lstStyle/>
          <a:p>
            <a:endParaRPr lang="en-US">
              <a:latin typeface="Gill Sans Light"/>
            </a:endParaRPr>
          </a:p>
        </p:txBody>
      </p:sp>
      <p:sp>
        <p:nvSpPr>
          <p:cNvPr id="21" name="Text Box 14">
            <a:extLst>
              <a:ext uri="{FF2B5EF4-FFF2-40B4-BE49-F238E27FC236}">
                <a16:creationId xmlns:a16="http://schemas.microsoft.com/office/drawing/2014/main" id="{7E588FA8-A3AC-433E-8344-4346BBB190C3}"/>
              </a:ext>
            </a:extLst>
          </p:cNvPr>
          <p:cNvSpPr txBox="1">
            <a:spLocks noChangeArrowheads="1"/>
          </p:cNvSpPr>
          <p:nvPr/>
        </p:nvSpPr>
        <p:spPr bwMode="auto">
          <a:xfrm>
            <a:off x="5421949" y="1870075"/>
            <a:ext cx="1125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dirty="0">
                <a:latin typeface="Gill Sans Light"/>
                <a:cs typeface="Helvetica" charset="0"/>
              </a:rPr>
              <a:t>Host 1</a:t>
            </a:r>
          </a:p>
        </p:txBody>
      </p:sp>
      <p:sp>
        <p:nvSpPr>
          <p:cNvPr id="22" name="Text Box 15">
            <a:extLst>
              <a:ext uri="{FF2B5EF4-FFF2-40B4-BE49-F238E27FC236}">
                <a16:creationId xmlns:a16="http://schemas.microsoft.com/office/drawing/2014/main" id="{EE29DC00-21F4-4C6C-A197-BDC19D462AA2}"/>
              </a:ext>
            </a:extLst>
          </p:cNvPr>
          <p:cNvSpPr txBox="1">
            <a:spLocks noChangeArrowheads="1"/>
          </p:cNvSpPr>
          <p:nvPr/>
        </p:nvSpPr>
        <p:spPr bwMode="auto">
          <a:xfrm>
            <a:off x="9705024" y="1870075"/>
            <a:ext cx="1125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eaLnBrk="1" hangingPunct="1"/>
            <a:r>
              <a:rPr lang="en-US">
                <a:latin typeface="Gill Sans Light"/>
                <a:cs typeface="Helvetica" charset="0"/>
              </a:rPr>
              <a:t>Host 2</a:t>
            </a:r>
          </a:p>
        </p:txBody>
      </p:sp>
      <p:sp>
        <p:nvSpPr>
          <p:cNvPr id="23" name="Text Box 20">
            <a:extLst>
              <a:ext uri="{FF2B5EF4-FFF2-40B4-BE49-F238E27FC236}">
                <a16:creationId xmlns:a16="http://schemas.microsoft.com/office/drawing/2014/main" id="{38DBE0B9-B075-4BD4-BE0C-AC605FAC7056}"/>
              </a:ext>
            </a:extLst>
          </p:cNvPr>
          <p:cNvSpPr txBox="1">
            <a:spLocks noChangeArrowheads="1"/>
          </p:cNvSpPr>
          <p:nvPr/>
        </p:nvSpPr>
        <p:spPr bwMode="auto">
          <a:xfrm>
            <a:off x="3226121" y="4765735"/>
            <a:ext cx="231345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latin typeface="Gill Sans Light"/>
                <a:cs typeface="Helvetica" charset="0"/>
              </a:rPr>
              <a:t>Can retransmit FIN </a:t>
            </a:r>
            <a:r>
              <a:rPr lang="en-US" sz="1800" dirty="0" smtClean="0">
                <a:latin typeface="Gill Sans Light"/>
                <a:cs typeface="Helvetica" charset="0"/>
              </a:rPr>
              <a:t/>
            </a:r>
            <a:br>
              <a:rPr lang="en-US" sz="1800" dirty="0" smtClean="0">
                <a:latin typeface="Gill Sans Light"/>
                <a:cs typeface="Helvetica" charset="0"/>
              </a:rPr>
            </a:br>
            <a:r>
              <a:rPr lang="en-US" sz="1800" dirty="0" smtClean="0">
                <a:latin typeface="Gill Sans Light"/>
                <a:cs typeface="Helvetica" charset="0"/>
              </a:rPr>
              <a:t>ACK if </a:t>
            </a:r>
            <a:r>
              <a:rPr lang="en-US" sz="1800" dirty="0">
                <a:latin typeface="Gill Sans Light"/>
                <a:cs typeface="Helvetica" charset="0"/>
              </a:rPr>
              <a:t>it is lost</a:t>
            </a:r>
          </a:p>
        </p:txBody>
      </p:sp>
      <p:grpSp>
        <p:nvGrpSpPr>
          <p:cNvPr id="24" name="Group 23">
            <a:extLst>
              <a:ext uri="{FF2B5EF4-FFF2-40B4-BE49-F238E27FC236}">
                <a16:creationId xmlns:a16="http://schemas.microsoft.com/office/drawing/2014/main" id="{428A568F-AD82-4376-8531-4C1350DEC56E}"/>
              </a:ext>
            </a:extLst>
          </p:cNvPr>
          <p:cNvGrpSpPr>
            <a:grpSpLocks/>
          </p:cNvGrpSpPr>
          <p:nvPr/>
        </p:nvGrpSpPr>
        <p:grpSpPr bwMode="auto">
          <a:xfrm>
            <a:off x="3552675" y="4501375"/>
            <a:ext cx="2356341" cy="1677733"/>
            <a:chOff x="913910" y="4426424"/>
            <a:chExt cx="2356341" cy="1677732"/>
          </a:xfrm>
        </p:grpSpPr>
        <p:sp>
          <p:nvSpPr>
            <p:cNvPr id="25" name="Line 16">
              <a:extLst>
                <a:ext uri="{FF2B5EF4-FFF2-40B4-BE49-F238E27FC236}">
                  <a16:creationId xmlns:a16="http://schemas.microsoft.com/office/drawing/2014/main" id="{B2BED31B-4269-4471-B055-BFE50752F765}"/>
                </a:ext>
              </a:extLst>
            </p:cNvPr>
            <p:cNvSpPr>
              <a:spLocks noChangeShapeType="1"/>
            </p:cNvSpPr>
            <p:nvPr/>
          </p:nvSpPr>
          <p:spPr bwMode="auto">
            <a:xfrm>
              <a:off x="3041650" y="4430712"/>
              <a:ext cx="228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6" name="Line 17">
              <a:extLst>
                <a:ext uri="{FF2B5EF4-FFF2-40B4-BE49-F238E27FC236}">
                  <a16:creationId xmlns:a16="http://schemas.microsoft.com/office/drawing/2014/main" id="{EE59BF62-9BDD-4D4A-A5AE-A63504AD0468}"/>
                </a:ext>
              </a:extLst>
            </p:cNvPr>
            <p:cNvSpPr>
              <a:spLocks noChangeShapeType="1"/>
            </p:cNvSpPr>
            <p:nvPr/>
          </p:nvSpPr>
          <p:spPr bwMode="auto">
            <a:xfrm>
              <a:off x="3041650" y="5421312"/>
              <a:ext cx="2286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7" name="Line 18">
              <a:extLst>
                <a:ext uri="{FF2B5EF4-FFF2-40B4-BE49-F238E27FC236}">
                  <a16:creationId xmlns:a16="http://schemas.microsoft.com/office/drawing/2014/main" id="{062A32CC-21EB-4826-BDC5-4150D8553B2A}"/>
                </a:ext>
              </a:extLst>
            </p:cNvPr>
            <p:cNvSpPr>
              <a:spLocks noChangeShapeType="1"/>
            </p:cNvSpPr>
            <p:nvPr/>
          </p:nvSpPr>
          <p:spPr bwMode="auto">
            <a:xfrm flipH="1" flipV="1">
              <a:off x="3200400" y="4430712"/>
              <a:ext cx="0" cy="990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spAutoFit/>
            </a:bodyPr>
            <a:lstStyle/>
            <a:p>
              <a:endParaRPr lang="en-US">
                <a:latin typeface="Gill Sans Light"/>
              </a:endParaRPr>
            </a:p>
          </p:txBody>
        </p:sp>
        <p:sp>
          <p:nvSpPr>
            <p:cNvPr id="28" name="Text Box 19">
              <a:extLst>
                <a:ext uri="{FF2B5EF4-FFF2-40B4-BE49-F238E27FC236}">
                  <a16:creationId xmlns:a16="http://schemas.microsoft.com/office/drawing/2014/main" id="{3F873E2A-6903-4DDB-820A-28DCC5B1330A}"/>
                </a:ext>
              </a:extLst>
            </p:cNvPr>
            <p:cNvSpPr txBox="1">
              <a:spLocks noChangeArrowheads="1"/>
            </p:cNvSpPr>
            <p:nvPr/>
          </p:nvSpPr>
          <p:spPr bwMode="auto">
            <a:xfrm rot="16200000">
              <a:off x="2493643" y="4750871"/>
              <a:ext cx="101822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a:solidFill>
                    <a:srgbClr val="3366FF"/>
                  </a:solidFill>
                  <a:latin typeface="Gill Sans Light"/>
                  <a:cs typeface="Helvetica" charset="0"/>
                </a:rPr>
                <a:t>timeout</a:t>
              </a:r>
            </a:p>
          </p:txBody>
        </p:sp>
        <p:sp>
          <p:nvSpPr>
            <p:cNvPr id="29" name="Text Box 21">
              <a:extLst>
                <a:ext uri="{FF2B5EF4-FFF2-40B4-BE49-F238E27FC236}">
                  <a16:creationId xmlns:a16="http://schemas.microsoft.com/office/drawing/2014/main" id="{7989CD63-CE84-4504-AE33-FBFD7C3D6A50}"/>
                </a:ext>
              </a:extLst>
            </p:cNvPr>
            <p:cNvSpPr txBox="1">
              <a:spLocks noChangeArrowheads="1"/>
            </p:cNvSpPr>
            <p:nvPr/>
          </p:nvSpPr>
          <p:spPr bwMode="auto">
            <a:xfrm>
              <a:off x="913910" y="5457825"/>
              <a:ext cx="235634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OS deallocates connection state</a:t>
              </a:r>
            </a:p>
          </p:txBody>
        </p:sp>
      </p:grpSp>
      <p:sp>
        <p:nvSpPr>
          <p:cNvPr id="30" name="Text Box 22">
            <a:extLst>
              <a:ext uri="{FF2B5EF4-FFF2-40B4-BE49-F238E27FC236}">
                <a16:creationId xmlns:a16="http://schemas.microsoft.com/office/drawing/2014/main" id="{81CA55E5-3FE3-4AE1-B0C6-647752E24FCB}"/>
              </a:ext>
            </a:extLst>
          </p:cNvPr>
          <p:cNvSpPr txBox="1">
            <a:spLocks noChangeArrowheads="1"/>
          </p:cNvSpPr>
          <p:nvPr/>
        </p:nvSpPr>
        <p:spPr bwMode="auto">
          <a:xfrm>
            <a:off x="4900091" y="2312987"/>
            <a:ext cx="10711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close()</a:t>
            </a:r>
          </a:p>
        </p:txBody>
      </p:sp>
      <p:sp>
        <p:nvSpPr>
          <p:cNvPr id="31" name="Text Box 23">
            <a:extLst>
              <a:ext uri="{FF2B5EF4-FFF2-40B4-BE49-F238E27FC236}">
                <a16:creationId xmlns:a16="http://schemas.microsoft.com/office/drawing/2014/main" id="{87D73652-F747-48F2-BD97-1D782A44D38F}"/>
              </a:ext>
            </a:extLst>
          </p:cNvPr>
          <p:cNvSpPr txBox="1">
            <a:spLocks noChangeArrowheads="1"/>
          </p:cNvSpPr>
          <p:nvPr/>
        </p:nvSpPr>
        <p:spPr bwMode="auto">
          <a:xfrm>
            <a:off x="10303215" y="3743665"/>
            <a:ext cx="9284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close()</a:t>
            </a:r>
          </a:p>
        </p:txBody>
      </p:sp>
      <p:sp>
        <p:nvSpPr>
          <p:cNvPr id="32" name="Text Box 23">
            <a:extLst>
              <a:ext uri="{FF2B5EF4-FFF2-40B4-BE49-F238E27FC236}">
                <a16:creationId xmlns:a16="http://schemas.microsoft.com/office/drawing/2014/main" id="{FF731B35-A1C2-40B3-97F7-428E3768CC37}"/>
              </a:ext>
            </a:extLst>
          </p:cNvPr>
          <p:cNvSpPr txBox="1">
            <a:spLocks noChangeArrowheads="1"/>
          </p:cNvSpPr>
          <p:nvPr/>
        </p:nvSpPr>
        <p:spPr bwMode="auto">
          <a:xfrm>
            <a:off x="10322265" y="4581865"/>
            <a:ext cx="181227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OS deallocates connection state</a:t>
            </a:r>
          </a:p>
        </p:txBody>
      </p:sp>
      <p:grpSp>
        <p:nvGrpSpPr>
          <p:cNvPr id="33" name="Group 32">
            <a:extLst>
              <a:ext uri="{FF2B5EF4-FFF2-40B4-BE49-F238E27FC236}">
                <a16:creationId xmlns:a16="http://schemas.microsoft.com/office/drawing/2014/main" id="{10D9F9CA-559D-43EA-968B-FF0413DE8487}"/>
              </a:ext>
            </a:extLst>
          </p:cNvPr>
          <p:cNvGrpSpPr>
            <a:grpSpLocks/>
          </p:cNvGrpSpPr>
          <p:nvPr/>
        </p:nvGrpSpPr>
        <p:grpSpPr bwMode="auto">
          <a:xfrm>
            <a:off x="5991565" y="3086500"/>
            <a:ext cx="4346575" cy="625475"/>
            <a:chOff x="3352800" y="3236186"/>
            <a:chExt cx="4346575" cy="626201"/>
          </a:xfrm>
        </p:grpSpPr>
        <p:sp>
          <p:nvSpPr>
            <p:cNvPr id="34" name="Line 8">
              <a:extLst>
                <a:ext uri="{FF2B5EF4-FFF2-40B4-BE49-F238E27FC236}">
                  <a16:creationId xmlns:a16="http://schemas.microsoft.com/office/drawing/2014/main" id="{A5397B8C-6D6A-4E5D-A9EB-4B7D1F2FE2D7}"/>
                </a:ext>
              </a:extLst>
            </p:cNvPr>
            <p:cNvSpPr>
              <a:spLocks noChangeShapeType="1"/>
            </p:cNvSpPr>
            <p:nvPr/>
          </p:nvSpPr>
          <p:spPr bwMode="auto">
            <a:xfrm flipH="1">
              <a:off x="3352800" y="3429000"/>
              <a:ext cx="4346575" cy="433387"/>
            </a:xfrm>
            <a:prstGeom prst="line">
              <a:avLst/>
            </a:prstGeom>
            <a:noFill/>
            <a:ln w="28575">
              <a:solidFill>
                <a:schemeClr val="tx1"/>
              </a:solidFill>
              <a:miter lim="800000"/>
              <a:headEnd/>
              <a:tailEnd type="arrow" w="med" len="med"/>
            </a:ln>
            <a:extLst>
              <a:ext uri="{909E8E84-426E-40dd-AFC4-6F175D3DCCD1}">
                <a14:hiddenFill xmlns:a14="http://schemas.microsoft.com/office/drawing/2010/main" xmlns="">
                  <a:noFill/>
                </a14:hiddenFill>
              </a:ext>
            </a:extLst>
          </p:spPr>
          <p:txBody>
            <a:bodyPr wrap="none"/>
            <a:lstStyle/>
            <a:p>
              <a:endParaRPr lang="en-US">
                <a:latin typeface="Gill Sans Light"/>
              </a:endParaRPr>
            </a:p>
          </p:txBody>
        </p:sp>
        <p:sp>
          <p:nvSpPr>
            <p:cNvPr id="35" name="Text Box 6">
              <a:extLst>
                <a:ext uri="{FF2B5EF4-FFF2-40B4-BE49-F238E27FC236}">
                  <a16:creationId xmlns:a16="http://schemas.microsoft.com/office/drawing/2014/main" id="{E58D250E-606E-4043-8384-8FF75815234D}"/>
                </a:ext>
              </a:extLst>
            </p:cNvPr>
            <p:cNvSpPr txBox="1">
              <a:spLocks noChangeArrowheads="1"/>
            </p:cNvSpPr>
            <p:nvPr/>
          </p:nvSpPr>
          <p:spPr bwMode="auto">
            <a:xfrm>
              <a:off x="5257800" y="3236186"/>
              <a:ext cx="747609" cy="421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58" tIns="41029" rIns="82058" bIns="41029">
              <a:spAutoFit/>
            </a:bodyPr>
            <a:lstStyle>
              <a:lvl1pPr defTabSz="820738" eaLnBrk="0" hangingPunct="0">
                <a:defRPr sz="2400" b="1">
                  <a:solidFill>
                    <a:schemeClr val="tx1"/>
                  </a:solidFill>
                  <a:latin typeface="Comic Sans MS" charset="0"/>
                  <a:ea typeface="ＭＳ Ｐゴシック" charset="0"/>
                  <a:cs typeface="ＭＳ Ｐゴシック" charset="0"/>
                </a:defRPr>
              </a:lvl1pPr>
              <a:lvl2pPr marL="742950" indent="-285750" defTabSz="820738" eaLnBrk="0" hangingPunct="0">
                <a:defRPr sz="2400" b="1">
                  <a:solidFill>
                    <a:schemeClr val="tx1"/>
                  </a:solidFill>
                  <a:latin typeface="Comic Sans MS" charset="0"/>
                  <a:ea typeface="ＭＳ Ｐゴシック" charset="0"/>
                </a:defRPr>
              </a:lvl2pPr>
              <a:lvl3pPr marL="1143000" indent="-228600" defTabSz="820738" eaLnBrk="0" hangingPunct="0">
                <a:defRPr sz="2400" b="1">
                  <a:solidFill>
                    <a:schemeClr val="tx1"/>
                  </a:solidFill>
                  <a:latin typeface="Comic Sans MS" charset="0"/>
                  <a:ea typeface="ＭＳ Ｐゴシック" charset="0"/>
                </a:defRPr>
              </a:lvl3pPr>
              <a:lvl4pPr marL="1600200" indent="-228600" defTabSz="820738" eaLnBrk="0" hangingPunct="0">
                <a:defRPr sz="2400" b="1">
                  <a:solidFill>
                    <a:schemeClr val="tx1"/>
                  </a:solidFill>
                  <a:latin typeface="Comic Sans MS" charset="0"/>
                  <a:ea typeface="ＭＳ Ｐゴシック" charset="0"/>
                </a:defRPr>
              </a:lvl4pPr>
              <a:lvl5pPr marL="2057400" indent="-228600" defTabSz="820738" eaLnBrk="0" hangingPunct="0">
                <a:defRPr sz="2400" b="1">
                  <a:solidFill>
                    <a:schemeClr val="tx1"/>
                  </a:solidFill>
                  <a:latin typeface="Comic Sans MS" charset="0"/>
                  <a:ea typeface="ＭＳ Ｐゴシック" charset="0"/>
                </a:defRPr>
              </a:lvl5pPr>
              <a:lvl6pPr marL="2514600" indent="-228600" defTabSz="820738"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820738"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820738"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820738"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2200">
                  <a:latin typeface="Gill Sans Light"/>
                  <a:cs typeface="Helvetica" charset="0"/>
                </a:rPr>
                <a:t>data</a:t>
              </a:r>
            </a:p>
          </p:txBody>
        </p:sp>
      </p:grpSp>
      <p:sp>
        <p:nvSpPr>
          <p:cNvPr id="36" name="Text Box 21">
            <a:extLst>
              <a:ext uri="{FF2B5EF4-FFF2-40B4-BE49-F238E27FC236}">
                <a16:creationId xmlns:a16="http://schemas.microsoft.com/office/drawing/2014/main" id="{33FE22DF-AD20-467D-BFF0-C35513CAEE8A}"/>
              </a:ext>
            </a:extLst>
          </p:cNvPr>
          <p:cNvSpPr txBox="1">
            <a:spLocks noChangeArrowheads="1"/>
          </p:cNvSpPr>
          <p:nvPr/>
        </p:nvSpPr>
        <p:spPr bwMode="auto">
          <a:xfrm>
            <a:off x="3446453" y="3415547"/>
            <a:ext cx="248447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eaLnBrk="1" hangingPunct="1"/>
            <a:r>
              <a:rPr lang="en-US" sz="1800" dirty="0">
                <a:solidFill>
                  <a:srgbClr val="3366FF"/>
                </a:solidFill>
                <a:latin typeface="Gill Sans Light"/>
                <a:cs typeface="Helvetica" charset="0"/>
              </a:rPr>
              <a:t>OS discards data (no socket to give it to)</a:t>
            </a:r>
          </a:p>
        </p:txBody>
      </p:sp>
      <p:sp>
        <p:nvSpPr>
          <p:cNvPr id="37" name="Text Box 21">
            <a:extLst>
              <a:ext uri="{FF2B5EF4-FFF2-40B4-BE49-F238E27FC236}">
                <a16:creationId xmlns:a16="http://schemas.microsoft.com/office/drawing/2014/main" id="{ECC5887D-B27C-46C4-A605-58297DC443EE}"/>
              </a:ext>
            </a:extLst>
          </p:cNvPr>
          <p:cNvSpPr txBox="1">
            <a:spLocks noChangeArrowheads="1"/>
          </p:cNvSpPr>
          <p:nvPr/>
        </p:nvSpPr>
        <p:spPr bwMode="auto">
          <a:xfrm>
            <a:off x="10267838" y="2919255"/>
            <a:ext cx="186870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eaLnBrk="1" hangingPunct="1"/>
            <a:r>
              <a:rPr lang="en-US" sz="1800" dirty="0">
                <a:solidFill>
                  <a:srgbClr val="FF0000"/>
                </a:solidFill>
                <a:latin typeface="Gill Sans Light"/>
                <a:cs typeface="Helvetica" charset="0"/>
              </a:rPr>
              <a:t>Any calls to read() return 0</a:t>
            </a:r>
          </a:p>
        </p:txBody>
      </p:sp>
      <p:sp>
        <p:nvSpPr>
          <p:cNvPr id="38" name="Speech Bubble: Rectangle with Corners Rounded 37">
            <a:extLst>
              <a:ext uri="{FF2B5EF4-FFF2-40B4-BE49-F238E27FC236}">
                <a16:creationId xmlns:a16="http://schemas.microsoft.com/office/drawing/2014/main" id="{6CA67DCE-2C9C-4207-AE46-A2BBB5F8F49B}"/>
              </a:ext>
            </a:extLst>
          </p:cNvPr>
          <p:cNvSpPr/>
          <p:nvPr/>
        </p:nvSpPr>
        <p:spPr>
          <a:xfrm>
            <a:off x="202336" y="3048000"/>
            <a:ext cx="2608253" cy="2125989"/>
          </a:xfrm>
          <a:prstGeom prst="wedgeRoundRectCallout">
            <a:avLst>
              <a:gd name="adj1" fmla="val 135423"/>
              <a:gd name="adj2" fmla="val -722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Gill Sans Light"/>
              </a:rPr>
              <a:t>If multiple FDs on Host 1 refer to this connection, </a:t>
            </a:r>
            <a:r>
              <a:rPr lang="en-US" i="1" dirty="0">
                <a:latin typeface="Gill Sans Light"/>
              </a:rPr>
              <a:t>all</a:t>
            </a:r>
            <a:r>
              <a:rPr lang="en-US" dirty="0">
                <a:latin typeface="Gill Sans Light"/>
              </a:rPr>
              <a:t> of them must be closed</a:t>
            </a:r>
          </a:p>
          <a:p>
            <a:pPr marL="285750" indent="-285750">
              <a:buFont typeface="Arial" panose="020B0604020202020204" pitchFamily="34" charset="0"/>
              <a:buChar char="•"/>
            </a:pPr>
            <a:r>
              <a:rPr lang="en-US" dirty="0">
                <a:latin typeface="Gill Sans Light"/>
              </a:rPr>
              <a:t>Same for close() call on Host 2</a:t>
            </a:r>
          </a:p>
        </p:txBody>
      </p:sp>
    </p:spTree>
    <p:extLst>
      <p:ext uri="{BB962C8B-B14F-4D97-AF65-F5344CB8AC3E}">
        <p14:creationId xmlns:p14="http://schemas.microsoft.com/office/powerpoint/2010/main" val="2979726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36" grpId="0"/>
      <p:bldP spid="37" grpId="0"/>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52400"/>
            <a:ext cx="9906000" cy="533400"/>
          </a:xfrm>
        </p:spPr>
        <p:txBody>
          <a:bodyPr/>
          <a:lstStyle/>
          <a:p>
            <a:r>
              <a:rPr lang="en-US" altLang="ko-KR" dirty="0" smtClean="0">
                <a:latin typeface="Gill Sans Light"/>
                <a:ea typeface="굴림" panose="020B0600000101010101" pitchFamily="34" charset="-127"/>
              </a:rPr>
              <a:t>Recall: Distributed Applications Build With Messages</a:t>
            </a:r>
          </a:p>
        </p:txBody>
      </p:sp>
      <p:sp>
        <p:nvSpPr>
          <p:cNvPr id="1016835" name="Rectangle 3"/>
          <p:cNvSpPr>
            <a:spLocks noGrp="1" noChangeArrowheads="1"/>
          </p:cNvSpPr>
          <p:nvPr>
            <p:ph type="body" idx="1"/>
          </p:nvPr>
        </p:nvSpPr>
        <p:spPr>
          <a:xfrm>
            <a:off x="914400" y="685800"/>
            <a:ext cx="10363200" cy="5943600"/>
          </a:xfrm>
        </p:spPr>
        <p:txBody>
          <a:bodyPr/>
          <a:lstStyle/>
          <a:p>
            <a:pPr>
              <a:lnSpc>
                <a:spcPct val="80000"/>
              </a:lnSpc>
              <a:spcBef>
                <a:spcPct val="10000"/>
              </a:spcBef>
            </a:pPr>
            <a:r>
              <a:rPr lang="en-US" altLang="ko-KR" dirty="0" smtClean="0">
                <a:latin typeface="Gill Sans Light"/>
                <a:ea typeface="굴림" panose="020B0600000101010101" pitchFamily="34" charset="-127"/>
              </a:rPr>
              <a:t>How do you actually program a distributed application?</a:t>
            </a:r>
          </a:p>
          <a:p>
            <a:pPr lvl="1">
              <a:lnSpc>
                <a:spcPct val="80000"/>
              </a:lnSpc>
              <a:spcBef>
                <a:spcPct val="10000"/>
              </a:spcBef>
            </a:pPr>
            <a:r>
              <a:rPr lang="en-US" altLang="ko-KR" dirty="0" smtClean="0">
                <a:latin typeface="Gill Sans Light"/>
                <a:ea typeface="굴림" panose="020B0600000101010101" pitchFamily="34" charset="-127"/>
              </a:rPr>
              <a:t>Need to synchronize multiple threads, running on different machines </a:t>
            </a:r>
          </a:p>
          <a:p>
            <a:pPr lvl="2">
              <a:lnSpc>
                <a:spcPct val="80000"/>
              </a:lnSpc>
              <a:spcBef>
                <a:spcPct val="10000"/>
              </a:spcBef>
            </a:pPr>
            <a:r>
              <a:rPr lang="en-US" altLang="ko-KR" dirty="0" smtClean="0">
                <a:latin typeface="Gill Sans Light"/>
                <a:ea typeface="굴림" panose="020B0600000101010101" pitchFamily="34" charset="-127"/>
              </a:rPr>
              <a:t>No shared memory, so cannot use </a:t>
            </a:r>
            <a:r>
              <a:rPr lang="en-US" altLang="ko-KR" dirty="0" err="1" smtClean="0">
                <a:latin typeface="Gill Sans Light"/>
                <a:ea typeface="굴림" panose="020B0600000101010101" pitchFamily="34" charset="-127"/>
              </a:rPr>
              <a:t>test&amp;set</a:t>
            </a:r>
            <a:endParaRPr lang="en-US" altLang="ko-KR" dirty="0" smtClean="0">
              <a:latin typeface="Gill Sans Light"/>
              <a:ea typeface="굴림" panose="020B0600000101010101" pitchFamily="34" charset="-127"/>
            </a:endParaRPr>
          </a:p>
          <a:p>
            <a:pPr lvl="2">
              <a:lnSpc>
                <a:spcPct val="80000"/>
              </a:lnSpc>
              <a:spcBef>
                <a:spcPct val="10000"/>
              </a:spcBef>
            </a:pPr>
            <a:endParaRPr lang="en-US" altLang="ko-KR" dirty="0" smtClean="0">
              <a:latin typeface="Gill Sans Light"/>
              <a:ea typeface="굴림" panose="020B0600000101010101" pitchFamily="34" charset="-127"/>
            </a:endParaRPr>
          </a:p>
          <a:p>
            <a:pPr lvl="2">
              <a:lnSpc>
                <a:spcPct val="80000"/>
              </a:lnSpc>
              <a:spcBef>
                <a:spcPct val="10000"/>
              </a:spcBef>
            </a:pPr>
            <a:endParaRPr lang="en-US" altLang="ko-KR" dirty="0" smtClean="0">
              <a:latin typeface="Gill Sans Light"/>
              <a:ea typeface="굴림" panose="020B0600000101010101" pitchFamily="34" charset="-127"/>
            </a:endParaRPr>
          </a:p>
          <a:p>
            <a:pPr lvl="1">
              <a:lnSpc>
                <a:spcPct val="80000"/>
              </a:lnSpc>
              <a:spcBef>
                <a:spcPct val="10000"/>
              </a:spcBef>
            </a:pPr>
            <a:endParaRPr lang="en-US" altLang="ko-KR" dirty="0" smtClean="0">
              <a:latin typeface="Gill Sans Light"/>
              <a:ea typeface="굴림" panose="020B0600000101010101" pitchFamily="34" charset="-127"/>
            </a:endParaRPr>
          </a:p>
          <a:p>
            <a:pPr lvl="1">
              <a:lnSpc>
                <a:spcPct val="80000"/>
              </a:lnSpc>
              <a:spcBef>
                <a:spcPct val="10000"/>
              </a:spcBef>
            </a:pPr>
            <a:endParaRPr lang="en-US" altLang="ko-KR" dirty="0" smtClean="0">
              <a:latin typeface="Gill Sans Light"/>
              <a:ea typeface="굴림" panose="020B0600000101010101" pitchFamily="34" charset="-127"/>
            </a:endParaRPr>
          </a:p>
          <a:p>
            <a:pPr lvl="1">
              <a:lnSpc>
                <a:spcPct val="80000"/>
              </a:lnSpc>
              <a:spcBef>
                <a:spcPct val="10000"/>
              </a:spcBef>
            </a:pPr>
            <a:endParaRPr lang="en-US" altLang="ko-KR" dirty="0" smtClean="0">
              <a:latin typeface="Gill Sans Light"/>
              <a:ea typeface="굴림" panose="020B0600000101010101" pitchFamily="34" charset="-127"/>
            </a:endParaRPr>
          </a:p>
          <a:p>
            <a:pPr lvl="1">
              <a:lnSpc>
                <a:spcPct val="80000"/>
              </a:lnSpc>
              <a:spcBef>
                <a:spcPct val="10000"/>
              </a:spcBef>
            </a:pPr>
            <a:r>
              <a:rPr lang="en-US" altLang="ko-KR" dirty="0" smtClean="0">
                <a:latin typeface="Gill Sans Light"/>
                <a:ea typeface="굴림" panose="020B0600000101010101" pitchFamily="34" charset="-127"/>
              </a:rPr>
              <a:t>One Abstraction: send/receive messages</a:t>
            </a:r>
          </a:p>
          <a:p>
            <a:pPr lvl="2">
              <a:lnSpc>
                <a:spcPct val="80000"/>
              </a:lnSpc>
              <a:spcBef>
                <a:spcPct val="10000"/>
              </a:spcBef>
            </a:pPr>
            <a:r>
              <a:rPr lang="en-US" altLang="ko-KR" dirty="0" smtClean="0">
                <a:latin typeface="Gill Sans Light"/>
                <a:ea typeface="굴림" panose="020B0600000101010101" pitchFamily="34" charset="-127"/>
              </a:rPr>
              <a:t>Already atomic: no receiver gets portion of a message and two receivers cannot get same message</a:t>
            </a:r>
          </a:p>
          <a:p>
            <a:pPr>
              <a:lnSpc>
                <a:spcPct val="80000"/>
              </a:lnSpc>
              <a:spcBef>
                <a:spcPct val="10000"/>
              </a:spcBef>
            </a:pPr>
            <a:r>
              <a:rPr lang="en-US" altLang="ko-KR" dirty="0" smtClean="0">
                <a:latin typeface="Gill Sans Light"/>
                <a:ea typeface="굴림" panose="020B0600000101010101" pitchFamily="34" charset="-127"/>
              </a:rPr>
              <a:t>Interface:</a:t>
            </a:r>
          </a:p>
          <a:p>
            <a:pPr lvl="1">
              <a:lnSpc>
                <a:spcPct val="80000"/>
              </a:lnSpc>
              <a:spcBef>
                <a:spcPct val="10000"/>
              </a:spcBef>
            </a:pPr>
            <a:r>
              <a:rPr lang="en-US" altLang="ko-KR" dirty="0" smtClean="0">
                <a:latin typeface="Gill Sans Light"/>
                <a:ea typeface="굴림" panose="020B0600000101010101" pitchFamily="34" charset="-127"/>
              </a:rPr>
              <a:t>Mailbox (</a:t>
            </a:r>
            <a:r>
              <a:rPr lang="en-US" altLang="ko-KR" dirty="0" err="1" smtClean="0">
                <a:latin typeface="Gill Sans Light"/>
                <a:ea typeface="굴림" panose="020B0600000101010101" pitchFamily="34" charset="-127"/>
              </a:rPr>
              <a:t>mbox</a:t>
            </a:r>
            <a:r>
              <a:rPr lang="en-US" altLang="ko-KR" dirty="0" smtClean="0">
                <a:latin typeface="Gill Sans Light"/>
                <a:ea typeface="굴림" panose="020B0600000101010101" pitchFamily="34" charset="-127"/>
              </a:rPr>
              <a:t>): temporary holding area for messages</a:t>
            </a:r>
          </a:p>
          <a:p>
            <a:pPr lvl="2">
              <a:lnSpc>
                <a:spcPct val="80000"/>
              </a:lnSpc>
              <a:spcBef>
                <a:spcPct val="10000"/>
              </a:spcBef>
            </a:pPr>
            <a:r>
              <a:rPr lang="en-US" altLang="ko-KR" dirty="0" smtClean="0">
                <a:latin typeface="Gill Sans Light"/>
                <a:ea typeface="굴림" panose="020B0600000101010101" pitchFamily="34" charset="-127"/>
              </a:rPr>
              <a:t>Includes both destination location and queue</a:t>
            </a:r>
          </a:p>
          <a:p>
            <a:pPr lvl="1">
              <a:lnSpc>
                <a:spcPct val="80000"/>
              </a:lnSpc>
              <a:spcBef>
                <a:spcPct val="10000"/>
              </a:spcBef>
            </a:pPr>
            <a:r>
              <a:rPr lang="en-US" altLang="ko-KR" dirty="0" smtClean="0">
                <a:latin typeface="Gill Sans Light"/>
                <a:ea typeface="굴림" panose="020B0600000101010101" pitchFamily="34" charset="-127"/>
              </a:rPr>
              <a:t>Send(</a:t>
            </a:r>
            <a:r>
              <a:rPr lang="en-US" altLang="ko-KR" dirty="0" err="1" smtClean="0">
                <a:latin typeface="Gill Sans Light"/>
                <a:ea typeface="굴림" panose="020B0600000101010101" pitchFamily="34" charset="-127"/>
              </a:rPr>
              <a:t>message,mbox</a:t>
            </a:r>
            <a:r>
              <a:rPr lang="en-US" altLang="ko-KR" dirty="0" smtClean="0">
                <a:latin typeface="Gill Sans Light"/>
                <a:ea typeface="굴림" panose="020B0600000101010101" pitchFamily="34" charset="-127"/>
              </a:rPr>
              <a:t>)</a:t>
            </a:r>
          </a:p>
          <a:p>
            <a:pPr lvl="2">
              <a:lnSpc>
                <a:spcPct val="80000"/>
              </a:lnSpc>
              <a:spcBef>
                <a:spcPct val="10000"/>
              </a:spcBef>
            </a:pPr>
            <a:r>
              <a:rPr lang="en-US" altLang="ko-KR" dirty="0" smtClean="0">
                <a:latin typeface="Gill Sans Light"/>
                <a:ea typeface="굴림" panose="020B0600000101010101" pitchFamily="34" charset="-127"/>
              </a:rPr>
              <a:t>Send message to remote mailbox identified by </a:t>
            </a:r>
            <a:r>
              <a:rPr lang="en-US" altLang="ko-KR" dirty="0" err="1" smtClean="0">
                <a:latin typeface="Gill Sans Light"/>
                <a:ea typeface="굴림" panose="020B0600000101010101" pitchFamily="34" charset="-127"/>
              </a:rPr>
              <a:t>mbox</a:t>
            </a:r>
            <a:endParaRPr lang="en-US" altLang="ko-KR" dirty="0" smtClean="0">
              <a:latin typeface="Gill Sans Light"/>
              <a:ea typeface="굴림" panose="020B0600000101010101" pitchFamily="34" charset="-127"/>
            </a:endParaRPr>
          </a:p>
          <a:p>
            <a:pPr lvl="1">
              <a:lnSpc>
                <a:spcPct val="80000"/>
              </a:lnSpc>
              <a:spcBef>
                <a:spcPct val="10000"/>
              </a:spcBef>
            </a:pPr>
            <a:r>
              <a:rPr lang="en-US" altLang="ko-KR" dirty="0" smtClean="0">
                <a:latin typeface="Gill Sans Light"/>
                <a:ea typeface="굴림" panose="020B0600000101010101" pitchFamily="34" charset="-127"/>
              </a:rPr>
              <a:t>Receive(</a:t>
            </a:r>
            <a:r>
              <a:rPr lang="en-US" altLang="ko-KR" dirty="0" err="1" smtClean="0">
                <a:latin typeface="Gill Sans Light"/>
                <a:ea typeface="굴림" panose="020B0600000101010101" pitchFamily="34" charset="-127"/>
              </a:rPr>
              <a:t>buffer,mbox</a:t>
            </a:r>
            <a:r>
              <a:rPr lang="en-US" altLang="ko-KR" dirty="0" smtClean="0">
                <a:latin typeface="Gill Sans Light"/>
                <a:ea typeface="굴림" panose="020B0600000101010101" pitchFamily="34" charset="-127"/>
              </a:rPr>
              <a:t>)</a:t>
            </a:r>
          </a:p>
          <a:p>
            <a:pPr lvl="2">
              <a:lnSpc>
                <a:spcPct val="80000"/>
              </a:lnSpc>
              <a:spcBef>
                <a:spcPct val="10000"/>
              </a:spcBef>
            </a:pPr>
            <a:r>
              <a:rPr lang="en-US" altLang="ko-KR" dirty="0" smtClean="0">
                <a:latin typeface="Gill Sans Light"/>
                <a:ea typeface="굴림" panose="020B0600000101010101" pitchFamily="34" charset="-127"/>
              </a:rPr>
              <a:t>Wait until </a:t>
            </a:r>
            <a:r>
              <a:rPr lang="en-US" altLang="ko-KR" dirty="0" err="1" smtClean="0">
                <a:latin typeface="Gill Sans Light"/>
                <a:ea typeface="굴림" panose="020B0600000101010101" pitchFamily="34" charset="-127"/>
              </a:rPr>
              <a:t>mbox</a:t>
            </a:r>
            <a:r>
              <a:rPr lang="en-US" altLang="ko-KR" dirty="0" smtClean="0">
                <a:latin typeface="Gill Sans Light"/>
                <a:ea typeface="굴림" panose="020B0600000101010101" pitchFamily="34" charset="-127"/>
              </a:rPr>
              <a:t> has message, copy into buffer, and return</a:t>
            </a:r>
          </a:p>
          <a:p>
            <a:pPr lvl="2">
              <a:lnSpc>
                <a:spcPct val="80000"/>
              </a:lnSpc>
              <a:spcBef>
                <a:spcPct val="10000"/>
              </a:spcBef>
            </a:pPr>
            <a:r>
              <a:rPr lang="en-US" altLang="ko-KR" dirty="0" smtClean="0">
                <a:latin typeface="Gill Sans Light"/>
                <a:ea typeface="굴림" panose="020B0600000101010101" pitchFamily="34" charset="-127"/>
              </a:rPr>
              <a:t>If threads sleeping on this </a:t>
            </a:r>
            <a:r>
              <a:rPr lang="en-US" altLang="ko-KR" dirty="0" err="1" smtClean="0">
                <a:latin typeface="Gill Sans Light"/>
                <a:ea typeface="굴림" panose="020B0600000101010101" pitchFamily="34" charset="-127"/>
              </a:rPr>
              <a:t>mbox</a:t>
            </a:r>
            <a:r>
              <a:rPr lang="en-US" altLang="ko-KR" dirty="0" smtClean="0">
                <a:latin typeface="Gill Sans Light"/>
                <a:ea typeface="굴림" panose="020B0600000101010101" pitchFamily="34" charset="-127"/>
              </a:rPr>
              <a:t>, wake up one of them</a:t>
            </a:r>
          </a:p>
        </p:txBody>
      </p:sp>
      <p:grpSp>
        <p:nvGrpSpPr>
          <p:cNvPr id="1016836" name="Group 4"/>
          <p:cNvGrpSpPr>
            <a:grpSpLocks/>
          </p:cNvGrpSpPr>
          <p:nvPr/>
        </p:nvGrpSpPr>
        <p:grpSpPr bwMode="auto">
          <a:xfrm>
            <a:off x="2971801" y="1676400"/>
            <a:ext cx="6556375" cy="1304925"/>
            <a:chOff x="576" y="1626"/>
            <a:chExt cx="4130" cy="822"/>
          </a:xfrm>
        </p:grpSpPr>
        <p:sp>
          <p:nvSpPr>
            <p:cNvPr id="19462" name="AutoShape 5"/>
            <p:cNvSpPr>
              <a:spLocks noChangeArrowheads="1"/>
            </p:cNvSpPr>
            <p:nvPr/>
          </p:nvSpPr>
          <p:spPr bwMode="auto">
            <a:xfrm>
              <a:off x="1538"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3" name="AutoShape 6"/>
            <p:cNvSpPr>
              <a:spLocks noChangeArrowheads="1"/>
            </p:cNvSpPr>
            <p:nvPr/>
          </p:nvSpPr>
          <p:spPr bwMode="auto">
            <a:xfrm>
              <a:off x="3382" y="1865"/>
              <a:ext cx="360" cy="340"/>
            </a:xfrm>
            <a:prstGeom prst="rightArrow">
              <a:avLst>
                <a:gd name="adj1" fmla="val 50000"/>
                <a:gd name="adj2" fmla="val 26471"/>
              </a:avLst>
            </a:prstGeom>
            <a:solidFill>
              <a:srgbClr val="FF66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Light"/>
              </a:endParaRPr>
            </a:p>
          </p:txBody>
        </p:sp>
        <p:sp>
          <p:nvSpPr>
            <p:cNvPr id="19464" name="Cloud"/>
            <p:cNvSpPr>
              <a:spLocks noChangeAspect="1" noEditPoints="1" noChangeArrowheads="1"/>
            </p:cNvSpPr>
            <p:nvPr/>
          </p:nvSpPr>
          <p:spPr bwMode="auto">
            <a:xfrm>
              <a:off x="1898" y="1626"/>
              <a:ext cx="1444" cy="822"/>
            </a:xfrm>
            <a:custGeom>
              <a:avLst/>
              <a:gdLst>
                <a:gd name="T0" fmla="*/ 4 w 21600"/>
                <a:gd name="T1" fmla="*/ 411 h 21600"/>
                <a:gd name="T2" fmla="*/ 722 w 21600"/>
                <a:gd name="T3" fmla="*/ 821 h 21600"/>
                <a:gd name="T4" fmla="*/ 1443 w 21600"/>
                <a:gd name="T5" fmla="*/ 411 h 21600"/>
                <a:gd name="T6" fmla="*/ 722 w 21600"/>
                <a:gd name="T7" fmla="*/ 47 h 21600"/>
                <a:gd name="T8" fmla="*/ 0 60000 65536"/>
                <a:gd name="T9" fmla="*/ 0 60000 65536"/>
                <a:gd name="T10" fmla="*/ 0 60000 65536"/>
                <a:gd name="T11" fmla="*/ 0 60000 65536"/>
                <a:gd name="T12" fmla="*/ 2977 w 21600"/>
                <a:gd name="T13" fmla="*/ 3258 h 21600"/>
                <a:gd name="T14" fmla="*/ 17083 w 21600"/>
                <a:gd name="T15" fmla="*/ 1734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Light"/>
              </a:endParaRPr>
            </a:p>
          </p:txBody>
        </p:sp>
        <p:pic>
          <p:nvPicPr>
            <p:cNvPr id="19465"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 y="1776"/>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84" y="1782"/>
              <a:ext cx="722" cy="5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0"/>
            <p:cNvSpPr txBox="1">
              <a:spLocks noChangeArrowheads="1"/>
            </p:cNvSpPr>
            <p:nvPr/>
          </p:nvSpPr>
          <p:spPr bwMode="auto">
            <a:xfrm>
              <a:off x="2191" y="1937"/>
              <a:ext cx="83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Network</a:t>
              </a:r>
            </a:p>
          </p:txBody>
        </p:sp>
        <p:sp>
          <p:nvSpPr>
            <p:cNvPr id="19468" name="Text Box 11"/>
            <p:cNvSpPr txBox="1">
              <a:spLocks noChangeArrowheads="1"/>
            </p:cNvSpPr>
            <p:nvPr/>
          </p:nvSpPr>
          <p:spPr bwMode="auto">
            <a:xfrm rot="5400000">
              <a:off x="1148" y="1906"/>
              <a:ext cx="550"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Send</a:t>
              </a:r>
            </a:p>
          </p:txBody>
        </p:sp>
        <p:sp>
          <p:nvSpPr>
            <p:cNvPr id="19469" name="Text Box 12"/>
            <p:cNvSpPr txBox="1">
              <a:spLocks noChangeArrowheads="1"/>
            </p:cNvSpPr>
            <p:nvPr/>
          </p:nvSpPr>
          <p:spPr bwMode="auto">
            <a:xfrm rot="5400000">
              <a:off x="3478" y="18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Light"/>
                </a:rPr>
                <a:t>Receive</a:t>
              </a:r>
            </a:p>
          </p:txBody>
        </p:sp>
      </p:grpSp>
      <p:sp>
        <p:nvSpPr>
          <p:cNvPr id="1016845" name="Document"/>
          <p:cNvSpPr>
            <a:spLocks noEditPoints="1" noChangeArrowheads="1"/>
          </p:cNvSpPr>
          <p:nvPr/>
        </p:nvSpPr>
        <p:spPr bwMode="auto">
          <a:xfrm>
            <a:off x="-533400" y="2514600"/>
            <a:ext cx="457200" cy="685800"/>
          </a:xfrm>
          <a:custGeom>
            <a:avLst/>
            <a:gdLst>
              <a:gd name="T0" fmla="*/ 227690 w 21600"/>
              <a:gd name="T1" fmla="*/ 686816 h 21600"/>
              <a:gd name="T2" fmla="*/ 1799 w 21600"/>
              <a:gd name="T3" fmla="*/ 344456 h 21600"/>
              <a:gd name="T4" fmla="*/ 227690 w 21600"/>
              <a:gd name="T5" fmla="*/ 2572 h 21600"/>
              <a:gd name="T6" fmla="*/ 459444 w 21600"/>
              <a:gd name="T7" fmla="*/ 338201 h 21600"/>
              <a:gd name="T8" fmla="*/ 227690 w 21600"/>
              <a:gd name="T9" fmla="*/ 686816 h 21600"/>
              <a:gd name="T10" fmla="*/ 0 w 21600"/>
              <a:gd name="T11" fmla="*/ 0 h 21600"/>
              <a:gd name="T12" fmla="*/ 457200 w 21600"/>
              <a:gd name="T13" fmla="*/ 0 h 21600"/>
              <a:gd name="T14" fmla="*/ 457200 w 21600"/>
              <a:gd name="T15" fmla="*/ 685800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US">
              <a:latin typeface="Gill Sans Light"/>
            </a:endParaRPr>
          </a:p>
        </p:txBody>
      </p:sp>
    </p:spTree>
    <p:extLst>
      <p:ext uri="{BB962C8B-B14F-4D97-AF65-F5344CB8AC3E}">
        <p14:creationId xmlns:p14="http://schemas.microsoft.com/office/powerpoint/2010/main" val="7640404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68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683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683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68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26666 -0.01015 L 0.45434 -0.012 L 0.48437 -0.08138 L 0.55156 -0.10544 L 0.59809 -0.10544 L 0.66111 -0.05687 L 0.81041 -0.05687 " pathEditMode="fixed" rAng="0" ptsTypes="AAAAAAA">
                                      <p:cBhvr>
                                        <p:cTn id="22" dur="2000" fill="hold"/>
                                        <p:tgtEl>
                                          <p:spTgt spid="1016845"/>
                                        </p:tgtEl>
                                        <p:attrNameLst>
                                          <p:attrName>ppt_x</p:attrName>
                                          <p:attrName>ppt_y</p:attrName>
                                        </p:attrNameLst>
                                      </p:cBhvr>
                                      <p:rCtr x="27187" y="-4764"/>
                                    </p:animMotion>
                                  </p:childTnLst>
                                </p:cTn>
                              </p:par>
                              <p:par>
                                <p:cTn id="23" presetID="1" presetClass="entr" presetSubtype="0" fill="hold" grpId="0" nodeType="withEffect">
                                  <p:stCondLst>
                                    <p:cond delay="0"/>
                                  </p:stCondLst>
                                  <p:childTnLst>
                                    <p:set>
                                      <p:cBhvr>
                                        <p:cTn id="24" dur="1" fill="hold">
                                          <p:stCondLst>
                                            <p:cond delay="0"/>
                                          </p:stCondLst>
                                        </p:cTn>
                                        <p:tgtEl>
                                          <p:spTgt spid="1016835">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16835">
                                            <p:txEl>
                                              <p:pRg st="10" end="1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1683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6835">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6835">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6835">
                                            <p:txEl>
                                              <p:pRg st="14" end="1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16835">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6835">
                                            <p:txEl>
                                              <p:pRg st="16" end="16"/>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1683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5" grpId="0" uiExpand="1" build="p"/>
      <p:bldP spid="1016845" grpId="0" uiExpan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C6D9-6CDC-4C77-AC5D-FA27B0ECA7FF}"/>
              </a:ext>
            </a:extLst>
          </p:cNvPr>
          <p:cNvSpPr>
            <a:spLocks noGrp="1"/>
          </p:cNvSpPr>
          <p:nvPr>
            <p:ph type="title"/>
          </p:nvPr>
        </p:nvSpPr>
        <p:spPr/>
        <p:txBody>
          <a:bodyPr/>
          <a:lstStyle/>
          <a:p>
            <a:r>
              <a:rPr lang="en-US" dirty="0" smtClean="0"/>
              <a:t>Question: Data </a:t>
            </a:r>
            <a:r>
              <a:rPr lang="en-US" dirty="0"/>
              <a:t>Representation</a:t>
            </a:r>
          </a:p>
        </p:txBody>
      </p:sp>
      <p:sp>
        <p:nvSpPr>
          <p:cNvPr id="3" name="Content Placeholder 2">
            <a:extLst>
              <a:ext uri="{FF2B5EF4-FFF2-40B4-BE49-F238E27FC236}">
                <a16:creationId xmlns:a16="http://schemas.microsoft.com/office/drawing/2014/main" id="{54187F02-3F6B-4BE9-82D8-C33089C02F46}"/>
              </a:ext>
            </a:extLst>
          </p:cNvPr>
          <p:cNvSpPr>
            <a:spLocks noGrp="1"/>
          </p:cNvSpPr>
          <p:nvPr>
            <p:ph idx="1"/>
          </p:nvPr>
        </p:nvSpPr>
        <p:spPr>
          <a:xfrm>
            <a:off x="812800" y="914400"/>
            <a:ext cx="10769600" cy="5105400"/>
          </a:xfrm>
        </p:spPr>
        <p:txBody>
          <a:bodyPr/>
          <a:lstStyle/>
          <a:p>
            <a:r>
              <a:rPr lang="en-US" dirty="0"/>
              <a:t>An object in memory has a machine-specific binary representation</a:t>
            </a:r>
          </a:p>
          <a:p>
            <a:pPr lvl="1"/>
            <a:r>
              <a:rPr lang="en-US" dirty="0"/>
              <a:t>Threads within a single process have the same view of what’s in memory</a:t>
            </a:r>
          </a:p>
          <a:p>
            <a:pPr lvl="1"/>
            <a:r>
              <a:rPr lang="en-US" dirty="0"/>
              <a:t>Easy to compute offsets into fields, follow pointers, etc.</a:t>
            </a:r>
          </a:p>
          <a:p>
            <a:pPr lvl="1"/>
            <a:endParaRPr lang="en-US" dirty="0"/>
          </a:p>
          <a:p>
            <a:r>
              <a:rPr lang="en-US" dirty="0"/>
              <a:t>In the absence of shared memory, externalizing an object requires us to turn it into a sequential sequence of bytes</a:t>
            </a:r>
          </a:p>
          <a:p>
            <a:pPr lvl="1"/>
            <a:r>
              <a:rPr lang="en-US" b="1" dirty="0"/>
              <a:t>Serialization/Marshalling</a:t>
            </a:r>
            <a:r>
              <a:rPr lang="en-US" dirty="0"/>
              <a:t>: </a:t>
            </a:r>
            <a:r>
              <a:rPr lang="en-US" dirty="0" smtClean="0"/>
              <a:t>Express an </a:t>
            </a:r>
            <a:r>
              <a:rPr lang="en-US" dirty="0"/>
              <a:t>object as a sequence of bytes</a:t>
            </a:r>
          </a:p>
          <a:p>
            <a:pPr lvl="1"/>
            <a:r>
              <a:rPr lang="en-US" b="1" dirty="0"/>
              <a:t>Deserialization/Unmarshalling</a:t>
            </a:r>
            <a:r>
              <a:rPr lang="en-US" dirty="0"/>
              <a:t>: </a:t>
            </a:r>
            <a:r>
              <a:rPr lang="en-US" dirty="0" smtClean="0"/>
              <a:t>Reconstructing </a:t>
            </a:r>
            <a:r>
              <a:rPr lang="en-US" dirty="0"/>
              <a:t>the original object from its marshalled </a:t>
            </a:r>
            <a:r>
              <a:rPr lang="en-US" dirty="0" smtClean="0"/>
              <a:t>form at destination</a:t>
            </a:r>
            <a:endParaRPr lang="en-US" dirty="0"/>
          </a:p>
        </p:txBody>
      </p:sp>
    </p:spTree>
    <p:extLst>
      <p:ext uri="{BB962C8B-B14F-4D97-AF65-F5344CB8AC3E}">
        <p14:creationId xmlns:p14="http://schemas.microsoft.com/office/powerpoint/2010/main" val="275921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D25F-D4AC-4A1F-83C5-AF4852AE9D05}"/>
              </a:ext>
            </a:extLst>
          </p:cNvPr>
          <p:cNvSpPr>
            <a:spLocks noGrp="1"/>
          </p:cNvSpPr>
          <p:nvPr>
            <p:ph type="title"/>
          </p:nvPr>
        </p:nvSpPr>
        <p:spPr/>
        <p:txBody>
          <a:bodyPr/>
          <a:lstStyle/>
          <a:p>
            <a:r>
              <a:rPr lang="en-US" dirty="0"/>
              <a:t>Simple Data Types</a:t>
            </a:r>
          </a:p>
        </p:txBody>
      </p:sp>
      <p:sp>
        <p:nvSpPr>
          <p:cNvPr id="3" name="Content Placeholder 2">
            <a:extLst>
              <a:ext uri="{FF2B5EF4-FFF2-40B4-BE49-F238E27FC236}">
                <a16:creationId xmlns:a16="http://schemas.microsoft.com/office/drawing/2014/main" id="{2FCD6FDE-FC0D-4DCE-8CB1-EFD4D6E13784}"/>
              </a:ext>
            </a:extLst>
          </p:cNvPr>
          <p:cNvSpPr>
            <a:spLocks noGrp="1"/>
          </p:cNvSpPr>
          <p:nvPr>
            <p:ph idx="1"/>
          </p:nvPr>
        </p:nvSpPr>
        <p:spPr/>
        <p:txBody>
          <a:bodyPr>
            <a:normAutofit/>
          </a:bodyPr>
          <a:lstStyle/>
          <a:p>
            <a:pPr marL="0" indent="0">
              <a:buNone/>
            </a:pPr>
            <a:r>
              <a:rPr lang="en-US" dirty="0">
                <a:latin typeface="Consolas" panose="020B0609020204030204" pitchFamily="49" charset="0"/>
              </a:rPr>
              <a:t>uint32_t x;</a:t>
            </a:r>
          </a:p>
          <a:p>
            <a:r>
              <a:rPr lang="en-US" dirty="0"/>
              <a:t>Suppose I want to write a </a:t>
            </a:r>
            <a:r>
              <a:rPr lang="en-US" dirty="0">
                <a:latin typeface="Consolas" panose="020B0609020204030204" pitchFamily="49" charset="0"/>
              </a:rPr>
              <a:t>x</a:t>
            </a:r>
            <a:r>
              <a:rPr lang="en-US" dirty="0"/>
              <a:t> to a file</a:t>
            </a:r>
          </a:p>
          <a:p>
            <a:pPr marL="0" indent="0">
              <a:buNone/>
            </a:pPr>
            <a:endParaRPr lang="en-US" dirty="0"/>
          </a:p>
          <a:p>
            <a:r>
              <a:rPr lang="en-US" dirty="0"/>
              <a:t>First, open the file: </a:t>
            </a:r>
            <a:r>
              <a:rPr lang="en-US" dirty="0">
                <a:latin typeface="Consolas" panose="020B0609020204030204" pitchFamily="49" charset="0"/>
              </a:rPr>
              <a:t>FILE* f = </a:t>
            </a:r>
            <a:r>
              <a:rPr lang="en-US" dirty="0" err="1">
                <a:latin typeface="Consolas" panose="020B0609020204030204" pitchFamily="49" charset="0"/>
              </a:rPr>
              <a:t>fopen</a:t>
            </a:r>
            <a:r>
              <a:rPr lang="en-US" dirty="0">
                <a:latin typeface="Consolas" panose="020B0609020204030204" pitchFamily="49" charset="0"/>
              </a:rPr>
              <a:t>(“foo.txt”, “w”);</a:t>
            </a:r>
          </a:p>
          <a:p>
            <a:r>
              <a:rPr lang="en-US" dirty="0"/>
              <a:t>Then, I have two choices:</a:t>
            </a:r>
          </a:p>
          <a:p>
            <a:pPr marL="914400" lvl="1" indent="-457200">
              <a:buFont typeface="+mj-lt"/>
              <a:buAutoNum type="arabicPeriod"/>
            </a:pPr>
            <a:r>
              <a:rPr lang="en-US" dirty="0" err="1">
                <a:latin typeface="Consolas" panose="020B0609020204030204" pitchFamily="49" charset="0"/>
              </a:rPr>
              <a:t>fprintf</a:t>
            </a:r>
            <a:r>
              <a:rPr lang="en-US" dirty="0">
                <a:latin typeface="Consolas" panose="020B0609020204030204" pitchFamily="49" charset="0"/>
              </a:rPr>
              <a:t>(f, “%</a:t>
            </a:r>
            <a:r>
              <a:rPr lang="en-US" dirty="0" err="1">
                <a:latin typeface="Consolas" panose="020B0609020204030204" pitchFamily="49" charset="0"/>
              </a:rPr>
              <a:t>lu</a:t>
            </a:r>
            <a:r>
              <a:rPr lang="en-US" dirty="0">
                <a:latin typeface="Consolas" panose="020B0609020204030204" pitchFamily="49" charset="0"/>
              </a:rPr>
              <a:t>”, x);</a:t>
            </a:r>
          </a:p>
          <a:p>
            <a:pPr marL="914400" lvl="1" indent="-457200">
              <a:buFont typeface="+mj-lt"/>
              <a:buAutoNum type="arabicPeriod"/>
            </a:pPr>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pPr lvl="2"/>
            <a:r>
              <a:rPr lang="en-US" dirty="0"/>
              <a:t>Or equivalently, </a:t>
            </a:r>
            <a:r>
              <a:rPr lang="en-US" dirty="0">
                <a:latin typeface="Consolas" panose="020B0609020204030204" pitchFamily="49" charset="0"/>
              </a:rPr>
              <a:t>write(</a:t>
            </a:r>
            <a:r>
              <a:rPr lang="en-US" dirty="0" err="1">
                <a:latin typeface="Consolas" panose="020B0609020204030204" pitchFamily="49" charset="0"/>
              </a:rPr>
              <a:t>fd</a:t>
            </a:r>
            <a:r>
              <a:rPr lang="en-US" dirty="0">
                <a:latin typeface="Consolas" panose="020B0609020204030204" pitchFamily="49" charset="0"/>
              </a:rPr>
              <a:t>, &amp;x, </a:t>
            </a:r>
            <a:r>
              <a:rPr lang="en-US" dirty="0" err="1">
                <a:latin typeface="Consolas" panose="020B0609020204030204" pitchFamily="49" charset="0"/>
              </a:rPr>
              <a:t>sizeof</a:t>
            </a:r>
            <a:r>
              <a:rPr lang="en-US" dirty="0">
                <a:latin typeface="Consolas" panose="020B0609020204030204" pitchFamily="49" charset="0"/>
              </a:rPr>
              <a:t>(uint32_t));</a:t>
            </a:r>
            <a:r>
              <a:rPr lang="en-US" dirty="0"/>
              <a:t> (perhaps with a loop to be safe)</a:t>
            </a:r>
          </a:p>
          <a:p>
            <a:pPr lvl="2"/>
            <a:endParaRPr lang="en-US" dirty="0"/>
          </a:p>
          <a:p>
            <a:r>
              <a:rPr lang="en-US" dirty="0"/>
              <a:t>Neither one is “wrong” but sender and receiver should be consistent!</a:t>
            </a:r>
          </a:p>
        </p:txBody>
      </p:sp>
    </p:spTree>
    <p:extLst>
      <p:ext uri="{BB962C8B-B14F-4D97-AF65-F5344CB8AC3E}">
        <p14:creationId xmlns:p14="http://schemas.microsoft.com/office/powerpoint/2010/main" val="4135369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6EA8-FA74-4BC4-8E25-59BD1956F56C}"/>
              </a:ext>
            </a:extLst>
          </p:cNvPr>
          <p:cNvSpPr>
            <a:spLocks noGrp="1"/>
          </p:cNvSpPr>
          <p:nvPr>
            <p:ph type="title"/>
          </p:nvPr>
        </p:nvSpPr>
        <p:spPr/>
        <p:txBody>
          <a:bodyPr/>
          <a:lstStyle/>
          <a:p>
            <a:r>
              <a:rPr lang="en-US" dirty="0"/>
              <a:t>Machine Representation</a:t>
            </a:r>
          </a:p>
        </p:txBody>
      </p:sp>
      <p:sp>
        <p:nvSpPr>
          <p:cNvPr id="3" name="Content Placeholder 2">
            <a:extLst>
              <a:ext uri="{FF2B5EF4-FFF2-40B4-BE49-F238E27FC236}">
                <a16:creationId xmlns:a16="http://schemas.microsoft.com/office/drawing/2014/main" id="{94BF57C6-FE51-4D89-BA1B-D01E2FB5C7DD}"/>
              </a:ext>
            </a:extLst>
          </p:cNvPr>
          <p:cNvSpPr>
            <a:spLocks noGrp="1"/>
          </p:cNvSpPr>
          <p:nvPr>
            <p:ph idx="1"/>
          </p:nvPr>
        </p:nvSpPr>
        <p:spPr/>
        <p:txBody>
          <a:bodyPr/>
          <a:lstStyle/>
          <a:p>
            <a:r>
              <a:rPr lang="en-US" dirty="0"/>
              <a:t>Consider using the machine representation:</a:t>
            </a:r>
          </a:p>
          <a:p>
            <a:pPr lvl="1"/>
            <a:r>
              <a:rPr lang="en-US" dirty="0" err="1">
                <a:latin typeface="Consolas" panose="020B0609020204030204" pitchFamily="49" charset="0"/>
              </a:rPr>
              <a:t>fwrite</a:t>
            </a:r>
            <a:r>
              <a:rPr lang="en-US" dirty="0">
                <a:latin typeface="Consolas" panose="020B0609020204030204" pitchFamily="49" charset="0"/>
              </a:rPr>
              <a:t>(&amp;x, </a:t>
            </a:r>
            <a:r>
              <a:rPr lang="en-US" dirty="0" err="1">
                <a:latin typeface="Consolas" panose="020B0609020204030204" pitchFamily="49" charset="0"/>
              </a:rPr>
              <a:t>sizeof</a:t>
            </a:r>
            <a:r>
              <a:rPr lang="en-US" dirty="0">
                <a:latin typeface="Consolas" panose="020B0609020204030204" pitchFamily="49" charset="0"/>
              </a:rPr>
              <a:t>(uint32_t), 1, f);</a:t>
            </a:r>
          </a:p>
          <a:p>
            <a:endParaRPr lang="en-US" dirty="0"/>
          </a:p>
          <a:p>
            <a:r>
              <a:rPr lang="en-US" dirty="0"/>
              <a:t>How do we know if the recipient represents </a:t>
            </a:r>
            <a:r>
              <a:rPr lang="en-US" dirty="0">
                <a:latin typeface="Consolas" panose="020B0609020204030204" pitchFamily="49" charset="0"/>
              </a:rPr>
              <a:t>x</a:t>
            </a:r>
            <a:r>
              <a:rPr lang="en-US" dirty="0"/>
              <a:t> in the same way?</a:t>
            </a:r>
          </a:p>
          <a:p>
            <a:pPr lvl="1"/>
            <a:r>
              <a:rPr lang="en-US" dirty="0"/>
              <a:t>For pipes, is this a problem?</a:t>
            </a:r>
          </a:p>
          <a:p>
            <a:pPr lvl="1"/>
            <a:r>
              <a:rPr lang="en-US" dirty="0"/>
              <a:t>What about for sockets?</a:t>
            </a:r>
          </a:p>
        </p:txBody>
      </p:sp>
    </p:spTree>
    <p:extLst>
      <p:ext uri="{BB962C8B-B14F-4D97-AF65-F5344CB8AC3E}">
        <p14:creationId xmlns:p14="http://schemas.microsoft.com/office/powerpoint/2010/main" val="15318152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81E-CFA9-42B0-955D-3B6EEB03B2B2}"/>
              </a:ext>
            </a:extLst>
          </p:cNvPr>
          <p:cNvSpPr>
            <a:spLocks noGrp="1"/>
          </p:cNvSpPr>
          <p:nvPr>
            <p:ph type="title"/>
          </p:nvPr>
        </p:nvSpPr>
        <p:spPr/>
        <p:txBody>
          <a:bodyPr/>
          <a:lstStyle/>
          <a:p>
            <a:r>
              <a:rPr lang="en-US" dirty="0"/>
              <a:t>Endianness</a:t>
            </a:r>
          </a:p>
        </p:txBody>
      </p:sp>
      <p:sp>
        <p:nvSpPr>
          <p:cNvPr id="3" name="Content Placeholder 2">
            <a:extLst>
              <a:ext uri="{FF2B5EF4-FFF2-40B4-BE49-F238E27FC236}">
                <a16:creationId xmlns:a16="http://schemas.microsoft.com/office/drawing/2014/main" id="{48472C91-9888-4844-AF68-268E1FC8BEF6}"/>
              </a:ext>
            </a:extLst>
          </p:cNvPr>
          <p:cNvSpPr>
            <a:spLocks noGrp="1"/>
          </p:cNvSpPr>
          <p:nvPr>
            <p:ph idx="1"/>
          </p:nvPr>
        </p:nvSpPr>
        <p:spPr>
          <a:xfrm>
            <a:off x="838200" y="1825625"/>
            <a:ext cx="7398488" cy="2647138"/>
          </a:xfrm>
        </p:spPr>
        <p:txBody>
          <a:bodyPr/>
          <a:lstStyle/>
          <a:p>
            <a:r>
              <a:rPr lang="en-US" dirty="0"/>
              <a:t>For a byte-address machine, which end of a machine-recognized object (e.g., int) does its byte-address refer to?</a:t>
            </a:r>
          </a:p>
          <a:p>
            <a:r>
              <a:rPr lang="en-US" dirty="0"/>
              <a:t>Big Endian: address is the most-significant bits</a:t>
            </a:r>
          </a:p>
          <a:p>
            <a:r>
              <a:rPr lang="en-US" dirty="0"/>
              <a:t>Little Endian: address is the least-significant bits</a:t>
            </a:r>
          </a:p>
        </p:txBody>
      </p:sp>
      <p:pic>
        <p:nvPicPr>
          <p:cNvPr id="7" name="Picture 6">
            <a:extLst>
              <a:ext uri="{FF2B5EF4-FFF2-40B4-BE49-F238E27FC236}">
                <a16:creationId xmlns:a16="http://schemas.microsoft.com/office/drawing/2014/main" id="{4FE6458A-9098-46FC-801B-125FB1FFB6D4}"/>
              </a:ext>
            </a:extLst>
          </p:cNvPr>
          <p:cNvPicPr>
            <a:picLocks noChangeAspect="1"/>
          </p:cNvPicPr>
          <p:nvPr/>
        </p:nvPicPr>
        <p:blipFill>
          <a:blip r:embed="rId2"/>
          <a:stretch>
            <a:fillRect/>
          </a:stretch>
        </p:blipFill>
        <p:spPr>
          <a:xfrm>
            <a:off x="9099189" y="1278265"/>
            <a:ext cx="2460574" cy="2801552"/>
          </a:xfrm>
          <a:prstGeom prst="rect">
            <a:avLst/>
          </a:prstGeom>
        </p:spPr>
      </p:pic>
      <p:pic>
        <p:nvPicPr>
          <p:cNvPr id="8" name="Picture 7">
            <a:extLst>
              <a:ext uri="{FF2B5EF4-FFF2-40B4-BE49-F238E27FC236}">
                <a16:creationId xmlns:a16="http://schemas.microsoft.com/office/drawing/2014/main" id="{985B7784-68A5-44D3-86C2-83D1FFBE49CE}"/>
              </a:ext>
            </a:extLst>
          </p:cNvPr>
          <p:cNvPicPr>
            <a:picLocks noChangeAspect="1"/>
          </p:cNvPicPr>
          <p:nvPr/>
        </p:nvPicPr>
        <p:blipFill>
          <a:blip r:embed="rId3"/>
          <a:stretch>
            <a:fillRect/>
          </a:stretch>
        </p:blipFill>
        <p:spPr>
          <a:xfrm>
            <a:off x="1141051" y="4336263"/>
            <a:ext cx="6100090" cy="2054112"/>
          </a:xfrm>
          <a:prstGeom prst="rect">
            <a:avLst/>
          </a:prstGeom>
          <a:ln>
            <a:solidFill>
              <a:srgbClr val="FF0000"/>
            </a:solidFill>
          </a:ln>
        </p:spPr>
      </p:pic>
      <p:pic>
        <p:nvPicPr>
          <p:cNvPr id="9" name="Picture 8">
            <a:extLst>
              <a:ext uri="{FF2B5EF4-FFF2-40B4-BE49-F238E27FC236}">
                <a16:creationId xmlns:a16="http://schemas.microsoft.com/office/drawing/2014/main" id="{55E321A9-6CAA-4E0B-AFA7-E5525774248F}"/>
              </a:ext>
            </a:extLst>
          </p:cNvPr>
          <p:cNvPicPr>
            <a:picLocks noChangeAspect="1"/>
          </p:cNvPicPr>
          <p:nvPr/>
        </p:nvPicPr>
        <p:blipFill>
          <a:blip r:embed="rId4"/>
          <a:stretch>
            <a:fillRect/>
          </a:stretch>
        </p:blipFill>
        <p:spPr>
          <a:xfrm>
            <a:off x="5977323" y="4336263"/>
            <a:ext cx="4352153" cy="1243472"/>
          </a:xfrm>
          <a:prstGeom prst="rect">
            <a:avLst/>
          </a:prstGeom>
          <a:ln>
            <a:solidFill>
              <a:srgbClr val="FF0000"/>
            </a:solidFill>
          </a:ln>
        </p:spPr>
      </p:pic>
    </p:spTree>
    <p:extLst>
      <p:ext uri="{BB962C8B-B14F-4D97-AF65-F5344CB8AC3E}">
        <p14:creationId xmlns:p14="http://schemas.microsoft.com/office/powerpoint/2010/main" val="2864711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4649E-5677-4E51-8BF5-D0F2C14AC740}"/>
              </a:ext>
            </a:extLst>
          </p:cNvPr>
          <p:cNvSpPr>
            <a:spLocks noGrp="1"/>
          </p:cNvSpPr>
          <p:nvPr>
            <p:ph type="title"/>
          </p:nvPr>
        </p:nvSpPr>
        <p:spPr/>
        <p:txBody>
          <a:bodyPr/>
          <a:lstStyle/>
          <a:p>
            <a:r>
              <a:rPr lang="en-US" dirty="0">
                <a:latin typeface="Gill Sans"/>
              </a:rPr>
              <a:t>What Endian is the Internet?</a:t>
            </a:r>
          </a:p>
        </p:txBody>
      </p:sp>
      <p:pic>
        <p:nvPicPr>
          <p:cNvPr id="6" name="Picture 5">
            <a:extLst>
              <a:ext uri="{FF2B5EF4-FFF2-40B4-BE49-F238E27FC236}">
                <a16:creationId xmlns:a16="http://schemas.microsoft.com/office/drawing/2014/main" id="{63CA09F6-66B1-4B2D-9C05-68C2D5ED78A4}"/>
              </a:ext>
            </a:extLst>
          </p:cNvPr>
          <p:cNvPicPr>
            <a:picLocks noChangeAspect="1"/>
          </p:cNvPicPr>
          <p:nvPr/>
        </p:nvPicPr>
        <p:blipFill>
          <a:blip r:embed="rId2"/>
          <a:stretch>
            <a:fillRect/>
          </a:stretch>
        </p:blipFill>
        <p:spPr>
          <a:xfrm>
            <a:off x="937691" y="1459660"/>
            <a:ext cx="6079797" cy="4821366"/>
          </a:xfrm>
          <a:prstGeom prst="rect">
            <a:avLst/>
          </a:prstGeom>
          <a:ln>
            <a:solidFill>
              <a:schemeClr val="accent1"/>
            </a:solidFill>
          </a:ln>
        </p:spPr>
      </p:pic>
      <p:sp>
        <p:nvSpPr>
          <p:cNvPr id="7" name="Content Placeholder 2">
            <a:extLst>
              <a:ext uri="{FF2B5EF4-FFF2-40B4-BE49-F238E27FC236}">
                <a16:creationId xmlns:a16="http://schemas.microsoft.com/office/drawing/2014/main" id="{4F4A6823-DC67-405C-8184-F9AFBD59477E}"/>
              </a:ext>
            </a:extLst>
          </p:cNvPr>
          <p:cNvSpPr txBox="1">
            <a:spLocks/>
          </p:cNvSpPr>
          <p:nvPr/>
        </p:nvSpPr>
        <p:spPr>
          <a:xfrm>
            <a:off x="7239000" y="1459660"/>
            <a:ext cx="3766456" cy="1870869"/>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ill Sans"/>
              </a:rPr>
              <a:t>Big Endian</a:t>
            </a:r>
          </a:p>
          <a:p>
            <a:pPr lvl="1"/>
            <a:r>
              <a:rPr lang="en-US" sz="2000" dirty="0">
                <a:latin typeface="Gill Sans"/>
              </a:rPr>
              <a:t>Network byte order</a:t>
            </a:r>
          </a:p>
          <a:p>
            <a:pPr lvl="1"/>
            <a:r>
              <a:rPr lang="en-US" sz="2000" dirty="0">
                <a:latin typeface="Gill Sans"/>
              </a:rPr>
              <a:t>Vs. “host byte order”</a:t>
            </a:r>
          </a:p>
        </p:txBody>
      </p:sp>
    </p:spTree>
    <p:extLst>
      <p:ext uri="{BB962C8B-B14F-4D97-AF65-F5344CB8AC3E}">
        <p14:creationId xmlns:p14="http://schemas.microsoft.com/office/powerpoint/2010/main" val="109449394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9A1D8-2D8D-43D3-A82F-BBCD9847C5C2}"/>
              </a:ext>
            </a:extLst>
          </p:cNvPr>
          <p:cNvSpPr>
            <a:spLocks noGrp="1"/>
          </p:cNvSpPr>
          <p:nvPr>
            <p:ph type="title"/>
          </p:nvPr>
        </p:nvSpPr>
        <p:spPr/>
        <p:txBody>
          <a:bodyPr/>
          <a:lstStyle/>
          <a:p>
            <a:r>
              <a:rPr lang="en-US" dirty="0"/>
              <a:t>Dealing with Endianness</a:t>
            </a:r>
          </a:p>
        </p:txBody>
      </p:sp>
      <p:sp>
        <p:nvSpPr>
          <p:cNvPr id="3" name="Content Placeholder 2">
            <a:extLst>
              <a:ext uri="{FF2B5EF4-FFF2-40B4-BE49-F238E27FC236}">
                <a16:creationId xmlns:a16="http://schemas.microsoft.com/office/drawing/2014/main" id="{1ABD980B-7C4D-471B-AC61-229EC0B92E2A}"/>
              </a:ext>
            </a:extLst>
          </p:cNvPr>
          <p:cNvSpPr>
            <a:spLocks noGrp="1"/>
          </p:cNvSpPr>
          <p:nvPr>
            <p:ph idx="1"/>
          </p:nvPr>
        </p:nvSpPr>
        <p:spPr/>
        <p:txBody>
          <a:bodyPr/>
          <a:lstStyle/>
          <a:p>
            <a:r>
              <a:rPr lang="en-US" dirty="0"/>
              <a:t>Decide on an “on-wire” endianness</a:t>
            </a:r>
          </a:p>
          <a:p>
            <a:r>
              <a:rPr lang="en-US" dirty="0"/>
              <a:t>Convert from native endianness to “on-wire” endianness before sending out data </a:t>
            </a:r>
            <a:r>
              <a:rPr lang="en-US" b="1" dirty="0"/>
              <a:t>(serialization/marshalling)</a:t>
            </a:r>
          </a:p>
          <a:p>
            <a:pPr lvl="1"/>
            <a:r>
              <a:rPr lang="en-US" dirty="0">
                <a:latin typeface="Consolas" panose="020B0609020204030204" pitchFamily="49" charset="0"/>
              </a:rPr>
              <a:t>uint32_t </a:t>
            </a:r>
            <a:r>
              <a:rPr lang="en-US" dirty="0" err="1">
                <a:latin typeface="Consolas" panose="020B0609020204030204" pitchFamily="49" charset="0"/>
              </a:rPr>
              <a:t>htonl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htons</a:t>
            </a:r>
            <a:r>
              <a:rPr lang="en-US" dirty="0">
                <a:latin typeface="Consolas" panose="020B0609020204030204" pitchFamily="49" charset="0"/>
              </a:rPr>
              <a:t>(uint16_t) </a:t>
            </a:r>
            <a:r>
              <a:rPr lang="en-US" dirty="0"/>
              <a:t>convert from native endianness to network endianness (big endian)</a:t>
            </a:r>
          </a:p>
          <a:p>
            <a:endParaRPr lang="en-US" dirty="0"/>
          </a:p>
          <a:p>
            <a:r>
              <a:rPr lang="en-US" dirty="0"/>
              <a:t>Convert from “on-wire” endianness to native endianness when receiving data </a:t>
            </a:r>
            <a:r>
              <a:rPr lang="en-US" b="1" dirty="0"/>
              <a:t>(deserialization/unmarshalling)</a:t>
            </a:r>
          </a:p>
          <a:p>
            <a:pPr lvl="1"/>
            <a:r>
              <a:rPr lang="en-US" dirty="0">
                <a:latin typeface="Consolas" panose="020B0609020204030204" pitchFamily="49" charset="0"/>
              </a:rPr>
              <a:t>uint32_t </a:t>
            </a:r>
            <a:r>
              <a:rPr lang="en-US" dirty="0" err="1">
                <a:latin typeface="Consolas" panose="020B0609020204030204" pitchFamily="49" charset="0"/>
              </a:rPr>
              <a:t>ntohl</a:t>
            </a:r>
            <a:r>
              <a:rPr lang="en-US" dirty="0">
                <a:latin typeface="Consolas" panose="020B0609020204030204" pitchFamily="49" charset="0"/>
              </a:rPr>
              <a:t>(uint32_t)</a:t>
            </a:r>
            <a:r>
              <a:rPr lang="en-US" dirty="0"/>
              <a:t> and </a:t>
            </a:r>
            <a:r>
              <a:rPr lang="en-US" dirty="0">
                <a:latin typeface="Consolas" panose="020B0609020204030204" pitchFamily="49" charset="0"/>
              </a:rPr>
              <a:t>uint16_t </a:t>
            </a:r>
            <a:r>
              <a:rPr lang="en-US" dirty="0" err="1">
                <a:latin typeface="Consolas" panose="020B0609020204030204" pitchFamily="49" charset="0"/>
              </a:rPr>
              <a:t>ntohs</a:t>
            </a:r>
            <a:r>
              <a:rPr lang="en-US" dirty="0">
                <a:latin typeface="Consolas" panose="020B0609020204030204" pitchFamily="49" charset="0"/>
              </a:rPr>
              <a:t>(uint16_t) </a:t>
            </a:r>
            <a:r>
              <a:rPr lang="en-US" dirty="0"/>
              <a:t>convert from network endianness to native endianness (big endian)</a:t>
            </a:r>
          </a:p>
        </p:txBody>
      </p:sp>
    </p:spTree>
    <p:extLst>
      <p:ext uri="{BB962C8B-B14F-4D97-AF65-F5344CB8AC3E}">
        <p14:creationId xmlns:p14="http://schemas.microsoft.com/office/powerpoint/2010/main" val="1383887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85EB-4F1E-4F21-95DC-4C97A29B6741}"/>
              </a:ext>
            </a:extLst>
          </p:cNvPr>
          <p:cNvSpPr>
            <a:spLocks noGrp="1"/>
          </p:cNvSpPr>
          <p:nvPr>
            <p:ph type="title"/>
          </p:nvPr>
        </p:nvSpPr>
        <p:spPr/>
        <p:txBody>
          <a:bodyPr/>
          <a:lstStyle/>
          <a:p>
            <a:r>
              <a:rPr lang="en-US" dirty="0"/>
              <a:t>What About Richer Objects?</a:t>
            </a:r>
          </a:p>
        </p:txBody>
      </p:sp>
      <p:sp>
        <p:nvSpPr>
          <p:cNvPr id="3" name="Content Placeholder 2">
            <a:extLst>
              <a:ext uri="{FF2B5EF4-FFF2-40B4-BE49-F238E27FC236}">
                <a16:creationId xmlns:a16="http://schemas.microsoft.com/office/drawing/2014/main" id="{6915432D-BF40-42EC-A406-CABF0332CD6F}"/>
              </a:ext>
            </a:extLst>
          </p:cNvPr>
          <p:cNvSpPr>
            <a:spLocks noGrp="1"/>
          </p:cNvSpPr>
          <p:nvPr>
            <p:ph idx="1"/>
          </p:nvPr>
        </p:nvSpPr>
        <p:spPr>
          <a:xfrm>
            <a:off x="457200" y="838200"/>
            <a:ext cx="11201400" cy="5181600"/>
          </a:xfrm>
        </p:spPr>
        <p:txBody>
          <a:bodyPr>
            <a:normAutofit/>
          </a:bodyPr>
          <a:lstStyle/>
          <a:p>
            <a:r>
              <a:rPr lang="en-US" dirty="0"/>
              <a:t>Consider </a:t>
            </a:r>
            <a:r>
              <a:rPr lang="en-US" dirty="0" err="1">
                <a:latin typeface="Consolas" panose="020B0609020204030204" pitchFamily="49" charset="0"/>
              </a:rPr>
              <a:t>word_count_t</a:t>
            </a:r>
            <a:r>
              <a:rPr lang="en-US" dirty="0">
                <a:latin typeface="Calibri" panose="020F0502020204030204" pitchFamily="34" charset="0"/>
                <a:cs typeface="Calibri" panose="020F0502020204030204" pitchFamily="34" charset="0"/>
              </a:rPr>
              <a:t> </a:t>
            </a:r>
            <a:r>
              <a:rPr lang="en-US" dirty="0"/>
              <a:t>of Homework 0 and 1 …</a:t>
            </a:r>
          </a:p>
          <a:p>
            <a:r>
              <a:rPr lang="en-US" dirty="0"/>
              <a:t>Each element contains:</a:t>
            </a:r>
          </a:p>
          <a:p>
            <a:pPr lvl="1"/>
            <a:r>
              <a:rPr lang="en-US" dirty="0"/>
              <a:t>An </a:t>
            </a:r>
            <a:r>
              <a:rPr lang="en-US" dirty="0">
                <a:latin typeface="Consolas" panose="020B0609020204030204" pitchFamily="49" charset="0"/>
              </a:rPr>
              <a:t>int</a:t>
            </a:r>
          </a:p>
          <a:p>
            <a:pPr lvl="1"/>
            <a:r>
              <a:rPr lang="en-US" dirty="0"/>
              <a:t>A </a:t>
            </a:r>
            <a:r>
              <a:rPr lang="en-US" i="1" dirty="0"/>
              <a:t>pointer</a:t>
            </a:r>
            <a:r>
              <a:rPr lang="en-US" dirty="0"/>
              <a:t> to a string (of some length)</a:t>
            </a:r>
          </a:p>
          <a:p>
            <a:pPr lvl="1"/>
            <a:r>
              <a:rPr lang="en-US" dirty="0"/>
              <a:t>A </a:t>
            </a:r>
            <a:r>
              <a:rPr lang="en-US" i="1" dirty="0"/>
              <a:t>pointer</a:t>
            </a:r>
            <a:r>
              <a:rPr lang="en-US" dirty="0"/>
              <a:t> to the next element</a:t>
            </a:r>
          </a:p>
          <a:p>
            <a:r>
              <a:rPr lang="en-US" dirty="0" err="1">
                <a:latin typeface="Consolas" panose="020B0609020204030204" pitchFamily="49" charset="0"/>
              </a:rPr>
              <a:t>fprintf_words</a:t>
            </a:r>
            <a:r>
              <a:rPr lang="en-US" dirty="0">
                <a:latin typeface="Calibri" panose="020F0502020204030204" pitchFamily="34" charset="0"/>
                <a:cs typeface="Calibri" panose="020F0502020204030204" pitchFamily="34" charset="0"/>
              </a:rPr>
              <a:t> </a:t>
            </a:r>
            <a:r>
              <a:rPr lang="en-US" dirty="0"/>
              <a:t>writes these as a sequence of lines (character strings with </a:t>
            </a:r>
            <a:r>
              <a:rPr lang="en-US" dirty="0">
                <a:latin typeface="Consolas" panose="020B0609020204030204" pitchFamily="49" charset="0"/>
              </a:rPr>
              <a:t>\n</a:t>
            </a:r>
            <a:r>
              <a:rPr lang="en-US" dirty="0"/>
              <a:t>) to a file stream</a:t>
            </a:r>
          </a:p>
          <a:p>
            <a:r>
              <a:rPr lang="en-US" dirty="0"/>
              <a:t>What if you wanted to write the whole list as a binary object (and read it back as one)?</a:t>
            </a:r>
          </a:p>
          <a:p>
            <a:pPr lvl="1"/>
            <a:r>
              <a:rPr lang="en-US" dirty="0"/>
              <a:t>How do you represent the string?</a:t>
            </a:r>
          </a:p>
          <a:p>
            <a:pPr lvl="1"/>
            <a:r>
              <a:rPr lang="en-US" dirty="0"/>
              <a:t>Does it make any sense to write the pointer?</a:t>
            </a:r>
          </a:p>
        </p:txBody>
      </p:sp>
      <p:pic>
        <p:nvPicPr>
          <p:cNvPr id="7" name="Picture 6">
            <a:extLst>
              <a:ext uri="{FF2B5EF4-FFF2-40B4-BE49-F238E27FC236}">
                <a16:creationId xmlns:a16="http://schemas.microsoft.com/office/drawing/2014/main" id="{41A878B8-84CA-4E19-B0FA-8E3BB254CF3B}"/>
              </a:ext>
            </a:extLst>
          </p:cNvPr>
          <p:cNvPicPr>
            <a:picLocks noChangeAspect="1"/>
          </p:cNvPicPr>
          <p:nvPr/>
        </p:nvPicPr>
        <p:blipFill>
          <a:blip r:embed="rId2"/>
          <a:stretch>
            <a:fillRect/>
          </a:stretch>
        </p:blipFill>
        <p:spPr>
          <a:xfrm>
            <a:off x="8233602" y="856376"/>
            <a:ext cx="3390743" cy="1782762"/>
          </a:xfrm>
          <a:prstGeom prst="rect">
            <a:avLst/>
          </a:prstGeom>
          <a:ln>
            <a:solidFill>
              <a:schemeClr val="accent1"/>
            </a:solidFill>
          </a:ln>
        </p:spPr>
      </p:pic>
    </p:spTree>
    <p:extLst>
      <p:ext uri="{BB962C8B-B14F-4D97-AF65-F5344CB8AC3E}">
        <p14:creationId xmlns:p14="http://schemas.microsoft.com/office/powerpoint/2010/main" val="308447681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9EAA-6A6E-4B9B-AFD7-048FBEFA8CA7}"/>
              </a:ext>
            </a:extLst>
          </p:cNvPr>
          <p:cNvSpPr>
            <a:spLocks noGrp="1"/>
          </p:cNvSpPr>
          <p:nvPr>
            <p:ph type="title"/>
          </p:nvPr>
        </p:nvSpPr>
        <p:spPr/>
        <p:txBody>
          <a:bodyPr/>
          <a:lstStyle/>
          <a:p>
            <a:r>
              <a:rPr lang="en-US" dirty="0"/>
              <a:t>Data Serialization Formats</a:t>
            </a:r>
          </a:p>
        </p:txBody>
      </p:sp>
      <p:sp>
        <p:nvSpPr>
          <p:cNvPr id="6" name="Content Placeholder 5">
            <a:extLst>
              <a:ext uri="{FF2B5EF4-FFF2-40B4-BE49-F238E27FC236}">
                <a16:creationId xmlns:a16="http://schemas.microsoft.com/office/drawing/2014/main" id="{4F1418DA-486F-4263-9842-B35F7A560EE4}"/>
              </a:ext>
            </a:extLst>
          </p:cNvPr>
          <p:cNvSpPr>
            <a:spLocks noGrp="1"/>
          </p:cNvSpPr>
          <p:nvPr>
            <p:ph idx="1"/>
          </p:nvPr>
        </p:nvSpPr>
        <p:spPr>
          <a:xfrm>
            <a:off x="838200" y="1143000"/>
            <a:ext cx="10515600" cy="1030989"/>
          </a:xfrm>
        </p:spPr>
        <p:txBody>
          <a:bodyPr/>
          <a:lstStyle/>
          <a:p>
            <a:r>
              <a:rPr lang="en-US" dirty="0"/>
              <a:t>JSON and XML are commonly used in web applications</a:t>
            </a:r>
          </a:p>
          <a:p>
            <a:r>
              <a:rPr lang="en-US" dirty="0"/>
              <a:t>Lots of ad-hoc formats</a:t>
            </a:r>
          </a:p>
        </p:txBody>
      </p:sp>
      <p:pic>
        <p:nvPicPr>
          <p:cNvPr id="7" name="Picture 6" descr="Screenshot 2014-11-04 16.31.57.png">
            <a:extLst>
              <a:ext uri="{FF2B5EF4-FFF2-40B4-BE49-F238E27FC236}">
                <a16:creationId xmlns:a16="http://schemas.microsoft.com/office/drawing/2014/main" id="{1ECCE9B2-473C-4DC8-8992-7F22F12C9D2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873" y="2308926"/>
            <a:ext cx="6121453" cy="2501937"/>
          </a:xfrm>
          <a:prstGeom prst="rect">
            <a:avLst/>
          </a:prstGeom>
          <a:ln>
            <a:solidFill>
              <a:schemeClr val="accent1"/>
            </a:solidFill>
          </a:ln>
        </p:spPr>
      </p:pic>
      <p:pic>
        <p:nvPicPr>
          <p:cNvPr id="8" name="Picture 7" descr="Screenshot 2014-11-04 16.32.02.png">
            <a:extLst>
              <a:ext uri="{FF2B5EF4-FFF2-40B4-BE49-F238E27FC236}">
                <a16:creationId xmlns:a16="http://schemas.microsoft.com/office/drawing/2014/main" id="{9DA846F2-2EFA-408C-A34F-46C3EB9B59F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9382" y="2120729"/>
            <a:ext cx="4927838" cy="2823818"/>
          </a:xfrm>
          <a:prstGeom prst="rect">
            <a:avLst/>
          </a:prstGeom>
          <a:ln>
            <a:solidFill>
              <a:schemeClr val="accent1"/>
            </a:solidFill>
          </a:ln>
        </p:spPr>
      </p:pic>
    </p:spTree>
    <p:extLst>
      <p:ext uri="{BB962C8B-B14F-4D97-AF65-F5344CB8AC3E}">
        <p14:creationId xmlns:p14="http://schemas.microsoft.com/office/powerpoint/2010/main" val="1563024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ko-KR" smtClean="0">
                <a:ea typeface="굴림" panose="020B0600000101010101" pitchFamily="34" charset="-127"/>
              </a:rPr>
              <a:t>Network Layering</a:t>
            </a:r>
          </a:p>
        </p:txBody>
      </p:sp>
      <p:sp>
        <p:nvSpPr>
          <p:cNvPr id="1055747" name="Rectangle 3"/>
          <p:cNvSpPr>
            <a:spLocks noGrp="1" noChangeArrowheads="1"/>
          </p:cNvSpPr>
          <p:nvPr>
            <p:ph type="body" idx="1"/>
          </p:nvPr>
        </p:nvSpPr>
        <p:spPr>
          <a:xfrm>
            <a:off x="762000" y="685800"/>
            <a:ext cx="10820400" cy="5715000"/>
          </a:xfrm>
        </p:spPr>
        <p:txBody>
          <a:bodyPr/>
          <a:lstStyle/>
          <a:p>
            <a:pPr>
              <a:lnSpc>
                <a:spcPct val="80000"/>
              </a:lnSpc>
              <a:spcBef>
                <a:spcPct val="20000"/>
              </a:spcBef>
            </a:pPr>
            <a:r>
              <a:rPr lang="en-US" altLang="ko-KR" dirty="0" smtClean="0">
                <a:solidFill>
                  <a:schemeClr val="hlink"/>
                </a:solidFill>
                <a:ea typeface="굴림" panose="020B0600000101010101" pitchFamily="34" charset="-127"/>
              </a:rPr>
              <a:t>Layering:</a:t>
            </a:r>
            <a:r>
              <a:rPr lang="en-US" altLang="ko-KR" dirty="0" smtClean="0">
                <a:ea typeface="굴림" panose="020B0600000101010101" pitchFamily="34" charset="-127"/>
              </a:rPr>
              <a:t> building complex services from simpler ones</a:t>
            </a:r>
          </a:p>
          <a:p>
            <a:pPr lvl="1">
              <a:lnSpc>
                <a:spcPct val="80000"/>
              </a:lnSpc>
              <a:spcBef>
                <a:spcPct val="20000"/>
              </a:spcBef>
            </a:pPr>
            <a:r>
              <a:rPr lang="en-US" altLang="ko-KR" dirty="0" smtClean="0">
                <a:ea typeface="굴림" panose="020B0600000101010101" pitchFamily="34" charset="-127"/>
              </a:rPr>
              <a:t>Each layer provides services needed by higher layers by utilizing services provided by lower layers</a:t>
            </a:r>
          </a:p>
          <a:p>
            <a:pPr>
              <a:lnSpc>
                <a:spcPct val="80000"/>
              </a:lnSpc>
              <a:spcBef>
                <a:spcPct val="20000"/>
              </a:spcBef>
            </a:pPr>
            <a:r>
              <a:rPr lang="en-US" altLang="ko-KR" dirty="0" smtClean="0">
                <a:ea typeface="굴림" panose="020B0600000101010101" pitchFamily="34" charset="-127"/>
              </a:rPr>
              <a:t>The physical/link layer is pretty limited</a:t>
            </a:r>
          </a:p>
          <a:p>
            <a:pPr lvl="1">
              <a:lnSpc>
                <a:spcPct val="80000"/>
              </a:lnSpc>
              <a:spcBef>
                <a:spcPct val="20000"/>
              </a:spcBef>
            </a:pPr>
            <a:r>
              <a:rPr lang="en-US" altLang="ko-KR" dirty="0" smtClean="0">
                <a:ea typeface="굴림" panose="020B0600000101010101" pitchFamily="34" charset="-127"/>
              </a:rPr>
              <a:t>Packets are of limited size (called the “</a:t>
            </a:r>
            <a:r>
              <a:rPr lang="en-US" altLang="ko-KR" dirty="0" smtClean="0">
                <a:solidFill>
                  <a:srgbClr val="FF0000"/>
                </a:solidFill>
                <a:ea typeface="굴림" panose="020B0600000101010101" pitchFamily="34" charset="-127"/>
              </a:rPr>
              <a:t>Maximum Transfer Unit </a:t>
            </a:r>
            <a:r>
              <a:rPr lang="en-US" altLang="ko-KR" dirty="0" smtClean="0">
                <a:ea typeface="굴림" panose="020B0600000101010101" pitchFamily="34" charset="-127"/>
              </a:rPr>
              <a:t>or MTU: often 200-1500 bytes in size)</a:t>
            </a:r>
          </a:p>
          <a:p>
            <a:pPr lvl="1">
              <a:lnSpc>
                <a:spcPct val="80000"/>
              </a:lnSpc>
              <a:spcBef>
                <a:spcPct val="20000"/>
              </a:spcBef>
            </a:pPr>
            <a:r>
              <a:rPr lang="en-US" altLang="ko-KR" dirty="0" smtClean="0">
                <a:ea typeface="굴림" panose="020B0600000101010101" pitchFamily="34" charset="-127"/>
              </a:rPr>
              <a:t>Routing is limited to within a physical link (wire) or perhaps through a switch</a:t>
            </a:r>
          </a:p>
          <a:p>
            <a:pPr>
              <a:lnSpc>
                <a:spcPct val="80000"/>
              </a:lnSpc>
              <a:spcBef>
                <a:spcPct val="20000"/>
              </a:spcBef>
            </a:pPr>
            <a:r>
              <a:rPr lang="en-US" altLang="ko-KR" dirty="0" smtClean="0">
                <a:ea typeface="굴림" panose="020B0600000101010101" pitchFamily="34" charset="-127"/>
              </a:rPr>
              <a:t>Our goal in the following is to show how to construct a secure, ordered, message service routed to anywhere:</a:t>
            </a: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en-US" altLang="ko-KR" dirty="0" smtClean="0">
              <a:ea typeface="굴림" panose="020B0600000101010101" pitchFamily="34" charset="-127"/>
            </a:endParaRPr>
          </a:p>
          <a:p>
            <a:pPr>
              <a:lnSpc>
                <a:spcPct val="80000"/>
              </a:lnSpc>
              <a:spcBef>
                <a:spcPct val="20000"/>
              </a:spcBef>
            </a:pPr>
            <a:endParaRPr lang="ko-KR" altLang="en-US" dirty="0" smtClean="0">
              <a:ea typeface="굴림" panose="020B0600000101010101" pitchFamily="34" charset="-127"/>
            </a:endParaRPr>
          </a:p>
        </p:txBody>
      </p:sp>
      <p:graphicFrame>
        <p:nvGraphicFramePr>
          <p:cNvPr id="1055748" name="Group 4"/>
          <p:cNvGraphicFramePr>
            <a:graphicFrameLocks noGrp="1"/>
          </p:cNvGraphicFramePr>
          <p:nvPr>
            <p:ph idx="4294967295"/>
            <p:extLst>
              <p:ext uri="{D42A27DB-BD31-4B8C-83A1-F6EECF244321}">
                <p14:modId xmlns:p14="http://schemas.microsoft.com/office/powerpoint/2010/main" val="247689033"/>
              </p:ext>
            </p:extLst>
          </p:nvPr>
        </p:nvGraphicFramePr>
        <p:xfrm>
          <a:off x="2819400" y="3886200"/>
          <a:ext cx="6477000" cy="2870200"/>
        </p:xfrm>
        <a:graphic>
          <a:graphicData uri="http://schemas.openxmlformats.org/drawingml/2006/table">
            <a:tbl>
              <a:tblPr/>
              <a:tblGrid>
                <a:gridCol w="3238500">
                  <a:extLst>
                    <a:ext uri="{9D8B030D-6E8A-4147-A177-3AD203B41FA5}">
                      <a16:colId xmlns:a16="http://schemas.microsoft.com/office/drawing/2014/main" val="20000"/>
                    </a:ext>
                  </a:extLst>
                </a:gridCol>
                <a:gridCol w="3238500">
                  <a:extLst>
                    <a:ext uri="{9D8B030D-6E8A-4147-A177-3AD203B41FA5}">
                      <a16:colId xmlns:a16="http://schemas.microsoft.com/office/drawing/2014/main" val="20001"/>
                    </a:ext>
                  </a:extLst>
                </a:gridCol>
              </a:tblGrid>
              <a:tr h="519229">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Physical Reality: Packets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Abstraction: Messages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dirty="0" smtClean="0">
                          <a:ln>
                            <a:noFill/>
                          </a:ln>
                          <a:solidFill>
                            <a:schemeClr val="tx1"/>
                          </a:solidFill>
                          <a:effectLst/>
                          <a:latin typeface="Gill Sans"/>
                          <a:ea typeface="굴림" charset="-127"/>
                        </a:rPr>
                        <a:t>Limited Size (MTU)</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Arbitrary Size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1"/>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dirty="0" smtClean="0">
                          <a:ln>
                            <a:noFill/>
                          </a:ln>
                          <a:solidFill>
                            <a:schemeClr val="tx1"/>
                          </a:solidFill>
                          <a:effectLst/>
                          <a:latin typeface="Gill Sans"/>
                          <a:ea typeface="굴림" charset="-127"/>
                        </a:rPr>
                        <a:t>Unordered (sometimes)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Ordered</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2"/>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Unreliable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Reliable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3"/>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Machine-to-machine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Process-to-process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4"/>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Only on local area net</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Routed anywhere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5"/>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Asynchronous</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Synchronous</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6"/>
                  </a:ext>
                </a:extLst>
              </a:tr>
              <a:tr h="335853">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smtClean="0">
                          <a:ln>
                            <a:noFill/>
                          </a:ln>
                          <a:solidFill>
                            <a:schemeClr val="tx1"/>
                          </a:solidFill>
                          <a:effectLst/>
                          <a:latin typeface="Gill Sans"/>
                          <a:ea typeface="굴림" charset="-127"/>
                        </a:rPr>
                        <a:t>Insecure</a:t>
                      </a:r>
                    </a:p>
                  </a:txBody>
                  <a:tcPr marL="90478" marR="90478" marT="44455" marB="4445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0" fontAlgn="base" latinLnBrk="0" hangingPunct="0">
                        <a:lnSpc>
                          <a:spcPct val="90000"/>
                        </a:lnSpc>
                        <a:spcBef>
                          <a:spcPct val="30000"/>
                        </a:spcBef>
                        <a:spcAft>
                          <a:spcPct val="0"/>
                        </a:spcAft>
                        <a:buClrTx/>
                        <a:buSzPct val="100000"/>
                        <a:buFontTx/>
                        <a:buNone/>
                        <a:tabLst/>
                      </a:pPr>
                      <a:r>
                        <a:rPr kumimoji="0" lang="en-US" altLang="ko-KR" sz="1800" b="1" i="0" u="none" strike="noStrike" cap="none" normalizeH="0" baseline="0" dirty="0" smtClean="0">
                          <a:ln>
                            <a:noFill/>
                          </a:ln>
                          <a:solidFill>
                            <a:schemeClr val="tx1"/>
                          </a:solidFill>
                          <a:effectLst/>
                          <a:latin typeface="Gill Sans"/>
                          <a:ea typeface="굴림" charset="-127"/>
                        </a:rPr>
                        <a:t>Secure</a:t>
                      </a:r>
                    </a:p>
                  </a:txBody>
                  <a:tcPr marL="90478" marR="90478" marT="44455" marB="4445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47044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5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5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5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57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55747">
                                            <p:txEl>
                                              <p:pRg st="5" end="5"/>
                                            </p:txEl>
                                          </p:spTgt>
                                        </p:tgtEl>
                                        <p:attrNameLst>
                                          <p:attrName>style.visibility</p:attrName>
                                        </p:attrNameLst>
                                      </p:cBhvr>
                                      <p:to>
                                        <p:strVal val="visible"/>
                                      </p:to>
                                    </p:set>
                                  </p:childTnLst>
                                </p:cTn>
                              </p:par>
                              <p:par>
                                <p:cTn id="21" presetID="2" presetClass="entr" presetSubtype="2" fill="hold" nodeType="withEffect">
                                  <p:stCondLst>
                                    <p:cond delay="0"/>
                                  </p:stCondLst>
                                  <p:childTnLst>
                                    <p:set>
                                      <p:cBhvr>
                                        <p:cTn id="22" dur="1" fill="hold">
                                          <p:stCondLst>
                                            <p:cond delay="0"/>
                                          </p:stCondLst>
                                        </p:cTn>
                                        <p:tgtEl>
                                          <p:spTgt spid="1055748"/>
                                        </p:tgtEl>
                                        <p:attrNameLst>
                                          <p:attrName>style.visibility</p:attrName>
                                        </p:attrNameLst>
                                      </p:cBhvr>
                                      <p:to>
                                        <p:strVal val="visible"/>
                                      </p:to>
                                    </p:set>
                                    <p:anim calcmode="lin" valueType="num">
                                      <p:cBhvr additive="base">
                                        <p:cTn id="23" dur="500" fill="hold"/>
                                        <p:tgtEl>
                                          <p:spTgt spid="1055748"/>
                                        </p:tgtEl>
                                        <p:attrNameLst>
                                          <p:attrName>ppt_x</p:attrName>
                                        </p:attrNameLst>
                                      </p:cBhvr>
                                      <p:tavLst>
                                        <p:tav tm="0">
                                          <p:val>
                                            <p:strVal val="1+#ppt_w/2"/>
                                          </p:val>
                                        </p:tav>
                                        <p:tav tm="100000">
                                          <p:val>
                                            <p:strVal val="#ppt_x"/>
                                          </p:val>
                                        </p:tav>
                                      </p:tavLst>
                                    </p:anim>
                                    <p:anim calcmode="lin" valueType="num">
                                      <p:cBhvr additive="base">
                                        <p:cTn id="24" dur="500" fill="hold"/>
                                        <p:tgtEl>
                                          <p:spTgt spid="1055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7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B6E28D-6A70-40D3-82A6-5F1F54DD0E66}"/>
              </a:ext>
            </a:extLst>
          </p:cNvPr>
          <p:cNvSpPr>
            <a:spLocks noGrp="1"/>
          </p:cNvSpPr>
          <p:nvPr>
            <p:ph type="title"/>
          </p:nvPr>
        </p:nvSpPr>
        <p:spPr/>
        <p:txBody>
          <a:bodyPr/>
          <a:lstStyle/>
          <a:p>
            <a:r>
              <a:rPr lang="en-US" dirty="0"/>
              <a:t>Data Serialization Formats</a:t>
            </a:r>
          </a:p>
        </p:txBody>
      </p:sp>
      <p:pic>
        <p:nvPicPr>
          <p:cNvPr id="8" name="Picture 7">
            <a:hlinkClick r:id="rId2"/>
            <a:extLst>
              <a:ext uri="{FF2B5EF4-FFF2-40B4-BE49-F238E27FC236}">
                <a16:creationId xmlns:a16="http://schemas.microsoft.com/office/drawing/2014/main" id="{7419228B-7A5E-4CD6-9F9E-E1FE77517218}"/>
              </a:ext>
            </a:extLst>
          </p:cNvPr>
          <p:cNvPicPr>
            <a:picLocks noChangeAspect="1"/>
          </p:cNvPicPr>
          <p:nvPr/>
        </p:nvPicPr>
        <p:blipFill>
          <a:blip r:embed="rId3"/>
          <a:stretch>
            <a:fillRect/>
          </a:stretch>
        </p:blipFill>
        <p:spPr>
          <a:xfrm>
            <a:off x="1447800" y="838200"/>
            <a:ext cx="8674443" cy="5209923"/>
          </a:xfrm>
          <a:prstGeom prst="rect">
            <a:avLst/>
          </a:prstGeom>
        </p:spPr>
      </p:pic>
    </p:spTree>
    <p:extLst>
      <p:ext uri="{BB962C8B-B14F-4D97-AF65-F5344CB8AC3E}">
        <p14:creationId xmlns:p14="http://schemas.microsoft.com/office/powerpoint/2010/main" val="454442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t>Remote Procedure Call (RPC)</a:t>
            </a:r>
            <a:endParaRPr lang="en-US" altLang="ko-KR" dirty="0"/>
          </a:p>
        </p:txBody>
      </p:sp>
      <p:sp>
        <p:nvSpPr>
          <p:cNvPr id="994307" name="Rectangle 3"/>
          <p:cNvSpPr>
            <a:spLocks noGrp="1" noChangeArrowheads="1"/>
          </p:cNvSpPr>
          <p:nvPr>
            <p:ph type="body" idx="1"/>
          </p:nvPr>
        </p:nvSpPr>
        <p:spPr>
          <a:xfrm>
            <a:off x="685800" y="838200"/>
            <a:ext cx="10515600" cy="5486400"/>
          </a:xfrm>
        </p:spPr>
        <p:txBody>
          <a:bodyPr/>
          <a:lstStyle/>
          <a:p>
            <a:r>
              <a:rPr lang="en-US" altLang="ko-KR" dirty="0" smtClean="0"/>
              <a:t>Raw messaging is a bit too low-level for programming</a:t>
            </a:r>
          </a:p>
          <a:p>
            <a:pPr lvl="1"/>
            <a:r>
              <a:rPr lang="en-US" altLang="ko-KR" dirty="0" smtClean="0"/>
              <a:t>Must wrap up information into message at source</a:t>
            </a:r>
          </a:p>
          <a:p>
            <a:pPr lvl="1"/>
            <a:r>
              <a:rPr lang="en-US" altLang="ko-KR" dirty="0" smtClean="0"/>
              <a:t>Must decide what to do with message at destination</a:t>
            </a:r>
          </a:p>
          <a:p>
            <a:pPr lvl="1"/>
            <a:r>
              <a:rPr lang="en-US" altLang="ko-KR" dirty="0" smtClean="0"/>
              <a:t>May need to sit and wait for multiple messages to arrive</a:t>
            </a:r>
          </a:p>
          <a:p>
            <a:pPr lvl="1"/>
            <a:r>
              <a:rPr lang="en-US" altLang="ko-KR" dirty="0" smtClean="0">
                <a:solidFill>
                  <a:srgbClr val="FF0000"/>
                </a:solidFill>
              </a:rPr>
              <a:t>And must deal with machine representation by hand</a:t>
            </a:r>
          </a:p>
          <a:p>
            <a:pPr lvl="1"/>
            <a:endParaRPr lang="en-US" altLang="ko-KR" dirty="0" smtClean="0"/>
          </a:p>
          <a:p>
            <a:r>
              <a:rPr lang="en-US" altLang="ko-KR" dirty="0" smtClean="0"/>
              <a:t>Another option: Remote Procedure Call (RPC)</a:t>
            </a:r>
          </a:p>
          <a:p>
            <a:pPr lvl="1"/>
            <a:r>
              <a:rPr lang="en-US" altLang="ko-KR" dirty="0" smtClean="0"/>
              <a:t>Calls a procedure on a remote machine</a:t>
            </a:r>
          </a:p>
          <a:p>
            <a:pPr lvl="1"/>
            <a:r>
              <a:rPr lang="en-US" dirty="0"/>
              <a:t>Idea: Make communication look like an ordinary function </a:t>
            </a:r>
            <a:r>
              <a:rPr lang="en-US" dirty="0" smtClean="0"/>
              <a:t>call</a:t>
            </a:r>
          </a:p>
          <a:p>
            <a:pPr lvl="1"/>
            <a:r>
              <a:rPr lang="en-US" altLang="ko-KR" dirty="0" smtClean="0"/>
              <a:t>Automate all of the complexity of translating between representations</a:t>
            </a:r>
          </a:p>
          <a:p>
            <a:pPr lvl="1"/>
            <a:r>
              <a:rPr lang="en-US" altLang="ko-KR" dirty="0" smtClean="0"/>
              <a:t>Client calls: </a:t>
            </a:r>
            <a:br>
              <a:rPr lang="en-US" altLang="ko-KR" dirty="0" smtClean="0"/>
            </a:br>
            <a:r>
              <a:rPr lang="en-US" altLang="ko-KR" dirty="0" smtClean="0"/>
              <a:t>	</a:t>
            </a:r>
            <a:r>
              <a:rPr lang="en-US" altLang="ko-KR" b="1" dirty="0" err="1" smtClean="0">
                <a:latin typeface="Courier New" panose="02070309020205020404" pitchFamily="49" charset="0"/>
                <a:cs typeface="Courier New" panose="02070309020205020404" pitchFamily="49" charset="0"/>
              </a:rPr>
              <a:t>remoteFileSystem</a:t>
            </a:r>
            <a:r>
              <a:rPr lang="en-US" altLang="ko-KR" b="1" dirty="0" err="1" smtClean="0">
                <a:latin typeface="Courier New" panose="02070309020205020404" pitchFamily="49" charset="0"/>
                <a:cs typeface="Courier New" panose="02070309020205020404" pitchFamily="49" charset="0"/>
                <a:sym typeface="Symbol" panose="05050102010706020507" pitchFamily="18" charset="2"/>
              </a:rPr>
              <a:t>Read</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a:t>
            </a:r>
            <a:r>
              <a:rPr lang="en-US" b="1" dirty="0" smtClean="0">
                <a:latin typeface="Courier New" panose="02070309020205020404" pitchFamily="49" charset="0"/>
                <a:cs typeface="Courier New" panose="02070309020205020404" pitchFamily="49" charset="0"/>
              </a:rPr>
              <a:t>"</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rutabaga</a:t>
            </a:r>
            <a:r>
              <a:rPr lang="en-US" b="1" dirty="0" smtClean="0">
                <a:latin typeface="Courier New" panose="02070309020205020404" pitchFamily="49" charset="0"/>
                <a:cs typeface="Courier New" panose="02070309020205020404" pitchFamily="49" charset="0"/>
              </a:rPr>
              <a:t>"</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a:t>
            </a:r>
          </a:p>
          <a:p>
            <a:pPr lvl="1"/>
            <a:r>
              <a:rPr lang="en-US" altLang="ko-KR" dirty="0" smtClean="0"/>
              <a:t>Translated automatically into call on server:</a:t>
            </a:r>
            <a:br>
              <a:rPr lang="en-US" altLang="ko-KR" dirty="0" smtClean="0"/>
            </a:br>
            <a:r>
              <a:rPr lang="en-US" altLang="ko-KR" dirty="0" smtClean="0"/>
              <a:t>	</a:t>
            </a:r>
            <a:r>
              <a:rPr lang="en-US" altLang="ko-KR" b="1" dirty="0" err="1" smtClean="0">
                <a:latin typeface="Courier New" panose="02070309020205020404" pitchFamily="49" charset="0"/>
                <a:cs typeface="Courier New" panose="02070309020205020404" pitchFamily="49" charset="0"/>
              </a:rPr>
              <a:t>fileSys</a:t>
            </a:r>
            <a:r>
              <a:rPr lang="en-US" altLang="ko-KR" b="1" dirty="0" err="1" smtClean="0">
                <a:latin typeface="Courier New" panose="02070309020205020404" pitchFamily="49" charset="0"/>
                <a:cs typeface="Courier New" panose="02070309020205020404" pitchFamily="49" charset="0"/>
                <a:sym typeface="Symbol" panose="05050102010706020507" pitchFamily="18" charset="2"/>
              </a:rPr>
              <a:t>Read</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a:t>
            </a:r>
            <a:r>
              <a:rPr lang="en-US" b="1" dirty="0" smtClean="0">
                <a:latin typeface="Courier New" panose="02070309020205020404" pitchFamily="49" charset="0"/>
                <a:cs typeface="Courier New" panose="02070309020205020404" pitchFamily="49" charset="0"/>
              </a:rPr>
              <a:t>"</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rutabaga</a:t>
            </a:r>
            <a:r>
              <a:rPr lang="en-US" b="1" dirty="0" smtClean="0">
                <a:latin typeface="Courier New" panose="02070309020205020404" pitchFamily="49" charset="0"/>
                <a:cs typeface="Courier New" panose="02070309020205020404" pitchFamily="49" charset="0"/>
              </a:rPr>
              <a:t>"</a:t>
            </a:r>
            <a:r>
              <a:rPr lang="en-US" altLang="ko-KR" b="1" dirty="0" smtClean="0">
                <a:latin typeface="Courier New" panose="02070309020205020404" pitchFamily="49" charset="0"/>
                <a:cs typeface="Courier New" panose="02070309020205020404" pitchFamily="49" charset="0"/>
                <a:sym typeface="Symbol" panose="05050102010706020507" pitchFamily="18" charset="2"/>
              </a:rPr>
              <a:t>);</a:t>
            </a:r>
            <a:endParaRPr lang="en-US" altLang="ko-KR" b="1" dirty="0">
              <a:latin typeface="Courier New" panose="02070309020205020404" pitchFamily="49" charset="0"/>
              <a:cs typeface="Courier New" panose="02070309020205020404" pitchFamily="49" charset="0"/>
              <a:sym typeface="Symbol" panose="05050102010706020507" pitchFamily="18" charset="2"/>
            </a:endParaRPr>
          </a:p>
        </p:txBody>
      </p:sp>
    </p:spTree>
    <p:extLst>
      <p:ext uri="{BB962C8B-B14F-4D97-AF65-F5344CB8AC3E}">
        <p14:creationId xmlns:p14="http://schemas.microsoft.com/office/powerpoint/2010/main" val="3229781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43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43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50034"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p:txBody>
      </p:sp>
      <p:sp>
        <p:nvSpPr>
          <p:cNvPr id="996357" name="Rectangle 5"/>
          <p:cNvSpPr>
            <a:spLocks noChangeArrowheads="1"/>
          </p:cNvSpPr>
          <p:nvPr/>
        </p:nvSpPr>
        <p:spPr bwMode="auto">
          <a:xfrm>
            <a:off x="1850034"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04448"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04447"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29163" y="2341569"/>
            <a:ext cx="1251812" cy="428626"/>
            <a:chOff x="3024" y="1392"/>
            <a:chExt cx="128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04448"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04447"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393" name="Group 41"/>
          <p:cNvGrpSpPr>
            <a:grpSpLocks/>
          </p:cNvGrpSpPr>
          <p:nvPr/>
        </p:nvGrpSpPr>
        <p:grpSpPr bwMode="auto">
          <a:xfrm>
            <a:off x="6146198" y="919167"/>
            <a:ext cx="1076324" cy="1727200"/>
            <a:chOff x="2395" y="496"/>
            <a:chExt cx="678" cy="1088"/>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95" y="496"/>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996389" name="Text Box 37"/>
          <p:cNvSpPr txBox="1">
            <a:spLocks noChangeArrowheads="1"/>
          </p:cNvSpPr>
          <p:nvPr/>
        </p:nvSpPr>
        <p:spPr bwMode="auto">
          <a:xfrm>
            <a:off x="6040747"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41767"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29162" y="4779972"/>
            <a:ext cx="1076324"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29163" y="5465773"/>
            <a:ext cx="1251812" cy="428626"/>
            <a:chOff x="3024" y="1392"/>
            <a:chExt cx="128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115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14" name="Group 13">
            <a:extLst>
              <a:ext uri="{FF2B5EF4-FFF2-40B4-BE49-F238E27FC236}">
                <a16:creationId xmlns:a16="http://schemas.microsoft.com/office/drawing/2014/main" id="{59A9A392-4367-F741-AB0F-96771D96DD22}"/>
              </a:ext>
            </a:extLst>
          </p:cNvPr>
          <p:cNvGrpSpPr/>
          <p:nvPr/>
        </p:nvGrpSpPr>
        <p:grpSpPr>
          <a:xfrm>
            <a:off x="5941410" y="1655768"/>
            <a:ext cx="3278790" cy="4891091"/>
            <a:chOff x="4338511" y="1655767"/>
            <a:chExt cx="3278790" cy="4891091"/>
          </a:xfrm>
        </p:grpSpPr>
        <p:grpSp>
          <p:nvGrpSpPr>
            <p:cNvPr id="996394" name="Group 42"/>
            <p:cNvGrpSpPr>
              <a:grpSpLocks/>
            </p:cNvGrpSpPr>
            <p:nvPr/>
          </p:nvGrpSpPr>
          <p:grpSpPr bwMode="auto">
            <a:xfrm>
              <a:off x="5526263" y="1655767"/>
              <a:ext cx="1076324" cy="428625"/>
              <a:chOff x="3024" y="960"/>
              <a:chExt cx="1104" cy="270"/>
            </a:xfrm>
          </p:grpSpPr>
          <p:sp>
            <p:nvSpPr>
              <p:cNvPr id="30767" name="Line 13"/>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8" name="Text Box 18"/>
              <p:cNvSpPr txBox="1">
                <a:spLocks noChangeArrowheads="1"/>
              </p:cNvSpPr>
              <p:nvPr/>
            </p:nvSpPr>
            <p:spPr bwMode="auto">
              <a:xfrm>
                <a:off x="3265" y="960"/>
                <a:ext cx="80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996398" name="Group 46"/>
            <p:cNvGrpSpPr>
              <a:grpSpLocks/>
            </p:cNvGrpSpPr>
            <p:nvPr/>
          </p:nvGrpSpPr>
          <p:grpSpPr bwMode="auto">
            <a:xfrm>
              <a:off x="4338511" y="4856170"/>
              <a:ext cx="1406526" cy="1690688"/>
              <a:chOff x="2339" y="2448"/>
              <a:chExt cx="886" cy="1065"/>
            </a:xfrm>
          </p:grpSpPr>
          <p:sp>
            <p:nvSpPr>
              <p:cNvPr id="30749" name="Rectangle 7"/>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30750" name="Text Box 39"/>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grpSp>
          <p:nvGrpSpPr>
            <p:cNvPr id="13" name="Group 12">
              <a:extLst>
                <a:ext uri="{FF2B5EF4-FFF2-40B4-BE49-F238E27FC236}">
                  <a16:creationId xmlns:a16="http://schemas.microsoft.com/office/drawing/2014/main" id="{A9725089-7EED-3F41-BDED-EA8D88BC7605}"/>
                </a:ext>
              </a:extLst>
            </p:cNvPr>
            <p:cNvGrpSpPr/>
            <p:nvPr/>
          </p:nvGrpSpPr>
          <p:grpSpPr>
            <a:xfrm>
              <a:off x="5619274" y="2032005"/>
              <a:ext cx="1998027" cy="3429005"/>
              <a:chOff x="6145387" y="2036767"/>
              <a:chExt cx="922338" cy="3429005"/>
            </a:xfrm>
          </p:grpSpPr>
          <p:sp>
            <p:nvSpPr>
              <p:cNvPr id="9" name="Arc 8">
                <a:extLst>
                  <a:ext uri="{FF2B5EF4-FFF2-40B4-BE49-F238E27FC236}">
                    <a16:creationId xmlns:a16="http://schemas.microsoft.com/office/drawing/2014/main" id="{97A46BE8-4480-E446-942D-0531131E86DF}"/>
                  </a:ext>
                </a:extLst>
              </p:cNvPr>
              <p:cNvSpPr/>
              <p:nvPr/>
            </p:nvSpPr>
            <p:spPr>
              <a:xfrm>
                <a:off x="6153325" y="2036767"/>
                <a:ext cx="914400" cy="914400"/>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AE445430-9F76-4543-9E71-820330F37D5A}"/>
                  </a:ext>
                </a:extLst>
              </p:cNvPr>
              <p:cNvSpPr/>
              <p:nvPr/>
            </p:nvSpPr>
            <p:spPr>
              <a:xfrm flipV="1">
                <a:off x="6145387" y="4551372"/>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318CC6F-F657-D44D-A4BF-ABB3D41897A1}"/>
                  </a:ext>
                </a:extLst>
              </p:cNvPr>
              <p:cNvCxnSpPr>
                <a:cxnSpLocks/>
              </p:cNvCxnSpPr>
              <p:nvPr/>
            </p:nvCxnSpPr>
            <p:spPr>
              <a:xfrm flipH="1">
                <a:off x="7056869" y="2493967"/>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6F831CF8-2330-C54B-80BC-A10BDFDA9DBC}"/>
              </a:ext>
            </a:extLst>
          </p:cNvPr>
          <p:cNvGrpSpPr/>
          <p:nvPr/>
        </p:nvGrpSpPr>
        <p:grpSpPr>
          <a:xfrm flipV="1">
            <a:off x="7571326" y="2357080"/>
            <a:ext cx="1211014" cy="2820285"/>
            <a:chOff x="6147330" y="2110907"/>
            <a:chExt cx="922407" cy="3384340"/>
          </a:xfrm>
        </p:grpSpPr>
        <p:sp>
          <p:nvSpPr>
            <p:cNvPr id="72" name="Arc 71">
              <a:extLst>
                <a:ext uri="{FF2B5EF4-FFF2-40B4-BE49-F238E27FC236}">
                  <a16:creationId xmlns:a16="http://schemas.microsoft.com/office/drawing/2014/main" id="{E5A77661-B1E6-EA4B-BAA5-9A3A36CFB824}"/>
                </a:ext>
              </a:extLst>
            </p:cNvPr>
            <p:cNvSpPr/>
            <p:nvPr/>
          </p:nvSpPr>
          <p:spPr>
            <a:xfrm>
              <a:off x="6153325" y="2110907"/>
              <a:ext cx="914400" cy="914401"/>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924A51D0-8723-564C-9EFF-5A2187EAABB9}"/>
                </a:ext>
              </a:extLst>
            </p:cNvPr>
            <p:cNvSpPr/>
            <p:nvPr/>
          </p:nvSpPr>
          <p:spPr>
            <a:xfrm flipV="1">
              <a:off x="6147330" y="4580847"/>
              <a:ext cx="914400" cy="914400"/>
            </a:xfrm>
            <a:prstGeom prst="arc">
              <a:avLst/>
            </a:prstGeom>
            <a:ln w="19050">
              <a:headEnd type="triangl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2D31F54E-99B6-8345-91CE-2C6FCD38D459}"/>
                </a:ext>
              </a:extLst>
            </p:cNvPr>
            <p:cNvCxnSpPr>
              <a:cxnSpLocks/>
            </p:cNvCxnSpPr>
            <p:nvPr/>
          </p:nvCxnSpPr>
          <p:spPr>
            <a:xfrm flipH="1">
              <a:off x="7066819" y="2568108"/>
              <a:ext cx="2918" cy="2500316"/>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US" altLang="ko-KR" dirty="0">
                <a:ea typeface="굴림" panose="020B0600000101010101" pitchFamily="34" charset="-127"/>
              </a:rPr>
              <a:t>RPC Concept</a:t>
            </a:r>
            <a:endParaRPr lang="en-US" dirty="0"/>
          </a:p>
        </p:txBody>
      </p:sp>
    </p:spTree>
    <p:extLst>
      <p:ext uri="{BB962C8B-B14F-4D97-AF65-F5344CB8AC3E}">
        <p14:creationId xmlns:p14="http://schemas.microsoft.com/office/powerpoint/2010/main" val="2793928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63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63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963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9640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9638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9640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9639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9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89" grpId="0"/>
      <p:bldP spid="9963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6" name="Rectangle 4"/>
          <p:cNvSpPr>
            <a:spLocks noChangeArrowheads="1"/>
          </p:cNvSpPr>
          <p:nvPr/>
        </p:nvSpPr>
        <p:spPr bwMode="auto">
          <a:xfrm>
            <a:off x="1882348" y="1346289"/>
            <a:ext cx="2826268" cy="1411287"/>
          </a:xfrm>
          <a:prstGeom prst="rect">
            <a:avLst/>
          </a:prstGeom>
          <a:solidFill>
            <a:schemeClr val="accent5">
              <a:lumMod val="60000"/>
              <a:lumOff val="40000"/>
            </a:schemeClr>
          </a:solidFill>
          <a:ln w="38100" algn="ctr">
            <a:solidFill>
              <a:schemeClr val="tx1"/>
            </a:solidFill>
            <a:miter lim="800000"/>
            <a:headEnd/>
            <a:tailEnd/>
          </a:ln>
          <a:effec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Client (caller)</a:t>
            </a:r>
          </a:p>
          <a:p>
            <a:r>
              <a:rPr lang="en-US" altLang="en-US" dirty="0">
                <a:latin typeface="Gill Sans MT" panose="020B0502020104020203" pitchFamily="34" charset="77"/>
              </a:rPr>
              <a:t>  </a:t>
            </a:r>
          </a:p>
          <a:p>
            <a:r>
              <a:rPr lang="en-US" altLang="en-US" dirty="0">
                <a:latin typeface="Courier" pitchFamily="2" charset="0"/>
              </a:rPr>
              <a:t>r = f(v1, v2);</a:t>
            </a:r>
          </a:p>
          <a:p>
            <a:endParaRPr lang="en-US" altLang="en-US" dirty="0">
              <a:latin typeface="Gill Sans MT" panose="020B0502020104020203" pitchFamily="34" charset="77"/>
            </a:endParaRPr>
          </a:p>
        </p:txBody>
      </p:sp>
      <p:sp>
        <p:nvSpPr>
          <p:cNvPr id="996357" name="Rectangle 5"/>
          <p:cNvSpPr>
            <a:spLocks noChangeArrowheads="1"/>
          </p:cNvSpPr>
          <p:nvPr/>
        </p:nvSpPr>
        <p:spPr bwMode="auto">
          <a:xfrm>
            <a:off x="1882348" y="4263093"/>
            <a:ext cx="2826268" cy="1507477"/>
          </a:xfrm>
          <a:prstGeom prst="rect">
            <a:avLst/>
          </a:prstGeom>
          <a:solidFill>
            <a:srgbClr val="FFC000"/>
          </a:solidFill>
          <a:ln w="38100" algn="ctr">
            <a:solidFill>
              <a:schemeClr val="tx1"/>
            </a:solidFill>
            <a:miter lim="800000"/>
            <a:headEnd/>
            <a:tailEnd/>
          </a:ln>
          <a:effectLst/>
        </p:spPr>
        <p:txBody>
          <a:bodyPr wrap="none" lIns="90478" tIns="44445" rIns="90478" bIns="44445" anchor="t"/>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Server (</a:t>
            </a:r>
            <a:r>
              <a:rPr lang="en-US" altLang="en-US" dirty="0" err="1">
                <a:latin typeface="Gill Sans MT" panose="020B0502020104020203" pitchFamily="34" charset="77"/>
              </a:rPr>
              <a:t>callee</a:t>
            </a:r>
            <a:r>
              <a:rPr lang="en-US" altLang="en-US" dirty="0">
                <a:latin typeface="Gill Sans MT" panose="020B0502020104020203" pitchFamily="34" charset="77"/>
              </a:rPr>
              <a:t>)</a:t>
            </a:r>
          </a:p>
          <a:p>
            <a:endParaRPr lang="en-US" altLang="en-US" dirty="0">
              <a:latin typeface="Gill Sans MT" panose="020B0502020104020203" pitchFamily="34" charset="77"/>
            </a:endParaRPr>
          </a:p>
          <a:p>
            <a:r>
              <a:rPr lang="en-US" altLang="en-US" dirty="0" err="1">
                <a:latin typeface="Courier" pitchFamily="2" charset="0"/>
              </a:rPr>
              <a:t>res_t</a:t>
            </a:r>
            <a:r>
              <a:rPr lang="en-US" altLang="en-US" dirty="0">
                <a:latin typeface="Courier" pitchFamily="2" charset="0"/>
              </a:rPr>
              <a:t> f(a1, a2)</a:t>
            </a:r>
          </a:p>
        </p:txBody>
      </p:sp>
      <p:grpSp>
        <p:nvGrpSpPr>
          <p:cNvPr id="996392" name="Group 40"/>
          <p:cNvGrpSpPr>
            <a:grpSpLocks/>
          </p:cNvGrpSpPr>
          <p:nvPr/>
        </p:nvGrpSpPr>
        <p:grpSpPr bwMode="auto">
          <a:xfrm>
            <a:off x="4736762" y="1619256"/>
            <a:ext cx="1525889" cy="428625"/>
            <a:chOff x="1344" y="937"/>
            <a:chExt cx="1104" cy="270"/>
          </a:xfrm>
        </p:grpSpPr>
        <p:sp>
          <p:nvSpPr>
            <p:cNvPr id="30771" name="Line 11"/>
            <p:cNvSpPr>
              <a:spLocks noChangeShapeType="1"/>
            </p:cNvSpPr>
            <p:nvPr/>
          </p:nvSpPr>
          <p:spPr bwMode="auto">
            <a:xfrm>
              <a:off x="134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2" name="Text Box 16"/>
            <p:cNvSpPr txBox="1">
              <a:spLocks noChangeArrowheads="1"/>
            </p:cNvSpPr>
            <p:nvPr/>
          </p:nvSpPr>
          <p:spPr bwMode="auto">
            <a:xfrm>
              <a:off x="1599" y="937"/>
              <a:ext cx="453"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grpSp>
        <p:nvGrpSpPr>
          <p:cNvPr id="996403" name="Group 51"/>
          <p:cNvGrpSpPr>
            <a:grpSpLocks/>
          </p:cNvGrpSpPr>
          <p:nvPr/>
        </p:nvGrpSpPr>
        <p:grpSpPr bwMode="auto">
          <a:xfrm>
            <a:off x="4736761" y="2341571"/>
            <a:ext cx="1752600" cy="449264"/>
            <a:chOff x="1344" y="1392"/>
            <a:chExt cx="1104" cy="283"/>
          </a:xfrm>
        </p:grpSpPr>
        <p:sp>
          <p:nvSpPr>
            <p:cNvPr id="30769" name="Line 12"/>
            <p:cNvSpPr>
              <a:spLocks noChangeShapeType="1"/>
            </p:cNvSpPr>
            <p:nvPr/>
          </p:nvSpPr>
          <p:spPr bwMode="auto">
            <a:xfrm flipH="1">
              <a:off x="134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70" name="Text Box 17"/>
            <p:cNvSpPr txBox="1">
              <a:spLocks noChangeArrowheads="1"/>
            </p:cNvSpPr>
            <p:nvPr/>
          </p:nvSpPr>
          <p:spPr bwMode="auto">
            <a:xfrm>
              <a:off x="1499" y="1405"/>
              <a:ext cx="64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402" name="Group 50"/>
          <p:cNvGrpSpPr>
            <a:grpSpLocks/>
          </p:cNvGrpSpPr>
          <p:nvPr/>
        </p:nvGrpSpPr>
        <p:grpSpPr bwMode="auto">
          <a:xfrm>
            <a:off x="7161476" y="2341569"/>
            <a:ext cx="1541462" cy="428626"/>
            <a:chOff x="3024" y="1392"/>
            <a:chExt cx="1104" cy="270"/>
          </a:xfrm>
        </p:grpSpPr>
        <p:sp>
          <p:nvSpPr>
            <p:cNvPr id="30765" name="Line 14"/>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6" name="Text Box 19"/>
            <p:cNvSpPr txBox="1">
              <a:spLocks noChangeArrowheads="1"/>
            </p:cNvSpPr>
            <p:nvPr/>
          </p:nvSpPr>
          <p:spPr bwMode="auto">
            <a:xfrm>
              <a:off x="3152" y="1392"/>
              <a:ext cx="80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grpSp>
        <p:nvGrpSpPr>
          <p:cNvPr id="996400" name="Group 48"/>
          <p:cNvGrpSpPr>
            <a:grpSpLocks/>
          </p:cNvGrpSpPr>
          <p:nvPr/>
        </p:nvGrpSpPr>
        <p:grpSpPr bwMode="auto">
          <a:xfrm>
            <a:off x="4736762" y="4719645"/>
            <a:ext cx="1410001" cy="441325"/>
            <a:chOff x="1344" y="2362"/>
            <a:chExt cx="1104" cy="278"/>
          </a:xfrm>
        </p:grpSpPr>
        <p:sp>
          <p:nvSpPr>
            <p:cNvPr id="30759" name="Line 28"/>
            <p:cNvSpPr>
              <a:spLocks noChangeShapeType="1"/>
            </p:cNvSpPr>
            <p:nvPr/>
          </p:nvSpPr>
          <p:spPr bwMode="auto">
            <a:xfrm>
              <a:off x="1344" y="264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60" name="Text Box 30"/>
            <p:cNvSpPr txBox="1">
              <a:spLocks noChangeArrowheads="1"/>
            </p:cNvSpPr>
            <p:nvPr/>
          </p:nvSpPr>
          <p:spPr bwMode="auto">
            <a:xfrm>
              <a:off x="1474" y="2362"/>
              <a:ext cx="806"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return</a:t>
              </a:r>
            </a:p>
          </p:txBody>
        </p:sp>
      </p:grpSp>
      <p:grpSp>
        <p:nvGrpSpPr>
          <p:cNvPr id="996399" name="Group 47"/>
          <p:cNvGrpSpPr>
            <a:grpSpLocks/>
          </p:cNvGrpSpPr>
          <p:nvPr/>
        </p:nvGrpSpPr>
        <p:grpSpPr bwMode="auto">
          <a:xfrm>
            <a:off x="4736761" y="5465773"/>
            <a:ext cx="1752600" cy="428626"/>
            <a:chOff x="1344" y="2832"/>
            <a:chExt cx="1104" cy="270"/>
          </a:xfrm>
        </p:grpSpPr>
        <p:sp>
          <p:nvSpPr>
            <p:cNvPr id="30757" name="Line 29"/>
            <p:cNvSpPr>
              <a:spLocks noChangeShapeType="1"/>
            </p:cNvSpPr>
            <p:nvPr/>
          </p:nvSpPr>
          <p:spPr bwMode="auto">
            <a:xfrm flipH="1">
              <a:off x="1344" y="283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30758" name="Text Box 31"/>
            <p:cNvSpPr txBox="1">
              <a:spLocks noChangeArrowheads="1"/>
            </p:cNvSpPr>
            <p:nvPr/>
          </p:nvSpPr>
          <p:spPr bwMode="auto">
            <a:xfrm>
              <a:off x="1508" y="2832"/>
              <a:ext cx="395"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call</a:t>
              </a:r>
            </a:p>
          </p:txBody>
        </p:sp>
      </p:grpSp>
      <p:sp>
        <p:nvSpPr>
          <p:cNvPr id="996389" name="Text Box 37"/>
          <p:cNvSpPr txBox="1">
            <a:spLocks noChangeArrowheads="1"/>
          </p:cNvSpPr>
          <p:nvPr/>
        </p:nvSpPr>
        <p:spPr bwMode="auto">
          <a:xfrm>
            <a:off x="6073061" y="4079779"/>
            <a:ext cx="1142088"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sp>
        <p:nvSpPr>
          <p:cNvPr id="996390" name="Text Box 38"/>
          <p:cNvSpPr txBox="1">
            <a:spLocks noChangeArrowheads="1"/>
          </p:cNvSpPr>
          <p:nvPr/>
        </p:nvSpPr>
        <p:spPr bwMode="auto">
          <a:xfrm>
            <a:off x="5974081" y="2633668"/>
            <a:ext cx="1405815" cy="7668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a:latin typeface="Gill Sans MT" panose="020B0502020104020203" pitchFamily="34" charset="77"/>
              </a:rPr>
              <a:t>ret </a:t>
            </a:r>
            <a:r>
              <a:rPr lang="en-US" altLang="en-US" dirty="0" err="1">
                <a:latin typeface="Gill Sans MT" panose="020B0502020104020203" pitchFamily="34" charset="77"/>
              </a:rPr>
              <a:t>vals</a:t>
            </a:r>
            <a:endParaRPr lang="en-US" altLang="en-US" dirty="0">
              <a:latin typeface="Gill Sans MT" panose="020B0502020104020203" pitchFamily="34" charset="77"/>
            </a:endParaRPr>
          </a:p>
        </p:txBody>
      </p:sp>
      <p:grpSp>
        <p:nvGrpSpPr>
          <p:cNvPr id="51" name="Group 42">
            <a:extLst>
              <a:ext uri="{FF2B5EF4-FFF2-40B4-BE49-F238E27FC236}">
                <a16:creationId xmlns:a16="http://schemas.microsoft.com/office/drawing/2014/main" id="{3A752781-01B8-6140-9A14-31577E22C4F3}"/>
              </a:ext>
            </a:extLst>
          </p:cNvPr>
          <p:cNvGrpSpPr>
            <a:grpSpLocks/>
          </p:cNvGrpSpPr>
          <p:nvPr/>
        </p:nvGrpSpPr>
        <p:grpSpPr bwMode="auto">
          <a:xfrm>
            <a:off x="7161476" y="4779972"/>
            <a:ext cx="1579562" cy="428625"/>
            <a:chOff x="3024" y="960"/>
            <a:chExt cx="1104" cy="270"/>
          </a:xfrm>
        </p:grpSpPr>
        <p:sp>
          <p:nvSpPr>
            <p:cNvPr id="52" name="Line 13">
              <a:extLst>
                <a:ext uri="{FF2B5EF4-FFF2-40B4-BE49-F238E27FC236}">
                  <a16:creationId xmlns:a16="http://schemas.microsoft.com/office/drawing/2014/main" id="{08C2E3FA-4E4D-8F4C-869D-58AC64B4F4E0}"/>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3" name="Text Box 18">
              <a:extLst>
                <a:ext uri="{FF2B5EF4-FFF2-40B4-BE49-F238E27FC236}">
                  <a16:creationId xmlns:a16="http://schemas.microsoft.com/office/drawing/2014/main" id="{3888C264-7BE8-5149-A160-6961E6F21267}"/>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54" name="Group 50">
            <a:extLst>
              <a:ext uri="{FF2B5EF4-FFF2-40B4-BE49-F238E27FC236}">
                <a16:creationId xmlns:a16="http://schemas.microsoft.com/office/drawing/2014/main" id="{D0E792B3-A5A7-0A42-A158-D1E6354BE7AA}"/>
              </a:ext>
            </a:extLst>
          </p:cNvPr>
          <p:cNvGrpSpPr>
            <a:grpSpLocks/>
          </p:cNvGrpSpPr>
          <p:nvPr/>
        </p:nvGrpSpPr>
        <p:grpSpPr bwMode="auto">
          <a:xfrm>
            <a:off x="7161476" y="5465773"/>
            <a:ext cx="1579562" cy="428626"/>
            <a:chOff x="3024" y="1392"/>
            <a:chExt cx="1104" cy="270"/>
          </a:xfrm>
        </p:grpSpPr>
        <p:sp>
          <p:nvSpPr>
            <p:cNvPr id="55" name="Line 14">
              <a:extLst>
                <a:ext uri="{FF2B5EF4-FFF2-40B4-BE49-F238E27FC236}">
                  <a16:creationId xmlns:a16="http://schemas.microsoft.com/office/drawing/2014/main" id="{07D37156-378C-404A-B28B-85465BE3042C}"/>
                </a:ext>
              </a:extLst>
            </p:cNvPr>
            <p:cNvSpPr>
              <a:spLocks noChangeShapeType="1"/>
            </p:cNvSpPr>
            <p:nvPr/>
          </p:nvSpPr>
          <p:spPr bwMode="auto">
            <a:xfrm flipH="1">
              <a:off x="3024" y="1392"/>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56" name="Text Box 19">
              <a:extLst>
                <a:ext uri="{FF2B5EF4-FFF2-40B4-BE49-F238E27FC236}">
                  <a16:creationId xmlns:a16="http://schemas.microsoft.com/office/drawing/2014/main" id="{8C2F2FB1-C4C3-5F46-AD7E-E80799D4FF2B}"/>
                </a:ext>
              </a:extLst>
            </p:cNvPr>
            <p:cNvSpPr txBox="1">
              <a:spLocks noChangeArrowheads="1"/>
            </p:cNvSpPr>
            <p:nvPr/>
          </p:nvSpPr>
          <p:spPr bwMode="auto">
            <a:xfrm>
              <a:off x="3152" y="1392"/>
              <a:ext cx="788"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receive</a:t>
              </a:r>
            </a:p>
          </p:txBody>
        </p:sp>
      </p:grpSp>
      <p:sp>
        <p:nvSpPr>
          <p:cNvPr id="46" name="Line 63">
            <a:extLst>
              <a:ext uri="{FF2B5EF4-FFF2-40B4-BE49-F238E27FC236}">
                <a16:creationId xmlns:a16="http://schemas.microsoft.com/office/drawing/2014/main" id="{E9091C48-727B-FF4C-9338-13F7DE6A442E}"/>
              </a:ext>
            </a:extLst>
          </p:cNvPr>
          <p:cNvSpPr>
            <a:spLocks noChangeShapeType="1"/>
          </p:cNvSpPr>
          <p:nvPr/>
        </p:nvSpPr>
        <p:spPr bwMode="auto">
          <a:xfrm>
            <a:off x="1905000" y="3747580"/>
            <a:ext cx="8534400" cy="0"/>
          </a:xfrm>
          <a:prstGeom prst="line">
            <a:avLst/>
          </a:prstGeom>
          <a:noFill/>
          <a:ln w="381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pic>
        <p:nvPicPr>
          <p:cNvPr id="47" name="Picture 58">
            <a:extLst>
              <a:ext uri="{FF2B5EF4-FFF2-40B4-BE49-F238E27FC236}">
                <a16:creationId xmlns:a16="http://schemas.microsoft.com/office/drawing/2014/main" id="{105857A9-5C3D-6649-B72F-8F7F302A11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1005" y="5641984"/>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 Box 64">
            <a:extLst>
              <a:ext uri="{FF2B5EF4-FFF2-40B4-BE49-F238E27FC236}">
                <a16:creationId xmlns:a16="http://schemas.microsoft.com/office/drawing/2014/main" id="{E8B75330-E9AE-5941-879E-6D70185DF432}"/>
              </a:ext>
            </a:extLst>
          </p:cNvPr>
          <p:cNvSpPr txBox="1">
            <a:spLocks noChangeArrowheads="1"/>
          </p:cNvSpPr>
          <p:nvPr/>
        </p:nvSpPr>
        <p:spPr bwMode="auto">
          <a:xfrm>
            <a:off x="1947952" y="3290380"/>
            <a:ext cx="1555535"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Machine A</a:t>
            </a:r>
          </a:p>
        </p:txBody>
      </p:sp>
      <p:sp>
        <p:nvSpPr>
          <p:cNvPr id="49" name="Text Box 65">
            <a:extLst>
              <a:ext uri="{FF2B5EF4-FFF2-40B4-BE49-F238E27FC236}">
                <a16:creationId xmlns:a16="http://schemas.microsoft.com/office/drawing/2014/main" id="{C2C55C82-93D6-8C43-85AF-ABB9574C6845}"/>
              </a:ext>
            </a:extLst>
          </p:cNvPr>
          <p:cNvSpPr txBox="1">
            <a:spLocks noChangeArrowheads="1"/>
          </p:cNvSpPr>
          <p:nvPr/>
        </p:nvSpPr>
        <p:spPr bwMode="auto">
          <a:xfrm>
            <a:off x="1976526" y="3823780"/>
            <a:ext cx="1561306" cy="428312"/>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Machine B</a:t>
            </a:r>
          </a:p>
        </p:txBody>
      </p:sp>
      <p:pic>
        <p:nvPicPr>
          <p:cNvPr id="50" name="Picture 58">
            <a:extLst>
              <a:ext uri="{FF2B5EF4-FFF2-40B4-BE49-F238E27FC236}">
                <a16:creationId xmlns:a16="http://schemas.microsoft.com/office/drawing/2014/main" id="{96EB117C-320E-9144-BA7D-AC86F41B908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10304" y="2452743"/>
            <a:ext cx="1146175" cy="90487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68E95F41-6943-9942-AE67-EFBBF8A77E0B}"/>
              </a:ext>
            </a:extLst>
          </p:cNvPr>
          <p:cNvGrpSpPr/>
          <p:nvPr/>
        </p:nvGrpSpPr>
        <p:grpSpPr>
          <a:xfrm>
            <a:off x="8388183" y="1884373"/>
            <a:ext cx="1905000" cy="3814084"/>
            <a:chOff x="6864183" y="1884373"/>
            <a:chExt cx="1905000" cy="3814084"/>
          </a:xfrm>
        </p:grpSpPr>
        <p:sp>
          <p:nvSpPr>
            <p:cNvPr id="57" name="Cloud">
              <a:extLst>
                <a:ext uri="{FF2B5EF4-FFF2-40B4-BE49-F238E27FC236}">
                  <a16:creationId xmlns:a16="http://schemas.microsoft.com/office/drawing/2014/main" id="{BC5C2870-3BD3-164F-B9E0-B88CB3E8A344}"/>
                </a:ext>
              </a:extLst>
            </p:cNvPr>
            <p:cNvSpPr>
              <a:spLocks noChangeAspect="1" noEditPoints="1" noChangeArrowheads="1"/>
            </p:cNvSpPr>
            <p:nvPr/>
          </p:nvSpPr>
          <p:spPr bwMode="auto">
            <a:xfrm>
              <a:off x="6864183" y="2814647"/>
              <a:ext cx="1905000" cy="1904983"/>
            </a:xfrm>
            <a:custGeom>
              <a:avLst/>
              <a:gdLst>
                <a:gd name="T0" fmla="*/ 5909 w 21600"/>
                <a:gd name="T1" fmla="*/ 873125 h 21600"/>
                <a:gd name="T2" fmla="*/ 952500 w 21600"/>
                <a:gd name="T3" fmla="*/ 1744391 h 21600"/>
                <a:gd name="T4" fmla="*/ 1903413 w 21600"/>
                <a:gd name="T5" fmla="*/ 873125 h 21600"/>
                <a:gd name="T6" fmla="*/ 952500 w 21600"/>
                <a:gd name="T7" fmla="*/ 9984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solidFill>
            <a:ln w="9525">
              <a:solidFill>
                <a:srgbClr val="000000"/>
              </a:solidFill>
              <a:miter lim="800000"/>
              <a:headEnd/>
              <a:tailEnd/>
            </a:ln>
            <a:effectLst>
              <a:outerShdw dist="107763" dir="2700000" algn="ctr" rotWithShape="0">
                <a:srgbClr val="808080"/>
              </a:outerShdw>
            </a:effectLst>
          </p:spPr>
          <p:txBody>
            <a:bodyPr anchor="ctr"/>
            <a:lstStyle/>
            <a:p>
              <a:endParaRPr lang="en-US">
                <a:latin typeface="Gill Sans MT" panose="020B0502020104020203" pitchFamily="34" charset="77"/>
              </a:endParaRPr>
            </a:p>
          </p:txBody>
        </p:sp>
        <p:sp>
          <p:nvSpPr>
            <p:cNvPr id="58" name="Rectangle 8">
              <a:extLst>
                <a:ext uri="{FF2B5EF4-FFF2-40B4-BE49-F238E27FC236}">
                  <a16:creationId xmlns:a16="http://schemas.microsoft.com/office/drawing/2014/main" id="{89C9F35A-EFD0-D140-BE97-1728EC6F139C}"/>
                </a:ext>
              </a:extLst>
            </p:cNvPr>
            <p:cNvSpPr>
              <a:spLocks noChangeArrowheads="1"/>
            </p:cNvSpPr>
            <p:nvPr/>
          </p:nvSpPr>
          <p:spPr bwMode="auto">
            <a:xfrm>
              <a:off x="7245183" y="1884373"/>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dirty="0">
                  <a:latin typeface="Gill Sans MT" panose="020B0502020104020203" pitchFamily="34" charset="77"/>
                </a:rPr>
                <a:t>Packet</a:t>
              </a:r>
            </a:p>
            <a:p>
              <a:r>
                <a:rPr lang="en-US" altLang="en-US" sz="2000" dirty="0">
                  <a:latin typeface="Gill Sans MT" panose="020B0502020104020203" pitchFamily="34" charset="77"/>
                </a:rPr>
                <a:t>Handler</a:t>
              </a:r>
            </a:p>
          </p:txBody>
        </p:sp>
        <p:sp>
          <p:nvSpPr>
            <p:cNvPr id="59" name="Rectangle 10">
              <a:extLst>
                <a:ext uri="{FF2B5EF4-FFF2-40B4-BE49-F238E27FC236}">
                  <a16:creationId xmlns:a16="http://schemas.microsoft.com/office/drawing/2014/main" id="{DCF1CBD8-125E-3F4F-B680-71EBD600B1C4}"/>
                </a:ext>
              </a:extLst>
            </p:cNvPr>
            <p:cNvSpPr>
              <a:spLocks noChangeArrowheads="1"/>
            </p:cNvSpPr>
            <p:nvPr/>
          </p:nvSpPr>
          <p:spPr bwMode="auto">
            <a:xfrm>
              <a:off x="7245183" y="4784057"/>
              <a:ext cx="1066800" cy="914400"/>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2000">
                  <a:latin typeface="Gill Sans MT" panose="020B0502020104020203" pitchFamily="34" charset="77"/>
                </a:rPr>
                <a:t>Packet</a:t>
              </a:r>
            </a:p>
            <a:p>
              <a:r>
                <a:rPr lang="en-US" altLang="en-US" sz="2000">
                  <a:latin typeface="Gill Sans MT" panose="020B0502020104020203" pitchFamily="34" charset="77"/>
                </a:rPr>
                <a:t>Handler</a:t>
              </a:r>
            </a:p>
          </p:txBody>
        </p:sp>
        <p:grpSp>
          <p:nvGrpSpPr>
            <p:cNvPr id="60" name="Group 43">
              <a:extLst>
                <a:ext uri="{FF2B5EF4-FFF2-40B4-BE49-F238E27FC236}">
                  <a16:creationId xmlns:a16="http://schemas.microsoft.com/office/drawing/2014/main" id="{4220BAD3-6CCF-EB4E-B52D-C85956A117D0}"/>
                </a:ext>
              </a:extLst>
            </p:cNvPr>
            <p:cNvGrpSpPr>
              <a:grpSpLocks/>
            </p:cNvGrpSpPr>
            <p:nvPr/>
          </p:nvGrpSpPr>
          <p:grpSpPr bwMode="auto">
            <a:xfrm>
              <a:off x="7894477" y="2798773"/>
              <a:ext cx="428626" cy="2057397"/>
              <a:chOff x="4537" y="1584"/>
              <a:chExt cx="270" cy="864"/>
            </a:xfrm>
          </p:grpSpPr>
          <p:sp>
            <p:nvSpPr>
              <p:cNvPr id="61" name="Text Box 34">
                <a:extLst>
                  <a:ext uri="{FF2B5EF4-FFF2-40B4-BE49-F238E27FC236}">
                    <a16:creationId xmlns:a16="http://schemas.microsoft.com/office/drawing/2014/main" id="{41A45217-74F9-E945-BCCC-8385BDCC6CCA}"/>
                  </a:ext>
                </a:extLst>
              </p:cNvPr>
              <p:cNvSpPr txBox="1">
                <a:spLocks noChangeArrowheads="1"/>
              </p:cNvSpPr>
              <p:nvPr/>
            </p:nvSpPr>
            <p:spPr bwMode="auto">
              <a:xfrm rot="5400000">
                <a:off x="4387" y="1899"/>
                <a:ext cx="569"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2" name="Line 32">
                <a:extLst>
                  <a:ext uri="{FF2B5EF4-FFF2-40B4-BE49-F238E27FC236}">
                    <a16:creationId xmlns:a16="http://schemas.microsoft.com/office/drawing/2014/main" id="{A401B393-1DBF-8D48-B5AE-74525F4966B4}"/>
                  </a:ext>
                </a:extLst>
              </p:cNvPr>
              <p:cNvSpPr>
                <a:spLocks noChangeShapeType="1"/>
              </p:cNvSpPr>
              <p:nvPr/>
            </p:nvSpPr>
            <p:spPr bwMode="auto">
              <a:xfrm>
                <a:off x="4560"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nvGrpSpPr>
            <p:cNvPr id="63" name="Group 44">
              <a:extLst>
                <a:ext uri="{FF2B5EF4-FFF2-40B4-BE49-F238E27FC236}">
                  <a16:creationId xmlns:a16="http://schemas.microsoft.com/office/drawing/2014/main" id="{B8733D72-0C26-4D4C-81B3-8FACCBFC5838}"/>
                </a:ext>
              </a:extLst>
            </p:cNvPr>
            <p:cNvGrpSpPr>
              <a:grpSpLocks/>
            </p:cNvGrpSpPr>
            <p:nvPr/>
          </p:nvGrpSpPr>
          <p:grpSpPr bwMode="auto">
            <a:xfrm>
              <a:off x="7235664" y="2798773"/>
              <a:ext cx="428626" cy="1981198"/>
              <a:chOff x="4122" y="1584"/>
              <a:chExt cx="270" cy="864"/>
            </a:xfrm>
          </p:grpSpPr>
          <p:sp>
            <p:nvSpPr>
              <p:cNvPr id="64" name="Text Box 35">
                <a:extLst>
                  <a:ext uri="{FF2B5EF4-FFF2-40B4-BE49-F238E27FC236}">
                    <a16:creationId xmlns:a16="http://schemas.microsoft.com/office/drawing/2014/main" id="{439A18F6-A006-9343-99FE-66103056479E}"/>
                  </a:ext>
                </a:extLst>
              </p:cNvPr>
              <p:cNvSpPr txBox="1">
                <a:spLocks noChangeArrowheads="1"/>
              </p:cNvSpPr>
              <p:nvPr/>
            </p:nvSpPr>
            <p:spPr bwMode="auto">
              <a:xfrm rot="16200000">
                <a:off x="3961" y="1897"/>
                <a:ext cx="59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MT" panose="020B0502020104020203" pitchFamily="34" charset="77"/>
                  </a:rPr>
                  <a:t>Network</a:t>
                </a:r>
              </a:p>
            </p:txBody>
          </p:sp>
          <p:sp>
            <p:nvSpPr>
              <p:cNvPr id="65" name="Line 33">
                <a:extLst>
                  <a:ext uri="{FF2B5EF4-FFF2-40B4-BE49-F238E27FC236}">
                    <a16:creationId xmlns:a16="http://schemas.microsoft.com/office/drawing/2014/main" id="{873DBE94-6BB0-C640-B272-678B85E77CEE}"/>
                  </a:ext>
                </a:extLst>
              </p:cNvPr>
              <p:cNvSpPr>
                <a:spLocks noChangeShapeType="1"/>
              </p:cNvSpPr>
              <p:nvPr/>
            </p:nvSpPr>
            <p:spPr bwMode="auto">
              <a:xfrm flipV="1">
                <a:off x="4368" y="1584"/>
                <a:ext cx="0" cy="86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grpSp>
      </p:grpSp>
      <p:sp>
        <p:nvSpPr>
          <p:cNvPr id="67" name="Rectangle 7">
            <a:extLst>
              <a:ext uri="{FF2B5EF4-FFF2-40B4-BE49-F238E27FC236}">
                <a16:creationId xmlns:a16="http://schemas.microsoft.com/office/drawing/2014/main" id="{97000CFA-28E7-0C4B-A6EC-E03066E83B74}"/>
              </a:ext>
            </a:extLst>
          </p:cNvPr>
          <p:cNvSpPr>
            <a:spLocks noChangeArrowheads="1"/>
          </p:cNvSpPr>
          <p:nvPr/>
        </p:nvSpPr>
        <p:spPr bwMode="auto">
          <a:xfrm>
            <a:off x="6146762" y="4856170"/>
            <a:ext cx="1030288" cy="914400"/>
          </a:xfrm>
          <a:prstGeom prst="rect">
            <a:avLst/>
          </a:prstGeom>
          <a:solidFill>
            <a:schemeClr val="accent4">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68" name="Text Box 39">
            <a:extLst>
              <a:ext uri="{FF2B5EF4-FFF2-40B4-BE49-F238E27FC236}">
                <a16:creationId xmlns:a16="http://schemas.microsoft.com/office/drawing/2014/main" id="{56139D46-43A8-A248-8EB7-2261F7ED5740}"/>
              </a:ext>
            </a:extLst>
          </p:cNvPr>
          <p:cNvSpPr txBox="1">
            <a:spLocks noChangeArrowheads="1"/>
          </p:cNvSpPr>
          <p:nvPr/>
        </p:nvSpPr>
        <p:spPr bwMode="auto">
          <a:xfrm>
            <a:off x="5973724" y="5780096"/>
            <a:ext cx="1406526" cy="76676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nvGrpSpPr>
          <p:cNvPr id="70" name="Group 42">
            <a:extLst>
              <a:ext uri="{FF2B5EF4-FFF2-40B4-BE49-F238E27FC236}">
                <a16:creationId xmlns:a16="http://schemas.microsoft.com/office/drawing/2014/main" id="{BF56F71D-D971-9142-86D1-6DEA8703AA9A}"/>
              </a:ext>
            </a:extLst>
          </p:cNvPr>
          <p:cNvGrpSpPr>
            <a:grpSpLocks/>
          </p:cNvGrpSpPr>
          <p:nvPr/>
        </p:nvGrpSpPr>
        <p:grpSpPr bwMode="auto">
          <a:xfrm>
            <a:off x="7161476" y="1655768"/>
            <a:ext cx="1579562" cy="428625"/>
            <a:chOff x="3024" y="960"/>
            <a:chExt cx="1104" cy="270"/>
          </a:xfrm>
        </p:grpSpPr>
        <p:sp>
          <p:nvSpPr>
            <p:cNvPr id="82" name="Line 13">
              <a:extLst>
                <a:ext uri="{FF2B5EF4-FFF2-40B4-BE49-F238E27FC236}">
                  <a16:creationId xmlns:a16="http://schemas.microsoft.com/office/drawing/2014/main" id="{27AACBEF-0749-9A46-9DD9-604A71810B18}"/>
                </a:ext>
              </a:extLst>
            </p:cNvPr>
            <p:cNvSpPr>
              <a:spLocks noChangeShapeType="1"/>
            </p:cNvSpPr>
            <p:nvPr/>
          </p:nvSpPr>
          <p:spPr bwMode="auto">
            <a:xfrm>
              <a:off x="3024" y="1200"/>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MT" panose="020B0502020104020203" pitchFamily="34" charset="77"/>
              </a:endParaRPr>
            </a:p>
          </p:txBody>
        </p:sp>
        <p:sp>
          <p:nvSpPr>
            <p:cNvPr id="83" name="Text Box 18">
              <a:extLst>
                <a:ext uri="{FF2B5EF4-FFF2-40B4-BE49-F238E27FC236}">
                  <a16:creationId xmlns:a16="http://schemas.microsoft.com/office/drawing/2014/main" id="{379EFD7D-25C6-DD4D-97A7-5AFCF0EC3613}"/>
                </a:ext>
              </a:extLst>
            </p:cNvPr>
            <p:cNvSpPr txBox="1">
              <a:spLocks noChangeArrowheads="1"/>
            </p:cNvSpPr>
            <p:nvPr/>
          </p:nvSpPr>
          <p:spPr bwMode="auto">
            <a:xfrm>
              <a:off x="3265" y="960"/>
              <a:ext cx="551"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dirty="0">
                  <a:latin typeface="Gill Sans MT" panose="020B0502020104020203" pitchFamily="34" charset="77"/>
                </a:rPr>
                <a:t>send</a:t>
              </a:r>
            </a:p>
          </p:txBody>
        </p:sp>
      </p:grpSp>
      <p:grpSp>
        <p:nvGrpSpPr>
          <p:cNvPr id="75" name="Group 46">
            <a:extLst>
              <a:ext uri="{FF2B5EF4-FFF2-40B4-BE49-F238E27FC236}">
                <a16:creationId xmlns:a16="http://schemas.microsoft.com/office/drawing/2014/main" id="{169696BD-6426-1E4B-A1AF-3F899BFB307E}"/>
              </a:ext>
            </a:extLst>
          </p:cNvPr>
          <p:cNvGrpSpPr>
            <a:grpSpLocks/>
          </p:cNvGrpSpPr>
          <p:nvPr/>
        </p:nvGrpSpPr>
        <p:grpSpPr bwMode="auto">
          <a:xfrm>
            <a:off x="5984874" y="4856170"/>
            <a:ext cx="1406526" cy="1690688"/>
            <a:chOff x="2339" y="2448"/>
            <a:chExt cx="886" cy="1065"/>
          </a:xfrm>
        </p:grpSpPr>
        <p:sp>
          <p:nvSpPr>
            <p:cNvPr id="80" name="Rectangle 7">
              <a:extLst>
                <a:ext uri="{FF2B5EF4-FFF2-40B4-BE49-F238E27FC236}">
                  <a16:creationId xmlns:a16="http://schemas.microsoft.com/office/drawing/2014/main" id="{8FCF7A81-77AE-B647-9533-CD5357DC530A}"/>
                </a:ext>
              </a:extLst>
            </p:cNvPr>
            <p:cNvSpPr>
              <a:spLocks noChangeArrowheads="1"/>
            </p:cNvSpPr>
            <p:nvPr/>
          </p:nvSpPr>
          <p:spPr bwMode="auto">
            <a:xfrm>
              <a:off x="2448" y="2448"/>
              <a:ext cx="649" cy="576"/>
            </a:xfrm>
            <a:prstGeom prst="rect">
              <a:avLst/>
            </a:prstGeom>
            <a:solidFill>
              <a:srgbClr val="FFFFBD"/>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dirty="0">
                  <a:latin typeface="Gill Sans MT" panose="020B0502020104020203" pitchFamily="34" charset="77"/>
                </a:rPr>
                <a:t>Server</a:t>
              </a:r>
            </a:p>
            <a:p>
              <a:pPr algn="ctr"/>
              <a:r>
                <a:rPr lang="en-US" altLang="en-US" dirty="0">
                  <a:latin typeface="Gill Sans MT" panose="020B0502020104020203" pitchFamily="34" charset="77"/>
                </a:rPr>
                <a:t>Stub</a:t>
              </a:r>
            </a:p>
          </p:txBody>
        </p:sp>
        <p:sp>
          <p:nvSpPr>
            <p:cNvPr id="81" name="Text Box 39">
              <a:extLst>
                <a:ext uri="{FF2B5EF4-FFF2-40B4-BE49-F238E27FC236}">
                  <a16:creationId xmlns:a16="http://schemas.microsoft.com/office/drawing/2014/main" id="{5EAFB67C-7D90-7F46-B5F0-C89169273970}"/>
                </a:ext>
              </a:extLst>
            </p:cNvPr>
            <p:cNvSpPr txBox="1">
              <a:spLocks noChangeArrowheads="1"/>
            </p:cNvSpPr>
            <p:nvPr/>
          </p:nvSpPr>
          <p:spPr bwMode="auto">
            <a:xfrm>
              <a:off x="2339" y="3030"/>
              <a:ext cx="886"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unbundle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
        <p:nvSpPr>
          <p:cNvPr id="6" name="Title 5"/>
          <p:cNvSpPr>
            <a:spLocks noGrp="1"/>
          </p:cNvSpPr>
          <p:nvPr>
            <p:ph type="title"/>
          </p:nvPr>
        </p:nvSpPr>
        <p:spPr/>
        <p:txBody>
          <a:bodyPr/>
          <a:lstStyle/>
          <a:p>
            <a:r>
              <a:rPr lang="en-US" altLang="ko-KR" dirty="0">
                <a:ea typeface="굴림" panose="020B0600000101010101" pitchFamily="34" charset="-127"/>
              </a:rPr>
              <a:t>RPC Information Flow</a:t>
            </a:r>
            <a:endParaRPr lang="en-US" dirty="0"/>
          </a:p>
        </p:txBody>
      </p:sp>
      <p:grpSp>
        <p:nvGrpSpPr>
          <p:cNvPr id="996393" name="Group 41"/>
          <p:cNvGrpSpPr>
            <a:grpSpLocks/>
          </p:cNvGrpSpPr>
          <p:nvPr/>
        </p:nvGrpSpPr>
        <p:grpSpPr bwMode="auto">
          <a:xfrm>
            <a:off x="6162676" y="977906"/>
            <a:ext cx="1076324" cy="1668463"/>
            <a:chOff x="2370" y="533"/>
            <a:chExt cx="678" cy="1051"/>
          </a:xfrm>
        </p:grpSpPr>
        <p:sp>
          <p:nvSpPr>
            <p:cNvPr id="30751" name="Rectangle 6"/>
            <p:cNvSpPr>
              <a:spLocks noChangeArrowheads="1"/>
            </p:cNvSpPr>
            <p:nvPr/>
          </p:nvSpPr>
          <p:spPr bwMode="auto">
            <a:xfrm>
              <a:off x="2448" y="1008"/>
              <a:ext cx="576" cy="576"/>
            </a:xfrm>
            <a:prstGeom prst="rect">
              <a:avLst/>
            </a:prstGeom>
            <a:solidFill>
              <a:schemeClr val="accent5">
                <a:lumMod val="20000"/>
                <a:lumOff val="80000"/>
              </a:schemeClr>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a:latin typeface="Gill Sans MT" panose="020B0502020104020203" pitchFamily="34" charset="77"/>
                </a:rPr>
                <a:t>Client</a:t>
              </a:r>
            </a:p>
            <a:p>
              <a:pPr algn="ctr"/>
              <a:r>
                <a:rPr lang="en-US" altLang="en-US">
                  <a:latin typeface="Gill Sans MT" panose="020B0502020104020203" pitchFamily="34" charset="77"/>
                </a:rPr>
                <a:t>Stub</a:t>
              </a:r>
            </a:p>
          </p:txBody>
        </p:sp>
        <p:sp>
          <p:nvSpPr>
            <p:cNvPr id="30752" name="Text Box 36"/>
            <p:cNvSpPr txBox="1">
              <a:spLocks noChangeArrowheads="1"/>
            </p:cNvSpPr>
            <p:nvPr/>
          </p:nvSpPr>
          <p:spPr bwMode="auto">
            <a:xfrm>
              <a:off x="2370" y="533"/>
              <a:ext cx="678" cy="48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dirty="0">
                  <a:latin typeface="Gill Sans MT" panose="020B0502020104020203" pitchFamily="34" charset="77"/>
                </a:rPr>
                <a:t>bundle</a:t>
              </a:r>
            </a:p>
            <a:p>
              <a:pPr algn="ctr">
                <a:spcBef>
                  <a:spcPct val="0"/>
                </a:spcBef>
              </a:pPr>
              <a:r>
                <a:rPr lang="en-US" altLang="en-US" dirty="0" err="1">
                  <a:latin typeface="Gill Sans MT" panose="020B0502020104020203" pitchFamily="34" charset="77"/>
                </a:rPr>
                <a:t>args</a:t>
              </a:r>
              <a:endParaRPr lang="en-US" altLang="en-US" dirty="0">
                <a:latin typeface="Gill Sans MT" panose="020B0502020104020203" pitchFamily="34" charset="77"/>
              </a:endParaRPr>
            </a:p>
          </p:txBody>
        </p:sp>
      </p:grpSp>
    </p:spTree>
    <p:extLst>
      <p:ext uri="{BB962C8B-B14F-4D97-AF65-F5344CB8AC3E}">
        <p14:creationId xmlns:p14="http://schemas.microsoft.com/office/powerpoint/2010/main" val="3442353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ko-KR" smtClean="0"/>
              <a:t>RPC Implementation</a:t>
            </a:r>
            <a:endParaRPr lang="en-US" altLang="ko-KR" dirty="0"/>
          </a:p>
        </p:txBody>
      </p:sp>
      <p:sp>
        <p:nvSpPr>
          <p:cNvPr id="994307" name="Rectangle 3"/>
          <p:cNvSpPr>
            <a:spLocks noGrp="1" noChangeArrowheads="1"/>
          </p:cNvSpPr>
          <p:nvPr>
            <p:ph type="body" idx="1"/>
          </p:nvPr>
        </p:nvSpPr>
        <p:spPr>
          <a:xfrm>
            <a:off x="609600" y="838200"/>
            <a:ext cx="10820400" cy="5486400"/>
          </a:xfrm>
        </p:spPr>
        <p:txBody>
          <a:bodyPr/>
          <a:lstStyle/>
          <a:p>
            <a:r>
              <a:rPr lang="en-US" altLang="ko-KR" dirty="0" smtClean="0">
                <a:sym typeface="Symbol" panose="05050102010706020507" pitchFamily="18" charset="2"/>
              </a:rPr>
              <a:t>Request-response message passing (under covers!)</a:t>
            </a:r>
          </a:p>
          <a:p>
            <a:r>
              <a:rPr lang="en-US" altLang="ko-KR" dirty="0" smtClean="0">
                <a:sym typeface="Symbol" panose="05050102010706020507" pitchFamily="18" charset="2"/>
              </a:rPr>
              <a:t>“Stub” provides glue on client/server</a:t>
            </a:r>
          </a:p>
          <a:p>
            <a:pPr lvl="1"/>
            <a:r>
              <a:rPr lang="en-US" altLang="ko-KR" dirty="0" smtClean="0">
                <a:sym typeface="Symbol" panose="05050102010706020507" pitchFamily="18" charset="2"/>
              </a:rPr>
              <a:t>Client stub is responsible for “marshalling” arguments and “</a:t>
            </a:r>
            <a:r>
              <a:rPr lang="en-US" altLang="ko-KR" dirty="0" err="1" smtClean="0">
                <a:sym typeface="Symbol" panose="05050102010706020507" pitchFamily="18" charset="2"/>
              </a:rPr>
              <a:t>unmarshalling</a:t>
            </a:r>
            <a:r>
              <a:rPr lang="en-US" altLang="ko-KR" dirty="0" smtClean="0">
                <a:sym typeface="Symbol" panose="05050102010706020507" pitchFamily="18" charset="2"/>
              </a:rPr>
              <a:t>” the return values</a:t>
            </a:r>
          </a:p>
          <a:p>
            <a:pPr lvl="1"/>
            <a:r>
              <a:rPr lang="en-US" altLang="ko-KR" dirty="0" smtClean="0">
                <a:sym typeface="Symbol" panose="05050102010706020507" pitchFamily="18" charset="2"/>
              </a:rPr>
              <a:t>Server-side stub is responsible for “</a:t>
            </a:r>
            <a:r>
              <a:rPr lang="en-US" altLang="ko-KR" dirty="0" err="1" smtClean="0">
                <a:sym typeface="Symbol" panose="05050102010706020507" pitchFamily="18" charset="2"/>
              </a:rPr>
              <a:t>unmarshalling</a:t>
            </a:r>
            <a:r>
              <a:rPr lang="en-US" altLang="ko-KR" dirty="0" smtClean="0">
                <a:sym typeface="Symbol" panose="05050102010706020507" pitchFamily="18" charset="2"/>
              </a:rPr>
              <a:t>” arguments and “marshalling” the return values.</a:t>
            </a:r>
          </a:p>
          <a:p>
            <a:pPr lvl="2"/>
            <a:endParaRPr lang="en-US" altLang="ko-KR" dirty="0" smtClean="0">
              <a:sym typeface="Symbol" panose="05050102010706020507" pitchFamily="18" charset="2"/>
            </a:endParaRPr>
          </a:p>
          <a:p>
            <a:r>
              <a:rPr lang="en-US" altLang="ko-KR" dirty="0" smtClean="0">
                <a:solidFill>
                  <a:srgbClr val="FF0000"/>
                </a:solidFill>
                <a:sym typeface="Symbol" panose="05050102010706020507" pitchFamily="18" charset="2"/>
              </a:rPr>
              <a:t>Marshalling</a:t>
            </a:r>
            <a:r>
              <a:rPr lang="en-US" altLang="ko-KR" dirty="0" smtClean="0">
                <a:sym typeface="Symbol" panose="05050102010706020507" pitchFamily="18" charset="2"/>
              </a:rPr>
              <a:t> involves (depending on system)</a:t>
            </a:r>
          </a:p>
          <a:p>
            <a:pPr lvl="1"/>
            <a:r>
              <a:rPr lang="en-US" altLang="ko-KR" dirty="0" smtClean="0">
                <a:sym typeface="Symbol" panose="05050102010706020507" pitchFamily="18" charset="2"/>
              </a:rPr>
              <a:t>Converting values to a canonical form, serializing objects, copying arguments passed by reference, etc. </a:t>
            </a:r>
            <a:endParaRPr lang="en-US" altLang="ko-KR" dirty="0">
              <a:sym typeface="Symbol" panose="05050102010706020507" pitchFamily="18" charset="2"/>
            </a:endParaRPr>
          </a:p>
        </p:txBody>
      </p:sp>
    </p:spTree>
    <p:extLst>
      <p:ext uri="{BB962C8B-B14F-4D97-AF65-F5344CB8AC3E}">
        <p14:creationId xmlns:p14="http://schemas.microsoft.com/office/powerpoint/2010/main" val="277086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43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t>RPC Details (1/3)</a:t>
            </a:r>
            <a:endParaRPr lang="en-US" altLang="ko-KR" dirty="0"/>
          </a:p>
        </p:txBody>
      </p:sp>
      <p:sp>
        <p:nvSpPr>
          <p:cNvPr id="997379" name="Rectangle 3"/>
          <p:cNvSpPr>
            <a:spLocks noGrp="1" noChangeArrowheads="1"/>
          </p:cNvSpPr>
          <p:nvPr>
            <p:ph type="body" idx="1"/>
          </p:nvPr>
        </p:nvSpPr>
        <p:spPr>
          <a:xfrm>
            <a:off x="609600" y="685800"/>
            <a:ext cx="11049000" cy="5562600"/>
          </a:xfrm>
        </p:spPr>
        <p:txBody>
          <a:bodyPr>
            <a:normAutofit/>
          </a:bodyPr>
          <a:lstStyle/>
          <a:p>
            <a:r>
              <a:rPr lang="en-US" altLang="ko-KR" dirty="0" smtClean="0"/>
              <a:t>Equivalence with regular procedure call</a:t>
            </a:r>
          </a:p>
          <a:p>
            <a:pPr lvl="1"/>
            <a:r>
              <a:rPr lang="en-US" altLang="ko-KR" dirty="0" smtClean="0"/>
              <a:t>Parameters</a:t>
            </a:r>
            <a:r>
              <a:rPr lang="en-US" altLang="ko-KR" dirty="0" smtClean="0">
                <a:sym typeface="Symbol" panose="05050102010706020507" pitchFamily="18" charset="2"/>
              </a:rPr>
              <a:t> Request Message</a:t>
            </a:r>
          </a:p>
          <a:p>
            <a:pPr lvl="1"/>
            <a:r>
              <a:rPr lang="en-US" altLang="ko-KR" dirty="0" smtClean="0">
                <a:sym typeface="Symbol" panose="05050102010706020507" pitchFamily="18" charset="2"/>
              </a:rPr>
              <a:t>Result  Reply message</a:t>
            </a:r>
          </a:p>
          <a:p>
            <a:pPr lvl="1"/>
            <a:r>
              <a:rPr lang="en-US" altLang="ko-KR" dirty="0" smtClean="0">
                <a:sym typeface="Symbol" panose="05050102010706020507" pitchFamily="18" charset="2"/>
              </a:rPr>
              <a:t>Name of Procedure: Passed in request message</a:t>
            </a:r>
          </a:p>
          <a:p>
            <a:pPr lvl="1"/>
            <a:r>
              <a:rPr lang="en-US" altLang="ko-KR" dirty="0" smtClean="0">
                <a:sym typeface="Symbol" panose="05050102010706020507" pitchFamily="18" charset="2"/>
              </a:rPr>
              <a:t>Return Address: mbox2 (client return mail box) </a:t>
            </a:r>
          </a:p>
          <a:p>
            <a:pPr lvl="1"/>
            <a:endParaRPr lang="en-US" altLang="ko-KR" dirty="0" smtClean="0">
              <a:sym typeface="Symbol" panose="05050102010706020507" pitchFamily="18" charset="2"/>
            </a:endParaRPr>
          </a:p>
          <a:p>
            <a:r>
              <a:rPr lang="en-US" altLang="ko-KR" dirty="0" smtClean="0">
                <a:sym typeface="Symbol" panose="05050102010706020507" pitchFamily="18" charset="2"/>
              </a:rPr>
              <a:t>Stub generator: Compiler that generates stubs</a:t>
            </a:r>
          </a:p>
          <a:p>
            <a:pPr lvl="1"/>
            <a:r>
              <a:rPr lang="en-US" altLang="ko-KR" dirty="0" smtClean="0">
                <a:sym typeface="Symbol" panose="05050102010706020507" pitchFamily="18" charset="2"/>
              </a:rPr>
              <a:t>Input: interface definitions in an “interface definition language (IDL)”</a:t>
            </a:r>
          </a:p>
          <a:p>
            <a:pPr lvl="2"/>
            <a:r>
              <a:rPr lang="en-US" altLang="ko-KR" dirty="0" smtClean="0">
                <a:sym typeface="Symbol" panose="05050102010706020507" pitchFamily="18" charset="2"/>
              </a:rPr>
              <a:t>Contains, among other things, types of arguments/return</a:t>
            </a:r>
          </a:p>
          <a:p>
            <a:pPr lvl="1"/>
            <a:r>
              <a:rPr lang="en-US" altLang="ko-KR" dirty="0" smtClean="0">
                <a:sym typeface="Symbol" panose="05050102010706020507" pitchFamily="18" charset="2"/>
              </a:rPr>
              <a:t>Output: stub code in the appropriate source language</a:t>
            </a:r>
          </a:p>
          <a:p>
            <a:pPr lvl="2"/>
            <a:r>
              <a:rPr lang="en-US" altLang="ko-KR" dirty="0" smtClean="0">
                <a:sym typeface="Symbol" panose="05050102010706020507" pitchFamily="18" charset="2"/>
              </a:rPr>
              <a:t>Code for client to pack message, send it off, wait for result, unpack result and return to caller</a:t>
            </a:r>
          </a:p>
          <a:p>
            <a:pPr lvl="2"/>
            <a:r>
              <a:rPr lang="en-US" altLang="ko-KR" dirty="0" smtClean="0">
                <a:sym typeface="Symbol" panose="05050102010706020507" pitchFamily="18" charset="2"/>
              </a:rPr>
              <a:t>Code for server to unpack message, call procedure, pack results, send them off</a:t>
            </a:r>
            <a:endParaRPr lang="en-US" altLang="ko-KR" dirty="0">
              <a:sym typeface="Symbol" panose="05050102010706020507" pitchFamily="18" charset="2"/>
            </a:endParaRPr>
          </a:p>
        </p:txBody>
      </p:sp>
    </p:spTree>
    <p:extLst>
      <p:ext uri="{BB962C8B-B14F-4D97-AF65-F5344CB8AC3E}">
        <p14:creationId xmlns:p14="http://schemas.microsoft.com/office/powerpoint/2010/main" val="1253316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7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73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7379">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73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ko-KR" smtClean="0"/>
              <a:t>RPC Details (2/3)</a:t>
            </a:r>
            <a:endParaRPr lang="en-US" altLang="ko-KR" dirty="0"/>
          </a:p>
        </p:txBody>
      </p:sp>
      <p:sp>
        <p:nvSpPr>
          <p:cNvPr id="997379" name="Rectangle 3"/>
          <p:cNvSpPr>
            <a:spLocks noGrp="1" noChangeArrowheads="1"/>
          </p:cNvSpPr>
          <p:nvPr>
            <p:ph type="body" idx="1"/>
          </p:nvPr>
        </p:nvSpPr>
        <p:spPr>
          <a:xfrm>
            <a:off x="609600" y="762000"/>
            <a:ext cx="10972800" cy="5638800"/>
          </a:xfrm>
        </p:spPr>
        <p:txBody>
          <a:bodyPr>
            <a:normAutofit/>
          </a:bodyPr>
          <a:lstStyle/>
          <a:p>
            <a:r>
              <a:rPr lang="en-US" altLang="ko-KR" dirty="0" smtClean="0">
                <a:sym typeface="Symbol" panose="05050102010706020507" pitchFamily="18" charset="2"/>
              </a:rPr>
              <a:t>Cross-platform issues:</a:t>
            </a:r>
          </a:p>
          <a:p>
            <a:pPr lvl="1"/>
            <a:r>
              <a:rPr lang="en-US" altLang="ko-KR" dirty="0" smtClean="0">
                <a:sym typeface="Symbol" panose="05050102010706020507" pitchFamily="18" charset="2"/>
              </a:rPr>
              <a:t>What if client/server machines are different architectures/ languages?</a:t>
            </a:r>
          </a:p>
          <a:p>
            <a:pPr lvl="2"/>
            <a:r>
              <a:rPr lang="en-US" altLang="ko-KR" dirty="0" smtClean="0">
                <a:sym typeface="Symbol" panose="05050102010706020507" pitchFamily="18" charset="2"/>
              </a:rPr>
              <a:t>Convert everything to/from some canonical form</a:t>
            </a:r>
          </a:p>
          <a:p>
            <a:pPr lvl="2"/>
            <a:r>
              <a:rPr lang="en-US" altLang="ko-KR" dirty="0" smtClean="0">
                <a:sym typeface="Symbol" panose="05050102010706020507" pitchFamily="18" charset="2"/>
              </a:rPr>
              <a:t>Tag every item with an indication of how it is encoded (avoids unnecessary conversions)</a:t>
            </a:r>
          </a:p>
          <a:p>
            <a:endParaRPr lang="en-US" altLang="ko-KR" dirty="0" smtClean="0"/>
          </a:p>
          <a:p>
            <a:r>
              <a:rPr lang="en-US" altLang="ko-KR" dirty="0" smtClean="0"/>
              <a:t>How does client know which </a:t>
            </a:r>
            <a:r>
              <a:rPr lang="en-US" altLang="ko-KR" dirty="0" err="1" smtClean="0"/>
              <a:t>mbox</a:t>
            </a:r>
            <a:r>
              <a:rPr lang="en-US" altLang="ko-KR" dirty="0" smtClean="0"/>
              <a:t> (destination queue) to send to?</a:t>
            </a:r>
          </a:p>
          <a:p>
            <a:pPr lvl="1"/>
            <a:r>
              <a:rPr lang="en-US" altLang="ko-KR" dirty="0" smtClean="0"/>
              <a:t>Need to translate name of remote service into network endpoint (Remote machine, port, possibly other info)</a:t>
            </a:r>
          </a:p>
          <a:p>
            <a:pPr lvl="1"/>
            <a:r>
              <a:rPr lang="en-US" altLang="ko-KR" dirty="0" smtClean="0">
                <a:solidFill>
                  <a:srgbClr val="FF0000"/>
                </a:solidFill>
              </a:rPr>
              <a:t>Binding: </a:t>
            </a:r>
            <a:r>
              <a:rPr lang="en-US" altLang="ko-KR" dirty="0" smtClean="0"/>
              <a:t>the process of converting a user-visible name into a network endpoint</a:t>
            </a:r>
          </a:p>
          <a:p>
            <a:pPr lvl="2"/>
            <a:r>
              <a:rPr lang="en-US" altLang="ko-KR" dirty="0" smtClean="0"/>
              <a:t>This is another word for “naming” at network level</a:t>
            </a:r>
          </a:p>
          <a:p>
            <a:pPr lvl="2"/>
            <a:r>
              <a:rPr lang="en-US" altLang="ko-KR" dirty="0" smtClean="0"/>
              <a:t>Static: fixed at compile time</a:t>
            </a:r>
          </a:p>
          <a:p>
            <a:pPr lvl="2"/>
            <a:r>
              <a:rPr lang="en-US" altLang="ko-KR" dirty="0" smtClean="0"/>
              <a:t>Dynamic: performed at runtime</a:t>
            </a:r>
          </a:p>
          <a:p>
            <a:endParaRPr lang="en-US" altLang="ko-KR" dirty="0" smtClean="0">
              <a:sym typeface="Symbol" panose="05050102010706020507" pitchFamily="18" charset="2"/>
            </a:endParaRPr>
          </a:p>
          <a:p>
            <a:pPr lvl="2"/>
            <a:endParaRPr lang="en-US" altLang="ko-KR" dirty="0" smtClean="0">
              <a:sym typeface="Symbol" panose="05050102010706020507" pitchFamily="18" charset="2"/>
            </a:endParaRPr>
          </a:p>
          <a:p>
            <a:pPr lvl="1"/>
            <a:endParaRPr lang="en-US" altLang="ko-KR" dirty="0">
              <a:sym typeface="Symbol" panose="05050102010706020507" pitchFamily="18" charset="2"/>
            </a:endParaRPr>
          </a:p>
        </p:txBody>
      </p:sp>
    </p:spTree>
    <p:extLst>
      <p:ext uri="{BB962C8B-B14F-4D97-AF65-F5344CB8AC3E}">
        <p14:creationId xmlns:p14="http://schemas.microsoft.com/office/powerpoint/2010/main" val="1159025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73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73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73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73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737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737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73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737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737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73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379"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ko-KR" smtClean="0"/>
              <a:t>RPC Details (3/3)</a:t>
            </a:r>
            <a:endParaRPr lang="en-US" altLang="ko-KR" dirty="0"/>
          </a:p>
        </p:txBody>
      </p:sp>
      <p:sp>
        <p:nvSpPr>
          <p:cNvPr id="999427" name="Rectangle 3"/>
          <p:cNvSpPr>
            <a:spLocks noGrp="1" noChangeArrowheads="1"/>
          </p:cNvSpPr>
          <p:nvPr>
            <p:ph type="body" idx="1"/>
          </p:nvPr>
        </p:nvSpPr>
        <p:spPr>
          <a:xfrm>
            <a:off x="457200" y="762000"/>
            <a:ext cx="11353800" cy="5638800"/>
          </a:xfrm>
        </p:spPr>
        <p:txBody>
          <a:bodyPr>
            <a:normAutofit fontScale="92500" lnSpcReduction="10000"/>
          </a:bodyPr>
          <a:lstStyle/>
          <a:p>
            <a:r>
              <a:rPr lang="en-US" altLang="ko-KR" dirty="0" smtClean="0"/>
              <a:t>Dynamic Binding</a:t>
            </a:r>
          </a:p>
          <a:p>
            <a:pPr lvl="1"/>
            <a:r>
              <a:rPr lang="en-US" altLang="ko-KR" dirty="0" smtClean="0"/>
              <a:t>Most RPC systems use dynamic binding via name service</a:t>
            </a:r>
          </a:p>
          <a:p>
            <a:pPr lvl="2"/>
            <a:r>
              <a:rPr lang="en-US" altLang="ko-KR" dirty="0" smtClean="0"/>
              <a:t>Name service provides dynamic translation of service </a:t>
            </a:r>
            <a:r>
              <a:rPr lang="en-US" altLang="ko-KR" dirty="0" smtClean="0">
                <a:sym typeface="Symbol" panose="05050102010706020507" pitchFamily="18" charset="2"/>
              </a:rPr>
              <a:t> </a:t>
            </a:r>
            <a:r>
              <a:rPr lang="en-US" altLang="ko-KR" dirty="0" err="1" smtClean="0">
                <a:sym typeface="Symbol" panose="05050102010706020507" pitchFamily="18" charset="2"/>
              </a:rPr>
              <a:t>mbox</a:t>
            </a:r>
            <a:endParaRPr lang="en-US" altLang="ko-KR" dirty="0" smtClean="0">
              <a:sym typeface="Symbol" panose="05050102010706020507" pitchFamily="18" charset="2"/>
            </a:endParaRPr>
          </a:p>
          <a:p>
            <a:pPr lvl="1"/>
            <a:r>
              <a:rPr lang="en-US" altLang="ko-KR" dirty="0" smtClean="0">
                <a:sym typeface="Symbol" panose="05050102010706020507" pitchFamily="18" charset="2"/>
              </a:rPr>
              <a:t>Why dynamic binding?</a:t>
            </a:r>
          </a:p>
          <a:p>
            <a:pPr lvl="2"/>
            <a:r>
              <a:rPr lang="en-US" altLang="ko-KR" dirty="0" smtClean="0">
                <a:sym typeface="Symbol" panose="05050102010706020507" pitchFamily="18" charset="2"/>
              </a:rPr>
              <a:t>Access control: check who is permitted to access service</a:t>
            </a:r>
          </a:p>
          <a:p>
            <a:pPr lvl="2"/>
            <a:r>
              <a:rPr lang="en-US" altLang="ko-KR" dirty="0" smtClean="0">
                <a:sym typeface="Symbol" panose="05050102010706020507" pitchFamily="18" charset="2"/>
              </a:rPr>
              <a:t>Fail-over: If server fails, use a different one</a:t>
            </a:r>
          </a:p>
          <a:p>
            <a:pPr lvl="2"/>
            <a:endParaRPr lang="en-US" altLang="ko-KR" dirty="0" smtClean="0">
              <a:sym typeface="Symbol" panose="05050102010706020507" pitchFamily="18" charset="2"/>
            </a:endParaRPr>
          </a:p>
          <a:p>
            <a:r>
              <a:rPr lang="en-US" altLang="ko-KR" dirty="0" smtClean="0">
                <a:sym typeface="Symbol" panose="05050102010706020507" pitchFamily="18" charset="2"/>
              </a:rPr>
              <a:t>What if there are multiple servers?</a:t>
            </a:r>
          </a:p>
          <a:p>
            <a:pPr lvl="1"/>
            <a:r>
              <a:rPr lang="en-US" altLang="ko-KR" dirty="0" smtClean="0">
                <a:sym typeface="Symbol" panose="05050102010706020507" pitchFamily="18" charset="2"/>
              </a:rPr>
              <a:t>Could give flexibility at binding time</a:t>
            </a:r>
          </a:p>
          <a:p>
            <a:pPr lvl="2"/>
            <a:r>
              <a:rPr lang="en-US" altLang="ko-KR" dirty="0" smtClean="0">
                <a:sym typeface="Symbol" panose="05050102010706020507" pitchFamily="18" charset="2"/>
              </a:rPr>
              <a:t>Choose unloaded server for each new client</a:t>
            </a:r>
          </a:p>
          <a:p>
            <a:pPr lvl="1"/>
            <a:r>
              <a:rPr lang="en-US" altLang="ko-KR" dirty="0" smtClean="0">
                <a:sym typeface="Symbol" panose="05050102010706020507" pitchFamily="18" charset="2"/>
              </a:rPr>
              <a:t>Could provide same </a:t>
            </a:r>
            <a:r>
              <a:rPr lang="en-US" altLang="ko-KR" dirty="0" err="1" smtClean="0">
                <a:sym typeface="Symbol" panose="05050102010706020507" pitchFamily="18" charset="2"/>
              </a:rPr>
              <a:t>mbox</a:t>
            </a:r>
            <a:r>
              <a:rPr lang="en-US" altLang="ko-KR" dirty="0" smtClean="0">
                <a:sym typeface="Symbol" panose="05050102010706020507" pitchFamily="18" charset="2"/>
              </a:rPr>
              <a:t> (router level redirect)</a:t>
            </a:r>
          </a:p>
          <a:p>
            <a:pPr lvl="2"/>
            <a:r>
              <a:rPr lang="en-US" altLang="ko-KR" dirty="0" smtClean="0">
                <a:sym typeface="Symbol" panose="05050102010706020507" pitchFamily="18" charset="2"/>
              </a:rPr>
              <a:t>Choose unloaded server for each new request</a:t>
            </a:r>
          </a:p>
          <a:p>
            <a:pPr lvl="2"/>
            <a:r>
              <a:rPr lang="en-US" altLang="ko-KR" dirty="0" smtClean="0">
                <a:sym typeface="Symbol" panose="05050102010706020507" pitchFamily="18" charset="2"/>
              </a:rPr>
              <a:t>Only works if no state carried from one call to next</a:t>
            </a:r>
          </a:p>
          <a:p>
            <a:pPr lvl="2"/>
            <a:endParaRPr lang="en-US" altLang="ko-KR" dirty="0" smtClean="0">
              <a:sym typeface="Symbol" panose="05050102010706020507" pitchFamily="18" charset="2"/>
            </a:endParaRPr>
          </a:p>
          <a:p>
            <a:r>
              <a:rPr lang="en-US" altLang="ko-KR" dirty="0" smtClean="0">
                <a:sym typeface="Symbol" panose="05050102010706020507" pitchFamily="18" charset="2"/>
              </a:rPr>
              <a:t>What if multiple clients?</a:t>
            </a:r>
          </a:p>
          <a:p>
            <a:pPr lvl="1"/>
            <a:r>
              <a:rPr lang="en-US" altLang="ko-KR" dirty="0" smtClean="0">
                <a:sym typeface="Symbol" panose="05050102010706020507" pitchFamily="18" charset="2"/>
              </a:rPr>
              <a:t>Pass pointer to client-specific return </a:t>
            </a:r>
            <a:r>
              <a:rPr lang="en-US" altLang="ko-KR" dirty="0" err="1" smtClean="0">
                <a:sym typeface="Symbol" panose="05050102010706020507" pitchFamily="18" charset="2"/>
              </a:rPr>
              <a:t>mbox</a:t>
            </a:r>
            <a:r>
              <a:rPr lang="en-US" altLang="ko-KR" dirty="0" smtClean="0">
                <a:sym typeface="Symbol" panose="05050102010706020507" pitchFamily="18" charset="2"/>
              </a:rPr>
              <a:t> in request</a:t>
            </a:r>
            <a:endParaRPr lang="en-US" altLang="ko-KR" dirty="0"/>
          </a:p>
        </p:txBody>
      </p:sp>
    </p:spTree>
    <p:extLst>
      <p:ext uri="{BB962C8B-B14F-4D97-AF65-F5344CB8AC3E}">
        <p14:creationId xmlns:p14="http://schemas.microsoft.com/office/powerpoint/2010/main" val="4052607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9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94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94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94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94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94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942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9942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942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942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99427">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9942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99427">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994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152400"/>
            <a:ext cx="8229600" cy="533400"/>
          </a:xfrm>
        </p:spPr>
        <p:txBody>
          <a:bodyPr/>
          <a:lstStyle/>
          <a:p>
            <a:r>
              <a:rPr lang="en-US" altLang="ko-KR" dirty="0">
                <a:ea typeface="굴림" panose="020B0600000101010101" pitchFamily="34" charset="-127"/>
              </a:rPr>
              <a:t>Problems with RPC: Non-Atomic Failures</a:t>
            </a:r>
          </a:p>
        </p:txBody>
      </p:sp>
      <p:sp>
        <p:nvSpPr>
          <p:cNvPr id="1000451" name="Rectangle 3"/>
          <p:cNvSpPr>
            <a:spLocks noGrp="1" noChangeArrowheads="1"/>
          </p:cNvSpPr>
          <p:nvPr>
            <p:ph type="body" idx="1"/>
          </p:nvPr>
        </p:nvSpPr>
        <p:spPr>
          <a:xfrm>
            <a:off x="793750" y="838200"/>
            <a:ext cx="10560050" cy="5715000"/>
          </a:xfrm>
        </p:spPr>
        <p:txBody>
          <a:bodyPr>
            <a:normAutofit/>
          </a:bodyPr>
          <a:lstStyle/>
          <a:p>
            <a:pPr>
              <a:lnSpc>
                <a:spcPct val="100000"/>
              </a:lnSpc>
              <a:spcBef>
                <a:spcPct val="10000"/>
              </a:spcBef>
            </a:pPr>
            <a:r>
              <a:rPr lang="en-US" altLang="ko-KR" sz="2600" dirty="0">
                <a:ea typeface="굴림" panose="020B0600000101010101" pitchFamily="34" charset="-127"/>
              </a:rPr>
              <a:t>Different failure modes in dist. system than on a single machine</a:t>
            </a:r>
          </a:p>
          <a:p>
            <a:pPr>
              <a:lnSpc>
                <a:spcPct val="100000"/>
              </a:lnSpc>
              <a:spcBef>
                <a:spcPct val="10000"/>
              </a:spcBef>
            </a:pPr>
            <a:r>
              <a:rPr lang="en-US" altLang="ko-KR" sz="2600" dirty="0">
                <a:ea typeface="굴림" panose="020B0600000101010101" pitchFamily="34" charset="-127"/>
              </a:rPr>
              <a:t>Consider many different types of failures</a:t>
            </a:r>
          </a:p>
          <a:p>
            <a:pPr lvl="1">
              <a:lnSpc>
                <a:spcPct val="100000"/>
              </a:lnSpc>
              <a:spcBef>
                <a:spcPct val="10000"/>
              </a:spcBef>
            </a:pPr>
            <a:r>
              <a:rPr lang="en-US" altLang="ko-KR" sz="2600" dirty="0">
                <a:ea typeface="굴림" panose="020B0600000101010101" pitchFamily="34" charset="-127"/>
              </a:rPr>
              <a:t>User-level bug causes address space to crash</a:t>
            </a:r>
          </a:p>
          <a:p>
            <a:pPr lvl="1">
              <a:lnSpc>
                <a:spcPct val="100000"/>
              </a:lnSpc>
              <a:spcBef>
                <a:spcPct val="10000"/>
              </a:spcBef>
            </a:pPr>
            <a:r>
              <a:rPr lang="en-US" altLang="ko-KR" sz="2600" dirty="0">
                <a:ea typeface="굴림" panose="020B0600000101010101" pitchFamily="34" charset="-127"/>
              </a:rPr>
              <a:t>Machine failure, kernel bug causes all processes on same machine to fail</a:t>
            </a:r>
          </a:p>
          <a:p>
            <a:pPr lvl="1">
              <a:lnSpc>
                <a:spcPct val="100000"/>
              </a:lnSpc>
              <a:spcBef>
                <a:spcPct val="10000"/>
              </a:spcBef>
            </a:pPr>
            <a:r>
              <a:rPr lang="en-US" altLang="ko-KR" sz="2600" dirty="0">
                <a:ea typeface="굴림" panose="020B0600000101010101" pitchFamily="34" charset="-127"/>
              </a:rPr>
              <a:t>Some machine is compromised by malicious party</a:t>
            </a:r>
          </a:p>
          <a:p>
            <a:pPr>
              <a:lnSpc>
                <a:spcPct val="100000"/>
              </a:lnSpc>
              <a:spcBef>
                <a:spcPct val="10000"/>
              </a:spcBef>
            </a:pPr>
            <a:r>
              <a:rPr lang="en-US" altLang="ko-KR" sz="2600" dirty="0">
                <a:ea typeface="굴림" panose="020B0600000101010101" pitchFamily="34" charset="-127"/>
              </a:rPr>
              <a:t>Before RPC: whole system would crash/die</a:t>
            </a:r>
          </a:p>
          <a:p>
            <a:pPr>
              <a:lnSpc>
                <a:spcPct val="100000"/>
              </a:lnSpc>
              <a:spcBef>
                <a:spcPct val="10000"/>
              </a:spcBef>
            </a:pPr>
            <a:r>
              <a:rPr lang="en-US" altLang="ko-KR" sz="2600" dirty="0">
                <a:ea typeface="굴림" panose="020B0600000101010101" pitchFamily="34" charset="-127"/>
              </a:rPr>
              <a:t>After RPC: One machine crashes/compromised while others keep working</a:t>
            </a:r>
          </a:p>
          <a:p>
            <a:pPr>
              <a:lnSpc>
                <a:spcPct val="100000"/>
              </a:lnSpc>
              <a:spcBef>
                <a:spcPct val="10000"/>
              </a:spcBef>
            </a:pPr>
            <a:r>
              <a:rPr lang="en-US" altLang="ko-KR" sz="2600" dirty="0">
                <a:ea typeface="굴림" panose="020B0600000101010101" pitchFamily="34" charset="-127"/>
              </a:rPr>
              <a:t>Can easily result in inconsistent view of the world</a:t>
            </a:r>
          </a:p>
          <a:p>
            <a:pPr lvl="1">
              <a:lnSpc>
                <a:spcPct val="100000"/>
              </a:lnSpc>
              <a:spcBef>
                <a:spcPct val="10000"/>
              </a:spcBef>
            </a:pPr>
            <a:r>
              <a:rPr lang="en-US" altLang="ko-KR" sz="2600" dirty="0">
                <a:ea typeface="굴림" panose="020B0600000101010101" pitchFamily="34" charset="-127"/>
              </a:rPr>
              <a:t>Did my cached data get written back or not?</a:t>
            </a:r>
          </a:p>
          <a:p>
            <a:pPr lvl="1">
              <a:lnSpc>
                <a:spcPct val="100000"/>
              </a:lnSpc>
              <a:spcBef>
                <a:spcPct val="10000"/>
              </a:spcBef>
            </a:pPr>
            <a:r>
              <a:rPr lang="en-US" altLang="ko-KR" sz="2600" dirty="0">
                <a:ea typeface="굴림" panose="020B0600000101010101" pitchFamily="34" charset="-127"/>
              </a:rPr>
              <a:t>Did server do what I requested or not?</a:t>
            </a:r>
          </a:p>
          <a:p>
            <a:pPr>
              <a:lnSpc>
                <a:spcPct val="100000"/>
              </a:lnSpc>
              <a:spcBef>
                <a:spcPct val="10000"/>
              </a:spcBef>
            </a:pPr>
            <a:r>
              <a:rPr lang="en-US" altLang="ko-KR" sz="2600" dirty="0">
                <a:ea typeface="굴림" panose="020B0600000101010101" pitchFamily="34" charset="-127"/>
              </a:rPr>
              <a:t>Answer? Distributed transactions/Byzantine Commit</a:t>
            </a:r>
          </a:p>
          <a:p>
            <a:pPr marL="457200" lvl="1" indent="0">
              <a:lnSpc>
                <a:spcPct val="100000"/>
              </a:lnSpc>
              <a:spcBef>
                <a:spcPct val="10000"/>
              </a:spcBef>
              <a:buNone/>
            </a:pPr>
            <a:endParaRPr lang="en-US" altLang="ko-KR" sz="2400" dirty="0">
              <a:ea typeface="굴림" panose="020B0600000101010101" pitchFamily="34" charset="-127"/>
            </a:endParaRPr>
          </a:p>
        </p:txBody>
      </p:sp>
    </p:spTree>
    <p:extLst>
      <p:ext uri="{BB962C8B-B14F-4D97-AF65-F5344CB8AC3E}">
        <p14:creationId xmlns:p14="http://schemas.microsoft.com/office/powerpoint/2010/main" val="464114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04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045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0045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004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ko-KR" dirty="0">
                <a:ea typeface="굴림" panose="020B0600000101010101" pitchFamily="34" charset="-127"/>
              </a:rPr>
              <a:t>Problems with RPC: Performance</a:t>
            </a:r>
          </a:p>
        </p:txBody>
      </p:sp>
      <p:sp>
        <p:nvSpPr>
          <p:cNvPr id="1000451" name="Rectangle 3"/>
          <p:cNvSpPr>
            <a:spLocks noGrp="1" noChangeArrowheads="1"/>
          </p:cNvSpPr>
          <p:nvPr>
            <p:ph type="body" idx="1"/>
          </p:nvPr>
        </p:nvSpPr>
        <p:spPr>
          <a:xfrm>
            <a:off x="808908" y="762000"/>
            <a:ext cx="10697292" cy="5638800"/>
          </a:xfrm>
        </p:spPr>
        <p:txBody>
          <a:bodyPr>
            <a:normAutofit/>
          </a:bodyPr>
          <a:lstStyle/>
          <a:p>
            <a:pPr>
              <a:lnSpc>
                <a:spcPct val="100000"/>
              </a:lnSpc>
              <a:spcBef>
                <a:spcPct val="10000"/>
              </a:spcBef>
            </a:pPr>
            <a:r>
              <a:rPr lang="en-US" altLang="ko-KR" dirty="0" smtClean="0">
                <a:ea typeface="굴림" panose="020B0600000101010101" pitchFamily="34" charset="-127"/>
              </a:rPr>
              <a:t>RPC is </a:t>
            </a:r>
            <a:r>
              <a:rPr lang="en-US" altLang="ko-KR" i="1" dirty="0" smtClean="0">
                <a:ea typeface="굴림" panose="020B0600000101010101" pitchFamily="34" charset="-127"/>
              </a:rPr>
              <a:t>not </a:t>
            </a:r>
            <a:r>
              <a:rPr lang="en-US" altLang="ko-KR" dirty="0" smtClean="0">
                <a:ea typeface="굴림" panose="020B0600000101010101" pitchFamily="34" charset="-127"/>
              </a:rPr>
              <a:t>performance transparent:</a:t>
            </a:r>
          </a:p>
          <a:p>
            <a:pPr lvl="1">
              <a:lnSpc>
                <a:spcPct val="100000"/>
              </a:lnSpc>
              <a:spcBef>
                <a:spcPct val="10000"/>
              </a:spcBef>
            </a:pPr>
            <a:r>
              <a:rPr lang="en-US" altLang="ko-KR" dirty="0" smtClean="0">
                <a:ea typeface="굴림" panose="020B0600000101010101" pitchFamily="34" charset="-127"/>
              </a:rPr>
              <a:t>Cost </a:t>
            </a:r>
            <a:r>
              <a:rPr lang="en-US" altLang="ko-KR" dirty="0">
                <a:ea typeface="굴림" panose="020B0600000101010101" pitchFamily="34" charset="-127"/>
              </a:rPr>
              <a:t>of Procedure call </a:t>
            </a:r>
            <a:r>
              <a:rPr lang="en-US" altLang="ko-KR" dirty="0" smtClean="0">
                <a:ea typeface="굴림" panose="020B0600000101010101" pitchFamily="34" charset="-127"/>
                <a:sym typeface="Symbol" panose="05050102010706020507" pitchFamily="18" charset="2"/>
              </a:rPr>
              <a:t>« same-machine </a:t>
            </a:r>
            <a:r>
              <a:rPr lang="en-US" altLang="ko-KR" dirty="0">
                <a:ea typeface="굴림" panose="020B0600000101010101" pitchFamily="34" charset="-127"/>
                <a:sym typeface="Symbol" panose="05050102010706020507" pitchFamily="18" charset="2"/>
              </a:rPr>
              <a:t>RPC « network </a:t>
            </a:r>
            <a:r>
              <a:rPr lang="en-US" altLang="ko-KR" dirty="0" smtClean="0">
                <a:ea typeface="굴림" panose="020B0600000101010101" pitchFamily="34" charset="-127"/>
                <a:sym typeface="Symbol" panose="05050102010706020507" pitchFamily="18" charset="2"/>
              </a:rPr>
              <a:t>RPC</a:t>
            </a:r>
          </a:p>
          <a:p>
            <a:pPr lvl="1">
              <a:lnSpc>
                <a:spcPct val="100000"/>
              </a:lnSpc>
              <a:spcBef>
                <a:spcPct val="10000"/>
              </a:spcBef>
            </a:pPr>
            <a:r>
              <a:rPr lang="en-US" altLang="ko-KR" sz="2000" dirty="0">
                <a:solidFill>
                  <a:srgbClr val="FF0000"/>
                </a:solidFill>
                <a:ea typeface="굴림" panose="020B0600000101010101" pitchFamily="34" charset="-127"/>
                <a:sym typeface="Symbol" panose="05050102010706020507" pitchFamily="18" charset="2"/>
              </a:rPr>
              <a:t>Overheads: Marshalling, Stubs, Kernel-Crossing, Communication</a:t>
            </a:r>
          </a:p>
          <a:p>
            <a:pPr>
              <a:lnSpc>
                <a:spcPct val="100000"/>
              </a:lnSpc>
              <a:spcBef>
                <a:spcPct val="10000"/>
              </a:spcBef>
            </a:pPr>
            <a:endParaRPr lang="en-US" altLang="ko-KR" dirty="0">
              <a:ea typeface="굴림" panose="020B0600000101010101" pitchFamily="34" charset="-127"/>
              <a:sym typeface="Symbol" panose="05050102010706020507" pitchFamily="18" charset="2"/>
            </a:endParaRPr>
          </a:p>
          <a:p>
            <a:pPr>
              <a:lnSpc>
                <a:spcPct val="100000"/>
              </a:lnSpc>
              <a:spcBef>
                <a:spcPct val="10000"/>
              </a:spcBef>
            </a:pPr>
            <a:r>
              <a:rPr lang="en-US" altLang="ko-KR" dirty="0" smtClean="0">
                <a:ea typeface="굴림" panose="020B0600000101010101" pitchFamily="34" charset="-127"/>
                <a:sym typeface="Symbol" panose="05050102010706020507" pitchFamily="18" charset="2"/>
              </a:rPr>
              <a:t>Programmers </a:t>
            </a:r>
            <a:r>
              <a:rPr lang="en-US" altLang="ko-KR" dirty="0">
                <a:ea typeface="굴림" panose="020B0600000101010101" pitchFamily="34" charset="-127"/>
                <a:sym typeface="Symbol" panose="05050102010706020507" pitchFamily="18" charset="2"/>
              </a:rPr>
              <a:t>must be aware that RPC is not free </a:t>
            </a:r>
          </a:p>
          <a:p>
            <a:pPr lvl="1">
              <a:lnSpc>
                <a:spcPct val="100000"/>
              </a:lnSpc>
              <a:spcBef>
                <a:spcPct val="10000"/>
              </a:spcBef>
            </a:pPr>
            <a:r>
              <a:rPr lang="en-US" altLang="ko-KR" sz="2400" dirty="0">
                <a:ea typeface="굴림" panose="020B0600000101010101" pitchFamily="34" charset="-127"/>
                <a:sym typeface="Symbol" panose="05050102010706020507" pitchFamily="18" charset="2"/>
              </a:rPr>
              <a:t>Caching can help, but may make failure handling complex</a:t>
            </a:r>
          </a:p>
        </p:txBody>
      </p:sp>
    </p:spTree>
    <p:extLst>
      <p:ext uri="{BB962C8B-B14F-4D97-AF65-F5344CB8AC3E}">
        <p14:creationId xmlns:p14="http://schemas.microsoft.com/office/powerpoint/2010/main" val="528055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0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ko-KR" dirty="0" smtClean="0">
                <a:ea typeface="굴림" panose="020B0600000101010101" pitchFamily="34" charset="-127"/>
              </a:rPr>
              <a:t>Recall: IPv4 Packet Format</a:t>
            </a:r>
          </a:p>
        </p:txBody>
      </p:sp>
      <p:sp>
        <p:nvSpPr>
          <p:cNvPr id="1059843" name="Rectangle 3"/>
          <p:cNvSpPr>
            <a:spLocks noGrp="1" noChangeArrowheads="1"/>
          </p:cNvSpPr>
          <p:nvPr>
            <p:ph type="body" idx="1"/>
          </p:nvPr>
        </p:nvSpPr>
        <p:spPr>
          <a:xfrm>
            <a:off x="1168400" y="685800"/>
            <a:ext cx="9804400" cy="5892800"/>
          </a:xfrm>
        </p:spPr>
        <p:txBody>
          <a:bodyPr/>
          <a:lstStyle/>
          <a:p>
            <a:pPr>
              <a:lnSpc>
                <a:spcPct val="80000"/>
              </a:lnSpc>
              <a:spcBef>
                <a:spcPct val="0"/>
              </a:spcBef>
            </a:pPr>
            <a:r>
              <a:rPr lang="en-US" altLang="ko-KR" dirty="0" smtClean="0">
                <a:ea typeface="굴림" panose="020B0600000101010101" pitchFamily="34" charset="-127"/>
              </a:rPr>
              <a:t>IP Packet Format:</a:t>
            </a: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ea typeface="굴림" panose="020B0600000101010101" pitchFamily="34" charset="-127"/>
            </a:endParaRPr>
          </a:p>
          <a:p>
            <a:pPr>
              <a:lnSpc>
                <a:spcPct val="80000"/>
              </a:lnSpc>
              <a:spcBef>
                <a:spcPct val="0"/>
              </a:spcBef>
            </a:pPr>
            <a:endParaRPr lang="en-US" altLang="ko-KR" dirty="0">
              <a:ea typeface="굴림" panose="020B0600000101010101" pitchFamily="34" charset="-127"/>
            </a:endParaRPr>
          </a:p>
          <a:p>
            <a:pPr>
              <a:lnSpc>
                <a:spcPct val="80000"/>
              </a:lnSpc>
              <a:spcBef>
                <a:spcPct val="0"/>
              </a:spcBef>
            </a:pPr>
            <a:endParaRPr lang="en-US" altLang="ko-KR" dirty="0" smtClean="0">
              <a:solidFill>
                <a:srgbClr val="FF0000"/>
              </a:solidFill>
              <a:ea typeface="굴림" panose="020B0600000101010101" pitchFamily="34" charset="-127"/>
            </a:endParaRPr>
          </a:p>
          <a:p>
            <a:pPr>
              <a:lnSpc>
                <a:spcPct val="80000"/>
              </a:lnSpc>
              <a:spcBef>
                <a:spcPct val="0"/>
              </a:spcBef>
            </a:pPr>
            <a:r>
              <a:rPr lang="en-US" altLang="ko-KR" dirty="0" smtClean="0">
                <a:solidFill>
                  <a:srgbClr val="FF0000"/>
                </a:solidFill>
                <a:ea typeface="굴림" panose="020B0600000101010101" pitchFamily="34" charset="-127"/>
              </a:rPr>
              <a:t>IP Datagram: </a:t>
            </a:r>
            <a:r>
              <a:rPr lang="en-US" altLang="ko-KR" dirty="0" smtClean="0">
                <a:ea typeface="굴림" panose="020B0600000101010101" pitchFamily="34" charset="-127"/>
              </a:rPr>
              <a:t>an unreliable, unordered, packet sent from source to destination</a:t>
            </a:r>
          </a:p>
          <a:p>
            <a:pPr lvl="1">
              <a:lnSpc>
                <a:spcPct val="80000"/>
              </a:lnSpc>
              <a:spcBef>
                <a:spcPct val="0"/>
              </a:spcBef>
            </a:pPr>
            <a:r>
              <a:rPr lang="en-US" altLang="ko-KR" dirty="0" smtClean="0">
                <a:ea typeface="굴림" panose="020B0600000101010101" pitchFamily="34" charset="-127"/>
              </a:rPr>
              <a:t>Function of network – deliver datagrams!</a:t>
            </a:r>
          </a:p>
        </p:txBody>
      </p:sp>
      <p:grpSp>
        <p:nvGrpSpPr>
          <p:cNvPr id="1059844" name="Group 4"/>
          <p:cNvGrpSpPr>
            <a:grpSpLocks/>
          </p:cNvGrpSpPr>
          <p:nvPr/>
        </p:nvGrpSpPr>
        <p:grpSpPr bwMode="auto">
          <a:xfrm>
            <a:off x="1647826" y="1168400"/>
            <a:ext cx="8982075" cy="3556000"/>
            <a:chOff x="78" y="1984"/>
            <a:chExt cx="5658" cy="2240"/>
          </a:xfrm>
        </p:grpSpPr>
        <p:grpSp>
          <p:nvGrpSpPr>
            <p:cNvPr id="21509" name="Group 5"/>
            <p:cNvGrpSpPr>
              <a:grpSpLocks/>
            </p:cNvGrpSpPr>
            <p:nvPr/>
          </p:nvGrpSpPr>
          <p:grpSpPr bwMode="auto">
            <a:xfrm>
              <a:off x="1018" y="2512"/>
              <a:ext cx="3557" cy="1712"/>
              <a:chOff x="1104" y="2016"/>
              <a:chExt cx="3360" cy="1824"/>
            </a:xfrm>
          </p:grpSpPr>
          <p:sp>
            <p:nvSpPr>
              <p:cNvPr id="21528" name="Freeform 6"/>
              <p:cNvSpPr>
                <a:spLocks/>
              </p:cNvSpPr>
              <p:nvPr/>
            </p:nvSpPr>
            <p:spPr bwMode="auto">
              <a:xfrm>
                <a:off x="1104" y="2976"/>
                <a:ext cx="3360" cy="240"/>
              </a:xfrm>
              <a:custGeom>
                <a:avLst/>
                <a:gdLst>
                  <a:gd name="T0" fmla="*/ 48 w 3360"/>
                  <a:gd name="T1" fmla="*/ 240 h 336"/>
                  <a:gd name="T2" fmla="*/ 3312 w 3360"/>
                  <a:gd name="T3" fmla="*/ 240 h 336"/>
                  <a:gd name="T4" fmla="*/ 3312 w 3360"/>
                  <a:gd name="T5" fmla="*/ 137 h 336"/>
                  <a:gd name="T6" fmla="*/ 3251 w 3360"/>
                  <a:gd name="T7" fmla="*/ 103 h 336"/>
                  <a:gd name="T8" fmla="*/ 3360 w 3360"/>
                  <a:gd name="T9" fmla="*/ 58 h 336"/>
                  <a:gd name="T10" fmla="*/ 3312 w 3360"/>
                  <a:gd name="T11" fmla="*/ 24 h 336"/>
                  <a:gd name="T12" fmla="*/ 3312 w 3360"/>
                  <a:gd name="T13" fmla="*/ 0 h 336"/>
                  <a:gd name="T14" fmla="*/ 48 w 3360"/>
                  <a:gd name="T15" fmla="*/ 0 h 336"/>
                  <a:gd name="T16" fmla="*/ 48 w 3360"/>
                  <a:gd name="T17" fmla="*/ 34 h 336"/>
                  <a:gd name="T18" fmla="*/ 96 w 3360"/>
                  <a:gd name="T19" fmla="*/ 69 h 336"/>
                  <a:gd name="T20" fmla="*/ 0 w 3360"/>
                  <a:gd name="T21" fmla="*/ 108 h 336"/>
                  <a:gd name="T22" fmla="*/ 48 w 3360"/>
                  <a:gd name="T23" fmla="*/ 142 h 336"/>
                  <a:gd name="T24" fmla="*/ 48 w 3360"/>
                  <a:gd name="T25" fmla="*/ 240 h 3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336">
                    <a:moveTo>
                      <a:pt x="48" y="336"/>
                    </a:moveTo>
                    <a:lnTo>
                      <a:pt x="3312" y="336"/>
                    </a:lnTo>
                    <a:lnTo>
                      <a:pt x="3312" y="192"/>
                    </a:lnTo>
                    <a:lnTo>
                      <a:pt x="3251" y="144"/>
                    </a:lnTo>
                    <a:lnTo>
                      <a:pt x="3360" y="81"/>
                    </a:lnTo>
                    <a:lnTo>
                      <a:pt x="3312" y="33"/>
                    </a:lnTo>
                    <a:lnTo>
                      <a:pt x="3312" y="0"/>
                    </a:lnTo>
                    <a:lnTo>
                      <a:pt x="48" y="0"/>
                    </a:lnTo>
                    <a:lnTo>
                      <a:pt x="48" y="48"/>
                    </a:lnTo>
                    <a:lnTo>
                      <a:pt x="96" y="96"/>
                    </a:lnTo>
                    <a:lnTo>
                      <a:pt x="0" y="151"/>
                    </a:lnTo>
                    <a:lnTo>
                      <a:pt x="48" y="199"/>
                    </a:lnTo>
                    <a:lnTo>
                      <a:pt x="48" y="33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29" name="Rectangle 7"/>
              <p:cNvSpPr>
                <a:spLocks noChangeArrowheads="1"/>
              </p:cNvSpPr>
              <p:nvPr/>
            </p:nvSpPr>
            <p:spPr bwMode="auto">
              <a:xfrm>
                <a:off x="1152" y="2208"/>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identification</a:t>
                </a:r>
              </a:p>
            </p:txBody>
          </p:sp>
          <p:sp>
            <p:nvSpPr>
              <p:cNvPr id="21530" name="Rectangle 8"/>
              <p:cNvSpPr>
                <a:spLocks noChangeArrowheads="1"/>
              </p:cNvSpPr>
              <p:nvPr/>
            </p:nvSpPr>
            <p:spPr bwMode="auto">
              <a:xfrm>
                <a:off x="1968" y="2016"/>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ToS</a:t>
                </a:r>
              </a:p>
            </p:txBody>
          </p:sp>
          <p:sp>
            <p:nvSpPr>
              <p:cNvPr id="21531" name="Rectangle 9"/>
              <p:cNvSpPr>
                <a:spLocks noChangeArrowheads="1"/>
              </p:cNvSpPr>
              <p:nvPr/>
            </p:nvSpPr>
            <p:spPr bwMode="auto">
              <a:xfrm>
                <a:off x="1152" y="2016"/>
                <a:ext cx="398"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4</a:t>
                </a:r>
              </a:p>
            </p:txBody>
          </p:sp>
          <p:sp>
            <p:nvSpPr>
              <p:cNvPr id="21532" name="Rectangle 10"/>
              <p:cNvSpPr>
                <a:spLocks noChangeArrowheads="1"/>
              </p:cNvSpPr>
              <p:nvPr/>
            </p:nvSpPr>
            <p:spPr bwMode="auto">
              <a:xfrm>
                <a:off x="3161" y="2208"/>
                <a:ext cx="1255"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13-bit frag off</a:t>
                </a:r>
              </a:p>
            </p:txBody>
          </p:sp>
          <p:sp>
            <p:nvSpPr>
              <p:cNvPr id="21533" name="Rectangle 11"/>
              <p:cNvSpPr>
                <a:spLocks noChangeArrowheads="1"/>
              </p:cNvSpPr>
              <p:nvPr/>
            </p:nvSpPr>
            <p:spPr bwMode="auto">
              <a:xfrm>
                <a:off x="2784" y="2016"/>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Total length(16-bits)</a:t>
                </a:r>
              </a:p>
            </p:txBody>
          </p:sp>
          <p:sp>
            <p:nvSpPr>
              <p:cNvPr id="21534" name="Rectangle 12"/>
              <p:cNvSpPr>
                <a:spLocks noChangeArrowheads="1"/>
              </p:cNvSpPr>
              <p:nvPr/>
            </p:nvSpPr>
            <p:spPr bwMode="auto">
              <a:xfrm>
                <a:off x="1968"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dirty="0">
                    <a:solidFill>
                      <a:srgbClr val="FF0000"/>
                    </a:solidFill>
                    <a:latin typeface="Gill Sans"/>
                    <a:ea typeface="굴림" panose="020B0600000101010101" pitchFamily="34" charset="-127"/>
                  </a:rPr>
                  <a:t>protocol</a:t>
                </a:r>
              </a:p>
            </p:txBody>
          </p:sp>
          <p:sp>
            <p:nvSpPr>
              <p:cNvPr id="21535" name="Rectangle 13"/>
              <p:cNvSpPr>
                <a:spLocks noChangeArrowheads="1"/>
              </p:cNvSpPr>
              <p:nvPr/>
            </p:nvSpPr>
            <p:spPr bwMode="auto">
              <a:xfrm>
                <a:off x="1152" y="2400"/>
                <a:ext cx="816"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TTL</a:t>
                </a:r>
              </a:p>
            </p:txBody>
          </p:sp>
          <p:sp>
            <p:nvSpPr>
              <p:cNvPr id="21536" name="Rectangle 14"/>
              <p:cNvSpPr>
                <a:spLocks noChangeArrowheads="1"/>
              </p:cNvSpPr>
              <p:nvPr/>
            </p:nvSpPr>
            <p:spPr bwMode="auto">
              <a:xfrm>
                <a:off x="2784" y="2400"/>
                <a:ext cx="1632"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header checksum</a:t>
                </a:r>
              </a:p>
            </p:txBody>
          </p:sp>
          <p:sp>
            <p:nvSpPr>
              <p:cNvPr id="21537" name="Rectangle 15"/>
              <p:cNvSpPr>
                <a:spLocks noChangeArrowheads="1"/>
              </p:cNvSpPr>
              <p:nvPr/>
            </p:nvSpPr>
            <p:spPr bwMode="auto">
              <a:xfrm>
                <a:off x="1152" y="2592"/>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32-bit source IP address</a:t>
                </a:r>
              </a:p>
            </p:txBody>
          </p:sp>
          <p:sp>
            <p:nvSpPr>
              <p:cNvPr id="21538" name="Rectangle 16"/>
              <p:cNvSpPr>
                <a:spLocks noChangeArrowheads="1"/>
              </p:cNvSpPr>
              <p:nvPr/>
            </p:nvSpPr>
            <p:spPr bwMode="auto">
              <a:xfrm>
                <a:off x="1152" y="2784"/>
                <a:ext cx="3264"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32-bit destination IP address</a:t>
                </a:r>
              </a:p>
            </p:txBody>
          </p:sp>
          <p:sp>
            <p:nvSpPr>
              <p:cNvPr id="21539" name="Rectangle 17"/>
              <p:cNvSpPr>
                <a:spLocks noChangeArrowheads="1"/>
              </p:cNvSpPr>
              <p:nvPr/>
            </p:nvSpPr>
            <p:spPr bwMode="auto">
              <a:xfrm>
                <a:off x="1539" y="2016"/>
                <a:ext cx="429"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IHL</a:t>
                </a:r>
              </a:p>
            </p:txBody>
          </p:sp>
          <p:sp>
            <p:nvSpPr>
              <p:cNvPr id="21540" name="Rectangle 18"/>
              <p:cNvSpPr>
                <a:spLocks noChangeArrowheads="1"/>
              </p:cNvSpPr>
              <p:nvPr/>
            </p:nvSpPr>
            <p:spPr bwMode="auto">
              <a:xfrm>
                <a:off x="2784" y="2208"/>
                <a:ext cx="377" cy="192"/>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flags</a:t>
                </a:r>
              </a:p>
            </p:txBody>
          </p:sp>
          <p:sp>
            <p:nvSpPr>
              <p:cNvPr id="21541" name="Freeform 19"/>
              <p:cNvSpPr>
                <a:spLocks/>
              </p:cNvSpPr>
              <p:nvPr/>
            </p:nvSpPr>
            <p:spPr bwMode="auto">
              <a:xfrm>
                <a:off x="1104" y="3216"/>
                <a:ext cx="3360" cy="624"/>
              </a:xfrm>
              <a:custGeom>
                <a:avLst/>
                <a:gdLst>
                  <a:gd name="T0" fmla="*/ 44 w 3360"/>
                  <a:gd name="T1" fmla="*/ 624 h 716"/>
                  <a:gd name="T2" fmla="*/ 3312 w 3360"/>
                  <a:gd name="T3" fmla="*/ 624 h 716"/>
                  <a:gd name="T4" fmla="*/ 3312 w 3360"/>
                  <a:gd name="T5" fmla="*/ 167 h 716"/>
                  <a:gd name="T6" fmla="*/ 3251 w 3360"/>
                  <a:gd name="T7" fmla="*/ 125 h 716"/>
                  <a:gd name="T8" fmla="*/ 3360 w 3360"/>
                  <a:gd name="T9" fmla="*/ 71 h 716"/>
                  <a:gd name="T10" fmla="*/ 3312 w 3360"/>
                  <a:gd name="T11" fmla="*/ 29 h 716"/>
                  <a:gd name="T12" fmla="*/ 3312 w 3360"/>
                  <a:gd name="T13" fmla="*/ 0 h 716"/>
                  <a:gd name="T14" fmla="*/ 48 w 3360"/>
                  <a:gd name="T15" fmla="*/ 0 h 716"/>
                  <a:gd name="T16" fmla="*/ 48 w 3360"/>
                  <a:gd name="T17" fmla="*/ 42 h 716"/>
                  <a:gd name="T18" fmla="*/ 96 w 3360"/>
                  <a:gd name="T19" fmla="*/ 84 h 716"/>
                  <a:gd name="T20" fmla="*/ 0 w 3360"/>
                  <a:gd name="T21" fmla="*/ 132 h 716"/>
                  <a:gd name="T22" fmla="*/ 48 w 3360"/>
                  <a:gd name="T23" fmla="*/ 173 h 716"/>
                  <a:gd name="T24" fmla="*/ 44 w 3360"/>
                  <a:gd name="T25" fmla="*/ 624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42" name="Text Box 20"/>
              <p:cNvSpPr txBox="1">
                <a:spLocks noChangeArrowheads="1"/>
              </p:cNvSpPr>
              <p:nvPr/>
            </p:nvSpPr>
            <p:spPr bwMode="auto">
              <a:xfrm>
                <a:off x="2230" y="2995"/>
                <a:ext cx="1109" cy="20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options (if any)</a:t>
                </a:r>
              </a:p>
            </p:txBody>
          </p:sp>
          <p:sp>
            <p:nvSpPr>
              <p:cNvPr id="21543" name="Text Box 21"/>
              <p:cNvSpPr txBox="1">
                <a:spLocks noChangeArrowheads="1"/>
              </p:cNvSpPr>
              <p:nvPr/>
            </p:nvSpPr>
            <p:spPr bwMode="auto">
              <a:xfrm>
                <a:off x="2574" y="3427"/>
                <a:ext cx="406" cy="209"/>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Data</a:t>
                </a:r>
              </a:p>
            </p:txBody>
          </p:sp>
        </p:grpSp>
        <p:sp>
          <p:nvSpPr>
            <p:cNvPr id="21510" name="Text Box 22"/>
            <p:cNvSpPr txBox="1">
              <a:spLocks noChangeArrowheads="1"/>
            </p:cNvSpPr>
            <p:nvPr/>
          </p:nvSpPr>
          <p:spPr bwMode="auto">
            <a:xfrm>
              <a:off x="996" y="2323"/>
              <a:ext cx="196" cy="19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0</a:t>
              </a:r>
            </a:p>
          </p:txBody>
        </p:sp>
        <p:sp>
          <p:nvSpPr>
            <p:cNvPr id="21511" name="Text Box 23"/>
            <p:cNvSpPr txBox="1">
              <a:spLocks noChangeArrowheads="1"/>
            </p:cNvSpPr>
            <p:nvPr/>
          </p:nvSpPr>
          <p:spPr bwMode="auto">
            <a:xfrm>
              <a:off x="2484" y="2323"/>
              <a:ext cx="277" cy="19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15</a:t>
              </a:r>
            </a:p>
          </p:txBody>
        </p:sp>
        <p:sp>
          <p:nvSpPr>
            <p:cNvPr id="21512" name="Text Box 24"/>
            <p:cNvSpPr txBox="1">
              <a:spLocks noChangeArrowheads="1"/>
            </p:cNvSpPr>
            <p:nvPr/>
          </p:nvSpPr>
          <p:spPr bwMode="auto">
            <a:xfrm>
              <a:off x="2773" y="2323"/>
              <a:ext cx="277" cy="19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a:t>
              </a:r>
            </a:p>
          </p:txBody>
        </p:sp>
        <p:sp>
          <p:nvSpPr>
            <p:cNvPr id="21513" name="Text Box 25"/>
            <p:cNvSpPr txBox="1">
              <a:spLocks noChangeArrowheads="1"/>
            </p:cNvSpPr>
            <p:nvPr/>
          </p:nvSpPr>
          <p:spPr bwMode="auto">
            <a:xfrm>
              <a:off x="4291" y="2323"/>
              <a:ext cx="277" cy="19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31</a:t>
              </a:r>
            </a:p>
          </p:txBody>
        </p:sp>
        <p:sp>
          <p:nvSpPr>
            <p:cNvPr id="21514" name="Text Box 26"/>
            <p:cNvSpPr txBox="1">
              <a:spLocks noChangeArrowheads="1"/>
            </p:cNvSpPr>
            <p:nvPr/>
          </p:nvSpPr>
          <p:spPr bwMode="auto">
            <a:xfrm>
              <a:off x="126" y="2467"/>
              <a:ext cx="597" cy="19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dirty="0">
                  <a:latin typeface="Gill Sans"/>
                  <a:ea typeface="굴림" panose="020B0600000101010101" pitchFamily="34" charset="-127"/>
                </a:rPr>
                <a:t>IP Ver4</a:t>
              </a:r>
            </a:p>
          </p:txBody>
        </p:sp>
        <p:sp>
          <p:nvSpPr>
            <p:cNvPr id="21515" name="Line 27"/>
            <p:cNvSpPr>
              <a:spLocks noChangeShapeType="1"/>
            </p:cNvSpPr>
            <p:nvPr/>
          </p:nvSpPr>
          <p:spPr bwMode="auto">
            <a:xfrm>
              <a:off x="831" y="255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16" name="Text Box 28"/>
            <p:cNvSpPr txBox="1">
              <a:spLocks noChangeArrowheads="1"/>
            </p:cNvSpPr>
            <p:nvPr/>
          </p:nvSpPr>
          <p:spPr bwMode="auto">
            <a:xfrm>
              <a:off x="1266" y="2016"/>
              <a:ext cx="783" cy="35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a:latin typeface="Gill Sans"/>
                  <a:ea typeface="굴림" panose="020B0600000101010101" pitchFamily="34" charset="-127"/>
                </a:rPr>
                <a:t>IP Header</a:t>
              </a:r>
            </a:p>
            <a:p>
              <a:pPr>
                <a:lnSpc>
                  <a:spcPct val="80000"/>
                </a:lnSpc>
                <a:spcBef>
                  <a:spcPct val="10000"/>
                </a:spcBef>
                <a:buSzPct val="100000"/>
              </a:pPr>
              <a:r>
                <a:rPr lang="en-US" altLang="ko-KR">
                  <a:latin typeface="Gill Sans"/>
                  <a:ea typeface="굴림" panose="020B0600000101010101" pitchFamily="34" charset="-127"/>
                </a:rPr>
                <a:t>Length</a:t>
              </a:r>
            </a:p>
          </p:txBody>
        </p:sp>
        <p:sp>
          <p:nvSpPr>
            <p:cNvPr id="21517" name="Line 29"/>
            <p:cNvSpPr>
              <a:spLocks noChangeShapeType="1"/>
            </p:cNvSpPr>
            <p:nvPr/>
          </p:nvSpPr>
          <p:spPr bwMode="auto">
            <a:xfrm>
              <a:off x="1673" y="2331"/>
              <a:ext cx="0"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18" name="Text Box 30"/>
            <p:cNvSpPr txBox="1">
              <a:spLocks noChangeArrowheads="1"/>
            </p:cNvSpPr>
            <p:nvPr/>
          </p:nvSpPr>
          <p:spPr bwMode="auto">
            <a:xfrm>
              <a:off x="3023" y="2016"/>
              <a:ext cx="1278" cy="353"/>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10000"/>
                </a:spcBef>
                <a:buSzPct val="100000"/>
              </a:pPr>
              <a:r>
                <a:rPr lang="en-US" altLang="ko-KR">
                  <a:latin typeface="Gill Sans"/>
                  <a:ea typeface="굴림" panose="020B0600000101010101" pitchFamily="34" charset="-127"/>
                </a:rPr>
                <a:t>Size of datagram</a:t>
              </a:r>
            </a:p>
            <a:p>
              <a:pPr>
                <a:lnSpc>
                  <a:spcPct val="80000"/>
                </a:lnSpc>
                <a:spcBef>
                  <a:spcPct val="10000"/>
                </a:spcBef>
                <a:buSzPct val="100000"/>
              </a:pPr>
              <a:r>
                <a:rPr lang="en-US" altLang="ko-KR">
                  <a:latin typeface="Gill Sans"/>
                  <a:ea typeface="굴림" panose="020B0600000101010101" pitchFamily="34" charset="-127"/>
                </a:rPr>
                <a:t>(header+data)</a:t>
              </a:r>
            </a:p>
          </p:txBody>
        </p:sp>
        <p:sp>
          <p:nvSpPr>
            <p:cNvPr id="21519" name="Line 31"/>
            <p:cNvSpPr>
              <a:spLocks noChangeShapeType="1"/>
            </p:cNvSpPr>
            <p:nvPr/>
          </p:nvSpPr>
          <p:spPr bwMode="auto">
            <a:xfrm flipH="1">
              <a:off x="3639" y="2331"/>
              <a:ext cx="47" cy="18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20" name="Text Box 32"/>
            <p:cNvSpPr txBox="1">
              <a:spLocks noChangeArrowheads="1"/>
            </p:cNvSpPr>
            <p:nvPr/>
          </p:nvSpPr>
          <p:spPr bwMode="auto">
            <a:xfrm>
              <a:off x="4611" y="1984"/>
              <a:ext cx="1125" cy="615"/>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a:latin typeface="Gill Sans"/>
                  <a:ea typeface="굴림" panose="020B0600000101010101" pitchFamily="34" charset="-127"/>
                </a:rPr>
                <a:t>Flags &amp;</a:t>
              </a:r>
            </a:p>
            <a:p>
              <a:pPr>
                <a:lnSpc>
                  <a:spcPct val="80000"/>
                </a:lnSpc>
                <a:buSzPct val="100000"/>
              </a:pPr>
              <a:r>
                <a:rPr lang="en-US" altLang="ko-KR">
                  <a:latin typeface="Gill Sans"/>
                  <a:ea typeface="굴림" panose="020B0600000101010101" pitchFamily="34" charset="-127"/>
                </a:rPr>
                <a:t>Fragmentation</a:t>
              </a:r>
            </a:p>
            <a:p>
              <a:pPr>
                <a:lnSpc>
                  <a:spcPct val="80000"/>
                </a:lnSpc>
                <a:buSzPct val="100000"/>
              </a:pPr>
              <a:r>
                <a:rPr lang="en-US" altLang="ko-KR">
                  <a:latin typeface="Gill Sans"/>
                  <a:ea typeface="굴림" panose="020B0600000101010101" pitchFamily="34" charset="-127"/>
                </a:rPr>
                <a:t>to split large </a:t>
              </a:r>
            </a:p>
            <a:p>
              <a:pPr>
                <a:lnSpc>
                  <a:spcPct val="80000"/>
                </a:lnSpc>
                <a:buSzPct val="100000"/>
              </a:pPr>
              <a:r>
                <a:rPr lang="en-US" altLang="ko-KR">
                  <a:latin typeface="Gill Sans"/>
                  <a:ea typeface="굴림" panose="020B0600000101010101" pitchFamily="34" charset="-127"/>
                </a:rPr>
                <a:t>messages</a:t>
              </a:r>
            </a:p>
          </p:txBody>
        </p:sp>
        <p:sp>
          <p:nvSpPr>
            <p:cNvPr id="21521" name="Line 33"/>
            <p:cNvSpPr>
              <a:spLocks noChangeShapeType="1"/>
            </p:cNvSpPr>
            <p:nvPr/>
          </p:nvSpPr>
          <p:spPr bwMode="auto">
            <a:xfrm flipH="1">
              <a:off x="4435" y="2448"/>
              <a:ext cx="365" cy="33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22" name="Text Box 34"/>
            <p:cNvSpPr txBox="1">
              <a:spLocks noChangeArrowheads="1"/>
            </p:cNvSpPr>
            <p:nvPr/>
          </p:nvSpPr>
          <p:spPr bwMode="auto">
            <a:xfrm>
              <a:off x="78" y="2782"/>
              <a:ext cx="891" cy="37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Time to</a:t>
              </a:r>
            </a:p>
            <a:p>
              <a:pPr>
                <a:lnSpc>
                  <a:spcPct val="80000"/>
                </a:lnSpc>
                <a:spcBef>
                  <a:spcPct val="20000"/>
                </a:spcBef>
                <a:buSzPct val="100000"/>
              </a:pPr>
              <a:r>
                <a:rPr lang="en-US" altLang="ko-KR">
                  <a:latin typeface="Gill Sans"/>
                  <a:ea typeface="굴림" panose="020B0600000101010101" pitchFamily="34" charset="-127"/>
                </a:rPr>
                <a:t>Live (hops)</a:t>
              </a:r>
            </a:p>
          </p:txBody>
        </p:sp>
        <p:sp>
          <p:nvSpPr>
            <p:cNvPr id="21523" name="Line 35"/>
            <p:cNvSpPr>
              <a:spLocks noChangeShapeType="1"/>
            </p:cNvSpPr>
            <p:nvPr/>
          </p:nvSpPr>
          <p:spPr bwMode="auto">
            <a:xfrm>
              <a:off x="831" y="2917"/>
              <a:ext cx="327" cy="4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1524" name="Text Box 36"/>
            <p:cNvSpPr txBox="1">
              <a:spLocks noChangeArrowheads="1"/>
            </p:cNvSpPr>
            <p:nvPr/>
          </p:nvSpPr>
          <p:spPr bwMode="auto">
            <a:xfrm>
              <a:off x="120" y="3278"/>
              <a:ext cx="765" cy="54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solidFill>
                    <a:srgbClr val="FF0000"/>
                  </a:solidFill>
                  <a:latin typeface="Gill Sans"/>
                  <a:ea typeface="굴림" panose="020B0600000101010101" pitchFamily="34" charset="-127"/>
                </a:rPr>
                <a:t>Type of</a:t>
              </a:r>
            </a:p>
            <a:p>
              <a:pPr>
                <a:lnSpc>
                  <a:spcPct val="80000"/>
                </a:lnSpc>
                <a:spcBef>
                  <a:spcPct val="20000"/>
                </a:spcBef>
                <a:buSzPct val="100000"/>
              </a:pPr>
              <a:r>
                <a:rPr lang="en-US" altLang="ko-KR">
                  <a:solidFill>
                    <a:srgbClr val="FF0000"/>
                  </a:solidFill>
                  <a:latin typeface="Gill Sans"/>
                  <a:ea typeface="굴림" panose="020B0600000101010101" pitchFamily="34" charset="-127"/>
                </a:rPr>
                <a:t>transport</a:t>
              </a:r>
            </a:p>
            <a:p>
              <a:pPr>
                <a:lnSpc>
                  <a:spcPct val="80000"/>
                </a:lnSpc>
                <a:spcBef>
                  <a:spcPct val="20000"/>
                </a:spcBef>
                <a:buSzPct val="100000"/>
              </a:pPr>
              <a:r>
                <a:rPr lang="en-US" altLang="ko-KR">
                  <a:solidFill>
                    <a:srgbClr val="FF0000"/>
                  </a:solidFill>
                  <a:latin typeface="Gill Sans"/>
                  <a:ea typeface="굴림" panose="020B0600000101010101" pitchFamily="34" charset="-127"/>
                </a:rPr>
                <a:t>protocol</a:t>
              </a:r>
            </a:p>
          </p:txBody>
        </p:sp>
        <p:sp>
          <p:nvSpPr>
            <p:cNvPr id="21525" name="Line 37"/>
            <p:cNvSpPr>
              <a:spLocks noChangeShapeType="1"/>
            </p:cNvSpPr>
            <p:nvPr/>
          </p:nvSpPr>
          <p:spPr bwMode="auto">
            <a:xfrm flipV="1">
              <a:off x="831" y="2962"/>
              <a:ext cx="1217" cy="58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solidFill>
                  <a:srgbClr val="FF0000"/>
                </a:solidFill>
                <a:latin typeface="Gill Sans"/>
              </a:endParaRPr>
            </a:p>
          </p:txBody>
        </p:sp>
        <p:sp>
          <p:nvSpPr>
            <p:cNvPr id="21526" name="AutoShape 38"/>
            <p:cNvSpPr>
              <a:spLocks/>
            </p:cNvSpPr>
            <p:nvPr/>
          </p:nvSpPr>
          <p:spPr bwMode="auto">
            <a:xfrm>
              <a:off x="4608" y="2527"/>
              <a:ext cx="240" cy="864"/>
            </a:xfrm>
            <a:prstGeom prst="rightBrace">
              <a:avLst>
                <a:gd name="adj1" fmla="val 30000"/>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latin typeface="Gill Sans"/>
              </a:endParaRPr>
            </a:p>
          </p:txBody>
        </p:sp>
        <p:sp>
          <p:nvSpPr>
            <p:cNvPr id="21527" name="Text Box 39"/>
            <p:cNvSpPr txBox="1">
              <a:spLocks noChangeArrowheads="1"/>
            </p:cNvSpPr>
            <p:nvPr/>
          </p:nvSpPr>
          <p:spPr bwMode="auto">
            <a:xfrm>
              <a:off x="4827" y="2756"/>
              <a:ext cx="839" cy="36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buSzPct val="100000"/>
              </a:pPr>
              <a:r>
                <a:rPr lang="en-US" altLang="ko-KR" sz="2000">
                  <a:latin typeface="Gill Sans"/>
                  <a:ea typeface="굴림" panose="020B0600000101010101" pitchFamily="34" charset="-127"/>
                </a:rPr>
                <a:t>IP header</a:t>
              </a:r>
            </a:p>
            <a:p>
              <a:pPr>
                <a:lnSpc>
                  <a:spcPct val="80000"/>
                </a:lnSpc>
                <a:buSzPct val="100000"/>
              </a:pPr>
              <a:r>
                <a:rPr lang="en-US" altLang="ko-KR" sz="2000">
                  <a:latin typeface="Gill Sans"/>
                  <a:ea typeface="굴림" panose="020B0600000101010101" pitchFamily="34" charset="-127"/>
                </a:rPr>
                <a:t>20 bytes</a:t>
              </a:r>
            </a:p>
          </p:txBody>
        </p:sp>
      </p:grpSp>
    </p:spTree>
    <p:extLst>
      <p:ext uri="{BB962C8B-B14F-4D97-AF65-F5344CB8AC3E}">
        <p14:creationId xmlns:p14="http://schemas.microsoft.com/office/powerpoint/2010/main" val="250914558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4547" name="Rectangle 3"/>
          <p:cNvSpPr>
            <a:spLocks noGrp="1" noChangeArrowheads="1"/>
          </p:cNvSpPr>
          <p:nvPr>
            <p:ph type="body" idx="1"/>
          </p:nvPr>
        </p:nvSpPr>
        <p:spPr>
          <a:xfrm>
            <a:off x="381000" y="762000"/>
            <a:ext cx="11430000" cy="5410200"/>
          </a:xfrm>
        </p:spPr>
        <p:txBody>
          <a:bodyPr/>
          <a:lstStyle/>
          <a:p>
            <a:pPr>
              <a:lnSpc>
                <a:spcPct val="80000"/>
              </a:lnSpc>
              <a:spcBef>
                <a:spcPct val="25000"/>
              </a:spcBef>
            </a:pPr>
            <a:r>
              <a:rPr lang="en-US" altLang="ko-KR" dirty="0" smtClean="0">
                <a:ea typeface="굴림" panose="020B0600000101010101" pitchFamily="34" charset="-127"/>
              </a:rPr>
              <a:t>How do address spaces communicate with one another?</a:t>
            </a:r>
          </a:p>
          <a:p>
            <a:pPr lvl="1">
              <a:lnSpc>
                <a:spcPct val="80000"/>
              </a:lnSpc>
              <a:spcBef>
                <a:spcPct val="25000"/>
              </a:spcBef>
            </a:pPr>
            <a:r>
              <a:rPr lang="en-US" altLang="ko-KR" dirty="0" smtClean="0">
                <a:ea typeface="굴림" panose="020B0600000101010101" pitchFamily="34" charset="-127"/>
              </a:rPr>
              <a:t>Shared Memory with Semaphores, monitors, etc…</a:t>
            </a:r>
          </a:p>
          <a:p>
            <a:pPr lvl="1">
              <a:lnSpc>
                <a:spcPct val="80000"/>
              </a:lnSpc>
              <a:spcBef>
                <a:spcPct val="25000"/>
              </a:spcBef>
            </a:pPr>
            <a:r>
              <a:rPr lang="en-US" altLang="ko-KR" dirty="0" smtClean="0">
                <a:ea typeface="굴림" panose="020B0600000101010101" pitchFamily="34" charset="-127"/>
              </a:rPr>
              <a:t>File System</a:t>
            </a:r>
          </a:p>
          <a:p>
            <a:pPr lvl="1">
              <a:lnSpc>
                <a:spcPct val="80000"/>
              </a:lnSpc>
              <a:spcBef>
                <a:spcPct val="25000"/>
              </a:spcBef>
            </a:pPr>
            <a:r>
              <a:rPr lang="en-US" altLang="ko-KR" dirty="0" smtClean="0">
                <a:ea typeface="굴림" panose="020B0600000101010101" pitchFamily="34" charset="-127"/>
              </a:rPr>
              <a:t>Pipes (1-way communication)</a:t>
            </a:r>
          </a:p>
          <a:p>
            <a:pPr lvl="1">
              <a:lnSpc>
                <a:spcPct val="80000"/>
              </a:lnSpc>
              <a:spcBef>
                <a:spcPct val="25000"/>
              </a:spcBef>
            </a:pPr>
            <a:r>
              <a:rPr lang="en-US" altLang="ko-KR" dirty="0" smtClean="0">
                <a:ea typeface="굴림" panose="020B0600000101010101" pitchFamily="34" charset="-127"/>
              </a:rPr>
              <a:t>“Remote” procedure call (2-way communication)</a:t>
            </a:r>
          </a:p>
          <a:p>
            <a:pPr>
              <a:lnSpc>
                <a:spcPct val="80000"/>
              </a:lnSpc>
              <a:spcBef>
                <a:spcPct val="25000"/>
              </a:spcBef>
            </a:pPr>
            <a:r>
              <a:rPr lang="en-US" altLang="ko-KR" dirty="0" smtClean="0">
                <a:ea typeface="굴림" panose="020B0600000101010101" pitchFamily="34" charset="-127"/>
              </a:rPr>
              <a:t>RPC’s can be used to communicate between address spaces on different machines or the same machine</a:t>
            </a:r>
          </a:p>
          <a:p>
            <a:pPr lvl="1">
              <a:lnSpc>
                <a:spcPct val="80000"/>
              </a:lnSpc>
              <a:spcBef>
                <a:spcPct val="25000"/>
              </a:spcBef>
            </a:pPr>
            <a:r>
              <a:rPr lang="en-US" altLang="ko-KR" dirty="0" smtClean="0">
                <a:ea typeface="굴림" panose="020B0600000101010101" pitchFamily="34" charset="-127"/>
              </a:rPr>
              <a:t>Services can be run wherever it’s most appropriate</a:t>
            </a:r>
          </a:p>
          <a:p>
            <a:pPr lvl="1">
              <a:lnSpc>
                <a:spcPct val="80000"/>
              </a:lnSpc>
              <a:spcBef>
                <a:spcPct val="25000"/>
              </a:spcBef>
            </a:pPr>
            <a:r>
              <a:rPr lang="en-US" altLang="ko-KR" dirty="0" smtClean="0">
                <a:ea typeface="굴림" panose="020B0600000101010101" pitchFamily="34" charset="-127"/>
              </a:rPr>
              <a:t>Access to local and remote services looks the same</a:t>
            </a:r>
          </a:p>
          <a:p>
            <a:pPr>
              <a:lnSpc>
                <a:spcPct val="80000"/>
              </a:lnSpc>
              <a:spcBef>
                <a:spcPct val="25000"/>
              </a:spcBef>
            </a:pPr>
            <a:r>
              <a:rPr lang="en-US" altLang="ko-KR" dirty="0" smtClean="0">
                <a:ea typeface="굴림" panose="020B0600000101010101" pitchFamily="34" charset="-127"/>
              </a:rPr>
              <a:t>Examples of RPC systems:</a:t>
            </a:r>
          </a:p>
          <a:p>
            <a:pPr lvl="1">
              <a:lnSpc>
                <a:spcPct val="80000"/>
              </a:lnSpc>
              <a:spcBef>
                <a:spcPct val="25000"/>
              </a:spcBef>
            </a:pPr>
            <a:r>
              <a:rPr lang="en-US" altLang="ko-KR" dirty="0" smtClean="0">
                <a:ea typeface="굴림" panose="020B0600000101010101" pitchFamily="34" charset="-127"/>
              </a:rPr>
              <a:t>CORBA (Common Object Request Broker Architecture)</a:t>
            </a:r>
          </a:p>
          <a:p>
            <a:pPr lvl="1">
              <a:lnSpc>
                <a:spcPct val="80000"/>
              </a:lnSpc>
              <a:spcBef>
                <a:spcPct val="25000"/>
              </a:spcBef>
            </a:pPr>
            <a:r>
              <a:rPr lang="en-US" altLang="ko-KR" dirty="0" smtClean="0">
                <a:ea typeface="굴림" panose="020B0600000101010101" pitchFamily="34" charset="-127"/>
              </a:rPr>
              <a:t>DCOM (Distributed COM)</a:t>
            </a:r>
          </a:p>
          <a:p>
            <a:pPr lvl="1">
              <a:lnSpc>
                <a:spcPct val="80000"/>
              </a:lnSpc>
              <a:spcBef>
                <a:spcPct val="25000"/>
              </a:spcBef>
            </a:pPr>
            <a:r>
              <a:rPr lang="en-US" altLang="ko-KR" dirty="0" smtClean="0">
                <a:ea typeface="굴림" panose="020B0600000101010101" pitchFamily="34" charset="-127"/>
              </a:rPr>
              <a:t>RMI (Java Remote Method Invocation)</a:t>
            </a:r>
          </a:p>
        </p:txBody>
      </p:sp>
      <p:sp>
        <p:nvSpPr>
          <p:cNvPr id="2" name="Title 1"/>
          <p:cNvSpPr>
            <a:spLocks noGrp="1"/>
          </p:cNvSpPr>
          <p:nvPr>
            <p:ph type="title"/>
          </p:nvPr>
        </p:nvSpPr>
        <p:spPr>
          <a:xfrm>
            <a:off x="152400" y="152400"/>
            <a:ext cx="11887200" cy="533400"/>
          </a:xfrm>
        </p:spPr>
        <p:txBody>
          <a:bodyPr/>
          <a:lstStyle/>
          <a:p>
            <a:r>
              <a:rPr lang="en-US" altLang="ko-KR" dirty="0">
                <a:ea typeface="굴림" panose="020B0600000101010101" pitchFamily="34" charset="-127"/>
              </a:rPr>
              <a:t>Cross-Domain Communication/Location Transparency</a:t>
            </a:r>
            <a:endParaRPr lang="en-US" dirty="0"/>
          </a:p>
        </p:txBody>
      </p:sp>
    </p:spTree>
    <p:extLst>
      <p:ext uri="{BB962C8B-B14F-4D97-AF65-F5344CB8AC3E}">
        <p14:creationId xmlns:p14="http://schemas.microsoft.com/office/powerpoint/2010/main" val="431711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4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4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45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45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45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45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454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45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45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45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45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ko-KR" smtClean="0">
                <a:ea typeface="굴림" panose="020B0600000101010101" pitchFamily="34" charset="-127"/>
              </a:rPr>
              <a:t>Microkernel operating systems</a:t>
            </a:r>
          </a:p>
        </p:txBody>
      </p:sp>
      <p:sp>
        <p:nvSpPr>
          <p:cNvPr id="1005571" name="Rectangle 3"/>
          <p:cNvSpPr>
            <a:spLocks noGrp="1" noChangeArrowheads="1"/>
          </p:cNvSpPr>
          <p:nvPr>
            <p:ph type="body" idx="1"/>
          </p:nvPr>
        </p:nvSpPr>
        <p:spPr>
          <a:xfrm>
            <a:off x="533404" y="701676"/>
            <a:ext cx="11125196" cy="6156325"/>
          </a:xfrm>
        </p:spPr>
        <p:txBody>
          <a:bodyPr>
            <a:normAutofit/>
          </a:bodyPr>
          <a:lstStyle/>
          <a:p>
            <a:pPr>
              <a:lnSpc>
                <a:spcPct val="80000"/>
              </a:lnSpc>
              <a:spcBef>
                <a:spcPct val="15000"/>
              </a:spcBef>
            </a:pPr>
            <a:r>
              <a:rPr lang="en-US" altLang="ko-KR" dirty="0" smtClean="0">
                <a:ea typeface="굴림" panose="020B0600000101010101" pitchFamily="34" charset="-127"/>
              </a:rPr>
              <a:t>Example: split kernel into application-level servers.</a:t>
            </a:r>
          </a:p>
          <a:p>
            <a:pPr lvl="1">
              <a:lnSpc>
                <a:spcPct val="80000"/>
              </a:lnSpc>
              <a:spcBef>
                <a:spcPct val="15000"/>
              </a:spcBef>
            </a:pPr>
            <a:r>
              <a:rPr lang="en-US" altLang="ko-KR" dirty="0" smtClean="0">
                <a:ea typeface="굴림" panose="020B0600000101010101" pitchFamily="34" charset="-127"/>
              </a:rPr>
              <a:t>File system looks remote, even though on same machine</a:t>
            </a: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lvl="1">
              <a:lnSpc>
                <a:spcPct val="80000"/>
              </a:lnSpc>
              <a:spcBef>
                <a:spcPct val="15000"/>
              </a:spcBef>
            </a:pPr>
            <a:endParaRPr lang="en-US" altLang="ko-KR" dirty="0" smtClean="0">
              <a:ea typeface="굴림" panose="020B0600000101010101" pitchFamily="34" charset="-127"/>
            </a:endParaRPr>
          </a:p>
          <a:p>
            <a:pPr>
              <a:lnSpc>
                <a:spcPct val="80000"/>
              </a:lnSpc>
              <a:spcBef>
                <a:spcPct val="15000"/>
              </a:spcBef>
            </a:pPr>
            <a:endParaRPr lang="en-US" altLang="ko-KR" dirty="0" smtClean="0">
              <a:ea typeface="굴림" panose="020B0600000101010101" pitchFamily="34" charset="-127"/>
            </a:endParaRPr>
          </a:p>
          <a:p>
            <a:pPr>
              <a:lnSpc>
                <a:spcPct val="80000"/>
              </a:lnSpc>
              <a:spcBef>
                <a:spcPct val="15000"/>
              </a:spcBef>
            </a:pPr>
            <a:r>
              <a:rPr lang="en-US" altLang="ko-KR" dirty="0" smtClean="0">
                <a:ea typeface="굴림" panose="020B0600000101010101" pitchFamily="34" charset="-127"/>
              </a:rPr>
              <a:t>Why split the OS into separate domains?</a:t>
            </a:r>
          </a:p>
          <a:p>
            <a:pPr lvl="1">
              <a:lnSpc>
                <a:spcPct val="80000"/>
              </a:lnSpc>
              <a:spcBef>
                <a:spcPct val="15000"/>
              </a:spcBef>
            </a:pPr>
            <a:r>
              <a:rPr lang="en-US" altLang="ko-KR" dirty="0" smtClean="0">
                <a:ea typeface="굴림" panose="020B0600000101010101" pitchFamily="34" charset="-127"/>
              </a:rPr>
              <a:t>Fault isolation: bugs are more isolated (build a firewall)</a:t>
            </a:r>
          </a:p>
          <a:p>
            <a:pPr lvl="1">
              <a:lnSpc>
                <a:spcPct val="80000"/>
              </a:lnSpc>
              <a:spcBef>
                <a:spcPct val="15000"/>
              </a:spcBef>
            </a:pPr>
            <a:r>
              <a:rPr lang="en-US" altLang="ko-KR" dirty="0" smtClean="0">
                <a:ea typeface="굴림" panose="020B0600000101010101" pitchFamily="34" charset="-127"/>
              </a:rPr>
              <a:t>Enforces modularity: allows incremental upgrades of pieces of software (client or server)</a:t>
            </a:r>
          </a:p>
          <a:p>
            <a:pPr lvl="1">
              <a:lnSpc>
                <a:spcPct val="80000"/>
              </a:lnSpc>
              <a:spcBef>
                <a:spcPct val="15000"/>
              </a:spcBef>
            </a:pPr>
            <a:r>
              <a:rPr lang="en-US" altLang="ko-KR" dirty="0" smtClean="0">
                <a:ea typeface="굴림" panose="020B0600000101010101" pitchFamily="34" charset="-127"/>
              </a:rPr>
              <a:t>Location transparent: service can be local or remote</a:t>
            </a:r>
          </a:p>
          <a:p>
            <a:pPr lvl="2">
              <a:lnSpc>
                <a:spcPct val="80000"/>
              </a:lnSpc>
              <a:spcBef>
                <a:spcPct val="15000"/>
              </a:spcBef>
            </a:pPr>
            <a:r>
              <a:rPr lang="en-US" altLang="ko-KR" dirty="0" smtClean="0">
                <a:ea typeface="굴림" panose="020B0600000101010101" pitchFamily="34" charset="-127"/>
              </a:rPr>
              <a:t>For example in the X windowing system: Each X client can be on a separate machine from X server; Neither has to run on the machine with the frame buffer.</a:t>
            </a:r>
          </a:p>
          <a:p>
            <a:pPr>
              <a:lnSpc>
                <a:spcPct val="80000"/>
              </a:lnSpc>
              <a:spcBef>
                <a:spcPct val="15000"/>
              </a:spcBef>
            </a:pPr>
            <a:endParaRPr lang="en-US" altLang="ko-KR" dirty="0" smtClean="0">
              <a:ea typeface="굴림" panose="020B0600000101010101" pitchFamily="34" charset="-127"/>
            </a:endParaRPr>
          </a:p>
        </p:txBody>
      </p:sp>
      <p:grpSp>
        <p:nvGrpSpPr>
          <p:cNvPr id="1005572" name="Group 4"/>
          <p:cNvGrpSpPr>
            <a:grpSpLocks/>
          </p:cNvGrpSpPr>
          <p:nvPr/>
        </p:nvGrpSpPr>
        <p:grpSpPr bwMode="auto">
          <a:xfrm>
            <a:off x="2590801" y="1524001"/>
            <a:ext cx="6543675" cy="2409826"/>
            <a:chOff x="720" y="2592"/>
            <a:chExt cx="4122" cy="1518"/>
          </a:xfrm>
        </p:grpSpPr>
        <p:grpSp>
          <p:nvGrpSpPr>
            <p:cNvPr id="35845" name="Group 5"/>
            <p:cNvGrpSpPr>
              <a:grpSpLocks/>
            </p:cNvGrpSpPr>
            <p:nvPr/>
          </p:nvGrpSpPr>
          <p:grpSpPr bwMode="auto">
            <a:xfrm>
              <a:off x="720" y="2592"/>
              <a:ext cx="1872" cy="1518"/>
              <a:chOff x="766" y="2640"/>
              <a:chExt cx="1872" cy="1518"/>
            </a:xfrm>
          </p:grpSpPr>
          <p:grpSp>
            <p:nvGrpSpPr>
              <p:cNvPr id="35856" name="Group 6"/>
              <p:cNvGrpSpPr>
                <a:grpSpLocks/>
              </p:cNvGrpSpPr>
              <p:nvPr/>
            </p:nvGrpSpPr>
            <p:grpSpPr bwMode="auto">
              <a:xfrm>
                <a:off x="826" y="2640"/>
                <a:ext cx="1812" cy="1248"/>
                <a:chOff x="200" y="2784"/>
                <a:chExt cx="1812" cy="1248"/>
              </a:xfrm>
            </p:grpSpPr>
            <p:sp>
              <p:nvSpPr>
                <p:cNvPr id="35858" name="Rectangle 7"/>
                <p:cNvSpPr>
                  <a:spLocks noChangeArrowheads="1"/>
                </p:cNvSpPr>
                <p:nvPr/>
              </p:nvSpPr>
              <p:spPr bwMode="auto">
                <a:xfrm>
                  <a:off x="344"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App</a:t>
                  </a:r>
                </a:p>
              </p:txBody>
            </p:sp>
            <p:sp>
              <p:nvSpPr>
                <p:cNvPr id="35859" name="Rectangle 8"/>
                <p:cNvSpPr>
                  <a:spLocks noChangeArrowheads="1"/>
                </p:cNvSpPr>
                <p:nvPr/>
              </p:nvSpPr>
              <p:spPr bwMode="auto">
                <a:xfrm>
                  <a:off x="872"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App</a:t>
                  </a:r>
                </a:p>
              </p:txBody>
            </p:sp>
            <p:grpSp>
              <p:nvGrpSpPr>
                <p:cNvPr id="35860" name="Group 9"/>
                <p:cNvGrpSpPr>
                  <a:grpSpLocks/>
                </p:cNvGrpSpPr>
                <p:nvPr/>
              </p:nvGrpSpPr>
              <p:grpSpPr bwMode="auto">
                <a:xfrm>
                  <a:off x="200" y="3264"/>
                  <a:ext cx="1812" cy="768"/>
                  <a:chOff x="200" y="3264"/>
                  <a:chExt cx="1812" cy="768"/>
                </a:xfrm>
              </p:grpSpPr>
              <p:sp>
                <p:nvSpPr>
                  <p:cNvPr id="35862" name="Rectangle 10"/>
                  <p:cNvSpPr>
                    <a:spLocks noChangeArrowheads="1"/>
                  </p:cNvSpPr>
                  <p:nvPr/>
                </p:nvSpPr>
                <p:spPr bwMode="auto">
                  <a:xfrm>
                    <a:off x="200" y="3264"/>
                    <a:ext cx="1728" cy="768"/>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a:endParaRPr>
                  </a:p>
                </p:txBody>
              </p:sp>
              <p:sp>
                <p:nvSpPr>
                  <p:cNvPr id="35863" name="Text Box 11"/>
                  <p:cNvSpPr txBox="1">
                    <a:spLocks noChangeArrowheads="1"/>
                  </p:cNvSpPr>
                  <p:nvPr/>
                </p:nvSpPr>
                <p:spPr bwMode="auto">
                  <a:xfrm>
                    <a:off x="200" y="3312"/>
                    <a:ext cx="866"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file system</a:t>
                    </a:r>
                  </a:p>
                </p:txBody>
              </p:sp>
              <p:sp>
                <p:nvSpPr>
                  <p:cNvPr id="35864" name="Text Box 12"/>
                  <p:cNvSpPr txBox="1">
                    <a:spLocks noChangeArrowheads="1"/>
                  </p:cNvSpPr>
                  <p:nvPr/>
                </p:nvSpPr>
                <p:spPr bwMode="auto">
                  <a:xfrm>
                    <a:off x="1123" y="3360"/>
                    <a:ext cx="889"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Windowing</a:t>
                    </a:r>
                  </a:p>
                </p:txBody>
              </p:sp>
              <p:sp>
                <p:nvSpPr>
                  <p:cNvPr id="35865" name="Text Box 13"/>
                  <p:cNvSpPr txBox="1">
                    <a:spLocks noChangeArrowheads="1"/>
                  </p:cNvSpPr>
                  <p:nvPr/>
                </p:nvSpPr>
                <p:spPr bwMode="auto">
                  <a:xfrm>
                    <a:off x="1057" y="3600"/>
                    <a:ext cx="9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Networking</a:t>
                    </a:r>
                  </a:p>
                </p:txBody>
              </p:sp>
              <p:sp>
                <p:nvSpPr>
                  <p:cNvPr id="35866" name="Text Box 14"/>
                  <p:cNvSpPr txBox="1">
                    <a:spLocks noChangeArrowheads="1"/>
                  </p:cNvSpPr>
                  <p:nvPr/>
                </p:nvSpPr>
                <p:spPr bwMode="auto">
                  <a:xfrm>
                    <a:off x="421" y="3552"/>
                    <a:ext cx="333"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VM</a:t>
                    </a:r>
                  </a:p>
                </p:txBody>
              </p:sp>
              <p:sp>
                <p:nvSpPr>
                  <p:cNvPr id="35867" name="Text Box 15"/>
                  <p:cNvSpPr txBox="1">
                    <a:spLocks noChangeArrowheads="1"/>
                  </p:cNvSpPr>
                  <p:nvPr/>
                </p:nvSpPr>
                <p:spPr bwMode="auto">
                  <a:xfrm>
                    <a:off x="672" y="3792"/>
                    <a:ext cx="68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Threads</a:t>
                    </a:r>
                  </a:p>
                </p:txBody>
              </p:sp>
            </p:grpSp>
            <p:sp>
              <p:nvSpPr>
                <p:cNvPr id="35861" name="Rectangle 16"/>
                <p:cNvSpPr>
                  <a:spLocks noChangeArrowheads="1"/>
                </p:cNvSpPr>
                <p:nvPr/>
              </p:nvSpPr>
              <p:spPr bwMode="auto">
                <a:xfrm>
                  <a:off x="1400"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App</a:t>
                  </a:r>
                </a:p>
              </p:txBody>
            </p:sp>
          </p:grpSp>
          <p:sp>
            <p:nvSpPr>
              <p:cNvPr id="35857" name="Text Box 17"/>
              <p:cNvSpPr txBox="1">
                <a:spLocks noChangeArrowheads="1"/>
              </p:cNvSpPr>
              <p:nvPr/>
            </p:nvSpPr>
            <p:spPr bwMode="auto">
              <a:xfrm>
                <a:off x="766" y="3888"/>
                <a:ext cx="1847"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Monolithic Structure</a:t>
                </a:r>
              </a:p>
            </p:txBody>
          </p:sp>
        </p:grpSp>
        <p:grpSp>
          <p:nvGrpSpPr>
            <p:cNvPr id="35846" name="Group 18"/>
            <p:cNvGrpSpPr>
              <a:grpSpLocks/>
            </p:cNvGrpSpPr>
            <p:nvPr/>
          </p:nvGrpSpPr>
          <p:grpSpPr bwMode="auto">
            <a:xfrm>
              <a:off x="2888" y="2655"/>
              <a:ext cx="1954" cy="1374"/>
              <a:chOff x="2863" y="2736"/>
              <a:chExt cx="1954" cy="1374"/>
            </a:xfrm>
          </p:grpSpPr>
          <p:grpSp>
            <p:nvGrpSpPr>
              <p:cNvPr id="35847" name="Group 19"/>
              <p:cNvGrpSpPr>
                <a:grpSpLocks/>
              </p:cNvGrpSpPr>
              <p:nvPr/>
            </p:nvGrpSpPr>
            <p:grpSpPr bwMode="auto">
              <a:xfrm>
                <a:off x="2979" y="2736"/>
                <a:ext cx="1776" cy="1104"/>
                <a:chOff x="2696" y="2784"/>
                <a:chExt cx="1776" cy="1104"/>
              </a:xfrm>
            </p:grpSpPr>
            <p:sp>
              <p:nvSpPr>
                <p:cNvPr id="35849" name="Rectangle 20"/>
                <p:cNvSpPr>
                  <a:spLocks noChangeArrowheads="1"/>
                </p:cNvSpPr>
                <p:nvPr/>
              </p:nvSpPr>
              <p:spPr bwMode="auto">
                <a:xfrm>
                  <a:off x="2696" y="2784"/>
                  <a:ext cx="432" cy="432"/>
                </a:xfrm>
                <a:prstGeom prst="rect">
                  <a:avLst/>
                </a:prstGeom>
                <a:solidFill>
                  <a:schemeClr val="accent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App</a:t>
                  </a:r>
                </a:p>
              </p:txBody>
            </p:sp>
            <p:sp>
              <p:nvSpPr>
                <p:cNvPr id="35850" name="Rectangle 21"/>
                <p:cNvSpPr>
                  <a:spLocks noChangeArrowheads="1"/>
                </p:cNvSpPr>
                <p:nvPr/>
              </p:nvSpPr>
              <p:spPr bwMode="auto">
                <a:xfrm>
                  <a:off x="3224" y="2784"/>
                  <a:ext cx="432" cy="432"/>
                </a:xfrm>
                <a:prstGeom prst="rect">
                  <a:avLst/>
                </a:prstGeom>
                <a:solidFill>
                  <a:srgbClr val="53FB25"/>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spcBef>
                      <a:spcPct val="0"/>
                    </a:spcBef>
                  </a:pPr>
                  <a:r>
                    <a:rPr lang="en-US" altLang="en-US">
                      <a:latin typeface="Gill Sans"/>
                    </a:rPr>
                    <a:t>File</a:t>
                  </a:r>
                </a:p>
                <a:p>
                  <a:pPr>
                    <a:spcBef>
                      <a:spcPct val="0"/>
                    </a:spcBef>
                  </a:pPr>
                  <a:r>
                    <a:rPr lang="en-US" altLang="en-US">
                      <a:latin typeface="Gill Sans"/>
                    </a:rPr>
                    <a:t>sys</a:t>
                  </a:r>
                </a:p>
              </p:txBody>
            </p:sp>
            <p:sp>
              <p:nvSpPr>
                <p:cNvPr id="35851" name="Rectangle 22"/>
                <p:cNvSpPr>
                  <a:spLocks noChangeArrowheads="1"/>
                </p:cNvSpPr>
                <p:nvPr/>
              </p:nvSpPr>
              <p:spPr bwMode="auto">
                <a:xfrm>
                  <a:off x="3752" y="2784"/>
                  <a:ext cx="720" cy="432"/>
                </a:xfrm>
                <a:prstGeom prst="rect">
                  <a:avLst/>
                </a:prstGeom>
                <a:solidFill>
                  <a:srgbClr val="FFFF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r>
                    <a:rPr lang="en-US" altLang="en-US" sz="2000" dirty="0">
                      <a:latin typeface="Gill Sans"/>
                    </a:rPr>
                    <a:t>windows</a:t>
                  </a:r>
                </a:p>
              </p:txBody>
            </p:sp>
            <p:sp>
              <p:nvSpPr>
                <p:cNvPr id="35852" name="Rectangle 23"/>
                <p:cNvSpPr>
                  <a:spLocks noChangeArrowheads="1"/>
                </p:cNvSpPr>
                <p:nvPr/>
              </p:nvSpPr>
              <p:spPr bwMode="auto">
                <a:xfrm>
                  <a:off x="2840" y="3264"/>
                  <a:ext cx="1440" cy="624"/>
                </a:xfrm>
                <a:prstGeom prst="rect">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endParaRPr lang="en-US" altLang="en-US">
                    <a:latin typeface="Gill Sans"/>
                  </a:endParaRPr>
                </a:p>
              </p:txBody>
            </p:sp>
            <p:sp>
              <p:nvSpPr>
                <p:cNvPr id="35853" name="Text Box 24"/>
                <p:cNvSpPr txBox="1">
                  <a:spLocks noChangeArrowheads="1"/>
                </p:cNvSpPr>
                <p:nvPr/>
              </p:nvSpPr>
              <p:spPr bwMode="auto">
                <a:xfrm>
                  <a:off x="2926" y="3360"/>
                  <a:ext cx="422"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RPC</a:t>
                  </a:r>
                </a:p>
              </p:txBody>
            </p:sp>
            <p:sp>
              <p:nvSpPr>
                <p:cNvPr id="35854" name="Text Box 25"/>
                <p:cNvSpPr txBox="1">
                  <a:spLocks noChangeArrowheads="1"/>
                </p:cNvSpPr>
                <p:nvPr/>
              </p:nvSpPr>
              <p:spPr bwMode="auto">
                <a:xfrm>
                  <a:off x="3512" y="3297"/>
                  <a:ext cx="672" cy="406"/>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pPr algn="ctr">
                    <a:spcBef>
                      <a:spcPct val="0"/>
                    </a:spcBef>
                  </a:pPr>
                  <a:r>
                    <a:rPr lang="en-US" altLang="en-US" sz="1800" dirty="0">
                      <a:latin typeface="Gill Sans"/>
                    </a:rPr>
                    <a:t>address</a:t>
                  </a:r>
                </a:p>
                <a:p>
                  <a:pPr algn="ctr">
                    <a:spcBef>
                      <a:spcPct val="0"/>
                    </a:spcBef>
                  </a:pPr>
                  <a:r>
                    <a:rPr lang="en-US" altLang="en-US" sz="1800" dirty="0">
                      <a:latin typeface="Gill Sans"/>
                    </a:rPr>
                    <a:t>spaces</a:t>
                  </a:r>
                </a:p>
              </p:txBody>
            </p:sp>
            <p:sp>
              <p:nvSpPr>
                <p:cNvPr id="35855" name="Text Box 26"/>
                <p:cNvSpPr txBox="1">
                  <a:spLocks noChangeArrowheads="1"/>
                </p:cNvSpPr>
                <p:nvPr/>
              </p:nvSpPr>
              <p:spPr bwMode="auto">
                <a:xfrm>
                  <a:off x="3224" y="3648"/>
                  <a:ext cx="640"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sz="1800">
                      <a:latin typeface="Gill Sans"/>
                    </a:rPr>
                    <a:t>threads</a:t>
                  </a:r>
                </a:p>
              </p:txBody>
            </p:sp>
          </p:grpSp>
          <p:sp>
            <p:nvSpPr>
              <p:cNvPr id="35848" name="Text Box 27"/>
              <p:cNvSpPr txBox="1">
                <a:spLocks noChangeArrowheads="1"/>
              </p:cNvSpPr>
              <p:nvPr/>
            </p:nvSpPr>
            <p:spPr bwMode="auto">
              <a:xfrm>
                <a:off x="2863" y="3840"/>
                <a:ext cx="1954" cy="27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a:defRPr sz="2200" b="1">
                    <a:solidFill>
                      <a:schemeClr val="tx1"/>
                    </a:solidFill>
                    <a:latin typeface="Comic Sans MS" panose="030F0702030302020204" pitchFamily="66" charset="0"/>
                  </a:defRPr>
                </a:lvl1pPr>
                <a:lvl2pPr marL="742950" indent="-285750">
                  <a:defRPr sz="2200" b="1">
                    <a:solidFill>
                      <a:schemeClr val="tx1"/>
                    </a:solidFill>
                    <a:latin typeface="Comic Sans MS" panose="030F0702030302020204" pitchFamily="66" charset="0"/>
                  </a:defRPr>
                </a:lvl2pPr>
                <a:lvl3pPr marL="1143000" indent="-228600">
                  <a:defRPr sz="2200" b="1">
                    <a:solidFill>
                      <a:schemeClr val="tx1"/>
                    </a:solidFill>
                    <a:latin typeface="Comic Sans MS" panose="030F0702030302020204" pitchFamily="66" charset="0"/>
                  </a:defRPr>
                </a:lvl3pPr>
                <a:lvl4pPr marL="1600200" indent="-228600">
                  <a:defRPr sz="2200" b="1">
                    <a:solidFill>
                      <a:schemeClr val="tx1"/>
                    </a:solidFill>
                    <a:latin typeface="Comic Sans MS" panose="030F0702030302020204" pitchFamily="66" charset="0"/>
                  </a:defRPr>
                </a:lvl4pPr>
                <a:lvl5pPr marL="2057400" indent="-228600">
                  <a:defRPr sz="2200" b="1">
                    <a:solidFill>
                      <a:schemeClr val="tx1"/>
                    </a:solidFill>
                    <a:latin typeface="Comic Sans MS" panose="030F0702030302020204" pitchFamily="66" charset="0"/>
                  </a:defRPr>
                </a:lvl5pPr>
                <a:lvl6pPr marL="25146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6pPr>
                <a:lvl7pPr marL="29718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7pPr>
                <a:lvl8pPr marL="34290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8pPr>
                <a:lvl9pPr marL="3886200" indent="-228600" algn="ctr" eaLnBrk="0" fontAlgn="base" hangingPunct="0">
                  <a:lnSpc>
                    <a:spcPct val="80000"/>
                  </a:lnSpc>
                  <a:spcBef>
                    <a:spcPct val="20000"/>
                  </a:spcBef>
                  <a:spcAft>
                    <a:spcPct val="0"/>
                  </a:spcAft>
                  <a:buSzPct val="100000"/>
                  <a:defRPr sz="2200" b="1">
                    <a:solidFill>
                      <a:schemeClr val="tx1"/>
                    </a:solidFill>
                    <a:latin typeface="Comic Sans MS" panose="030F0702030302020204" pitchFamily="66" charset="0"/>
                  </a:defRPr>
                </a:lvl9pPr>
              </a:lstStyle>
              <a:p>
                <a:r>
                  <a:rPr lang="en-US" altLang="en-US">
                    <a:latin typeface="Gill Sans"/>
                  </a:rPr>
                  <a:t>Microkernel Structure</a:t>
                </a:r>
              </a:p>
            </p:txBody>
          </p:sp>
        </p:grpSp>
      </p:grpSp>
    </p:spTree>
    <p:extLst>
      <p:ext uri="{BB962C8B-B14F-4D97-AF65-F5344CB8AC3E}">
        <p14:creationId xmlns:p14="http://schemas.microsoft.com/office/powerpoint/2010/main" val="39921623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55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5571">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1005572"/>
                                        </p:tgtEl>
                                        <p:attrNameLst>
                                          <p:attrName>style.visibility</p:attrName>
                                        </p:attrNameLst>
                                      </p:cBhvr>
                                      <p:to>
                                        <p:strVal val="visible"/>
                                      </p:to>
                                    </p:set>
                                    <p:anim calcmode="lin" valueType="num">
                                      <p:cBhvr additive="base">
                                        <p:cTn id="11" dur="500" fill="hold"/>
                                        <p:tgtEl>
                                          <p:spTgt spid="1005572"/>
                                        </p:tgtEl>
                                        <p:attrNameLst>
                                          <p:attrName>ppt_x</p:attrName>
                                        </p:attrNameLst>
                                      </p:cBhvr>
                                      <p:tavLst>
                                        <p:tav tm="0">
                                          <p:val>
                                            <p:strVal val="#ppt_x"/>
                                          </p:val>
                                        </p:tav>
                                        <p:tav tm="100000">
                                          <p:val>
                                            <p:strVal val="#ppt_x"/>
                                          </p:val>
                                        </p:tav>
                                      </p:tavLst>
                                    </p:anim>
                                    <p:anim calcmode="lin" valueType="num">
                                      <p:cBhvr additive="base">
                                        <p:cTn id="12" dur="500" fill="hold"/>
                                        <p:tgtEl>
                                          <p:spTgt spid="100557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5571">
                                            <p:txEl>
                                              <p:pRg st="11" end="11"/>
                                            </p:txEl>
                                          </p:spTgt>
                                        </p:tgtEl>
                                        <p:attrNameLst>
                                          <p:attrName>style.visibility</p:attrName>
                                        </p:attrNameLst>
                                      </p:cBhvr>
                                      <p:to>
                                        <p:strVal val="visible"/>
                                      </p:to>
                                    </p:set>
                                    <p:animEffect transition="in" filter="fade">
                                      <p:cBhvr>
                                        <p:cTn id="17" dur="500"/>
                                        <p:tgtEl>
                                          <p:spTgt spid="1005571">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05571">
                                            <p:txEl>
                                              <p:pRg st="12" end="12"/>
                                            </p:txEl>
                                          </p:spTgt>
                                        </p:tgtEl>
                                        <p:attrNameLst>
                                          <p:attrName>style.visibility</p:attrName>
                                        </p:attrNameLst>
                                      </p:cBhvr>
                                      <p:to>
                                        <p:strVal val="visible"/>
                                      </p:to>
                                    </p:set>
                                    <p:animEffect transition="in" filter="fade">
                                      <p:cBhvr>
                                        <p:cTn id="22" dur="500"/>
                                        <p:tgtEl>
                                          <p:spTgt spid="1005571">
                                            <p:txEl>
                                              <p:pRg st="12" end="1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05571">
                                            <p:txEl>
                                              <p:pRg st="13" end="13"/>
                                            </p:txEl>
                                          </p:spTgt>
                                        </p:tgtEl>
                                        <p:attrNameLst>
                                          <p:attrName>style.visibility</p:attrName>
                                        </p:attrNameLst>
                                      </p:cBhvr>
                                      <p:to>
                                        <p:strVal val="visible"/>
                                      </p:to>
                                    </p:set>
                                    <p:animEffect transition="in" filter="fade">
                                      <p:cBhvr>
                                        <p:cTn id="27" dur="500"/>
                                        <p:tgtEl>
                                          <p:spTgt spid="1005571">
                                            <p:txEl>
                                              <p:pRg st="13" end="1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5571">
                                            <p:txEl>
                                              <p:pRg st="14" end="14"/>
                                            </p:txEl>
                                          </p:spTgt>
                                        </p:tgtEl>
                                        <p:attrNameLst>
                                          <p:attrName>style.visibility</p:attrName>
                                        </p:attrNameLst>
                                      </p:cBhvr>
                                      <p:to>
                                        <p:strVal val="visible"/>
                                      </p:to>
                                    </p:set>
                                    <p:animEffect transition="in" filter="fade">
                                      <p:cBhvr>
                                        <p:cTn id="32" dur="500"/>
                                        <p:tgtEl>
                                          <p:spTgt spid="1005571">
                                            <p:txEl>
                                              <p:pRg st="14" end="1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05571">
                                            <p:txEl>
                                              <p:pRg st="15" end="15"/>
                                            </p:txEl>
                                          </p:spTgt>
                                        </p:tgtEl>
                                        <p:attrNameLst>
                                          <p:attrName>style.visibility</p:attrName>
                                        </p:attrNameLst>
                                      </p:cBhvr>
                                      <p:to>
                                        <p:strVal val="visible"/>
                                      </p:to>
                                    </p:set>
                                    <p:animEffect transition="in" filter="fade">
                                      <p:cBhvr>
                                        <p:cTn id="35" dur="500"/>
                                        <p:tgtEl>
                                          <p:spTgt spid="10055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557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9067800" cy="533400"/>
          </a:xfrm>
        </p:spPr>
        <p:txBody>
          <a:bodyPr/>
          <a:lstStyle/>
          <a:p>
            <a:r>
              <a:rPr lang="en-US" sz="2800" dirty="0"/>
              <a:t>Network-Attached Storage and the CAP Theorem</a:t>
            </a:r>
          </a:p>
        </p:txBody>
      </p:sp>
      <p:sp>
        <p:nvSpPr>
          <p:cNvPr id="3" name="Content Placeholder 2"/>
          <p:cNvSpPr>
            <a:spLocks noGrp="1"/>
          </p:cNvSpPr>
          <p:nvPr>
            <p:ph idx="1"/>
          </p:nvPr>
        </p:nvSpPr>
        <p:spPr>
          <a:xfrm>
            <a:off x="609600" y="3615998"/>
            <a:ext cx="10972800" cy="3165803"/>
          </a:xfrm>
        </p:spPr>
        <p:txBody>
          <a:bodyPr>
            <a:normAutofit fontScale="92500" lnSpcReduction="10000"/>
          </a:bodyPr>
          <a:lstStyle/>
          <a:p>
            <a:r>
              <a:rPr lang="en-US" dirty="0" smtClean="0"/>
              <a:t>Consistency: </a:t>
            </a:r>
          </a:p>
          <a:p>
            <a:pPr lvl="1"/>
            <a:r>
              <a:rPr lang="en-US" dirty="0" smtClean="0"/>
              <a:t>Changes appear to everyone in the same serial order</a:t>
            </a:r>
          </a:p>
          <a:p>
            <a:r>
              <a:rPr lang="en-US" dirty="0" smtClean="0"/>
              <a:t>Availability:</a:t>
            </a:r>
          </a:p>
          <a:p>
            <a:pPr lvl="1"/>
            <a:r>
              <a:rPr lang="en-US" dirty="0" smtClean="0"/>
              <a:t>Can get a result at any time</a:t>
            </a:r>
          </a:p>
          <a:p>
            <a:r>
              <a:rPr lang="en-US" dirty="0" smtClean="0"/>
              <a:t>Partition-Tolerance</a:t>
            </a:r>
          </a:p>
          <a:p>
            <a:pPr lvl="1"/>
            <a:r>
              <a:rPr lang="en-US" dirty="0" smtClean="0"/>
              <a:t>System continues to work even when network becomes partitioned</a:t>
            </a:r>
          </a:p>
          <a:p>
            <a:r>
              <a:rPr lang="en-US" dirty="0" smtClean="0"/>
              <a:t>Consistency, Availability, Partition-Tolerance (CAP) Theorem: </a:t>
            </a:r>
            <a:r>
              <a:rPr lang="en-US" dirty="0" smtClean="0">
                <a:solidFill>
                  <a:srgbClr val="FF0000"/>
                </a:solidFill>
              </a:rPr>
              <a:t>Cannot have all three at same time</a:t>
            </a:r>
          </a:p>
          <a:p>
            <a:pPr lvl="1"/>
            <a:r>
              <a:rPr lang="en-US" dirty="0" smtClean="0"/>
              <a:t>Otherwise known as “Brewer’s Theorem”</a:t>
            </a:r>
          </a:p>
          <a:p>
            <a:pPr lvl="1"/>
            <a:endParaRPr lang="en-US" dirty="0" smtClean="0"/>
          </a:p>
          <a:p>
            <a:pPr lvl="1"/>
            <a:endParaRPr lang="en-US" dirty="0"/>
          </a:p>
        </p:txBody>
      </p:sp>
      <p:sp>
        <p:nvSpPr>
          <p:cNvPr id="4" name="Cloud 3"/>
          <p:cNvSpPr/>
          <p:nvPr/>
        </p:nvSpPr>
        <p:spPr bwMode="auto">
          <a:xfrm>
            <a:off x="4114800" y="990600"/>
            <a:ext cx="3657600" cy="2362200"/>
          </a:xfrm>
          <a:prstGeom prst="cloud">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US" sz="3200" dirty="0">
                <a:latin typeface="Gill Sans"/>
              </a:rPr>
              <a:t>Network</a:t>
            </a:r>
          </a:p>
        </p:txBody>
      </p:sp>
      <p:sp>
        <p:nvSpPr>
          <p:cNvPr id="11" name="Left-Right Arrow 10"/>
          <p:cNvSpPr/>
          <p:nvPr/>
        </p:nvSpPr>
        <p:spPr bwMode="auto">
          <a:xfrm rot="213622">
            <a:off x="2808280" y="2017663"/>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7" name="Left-Right Arrow 46"/>
          <p:cNvSpPr/>
          <p:nvPr/>
        </p:nvSpPr>
        <p:spPr bwMode="auto">
          <a:xfrm rot="20023723">
            <a:off x="3290668" y="2589176"/>
            <a:ext cx="1467402" cy="296566"/>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8" name="Left-Right Arrow 47"/>
          <p:cNvSpPr/>
          <p:nvPr/>
        </p:nvSpPr>
        <p:spPr bwMode="auto">
          <a:xfrm rot="1829678">
            <a:off x="3974831" y="1641636"/>
            <a:ext cx="839688" cy="27787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49" name="Left-Right Arrow 48"/>
          <p:cNvSpPr/>
          <p:nvPr/>
        </p:nvSpPr>
        <p:spPr bwMode="auto">
          <a:xfrm rot="20773327">
            <a:off x="7364444" y="1543721"/>
            <a:ext cx="1742661" cy="283743"/>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sp>
        <p:nvSpPr>
          <p:cNvPr id="50" name="Left-Right Arrow 49"/>
          <p:cNvSpPr/>
          <p:nvPr/>
        </p:nvSpPr>
        <p:spPr bwMode="auto">
          <a:xfrm rot="738253">
            <a:off x="7418586" y="2161512"/>
            <a:ext cx="1409183" cy="259184"/>
          </a:xfrm>
          <a:prstGeom prst="leftRightArrow">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endParaRPr lang="en-US" dirty="0">
              <a:latin typeface="Comic Sans MS" pitchFamily="66" charset="0"/>
            </a:endParaRPr>
          </a:p>
        </p:txBody>
      </p:sp>
      <p:grpSp>
        <p:nvGrpSpPr>
          <p:cNvPr id="131" name="Group 130"/>
          <p:cNvGrpSpPr/>
          <p:nvPr/>
        </p:nvGrpSpPr>
        <p:grpSpPr>
          <a:xfrm>
            <a:off x="4788948" y="812376"/>
            <a:ext cx="2125450" cy="1198086"/>
            <a:chOff x="3533402" y="573769"/>
            <a:chExt cx="2125450" cy="1198086"/>
          </a:xfrm>
        </p:grpSpPr>
        <p:grpSp>
          <p:nvGrpSpPr>
            <p:cNvPr id="10" name="Group 26"/>
            <p:cNvGrpSpPr>
              <a:grpSpLocks/>
            </p:cNvGrpSpPr>
            <p:nvPr/>
          </p:nvGrpSpPr>
          <p:grpSpPr bwMode="auto">
            <a:xfrm>
              <a:off x="4532479" y="636785"/>
              <a:ext cx="1126373" cy="973557"/>
              <a:chOff x="2969" y="720"/>
              <a:chExt cx="1159" cy="864"/>
            </a:xfrm>
          </p:grpSpPr>
          <p:grpSp>
            <p:nvGrpSpPr>
              <p:cNvPr id="12" name="Group 25"/>
              <p:cNvGrpSpPr>
                <a:grpSpLocks/>
              </p:cNvGrpSpPr>
              <p:nvPr/>
            </p:nvGrpSpPr>
            <p:grpSpPr bwMode="auto">
              <a:xfrm>
                <a:off x="3600" y="720"/>
                <a:ext cx="528" cy="864"/>
                <a:chOff x="3600" y="720"/>
                <a:chExt cx="528" cy="864"/>
              </a:xfrm>
            </p:grpSpPr>
            <p:sp>
              <p:nvSpPr>
                <p:cNvPr id="14"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3"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30" name="Picture 129"/>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pic>
        <p:nvPicPr>
          <p:cNvPr id="148" name="Picture 147"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8870" y="761098"/>
            <a:ext cx="1186091" cy="1186091"/>
          </a:xfrm>
          <a:prstGeom prst="rect">
            <a:avLst/>
          </a:prstGeom>
        </p:spPr>
      </p:pic>
      <p:pic>
        <p:nvPicPr>
          <p:cNvPr id="149" name="Picture 148"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38219" y="1637422"/>
            <a:ext cx="1186091" cy="1186091"/>
          </a:xfrm>
          <a:prstGeom prst="rect">
            <a:avLst/>
          </a:prstGeom>
        </p:spPr>
      </p:pic>
      <p:pic>
        <p:nvPicPr>
          <p:cNvPr id="150" name="Picture 149"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28826" y="2629175"/>
            <a:ext cx="1186091" cy="1186091"/>
          </a:xfrm>
          <a:prstGeom prst="rect">
            <a:avLst/>
          </a:prstGeom>
        </p:spPr>
      </p:pic>
      <p:pic>
        <p:nvPicPr>
          <p:cNvPr id="151" name="Picture 150"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4832" y="842057"/>
            <a:ext cx="1186091" cy="1186091"/>
          </a:xfrm>
          <a:prstGeom prst="rect">
            <a:avLst/>
          </a:prstGeom>
        </p:spPr>
      </p:pic>
      <p:pic>
        <p:nvPicPr>
          <p:cNvPr id="152" name="Picture 151" descr="Australian Genealogy Journeys: February 20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87452" y="1933333"/>
            <a:ext cx="1186091" cy="1186091"/>
          </a:xfrm>
          <a:prstGeom prst="rect">
            <a:avLst/>
          </a:prstGeom>
        </p:spPr>
      </p:pic>
      <p:grpSp>
        <p:nvGrpSpPr>
          <p:cNvPr id="153" name="Group 152"/>
          <p:cNvGrpSpPr/>
          <p:nvPr/>
        </p:nvGrpSpPr>
        <p:grpSpPr>
          <a:xfrm>
            <a:off x="6470523" y="2473100"/>
            <a:ext cx="2125450" cy="1198086"/>
            <a:chOff x="3533402" y="573769"/>
            <a:chExt cx="2125450" cy="1198086"/>
          </a:xfrm>
        </p:grpSpPr>
        <p:grpSp>
          <p:nvGrpSpPr>
            <p:cNvPr id="154" name="Group 26"/>
            <p:cNvGrpSpPr>
              <a:grpSpLocks/>
            </p:cNvGrpSpPr>
            <p:nvPr/>
          </p:nvGrpSpPr>
          <p:grpSpPr bwMode="auto">
            <a:xfrm>
              <a:off x="4532479" y="636785"/>
              <a:ext cx="1126373" cy="973557"/>
              <a:chOff x="2969" y="720"/>
              <a:chExt cx="1159" cy="864"/>
            </a:xfrm>
          </p:grpSpPr>
          <p:grpSp>
            <p:nvGrpSpPr>
              <p:cNvPr id="156" name="Group 25"/>
              <p:cNvGrpSpPr>
                <a:grpSpLocks/>
              </p:cNvGrpSpPr>
              <p:nvPr/>
            </p:nvGrpSpPr>
            <p:grpSpPr bwMode="auto">
              <a:xfrm>
                <a:off x="3600" y="720"/>
                <a:ext cx="528" cy="864"/>
                <a:chOff x="3600" y="720"/>
                <a:chExt cx="528" cy="864"/>
              </a:xfrm>
            </p:grpSpPr>
            <p:sp>
              <p:nvSpPr>
                <p:cNvPr id="158"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59"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0"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57"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55" name="Picture 154"/>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grpSp>
        <p:nvGrpSpPr>
          <p:cNvPr id="161" name="Group 160"/>
          <p:cNvGrpSpPr/>
          <p:nvPr/>
        </p:nvGrpSpPr>
        <p:grpSpPr>
          <a:xfrm>
            <a:off x="4039360" y="2764314"/>
            <a:ext cx="2125450" cy="1198086"/>
            <a:chOff x="3533402" y="573769"/>
            <a:chExt cx="2125450" cy="1198086"/>
          </a:xfrm>
        </p:grpSpPr>
        <p:grpSp>
          <p:nvGrpSpPr>
            <p:cNvPr id="162" name="Group 26"/>
            <p:cNvGrpSpPr>
              <a:grpSpLocks/>
            </p:cNvGrpSpPr>
            <p:nvPr/>
          </p:nvGrpSpPr>
          <p:grpSpPr bwMode="auto">
            <a:xfrm>
              <a:off x="4532479" y="636785"/>
              <a:ext cx="1126373" cy="973557"/>
              <a:chOff x="2969" y="720"/>
              <a:chExt cx="1159" cy="864"/>
            </a:xfrm>
          </p:grpSpPr>
          <p:grpSp>
            <p:nvGrpSpPr>
              <p:cNvPr id="164" name="Group 25"/>
              <p:cNvGrpSpPr>
                <a:grpSpLocks/>
              </p:cNvGrpSpPr>
              <p:nvPr/>
            </p:nvGrpSpPr>
            <p:grpSpPr bwMode="auto">
              <a:xfrm>
                <a:off x="3600" y="720"/>
                <a:ext cx="528" cy="864"/>
                <a:chOff x="3600" y="720"/>
                <a:chExt cx="528" cy="864"/>
              </a:xfrm>
            </p:grpSpPr>
            <p:sp>
              <p:nvSpPr>
                <p:cNvPr id="166" name="AutoShape 20"/>
                <p:cNvSpPr>
                  <a:spLocks noChangeArrowheads="1"/>
                </p:cNvSpPr>
                <p:nvPr/>
              </p:nvSpPr>
              <p:spPr bwMode="auto">
                <a:xfrm>
                  <a:off x="3600" y="720"/>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7" name="AutoShape 21"/>
                <p:cNvSpPr>
                  <a:spLocks noChangeArrowheads="1"/>
                </p:cNvSpPr>
                <p:nvPr/>
              </p:nvSpPr>
              <p:spPr bwMode="auto">
                <a:xfrm>
                  <a:off x="3696" y="912"/>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sp>
              <p:nvSpPr>
                <p:cNvPr id="168" name="AutoShape 22"/>
                <p:cNvSpPr>
                  <a:spLocks noChangeArrowheads="1"/>
                </p:cNvSpPr>
                <p:nvPr/>
              </p:nvSpPr>
              <p:spPr bwMode="auto">
                <a:xfrm>
                  <a:off x="3792" y="1104"/>
                  <a:ext cx="336" cy="480"/>
                </a:xfrm>
                <a:prstGeom prst="can">
                  <a:avLst>
                    <a:gd name="adj" fmla="val 35714"/>
                  </a:avLst>
                </a:prstGeom>
                <a:solidFill>
                  <a:srgbClr val="FF66CC"/>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sp>
            <p:nvSpPr>
              <p:cNvPr id="165" name="AutoShape 23"/>
              <p:cNvSpPr>
                <a:spLocks noChangeArrowheads="1"/>
              </p:cNvSpPr>
              <p:nvPr/>
            </p:nvSpPr>
            <p:spPr bwMode="auto">
              <a:xfrm>
                <a:off x="2969" y="1008"/>
                <a:ext cx="535" cy="336"/>
              </a:xfrm>
              <a:prstGeom prst="leftRightArrow">
                <a:avLst>
                  <a:gd name="adj1" fmla="val 50000"/>
                  <a:gd name="adj2" fmla="val 25714"/>
                </a:avLst>
              </a:prstGeom>
              <a:solidFill>
                <a:srgbClr val="00FFFF"/>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p>
            </p:txBody>
          </p:sp>
        </p:grpSp>
        <p:pic>
          <p:nvPicPr>
            <p:cNvPr id="163" name="Picture 162"/>
            <p:cNvPicPr>
              <a:picLocks noChangeAspect="1"/>
            </p:cNvPicPr>
            <p:nvPr/>
          </p:nvPicPr>
          <p:blipFill>
            <a:blip r:embed="rId2">
              <a:clrChange>
                <a:clrFrom>
                  <a:srgbClr val="FFFFFF"/>
                </a:clrFrom>
                <a:clrTo>
                  <a:srgbClr val="FFFFFF">
                    <a:alpha val="0"/>
                  </a:srgbClr>
                </a:clrTo>
              </a:clrChange>
            </a:blip>
            <a:stretch>
              <a:fillRect/>
            </a:stretch>
          </p:blipFill>
          <p:spPr>
            <a:xfrm>
              <a:off x="3533402" y="573769"/>
              <a:ext cx="1198086" cy="1198086"/>
            </a:xfrm>
            <a:prstGeom prst="rect">
              <a:avLst/>
            </a:prstGeom>
          </p:spPr>
        </p:pic>
      </p:grpSp>
    </p:spTree>
    <p:extLst>
      <p:ext uri="{BB962C8B-B14F-4D97-AF65-F5344CB8AC3E}">
        <p14:creationId xmlns:p14="http://schemas.microsoft.com/office/powerpoint/2010/main" val="3623007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75634" y="762000"/>
            <a:ext cx="11335366" cy="5486400"/>
          </a:xfrm>
        </p:spPr>
        <p:txBody>
          <a:bodyPr>
            <a:normAutofit/>
          </a:bodyPr>
          <a:lstStyle/>
          <a:p>
            <a:r>
              <a:rPr lang="en-US" altLang="ko-KR" dirty="0">
                <a:solidFill>
                  <a:srgbClr val="FF0000"/>
                </a:solidFill>
              </a:rPr>
              <a:t>TCP:</a:t>
            </a:r>
            <a:r>
              <a:rPr lang="en-US" altLang="ko-KR" dirty="0"/>
              <a:t> Reliable byte stream between two processes on different machines over Internet (read, write, flush)</a:t>
            </a:r>
          </a:p>
          <a:p>
            <a:pPr lvl="1"/>
            <a:r>
              <a:rPr lang="en-US" altLang="ko-KR" dirty="0"/>
              <a:t>Uses window-based acknowledgement protocol</a:t>
            </a:r>
          </a:p>
          <a:p>
            <a:pPr lvl="1"/>
            <a:r>
              <a:rPr lang="en-US" altLang="ko-KR" dirty="0"/>
              <a:t>Congestion-avoidance dynamically adapts sender window to account for congestion in network</a:t>
            </a:r>
          </a:p>
          <a:p>
            <a:pPr>
              <a:defRPr/>
            </a:pPr>
            <a:r>
              <a:rPr lang="en-US" altLang="ko-KR" dirty="0">
                <a:solidFill>
                  <a:srgbClr val="FF0000"/>
                </a:solidFill>
              </a:rPr>
              <a:t>Remote Procedure Call (RPC): </a:t>
            </a:r>
            <a:r>
              <a:rPr lang="en-US" altLang="ko-KR" dirty="0"/>
              <a:t>Call procedure on remote </a:t>
            </a:r>
            <a:r>
              <a:rPr lang="en-US" altLang="ko-KR" dirty="0" smtClean="0"/>
              <a:t>machine or in remote domain</a:t>
            </a:r>
            <a:endParaRPr lang="en-US" altLang="ko-KR" dirty="0"/>
          </a:p>
          <a:p>
            <a:pPr lvl="1">
              <a:defRPr/>
            </a:pPr>
            <a:r>
              <a:rPr lang="en-US" altLang="ko-KR" dirty="0"/>
              <a:t>Provides same interface as procedure</a:t>
            </a:r>
          </a:p>
          <a:p>
            <a:pPr lvl="1">
              <a:defRPr/>
            </a:pPr>
            <a:r>
              <a:rPr lang="en-US" altLang="ko-KR" dirty="0"/>
              <a:t>Automatic packing and unpacking of arguments without user programming (in stub</a:t>
            </a:r>
            <a:r>
              <a:rPr lang="en-US" altLang="ko-KR" dirty="0" smtClean="0"/>
              <a:t>)</a:t>
            </a:r>
          </a:p>
          <a:p>
            <a:pPr lvl="1">
              <a:defRPr/>
            </a:pPr>
            <a:r>
              <a:rPr lang="en-US" altLang="ko-KR" dirty="0" smtClean="0"/>
              <a:t>Adapts automatically to different hardware and software architectures at remote end</a:t>
            </a:r>
            <a:endParaRPr lang="en-US" altLang="ko-KR" dirty="0"/>
          </a:p>
          <a:p>
            <a:pPr>
              <a:defRPr/>
            </a:pPr>
            <a:r>
              <a:rPr lang="en-US" altLang="ko-KR" dirty="0">
                <a:solidFill>
                  <a:srgbClr val="FF0000"/>
                </a:solidFill>
              </a:rPr>
              <a:t>Distributed File System: </a:t>
            </a:r>
          </a:p>
          <a:p>
            <a:pPr lvl="1">
              <a:defRPr/>
            </a:pPr>
            <a:r>
              <a:rPr lang="en-US" altLang="ko-KR" dirty="0"/>
              <a:t>Transparent access to files stored on a remote disk</a:t>
            </a:r>
          </a:p>
          <a:p>
            <a:pPr lvl="1">
              <a:defRPr/>
            </a:pPr>
            <a:r>
              <a:rPr lang="en-US" altLang="ko-KR" dirty="0"/>
              <a:t>Caching for performance</a:t>
            </a:r>
          </a:p>
          <a:p>
            <a:endParaRPr lang="en-US" dirty="0"/>
          </a:p>
        </p:txBody>
      </p:sp>
    </p:spTree>
    <p:extLst>
      <p:ext uri="{BB962C8B-B14F-4D97-AF65-F5344CB8AC3E}">
        <p14:creationId xmlns:p14="http://schemas.microsoft.com/office/powerpoint/2010/main" val="3149217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ko-KR" dirty="0" smtClean="0">
                <a:ea typeface="굴림" panose="020B0600000101010101" pitchFamily="34" charset="-127"/>
              </a:rPr>
              <a:t>Building a messaging service on IP</a:t>
            </a:r>
          </a:p>
        </p:txBody>
      </p:sp>
      <p:sp>
        <p:nvSpPr>
          <p:cNvPr id="1031171" name="Rectangle 3"/>
          <p:cNvSpPr>
            <a:spLocks noGrp="1" noChangeArrowheads="1"/>
          </p:cNvSpPr>
          <p:nvPr>
            <p:ph type="body" idx="1"/>
          </p:nvPr>
        </p:nvSpPr>
        <p:spPr>
          <a:xfrm>
            <a:off x="381000" y="762000"/>
            <a:ext cx="11734800" cy="6248400"/>
          </a:xfrm>
        </p:spPr>
        <p:txBody>
          <a:bodyPr>
            <a:normAutofit/>
          </a:bodyPr>
          <a:lstStyle/>
          <a:p>
            <a:pPr>
              <a:lnSpc>
                <a:spcPct val="80000"/>
              </a:lnSpc>
              <a:spcBef>
                <a:spcPct val="5000"/>
              </a:spcBef>
            </a:pPr>
            <a:r>
              <a:rPr lang="en-US" altLang="ko-KR" sz="2200" dirty="0" smtClean="0">
                <a:ea typeface="굴림" panose="020B0600000101010101" pitchFamily="34" charset="-127"/>
              </a:rPr>
              <a:t>Process to process communication </a:t>
            </a:r>
          </a:p>
          <a:p>
            <a:pPr lvl="1">
              <a:lnSpc>
                <a:spcPct val="80000"/>
              </a:lnSpc>
              <a:spcBef>
                <a:spcPct val="5000"/>
              </a:spcBef>
            </a:pPr>
            <a:r>
              <a:rPr lang="en-US" altLang="ko-KR" sz="2000" dirty="0" smtClean="0">
                <a:ea typeface="굴림" panose="020B0600000101010101" pitchFamily="34" charset="-127"/>
              </a:rPr>
              <a:t>Basic routing gets packets from </a:t>
            </a:r>
            <a:r>
              <a:rPr lang="en-US" altLang="ko-KR" sz="2000" dirty="0" err="1" smtClean="0">
                <a:ea typeface="굴림" panose="020B0600000101010101" pitchFamily="34" charset="-127"/>
              </a:rPr>
              <a:t>machine</a:t>
            </a:r>
            <a:r>
              <a:rPr lang="en-US" altLang="ko-KR" sz="2000" dirty="0" err="1" smtClean="0">
                <a:ea typeface="굴림" panose="020B0600000101010101" pitchFamily="34" charset="-127"/>
                <a:sym typeface="Symbol" panose="05050102010706020507" pitchFamily="18" charset="2"/>
              </a:rPr>
              <a:t>machine</a:t>
            </a: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r>
              <a:rPr lang="en-US" altLang="ko-KR" sz="2000" dirty="0" smtClean="0">
                <a:ea typeface="굴림" panose="020B0600000101010101" pitchFamily="34" charset="-127"/>
                <a:sym typeface="Symbol" panose="05050102010706020507" pitchFamily="18" charset="2"/>
              </a:rPr>
              <a:t>What we really want is routing from </a:t>
            </a:r>
            <a:r>
              <a:rPr lang="en-US" altLang="ko-KR" sz="2000" dirty="0" err="1" smtClean="0">
                <a:ea typeface="굴림" panose="020B0600000101010101" pitchFamily="34" charset="-127"/>
                <a:sym typeface="Symbol" panose="05050102010706020507" pitchFamily="18" charset="2"/>
              </a:rPr>
              <a:t>processprocess</a:t>
            </a:r>
            <a:endParaRPr lang="en-US" altLang="ko-KR" sz="2000" dirty="0" smtClean="0">
              <a:ea typeface="굴림" panose="020B0600000101010101" pitchFamily="34" charset="-127"/>
              <a:sym typeface="Symbol" panose="05050102010706020507" pitchFamily="18" charset="2"/>
            </a:endParaRPr>
          </a:p>
          <a:p>
            <a:pPr lvl="2">
              <a:lnSpc>
                <a:spcPct val="80000"/>
              </a:lnSpc>
              <a:spcBef>
                <a:spcPct val="5000"/>
              </a:spcBef>
            </a:pPr>
            <a:r>
              <a:rPr lang="en-US" altLang="ko-KR" sz="1800" dirty="0" smtClean="0">
                <a:ea typeface="굴림" panose="020B0600000101010101" pitchFamily="34" charset="-127"/>
                <a:sym typeface="Symbol" panose="05050102010706020507" pitchFamily="18" charset="2"/>
              </a:rPr>
              <a:t>Add “</a:t>
            </a:r>
            <a:r>
              <a:rPr lang="en-US" altLang="ko-KR" sz="1800" dirty="0" smtClean="0">
                <a:solidFill>
                  <a:schemeClr val="hlink"/>
                </a:solidFill>
                <a:ea typeface="굴림" panose="020B0600000101010101" pitchFamily="34" charset="-127"/>
                <a:sym typeface="Symbol" panose="05050102010706020507" pitchFamily="18" charset="2"/>
              </a:rPr>
              <a:t>ports</a:t>
            </a:r>
            <a:r>
              <a:rPr lang="en-US" altLang="ko-KR" sz="1800" dirty="0" smtClean="0">
                <a:ea typeface="굴림" panose="020B0600000101010101" pitchFamily="34" charset="-127"/>
                <a:sym typeface="Symbol" panose="05050102010706020507" pitchFamily="18" charset="2"/>
              </a:rPr>
              <a:t>”, which are 16-bit identifiers</a:t>
            </a:r>
          </a:p>
          <a:p>
            <a:pPr lvl="2">
              <a:lnSpc>
                <a:spcPct val="80000"/>
              </a:lnSpc>
              <a:spcBef>
                <a:spcPct val="5000"/>
              </a:spcBef>
            </a:pPr>
            <a:r>
              <a:rPr lang="en-US" altLang="ko-KR" sz="1800" dirty="0" smtClean="0">
                <a:ea typeface="굴림" panose="020B0600000101010101" pitchFamily="34" charset="-127"/>
                <a:sym typeface="Symbol" panose="05050102010706020507" pitchFamily="18" charset="2"/>
              </a:rPr>
              <a:t>A communication channel (</a:t>
            </a:r>
            <a:r>
              <a:rPr lang="en-US" altLang="ko-KR" sz="1800" dirty="0" smtClean="0">
                <a:solidFill>
                  <a:schemeClr val="hlink"/>
                </a:solidFill>
                <a:ea typeface="굴림" panose="020B0600000101010101" pitchFamily="34" charset="-127"/>
                <a:sym typeface="Symbol" panose="05050102010706020507" pitchFamily="18" charset="2"/>
              </a:rPr>
              <a:t>connection</a:t>
            </a:r>
            <a:r>
              <a:rPr lang="en-US" altLang="ko-KR" sz="1800" dirty="0" smtClean="0">
                <a:ea typeface="굴림" panose="020B0600000101010101" pitchFamily="34" charset="-127"/>
                <a:sym typeface="Symbol" panose="05050102010706020507" pitchFamily="18" charset="2"/>
              </a:rPr>
              <a:t>) defined by 5 items: </a:t>
            </a:r>
            <a:br>
              <a:rPr lang="en-US" altLang="ko-KR" sz="1800" dirty="0" smtClean="0">
                <a:ea typeface="굴림" panose="020B0600000101010101" pitchFamily="34" charset="-127"/>
                <a:sym typeface="Symbol" panose="05050102010706020507" pitchFamily="18" charset="2"/>
              </a:rPr>
            </a:br>
            <a:r>
              <a:rPr lang="en-US" altLang="ko-KR" sz="1800" dirty="0" smtClean="0">
                <a:ea typeface="굴림" panose="020B0600000101010101" pitchFamily="34" charset="-127"/>
                <a:sym typeface="Symbol" panose="05050102010706020507" pitchFamily="18" charset="2"/>
              </a:rPr>
              <a:t>[source </a:t>
            </a:r>
            <a:r>
              <a:rPr lang="en-US" altLang="ko-KR" sz="1800" dirty="0" err="1" smtClean="0">
                <a:ea typeface="굴림" panose="020B0600000101010101" pitchFamily="34" charset="-127"/>
                <a:sym typeface="Symbol" panose="05050102010706020507" pitchFamily="18" charset="2"/>
              </a:rPr>
              <a:t>addr</a:t>
            </a:r>
            <a:r>
              <a:rPr lang="en-US" altLang="ko-KR" sz="1800" dirty="0" smtClean="0">
                <a:ea typeface="굴림" panose="020B0600000101010101" pitchFamily="34" charset="-127"/>
                <a:sym typeface="Symbol" panose="05050102010706020507" pitchFamily="18" charset="2"/>
              </a:rPr>
              <a:t>, source port, </a:t>
            </a:r>
            <a:r>
              <a:rPr lang="en-US" altLang="ko-KR" sz="1800" dirty="0" err="1" smtClean="0">
                <a:ea typeface="굴림" panose="020B0600000101010101" pitchFamily="34" charset="-127"/>
                <a:sym typeface="Symbol" panose="05050102010706020507" pitchFamily="18" charset="2"/>
              </a:rPr>
              <a:t>dest</a:t>
            </a:r>
            <a:r>
              <a:rPr lang="en-US" altLang="ko-KR" sz="1800" dirty="0" smtClean="0">
                <a:ea typeface="굴림" panose="020B0600000101010101" pitchFamily="34" charset="-127"/>
                <a:sym typeface="Symbol" panose="05050102010706020507" pitchFamily="18" charset="2"/>
              </a:rPr>
              <a:t> </a:t>
            </a:r>
            <a:r>
              <a:rPr lang="en-US" altLang="ko-KR" sz="1800" dirty="0" err="1" smtClean="0">
                <a:ea typeface="굴림" panose="020B0600000101010101" pitchFamily="34" charset="-127"/>
                <a:sym typeface="Symbol" panose="05050102010706020507" pitchFamily="18" charset="2"/>
              </a:rPr>
              <a:t>addr</a:t>
            </a:r>
            <a:r>
              <a:rPr lang="en-US" altLang="ko-KR" sz="1800" dirty="0" smtClean="0">
                <a:ea typeface="굴림" panose="020B0600000101010101" pitchFamily="34" charset="-127"/>
                <a:sym typeface="Symbol" panose="05050102010706020507" pitchFamily="18" charset="2"/>
              </a:rPr>
              <a:t>, </a:t>
            </a:r>
            <a:r>
              <a:rPr lang="en-US" altLang="ko-KR" sz="1800" dirty="0" err="1" smtClean="0">
                <a:ea typeface="굴림" panose="020B0600000101010101" pitchFamily="34" charset="-127"/>
                <a:sym typeface="Symbol" panose="05050102010706020507" pitchFamily="18" charset="2"/>
              </a:rPr>
              <a:t>dest</a:t>
            </a:r>
            <a:r>
              <a:rPr lang="en-US" altLang="ko-KR" sz="1800" dirty="0" smtClean="0">
                <a:ea typeface="굴림" panose="020B0600000101010101" pitchFamily="34" charset="-127"/>
                <a:sym typeface="Symbol" panose="05050102010706020507" pitchFamily="18" charset="2"/>
              </a:rPr>
              <a:t> port, protocol]</a:t>
            </a:r>
            <a:endParaRPr lang="en-US" altLang="ko-KR" sz="1800" dirty="0" smtClean="0">
              <a:ea typeface="굴림" panose="020B0600000101010101" pitchFamily="34" charset="-127"/>
            </a:endParaRPr>
          </a:p>
          <a:p>
            <a:pPr>
              <a:lnSpc>
                <a:spcPct val="80000"/>
              </a:lnSpc>
              <a:spcBef>
                <a:spcPct val="5000"/>
              </a:spcBef>
            </a:pPr>
            <a:r>
              <a:rPr lang="en-US" altLang="ko-KR" sz="2200" dirty="0" smtClean="0">
                <a:ea typeface="굴림" panose="020B0600000101010101" pitchFamily="34" charset="-127"/>
              </a:rPr>
              <a:t>For example: The Unreliable Datagram Protocol (UDP)</a:t>
            </a:r>
          </a:p>
          <a:p>
            <a:pPr lvl="1">
              <a:lnSpc>
                <a:spcPct val="80000"/>
              </a:lnSpc>
              <a:spcBef>
                <a:spcPct val="5000"/>
              </a:spcBef>
            </a:pPr>
            <a:r>
              <a:rPr lang="en-US" altLang="ko-KR" sz="2000" dirty="0" smtClean="0">
                <a:ea typeface="굴림" panose="020B0600000101010101" pitchFamily="34" charset="-127"/>
                <a:sym typeface="Symbol" panose="05050102010706020507" pitchFamily="18" charset="2"/>
              </a:rPr>
              <a:t>Layered on top of basic IP (</a:t>
            </a:r>
            <a:r>
              <a:rPr lang="en-US" altLang="ko-KR" sz="2000" dirty="0" smtClean="0">
                <a:solidFill>
                  <a:srgbClr val="FF0000"/>
                </a:solidFill>
                <a:ea typeface="굴림" panose="020B0600000101010101" pitchFamily="34" charset="-127"/>
                <a:sym typeface="Symbol" panose="05050102010706020507" pitchFamily="18" charset="2"/>
              </a:rPr>
              <a:t>IP Protocol 17</a:t>
            </a:r>
            <a:r>
              <a:rPr lang="en-US" altLang="ko-KR" sz="2000" dirty="0" smtClean="0">
                <a:ea typeface="굴림" panose="020B0600000101010101" pitchFamily="34" charset="-127"/>
                <a:sym typeface="Symbol" panose="05050102010706020507" pitchFamily="18" charset="2"/>
              </a:rPr>
              <a:t>)</a:t>
            </a:r>
          </a:p>
          <a:p>
            <a:pPr lvl="2">
              <a:lnSpc>
                <a:spcPct val="80000"/>
              </a:lnSpc>
              <a:spcBef>
                <a:spcPct val="5000"/>
              </a:spcBef>
            </a:pPr>
            <a:r>
              <a:rPr lang="en-US" altLang="ko-KR" sz="1800" dirty="0" smtClean="0">
                <a:solidFill>
                  <a:schemeClr val="hlink"/>
                </a:solidFill>
                <a:ea typeface="굴림" panose="020B0600000101010101" pitchFamily="34" charset="-127"/>
              </a:rPr>
              <a:t>Datagram:</a:t>
            </a:r>
            <a:r>
              <a:rPr lang="en-US" altLang="ko-KR" sz="1800" dirty="0" smtClean="0">
                <a:ea typeface="굴림" panose="020B0600000101010101" pitchFamily="34" charset="-127"/>
              </a:rPr>
              <a:t> an unreliable, unordered, packet sent from source user </a:t>
            </a:r>
            <a:r>
              <a:rPr lang="en-US" altLang="ko-KR" sz="1800" dirty="0" smtClean="0">
                <a:ea typeface="굴림" panose="020B0600000101010101" pitchFamily="34" charset="-127"/>
                <a:sym typeface="Symbol" panose="05050102010706020507" pitchFamily="18" charset="2"/>
              </a:rPr>
              <a:t> </a:t>
            </a:r>
            <a:r>
              <a:rPr lang="en-US" altLang="ko-KR" sz="1800" dirty="0" err="1" smtClean="0">
                <a:ea typeface="굴림" panose="020B0600000101010101" pitchFamily="34" charset="-127"/>
                <a:sym typeface="Symbol" panose="05050102010706020507" pitchFamily="18" charset="2"/>
              </a:rPr>
              <a:t>dest</a:t>
            </a:r>
            <a:r>
              <a:rPr lang="en-US" altLang="ko-KR" sz="1800" dirty="0" smtClean="0">
                <a:ea typeface="굴림" panose="020B0600000101010101" pitchFamily="34" charset="-127"/>
                <a:sym typeface="Symbol" panose="05050102010706020507" pitchFamily="18" charset="2"/>
              </a:rPr>
              <a:t> user (Call it UDP/IP)</a:t>
            </a:r>
          </a:p>
          <a:p>
            <a:pPr lvl="2">
              <a:lnSpc>
                <a:spcPct val="80000"/>
              </a:lnSpc>
              <a:spcBef>
                <a:spcPct val="5000"/>
              </a:spcBef>
            </a:pPr>
            <a:endParaRPr lang="en-US" altLang="ko-KR" sz="1800" dirty="0" smtClean="0">
              <a:ea typeface="굴림" panose="020B0600000101010101" pitchFamily="34" charset="-127"/>
              <a:sym typeface="Symbol" panose="05050102010706020507" pitchFamily="18" charset="2"/>
            </a:endParaRPr>
          </a:p>
          <a:p>
            <a:pPr lvl="2">
              <a:lnSpc>
                <a:spcPct val="80000"/>
              </a:lnSpc>
              <a:spcBef>
                <a:spcPct val="5000"/>
              </a:spcBef>
            </a:pPr>
            <a:endParaRPr lang="en-US" altLang="ko-KR" sz="18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endParaRPr lang="en-US" altLang="ko-KR" sz="2000" dirty="0" smtClean="0">
              <a:ea typeface="굴림" panose="020B0600000101010101" pitchFamily="34" charset="-127"/>
              <a:sym typeface="Symbol" panose="05050102010706020507" pitchFamily="18" charset="2"/>
            </a:endParaRPr>
          </a:p>
          <a:p>
            <a:pPr lvl="1">
              <a:lnSpc>
                <a:spcPct val="80000"/>
              </a:lnSpc>
              <a:spcBef>
                <a:spcPct val="5000"/>
              </a:spcBef>
            </a:pPr>
            <a:r>
              <a:rPr lang="en-US" altLang="ko-KR" sz="2000" dirty="0" smtClean="0">
                <a:ea typeface="굴림" panose="020B0600000101010101" pitchFamily="34" charset="-127"/>
                <a:sym typeface="Symbol" panose="05050102010706020507" pitchFamily="18" charset="2"/>
              </a:rPr>
              <a:t>Important aspect: low overhead!</a:t>
            </a:r>
          </a:p>
          <a:p>
            <a:pPr lvl="2">
              <a:lnSpc>
                <a:spcPct val="80000"/>
              </a:lnSpc>
              <a:spcBef>
                <a:spcPct val="5000"/>
              </a:spcBef>
            </a:pPr>
            <a:r>
              <a:rPr lang="en-US" altLang="ko-KR" sz="1800" dirty="0" smtClean="0">
                <a:ea typeface="굴림" panose="020B0600000101010101" pitchFamily="34" charset="-127"/>
                <a:sym typeface="Symbol" panose="05050102010706020507" pitchFamily="18" charset="2"/>
              </a:rPr>
              <a:t>Often used for high-bandwidth video streams</a:t>
            </a:r>
          </a:p>
          <a:p>
            <a:pPr lvl="2">
              <a:lnSpc>
                <a:spcPct val="80000"/>
              </a:lnSpc>
              <a:spcBef>
                <a:spcPct val="5000"/>
              </a:spcBef>
            </a:pPr>
            <a:r>
              <a:rPr lang="en-US" altLang="ko-KR" sz="1800" dirty="0" smtClean="0">
                <a:ea typeface="굴림" panose="020B0600000101010101" pitchFamily="34" charset="-127"/>
                <a:sym typeface="Symbol" panose="05050102010706020507" pitchFamily="18" charset="2"/>
              </a:rPr>
              <a:t>Many uses of UDP considered “anti-social” – none of the “well-behaved” aspects of (say) TCP/IP</a:t>
            </a:r>
          </a:p>
        </p:txBody>
      </p:sp>
      <p:grpSp>
        <p:nvGrpSpPr>
          <p:cNvPr id="1031172" name="Group 4"/>
          <p:cNvGrpSpPr>
            <a:grpSpLocks/>
          </p:cNvGrpSpPr>
          <p:nvPr/>
        </p:nvGrpSpPr>
        <p:grpSpPr bwMode="auto">
          <a:xfrm>
            <a:off x="3048000" y="3200400"/>
            <a:ext cx="5646738" cy="1981200"/>
            <a:chOff x="960" y="2064"/>
            <a:chExt cx="3557" cy="1392"/>
          </a:xfrm>
        </p:grpSpPr>
        <p:sp>
          <p:nvSpPr>
            <p:cNvPr id="22533" name="Freeform 5"/>
            <p:cNvSpPr>
              <a:spLocks/>
            </p:cNvSpPr>
            <p:nvPr/>
          </p:nvSpPr>
          <p:spPr bwMode="auto">
            <a:xfrm>
              <a:off x="960" y="2913"/>
              <a:ext cx="3557" cy="543"/>
            </a:xfrm>
            <a:custGeom>
              <a:avLst/>
              <a:gdLst>
                <a:gd name="T0" fmla="*/ 47 w 3360"/>
                <a:gd name="T1" fmla="*/ 543 h 716"/>
                <a:gd name="T2" fmla="*/ 3506 w 3360"/>
                <a:gd name="T3" fmla="*/ 543 h 716"/>
                <a:gd name="T4" fmla="*/ 3506 w 3360"/>
                <a:gd name="T5" fmla="*/ 146 h 716"/>
                <a:gd name="T6" fmla="*/ 3442 w 3360"/>
                <a:gd name="T7" fmla="*/ 109 h 716"/>
                <a:gd name="T8" fmla="*/ 3557 w 3360"/>
                <a:gd name="T9" fmla="*/ 61 h 716"/>
                <a:gd name="T10" fmla="*/ 3506 w 3360"/>
                <a:gd name="T11" fmla="*/ 25 h 716"/>
                <a:gd name="T12" fmla="*/ 3506 w 3360"/>
                <a:gd name="T13" fmla="*/ 0 h 716"/>
                <a:gd name="T14" fmla="*/ 51 w 3360"/>
                <a:gd name="T15" fmla="*/ 0 h 716"/>
                <a:gd name="T16" fmla="*/ 51 w 3360"/>
                <a:gd name="T17" fmla="*/ 36 h 716"/>
                <a:gd name="T18" fmla="*/ 102 w 3360"/>
                <a:gd name="T19" fmla="*/ 73 h 716"/>
                <a:gd name="T20" fmla="*/ 0 w 3360"/>
                <a:gd name="T21" fmla="*/ 115 h 716"/>
                <a:gd name="T22" fmla="*/ 51 w 3360"/>
                <a:gd name="T23" fmla="*/ 151 h 716"/>
                <a:gd name="T24" fmla="*/ 47 w 3360"/>
                <a:gd name="T25" fmla="*/ 543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0" h="716">
                  <a:moveTo>
                    <a:pt x="44" y="716"/>
                  </a:moveTo>
                  <a:lnTo>
                    <a:pt x="3312" y="716"/>
                  </a:lnTo>
                  <a:lnTo>
                    <a:pt x="3312" y="192"/>
                  </a:lnTo>
                  <a:lnTo>
                    <a:pt x="3251" y="144"/>
                  </a:lnTo>
                  <a:lnTo>
                    <a:pt x="3360" y="81"/>
                  </a:lnTo>
                  <a:lnTo>
                    <a:pt x="3312" y="33"/>
                  </a:lnTo>
                  <a:lnTo>
                    <a:pt x="3312" y="0"/>
                  </a:lnTo>
                  <a:lnTo>
                    <a:pt x="48" y="0"/>
                  </a:lnTo>
                  <a:lnTo>
                    <a:pt x="48" y="48"/>
                  </a:lnTo>
                  <a:lnTo>
                    <a:pt x="96" y="96"/>
                  </a:lnTo>
                  <a:lnTo>
                    <a:pt x="0" y="151"/>
                  </a:lnTo>
                  <a:lnTo>
                    <a:pt x="48" y="199"/>
                  </a:lnTo>
                  <a:lnTo>
                    <a:pt x="44" y="716"/>
                  </a:lnTo>
                  <a:close/>
                </a:path>
              </a:pathLst>
            </a:custGeom>
            <a:solidFill>
              <a:srgbClr val="99FFCC"/>
            </a:solidFill>
            <a:ln w="381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p>
              <a:endParaRPr lang="en-US">
                <a:latin typeface="Gill Sans"/>
              </a:endParaRPr>
            </a:p>
          </p:txBody>
        </p:sp>
        <p:sp>
          <p:nvSpPr>
            <p:cNvPr id="22534" name="Text Box 6"/>
            <p:cNvSpPr txBox="1">
              <a:spLocks noChangeArrowheads="1"/>
            </p:cNvSpPr>
            <p:nvPr/>
          </p:nvSpPr>
          <p:spPr bwMode="auto">
            <a:xfrm>
              <a:off x="2352" y="3072"/>
              <a:ext cx="795" cy="217"/>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UDP Data</a:t>
              </a:r>
            </a:p>
          </p:txBody>
        </p:sp>
        <p:sp>
          <p:nvSpPr>
            <p:cNvPr id="22535" name="Rectangle 7"/>
            <p:cNvSpPr>
              <a:spLocks noChangeArrowheads="1"/>
            </p:cNvSpPr>
            <p:nvPr/>
          </p:nvSpPr>
          <p:spPr bwMode="auto">
            <a:xfrm>
              <a:off x="1010" y="2728"/>
              <a:ext cx="1728"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UDP length </a:t>
              </a:r>
            </a:p>
          </p:txBody>
        </p:sp>
        <p:sp>
          <p:nvSpPr>
            <p:cNvPr id="22536" name="Rectangle 8"/>
            <p:cNvSpPr>
              <a:spLocks noChangeArrowheads="1"/>
            </p:cNvSpPr>
            <p:nvPr/>
          </p:nvSpPr>
          <p:spPr bwMode="auto">
            <a:xfrm>
              <a:off x="2738" y="272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UDP checksum</a:t>
              </a:r>
            </a:p>
          </p:txBody>
        </p:sp>
        <p:sp>
          <p:nvSpPr>
            <p:cNvPr id="22537" name="Rectangle 9"/>
            <p:cNvSpPr>
              <a:spLocks noChangeArrowheads="1"/>
            </p:cNvSpPr>
            <p:nvPr/>
          </p:nvSpPr>
          <p:spPr bwMode="auto">
            <a:xfrm>
              <a:off x="1013" y="2548"/>
              <a:ext cx="1728" cy="195"/>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source port</a:t>
              </a:r>
            </a:p>
          </p:txBody>
        </p:sp>
        <p:sp>
          <p:nvSpPr>
            <p:cNvPr id="22538" name="Rectangle 10"/>
            <p:cNvSpPr>
              <a:spLocks noChangeArrowheads="1"/>
            </p:cNvSpPr>
            <p:nvPr/>
          </p:nvSpPr>
          <p:spPr bwMode="auto">
            <a:xfrm>
              <a:off x="2741" y="2548"/>
              <a:ext cx="1727" cy="197"/>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20000"/>
                </a:spcBef>
                <a:buSzPct val="100000"/>
              </a:pPr>
              <a:r>
                <a:rPr lang="en-US" altLang="ko-KR">
                  <a:latin typeface="Gill Sans"/>
                  <a:ea typeface="굴림" panose="020B0600000101010101" pitchFamily="34" charset="-127"/>
                </a:rPr>
                <a:t>16-bit destination port</a:t>
              </a:r>
            </a:p>
          </p:txBody>
        </p:sp>
        <p:sp>
          <p:nvSpPr>
            <p:cNvPr id="22539" name="Rectangle 11"/>
            <p:cNvSpPr>
              <a:spLocks noChangeArrowheads="1"/>
            </p:cNvSpPr>
            <p:nvPr/>
          </p:nvSpPr>
          <p:spPr bwMode="auto">
            <a:xfrm>
              <a:off x="1010" y="2064"/>
              <a:ext cx="3456" cy="489"/>
            </a:xfrm>
            <a:prstGeom prst="rect">
              <a:avLst/>
            </a:prstGeom>
            <a:solidFill>
              <a:srgbClr val="99FFCC"/>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nchor="ctr"/>
            <a:lstStyle>
              <a:lvl1pPr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eaLnBrk="1" hangingPunct="1"/>
              <a:endParaRPr lang="en-US" altLang="en-US">
                <a:latin typeface="Gill Sans"/>
              </a:endParaRPr>
            </a:p>
          </p:txBody>
        </p:sp>
        <p:sp>
          <p:nvSpPr>
            <p:cNvPr id="22540" name="Text Box 12"/>
            <p:cNvSpPr txBox="1">
              <a:spLocks noChangeArrowheads="1"/>
            </p:cNvSpPr>
            <p:nvPr/>
          </p:nvSpPr>
          <p:spPr bwMode="auto">
            <a:xfrm>
              <a:off x="2318" y="2108"/>
              <a:ext cx="794" cy="384"/>
            </a:xfrm>
            <a:prstGeom prst="rect">
              <a:avLst/>
            </a:prstGeom>
            <a:solidFill>
              <a:srgbClr val="99FFCC"/>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lvl1pPr marL="228600" indent="-228600" eaLnBrk="0" hangingPunct="0">
                <a:defRPr b="1">
                  <a:solidFill>
                    <a:schemeClr val="tx1"/>
                  </a:solidFill>
                  <a:latin typeface="Comic Sans MS" panose="030F0702030302020204" pitchFamily="66" charset="0"/>
                </a:defRPr>
              </a:lvl1pPr>
              <a:lvl2pPr marL="742950" indent="-285750" eaLnBrk="0" hangingPunct="0">
                <a:defRPr b="1">
                  <a:solidFill>
                    <a:schemeClr val="tx1"/>
                  </a:solidFill>
                  <a:latin typeface="Comic Sans MS" panose="030F0702030302020204" pitchFamily="66" charset="0"/>
                </a:defRPr>
              </a:lvl2pPr>
              <a:lvl3pPr marL="1143000" indent="-228600" eaLnBrk="0" hangingPunct="0">
                <a:defRPr b="1">
                  <a:solidFill>
                    <a:schemeClr val="tx1"/>
                  </a:solidFill>
                  <a:latin typeface="Comic Sans MS" panose="030F0702030302020204" pitchFamily="66" charset="0"/>
                </a:defRPr>
              </a:lvl3pPr>
              <a:lvl4pPr marL="1600200" indent="-228600" eaLnBrk="0" hangingPunct="0">
                <a:defRPr b="1">
                  <a:solidFill>
                    <a:schemeClr val="tx1"/>
                  </a:solidFill>
                  <a:latin typeface="Comic Sans MS" panose="030F0702030302020204" pitchFamily="66" charset="0"/>
                </a:defRPr>
              </a:lvl4pPr>
              <a:lvl5pPr marL="2057400" indent="-228600" eaLnBrk="0" hangingPunct="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pPr>
                <a:lnSpc>
                  <a:spcPct val="80000"/>
                </a:lnSpc>
                <a:spcBef>
                  <a:spcPct val="5000"/>
                </a:spcBef>
                <a:buSzPct val="100000"/>
              </a:pPr>
              <a:r>
                <a:rPr lang="en-US" altLang="ko-KR">
                  <a:latin typeface="Gill Sans"/>
                  <a:ea typeface="굴림" panose="020B0600000101010101" pitchFamily="34" charset="-127"/>
                </a:rPr>
                <a:t>IP Header</a:t>
              </a:r>
            </a:p>
            <a:p>
              <a:pPr>
                <a:lnSpc>
                  <a:spcPct val="80000"/>
                </a:lnSpc>
                <a:spcBef>
                  <a:spcPct val="5000"/>
                </a:spcBef>
                <a:buSzPct val="100000"/>
              </a:pPr>
              <a:r>
                <a:rPr lang="en-US" altLang="ko-KR">
                  <a:latin typeface="Gill Sans"/>
                  <a:ea typeface="굴림" panose="020B0600000101010101" pitchFamily="34" charset="-127"/>
                </a:rPr>
                <a:t>(20 bytes)</a:t>
              </a:r>
            </a:p>
          </p:txBody>
        </p:sp>
      </p:grpSp>
    </p:spTree>
    <p:extLst>
      <p:ext uri="{BB962C8B-B14F-4D97-AF65-F5344CB8AC3E}">
        <p14:creationId xmlns:p14="http://schemas.microsoft.com/office/powerpoint/2010/main" val="4134432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031172"/>
                                        </p:tgtEl>
                                        <p:attrNameLst>
                                          <p:attrName>style.visibility</p:attrName>
                                        </p:attrNameLst>
                                      </p:cBhvr>
                                      <p:to>
                                        <p:strVal val="visible"/>
                                      </p:to>
                                    </p:set>
                                    <p:anim calcmode="lin" valueType="num">
                                      <p:cBhvr additive="base">
                                        <p:cTn id="7" dur="500" fill="hold"/>
                                        <p:tgtEl>
                                          <p:spTgt spid="1031172"/>
                                        </p:tgtEl>
                                        <p:attrNameLst>
                                          <p:attrName>ppt_x</p:attrName>
                                        </p:attrNameLst>
                                      </p:cBhvr>
                                      <p:tavLst>
                                        <p:tav tm="0">
                                          <p:val>
                                            <p:strVal val="1+#ppt_w/2"/>
                                          </p:val>
                                        </p:tav>
                                        <p:tav tm="100000">
                                          <p:val>
                                            <p:strVal val="#ppt_x"/>
                                          </p:val>
                                        </p:tav>
                                      </p:tavLst>
                                    </p:anim>
                                    <p:anim calcmode="lin" valueType="num">
                                      <p:cBhvr additive="base">
                                        <p:cTn id="8" dur="500" fill="hold"/>
                                        <p:tgtEl>
                                          <p:spTgt spid="10311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117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117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117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11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11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117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117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117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31171">
                                            <p:txEl>
                                              <p:pRg st="17" end="1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31171">
                                            <p:txEl>
                                              <p:pRg st="18" end="1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117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2810-D846-4ED9-82F8-805D5686CCA3}"/>
              </a:ext>
            </a:extLst>
          </p:cNvPr>
          <p:cNvSpPr>
            <a:spLocks noGrp="1"/>
          </p:cNvSpPr>
          <p:nvPr>
            <p:ph type="title"/>
          </p:nvPr>
        </p:nvSpPr>
        <p:spPr/>
        <p:txBody>
          <a:bodyPr/>
          <a:lstStyle/>
          <a:p>
            <a:r>
              <a:rPr lang="en-US" dirty="0"/>
              <a:t>Internet Architecture: </a:t>
            </a:r>
            <a:r>
              <a:rPr lang="en-US" dirty="0" smtClean="0"/>
              <a:t>Five </a:t>
            </a:r>
            <a:r>
              <a:rPr lang="en-US" dirty="0"/>
              <a:t>Layers</a:t>
            </a:r>
          </a:p>
        </p:txBody>
      </p:sp>
      <p:sp>
        <p:nvSpPr>
          <p:cNvPr id="3" name="Content Placeholder 2">
            <a:extLst>
              <a:ext uri="{FF2B5EF4-FFF2-40B4-BE49-F238E27FC236}">
                <a16:creationId xmlns:a16="http://schemas.microsoft.com/office/drawing/2014/main" id="{4BAFA73C-0E44-42B5-90C1-970856C1648D}"/>
              </a:ext>
            </a:extLst>
          </p:cNvPr>
          <p:cNvSpPr>
            <a:spLocks noGrp="1"/>
          </p:cNvSpPr>
          <p:nvPr>
            <p:ph idx="1"/>
          </p:nvPr>
        </p:nvSpPr>
        <p:spPr/>
        <p:txBody>
          <a:bodyPr/>
          <a:lstStyle/>
          <a:p>
            <a:r>
              <a:rPr lang="en-US" dirty="0">
                <a:ea typeface="MS PGothic" charset="0"/>
                <a:cs typeface="MS PGothic" charset="0"/>
              </a:rPr>
              <a:t>Lower three layers implemented everywhere</a:t>
            </a:r>
          </a:p>
          <a:p>
            <a:r>
              <a:rPr lang="en-US" dirty="0">
                <a:ea typeface="MS PGothic" charset="0"/>
                <a:cs typeface="MS PGothic" charset="0"/>
              </a:rPr>
              <a:t>Top two layers implemented only at hosts</a:t>
            </a:r>
          </a:p>
        </p:txBody>
      </p:sp>
      <p:sp>
        <p:nvSpPr>
          <p:cNvPr id="7" name="Rectangle 4">
            <a:extLst>
              <a:ext uri="{FF2B5EF4-FFF2-40B4-BE49-F238E27FC236}">
                <a16:creationId xmlns:a16="http://schemas.microsoft.com/office/drawing/2014/main" id="{F5BE2BA7-C802-4746-AAC6-D96F90C119B3}"/>
              </a:ext>
            </a:extLst>
          </p:cNvPr>
          <p:cNvSpPr>
            <a:spLocks noChangeArrowheads="1"/>
          </p:cNvSpPr>
          <p:nvPr/>
        </p:nvSpPr>
        <p:spPr bwMode="auto">
          <a:xfrm>
            <a:off x="2729706" y="3886441"/>
            <a:ext cx="1703388" cy="381000"/>
          </a:xfrm>
          <a:prstGeom prst="rect">
            <a:avLst/>
          </a:prstGeom>
          <a:solidFill>
            <a:srgbClr val="BCFFBC"/>
          </a:solidFill>
          <a:ln w="25400">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47E1A411-EC3B-46FB-823A-398D82048352}"/>
              </a:ext>
            </a:extLst>
          </p:cNvPr>
          <p:cNvSpPr txBox="1">
            <a:spLocks noChangeArrowheads="1"/>
          </p:cNvSpPr>
          <p:nvPr/>
        </p:nvSpPr>
        <p:spPr bwMode="auto">
          <a:xfrm>
            <a:off x="2969280" y="3870566"/>
            <a:ext cx="1206207"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Transport</a:t>
            </a:r>
          </a:p>
        </p:txBody>
      </p:sp>
      <p:sp>
        <p:nvSpPr>
          <p:cNvPr id="9" name="Rectangle 6">
            <a:extLst>
              <a:ext uri="{FF2B5EF4-FFF2-40B4-BE49-F238E27FC236}">
                <a16:creationId xmlns:a16="http://schemas.microsoft.com/office/drawing/2014/main" id="{B8A385C9-E1AA-4081-9CC4-2C3FDDECA673}"/>
              </a:ext>
            </a:extLst>
          </p:cNvPr>
          <p:cNvSpPr>
            <a:spLocks noChangeArrowheads="1"/>
          </p:cNvSpPr>
          <p:nvPr/>
        </p:nvSpPr>
        <p:spPr bwMode="auto">
          <a:xfrm>
            <a:off x="2729706" y="4267441"/>
            <a:ext cx="1703388"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0" name="Text Box 7">
            <a:extLst>
              <a:ext uri="{FF2B5EF4-FFF2-40B4-BE49-F238E27FC236}">
                <a16:creationId xmlns:a16="http://schemas.microsoft.com/office/drawing/2014/main" id="{331B1CD9-5B4C-4930-AB37-B3AAD07DBB0E}"/>
              </a:ext>
            </a:extLst>
          </p:cNvPr>
          <p:cNvSpPr txBox="1">
            <a:spLocks noChangeArrowheads="1"/>
          </p:cNvSpPr>
          <p:nvPr/>
        </p:nvSpPr>
        <p:spPr bwMode="auto">
          <a:xfrm>
            <a:off x="3061355"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Network</a:t>
            </a:r>
          </a:p>
        </p:txBody>
      </p:sp>
      <p:sp>
        <p:nvSpPr>
          <p:cNvPr id="11" name="Rectangle 8">
            <a:extLst>
              <a:ext uri="{FF2B5EF4-FFF2-40B4-BE49-F238E27FC236}">
                <a16:creationId xmlns:a16="http://schemas.microsoft.com/office/drawing/2014/main" id="{04646248-2984-4486-B82F-CA0F540D0F18}"/>
              </a:ext>
            </a:extLst>
          </p:cNvPr>
          <p:cNvSpPr>
            <a:spLocks noChangeArrowheads="1"/>
          </p:cNvSpPr>
          <p:nvPr/>
        </p:nvSpPr>
        <p:spPr bwMode="auto">
          <a:xfrm>
            <a:off x="2729706" y="4648441"/>
            <a:ext cx="1703388"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12" name="Text Box 9">
            <a:extLst>
              <a:ext uri="{FF2B5EF4-FFF2-40B4-BE49-F238E27FC236}">
                <a16:creationId xmlns:a16="http://schemas.microsoft.com/office/drawing/2014/main" id="{9807D272-5F62-4FBC-8632-E234FBC0B30B}"/>
              </a:ext>
            </a:extLst>
          </p:cNvPr>
          <p:cNvSpPr txBox="1">
            <a:spLocks noChangeArrowheads="1"/>
          </p:cNvSpPr>
          <p:nvPr/>
        </p:nvSpPr>
        <p:spPr bwMode="auto">
          <a:xfrm>
            <a:off x="3067705"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13" name="Rectangle 10">
            <a:extLst>
              <a:ext uri="{FF2B5EF4-FFF2-40B4-BE49-F238E27FC236}">
                <a16:creationId xmlns:a16="http://schemas.microsoft.com/office/drawing/2014/main" id="{862A9705-2B7B-4EC9-8636-F56654CC801A}"/>
              </a:ext>
            </a:extLst>
          </p:cNvPr>
          <p:cNvSpPr>
            <a:spLocks noChangeArrowheads="1"/>
          </p:cNvSpPr>
          <p:nvPr/>
        </p:nvSpPr>
        <p:spPr bwMode="auto">
          <a:xfrm>
            <a:off x="2729706" y="5029441"/>
            <a:ext cx="1703388"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14" name="Text Box 11">
            <a:extLst>
              <a:ext uri="{FF2B5EF4-FFF2-40B4-BE49-F238E27FC236}">
                <a16:creationId xmlns:a16="http://schemas.microsoft.com/office/drawing/2014/main" id="{6D7EFBF4-0692-4CFE-B9D9-2B14A7B85AE2}"/>
              </a:ext>
            </a:extLst>
          </p:cNvPr>
          <p:cNvSpPr txBox="1">
            <a:spLocks noChangeArrowheads="1"/>
          </p:cNvSpPr>
          <p:nvPr/>
        </p:nvSpPr>
        <p:spPr bwMode="auto">
          <a:xfrm>
            <a:off x="3047067"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Physical</a:t>
            </a:r>
          </a:p>
        </p:txBody>
      </p:sp>
      <p:sp>
        <p:nvSpPr>
          <p:cNvPr id="15" name="Rectangle 12">
            <a:extLst>
              <a:ext uri="{FF2B5EF4-FFF2-40B4-BE49-F238E27FC236}">
                <a16:creationId xmlns:a16="http://schemas.microsoft.com/office/drawing/2014/main" id="{7B85D812-6B59-47E2-86A6-F478B7574BA9}"/>
              </a:ext>
            </a:extLst>
          </p:cNvPr>
          <p:cNvSpPr>
            <a:spLocks noChangeArrowheads="1"/>
          </p:cNvSpPr>
          <p:nvPr/>
        </p:nvSpPr>
        <p:spPr bwMode="auto">
          <a:xfrm>
            <a:off x="8139906" y="3886441"/>
            <a:ext cx="1703388" cy="381000"/>
          </a:xfrm>
          <a:prstGeom prst="rect">
            <a:avLst/>
          </a:prstGeom>
          <a:solidFill>
            <a:srgbClr val="BCFFBC"/>
          </a:solidFill>
          <a:ln w="25400">
            <a:solidFill>
              <a:schemeClr val="tx1"/>
            </a:solidFill>
            <a:miter lim="800000"/>
            <a:headEnd/>
            <a:tailEnd/>
          </a:ln>
        </p:spPr>
        <p:txBody>
          <a:bodyPr wrap="none" anchor="ctr"/>
          <a:lstStyle/>
          <a:p>
            <a:endParaRPr lang="en-US"/>
          </a:p>
        </p:txBody>
      </p:sp>
      <p:sp>
        <p:nvSpPr>
          <p:cNvPr id="16" name="Text Box 13">
            <a:extLst>
              <a:ext uri="{FF2B5EF4-FFF2-40B4-BE49-F238E27FC236}">
                <a16:creationId xmlns:a16="http://schemas.microsoft.com/office/drawing/2014/main" id="{BCCCE95C-E62B-4B9A-B3A4-F5ECA68516AB}"/>
              </a:ext>
            </a:extLst>
          </p:cNvPr>
          <p:cNvSpPr txBox="1">
            <a:spLocks noChangeArrowheads="1"/>
          </p:cNvSpPr>
          <p:nvPr/>
        </p:nvSpPr>
        <p:spPr bwMode="auto">
          <a:xfrm>
            <a:off x="8372854" y="3870566"/>
            <a:ext cx="1206207"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Transport</a:t>
            </a:r>
          </a:p>
        </p:txBody>
      </p:sp>
      <p:sp>
        <p:nvSpPr>
          <p:cNvPr id="17" name="Rectangle 14">
            <a:extLst>
              <a:ext uri="{FF2B5EF4-FFF2-40B4-BE49-F238E27FC236}">
                <a16:creationId xmlns:a16="http://schemas.microsoft.com/office/drawing/2014/main" id="{F2C6650D-6847-4AFC-AD6E-912F8709B38A}"/>
              </a:ext>
            </a:extLst>
          </p:cNvPr>
          <p:cNvSpPr>
            <a:spLocks noChangeArrowheads="1"/>
          </p:cNvSpPr>
          <p:nvPr/>
        </p:nvSpPr>
        <p:spPr bwMode="auto">
          <a:xfrm>
            <a:off x="8139906" y="4267441"/>
            <a:ext cx="1703388"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8" name="Text Box 15">
            <a:extLst>
              <a:ext uri="{FF2B5EF4-FFF2-40B4-BE49-F238E27FC236}">
                <a16:creationId xmlns:a16="http://schemas.microsoft.com/office/drawing/2014/main" id="{48B0E14B-6D19-427E-8C1C-B4A39B7502E8}"/>
              </a:ext>
            </a:extLst>
          </p:cNvPr>
          <p:cNvSpPr txBox="1">
            <a:spLocks noChangeArrowheads="1"/>
          </p:cNvSpPr>
          <p:nvPr/>
        </p:nvSpPr>
        <p:spPr bwMode="auto">
          <a:xfrm>
            <a:off x="8464929"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Network</a:t>
            </a:r>
          </a:p>
        </p:txBody>
      </p:sp>
      <p:sp>
        <p:nvSpPr>
          <p:cNvPr id="19" name="Rectangle 16">
            <a:extLst>
              <a:ext uri="{FF2B5EF4-FFF2-40B4-BE49-F238E27FC236}">
                <a16:creationId xmlns:a16="http://schemas.microsoft.com/office/drawing/2014/main" id="{1F48AC02-39A5-436B-BAE1-DBDB0AFC2EBD}"/>
              </a:ext>
            </a:extLst>
          </p:cNvPr>
          <p:cNvSpPr>
            <a:spLocks noChangeArrowheads="1"/>
          </p:cNvSpPr>
          <p:nvPr/>
        </p:nvSpPr>
        <p:spPr bwMode="auto">
          <a:xfrm>
            <a:off x="8139906" y="4648441"/>
            <a:ext cx="1703388"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20" name="Text Box 17">
            <a:extLst>
              <a:ext uri="{FF2B5EF4-FFF2-40B4-BE49-F238E27FC236}">
                <a16:creationId xmlns:a16="http://schemas.microsoft.com/office/drawing/2014/main" id="{49B46F7C-2A2D-49F9-93F4-100BBF9E61C5}"/>
              </a:ext>
            </a:extLst>
          </p:cNvPr>
          <p:cNvSpPr txBox="1">
            <a:spLocks noChangeArrowheads="1"/>
          </p:cNvSpPr>
          <p:nvPr/>
        </p:nvSpPr>
        <p:spPr bwMode="auto">
          <a:xfrm>
            <a:off x="8471279"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21" name="Rectangle 18">
            <a:extLst>
              <a:ext uri="{FF2B5EF4-FFF2-40B4-BE49-F238E27FC236}">
                <a16:creationId xmlns:a16="http://schemas.microsoft.com/office/drawing/2014/main" id="{E9172C62-EDAE-43B1-8D99-6EDA322C392F}"/>
              </a:ext>
            </a:extLst>
          </p:cNvPr>
          <p:cNvSpPr>
            <a:spLocks noChangeArrowheads="1"/>
          </p:cNvSpPr>
          <p:nvPr/>
        </p:nvSpPr>
        <p:spPr bwMode="auto">
          <a:xfrm>
            <a:off x="8139906" y="5029441"/>
            <a:ext cx="1703388"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22" name="Text Box 19">
            <a:extLst>
              <a:ext uri="{FF2B5EF4-FFF2-40B4-BE49-F238E27FC236}">
                <a16:creationId xmlns:a16="http://schemas.microsoft.com/office/drawing/2014/main" id="{8D47AD68-D9BA-432F-8A7F-5B1A141B60EE}"/>
              </a:ext>
            </a:extLst>
          </p:cNvPr>
          <p:cNvSpPr txBox="1">
            <a:spLocks noChangeArrowheads="1"/>
          </p:cNvSpPr>
          <p:nvPr/>
        </p:nvSpPr>
        <p:spPr bwMode="auto">
          <a:xfrm>
            <a:off x="8450641"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Physical</a:t>
            </a:r>
          </a:p>
        </p:txBody>
      </p:sp>
      <p:sp>
        <p:nvSpPr>
          <p:cNvPr id="23" name="Rectangle 20">
            <a:extLst>
              <a:ext uri="{FF2B5EF4-FFF2-40B4-BE49-F238E27FC236}">
                <a16:creationId xmlns:a16="http://schemas.microsoft.com/office/drawing/2014/main" id="{AA4DA912-294F-4691-87EF-27E8590C2448}"/>
              </a:ext>
            </a:extLst>
          </p:cNvPr>
          <p:cNvSpPr>
            <a:spLocks noChangeArrowheads="1"/>
          </p:cNvSpPr>
          <p:nvPr/>
        </p:nvSpPr>
        <p:spPr bwMode="auto">
          <a:xfrm>
            <a:off x="5369719" y="4267441"/>
            <a:ext cx="1703387"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24" name="Text Box 21">
            <a:extLst>
              <a:ext uri="{FF2B5EF4-FFF2-40B4-BE49-F238E27FC236}">
                <a16:creationId xmlns:a16="http://schemas.microsoft.com/office/drawing/2014/main" id="{32E7641D-C585-4548-A16F-EFEFD588D1FA}"/>
              </a:ext>
            </a:extLst>
          </p:cNvPr>
          <p:cNvSpPr txBox="1">
            <a:spLocks noChangeArrowheads="1"/>
          </p:cNvSpPr>
          <p:nvPr/>
        </p:nvSpPr>
        <p:spPr bwMode="auto">
          <a:xfrm>
            <a:off x="5694741"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Network</a:t>
            </a:r>
          </a:p>
        </p:txBody>
      </p:sp>
      <p:sp>
        <p:nvSpPr>
          <p:cNvPr id="25" name="Rectangle 22">
            <a:extLst>
              <a:ext uri="{FF2B5EF4-FFF2-40B4-BE49-F238E27FC236}">
                <a16:creationId xmlns:a16="http://schemas.microsoft.com/office/drawing/2014/main" id="{DF39D058-2065-4CB2-9C64-ED141A7CC0F6}"/>
              </a:ext>
            </a:extLst>
          </p:cNvPr>
          <p:cNvSpPr>
            <a:spLocks noChangeArrowheads="1"/>
          </p:cNvSpPr>
          <p:nvPr/>
        </p:nvSpPr>
        <p:spPr bwMode="auto">
          <a:xfrm>
            <a:off x="5369719" y="4648441"/>
            <a:ext cx="1703387"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26" name="Text Box 23">
            <a:extLst>
              <a:ext uri="{FF2B5EF4-FFF2-40B4-BE49-F238E27FC236}">
                <a16:creationId xmlns:a16="http://schemas.microsoft.com/office/drawing/2014/main" id="{8B71F996-A15C-4721-8A4D-B4C70E40C1F3}"/>
              </a:ext>
            </a:extLst>
          </p:cNvPr>
          <p:cNvSpPr txBox="1">
            <a:spLocks noChangeArrowheads="1"/>
          </p:cNvSpPr>
          <p:nvPr/>
        </p:nvSpPr>
        <p:spPr bwMode="auto">
          <a:xfrm>
            <a:off x="5701091"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27" name="Rectangle 24">
            <a:extLst>
              <a:ext uri="{FF2B5EF4-FFF2-40B4-BE49-F238E27FC236}">
                <a16:creationId xmlns:a16="http://schemas.microsoft.com/office/drawing/2014/main" id="{79977896-58D6-4A5B-A895-596BC36E5772}"/>
              </a:ext>
            </a:extLst>
          </p:cNvPr>
          <p:cNvSpPr>
            <a:spLocks noChangeArrowheads="1"/>
          </p:cNvSpPr>
          <p:nvPr/>
        </p:nvSpPr>
        <p:spPr bwMode="auto">
          <a:xfrm>
            <a:off x="5369719" y="5029441"/>
            <a:ext cx="1703387"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28" name="Text Box 25">
            <a:extLst>
              <a:ext uri="{FF2B5EF4-FFF2-40B4-BE49-F238E27FC236}">
                <a16:creationId xmlns:a16="http://schemas.microsoft.com/office/drawing/2014/main" id="{EB73ECE0-26FB-4EBC-BDD5-C25E9E740125}"/>
              </a:ext>
            </a:extLst>
          </p:cNvPr>
          <p:cNvSpPr txBox="1">
            <a:spLocks noChangeArrowheads="1"/>
          </p:cNvSpPr>
          <p:nvPr/>
        </p:nvSpPr>
        <p:spPr bwMode="auto">
          <a:xfrm>
            <a:off x="5680454"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Physical</a:t>
            </a:r>
          </a:p>
        </p:txBody>
      </p:sp>
      <p:cxnSp>
        <p:nvCxnSpPr>
          <p:cNvPr id="29" name="AutoShape 26">
            <a:extLst>
              <a:ext uri="{FF2B5EF4-FFF2-40B4-BE49-F238E27FC236}">
                <a16:creationId xmlns:a16="http://schemas.microsoft.com/office/drawing/2014/main" id="{CBEED055-A089-43A1-91F0-E3B08335C1D9}"/>
              </a:ext>
            </a:extLst>
          </p:cNvPr>
          <p:cNvCxnSpPr>
            <a:cxnSpLocks noChangeShapeType="1"/>
            <a:stCxn id="13" idx="3"/>
            <a:endCxn id="27" idx="1"/>
          </p:cNvCxnSpPr>
          <p:nvPr/>
        </p:nvCxnSpPr>
        <p:spPr bwMode="auto">
          <a:xfrm>
            <a:off x="4445794" y="5219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0" name="AutoShape 27">
            <a:extLst>
              <a:ext uri="{FF2B5EF4-FFF2-40B4-BE49-F238E27FC236}">
                <a16:creationId xmlns:a16="http://schemas.microsoft.com/office/drawing/2014/main" id="{6E9653C0-FFC4-42BF-BFE7-0CD995ED399A}"/>
              </a:ext>
            </a:extLst>
          </p:cNvPr>
          <p:cNvCxnSpPr>
            <a:cxnSpLocks noChangeShapeType="1"/>
            <a:stCxn id="11" idx="3"/>
            <a:endCxn id="25" idx="1"/>
          </p:cNvCxnSpPr>
          <p:nvPr/>
        </p:nvCxnSpPr>
        <p:spPr bwMode="auto">
          <a:xfrm>
            <a:off x="4445794" y="4838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AutoShape 28">
            <a:extLst>
              <a:ext uri="{FF2B5EF4-FFF2-40B4-BE49-F238E27FC236}">
                <a16:creationId xmlns:a16="http://schemas.microsoft.com/office/drawing/2014/main" id="{3D2A5D76-FC59-4340-845B-44224501DBEC}"/>
              </a:ext>
            </a:extLst>
          </p:cNvPr>
          <p:cNvCxnSpPr>
            <a:cxnSpLocks noChangeShapeType="1"/>
            <a:stCxn id="9" idx="3"/>
            <a:endCxn id="23" idx="1"/>
          </p:cNvCxnSpPr>
          <p:nvPr/>
        </p:nvCxnSpPr>
        <p:spPr bwMode="auto">
          <a:xfrm>
            <a:off x="4445794" y="4457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2" name="AutoShape 29">
            <a:extLst>
              <a:ext uri="{FF2B5EF4-FFF2-40B4-BE49-F238E27FC236}">
                <a16:creationId xmlns:a16="http://schemas.microsoft.com/office/drawing/2014/main" id="{9C73FDEA-49AE-41AF-8114-238F16E03191}"/>
              </a:ext>
            </a:extLst>
          </p:cNvPr>
          <p:cNvCxnSpPr>
            <a:cxnSpLocks noChangeShapeType="1"/>
            <a:stCxn id="27" idx="3"/>
            <a:endCxn id="21" idx="1"/>
          </p:cNvCxnSpPr>
          <p:nvPr/>
        </p:nvCxnSpPr>
        <p:spPr bwMode="auto">
          <a:xfrm>
            <a:off x="7085806" y="5219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3" name="AutoShape 30">
            <a:extLst>
              <a:ext uri="{FF2B5EF4-FFF2-40B4-BE49-F238E27FC236}">
                <a16:creationId xmlns:a16="http://schemas.microsoft.com/office/drawing/2014/main" id="{A68C81B9-0F76-459A-AFE6-B350D491F839}"/>
              </a:ext>
            </a:extLst>
          </p:cNvPr>
          <p:cNvCxnSpPr>
            <a:cxnSpLocks noChangeShapeType="1"/>
            <a:stCxn id="25" idx="3"/>
            <a:endCxn id="19" idx="1"/>
          </p:cNvCxnSpPr>
          <p:nvPr/>
        </p:nvCxnSpPr>
        <p:spPr bwMode="auto">
          <a:xfrm>
            <a:off x="7085806" y="4838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4" name="AutoShape 31">
            <a:extLst>
              <a:ext uri="{FF2B5EF4-FFF2-40B4-BE49-F238E27FC236}">
                <a16:creationId xmlns:a16="http://schemas.microsoft.com/office/drawing/2014/main" id="{CECB4E68-048F-49E7-AE14-45579FCAD74F}"/>
              </a:ext>
            </a:extLst>
          </p:cNvPr>
          <p:cNvCxnSpPr>
            <a:cxnSpLocks noChangeShapeType="1"/>
            <a:stCxn id="23" idx="3"/>
            <a:endCxn id="17" idx="1"/>
          </p:cNvCxnSpPr>
          <p:nvPr/>
        </p:nvCxnSpPr>
        <p:spPr bwMode="auto">
          <a:xfrm>
            <a:off x="7085806" y="4457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5AE63D47-227D-4BDD-85BC-4D2FF1F472A3}"/>
              </a:ext>
            </a:extLst>
          </p:cNvPr>
          <p:cNvCxnSpPr>
            <a:cxnSpLocks noChangeShapeType="1"/>
            <a:stCxn id="7" idx="3"/>
            <a:endCxn id="15" idx="1"/>
          </p:cNvCxnSpPr>
          <p:nvPr/>
        </p:nvCxnSpPr>
        <p:spPr bwMode="auto">
          <a:xfrm>
            <a:off x="4445794" y="4076941"/>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grpSp>
        <p:nvGrpSpPr>
          <p:cNvPr id="36" name="Group 33">
            <a:extLst>
              <a:ext uri="{FF2B5EF4-FFF2-40B4-BE49-F238E27FC236}">
                <a16:creationId xmlns:a16="http://schemas.microsoft.com/office/drawing/2014/main" id="{E9CE77DF-EAC9-4783-B5B1-8BE2D835BB96}"/>
              </a:ext>
            </a:extLst>
          </p:cNvPr>
          <p:cNvGrpSpPr>
            <a:grpSpLocks/>
          </p:cNvGrpSpPr>
          <p:nvPr/>
        </p:nvGrpSpPr>
        <p:grpSpPr bwMode="auto">
          <a:xfrm>
            <a:off x="2729706" y="3505441"/>
            <a:ext cx="7113588" cy="400050"/>
            <a:chOff x="647" y="2280"/>
            <a:chExt cx="4481" cy="252"/>
          </a:xfrm>
        </p:grpSpPr>
        <p:sp>
          <p:nvSpPr>
            <p:cNvPr id="37" name="Rectangle 34">
              <a:extLst>
                <a:ext uri="{FF2B5EF4-FFF2-40B4-BE49-F238E27FC236}">
                  <a16:creationId xmlns:a16="http://schemas.microsoft.com/office/drawing/2014/main" id="{478F32DE-BC65-447D-B6DB-3302731B884E}"/>
                </a:ext>
              </a:extLst>
            </p:cNvPr>
            <p:cNvSpPr>
              <a:spLocks noChangeArrowheads="1"/>
            </p:cNvSpPr>
            <p:nvPr/>
          </p:nvSpPr>
          <p:spPr bwMode="auto">
            <a:xfrm>
              <a:off x="647" y="2280"/>
              <a:ext cx="1073" cy="240"/>
            </a:xfrm>
            <a:prstGeom prst="rect">
              <a:avLst/>
            </a:prstGeom>
            <a:solidFill>
              <a:srgbClr val="FFFFCC"/>
            </a:solidFill>
            <a:ln w="25400">
              <a:solidFill>
                <a:schemeClr val="tx1"/>
              </a:solidFill>
              <a:miter lim="800000"/>
              <a:headEnd/>
              <a:tailEnd/>
            </a:ln>
          </p:spPr>
          <p:txBody>
            <a:bodyPr wrap="none" anchor="ctr"/>
            <a:lstStyle/>
            <a:p>
              <a:endParaRPr lang="en-US"/>
            </a:p>
          </p:txBody>
        </p:sp>
        <p:sp>
          <p:nvSpPr>
            <p:cNvPr id="38" name="Text Box 35">
              <a:extLst>
                <a:ext uri="{FF2B5EF4-FFF2-40B4-BE49-F238E27FC236}">
                  <a16:creationId xmlns:a16="http://schemas.microsoft.com/office/drawing/2014/main" id="{E27DC0E3-1274-4352-A351-344013A2330D}"/>
                </a:ext>
              </a:extLst>
            </p:cNvPr>
            <p:cNvSpPr txBox="1">
              <a:spLocks noChangeArrowheads="1"/>
            </p:cNvSpPr>
            <p:nvPr/>
          </p:nvSpPr>
          <p:spPr bwMode="auto">
            <a:xfrm>
              <a:off x="739" y="2280"/>
              <a:ext cx="8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Application</a:t>
              </a:r>
            </a:p>
          </p:txBody>
        </p:sp>
        <p:sp>
          <p:nvSpPr>
            <p:cNvPr id="39" name="Rectangle 36">
              <a:extLst>
                <a:ext uri="{FF2B5EF4-FFF2-40B4-BE49-F238E27FC236}">
                  <a16:creationId xmlns:a16="http://schemas.microsoft.com/office/drawing/2014/main" id="{2BF98CAE-585B-4C3B-8226-C936B31C2EDF}"/>
                </a:ext>
              </a:extLst>
            </p:cNvPr>
            <p:cNvSpPr>
              <a:spLocks noChangeArrowheads="1"/>
            </p:cNvSpPr>
            <p:nvPr/>
          </p:nvSpPr>
          <p:spPr bwMode="auto">
            <a:xfrm>
              <a:off x="4055" y="2280"/>
              <a:ext cx="1073" cy="240"/>
            </a:xfrm>
            <a:prstGeom prst="rect">
              <a:avLst/>
            </a:prstGeom>
            <a:solidFill>
              <a:srgbClr val="FFFFCC"/>
            </a:solidFill>
            <a:ln w="25400">
              <a:solidFill>
                <a:schemeClr val="tx1"/>
              </a:solidFill>
              <a:miter lim="800000"/>
              <a:headEnd/>
              <a:tailEnd/>
            </a:ln>
          </p:spPr>
          <p:txBody>
            <a:bodyPr wrap="none" anchor="ctr"/>
            <a:lstStyle/>
            <a:p>
              <a:endParaRPr lang="en-US"/>
            </a:p>
          </p:txBody>
        </p:sp>
        <p:sp>
          <p:nvSpPr>
            <p:cNvPr id="40" name="Text Box 37">
              <a:extLst>
                <a:ext uri="{FF2B5EF4-FFF2-40B4-BE49-F238E27FC236}">
                  <a16:creationId xmlns:a16="http://schemas.microsoft.com/office/drawing/2014/main" id="{2F14C794-6005-4FB2-BDBE-F97FB413F492}"/>
                </a:ext>
              </a:extLst>
            </p:cNvPr>
            <p:cNvSpPr txBox="1">
              <a:spLocks noChangeArrowheads="1"/>
            </p:cNvSpPr>
            <p:nvPr/>
          </p:nvSpPr>
          <p:spPr bwMode="auto">
            <a:xfrm>
              <a:off x="4136" y="2280"/>
              <a:ext cx="8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Application</a:t>
              </a:r>
            </a:p>
          </p:txBody>
        </p:sp>
        <p:cxnSp>
          <p:nvCxnSpPr>
            <p:cNvPr id="41" name="AutoShape 38">
              <a:extLst>
                <a:ext uri="{FF2B5EF4-FFF2-40B4-BE49-F238E27FC236}">
                  <a16:creationId xmlns:a16="http://schemas.microsoft.com/office/drawing/2014/main" id="{96CC0C60-CE1D-4484-A018-F31221C44F99}"/>
                </a:ext>
              </a:extLst>
            </p:cNvPr>
            <p:cNvCxnSpPr>
              <a:cxnSpLocks noChangeShapeType="1"/>
              <a:stCxn id="37" idx="3"/>
              <a:endCxn id="40" idx="1"/>
            </p:cNvCxnSpPr>
            <p:nvPr/>
          </p:nvCxnSpPr>
          <p:spPr bwMode="auto">
            <a:xfrm>
              <a:off x="1720" y="2400"/>
              <a:ext cx="2416" cy="6"/>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grpSp>
      <p:sp>
        <p:nvSpPr>
          <p:cNvPr id="42" name="Text Box 39">
            <a:extLst>
              <a:ext uri="{FF2B5EF4-FFF2-40B4-BE49-F238E27FC236}">
                <a16:creationId xmlns:a16="http://schemas.microsoft.com/office/drawing/2014/main" id="{738CAB6C-9599-421F-B580-527296F93862}"/>
              </a:ext>
            </a:extLst>
          </p:cNvPr>
          <p:cNvSpPr txBox="1">
            <a:spLocks noChangeArrowheads="1"/>
          </p:cNvSpPr>
          <p:nvPr/>
        </p:nvSpPr>
        <p:spPr bwMode="auto">
          <a:xfrm>
            <a:off x="3138964" y="5562841"/>
            <a:ext cx="883283"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Host A</a:t>
            </a:r>
          </a:p>
        </p:txBody>
      </p:sp>
      <p:sp>
        <p:nvSpPr>
          <p:cNvPr id="43" name="Text Box 40">
            <a:extLst>
              <a:ext uri="{FF2B5EF4-FFF2-40B4-BE49-F238E27FC236}">
                <a16:creationId xmlns:a16="http://schemas.microsoft.com/office/drawing/2014/main" id="{5372D16E-18DC-4F88-A44B-0955430892C3}"/>
              </a:ext>
            </a:extLst>
          </p:cNvPr>
          <p:cNvSpPr txBox="1">
            <a:spLocks noChangeArrowheads="1"/>
          </p:cNvSpPr>
          <p:nvPr/>
        </p:nvSpPr>
        <p:spPr bwMode="auto">
          <a:xfrm>
            <a:off x="8556363" y="5562841"/>
            <a:ext cx="872062"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Host B</a:t>
            </a:r>
          </a:p>
        </p:txBody>
      </p:sp>
      <p:sp>
        <p:nvSpPr>
          <p:cNvPr id="44" name="Text Box 41">
            <a:extLst>
              <a:ext uri="{FF2B5EF4-FFF2-40B4-BE49-F238E27FC236}">
                <a16:creationId xmlns:a16="http://schemas.microsoft.com/office/drawing/2014/main" id="{21B4C442-C821-4E53-8B39-789C8C7C5D0C}"/>
              </a:ext>
            </a:extLst>
          </p:cNvPr>
          <p:cNvSpPr txBox="1">
            <a:spLocks noChangeArrowheads="1"/>
          </p:cNvSpPr>
          <p:nvPr/>
        </p:nvSpPr>
        <p:spPr bwMode="auto">
          <a:xfrm>
            <a:off x="5768525" y="5562841"/>
            <a:ext cx="904187"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Router</a:t>
            </a:r>
          </a:p>
        </p:txBody>
      </p:sp>
      <p:sp>
        <p:nvSpPr>
          <p:cNvPr id="45" name="TextBox 44">
            <a:extLst>
              <a:ext uri="{FF2B5EF4-FFF2-40B4-BE49-F238E27FC236}">
                <a16:creationId xmlns:a16="http://schemas.microsoft.com/office/drawing/2014/main" id="{54D7759C-A5A0-4C0E-AA7D-AE2F9DFF8031}"/>
              </a:ext>
            </a:extLst>
          </p:cNvPr>
          <p:cNvSpPr txBox="1"/>
          <p:nvPr/>
        </p:nvSpPr>
        <p:spPr>
          <a:xfrm rot="18946010">
            <a:off x="4397980" y="3436183"/>
            <a:ext cx="885307" cy="369332"/>
          </a:xfrm>
          <a:prstGeom prst="rect">
            <a:avLst/>
          </a:prstGeom>
          <a:noFill/>
        </p:spPr>
        <p:txBody>
          <a:bodyPr wrap="none" rtlCol="0">
            <a:spAutoFit/>
          </a:bodyPr>
          <a:lstStyle/>
          <a:p>
            <a:r>
              <a:rPr lang="en-US" b="1" dirty="0">
                <a:solidFill>
                  <a:srgbClr val="FF0000"/>
                </a:solidFill>
              </a:rPr>
              <a:t>sockets</a:t>
            </a:r>
          </a:p>
        </p:txBody>
      </p:sp>
      <p:sp>
        <p:nvSpPr>
          <p:cNvPr id="46" name="TextBox 45">
            <a:extLst>
              <a:ext uri="{FF2B5EF4-FFF2-40B4-BE49-F238E27FC236}">
                <a16:creationId xmlns:a16="http://schemas.microsoft.com/office/drawing/2014/main" id="{0CABA048-E231-4744-87A9-8EA0EADFE82E}"/>
              </a:ext>
            </a:extLst>
          </p:cNvPr>
          <p:cNvSpPr txBox="1"/>
          <p:nvPr/>
        </p:nvSpPr>
        <p:spPr>
          <a:xfrm rot="18946010">
            <a:off x="7240499" y="3416026"/>
            <a:ext cx="885307" cy="369332"/>
          </a:xfrm>
          <a:prstGeom prst="rect">
            <a:avLst/>
          </a:prstGeom>
          <a:noFill/>
        </p:spPr>
        <p:txBody>
          <a:bodyPr wrap="none" rtlCol="0">
            <a:spAutoFit/>
          </a:bodyPr>
          <a:lstStyle/>
          <a:p>
            <a:r>
              <a:rPr lang="en-US" b="1" dirty="0">
                <a:solidFill>
                  <a:srgbClr val="FF0000"/>
                </a:solidFill>
              </a:rPr>
              <a:t>sockets</a:t>
            </a:r>
          </a:p>
        </p:txBody>
      </p:sp>
    </p:spTree>
    <p:extLst>
      <p:ext uri="{BB962C8B-B14F-4D97-AF65-F5344CB8AC3E}">
        <p14:creationId xmlns:p14="http://schemas.microsoft.com/office/powerpoint/2010/main" val="36563725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2810-D846-4ED9-82F8-805D5686CCA3}"/>
              </a:ext>
            </a:extLst>
          </p:cNvPr>
          <p:cNvSpPr>
            <a:spLocks noGrp="1"/>
          </p:cNvSpPr>
          <p:nvPr>
            <p:ph type="title"/>
          </p:nvPr>
        </p:nvSpPr>
        <p:spPr/>
        <p:txBody>
          <a:bodyPr/>
          <a:lstStyle/>
          <a:p>
            <a:r>
              <a:rPr lang="en-US" dirty="0"/>
              <a:t>Internet Architecture: Five Layers</a:t>
            </a:r>
          </a:p>
        </p:txBody>
      </p:sp>
      <p:sp>
        <p:nvSpPr>
          <p:cNvPr id="3" name="Content Placeholder 2">
            <a:extLst>
              <a:ext uri="{FF2B5EF4-FFF2-40B4-BE49-F238E27FC236}">
                <a16:creationId xmlns:a16="http://schemas.microsoft.com/office/drawing/2014/main" id="{4BAFA73C-0E44-42B5-90C1-970856C1648D}"/>
              </a:ext>
            </a:extLst>
          </p:cNvPr>
          <p:cNvSpPr>
            <a:spLocks noGrp="1"/>
          </p:cNvSpPr>
          <p:nvPr>
            <p:ph idx="1"/>
          </p:nvPr>
        </p:nvSpPr>
        <p:spPr/>
        <p:txBody>
          <a:bodyPr/>
          <a:lstStyle/>
          <a:p>
            <a:r>
              <a:rPr lang="en-US" dirty="0">
                <a:ea typeface="MS PGothic" charset="0"/>
                <a:cs typeface="MS PGothic" charset="0"/>
              </a:rPr>
              <a:t>Communication goes down to physical network</a:t>
            </a:r>
          </a:p>
          <a:p>
            <a:r>
              <a:rPr lang="en-US" dirty="0">
                <a:ea typeface="MS PGothic" charset="0"/>
                <a:cs typeface="MS PGothic" charset="0"/>
              </a:rPr>
              <a:t>Then from network peer to peer</a:t>
            </a:r>
          </a:p>
          <a:p>
            <a:r>
              <a:rPr lang="en-US" dirty="0">
                <a:ea typeface="MS PGothic" charset="0"/>
                <a:cs typeface="MS PGothic" charset="0"/>
              </a:rPr>
              <a:t>Then up to relevant layer</a:t>
            </a:r>
          </a:p>
        </p:txBody>
      </p:sp>
      <p:sp>
        <p:nvSpPr>
          <p:cNvPr id="7" name="Rectangle 4">
            <a:extLst>
              <a:ext uri="{FF2B5EF4-FFF2-40B4-BE49-F238E27FC236}">
                <a16:creationId xmlns:a16="http://schemas.microsoft.com/office/drawing/2014/main" id="{F5BE2BA7-C802-4746-AAC6-D96F90C119B3}"/>
              </a:ext>
            </a:extLst>
          </p:cNvPr>
          <p:cNvSpPr>
            <a:spLocks noChangeArrowheads="1"/>
          </p:cNvSpPr>
          <p:nvPr/>
        </p:nvSpPr>
        <p:spPr bwMode="auto">
          <a:xfrm>
            <a:off x="2729706" y="3886441"/>
            <a:ext cx="1703388" cy="381000"/>
          </a:xfrm>
          <a:prstGeom prst="rect">
            <a:avLst/>
          </a:prstGeom>
          <a:solidFill>
            <a:srgbClr val="BCFFBC"/>
          </a:solidFill>
          <a:ln w="25400">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47E1A411-EC3B-46FB-823A-398D82048352}"/>
              </a:ext>
            </a:extLst>
          </p:cNvPr>
          <p:cNvSpPr txBox="1">
            <a:spLocks noChangeArrowheads="1"/>
          </p:cNvSpPr>
          <p:nvPr/>
        </p:nvSpPr>
        <p:spPr bwMode="auto">
          <a:xfrm>
            <a:off x="2962654" y="3870566"/>
            <a:ext cx="1206207"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Transport</a:t>
            </a:r>
          </a:p>
        </p:txBody>
      </p:sp>
      <p:sp>
        <p:nvSpPr>
          <p:cNvPr id="9" name="Rectangle 6">
            <a:extLst>
              <a:ext uri="{FF2B5EF4-FFF2-40B4-BE49-F238E27FC236}">
                <a16:creationId xmlns:a16="http://schemas.microsoft.com/office/drawing/2014/main" id="{B8A385C9-E1AA-4081-9CC4-2C3FDDECA673}"/>
              </a:ext>
            </a:extLst>
          </p:cNvPr>
          <p:cNvSpPr>
            <a:spLocks noChangeArrowheads="1"/>
          </p:cNvSpPr>
          <p:nvPr/>
        </p:nvSpPr>
        <p:spPr bwMode="auto">
          <a:xfrm>
            <a:off x="2729706" y="4267441"/>
            <a:ext cx="1703388"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0" name="Text Box 7">
            <a:extLst>
              <a:ext uri="{FF2B5EF4-FFF2-40B4-BE49-F238E27FC236}">
                <a16:creationId xmlns:a16="http://schemas.microsoft.com/office/drawing/2014/main" id="{331B1CD9-5B4C-4930-AB37-B3AAD07DBB0E}"/>
              </a:ext>
            </a:extLst>
          </p:cNvPr>
          <p:cNvSpPr txBox="1">
            <a:spLocks noChangeArrowheads="1"/>
          </p:cNvSpPr>
          <p:nvPr/>
        </p:nvSpPr>
        <p:spPr bwMode="auto">
          <a:xfrm>
            <a:off x="3054729"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Network</a:t>
            </a:r>
          </a:p>
        </p:txBody>
      </p:sp>
      <p:sp>
        <p:nvSpPr>
          <p:cNvPr id="11" name="Rectangle 8">
            <a:extLst>
              <a:ext uri="{FF2B5EF4-FFF2-40B4-BE49-F238E27FC236}">
                <a16:creationId xmlns:a16="http://schemas.microsoft.com/office/drawing/2014/main" id="{04646248-2984-4486-B82F-CA0F540D0F18}"/>
              </a:ext>
            </a:extLst>
          </p:cNvPr>
          <p:cNvSpPr>
            <a:spLocks noChangeArrowheads="1"/>
          </p:cNvSpPr>
          <p:nvPr/>
        </p:nvSpPr>
        <p:spPr bwMode="auto">
          <a:xfrm>
            <a:off x="2729706" y="4648441"/>
            <a:ext cx="1703388"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12" name="Text Box 9">
            <a:extLst>
              <a:ext uri="{FF2B5EF4-FFF2-40B4-BE49-F238E27FC236}">
                <a16:creationId xmlns:a16="http://schemas.microsoft.com/office/drawing/2014/main" id="{9807D272-5F62-4FBC-8632-E234FBC0B30B}"/>
              </a:ext>
            </a:extLst>
          </p:cNvPr>
          <p:cNvSpPr txBox="1">
            <a:spLocks noChangeArrowheads="1"/>
          </p:cNvSpPr>
          <p:nvPr/>
        </p:nvSpPr>
        <p:spPr bwMode="auto">
          <a:xfrm>
            <a:off x="3061079"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13" name="Rectangle 10">
            <a:extLst>
              <a:ext uri="{FF2B5EF4-FFF2-40B4-BE49-F238E27FC236}">
                <a16:creationId xmlns:a16="http://schemas.microsoft.com/office/drawing/2014/main" id="{862A9705-2B7B-4EC9-8636-F56654CC801A}"/>
              </a:ext>
            </a:extLst>
          </p:cNvPr>
          <p:cNvSpPr>
            <a:spLocks noChangeArrowheads="1"/>
          </p:cNvSpPr>
          <p:nvPr/>
        </p:nvSpPr>
        <p:spPr bwMode="auto">
          <a:xfrm>
            <a:off x="2729706" y="5029441"/>
            <a:ext cx="1703388"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14" name="Text Box 11">
            <a:extLst>
              <a:ext uri="{FF2B5EF4-FFF2-40B4-BE49-F238E27FC236}">
                <a16:creationId xmlns:a16="http://schemas.microsoft.com/office/drawing/2014/main" id="{6D7EFBF4-0692-4CFE-B9D9-2B14A7B85AE2}"/>
              </a:ext>
            </a:extLst>
          </p:cNvPr>
          <p:cNvSpPr txBox="1">
            <a:spLocks noChangeArrowheads="1"/>
          </p:cNvSpPr>
          <p:nvPr/>
        </p:nvSpPr>
        <p:spPr bwMode="auto">
          <a:xfrm>
            <a:off x="3040441"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Physical</a:t>
            </a:r>
          </a:p>
        </p:txBody>
      </p:sp>
      <p:sp>
        <p:nvSpPr>
          <p:cNvPr id="15" name="Rectangle 12">
            <a:extLst>
              <a:ext uri="{FF2B5EF4-FFF2-40B4-BE49-F238E27FC236}">
                <a16:creationId xmlns:a16="http://schemas.microsoft.com/office/drawing/2014/main" id="{7B85D812-6B59-47E2-86A6-F478B7574BA9}"/>
              </a:ext>
            </a:extLst>
          </p:cNvPr>
          <p:cNvSpPr>
            <a:spLocks noChangeArrowheads="1"/>
          </p:cNvSpPr>
          <p:nvPr/>
        </p:nvSpPr>
        <p:spPr bwMode="auto">
          <a:xfrm>
            <a:off x="8139906" y="3886441"/>
            <a:ext cx="1703388" cy="381000"/>
          </a:xfrm>
          <a:prstGeom prst="rect">
            <a:avLst/>
          </a:prstGeom>
          <a:solidFill>
            <a:srgbClr val="BCFFBC"/>
          </a:solidFill>
          <a:ln w="25400">
            <a:solidFill>
              <a:schemeClr val="tx1"/>
            </a:solidFill>
            <a:miter lim="800000"/>
            <a:headEnd/>
            <a:tailEnd/>
          </a:ln>
        </p:spPr>
        <p:txBody>
          <a:bodyPr wrap="none" anchor="ctr"/>
          <a:lstStyle/>
          <a:p>
            <a:endParaRPr lang="en-US"/>
          </a:p>
        </p:txBody>
      </p:sp>
      <p:sp>
        <p:nvSpPr>
          <p:cNvPr id="16" name="Text Box 13">
            <a:extLst>
              <a:ext uri="{FF2B5EF4-FFF2-40B4-BE49-F238E27FC236}">
                <a16:creationId xmlns:a16="http://schemas.microsoft.com/office/drawing/2014/main" id="{BCCCE95C-E62B-4B9A-B3A4-F5ECA68516AB}"/>
              </a:ext>
            </a:extLst>
          </p:cNvPr>
          <p:cNvSpPr txBox="1">
            <a:spLocks noChangeArrowheads="1"/>
          </p:cNvSpPr>
          <p:nvPr/>
        </p:nvSpPr>
        <p:spPr bwMode="auto">
          <a:xfrm>
            <a:off x="8372854" y="3870566"/>
            <a:ext cx="1206207"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Transport</a:t>
            </a:r>
          </a:p>
        </p:txBody>
      </p:sp>
      <p:sp>
        <p:nvSpPr>
          <p:cNvPr id="17" name="Rectangle 14">
            <a:extLst>
              <a:ext uri="{FF2B5EF4-FFF2-40B4-BE49-F238E27FC236}">
                <a16:creationId xmlns:a16="http://schemas.microsoft.com/office/drawing/2014/main" id="{F2C6650D-6847-4AFC-AD6E-912F8709B38A}"/>
              </a:ext>
            </a:extLst>
          </p:cNvPr>
          <p:cNvSpPr>
            <a:spLocks noChangeArrowheads="1"/>
          </p:cNvSpPr>
          <p:nvPr/>
        </p:nvSpPr>
        <p:spPr bwMode="auto">
          <a:xfrm>
            <a:off x="8139906" y="4267441"/>
            <a:ext cx="1703388"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18" name="Text Box 15">
            <a:extLst>
              <a:ext uri="{FF2B5EF4-FFF2-40B4-BE49-F238E27FC236}">
                <a16:creationId xmlns:a16="http://schemas.microsoft.com/office/drawing/2014/main" id="{48B0E14B-6D19-427E-8C1C-B4A39B7502E8}"/>
              </a:ext>
            </a:extLst>
          </p:cNvPr>
          <p:cNvSpPr txBox="1">
            <a:spLocks noChangeArrowheads="1"/>
          </p:cNvSpPr>
          <p:nvPr/>
        </p:nvSpPr>
        <p:spPr bwMode="auto">
          <a:xfrm>
            <a:off x="8464929"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Network</a:t>
            </a:r>
          </a:p>
        </p:txBody>
      </p:sp>
      <p:sp>
        <p:nvSpPr>
          <p:cNvPr id="19" name="Rectangle 16">
            <a:extLst>
              <a:ext uri="{FF2B5EF4-FFF2-40B4-BE49-F238E27FC236}">
                <a16:creationId xmlns:a16="http://schemas.microsoft.com/office/drawing/2014/main" id="{1F48AC02-39A5-436B-BAE1-DBDB0AFC2EBD}"/>
              </a:ext>
            </a:extLst>
          </p:cNvPr>
          <p:cNvSpPr>
            <a:spLocks noChangeArrowheads="1"/>
          </p:cNvSpPr>
          <p:nvPr/>
        </p:nvSpPr>
        <p:spPr bwMode="auto">
          <a:xfrm>
            <a:off x="8139906" y="4648441"/>
            <a:ext cx="1703388"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20" name="Text Box 17">
            <a:extLst>
              <a:ext uri="{FF2B5EF4-FFF2-40B4-BE49-F238E27FC236}">
                <a16:creationId xmlns:a16="http://schemas.microsoft.com/office/drawing/2014/main" id="{49B46F7C-2A2D-49F9-93F4-100BBF9E61C5}"/>
              </a:ext>
            </a:extLst>
          </p:cNvPr>
          <p:cNvSpPr txBox="1">
            <a:spLocks noChangeArrowheads="1"/>
          </p:cNvSpPr>
          <p:nvPr/>
        </p:nvSpPr>
        <p:spPr bwMode="auto">
          <a:xfrm>
            <a:off x="8471279"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21" name="Rectangle 18">
            <a:extLst>
              <a:ext uri="{FF2B5EF4-FFF2-40B4-BE49-F238E27FC236}">
                <a16:creationId xmlns:a16="http://schemas.microsoft.com/office/drawing/2014/main" id="{E9172C62-EDAE-43B1-8D99-6EDA322C392F}"/>
              </a:ext>
            </a:extLst>
          </p:cNvPr>
          <p:cNvSpPr>
            <a:spLocks noChangeArrowheads="1"/>
          </p:cNvSpPr>
          <p:nvPr/>
        </p:nvSpPr>
        <p:spPr bwMode="auto">
          <a:xfrm>
            <a:off x="8139906" y="5029441"/>
            <a:ext cx="1703388"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22" name="Text Box 19">
            <a:extLst>
              <a:ext uri="{FF2B5EF4-FFF2-40B4-BE49-F238E27FC236}">
                <a16:creationId xmlns:a16="http://schemas.microsoft.com/office/drawing/2014/main" id="{8D47AD68-D9BA-432F-8A7F-5B1A141B60EE}"/>
              </a:ext>
            </a:extLst>
          </p:cNvPr>
          <p:cNvSpPr txBox="1">
            <a:spLocks noChangeArrowheads="1"/>
          </p:cNvSpPr>
          <p:nvPr/>
        </p:nvSpPr>
        <p:spPr bwMode="auto">
          <a:xfrm>
            <a:off x="8450641"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Physical</a:t>
            </a:r>
          </a:p>
        </p:txBody>
      </p:sp>
      <p:sp>
        <p:nvSpPr>
          <p:cNvPr id="23" name="Rectangle 20">
            <a:extLst>
              <a:ext uri="{FF2B5EF4-FFF2-40B4-BE49-F238E27FC236}">
                <a16:creationId xmlns:a16="http://schemas.microsoft.com/office/drawing/2014/main" id="{AA4DA912-294F-4691-87EF-27E8590C2448}"/>
              </a:ext>
            </a:extLst>
          </p:cNvPr>
          <p:cNvSpPr>
            <a:spLocks noChangeArrowheads="1"/>
          </p:cNvSpPr>
          <p:nvPr/>
        </p:nvSpPr>
        <p:spPr bwMode="auto">
          <a:xfrm>
            <a:off x="5369719" y="4267441"/>
            <a:ext cx="1703387" cy="381000"/>
          </a:xfrm>
          <a:prstGeom prst="rect">
            <a:avLst/>
          </a:prstGeom>
          <a:solidFill>
            <a:srgbClr val="99CCFF"/>
          </a:solidFill>
          <a:ln w="25400">
            <a:solidFill>
              <a:schemeClr val="tx1"/>
            </a:solidFill>
            <a:miter lim="800000"/>
            <a:headEnd/>
            <a:tailEnd/>
          </a:ln>
        </p:spPr>
        <p:txBody>
          <a:bodyPr wrap="none" anchor="ctr"/>
          <a:lstStyle/>
          <a:p>
            <a:endParaRPr lang="en-US"/>
          </a:p>
        </p:txBody>
      </p:sp>
      <p:sp>
        <p:nvSpPr>
          <p:cNvPr id="24" name="Text Box 21">
            <a:extLst>
              <a:ext uri="{FF2B5EF4-FFF2-40B4-BE49-F238E27FC236}">
                <a16:creationId xmlns:a16="http://schemas.microsoft.com/office/drawing/2014/main" id="{32E7641D-C585-4548-A16F-EFEFD588D1FA}"/>
              </a:ext>
            </a:extLst>
          </p:cNvPr>
          <p:cNvSpPr txBox="1">
            <a:spLocks noChangeArrowheads="1"/>
          </p:cNvSpPr>
          <p:nvPr/>
        </p:nvSpPr>
        <p:spPr bwMode="auto">
          <a:xfrm>
            <a:off x="5694741" y="4251566"/>
            <a:ext cx="11105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Network</a:t>
            </a:r>
          </a:p>
        </p:txBody>
      </p:sp>
      <p:sp>
        <p:nvSpPr>
          <p:cNvPr id="25" name="Rectangle 22">
            <a:extLst>
              <a:ext uri="{FF2B5EF4-FFF2-40B4-BE49-F238E27FC236}">
                <a16:creationId xmlns:a16="http://schemas.microsoft.com/office/drawing/2014/main" id="{DF39D058-2065-4CB2-9C64-ED141A7CC0F6}"/>
              </a:ext>
            </a:extLst>
          </p:cNvPr>
          <p:cNvSpPr>
            <a:spLocks noChangeArrowheads="1"/>
          </p:cNvSpPr>
          <p:nvPr/>
        </p:nvSpPr>
        <p:spPr bwMode="auto">
          <a:xfrm>
            <a:off x="5369719" y="4648441"/>
            <a:ext cx="1703387" cy="381000"/>
          </a:xfrm>
          <a:prstGeom prst="rect">
            <a:avLst/>
          </a:prstGeom>
          <a:solidFill>
            <a:srgbClr val="FFC000"/>
          </a:solidFill>
          <a:ln w="25400">
            <a:solidFill>
              <a:schemeClr val="tx1"/>
            </a:solidFill>
            <a:miter lim="800000"/>
            <a:headEnd/>
            <a:tailEnd/>
          </a:ln>
        </p:spPr>
        <p:txBody>
          <a:bodyPr wrap="none" anchor="ctr"/>
          <a:lstStyle/>
          <a:p>
            <a:endParaRPr lang="en-US"/>
          </a:p>
        </p:txBody>
      </p:sp>
      <p:sp>
        <p:nvSpPr>
          <p:cNvPr id="26" name="Text Box 23">
            <a:extLst>
              <a:ext uri="{FF2B5EF4-FFF2-40B4-BE49-F238E27FC236}">
                <a16:creationId xmlns:a16="http://schemas.microsoft.com/office/drawing/2014/main" id="{8B71F996-A15C-4721-8A4D-B4C70E40C1F3}"/>
              </a:ext>
            </a:extLst>
          </p:cNvPr>
          <p:cNvSpPr txBox="1">
            <a:spLocks noChangeArrowheads="1"/>
          </p:cNvSpPr>
          <p:nvPr/>
        </p:nvSpPr>
        <p:spPr bwMode="auto">
          <a:xfrm>
            <a:off x="5701091" y="4632566"/>
            <a:ext cx="1069440"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Datalink</a:t>
            </a:r>
          </a:p>
        </p:txBody>
      </p:sp>
      <p:sp>
        <p:nvSpPr>
          <p:cNvPr id="27" name="Rectangle 24">
            <a:extLst>
              <a:ext uri="{FF2B5EF4-FFF2-40B4-BE49-F238E27FC236}">
                <a16:creationId xmlns:a16="http://schemas.microsoft.com/office/drawing/2014/main" id="{79977896-58D6-4A5B-A895-596BC36E5772}"/>
              </a:ext>
            </a:extLst>
          </p:cNvPr>
          <p:cNvSpPr>
            <a:spLocks noChangeArrowheads="1"/>
          </p:cNvSpPr>
          <p:nvPr/>
        </p:nvSpPr>
        <p:spPr bwMode="auto">
          <a:xfrm>
            <a:off x="5369719" y="5029441"/>
            <a:ext cx="1703387" cy="381000"/>
          </a:xfrm>
          <a:prstGeom prst="rect">
            <a:avLst/>
          </a:prstGeom>
          <a:solidFill>
            <a:srgbClr val="BDBDBD"/>
          </a:solidFill>
          <a:ln w="25400">
            <a:solidFill>
              <a:schemeClr val="tx1"/>
            </a:solidFill>
            <a:miter lim="800000"/>
            <a:headEnd/>
            <a:tailEnd/>
          </a:ln>
        </p:spPr>
        <p:txBody>
          <a:bodyPr wrap="none" anchor="ctr"/>
          <a:lstStyle/>
          <a:p>
            <a:endParaRPr lang="en-US"/>
          </a:p>
        </p:txBody>
      </p:sp>
      <p:sp>
        <p:nvSpPr>
          <p:cNvPr id="28" name="Text Box 25">
            <a:extLst>
              <a:ext uri="{FF2B5EF4-FFF2-40B4-BE49-F238E27FC236}">
                <a16:creationId xmlns:a16="http://schemas.microsoft.com/office/drawing/2014/main" id="{EB73ECE0-26FB-4EBC-BDD5-C25E9E740125}"/>
              </a:ext>
            </a:extLst>
          </p:cNvPr>
          <p:cNvSpPr txBox="1">
            <a:spLocks noChangeArrowheads="1"/>
          </p:cNvSpPr>
          <p:nvPr/>
        </p:nvSpPr>
        <p:spPr bwMode="auto">
          <a:xfrm>
            <a:off x="5680454" y="5013566"/>
            <a:ext cx="1034558" cy="400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a:latin typeface="+mn-lt"/>
                <a:ea typeface="MS PGothic" charset="0"/>
                <a:cs typeface="MS PGothic" charset="0"/>
              </a:rPr>
              <a:t>Physical</a:t>
            </a:r>
          </a:p>
        </p:txBody>
      </p:sp>
      <p:cxnSp>
        <p:nvCxnSpPr>
          <p:cNvPr id="29" name="AutoShape 26">
            <a:extLst>
              <a:ext uri="{FF2B5EF4-FFF2-40B4-BE49-F238E27FC236}">
                <a16:creationId xmlns:a16="http://schemas.microsoft.com/office/drawing/2014/main" id="{CBEED055-A089-43A1-91F0-E3B08335C1D9}"/>
              </a:ext>
            </a:extLst>
          </p:cNvPr>
          <p:cNvCxnSpPr>
            <a:cxnSpLocks noChangeShapeType="1"/>
            <a:stCxn id="13" idx="3"/>
            <a:endCxn id="27" idx="1"/>
          </p:cNvCxnSpPr>
          <p:nvPr/>
        </p:nvCxnSpPr>
        <p:spPr bwMode="auto">
          <a:xfrm>
            <a:off x="4445794" y="5219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0" name="AutoShape 27">
            <a:extLst>
              <a:ext uri="{FF2B5EF4-FFF2-40B4-BE49-F238E27FC236}">
                <a16:creationId xmlns:a16="http://schemas.microsoft.com/office/drawing/2014/main" id="{6E9653C0-FFC4-42BF-BFE7-0CD995ED399A}"/>
              </a:ext>
            </a:extLst>
          </p:cNvPr>
          <p:cNvCxnSpPr>
            <a:cxnSpLocks noChangeShapeType="1"/>
            <a:stCxn id="11" idx="3"/>
            <a:endCxn id="25" idx="1"/>
          </p:cNvCxnSpPr>
          <p:nvPr/>
        </p:nvCxnSpPr>
        <p:spPr bwMode="auto">
          <a:xfrm>
            <a:off x="4445794" y="4838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1" name="AutoShape 28">
            <a:extLst>
              <a:ext uri="{FF2B5EF4-FFF2-40B4-BE49-F238E27FC236}">
                <a16:creationId xmlns:a16="http://schemas.microsoft.com/office/drawing/2014/main" id="{3D2A5D76-FC59-4340-845B-44224501DBEC}"/>
              </a:ext>
            </a:extLst>
          </p:cNvPr>
          <p:cNvCxnSpPr>
            <a:cxnSpLocks noChangeShapeType="1"/>
            <a:stCxn id="9" idx="3"/>
            <a:endCxn id="23" idx="1"/>
          </p:cNvCxnSpPr>
          <p:nvPr/>
        </p:nvCxnSpPr>
        <p:spPr bwMode="auto">
          <a:xfrm>
            <a:off x="4445794" y="4457941"/>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2" name="AutoShape 29">
            <a:extLst>
              <a:ext uri="{FF2B5EF4-FFF2-40B4-BE49-F238E27FC236}">
                <a16:creationId xmlns:a16="http://schemas.microsoft.com/office/drawing/2014/main" id="{9C73FDEA-49AE-41AF-8114-238F16E03191}"/>
              </a:ext>
            </a:extLst>
          </p:cNvPr>
          <p:cNvCxnSpPr>
            <a:cxnSpLocks noChangeShapeType="1"/>
            <a:stCxn id="27" idx="3"/>
            <a:endCxn id="21" idx="1"/>
          </p:cNvCxnSpPr>
          <p:nvPr/>
        </p:nvCxnSpPr>
        <p:spPr bwMode="auto">
          <a:xfrm>
            <a:off x="7085806" y="5219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3" name="AutoShape 30">
            <a:extLst>
              <a:ext uri="{FF2B5EF4-FFF2-40B4-BE49-F238E27FC236}">
                <a16:creationId xmlns:a16="http://schemas.microsoft.com/office/drawing/2014/main" id="{A68C81B9-0F76-459A-AFE6-B350D491F839}"/>
              </a:ext>
            </a:extLst>
          </p:cNvPr>
          <p:cNvCxnSpPr>
            <a:cxnSpLocks noChangeShapeType="1"/>
            <a:stCxn id="25" idx="3"/>
            <a:endCxn id="19" idx="1"/>
          </p:cNvCxnSpPr>
          <p:nvPr/>
        </p:nvCxnSpPr>
        <p:spPr bwMode="auto">
          <a:xfrm>
            <a:off x="7085806" y="4838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4" name="AutoShape 31">
            <a:extLst>
              <a:ext uri="{FF2B5EF4-FFF2-40B4-BE49-F238E27FC236}">
                <a16:creationId xmlns:a16="http://schemas.microsoft.com/office/drawing/2014/main" id="{CECB4E68-048F-49E7-AE14-45579FCAD74F}"/>
              </a:ext>
            </a:extLst>
          </p:cNvPr>
          <p:cNvCxnSpPr>
            <a:cxnSpLocks noChangeShapeType="1"/>
            <a:stCxn id="23" idx="3"/>
            <a:endCxn id="17" idx="1"/>
          </p:cNvCxnSpPr>
          <p:nvPr/>
        </p:nvCxnSpPr>
        <p:spPr bwMode="auto">
          <a:xfrm>
            <a:off x="7085806" y="4457941"/>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cxnSp>
        <p:nvCxnSpPr>
          <p:cNvPr id="35" name="AutoShape 32">
            <a:extLst>
              <a:ext uri="{FF2B5EF4-FFF2-40B4-BE49-F238E27FC236}">
                <a16:creationId xmlns:a16="http://schemas.microsoft.com/office/drawing/2014/main" id="{5AE63D47-227D-4BDD-85BC-4D2FF1F472A3}"/>
              </a:ext>
            </a:extLst>
          </p:cNvPr>
          <p:cNvCxnSpPr>
            <a:cxnSpLocks noChangeShapeType="1"/>
            <a:stCxn id="7" idx="3"/>
            <a:endCxn id="15" idx="1"/>
          </p:cNvCxnSpPr>
          <p:nvPr/>
        </p:nvCxnSpPr>
        <p:spPr bwMode="auto">
          <a:xfrm>
            <a:off x="4445794" y="4076941"/>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grpSp>
        <p:nvGrpSpPr>
          <p:cNvPr id="36" name="Group 33">
            <a:extLst>
              <a:ext uri="{FF2B5EF4-FFF2-40B4-BE49-F238E27FC236}">
                <a16:creationId xmlns:a16="http://schemas.microsoft.com/office/drawing/2014/main" id="{E9CE77DF-EAC9-4783-B5B1-8BE2D835BB96}"/>
              </a:ext>
            </a:extLst>
          </p:cNvPr>
          <p:cNvGrpSpPr>
            <a:grpSpLocks/>
          </p:cNvGrpSpPr>
          <p:nvPr/>
        </p:nvGrpSpPr>
        <p:grpSpPr bwMode="auto">
          <a:xfrm>
            <a:off x="2729706" y="3505441"/>
            <a:ext cx="7113588" cy="400050"/>
            <a:chOff x="647" y="2280"/>
            <a:chExt cx="4481" cy="252"/>
          </a:xfrm>
        </p:grpSpPr>
        <p:sp>
          <p:nvSpPr>
            <p:cNvPr id="37" name="Rectangle 34">
              <a:extLst>
                <a:ext uri="{FF2B5EF4-FFF2-40B4-BE49-F238E27FC236}">
                  <a16:creationId xmlns:a16="http://schemas.microsoft.com/office/drawing/2014/main" id="{478F32DE-BC65-447D-B6DB-3302731B884E}"/>
                </a:ext>
              </a:extLst>
            </p:cNvPr>
            <p:cNvSpPr>
              <a:spLocks noChangeArrowheads="1"/>
            </p:cNvSpPr>
            <p:nvPr/>
          </p:nvSpPr>
          <p:spPr bwMode="auto">
            <a:xfrm>
              <a:off x="647" y="2280"/>
              <a:ext cx="1073" cy="240"/>
            </a:xfrm>
            <a:prstGeom prst="rect">
              <a:avLst/>
            </a:prstGeom>
            <a:solidFill>
              <a:srgbClr val="FFFFCC"/>
            </a:solidFill>
            <a:ln w="25400">
              <a:solidFill>
                <a:schemeClr val="tx1"/>
              </a:solidFill>
              <a:miter lim="800000"/>
              <a:headEnd/>
              <a:tailEnd/>
            </a:ln>
          </p:spPr>
          <p:txBody>
            <a:bodyPr wrap="none" anchor="ctr"/>
            <a:lstStyle/>
            <a:p>
              <a:endParaRPr lang="en-US"/>
            </a:p>
          </p:txBody>
        </p:sp>
        <p:sp>
          <p:nvSpPr>
            <p:cNvPr id="38" name="Text Box 35">
              <a:extLst>
                <a:ext uri="{FF2B5EF4-FFF2-40B4-BE49-F238E27FC236}">
                  <a16:creationId xmlns:a16="http://schemas.microsoft.com/office/drawing/2014/main" id="{E27DC0E3-1274-4352-A351-344013A2330D}"/>
                </a:ext>
              </a:extLst>
            </p:cNvPr>
            <p:cNvSpPr txBox="1">
              <a:spLocks noChangeArrowheads="1"/>
            </p:cNvSpPr>
            <p:nvPr/>
          </p:nvSpPr>
          <p:spPr bwMode="auto">
            <a:xfrm>
              <a:off x="735" y="2280"/>
              <a:ext cx="8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Application</a:t>
              </a:r>
            </a:p>
          </p:txBody>
        </p:sp>
        <p:sp>
          <p:nvSpPr>
            <p:cNvPr id="39" name="Rectangle 36">
              <a:extLst>
                <a:ext uri="{FF2B5EF4-FFF2-40B4-BE49-F238E27FC236}">
                  <a16:creationId xmlns:a16="http://schemas.microsoft.com/office/drawing/2014/main" id="{2BF98CAE-585B-4C3B-8226-C936B31C2EDF}"/>
                </a:ext>
              </a:extLst>
            </p:cNvPr>
            <p:cNvSpPr>
              <a:spLocks noChangeArrowheads="1"/>
            </p:cNvSpPr>
            <p:nvPr/>
          </p:nvSpPr>
          <p:spPr bwMode="auto">
            <a:xfrm>
              <a:off x="4055" y="2280"/>
              <a:ext cx="1073" cy="240"/>
            </a:xfrm>
            <a:prstGeom prst="rect">
              <a:avLst/>
            </a:prstGeom>
            <a:solidFill>
              <a:srgbClr val="FFFFCC"/>
            </a:solidFill>
            <a:ln w="25400">
              <a:solidFill>
                <a:schemeClr val="tx1"/>
              </a:solidFill>
              <a:miter lim="800000"/>
              <a:headEnd/>
              <a:tailEnd/>
            </a:ln>
          </p:spPr>
          <p:txBody>
            <a:bodyPr wrap="none" anchor="ctr"/>
            <a:lstStyle/>
            <a:p>
              <a:endParaRPr lang="en-US"/>
            </a:p>
          </p:txBody>
        </p:sp>
        <p:sp>
          <p:nvSpPr>
            <p:cNvPr id="40" name="Text Box 37">
              <a:extLst>
                <a:ext uri="{FF2B5EF4-FFF2-40B4-BE49-F238E27FC236}">
                  <a16:creationId xmlns:a16="http://schemas.microsoft.com/office/drawing/2014/main" id="{2F14C794-6005-4FB2-BDBE-F97FB413F492}"/>
                </a:ext>
              </a:extLst>
            </p:cNvPr>
            <p:cNvSpPr txBox="1">
              <a:spLocks noChangeArrowheads="1"/>
            </p:cNvSpPr>
            <p:nvPr/>
          </p:nvSpPr>
          <p:spPr bwMode="auto">
            <a:xfrm>
              <a:off x="4136" y="2280"/>
              <a:ext cx="88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1430" tIns="45716" rIns="91430" bIns="45716">
              <a:spAutoFit/>
            </a:bodyPr>
            <a:lstStyle>
              <a:lvl1pPr eaLnBrk="0" hangingPunct="0">
                <a:defRPr sz="2400" b="1">
                  <a:solidFill>
                    <a:schemeClr val="tx1"/>
                  </a:solidFill>
                  <a:latin typeface="Comic Sans MS" charset="0"/>
                  <a:ea typeface="ＭＳ Ｐゴシック" charset="0"/>
                  <a:cs typeface="ＭＳ Ｐゴシック" charset="0"/>
                </a:defRPr>
              </a:lvl1pPr>
              <a:lvl2pPr marL="742950" indent="-285750" eaLnBrk="0" hangingPunct="0">
                <a:defRPr sz="2400" b="1">
                  <a:solidFill>
                    <a:schemeClr val="tx1"/>
                  </a:solidFill>
                  <a:latin typeface="Comic Sans MS" charset="0"/>
                  <a:ea typeface="ＭＳ Ｐゴシック" charset="0"/>
                </a:defRPr>
              </a:lvl2pPr>
              <a:lvl3pPr marL="1143000" indent="-228600" eaLnBrk="0" hangingPunct="0">
                <a:defRPr sz="2400" b="1">
                  <a:solidFill>
                    <a:schemeClr val="tx1"/>
                  </a:solidFill>
                  <a:latin typeface="Comic Sans MS" charset="0"/>
                  <a:ea typeface="ＭＳ Ｐゴシック" charset="0"/>
                </a:defRPr>
              </a:lvl3pPr>
              <a:lvl4pPr marL="1600200" indent="-228600" eaLnBrk="0" hangingPunct="0">
                <a:defRPr sz="2400" b="1">
                  <a:solidFill>
                    <a:schemeClr val="tx1"/>
                  </a:solidFill>
                  <a:latin typeface="Comic Sans MS" charset="0"/>
                  <a:ea typeface="ＭＳ Ｐゴシック" charset="0"/>
                </a:defRPr>
              </a:lvl4pPr>
              <a:lvl5pPr marL="2057400" indent="-228600" eaLnBrk="0" hangingPunct="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dirty="0">
                  <a:latin typeface="+mn-lt"/>
                  <a:ea typeface="MS PGothic" charset="0"/>
                  <a:cs typeface="MS PGothic" charset="0"/>
                </a:rPr>
                <a:t>Application</a:t>
              </a:r>
            </a:p>
          </p:txBody>
        </p:sp>
        <p:cxnSp>
          <p:nvCxnSpPr>
            <p:cNvPr id="41" name="AutoShape 38">
              <a:extLst>
                <a:ext uri="{FF2B5EF4-FFF2-40B4-BE49-F238E27FC236}">
                  <a16:creationId xmlns:a16="http://schemas.microsoft.com/office/drawing/2014/main" id="{96CC0C60-CE1D-4484-A018-F31221C44F99}"/>
                </a:ext>
              </a:extLst>
            </p:cNvPr>
            <p:cNvCxnSpPr>
              <a:cxnSpLocks noChangeShapeType="1"/>
              <a:stCxn id="37" idx="3"/>
              <a:endCxn id="40" idx="1"/>
            </p:cNvCxnSpPr>
            <p:nvPr/>
          </p:nvCxnSpPr>
          <p:spPr bwMode="auto">
            <a:xfrm>
              <a:off x="1720" y="2400"/>
              <a:ext cx="2416" cy="6"/>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xmlns="">
                  <a:noFill/>
                </a14:hiddenFill>
              </a:ext>
            </a:extLst>
          </p:spPr>
        </p:cxnSp>
      </p:grpSp>
      <p:sp>
        <p:nvSpPr>
          <p:cNvPr id="42" name="Text Box 39">
            <a:extLst>
              <a:ext uri="{FF2B5EF4-FFF2-40B4-BE49-F238E27FC236}">
                <a16:creationId xmlns:a16="http://schemas.microsoft.com/office/drawing/2014/main" id="{738CAB6C-9599-421F-B580-527296F93862}"/>
              </a:ext>
            </a:extLst>
          </p:cNvPr>
          <p:cNvSpPr txBox="1">
            <a:spLocks noChangeArrowheads="1"/>
          </p:cNvSpPr>
          <p:nvPr/>
        </p:nvSpPr>
        <p:spPr bwMode="auto">
          <a:xfrm>
            <a:off x="3138964" y="5562841"/>
            <a:ext cx="883283"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Host A</a:t>
            </a:r>
          </a:p>
        </p:txBody>
      </p:sp>
      <p:sp>
        <p:nvSpPr>
          <p:cNvPr id="43" name="Text Box 40">
            <a:extLst>
              <a:ext uri="{FF2B5EF4-FFF2-40B4-BE49-F238E27FC236}">
                <a16:creationId xmlns:a16="http://schemas.microsoft.com/office/drawing/2014/main" id="{5372D16E-18DC-4F88-A44B-0955430892C3}"/>
              </a:ext>
            </a:extLst>
          </p:cNvPr>
          <p:cNvSpPr txBox="1">
            <a:spLocks noChangeArrowheads="1"/>
          </p:cNvSpPr>
          <p:nvPr/>
        </p:nvSpPr>
        <p:spPr bwMode="auto">
          <a:xfrm>
            <a:off x="8556363" y="5562841"/>
            <a:ext cx="872062"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Host B</a:t>
            </a:r>
          </a:p>
        </p:txBody>
      </p:sp>
      <p:sp>
        <p:nvSpPr>
          <p:cNvPr id="44" name="Text Box 41">
            <a:extLst>
              <a:ext uri="{FF2B5EF4-FFF2-40B4-BE49-F238E27FC236}">
                <a16:creationId xmlns:a16="http://schemas.microsoft.com/office/drawing/2014/main" id="{21B4C442-C821-4E53-8B39-789C8C7C5D0C}"/>
              </a:ext>
            </a:extLst>
          </p:cNvPr>
          <p:cNvSpPr txBox="1">
            <a:spLocks noChangeArrowheads="1"/>
          </p:cNvSpPr>
          <p:nvPr/>
        </p:nvSpPr>
        <p:spPr bwMode="auto">
          <a:xfrm>
            <a:off x="5768525" y="5562841"/>
            <a:ext cx="904187" cy="397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343" tIns="44379" rIns="90343" bIns="44379">
            <a:spAutoFit/>
          </a:bodyPr>
          <a:lstStyle>
            <a:lvl1pPr defTabSz="912813" eaLnBrk="0" hangingPunct="0">
              <a:defRPr sz="2400" b="1">
                <a:solidFill>
                  <a:schemeClr val="tx1"/>
                </a:solidFill>
                <a:latin typeface="Comic Sans MS" charset="0"/>
                <a:ea typeface="ＭＳ Ｐゴシック" charset="0"/>
                <a:cs typeface="ＭＳ Ｐゴシック" charset="0"/>
              </a:defRPr>
            </a:lvl1pPr>
            <a:lvl2pPr marL="742950" indent="-285750" defTabSz="912813" eaLnBrk="0" hangingPunct="0">
              <a:defRPr sz="2400" b="1">
                <a:solidFill>
                  <a:schemeClr val="tx1"/>
                </a:solidFill>
                <a:latin typeface="Comic Sans MS" charset="0"/>
                <a:ea typeface="ＭＳ Ｐゴシック" charset="0"/>
              </a:defRPr>
            </a:lvl2pPr>
            <a:lvl3pPr marL="1143000" indent="-228600" defTabSz="912813" eaLnBrk="0" hangingPunct="0">
              <a:defRPr sz="2400" b="1">
                <a:solidFill>
                  <a:schemeClr val="tx1"/>
                </a:solidFill>
                <a:latin typeface="Comic Sans MS" charset="0"/>
                <a:ea typeface="ＭＳ Ｐゴシック" charset="0"/>
              </a:defRPr>
            </a:lvl3pPr>
            <a:lvl4pPr marL="1600200" indent="-228600" defTabSz="912813" eaLnBrk="0" hangingPunct="0">
              <a:defRPr sz="2400" b="1">
                <a:solidFill>
                  <a:schemeClr val="tx1"/>
                </a:solidFill>
                <a:latin typeface="Comic Sans MS" charset="0"/>
                <a:ea typeface="ＭＳ Ｐゴシック" charset="0"/>
              </a:defRPr>
            </a:lvl4pPr>
            <a:lvl5pPr marL="2057400" indent="-228600" defTabSz="912813" eaLnBrk="0" hangingPunct="0">
              <a:defRPr sz="2400" b="1">
                <a:solidFill>
                  <a:schemeClr val="tx1"/>
                </a:solidFill>
                <a:latin typeface="Comic Sans MS" charset="0"/>
                <a:ea typeface="ＭＳ Ｐゴシック" charset="0"/>
              </a:defRPr>
            </a:lvl5pPr>
            <a:lvl6pPr marL="2514600" indent="-228600" defTabSz="912813"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defTabSz="912813"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defTabSz="912813"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defTabSz="912813"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a:solidFill>
                  <a:srgbClr val="FF3300"/>
                </a:solidFill>
                <a:latin typeface="+mn-lt"/>
                <a:ea typeface="MS PGothic" charset="0"/>
                <a:cs typeface="MS PGothic" charset="0"/>
              </a:rPr>
              <a:t>Router</a:t>
            </a:r>
          </a:p>
        </p:txBody>
      </p:sp>
      <p:sp>
        <p:nvSpPr>
          <p:cNvPr id="45" name="TextBox 44">
            <a:extLst>
              <a:ext uri="{FF2B5EF4-FFF2-40B4-BE49-F238E27FC236}">
                <a16:creationId xmlns:a16="http://schemas.microsoft.com/office/drawing/2014/main" id="{54D7759C-A5A0-4C0E-AA7D-AE2F9DFF8031}"/>
              </a:ext>
            </a:extLst>
          </p:cNvPr>
          <p:cNvSpPr txBox="1"/>
          <p:nvPr/>
        </p:nvSpPr>
        <p:spPr>
          <a:xfrm rot="18946010">
            <a:off x="4397980" y="3436183"/>
            <a:ext cx="885307" cy="369332"/>
          </a:xfrm>
          <a:prstGeom prst="rect">
            <a:avLst/>
          </a:prstGeom>
          <a:noFill/>
        </p:spPr>
        <p:txBody>
          <a:bodyPr wrap="none" rtlCol="0">
            <a:spAutoFit/>
          </a:bodyPr>
          <a:lstStyle/>
          <a:p>
            <a:r>
              <a:rPr lang="en-US" b="1" dirty="0">
                <a:solidFill>
                  <a:srgbClr val="FF0000"/>
                </a:solidFill>
              </a:rPr>
              <a:t>sockets</a:t>
            </a:r>
          </a:p>
        </p:txBody>
      </p:sp>
      <p:sp>
        <p:nvSpPr>
          <p:cNvPr id="46" name="TextBox 45">
            <a:extLst>
              <a:ext uri="{FF2B5EF4-FFF2-40B4-BE49-F238E27FC236}">
                <a16:creationId xmlns:a16="http://schemas.microsoft.com/office/drawing/2014/main" id="{0CABA048-E231-4744-87A9-8EA0EADFE82E}"/>
              </a:ext>
            </a:extLst>
          </p:cNvPr>
          <p:cNvSpPr txBox="1"/>
          <p:nvPr/>
        </p:nvSpPr>
        <p:spPr>
          <a:xfrm rot="18946010">
            <a:off x="7240499" y="3416026"/>
            <a:ext cx="885307" cy="369332"/>
          </a:xfrm>
          <a:prstGeom prst="rect">
            <a:avLst/>
          </a:prstGeom>
          <a:noFill/>
        </p:spPr>
        <p:txBody>
          <a:bodyPr wrap="none" rtlCol="0">
            <a:spAutoFit/>
          </a:bodyPr>
          <a:lstStyle/>
          <a:p>
            <a:r>
              <a:rPr lang="en-US" b="1" dirty="0">
                <a:solidFill>
                  <a:srgbClr val="FF0000"/>
                </a:solidFill>
              </a:rPr>
              <a:t>sockets</a:t>
            </a:r>
          </a:p>
        </p:txBody>
      </p:sp>
      <p:sp>
        <p:nvSpPr>
          <p:cNvPr id="47" name="Freeform 42">
            <a:extLst>
              <a:ext uri="{FF2B5EF4-FFF2-40B4-BE49-F238E27FC236}">
                <a16:creationId xmlns:a16="http://schemas.microsoft.com/office/drawing/2014/main" id="{94961D23-5B04-4BE3-9FCE-4186265EEBFC}"/>
              </a:ext>
            </a:extLst>
          </p:cNvPr>
          <p:cNvSpPr>
            <a:spLocks/>
          </p:cNvSpPr>
          <p:nvPr/>
        </p:nvSpPr>
        <p:spPr bwMode="auto">
          <a:xfrm>
            <a:off x="4038600" y="3520171"/>
            <a:ext cx="4422775" cy="1670050"/>
          </a:xfrm>
          <a:custGeom>
            <a:avLst/>
            <a:gdLst>
              <a:gd name="T0" fmla="*/ 0 w 2352"/>
              <a:gd name="T1" fmla="*/ 0 h 1968"/>
              <a:gd name="T2" fmla="*/ 0 w 2352"/>
              <a:gd name="T3" fmla="*/ 2147483647 h 1968"/>
              <a:gd name="T4" fmla="*/ 2147483647 w 2352"/>
              <a:gd name="T5" fmla="*/ 2147483647 h 1968"/>
              <a:gd name="T6" fmla="*/ 2147483647 w 2352"/>
              <a:gd name="T7" fmla="*/ 2147483647 h 1968"/>
              <a:gd name="T8" fmla="*/ 2147483647 w 2352"/>
              <a:gd name="T9" fmla="*/ 2147483647 h 1968"/>
              <a:gd name="T10" fmla="*/ 2147483647 w 2352"/>
              <a:gd name="T11" fmla="*/ 2147483647 h 1968"/>
              <a:gd name="T12" fmla="*/ 2147483647 w 2352"/>
              <a:gd name="T13" fmla="*/ 2147483647 h 1968"/>
              <a:gd name="T14" fmla="*/ 2147483647 w 2352"/>
              <a:gd name="T15" fmla="*/ 2147483647 h 1968"/>
              <a:gd name="T16" fmla="*/ 2147483647 w 2352"/>
              <a:gd name="T17" fmla="*/ 2147483647 h 1968"/>
              <a:gd name="T18" fmla="*/ 2147483647 w 2352"/>
              <a:gd name="T19" fmla="*/ 0 h 1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52"/>
              <a:gd name="T31" fmla="*/ 0 h 1968"/>
              <a:gd name="T32" fmla="*/ 2352 w 2352"/>
              <a:gd name="T33" fmla="*/ 1968 h 1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52" h="1968">
                <a:moveTo>
                  <a:pt x="0" y="0"/>
                </a:moveTo>
                <a:lnTo>
                  <a:pt x="0" y="1824"/>
                </a:lnTo>
                <a:lnTo>
                  <a:pt x="96" y="1968"/>
                </a:lnTo>
                <a:lnTo>
                  <a:pt x="864" y="1968"/>
                </a:lnTo>
                <a:lnTo>
                  <a:pt x="864" y="1200"/>
                </a:lnTo>
                <a:lnTo>
                  <a:pt x="1488" y="1200"/>
                </a:lnTo>
                <a:lnTo>
                  <a:pt x="1488" y="1968"/>
                </a:lnTo>
                <a:lnTo>
                  <a:pt x="2256" y="1968"/>
                </a:lnTo>
                <a:lnTo>
                  <a:pt x="2352" y="1824"/>
                </a:lnTo>
                <a:lnTo>
                  <a:pt x="2352" y="0"/>
                </a:lnTo>
              </a:path>
            </a:pathLst>
          </a:custGeom>
          <a:noFill/>
          <a:ln w="508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Tree>
    <p:extLst>
      <p:ext uri="{BB962C8B-B14F-4D97-AF65-F5344CB8AC3E}">
        <p14:creationId xmlns:p14="http://schemas.microsoft.com/office/powerpoint/2010/main" val="209963653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105980</TotalTime>
  <Pages>60</Pages>
  <Words>5141</Words>
  <Application>Microsoft Office PowerPoint</Application>
  <PresentationFormat>Widescreen</PresentationFormat>
  <Paragraphs>1076</Paragraphs>
  <Slides>63</Slides>
  <Notes>26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63</vt:i4>
      </vt:variant>
    </vt:vector>
  </HeadingPairs>
  <TitlesOfParts>
    <vt:vector size="81" baseType="lpstr">
      <vt:lpstr>MS PGothic</vt:lpstr>
      <vt:lpstr>MS PGothic</vt:lpstr>
      <vt:lpstr>Arial</vt:lpstr>
      <vt:lpstr>Arial Narrow</vt:lpstr>
      <vt:lpstr>Calibri</vt:lpstr>
      <vt:lpstr>Cambria Math</vt:lpstr>
      <vt:lpstr>Comic Sans MS</vt:lpstr>
      <vt:lpstr>Consolas</vt:lpstr>
      <vt:lpstr>Courier</vt:lpstr>
      <vt:lpstr>Courier New</vt:lpstr>
      <vt:lpstr>Gill Sans</vt:lpstr>
      <vt:lpstr>Gill Sans Light</vt:lpstr>
      <vt:lpstr>Gill Sans MT</vt:lpstr>
      <vt:lpstr>굴림</vt:lpstr>
      <vt:lpstr>Helvetica</vt:lpstr>
      <vt:lpstr>Symbol</vt:lpstr>
      <vt:lpstr>Times New Roman</vt:lpstr>
      <vt:lpstr>Office</vt:lpstr>
      <vt:lpstr>CS162 Operating Systems and Systems Programming Lecture 24  Networking and TCP/IP (Con’t), RPC, Distributed File Systems </vt:lpstr>
      <vt:lpstr>Recall: Distributed Consensus Making</vt:lpstr>
      <vt:lpstr>Recall: Two-Phase Commit Protocol</vt:lpstr>
      <vt:lpstr>Recall: Network Protocols</vt:lpstr>
      <vt:lpstr>Network Layering</vt:lpstr>
      <vt:lpstr>Recall: IPv4 Packet Format</vt:lpstr>
      <vt:lpstr>Building a messaging service on IP</vt:lpstr>
      <vt:lpstr>Internet Architecture: Five Layers</vt:lpstr>
      <vt:lpstr>Internet Architecture: Five Layers</vt:lpstr>
      <vt:lpstr>Layering Analogy: Packets in Envelopes</vt:lpstr>
      <vt:lpstr>Internet Transport Protocols</vt:lpstr>
      <vt:lpstr>Recall: Sockets in concept</vt:lpstr>
      <vt:lpstr>Reliable Message Delivery: the Problem</vt:lpstr>
      <vt:lpstr>Transmission Control Protocol (TCP)</vt:lpstr>
      <vt:lpstr>Problem: Dropped Packets</vt:lpstr>
      <vt:lpstr>Using Acknowledgements</vt:lpstr>
      <vt:lpstr>Stop-and-Wait (No Packet Loss)</vt:lpstr>
      <vt:lpstr>Stop-and-Wait (No Packet Loss)</vt:lpstr>
      <vt:lpstr>Stop-and-Wait (No Packet Loss)</vt:lpstr>
      <vt:lpstr>Stop-and-Wait with Packet Loss</vt:lpstr>
      <vt:lpstr>How to Deal with Message Duplication?</vt:lpstr>
      <vt:lpstr>Advantages of Moving Away From Stop-and-Wait</vt:lpstr>
      <vt:lpstr>Administrivia</vt:lpstr>
      <vt:lpstr>Recall: CS 162 Collaboration Policy</vt:lpstr>
      <vt:lpstr>Recall: Communication Between Processes</vt:lpstr>
      <vt:lpstr>Buffering in a TCP Connection</vt:lpstr>
      <vt:lpstr>Window Size: Space in Receive Queue</vt:lpstr>
      <vt:lpstr>Sliding Window Protocol</vt:lpstr>
      <vt:lpstr>Sliding Window (No Packet Loss)</vt:lpstr>
      <vt:lpstr>TCP Windows and Sequence Numbers: PER BYTE!</vt:lpstr>
      <vt:lpstr>Window-Based Acknowledgements (TCP)</vt:lpstr>
      <vt:lpstr>Congestion</vt:lpstr>
      <vt:lpstr>Congestion Avoidance</vt:lpstr>
      <vt:lpstr>Congestion Management</vt:lpstr>
      <vt:lpstr>Recall: Connection Setup over TCP/IP</vt:lpstr>
      <vt:lpstr>Establishing TCP Service</vt:lpstr>
      <vt:lpstr>Sockets in concept</vt:lpstr>
      <vt:lpstr>Open Connection: 3-Way Handshake</vt:lpstr>
      <vt:lpstr>Sockets in concept</vt:lpstr>
      <vt:lpstr>Close Connection: 4-Way Teardown</vt:lpstr>
      <vt:lpstr>Recall: Distributed Applications Build With Messages</vt:lpstr>
      <vt:lpstr>Question: Data Representation</vt:lpstr>
      <vt:lpstr>Simple Data Types</vt:lpstr>
      <vt:lpstr>Machine Representation</vt:lpstr>
      <vt:lpstr>Endianness</vt:lpstr>
      <vt:lpstr>What Endian is the Internet?</vt:lpstr>
      <vt:lpstr>Dealing with Endianness</vt:lpstr>
      <vt:lpstr>What About Richer Objects?</vt:lpstr>
      <vt:lpstr>Data Serialization Formats</vt:lpstr>
      <vt:lpstr>Data Serialization Formats</vt:lpstr>
      <vt:lpstr>Remote Procedure Call (RPC)</vt:lpstr>
      <vt:lpstr>RPC Concept</vt:lpstr>
      <vt:lpstr>RPC Information Flow</vt:lpstr>
      <vt:lpstr>RPC Implementation</vt:lpstr>
      <vt:lpstr>RPC Details (1/3)</vt:lpstr>
      <vt:lpstr>RPC Details (2/3)</vt:lpstr>
      <vt:lpstr>RPC Details (3/3)</vt:lpstr>
      <vt:lpstr>Problems with RPC: Non-Atomic Failures</vt:lpstr>
      <vt:lpstr>Problems with RPC: Performance</vt:lpstr>
      <vt:lpstr>Cross-Domain Communication/Location Transparency</vt:lpstr>
      <vt:lpstr>Microkernel operating systems</vt:lpstr>
      <vt:lpstr>Network-Attached Storage and the CAP Theorem</vt:lpstr>
      <vt:lpstr>Summary</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John Kubiatowicz</cp:lastModifiedBy>
  <cp:revision>1189</cp:revision>
  <cp:lastPrinted>2020-11-30T17:53:47Z</cp:lastPrinted>
  <dcterms:created xsi:type="dcterms:W3CDTF">1995-08-12T11:37:26Z</dcterms:created>
  <dcterms:modified xsi:type="dcterms:W3CDTF">2020-11-30T20:48:53Z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