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751" r:id="rId3"/>
    <p:sldId id="684" r:id="rId4"/>
    <p:sldId id="691" r:id="rId5"/>
    <p:sldId id="697" r:id="rId6"/>
    <p:sldId id="747" r:id="rId7"/>
    <p:sldId id="748" r:id="rId8"/>
    <p:sldId id="749" r:id="rId9"/>
    <p:sldId id="752" r:id="rId10"/>
    <p:sldId id="753" r:id="rId11"/>
    <p:sldId id="754" r:id="rId12"/>
    <p:sldId id="756" r:id="rId13"/>
    <p:sldId id="755" r:id="rId14"/>
    <p:sldId id="757" r:id="rId15"/>
    <p:sldId id="758" r:id="rId16"/>
    <p:sldId id="813" r:id="rId17"/>
    <p:sldId id="815" r:id="rId18"/>
    <p:sldId id="759" r:id="rId19"/>
    <p:sldId id="760" r:id="rId20"/>
    <p:sldId id="761" r:id="rId21"/>
    <p:sldId id="762" r:id="rId22"/>
    <p:sldId id="763" r:id="rId23"/>
    <p:sldId id="764" r:id="rId24"/>
    <p:sldId id="765" r:id="rId25"/>
    <p:sldId id="766" r:id="rId26"/>
    <p:sldId id="767" r:id="rId27"/>
    <p:sldId id="769" r:id="rId28"/>
    <p:sldId id="768" r:id="rId29"/>
    <p:sldId id="818" r:id="rId30"/>
    <p:sldId id="819" r:id="rId31"/>
    <p:sldId id="820" r:id="rId32"/>
    <p:sldId id="821" r:id="rId33"/>
    <p:sldId id="822" r:id="rId34"/>
    <p:sldId id="823" r:id="rId35"/>
    <p:sldId id="824" r:id="rId36"/>
    <p:sldId id="825" r:id="rId37"/>
    <p:sldId id="826" r:id="rId38"/>
    <p:sldId id="827" r:id="rId39"/>
    <p:sldId id="828" r:id="rId40"/>
    <p:sldId id="829" r:id="rId41"/>
    <p:sldId id="830" r:id="rId42"/>
    <p:sldId id="831" r:id="rId43"/>
    <p:sldId id="832" r:id="rId44"/>
    <p:sldId id="833" r:id="rId45"/>
    <p:sldId id="834" r:id="rId46"/>
    <p:sldId id="835" r:id="rId47"/>
    <p:sldId id="770" r:id="rId48"/>
    <p:sldId id="772" r:id="rId49"/>
    <p:sldId id="773" r:id="rId50"/>
    <p:sldId id="774" r:id="rId51"/>
    <p:sldId id="775" r:id="rId52"/>
    <p:sldId id="776" r:id="rId53"/>
    <p:sldId id="777" r:id="rId54"/>
    <p:sldId id="778" r:id="rId55"/>
    <p:sldId id="779" r:id="rId56"/>
    <p:sldId id="780" r:id="rId57"/>
    <p:sldId id="781" r:id="rId58"/>
    <p:sldId id="782" r:id="rId59"/>
    <p:sldId id="783" r:id="rId60"/>
    <p:sldId id="784" r:id="rId61"/>
    <p:sldId id="790" r:id="rId62"/>
    <p:sldId id="816" r:id="rId63"/>
    <p:sldId id="791" r:id="rId64"/>
    <p:sldId id="792" r:id="rId65"/>
    <p:sldId id="793" r:id="rId66"/>
    <p:sldId id="794" r:id="rId67"/>
    <p:sldId id="795" r:id="rId68"/>
    <p:sldId id="796" r:id="rId69"/>
    <p:sldId id="797" r:id="rId70"/>
    <p:sldId id="798" r:id="rId71"/>
    <p:sldId id="799" r:id="rId72"/>
    <p:sldId id="800" r:id="rId73"/>
    <p:sldId id="803" r:id="rId74"/>
    <p:sldId id="804" r:id="rId75"/>
    <p:sldId id="805" r:id="rId76"/>
    <p:sldId id="836" r:id="rId77"/>
    <p:sldId id="801" r:id="rId78"/>
    <p:sldId id="802" r:id="rId79"/>
    <p:sldId id="806" r:id="rId80"/>
    <p:sldId id="807" r:id="rId81"/>
    <p:sldId id="808" r:id="rId82"/>
    <p:sldId id="809" r:id="rId83"/>
    <p:sldId id="810" r:id="rId84"/>
    <p:sldId id="811" r:id="rId85"/>
    <p:sldId id="812" r:id="rId86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09" d="100"/>
          <a:sy n="109" d="100"/>
        </p:scale>
        <p:origin x="138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211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854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770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14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483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0399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30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962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7722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403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7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2414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1261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5901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651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8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232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993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552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811354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3.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6815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9/2/20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Fall 2020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7908799/xsh/pthread_exit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3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Abstractions 1: Threads and Processes</a:t>
            </a:r>
            <a:br>
              <a:rPr lang="en-US" sz="3000" dirty="0" smtClean="0"/>
            </a:br>
            <a:r>
              <a:rPr lang="en-US" sz="3000" dirty="0" smtClean="0"/>
              <a:t>A quick, programmer’s viewpoint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September 2</a:t>
            </a:r>
            <a:r>
              <a:rPr lang="en-US" altLang="en-US" baseline="30000" dirty="0" smtClean="0">
                <a:ea typeface="Gill Sans" charset="0"/>
              </a:rPr>
              <a:t>nd</a:t>
            </a:r>
            <a:r>
              <a:rPr lang="en-US" altLang="en-US" dirty="0" smtClean="0">
                <a:ea typeface="Gill Sans" charset="0"/>
              </a:rPr>
              <a:t>, 2020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F2464-30E9-4D6D-A9FB-CBE47AEC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must handle multiple things at once (</a:t>
            </a:r>
            <a:r>
              <a:rPr lang="en-US" dirty="0">
                <a:solidFill>
                  <a:srgbClr val="FF0000"/>
                </a:solidFill>
              </a:rPr>
              <a:t>MTAO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Processes, interrupts, background system maintenance</a:t>
            </a:r>
          </a:p>
          <a:p>
            <a:r>
              <a:rPr lang="en-US" dirty="0"/>
              <a:t>Networked servers must handle MTAO</a:t>
            </a:r>
          </a:p>
          <a:p>
            <a:pPr lvl="1"/>
            <a:r>
              <a:rPr lang="en-US" dirty="0"/>
              <a:t>Multiple connections handled simultaneously</a:t>
            </a:r>
          </a:p>
          <a:p>
            <a:r>
              <a:rPr lang="en-US" dirty="0"/>
              <a:t>Parallel programs must handle MTAO</a:t>
            </a:r>
          </a:p>
          <a:p>
            <a:pPr lvl="1"/>
            <a:r>
              <a:rPr lang="en-US" dirty="0"/>
              <a:t>To achieve better performance</a:t>
            </a:r>
          </a:p>
          <a:p>
            <a:r>
              <a:rPr lang="en-US" dirty="0"/>
              <a:t>Programs with user interface often must handle MTAO</a:t>
            </a:r>
          </a:p>
          <a:p>
            <a:pPr lvl="1"/>
            <a:r>
              <a:rPr lang="en-US" dirty="0"/>
              <a:t>To achieve user responsiveness while doing computation</a:t>
            </a:r>
          </a:p>
          <a:p>
            <a:r>
              <a:rPr lang="en-US" dirty="0"/>
              <a:t>Network and disk bound programs must handle MTAO</a:t>
            </a:r>
          </a:p>
          <a:p>
            <a:pPr lvl="1"/>
            <a:r>
              <a:rPr lang="en-US" dirty="0"/>
              <a:t>To hide network/disk latency</a:t>
            </a:r>
          </a:p>
          <a:p>
            <a:pPr lvl="1"/>
            <a:r>
              <a:rPr lang="en-US" dirty="0"/>
              <a:t>Sequence steps in access or </a:t>
            </a:r>
            <a:r>
              <a:rPr lang="en-US" dirty="0" err="1"/>
              <a:t>communicatoin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Threads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72600" y="1295400"/>
            <a:ext cx="2616422" cy="857310"/>
            <a:chOff x="9372600" y="1295400"/>
            <a:chExt cx="2616422" cy="857310"/>
          </a:xfrm>
        </p:grpSpPr>
        <p:sp>
          <p:nvSpPr>
            <p:cNvPr id="8" name="TextBox 7"/>
            <p:cNvSpPr txBox="1"/>
            <p:nvPr/>
          </p:nvSpPr>
          <p:spPr>
            <a:xfrm>
              <a:off x="9372600" y="1752600"/>
              <a:ext cx="2616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</a:rPr>
                <a:t>I made this term up!</a:t>
              </a:r>
              <a:endParaRPr lang="en-US" sz="2000" dirty="0">
                <a:latin typeface="Gill Sans Ligh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9372600" y="1295400"/>
              <a:ext cx="304800" cy="5334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2724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3F55-1A19-4A70-9DC6-E4E6A4FB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Allow Handling MTAO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6774-6181-4E76-A1F2-7B0240D9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0566400" cy="4648200"/>
          </a:xfrm>
        </p:spPr>
        <p:txBody>
          <a:bodyPr/>
          <a:lstStyle/>
          <a:p>
            <a:r>
              <a:rPr lang="en-US" dirty="0"/>
              <a:t>Threads are a unit of </a:t>
            </a:r>
            <a:r>
              <a:rPr lang="en-US" i="1" dirty="0"/>
              <a:t>concurrency</a:t>
            </a:r>
            <a:r>
              <a:rPr lang="en-US" dirty="0"/>
              <a:t> provided by the OS</a:t>
            </a:r>
          </a:p>
          <a:p>
            <a:r>
              <a:rPr lang="en-US" dirty="0"/>
              <a:t>Each thread can represent one thing or one task</a:t>
            </a:r>
          </a:p>
        </p:txBody>
      </p:sp>
    </p:spTree>
    <p:extLst>
      <p:ext uri="{BB962C8B-B14F-4D97-AF65-F5344CB8AC3E}">
        <p14:creationId xmlns:p14="http://schemas.microsoft.com/office/powerpoint/2010/main" val="217998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91B1-BB2F-4740-9F61-951C52C4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vs. Multiprogramming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46E6F-47CA-4455-97E8-FA27829A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32" y="777066"/>
            <a:ext cx="10515600" cy="254110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Some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Multiprocessing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: Multiple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CPUs(cores)</a:t>
            </a: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Multiprogramming: Multiple jobs/processes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Multithreading: Multiple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threads/processes</a:t>
            </a:r>
            <a:endParaRPr lang="en-US" altLang="ko-KR" sz="1400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concurrently?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interleaving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Thread may run to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completion or time-slice in big chunks or small chunks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grpSp>
        <p:nvGrpSpPr>
          <p:cNvPr id="7" name="Group 70">
            <a:extLst>
              <a:ext uri="{FF2B5EF4-FFF2-40B4-BE49-F238E27FC236}">
                <a16:creationId xmlns:a16="http://schemas.microsoft.com/office/drawing/2014/main" id="{82AC1611-4C44-4092-A0AC-E8C473373331}"/>
              </a:ext>
            </a:extLst>
          </p:cNvPr>
          <p:cNvGrpSpPr>
            <a:grpSpLocks/>
          </p:cNvGrpSpPr>
          <p:nvPr/>
        </p:nvGrpSpPr>
        <p:grpSpPr bwMode="auto">
          <a:xfrm>
            <a:off x="1294957" y="4800600"/>
            <a:ext cx="8134350" cy="1295400"/>
            <a:chOff x="252" y="3264"/>
            <a:chExt cx="5124" cy="816"/>
          </a:xfrm>
        </p:grpSpPr>
        <p:grpSp>
          <p:nvGrpSpPr>
            <p:cNvPr id="8" name="Group 62">
              <a:extLst>
                <a:ext uri="{FF2B5EF4-FFF2-40B4-BE49-F238E27FC236}">
                  <a16:creationId xmlns:a16="http://schemas.microsoft.com/office/drawing/2014/main" id="{B3A52AEC-1024-4267-8DA7-3EE2999E76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264"/>
              <a:ext cx="2640" cy="252"/>
              <a:chOff x="2208" y="3105"/>
              <a:chExt cx="2640" cy="252"/>
            </a:xfrm>
          </p:grpSpPr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id="{E8E79163-B2ED-4E93-B0F6-352BE6272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5" name="Line 11">
                <a:extLst>
                  <a:ext uri="{FF2B5EF4-FFF2-40B4-BE49-F238E27FC236}">
                    <a16:creationId xmlns:a16="http://schemas.microsoft.com/office/drawing/2014/main" id="{86C81138-499A-405D-B342-0AD5E804C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E61DBFDF-3B7C-47DA-829E-BF6F81889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7" name="Text Box 20">
                <a:extLst>
                  <a:ext uri="{FF2B5EF4-FFF2-40B4-BE49-F238E27FC236}">
                    <a16:creationId xmlns:a16="http://schemas.microsoft.com/office/drawing/2014/main" id="{CE680F91-3E23-465C-A594-B87F8FB78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38" name="Text Box 21">
                <a:extLst>
                  <a:ext uri="{FF2B5EF4-FFF2-40B4-BE49-F238E27FC236}">
                    <a16:creationId xmlns:a16="http://schemas.microsoft.com/office/drawing/2014/main" id="{28FCEFEA-BFAB-4362-81A1-ACE8563306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39" name="Text Box 22">
                <a:extLst>
                  <a:ext uri="{FF2B5EF4-FFF2-40B4-BE49-F238E27FC236}">
                    <a16:creationId xmlns:a16="http://schemas.microsoft.com/office/drawing/2014/main" id="{5893F24A-6994-48A7-8909-676D28581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9" name="Group 63">
              <a:extLst>
                <a:ext uri="{FF2B5EF4-FFF2-40B4-BE49-F238E27FC236}">
                  <a16:creationId xmlns:a16="http://schemas.microsoft.com/office/drawing/2014/main" id="{496FDDAD-C238-4FF4-9E3C-DA7DF9B90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12" name="Line 24">
                <a:extLst>
                  <a:ext uri="{FF2B5EF4-FFF2-40B4-BE49-F238E27FC236}">
                    <a16:creationId xmlns:a16="http://schemas.microsoft.com/office/drawing/2014/main" id="{9F334408-3FAD-47EA-A5DA-148CAC90B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3" name="Line 29">
                <a:extLst>
                  <a:ext uri="{FF2B5EF4-FFF2-40B4-BE49-F238E27FC236}">
                    <a16:creationId xmlns:a16="http://schemas.microsoft.com/office/drawing/2014/main" id="{C285BF9A-C3E6-4211-8AE1-2598DD3C3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4" name="Text Box 31">
                <a:extLst>
                  <a:ext uri="{FF2B5EF4-FFF2-40B4-BE49-F238E27FC236}">
                    <a16:creationId xmlns:a16="http://schemas.microsoft.com/office/drawing/2014/main" id="{725345EC-2FA9-4C11-BB10-5C2B491B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15" name="Line 35">
                <a:extLst>
                  <a:ext uri="{FF2B5EF4-FFF2-40B4-BE49-F238E27FC236}">
                    <a16:creationId xmlns:a16="http://schemas.microsoft.com/office/drawing/2014/main" id="{33DBB8EF-CCDA-45A6-9C86-39DEDC98A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6" name="Line 36">
                <a:extLst>
                  <a:ext uri="{FF2B5EF4-FFF2-40B4-BE49-F238E27FC236}">
                    <a16:creationId xmlns:a16="http://schemas.microsoft.com/office/drawing/2014/main" id="{3EC84106-6335-4E12-BF22-C1A8ABACB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7" name="Text Box 37">
                <a:extLst>
                  <a:ext uri="{FF2B5EF4-FFF2-40B4-BE49-F238E27FC236}">
                    <a16:creationId xmlns:a16="http://schemas.microsoft.com/office/drawing/2014/main" id="{BC7DD490-4BFE-4293-B51D-214077D1D0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18" name="Line 39">
                <a:extLst>
                  <a:ext uri="{FF2B5EF4-FFF2-40B4-BE49-F238E27FC236}">
                    <a16:creationId xmlns:a16="http://schemas.microsoft.com/office/drawing/2014/main" id="{3C42EBFB-5831-43AD-9862-2F1D4AA37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9" name="Line 40">
                <a:extLst>
                  <a:ext uri="{FF2B5EF4-FFF2-40B4-BE49-F238E27FC236}">
                    <a16:creationId xmlns:a16="http://schemas.microsoft.com/office/drawing/2014/main" id="{5029123C-7E8E-4A6E-88FB-C817BA3A3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0" name="Text Box 41">
                <a:extLst>
                  <a:ext uri="{FF2B5EF4-FFF2-40B4-BE49-F238E27FC236}">
                    <a16:creationId xmlns:a16="http://schemas.microsoft.com/office/drawing/2014/main" id="{90C2443D-B3DB-4428-AA38-450A89819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1" name="Line 43">
                <a:extLst>
                  <a:ext uri="{FF2B5EF4-FFF2-40B4-BE49-F238E27FC236}">
                    <a16:creationId xmlns:a16="http://schemas.microsoft.com/office/drawing/2014/main" id="{2F0F49F3-8197-47BD-BBF6-9D7070CDE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2" name="Line 44">
                <a:extLst>
                  <a:ext uri="{FF2B5EF4-FFF2-40B4-BE49-F238E27FC236}">
                    <a16:creationId xmlns:a16="http://schemas.microsoft.com/office/drawing/2014/main" id="{3130B6B0-A264-420F-B403-8FEA458E4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3" name="Text Box 45">
                <a:extLst>
                  <a:ext uri="{FF2B5EF4-FFF2-40B4-BE49-F238E27FC236}">
                    <a16:creationId xmlns:a16="http://schemas.microsoft.com/office/drawing/2014/main" id="{D59A9351-B739-4720-85C7-52B98BC198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4" name="Line 47">
                <a:extLst>
                  <a:ext uri="{FF2B5EF4-FFF2-40B4-BE49-F238E27FC236}">
                    <a16:creationId xmlns:a16="http://schemas.microsoft.com/office/drawing/2014/main" id="{101A9735-215F-44BC-B442-7DB6EB98D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5" name="Line 48">
                <a:extLst>
                  <a:ext uri="{FF2B5EF4-FFF2-40B4-BE49-F238E27FC236}">
                    <a16:creationId xmlns:a16="http://schemas.microsoft.com/office/drawing/2014/main" id="{6CD38781-E60B-4A49-8A30-D8F0D51FB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6" name="Text Box 49">
                <a:extLst>
                  <a:ext uri="{FF2B5EF4-FFF2-40B4-BE49-F238E27FC236}">
                    <a16:creationId xmlns:a16="http://schemas.microsoft.com/office/drawing/2014/main" id="{F156F7F3-58B6-4C46-AA16-62E9F6962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7" name="Line 51">
                <a:extLst>
                  <a:ext uri="{FF2B5EF4-FFF2-40B4-BE49-F238E27FC236}">
                    <a16:creationId xmlns:a16="http://schemas.microsoft.com/office/drawing/2014/main" id="{CEC41849-1647-4B49-8972-735DBFBF5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8" name="Line 52">
                <a:extLst>
                  <a:ext uri="{FF2B5EF4-FFF2-40B4-BE49-F238E27FC236}">
                    <a16:creationId xmlns:a16="http://schemas.microsoft.com/office/drawing/2014/main" id="{2B15F318-EABF-4D73-BDE6-3DAE8473A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9" name="Text Box 53">
                <a:extLst>
                  <a:ext uri="{FF2B5EF4-FFF2-40B4-BE49-F238E27FC236}">
                    <a16:creationId xmlns:a16="http://schemas.microsoft.com/office/drawing/2014/main" id="{A696D64A-A9FE-4F4B-9FC8-54982C75A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30" name="Line 55">
                <a:extLst>
                  <a:ext uri="{FF2B5EF4-FFF2-40B4-BE49-F238E27FC236}">
                    <a16:creationId xmlns:a16="http://schemas.microsoft.com/office/drawing/2014/main" id="{B4C11D18-E156-4DDE-B574-2254BD807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1" name="Line 56">
                <a:extLst>
                  <a:ext uri="{FF2B5EF4-FFF2-40B4-BE49-F238E27FC236}">
                    <a16:creationId xmlns:a16="http://schemas.microsoft.com/office/drawing/2014/main" id="{0757A0A5-7DFB-4235-9965-18224326E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2" name="Text Box 57">
                <a:extLst>
                  <a:ext uri="{FF2B5EF4-FFF2-40B4-BE49-F238E27FC236}">
                    <a16:creationId xmlns:a16="http://schemas.microsoft.com/office/drawing/2014/main" id="{38CD0B62-52C8-436F-AA9A-6DE5E517E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33" name="Line 58">
                <a:extLst>
                  <a:ext uri="{FF2B5EF4-FFF2-40B4-BE49-F238E27FC236}">
                    <a16:creationId xmlns:a16="http://schemas.microsoft.com/office/drawing/2014/main" id="{6CAE0BA5-CCE9-4C61-B729-287CA3C81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</p:grpSp>
        <p:sp>
          <p:nvSpPr>
            <p:cNvPr id="10" name="AutoShape 65">
              <a:extLst>
                <a:ext uri="{FF2B5EF4-FFF2-40B4-BE49-F238E27FC236}">
                  <a16:creationId xmlns:a16="http://schemas.microsoft.com/office/drawing/2014/main" id="{4BE45AFD-07B3-4BA0-933D-20633959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id="{7D9B5551-5211-4B1E-BEC5-BFF25A4CC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" y="3604"/>
              <a:ext cx="1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2B619634-B157-492A-9FC8-8B3EB2FC2FA8}"/>
              </a:ext>
            </a:extLst>
          </p:cNvPr>
          <p:cNvGrpSpPr>
            <a:grpSpLocks/>
          </p:cNvGrpSpPr>
          <p:nvPr/>
        </p:nvGrpSpPr>
        <p:grpSpPr bwMode="auto">
          <a:xfrm>
            <a:off x="1523557" y="3581400"/>
            <a:ext cx="5413375" cy="1143000"/>
            <a:chOff x="396" y="2496"/>
            <a:chExt cx="3410" cy="720"/>
          </a:xfrm>
        </p:grpSpPr>
        <p:grpSp>
          <p:nvGrpSpPr>
            <p:cNvPr id="41" name="Group 61">
              <a:extLst>
                <a:ext uri="{FF2B5EF4-FFF2-40B4-BE49-F238E27FC236}">
                  <a16:creationId xmlns:a16="http://schemas.microsoft.com/office/drawing/2014/main" id="{42184955-5791-4EBF-845D-CAA9AD5BF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496"/>
              <a:ext cx="1694" cy="636"/>
              <a:chOff x="2208" y="2448"/>
              <a:chExt cx="1694" cy="636"/>
            </a:xfrm>
          </p:grpSpPr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49C16807-919C-4345-81AB-273716BF13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F059E98F-112B-4E7D-A2EE-16DB80BE1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dirty="0"/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F98C250A-8EBA-4A40-B2C3-633426EC5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47" name="Line 8">
                <a:extLst>
                  <a:ext uri="{FF2B5EF4-FFF2-40B4-BE49-F238E27FC236}">
                    <a16:creationId xmlns:a16="http://schemas.microsoft.com/office/drawing/2014/main" id="{B16D4445-8700-4DEC-850A-88098532E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48" name="Text Box 6">
                <a:extLst>
                  <a:ext uri="{FF2B5EF4-FFF2-40B4-BE49-F238E27FC236}">
                    <a16:creationId xmlns:a16="http://schemas.microsoft.com/office/drawing/2014/main" id="{54963A96-382F-4A3A-9619-5FA6A58A8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dirty="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49" name="Line 9">
                <a:extLst>
                  <a:ext uri="{FF2B5EF4-FFF2-40B4-BE49-F238E27FC236}">
                    <a16:creationId xmlns:a16="http://schemas.microsoft.com/office/drawing/2014/main" id="{05397BD7-43D1-4163-B67E-D466C8EAC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</p:grpSp>
        <p:sp>
          <p:nvSpPr>
            <p:cNvPr id="42" name="Text Box 64">
              <a:extLst>
                <a:ext uri="{FF2B5EF4-FFF2-40B4-BE49-F238E27FC236}">
                  <a16:creationId xmlns:a16="http://schemas.microsoft.com/office/drawing/2014/main" id="{3B4D935D-FFA4-4142-873E-3CA37772B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" y="2736"/>
              <a:ext cx="11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43" name="AutoShape 68">
              <a:extLst>
                <a:ext uri="{FF2B5EF4-FFF2-40B4-BE49-F238E27FC236}">
                  <a16:creationId xmlns:a16="http://schemas.microsoft.com/office/drawing/2014/main" id="{234789C7-B815-4083-9A59-1374A06D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67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D61D-EE02-463C-A0CF-F598CDC1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is not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1A79-CDD9-4EB5-9112-54B101D9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Concurrency is about handling multiple things at once (MTAO)</a:t>
            </a:r>
          </a:p>
          <a:p>
            <a:r>
              <a:rPr lang="en-US" dirty="0"/>
              <a:t>Parallelism is about doing multiple things </a:t>
            </a:r>
            <a:r>
              <a:rPr lang="en-US" i="1" dirty="0"/>
              <a:t>simultaneously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Example: Two threads on a single-core system...</a:t>
            </a:r>
          </a:p>
          <a:p>
            <a:pPr lvl="1"/>
            <a:r>
              <a:rPr lang="en-US" dirty="0"/>
              <a:t>… execute concurrently …</a:t>
            </a:r>
          </a:p>
          <a:p>
            <a:pPr lvl="1"/>
            <a:r>
              <a:rPr lang="en-US" dirty="0"/>
              <a:t> … but </a:t>
            </a:r>
            <a:r>
              <a:rPr lang="en-US" i="1" dirty="0"/>
              <a:t>not</a:t>
            </a:r>
            <a:r>
              <a:rPr lang="en-US" dirty="0"/>
              <a:t> in parallel</a:t>
            </a:r>
          </a:p>
          <a:p>
            <a:pPr lvl="1"/>
            <a:endParaRPr lang="en-US" dirty="0"/>
          </a:p>
          <a:p>
            <a:r>
              <a:rPr lang="en-US" dirty="0"/>
              <a:t>Each thread handles or manages a separate thing or task…</a:t>
            </a:r>
          </a:p>
          <a:p>
            <a:r>
              <a:rPr lang="en-US" dirty="0"/>
              <a:t>But those tasks are not necessarily executing simultaneously!</a:t>
            </a:r>
          </a:p>
        </p:txBody>
      </p:sp>
    </p:spTree>
    <p:extLst>
      <p:ext uri="{BB962C8B-B14F-4D97-AF65-F5344CB8AC3E}">
        <p14:creationId xmlns:p14="http://schemas.microsoft.com/office/powerpoint/2010/main" val="78979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8DE-AB1D-4277-8F56-21F9626E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Silly Example for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0F52-FCBD-473D-8C29-95849C5FA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Imagine the following program: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ComputePI</a:t>
            </a:r>
            <a:r>
              <a:rPr lang="en-US" dirty="0">
                <a:latin typeface="Consolas" panose="020B0609020204030204" pitchFamily="49" charset="0"/>
              </a:rPr>
              <a:t>(“pi.txt”);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PrintClassList</a:t>
            </a:r>
            <a:r>
              <a:rPr lang="en-US" dirty="0">
                <a:latin typeface="Consolas" panose="020B0609020204030204" pitchFamily="49" charset="0"/>
              </a:rPr>
              <a:t>(“classlist.txt”);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What is the behavior here?</a:t>
            </a:r>
          </a:p>
          <a:p>
            <a:r>
              <a:rPr lang="en-US" dirty="0"/>
              <a:t>Program would never print out class list</a:t>
            </a:r>
          </a:p>
          <a:p>
            <a:r>
              <a:rPr lang="en-US" dirty="0"/>
              <a:t>Why? </a:t>
            </a:r>
            <a:r>
              <a:rPr lang="en-US" dirty="0" err="1">
                <a:latin typeface="Consolas" panose="020B0609020204030204" pitchFamily="49" charset="0"/>
              </a:rPr>
              <a:t>ComputePI</a:t>
            </a:r>
            <a:r>
              <a:rPr lang="en-US" dirty="0"/>
              <a:t> would never finish</a:t>
            </a:r>
          </a:p>
        </p:txBody>
      </p:sp>
    </p:spTree>
    <p:extLst>
      <p:ext uri="{BB962C8B-B14F-4D97-AF65-F5344CB8AC3E}">
        <p14:creationId xmlns:p14="http://schemas.microsoft.com/office/powerpoint/2010/main" val="404434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161-19BF-452A-9240-F032C00F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1884-A2B3-458A-89C9-AFC7EB04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Version of program with threads (loose syntax):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ComputePI</a:t>
            </a:r>
            <a:r>
              <a:rPr lang="en-US" dirty="0">
                <a:latin typeface="Consolas" panose="020B0609020204030204" pitchFamily="49" charset="0"/>
              </a:rPr>
              <a:t>, “pi.txt”);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PrintClassList</a:t>
            </a:r>
            <a:r>
              <a:rPr lang="en-US" dirty="0">
                <a:latin typeface="Consolas" panose="020B0609020204030204" pitchFamily="49" charset="0"/>
              </a:rPr>
              <a:t>, “classlist.txt”);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/>
              <a:t>: Spawns a new thread running the given procedure</a:t>
            </a:r>
          </a:p>
          <a:p>
            <a:pPr lvl="1"/>
            <a:r>
              <a:rPr lang="en-US" i="1" dirty="0"/>
              <a:t>Should</a:t>
            </a:r>
            <a:r>
              <a:rPr lang="en-US" dirty="0"/>
              <a:t> behave as if another CPU is running the given procedure</a:t>
            </a:r>
            <a:br>
              <a:rPr lang="en-US" dirty="0"/>
            </a:b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Now, you would actually see the</a:t>
            </a:r>
            <a:br>
              <a:rPr lang="en-US" dirty="0"/>
            </a:br>
            <a:r>
              <a:rPr lang="en-US" dirty="0"/>
              <a:t>class list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D5744C29-500C-4E60-AF55-05E86EFF0615}"/>
              </a:ext>
            </a:extLst>
          </p:cNvPr>
          <p:cNvGrpSpPr>
            <a:grpSpLocks/>
          </p:cNvGrpSpPr>
          <p:nvPr/>
        </p:nvGrpSpPr>
        <p:grpSpPr bwMode="auto">
          <a:xfrm>
            <a:off x="5944818" y="4208462"/>
            <a:ext cx="5481638" cy="1133476"/>
            <a:chOff x="576" y="3360"/>
            <a:chExt cx="3453" cy="71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A680AF0-813F-45A3-AAAD-387B2AC0C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B184C77-C21E-407B-BC6A-12CFB016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8194A9-C923-430F-808E-EF31BF23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CA294A-50DC-42F7-9A3E-645162DAF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69D029A8-4445-4C80-B1FF-819F67863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1A030FA1-CE2D-4C69-90D8-5E45CC5F8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F3C872-735B-4994-8FAC-C5992DA7B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451330-82D4-4587-833B-8D5DAC79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39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Should be working on Homework 0 already!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Due Thursday (9/3)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cs162-xx account, </a:t>
            </a:r>
            <a:r>
              <a:rPr lang="en-US" sz="2400" dirty="0" err="1"/>
              <a:t>Github</a:t>
            </a:r>
            <a:r>
              <a:rPr lang="en-US" sz="2400" dirty="0"/>
              <a:t> account, registration survey</a:t>
            </a:r>
          </a:p>
          <a:p>
            <a:pPr lvl="1"/>
            <a:r>
              <a:rPr lang="en-US" sz="2400" dirty="0"/>
              <a:t>Vagrant and </a:t>
            </a:r>
            <a:r>
              <a:rPr lang="en-US" sz="2400" dirty="0" err="1"/>
              <a:t>VirtualBox</a:t>
            </a:r>
            <a:r>
              <a:rPr lang="en-US" sz="2400" dirty="0"/>
              <a:t> – VM environment for the course</a:t>
            </a:r>
          </a:p>
          <a:p>
            <a:pPr lvl="2"/>
            <a:r>
              <a:rPr lang="en-US" dirty="0"/>
              <a:t>Consistent, managed environment on your machine</a:t>
            </a:r>
          </a:p>
          <a:p>
            <a:pPr lvl="1"/>
            <a:r>
              <a:rPr lang="en-US" sz="2400" dirty="0"/>
              <a:t>Get familiar with all the cs162 tools, submit to </a:t>
            </a:r>
            <a:r>
              <a:rPr lang="en-US" sz="2400" dirty="0" err="1"/>
              <a:t>autograder</a:t>
            </a:r>
            <a:r>
              <a:rPr lang="en-US" sz="2400" dirty="0"/>
              <a:t> via </a:t>
            </a:r>
            <a:r>
              <a:rPr lang="en-US" sz="2400" dirty="0" err="1"/>
              <a:t>git</a:t>
            </a:r>
            <a:endParaRPr lang="en-US" dirty="0"/>
          </a:p>
          <a:p>
            <a:r>
              <a:rPr lang="en-US" sz="2600" dirty="0" smtClean="0">
                <a:solidFill>
                  <a:srgbClr val="FF0000"/>
                </a:solidFill>
              </a:rPr>
              <a:t>Should be working on Project 0 already! </a:t>
            </a:r>
            <a:r>
              <a:rPr lang="en-US" sz="2600" dirty="0" smtClean="0">
                <a:solidFill>
                  <a:srgbClr val="FF0000"/>
                </a:solidFill>
                <a:sym typeface="Symbol" panose="05050102010706020507" pitchFamily="18" charset="2"/>
              </a:rPr>
              <a:t> Due Next Wednesday (9/9)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To be done on your own – like a homework!</a:t>
            </a:r>
          </a:p>
          <a:p>
            <a:r>
              <a:rPr lang="en-US" dirty="0" smtClean="0"/>
              <a:t>Slip </a:t>
            </a:r>
            <a:r>
              <a:rPr lang="en-US" dirty="0"/>
              <a:t>days: </a:t>
            </a:r>
            <a:r>
              <a:rPr lang="en-US" dirty="0" smtClean="0"/>
              <a:t>I’d bank these and not spend them right away!</a:t>
            </a:r>
          </a:p>
          <a:p>
            <a:pPr lvl="1"/>
            <a:r>
              <a:rPr lang="en-US" dirty="0" smtClean="0"/>
              <a:t>No credit when late and run out of slip days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>
                <a:solidFill>
                  <a:srgbClr val="FF0000"/>
                </a:solidFill>
              </a:rPr>
              <a:t>have 4 slip days for </a:t>
            </a:r>
            <a:r>
              <a:rPr lang="en-US" dirty="0" smtClean="0">
                <a:solidFill>
                  <a:srgbClr val="FF0000"/>
                </a:solidFill>
              </a:rPr>
              <a:t>homework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have 4 slip days for projects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Friday (9/4) </a:t>
            </a:r>
            <a:r>
              <a:rPr lang="en-US" dirty="0">
                <a:solidFill>
                  <a:srgbClr val="FF0000"/>
                </a:solidFill>
              </a:rPr>
              <a:t>is drop day!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Very hard to drop afterwards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Please drop sooner if you are going to anyway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Let someone else in!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59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9550400" cy="5334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Gill Sans Light" charset="0"/>
                <a:ea typeface="ＭＳ Ｐゴシック" charset="-128"/>
                <a:cs typeface="Gill Sans Light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35000" y="457200"/>
            <a:ext cx="114300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Explaining </a:t>
            </a:r>
            <a:r>
              <a:rPr lang="en-US" dirty="0">
                <a:ea typeface="ＭＳ Ｐゴシック" charset="0"/>
              </a:rPr>
              <a:t>a concept to someone in another group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</a:t>
            </a:r>
            <a:r>
              <a:rPr lang="en-US" dirty="0">
                <a:ea typeface="ＭＳ Ｐゴシック" charset="0"/>
              </a:rPr>
              <a:t>algorithms/testing strategies with other groups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debugging approaches with other groups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Searching </a:t>
            </a:r>
            <a:r>
              <a:rPr lang="en-US" dirty="0">
                <a:ea typeface="ＭＳ Ｐゴシック" charset="0"/>
              </a:rPr>
              <a:t>online for generic algorithms (e.g., hash table) </a:t>
            </a:r>
          </a:p>
          <a:p>
            <a:pPr marL="0" indent="0">
              <a:buNone/>
              <a:defRPr/>
            </a:pPr>
            <a:endParaRPr lang="en-US" sz="16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Sharing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code or test cases with another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group or individual (including HW!)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another group’s code or test cases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online code or test cases from prior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years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Helping someone in another group to debug their code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100" dirty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We compare all project </a:t>
            </a:r>
            <a:r>
              <a:rPr lang="en-US" dirty="0" smtClean="0">
                <a:ea typeface="ＭＳ Ｐゴシック" charset="0"/>
              </a:rPr>
              <a:t>and HW submissions </a:t>
            </a:r>
            <a:r>
              <a:rPr lang="en-US" dirty="0">
                <a:ea typeface="ＭＳ Ｐゴシック" charset="0"/>
              </a:rPr>
              <a:t>against prior year submissions and online solutions and will take actions (described on the course overview page) against offenders </a:t>
            </a:r>
            <a:endParaRPr lang="en-US" dirty="0" smtClean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Don’t put a friend in a bad position by asking for help that they shouldn’t give!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60714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48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</a:t>
            </a:r>
            <a:r>
              <a:rPr lang="en-US" dirty="0" smtClean="0"/>
              <a:t>Motivation: Compute/IO overlap</a:t>
            </a:r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012746"/>
            <a:ext cx="7266724" cy="4200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381000" y="1358205"/>
            <a:ext cx="3658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Gill Sans Light"/>
              </a:rPr>
              <a:t>Back to Jeff Dean’s “Numbers Everyone Should Know”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D6CD-DA0D-4EDC-B0A0-37D12F267C57}"/>
              </a:ext>
            </a:extLst>
          </p:cNvPr>
          <p:cNvSpPr txBox="1"/>
          <p:nvPr/>
        </p:nvSpPr>
        <p:spPr>
          <a:xfrm>
            <a:off x="1217109" y="3802888"/>
            <a:ext cx="2816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 Light"/>
              </a:rPr>
              <a:t>Handle I/O in separate thread, avoid blocking other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7FBED-E4DF-47D6-B4A8-4DB7C7605A3A}"/>
              </a:ext>
            </a:extLst>
          </p:cNvPr>
          <p:cNvSpPr/>
          <p:nvPr/>
        </p:nvSpPr>
        <p:spPr>
          <a:xfrm>
            <a:off x="4309730" y="4087988"/>
            <a:ext cx="6783572" cy="9994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247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C729-63D4-472D-991D-2EAE51A8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Mask I/O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DC3C-5AEB-43BF-B8B0-A950D565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10515600" cy="3151109"/>
          </a:xfrm>
        </p:spPr>
        <p:txBody>
          <a:bodyPr/>
          <a:lstStyle/>
          <a:p>
            <a:r>
              <a:rPr lang="en-US" dirty="0"/>
              <a:t>A thread is in one of the following three states:</a:t>
            </a:r>
          </a:p>
          <a:p>
            <a:pPr lvl="1"/>
            <a:r>
              <a:rPr lang="en-US" dirty="0"/>
              <a:t>RUNNING – running</a:t>
            </a:r>
          </a:p>
          <a:p>
            <a:pPr lvl="1"/>
            <a:r>
              <a:rPr lang="en-US" dirty="0"/>
              <a:t>READY – eligible to run, but not currently running</a:t>
            </a:r>
          </a:p>
          <a:p>
            <a:pPr lvl="1"/>
            <a:r>
              <a:rPr lang="en-US" dirty="0"/>
              <a:t>BLOCKED – ineligible to run</a:t>
            </a:r>
          </a:p>
          <a:p>
            <a:pPr lvl="1"/>
            <a:endParaRPr lang="en-US" dirty="0"/>
          </a:p>
          <a:p>
            <a:r>
              <a:rPr lang="en-US" dirty="0"/>
              <a:t>If a thread is waiting for an I/O to finish, the OS marks it as BLOCKED</a:t>
            </a:r>
          </a:p>
          <a:p>
            <a:r>
              <a:rPr lang="en-US" dirty="0"/>
              <a:t>Once the I/O finally finishes, the OS marks it as READY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CA83DEF9-A13B-4549-86A1-BA8D2DD60DAC}"/>
              </a:ext>
            </a:extLst>
          </p:cNvPr>
          <p:cNvGrpSpPr>
            <a:grpSpLocks/>
          </p:cNvGrpSpPr>
          <p:nvPr/>
        </p:nvGrpSpPr>
        <p:grpSpPr bwMode="auto">
          <a:xfrm>
            <a:off x="6021018" y="4360862"/>
            <a:ext cx="5481638" cy="1133476"/>
            <a:chOff x="576" y="3360"/>
            <a:chExt cx="3453" cy="71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1600037-1C3D-4275-A5BE-29D41B32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ED2E87D-EB69-408D-BEE5-D8C0DBCA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04E74-0CAD-4E84-ABC8-D3D0C9D9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CE3F31-088F-41E5-AAA9-EF4B4130C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A444EF4-525E-4D41-8191-9060A5D20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73471069-34E2-4241-95BA-C149A6BD6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ABDFF9-DC57-496E-8AB1-0B6B909DF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450161-6025-478C-AF86-11427A04E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4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697F-21C2-4201-8352-B8C0F60F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r>
              <a:rPr lang="en-US" dirty="0"/>
              <a:t>: The Thread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35B1-4F0E-4895-A391-31628CE80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threads are</a:t>
            </a:r>
          </a:p>
          <a:p>
            <a:pPr lvl="1"/>
            <a:r>
              <a:rPr lang="en-US" dirty="0"/>
              <a:t>And what they are not</a:t>
            </a:r>
          </a:p>
          <a:p>
            <a:r>
              <a:rPr lang="en-US" b="1" dirty="0" smtClean="0"/>
              <a:t>Why</a:t>
            </a:r>
            <a:r>
              <a:rPr lang="en-US" dirty="0" smtClean="0"/>
              <a:t> </a:t>
            </a:r>
            <a:r>
              <a:rPr lang="en-US" dirty="0"/>
              <a:t>threads are useful (motivation)</a:t>
            </a:r>
          </a:p>
          <a:p>
            <a:r>
              <a:rPr lang="en-US" b="1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to write a program using threads</a:t>
            </a:r>
          </a:p>
          <a:p>
            <a:r>
              <a:rPr lang="en-US" b="1" dirty="0" smtClean="0"/>
              <a:t>Alternatives</a:t>
            </a:r>
            <a:r>
              <a:rPr lang="en-US" dirty="0" smtClean="0"/>
              <a:t> </a:t>
            </a:r>
            <a:r>
              <a:rPr lang="en-US" dirty="0"/>
              <a:t>to using threads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04336-B193-493B-B5E8-C870DD3A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914400"/>
            <a:ext cx="2527819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2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C729-63D4-472D-991D-2EAE51A8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Mask I/O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DC3C-5AEB-43BF-B8B0-A950D565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4803774"/>
          </a:xfrm>
        </p:spPr>
        <p:txBody>
          <a:bodyPr>
            <a:normAutofit/>
          </a:bodyPr>
          <a:lstStyle/>
          <a:p>
            <a:r>
              <a:rPr lang="en-US" dirty="0"/>
              <a:t>If no thread performs I/O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Gill Sans Light"/>
              </a:rPr>
              <a:t>If thread 1 performs a blocking I/O operation: </a:t>
            </a:r>
          </a:p>
          <a:p>
            <a:endParaRPr lang="en-US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CA83DEF9-A13B-4549-86A1-BA8D2DD60DAC}"/>
              </a:ext>
            </a:extLst>
          </p:cNvPr>
          <p:cNvGrpSpPr>
            <a:grpSpLocks/>
          </p:cNvGrpSpPr>
          <p:nvPr/>
        </p:nvGrpSpPr>
        <p:grpSpPr bwMode="auto">
          <a:xfrm>
            <a:off x="3159146" y="1384298"/>
            <a:ext cx="5481638" cy="1133476"/>
            <a:chOff x="576" y="3360"/>
            <a:chExt cx="3453" cy="71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1600037-1C3D-4275-A5BE-29D41B32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ED2E87D-EB69-408D-BEE5-D8C0DBCA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04E74-0CAD-4E84-ABC8-D3D0C9D9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CE3F31-088F-41E5-AAA9-EF4B4130C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A444EF4-525E-4D41-8191-9060A5D20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Gill Sans Ligh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73471069-34E2-4241-95BA-C149A6BD6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ABDFF9-DC57-496E-8AB1-0B6B909DF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450161-6025-478C-AF86-11427A04E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D3AB1E-E827-4C4A-907E-60FF41F537A1}"/>
              </a:ext>
            </a:extLst>
          </p:cNvPr>
          <p:cNvGrpSpPr/>
          <p:nvPr/>
        </p:nvGrpSpPr>
        <p:grpSpPr>
          <a:xfrm>
            <a:off x="3159146" y="3687341"/>
            <a:ext cx="6667779" cy="2103204"/>
            <a:chOff x="3235346" y="4024687"/>
            <a:chExt cx="6667779" cy="2103204"/>
          </a:xfrm>
        </p:grpSpPr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230A0176-C01B-4CA1-B8B1-18852E968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346" y="4995070"/>
              <a:ext cx="815975" cy="609601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98E6C90D-EE8B-438B-A702-53EA38616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21" y="4995070"/>
              <a:ext cx="2917825" cy="60960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99D78E50-FEF1-48BA-AE71-639F7C85F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546" y="5604671"/>
              <a:ext cx="10706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Gill Sans Ligh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13792AF1-7264-421D-B38C-4E1FDFC85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346" y="5909471"/>
              <a:ext cx="1651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F46D57-598E-4883-BEFF-146EDDCB6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146" y="4995070"/>
              <a:ext cx="1104900" cy="609601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360BD7-A476-4FCF-848B-0C559C3B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3571" y="4995070"/>
              <a:ext cx="633413" cy="60960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E56D03D-8F05-4A9D-A4F1-D87FF1827B60}"/>
                </a:ext>
              </a:extLst>
            </p:cNvPr>
            <p:cNvCxnSpPr/>
            <p:nvPr/>
          </p:nvCxnSpPr>
          <p:spPr>
            <a:xfrm flipH="1">
              <a:off x="4051322" y="4394019"/>
              <a:ext cx="271483" cy="6010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4A8C0D-B2D2-45AF-B414-5FA0D8A446F1}"/>
                </a:ext>
              </a:extLst>
            </p:cNvPr>
            <p:cNvSpPr txBox="1"/>
            <p:nvPr/>
          </p:nvSpPr>
          <p:spPr>
            <a:xfrm>
              <a:off x="4214724" y="4024687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vCPU1 starts I/O operation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E09DC87-E1DF-4BD1-A869-B45D7024E9EE}"/>
                </a:ext>
              </a:extLst>
            </p:cNvPr>
            <p:cNvCxnSpPr/>
            <p:nvPr/>
          </p:nvCxnSpPr>
          <p:spPr>
            <a:xfrm flipH="1">
              <a:off x="6959621" y="4597254"/>
              <a:ext cx="213381" cy="4167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B46FF4-F374-4313-9351-7D0DCE023FA4}"/>
                </a:ext>
              </a:extLst>
            </p:cNvPr>
            <p:cNvSpPr txBox="1"/>
            <p:nvPr/>
          </p:nvSpPr>
          <p:spPr>
            <a:xfrm>
              <a:off x="7089534" y="4308851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I/O operation completes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583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161-19BF-452A-9240-F032C00F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Better Example for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1884-A2B3-458A-89C9-AFC7EB04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Version of program with threads (loose syntax):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ReadLargeFile</a:t>
            </a:r>
            <a:r>
              <a:rPr lang="en-US" dirty="0">
                <a:latin typeface="Consolas" panose="020B0609020204030204" pitchFamily="49" charset="0"/>
              </a:rPr>
              <a:t>, “pi.txt”);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RenderUserInterface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What is the behavior here?</a:t>
            </a:r>
          </a:p>
          <a:p>
            <a:pPr lvl="1"/>
            <a:r>
              <a:rPr lang="en-US" dirty="0"/>
              <a:t>Still respond to user input</a:t>
            </a:r>
          </a:p>
          <a:p>
            <a:pPr lvl="1"/>
            <a:r>
              <a:rPr lang="en-US" dirty="0"/>
              <a:t>While reading file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114143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8CE3-C1F2-4C0E-9661-E85EFB9D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7217-E0D3-4259-A960-D727A2DEB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how to compile a C program and run the executable</a:t>
            </a:r>
          </a:p>
          <a:p>
            <a:pPr lvl="1"/>
            <a:r>
              <a:rPr lang="en-US" dirty="0"/>
              <a:t>This creates a process that is executing that program</a:t>
            </a:r>
          </a:p>
          <a:p>
            <a:pPr lvl="1"/>
            <a:endParaRPr lang="en-US" dirty="0"/>
          </a:p>
          <a:p>
            <a:r>
              <a:rPr lang="en-US" dirty="0"/>
              <a:t>Initially, this new process has </a:t>
            </a:r>
            <a:r>
              <a:rPr lang="en-US" i="1" dirty="0"/>
              <a:t>one thread</a:t>
            </a:r>
            <a:r>
              <a:rPr lang="en-US" dirty="0"/>
              <a:t> in its own address space</a:t>
            </a:r>
          </a:p>
          <a:p>
            <a:pPr lvl="1"/>
            <a:r>
              <a:rPr lang="en-US" dirty="0"/>
              <a:t>With code, </a:t>
            </a:r>
            <a:r>
              <a:rPr lang="en-US" dirty="0" err="1"/>
              <a:t>globals</a:t>
            </a:r>
            <a:r>
              <a:rPr lang="en-US" dirty="0"/>
              <a:t>, etc. as specified in the executable</a:t>
            </a:r>
          </a:p>
          <a:p>
            <a:endParaRPr lang="en-US" dirty="0"/>
          </a:p>
          <a:p>
            <a:r>
              <a:rPr lang="en-US" dirty="0"/>
              <a:t>Q: How can we make a multithreaded process?</a:t>
            </a:r>
          </a:p>
          <a:p>
            <a:r>
              <a:rPr lang="en-US" dirty="0"/>
              <a:t>A: Once the process starts, it issues </a:t>
            </a:r>
            <a:r>
              <a:rPr lang="en-US" i="1" dirty="0"/>
              <a:t>system calls</a:t>
            </a:r>
            <a:r>
              <a:rPr lang="en-US" dirty="0"/>
              <a:t> to create new threads</a:t>
            </a:r>
          </a:p>
          <a:p>
            <a:pPr lvl="1"/>
            <a:r>
              <a:rPr lang="en-US" dirty="0"/>
              <a:t>These new threads are part of the process: they share its address space</a:t>
            </a:r>
          </a:p>
        </p:txBody>
      </p:sp>
    </p:spTree>
    <p:extLst>
      <p:ext uri="{BB962C8B-B14F-4D97-AF65-F5344CB8AC3E}">
        <p14:creationId xmlns:p14="http://schemas.microsoft.com/office/powerpoint/2010/main" val="63813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9FDD-7CAE-4AD6-81F0-5F182DE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(“</a:t>
            </a:r>
            <a:r>
              <a:rPr lang="en-US" dirty="0" err="1"/>
              <a:t>Syscalls</a:t>
            </a:r>
            <a:r>
              <a:rPr lang="en-US" dirty="0"/>
              <a:t>”)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71CB8-16BB-488F-874A-03C610A00FC7}"/>
              </a:ext>
            </a:extLst>
          </p:cNvPr>
          <p:cNvSpPr/>
          <p:nvPr/>
        </p:nvSpPr>
        <p:spPr>
          <a:xfrm>
            <a:off x="5261437" y="3058839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80341-0BA6-4907-BD07-D427759EC2A2}"/>
              </a:ext>
            </a:extLst>
          </p:cNvPr>
          <p:cNvSpPr txBox="1"/>
          <p:nvPr/>
        </p:nvSpPr>
        <p:spPr>
          <a:xfrm>
            <a:off x="3793805" y="115774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Compilers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010AE-A54D-4C93-8F48-C0F152F9A4F8}"/>
              </a:ext>
            </a:extLst>
          </p:cNvPr>
          <p:cNvSpPr txBox="1"/>
          <p:nvPr/>
        </p:nvSpPr>
        <p:spPr>
          <a:xfrm>
            <a:off x="6514688" y="1847886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Web Servers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D2276-381D-45ED-A6BE-F7A8D2C1B670}"/>
              </a:ext>
            </a:extLst>
          </p:cNvPr>
          <p:cNvSpPr txBox="1"/>
          <p:nvPr/>
        </p:nvSpPr>
        <p:spPr>
          <a:xfrm>
            <a:off x="6667088" y="1157743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Web Browsers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300C6-3096-41F4-B164-E032B4CACE97}"/>
              </a:ext>
            </a:extLst>
          </p:cNvPr>
          <p:cNvSpPr txBox="1"/>
          <p:nvPr/>
        </p:nvSpPr>
        <p:spPr>
          <a:xfrm>
            <a:off x="4357158" y="195181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Databases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46545-D1ED-4349-BE8C-C458F26021D4}"/>
              </a:ext>
            </a:extLst>
          </p:cNvPr>
          <p:cNvSpPr txBox="1"/>
          <p:nvPr/>
        </p:nvSpPr>
        <p:spPr>
          <a:xfrm>
            <a:off x="5377767" y="15816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C8882-924D-4D7B-A83A-7BDA5E0F129E}"/>
              </a:ext>
            </a:extLst>
          </p:cNvPr>
          <p:cNvSpPr txBox="1"/>
          <p:nvPr/>
        </p:nvSpPr>
        <p:spPr>
          <a:xfrm>
            <a:off x="5015272" y="973077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Word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B4B3E-877F-4777-9C5E-894D52DE836F}"/>
              </a:ext>
            </a:extLst>
          </p:cNvPr>
          <p:cNvSpPr txBox="1"/>
          <p:nvPr/>
        </p:nvSpPr>
        <p:spPr>
          <a:xfrm>
            <a:off x="5261437" y="268257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Portable OS Library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5F5F8-4B31-494E-9318-7F72BBD52929}"/>
              </a:ext>
            </a:extLst>
          </p:cNvPr>
          <p:cNvSpPr txBox="1"/>
          <p:nvPr/>
        </p:nvSpPr>
        <p:spPr>
          <a:xfrm>
            <a:off x="5545873" y="305883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 Call 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Interface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8764D-1D0E-4A79-AD84-5DCD6174E38B}"/>
              </a:ext>
            </a:extLst>
          </p:cNvPr>
          <p:cNvSpPr txBox="1"/>
          <p:nvPr/>
        </p:nvSpPr>
        <p:spPr>
          <a:xfrm>
            <a:off x="5426255" y="370517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Portable OS Kernel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0CCBE-F14F-4103-B48C-EA0635A35DA4}"/>
              </a:ext>
            </a:extLst>
          </p:cNvPr>
          <p:cNvSpPr txBox="1"/>
          <p:nvPr/>
        </p:nvSpPr>
        <p:spPr>
          <a:xfrm>
            <a:off x="4876338" y="414865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Platform support,  Device Drivers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A2D474-563F-4CFF-9D92-19801CE1C824}"/>
              </a:ext>
            </a:extLst>
          </p:cNvPr>
          <p:cNvSpPr txBox="1"/>
          <p:nvPr/>
        </p:nvSpPr>
        <p:spPr>
          <a:xfrm>
            <a:off x="4476708" y="464443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x86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C65B8-9E05-4F52-A734-3C1CE33656A8}"/>
              </a:ext>
            </a:extLst>
          </p:cNvPr>
          <p:cNvSpPr txBox="1"/>
          <p:nvPr/>
        </p:nvSpPr>
        <p:spPr>
          <a:xfrm>
            <a:off x="7709144" y="46444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ARM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FF77D-F3C7-4E42-9ADA-44B337DCFAF6}"/>
              </a:ext>
            </a:extLst>
          </p:cNvPr>
          <p:cNvSpPr txBox="1"/>
          <p:nvPr/>
        </p:nvSpPr>
        <p:spPr>
          <a:xfrm>
            <a:off x="5814674" y="464443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PowerPC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A5CEA-2533-471F-933F-28F366CDA1D7}"/>
              </a:ext>
            </a:extLst>
          </p:cNvPr>
          <p:cNvSpPr txBox="1"/>
          <p:nvPr/>
        </p:nvSpPr>
        <p:spPr>
          <a:xfrm>
            <a:off x="2758758" y="553822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Ethernet (1Gbs/10Gbs)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E8245D-954C-4B09-9D2C-21DA0DFCBEEE}"/>
              </a:ext>
            </a:extLst>
          </p:cNvPr>
          <p:cNvSpPr txBox="1"/>
          <p:nvPr/>
        </p:nvSpPr>
        <p:spPr>
          <a:xfrm>
            <a:off x="5272803" y="5536308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802.11 a/g/n/ac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238C37-2DEB-4114-8738-FA3621A28B1A}"/>
              </a:ext>
            </a:extLst>
          </p:cNvPr>
          <p:cNvSpPr txBox="1"/>
          <p:nvPr/>
        </p:nvSpPr>
        <p:spPr>
          <a:xfrm>
            <a:off x="7167867" y="55075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SCSI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3DFC6A-D905-4E9F-81BB-E1AEB727B554}"/>
              </a:ext>
            </a:extLst>
          </p:cNvPr>
          <p:cNvSpPr txBox="1"/>
          <p:nvPr/>
        </p:nvSpPr>
        <p:spPr>
          <a:xfrm>
            <a:off x="8711676" y="55219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Thunderbolt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DF637-7656-46AF-9A30-5CA8723829E9}"/>
              </a:ext>
            </a:extLst>
          </p:cNvPr>
          <p:cNvSpPr txBox="1"/>
          <p:nvPr/>
        </p:nvSpPr>
        <p:spPr>
          <a:xfrm>
            <a:off x="7709144" y="55102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Graphics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3A908-D903-4A27-8AC6-036AC5057485}"/>
              </a:ext>
            </a:extLst>
          </p:cNvPr>
          <p:cNvSpPr txBox="1"/>
          <p:nvPr/>
        </p:nvSpPr>
        <p:spPr>
          <a:xfrm>
            <a:off x="8760721" y="48957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PCI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116E387-3551-4694-9284-874C8E7DFA53}"/>
              </a:ext>
            </a:extLst>
          </p:cNvPr>
          <p:cNvSpPr/>
          <p:nvPr/>
        </p:nvSpPr>
        <p:spPr>
          <a:xfrm>
            <a:off x="2866984" y="1004375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531B0FD-5B1D-4347-BE4F-9DFD219191EA}"/>
              </a:ext>
            </a:extLst>
          </p:cNvPr>
          <p:cNvSpPr/>
          <p:nvPr/>
        </p:nvSpPr>
        <p:spPr>
          <a:xfrm flipH="1">
            <a:off x="7376992" y="914400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282C5D-76AF-4CCF-A688-C746BD6157F1}"/>
              </a:ext>
            </a:extLst>
          </p:cNvPr>
          <p:cNvCxnSpPr/>
          <p:nvPr/>
        </p:nvCxnSpPr>
        <p:spPr>
          <a:xfrm>
            <a:off x="4876338" y="2536185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B83ADA-7E9F-4F81-9DC1-F38F8EF32F51}"/>
              </a:ext>
            </a:extLst>
          </p:cNvPr>
          <p:cNvCxnSpPr/>
          <p:nvPr/>
        </p:nvCxnSpPr>
        <p:spPr>
          <a:xfrm>
            <a:off x="2073622" y="4605657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C81C35B-7B97-485A-8160-A8A1F1ED349C}"/>
              </a:ext>
            </a:extLst>
          </p:cNvPr>
          <p:cNvSpPr txBox="1"/>
          <p:nvPr/>
        </p:nvSpPr>
        <p:spPr>
          <a:xfrm>
            <a:off x="2274778" y="464443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1729B-5551-463D-93E0-00D98612DFD9}"/>
              </a:ext>
            </a:extLst>
          </p:cNvPr>
          <p:cNvSpPr txBox="1"/>
          <p:nvPr/>
        </p:nvSpPr>
        <p:spPr>
          <a:xfrm>
            <a:off x="2274778" y="409653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B2D20-2CA4-4378-BAEF-8609E7EB0E14}"/>
              </a:ext>
            </a:extLst>
          </p:cNvPr>
          <p:cNvSpPr txBox="1"/>
          <p:nvPr/>
        </p:nvSpPr>
        <p:spPr>
          <a:xfrm>
            <a:off x="3557409" y="348337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729114-E826-4F02-8CBB-CF2D39BA46BC}"/>
              </a:ext>
            </a:extLst>
          </p:cNvPr>
          <p:cNvSpPr txBox="1"/>
          <p:nvPr/>
        </p:nvSpPr>
        <p:spPr>
          <a:xfrm>
            <a:off x="3556201" y="293547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User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CC41D6-A86E-41CF-817C-928E49CCDB5D}"/>
              </a:ext>
            </a:extLst>
          </p:cNvPr>
          <p:cNvCxnSpPr/>
          <p:nvPr/>
        </p:nvCxnSpPr>
        <p:spPr>
          <a:xfrm>
            <a:off x="3300269" y="3463487"/>
            <a:ext cx="2514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0481E4-6AA3-4765-9FDC-894C1D00C498}"/>
              </a:ext>
            </a:extLst>
          </p:cNvPr>
          <p:cNvSpPr txBox="1"/>
          <p:nvPr/>
        </p:nvSpPr>
        <p:spPr>
          <a:xfrm>
            <a:off x="7770530" y="268170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64AD0D-C5C6-4F04-B487-1F3EFC5A8232}"/>
              </a:ext>
            </a:extLst>
          </p:cNvPr>
          <p:cNvSpPr txBox="1"/>
          <p:nvPr/>
        </p:nvSpPr>
        <p:spPr>
          <a:xfrm>
            <a:off x="8164418" y="203255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476D8-E96F-4E6F-9054-309B9D8D1579}"/>
              </a:ext>
            </a:extLst>
          </p:cNvPr>
          <p:cNvSpPr txBox="1"/>
          <p:nvPr/>
        </p:nvSpPr>
        <p:spPr>
          <a:xfrm>
            <a:off x="545104" y="1485716"/>
            <a:ext cx="286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“But, I’ve never seen a </a:t>
            </a:r>
            <a:r>
              <a:rPr lang="en-US" b="0" dirty="0" err="1">
                <a:solidFill>
                  <a:srgbClr val="FF0000"/>
                </a:solidFill>
                <a:latin typeface="Gill Sans Light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 Light"/>
              </a:rPr>
              <a:t>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Gill Sans Light"/>
              </a:rPr>
              <a:t>OS library issues system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Gill Sans Light"/>
              </a:rPr>
              <a:t>Language runtime uses OS library…</a:t>
            </a:r>
          </a:p>
        </p:txBody>
      </p:sp>
    </p:spTree>
    <p:extLst>
      <p:ext uri="{BB962C8B-B14F-4D97-AF65-F5344CB8AC3E}">
        <p14:creationId xmlns:p14="http://schemas.microsoft.com/office/powerpoint/2010/main" val="1125791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4C99-CDC4-43E2-9006-4B9A8D90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Library Issues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609676-EF72-4881-BF1A-CFABABA1B6F8}"/>
              </a:ext>
            </a:extLst>
          </p:cNvPr>
          <p:cNvSpPr/>
          <p:nvPr/>
        </p:nvSpPr>
        <p:spPr bwMode="auto">
          <a:xfrm>
            <a:off x="1788042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6F349-85B2-468E-A21A-98FDC9BEE2F2}"/>
              </a:ext>
            </a:extLst>
          </p:cNvPr>
          <p:cNvSpPr/>
          <p:nvPr/>
        </p:nvSpPr>
        <p:spPr bwMode="auto">
          <a:xfrm>
            <a:off x="1711842" y="12192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BB6A20-D40B-41FC-9F8A-E51F1168C510}"/>
              </a:ext>
            </a:extLst>
          </p:cNvPr>
          <p:cNvSpPr/>
          <p:nvPr/>
        </p:nvSpPr>
        <p:spPr bwMode="auto">
          <a:xfrm>
            <a:off x="2626242" y="12192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B2680B-F4B8-4AFE-A4DE-5286049B7C18}"/>
              </a:ext>
            </a:extLst>
          </p:cNvPr>
          <p:cNvSpPr/>
          <p:nvPr/>
        </p:nvSpPr>
        <p:spPr bwMode="auto">
          <a:xfrm>
            <a:off x="3769242" y="12192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0D51E-38CE-4462-9F80-007CB4646741}"/>
              </a:ext>
            </a:extLst>
          </p:cNvPr>
          <p:cNvSpPr txBox="1"/>
          <p:nvPr/>
        </p:nvSpPr>
        <p:spPr>
          <a:xfrm>
            <a:off x="3353744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B886C-D4BD-4F08-AFFA-E7A80401435F}"/>
              </a:ext>
            </a:extLst>
          </p:cNvPr>
          <p:cNvSpPr/>
          <p:nvPr/>
        </p:nvSpPr>
        <p:spPr bwMode="auto">
          <a:xfrm>
            <a:off x="5140842" y="4682013"/>
            <a:ext cx="4298635" cy="575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79D8D0-6DCD-4775-B8F9-39BBE60A8DCC}"/>
              </a:ext>
            </a:extLst>
          </p:cNvPr>
          <p:cNvSpPr/>
          <p:nvPr/>
        </p:nvSpPr>
        <p:spPr bwMode="auto">
          <a:xfrm>
            <a:off x="5052645" y="2664550"/>
            <a:ext cx="1335159" cy="1960405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A98B5C-DC18-4855-B247-867CAAD383AC}"/>
              </a:ext>
            </a:extLst>
          </p:cNvPr>
          <p:cNvSpPr/>
          <p:nvPr/>
        </p:nvSpPr>
        <p:spPr bwMode="auto">
          <a:xfrm>
            <a:off x="6511284" y="2664550"/>
            <a:ext cx="1235760" cy="196040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login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D622F97-4C64-4941-89E8-6564E3841EC1}"/>
              </a:ext>
            </a:extLst>
          </p:cNvPr>
          <p:cNvSpPr/>
          <p:nvPr/>
        </p:nvSpPr>
        <p:spPr bwMode="auto">
          <a:xfrm>
            <a:off x="8125362" y="2664550"/>
            <a:ext cx="1328983" cy="1960405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Window Manager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65E72-0ABD-43F6-B74F-7F1840E6650D}"/>
              </a:ext>
            </a:extLst>
          </p:cNvPr>
          <p:cNvSpPr txBox="1"/>
          <p:nvPr/>
        </p:nvSpPr>
        <p:spPr>
          <a:xfrm>
            <a:off x="7675044" y="3337857"/>
            <a:ext cx="58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3073E4-344F-4968-8DD3-7CE13B40E8B5}"/>
              </a:ext>
            </a:extLst>
          </p:cNvPr>
          <p:cNvSpPr/>
          <p:nvPr/>
        </p:nvSpPr>
        <p:spPr>
          <a:xfrm>
            <a:off x="5052646" y="3955176"/>
            <a:ext cx="1335158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345714-23A9-40C7-AF96-61D39C5C4549}"/>
              </a:ext>
            </a:extLst>
          </p:cNvPr>
          <p:cNvSpPr/>
          <p:nvPr/>
        </p:nvSpPr>
        <p:spPr>
          <a:xfrm>
            <a:off x="6511284" y="3955176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FB5A4-949E-4FCA-9337-F7419C63A3BF}"/>
              </a:ext>
            </a:extLst>
          </p:cNvPr>
          <p:cNvSpPr/>
          <p:nvPr/>
        </p:nvSpPr>
        <p:spPr>
          <a:xfrm>
            <a:off x="8125361" y="3955176"/>
            <a:ext cx="1314115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A472A-2A4C-4AB6-A2FF-F0D3C1024EAB}"/>
              </a:ext>
            </a:extLst>
          </p:cNvPr>
          <p:cNvSpPr txBox="1"/>
          <p:nvPr/>
        </p:nvSpPr>
        <p:spPr>
          <a:xfrm>
            <a:off x="4384511" y="3987800"/>
            <a:ext cx="62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0000"/>
                </a:solidFill>
                <a:latin typeface="Gill Sans Light"/>
              </a:rPr>
              <a:t>libc</a:t>
            </a:r>
            <a:endParaRPr lang="en-US" sz="2000" b="1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7515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20E-2D48-4075-A178-B5A3DD85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Library API for Threads: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69DC-F260-44FC-B2A7-202D721A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4504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 smtClean="0">
                <a:latin typeface="Consolas" panose="020B0609020204030204" pitchFamily="49" charset="0"/>
              </a:rPr>
              <a:t>			 void </a:t>
            </a:r>
            <a:r>
              <a:rPr lang="en-US" sz="2200" dirty="0">
                <a:latin typeface="Consolas" panose="020B0609020204030204" pitchFamily="49" charset="0"/>
              </a:rPr>
              <a:t>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</a:t>
            </a:r>
            <a:r>
              <a:rPr lang="en-US" dirty="0" smtClean="0"/>
              <a:t>argument.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is implicit call to </a:t>
            </a:r>
            <a:r>
              <a:rPr lang="en-US" dirty="0" err="1"/>
              <a:t>pthread_exit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2"/>
              </a:rPr>
              <a:t>pthread_exit</a:t>
            </a:r>
            <a:r>
              <a:rPr lang="en-US" i="1" dirty="0">
                <a:hlinkClick r:id="rId2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DCDE4-7E52-41E9-9A52-E49ECE20A4AD}"/>
              </a:ext>
            </a:extLst>
          </p:cNvPr>
          <p:cNvSpPr/>
          <p:nvPr/>
        </p:nvSpPr>
        <p:spPr>
          <a:xfrm>
            <a:off x="3886200" y="5403738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prompt% man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pthread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https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://pubs.opengroup.org/onlinepubs/7908799/xsh/pthread.h.html</a:t>
            </a:r>
          </a:p>
        </p:txBody>
      </p:sp>
    </p:spTree>
    <p:extLst>
      <p:ext uri="{BB962C8B-B14F-4D97-AF65-F5344CB8AC3E}">
        <p14:creationId xmlns:p14="http://schemas.microsoft.com/office/powerpoint/2010/main" val="2607679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D8D8-1696-4405-98CE-F4B24A67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Peeking Ahead: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2A05-1B69-498D-89AA-73EBBB88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2824"/>
            <a:ext cx="10515600" cy="591510"/>
          </a:xfrm>
        </p:spPr>
        <p:txBody>
          <a:bodyPr>
            <a:normAutofit/>
          </a:bodyPr>
          <a:lstStyle/>
          <a:p>
            <a:r>
              <a:rPr lang="en-US" dirty="0"/>
              <a:t>What happens when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onsolas" panose="020B0609020204030204" pitchFamily="49" charset="0"/>
              </a:rPr>
              <a:t>(…)</a:t>
            </a:r>
            <a:r>
              <a:rPr lang="en-US" dirty="0"/>
              <a:t> is called in a process?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C2E5A9-BB4E-48C0-A943-37D675970DE7}"/>
              </a:ext>
            </a:extLst>
          </p:cNvPr>
          <p:cNvGrpSpPr/>
          <p:nvPr/>
        </p:nvGrpSpPr>
        <p:grpSpPr>
          <a:xfrm>
            <a:off x="1477925" y="1374908"/>
            <a:ext cx="5633484" cy="4568692"/>
            <a:chOff x="1447800" y="1805464"/>
            <a:chExt cx="5077699" cy="38158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2BCF46-D438-4912-9077-59E0795C857C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D6502F-498A-42A5-8D50-8227D959F841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Do some work like a normal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fn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…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95AD61-7EA9-436C-87F5-3EFC88A4D200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Do some more work like a normal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fn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892C09-CC20-415C-BF92-C20153747A3A}"/>
              </a:ext>
            </a:extLst>
          </p:cNvPr>
          <p:cNvSpPr/>
          <p:nvPr/>
        </p:nvSpPr>
        <p:spPr>
          <a:xfrm>
            <a:off x="4928191" y="3789990"/>
            <a:ext cx="5082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eax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8E356E-FF4F-46E8-BAB3-0A050A6D14D5}"/>
              </a:ext>
            </a:extLst>
          </p:cNvPr>
          <p:cNvSpPr/>
          <p:nvPr/>
        </p:nvSpPr>
        <p:spPr bwMode="auto">
          <a:xfrm>
            <a:off x="4775791" y="3513456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Kernel:</a:t>
            </a:r>
          </a:p>
        </p:txBody>
      </p:sp>
    </p:spTree>
    <p:extLst>
      <p:ext uri="{BB962C8B-B14F-4D97-AF65-F5344CB8AC3E}">
        <p14:creationId xmlns:p14="http://schemas.microsoft.com/office/powerpoint/2010/main" val="371860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D03D-811C-4419-B4E2-4B78B6E6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Idea: Fork-Join </a:t>
            </a:r>
            <a:r>
              <a:rPr lang="en-US" dirty="0"/>
              <a:t>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4B69-A2C1-460F-BAA0-F83D3866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3385"/>
            <a:ext cx="10515600" cy="1413577"/>
          </a:xfrm>
        </p:spPr>
        <p:txBody>
          <a:bodyPr/>
          <a:lstStyle/>
          <a:p>
            <a:r>
              <a:rPr lang="en-US" dirty="0"/>
              <a:t>Main thread </a:t>
            </a:r>
            <a:r>
              <a:rPr lang="en-US" i="1" dirty="0"/>
              <a:t>creates</a:t>
            </a:r>
            <a:r>
              <a:rPr lang="en-US" dirty="0"/>
              <a:t> (forks) collection of sub-threads passing them </a:t>
            </a:r>
            <a:r>
              <a:rPr lang="en-US" dirty="0" err="1"/>
              <a:t>args</a:t>
            </a:r>
            <a:r>
              <a:rPr lang="en-US" dirty="0"/>
              <a:t> to work on…</a:t>
            </a:r>
          </a:p>
          <a:p>
            <a:r>
              <a:rPr lang="en-US" dirty="0"/>
              <a:t>… and then </a:t>
            </a:r>
            <a:r>
              <a:rPr lang="en-US" i="1" dirty="0"/>
              <a:t>joins</a:t>
            </a:r>
            <a:r>
              <a:rPr lang="en-US" dirty="0"/>
              <a:t> with them, collecting results.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6B1BD2-2AD8-4483-B54A-9D90FF825C9A}"/>
              </a:ext>
            </a:extLst>
          </p:cNvPr>
          <p:cNvSpPr/>
          <p:nvPr/>
        </p:nvSpPr>
        <p:spPr>
          <a:xfrm>
            <a:off x="5947456" y="1025267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3EA0930-2616-4B1F-8AAC-FDC09B1A33FD}"/>
              </a:ext>
            </a:extLst>
          </p:cNvPr>
          <p:cNvSpPr/>
          <p:nvPr/>
        </p:nvSpPr>
        <p:spPr>
          <a:xfrm>
            <a:off x="4213183" y="2393009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FF903AE-20AF-4443-8C99-9FD2DFB399A9}"/>
              </a:ext>
            </a:extLst>
          </p:cNvPr>
          <p:cNvSpPr/>
          <p:nvPr/>
        </p:nvSpPr>
        <p:spPr>
          <a:xfrm>
            <a:off x="5029439" y="2393009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B1CE74F-1B67-472A-9192-B62745DF8558}"/>
              </a:ext>
            </a:extLst>
          </p:cNvPr>
          <p:cNvSpPr/>
          <p:nvPr/>
        </p:nvSpPr>
        <p:spPr>
          <a:xfrm>
            <a:off x="6669185" y="2475920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8780E5C-3432-499C-993E-E2F3FA13E64D}"/>
              </a:ext>
            </a:extLst>
          </p:cNvPr>
          <p:cNvSpPr/>
          <p:nvPr/>
        </p:nvSpPr>
        <p:spPr>
          <a:xfrm>
            <a:off x="7895622" y="2393009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F8E1E19-FA63-4629-8387-C3BF55A5A11A}"/>
              </a:ext>
            </a:extLst>
          </p:cNvPr>
          <p:cNvSpPr/>
          <p:nvPr/>
        </p:nvSpPr>
        <p:spPr>
          <a:xfrm>
            <a:off x="5837496" y="3641146"/>
            <a:ext cx="219919" cy="972272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4E3D38-9DD9-489F-B103-2F0DD86EFB26}"/>
              </a:ext>
            </a:extLst>
          </p:cNvPr>
          <p:cNvCxnSpPr>
            <a:cxnSpLocks/>
            <a:stCxn id="7" idx="7"/>
            <a:endCxn id="8" idx="0"/>
          </p:cNvCxnSpPr>
          <p:nvPr/>
        </p:nvCxnSpPr>
        <p:spPr>
          <a:xfrm flipH="1">
            <a:off x="4328930" y="2113287"/>
            <a:ext cx="1734273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E8A54E-0C07-4D31-B05A-A9D340B8BC03}"/>
              </a:ext>
            </a:extLst>
          </p:cNvPr>
          <p:cNvCxnSpPr>
            <a:cxnSpLocks/>
            <a:stCxn id="7" idx="7"/>
          </p:cNvCxnSpPr>
          <p:nvPr/>
        </p:nvCxnSpPr>
        <p:spPr>
          <a:xfrm flipH="1">
            <a:off x="5126621" y="2113287"/>
            <a:ext cx="936582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17C48B-6541-47F2-A099-4F89B19366A9}"/>
              </a:ext>
            </a:extLst>
          </p:cNvPr>
          <p:cNvCxnSpPr>
            <a:cxnSpLocks/>
          </p:cNvCxnSpPr>
          <p:nvPr/>
        </p:nvCxnSpPr>
        <p:spPr>
          <a:xfrm>
            <a:off x="6070193" y="2106492"/>
            <a:ext cx="709673" cy="3626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39C107-10C3-463B-9E6B-D51265C723D3}"/>
              </a:ext>
            </a:extLst>
          </p:cNvPr>
          <p:cNvCxnSpPr>
            <a:cxnSpLocks/>
          </p:cNvCxnSpPr>
          <p:nvPr/>
        </p:nvCxnSpPr>
        <p:spPr>
          <a:xfrm>
            <a:off x="6057415" y="2120038"/>
            <a:ext cx="1976860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2F4E48-ECDE-4A42-B65D-FF9E5920C541}"/>
              </a:ext>
            </a:extLst>
          </p:cNvPr>
          <p:cNvCxnSpPr>
            <a:cxnSpLocks/>
          </p:cNvCxnSpPr>
          <p:nvPr/>
        </p:nvCxnSpPr>
        <p:spPr>
          <a:xfrm flipH="1" flipV="1">
            <a:off x="4315066" y="3479100"/>
            <a:ext cx="1632391" cy="181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8726C0-E122-493B-8821-A65BA0CA0082}"/>
              </a:ext>
            </a:extLst>
          </p:cNvPr>
          <p:cNvCxnSpPr>
            <a:cxnSpLocks/>
          </p:cNvCxnSpPr>
          <p:nvPr/>
        </p:nvCxnSpPr>
        <p:spPr>
          <a:xfrm flipH="1" flipV="1">
            <a:off x="5139398" y="3250500"/>
            <a:ext cx="808058" cy="409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A5BF28-F92C-4F64-B7E8-BD892B0DD031}"/>
              </a:ext>
            </a:extLst>
          </p:cNvPr>
          <p:cNvCxnSpPr>
            <a:cxnSpLocks/>
            <a:endCxn id="10" idx="7"/>
          </p:cNvCxnSpPr>
          <p:nvPr/>
        </p:nvCxnSpPr>
        <p:spPr>
          <a:xfrm flipV="1">
            <a:off x="5931302" y="3333411"/>
            <a:ext cx="853630" cy="327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209A5C-AB5A-4077-801F-B586C00295F2}"/>
              </a:ext>
            </a:extLst>
          </p:cNvPr>
          <p:cNvCxnSpPr>
            <a:cxnSpLocks/>
            <a:endCxn id="11" idx="7"/>
          </p:cNvCxnSpPr>
          <p:nvPr/>
        </p:nvCxnSpPr>
        <p:spPr>
          <a:xfrm flipV="1">
            <a:off x="5939379" y="3250500"/>
            <a:ext cx="2071990" cy="4099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33">
            <a:extLst>
              <a:ext uri="{FF2B5EF4-FFF2-40B4-BE49-F238E27FC236}">
                <a16:creationId xmlns:a16="http://schemas.microsoft.com/office/drawing/2014/main" id="{A70AB7C1-F6A6-4E71-A1A3-18FDD644C8CA}"/>
              </a:ext>
            </a:extLst>
          </p:cNvPr>
          <p:cNvSpPr/>
          <p:nvPr/>
        </p:nvSpPr>
        <p:spPr>
          <a:xfrm rot="420449">
            <a:off x="5881318" y="2149917"/>
            <a:ext cx="281958" cy="1459398"/>
          </a:xfrm>
          <a:custGeom>
            <a:avLst/>
            <a:gdLst>
              <a:gd name="connsiteX0" fmla="*/ 148399 w 281958"/>
              <a:gd name="connsiteY0" fmla="*/ 0 h 1459398"/>
              <a:gd name="connsiteX1" fmla="*/ 163239 w 281958"/>
              <a:gd name="connsiteY1" fmla="*/ 217357 h 1459398"/>
              <a:gd name="connsiteX2" fmla="*/ 14840 w 281958"/>
              <a:gd name="connsiteY2" fmla="*/ 357087 h 1459398"/>
              <a:gd name="connsiteX3" fmla="*/ 237438 w 281958"/>
              <a:gd name="connsiteY3" fmla="*/ 512342 h 1459398"/>
              <a:gd name="connsiteX4" fmla="*/ 0 w 281958"/>
              <a:gd name="connsiteY4" fmla="*/ 791801 h 1459398"/>
              <a:gd name="connsiteX5" fmla="*/ 281958 w 281958"/>
              <a:gd name="connsiteY5" fmla="*/ 962581 h 1459398"/>
              <a:gd name="connsiteX6" fmla="*/ 148399 w 281958"/>
              <a:gd name="connsiteY6" fmla="*/ 1210989 h 1459398"/>
              <a:gd name="connsiteX7" fmla="*/ 148399 w 281958"/>
              <a:gd name="connsiteY7" fmla="*/ 1459398 h 14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58" h="1459398" extrusionOk="0">
                <a:moveTo>
                  <a:pt x="148399" y="0"/>
                </a:moveTo>
                <a:cubicBezTo>
                  <a:pt x="173017" y="70156"/>
                  <a:pt x="137121" y="144851"/>
                  <a:pt x="163239" y="217357"/>
                </a:cubicBezTo>
                <a:cubicBezTo>
                  <a:pt x="119787" y="267662"/>
                  <a:pt x="50046" y="313039"/>
                  <a:pt x="14840" y="357087"/>
                </a:cubicBezTo>
                <a:cubicBezTo>
                  <a:pt x="109958" y="416154"/>
                  <a:pt x="135524" y="463125"/>
                  <a:pt x="237438" y="512342"/>
                </a:cubicBezTo>
                <a:cubicBezTo>
                  <a:pt x="208509" y="584400"/>
                  <a:pt x="17565" y="703213"/>
                  <a:pt x="0" y="791801"/>
                </a:cubicBezTo>
                <a:cubicBezTo>
                  <a:pt x="66019" y="820834"/>
                  <a:pt x="170720" y="900913"/>
                  <a:pt x="281958" y="962581"/>
                </a:cubicBezTo>
                <a:cubicBezTo>
                  <a:pt x="241098" y="1078627"/>
                  <a:pt x="174778" y="1115224"/>
                  <a:pt x="148399" y="1210989"/>
                </a:cubicBezTo>
                <a:cubicBezTo>
                  <a:pt x="174551" y="1327098"/>
                  <a:pt x="131765" y="1392723"/>
                  <a:pt x="148399" y="1459398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Dot"/>
            <a:tailEnd type="triangle" w="lg" len="lg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115747 w 219919"/>
                      <a:gd name="connsiteY0" fmla="*/ 0 h 1088020"/>
                      <a:gd name="connsiteX1" fmla="*/ 127322 w 219919"/>
                      <a:gd name="connsiteY1" fmla="*/ 162046 h 1088020"/>
                      <a:gd name="connsiteX2" fmla="*/ 11575 w 219919"/>
                      <a:gd name="connsiteY2" fmla="*/ 266218 h 1088020"/>
                      <a:gd name="connsiteX3" fmla="*/ 185195 w 219919"/>
                      <a:gd name="connsiteY3" fmla="*/ 381965 h 1088020"/>
                      <a:gd name="connsiteX4" fmla="*/ 0 w 219919"/>
                      <a:gd name="connsiteY4" fmla="*/ 590309 h 1088020"/>
                      <a:gd name="connsiteX5" fmla="*/ 219919 w 219919"/>
                      <a:gd name="connsiteY5" fmla="*/ 717630 h 1088020"/>
                      <a:gd name="connsiteX6" fmla="*/ 115747 w 219919"/>
                      <a:gd name="connsiteY6" fmla="*/ 902825 h 1088020"/>
                      <a:gd name="connsiteX7" fmla="*/ 115747 w 219919"/>
                      <a:gd name="connsiteY7" fmla="*/ 1088020 h 1088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9919" h="1088020">
                        <a:moveTo>
                          <a:pt x="115747" y="0"/>
                        </a:moveTo>
                        <a:lnTo>
                          <a:pt x="127322" y="162046"/>
                        </a:lnTo>
                        <a:lnTo>
                          <a:pt x="11575" y="266218"/>
                        </a:lnTo>
                        <a:lnTo>
                          <a:pt x="185195" y="381965"/>
                        </a:lnTo>
                        <a:lnTo>
                          <a:pt x="0" y="590309"/>
                        </a:lnTo>
                        <a:lnTo>
                          <a:pt x="219919" y="717630"/>
                        </a:lnTo>
                        <a:lnTo>
                          <a:pt x="115747" y="902825"/>
                        </a:lnTo>
                        <a:lnTo>
                          <a:pt x="115747" y="108802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9E125-16E6-4A72-A204-DA47ADF1BE6F}"/>
              </a:ext>
            </a:extLst>
          </p:cNvPr>
          <p:cNvSpPr txBox="1"/>
          <p:nvPr/>
        </p:nvSpPr>
        <p:spPr>
          <a:xfrm>
            <a:off x="6207022" y="1817744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036A2E-19C3-40B7-AAB5-586F3AF2665D}"/>
              </a:ext>
            </a:extLst>
          </p:cNvPr>
          <p:cNvSpPr txBox="1"/>
          <p:nvPr/>
        </p:nvSpPr>
        <p:spPr>
          <a:xfrm>
            <a:off x="8071669" y="301427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70DEBD-0D53-49C3-9EB0-72FAE60ECA33}"/>
              </a:ext>
            </a:extLst>
          </p:cNvPr>
          <p:cNvSpPr txBox="1"/>
          <p:nvPr/>
        </p:nvSpPr>
        <p:spPr>
          <a:xfrm>
            <a:off x="6131380" y="357801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410948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096000" y="436685"/>
            <a:ext cx="5272442" cy="41910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2D427-0C0A-43B9-8B23-F8086D017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350" y="161228"/>
            <a:ext cx="5962650" cy="6544372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5F1C339-F5E0-45C2-ABA9-14DD1D06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5111111" cy="533400"/>
          </a:xfrm>
        </p:spPr>
        <p:txBody>
          <a:bodyPr/>
          <a:lstStyle/>
          <a:p>
            <a:r>
              <a:rPr lang="en-US" dirty="0" err="1" smtClean="0"/>
              <a:t>pThreads</a:t>
            </a:r>
            <a:r>
              <a:rPr lang="en-US" dirty="0" smtClean="0"/>
              <a:t> </a:t>
            </a:r>
            <a:r>
              <a:rPr lang="en-US" dirty="0"/>
              <a:t>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76CDD-4866-46A2-97F2-CCAAC113DDDF}"/>
              </a:ext>
            </a:extLst>
          </p:cNvPr>
          <p:cNvSpPr/>
          <p:nvPr/>
        </p:nvSpPr>
        <p:spPr>
          <a:xfrm>
            <a:off x="10141707" y="1985240"/>
            <a:ext cx="1773105" cy="2686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B9D0B-EEBE-456D-BAEC-00C91F3D852C}"/>
              </a:ext>
            </a:extLst>
          </p:cNvPr>
          <p:cNvSpPr txBox="1"/>
          <p:nvPr/>
        </p:nvSpPr>
        <p:spPr>
          <a:xfrm>
            <a:off x="307502" y="838200"/>
            <a:ext cx="5279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Gill Sans Light"/>
              </a:rPr>
              <a:t>How many threads are in this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Gill Sans Light"/>
              </a:rPr>
              <a:t>Does the main thread join with the threads in the same order that they were created?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Gill Sans Light"/>
              </a:rPr>
              <a:t>Do the threads exit in the same order they were created?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Gill Sans Light"/>
              </a:rPr>
              <a:t>If we run the program again, would the result change?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431E881-4861-4B98-AF35-C99B2F0414ED}"/>
              </a:ext>
            </a:extLst>
          </p:cNvPr>
          <p:cNvSpPr/>
          <p:nvPr/>
        </p:nvSpPr>
        <p:spPr>
          <a:xfrm>
            <a:off x="5713553" y="2331509"/>
            <a:ext cx="1043088" cy="3668888"/>
          </a:xfrm>
          <a:custGeom>
            <a:avLst/>
            <a:gdLst>
              <a:gd name="connsiteX0" fmla="*/ 930199 w 1043088"/>
              <a:gd name="connsiteY0" fmla="*/ 0 h 3668888"/>
              <a:gd name="connsiteX1" fmla="*/ 399621 w 1043088"/>
              <a:gd name="connsiteY1" fmla="*/ 530577 h 3668888"/>
              <a:gd name="connsiteX2" fmla="*/ 4510 w 1043088"/>
              <a:gd name="connsiteY2" fmla="*/ 1625600 h 3668888"/>
              <a:gd name="connsiteX3" fmla="*/ 241576 w 1043088"/>
              <a:gd name="connsiteY3" fmla="*/ 2698044 h 3668888"/>
              <a:gd name="connsiteX4" fmla="*/ 1043088 w 1043088"/>
              <a:gd name="connsiteY4" fmla="*/ 3668888 h 36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088" h="3668888">
                <a:moveTo>
                  <a:pt x="930199" y="0"/>
                </a:moveTo>
                <a:cubicBezTo>
                  <a:pt x="742050" y="129822"/>
                  <a:pt x="553902" y="259644"/>
                  <a:pt x="399621" y="530577"/>
                </a:cubicBezTo>
                <a:cubicBezTo>
                  <a:pt x="245340" y="801510"/>
                  <a:pt x="30851" y="1264356"/>
                  <a:pt x="4510" y="1625600"/>
                </a:cubicBezTo>
                <a:cubicBezTo>
                  <a:pt x="-21831" y="1986845"/>
                  <a:pt x="68480" y="2357496"/>
                  <a:pt x="241576" y="2698044"/>
                </a:cubicBezTo>
                <a:cubicBezTo>
                  <a:pt x="414672" y="3038592"/>
                  <a:pt x="728880" y="3353740"/>
                  <a:pt x="1043088" y="3668888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714BF-14FF-4343-A787-0F33E610FB33}"/>
              </a:ext>
            </a:extLst>
          </p:cNvPr>
          <p:cNvSpPr/>
          <p:nvPr/>
        </p:nvSpPr>
        <p:spPr>
          <a:xfrm>
            <a:off x="7285036" y="4551207"/>
            <a:ext cx="4906964" cy="25822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79131B-36B8-4FDF-A3E3-2731841F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6900C0-C865-4AB0-8A38-3E7B56254D53}"/>
              </a:ext>
            </a:extLst>
          </p:cNvPr>
          <p:cNvSpPr/>
          <p:nvPr/>
        </p:nvSpPr>
        <p:spPr>
          <a:xfrm>
            <a:off x="6229350" y="1345881"/>
            <a:ext cx="5836534" cy="1333023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1FB9C-47CF-480C-A588-ADFBBBAF687D}"/>
              </a:ext>
            </a:extLst>
          </p:cNvPr>
          <p:cNvSpPr/>
          <p:nvPr/>
        </p:nvSpPr>
        <p:spPr>
          <a:xfrm>
            <a:off x="6431911" y="3843412"/>
            <a:ext cx="4906964" cy="28021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6200042" y="89069"/>
            <a:ext cx="5991958" cy="92304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animBg="1"/>
      <p:bldP spid="9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86011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State shared by all threads in process/</a:t>
            </a:r>
            <a:r>
              <a:rPr lang="en-US" dirty="0" smtClean="0">
                <a:ea typeface="MS PGothic" charset="0"/>
              </a:rPr>
              <a:t>address </a:t>
            </a:r>
            <a:r>
              <a:rPr lang="en-US" dirty="0">
                <a:ea typeface="MS PGothic" charset="0"/>
              </a:rPr>
              <a:t>space</a:t>
            </a:r>
          </a:p>
          <a:p>
            <a:pPr lvl="1"/>
            <a:r>
              <a:rPr lang="en-US" dirty="0"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ea typeface="MS PGothic" charset="0"/>
              </a:rPr>
              <a:t>I/O state (file </a:t>
            </a:r>
            <a:r>
              <a:rPr lang="en-US" dirty="0" smtClean="0">
                <a:ea typeface="MS PGothic" charset="0"/>
              </a:rPr>
              <a:t>descriptors, </a:t>
            </a:r>
            <a:r>
              <a:rPr lang="en-US" dirty="0">
                <a:ea typeface="MS PGothic" charset="0"/>
              </a:rPr>
              <a:t>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State “private” to each </a:t>
            </a:r>
            <a:r>
              <a:rPr lang="en-US" dirty="0" smtClean="0">
                <a:ea typeface="MS PGothic" charset="0"/>
              </a:rPr>
              <a:t>thread 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Kept in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TCB </a:t>
            </a:r>
            <a:r>
              <a:rPr lang="en-US" dirty="0">
                <a:solidFill>
                  <a:srgbClr val="FF0000"/>
                </a:solidFill>
                <a:ea typeface="MS PGothic" charset="0"/>
                <a:sym typeface="Symbol" charset="0"/>
              </a:rPr>
              <a:t> Thread Control Block</a:t>
            </a:r>
          </a:p>
          <a:p>
            <a:pPr lvl="1"/>
            <a:r>
              <a:rPr lang="en-US" dirty="0"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>
                <a:ea typeface="MS PGothic" charset="0"/>
              </a:rPr>
              <a:t>Execution stack – what is this?</a:t>
            </a:r>
          </a:p>
          <a:p>
            <a:pPr lvl="1"/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Execution Stack</a:t>
            </a:r>
          </a:p>
          <a:p>
            <a:pPr lvl="1"/>
            <a:r>
              <a:rPr lang="en-US" dirty="0"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ea typeface="MS PGothic" charset="0"/>
              </a:rPr>
              <a:t>Return PCs are kept while called procedures are executing</a:t>
            </a:r>
          </a:p>
        </p:txBody>
      </p:sp>
    </p:spTree>
    <p:extLst>
      <p:ext uri="{BB962C8B-B14F-4D97-AF65-F5344CB8AC3E}">
        <p14:creationId xmlns:p14="http://schemas.microsoft.com/office/powerpoint/2010/main" val="45761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 smtClean="0"/>
              <a:t>Recall: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1346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Thread: Execution Context</a:t>
            </a:r>
          </a:p>
          <a:p>
            <a:pPr lvl="1"/>
            <a:r>
              <a:rPr lang="en-US" altLang="en-US" dirty="0" smtClean="0"/>
              <a:t>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or w/o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of memory addresses accessible to program (for read or write)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be </a:t>
            </a:r>
            <a:r>
              <a:rPr lang="en-US" dirty="0"/>
              <a:t>distinct from </a:t>
            </a:r>
            <a:r>
              <a:rPr lang="en-US" dirty="0" smtClean="0"/>
              <a:t>memory </a:t>
            </a:r>
            <a:r>
              <a:rPr lang="en-US" dirty="0"/>
              <a:t>space of the physical </a:t>
            </a:r>
            <a:r>
              <a:rPr lang="en-US" dirty="0" smtClean="0"/>
              <a:t>machine </a:t>
            </a:r>
            <a:br>
              <a:rPr lang="en-US" dirty="0" smtClean="0"/>
            </a:br>
            <a:r>
              <a:rPr lang="en-US" dirty="0" smtClean="0"/>
              <a:t>(in which case programs operate in a virtual address space)</a:t>
            </a:r>
            <a:endParaRPr lang="en-US" dirty="0"/>
          </a:p>
          <a:p>
            <a:r>
              <a:rPr lang="en-US" b="1" dirty="0" smtClean="0"/>
              <a:t>Process: an instance of a running program</a:t>
            </a:r>
          </a:p>
          <a:p>
            <a:pPr lvl="1"/>
            <a:r>
              <a:rPr lang="en-US" dirty="0" smtClean="0"/>
              <a:t>Protected Address Space + One or more Threads</a:t>
            </a:r>
            <a:endParaRPr lang="en-US" dirty="0"/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sz="2400" dirty="0"/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34829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798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 smtClean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4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143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4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941633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8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3188189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9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35814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7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24163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4800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7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sz="2800" dirty="0" smtClean="0"/>
              <a:t>Recall: Illusion </a:t>
            </a:r>
            <a:r>
              <a:rPr lang="en-US" sz="2800" dirty="0"/>
              <a:t>of Multiple Processors</a:t>
            </a:r>
            <a:endParaRPr lang="en-US" altLang="en-US" sz="2800" dirty="0"/>
          </a:p>
        </p:txBody>
      </p: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603012" y="838200"/>
            <a:ext cx="7436588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Threads are </a:t>
            </a:r>
            <a:r>
              <a:rPr lang="en-US" altLang="en-US" i="1" dirty="0" smtClean="0">
                <a:solidFill>
                  <a:srgbClr val="FF0000"/>
                </a:solidFill>
              </a:rPr>
              <a:t>virtual cores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 threads: </a:t>
            </a:r>
            <a:r>
              <a:rPr lang="en-US" altLang="en-US" i="1" dirty="0" smtClean="0">
                <a:solidFill>
                  <a:srgbClr val="FF0000"/>
                </a:solidFill>
              </a:rPr>
              <a:t>Multiplex</a:t>
            </a:r>
            <a:r>
              <a:rPr lang="en-US" altLang="en-US" dirty="0" smtClean="0"/>
              <a:t> hardware in time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 Thread is </a:t>
            </a:r>
            <a:r>
              <a:rPr lang="en-US" altLang="en-US" i="1" dirty="0" smtClean="0">
                <a:solidFill>
                  <a:srgbClr val="FF0000"/>
                </a:solidFill>
              </a:rPr>
              <a:t>executing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on a processor when it is resident in that processor’s registers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Each virtual core (thread) has: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Program </a:t>
            </a:r>
            <a:r>
              <a:rPr lang="en-US" dirty="0" smtClean="0">
                <a:sym typeface="Wingdings" pitchFamily="2" charset="2"/>
              </a:rPr>
              <a:t>counter (PC), </a:t>
            </a:r>
            <a:r>
              <a:rPr lang="en-US" dirty="0">
                <a:sym typeface="Wingdings" pitchFamily="2" charset="2"/>
              </a:rPr>
              <a:t>stack </a:t>
            </a:r>
            <a:r>
              <a:rPr lang="en-US" dirty="0" smtClean="0">
                <a:sym typeface="Wingdings" pitchFamily="2" charset="2"/>
              </a:rPr>
              <a:t>pointer (SP)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Registers – both integer and floating point</a:t>
            </a:r>
            <a:endParaRPr lang="en-US" dirty="0"/>
          </a:p>
          <a:p>
            <a:r>
              <a:rPr lang="en-US" dirty="0"/>
              <a:t>Where is </a:t>
            </a:r>
            <a:r>
              <a:rPr lang="en-US" dirty="0" smtClean="0"/>
              <a:t>“it” (the thread)?</a:t>
            </a:r>
            <a:endParaRPr lang="en-US" dirty="0"/>
          </a:p>
          <a:p>
            <a:pPr lvl="1"/>
            <a:r>
              <a:rPr lang="en-US" dirty="0"/>
              <a:t>On the real (physical) core, or</a:t>
            </a:r>
          </a:p>
          <a:p>
            <a:pPr lvl="1"/>
            <a:r>
              <a:rPr lang="en-US" dirty="0"/>
              <a:t>Saved in </a:t>
            </a:r>
            <a:r>
              <a:rPr lang="en-US" dirty="0" smtClean="0"/>
              <a:t>chunk of memory </a:t>
            </a:r>
            <a:r>
              <a:rPr lang="en-US" dirty="0"/>
              <a:t>– called the </a:t>
            </a:r>
            <a:r>
              <a:rPr lang="en-US" i="1" dirty="0"/>
              <a:t>Thread Control Block (TCB)</a:t>
            </a:r>
            <a:endParaRPr lang="en-US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06854" y="867793"/>
            <a:ext cx="2819400" cy="2200204"/>
            <a:chOff x="533400" y="817633"/>
            <a:chExt cx="2819400" cy="2200204"/>
          </a:xfrm>
        </p:grpSpPr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75632" y="817633"/>
              <a:ext cx="2411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Programmer’s View: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430" y="3810000"/>
            <a:ext cx="4200939" cy="1552325"/>
            <a:chOff x="147430" y="4114800"/>
            <a:chExt cx="4200939" cy="1552325"/>
          </a:xfrm>
        </p:grpSpPr>
        <p:grpSp>
          <p:nvGrpSpPr>
            <p:cNvPr id="38" name="Group 41">
              <a:extLst>
                <a:ext uri="{FF2B5EF4-FFF2-40B4-BE49-F238E27FC236}">
                  <a16:creationId xmlns:a16="http://schemas.microsoft.com/office/drawing/2014/main" id="{3C113321-6F41-4BE2-8952-4AAC3A7057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30" y="4595562"/>
              <a:ext cx="4200939" cy="1071563"/>
              <a:chOff x="2400" y="1152"/>
              <a:chExt cx="2976" cy="675"/>
            </a:xfrm>
          </p:grpSpPr>
          <p:grpSp>
            <p:nvGrpSpPr>
              <p:cNvPr id="39" name="Group 33">
                <a:extLst>
                  <a:ext uri="{FF2B5EF4-FFF2-40B4-BE49-F238E27FC236}">
                    <a16:creationId xmlns:a16="http://schemas.microsoft.com/office/drawing/2014/main" id="{73EAB098-D2D6-4C64-A0F7-C849040E6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976" cy="384"/>
                <a:chOff x="672" y="2352"/>
                <a:chExt cx="4721" cy="528"/>
              </a:xfrm>
            </p:grpSpPr>
            <p:sp>
              <p:nvSpPr>
                <p:cNvPr id="42" name="Rectangle 28">
                  <a:extLst>
                    <a:ext uri="{FF2B5EF4-FFF2-40B4-BE49-F238E27FC236}">
                      <a16:creationId xmlns:a16="http://schemas.microsoft.com/office/drawing/2014/main" id="{B5C93106-8600-455A-ADBC-9944FB7C52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2352"/>
                  <a:ext cx="816" cy="528"/>
                </a:xfrm>
                <a:prstGeom prst="rect">
                  <a:avLst/>
                </a:prstGeom>
                <a:solidFill>
                  <a:srgbClr val="FF66CC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>
                      <a:latin typeface="Gill Sans Light"/>
                      <a:ea typeface="Gill Sans" charset="0"/>
                      <a:cs typeface="Gill Sans" charset="0"/>
                    </a:rPr>
                    <a:t>vCPU1</a:t>
                  </a:r>
                </a:p>
              </p:txBody>
            </p:sp>
            <p:sp>
              <p:nvSpPr>
                <p:cNvPr id="43" name="Rectangle 29">
                  <a:extLst>
                    <a:ext uri="{FF2B5EF4-FFF2-40B4-BE49-F238E27FC236}">
                      <a16:creationId xmlns:a16="http://schemas.microsoft.com/office/drawing/2014/main" id="{ADF2CBEC-1ACF-481F-ABEA-08ABF0257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352"/>
                  <a:ext cx="1200" cy="528"/>
                </a:xfrm>
                <a:prstGeom prst="rect">
                  <a:avLst/>
                </a:prstGeom>
                <a:solidFill>
                  <a:srgbClr val="00FFFF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>
                      <a:latin typeface="Gill Sans Light"/>
                      <a:ea typeface="Gill Sans" charset="0"/>
                      <a:cs typeface="Gill Sans" charset="0"/>
                    </a:rPr>
                    <a:t>vCPU2</a:t>
                  </a:r>
                </a:p>
              </p:txBody>
            </p:sp>
            <p:sp>
              <p:nvSpPr>
                <p:cNvPr id="44" name="Rectangle 30">
                  <a:extLst>
                    <a:ext uri="{FF2B5EF4-FFF2-40B4-BE49-F238E27FC236}">
                      <a16:creationId xmlns:a16="http://schemas.microsoft.com/office/drawing/2014/main" id="{A859141C-0862-48C4-A366-653E44213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816" cy="528"/>
                </a:xfrm>
                <a:prstGeom prst="rect">
                  <a:avLst/>
                </a:prstGeom>
                <a:solidFill>
                  <a:srgbClr val="FFFF00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 dirty="0">
                      <a:latin typeface="Gill Sans Light"/>
                      <a:ea typeface="Gill Sans" charset="0"/>
                      <a:cs typeface="Gill Sans" charset="0"/>
                    </a:rPr>
                    <a:t>vCPU3</a:t>
                  </a:r>
                </a:p>
              </p:txBody>
            </p:sp>
            <p:sp>
              <p:nvSpPr>
                <p:cNvPr id="45" name="Rectangle 31">
                  <a:extLst>
                    <a:ext uri="{FF2B5EF4-FFF2-40B4-BE49-F238E27FC236}">
                      <a16:creationId xmlns:a16="http://schemas.microsoft.com/office/drawing/2014/main" id="{4BD52B8A-1BD3-4BB3-AD30-843C914BA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5" y="2352"/>
                  <a:ext cx="1104" cy="528"/>
                </a:xfrm>
                <a:prstGeom prst="rect">
                  <a:avLst/>
                </a:prstGeom>
                <a:solidFill>
                  <a:srgbClr val="FF66CC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 dirty="0">
                      <a:latin typeface="Gill Sans Light"/>
                      <a:ea typeface="Gill Sans" charset="0"/>
                      <a:cs typeface="Gill Sans" charset="0"/>
                    </a:rPr>
                    <a:t>vCPU1</a:t>
                  </a:r>
                </a:p>
              </p:txBody>
            </p:sp>
            <p:sp>
              <p:nvSpPr>
                <p:cNvPr id="46" name="Rectangle 32">
                  <a:extLst>
                    <a:ext uri="{FF2B5EF4-FFF2-40B4-BE49-F238E27FC236}">
                      <a16:creationId xmlns:a16="http://schemas.microsoft.com/office/drawing/2014/main" id="{7AEEB68C-0639-4E89-AEC9-B514FC97E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2352"/>
                  <a:ext cx="785" cy="528"/>
                </a:xfrm>
                <a:prstGeom prst="rect">
                  <a:avLst/>
                </a:prstGeom>
                <a:solidFill>
                  <a:srgbClr val="00FFFF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>
                      <a:latin typeface="Gill Sans Light"/>
                      <a:ea typeface="Gill Sans" charset="0"/>
                      <a:cs typeface="Gill Sans" charset="0"/>
                    </a:rPr>
                    <a:t>vCPU2</a:t>
                  </a:r>
                </a:p>
              </p:txBody>
            </p:sp>
          </p:grpSp>
          <p:sp>
            <p:nvSpPr>
              <p:cNvPr id="40" name="Text Box 34">
                <a:extLst>
                  <a:ext uri="{FF2B5EF4-FFF2-40B4-BE49-F238E27FC236}">
                    <a16:creationId xmlns:a16="http://schemas.microsoft.com/office/drawing/2014/main" id="{ED92137B-B385-41D7-AF86-4F4C26348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" y="1536"/>
                <a:ext cx="6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400" b="0" dirty="0">
                    <a:latin typeface="Gill Sans Light"/>
                    <a:ea typeface="Gill Sans" charset="0"/>
                    <a:cs typeface="Gill Sans" charset="0"/>
                  </a:rPr>
                  <a:t>Time </a:t>
                </a:r>
              </a:p>
            </p:txBody>
          </p:sp>
          <p:sp>
            <p:nvSpPr>
              <p:cNvPr id="41" name="Line 35">
                <a:extLst>
                  <a:ext uri="{FF2B5EF4-FFF2-40B4-BE49-F238E27FC236}">
                    <a16:creationId xmlns:a16="http://schemas.microsoft.com/office/drawing/2014/main" id="{90AB5FEE-58FE-402F-905D-D01AEFEEA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1728"/>
                <a:ext cx="10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 b="0" dirty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0E758D-A0D3-4CE6-8EEC-F98ED0A1FD85}"/>
                </a:ext>
              </a:extLst>
            </p:cNvPr>
            <p:cNvSpPr txBox="1"/>
            <p:nvPr/>
          </p:nvSpPr>
          <p:spPr>
            <a:xfrm>
              <a:off x="725688" y="4114800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On a single physical </a:t>
              </a:r>
              <a:r>
                <a:rPr lang="en-US" dirty="0" smtClean="0">
                  <a:latin typeface="Gill Sans Light"/>
                </a:rPr>
                <a:t>CPU</a:t>
              </a:r>
              <a:endParaRPr lang="en-US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41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9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24384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257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3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288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4038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8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9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9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943600"/>
            <a:ext cx="22860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4226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35847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C: ret=b+1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6768-3C76-402F-AD2F-2A1D05BF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with Two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7355-35D3-4DC6-B5F9-183A5DC7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52881"/>
            <a:ext cx="5711456" cy="4351338"/>
          </a:xfrm>
        </p:spPr>
        <p:txBody>
          <a:bodyPr/>
          <a:lstStyle/>
          <a:p>
            <a:r>
              <a:rPr lang="en-US" altLang="ko-KR" dirty="0">
                <a:ea typeface="Gulim" charset="0"/>
              </a:rPr>
              <a:t>Two sets of CPU registers</a:t>
            </a:r>
          </a:p>
          <a:p>
            <a:r>
              <a:rPr lang="en-US" altLang="ko-KR" dirty="0">
                <a:ea typeface="Gulim" charset="0"/>
              </a:rPr>
              <a:t>Two sets of Stacks</a:t>
            </a:r>
          </a:p>
          <a:p>
            <a:r>
              <a:rPr lang="en-US" altLang="ko-KR" dirty="0">
                <a:ea typeface="Gulim" charset="0"/>
              </a:rPr>
              <a:t>Issues:</a:t>
            </a:r>
          </a:p>
          <a:p>
            <a:pPr lvl="1"/>
            <a:r>
              <a:rPr lang="en-US" altLang="ko-KR" dirty="0">
                <a:ea typeface="Gulim" charset="0"/>
              </a:rPr>
              <a:t>How do we position stacks relative to 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each other?</a:t>
            </a:r>
          </a:p>
          <a:p>
            <a:pPr lvl="1"/>
            <a:r>
              <a:rPr lang="en-US" altLang="ko-KR" dirty="0">
                <a:ea typeface="Gulim" charset="0"/>
              </a:rPr>
              <a:t>What maximum size should we choose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for the stacks?</a:t>
            </a:r>
          </a:p>
          <a:p>
            <a:pPr lvl="1"/>
            <a:r>
              <a:rPr lang="en-US" altLang="ko-KR" dirty="0">
                <a:ea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ea typeface="Gulim" charset="0"/>
              </a:rPr>
              <a:t>How might you catch violations?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8DD3-D3A4-4C75-B034-8E1483135337}"/>
              </a:ext>
            </a:extLst>
          </p:cNvPr>
          <p:cNvGrpSpPr>
            <a:grpSpLocks/>
          </p:cNvGrpSpPr>
          <p:nvPr/>
        </p:nvGrpSpPr>
        <p:grpSpPr bwMode="auto">
          <a:xfrm>
            <a:off x="8001001" y="1017944"/>
            <a:ext cx="2166938" cy="4343400"/>
            <a:chOff x="3648" y="1008"/>
            <a:chExt cx="1365" cy="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420184-A653-4B20-95DC-453D605DD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59C604-A9C0-40A5-8CFF-30FAC078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B249E8-5496-4407-AD15-9DAEEBF05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CBA8A1-8EE3-4E8D-A133-0245C63F8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Global Data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B9D330-953B-49BC-B1E8-1D8E1BF0D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B06B720-707A-4A2B-B96A-39835759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Stack 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A485EC-E040-4C4D-9F51-EEAB6D21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Stack 2</a:t>
                </a:r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CEC05719-E70C-41B1-8746-893488113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45664A13-962A-4FAB-9681-E646102AF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85C196D5-ECFA-4D5A-A454-AC8CC341D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47CECDD6-F176-45E4-801A-01C4E5C79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42" y="2208"/>
              <a:ext cx="12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870C0D-ACA9-481E-BDA1-09C9A0DD51F7}"/>
              </a:ext>
            </a:extLst>
          </p:cNvPr>
          <p:cNvSpPr txBox="1"/>
          <p:nvPr/>
        </p:nvSpPr>
        <p:spPr>
          <a:xfrm>
            <a:off x="9764615" y="517667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0031FA-4412-4396-848B-72F0062AECE1}"/>
              </a:ext>
            </a:extLst>
          </p:cNvPr>
          <p:cNvSpPr txBox="1"/>
          <p:nvPr/>
        </p:nvSpPr>
        <p:spPr>
          <a:xfrm>
            <a:off x="9764614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</a:t>
            </a:r>
          </a:p>
        </p:txBody>
      </p:sp>
    </p:spTree>
    <p:extLst>
      <p:ext uri="{BB962C8B-B14F-4D97-AF65-F5344CB8AC3E}">
        <p14:creationId xmlns:p14="http://schemas.microsoft.com/office/powerpoint/2010/main" val="331381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429000"/>
            <a:ext cx="9550400" cy="533400"/>
          </a:xfrm>
        </p:spPr>
        <p:txBody>
          <a:bodyPr/>
          <a:lstStyle/>
          <a:p>
            <a:r>
              <a:rPr lang="en-US" dirty="0" smtClean="0"/>
              <a:t>INTERLEAVING AND NONDETERMINISM</a:t>
            </a:r>
            <a:br>
              <a:rPr lang="en-US" dirty="0" smtClean="0"/>
            </a:br>
            <a:r>
              <a:rPr lang="en-US" dirty="0" smtClean="0"/>
              <a:t>(The beginning of a long discussion!)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19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3B4E20-ADA2-4DEC-88BF-F5594785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Abstraction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9ECCC8-CBED-4A94-AD15-79995AC0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475"/>
            <a:ext cx="10515600" cy="1406488"/>
          </a:xfrm>
        </p:spPr>
        <p:txBody>
          <a:bodyPr>
            <a:normAutofit/>
          </a:bodyPr>
          <a:lstStyle/>
          <a:p>
            <a:r>
              <a:rPr lang="en-US" dirty="0"/>
              <a:t>Illusion: Infinite number of processors</a:t>
            </a:r>
          </a:p>
          <a:p>
            <a:r>
              <a:rPr lang="en-US" dirty="0"/>
              <a:t>Reality: Threads execute with variable “speed”</a:t>
            </a:r>
          </a:p>
          <a:p>
            <a:pPr lvl="1"/>
            <a:r>
              <a:rPr lang="en-US" dirty="0"/>
              <a:t>Programs must be designed to work with any schedule</a:t>
            </a:r>
          </a:p>
        </p:txBody>
      </p:sp>
      <p:pic>
        <p:nvPicPr>
          <p:cNvPr id="9" name="Content Placeholder 3" descr="threadAbstraction.pdf">
            <a:extLst>
              <a:ext uri="{FF2B5EF4-FFF2-40B4-BE49-F238E27FC236}">
                <a16:creationId xmlns:a16="http://schemas.microsoft.com/office/drawing/2014/main" id="{F3CA7464-DB3C-4A82-8165-8CFB1A81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5885" b="-15885"/>
          <a:stretch>
            <a:fillRect/>
          </a:stretch>
        </p:blipFill>
        <p:spPr>
          <a:xfrm>
            <a:off x="1554800" y="681038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58249" y="732544"/>
            <a:ext cx="9328951" cy="5486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32-bit processor: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(10</a:t>
            </a:r>
            <a:r>
              <a:rPr lang="en-US" altLang="en-US" baseline="30000" dirty="0" smtClean="0"/>
              <a:t>9</a:t>
            </a:r>
            <a:r>
              <a:rPr lang="en-US" altLang="en-US" dirty="0" smtClean="0"/>
              <a:t>)  addresses</a:t>
            </a:r>
          </a:p>
          <a:p>
            <a:pPr lvl="1"/>
            <a:r>
              <a:rPr lang="en-US" altLang="en-US" dirty="0" smtClean="0"/>
              <a:t>For 64-bit processor: 2</a:t>
            </a:r>
            <a:r>
              <a:rPr lang="en-US" altLang="en-US" baseline="30000" dirty="0" smtClean="0"/>
              <a:t>64</a:t>
            </a:r>
            <a:r>
              <a:rPr lang="en-US" altLang="en-US" dirty="0" smtClean="0"/>
              <a:t> = 18 quintillion (10</a:t>
            </a:r>
            <a:r>
              <a:rPr lang="en-US" altLang="en-US" baseline="30000" dirty="0" smtClean="0"/>
              <a:t>18</a:t>
            </a:r>
            <a:r>
              <a:rPr lang="en-US" altLang="en-US" dirty="0" smtClean="0"/>
              <a:t>) addresses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Virtual Address Space </a:t>
            </a:r>
            <a:r>
              <a:rPr lang="en-US" altLang="en-US" dirty="0" smtClean="0">
                <a:sym typeface="Symbol" panose="05050102010706020507" pitchFamily="18" charset="2"/>
              </a:rPr>
              <a:t> Processor’s view of memory: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Address Space is independent of physical storage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altLang="en-US" dirty="0" smtClean="0"/>
              <a:t>Recall</a:t>
            </a:r>
            <a:r>
              <a:rPr lang="en-US" altLang="en-US" sz="2800" dirty="0" smtClean="0"/>
              <a:t>: (Virtual) Address </a:t>
            </a:r>
            <a:r>
              <a:rPr lang="en-US" altLang="en-US" sz="2800" dirty="0"/>
              <a:t>Space</a:t>
            </a:r>
          </a:p>
        </p:txBody>
      </p:sp>
      <p:grpSp>
        <p:nvGrpSpPr>
          <p:cNvPr id="18432" name="Group 18431"/>
          <p:cNvGrpSpPr/>
          <p:nvPr/>
        </p:nvGrpSpPr>
        <p:grpSpPr>
          <a:xfrm>
            <a:off x="4001623" y="3353904"/>
            <a:ext cx="5901954" cy="2974161"/>
            <a:chOff x="4001623" y="3353904"/>
            <a:chExt cx="5901954" cy="2974161"/>
          </a:xfrm>
        </p:grpSpPr>
        <p:sp>
          <p:nvSpPr>
            <p:cNvPr id="35" name="Rectangle 34"/>
            <p:cNvSpPr/>
            <p:nvPr/>
          </p:nvSpPr>
          <p:spPr bwMode="auto">
            <a:xfrm>
              <a:off x="8311894" y="4465450"/>
              <a:ext cx="1587995" cy="17949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001623" y="4497503"/>
              <a:ext cx="1587995" cy="173082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52862" y="4655549"/>
              <a:ext cx="1214081" cy="310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96546" y="5036548"/>
              <a:ext cx="1043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Memory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98037" y="5958733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46741" y="4455327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Alternate Process 13"/>
            <p:cNvSpPr/>
            <p:nvPr/>
          </p:nvSpPr>
          <p:spPr bwMode="auto">
            <a:xfrm>
              <a:off x="6194568" y="4914182"/>
              <a:ext cx="1375532" cy="96157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translator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570100" y="5394967"/>
              <a:ext cx="74179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 rot="17680719">
              <a:off x="5194472" y="4312930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“virtual address”</a:t>
              </a:r>
              <a:endPara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680719">
              <a:off x="7067165" y="4197725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“physical address”</a:t>
              </a:r>
              <a:endPara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3B3BBD0-655D-E642-83DE-B455548AFD75}"/>
                </a:ext>
              </a:extLst>
            </p:cNvPr>
            <p:cNvGrpSpPr/>
            <p:nvPr/>
          </p:nvGrpSpPr>
          <p:grpSpPr>
            <a:xfrm>
              <a:off x="4211690" y="5442172"/>
              <a:ext cx="1145474" cy="663533"/>
              <a:chOff x="2362200" y="3352800"/>
              <a:chExt cx="1828800" cy="10668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BE4D6B-FC7D-624D-96CE-AADC757D5032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A6F3880-CEB5-FE4E-9BA4-D4B1BFC3D529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FBF2AE-7F0D-1A46-BBB9-257D0D7BE3F9}"/>
                  </a:ext>
                </a:extLst>
              </p:cNvPr>
              <p:cNvSpPr txBox="1"/>
              <p:nvPr/>
            </p:nvSpPr>
            <p:spPr>
              <a:xfrm>
                <a:off x="2667001" y="3505201"/>
                <a:ext cx="1318635" cy="374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latin typeface="Gill Sans" charset="0"/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5562600" y="5394967"/>
              <a:ext cx="60495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381000" y="895591"/>
            <a:ext cx="1828800" cy="3828809"/>
            <a:chOff x="9525000" y="819391"/>
            <a:chExt cx="1828800" cy="3828809"/>
          </a:xfrm>
        </p:grpSpPr>
        <p:sp>
          <p:nvSpPr>
            <p:cNvPr id="51" name="Rectangle 50"/>
            <p:cNvSpPr/>
            <p:nvPr/>
          </p:nvSpPr>
          <p:spPr bwMode="auto">
            <a:xfrm>
              <a:off x="9525000" y="1220989"/>
              <a:ext cx="1828800" cy="3048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712278" y="427886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9625118" y="3358985"/>
              <a:ext cx="1628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577626" y="3675453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Code Segment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9625118" y="2825585"/>
              <a:ext cx="1628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82810" y="2913453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9625118" y="2368385"/>
              <a:ext cx="1628564" cy="4572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090587" y="238005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9625118" y="1377785"/>
              <a:ext cx="1628564" cy="4572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077763" y="14656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 flipV="1">
              <a:off x="10439400" y="2247733"/>
              <a:ext cx="0" cy="5758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10439400" y="1420531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9715500" y="3435185"/>
              <a:ext cx="1447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829800" y="3401431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instruction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660982" y="819391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5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1E72-B179-4964-992B-324D1F95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 vs. Processor View</a:t>
            </a:r>
          </a:p>
        </p:txBody>
      </p:sp>
      <p:pic>
        <p:nvPicPr>
          <p:cNvPr id="9" name="Content Placeholder 3" descr="threadSuspend2.pdf">
            <a:extLst>
              <a:ext uri="{FF2B5EF4-FFF2-40B4-BE49-F238E27FC236}">
                <a16:creationId xmlns:a16="http://schemas.microsoft.com/office/drawing/2014/main" id="{1A85C4C3-F340-4D50-8390-59CDA172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3" r="59511" b="12642"/>
          <a:stretch/>
        </p:blipFill>
        <p:spPr>
          <a:xfrm>
            <a:off x="3232332" y="1514423"/>
            <a:ext cx="1565037" cy="5018193"/>
          </a:xfrm>
          <a:prstGeom prst="rect">
            <a:avLst/>
          </a:prstGeom>
        </p:spPr>
      </p:pic>
      <p:pic>
        <p:nvPicPr>
          <p:cNvPr id="12" name="Content Placeholder 3" descr="threadSuspend2.pdf">
            <a:extLst>
              <a:ext uri="{FF2B5EF4-FFF2-40B4-BE49-F238E27FC236}">
                <a16:creationId xmlns:a16="http://schemas.microsoft.com/office/drawing/2014/main" id="{A6A8B101-FBB7-4F35-85A9-9D3216442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9" r="29195" b="12642"/>
          <a:stretch/>
        </p:blipFill>
        <p:spPr>
          <a:xfrm>
            <a:off x="5527470" y="1474682"/>
            <a:ext cx="2533626" cy="5018193"/>
          </a:xfrm>
          <a:prstGeom prst="rect">
            <a:avLst/>
          </a:prstGeom>
        </p:spPr>
      </p:pic>
      <p:pic>
        <p:nvPicPr>
          <p:cNvPr id="13" name="Content Placeholder 3" descr="threadSuspend2.pdf">
            <a:extLst>
              <a:ext uri="{FF2B5EF4-FFF2-40B4-BE49-F238E27FC236}">
                <a16:creationId xmlns:a16="http://schemas.microsoft.com/office/drawing/2014/main" id="{A1406A28-4363-4216-B1D8-AB4A1AD03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31" r="-1487" b="12642"/>
          <a:stretch/>
        </p:blipFill>
        <p:spPr>
          <a:xfrm>
            <a:off x="8791197" y="1474682"/>
            <a:ext cx="2533626" cy="5018193"/>
          </a:xfrm>
          <a:prstGeom prst="rect">
            <a:avLst/>
          </a:prstGeom>
        </p:spPr>
      </p:pic>
      <p:pic>
        <p:nvPicPr>
          <p:cNvPr id="14" name="Content Placeholder 3" descr="threadSuspend2.pdf">
            <a:extLst>
              <a:ext uri="{FF2B5EF4-FFF2-40B4-BE49-F238E27FC236}">
                <a16:creationId xmlns:a16="http://schemas.microsoft.com/office/drawing/2014/main" id="{87CCCEDF-2D24-49C0-BE67-706AEE24C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79" r="78425" b="12642"/>
          <a:stretch/>
        </p:blipFill>
        <p:spPr>
          <a:xfrm>
            <a:off x="573756" y="1514423"/>
            <a:ext cx="1923585" cy="50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6DEF-6CAD-48AA-9008-B957712D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Executions</a:t>
            </a:r>
          </a:p>
        </p:txBody>
      </p:sp>
      <p:pic>
        <p:nvPicPr>
          <p:cNvPr id="6" name="Content Placeholder 5" descr="unpredictableSpeed.pdf">
            <a:extLst>
              <a:ext uri="{FF2B5EF4-FFF2-40B4-BE49-F238E27FC236}">
                <a16:creationId xmlns:a16="http://schemas.microsoft.com/office/drawing/2014/main" id="{AEF04A6A-88C7-4EF8-881B-76C4E52F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" r="4148"/>
          <a:stretch/>
        </p:blipFill>
        <p:spPr>
          <a:xfrm>
            <a:off x="2335539" y="1482141"/>
            <a:ext cx="7520921" cy="4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5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4080-7A91-4777-BB80-B3BEAE71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with Concurrent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C161-BF1C-4843-A836-CF22453C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Non-determinism:</a:t>
            </a:r>
          </a:p>
          <a:p>
            <a:pPr lvl="1"/>
            <a:r>
              <a:rPr lang="en-US" dirty="0"/>
              <a:t>Scheduler can run threads in </a:t>
            </a:r>
            <a:r>
              <a:rPr lang="en-US" b="1" dirty="0"/>
              <a:t>any order</a:t>
            </a:r>
          </a:p>
          <a:p>
            <a:pPr lvl="1"/>
            <a:r>
              <a:rPr lang="en-US" dirty="0"/>
              <a:t>Scheduler can switch threads </a:t>
            </a:r>
            <a:r>
              <a:rPr lang="en-US" b="1" dirty="0"/>
              <a:t>at any time</a:t>
            </a:r>
          </a:p>
          <a:p>
            <a:pPr lvl="1"/>
            <a:r>
              <a:rPr lang="en-US" dirty="0"/>
              <a:t>This can make testing very difficult</a:t>
            </a:r>
          </a:p>
          <a:p>
            <a:r>
              <a:rPr lang="en-US" i="1" dirty="0"/>
              <a:t>Independent Threads</a:t>
            </a:r>
          </a:p>
          <a:p>
            <a:pPr lvl="1"/>
            <a:r>
              <a:rPr lang="en-US" dirty="0"/>
              <a:t>No state shared with other threads</a:t>
            </a:r>
          </a:p>
          <a:p>
            <a:pPr lvl="1"/>
            <a:r>
              <a:rPr lang="en-US" dirty="0"/>
              <a:t>Deterministic, reproducible conditions</a:t>
            </a:r>
          </a:p>
          <a:p>
            <a:r>
              <a:rPr lang="en-US" i="1" dirty="0"/>
              <a:t>Cooperating Threads</a:t>
            </a:r>
          </a:p>
          <a:p>
            <a:pPr lvl="1"/>
            <a:r>
              <a:rPr lang="en-US" dirty="0"/>
              <a:t>Shared state between multiple threads</a:t>
            </a:r>
          </a:p>
          <a:p>
            <a:r>
              <a:rPr lang="en-US" b="1" dirty="0"/>
              <a:t>Goal: Correctness by Design</a:t>
            </a:r>
          </a:p>
        </p:txBody>
      </p:sp>
    </p:spTree>
    <p:extLst>
      <p:ext uri="{BB962C8B-B14F-4D97-AF65-F5344CB8AC3E}">
        <p14:creationId xmlns:p14="http://schemas.microsoft.com/office/powerpoint/2010/main" val="77405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12AE-76EB-450F-BD23-0A3D82A2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E394-4D66-4397-9E5A-2B08FDC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1137315"/>
          </a:xfrm>
        </p:spPr>
        <p:txBody>
          <a:bodyPr/>
          <a:lstStyle/>
          <a:p>
            <a:r>
              <a:rPr lang="en-US" dirty="0" smtClean="0"/>
              <a:t>Initially </a:t>
            </a:r>
            <a:r>
              <a:rPr lang="en-US" dirty="0">
                <a:latin typeface="Consolas" panose="020B0609020204030204" pitchFamily="49" charset="0"/>
              </a:rPr>
              <a:t>x == 0 and y == </a:t>
            </a:r>
            <a:r>
              <a:rPr lang="en-US" dirty="0" smtClean="0">
                <a:latin typeface="Consolas" panose="020B0609020204030204" pitchFamily="49" charset="0"/>
              </a:rPr>
              <a:t>0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are the possible values of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below after all threads finish?</a:t>
            </a:r>
          </a:p>
          <a:p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b="1" dirty="0">
                <a:latin typeface="Consolas" panose="020B0609020204030204" pitchFamily="49" charset="0"/>
              </a:rPr>
              <a:t>1</a:t>
            </a:r>
            <a:r>
              <a:rPr lang="en-US" dirty="0"/>
              <a:t>. Thread B does not interfere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A761A5-F0AC-40CD-866E-6D5E6CCF63F9}"/>
              </a:ext>
            </a:extLst>
          </p:cNvPr>
          <p:cNvSpPr txBox="1">
            <a:spLocks/>
          </p:cNvSpPr>
          <p:nvPr/>
        </p:nvSpPr>
        <p:spPr>
          <a:xfrm>
            <a:off x="1390650" y="1752600"/>
            <a:ext cx="1728788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A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x = 1;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7FA707-ED6D-432B-94B4-C4BCE92A1A84}"/>
              </a:ext>
            </a:extLst>
          </p:cNvPr>
          <p:cNvSpPr txBox="1">
            <a:spLocks/>
          </p:cNvSpPr>
          <p:nvPr/>
        </p:nvSpPr>
        <p:spPr>
          <a:xfrm>
            <a:off x="3605212" y="1752600"/>
            <a:ext cx="1728788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B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y = 2;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5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12AE-76EB-450F-BD23-0A3D82A2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E394-4D66-4397-9E5A-2B08FDC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0515600" cy="4117976"/>
          </a:xfrm>
        </p:spPr>
        <p:txBody>
          <a:bodyPr/>
          <a:lstStyle/>
          <a:p>
            <a:r>
              <a:rPr lang="en-US" dirty="0" smtClean="0"/>
              <a:t>Initially </a:t>
            </a:r>
            <a:r>
              <a:rPr lang="en-US" dirty="0">
                <a:latin typeface="Consolas" panose="020B0609020204030204" pitchFamily="49" charset="0"/>
              </a:rPr>
              <a:t>x == 0 and y == </a:t>
            </a:r>
            <a:r>
              <a:rPr lang="en-US" dirty="0" smtClean="0">
                <a:latin typeface="Consolas" panose="020B0609020204030204" pitchFamily="49" charset="0"/>
              </a:rPr>
              <a:t>0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/>
              <a:t>What are the possible values of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below? </a:t>
            </a:r>
            <a:endParaRPr lang="en-US" dirty="0" smtClean="0"/>
          </a:p>
          <a:p>
            <a:r>
              <a:rPr lang="en-US" dirty="0" smtClean="0">
                <a:latin typeface="Gill Sans Light"/>
              </a:rPr>
              <a:t>1 or 3 or 5 (non-deterministically)</a:t>
            </a:r>
          </a:p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Race Condition: Thread A races against Thread B!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A761A5-F0AC-40CD-866E-6D5E6CCF63F9}"/>
              </a:ext>
            </a:extLst>
          </p:cNvPr>
          <p:cNvSpPr txBox="1">
            <a:spLocks/>
          </p:cNvSpPr>
          <p:nvPr/>
        </p:nvSpPr>
        <p:spPr>
          <a:xfrm>
            <a:off x="1234705" y="1371601"/>
            <a:ext cx="2189532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A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x = y + 1;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7FA707-ED6D-432B-94B4-C4BCE92A1A84}"/>
              </a:ext>
            </a:extLst>
          </p:cNvPr>
          <p:cNvSpPr txBox="1">
            <a:spLocks/>
          </p:cNvSpPr>
          <p:nvPr/>
        </p:nvSpPr>
        <p:spPr>
          <a:xfrm>
            <a:off x="3677868" y="1371600"/>
            <a:ext cx="2189532" cy="166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B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y = 2;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y = y * 2;</a:t>
            </a:r>
          </a:p>
        </p:txBody>
      </p:sp>
    </p:spTree>
    <p:extLst>
      <p:ext uri="{BB962C8B-B14F-4D97-AF65-F5344CB8AC3E}">
        <p14:creationId xmlns:p14="http://schemas.microsoft.com/office/powerpoint/2010/main" val="7306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09B6-740B-410E-BB2C-FD715A9C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Data 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2564219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Thread A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Insert(3)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0174" y="1143000"/>
            <a:ext cx="27432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Thread B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Insert(4)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Get(6)</a:t>
            </a:r>
          </a:p>
        </p:txBody>
      </p:sp>
      <p:pic>
        <p:nvPicPr>
          <p:cNvPr id="11" name="Picture 10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24" y="1230349"/>
            <a:ext cx="5628351" cy="2708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177694" y="4392649"/>
            <a:ext cx="536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ill Sans Light"/>
              </a:rPr>
              <a:t>Tree-Based Set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1993890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A458-A21B-4535-9DDA-A5CF34D7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25350-2938-441C-B56A-6C7C3D95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0896600" cy="5110163"/>
          </a:xfrm>
        </p:spPr>
        <p:txBody>
          <a:bodyPr>
            <a:normAutofit/>
          </a:bodyPr>
          <a:lstStyle/>
          <a:p>
            <a:r>
              <a:rPr lang="en-US" dirty="0"/>
              <a:t>Synchronization: Coordination among threads, usually regarding shared data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Mutual Exclusion: </a:t>
            </a:r>
            <a:r>
              <a:rPr lang="en-US" dirty="0"/>
              <a:t>Ensuring only one thread does a particular thing at a time (one thread </a:t>
            </a:r>
            <a:r>
              <a:rPr lang="en-US" i="1" dirty="0"/>
              <a:t>excludes</a:t>
            </a:r>
            <a:r>
              <a:rPr lang="en-US" dirty="0"/>
              <a:t> the others)</a:t>
            </a:r>
          </a:p>
          <a:p>
            <a:pPr lvl="1"/>
            <a:r>
              <a:rPr lang="en-US" dirty="0"/>
              <a:t>Type of synchronization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Critical Section: </a:t>
            </a:r>
            <a:r>
              <a:rPr lang="en-US" dirty="0"/>
              <a:t>Code exactly one thread can execute at once</a:t>
            </a:r>
          </a:p>
          <a:p>
            <a:pPr lvl="1"/>
            <a:r>
              <a:rPr lang="en-US" dirty="0"/>
              <a:t>Result of mutual exclusion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Lock:</a:t>
            </a:r>
            <a:r>
              <a:rPr lang="en-US" dirty="0"/>
              <a:t> An object only one thread can hold at a time</a:t>
            </a:r>
          </a:p>
          <a:p>
            <a:pPr lvl="1"/>
            <a:r>
              <a:rPr lang="en-US" dirty="0"/>
              <a:t>Provides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3949668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ADB2-8FB5-4EF2-B74E-E431761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BFF8-25C7-4F66-91F9-90FF9CBB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Locks provide two </a:t>
            </a:r>
            <a:r>
              <a:rPr lang="en-US" b="1" dirty="0"/>
              <a:t>atomic</a:t>
            </a:r>
            <a:r>
              <a:rPr lang="en-US" dirty="0"/>
              <a:t> operations: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Lock.acquire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en-US" dirty="0"/>
              <a:t>– wait until lock is free; then mark it as busy</a:t>
            </a:r>
          </a:p>
          <a:p>
            <a:pPr lvl="2"/>
            <a:r>
              <a:rPr lang="en-US" dirty="0"/>
              <a:t>After this returns, we say the calling thread </a:t>
            </a:r>
            <a:r>
              <a:rPr lang="en-US" i="1" dirty="0"/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Lock.release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en-US" dirty="0"/>
              <a:t>– mark lock as free</a:t>
            </a:r>
          </a:p>
          <a:p>
            <a:pPr lvl="2"/>
            <a:r>
              <a:rPr lang="en-US" dirty="0"/>
              <a:t>Should only be called by a thread that currently holds the lock</a:t>
            </a:r>
          </a:p>
          <a:p>
            <a:pPr lvl="2"/>
            <a:r>
              <a:rPr lang="en-US" dirty="0"/>
              <a:t>After this returns, the calling thread no longer holds the lock</a:t>
            </a:r>
          </a:p>
          <a:p>
            <a:pPr lvl="2"/>
            <a:endParaRPr lang="en-US" dirty="0"/>
          </a:p>
          <a:p>
            <a:r>
              <a:rPr lang="en-US" dirty="0"/>
              <a:t>For now, don’t worry about how to implement locks!</a:t>
            </a:r>
          </a:p>
          <a:p>
            <a:pPr lvl="1"/>
            <a:r>
              <a:rPr lang="en-US" dirty="0"/>
              <a:t>We’ll cover that in substantial depth later on in the class</a:t>
            </a:r>
          </a:p>
        </p:txBody>
      </p:sp>
    </p:spTree>
    <p:extLst>
      <p:ext uri="{BB962C8B-B14F-4D97-AF65-F5344CB8AC3E}">
        <p14:creationId xmlns:p14="http://schemas.microsoft.com/office/powerpoint/2010/main" val="39511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25642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Thread A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Insert(3)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Insert 3 into the data structure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0174" y="990600"/>
            <a:ext cx="2743200" cy="4823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Thread B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Insert(4)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Insert 4 into the data structure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Get(6)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Check for membership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1" name="Picture 10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24" y="1077949"/>
            <a:ext cx="5628351" cy="2708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587614" y="4240249"/>
            <a:ext cx="454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Tree-Based Set Data 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3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F55A-08FB-4716-A9CB-410F03C3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Library Locks: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E8D0-8225-4FCB-9DCF-5D33D02E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pthread_mutex_init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pthread_mutex_t</a:t>
            </a:r>
            <a:r>
              <a:rPr lang="en-US" sz="2200" dirty="0">
                <a:latin typeface="Consolas" panose="020B0609020204030204" pitchFamily="49" charset="0"/>
              </a:rPr>
              <a:t> *mutex,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 smtClean="0">
                <a:latin typeface="Consolas" panose="020B0609020204030204" pitchFamily="49" charset="0"/>
              </a:rPr>
              <a:t>			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 err="1" smtClean="0">
                <a:latin typeface="Consolas" panose="020B0609020204030204" pitchFamily="49" charset="0"/>
              </a:rPr>
              <a:t>const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pthread_mutexattr_t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pthread_mutex_lock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pthread_mutex_t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mutex</a:t>
            </a:r>
            <a:r>
              <a:rPr lang="en-US" sz="2200" dirty="0">
                <a:latin typeface="Consolas" panose="020B0609020204030204" pitchFamily="49" charset="0"/>
              </a:rPr>
              <a:t>); 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pthread_mutex_unlock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pthread_mutex_t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mutex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You’ll get a chance to use these in Homework 1</a:t>
            </a:r>
          </a:p>
        </p:txBody>
      </p:sp>
    </p:spTree>
    <p:extLst>
      <p:ext uri="{BB962C8B-B14F-4D97-AF65-F5344CB8AC3E}">
        <p14:creationId xmlns:p14="http://schemas.microsoft.com/office/powerpoint/2010/main" val="482515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64494" y="2819400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 err="1">
                <a:latin typeface="+mj-lt"/>
              </a:rPr>
              <a:t>Prog</a:t>
            </a:r>
            <a:r>
              <a:rPr lang="en-US" altLang="en-US" sz="2000" dirty="0">
                <a:latin typeface="+mj-lt"/>
              </a:rPr>
              <a:t> 1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307513" y="2819400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 err="1">
                <a:latin typeface="+mj-lt"/>
              </a:rPr>
              <a:t>Prog</a:t>
            </a:r>
            <a:r>
              <a:rPr lang="en-US" altLang="en-US" sz="2000" dirty="0">
                <a:latin typeface="+mj-lt"/>
              </a:rPr>
              <a:t> 2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622425" y="896327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9220200" y="896327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5394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>
                  <a:latin typeface="+mj-l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heap &amp; </a:t>
              </a:r>
            </a:p>
            <a:p>
              <a:pPr algn="ctr"/>
              <a:r>
                <a:rPr lang="en-US" altLang="en-US">
                  <a:latin typeface="+mj-lt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2917825" y="1311275"/>
            <a:ext cx="24765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2917825" y="1658327"/>
            <a:ext cx="2476500" cy="16341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2959894" y="1920875"/>
            <a:ext cx="2434431" cy="1863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2917825" y="1463675"/>
            <a:ext cx="2476500" cy="10667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6689724" y="1143000"/>
            <a:ext cx="2518569" cy="3063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6689725" y="1006474"/>
            <a:ext cx="2530474" cy="73562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6689725" y="2107223"/>
            <a:ext cx="2518568" cy="16424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6689724" y="2496528"/>
            <a:ext cx="2530475" cy="3387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4435476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7680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18129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70707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4556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7604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4267201" y="6091238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Physical Address Space</a:t>
            </a:r>
          </a:p>
        </p:txBody>
      </p:sp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7494074" y="1092994"/>
            <a:ext cx="336001" cy="2590800"/>
          </a:xfrm>
          <a:prstGeom prst="ellipse">
            <a:avLst/>
          </a:prstGeom>
          <a:solidFill>
            <a:schemeClr val="accent2"/>
          </a:solidFill>
          <a:ln w="57150">
            <a:noFill/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7583073" y="2099775"/>
            <a:ext cx="293686" cy="1669011"/>
          </a:xfrm>
          <a:prstGeom prst="ellipse">
            <a:avLst/>
          </a:prstGeom>
          <a:solidFill>
            <a:schemeClr val="accent2"/>
          </a:solidFill>
          <a:ln w="57150">
            <a:noFill/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Translation through Page </a:t>
            </a:r>
            <a:r>
              <a:rPr lang="en-US" altLang="en-US" dirty="0"/>
              <a:t>Table </a:t>
            </a:r>
            <a:r>
              <a:rPr lang="en-US" altLang="en-US" dirty="0" smtClean="0"/>
              <a:t>(</a:t>
            </a:r>
            <a:r>
              <a:rPr lang="en-US" altLang="en-US" dirty="0"/>
              <a:t>More soon!)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8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B77B-2937-476D-8891-69E58695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20ABC-EBAA-4378-B260-B68480BA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36" y="1295400"/>
            <a:ext cx="5888697" cy="30949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55357026-5C96-40A1-935F-88D26986099A}"/>
              </a:ext>
            </a:extLst>
          </p:cNvPr>
          <p:cNvSpPr/>
          <p:nvPr/>
        </p:nvSpPr>
        <p:spPr>
          <a:xfrm>
            <a:off x="3145106" y="2612523"/>
            <a:ext cx="240030" cy="457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30A0C-86E4-4732-A5B7-15B977882242}"/>
              </a:ext>
            </a:extLst>
          </p:cNvPr>
          <p:cNvSpPr txBox="1"/>
          <p:nvPr/>
        </p:nvSpPr>
        <p:spPr>
          <a:xfrm>
            <a:off x="1300285" y="2612523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41153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D6E9-C897-4821-9F0A-EFEA9150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4792-2D99-47C8-9BC4-6C1D534B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5410200" cy="5105400"/>
          </a:xfrm>
        </p:spPr>
        <p:txBody>
          <a:bodyPr/>
          <a:lstStyle/>
          <a:p>
            <a:r>
              <a:rPr lang="en-US" dirty="0"/>
              <a:t>How to manage process state?</a:t>
            </a:r>
          </a:p>
          <a:p>
            <a:pPr lvl="1"/>
            <a:r>
              <a:rPr lang="en-US" dirty="0"/>
              <a:t>How to create a process?</a:t>
            </a:r>
          </a:p>
          <a:p>
            <a:pPr lvl="1"/>
            <a:r>
              <a:rPr lang="en-US" dirty="0"/>
              <a:t>How to exit from a process?</a:t>
            </a:r>
          </a:p>
          <a:p>
            <a:pPr lvl="1"/>
            <a:endParaRPr lang="en-US" dirty="0"/>
          </a:p>
          <a:p>
            <a:r>
              <a:rPr lang="en-US" dirty="0"/>
              <a:t>Remember: Everything outside of the kernel is running in a process!</a:t>
            </a:r>
          </a:p>
          <a:p>
            <a:pPr lvl="1"/>
            <a:r>
              <a:rPr lang="en-US" dirty="0"/>
              <a:t>Including the shell! (Homework 2)</a:t>
            </a:r>
          </a:p>
          <a:p>
            <a:pPr lvl="1"/>
            <a:endParaRPr lang="en-US" dirty="0"/>
          </a:p>
          <a:p>
            <a:r>
              <a:rPr lang="en-US" dirty="0"/>
              <a:t>Processes are created and managed… by processes!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6096000" y="899746"/>
            <a:ext cx="5791200" cy="343840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52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Life of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2819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14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1" y="12192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1" y="304800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314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05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5905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1" y="51054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86201" y="2895600"/>
            <a:ext cx="900579" cy="674132"/>
            <a:chOff x="2362200" y="3048000"/>
            <a:chExt cx="900579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886201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6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3" y="2165866"/>
            <a:ext cx="530167" cy="870466"/>
            <a:chOff x="2590803" y="2927866"/>
            <a:chExt cx="530167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105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1201" y="2209804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5410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943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72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6176244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6629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858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5293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566A-94CB-4A74-945F-41320F0F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7046-2B2B-47EA-AA6C-C8ECE108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9398000" cy="5105400"/>
          </a:xfrm>
        </p:spPr>
        <p:txBody>
          <a:bodyPr/>
          <a:lstStyle/>
          <a:p>
            <a:r>
              <a:rPr lang="en-US" dirty="0"/>
              <a:t>If processes are created by other processes, how does the first process start?</a:t>
            </a:r>
          </a:p>
          <a:p>
            <a:endParaRPr lang="en-US" dirty="0"/>
          </a:p>
          <a:p>
            <a:r>
              <a:rPr lang="en-US" dirty="0"/>
              <a:t>First process is started by the kernel</a:t>
            </a:r>
          </a:p>
          <a:p>
            <a:pPr lvl="1"/>
            <a:r>
              <a:rPr lang="en-US" dirty="0"/>
              <a:t>Often configured as an argument to the kernel </a:t>
            </a:r>
            <a:r>
              <a:rPr lang="en-US" i="1" dirty="0"/>
              <a:t>before</a:t>
            </a:r>
            <a:r>
              <a:rPr lang="en-US" dirty="0"/>
              <a:t> the kernel </a:t>
            </a:r>
            <a:r>
              <a:rPr lang="en-US" dirty="0" smtClean="0"/>
              <a:t>boots</a:t>
            </a:r>
          </a:p>
          <a:p>
            <a:pPr lvl="1"/>
            <a:r>
              <a:rPr lang="en-US" dirty="0" smtClean="0"/>
              <a:t>Often called the “</a:t>
            </a:r>
            <a:r>
              <a:rPr lang="en-US" dirty="0" err="1" smtClean="0"/>
              <a:t>init</a:t>
            </a:r>
            <a:r>
              <a:rPr lang="en-US" dirty="0" smtClean="0"/>
              <a:t>” process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After this, all processes on the system are created by other processes</a:t>
            </a:r>
          </a:p>
        </p:txBody>
      </p:sp>
    </p:spTree>
    <p:extLst>
      <p:ext uri="{BB962C8B-B14F-4D97-AF65-F5344CB8AC3E}">
        <p14:creationId xmlns:p14="http://schemas.microsoft.com/office/powerpoint/2010/main" val="3593802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387102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solidFill>
                  <a:srgbClr val="FF0000"/>
                </a:solidFill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20941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0239-C6FF-4F0A-809B-54039926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pid.c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09F-DC94-4B0E-9A5B-4051375C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5054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stdlib.h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stdio.h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string.h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unistd.h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</a:rPr>
              <a:t>types.h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</a:rPr>
              <a:t>argc</a:t>
            </a:r>
            <a:r>
              <a:rPr lang="en-US" sz="1800" b="1" dirty="0">
                <a:latin typeface="Consolas" panose="020B0609020204030204" pitchFamily="49" charset="0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</a:rPr>
              <a:t>argv</a:t>
            </a:r>
            <a:r>
              <a:rPr lang="en-US" sz="1800" b="1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/* get current processes PID */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pid_t</a:t>
            </a:r>
            <a:r>
              <a:rPr lang="en-US" sz="1800" b="1" dirty="0"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</a:rPr>
              <a:t>pid</a:t>
            </a:r>
            <a:r>
              <a:rPr lang="en-US" sz="1800" b="1" dirty="0">
                <a:latin typeface="Consolas" panose="020B0609020204030204" pitchFamily="49" charset="0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</a:rPr>
              <a:t>getpid</a:t>
            </a:r>
            <a:r>
              <a:rPr lang="en-US" sz="18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printf</a:t>
            </a:r>
            <a:r>
              <a:rPr lang="en-US" sz="1800" b="1" dirty="0">
                <a:latin typeface="Consolas" panose="020B0609020204030204" pitchFamily="49" charset="0"/>
              </a:rPr>
              <a:t>("My </a:t>
            </a:r>
            <a:r>
              <a:rPr lang="en-US" sz="1800" b="1" dirty="0" err="1">
                <a:latin typeface="Consolas" panose="020B0609020204030204" pitchFamily="49" charset="0"/>
              </a:rPr>
              <a:t>pid</a:t>
            </a:r>
            <a:r>
              <a:rPr lang="en-US" sz="1800" b="1" dirty="0">
                <a:latin typeface="Consolas" panose="020B0609020204030204" pitchFamily="49" charset="0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</a:rPr>
              <a:t>pid</a:t>
            </a:r>
            <a:r>
              <a:rPr lang="en-US" sz="18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exit(0);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E13E0-436F-40C8-AB32-E86DFE655CD1}"/>
              </a:ext>
            </a:extLst>
          </p:cNvPr>
          <p:cNvSpPr txBox="1"/>
          <p:nvPr/>
        </p:nvSpPr>
        <p:spPr>
          <a:xfrm>
            <a:off x="6395400" y="990600"/>
            <a:ext cx="54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 Light"/>
              </a:rPr>
              <a:t>Q: What if we let main return without ever calling exit?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</a:rPr>
              <a:t>The OS Library calls exit() </a:t>
            </a: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for us!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The </a:t>
            </a:r>
            <a:r>
              <a:rPr lang="en-US" sz="2400" b="0" dirty="0" err="1">
                <a:latin typeface="Gill Sans Light"/>
                <a:cs typeface="Calibri" panose="020F0502020204030204" pitchFamily="34" charset="0"/>
              </a:rPr>
              <a:t>entrypoint</a:t>
            </a: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 of the executable is in the OS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OS library calls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If main returns, OS library calls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You’ll see this in Project 0: </a:t>
            </a:r>
            <a:r>
              <a:rPr lang="en-US" sz="2400" b="0" dirty="0" err="1">
                <a:latin typeface="Gill Sans Light"/>
                <a:cs typeface="Calibri" panose="020F0502020204030204" pitchFamily="34" charset="0"/>
              </a:rPr>
              <a:t>init.c</a:t>
            </a:r>
            <a:endParaRPr lang="en-US" sz="2400" b="0" dirty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893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>
                <a:solidFill>
                  <a:srgbClr val="FF0000"/>
                </a:solidFill>
              </a:rPr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201169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E7C5-0FC6-4EA1-940E-EB676A1D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BF8-5E0D-4E3F-8A58-20AD2BD4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10515600" cy="475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pid_t</a:t>
            </a:r>
            <a:r>
              <a:rPr lang="en-US" dirty="0">
                <a:latin typeface="Consolas" panose="020B0609020204030204" pitchFamily="49" charset="0"/>
              </a:rPr>
              <a:t> fork()</a:t>
            </a:r>
            <a:r>
              <a:rPr lang="en-US" dirty="0"/>
              <a:t> – copy the current process</a:t>
            </a:r>
          </a:p>
          <a:p>
            <a:pPr lvl="1"/>
            <a:r>
              <a:rPr lang="en-US" dirty="0"/>
              <a:t>New process has different </a:t>
            </a:r>
            <a:r>
              <a:rPr lang="en-US" dirty="0" err="1"/>
              <a:t>pid</a:t>
            </a:r>
            <a:endParaRPr lang="en-US" dirty="0"/>
          </a:p>
          <a:p>
            <a:pPr lvl="1"/>
            <a:r>
              <a:rPr lang="en-US" dirty="0"/>
              <a:t>New process contains a single thread</a:t>
            </a:r>
          </a:p>
          <a:p>
            <a:r>
              <a:rPr lang="en-US" dirty="0"/>
              <a:t>Return value from </a:t>
            </a:r>
            <a:r>
              <a:rPr lang="en-US" b="1" dirty="0">
                <a:latin typeface="Consolas" panose="020B0609020204030204" pitchFamily="49" charset="0"/>
              </a:rPr>
              <a:t>fork()</a:t>
            </a:r>
            <a:r>
              <a:rPr lang="en-US" dirty="0"/>
              <a:t>: </a:t>
            </a:r>
            <a:r>
              <a:rPr lang="en-US" dirty="0" err="1"/>
              <a:t>pid</a:t>
            </a:r>
            <a:r>
              <a:rPr lang="en-US" dirty="0"/>
              <a:t> (like an integer)</a:t>
            </a:r>
          </a:p>
          <a:p>
            <a:pPr lvl="1"/>
            <a:r>
              <a:rPr lang="en-US" dirty="0"/>
              <a:t>When &gt; 0: </a:t>
            </a:r>
          </a:p>
          <a:p>
            <a:pPr lvl="2"/>
            <a:r>
              <a:rPr lang="en-US" dirty="0"/>
              <a:t>Running in (original) </a:t>
            </a:r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return value is </a:t>
            </a:r>
            <a:r>
              <a:rPr lang="en-US" dirty="0" err="1">
                <a:solidFill>
                  <a:srgbClr val="FF0000"/>
                </a:solidFill>
              </a:rPr>
              <a:t>pid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new child</a:t>
            </a:r>
          </a:p>
          <a:p>
            <a:pPr lvl="1"/>
            <a:r>
              <a:rPr lang="en-US" dirty="0"/>
              <a:t>When = 0: </a:t>
            </a:r>
          </a:p>
          <a:p>
            <a:pPr lvl="2"/>
            <a:r>
              <a:rPr lang="en-US" dirty="0"/>
              <a:t>Running in new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When &lt; 0:</a:t>
            </a:r>
          </a:p>
          <a:p>
            <a:pPr lvl="2"/>
            <a:r>
              <a:rPr lang="en-US" dirty="0"/>
              <a:t>Error!  Must handle somehow</a:t>
            </a:r>
          </a:p>
          <a:p>
            <a:pPr lvl="2"/>
            <a:r>
              <a:rPr lang="en-US" dirty="0"/>
              <a:t>Running in original process</a:t>
            </a:r>
          </a:p>
          <a:p>
            <a:r>
              <a:rPr lang="en-US" dirty="0">
                <a:solidFill>
                  <a:srgbClr val="FF0000"/>
                </a:solidFill>
              </a:rPr>
              <a:t>State of original process duplicated in </a:t>
            </a:r>
            <a:r>
              <a:rPr lang="en-US" i="1" dirty="0">
                <a:solidFill>
                  <a:srgbClr val="FF0000"/>
                </a:solidFill>
              </a:rPr>
              <a:t>both</a:t>
            </a:r>
            <a:r>
              <a:rPr lang="en-US" dirty="0">
                <a:solidFill>
                  <a:srgbClr val="FF0000"/>
                </a:solidFill>
              </a:rPr>
              <a:t> Parent and Child!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Address Space (Memory), File Descriptors (covered later),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0816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428" y="685800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11123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7819" y="741485"/>
            <a:ext cx="8915400" cy="56388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Definition: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One or more threads executing in a (protected) Address Space </a:t>
            </a:r>
          </a:p>
          <a:p>
            <a:pPr lvl="1"/>
            <a:r>
              <a:rPr lang="en-US" altLang="en-US" dirty="0" smtClean="0"/>
              <a:t>Owns memory (address space), file descriptors, network connections, …</a:t>
            </a:r>
          </a:p>
          <a:p>
            <a:r>
              <a:rPr lang="en-US" altLang="en-US" dirty="0" smtClean="0"/>
              <a:t>Instance of a running program</a:t>
            </a:r>
          </a:p>
          <a:p>
            <a:pPr lvl="1"/>
            <a:r>
              <a:rPr lang="en-US" altLang="en-US" dirty="0" smtClean="0"/>
              <a:t>When you run an executable, it runs in its own process</a:t>
            </a:r>
          </a:p>
          <a:p>
            <a:pPr lvl="1"/>
            <a:r>
              <a:rPr lang="en-US" altLang="en-US" dirty="0" smtClean="0"/>
              <a:t>Application: one or more processes working together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Why </a:t>
            </a:r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r>
              <a:rPr lang="en-US" altLang="en-US" dirty="0" smtClean="0"/>
              <a:t>In modern OS, anything that runs outside of the kernel runs in a process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58187" b="18264"/>
          <a:stretch/>
        </p:blipFill>
        <p:spPr bwMode="auto">
          <a:xfrm>
            <a:off x="9220200" y="864577"/>
            <a:ext cx="2608549" cy="330681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75457" y="4267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 Light"/>
              </a:rPr>
              <a:t>Single-Threaded Process</a:t>
            </a:r>
            <a:endParaRPr lang="en-US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4179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99977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00B01891-223E-45AD-A9AB-776C7E96571B}"/>
              </a:ext>
            </a:extLst>
          </p:cNvPr>
          <p:cNvSpPr/>
          <p:nvPr/>
        </p:nvSpPr>
        <p:spPr>
          <a:xfrm>
            <a:off x="1171580" y="3410062"/>
            <a:ext cx="765876" cy="476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2E6C7BA0-FA93-4040-B0D7-36779A5E0B0E}"/>
              </a:ext>
            </a:extLst>
          </p:cNvPr>
          <p:cNvSpPr/>
          <p:nvPr/>
        </p:nvSpPr>
        <p:spPr>
          <a:xfrm>
            <a:off x="381000" y="3410061"/>
            <a:ext cx="765876" cy="4761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944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85800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00B01891-223E-45AD-A9AB-776C7E96571B}"/>
              </a:ext>
            </a:extLst>
          </p:cNvPr>
          <p:cNvSpPr/>
          <p:nvPr/>
        </p:nvSpPr>
        <p:spPr>
          <a:xfrm>
            <a:off x="1219200" y="4007259"/>
            <a:ext cx="718256" cy="488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2E6C7BA0-FA93-4040-B0D7-36779A5E0B0E}"/>
              </a:ext>
            </a:extLst>
          </p:cNvPr>
          <p:cNvSpPr/>
          <p:nvPr/>
        </p:nvSpPr>
        <p:spPr>
          <a:xfrm>
            <a:off x="504820" y="4921659"/>
            <a:ext cx="718256" cy="4885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39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8FEF-F894-4504-8507-F3A6AD5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fork_race.c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E2A5-AAF6-43A8-B10B-8A46F0AF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++)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("Parent: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-10;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--)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("Child: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Courier"/>
              </a:rPr>
              <a:t>What does this </a:t>
            </a:r>
            <a:r>
              <a:rPr lang="en-US" sz="2800" dirty="0">
                <a:solidFill>
                  <a:srgbClr val="000000"/>
                </a:solidFill>
              </a:rPr>
              <a:t>print</a:t>
            </a:r>
            <a:r>
              <a:rPr lang="en-US" sz="2800" dirty="0">
                <a:solidFill>
                  <a:srgbClr val="000000"/>
                </a:solidFill>
                <a:cs typeface="Courier"/>
              </a:rPr>
              <a:t>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Courier"/>
              </a:rPr>
              <a:t>Would adding the calls to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sleep()</a:t>
            </a:r>
            <a:r>
              <a:rPr lang="en-US" sz="2800" dirty="0" smtClean="0">
                <a:solidFill>
                  <a:srgbClr val="000000"/>
                </a:solidFill>
                <a:cs typeface="Courier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Courier"/>
              </a:rPr>
              <a:t>matter?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71BC3-3BB2-4E83-A465-C74D2FDF8535}"/>
              </a:ext>
            </a:extLst>
          </p:cNvPr>
          <p:cNvSpPr/>
          <p:nvPr/>
        </p:nvSpPr>
        <p:spPr>
          <a:xfrm>
            <a:off x="5867400" y="1143000"/>
            <a:ext cx="6172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latin typeface="Gill Sans Light"/>
              </a:rPr>
              <a:t>Recall: a process consists of one or more threads executing in an address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ill Sans Light"/>
              </a:rPr>
              <a:t>Here, </a:t>
            </a:r>
            <a:r>
              <a:rPr lang="en-US" sz="2400" b="0" dirty="0">
                <a:latin typeface="Gill Sans Light"/>
              </a:rPr>
              <a:t>each process has a single thread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</a:rPr>
              <a:t>These threads execute concurrently</a:t>
            </a:r>
          </a:p>
        </p:txBody>
      </p:sp>
    </p:spTree>
    <p:extLst>
      <p:ext uri="{BB962C8B-B14F-4D97-AF65-F5344CB8AC3E}">
        <p14:creationId xmlns:p14="http://schemas.microsoft.com/office/powerpoint/2010/main" val="3760876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224-BB1A-4CF8-A7CF-538704F9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Another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6EBC-8A7B-4EA4-8AE7-E4EA9E8B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threads, we could call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/>
              <a:t> to create a new thread executing a separate function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With processes, the equivalent would be spawning a new process executing a different program</a:t>
            </a:r>
          </a:p>
          <a:p>
            <a:endParaRPr lang="en-US" dirty="0"/>
          </a:p>
          <a:p>
            <a:r>
              <a:rPr lang="en-US" dirty="0"/>
              <a:t>How can we do this?</a:t>
            </a:r>
          </a:p>
        </p:txBody>
      </p:sp>
    </p:spTree>
    <p:extLst>
      <p:ext uri="{BB962C8B-B14F-4D97-AF65-F5344CB8AC3E}">
        <p14:creationId xmlns:p14="http://schemas.microsoft.com/office/powerpoint/2010/main" val="369100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>
                <a:solidFill>
                  <a:srgbClr val="FF0000"/>
                </a:solidFill>
              </a:rPr>
              <a:t> – change the </a:t>
            </a:r>
            <a:r>
              <a:rPr lang="en-US" i="1" dirty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903339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EE2-C0BB-4A86-B559-92185F0B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fork3.c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24517-19E3-41C4-9603-74109426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62000"/>
            <a:ext cx="10287000" cy="522394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char *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[] = {“ls”, “-l”, NULL};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(“/bin/ls”,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/*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doesn’t return when it works.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 So, if we got here, it failed!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 smtClean="0">
              <a:solidFill>
                <a:srgbClr val="00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(“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>
            <a:off x="6526472" y="5542656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9472" y="1233120"/>
            <a:ext cx="21336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ain()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…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687078" y="1803928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45272" y="4475537"/>
            <a:ext cx="2133600" cy="1477328"/>
            <a:chOff x="3505200" y="4648200"/>
            <a:chExt cx="2133600" cy="1477328"/>
          </a:xfrm>
          <a:solidFill>
            <a:schemeClr val="bg1"/>
          </a:solidFill>
        </p:grpSpPr>
        <p:sp>
          <p:nvSpPr>
            <p:cNvPr id="8" name="TextBox 7"/>
            <p:cNvSpPr txBox="1"/>
            <p:nvPr/>
          </p:nvSpPr>
          <p:spPr>
            <a:xfrm>
              <a:off x="3505200" y="4648200"/>
              <a:ext cx="2133600" cy="1477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p</a:t>
              </a:r>
              <a:r>
                <a:rPr lang="en-US" dirty="0" err="1" smtClean="0">
                  <a:latin typeface="Consolas" panose="020B0609020204030204" pitchFamily="49" charset="0"/>
                </a:rPr>
                <a:t>id</a:t>
              </a:r>
              <a:r>
                <a:rPr lang="en-US" dirty="0" smtClean="0">
                  <a:latin typeface="Consolas" panose="020B0609020204030204" pitchFamily="49" charset="0"/>
                </a:rPr>
                <a:t>=fork();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i</a:t>
              </a:r>
              <a:r>
                <a:rPr lang="en-US" dirty="0" smtClean="0">
                  <a:latin typeface="Consolas" panose="020B0609020204030204" pitchFamily="49" charset="0"/>
                </a:rPr>
                <a:t>f (</a:t>
              </a:r>
              <a:r>
                <a:rPr lang="en-US" dirty="0" err="1" smtClean="0">
                  <a:latin typeface="Consolas" panose="020B0609020204030204" pitchFamily="49" charset="0"/>
                </a:rPr>
                <a:t>pid</a:t>
              </a:r>
              <a:r>
                <a:rPr lang="en-US" dirty="0" smtClean="0">
                  <a:latin typeface="Consolas" panose="020B0609020204030204" pitchFamily="49" charset="0"/>
                </a:rPr>
                <a:t>==0)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exec(…);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else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wait(&amp;stat)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760444" y="5819725"/>
              <a:ext cx="1524083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00780B-10FD-B247-929D-BAED76044F6C}"/>
              </a:ext>
            </a:extLst>
          </p:cNvPr>
          <p:cNvSpPr txBox="1"/>
          <p:nvPr/>
        </p:nvSpPr>
        <p:spPr>
          <a:xfrm>
            <a:off x="4545273" y="8986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child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DC2E4-5B2C-9E4B-8576-E82C1EDA296C}"/>
              </a:ext>
            </a:extLst>
          </p:cNvPr>
          <p:cNvSpPr txBox="1"/>
          <p:nvPr/>
        </p:nvSpPr>
        <p:spPr>
          <a:xfrm>
            <a:off x="4461916" y="410620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parent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295400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3" name="Right Arrow 12"/>
          <p:cNvSpPr/>
          <p:nvPr/>
        </p:nvSpPr>
        <p:spPr bwMode="auto">
          <a:xfrm rot="19408573">
            <a:off x="3362678" y="2304379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191427" flipV="1">
            <a:off x="3264944" y="4325756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9247" y="2875337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273" y="19203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69625" y="48463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523758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3373" y="151356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35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>
                <a:solidFill>
                  <a:srgbClr val="FF0000"/>
                </a:solidFill>
              </a:rPr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2967817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7624-A85A-4614-9E7E-615D3967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fork2.c</a:t>
            </a:r>
            <a:r>
              <a:rPr lang="en-US" dirty="0"/>
              <a:t> – parent waits for child to finish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504B-B021-48AA-B3E5-59AF141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033000" cy="47522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status;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bye %d(%d)\n",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exit(42);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6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solidFill>
                  <a:srgbClr val="FF0000"/>
                </a:solidFill>
              </a:rPr>
              <a:t> – send a </a:t>
            </a:r>
            <a:r>
              <a:rPr lang="en-US" i="1" dirty="0">
                <a:solidFill>
                  <a:srgbClr val="FF0000"/>
                </a:solidFill>
              </a:rPr>
              <a:t>signal</a:t>
            </a:r>
            <a:r>
              <a:rPr lang="en-US" dirty="0">
                <a:solidFill>
                  <a:srgbClr val="FF0000"/>
                </a:solidFill>
              </a:rPr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dirty="0">
                <a:solidFill>
                  <a:srgbClr val="FF0000"/>
                </a:solidFill>
              </a:rPr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81384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EBCE-2DB2-4932-AF1A-8F3FEFA8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Dual </a:t>
            </a:r>
            <a:r>
              <a:rPr lang="en-US" dirty="0"/>
              <a:t>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558F-1319-42A4-AD6F-4F24FBDB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0696"/>
            <a:ext cx="10668000" cy="32779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Processes (i.e., programs you run) execute in </a:t>
            </a:r>
            <a:r>
              <a:rPr lang="en-US" dirty="0">
                <a:solidFill>
                  <a:srgbClr val="FF0000"/>
                </a:solidFill>
              </a:rPr>
              <a:t>user mode</a:t>
            </a:r>
          </a:p>
          <a:p>
            <a:pPr lvl="1"/>
            <a:r>
              <a:rPr lang="en-US" dirty="0"/>
              <a:t>To perform privileged actions, processes request services from the OS kernel</a:t>
            </a:r>
          </a:p>
          <a:p>
            <a:pPr lvl="1"/>
            <a:r>
              <a:rPr lang="en-US" dirty="0"/>
              <a:t>Carefully controlled transition from user to kernel </a:t>
            </a:r>
            <a:r>
              <a:rPr lang="en-US" dirty="0" smtClean="0"/>
              <a:t>mode</a:t>
            </a:r>
            <a:endParaRPr lang="en-US" dirty="0"/>
          </a:p>
          <a:p>
            <a:r>
              <a:rPr lang="en-US" dirty="0"/>
              <a:t>Kernel executes in </a:t>
            </a:r>
            <a:r>
              <a:rPr lang="en-US" dirty="0">
                <a:solidFill>
                  <a:srgbClr val="FF0000"/>
                </a:solidFill>
              </a:rPr>
              <a:t>kernel mode</a:t>
            </a:r>
          </a:p>
          <a:p>
            <a:pPr lvl="1"/>
            <a:r>
              <a:rPr lang="en-US" dirty="0"/>
              <a:t>Performs privileged actions to support running processes</a:t>
            </a:r>
          </a:p>
          <a:p>
            <a:pPr lvl="1"/>
            <a:r>
              <a:rPr lang="en-US" dirty="0"/>
              <a:t>… and configures hardware to properly protect them (e.g., address translation)</a:t>
            </a:r>
          </a:p>
          <a:p>
            <a:r>
              <a:rPr lang="en-US" dirty="0" smtClean="0"/>
              <a:t>Carefully </a:t>
            </a:r>
            <a:r>
              <a:rPr lang="en-US" dirty="0"/>
              <a:t>controlled transitions between user mode and kernel mode</a:t>
            </a:r>
          </a:p>
          <a:p>
            <a:pPr lvl="1"/>
            <a:r>
              <a:rPr lang="en-US" dirty="0"/>
              <a:t>System calls, interrupts, exceptions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7741-2BDD-4FAA-B56A-DEB5D17A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51" y="4117547"/>
            <a:ext cx="6400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1D95-5DFD-4B4C-9EBB-9D6ADB71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inf_loop.c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D1FD-F6B9-47C4-B7AD-A5E133A8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stdlib.h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stdio.h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</a:rPr>
              <a:t>types.h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unistd.h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signal.h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(int signum)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(“Caught signal!\n”);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int main()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struct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sa.sa_flags</a:t>
            </a:r>
            <a:r>
              <a:rPr lang="en-US" sz="1800" b="1" dirty="0">
                <a:latin typeface="Consolas" panose="020B0609020204030204" pitchFamily="49" charset="0"/>
              </a:rPr>
              <a:t> = 0;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sigemptyset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sa.sa_mask</a:t>
            </a:r>
            <a:r>
              <a:rPr lang="en-US" sz="1800" b="1" dirty="0">
                <a:latin typeface="Consolas" panose="020B0609020204030204" pitchFamily="49" charset="0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sa.sa_handler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(SIGINT, &amp;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, NULL);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  while (1) {}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842C0-8F29-4D54-91B5-DAD36E064746}"/>
              </a:ext>
            </a:extLst>
          </p:cNvPr>
          <p:cNvSpPr txBox="1"/>
          <p:nvPr/>
        </p:nvSpPr>
        <p:spPr>
          <a:xfrm>
            <a:off x="6629400" y="1143000"/>
            <a:ext cx="5292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Q: What would happen if the process receives a SIGINT signal, but does not register a signal handler?</a:t>
            </a:r>
          </a:p>
          <a:p>
            <a:r>
              <a:rPr lang="en-US" sz="2400" b="0" dirty="0">
                <a:latin typeface="Gill Sans Light"/>
              </a:rPr>
              <a:t>A: The process dies!</a:t>
            </a:r>
            <a:br>
              <a:rPr lang="en-US" sz="2400" b="0" dirty="0">
                <a:latin typeface="Gill Sans Light"/>
              </a:rPr>
            </a:br>
            <a:endParaRPr lang="en-US" sz="2400" b="0" dirty="0">
              <a:latin typeface="Gill Sans Light"/>
            </a:endParaRPr>
          </a:p>
          <a:p>
            <a:r>
              <a:rPr lang="en-US" sz="2400" b="0" dirty="0">
                <a:latin typeface="Gill Sans Light"/>
              </a:rPr>
              <a:t>For each signal, there is a default handler defined by the system</a:t>
            </a:r>
          </a:p>
        </p:txBody>
      </p:sp>
    </p:spTree>
    <p:extLst>
      <p:ext uri="{BB962C8B-B14F-4D97-AF65-F5344CB8AC3E}">
        <p14:creationId xmlns:p14="http://schemas.microsoft.com/office/powerpoint/2010/main" val="37078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F73E-1BB9-42C3-9E6A-A457F04B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POSIX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2824-ECB1-4EE0-A5B4-A66F0903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SIGINT</a:t>
            </a:r>
            <a:r>
              <a:rPr lang="en-US" dirty="0"/>
              <a:t> – control-C</a:t>
            </a:r>
          </a:p>
          <a:p>
            <a:r>
              <a:rPr lang="en-US" dirty="0">
                <a:latin typeface="Consolas" panose="020B0609020204030204" pitchFamily="49" charset="0"/>
              </a:rPr>
              <a:t>SIGTERM</a:t>
            </a:r>
            <a:r>
              <a:rPr lang="en-US" dirty="0"/>
              <a:t> – default for </a:t>
            </a:r>
            <a:r>
              <a:rPr lang="en-US" dirty="0">
                <a:latin typeface="Consolas" panose="020B0609020204030204" pitchFamily="49" charset="0"/>
              </a:rPr>
              <a:t>kill</a:t>
            </a:r>
            <a:r>
              <a:rPr lang="en-US" dirty="0"/>
              <a:t> shell command</a:t>
            </a:r>
          </a:p>
          <a:p>
            <a:r>
              <a:rPr lang="en-US" dirty="0">
                <a:latin typeface="Consolas" panose="020B0609020204030204" pitchFamily="49" charset="0"/>
              </a:rPr>
              <a:t>SIGSTP</a:t>
            </a:r>
            <a:r>
              <a:rPr lang="en-US" dirty="0"/>
              <a:t> – control-Z (default action: stop process)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SIGKILL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SIGSTOP</a:t>
            </a:r>
            <a:r>
              <a:rPr lang="en-US" dirty="0"/>
              <a:t> – terminate/stop process</a:t>
            </a:r>
          </a:p>
          <a:p>
            <a:pPr lvl="1"/>
            <a:r>
              <a:rPr lang="en-US" dirty="0"/>
              <a:t>Can’t be changed with </a:t>
            </a:r>
            <a:r>
              <a:rPr lang="en-US" dirty="0" err="1">
                <a:latin typeface="Consolas" panose="020B0609020204030204" pitchFamily="49" charset="0"/>
              </a:rPr>
              <a:t>sigaction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35560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C1CD-9313-4991-BC1D-ED3B221A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2004-808F-41E8-AF37-0FEB5FB0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shell is a job control system</a:t>
            </a:r>
          </a:p>
          <a:p>
            <a:pPr lvl="1"/>
            <a:r>
              <a:rPr lang="en-US" dirty="0"/>
              <a:t>Allows programmer to create and manage a set of programs to do some task</a:t>
            </a:r>
          </a:p>
          <a:p>
            <a:pPr lvl="1"/>
            <a:endParaRPr lang="en-US" dirty="0"/>
          </a:p>
          <a:p>
            <a:r>
              <a:rPr lang="en-US" dirty="0"/>
              <a:t>You will build your own shell in Homework 2…</a:t>
            </a:r>
          </a:p>
          <a:p>
            <a:pPr lvl="1"/>
            <a:r>
              <a:rPr lang="en-US" dirty="0"/>
              <a:t>… using </a:t>
            </a:r>
            <a:r>
              <a:rPr lang="en-US" dirty="0">
                <a:latin typeface="Consolas" panose="020B0609020204030204" pitchFamily="49" charset="0"/>
              </a:rPr>
              <a:t>fork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exec</a:t>
            </a:r>
            <a:r>
              <a:rPr lang="en-US" dirty="0"/>
              <a:t> system calls to create new processes…</a:t>
            </a:r>
          </a:p>
          <a:p>
            <a:pPr lvl="1"/>
            <a:r>
              <a:rPr lang="en-US" dirty="0"/>
              <a:t>… and the File I/O system calls we’ll see next time to link them together</a:t>
            </a:r>
          </a:p>
        </p:txBody>
      </p:sp>
    </p:spTree>
    <p:extLst>
      <p:ext uri="{BB962C8B-B14F-4D97-AF65-F5344CB8AC3E}">
        <p14:creationId xmlns:p14="http://schemas.microsoft.com/office/powerpoint/2010/main" val="405187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696C-64B7-48C6-B59D-BB71CB23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vs. Thread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53297-7CBF-4798-BE67-4890E2B2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have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exec()</a:t>
            </a:r>
            <a:r>
              <a:rPr lang="en-US" dirty="0"/>
              <a:t> system calls for processes, but just a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function for threads?</a:t>
            </a:r>
          </a:p>
          <a:p>
            <a:pPr lvl="1"/>
            <a:r>
              <a:rPr lang="en-US" dirty="0"/>
              <a:t>Convenient to </a:t>
            </a:r>
            <a:r>
              <a:rPr lang="en-US" dirty="0">
                <a:latin typeface="Consolas" panose="020B0609020204030204" pitchFamily="49" charset="0"/>
              </a:rPr>
              <a:t>fork</a:t>
            </a:r>
            <a:r>
              <a:rPr lang="en-US" dirty="0"/>
              <a:t> without </a:t>
            </a:r>
            <a:r>
              <a:rPr lang="en-US" dirty="0">
                <a:latin typeface="Consolas" panose="020B0609020204030204" pitchFamily="49" charset="0"/>
              </a:rPr>
              <a:t>exec</a:t>
            </a:r>
            <a:r>
              <a:rPr lang="en-US" dirty="0"/>
              <a:t>: put code for parent and child in one executable instead of multiple</a:t>
            </a:r>
          </a:p>
          <a:p>
            <a:pPr lvl="1"/>
            <a:r>
              <a:rPr lang="en-US" dirty="0"/>
              <a:t>It will allow us to programmatically control child process’ state</a:t>
            </a:r>
          </a:p>
          <a:p>
            <a:pPr lvl="2"/>
            <a:r>
              <a:rPr lang="en-US" sz="2400" dirty="0"/>
              <a:t>By executing code before calling </a:t>
            </a:r>
            <a:r>
              <a:rPr lang="en-US" sz="2400" dirty="0">
                <a:latin typeface="Consolas" panose="020B0609020204030204" pitchFamily="49" charset="0"/>
              </a:rPr>
              <a:t>exec()</a:t>
            </a:r>
            <a:r>
              <a:rPr lang="en-US" sz="2400" dirty="0"/>
              <a:t> in the child</a:t>
            </a:r>
          </a:p>
          <a:p>
            <a:pPr lvl="1"/>
            <a:r>
              <a:rPr lang="en-US" dirty="0"/>
              <a:t>We’ll see this in the case of File I/O next time</a:t>
            </a:r>
          </a:p>
          <a:p>
            <a:pPr lvl="1"/>
            <a:endParaRPr lang="en-US" dirty="0"/>
          </a:p>
          <a:p>
            <a:r>
              <a:rPr lang="en-US" dirty="0"/>
              <a:t>Windows uses </a:t>
            </a:r>
            <a:r>
              <a:rPr lang="en-US" dirty="0" err="1">
                <a:latin typeface="Consolas" panose="020B0609020204030204" pitchFamily="49" charset="0"/>
              </a:rPr>
              <a:t>CreateProcess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instead of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</a:p>
          <a:p>
            <a:pPr lvl="1"/>
            <a:r>
              <a:rPr lang="en-US" dirty="0"/>
              <a:t>Also works, but a more complicated interface</a:t>
            </a:r>
          </a:p>
        </p:txBody>
      </p:sp>
    </p:spTree>
    <p:extLst>
      <p:ext uri="{BB962C8B-B14F-4D97-AF65-F5344CB8AC3E}">
        <p14:creationId xmlns:p14="http://schemas.microsoft.com/office/powerpoint/2010/main" val="2653816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C6E0-D7C4-4E38-A069-FCF384B4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62DC-6C59-4590-8552-95CA365B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two tasks to run concurrently, do we run them in separate threads, or do we run them in separate processes?</a:t>
            </a:r>
          </a:p>
          <a:p>
            <a:endParaRPr lang="en-US" dirty="0"/>
          </a:p>
          <a:p>
            <a:r>
              <a:rPr lang="en-US" dirty="0"/>
              <a:t>Depends on how much isolation we want</a:t>
            </a:r>
          </a:p>
          <a:p>
            <a:pPr lvl="1"/>
            <a:r>
              <a:rPr lang="en-US" dirty="0"/>
              <a:t>Threads are lighter weight [why?]</a:t>
            </a:r>
          </a:p>
          <a:p>
            <a:pPr lvl="1"/>
            <a:r>
              <a:rPr lang="en-US" dirty="0"/>
              <a:t>Processes are more strongly isolated</a:t>
            </a:r>
          </a:p>
        </p:txBody>
      </p:sp>
    </p:spTree>
    <p:extLst>
      <p:ext uri="{BB962C8B-B14F-4D97-AF65-F5344CB8AC3E}">
        <p14:creationId xmlns:p14="http://schemas.microsoft.com/office/powerpoint/2010/main" val="161030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3CF-4E3C-4E29-A16F-A3D486FB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50D26-8D66-446E-AB9D-AD8780D6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are the OS unit of concurrency</a:t>
            </a:r>
          </a:p>
          <a:p>
            <a:pPr lvl="1"/>
            <a:r>
              <a:rPr lang="en-US" dirty="0"/>
              <a:t>Abstraction of a virtual CPU core</a:t>
            </a:r>
          </a:p>
          <a:p>
            <a:pPr lvl="1"/>
            <a:r>
              <a:rPr lang="en-US" dirty="0"/>
              <a:t>Can use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etc., to manage threads within a process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share data → need synchronization to avoid data races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Processes consist of one or more threads in an address space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Abstraction of the machine: execution environment for a program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use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exec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etc. to manage threads within a process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saw the role of the OS library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API to programs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Interface with the OS to request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9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3245-1B13-4864-8AA1-B61F31FE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Threads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30DF-8B62-42AE-96AA-4DD8793A2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from before: </a:t>
            </a:r>
            <a:r>
              <a:rPr lang="en-US" i="1" dirty="0"/>
              <a:t>A single unique execution context</a:t>
            </a:r>
          </a:p>
          <a:p>
            <a:pPr lvl="1"/>
            <a:r>
              <a:rPr lang="en-US" dirty="0"/>
              <a:t>Describes its representation</a:t>
            </a:r>
          </a:p>
          <a:p>
            <a:pPr lvl="1"/>
            <a:endParaRPr lang="en-US" dirty="0"/>
          </a:p>
          <a:p>
            <a:r>
              <a:rPr lang="en-US" dirty="0"/>
              <a:t>It provides the abstraction of: </a:t>
            </a:r>
            <a:r>
              <a:rPr lang="en-US" i="1" dirty="0"/>
              <a:t>A single execution sequence that represents a separately schedulable task</a:t>
            </a:r>
          </a:p>
          <a:p>
            <a:pPr lvl="1"/>
            <a:r>
              <a:rPr lang="en-US" dirty="0"/>
              <a:t>Also a valid definition!</a:t>
            </a:r>
          </a:p>
          <a:p>
            <a:pPr lvl="1"/>
            <a:endParaRPr lang="en-US" dirty="0"/>
          </a:p>
          <a:p>
            <a:r>
              <a:rPr lang="en-US" dirty="0"/>
              <a:t>Threads are a mechanism for </a:t>
            </a:r>
            <a:r>
              <a:rPr lang="en-US" i="1" dirty="0" smtClean="0"/>
              <a:t>concurrency </a:t>
            </a:r>
            <a:r>
              <a:rPr lang="en-US" dirty="0" smtClean="0"/>
              <a:t>(overlapping execution)</a:t>
            </a:r>
            <a:endParaRPr lang="en-US" i="1" dirty="0" smtClean="0"/>
          </a:p>
          <a:p>
            <a:pPr lvl="1"/>
            <a:r>
              <a:rPr lang="en-US" dirty="0" smtClean="0"/>
              <a:t>However, they can also run in </a:t>
            </a:r>
            <a:r>
              <a:rPr lang="en-US" i="1" dirty="0" smtClean="0"/>
              <a:t>parallel</a:t>
            </a:r>
            <a:r>
              <a:rPr lang="en-US" dirty="0" smtClean="0"/>
              <a:t> (simultaneous execution)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Protection is an orthogonal concept</a:t>
            </a:r>
          </a:p>
          <a:p>
            <a:pPr lvl="1"/>
            <a:r>
              <a:rPr lang="en-US" dirty="0"/>
              <a:t>A protection domain can contain one thread or many</a:t>
            </a:r>
          </a:p>
        </p:txBody>
      </p:sp>
    </p:spTree>
    <p:extLst>
      <p:ext uri="{BB962C8B-B14F-4D97-AF65-F5344CB8AC3E}">
        <p14:creationId xmlns:p14="http://schemas.microsoft.com/office/powerpoint/2010/main" val="114091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62343</TotalTime>
  <Pages>60</Pages>
  <Words>5691</Words>
  <Application>Microsoft Office PowerPoint</Application>
  <PresentationFormat>Widescreen</PresentationFormat>
  <Paragraphs>1350</Paragraphs>
  <Slides>85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9" baseType="lpstr">
      <vt:lpstr>MS PGothic</vt:lpstr>
      <vt:lpstr>MS PGothic</vt:lpstr>
      <vt:lpstr>Arial</vt:lpstr>
      <vt:lpstr>Calibri</vt:lpstr>
      <vt:lpstr>Comic Sans MS</vt:lpstr>
      <vt:lpstr>Consolas</vt:lpstr>
      <vt:lpstr>Courier</vt:lpstr>
      <vt:lpstr>Gill Sans</vt:lpstr>
      <vt:lpstr>Gill Sans Light</vt:lpstr>
      <vt:lpstr>Gulim</vt:lpstr>
      <vt:lpstr>Helvetica</vt:lpstr>
      <vt:lpstr>Symbol</vt:lpstr>
      <vt:lpstr>Wingdings</vt:lpstr>
      <vt:lpstr>Office</vt:lpstr>
      <vt:lpstr>CS162 Operating Systems and Systems Programming Lecture 3  Abstractions 1: Threads and Processes A quick, programmer’s viewpoint</vt:lpstr>
      <vt:lpstr>Goals for Today: The Thread Abstraction</vt:lpstr>
      <vt:lpstr>Recall: Four Fundamental OS Concepts</vt:lpstr>
      <vt:lpstr>Recall: Illusion of Multiple Processors</vt:lpstr>
      <vt:lpstr>Recall: (Virtual) Address Space</vt:lpstr>
      <vt:lpstr>Translation through Page Table (More soon!)</vt:lpstr>
      <vt:lpstr>Recall: Process</vt:lpstr>
      <vt:lpstr>Recall: Dual Mode Operation</vt:lpstr>
      <vt:lpstr>What Threads Are</vt:lpstr>
      <vt:lpstr>Motivation for Threads</vt:lpstr>
      <vt:lpstr>Threads Allow Handling MTAO</vt:lpstr>
      <vt:lpstr>Multiprocessing vs. Multiprogramming</vt:lpstr>
      <vt:lpstr>Concurrency is not Parallelism</vt:lpstr>
      <vt:lpstr>Silly Example for Threads</vt:lpstr>
      <vt:lpstr>Adding Threads</vt:lpstr>
      <vt:lpstr>Administrivia: Getting started</vt:lpstr>
      <vt:lpstr>CS 162 Collaboration Policy</vt:lpstr>
      <vt:lpstr>More Practical Motivation: Compute/IO overlap</vt:lpstr>
      <vt:lpstr>Threads Mask I/O Latency</vt:lpstr>
      <vt:lpstr>Threads Mask I/O Latency</vt:lpstr>
      <vt:lpstr>A Better Example for Threads</vt:lpstr>
      <vt:lpstr>Multithreaded Programs</vt:lpstr>
      <vt:lpstr>System Calls (“Syscalls”)</vt:lpstr>
      <vt:lpstr>OS Library Issues Syscalls</vt:lpstr>
      <vt:lpstr>OS Library API for Threads: pthreads</vt:lpstr>
      <vt:lpstr>Peeking Ahead: System Call Example</vt:lpstr>
      <vt:lpstr>New Idea: Fork-Join Pattern</vt:lpstr>
      <vt:lpstr>pThreads Example</vt:lpstr>
      <vt:lpstr>Thread State</vt:lpstr>
      <vt:lpstr>Shared vs. Per-Thread State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Memory Layout with Two Threads</vt:lpstr>
      <vt:lpstr>INTERLEAVING AND NONDETERMINISM (The beginning of a long discussion!)</vt:lpstr>
      <vt:lpstr>Thread Abstraction</vt:lpstr>
      <vt:lpstr>Programmer vs. Processor View</vt:lpstr>
      <vt:lpstr>Possible Executions</vt:lpstr>
      <vt:lpstr>Correctness with Concurrent Threads</vt:lpstr>
      <vt:lpstr>Race Conditions</vt:lpstr>
      <vt:lpstr>Race Conditions</vt:lpstr>
      <vt:lpstr>Example: Shared Data Structure</vt:lpstr>
      <vt:lpstr>Relevant Definitions</vt:lpstr>
      <vt:lpstr>Locks</vt:lpstr>
      <vt:lpstr>PowerPoint Presentation</vt:lpstr>
      <vt:lpstr>OS Library Locks: pthreads</vt:lpstr>
      <vt:lpstr>Our Example</vt:lpstr>
      <vt:lpstr>Processes</vt:lpstr>
      <vt:lpstr>Recall: Life of a Process?</vt:lpstr>
      <vt:lpstr>Bootstrapping</vt:lpstr>
      <vt:lpstr>Process Management API</vt:lpstr>
      <vt:lpstr>Process Management API</vt:lpstr>
      <vt:lpstr>pid.c</vt:lpstr>
      <vt:lpstr>Process Management API</vt:lpstr>
      <vt:lpstr>Creating Processes</vt:lpstr>
      <vt:lpstr>fork1.c</vt:lpstr>
      <vt:lpstr>fork1.c</vt:lpstr>
      <vt:lpstr>fork1.c</vt:lpstr>
      <vt:lpstr>fork_race.c</vt:lpstr>
      <vt:lpstr>Running Another Program</vt:lpstr>
      <vt:lpstr>Process Management API</vt:lpstr>
      <vt:lpstr>fork3.c</vt:lpstr>
      <vt:lpstr>Process Management</vt:lpstr>
      <vt:lpstr>Process Management API</vt:lpstr>
      <vt:lpstr>fork2.c – parent waits for child to finish</vt:lpstr>
      <vt:lpstr>Process Management API</vt:lpstr>
      <vt:lpstr>inf_loop.c</vt:lpstr>
      <vt:lpstr>Common POSIX Signals</vt:lpstr>
      <vt:lpstr>Shell</vt:lpstr>
      <vt:lpstr>Process vs. Thread APIs</vt:lpstr>
      <vt:lpstr>Threads vs. Processes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John Kubiatowicz</cp:lastModifiedBy>
  <cp:revision>635</cp:revision>
  <cp:lastPrinted>2020-08-31T22:20:54Z</cp:lastPrinted>
  <dcterms:created xsi:type="dcterms:W3CDTF">1995-08-12T11:37:26Z</dcterms:created>
  <dcterms:modified xsi:type="dcterms:W3CDTF">2020-09-03T01:13:25Z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